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tiff" ContentType="image/tif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57"/>
  </p:notesMasterIdLst>
  <p:sldIdLst>
    <p:sldId id="2318" r:id="rId2"/>
    <p:sldId id="2323" r:id="rId3"/>
    <p:sldId id="2332" r:id="rId4"/>
    <p:sldId id="395" r:id="rId5"/>
    <p:sldId id="396" r:id="rId6"/>
    <p:sldId id="2319" r:id="rId7"/>
    <p:sldId id="2322" r:id="rId8"/>
    <p:sldId id="383" r:id="rId9"/>
    <p:sldId id="544" r:id="rId10"/>
    <p:sldId id="384" r:id="rId11"/>
    <p:sldId id="385" r:id="rId12"/>
    <p:sldId id="391" r:id="rId13"/>
    <p:sldId id="2333" r:id="rId14"/>
    <p:sldId id="386" r:id="rId15"/>
    <p:sldId id="387" r:id="rId16"/>
    <p:sldId id="388" r:id="rId17"/>
    <p:sldId id="2324" r:id="rId18"/>
    <p:sldId id="389" r:id="rId19"/>
    <p:sldId id="390" r:id="rId20"/>
    <p:sldId id="546" r:id="rId21"/>
    <p:sldId id="547" r:id="rId22"/>
    <p:sldId id="2338" r:id="rId23"/>
    <p:sldId id="2339" r:id="rId24"/>
    <p:sldId id="548" r:id="rId25"/>
    <p:sldId id="554" r:id="rId26"/>
    <p:sldId id="558" r:id="rId27"/>
    <p:sldId id="557" r:id="rId28"/>
    <p:sldId id="555" r:id="rId29"/>
    <p:sldId id="564" r:id="rId30"/>
    <p:sldId id="553" r:id="rId31"/>
    <p:sldId id="556" r:id="rId32"/>
    <p:sldId id="559" r:id="rId33"/>
    <p:sldId id="2328" r:id="rId34"/>
    <p:sldId id="560" r:id="rId35"/>
    <p:sldId id="2340" r:id="rId36"/>
    <p:sldId id="2341" r:id="rId37"/>
    <p:sldId id="572" r:id="rId38"/>
    <p:sldId id="591" r:id="rId39"/>
    <p:sldId id="2325" r:id="rId40"/>
    <p:sldId id="550" r:id="rId41"/>
    <p:sldId id="561" r:id="rId42"/>
    <p:sldId id="563" r:id="rId43"/>
    <p:sldId id="562" r:id="rId44"/>
    <p:sldId id="565" r:id="rId45"/>
    <p:sldId id="2334" r:id="rId46"/>
    <p:sldId id="2337" r:id="rId47"/>
    <p:sldId id="2336" r:id="rId48"/>
    <p:sldId id="2335" r:id="rId49"/>
    <p:sldId id="2329" r:id="rId50"/>
    <p:sldId id="2326" r:id="rId51"/>
    <p:sldId id="582" r:id="rId52"/>
    <p:sldId id="584" r:id="rId53"/>
    <p:sldId id="583" r:id="rId54"/>
    <p:sldId id="581" r:id="rId55"/>
    <p:sldId id="2327"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85027"/>
  </p:normalViewPr>
  <p:slideViewPr>
    <p:cSldViewPr snapToGrid="0" snapToObjects="1" showGuides="1">
      <p:cViewPr varScale="1">
        <p:scale>
          <a:sx n="88" d="100"/>
          <a:sy n="88" d="100"/>
        </p:scale>
        <p:origin x="184" y="48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E9DF61-CC3A-FA43-BF00-9C9B64B64EB1}" type="datetimeFigureOut">
              <a:rPr lang="en-US" smtClean="0"/>
              <a:t>3/11/23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99BBDF-B9A8-3548-B862-F1F9DAF4BDFF}" type="slidenum">
              <a:rPr lang="en-US" smtClean="0"/>
              <a:t>‹#›</a:t>
            </a:fld>
            <a:endParaRPr lang="en-US"/>
          </a:p>
        </p:txBody>
      </p:sp>
    </p:spTree>
    <p:extLst>
      <p:ext uri="{BB962C8B-B14F-4D97-AF65-F5344CB8AC3E}">
        <p14:creationId xmlns:p14="http://schemas.microsoft.com/office/powerpoint/2010/main" val="22203502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160" dirty="0"/>
              <a:t>PHY Header</a:t>
            </a:r>
          </a:p>
          <a:p>
            <a:pPr lvl="1"/>
            <a:r>
              <a:rPr lang="en-US" sz="1920" dirty="0"/>
              <a:t>One field: length 0-127</a:t>
            </a:r>
          </a:p>
          <a:p>
            <a:pPr marL="0" indent="0">
              <a:buNone/>
            </a:pPr>
            <a:endParaRPr lang="en-US" sz="2160" dirty="0"/>
          </a:p>
          <a:p>
            <a:endParaRPr lang="en-US" dirty="0"/>
          </a:p>
        </p:txBody>
      </p:sp>
      <p:sp>
        <p:nvSpPr>
          <p:cNvPr id="4" name="Slide Number Placeholder 3"/>
          <p:cNvSpPr>
            <a:spLocks noGrp="1"/>
          </p:cNvSpPr>
          <p:nvPr>
            <p:ph type="sldNum" sz="quarter" idx="5"/>
          </p:nvPr>
        </p:nvSpPr>
        <p:spPr/>
        <p:txBody>
          <a:bodyPr/>
          <a:lstStyle/>
          <a:p>
            <a:fld id="{9A99BBDF-B9A8-3548-B862-F1F9DAF4BDFF}" type="slidenum">
              <a:rPr lang="en-US" smtClean="0"/>
              <a:t>4</a:t>
            </a:fld>
            <a:endParaRPr lang="en-US"/>
          </a:p>
        </p:txBody>
      </p:sp>
    </p:spTree>
    <p:extLst>
      <p:ext uri="{BB962C8B-B14F-4D97-AF65-F5344CB8AC3E}">
        <p14:creationId xmlns:p14="http://schemas.microsoft.com/office/powerpoint/2010/main" val="9971590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99BBDF-B9A8-3548-B862-F1F9DAF4BDFF}" type="slidenum">
              <a:rPr lang="en-US" smtClean="0"/>
              <a:t>31</a:t>
            </a:fld>
            <a:endParaRPr lang="en-US"/>
          </a:p>
        </p:txBody>
      </p:sp>
    </p:spTree>
    <p:extLst>
      <p:ext uri="{BB962C8B-B14F-4D97-AF65-F5344CB8AC3E}">
        <p14:creationId xmlns:p14="http://schemas.microsoft.com/office/powerpoint/2010/main" val="2216602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Thread Routing Locator (RLOC) is an IPv6 address that identifies the location of a Thread Interface within a Thread Network Partition. RLOCs are used for communicating control traffic and delivering IPv6 datagrams to their intended destinations. In general, applications do not see or use RLOCs. </a:t>
            </a:r>
            <a:endParaRPr lang="en-US" dirty="0"/>
          </a:p>
          <a:p>
            <a:endParaRPr lang="en-US" dirty="0"/>
          </a:p>
          <a:p>
            <a:r>
              <a:rPr lang="en-US" dirty="0"/>
              <a:t>R – reserved bit set to 0</a:t>
            </a:r>
          </a:p>
        </p:txBody>
      </p:sp>
      <p:sp>
        <p:nvSpPr>
          <p:cNvPr id="4" name="Slide Number Placeholder 3"/>
          <p:cNvSpPr>
            <a:spLocks noGrp="1"/>
          </p:cNvSpPr>
          <p:nvPr>
            <p:ph type="sldNum" sz="quarter" idx="5"/>
          </p:nvPr>
        </p:nvSpPr>
        <p:spPr/>
        <p:txBody>
          <a:bodyPr/>
          <a:lstStyle/>
          <a:p>
            <a:fld id="{9A99BBDF-B9A8-3548-B862-F1F9DAF4BDFF}" type="slidenum">
              <a:rPr lang="en-US" smtClean="0"/>
              <a:t>32</a:t>
            </a:fld>
            <a:endParaRPr lang="en-US"/>
          </a:p>
        </p:txBody>
      </p:sp>
    </p:spTree>
    <p:extLst>
      <p:ext uri="{BB962C8B-B14F-4D97-AF65-F5344CB8AC3E}">
        <p14:creationId xmlns:p14="http://schemas.microsoft.com/office/powerpoint/2010/main" val="23357954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IID, combined with a Mesh-Local Prefix, results in the RLOC. For example, using a Mesh-Local Prefix of fde5:8dba:82e1:1::/64, the RLOC for a node where RLOC16 = 0x401 is:</a:t>
            </a:r>
          </a:p>
          <a:p>
            <a:endParaRPr lang="en-US" dirty="0"/>
          </a:p>
          <a:p>
            <a:endParaRPr lang="en-US" dirty="0"/>
          </a:p>
        </p:txBody>
      </p:sp>
      <p:sp>
        <p:nvSpPr>
          <p:cNvPr id="4" name="Slide Number Placeholder 3"/>
          <p:cNvSpPr>
            <a:spLocks noGrp="1"/>
          </p:cNvSpPr>
          <p:nvPr>
            <p:ph type="sldNum" sz="quarter" idx="5"/>
          </p:nvPr>
        </p:nvSpPr>
        <p:spPr/>
        <p:txBody>
          <a:bodyPr/>
          <a:lstStyle/>
          <a:p>
            <a:fld id="{9A99BBDF-B9A8-3548-B862-F1F9DAF4BDFF}" type="slidenum">
              <a:rPr lang="en-US" smtClean="0"/>
              <a:t>33</a:t>
            </a:fld>
            <a:endParaRPr lang="en-US"/>
          </a:p>
        </p:txBody>
      </p:sp>
    </p:spTree>
    <p:extLst>
      <p:ext uri="{BB962C8B-B14F-4D97-AF65-F5344CB8AC3E}">
        <p14:creationId xmlns:p14="http://schemas.microsoft.com/office/powerpoint/2010/main" val="3452012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99BBDF-B9A8-3548-B862-F1F9DAF4BDFF}" type="slidenum">
              <a:rPr lang="en-US" smtClean="0"/>
              <a:t>34</a:t>
            </a:fld>
            <a:endParaRPr lang="en-US"/>
          </a:p>
        </p:txBody>
      </p:sp>
    </p:spTree>
    <p:extLst>
      <p:ext uri="{BB962C8B-B14F-4D97-AF65-F5344CB8AC3E}">
        <p14:creationId xmlns:p14="http://schemas.microsoft.com/office/powerpoint/2010/main" val="9948338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0 Link Request. A request to establish a link to a neighbor. 1 Link Accept. Accept a requested link. 2 Link Accept and Request. Accept a requested link and request a link with the sender of the original request. 3 Link Reject. Reject a link request. 4 Advertisement. Inform neighbors of a device's link state. 5 Update. Informs of changes to link parameters shared by all nodes in a network. 6 Update Request. Request that an Update message be sent. The first four (Link Request, Link Accept, Link Accept and Request, and Link Reject) are collectively referred to as link configuration messages.</a:t>
            </a:r>
          </a:p>
        </p:txBody>
      </p:sp>
      <p:sp>
        <p:nvSpPr>
          <p:cNvPr id="4" name="Slide Number Placeholder 3"/>
          <p:cNvSpPr>
            <a:spLocks noGrp="1"/>
          </p:cNvSpPr>
          <p:nvPr>
            <p:ph type="sldNum" sz="quarter" idx="5"/>
          </p:nvPr>
        </p:nvSpPr>
        <p:spPr/>
        <p:txBody>
          <a:bodyPr/>
          <a:lstStyle/>
          <a:p>
            <a:fld id="{9A99BBDF-B9A8-3548-B862-F1F9DAF4BDFF}" type="slidenum">
              <a:rPr lang="en-US" smtClean="0"/>
              <a:t>42</a:t>
            </a:fld>
            <a:endParaRPr lang="en-US"/>
          </a:p>
        </p:txBody>
      </p:sp>
    </p:spTree>
    <p:extLst>
      <p:ext uri="{BB962C8B-B14F-4D97-AF65-F5344CB8AC3E}">
        <p14:creationId xmlns:p14="http://schemas.microsoft.com/office/powerpoint/2010/main" val="31641347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99BBDF-B9A8-3548-B862-F1F9DAF4BDFF}" type="slidenum">
              <a:rPr lang="en-US" smtClean="0"/>
              <a:t>7</a:t>
            </a:fld>
            <a:endParaRPr lang="en-US"/>
          </a:p>
        </p:txBody>
      </p:sp>
    </p:spTree>
    <p:extLst>
      <p:ext uri="{BB962C8B-B14F-4D97-AF65-F5344CB8AC3E}">
        <p14:creationId xmlns:p14="http://schemas.microsoft.com/office/powerpoint/2010/main" val="3962886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remove periodic beacons but still retain beacon frames? We’ll see later!</a:t>
            </a:r>
          </a:p>
        </p:txBody>
      </p:sp>
      <p:sp>
        <p:nvSpPr>
          <p:cNvPr id="4" name="Slide Number Placeholder 3"/>
          <p:cNvSpPr>
            <a:spLocks noGrp="1"/>
          </p:cNvSpPr>
          <p:nvPr>
            <p:ph type="sldNum" sz="quarter" idx="5"/>
          </p:nvPr>
        </p:nvSpPr>
        <p:spPr/>
        <p:txBody>
          <a:bodyPr/>
          <a:lstStyle/>
          <a:p>
            <a:fld id="{9A99BBDF-B9A8-3548-B862-F1F9DAF4BDFF}" type="slidenum">
              <a:rPr lang="en-US" smtClean="0"/>
              <a:t>12</a:t>
            </a:fld>
            <a:endParaRPr lang="en-US"/>
          </a:p>
        </p:txBody>
      </p:sp>
    </p:spTree>
    <p:extLst>
      <p:ext uri="{BB962C8B-B14F-4D97-AF65-F5344CB8AC3E}">
        <p14:creationId xmlns:p14="http://schemas.microsoft.com/office/powerpoint/2010/main" val="5462489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some issues with these topologies?</a:t>
            </a:r>
          </a:p>
          <a:p>
            <a:pPr marL="171450" indent="-171450">
              <a:buFontTx/>
              <a:buChar char="-"/>
            </a:pPr>
            <a:r>
              <a:rPr lang="en-US" dirty="0"/>
              <a:t>Central point of failure</a:t>
            </a:r>
          </a:p>
          <a:p>
            <a:pPr marL="171450" indent="-171450">
              <a:buFontTx/>
              <a:buChar char="-"/>
            </a:pPr>
            <a:r>
              <a:rPr lang="en-US" sz="1200" dirty="0"/>
              <a:t>Some nodes have to spend more energy communicating</a:t>
            </a:r>
            <a:endParaRPr lang="en-US" dirty="0"/>
          </a:p>
        </p:txBody>
      </p:sp>
      <p:sp>
        <p:nvSpPr>
          <p:cNvPr id="4" name="Slide Number Placeholder 3"/>
          <p:cNvSpPr>
            <a:spLocks noGrp="1"/>
          </p:cNvSpPr>
          <p:nvPr>
            <p:ph type="sldNum" sz="quarter" idx="5"/>
          </p:nvPr>
        </p:nvSpPr>
        <p:spPr/>
        <p:txBody>
          <a:bodyPr/>
          <a:lstStyle/>
          <a:p>
            <a:fld id="{9A99BBDF-B9A8-3548-B862-F1F9DAF4BDFF}" type="slidenum">
              <a:rPr lang="en-US" smtClean="0"/>
              <a:t>13</a:t>
            </a:fld>
            <a:endParaRPr lang="en-US"/>
          </a:p>
        </p:txBody>
      </p:sp>
    </p:spTree>
    <p:extLst>
      <p:ext uri="{BB962C8B-B14F-4D97-AF65-F5344CB8AC3E}">
        <p14:creationId xmlns:p14="http://schemas.microsoft.com/office/powerpoint/2010/main" val="42526977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ipv4 and ipv6 addresses</a:t>
            </a:r>
          </a:p>
        </p:txBody>
      </p:sp>
      <p:sp>
        <p:nvSpPr>
          <p:cNvPr id="4" name="Slide Number Placeholder 3"/>
          <p:cNvSpPr>
            <a:spLocks noGrp="1"/>
          </p:cNvSpPr>
          <p:nvPr>
            <p:ph type="sldNum" sz="quarter" idx="5"/>
          </p:nvPr>
        </p:nvSpPr>
        <p:spPr/>
        <p:txBody>
          <a:bodyPr/>
          <a:lstStyle/>
          <a:p>
            <a:fld id="{9A99BBDF-B9A8-3548-B862-F1F9DAF4BDFF}" type="slidenum">
              <a:rPr lang="en-US" smtClean="0"/>
              <a:t>19</a:t>
            </a:fld>
            <a:endParaRPr lang="en-US"/>
          </a:p>
        </p:txBody>
      </p:sp>
    </p:spTree>
    <p:extLst>
      <p:ext uri="{BB962C8B-B14F-4D97-AF65-F5344CB8AC3E}">
        <p14:creationId xmlns:p14="http://schemas.microsoft.com/office/powerpoint/2010/main" val="21511803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99BBDF-B9A8-3548-B862-F1F9DAF4BDFF}" type="slidenum">
              <a:rPr lang="en-US" smtClean="0"/>
              <a:t>22</a:t>
            </a:fld>
            <a:endParaRPr lang="en-US"/>
          </a:p>
        </p:txBody>
      </p:sp>
    </p:spTree>
    <p:extLst>
      <p:ext uri="{BB962C8B-B14F-4D97-AF65-F5344CB8AC3E}">
        <p14:creationId xmlns:p14="http://schemas.microsoft.com/office/powerpoint/2010/main" val="4766708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99BBDF-B9A8-3548-B862-F1F9DAF4BDFF}" type="slidenum">
              <a:rPr lang="en-US" smtClean="0"/>
              <a:t>24</a:t>
            </a:fld>
            <a:endParaRPr lang="en-US"/>
          </a:p>
        </p:txBody>
      </p:sp>
    </p:spTree>
    <p:extLst>
      <p:ext uri="{BB962C8B-B14F-4D97-AF65-F5344CB8AC3E}">
        <p14:creationId xmlns:p14="http://schemas.microsoft.com/office/powerpoint/2010/main" val="17620750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is fragmentation needed?</a:t>
            </a:r>
          </a:p>
          <a:p>
            <a:r>
              <a:rPr lang="en-US" dirty="0"/>
              <a:t>Ipv6 </a:t>
            </a:r>
            <a:r>
              <a:rPr lang="en-US" sz="1200" kern="1200" dirty="0">
                <a:solidFill>
                  <a:schemeClr val="tx1"/>
                </a:solidFill>
                <a:effectLst/>
                <a:latin typeface="+mn-lt"/>
                <a:ea typeface="+mn-ea"/>
                <a:cs typeface="+mn-cs"/>
              </a:rPr>
              <a:t>minimum link MTU requirement is1280 bytes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the layered </a:t>
            </a:r>
            <a:r>
              <a:rPr lang="en-US" sz="1200" kern="1200" dirty="0" err="1">
                <a:solidFill>
                  <a:schemeClr val="tx1"/>
                </a:solidFill>
                <a:effectLst/>
                <a:latin typeface="+mn-lt"/>
                <a:ea typeface="+mn-ea"/>
                <a:cs typeface="+mn-cs"/>
              </a:rPr>
              <a:t>archi</a:t>
            </a:r>
            <a:r>
              <a:rPr lang="en-US" sz="1200" kern="1200" dirty="0">
                <a:solidFill>
                  <a:schemeClr val="tx1"/>
                </a:solidFill>
                <a:effectLst/>
                <a:latin typeface="+mn-lt"/>
                <a:ea typeface="+mn-ea"/>
                <a:cs typeface="+mn-cs"/>
              </a:rPr>
              <a:t>-</a:t>
            </a:r>
            <a:br>
              <a:rPr lang="en-US" dirty="0"/>
            </a:br>
            <a:r>
              <a:rPr lang="en-US" sz="1200" kern="1200" dirty="0" err="1">
                <a:solidFill>
                  <a:schemeClr val="tx1"/>
                </a:solidFill>
                <a:effectLst/>
                <a:latin typeface="+mn-lt"/>
                <a:ea typeface="+mn-ea"/>
                <a:cs typeface="+mn-cs"/>
              </a:rPr>
              <a:t>tecture</a:t>
            </a:r>
            <a:r>
              <a:rPr lang="en-US" sz="1200" kern="1200" dirty="0">
                <a:solidFill>
                  <a:schemeClr val="tx1"/>
                </a:solidFill>
                <a:effectLst/>
                <a:latin typeface="+mn-lt"/>
                <a:ea typeface="+mn-ea"/>
                <a:cs typeface="+mn-cs"/>
              </a:rPr>
              <a:t>, this adaptation layer sits at layer 2.5 (between the link and</a:t>
            </a:r>
            <a:br>
              <a:rPr lang="en-US" dirty="0"/>
            </a:br>
            <a:r>
              <a:rPr lang="en-US" sz="1200" kern="1200" dirty="0">
                <a:solidFill>
                  <a:schemeClr val="tx1"/>
                </a:solidFill>
                <a:effectLst/>
                <a:latin typeface="+mn-lt"/>
                <a:ea typeface="+mn-ea"/>
                <a:cs typeface="+mn-cs"/>
              </a:rPr>
              <a:t>network).</a:t>
            </a:r>
            <a:endParaRPr lang="en-US" dirty="0"/>
          </a:p>
          <a:p>
            <a:endParaRPr lang="en-US" dirty="0"/>
          </a:p>
        </p:txBody>
      </p:sp>
      <p:sp>
        <p:nvSpPr>
          <p:cNvPr id="4" name="Slide Number Placeholder 3"/>
          <p:cNvSpPr>
            <a:spLocks noGrp="1"/>
          </p:cNvSpPr>
          <p:nvPr>
            <p:ph type="sldNum" sz="quarter" idx="5"/>
          </p:nvPr>
        </p:nvSpPr>
        <p:spPr/>
        <p:txBody>
          <a:bodyPr/>
          <a:lstStyle/>
          <a:p>
            <a:fld id="{9A99BBDF-B9A8-3548-B862-F1F9DAF4BDFF}" type="slidenum">
              <a:rPr lang="en-US" smtClean="0"/>
              <a:t>25</a:t>
            </a:fld>
            <a:endParaRPr lang="en-US"/>
          </a:p>
        </p:txBody>
      </p:sp>
    </p:spTree>
    <p:extLst>
      <p:ext uri="{BB962C8B-B14F-4D97-AF65-F5344CB8AC3E}">
        <p14:creationId xmlns:p14="http://schemas.microsoft.com/office/powerpoint/2010/main" val="2172741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A99BBDF-B9A8-3548-B862-F1F9DAF4BDFF}" type="slidenum">
              <a:rPr lang="en-US" smtClean="0"/>
              <a:t>30</a:t>
            </a:fld>
            <a:endParaRPr lang="en-US"/>
          </a:p>
        </p:txBody>
      </p:sp>
    </p:spTree>
    <p:extLst>
      <p:ext uri="{BB962C8B-B14F-4D97-AF65-F5344CB8AC3E}">
        <p14:creationId xmlns:p14="http://schemas.microsoft.com/office/powerpoint/2010/main" val="20529250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6BF57-F233-C241-8690-DA0B73FABC8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3C9F075-31DD-704D-BC18-C4B64CCCA7E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66D7EBC-F57E-8043-B81C-696BDAB9CBE3}"/>
              </a:ext>
            </a:extLst>
          </p:cNvPr>
          <p:cNvSpPr>
            <a:spLocks noGrp="1"/>
          </p:cNvSpPr>
          <p:nvPr>
            <p:ph type="dt" sz="half" idx="10"/>
          </p:nvPr>
        </p:nvSpPr>
        <p:spPr/>
        <p:txBody>
          <a:bodyPr/>
          <a:lstStyle/>
          <a:p>
            <a:fld id="{C200EBF0-8839-394B-B627-0E02F4C70C75}" type="datetime1">
              <a:rPr lang="en-US" smtClean="0"/>
              <a:t>3/11/23</a:t>
            </a:fld>
            <a:endParaRPr lang="en-US"/>
          </a:p>
        </p:txBody>
      </p:sp>
      <p:sp>
        <p:nvSpPr>
          <p:cNvPr id="5" name="Footer Placeholder 4">
            <a:extLst>
              <a:ext uri="{FF2B5EF4-FFF2-40B4-BE49-F238E27FC236}">
                <a16:creationId xmlns:a16="http://schemas.microsoft.com/office/drawing/2014/main" id="{98663D0A-7D1F-CF4C-AC81-8B0DF8422F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7CA971-A0BB-F447-BEA3-4CA2F90F6891}"/>
              </a:ext>
            </a:extLst>
          </p:cNvPr>
          <p:cNvSpPr>
            <a:spLocks noGrp="1"/>
          </p:cNvSpPr>
          <p:nvPr>
            <p:ph type="sldNum" sz="quarter" idx="12"/>
          </p:nvPr>
        </p:nvSpPr>
        <p:spPr/>
        <p:txBody>
          <a:bodyPr/>
          <a:lstStyle/>
          <a:p>
            <a:fld id="{B73C04DA-1748-8C48-8913-76B061C053D9}" type="slidenum">
              <a:rPr lang="en-US" smtClean="0"/>
              <a:t>‹#›</a:t>
            </a:fld>
            <a:endParaRPr lang="en-US"/>
          </a:p>
        </p:txBody>
      </p:sp>
    </p:spTree>
    <p:extLst>
      <p:ext uri="{BB962C8B-B14F-4D97-AF65-F5344CB8AC3E}">
        <p14:creationId xmlns:p14="http://schemas.microsoft.com/office/powerpoint/2010/main" val="17370487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1481F-C819-364C-BEEC-0656C4613D9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CCCC50D-257F-1B4E-A417-8B69902E1C4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5EAF35-0D75-8042-B2B5-518AB142F1CD}"/>
              </a:ext>
            </a:extLst>
          </p:cNvPr>
          <p:cNvSpPr>
            <a:spLocks noGrp="1"/>
          </p:cNvSpPr>
          <p:nvPr>
            <p:ph type="dt" sz="half" idx="10"/>
          </p:nvPr>
        </p:nvSpPr>
        <p:spPr/>
        <p:txBody>
          <a:bodyPr/>
          <a:lstStyle/>
          <a:p>
            <a:fld id="{D9D72572-E77F-0644-9E5E-24B49C7BBAE4}" type="datetime1">
              <a:rPr lang="en-US" smtClean="0"/>
              <a:t>3/11/23</a:t>
            </a:fld>
            <a:endParaRPr lang="en-US"/>
          </a:p>
        </p:txBody>
      </p:sp>
      <p:sp>
        <p:nvSpPr>
          <p:cNvPr id="5" name="Footer Placeholder 4">
            <a:extLst>
              <a:ext uri="{FF2B5EF4-FFF2-40B4-BE49-F238E27FC236}">
                <a16:creationId xmlns:a16="http://schemas.microsoft.com/office/drawing/2014/main" id="{4B1E8FA7-8E17-A84A-B46F-73A364434A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666E48-45FC-B14E-BCD5-3C7B39CBCE06}"/>
              </a:ext>
            </a:extLst>
          </p:cNvPr>
          <p:cNvSpPr>
            <a:spLocks noGrp="1"/>
          </p:cNvSpPr>
          <p:nvPr>
            <p:ph type="sldNum" sz="quarter" idx="12"/>
          </p:nvPr>
        </p:nvSpPr>
        <p:spPr/>
        <p:txBody>
          <a:bodyPr/>
          <a:lstStyle/>
          <a:p>
            <a:fld id="{B73C04DA-1748-8C48-8913-76B061C053D9}" type="slidenum">
              <a:rPr lang="en-US" smtClean="0"/>
              <a:t>‹#›</a:t>
            </a:fld>
            <a:endParaRPr lang="en-US"/>
          </a:p>
        </p:txBody>
      </p:sp>
    </p:spTree>
    <p:extLst>
      <p:ext uri="{BB962C8B-B14F-4D97-AF65-F5344CB8AC3E}">
        <p14:creationId xmlns:p14="http://schemas.microsoft.com/office/powerpoint/2010/main" val="18247404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38B4BD-CD4B-8F44-92B1-FC39F999889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AF89AD8-BF67-9F40-8647-EC7D5FBD8A2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9FB6C7-07D6-EA4B-9DF1-0527FF9158EC}"/>
              </a:ext>
            </a:extLst>
          </p:cNvPr>
          <p:cNvSpPr>
            <a:spLocks noGrp="1"/>
          </p:cNvSpPr>
          <p:nvPr>
            <p:ph type="dt" sz="half" idx="10"/>
          </p:nvPr>
        </p:nvSpPr>
        <p:spPr/>
        <p:txBody>
          <a:bodyPr/>
          <a:lstStyle/>
          <a:p>
            <a:fld id="{93BD8BC3-3A45-B345-A353-0D9684E5393D}" type="datetime1">
              <a:rPr lang="en-US" smtClean="0"/>
              <a:t>3/11/23</a:t>
            </a:fld>
            <a:endParaRPr lang="en-US"/>
          </a:p>
        </p:txBody>
      </p:sp>
      <p:sp>
        <p:nvSpPr>
          <p:cNvPr id="5" name="Footer Placeholder 4">
            <a:extLst>
              <a:ext uri="{FF2B5EF4-FFF2-40B4-BE49-F238E27FC236}">
                <a16:creationId xmlns:a16="http://schemas.microsoft.com/office/drawing/2014/main" id="{B630F169-2F86-AB49-91B7-3DD0DAC593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6F01BF-4E97-1748-8178-B3CAE2112536}"/>
              </a:ext>
            </a:extLst>
          </p:cNvPr>
          <p:cNvSpPr>
            <a:spLocks noGrp="1"/>
          </p:cNvSpPr>
          <p:nvPr>
            <p:ph type="sldNum" sz="quarter" idx="12"/>
          </p:nvPr>
        </p:nvSpPr>
        <p:spPr/>
        <p:txBody>
          <a:bodyPr/>
          <a:lstStyle/>
          <a:p>
            <a:fld id="{B73C04DA-1748-8C48-8913-76B061C053D9}" type="slidenum">
              <a:rPr lang="en-US" smtClean="0"/>
              <a:t>‹#›</a:t>
            </a:fld>
            <a:endParaRPr lang="en-US"/>
          </a:p>
        </p:txBody>
      </p:sp>
    </p:spTree>
    <p:extLst>
      <p:ext uri="{BB962C8B-B14F-4D97-AF65-F5344CB8AC3E}">
        <p14:creationId xmlns:p14="http://schemas.microsoft.com/office/powerpoint/2010/main" val="21847063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Outline">
    <p:bg>
      <p:bgPr>
        <a:solidFill>
          <a:srgbClr val="4E2A84"/>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96553EE-3FBA-43B0-83E3-DED9FBF895AE}"/>
              </a:ext>
            </a:extLst>
          </p:cNvPr>
          <p:cNvSpPr>
            <a:spLocks noGrp="1"/>
          </p:cNvSpPr>
          <p:nvPr>
            <p:ph type="dt" sz="half" idx="10"/>
          </p:nvPr>
        </p:nvSpPr>
        <p:spPr/>
        <p:txBody>
          <a:bodyPr/>
          <a:lstStyle>
            <a:lvl1pPr>
              <a:defRPr>
                <a:solidFill>
                  <a:schemeClr val="bg1"/>
                </a:solidFill>
              </a:defRPr>
            </a:lvl1pPr>
          </a:lstStyle>
          <a:p>
            <a:fld id="{600F0348-2F1A-4EE8-8A85-4721B86DEA66}" type="datetime1">
              <a:rPr lang="en-US" smtClean="0"/>
              <a:t>3/11/23</a:t>
            </a:fld>
            <a:endParaRPr lang="en-US"/>
          </a:p>
        </p:txBody>
      </p:sp>
      <p:sp>
        <p:nvSpPr>
          <p:cNvPr id="4" name="Footer Placeholder 3">
            <a:extLst>
              <a:ext uri="{FF2B5EF4-FFF2-40B4-BE49-F238E27FC236}">
                <a16:creationId xmlns:a16="http://schemas.microsoft.com/office/drawing/2014/main" id="{236DF780-B863-4D17-AD07-08D9915186D4}"/>
              </a:ext>
            </a:extLst>
          </p:cNvPr>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a:extLst>
              <a:ext uri="{FF2B5EF4-FFF2-40B4-BE49-F238E27FC236}">
                <a16:creationId xmlns:a16="http://schemas.microsoft.com/office/drawing/2014/main" id="{037C2309-BC50-471A-9507-CB2945B5B40D}"/>
              </a:ext>
            </a:extLst>
          </p:cNvPr>
          <p:cNvSpPr>
            <a:spLocks noGrp="1"/>
          </p:cNvSpPr>
          <p:nvPr>
            <p:ph type="sldNum" sz="quarter" idx="12"/>
          </p:nvPr>
        </p:nvSpPr>
        <p:spPr/>
        <p:txBody>
          <a:bodyPr/>
          <a:lstStyle>
            <a:lvl1pPr>
              <a:defRPr>
                <a:solidFill>
                  <a:schemeClr val="bg1"/>
                </a:solidFill>
              </a:defRPr>
            </a:lvl1pPr>
          </a:lstStyle>
          <a:p>
            <a:fld id="{0778C724-3839-4D76-A707-B4C23905D055}" type="slidenum">
              <a:rPr lang="en-US" smtClean="0"/>
              <a:pPr/>
              <a:t>‹#›</a:t>
            </a:fld>
            <a:endParaRPr lang="en-US" dirty="0"/>
          </a:p>
        </p:txBody>
      </p:sp>
      <p:sp>
        <p:nvSpPr>
          <p:cNvPr id="7" name="Text Placeholder 6">
            <a:extLst>
              <a:ext uri="{FF2B5EF4-FFF2-40B4-BE49-F238E27FC236}">
                <a16:creationId xmlns:a16="http://schemas.microsoft.com/office/drawing/2014/main" id="{311DEA04-1277-494F-991B-E62F01E89264}"/>
              </a:ext>
            </a:extLst>
          </p:cNvPr>
          <p:cNvSpPr>
            <a:spLocks noGrp="1"/>
          </p:cNvSpPr>
          <p:nvPr>
            <p:ph type="body" sz="quarter" idx="13"/>
          </p:nvPr>
        </p:nvSpPr>
        <p:spPr>
          <a:xfrm>
            <a:off x="607596" y="694143"/>
            <a:ext cx="10972798" cy="5486400"/>
          </a:xfrm>
          <a:solidFill>
            <a:schemeClr val="bg1"/>
          </a:solidFill>
        </p:spPr>
        <p:txBody>
          <a:bodyPr lIns="182880" tIns="182880" rIns="182880" bIns="182880"/>
          <a:lstStyle>
            <a:lvl1pPr>
              <a:spcBef>
                <a:spcPts val="20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7">
            <a:extLst>
              <a:ext uri="{FF2B5EF4-FFF2-40B4-BE49-F238E27FC236}">
                <a16:creationId xmlns:a16="http://schemas.microsoft.com/office/drawing/2014/main" id="{A84967AA-4B26-426D-8185-065158151CA2}"/>
              </a:ext>
            </a:extLst>
          </p:cNvPr>
          <p:cNvSpPr>
            <a:spLocks noGrp="1"/>
          </p:cNvSpPr>
          <p:nvPr>
            <p:ph type="title"/>
          </p:nvPr>
        </p:nvSpPr>
        <p:spPr>
          <a:xfrm>
            <a:off x="607595" y="8343"/>
            <a:ext cx="10972798" cy="685800"/>
          </a:xfrm>
        </p:spPr>
        <p:txBody>
          <a:bodyPr/>
          <a:lstStyle>
            <a:lvl1pPr>
              <a:defRPr b="1">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248471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209E9-72AE-F944-92AB-8D697A98DB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C0227A-A15E-584E-8DFA-C8D71E0FA45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259CA8-E461-204F-9F5E-18F2F770FBA0}"/>
              </a:ext>
            </a:extLst>
          </p:cNvPr>
          <p:cNvSpPr>
            <a:spLocks noGrp="1"/>
          </p:cNvSpPr>
          <p:nvPr>
            <p:ph type="dt" sz="half" idx="10"/>
          </p:nvPr>
        </p:nvSpPr>
        <p:spPr/>
        <p:txBody>
          <a:bodyPr/>
          <a:lstStyle/>
          <a:p>
            <a:fld id="{790823B0-1C6C-9C41-9195-29C93AE655EB}" type="datetime1">
              <a:rPr lang="en-US" smtClean="0"/>
              <a:t>3/11/23</a:t>
            </a:fld>
            <a:endParaRPr lang="en-US"/>
          </a:p>
        </p:txBody>
      </p:sp>
      <p:sp>
        <p:nvSpPr>
          <p:cNvPr id="5" name="Footer Placeholder 4">
            <a:extLst>
              <a:ext uri="{FF2B5EF4-FFF2-40B4-BE49-F238E27FC236}">
                <a16:creationId xmlns:a16="http://schemas.microsoft.com/office/drawing/2014/main" id="{8D57843E-D593-774D-8E79-A6E53D2F4A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5D3A36-C191-3641-B794-9E72B49F9A6C}"/>
              </a:ext>
            </a:extLst>
          </p:cNvPr>
          <p:cNvSpPr>
            <a:spLocks noGrp="1"/>
          </p:cNvSpPr>
          <p:nvPr>
            <p:ph type="sldNum" sz="quarter" idx="12"/>
          </p:nvPr>
        </p:nvSpPr>
        <p:spPr/>
        <p:txBody>
          <a:bodyPr/>
          <a:lstStyle/>
          <a:p>
            <a:fld id="{B73C04DA-1748-8C48-8913-76B061C053D9}" type="slidenum">
              <a:rPr lang="en-US" smtClean="0"/>
              <a:t>‹#›</a:t>
            </a:fld>
            <a:endParaRPr lang="en-US"/>
          </a:p>
        </p:txBody>
      </p:sp>
    </p:spTree>
    <p:extLst>
      <p:ext uri="{BB962C8B-B14F-4D97-AF65-F5344CB8AC3E}">
        <p14:creationId xmlns:p14="http://schemas.microsoft.com/office/powerpoint/2010/main" val="11729822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CF0CA-86B2-5B45-A70D-8035A1D6BC7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F6E3E0F-D1EB-B642-8E3D-FC8F4CC8CCC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9B31FF1-1E85-8843-B114-411BEDC005F1}"/>
              </a:ext>
            </a:extLst>
          </p:cNvPr>
          <p:cNvSpPr>
            <a:spLocks noGrp="1"/>
          </p:cNvSpPr>
          <p:nvPr>
            <p:ph type="dt" sz="half" idx="10"/>
          </p:nvPr>
        </p:nvSpPr>
        <p:spPr/>
        <p:txBody>
          <a:bodyPr/>
          <a:lstStyle/>
          <a:p>
            <a:fld id="{316757C9-63AB-1C41-ACC0-26B1995BBD9A}" type="datetime1">
              <a:rPr lang="en-US" smtClean="0"/>
              <a:t>3/11/23</a:t>
            </a:fld>
            <a:endParaRPr lang="en-US"/>
          </a:p>
        </p:txBody>
      </p:sp>
      <p:sp>
        <p:nvSpPr>
          <p:cNvPr id="5" name="Footer Placeholder 4">
            <a:extLst>
              <a:ext uri="{FF2B5EF4-FFF2-40B4-BE49-F238E27FC236}">
                <a16:creationId xmlns:a16="http://schemas.microsoft.com/office/drawing/2014/main" id="{D782DD90-2A8A-7B45-AA16-E963582BCD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FA18EF-B7F3-6B42-939D-67B5E5EB7C92}"/>
              </a:ext>
            </a:extLst>
          </p:cNvPr>
          <p:cNvSpPr>
            <a:spLocks noGrp="1"/>
          </p:cNvSpPr>
          <p:nvPr>
            <p:ph type="sldNum" sz="quarter" idx="12"/>
          </p:nvPr>
        </p:nvSpPr>
        <p:spPr/>
        <p:txBody>
          <a:bodyPr/>
          <a:lstStyle/>
          <a:p>
            <a:fld id="{B73C04DA-1748-8C48-8913-76B061C053D9}" type="slidenum">
              <a:rPr lang="en-US" smtClean="0"/>
              <a:t>‹#›</a:t>
            </a:fld>
            <a:endParaRPr lang="en-US"/>
          </a:p>
        </p:txBody>
      </p:sp>
    </p:spTree>
    <p:extLst>
      <p:ext uri="{BB962C8B-B14F-4D97-AF65-F5344CB8AC3E}">
        <p14:creationId xmlns:p14="http://schemas.microsoft.com/office/powerpoint/2010/main" val="19748490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F9352-6DDD-CE46-8154-E575E678FE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C8A73C-86C7-594F-A253-70E5A8BA4E8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3515CC7-3BDD-404D-8FA4-5CA1C09529F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593CE12-67DE-9F4E-BF32-04414BB4B490}"/>
              </a:ext>
            </a:extLst>
          </p:cNvPr>
          <p:cNvSpPr>
            <a:spLocks noGrp="1"/>
          </p:cNvSpPr>
          <p:nvPr>
            <p:ph type="dt" sz="half" idx="10"/>
          </p:nvPr>
        </p:nvSpPr>
        <p:spPr/>
        <p:txBody>
          <a:bodyPr/>
          <a:lstStyle/>
          <a:p>
            <a:fld id="{1ED37D13-5B8F-9D45-AE70-057206E75FDF}" type="datetime1">
              <a:rPr lang="en-US" smtClean="0"/>
              <a:t>3/11/23</a:t>
            </a:fld>
            <a:endParaRPr lang="en-US"/>
          </a:p>
        </p:txBody>
      </p:sp>
      <p:sp>
        <p:nvSpPr>
          <p:cNvPr id="6" name="Footer Placeholder 5">
            <a:extLst>
              <a:ext uri="{FF2B5EF4-FFF2-40B4-BE49-F238E27FC236}">
                <a16:creationId xmlns:a16="http://schemas.microsoft.com/office/drawing/2014/main" id="{76B314AF-8EDF-054D-9C90-69EB6B8465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BA4009-2CCD-9D41-A381-4A97D0F0502D}"/>
              </a:ext>
            </a:extLst>
          </p:cNvPr>
          <p:cNvSpPr>
            <a:spLocks noGrp="1"/>
          </p:cNvSpPr>
          <p:nvPr>
            <p:ph type="sldNum" sz="quarter" idx="12"/>
          </p:nvPr>
        </p:nvSpPr>
        <p:spPr/>
        <p:txBody>
          <a:bodyPr/>
          <a:lstStyle/>
          <a:p>
            <a:fld id="{B73C04DA-1748-8C48-8913-76B061C053D9}" type="slidenum">
              <a:rPr lang="en-US" smtClean="0"/>
              <a:t>‹#›</a:t>
            </a:fld>
            <a:endParaRPr lang="en-US"/>
          </a:p>
        </p:txBody>
      </p:sp>
    </p:spTree>
    <p:extLst>
      <p:ext uri="{BB962C8B-B14F-4D97-AF65-F5344CB8AC3E}">
        <p14:creationId xmlns:p14="http://schemas.microsoft.com/office/powerpoint/2010/main" val="16308192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80CB4-E7DC-8149-839B-28E7E9BBC1E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BC75834-FDE7-F946-85FC-8A0174A578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6F985FF-B590-884C-B17B-019DE75ECE3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30B9D8D-D43A-CE4C-B604-6F8D23FD0D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A2A05E4-10D0-C945-B234-CFBE89C3DDF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F0EA6CB-3092-1D4C-9DAB-FB46D4108345}"/>
              </a:ext>
            </a:extLst>
          </p:cNvPr>
          <p:cNvSpPr>
            <a:spLocks noGrp="1"/>
          </p:cNvSpPr>
          <p:nvPr>
            <p:ph type="dt" sz="half" idx="10"/>
          </p:nvPr>
        </p:nvSpPr>
        <p:spPr/>
        <p:txBody>
          <a:bodyPr/>
          <a:lstStyle/>
          <a:p>
            <a:fld id="{A36597D9-479C-B14F-92B8-F05F3F2C8785}" type="datetime1">
              <a:rPr lang="en-US" smtClean="0"/>
              <a:t>3/11/23</a:t>
            </a:fld>
            <a:endParaRPr lang="en-US"/>
          </a:p>
        </p:txBody>
      </p:sp>
      <p:sp>
        <p:nvSpPr>
          <p:cNvPr id="8" name="Footer Placeholder 7">
            <a:extLst>
              <a:ext uri="{FF2B5EF4-FFF2-40B4-BE49-F238E27FC236}">
                <a16:creationId xmlns:a16="http://schemas.microsoft.com/office/drawing/2014/main" id="{76D5A47E-FD0F-0448-BA0B-ED1182CB5C6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2C82CB-E513-E741-8D95-87627C0038D7}"/>
              </a:ext>
            </a:extLst>
          </p:cNvPr>
          <p:cNvSpPr>
            <a:spLocks noGrp="1"/>
          </p:cNvSpPr>
          <p:nvPr>
            <p:ph type="sldNum" sz="quarter" idx="12"/>
          </p:nvPr>
        </p:nvSpPr>
        <p:spPr/>
        <p:txBody>
          <a:bodyPr/>
          <a:lstStyle/>
          <a:p>
            <a:fld id="{B73C04DA-1748-8C48-8913-76B061C053D9}" type="slidenum">
              <a:rPr lang="en-US" smtClean="0"/>
              <a:t>‹#›</a:t>
            </a:fld>
            <a:endParaRPr lang="en-US"/>
          </a:p>
        </p:txBody>
      </p:sp>
    </p:spTree>
    <p:extLst>
      <p:ext uri="{BB962C8B-B14F-4D97-AF65-F5344CB8AC3E}">
        <p14:creationId xmlns:p14="http://schemas.microsoft.com/office/powerpoint/2010/main" val="18606156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4E9A7-0B77-9743-B5AA-CAB6C9D90A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6A9D7FD-DE8D-B44E-B808-D23D03640786}"/>
              </a:ext>
            </a:extLst>
          </p:cNvPr>
          <p:cNvSpPr>
            <a:spLocks noGrp="1"/>
          </p:cNvSpPr>
          <p:nvPr>
            <p:ph type="dt" sz="half" idx="10"/>
          </p:nvPr>
        </p:nvSpPr>
        <p:spPr/>
        <p:txBody>
          <a:bodyPr/>
          <a:lstStyle/>
          <a:p>
            <a:fld id="{9E0BA8B0-DEF6-AA4C-A083-A9706833671E}" type="datetime1">
              <a:rPr lang="en-US" smtClean="0"/>
              <a:t>3/11/23</a:t>
            </a:fld>
            <a:endParaRPr lang="en-US"/>
          </a:p>
        </p:txBody>
      </p:sp>
      <p:sp>
        <p:nvSpPr>
          <p:cNvPr id="4" name="Footer Placeholder 3">
            <a:extLst>
              <a:ext uri="{FF2B5EF4-FFF2-40B4-BE49-F238E27FC236}">
                <a16:creationId xmlns:a16="http://schemas.microsoft.com/office/drawing/2014/main" id="{734C91FD-DDDD-B143-B652-676F2A86CF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44756AC-4624-6E49-8934-6376147244AE}"/>
              </a:ext>
            </a:extLst>
          </p:cNvPr>
          <p:cNvSpPr>
            <a:spLocks noGrp="1"/>
          </p:cNvSpPr>
          <p:nvPr>
            <p:ph type="sldNum" sz="quarter" idx="12"/>
          </p:nvPr>
        </p:nvSpPr>
        <p:spPr/>
        <p:txBody>
          <a:bodyPr/>
          <a:lstStyle/>
          <a:p>
            <a:fld id="{B73C04DA-1748-8C48-8913-76B061C053D9}" type="slidenum">
              <a:rPr lang="en-US" smtClean="0"/>
              <a:t>‹#›</a:t>
            </a:fld>
            <a:endParaRPr lang="en-US"/>
          </a:p>
        </p:txBody>
      </p:sp>
    </p:spTree>
    <p:extLst>
      <p:ext uri="{BB962C8B-B14F-4D97-AF65-F5344CB8AC3E}">
        <p14:creationId xmlns:p14="http://schemas.microsoft.com/office/powerpoint/2010/main" val="10255554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48F82C-B4FA-B147-A4A4-09EE19242D71}"/>
              </a:ext>
            </a:extLst>
          </p:cNvPr>
          <p:cNvSpPr>
            <a:spLocks noGrp="1"/>
          </p:cNvSpPr>
          <p:nvPr>
            <p:ph type="dt" sz="half" idx="10"/>
          </p:nvPr>
        </p:nvSpPr>
        <p:spPr/>
        <p:txBody>
          <a:bodyPr/>
          <a:lstStyle/>
          <a:p>
            <a:fld id="{D15BF64A-A376-0A45-BE29-21CC9FFF3FDE}" type="datetime1">
              <a:rPr lang="en-US" smtClean="0"/>
              <a:t>3/11/23</a:t>
            </a:fld>
            <a:endParaRPr lang="en-US"/>
          </a:p>
        </p:txBody>
      </p:sp>
      <p:sp>
        <p:nvSpPr>
          <p:cNvPr id="3" name="Footer Placeholder 2">
            <a:extLst>
              <a:ext uri="{FF2B5EF4-FFF2-40B4-BE49-F238E27FC236}">
                <a16:creationId xmlns:a16="http://schemas.microsoft.com/office/drawing/2014/main" id="{6B2455D3-4D81-D540-88BA-2E6C87AC1C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86075E-1F8A-9D46-8F7B-7E4C8E471D00}"/>
              </a:ext>
            </a:extLst>
          </p:cNvPr>
          <p:cNvSpPr>
            <a:spLocks noGrp="1"/>
          </p:cNvSpPr>
          <p:nvPr>
            <p:ph type="sldNum" sz="quarter" idx="12"/>
          </p:nvPr>
        </p:nvSpPr>
        <p:spPr/>
        <p:txBody>
          <a:bodyPr/>
          <a:lstStyle/>
          <a:p>
            <a:fld id="{B73C04DA-1748-8C48-8913-76B061C053D9}" type="slidenum">
              <a:rPr lang="en-US" smtClean="0"/>
              <a:t>‹#›</a:t>
            </a:fld>
            <a:endParaRPr lang="en-US"/>
          </a:p>
        </p:txBody>
      </p:sp>
    </p:spTree>
    <p:extLst>
      <p:ext uri="{BB962C8B-B14F-4D97-AF65-F5344CB8AC3E}">
        <p14:creationId xmlns:p14="http://schemas.microsoft.com/office/powerpoint/2010/main" val="48370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5F993-57A0-DC4F-AB22-A3CF079DC0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CDF40D0-448B-7B44-A91E-8EADB9FD3A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8486CA-29B1-B246-96C5-16B6130B1B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F39152B-69D6-7B4F-8AE0-C17907A98D44}"/>
              </a:ext>
            </a:extLst>
          </p:cNvPr>
          <p:cNvSpPr>
            <a:spLocks noGrp="1"/>
          </p:cNvSpPr>
          <p:nvPr>
            <p:ph type="dt" sz="half" idx="10"/>
          </p:nvPr>
        </p:nvSpPr>
        <p:spPr/>
        <p:txBody>
          <a:bodyPr/>
          <a:lstStyle/>
          <a:p>
            <a:fld id="{33677D6B-97DA-5E40-B425-CD115F7FA710}" type="datetime1">
              <a:rPr lang="en-US" smtClean="0"/>
              <a:t>3/11/23</a:t>
            </a:fld>
            <a:endParaRPr lang="en-US"/>
          </a:p>
        </p:txBody>
      </p:sp>
      <p:sp>
        <p:nvSpPr>
          <p:cNvPr id="6" name="Footer Placeholder 5">
            <a:extLst>
              <a:ext uri="{FF2B5EF4-FFF2-40B4-BE49-F238E27FC236}">
                <a16:creationId xmlns:a16="http://schemas.microsoft.com/office/drawing/2014/main" id="{07AE64CE-F510-0247-8DF0-26AADC14D9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D0DB03-B67E-1C48-B5E4-BBB60B93AA6C}"/>
              </a:ext>
            </a:extLst>
          </p:cNvPr>
          <p:cNvSpPr>
            <a:spLocks noGrp="1"/>
          </p:cNvSpPr>
          <p:nvPr>
            <p:ph type="sldNum" sz="quarter" idx="12"/>
          </p:nvPr>
        </p:nvSpPr>
        <p:spPr/>
        <p:txBody>
          <a:bodyPr/>
          <a:lstStyle/>
          <a:p>
            <a:fld id="{B73C04DA-1748-8C48-8913-76B061C053D9}" type="slidenum">
              <a:rPr lang="en-US" smtClean="0"/>
              <a:t>‹#›</a:t>
            </a:fld>
            <a:endParaRPr lang="en-US"/>
          </a:p>
        </p:txBody>
      </p:sp>
    </p:spTree>
    <p:extLst>
      <p:ext uri="{BB962C8B-B14F-4D97-AF65-F5344CB8AC3E}">
        <p14:creationId xmlns:p14="http://schemas.microsoft.com/office/powerpoint/2010/main" val="31157227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8ADF8-DA7B-4246-BEBC-EBF3887DCF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27D9EB6-1AE2-944A-AF8D-AF2A8FE48E1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1260A4B-440D-DE43-B7D5-DB01F996FD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6F8E60C-8673-4B49-AA6F-F9F682C62403}"/>
              </a:ext>
            </a:extLst>
          </p:cNvPr>
          <p:cNvSpPr>
            <a:spLocks noGrp="1"/>
          </p:cNvSpPr>
          <p:nvPr>
            <p:ph type="dt" sz="half" idx="10"/>
          </p:nvPr>
        </p:nvSpPr>
        <p:spPr/>
        <p:txBody>
          <a:bodyPr/>
          <a:lstStyle/>
          <a:p>
            <a:fld id="{77A45556-6D58-3146-8E65-1638092509C4}" type="datetime1">
              <a:rPr lang="en-US" smtClean="0"/>
              <a:t>3/11/23</a:t>
            </a:fld>
            <a:endParaRPr lang="en-US"/>
          </a:p>
        </p:txBody>
      </p:sp>
      <p:sp>
        <p:nvSpPr>
          <p:cNvPr id="6" name="Footer Placeholder 5">
            <a:extLst>
              <a:ext uri="{FF2B5EF4-FFF2-40B4-BE49-F238E27FC236}">
                <a16:creationId xmlns:a16="http://schemas.microsoft.com/office/drawing/2014/main" id="{44B2734E-F9FE-C847-BFD4-1F6C9A576F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26D04A-8ABA-7241-908C-5AC6E52020D7}"/>
              </a:ext>
            </a:extLst>
          </p:cNvPr>
          <p:cNvSpPr>
            <a:spLocks noGrp="1"/>
          </p:cNvSpPr>
          <p:nvPr>
            <p:ph type="sldNum" sz="quarter" idx="12"/>
          </p:nvPr>
        </p:nvSpPr>
        <p:spPr/>
        <p:txBody>
          <a:bodyPr/>
          <a:lstStyle/>
          <a:p>
            <a:fld id="{B73C04DA-1748-8C48-8913-76B061C053D9}" type="slidenum">
              <a:rPr lang="en-US" smtClean="0"/>
              <a:t>‹#›</a:t>
            </a:fld>
            <a:endParaRPr lang="en-US"/>
          </a:p>
        </p:txBody>
      </p:sp>
    </p:spTree>
    <p:extLst>
      <p:ext uri="{BB962C8B-B14F-4D97-AF65-F5344CB8AC3E}">
        <p14:creationId xmlns:p14="http://schemas.microsoft.com/office/powerpoint/2010/main" val="42473612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4EFAD7-6478-AC46-89B8-CA296FC5C606}"/>
              </a:ext>
            </a:extLst>
          </p:cNvPr>
          <p:cNvSpPr>
            <a:spLocks noGrp="1"/>
          </p:cNvSpPr>
          <p:nvPr>
            <p:ph type="title"/>
          </p:nvPr>
        </p:nvSpPr>
        <p:spPr>
          <a:xfrm>
            <a:off x="838200" y="1249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0994DFC-39B4-7B44-8826-C014501A8224}"/>
              </a:ext>
            </a:extLst>
          </p:cNvPr>
          <p:cNvSpPr>
            <a:spLocks noGrp="1"/>
          </p:cNvSpPr>
          <p:nvPr>
            <p:ph type="body" idx="1"/>
          </p:nvPr>
        </p:nvSpPr>
        <p:spPr>
          <a:xfrm>
            <a:off x="838200" y="167153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81CA04-FB67-1A4A-9224-1E4EC41C6C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3C2B2A-7C03-EE44-84DE-40A7B16309C7}" type="datetime1">
              <a:rPr lang="en-US" smtClean="0"/>
              <a:t>3/11/23</a:t>
            </a:fld>
            <a:endParaRPr lang="en-US"/>
          </a:p>
        </p:txBody>
      </p:sp>
      <p:sp>
        <p:nvSpPr>
          <p:cNvPr id="5" name="Footer Placeholder 4">
            <a:extLst>
              <a:ext uri="{FF2B5EF4-FFF2-40B4-BE49-F238E27FC236}">
                <a16:creationId xmlns:a16="http://schemas.microsoft.com/office/drawing/2014/main" id="{46F369E5-B8EF-024E-B0D2-65DE7DCDAD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7CA555D-7B1B-7F47-A148-91B8AD097E4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3C04DA-1748-8C48-8913-76B061C053D9}" type="slidenum">
              <a:rPr lang="en-US" smtClean="0"/>
              <a:t>‹#›</a:t>
            </a:fld>
            <a:endParaRPr lang="en-US"/>
          </a:p>
        </p:txBody>
      </p:sp>
    </p:spTree>
    <p:extLst>
      <p:ext uri="{BB962C8B-B14F-4D97-AF65-F5344CB8AC3E}">
        <p14:creationId xmlns:p14="http://schemas.microsoft.com/office/powerpoint/2010/main" val="15929581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hyperlink" Target="https://patpannuto.com/papers/hui2008ipdead.pdf"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image" Target="../media/image3.png"/><Relationship Id="rId5" Type="http://schemas.openxmlformats.org/officeDocument/2006/relationships/image" Target="../media/image4.emf"/><Relationship Id="rId4" Type="http://schemas.openxmlformats.org/officeDocument/2006/relationships/oleObject" Target="../embeddings/oleObject1.bin"/></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hyperlink" Target="https://tools.ietf.org/html/rfc4944"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https://patpannuto.com/papers/hui2008ipdead.pdf" TargetMode="External"/><Relationship Id="rId4" Type="http://schemas.openxmlformats.org/officeDocument/2006/relationships/hyperlink" Target="https://tools.ietf.org/html/rfc6282"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www.youtube.com/watch?v=wRdrCsgJekM"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tools.ietf.org/html/rfc7668"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www.cdt21.com/design_guide/link-budget/" TargetMode="External"/><Relationship Id="rId2" Type="http://schemas.openxmlformats.org/officeDocument/2006/relationships/image" Target="../media/image38.tiff"/><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3.png"/><Relationship Id="rId4" Type="http://schemas.openxmlformats.org/officeDocument/2006/relationships/image" Target="../media/image4.em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hyperlink" Target="https://people.eecs.berkeley.edu/~samkumar/papers/tcplp_nsdi2020.pdf"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openxmlformats.org/officeDocument/2006/relationships/image" Target="../media/image8.tiff"/><Relationship Id="rId3" Type="http://schemas.openxmlformats.org/officeDocument/2006/relationships/image" Target="../media/image5.tiff"/><Relationship Id="rId7" Type="http://schemas.openxmlformats.org/officeDocument/2006/relationships/image" Target="../media/image7.tiff"/><Relationship Id="rId12" Type="http://schemas.openxmlformats.org/officeDocument/2006/relationships/image" Target="../media/image12.tif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tiff"/><Relationship Id="rId11" Type="http://schemas.openxmlformats.org/officeDocument/2006/relationships/image" Target="../media/image11.tiff"/><Relationship Id="rId5" Type="http://schemas.openxmlformats.org/officeDocument/2006/relationships/hyperlink" Target="http://www.threadgroup.org/" TargetMode="External"/><Relationship Id="rId10" Type="http://schemas.openxmlformats.org/officeDocument/2006/relationships/image" Target="../media/image10.tiff"/><Relationship Id="rId4" Type="http://schemas.openxmlformats.org/officeDocument/2006/relationships/hyperlink" Target="https://openthread.io/" TargetMode="External"/><Relationship Id="rId9" Type="http://schemas.openxmlformats.org/officeDocument/2006/relationships/image" Target="../media/image9.tiff"/></Relationships>
</file>

<file path=ppt/slides/_rels/slide8.xml.rels><?xml version="1.0" encoding="UTF-8" standalone="yes"?>
<Relationships xmlns="http://schemas.openxmlformats.org/package/2006/relationships"><Relationship Id="rId3" Type="http://schemas.openxmlformats.org/officeDocument/2006/relationships/hyperlink" Target="https://openthread.io/" TargetMode="External"/><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hyperlink" Target="http://www.threadgroup.org/"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openthread.io/guides/thread-primer" TargetMode="External"/><Relationship Id="rId2" Type="http://schemas.openxmlformats.org/officeDocument/2006/relationships/hyperlink" Target="https://www.threadgroup.org/ThreadSpec" TargetMode="External"/><Relationship Id="rId1" Type="http://schemas.openxmlformats.org/officeDocument/2006/relationships/slideLayout" Target="../slideLayouts/slideLayout2.xml"/><Relationship Id="rId4" Type="http://schemas.openxmlformats.org/officeDocument/2006/relationships/hyperlink" Target="https://www.threadgroup.org/support#Whitepaper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D8C01-BE8B-4640-B1A7-CA8E0ED8024D}"/>
              </a:ext>
            </a:extLst>
          </p:cNvPr>
          <p:cNvSpPr>
            <a:spLocks noGrp="1"/>
          </p:cNvSpPr>
          <p:nvPr>
            <p:ph type="ctrTitle"/>
          </p:nvPr>
        </p:nvSpPr>
        <p:spPr>
          <a:xfrm>
            <a:off x="1524000" y="1505423"/>
            <a:ext cx="9144000" cy="2387600"/>
          </a:xfrm>
        </p:spPr>
        <p:txBody>
          <a:bodyPr>
            <a:normAutofit/>
          </a:bodyPr>
          <a:lstStyle/>
          <a:p>
            <a:r>
              <a:rPr lang="en-US" sz="3100" dirty="0">
                <a:solidFill>
                  <a:schemeClr val="tx1">
                    <a:lumMod val="50000"/>
                    <a:lumOff val="50000"/>
                  </a:schemeClr>
                </a:solidFill>
              </a:rPr>
              <a:t>Wireless for the Internet of Things</a:t>
            </a:r>
            <a:br>
              <a:rPr lang="en-US" sz="3100" dirty="0">
                <a:solidFill>
                  <a:schemeClr val="tx1">
                    <a:lumMod val="50000"/>
                    <a:lumOff val="50000"/>
                  </a:schemeClr>
                </a:solidFill>
              </a:rPr>
            </a:br>
            <a:br>
              <a:rPr lang="en-US" b="1" dirty="0"/>
            </a:br>
            <a:r>
              <a:rPr lang="en-US" sz="4800" dirty="0"/>
              <a:t>Thread and Routing</a:t>
            </a:r>
            <a:endParaRPr lang="en-US" sz="4900" dirty="0">
              <a:effectLst/>
            </a:endParaRPr>
          </a:p>
        </p:txBody>
      </p:sp>
      <p:sp>
        <p:nvSpPr>
          <p:cNvPr id="3" name="Subtitle 2">
            <a:extLst>
              <a:ext uri="{FF2B5EF4-FFF2-40B4-BE49-F238E27FC236}">
                <a16:creationId xmlns:a16="http://schemas.microsoft.com/office/drawing/2014/main" id="{0E23CFD5-C52E-3041-965C-0DE8691FAB6A}"/>
              </a:ext>
            </a:extLst>
          </p:cNvPr>
          <p:cNvSpPr>
            <a:spLocks noGrp="1"/>
          </p:cNvSpPr>
          <p:nvPr>
            <p:ph type="subTitle" idx="1"/>
          </p:nvPr>
        </p:nvSpPr>
        <p:spPr>
          <a:xfrm>
            <a:off x="1524000" y="4825357"/>
            <a:ext cx="4572000" cy="1655762"/>
          </a:xfrm>
        </p:spPr>
        <p:txBody>
          <a:bodyPr/>
          <a:lstStyle/>
          <a:p>
            <a:pPr algn="l"/>
            <a:r>
              <a:rPr lang="en-US" dirty="0"/>
              <a:t>CS/ECE 4501</a:t>
            </a:r>
          </a:p>
          <a:p>
            <a:pPr algn="l"/>
            <a:r>
              <a:rPr lang="en-US" dirty="0"/>
              <a:t>Spring 2023</a:t>
            </a:r>
          </a:p>
          <a:p>
            <a:pPr algn="l"/>
            <a:r>
              <a:rPr lang="en-US" dirty="0"/>
              <a:t>UVA</a:t>
            </a:r>
          </a:p>
        </p:txBody>
      </p:sp>
      <p:sp>
        <p:nvSpPr>
          <p:cNvPr id="4" name="TextBox 3">
            <a:extLst>
              <a:ext uri="{FF2B5EF4-FFF2-40B4-BE49-F238E27FC236}">
                <a16:creationId xmlns:a16="http://schemas.microsoft.com/office/drawing/2014/main" id="{F778D15A-2EAF-5D41-93BE-194449E5ED79}"/>
              </a:ext>
            </a:extLst>
          </p:cNvPr>
          <p:cNvSpPr txBox="1"/>
          <p:nvPr/>
        </p:nvSpPr>
        <p:spPr>
          <a:xfrm>
            <a:off x="10691622" y="6575167"/>
            <a:ext cx="1556836" cy="261610"/>
          </a:xfrm>
          <a:prstGeom prst="rect">
            <a:avLst/>
          </a:prstGeom>
          <a:noFill/>
        </p:spPr>
        <p:txBody>
          <a:bodyPr wrap="none" rtlCol="0">
            <a:spAutoFit/>
          </a:bodyPr>
          <a:lstStyle/>
          <a:p>
            <a:r>
              <a:rPr lang="en-US" sz="1100" dirty="0">
                <a:solidFill>
                  <a:schemeClr val="bg2">
                    <a:lumMod val="75000"/>
                  </a:schemeClr>
                </a:solidFill>
              </a:rPr>
              <a:t>[Pannuto, Ghena, Nasir]</a:t>
            </a:r>
          </a:p>
        </p:txBody>
      </p:sp>
      <p:pic>
        <p:nvPicPr>
          <p:cNvPr id="5" name="Picture 4">
            <a:extLst>
              <a:ext uri="{FF2B5EF4-FFF2-40B4-BE49-F238E27FC236}">
                <a16:creationId xmlns:a16="http://schemas.microsoft.com/office/drawing/2014/main" id="{7F973F6E-2499-D346-896F-58458DC44FEC}"/>
              </a:ext>
            </a:extLst>
          </p:cNvPr>
          <p:cNvPicPr>
            <a:picLocks noChangeAspect="1"/>
          </p:cNvPicPr>
          <p:nvPr/>
        </p:nvPicPr>
        <p:blipFill rotWithShape="1">
          <a:blip r:embed="rId2"/>
          <a:srcRect l="11250" t="18730" r="12727" b="23542"/>
          <a:stretch/>
        </p:blipFill>
        <p:spPr>
          <a:xfrm>
            <a:off x="9867262" y="300038"/>
            <a:ext cx="2005651" cy="551968"/>
          </a:xfrm>
          <a:prstGeom prst="rect">
            <a:avLst/>
          </a:prstGeom>
        </p:spPr>
      </p:pic>
    </p:spTree>
    <p:extLst>
      <p:ext uri="{BB962C8B-B14F-4D97-AF65-F5344CB8AC3E}">
        <p14:creationId xmlns:p14="http://schemas.microsoft.com/office/powerpoint/2010/main" val="10505452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B378A-4516-470E-85EE-BA33FBD24DF4}"/>
              </a:ext>
            </a:extLst>
          </p:cNvPr>
          <p:cNvSpPr>
            <a:spLocks noGrp="1"/>
          </p:cNvSpPr>
          <p:nvPr>
            <p:ph type="title"/>
          </p:nvPr>
        </p:nvSpPr>
        <p:spPr/>
        <p:txBody>
          <a:bodyPr/>
          <a:lstStyle/>
          <a:p>
            <a:r>
              <a:rPr lang="en-US" dirty="0"/>
              <a:t>Changes to Physical Layer</a:t>
            </a:r>
          </a:p>
        </p:txBody>
      </p:sp>
      <p:sp>
        <p:nvSpPr>
          <p:cNvPr id="3" name="Content Placeholder 2">
            <a:extLst>
              <a:ext uri="{FF2B5EF4-FFF2-40B4-BE49-F238E27FC236}">
                <a16:creationId xmlns:a16="http://schemas.microsoft.com/office/drawing/2014/main" id="{979C7176-6BAC-4DB7-9C7F-F487B1B016AF}"/>
              </a:ext>
            </a:extLst>
          </p:cNvPr>
          <p:cNvSpPr>
            <a:spLocks noGrp="1"/>
          </p:cNvSpPr>
          <p:nvPr>
            <p:ph idx="1"/>
          </p:nvPr>
        </p:nvSpPr>
        <p:spPr/>
        <p:txBody>
          <a:bodyPr/>
          <a:lstStyle/>
          <a:p>
            <a:r>
              <a:rPr lang="en-US" dirty="0"/>
              <a:t>Remove all non-2.4 GHz PHY options</a:t>
            </a:r>
          </a:p>
          <a:p>
            <a:endParaRPr lang="en-US" dirty="0"/>
          </a:p>
          <a:p>
            <a:r>
              <a:rPr lang="en-US" dirty="0"/>
              <a:t>Otherwise the same</a:t>
            </a:r>
          </a:p>
          <a:p>
            <a:pPr lvl="1"/>
            <a:r>
              <a:rPr lang="en-US" dirty="0"/>
              <a:t>OQPSK</a:t>
            </a:r>
          </a:p>
          <a:p>
            <a:pPr lvl="1"/>
            <a:r>
              <a:rPr lang="en-US" dirty="0"/>
              <a:t>16 channels, 5 MHz spacing</a:t>
            </a:r>
          </a:p>
          <a:p>
            <a:pPr lvl="1"/>
            <a:r>
              <a:rPr lang="en-US" dirty="0"/>
              <a:t>Typical TX power 0 dBm</a:t>
            </a:r>
          </a:p>
          <a:p>
            <a:pPr lvl="1"/>
            <a:r>
              <a:rPr lang="en-US" dirty="0"/>
              <a:t>Typical RX sensitivity -100 dBm</a:t>
            </a:r>
          </a:p>
        </p:txBody>
      </p:sp>
      <p:sp>
        <p:nvSpPr>
          <p:cNvPr id="4" name="Slide Number Placeholder 3">
            <a:extLst>
              <a:ext uri="{FF2B5EF4-FFF2-40B4-BE49-F238E27FC236}">
                <a16:creationId xmlns:a16="http://schemas.microsoft.com/office/drawing/2014/main" id="{885F1E21-AAAC-4A1E-98E6-47A4F8E49859}"/>
              </a:ext>
            </a:extLst>
          </p:cNvPr>
          <p:cNvSpPr>
            <a:spLocks noGrp="1"/>
          </p:cNvSpPr>
          <p:nvPr>
            <p:ph type="sldNum" sz="quarter" idx="12"/>
          </p:nvPr>
        </p:nvSpPr>
        <p:spPr/>
        <p:txBody>
          <a:bodyPr/>
          <a:lstStyle/>
          <a:p>
            <a:fld id="{0778C724-3839-4D76-A707-B4C23905D055}" type="slidenum">
              <a:rPr lang="en-US" smtClean="0"/>
              <a:t>10</a:t>
            </a:fld>
            <a:endParaRPr lang="en-US"/>
          </a:p>
        </p:txBody>
      </p:sp>
      <p:pic>
        <p:nvPicPr>
          <p:cNvPr id="5" name="Picture 4" descr="Figure 5 from Home networking with IEEE 802.15.4: a developing standard for  low-rate wireless personal area networks | Semantic Scholar">
            <a:extLst>
              <a:ext uri="{FF2B5EF4-FFF2-40B4-BE49-F238E27FC236}">
                <a16:creationId xmlns:a16="http://schemas.microsoft.com/office/drawing/2014/main" id="{8CB342A2-3C15-4DB9-82C5-10023F0F91C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614" b="6145"/>
          <a:stretch/>
        </p:blipFill>
        <p:spPr bwMode="auto">
          <a:xfrm>
            <a:off x="6309894" y="2230437"/>
            <a:ext cx="5535194" cy="2854325"/>
          </a:xfrm>
          <a:prstGeom prst="rect">
            <a:avLst/>
          </a:prstGeom>
          <a:noFill/>
          <a:extLst>
            <a:ext uri="{909E8E84-426E-40DD-AFC4-6F175D3DCCD1}">
              <a14:hiddenFill xmlns:a14="http://schemas.microsoft.com/office/drawing/2010/main">
                <a:solidFill>
                  <a:srgbClr val="FFFFFF"/>
                </a:solidFill>
              </a14:hiddenFill>
            </a:ext>
          </a:extLst>
        </p:spPr>
      </p:pic>
      <p:sp>
        <p:nvSpPr>
          <p:cNvPr id="6" name="Multiplication Sign 5">
            <a:extLst>
              <a:ext uri="{FF2B5EF4-FFF2-40B4-BE49-F238E27FC236}">
                <a16:creationId xmlns:a16="http://schemas.microsoft.com/office/drawing/2014/main" id="{2373F2F7-3161-422B-9BA9-B5F447256FED}"/>
              </a:ext>
            </a:extLst>
          </p:cNvPr>
          <p:cNvSpPr/>
          <p:nvPr/>
        </p:nvSpPr>
        <p:spPr>
          <a:xfrm>
            <a:off x="5521491" y="2230437"/>
            <a:ext cx="7112000" cy="1427162"/>
          </a:xfrm>
          <a:prstGeom prst="mathMultiply">
            <a:avLst>
              <a:gd name="adj1" fmla="val 8303"/>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34727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B28B4-B718-4443-AE9E-17FA6501AD43}"/>
              </a:ext>
            </a:extLst>
          </p:cNvPr>
          <p:cNvSpPr>
            <a:spLocks noGrp="1"/>
          </p:cNvSpPr>
          <p:nvPr>
            <p:ph type="title"/>
          </p:nvPr>
        </p:nvSpPr>
        <p:spPr/>
        <p:txBody>
          <a:bodyPr/>
          <a:lstStyle/>
          <a:p>
            <a:r>
              <a:rPr lang="en-US" dirty="0"/>
              <a:t>Changes to Link Layer and MAC</a:t>
            </a:r>
          </a:p>
        </p:txBody>
      </p:sp>
      <p:sp>
        <p:nvSpPr>
          <p:cNvPr id="3" name="Content Placeholder 2">
            <a:extLst>
              <a:ext uri="{FF2B5EF4-FFF2-40B4-BE49-F238E27FC236}">
                <a16:creationId xmlns:a16="http://schemas.microsoft.com/office/drawing/2014/main" id="{11A93A48-783F-47CF-8D1E-AEDEE4B104E7}"/>
              </a:ext>
            </a:extLst>
          </p:cNvPr>
          <p:cNvSpPr>
            <a:spLocks noGrp="1"/>
          </p:cNvSpPr>
          <p:nvPr>
            <p:ph idx="1"/>
          </p:nvPr>
        </p:nvSpPr>
        <p:spPr/>
        <p:txBody>
          <a:bodyPr/>
          <a:lstStyle/>
          <a:p>
            <a:r>
              <a:rPr lang="en-US" dirty="0"/>
              <a:t>Non-beacon-enabled PAN only</a:t>
            </a:r>
          </a:p>
          <a:p>
            <a:pPr lvl="1"/>
            <a:r>
              <a:rPr lang="en-US" dirty="0"/>
              <a:t>No </a:t>
            </a:r>
            <a:r>
              <a:rPr lang="en-US" dirty="0" err="1"/>
              <a:t>superframe</a:t>
            </a:r>
            <a:r>
              <a:rPr lang="en-US" dirty="0"/>
              <a:t> structure</a:t>
            </a:r>
          </a:p>
          <a:p>
            <a:pPr lvl="1"/>
            <a:r>
              <a:rPr lang="en-US" dirty="0"/>
              <a:t>No periodic beacons</a:t>
            </a:r>
          </a:p>
          <a:p>
            <a:pPr lvl="1"/>
            <a:r>
              <a:rPr lang="en-US" dirty="0"/>
              <a:t>No Guaranteed Time Slots</a:t>
            </a:r>
          </a:p>
          <a:p>
            <a:pPr lvl="1"/>
            <a:endParaRPr lang="en-US" dirty="0"/>
          </a:p>
          <a:p>
            <a:r>
              <a:rPr lang="en-US" dirty="0"/>
              <a:t>Throw out most existing MAC Commands</a:t>
            </a:r>
          </a:p>
          <a:p>
            <a:pPr lvl="1"/>
            <a:r>
              <a:rPr lang="en-US" dirty="0"/>
              <a:t>Remove network joining/leaving</a:t>
            </a:r>
          </a:p>
          <a:p>
            <a:pPr lvl="1"/>
            <a:r>
              <a:rPr lang="en-US" dirty="0"/>
              <a:t>Remove changing coordinators</a:t>
            </a:r>
          </a:p>
          <a:p>
            <a:pPr lvl="1"/>
            <a:r>
              <a:rPr lang="en-US" dirty="0"/>
              <a:t>Remove Guaranteed Time Slot request</a:t>
            </a:r>
          </a:p>
          <a:p>
            <a:pPr lvl="1"/>
            <a:r>
              <a:rPr lang="en-US" dirty="0"/>
              <a:t>Network joining will be handled at a higher layer</a:t>
            </a:r>
          </a:p>
        </p:txBody>
      </p:sp>
      <p:sp>
        <p:nvSpPr>
          <p:cNvPr id="4" name="Slide Number Placeholder 3">
            <a:extLst>
              <a:ext uri="{FF2B5EF4-FFF2-40B4-BE49-F238E27FC236}">
                <a16:creationId xmlns:a16="http://schemas.microsoft.com/office/drawing/2014/main" id="{F006BCB9-E960-473E-ADDE-470C75EA5DF7}"/>
              </a:ext>
            </a:extLst>
          </p:cNvPr>
          <p:cNvSpPr>
            <a:spLocks noGrp="1"/>
          </p:cNvSpPr>
          <p:nvPr>
            <p:ph type="sldNum" sz="quarter" idx="12"/>
          </p:nvPr>
        </p:nvSpPr>
        <p:spPr/>
        <p:txBody>
          <a:bodyPr/>
          <a:lstStyle/>
          <a:p>
            <a:fld id="{0778C724-3839-4D76-A707-B4C23905D055}" type="slidenum">
              <a:rPr lang="en-US" smtClean="0"/>
              <a:t>11</a:t>
            </a:fld>
            <a:endParaRPr lang="en-US"/>
          </a:p>
        </p:txBody>
      </p:sp>
      <p:pic>
        <p:nvPicPr>
          <p:cNvPr id="17" name="Picture 16">
            <a:extLst>
              <a:ext uri="{FF2B5EF4-FFF2-40B4-BE49-F238E27FC236}">
                <a16:creationId xmlns:a16="http://schemas.microsoft.com/office/drawing/2014/main" id="{ABD7F73D-9961-45D9-B1B4-A5905D540DDF}"/>
              </a:ext>
            </a:extLst>
          </p:cNvPr>
          <p:cNvPicPr>
            <a:picLocks noChangeAspect="1"/>
          </p:cNvPicPr>
          <p:nvPr/>
        </p:nvPicPr>
        <p:blipFill>
          <a:blip r:embed="rId2"/>
          <a:stretch>
            <a:fillRect/>
          </a:stretch>
        </p:blipFill>
        <p:spPr>
          <a:xfrm>
            <a:off x="6741743" y="1962844"/>
            <a:ext cx="4612057" cy="715178"/>
          </a:xfrm>
          <a:prstGeom prst="rect">
            <a:avLst/>
          </a:prstGeom>
        </p:spPr>
      </p:pic>
      <p:pic>
        <p:nvPicPr>
          <p:cNvPr id="20" name="Picture 19">
            <a:extLst>
              <a:ext uri="{FF2B5EF4-FFF2-40B4-BE49-F238E27FC236}">
                <a16:creationId xmlns:a16="http://schemas.microsoft.com/office/drawing/2014/main" id="{F73AB6C3-3762-4550-A79E-A1400F4D027A}"/>
              </a:ext>
            </a:extLst>
          </p:cNvPr>
          <p:cNvPicPr>
            <a:picLocks noChangeAspect="1"/>
          </p:cNvPicPr>
          <p:nvPr/>
        </p:nvPicPr>
        <p:blipFill>
          <a:blip r:embed="rId3"/>
          <a:stretch>
            <a:fillRect/>
          </a:stretch>
        </p:blipFill>
        <p:spPr>
          <a:xfrm>
            <a:off x="6741743" y="2722472"/>
            <a:ext cx="4635321" cy="581828"/>
          </a:xfrm>
          <a:prstGeom prst="rect">
            <a:avLst/>
          </a:prstGeom>
        </p:spPr>
      </p:pic>
      <p:sp>
        <p:nvSpPr>
          <p:cNvPr id="21" name="Multiplication Sign 20">
            <a:extLst>
              <a:ext uri="{FF2B5EF4-FFF2-40B4-BE49-F238E27FC236}">
                <a16:creationId xmlns:a16="http://schemas.microsoft.com/office/drawing/2014/main" id="{1D88FD62-F8C2-467E-87D6-DB77F609B56D}"/>
              </a:ext>
            </a:extLst>
          </p:cNvPr>
          <p:cNvSpPr/>
          <p:nvPr/>
        </p:nvSpPr>
        <p:spPr>
          <a:xfrm>
            <a:off x="5080000" y="1985069"/>
            <a:ext cx="7112000" cy="715178"/>
          </a:xfrm>
          <a:prstGeom prst="mathMultiply">
            <a:avLst>
              <a:gd name="adj1" fmla="val 8303"/>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99145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B28B4-B718-4443-AE9E-17FA6501AD43}"/>
              </a:ext>
            </a:extLst>
          </p:cNvPr>
          <p:cNvSpPr>
            <a:spLocks noGrp="1"/>
          </p:cNvSpPr>
          <p:nvPr>
            <p:ph type="title"/>
          </p:nvPr>
        </p:nvSpPr>
        <p:spPr/>
        <p:txBody>
          <a:bodyPr/>
          <a:lstStyle/>
          <a:p>
            <a:r>
              <a:rPr lang="en-US" dirty="0"/>
              <a:t>Changes to Link Layer and MAC</a:t>
            </a:r>
          </a:p>
        </p:txBody>
      </p:sp>
      <p:sp>
        <p:nvSpPr>
          <p:cNvPr id="3" name="Content Placeholder 2">
            <a:extLst>
              <a:ext uri="{FF2B5EF4-FFF2-40B4-BE49-F238E27FC236}">
                <a16:creationId xmlns:a16="http://schemas.microsoft.com/office/drawing/2014/main" id="{11A93A48-783F-47CF-8D1E-AEDEE4B104E7}"/>
              </a:ext>
            </a:extLst>
          </p:cNvPr>
          <p:cNvSpPr>
            <a:spLocks noGrp="1"/>
          </p:cNvSpPr>
          <p:nvPr>
            <p:ph idx="1"/>
          </p:nvPr>
        </p:nvSpPr>
        <p:spPr/>
        <p:txBody>
          <a:bodyPr>
            <a:normAutofit fontScale="92500" lnSpcReduction="10000"/>
          </a:bodyPr>
          <a:lstStyle/>
          <a:p>
            <a:r>
              <a:rPr lang="en-US" dirty="0"/>
              <a:t>Keep unslotted CSMA/CA algorithm</a:t>
            </a:r>
          </a:p>
          <a:p>
            <a:endParaRPr lang="en-US" dirty="0"/>
          </a:p>
          <a:p>
            <a:r>
              <a:rPr lang="en-US" dirty="0"/>
              <a:t>Keep packet structure</a:t>
            </a:r>
          </a:p>
          <a:p>
            <a:pPr marL="0" indent="0">
              <a:buNone/>
            </a:pPr>
            <a:endParaRPr lang="en-US" dirty="0"/>
          </a:p>
          <a:p>
            <a:r>
              <a:rPr lang="en-US" dirty="0"/>
              <a:t>Keep Frame Types</a:t>
            </a:r>
          </a:p>
          <a:p>
            <a:pPr lvl="1"/>
            <a:r>
              <a:rPr lang="en-US" dirty="0"/>
              <a:t>Beacon</a:t>
            </a:r>
          </a:p>
          <a:p>
            <a:pPr lvl="1"/>
            <a:r>
              <a:rPr lang="en-US" dirty="0"/>
              <a:t>MAC Command</a:t>
            </a:r>
          </a:p>
          <a:p>
            <a:pPr lvl="2"/>
            <a:r>
              <a:rPr lang="en-US" dirty="0"/>
              <a:t>Beacon Request</a:t>
            </a:r>
          </a:p>
          <a:p>
            <a:pPr lvl="2"/>
            <a:r>
              <a:rPr lang="en-US" dirty="0"/>
              <a:t>Data Request</a:t>
            </a:r>
          </a:p>
          <a:p>
            <a:pPr lvl="1"/>
            <a:r>
              <a:rPr lang="en-US" dirty="0"/>
              <a:t>Data</a:t>
            </a:r>
          </a:p>
          <a:p>
            <a:pPr lvl="1"/>
            <a:r>
              <a:rPr lang="en-US" dirty="0"/>
              <a:t>Acknowledgement</a:t>
            </a:r>
          </a:p>
        </p:txBody>
      </p:sp>
      <p:sp>
        <p:nvSpPr>
          <p:cNvPr id="4" name="Slide Number Placeholder 3">
            <a:extLst>
              <a:ext uri="{FF2B5EF4-FFF2-40B4-BE49-F238E27FC236}">
                <a16:creationId xmlns:a16="http://schemas.microsoft.com/office/drawing/2014/main" id="{F006BCB9-E960-473E-ADDE-470C75EA5DF7}"/>
              </a:ext>
            </a:extLst>
          </p:cNvPr>
          <p:cNvSpPr>
            <a:spLocks noGrp="1"/>
          </p:cNvSpPr>
          <p:nvPr>
            <p:ph type="sldNum" sz="quarter" idx="12"/>
          </p:nvPr>
        </p:nvSpPr>
        <p:spPr/>
        <p:txBody>
          <a:bodyPr/>
          <a:lstStyle/>
          <a:p>
            <a:fld id="{0778C724-3839-4D76-A707-B4C23905D055}" type="slidenum">
              <a:rPr lang="en-US" smtClean="0"/>
              <a:t>12</a:t>
            </a:fld>
            <a:endParaRPr lang="en-US"/>
          </a:p>
        </p:txBody>
      </p:sp>
      <p:pic>
        <p:nvPicPr>
          <p:cNvPr id="5" name="Picture 4">
            <a:extLst>
              <a:ext uri="{FF2B5EF4-FFF2-40B4-BE49-F238E27FC236}">
                <a16:creationId xmlns:a16="http://schemas.microsoft.com/office/drawing/2014/main" id="{EB42C649-A92A-4332-9152-8E7D8D9535D8}"/>
              </a:ext>
            </a:extLst>
          </p:cNvPr>
          <p:cNvPicPr>
            <a:picLocks noChangeAspect="1"/>
          </p:cNvPicPr>
          <p:nvPr/>
        </p:nvPicPr>
        <p:blipFill>
          <a:blip r:embed="rId3"/>
          <a:stretch>
            <a:fillRect/>
          </a:stretch>
        </p:blipFill>
        <p:spPr>
          <a:xfrm>
            <a:off x="5006244" y="1847417"/>
            <a:ext cx="6574150" cy="2826183"/>
          </a:xfrm>
          <a:prstGeom prst="rect">
            <a:avLst/>
          </a:prstGeom>
        </p:spPr>
      </p:pic>
    </p:spTree>
    <p:extLst>
      <p:ext uri="{BB962C8B-B14F-4D97-AF65-F5344CB8AC3E}">
        <p14:creationId xmlns:p14="http://schemas.microsoft.com/office/powerpoint/2010/main" val="35391908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A4667-1563-499B-A4E0-E91C992DF587}"/>
              </a:ext>
            </a:extLst>
          </p:cNvPr>
          <p:cNvSpPr>
            <a:spLocks noGrp="1"/>
          </p:cNvSpPr>
          <p:nvPr>
            <p:ph type="title"/>
          </p:nvPr>
        </p:nvSpPr>
        <p:spPr/>
        <p:txBody>
          <a:bodyPr>
            <a:normAutofit/>
          </a:bodyPr>
          <a:lstStyle/>
          <a:p>
            <a:r>
              <a:rPr lang="en-US" sz="3600" dirty="0"/>
              <a:t>Thread networks use a mix of star and mesh topologies</a:t>
            </a:r>
          </a:p>
        </p:txBody>
      </p:sp>
      <p:sp>
        <p:nvSpPr>
          <p:cNvPr id="4" name="Slide Number Placeholder 3">
            <a:extLst>
              <a:ext uri="{FF2B5EF4-FFF2-40B4-BE49-F238E27FC236}">
                <a16:creationId xmlns:a16="http://schemas.microsoft.com/office/drawing/2014/main" id="{C5EBBADA-6919-47B8-BEDC-28F89BDDB5AF}"/>
              </a:ext>
            </a:extLst>
          </p:cNvPr>
          <p:cNvSpPr>
            <a:spLocks noGrp="1"/>
          </p:cNvSpPr>
          <p:nvPr>
            <p:ph type="sldNum" sz="quarter" idx="12"/>
          </p:nvPr>
        </p:nvSpPr>
        <p:spPr/>
        <p:txBody>
          <a:bodyPr/>
          <a:lstStyle/>
          <a:p>
            <a:fld id="{0778C724-3839-4D76-A707-B4C23905D055}" type="slidenum">
              <a:rPr lang="en-US" smtClean="0"/>
              <a:t>13</a:t>
            </a:fld>
            <a:endParaRPr lang="en-US"/>
          </a:p>
        </p:txBody>
      </p:sp>
      <p:pic>
        <p:nvPicPr>
          <p:cNvPr id="8" name="Picture 7">
            <a:extLst>
              <a:ext uri="{FF2B5EF4-FFF2-40B4-BE49-F238E27FC236}">
                <a16:creationId xmlns:a16="http://schemas.microsoft.com/office/drawing/2014/main" id="{96A769EC-30AD-B64F-9D96-0EDE3D83F1E4}"/>
              </a:ext>
            </a:extLst>
          </p:cNvPr>
          <p:cNvPicPr>
            <a:picLocks noChangeAspect="1"/>
          </p:cNvPicPr>
          <p:nvPr/>
        </p:nvPicPr>
        <p:blipFill rotWithShape="1">
          <a:blip r:embed="rId3"/>
          <a:srcRect t="1965"/>
          <a:stretch/>
        </p:blipFill>
        <p:spPr>
          <a:xfrm>
            <a:off x="838200" y="1338058"/>
            <a:ext cx="4844028" cy="3920809"/>
          </a:xfrm>
          <a:prstGeom prst="rect">
            <a:avLst/>
          </a:prstGeom>
        </p:spPr>
      </p:pic>
      <p:pic>
        <p:nvPicPr>
          <p:cNvPr id="9" name="Picture 8">
            <a:extLst>
              <a:ext uri="{FF2B5EF4-FFF2-40B4-BE49-F238E27FC236}">
                <a16:creationId xmlns:a16="http://schemas.microsoft.com/office/drawing/2014/main" id="{F840F832-A8F3-834F-BF24-FC6542FAB1FC}"/>
              </a:ext>
            </a:extLst>
          </p:cNvPr>
          <p:cNvPicPr>
            <a:picLocks noChangeAspect="1"/>
          </p:cNvPicPr>
          <p:nvPr/>
        </p:nvPicPr>
        <p:blipFill>
          <a:blip r:embed="rId4"/>
          <a:stretch>
            <a:fillRect/>
          </a:stretch>
        </p:blipFill>
        <p:spPr>
          <a:xfrm>
            <a:off x="6705743" y="1338058"/>
            <a:ext cx="4279583" cy="3857825"/>
          </a:xfrm>
          <a:prstGeom prst="rect">
            <a:avLst/>
          </a:prstGeom>
        </p:spPr>
      </p:pic>
      <p:sp>
        <p:nvSpPr>
          <p:cNvPr id="7" name="TextBox 6">
            <a:extLst>
              <a:ext uri="{FF2B5EF4-FFF2-40B4-BE49-F238E27FC236}">
                <a16:creationId xmlns:a16="http://schemas.microsoft.com/office/drawing/2014/main" id="{48E3118D-DD1C-2541-A206-120124F2958C}"/>
              </a:ext>
            </a:extLst>
          </p:cNvPr>
          <p:cNvSpPr txBox="1"/>
          <p:nvPr/>
        </p:nvSpPr>
        <p:spPr>
          <a:xfrm>
            <a:off x="1397140" y="5711868"/>
            <a:ext cx="3726148" cy="369332"/>
          </a:xfrm>
          <a:prstGeom prst="rect">
            <a:avLst/>
          </a:prstGeom>
          <a:noFill/>
        </p:spPr>
        <p:txBody>
          <a:bodyPr wrap="none" rtlCol="0">
            <a:spAutoFit/>
          </a:bodyPr>
          <a:lstStyle/>
          <a:p>
            <a:r>
              <a:rPr lang="en-US" dirty="0">
                <a:solidFill>
                  <a:srgbClr val="FF0000"/>
                </a:solidFill>
              </a:rPr>
              <a:t>Can be prone to single point of failure</a:t>
            </a:r>
          </a:p>
        </p:txBody>
      </p:sp>
      <p:sp>
        <p:nvSpPr>
          <p:cNvPr id="11" name="TextBox 10">
            <a:extLst>
              <a:ext uri="{FF2B5EF4-FFF2-40B4-BE49-F238E27FC236}">
                <a16:creationId xmlns:a16="http://schemas.microsoft.com/office/drawing/2014/main" id="{A4280869-B791-344F-B223-0649E04B6E09}"/>
              </a:ext>
            </a:extLst>
          </p:cNvPr>
          <p:cNvSpPr txBox="1"/>
          <p:nvPr/>
        </p:nvSpPr>
        <p:spPr>
          <a:xfrm>
            <a:off x="6614057" y="5573368"/>
            <a:ext cx="4462953" cy="646331"/>
          </a:xfrm>
          <a:prstGeom prst="rect">
            <a:avLst/>
          </a:prstGeom>
          <a:noFill/>
        </p:spPr>
        <p:txBody>
          <a:bodyPr wrap="none" rtlCol="0">
            <a:spAutoFit/>
          </a:bodyPr>
          <a:lstStyle/>
          <a:p>
            <a:r>
              <a:rPr lang="en-US" dirty="0">
                <a:solidFill>
                  <a:srgbClr val="FF0000"/>
                </a:solidFill>
              </a:rPr>
              <a:t>- PAN coordinator still a single point of failure</a:t>
            </a:r>
          </a:p>
          <a:p>
            <a:r>
              <a:rPr lang="en-US" dirty="0">
                <a:solidFill>
                  <a:srgbClr val="FF0000"/>
                </a:solidFill>
              </a:rPr>
              <a:t>- Lot more devices have to take up routing</a:t>
            </a:r>
          </a:p>
        </p:txBody>
      </p:sp>
    </p:spTree>
    <p:extLst>
      <p:ext uri="{BB962C8B-B14F-4D97-AF65-F5344CB8AC3E}">
        <p14:creationId xmlns:p14="http://schemas.microsoft.com/office/powerpoint/2010/main" val="1195463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OT Node Roles">
            <a:extLst>
              <a:ext uri="{FF2B5EF4-FFF2-40B4-BE49-F238E27FC236}">
                <a16:creationId xmlns:a16="http://schemas.microsoft.com/office/drawing/2014/main" id="{A26A12EF-0469-47B1-8200-34E37ED360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3383" y="1677327"/>
            <a:ext cx="4592411" cy="473715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D8A4667-1563-499B-A4E0-E91C992DF587}"/>
              </a:ext>
            </a:extLst>
          </p:cNvPr>
          <p:cNvSpPr>
            <a:spLocks noGrp="1"/>
          </p:cNvSpPr>
          <p:nvPr>
            <p:ph type="title"/>
          </p:nvPr>
        </p:nvSpPr>
        <p:spPr/>
        <p:txBody>
          <a:bodyPr>
            <a:normAutofit/>
          </a:bodyPr>
          <a:lstStyle/>
          <a:p>
            <a:r>
              <a:rPr lang="en-US" sz="3600" dirty="0"/>
              <a:t>Thread networks use a mix of star and mesh topologies</a:t>
            </a:r>
          </a:p>
        </p:txBody>
      </p:sp>
      <p:sp>
        <p:nvSpPr>
          <p:cNvPr id="3" name="Content Placeholder 2">
            <a:extLst>
              <a:ext uri="{FF2B5EF4-FFF2-40B4-BE49-F238E27FC236}">
                <a16:creationId xmlns:a16="http://schemas.microsoft.com/office/drawing/2014/main" id="{67BCAC4C-E32A-48A8-8343-932289C5927C}"/>
              </a:ext>
            </a:extLst>
          </p:cNvPr>
          <p:cNvSpPr>
            <a:spLocks noGrp="1"/>
          </p:cNvSpPr>
          <p:nvPr>
            <p:ph idx="1"/>
          </p:nvPr>
        </p:nvSpPr>
        <p:spPr/>
        <p:txBody>
          <a:bodyPr>
            <a:normAutofit fontScale="92500" lnSpcReduction="20000"/>
          </a:bodyPr>
          <a:lstStyle/>
          <a:p>
            <a:r>
              <a:rPr lang="en-US" dirty="0"/>
              <a:t>Routers (parent)</a:t>
            </a:r>
          </a:p>
          <a:p>
            <a:pPr lvl="1"/>
            <a:r>
              <a:rPr lang="en-US" dirty="0"/>
              <a:t>Mesh communication with other routers</a:t>
            </a:r>
          </a:p>
          <a:p>
            <a:pPr lvl="1"/>
            <a:r>
              <a:rPr lang="en-US" dirty="0"/>
              <a:t>Radio always on</a:t>
            </a:r>
          </a:p>
          <a:p>
            <a:pPr lvl="1"/>
            <a:r>
              <a:rPr lang="en-US" dirty="0"/>
              <a:t>Forwards packets for network devices</a:t>
            </a:r>
          </a:p>
          <a:p>
            <a:pPr lvl="1"/>
            <a:r>
              <a:rPr lang="en-US" dirty="0"/>
              <a:t>Enables other devices to join network</a:t>
            </a:r>
          </a:p>
          <a:p>
            <a:pPr lvl="1"/>
            <a:r>
              <a:rPr lang="en-US" dirty="0"/>
              <a:t>32 routers per network</a:t>
            </a:r>
          </a:p>
          <a:p>
            <a:pPr lvl="1"/>
            <a:endParaRPr lang="en-US" dirty="0"/>
          </a:p>
          <a:p>
            <a:r>
              <a:rPr lang="en-US" dirty="0"/>
              <a:t>End Devices (child)</a:t>
            </a:r>
          </a:p>
          <a:p>
            <a:pPr lvl="1"/>
            <a:r>
              <a:rPr lang="en-US" dirty="0"/>
              <a:t>Communicates with one parent (router)</a:t>
            </a:r>
          </a:p>
          <a:p>
            <a:pPr lvl="1"/>
            <a:r>
              <a:rPr lang="en-US" dirty="0"/>
              <a:t>Does not forward packets</a:t>
            </a:r>
          </a:p>
          <a:p>
            <a:pPr lvl="1"/>
            <a:r>
              <a:rPr lang="en-US" dirty="0"/>
              <a:t>Can disable transceiver to save power</a:t>
            </a:r>
          </a:p>
          <a:p>
            <a:pPr lvl="2"/>
            <a:r>
              <a:rPr lang="en-US" dirty="0"/>
              <a:t>Send packets periodically to avoid timeout</a:t>
            </a:r>
          </a:p>
          <a:p>
            <a:pPr lvl="1"/>
            <a:r>
              <a:rPr lang="en-US" dirty="0"/>
              <a:t>511 end devices per router</a:t>
            </a:r>
          </a:p>
        </p:txBody>
      </p:sp>
      <p:sp>
        <p:nvSpPr>
          <p:cNvPr id="4" name="Slide Number Placeholder 3">
            <a:extLst>
              <a:ext uri="{FF2B5EF4-FFF2-40B4-BE49-F238E27FC236}">
                <a16:creationId xmlns:a16="http://schemas.microsoft.com/office/drawing/2014/main" id="{C5EBBADA-6919-47B8-BEDC-28F89BDDB5AF}"/>
              </a:ext>
            </a:extLst>
          </p:cNvPr>
          <p:cNvSpPr>
            <a:spLocks noGrp="1"/>
          </p:cNvSpPr>
          <p:nvPr>
            <p:ph type="sldNum" sz="quarter" idx="12"/>
          </p:nvPr>
        </p:nvSpPr>
        <p:spPr/>
        <p:txBody>
          <a:bodyPr/>
          <a:lstStyle/>
          <a:p>
            <a:fld id="{0778C724-3839-4D76-A707-B4C23905D055}" type="slidenum">
              <a:rPr lang="en-US" smtClean="0"/>
              <a:t>14</a:t>
            </a:fld>
            <a:endParaRPr lang="en-US"/>
          </a:p>
        </p:txBody>
      </p:sp>
    </p:spTree>
    <p:extLst>
      <p:ext uri="{BB962C8B-B14F-4D97-AF65-F5344CB8AC3E}">
        <p14:creationId xmlns:p14="http://schemas.microsoft.com/office/powerpoint/2010/main" val="1458287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dissolve">
                                      <p:cBhvr>
                                        <p:cTn id="13" dur="500"/>
                                        <p:tgtEl>
                                          <p:spTgt spid="3">
                                            <p:txEl>
                                              <p:pRg st="2" end="2"/>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dissolve">
                                      <p:cBhvr>
                                        <p:cTn id="16" dur="500"/>
                                        <p:tgtEl>
                                          <p:spTgt spid="3">
                                            <p:txEl>
                                              <p:pRg st="3" end="3"/>
                                            </p:txEl>
                                          </p:spTgt>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dissolve">
                                      <p:cBhvr>
                                        <p:cTn id="19" dur="500"/>
                                        <p:tgtEl>
                                          <p:spTgt spid="3">
                                            <p:txEl>
                                              <p:pRg st="4" end="4"/>
                                            </p:txEl>
                                          </p:spTgt>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dissolv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dissolve">
                                      <p:cBhvr>
                                        <p:cTn id="27" dur="500"/>
                                        <p:tgtEl>
                                          <p:spTgt spid="3">
                                            <p:txEl>
                                              <p:pRg st="7" end="7"/>
                                            </p:txEl>
                                          </p:spTgt>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animEffect transition="in" filter="dissolve">
                                      <p:cBhvr>
                                        <p:cTn id="30" dur="500"/>
                                        <p:tgtEl>
                                          <p:spTgt spid="3">
                                            <p:txEl>
                                              <p:pRg st="8" end="8"/>
                                            </p:txEl>
                                          </p:spTgt>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animEffect transition="in" filter="dissolve">
                                      <p:cBhvr>
                                        <p:cTn id="33" dur="500"/>
                                        <p:tgtEl>
                                          <p:spTgt spid="3">
                                            <p:txEl>
                                              <p:pRg st="9" end="9"/>
                                            </p:txEl>
                                          </p:spTgt>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3">
                                            <p:txEl>
                                              <p:pRg st="10" end="10"/>
                                            </p:txEl>
                                          </p:spTgt>
                                        </p:tgtEl>
                                        <p:attrNameLst>
                                          <p:attrName>style.visibility</p:attrName>
                                        </p:attrNameLst>
                                      </p:cBhvr>
                                      <p:to>
                                        <p:strVal val="visible"/>
                                      </p:to>
                                    </p:set>
                                    <p:animEffect transition="in" filter="dissolve">
                                      <p:cBhvr>
                                        <p:cTn id="36" dur="500"/>
                                        <p:tgtEl>
                                          <p:spTgt spid="3">
                                            <p:txEl>
                                              <p:pRg st="10" end="10"/>
                                            </p:txEl>
                                          </p:spTgt>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animEffect transition="in" filter="dissolve">
                                      <p:cBhvr>
                                        <p:cTn id="39" dur="500"/>
                                        <p:tgtEl>
                                          <p:spTgt spid="3">
                                            <p:txEl>
                                              <p:pRg st="11" end="11"/>
                                            </p:txEl>
                                          </p:spTgt>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animEffect transition="in" filter="dissolve">
                                      <p:cBhvr>
                                        <p:cTn id="42"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63106-7F17-4FD4-98DD-9184F0F32405}"/>
              </a:ext>
            </a:extLst>
          </p:cNvPr>
          <p:cNvSpPr>
            <a:spLocks noGrp="1"/>
          </p:cNvSpPr>
          <p:nvPr>
            <p:ph type="title"/>
          </p:nvPr>
        </p:nvSpPr>
        <p:spPr>
          <a:xfrm>
            <a:off x="838200" y="12495"/>
            <a:ext cx="10515600" cy="1325563"/>
          </a:xfrm>
        </p:spPr>
        <p:txBody>
          <a:bodyPr>
            <a:normAutofit/>
          </a:bodyPr>
          <a:lstStyle/>
          <a:p>
            <a:r>
              <a:rPr lang="en-US" sz="4000" dirty="0"/>
              <a:t>Router promotion</a:t>
            </a:r>
          </a:p>
        </p:txBody>
      </p:sp>
      <p:sp>
        <p:nvSpPr>
          <p:cNvPr id="3" name="Content Placeholder 2">
            <a:extLst>
              <a:ext uri="{FF2B5EF4-FFF2-40B4-BE49-F238E27FC236}">
                <a16:creationId xmlns:a16="http://schemas.microsoft.com/office/drawing/2014/main" id="{6475A92D-2F4C-471F-BDD5-5710AC67F80B}"/>
              </a:ext>
            </a:extLst>
          </p:cNvPr>
          <p:cNvSpPr>
            <a:spLocks noGrp="1"/>
          </p:cNvSpPr>
          <p:nvPr>
            <p:ph idx="1"/>
          </p:nvPr>
        </p:nvSpPr>
        <p:spPr>
          <a:xfrm>
            <a:off x="838200" y="1338058"/>
            <a:ext cx="10515600" cy="4351338"/>
          </a:xfrm>
        </p:spPr>
        <p:txBody>
          <a:bodyPr/>
          <a:lstStyle/>
          <a:p>
            <a:r>
              <a:rPr lang="en-US" dirty="0"/>
              <a:t>Router-Eligible End Device (REED)</a:t>
            </a:r>
          </a:p>
          <a:p>
            <a:pPr lvl="1"/>
            <a:r>
              <a:rPr lang="en-US" dirty="0"/>
              <a:t>A router without any children</a:t>
            </a:r>
          </a:p>
          <a:p>
            <a:pPr lvl="1"/>
            <a:r>
              <a:rPr lang="en-US" dirty="0"/>
              <a:t>Can operate as an end device with one connection (lower power)</a:t>
            </a:r>
          </a:p>
          <a:p>
            <a:pPr lvl="1"/>
            <a:r>
              <a:rPr lang="en-US" dirty="0"/>
              <a:t>Promotes to a router when a joining end device relies on it</a:t>
            </a:r>
          </a:p>
          <a:p>
            <a:pPr lvl="2"/>
            <a:r>
              <a:rPr lang="en-US" dirty="0"/>
              <a:t>If there is room for an additional router (max 32, typical 16-23)</a:t>
            </a:r>
          </a:p>
        </p:txBody>
      </p:sp>
      <p:sp>
        <p:nvSpPr>
          <p:cNvPr id="4" name="Slide Number Placeholder 3">
            <a:extLst>
              <a:ext uri="{FF2B5EF4-FFF2-40B4-BE49-F238E27FC236}">
                <a16:creationId xmlns:a16="http://schemas.microsoft.com/office/drawing/2014/main" id="{B562D0DA-83FF-4964-8775-8849822A4612}"/>
              </a:ext>
            </a:extLst>
          </p:cNvPr>
          <p:cNvSpPr>
            <a:spLocks noGrp="1"/>
          </p:cNvSpPr>
          <p:nvPr>
            <p:ph type="sldNum" sz="quarter" idx="12"/>
          </p:nvPr>
        </p:nvSpPr>
        <p:spPr/>
        <p:txBody>
          <a:bodyPr/>
          <a:lstStyle/>
          <a:p>
            <a:fld id="{0778C724-3839-4D76-A707-B4C23905D055}" type="slidenum">
              <a:rPr lang="en-US" smtClean="0"/>
              <a:t>15</a:t>
            </a:fld>
            <a:endParaRPr lang="en-US"/>
          </a:p>
        </p:txBody>
      </p:sp>
      <p:pic>
        <p:nvPicPr>
          <p:cNvPr id="1026" name="Picture 2" descr="OT End Device to Router">
            <a:extLst>
              <a:ext uri="{FF2B5EF4-FFF2-40B4-BE49-F238E27FC236}">
                <a16:creationId xmlns:a16="http://schemas.microsoft.com/office/drawing/2014/main" id="{EFAD0319-7CE2-4504-8A3E-5745D412E7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89439" y="3444214"/>
            <a:ext cx="6604000" cy="34137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04965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89977-0DFD-4D09-A1DE-081198C7FBD9}"/>
              </a:ext>
            </a:extLst>
          </p:cNvPr>
          <p:cNvSpPr>
            <a:spLocks noGrp="1"/>
          </p:cNvSpPr>
          <p:nvPr>
            <p:ph type="title"/>
          </p:nvPr>
        </p:nvSpPr>
        <p:spPr/>
        <p:txBody>
          <a:bodyPr/>
          <a:lstStyle/>
          <a:p>
            <a:r>
              <a:rPr lang="en-US" dirty="0"/>
              <a:t>Other special roles</a:t>
            </a:r>
          </a:p>
        </p:txBody>
      </p:sp>
      <p:sp>
        <p:nvSpPr>
          <p:cNvPr id="3" name="Content Placeholder 2">
            <a:extLst>
              <a:ext uri="{FF2B5EF4-FFF2-40B4-BE49-F238E27FC236}">
                <a16:creationId xmlns:a16="http://schemas.microsoft.com/office/drawing/2014/main" id="{4321E4D6-68A2-4987-A3E6-C0286EA78236}"/>
              </a:ext>
            </a:extLst>
          </p:cNvPr>
          <p:cNvSpPr>
            <a:spLocks noGrp="1"/>
          </p:cNvSpPr>
          <p:nvPr>
            <p:ph idx="1"/>
          </p:nvPr>
        </p:nvSpPr>
        <p:spPr>
          <a:xfrm>
            <a:off x="607595" y="1143000"/>
            <a:ext cx="6923505" cy="5029200"/>
          </a:xfrm>
        </p:spPr>
        <p:txBody>
          <a:bodyPr>
            <a:normAutofit/>
          </a:bodyPr>
          <a:lstStyle/>
          <a:p>
            <a:r>
              <a:rPr lang="en-US" dirty="0"/>
              <a:t>Thread leader</a:t>
            </a:r>
          </a:p>
          <a:p>
            <a:pPr lvl="1"/>
            <a:r>
              <a:rPr lang="en-US" dirty="0"/>
              <a:t>Device in charge of making decisions</a:t>
            </a:r>
          </a:p>
          <a:p>
            <a:pPr lvl="2"/>
            <a:r>
              <a:rPr lang="en-US" dirty="0"/>
              <a:t>Addresses, Joining details</a:t>
            </a:r>
          </a:p>
          <a:p>
            <a:pPr lvl="1"/>
            <a:r>
              <a:rPr lang="en-US" dirty="0"/>
              <a:t>Automatically selected from routers</a:t>
            </a:r>
          </a:p>
          <a:p>
            <a:pPr lvl="2"/>
            <a:r>
              <a:rPr lang="en-US" dirty="0"/>
              <a:t>One leader at any given time</a:t>
            </a:r>
          </a:p>
          <a:p>
            <a:pPr lvl="2"/>
            <a:r>
              <a:rPr lang="en-US" dirty="0"/>
              <a:t>Additional leader is selected if the network partitions</a:t>
            </a:r>
          </a:p>
          <a:p>
            <a:pPr lvl="1"/>
            <a:endParaRPr lang="en-US" dirty="0"/>
          </a:p>
          <a:p>
            <a:r>
              <a:rPr lang="en-US" dirty="0"/>
              <a:t>Border router</a:t>
            </a:r>
          </a:p>
          <a:p>
            <a:pPr lvl="1"/>
            <a:r>
              <a:rPr lang="en-US" dirty="0"/>
              <a:t>Router that also has connectivity to another network</a:t>
            </a:r>
          </a:p>
          <a:p>
            <a:pPr lvl="2"/>
            <a:r>
              <a:rPr lang="en-US" dirty="0"/>
              <a:t>Commonly </a:t>
            </a:r>
            <a:r>
              <a:rPr lang="en-US" dirty="0" err="1"/>
              <a:t>WiFi</a:t>
            </a:r>
            <a:r>
              <a:rPr lang="en-US" dirty="0"/>
              <a:t> or Ethernet</a:t>
            </a:r>
          </a:p>
          <a:p>
            <a:pPr lvl="1"/>
            <a:r>
              <a:rPr lang="en-US" dirty="0"/>
              <a:t>Provides external connectivity</a:t>
            </a:r>
          </a:p>
          <a:p>
            <a:pPr lvl="1"/>
            <a:r>
              <a:rPr lang="en-US" dirty="0"/>
              <a:t>Multiple border routers may exist at once</a:t>
            </a:r>
          </a:p>
        </p:txBody>
      </p:sp>
      <p:sp>
        <p:nvSpPr>
          <p:cNvPr id="4" name="Slide Number Placeholder 3">
            <a:extLst>
              <a:ext uri="{FF2B5EF4-FFF2-40B4-BE49-F238E27FC236}">
                <a16:creationId xmlns:a16="http://schemas.microsoft.com/office/drawing/2014/main" id="{114B383D-2700-443C-90F7-4142BC69136C}"/>
              </a:ext>
            </a:extLst>
          </p:cNvPr>
          <p:cNvSpPr>
            <a:spLocks noGrp="1"/>
          </p:cNvSpPr>
          <p:nvPr>
            <p:ph type="sldNum" sz="quarter" idx="12"/>
          </p:nvPr>
        </p:nvSpPr>
        <p:spPr/>
        <p:txBody>
          <a:bodyPr/>
          <a:lstStyle/>
          <a:p>
            <a:fld id="{0778C724-3839-4D76-A707-B4C23905D055}" type="slidenum">
              <a:rPr lang="en-US" smtClean="0"/>
              <a:t>16</a:t>
            </a:fld>
            <a:endParaRPr lang="en-US"/>
          </a:p>
        </p:txBody>
      </p:sp>
      <p:pic>
        <p:nvPicPr>
          <p:cNvPr id="2050" name="Picture 2" descr="OT Leader and Border Router">
            <a:extLst>
              <a:ext uri="{FF2B5EF4-FFF2-40B4-BE49-F238E27FC236}">
                <a16:creationId xmlns:a16="http://schemas.microsoft.com/office/drawing/2014/main" id="{9D11672F-5533-42B8-AF63-7D918496F6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92329" y="1774808"/>
            <a:ext cx="3867440" cy="3308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7099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dissolve">
                                      <p:cBhvr>
                                        <p:cTn id="13" dur="500"/>
                                        <p:tgtEl>
                                          <p:spTgt spid="3">
                                            <p:txEl>
                                              <p:pRg st="2" end="2"/>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dissolve">
                                      <p:cBhvr>
                                        <p:cTn id="16" dur="500"/>
                                        <p:tgtEl>
                                          <p:spTgt spid="3">
                                            <p:txEl>
                                              <p:pRg st="3" end="3"/>
                                            </p:txEl>
                                          </p:spTgt>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dissolve">
                                      <p:cBhvr>
                                        <p:cTn id="19" dur="500"/>
                                        <p:tgtEl>
                                          <p:spTgt spid="3">
                                            <p:txEl>
                                              <p:pRg st="4" end="4"/>
                                            </p:txEl>
                                          </p:spTgt>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dissolv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dissolve">
                                      <p:cBhvr>
                                        <p:cTn id="27" dur="500"/>
                                        <p:tgtEl>
                                          <p:spTgt spid="3">
                                            <p:txEl>
                                              <p:pRg st="7" end="7"/>
                                            </p:txEl>
                                          </p:spTgt>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animEffect transition="in" filter="dissolve">
                                      <p:cBhvr>
                                        <p:cTn id="30" dur="500"/>
                                        <p:tgtEl>
                                          <p:spTgt spid="3">
                                            <p:txEl>
                                              <p:pRg st="8" end="8"/>
                                            </p:txEl>
                                          </p:spTgt>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animEffect transition="in" filter="dissolve">
                                      <p:cBhvr>
                                        <p:cTn id="33" dur="500"/>
                                        <p:tgtEl>
                                          <p:spTgt spid="3">
                                            <p:txEl>
                                              <p:pRg st="9" end="9"/>
                                            </p:txEl>
                                          </p:spTgt>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3">
                                            <p:txEl>
                                              <p:pRg st="10" end="10"/>
                                            </p:txEl>
                                          </p:spTgt>
                                        </p:tgtEl>
                                        <p:attrNameLst>
                                          <p:attrName>style.visibility</p:attrName>
                                        </p:attrNameLst>
                                      </p:cBhvr>
                                      <p:to>
                                        <p:strVal val="visible"/>
                                      </p:to>
                                    </p:set>
                                    <p:animEffect transition="in" filter="dissolve">
                                      <p:cBhvr>
                                        <p:cTn id="36" dur="500"/>
                                        <p:tgtEl>
                                          <p:spTgt spid="3">
                                            <p:txEl>
                                              <p:pRg st="10" end="10"/>
                                            </p:txEl>
                                          </p:spTgt>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animEffect transition="in" filter="dissolve">
                                      <p:cBhvr>
                                        <p:cTn id="39"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E4CC8D-826F-4242-A164-B180748AA694}"/>
              </a:ext>
            </a:extLst>
          </p:cNvPr>
          <p:cNvSpPr>
            <a:spLocks noGrp="1"/>
          </p:cNvSpPr>
          <p:nvPr>
            <p:ph type="sldNum" sz="quarter" idx="12"/>
          </p:nvPr>
        </p:nvSpPr>
        <p:spPr/>
        <p:txBody>
          <a:bodyPr/>
          <a:lstStyle/>
          <a:p>
            <a:fld id="{0778C724-3839-4D76-A707-B4C23905D055}" type="slidenum">
              <a:rPr lang="en-US" smtClean="0"/>
              <a:pPr/>
              <a:t>17</a:t>
            </a:fld>
            <a:endParaRPr lang="en-US" dirty="0"/>
          </a:p>
        </p:txBody>
      </p:sp>
      <p:sp>
        <p:nvSpPr>
          <p:cNvPr id="8" name="Text Placeholder 7">
            <a:extLst>
              <a:ext uri="{FF2B5EF4-FFF2-40B4-BE49-F238E27FC236}">
                <a16:creationId xmlns:a16="http://schemas.microsoft.com/office/drawing/2014/main" id="{B973E2CD-F5CF-4EB2-8FFE-BEF643D03035}"/>
              </a:ext>
            </a:extLst>
          </p:cNvPr>
          <p:cNvSpPr>
            <a:spLocks noGrp="1"/>
          </p:cNvSpPr>
          <p:nvPr>
            <p:ph type="body" sz="quarter" idx="13"/>
          </p:nvPr>
        </p:nvSpPr>
        <p:spPr/>
        <p:txBody>
          <a:bodyPr>
            <a:normAutofit/>
          </a:bodyPr>
          <a:lstStyle/>
          <a:p>
            <a:r>
              <a:rPr lang="en-US" dirty="0"/>
              <a:t>802.15.4 Review</a:t>
            </a:r>
          </a:p>
          <a:p>
            <a:pPr lvl="1"/>
            <a:endParaRPr lang="en-US" b="1" dirty="0"/>
          </a:p>
          <a:p>
            <a:r>
              <a:rPr lang="en-US" dirty="0"/>
              <a:t>Thread Overview</a:t>
            </a:r>
          </a:p>
          <a:p>
            <a:pPr lvl="1"/>
            <a:endParaRPr lang="en-US" dirty="0"/>
          </a:p>
          <a:p>
            <a:r>
              <a:rPr lang="en-US" b="1" dirty="0"/>
              <a:t>Thread Addressing</a:t>
            </a:r>
          </a:p>
          <a:p>
            <a:pPr lvl="1"/>
            <a:endParaRPr lang="en-US" dirty="0"/>
          </a:p>
          <a:p>
            <a:r>
              <a:rPr lang="en-US" dirty="0"/>
              <a:t>Runtime Behavior</a:t>
            </a:r>
          </a:p>
          <a:p>
            <a:pPr lvl="1"/>
            <a:endParaRPr lang="en-US" dirty="0"/>
          </a:p>
          <a:p>
            <a:r>
              <a:rPr lang="en-US" dirty="0"/>
              <a:t>Using IP</a:t>
            </a:r>
          </a:p>
        </p:txBody>
      </p:sp>
      <p:sp>
        <p:nvSpPr>
          <p:cNvPr id="7" name="Title 6">
            <a:extLst>
              <a:ext uri="{FF2B5EF4-FFF2-40B4-BE49-F238E27FC236}">
                <a16:creationId xmlns:a16="http://schemas.microsoft.com/office/drawing/2014/main" id="{FF4148B5-F7F1-4E4C-AFA8-582DA01BECA1}"/>
              </a:ext>
            </a:extLst>
          </p:cNvPr>
          <p:cNvSpPr>
            <a:spLocks noGrp="1"/>
          </p:cNvSpPr>
          <p:nvPr>
            <p:ph type="title"/>
          </p:nvPr>
        </p:nvSpPr>
        <p:spPr/>
        <p:txBody>
          <a:bodyPr>
            <a:normAutofit fontScale="90000"/>
          </a:bodyPr>
          <a:lstStyle/>
          <a:p>
            <a:r>
              <a:rPr lang="en-US" dirty="0"/>
              <a:t>Outline</a:t>
            </a:r>
          </a:p>
        </p:txBody>
      </p:sp>
    </p:spTree>
    <p:extLst>
      <p:ext uri="{BB962C8B-B14F-4D97-AF65-F5344CB8AC3E}">
        <p14:creationId xmlns:p14="http://schemas.microsoft.com/office/powerpoint/2010/main" val="26499467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DF1C2-520E-4D43-ABA1-1A560CF797B0}"/>
              </a:ext>
            </a:extLst>
          </p:cNvPr>
          <p:cNvSpPr>
            <a:spLocks noGrp="1"/>
          </p:cNvSpPr>
          <p:nvPr>
            <p:ph type="title"/>
          </p:nvPr>
        </p:nvSpPr>
        <p:spPr/>
        <p:txBody>
          <a:bodyPr/>
          <a:lstStyle/>
          <a:p>
            <a:r>
              <a:rPr lang="en-US" dirty="0"/>
              <a:t>Thread uses IPv6 for communication</a:t>
            </a:r>
          </a:p>
        </p:txBody>
      </p:sp>
      <p:sp>
        <p:nvSpPr>
          <p:cNvPr id="3" name="Content Placeholder 2">
            <a:extLst>
              <a:ext uri="{FF2B5EF4-FFF2-40B4-BE49-F238E27FC236}">
                <a16:creationId xmlns:a16="http://schemas.microsoft.com/office/drawing/2014/main" id="{627FCD8C-41CB-4622-B68D-09DAB75E1D34}"/>
              </a:ext>
            </a:extLst>
          </p:cNvPr>
          <p:cNvSpPr>
            <a:spLocks noGrp="1"/>
          </p:cNvSpPr>
          <p:nvPr>
            <p:ph idx="1"/>
          </p:nvPr>
        </p:nvSpPr>
        <p:spPr>
          <a:xfrm>
            <a:off x="838200" y="1345859"/>
            <a:ext cx="10515600" cy="4351338"/>
          </a:xfrm>
        </p:spPr>
        <p:txBody>
          <a:bodyPr>
            <a:normAutofit fontScale="92500" lnSpcReduction="20000"/>
          </a:bodyPr>
          <a:lstStyle/>
          <a:p>
            <a:r>
              <a:rPr lang="en-US" dirty="0"/>
              <a:t>Why IP?</a:t>
            </a:r>
          </a:p>
          <a:p>
            <a:pPr lvl="1"/>
            <a:r>
              <a:rPr lang="en-US" dirty="0"/>
              <a:t>If Wireless Sensor Networks represent a future of billions of connected devices distributed throughout the physical world</a:t>
            </a:r>
          </a:p>
          <a:p>
            <a:pPr lvl="1"/>
            <a:r>
              <a:rPr lang="en-US" dirty="0"/>
              <a:t>Why shouldn’t they run standard protocols wherever possible?</a:t>
            </a:r>
          </a:p>
          <a:p>
            <a:pPr lvl="1"/>
            <a:r>
              <a:rPr lang="en-US" dirty="0"/>
              <a:t>Why IPv6?</a:t>
            </a:r>
          </a:p>
          <a:p>
            <a:pPr lvl="2"/>
            <a:r>
              <a:rPr lang="en-US" dirty="0"/>
              <a:t>Generalized, Flexible, Capable</a:t>
            </a:r>
          </a:p>
          <a:p>
            <a:pPr lvl="1"/>
            <a:endParaRPr lang="en-US" dirty="0"/>
          </a:p>
          <a:p>
            <a:r>
              <a:rPr lang="en-US" dirty="0"/>
              <a:t>Benefits</a:t>
            </a:r>
          </a:p>
          <a:p>
            <a:pPr lvl="1"/>
            <a:r>
              <a:rPr lang="en-US" dirty="0"/>
              <a:t>Interoperability with normal computers and networks</a:t>
            </a:r>
          </a:p>
          <a:p>
            <a:pPr lvl="1"/>
            <a:r>
              <a:rPr lang="en-US" dirty="0"/>
              <a:t>Reuse state of the art developed standards instead of remaking them</a:t>
            </a:r>
          </a:p>
          <a:p>
            <a:pPr lvl="2"/>
            <a:r>
              <a:rPr lang="en-US" dirty="0"/>
              <a:t>Security, Naming, Discovery, Services</a:t>
            </a:r>
          </a:p>
          <a:p>
            <a:r>
              <a:rPr lang="en-US" dirty="0"/>
              <a:t>Costs</a:t>
            </a:r>
          </a:p>
          <a:p>
            <a:pPr lvl="1"/>
            <a:r>
              <a:rPr lang="en-US" dirty="0"/>
              <a:t>Packet overhead can be high (will fix)</a:t>
            </a:r>
          </a:p>
          <a:p>
            <a:pPr lvl="1"/>
            <a:r>
              <a:rPr lang="en-US" dirty="0"/>
              <a:t>Complexity for supporting protocols</a:t>
            </a:r>
          </a:p>
        </p:txBody>
      </p:sp>
      <p:sp>
        <p:nvSpPr>
          <p:cNvPr id="4" name="Slide Number Placeholder 3">
            <a:extLst>
              <a:ext uri="{FF2B5EF4-FFF2-40B4-BE49-F238E27FC236}">
                <a16:creationId xmlns:a16="http://schemas.microsoft.com/office/drawing/2014/main" id="{F5F3B517-CF25-47A4-8F16-A18F460B849B}"/>
              </a:ext>
            </a:extLst>
          </p:cNvPr>
          <p:cNvSpPr>
            <a:spLocks noGrp="1"/>
          </p:cNvSpPr>
          <p:nvPr>
            <p:ph type="sldNum" sz="quarter" idx="12"/>
          </p:nvPr>
        </p:nvSpPr>
        <p:spPr/>
        <p:txBody>
          <a:bodyPr/>
          <a:lstStyle/>
          <a:p>
            <a:fld id="{0778C724-3839-4D76-A707-B4C23905D055}" type="slidenum">
              <a:rPr lang="en-US" smtClean="0"/>
              <a:t>18</a:t>
            </a:fld>
            <a:endParaRPr lang="en-US"/>
          </a:p>
        </p:txBody>
      </p:sp>
      <p:sp>
        <p:nvSpPr>
          <p:cNvPr id="5" name="TextBox 4">
            <a:extLst>
              <a:ext uri="{FF2B5EF4-FFF2-40B4-BE49-F238E27FC236}">
                <a16:creationId xmlns:a16="http://schemas.microsoft.com/office/drawing/2014/main" id="{57BEF01B-796F-4447-8DED-BE794B23F9C7}"/>
              </a:ext>
            </a:extLst>
          </p:cNvPr>
          <p:cNvSpPr txBox="1"/>
          <p:nvPr/>
        </p:nvSpPr>
        <p:spPr>
          <a:xfrm>
            <a:off x="2057901" y="6324403"/>
            <a:ext cx="8076197" cy="646331"/>
          </a:xfrm>
          <a:prstGeom prst="rect">
            <a:avLst/>
          </a:prstGeom>
          <a:noFill/>
        </p:spPr>
        <p:txBody>
          <a:bodyPr wrap="square" rtlCol="0">
            <a:spAutoFit/>
          </a:bodyPr>
          <a:lstStyle/>
          <a:p>
            <a:r>
              <a:rPr lang="en-US" dirty="0"/>
              <a:t>Hui and Culler, “</a:t>
            </a:r>
            <a:r>
              <a:rPr lang="en-US" dirty="0">
                <a:hlinkClick r:id="rId2"/>
              </a:rPr>
              <a:t>IP is Dead, Long Live IP for Wireless Sensor Networks</a:t>
            </a:r>
            <a:r>
              <a:rPr lang="en-US" dirty="0"/>
              <a:t>”. 2008</a:t>
            </a:r>
          </a:p>
          <a:p>
            <a:endParaRPr lang="en-US" dirty="0"/>
          </a:p>
        </p:txBody>
      </p:sp>
    </p:spTree>
    <p:extLst>
      <p:ext uri="{BB962C8B-B14F-4D97-AF65-F5344CB8AC3E}">
        <p14:creationId xmlns:p14="http://schemas.microsoft.com/office/powerpoint/2010/main" val="20255126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1C528-5D70-4E38-9458-8E2402D77E79}"/>
              </a:ext>
            </a:extLst>
          </p:cNvPr>
          <p:cNvSpPr>
            <a:spLocks noGrp="1"/>
          </p:cNvSpPr>
          <p:nvPr>
            <p:ph type="title"/>
          </p:nvPr>
        </p:nvSpPr>
        <p:spPr/>
        <p:txBody>
          <a:bodyPr/>
          <a:lstStyle/>
          <a:p>
            <a:r>
              <a:rPr lang="en-US" dirty="0"/>
              <a:t>Background: IPv6</a:t>
            </a:r>
          </a:p>
        </p:txBody>
      </p:sp>
      <p:sp>
        <p:nvSpPr>
          <p:cNvPr id="3" name="Content Placeholder 2">
            <a:extLst>
              <a:ext uri="{FF2B5EF4-FFF2-40B4-BE49-F238E27FC236}">
                <a16:creationId xmlns:a16="http://schemas.microsoft.com/office/drawing/2014/main" id="{5E33C511-1EE9-4FA5-B163-C7857C3EF84B}"/>
              </a:ext>
            </a:extLst>
          </p:cNvPr>
          <p:cNvSpPr>
            <a:spLocks noGrp="1"/>
          </p:cNvSpPr>
          <p:nvPr>
            <p:ph idx="1"/>
          </p:nvPr>
        </p:nvSpPr>
        <p:spPr>
          <a:xfrm>
            <a:off x="838200" y="1338058"/>
            <a:ext cx="10515600" cy="4684815"/>
          </a:xfrm>
        </p:spPr>
        <p:txBody>
          <a:bodyPr>
            <a:normAutofit fontScale="85000" lnSpcReduction="20000"/>
          </a:bodyPr>
          <a:lstStyle/>
          <a:p>
            <a:r>
              <a:rPr lang="en-US" dirty="0"/>
              <a:t>Replacement to Internet Protocol v4</a:t>
            </a:r>
          </a:p>
          <a:p>
            <a:pPr lvl="1"/>
            <a:r>
              <a:rPr lang="en-US" dirty="0"/>
              <a:t>(Something unrelated used version number 5)</a:t>
            </a:r>
          </a:p>
          <a:p>
            <a:pPr lvl="1"/>
            <a:endParaRPr lang="en-US" dirty="0"/>
          </a:p>
          <a:p>
            <a:r>
              <a:rPr lang="en-US" dirty="0"/>
              <a:t>Extended addressing for devices</a:t>
            </a:r>
          </a:p>
          <a:p>
            <a:pPr lvl="1"/>
            <a:r>
              <a:rPr lang="en-US" b="1" dirty="0"/>
              <a:t>32-bits</a:t>
            </a:r>
            <a:r>
              <a:rPr lang="en-US" dirty="0"/>
              <a:t> for IPv4 addresses -&gt; </a:t>
            </a:r>
            <a:r>
              <a:rPr lang="en-US" b="1" dirty="0"/>
              <a:t>128-bits</a:t>
            </a:r>
            <a:r>
              <a:rPr lang="en-US" dirty="0"/>
              <a:t> for IPv6 addresses</a:t>
            </a:r>
          </a:p>
          <a:p>
            <a:pPr lvl="1"/>
            <a:r>
              <a:rPr lang="en-US" b="1" dirty="0"/>
              <a:t>340 trillion, trillion, trillion</a:t>
            </a:r>
            <a:r>
              <a:rPr lang="en-US" dirty="0"/>
              <a:t> addresses (&gt; 100 x no. of atoms on the surface of the Earth)</a:t>
            </a:r>
          </a:p>
          <a:p>
            <a:pPr lvl="1"/>
            <a:r>
              <a:rPr lang="en-US" dirty="0"/>
              <a:t>Example: a39b:239e:ffff:29a2:0021:20f1:aaa2:2112 (8 groups of 16bits)</a:t>
            </a:r>
          </a:p>
          <a:p>
            <a:pPr lvl="1"/>
            <a:endParaRPr lang="en-US" dirty="0"/>
          </a:p>
          <a:p>
            <a:r>
              <a:rPr lang="en-US" dirty="0"/>
              <a:t>Supports multiple transmit models</a:t>
            </a:r>
          </a:p>
          <a:p>
            <a:pPr lvl="1"/>
            <a:r>
              <a:rPr lang="en-US" dirty="0"/>
              <a:t>Broadcast: one-to-all</a:t>
            </a:r>
          </a:p>
          <a:p>
            <a:pPr lvl="1"/>
            <a:r>
              <a:rPr lang="en-US" dirty="0"/>
              <a:t>Multicast: one-to-many</a:t>
            </a:r>
          </a:p>
          <a:p>
            <a:pPr lvl="1"/>
            <a:r>
              <a:rPr lang="en-US" dirty="0"/>
              <a:t>Unicast: one-to-one</a:t>
            </a:r>
          </a:p>
          <a:p>
            <a:pPr lvl="1"/>
            <a:endParaRPr lang="en-US" dirty="0"/>
          </a:p>
          <a:p>
            <a:r>
              <a:rPr lang="en-US" dirty="0"/>
              <a:t>Various other improvements</a:t>
            </a:r>
          </a:p>
          <a:p>
            <a:pPr lvl="1"/>
            <a:endParaRPr lang="en-US" dirty="0"/>
          </a:p>
          <a:p>
            <a:endParaRPr lang="en-US" dirty="0"/>
          </a:p>
        </p:txBody>
      </p:sp>
      <p:sp>
        <p:nvSpPr>
          <p:cNvPr id="4" name="Slide Number Placeholder 3">
            <a:extLst>
              <a:ext uri="{FF2B5EF4-FFF2-40B4-BE49-F238E27FC236}">
                <a16:creationId xmlns:a16="http://schemas.microsoft.com/office/drawing/2014/main" id="{19106287-B5B0-4259-8F43-80386BF7CF73}"/>
              </a:ext>
            </a:extLst>
          </p:cNvPr>
          <p:cNvSpPr>
            <a:spLocks noGrp="1"/>
          </p:cNvSpPr>
          <p:nvPr>
            <p:ph type="sldNum" sz="quarter" idx="12"/>
          </p:nvPr>
        </p:nvSpPr>
        <p:spPr/>
        <p:txBody>
          <a:bodyPr/>
          <a:lstStyle/>
          <a:p>
            <a:fld id="{0778C724-3839-4D76-A707-B4C23905D055}" type="slidenum">
              <a:rPr lang="en-US" smtClean="0"/>
              <a:t>19</a:t>
            </a:fld>
            <a:endParaRPr lang="en-US"/>
          </a:p>
        </p:txBody>
      </p:sp>
    </p:spTree>
    <p:extLst>
      <p:ext uri="{BB962C8B-B14F-4D97-AF65-F5344CB8AC3E}">
        <p14:creationId xmlns:p14="http://schemas.microsoft.com/office/powerpoint/2010/main" val="39197784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E4CC8D-826F-4242-A164-B180748AA694}"/>
              </a:ext>
            </a:extLst>
          </p:cNvPr>
          <p:cNvSpPr>
            <a:spLocks noGrp="1"/>
          </p:cNvSpPr>
          <p:nvPr>
            <p:ph type="sldNum" sz="quarter" idx="12"/>
          </p:nvPr>
        </p:nvSpPr>
        <p:spPr/>
        <p:txBody>
          <a:bodyPr/>
          <a:lstStyle/>
          <a:p>
            <a:fld id="{0778C724-3839-4D76-A707-B4C23905D055}" type="slidenum">
              <a:rPr lang="en-US" smtClean="0"/>
              <a:pPr/>
              <a:t>2</a:t>
            </a:fld>
            <a:endParaRPr lang="en-US" dirty="0"/>
          </a:p>
        </p:txBody>
      </p:sp>
      <p:sp>
        <p:nvSpPr>
          <p:cNvPr id="8" name="Text Placeholder 7">
            <a:extLst>
              <a:ext uri="{FF2B5EF4-FFF2-40B4-BE49-F238E27FC236}">
                <a16:creationId xmlns:a16="http://schemas.microsoft.com/office/drawing/2014/main" id="{B973E2CD-F5CF-4EB2-8FFE-BEF643D03035}"/>
              </a:ext>
            </a:extLst>
          </p:cNvPr>
          <p:cNvSpPr>
            <a:spLocks noGrp="1"/>
          </p:cNvSpPr>
          <p:nvPr>
            <p:ph type="body" sz="quarter" idx="13"/>
          </p:nvPr>
        </p:nvSpPr>
        <p:spPr/>
        <p:txBody>
          <a:bodyPr>
            <a:normAutofit/>
          </a:bodyPr>
          <a:lstStyle/>
          <a:p>
            <a:r>
              <a:rPr lang="en-US" b="1" dirty="0"/>
              <a:t>802.15.4 Review</a:t>
            </a:r>
          </a:p>
          <a:p>
            <a:pPr lvl="1"/>
            <a:endParaRPr lang="en-US" b="1" dirty="0"/>
          </a:p>
          <a:p>
            <a:r>
              <a:rPr lang="en-US" dirty="0"/>
              <a:t>Thread Overview</a:t>
            </a:r>
          </a:p>
          <a:p>
            <a:pPr lvl="1"/>
            <a:endParaRPr lang="en-US" dirty="0"/>
          </a:p>
          <a:p>
            <a:r>
              <a:rPr lang="en-US" dirty="0"/>
              <a:t>Thread Addressing</a:t>
            </a:r>
          </a:p>
          <a:p>
            <a:pPr lvl="1"/>
            <a:endParaRPr lang="en-US" dirty="0"/>
          </a:p>
          <a:p>
            <a:r>
              <a:rPr lang="en-US" dirty="0"/>
              <a:t>Runtime Behavior</a:t>
            </a:r>
          </a:p>
          <a:p>
            <a:pPr lvl="1"/>
            <a:endParaRPr lang="en-US" dirty="0"/>
          </a:p>
          <a:p>
            <a:r>
              <a:rPr lang="en-US" dirty="0"/>
              <a:t>Using IP</a:t>
            </a:r>
          </a:p>
        </p:txBody>
      </p:sp>
      <p:sp>
        <p:nvSpPr>
          <p:cNvPr id="7" name="Title 6">
            <a:extLst>
              <a:ext uri="{FF2B5EF4-FFF2-40B4-BE49-F238E27FC236}">
                <a16:creationId xmlns:a16="http://schemas.microsoft.com/office/drawing/2014/main" id="{FF4148B5-F7F1-4E4C-AFA8-582DA01BECA1}"/>
              </a:ext>
            </a:extLst>
          </p:cNvPr>
          <p:cNvSpPr>
            <a:spLocks noGrp="1"/>
          </p:cNvSpPr>
          <p:nvPr>
            <p:ph type="title"/>
          </p:nvPr>
        </p:nvSpPr>
        <p:spPr/>
        <p:txBody>
          <a:bodyPr>
            <a:normAutofit fontScale="90000"/>
          </a:bodyPr>
          <a:lstStyle/>
          <a:p>
            <a:r>
              <a:rPr lang="en-US" dirty="0"/>
              <a:t>Outline</a:t>
            </a:r>
          </a:p>
        </p:txBody>
      </p:sp>
    </p:spTree>
    <p:extLst>
      <p:ext uri="{BB962C8B-B14F-4D97-AF65-F5344CB8AC3E}">
        <p14:creationId xmlns:p14="http://schemas.microsoft.com/office/powerpoint/2010/main" val="8289422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0AFDC-6694-40A1-B59F-9578371C249B}"/>
              </a:ext>
            </a:extLst>
          </p:cNvPr>
          <p:cNvSpPr>
            <a:spLocks noGrp="1"/>
          </p:cNvSpPr>
          <p:nvPr>
            <p:ph type="title"/>
          </p:nvPr>
        </p:nvSpPr>
        <p:spPr/>
        <p:txBody>
          <a:bodyPr/>
          <a:lstStyle/>
          <a:p>
            <a:r>
              <a:rPr lang="en-US" dirty="0"/>
              <a:t>Background: IPv6 address notation rules</a:t>
            </a:r>
          </a:p>
        </p:txBody>
      </p:sp>
      <p:sp>
        <p:nvSpPr>
          <p:cNvPr id="3" name="Content Placeholder 2">
            <a:extLst>
              <a:ext uri="{FF2B5EF4-FFF2-40B4-BE49-F238E27FC236}">
                <a16:creationId xmlns:a16="http://schemas.microsoft.com/office/drawing/2014/main" id="{40F7B9E6-EF23-4D21-A6D0-458FD426C2C6}"/>
              </a:ext>
            </a:extLst>
          </p:cNvPr>
          <p:cNvSpPr>
            <a:spLocks noGrp="1"/>
          </p:cNvSpPr>
          <p:nvPr>
            <p:ph idx="1"/>
          </p:nvPr>
        </p:nvSpPr>
        <p:spPr/>
        <p:txBody>
          <a:bodyPr>
            <a:normAutofit fontScale="85000" lnSpcReduction="20000"/>
          </a:bodyPr>
          <a:lstStyle/>
          <a:p>
            <a:r>
              <a:rPr lang="en-US" dirty="0"/>
              <a:t>Groups of zeros can be replaced with “::”</a:t>
            </a:r>
          </a:p>
          <a:p>
            <a:pPr lvl="1"/>
            <a:r>
              <a:rPr lang="en-US" dirty="0"/>
              <a:t>Can only use “::” in one place in the address</a:t>
            </a:r>
          </a:p>
          <a:p>
            <a:r>
              <a:rPr lang="en-US" dirty="0"/>
              <a:t>Leading zeros in a 16-bit group can be omitted</a:t>
            </a:r>
          </a:p>
          <a:p>
            <a:pPr marL="0" indent="0">
              <a:buNone/>
            </a:pPr>
            <a:r>
              <a:rPr lang="en-US" sz="1500" dirty="0"/>
              <a:t> </a:t>
            </a:r>
            <a:endParaRPr lang="en-US" dirty="0"/>
          </a:p>
          <a:p>
            <a:pPr marL="457200" lvl="1" indent="0">
              <a:buNone/>
            </a:pPr>
            <a:r>
              <a:rPr lang="en-US" dirty="0"/>
              <a:t>0000:0000:0000:0000:0000:0000:0000:0001</a:t>
            </a:r>
          </a:p>
          <a:p>
            <a:pPr marL="457200" lvl="1" indent="0">
              <a:buNone/>
            </a:pPr>
            <a:r>
              <a:rPr lang="en-US" sz="1000" dirty="0"/>
              <a:t> </a:t>
            </a:r>
            <a:endParaRPr lang="en-US" dirty="0"/>
          </a:p>
          <a:p>
            <a:pPr marL="457200" lvl="1" indent="0">
              <a:buNone/>
            </a:pPr>
            <a:r>
              <a:rPr lang="en-US" dirty="0"/>
              <a:t>2345:1001:0023:1003:0000:0000:0000:0000</a:t>
            </a:r>
          </a:p>
          <a:p>
            <a:pPr marL="457200" lvl="1" indent="0">
              <a:buNone/>
            </a:pPr>
            <a:endParaRPr lang="en-US" sz="1100" dirty="0"/>
          </a:p>
          <a:p>
            <a:pPr marL="457200" lvl="1" indent="0">
              <a:buNone/>
            </a:pPr>
            <a:r>
              <a:rPr lang="en-US" dirty="0"/>
              <a:t>aecb:0222:0000:0000:0000:0000:0000:0010</a:t>
            </a:r>
          </a:p>
          <a:p>
            <a:pPr marL="0" indent="0">
              <a:buNone/>
            </a:pPr>
            <a:r>
              <a:rPr lang="en-US" sz="1300" dirty="0"/>
              <a:t> </a:t>
            </a:r>
            <a:endParaRPr lang="en-US" sz="2400" dirty="0"/>
          </a:p>
          <a:p>
            <a:r>
              <a:rPr lang="en-US" dirty="0"/>
              <a:t>Special addresses</a:t>
            </a:r>
          </a:p>
          <a:p>
            <a:pPr lvl="1"/>
            <a:r>
              <a:rPr lang="en-US" dirty="0"/>
              <a:t>Localhost - ::1 (IPv4 version is 127.0.0.1)</a:t>
            </a:r>
          </a:p>
          <a:p>
            <a:pPr lvl="1"/>
            <a:r>
              <a:rPr lang="en-US" dirty="0"/>
              <a:t>Link-Local Network - fe80:: (bottom 64-bits are ~device MAC address)</a:t>
            </a:r>
          </a:p>
          <a:p>
            <a:pPr lvl="1"/>
            <a:r>
              <a:rPr lang="en-US" dirty="0"/>
              <a:t>Local Network – fc00:: and fd00::</a:t>
            </a:r>
          </a:p>
          <a:p>
            <a:pPr lvl="1"/>
            <a:r>
              <a:rPr lang="en-US" dirty="0"/>
              <a:t>Global Addresses – 2000:: (various methods for allocating bottom bits)</a:t>
            </a:r>
          </a:p>
        </p:txBody>
      </p:sp>
      <p:sp>
        <p:nvSpPr>
          <p:cNvPr id="4" name="Slide Number Placeholder 3">
            <a:extLst>
              <a:ext uri="{FF2B5EF4-FFF2-40B4-BE49-F238E27FC236}">
                <a16:creationId xmlns:a16="http://schemas.microsoft.com/office/drawing/2014/main" id="{4017BB3D-3EB0-46CD-8890-35B3B5F385F8}"/>
              </a:ext>
            </a:extLst>
          </p:cNvPr>
          <p:cNvSpPr>
            <a:spLocks noGrp="1"/>
          </p:cNvSpPr>
          <p:nvPr>
            <p:ph type="sldNum" sz="quarter" idx="12"/>
          </p:nvPr>
        </p:nvSpPr>
        <p:spPr/>
        <p:txBody>
          <a:bodyPr/>
          <a:lstStyle/>
          <a:p>
            <a:fld id="{0778C724-3839-4D76-A707-B4C23905D055}" type="slidenum">
              <a:rPr lang="en-US" smtClean="0"/>
              <a:t>20</a:t>
            </a:fld>
            <a:endParaRPr lang="en-US"/>
          </a:p>
        </p:txBody>
      </p:sp>
      <p:sp>
        <p:nvSpPr>
          <p:cNvPr id="5" name="Rectangle 4">
            <a:extLst>
              <a:ext uri="{FF2B5EF4-FFF2-40B4-BE49-F238E27FC236}">
                <a16:creationId xmlns:a16="http://schemas.microsoft.com/office/drawing/2014/main" id="{831422A4-268A-D44D-A1FE-777B6C88460D}"/>
              </a:ext>
            </a:extLst>
          </p:cNvPr>
          <p:cNvSpPr/>
          <p:nvPr/>
        </p:nvSpPr>
        <p:spPr>
          <a:xfrm>
            <a:off x="5960354" y="2823420"/>
            <a:ext cx="925253" cy="430887"/>
          </a:xfrm>
          <a:prstGeom prst="rect">
            <a:avLst/>
          </a:prstGeom>
        </p:spPr>
        <p:txBody>
          <a:bodyPr wrap="none">
            <a:spAutoFit/>
          </a:bodyPr>
          <a:lstStyle/>
          <a:p>
            <a:r>
              <a:rPr lang="en-US" sz="2200" dirty="0">
                <a:solidFill>
                  <a:schemeClr val="accent6"/>
                </a:solidFill>
              </a:rPr>
              <a:t> → ::1 </a:t>
            </a:r>
          </a:p>
        </p:txBody>
      </p:sp>
      <p:sp>
        <p:nvSpPr>
          <p:cNvPr id="6" name="Rectangle 5">
            <a:extLst>
              <a:ext uri="{FF2B5EF4-FFF2-40B4-BE49-F238E27FC236}">
                <a16:creationId xmlns:a16="http://schemas.microsoft.com/office/drawing/2014/main" id="{439117B9-E5D3-AC43-AE23-E3E07462A8E6}"/>
              </a:ext>
            </a:extLst>
          </p:cNvPr>
          <p:cNvSpPr/>
          <p:nvPr/>
        </p:nvSpPr>
        <p:spPr>
          <a:xfrm>
            <a:off x="6003896" y="3258497"/>
            <a:ext cx="6096000" cy="430887"/>
          </a:xfrm>
          <a:prstGeom prst="rect">
            <a:avLst/>
          </a:prstGeom>
        </p:spPr>
        <p:txBody>
          <a:bodyPr>
            <a:spAutoFit/>
          </a:bodyPr>
          <a:lstStyle/>
          <a:p>
            <a:r>
              <a:rPr lang="en-US" sz="2200" dirty="0">
                <a:solidFill>
                  <a:schemeClr val="accent6"/>
                </a:solidFill>
              </a:rPr>
              <a:t>→ 2345:1001:23:1003:: </a:t>
            </a:r>
          </a:p>
        </p:txBody>
      </p:sp>
      <p:sp>
        <p:nvSpPr>
          <p:cNvPr id="7" name="Rectangle 6">
            <a:extLst>
              <a:ext uri="{FF2B5EF4-FFF2-40B4-BE49-F238E27FC236}">
                <a16:creationId xmlns:a16="http://schemas.microsoft.com/office/drawing/2014/main" id="{456E6E7B-7AE1-7C4D-B333-891365F25C06}"/>
              </a:ext>
            </a:extLst>
          </p:cNvPr>
          <p:cNvSpPr/>
          <p:nvPr/>
        </p:nvSpPr>
        <p:spPr>
          <a:xfrm>
            <a:off x="6004110" y="3708793"/>
            <a:ext cx="1984839" cy="430887"/>
          </a:xfrm>
          <a:prstGeom prst="rect">
            <a:avLst/>
          </a:prstGeom>
        </p:spPr>
        <p:txBody>
          <a:bodyPr wrap="none">
            <a:spAutoFit/>
          </a:bodyPr>
          <a:lstStyle/>
          <a:p>
            <a:r>
              <a:rPr lang="en-US" sz="2200" dirty="0">
                <a:solidFill>
                  <a:schemeClr val="accent6"/>
                </a:solidFill>
              </a:rPr>
              <a:t>→ aecb:222::10</a:t>
            </a:r>
          </a:p>
        </p:txBody>
      </p:sp>
    </p:spTree>
    <p:extLst>
      <p:ext uri="{BB962C8B-B14F-4D97-AF65-F5344CB8AC3E}">
        <p14:creationId xmlns:p14="http://schemas.microsoft.com/office/powerpoint/2010/main" val="4280577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dissolve">
                                      <p:cBhvr>
                                        <p:cTn id="20" dur="500"/>
                                        <p:tgtEl>
                                          <p:spTgt spid="3">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dissolv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dissolve">
                                      <p:cBhvr>
                                        <p:cTn id="30" dur="500"/>
                                        <p:tgtEl>
                                          <p:spTgt spid="3">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dissolve">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3">
                                            <p:txEl>
                                              <p:pRg st="8" end="8"/>
                                            </p:txEl>
                                          </p:spTgt>
                                        </p:tgtEl>
                                        <p:attrNameLst>
                                          <p:attrName>style.visibility</p:attrName>
                                        </p:attrNameLst>
                                      </p:cBhvr>
                                      <p:to>
                                        <p:strVal val="visible"/>
                                      </p:to>
                                    </p:set>
                                    <p:animEffect transition="in" filter="dissolve">
                                      <p:cBhvr>
                                        <p:cTn id="40" dur="500"/>
                                        <p:tgtEl>
                                          <p:spTgt spid="3">
                                            <p:txEl>
                                              <p:pRg st="8" end="8"/>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dissolve">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9" presetClass="entr" presetSubtype="0" fill="hold" grpId="0" nodeType="clickEffect">
                                  <p:stCondLst>
                                    <p:cond delay="0"/>
                                  </p:stCondLst>
                                  <p:childTnLst>
                                    <p:set>
                                      <p:cBhvr>
                                        <p:cTn id="49" dur="1" fill="hold">
                                          <p:stCondLst>
                                            <p:cond delay="0"/>
                                          </p:stCondLst>
                                        </p:cTn>
                                        <p:tgtEl>
                                          <p:spTgt spid="3">
                                            <p:txEl>
                                              <p:pRg st="10" end="10"/>
                                            </p:txEl>
                                          </p:spTgt>
                                        </p:tgtEl>
                                        <p:attrNameLst>
                                          <p:attrName>style.visibility</p:attrName>
                                        </p:attrNameLst>
                                      </p:cBhvr>
                                      <p:to>
                                        <p:strVal val="visible"/>
                                      </p:to>
                                    </p:set>
                                    <p:animEffect transition="in" filter="dissolve">
                                      <p:cBhvr>
                                        <p:cTn id="50" dur="500"/>
                                        <p:tgtEl>
                                          <p:spTgt spid="3">
                                            <p:txEl>
                                              <p:pRg st="10" end="10"/>
                                            </p:txEl>
                                          </p:spTgt>
                                        </p:tgtEl>
                                      </p:cBhvr>
                                    </p:animEffect>
                                  </p:childTnLst>
                                </p:cTn>
                              </p:par>
                              <p:par>
                                <p:cTn id="51" presetID="9" presetClass="entr" presetSubtype="0" fill="hold" grpId="0" nodeType="withEffect">
                                  <p:stCondLst>
                                    <p:cond delay="0"/>
                                  </p:stCondLst>
                                  <p:childTnLst>
                                    <p:set>
                                      <p:cBhvr>
                                        <p:cTn id="52" dur="1" fill="hold">
                                          <p:stCondLst>
                                            <p:cond delay="0"/>
                                          </p:stCondLst>
                                        </p:cTn>
                                        <p:tgtEl>
                                          <p:spTgt spid="3">
                                            <p:txEl>
                                              <p:pRg st="11" end="11"/>
                                            </p:txEl>
                                          </p:spTgt>
                                        </p:tgtEl>
                                        <p:attrNameLst>
                                          <p:attrName>style.visibility</p:attrName>
                                        </p:attrNameLst>
                                      </p:cBhvr>
                                      <p:to>
                                        <p:strVal val="visible"/>
                                      </p:to>
                                    </p:set>
                                    <p:animEffect transition="in" filter="dissolve">
                                      <p:cBhvr>
                                        <p:cTn id="53" dur="500"/>
                                        <p:tgtEl>
                                          <p:spTgt spid="3">
                                            <p:txEl>
                                              <p:pRg st="11" end="11"/>
                                            </p:txEl>
                                          </p:spTgt>
                                        </p:tgtEl>
                                      </p:cBhvr>
                                    </p:animEffect>
                                  </p:childTnLst>
                                </p:cTn>
                              </p:par>
                              <p:par>
                                <p:cTn id="54" presetID="9" presetClass="entr" presetSubtype="0" fill="hold" grpId="0" nodeType="withEffect">
                                  <p:stCondLst>
                                    <p:cond delay="0"/>
                                  </p:stCondLst>
                                  <p:childTnLst>
                                    <p:set>
                                      <p:cBhvr>
                                        <p:cTn id="55" dur="1" fill="hold">
                                          <p:stCondLst>
                                            <p:cond delay="0"/>
                                          </p:stCondLst>
                                        </p:cTn>
                                        <p:tgtEl>
                                          <p:spTgt spid="3">
                                            <p:txEl>
                                              <p:pRg st="12" end="12"/>
                                            </p:txEl>
                                          </p:spTgt>
                                        </p:tgtEl>
                                        <p:attrNameLst>
                                          <p:attrName>style.visibility</p:attrName>
                                        </p:attrNameLst>
                                      </p:cBhvr>
                                      <p:to>
                                        <p:strVal val="visible"/>
                                      </p:to>
                                    </p:set>
                                    <p:animEffect transition="in" filter="dissolve">
                                      <p:cBhvr>
                                        <p:cTn id="56" dur="500"/>
                                        <p:tgtEl>
                                          <p:spTgt spid="3">
                                            <p:txEl>
                                              <p:pRg st="12" end="12"/>
                                            </p:txEl>
                                          </p:spTgt>
                                        </p:tgtEl>
                                      </p:cBhvr>
                                    </p:animEffect>
                                  </p:childTnLst>
                                </p:cTn>
                              </p:par>
                              <p:par>
                                <p:cTn id="57" presetID="9" presetClass="entr" presetSubtype="0" fill="hold" grpId="0" nodeType="withEffect">
                                  <p:stCondLst>
                                    <p:cond delay="0"/>
                                  </p:stCondLst>
                                  <p:childTnLst>
                                    <p:set>
                                      <p:cBhvr>
                                        <p:cTn id="58" dur="1" fill="hold">
                                          <p:stCondLst>
                                            <p:cond delay="0"/>
                                          </p:stCondLst>
                                        </p:cTn>
                                        <p:tgtEl>
                                          <p:spTgt spid="3">
                                            <p:txEl>
                                              <p:pRg st="13" end="13"/>
                                            </p:txEl>
                                          </p:spTgt>
                                        </p:tgtEl>
                                        <p:attrNameLst>
                                          <p:attrName>style.visibility</p:attrName>
                                        </p:attrNameLst>
                                      </p:cBhvr>
                                      <p:to>
                                        <p:strVal val="visible"/>
                                      </p:to>
                                    </p:set>
                                    <p:animEffect transition="in" filter="dissolve">
                                      <p:cBhvr>
                                        <p:cTn id="59" dur="500"/>
                                        <p:tgtEl>
                                          <p:spTgt spid="3">
                                            <p:txEl>
                                              <p:pRg st="13" end="13"/>
                                            </p:txEl>
                                          </p:spTgt>
                                        </p:tgtEl>
                                      </p:cBhvr>
                                    </p:animEffect>
                                  </p:childTnLst>
                                </p:cTn>
                              </p:par>
                              <p:par>
                                <p:cTn id="60" presetID="9" presetClass="entr" presetSubtype="0" fill="hold" grpId="0" nodeType="withEffect">
                                  <p:stCondLst>
                                    <p:cond delay="0"/>
                                  </p:stCondLst>
                                  <p:childTnLst>
                                    <p:set>
                                      <p:cBhvr>
                                        <p:cTn id="61" dur="1" fill="hold">
                                          <p:stCondLst>
                                            <p:cond delay="0"/>
                                          </p:stCondLst>
                                        </p:cTn>
                                        <p:tgtEl>
                                          <p:spTgt spid="3">
                                            <p:txEl>
                                              <p:pRg st="14" end="14"/>
                                            </p:txEl>
                                          </p:spTgt>
                                        </p:tgtEl>
                                        <p:attrNameLst>
                                          <p:attrName>style.visibility</p:attrName>
                                        </p:attrNameLst>
                                      </p:cBhvr>
                                      <p:to>
                                        <p:strVal val="visible"/>
                                      </p:to>
                                    </p:set>
                                    <p:animEffect transition="in" filter="dissolve">
                                      <p:cBhvr>
                                        <p:cTn id="62" dur="5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P spid="6"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1BB5D-4869-48DF-A467-FB27332DCD53}"/>
              </a:ext>
            </a:extLst>
          </p:cNvPr>
          <p:cNvSpPr>
            <a:spLocks noGrp="1"/>
          </p:cNvSpPr>
          <p:nvPr>
            <p:ph type="title"/>
          </p:nvPr>
        </p:nvSpPr>
        <p:spPr/>
        <p:txBody>
          <a:bodyPr/>
          <a:lstStyle/>
          <a:p>
            <a:r>
              <a:rPr lang="en-US" dirty="0"/>
              <a:t>Background: IPv6 datagram format</a:t>
            </a:r>
          </a:p>
        </p:txBody>
      </p:sp>
      <p:sp>
        <p:nvSpPr>
          <p:cNvPr id="4" name="Slide Number Placeholder 3">
            <a:extLst>
              <a:ext uri="{FF2B5EF4-FFF2-40B4-BE49-F238E27FC236}">
                <a16:creationId xmlns:a16="http://schemas.microsoft.com/office/drawing/2014/main" id="{34CFF7AF-2A23-482C-B7D0-452A9D4BA48C}"/>
              </a:ext>
            </a:extLst>
          </p:cNvPr>
          <p:cNvSpPr>
            <a:spLocks noGrp="1"/>
          </p:cNvSpPr>
          <p:nvPr>
            <p:ph type="sldNum" sz="quarter" idx="12"/>
          </p:nvPr>
        </p:nvSpPr>
        <p:spPr/>
        <p:txBody>
          <a:bodyPr/>
          <a:lstStyle/>
          <a:p>
            <a:fld id="{0778C724-3839-4D76-A707-B4C23905D055}" type="slidenum">
              <a:rPr lang="en-US" smtClean="0"/>
              <a:t>21</a:t>
            </a:fld>
            <a:endParaRPr lang="en-US"/>
          </a:p>
        </p:txBody>
      </p:sp>
      <p:sp>
        <p:nvSpPr>
          <p:cNvPr id="5" name="Content Placeholder 2">
            <a:extLst>
              <a:ext uri="{FF2B5EF4-FFF2-40B4-BE49-F238E27FC236}">
                <a16:creationId xmlns:a16="http://schemas.microsoft.com/office/drawing/2014/main" id="{F01EC70E-BC17-4314-8B0F-0DB871E0A6A3}"/>
              </a:ext>
            </a:extLst>
          </p:cNvPr>
          <p:cNvSpPr>
            <a:spLocks noGrp="1"/>
          </p:cNvSpPr>
          <p:nvPr/>
        </p:nvSpPr>
        <p:spPr>
          <a:xfrm>
            <a:off x="7167455" y="1159328"/>
            <a:ext cx="4412939" cy="24932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800" b="1" dirty="0"/>
              <a:t>Priority</a:t>
            </a:r>
            <a:r>
              <a:rPr lang="en-US" sz="2800" dirty="0"/>
              <a:t>: like “type of service” in IPv4.</a:t>
            </a:r>
          </a:p>
          <a:p>
            <a:r>
              <a:rPr lang="en-US" sz="2800" b="1" dirty="0"/>
              <a:t>Flow label</a:t>
            </a:r>
            <a:r>
              <a:rPr lang="en-US" sz="2800" dirty="0"/>
              <a:t>: ambiguous</a:t>
            </a:r>
          </a:p>
          <a:p>
            <a:r>
              <a:rPr lang="en-US" sz="2800" b="1" dirty="0"/>
              <a:t>Next header</a:t>
            </a:r>
            <a:r>
              <a:rPr lang="en-US" sz="2800" dirty="0"/>
              <a:t>: TCP, UDP</a:t>
            </a:r>
          </a:p>
          <a:p>
            <a:r>
              <a:rPr lang="en-US" sz="2800" b="1" dirty="0"/>
              <a:t>Hop limit </a:t>
            </a:r>
            <a:r>
              <a:rPr lang="en-US" sz="2800" dirty="0"/>
              <a:t>= TTL</a:t>
            </a:r>
          </a:p>
          <a:p>
            <a:endParaRPr lang="en-US" dirty="0"/>
          </a:p>
        </p:txBody>
      </p:sp>
      <p:grpSp>
        <p:nvGrpSpPr>
          <p:cNvPr id="6" name="Group 5">
            <a:extLst>
              <a:ext uri="{FF2B5EF4-FFF2-40B4-BE49-F238E27FC236}">
                <a16:creationId xmlns:a16="http://schemas.microsoft.com/office/drawing/2014/main" id="{894DF1DF-6B0C-4BED-9B19-AFFBDFEC2CB7}"/>
              </a:ext>
            </a:extLst>
          </p:cNvPr>
          <p:cNvGrpSpPr/>
          <p:nvPr/>
        </p:nvGrpSpPr>
        <p:grpSpPr>
          <a:xfrm>
            <a:off x="425761" y="1517417"/>
            <a:ext cx="6606654" cy="4453461"/>
            <a:chOff x="312109" y="1156804"/>
            <a:chExt cx="4876463" cy="3287161"/>
          </a:xfrm>
        </p:grpSpPr>
        <p:sp>
          <p:nvSpPr>
            <p:cNvPr id="8" name="Rectangle 7">
              <a:extLst>
                <a:ext uri="{FF2B5EF4-FFF2-40B4-BE49-F238E27FC236}">
                  <a16:creationId xmlns:a16="http://schemas.microsoft.com/office/drawing/2014/main" id="{42A8D5AB-88C5-443D-BDB8-CA85EC24143F}"/>
                </a:ext>
              </a:extLst>
            </p:cNvPr>
            <p:cNvSpPr>
              <a:spLocks noChangeArrowheads="1"/>
            </p:cNvSpPr>
            <p:nvPr/>
          </p:nvSpPr>
          <p:spPr bwMode="auto">
            <a:xfrm>
              <a:off x="440359" y="1156804"/>
              <a:ext cx="4748213" cy="2817813"/>
            </a:xfrm>
            <a:prstGeom prst="rect">
              <a:avLst/>
            </a:prstGeom>
            <a:solidFill>
              <a:schemeClr val="bg2">
                <a:lumMod val="90000"/>
              </a:schemeClr>
            </a:solidFill>
            <a:ln w="9525">
              <a:noFill/>
              <a:miter lim="800000"/>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tLang="en-US">
                <a:latin typeface="+mn-lt"/>
              </a:endParaRPr>
            </a:p>
          </p:txBody>
        </p:sp>
        <p:sp>
          <p:nvSpPr>
            <p:cNvPr id="9" name="Rectangle 8">
              <a:extLst>
                <a:ext uri="{FF2B5EF4-FFF2-40B4-BE49-F238E27FC236}">
                  <a16:creationId xmlns:a16="http://schemas.microsoft.com/office/drawing/2014/main" id="{9CEE5AE7-B4AD-46BF-8BD8-EDE2EDF4FB27}"/>
                </a:ext>
              </a:extLst>
            </p:cNvPr>
            <p:cNvSpPr>
              <a:spLocks noChangeArrowheads="1"/>
            </p:cNvSpPr>
            <p:nvPr/>
          </p:nvSpPr>
          <p:spPr bwMode="auto">
            <a:xfrm>
              <a:off x="365747" y="1237767"/>
              <a:ext cx="4748212" cy="2817812"/>
            </a:xfrm>
            <a:prstGeom prst="rect">
              <a:avLst/>
            </a:prstGeom>
            <a:solidFill>
              <a:schemeClr val="bg1"/>
            </a:solidFill>
            <a:ln w="19050">
              <a:solidFill>
                <a:schemeClr val="tx1"/>
              </a:solidFill>
              <a:miter lim="800000"/>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tLang="en-US">
                <a:latin typeface="+mn-lt"/>
              </a:endParaRPr>
            </a:p>
          </p:txBody>
        </p:sp>
        <p:sp>
          <p:nvSpPr>
            <p:cNvPr id="10" name="Line 60">
              <a:extLst>
                <a:ext uri="{FF2B5EF4-FFF2-40B4-BE49-F238E27FC236}">
                  <a16:creationId xmlns:a16="http://schemas.microsoft.com/office/drawing/2014/main" id="{15DA143D-4A14-4E58-B226-BDB451DFB4D2}"/>
                </a:ext>
              </a:extLst>
            </p:cNvPr>
            <p:cNvSpPr>
              <a:spLocks noChangeShapeType="1"/>
            </p:cNvSpPr>
            <p:nvPr/>
          </p:nvSpPr>
          <p:spPr bwMode="auto">
            <a:xfrm>
              <a:off x="367334" y="1547329"/>
              <a:ext cx="472757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a:p>
          </p:txBody>
        </p:sp>
        <p:sp>
          <p:nvSpPr>
            <p:cNvPr id="11" name="Line 61">
              <a:extLst>
                <a:ext uri="{FF2B5EF4-FFF2-40B4-BE49-F238E27FC236}">
                  <a16:creationId xmlns:a16="http://schemas.microsoft.com/office/drawing/2014/main" id="{005ABDA5-33F3-4EAE-BB4A-3B62D655F1A7}"/>
                </a:ext>
              </a:extLst>
            </p:cNvPr>
            <p:cNvSpPr>
              <a:spLocks noChangeShapeType="1"/>
            </p:cNvSpPr>
            <p:nvPr/>
          </p:nvSpPr>
          <p:spPr bwMode="auto">
            <a:xfrm>
              <a:off x="1018209" y="1247292"/>
              <a:ext cx="0" cy="29368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a:p>
          </p:txBody>
        </p:sp>
        <p:sp>
          <p:nvSpPr>
            <p:cNvPr id="12" name="Line 63">
              <a:extLst>
                <a:ext uri="{FF2B5EF4-FFF2-40B4-BE49-F238E27FC236}">
                  <a16:creationId xmlns:a16="http://schemas.microsoft.com/office/drawing/2014/main" id="{B2EEE81D-6496-4DA0-8900-97831B374563}"/>
                </a:ext>
              </a:extLst>
            </p:cNvPr>
            <p:cNvSpPr>
              <a:spLocks noChangeShapeType="1"/>
            </p:cNvSpPr>
            <p:nvPr/>
          </p:nvSpPr>
          <p:spPr bwMode="auto">
            <a:xfrm>
              <a:off x="1707184" y="1244117"/>
              <a:ext cx="0" cy="29368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a:p>
          </p:txBody>
        </p:sp>
        <p:sp>
          <p:nvSpPr>
            <p:cNvPr id="13" name="Line 64">
              <a:extLst>
                <a:ext uri="{FF2B5EF4-FFF2-40B4-BE49-F238E27FC236}">
                  <a16:creationId xmlns:a16="http://schemas.microsoft.com/office/drawing/2014/main" id="{297D3EBF-02E7-471F-ACFF-D6F4F00281DD}"/>
                </a:ext>
              </a:extLst>
            </p:cNvPr>
            <p:cNvSpPr>
              <a:spLocks noChangeShapeType="1"/>
            </p:cNvSpPr>
            <p:nvPr/>
          </p:nvSpPr>
          <p:spPr bwMode="auto">
            <a:xfrm>
              <a:off x="2634284" y="1542567"/>
              <a:ext cx="0" cy="29368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a:p>
          </p:txBody>
        </p:sp>
        <p:sp>
          <p:nvSpPr>
            <p:cNvPr id="14" name="Line 65">
              <a:extLst>
                <a:ext uri="{FF2B5EF4-FFF2-40B4-BE49-F238E27FC236}">
                  <a16:creationId xmlns:a16="http://schemas.microsoft.com/office/drawing/2014/main" id="{149CEEF4-1107-444F-B15F-375B6D99115D}"/>
                </a:ext>
              </a:extLst>
            </p:cNvPr>
            <p:cNvSpPr>
              <a:spLocks noChangeShapeType="1"/>
            </p:cNvSpPr>
            <p:nvPr/>
          </p:nvSpPr>
          <p:spPr bwMode="auto">
            <a:xfrm>
              <a:off x="3780459" y="1545742"/>
              <a:ext cx="0" cy="29368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a:p>
          </p:txBody>
        </p:sp>
        <p:sp>
          <p:nvSpPr>
            <p:cNvPr id="15" name="Line 66">
              <a:extLst>
                <a:ext uri="{FF2B5EF4-FFF2-40B4-BE49-F238E27FC236}">
                  <a16:creationId xmlns:a16="http://schemas.microsoft.com/office/drawing/2014/main" id="{8D5428D2-700D-48AB-8D8F-1C57F1E6B94E}"/>
                </a:ext>
              </a:extLst>
            </p:cNvPr>
            <p:cNvSpPr>
              <a:spLocks noChangeShapeType="1"/>
            </p:cNvSpPr>
            <p:nvPr/>
          </p:nvSpPr>
          <p:spPr bwMode="auto">
            <a:xfrm>
              <a:off x="354634" y="3068154"/>
              <a:ext cx="4760913"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a:p>
          </p:txBody>
        </p:sp>
        <p:sp>
          <p:nvSpPr>
            <p:cNvPr id="16" name="Line 67">
              <a:extLst>
                <a:ext uri="{FF2B5EF4-FFF2-40B4-BE49-F238E27FC236}">
                  <a16:creationId xmlns:a16="http://schemas.microsoft.com/office/drawing/2014/main" id="{CAD7B3AB-190D-4966-AD7F-043EEC540278}"/>
                </a:ext>
              </a:extLst>
            </p:cNvPr>
            <p:cNvSpPr>
              <a:spLocks noChangeShapeType="1"/>
            </p:cNvSpPr>
            <p:nvPr/>
          </p:nvSpPr>
          <p:spPr bwMode="auto">
            <a:xfrm>
              <a:off x="372097" y="2428392"/>
              <a:ext cx="476091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a:p>
          </p:txBody>
        </p:sp>
        <p:sp>
          <p:nvSpPr>
            <p:cNvPr id="17" name="Line 68">
              <a:extLst>
                <a:ext uri="{FF2B5EF4-FFF2-40B4-BE49-F238E27FC236}">
                  <a16:creationId xmlns:a16="http://schemas.microsoft.com/office/drawing/2014/main" id="{351BE0E7-3944-46A6-8A08-D4C9209B95DB}"/>
                </a:ext>
              </a:extLst>
            </p:cNvPr>
            <p:cNvSpPr>
              <a:spLocks noChangeShapeType="1"/>
            </p:cNvSpPr>
            <p:nvPr/>
          </p:nvSpPr>
          <p:spPr bwMode="auto">
            <a:xfrm>
              <a:off x="357809" y="1845779"/>
              <a:ext cx="4760913"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a:p>
          </p:txBody>
        </p:sp>
        <p:sp>
          <p:nvSpPr>
            <p:cNvPr id="18" name="Text Box 69">
              <a:extLst>
                <a:ext uri="{FF2B5EF4-FFF2-40B4-BE49-F238E27FC236}">
                  <a16:creationId xmlns:a16="http://schemas.microsoft.com/office/drawing/2014/main" id="{26CF8DF9-BE37-45D9-80FB-C9D2A121A007}"/>
                </a:ext>
              </a:extLst>
            </p:cNvPr>
            <p:cNvSpPr txBox="1">
              <a:spLocks noChangeArrowheads="1"/>
            </p:cNvSpPr>
            <p:nvPr/>
          </p:nvSpPr>
          <p:spPr bwMode="auto">
            <a:xfrm>
              <a:off x="1367965" y="3068780"/>
              <a:ext cx="2567881" cy="885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en-US" b="1" dirty="0">
                  <a:latin typeface="+mn-lt"/>
                </a:rPr>
                <a:t>data</a:t>
              </a:r>
            </a:p>
            <a:p>
              <a:pPr algn="ctr"/>
              <a:r>
                <a:rPr lang="en-US" dirty="0">
                  <a:solidFill>
                    <a:srgbClr val="000000"/>
                  </a:solidFill>
                  <a:latin typeface="Garamond" charset="0"/>
                </a:rPr>
                <a:t>(variable length, typically a TCP  or UDP segment)</a:t>
              </a:r>
              <a:endParaRPr lang="en-US" sz="2800" dirty="0">
                <a:solidFill>
                  <a:srgbClr val="000000"/>
                </a:solidFill>
                <a:latin typeface="Garamond" charset="0"/>
              </a:endParaRPr>
            </a:p>
          </p:txBody>
        </p:sp>
        <p:sp>
          <p:nvSpPr>
            <p:cNvPr id="19" name="Text Box 72">
              <a:extLst>
                <a:ext uri="{FF2B5EF4-FFF2-40B4-BE49-F238E27FC236}">
                  <a16:creationId xmlns:a16="http://schemas.microsoft.com/office/drawing/2014/main" id="{D6EAC6EA-2B3B-4733-8FC5-C0C0A5A9FDCD}"/>
                </a:ext>
              </a:extLst>
            </p:cNvPr>
            <p:cNvSpPr txBox="1">
              <a:spLocks noChangeArrowheads="1"/>
            </p:cNvSpPr>
            <p:nvPr/>
          </p:nvSpPr>
          <p:spPr bwMode="auto">
            <a:xfrm>
              <a:off x="851522" y="1512404"/>
              <a:ext cx="1413591" cy="340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en-US" dirty="0">
                  <a:latin typeface="+mn-lt"/>
                </a:rPr>
                <a:t>payload length</a:t>
              </a:r>
            </a:p>
          </p:txBody>
        </p:sp>
        <p:sp>
          <p:nvSpPr>
            <p:cNvPr id="20" name="Text Box 73">
              <a:extLst>
                <a:ext uri="{FF2B5EF4-FFF2-40B4-BE49-F238E27FC236}">
                  <a16:creationId xmlns:a16="http://schemas.microsoft.com/office/drawing/2014/main" id="{BF8C942C-A8EA-43C9-9197-030B4990C241}"/>
                </a:ext>
              </a:extLst>
            </p:cNvPr>
            <p:cNvSpPr txBox="1">
              <a:spLocks noChangeArrowheads="1"/>
            </p:cNvSpPr>
            <p:nvPr/>
          </p:nvSpPr>
          <p:spPr bwMode="auto">
            <a:xfrm>
              <a:off x="2632697" y="1520342"/>
              <a:ext cx="1160954" cy="340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en-US" dirty="0">
                  <a:latin typeface="+mn-lt"/>
                </a:rPr>
                <a:t>next header</a:t>
              </a:r>
            </a:p>
          </p:txBody>
        </p:sp>
        <p:sp>
          <p:nvSpPr>
            <p:cNvPr id="21" name="Text Box 74">
              <a:extLst>
                <a:ext uri="{FF2B5EF4-FFF2-40B4-BE49-F238E27FC236}">
                  <a16:creationId xmlns:a16="http://schemas.microsoft.com/office/drawing/2014/main" id="{49A2F238-92D9-43DA-956B-E16029BE28C7}"/>
                </a:ext>
              </a:extLst>
            </p:cNvPr>
            <p:cNvSpPr txBox="1">
              <a:spLocks noChangeArrowheads="1"/>
            </p:cNvSpPr>
            <p:nvPr/>
          </p:nvSpPr>
          <p:spPr bwMode="auto">
            <a:xfrm>
              <a:off x="3888409" y="1506054"/>
              <a:ext cx="938513" cy="340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en-US" dirty="0">
                  <a:latin typeface="+mn-lt"/>
                </a:rPr>
                <a:t>hop limit</a:t>
              </a:r>
            </a:p>
          </p:txBody>
        </p:sp>
        <p:sp>
          <p:nvSpPr>
            <p:cNvPr id="22" name="Text Box 75">
              <a:extLst>
                <a:ext uri="{FF2B5EF4-FFF2-40B4-BE49-F238E27FC236}">
                  <a16:creationId xmlns:a16="http://schemas.microsoft.com/office/drawing/2014/main" id="{C6A42578-3ED4-4D54-A5CE-C42ACECCC345}"/>
                </a:ext>
              </a:extLst>
            </p:cNvPr>
            <p:cNvSpPr txBox="1">
              <a:spLocks noChangeArrowheads="1"/>
            </p:cNvSpPr>
            <p:nvPr/>
          </p:nvSpPr>
          <p:spPr bwMode="auto">
            <a:xfrm>
              <a:off x="2758109" y="1212367"/>
              <a:ext cx="994313" cy="340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en-US">
                  <a:latin typeface="+mn-lt"/>
                </a:rPr>
                <a:t>flow label</a:t>
              </a:r>
            </a:p>
          </p:txBody>
        </p:sp>
        <p:sp>
          <p:nvSpPr>
            <p:cNvPr id="23" name="Text Box 76">
              <a:extLst>
                <a:ext uri="{FF2B5EF4-FFF2-40B4-BE49-F238E27FC236}">
                  <a16:creationId xmlns:a16="http://schemas.microsoft.com/office/drawing/2014/main" id="{EF0D15BC-FF8C-4F5B-B2E2-33B2B2DEE9DC}"/>
                </a:ext>
              </a:extLst>
            </p:cNvPr>
            <p:cNvSpPr txBox="1">
              <a:spLocks noChangeArrowheads="1"/>
            </p:cNvSpPr>
            <p:nvPr/>
          </p:nvSpPr>
          <p:spPr bwMode="auto">
            <a:xfrm>
              <a:off x="976594" y="1216093"/>
              <a:ext cx="784697" cy="340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en-US">
                  <a:latin typeface="+mn-lt"/>
                </a:rPr>
                <a:t>priority</a:t>
              </a:r>
            </a:p>
          </p:txBody>
        </p:sp>
        <p:sp>
          <p:nvSpPr>
            <p:cNvPr id="24" name="Text Box 77">
              <a:extLst>
                <a:ext uri="{FF2B5EF4-FFF2-40B4-BE49-F238E27FC236}">
                  <a16:creationId xmlns:a16="http://schemas.microsoft.com/office/drawing/2014/main" id="{1F9F3865-34C4-4035-965A-143858058F7D}"/>
                </a:ext>
              </a:extLst>
            </p:cNvPr>
            <p:cNvSpPr txBox="1">
              <a:spLocks noChangeArrowheads="1"/>
            </p:cNvSpPr>
            <p:nvPr/>
          </p:nvSpPr>
          <p:spPr bwMode="auto">
            <a:xfrm>
              <a:off x="312109" y="1215783"/>
              <a:ext cx="775658" cy="340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en-US" dirty="0">
                  <a:latin typeface="+mn-lt"/>
                </a:rPr>
                <a:t>version</a:t>
              </a:r>
            </a:p>
          </p:txBody>
        </p:sp>
        <p:sp>
          <p:nvSpPr>
            <p:cNvPr id="25" name="Line 79">
              <a:extLst>
                <a:ext uri="{FF2B5EF4-FFF2-40B4-BE49-F238E27FC236}">
                  <a16:creationId xmlns:a16="http://schemas.microsoft.com/office/drawing/2014/main" id="{C661E254-78B3-4120-AC8A-F1C52CE47EEF}"/>
                </a:ext>
              </a:extLst>
            </p:cNvPr>
            <p:cNvSpPr>
              <a:spLocks noChangeShapeType="1"/>
            </p:cNvSpPr>
            <p:nvPr/>
          </p:nvSpPr>
          <p:spPr bwMode="auto">
            <a:xfrm>
              <a:off x="343522" y="4293704"/>
              <a:ext cx="4816475"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a:p>
          </p:txBody>
        </p:sp>
        <p:sp>
          <p:nvSpPr>
            <p:cNvPr id="26" name="Text Box 78">
              <a:extLst>
                <a:ext uri="{FF2B5EF4-FFF2-40B4-BE49-F238E27FC236}">
                  <a16:creationId xmlns:a16="http://schemas.microsoft.com/office/drawing/2014/main" id="{3B99EFB9-83EC-415C-B578-F636F6CC58F1}"/>
                </a:ext>
              </a:extLst>
            </p:cNvPr>
            <p:cNvSpPr txBox="1">
              <a:spLocks noChangeArrowheads="1"/>
            </p:cNvSpPr>
            <p:nvPr/>
          </p:nvSpPr>
          <p:spPr bwMode="auto">
            <a:xfrm>
              <a:off x="2202484" y="4103204"/>
              <a:ext cx="723170" cy="34076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en-US">
                  <a:latin typeface="+mn-lt"/>
                </a:rPr>
                <a:t>32 bits</a:t>
              </a:r>
            </a:p>
          </p:txBody>
        </p:sp>
        <p:sp>
          <p:nvSpPr>
            <p:cNvPr id="27" name="Line 67">
              <a:extLst>
                <a:ext uri="{FF2B5EF4-FFF2-40B4-BE49-F238E27FC236}">
                  <a16:creationId xmlns:a16="http://schemas.microsoft.com/office/drawing/2014/main" id="{77D91AD9-654B-46DC-9BCA-DBD02CA9CC12}"/>
                </a:ext>
              </a:extLst>
            </p:cNvPr>
            <p:cNvSpPr>
              <a:spLocks noChangeShapeType="1"/>
            </p:cNvSpPr>
            <p:nvPr/>
          </p:nvSpPr>
          <p:spPr bwMode="auto">
            <a:xfrm>
              <a:off x="373417" y="2580585"/>
              <a:ext cx="4760912" cy="0"/>
            </a:xfrm>
            <a:prstGeom prst="line">
              <a:avLst/>
            </a:prstGeom>
            <a:noFill/>
            <a:ln w="19050">
              <a:solidFill>
                <a:schemeClr val="bg2">
                  <a:lumMod val="75000"/>
                </a:schemeClr>
              </a:solidFill>
              <a:prstDash val="sysDash"/>
              <a:round/>
              <a:headEnd/>
              <a:tailEnd/>
            </a:ln>
            <a:extLst>
              <a:ext uri="{909E8E84-426E-40DD-AFC4-6F175D3DCCD1}">
                <a14:hiddenFill xmlns:a14="http://schemas.microsoft.com/office/drawing/2010/main">
                  <a:noFill/>
                </a14:hiddenFill>
              </a:ext>
            </a:extLst>
          </p:spPr>
          <p:txBody>
            <a:bodyPr wrap="none"/>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a:p>
          </p:txBody>
        </p:sp>
        <p:sp>
          <p:nvSpPr>
            <p:cNvPr id="28" name="Line 67">
              <a:extLst>
                <a:ext uri="{FF2B5EF4-FFF2-40B4-BE49-F238E27FC236}">
                  <a16:creationId xmlns:a16="http://schemas.microsoft.com/office/drawing/2014/main" id="{4DFB2793-C1AC-4A44-94D6-76220B2D9E09}"/>
                </a:ext>
              </a:extLst>
            </p:cNvPr>
            <p:cNvSpPr>
              <a:spLocks noChangeShapeType="1"/>
            </p:cNvSpPr>
            <p:nvPr/>
          </p:nvSpPr>
          <p:spPr bwMode="auto">
            <a:xfrm>
              <a:off x="374736" y="2732777"/>
              <a:ext cx="4760912" cy="0"/>
            </a:xfrm>
            <a:prstGeom prst="line">
              <a:avLst/>
            </a:prstGeom>
            <a:noFill/>
            <a:ln w="19050">
              <a:solidFill>
                <a:schemeClr val="bg2">
                  <a:lumMod val="75000"/>
                </a:schemeClr>
              </a:solidFill>
              <a:prstDash val="sysDash"/>
              <a:round/>
              <a:headEnd/>
              <a:tailEnd/>
            </a:ln>
            <a:extLst>
              <a:ext uri="{909E8E84-426E-40DD-AFC4-6F175D3DCCD1}">
                <a14:hiddenFill xmlns:a14="http://schemas.microsoft.com/office/drawing/2010/main">
                  <a:noFill/>
                </a14:hiddenFill>
              </a:ext>
            </a:extLst>
          </p:spPr>
          <p:txBody>
            <a:bodyPr wrap="none"/>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a:p>
          </p:txBody>
        </p:sp>
        <p:sp>
          <p:nvSpPr>
            <p:cNvPr id="29" name="Line 67">
              <a:extLst>
                <a:ext uri="{FF2B5EF4-FFF2-40B4-BE49-F238E27FC236}">
                  <a16:creationId xmlns:a16="http://schemas.microsoft.com/office/drawing/2014/main" id="{DC711EDB-C26A-4866-99A4-FBDC6AFB6F3C}"/>
                </a:ext>
              </a:extLst>
            </p:cNvPr>
            <p:cNvSpPr>
              <a:spLocks noChangeShapeType="1"/>
            </p:cNvSpPr>
            <p:nvPr/>
          </p:nvSpPr>
          <p:spPr bwMode="auto">
            <a:xfrm>
              <a:off x="376055" y="2892913"/>
              <a:ext cx="4760912" cy="0"/>
            </a:xfrm>
            <a:prstGeom prst="line">
              <a:avLst/>
            </a:prstGeom>
            <a:noFill/>
            <a:ln w="19050">
              <a:solidFill>
                <a:schemeClr val="bg2">
                  <a:lumMod val="75000"/>
                </a:schemeClr>
              </a:solidFill>
              <a:prstDash val="sysDash"/>
              <a:round/>
              <a:headEnd/>
              <a:tailEnd/>
            </a:ln>
            <a:extLst>
              <a:ext uri="{909E8E84-426E-40DD-AFC4-6F175D3DCCD1}">
                <a14:hiddenFill xmlns:a14="http://schemas.microsoft.com/office/drawing/2010/main">
                  <a:noFill/>
                </a14:hiddenFill>
              </a:ext>
            </a:extLst>
          </p:spPr>
          <p:txBody>
            <a:bodyPr wrap="none"/>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a:p>
          </p:txBody>
        </p:sp>
        <p:sp>
          <p:nvSpPr>
            <p:cNvPr id="30" name="Line 67">
              <a:extLst>
                <a:ext uri="{FF2B5EF4-FFF2-40B4-BE49-F238E27FC236}">
                  <a16:creationId xmlns:a16="http://schemas.microsoft.com/office/drawing/2014/main" id="{AB4F91E3-F24C-463C-B21D-9A198C8D5230}"/>
                </a:ext>
              </a:extLst>
            </p:cNvPr>
            <p:cNvSpPr>
              <a:spLocks noChangeShapeType="1"/>
            </p:cNvSpPr>
            <p:nvPr/>
          </p:nvSpPr>
          <p:spPr bwMode="auto">
            <a:xfrm>
              <a:off x="366795" y="1978432"/>
              <a:ext cx="4760912" cy="0"/>
            </a:xfrm>
            <a:prstGeom prst="line">
              <a:avLst/>
            </a:prstGeom>
            <a:noFill/>
            <a:ln w="19050">
              <a:solidFill>
                <a:schemeClr val="bg2">
                  <a:lumMod val="75000"/>
                </a:schemeClr>
              </a:solidFill>
              <a:prstDash val="sysDash"/>
              <a:round/>
              <a:headEnd/>
              <a:tailEnd/>
            </a:ln>
            <a:extLst>
              <a:ext uri="{909E8E84-426E-40DD-AFC4-6F175D3DCCD1}">
                <a14:hiddenFill xmlns:a14="http://schemas.microsoft.com/office/drawing/2010/main">
                  <a:noFill/>
                </a14:hiddenFill>
              </a:ext>
            </a:extLst>
          </p:spPr>
          <p:txBody>
            <a:bodyPr wrap="none"/>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a:p>
          </p:txBody>
        </p:sp>
        <p:sp>
          <p:nvSpPr>
            <p:cNvPr id="31" name="Line 67">
              <a:extLst>
                <a:ext uri="{FF2B5EF4-FFF2-40B4-BE49-F238E27FC236}">
                  <a16:creationId xmlns:a16="http://schemas.microsoft.com/office/drawing/2014/main" id="{09285D77-B289-47C8-8222-1F7FBC86AA02}"/>
                </a:ext>
              </a:extLst>
            </p:cNvPr>
            <p:cNvSpPr>
              <a:spLocks noChangeShapeType="1"/>
            </p:cNvSpPr>
            <p:nvPr/>
          </p:nvSpPr>
          <p:spPr bwMode="auto">
            <a:xfrm>
              <a:off x="368114" y="2130631"/>
              <a:ext cx="4760912" cy="0"/>
            </a:xfrm>
            <a:prstGeom prst="line">
              <a:avLst/>
            </a:prstGeom>
            <a:noFill/>
            <a:ln w="19050">
              <a:solidFill>
                <a:schemeClr val="bg2">
                  <a:lumMod val="75000"/>
                </a:schemeClr>
              </a:solidFill>
              <a:prstDash val="sysDash"/>
              <a:round/>
              <a:headEnd/>
              <a:tailEnd/>
            </a:ln>
            <a:extLst>
              <a:ext uri="{909E8E84-426E-40DD-AFC4-6F175D3DCCD1}">
                <a14:hiddenFill xmlns:a14="http://schemas.microsoft.com/office/drawing/2010/main">
                  <a:noFill/>
                </a14:hiddenFill>
              </a:ext>
            </a:extLst>
          </p:spPr>
          <p:txBody>
            <a:bodyPr wrap="none"/>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a:p>
          </p:txBody>
        </p:sp>
        <p:sp>
          <p:nvSpPr>
            <p:cNvPr id="32" name="Line 67">
              <a:extLst>
                <a:ext uri="{FF2B5EF4-FFF2-40B4-BE49-F238E27FC236}">
                  <a16:creationId xmlns:a16="http://schemas.microsoft.com/office/drawing/2014/main" id="{74DB8E84-19B7-4C09-B73C-B97C02994C13}"/>
                </a:ext>
              </a:extLst>
            </p:cNvPr>
            <p:cNvSpPr>
              <a:spLocks noChangeShapeType="1"/>
            </p:cNvSpPr>
            <p:nvPr/>
          </p:nvSpPr>
          <p:spPr bwMode="auto">
            <a:xfrm>
              <a:off x="369436" y="2290766"/>
              <a:ext cx="4760912" cy="0"/>
            </a:xfrm>
            <a:prstGeom prst="line">
              <a:avLst/>
            </a:prstGeom>
            <a:noFill/>
            <a:ln w="19050">
              <a:solidFill>
                <a:schemeClr val="bg2">
                  <a:lumMod val="75000"/>
                </a:schemeClr>
              </a:solidFill>
              <a:prstDash val="sysDash"/>
              <a:round/>
              <a:headEnd/>
              <a:tailEnd/>
            </a:ln>
            <a:extLst>
              <a:ext uri="{909E8E84-426E-40DD-AFC4-6F175D3DCCD1}">
                <a14:hiddenFill xmlns:a14="http://schemas.microsoft.com/office/drawing/2010/main">
                  <a:noFill/>
                </a14:hiddenFill>
              </a:ext>
            </a:extLst>
          </p:spPr>
          <p:txBody>
            <a:bodyPr wrap="none"/>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a:p>
          </p:txBody>
        </p:sp>
        <p:sp>
          <p:nvSpPr>
            <p:cNvPr id="33" name="Text Box 71">
              <a:extLst>
                <a:ext uri="{FF2B5EF4-FFF2-40B4-BE49-F238E27FC236}">
                  <a16:creationId xmlns:a16="http://schemas.microsoft.com/office/drawing/2014/main" id="{553575E4-AE46-41C5-97A8-BD2FE9AAFE29}"/>
                </a:ext>
              </a:extLst>
            </p:cNvPr>
            <p:cNvSpPr txBox="1">
              <a:spLocks noChangeArrowheads="1"/>
            </p:cNvSpPr>
            <p:nvPr/>
          </p:nvSpPr>
          <p:spPr bwMode="auto">
            <a:xfrm>
              <a:off x="1901609" y="1864829"/>
              <a:ext cx="1478052" cy="53740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85000"/>
                </a:lnSpc>
              </a:pPr>
              <a:r>
                <a:rPr lang="en-US" altLang="en-US" b="1" dirty="0">
                  <a:latin typeface="+mn-lt"/>
                </a:rPr>
                <a:t>source</a:t>
              </a:r>
              <a:r>
                <a:rPr lang="en-US" altLang="en-US" dirty="0">
                  <a:latin typeface="+mn-lt"/>
                </a:rPr>
                <a:t> address</a:t>
              </a:r>
            </a:p>
            <a:p>
              <a:pPr algn="ctr">
                <a:lnSpc>
                  <a:spcPct val="85000"/>
                </a:lnSpc>
              </a:pPr>
              <a:r>
                <a:rPr lang="en-US" altLang="en-US" dirty="0">
                  <a:latin typeface="+mn-lt"/>
                </a:rPr>
                <a:t>(128 bits)</a:t>
              </a:r>
            </a:p>
          </p:txBody>
        </p:sp>
        <p:sp>
          <p:nvSpPr>
            <p:cNvPr id="34" name="Text Box 70">
              <a:extLst>
                <a:ext uri="{FF2B5EF4-FFF2-40B4-BE49-F238E27FC236}">
                  <a16:creationId xmlns:a16="http://schemas.microsoft.com/office/drawing/2014/main" id="{22A1992D-C4FC-422E-A753-7408CC7F6730}"/>
                </a:ext>
              </a:extLst>
            </p:cNvPr>
            <p:cNvSpPr txBox="1">
              <a:spLocks noChangeArrowheads="1"/>
            </p:cNvSpPr>
            <p:nvPr/>
          </p:nvSpPr>
          <p:spPr bwMode="auto">
            <a:xfrm>
              <a:off x="1723616" y="2471254"/>
              <a:ext cx="1922934" cy="5315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85000"/>
                </a:lnSpc>
              </a:pPr>
              <a:r>
                <a:rPr lang="en-US" altLang="en-US" b="1" dirty="0">
                  <a:latin typeface="+mn-lt"/>
                </a:rPr>
                <a:t>destination</a:t>
              </a:r>
              <a:r>
                <a:rPr lang="en-US" altLang="en-US" dirty="0">
                  <a:latin typeface="+mn-lt"/>
                </a:rPr>
                <a:t> address</a:t>
              </a:r>
            </a:p>
            <a:p>
              <a:pPr algn="ctr">
                <a:lnSpc>
                  <a:spcPct val="85000"/>
                </a:lnSpc>
              </a:pPr>
              <a:r>
                <a:rPr lang="en-US" altLang="en-US" dirty="0">
                  <a:latin typeface="+mn-lt"/>
                </a:rPr>
                <a:t>(128 bits)</a:t>
              </a:r>
            </a:p>
          </p:txBody>
        </p:sp>
      </p:grpSp>
    </p:spTree>
    <p:extLst>
      <p:ext uri="{BB962C8B-B14F-4D97-AF65-F5344CB8AC3E}">
        <p14:creationId xmlns:p14="http://schemas.microsoft.com/office/powerpoint/2010/main" val="308513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94146-A799-E74F-B37F-6FAC62078295}"/>
              </a:ext>
            </a:extLst>
          </p:cNvPr>
          <p:cNvSpPr>
            <a:spLocks noGrp="1"/>
          </p:cNvSpPr>
          <p:nvPr>
            <p:ph type="title"/>
          </p:nvPr>
        </p:nvSpPr>
        <p:spPr/>
        <p:txBody>
          <a:bodyPr/>
          <a:lstStyle/>
          <a:p>
            <a:r>
              <a:rPr lang="en-US" dirty="0"/>
              <a:t>Fitting an IPv6 datagram in an 802.15.4 frame</a:t>
            </a:r>
          </a:p>
        </p:txBody>
      </p:sp>
      <p:sp>
        <p:nvSpPr>
          <p:cNvPr id="3" name="Slide Number Placeholder 2">
            <a:extLst>
              <a:ext uri="{FF2B5EF4-FFF2-40B4-BE49-F238E27FC236}">
                <a16:creationId xmlns:a16="http://schemas.microsoft.com/office/drawing/2014/main" id="{78058528-C808-B446-B2A9-B9D9FDC8D0D4}"/>
              </a:ext>
            </a:extLst>
          </p:cNvPr>
          <p:cNvSpPr>
            <a:spLocks noGrp="1"/>
          </p:cNvSpPr>
          <p:nvPr>
            <p:ph type="sldNum" sz="quarter" idx="12"/>
          </p:nvPr>
        </p:nvSpPr>
        <p:spPr/>
        <p:txBody>
          <a:bodyPr/>
          <a:lstStyle/>
          <a:p>
            <a:fld id="{B73C04DA-1748-8C48-8913-76B061C053D9}" type="slidenum">
              <a:rPr lang="en-US" smtClean="0"/>
              <a:t>22</a:t>
            </a:fld>
            <a:endParaRPr lang="en-US"/>
          </a:p>
        </p:txBody>
      </p:sp>
      <p:grpSp>
        <p:nvGrpSpPr>
          <p:cNvPr id="4" name="Group 3">
            <a:extLst>
              <a:ext uri="{FF2B5EF4-FFF2-40B4-BE49-F238E27FC236}">
                <a16:creationId xmlns:a16="http://schemas.microsoft.com/office/drawing/2014/main" id="{7BF3F844-1410-5643-92A6-CFC538C88A4E}"/>
              </a:ext>
            </a:extLst>
          </p:cNvPr>
          <p:cNvGrpSpPr/>
          <p:nvPr/>
        </p:nvGrpSpPr>
        <p:grpSpPr>
          <a:xfrm>
            <a:off x="222562" y="1546448"/>
            <a:ext cx="5902468" cy="3620639"/>
            <a:chOff x="312109" y="1156804"/>
            <a:chExt cx="4876463" cy="3287161"/>
          </a:xfrm>
        </p:grpSpPr>
        <p:sp>
          <p:nvSpPr>
            <p:cNvPr id="5" name="Rectangle 4">
              <a:extLst>
                <a:ext uri="{FF2B5EF4-FFF2-40B4-BE49-F238E27FC236}">
                  <a16:creationId xmlns:a16="http://schemas.microsoft.com/office/drawing/2014/main" id="{009F0AB7-00F4-4D47-A24D-AE3455D73A2D}"/>
                </a:ext>
              </a:extLst>
            </p:cNvPr>
            <p:cNvSpPr>
              <a:spLocks noChangeArrowheads="1"/>
            </p:cNvSpPr>
            <p:nvPr/>
          </p:nvSpPr>
          <p:spPr bwMode="auto">
            <a:xfrm>
              <a:off x="440359" y="1156804"/>
              <a:ext cx="4748213" cy="2817813"/>
            </a:xfrm>
            <a:prstGeom prst="rect">
              <a:avLst/>
            </a:prstGeom>
            <a:solidFill>
              <a:schemeClr val="bg2">
                <a:lumMod val="90000"/>
              </a:schemeClr>
            </a:solidFill>
            <a:ln w="9525">
              <a:noFill/>
              <a:miter lim="800000"/>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tLang="en-US">
                <a:latin typeface="+mn-lt"/>
              </a:endParaRPr>
            </a:p>
          </p:txBody>
        </p:sp>
        <p:sp>
          <p:nvSpPr>
            <p:cNvPr id="6" name="Rectangle 5">
              <a:extLst>
                <a:ext uri="{FF2B5EF4-FFF2-40B4-BE49-F238E27FC236}">
                  <a16:creationId xmlns:a16="http://schemas.microsoft.com/office/drawing/2014/main" id="{8F431D7F-5C90-3D4C-9A97-94EE8ABE0AAC}"/>
                </a:ext>
              </a:extLst>
            </p:cNvPr>
            <p:cNvSpPr>
              <a:spLocks noChangeArrowheads="1"/>
            </p:cNvSpPr>
            <p:nvPr/>
          </p:nvSpPr>
          <p:spPr bwMode="auto">
            <a:xfrm>
              <a:off x="365747" y="1237767"/>
              <a:ext cx="4748212" cy="2817812"/>
            </a:xfrm>
            <a:prstGeom prst="rect">
              <a:avLst/>
            </a:prstGeom>
            <a:solidFill>
              <a:schemeClr val="bg1"/>
            </a:solidFill>
            <a:ln w="19050">
              <a:solidFill>
                <a:schemeClr val="tx1"/>
              </a:solidFill>
              <a:miter lim="800000"/>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tLang="en-US">
                <a:latin typeface="+mn-lt"/>
              </a:endParaRPr>
            </a:p>
          </p:txBody>
        </p:sp>
        <p:sp>
          <p:nvSpPr>
            <p:cNvPr id="7" name="Line 60">
              <a:extLst>
                <a:ext uri="{FF2B5EF4-FFF2-40B4-BE49-F238E27FC236}">
                  <a16:creationId xmlns:a16="http://schemas.microsoft.com/office/drawing/2014/main" id="{192A3413-212C-8E45-8164-3677BBADD4D8}"/>
                </a:ext>
              </a:extLst>
            </p:cNvPr>
            <p:cNvSpPr>
              <a:spLocks noChangeShapeType="1"/>
            </p:cNvSpPr>
            <p:nvPr/>
          </p:nvSpPr>
          <p:spPr bwMode="auto">
            <a:xfrm>
              <a:off x="367334" y="1547329"/>
              <a:ext cx="472757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a:p>
          </p:txBody>
        </p:sp>
        <p:sp>
          <p:nvSpPr>
            <p:cNvPr id="8" name="Line 61">
              <a:extLst>
                <a:ext uri="{FF2B5EF4-FFF2-40B4-BE49-F238E27FC236}">
                  <a16:creationId xmlns:a16="http://schemas.microsoft.com/office/drawing/2014/main" id="{78CF8FA9-B551-BD41-98E8-A938C7293C12}"/>
                </a:ext>
              </a:extLst>
            </p:cNvPr>
            <p:cNvSpPr>
              <a:spLocks noChangeShapeType="1"/>
            </p:cNvSpPr>
            <p:nvPr/>
          </p:nvSpPr>
          <p:spPr bwMode="auto">
            <a:xfrm>
              <a:off x="1018209" y="1247292"/>
              <a:ext cx="0" cy="29368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a:p>
          </p:txBody>
        </p:sp>
        <p:sp>
          <p:nvSpPr>
            <p:cNvPr id="9" name="Line 63">
              <a:extLst>
                <a:ext uri="{FF2B5EF4-FFF2-40B4-BE49-F238E27FC236}">
                  <a16:creationId xmlns:a16="http://schemas.microsoft.com/office/drawing/2014/main" id="{206B1B2A-AADF-974E-9B70-FEABA96F851E}"/>
                </a:ext>
              </a:extLst>
            </p:cNvPr>
            <p:cNvSpPr>
              <a:spLocks noChangeShapeType="1"/>
            </p:cNvSpPr>
            <p:nvPr/>
          </p:nvSpPr>
          <p:spPr bwMode="auto">
            <a:xfrm>
              <a:off x="1707184" y="1244117"/>
              <a:ext cx="0" cy="29368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a:p>
          </p:txBody>
        </p:sp>
        <p:sp>
          <p:nvSpPr>
            <p:cNvPr id="10" name="Line 64">
              <a:extLst>
                <a:ext uri="{FF2B5EF4-FFF2-40B4-BE49-F238E27FC236}">
                  <a16:creationId xmlns:a16="http://schemas.microsoft.com/office/drawing/2014/main" id="{BA693734-BB3D-564F-A072-D1F6FFD0077E}"/>
                </a:ext>
              </a:extLst>
            </p:cNvPr>
            <p:cNvSpPr>
              <a:spLocks noChangeShapeType="1"/>
            </p:cNvSpPr>
            <p:nvPr/>
          </p:nvSpPr>
          <p:spPr bwMode="auto">
            <a:xfrm>
              <a:off x="2634284" y="1542567"/>
              <a:ext cx="0" cy="29368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a:p>
          </p:txBody>
        </p:sp>
        <p:sp>
          <p:nvSpPr>
            <p:cNvPr id="11" name="Line 65">
              <a:extLst>
                <a:ext uri="{FF2B5EF4-FFF2-40B4-BE49-F238E27FC236}">
                  <a16:creationId xmlns:a16="http://schemas.microsoft.com/office/drawing/2014/main" id="{178C14A7-62A7-224B-96E2-1BA53F47AD42}"/>
                </a:ext>
              </a:extLst>
            </p:cNvPr>
            <p:cNvSpPr>
              <a:spLocks noChangeShapeType="1"/>
            </p:cNvSpPr>
            <p:nvPr/>
          </p:nvSpPr>
          <p:spPr bwMode="auto">
            <a:xfrm>
              <a:off x="3780459" y="1545742"/>
              <a:ext cx="0" cy="29368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a:p>
          </p:txBody>
        </p:sp>
        <p:sp>
          <p:nvSpPr>
            <p:cNvPr id="12" name="Line 66">
              <a:extLst>
                <a:ext uri="{FF2B5EF4-FFF2-40B4-BE49-F238E27FC236}">
                  <a16:creationId xmlns:a16="http://schemas.microsoft.com/office/drawing/2014/main" id="{797893F2-7CF5-6547-8996-ED1F5E599660}"/>
                </a:ext>
              </a:extLst>
            </p:cNvPr>
            <p:cNvSpPr>
              <a:spLocks noChangeShapeType="1"/>
            </p:cNvSpPr>
            <p:nvPr/>
          </p:nvSpPr>
          <p:spPr bwMode="auto">
            <a:xfrm>
              <a:off x="354634" y="3068154"/>
              <a:ext cx="4760913"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a:p>
          </p:txBody>
        </p:sp>
        <p:sp>
          <p:nvSpPr>
            <p:cNvPr id="13" name="Line 67">
              <a:extLst>
                <a:ext uri="{FF2B5EF4-FFF2-40B4-BE49-F238E27FC236}">
                  <a16:creationId xmlns:a16="http://schemas.microsoft.com/office/drawing/2014/main" id="{18444126-9397-6641-AFD7-DEAF562AA93F}"/>
                </a:ext>
              </a:extLst>
            </p:cNvPr>
            <p:cNvSpPr>
              <a:spLocks noChangeShapeType="1"/>
            </p:cNvSpPr>
            <p:nvPr/>
          </p:nvSpPr>
          <p:spPr bwMode="auto">
            <a:xfrm>
              <a:off x="372097" y="2428392"/>
              <a:ext cx="476091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a:p>
          </p:txBody>
        </p:sp>
        <p:sp>
          <p:nvSpPr>
            <p:cNvPr id="14" name="Line 68">
              <a:extLst>
                <a:ext uri="{FF2B5EF4-FFF2-40B4-BE49-F238E27FC236}">
                  <a16:creationId xmlns:a16="http://schemas.microsoft.com/office/drawing/2014/main" id="{6E515EA3-2473-9942-977E-3611D45D150E}"/>
                </a:ext>
              </a:extLst>
            </p:cNvPr>
            <p:cNvSpPr>
              <a:spLocks noChangeShapeType="1"/>
            </p:cNvSpPr>
            <p:nvPr/>
          </p:nvSpPr>
          <p:spPr bwMode="auto">
            <a:xfrm>
              <a:off x="357809" y="1845779"/>
              <a:ext cx="4760913"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a:p>
          </p:txBody>
        </p:sp>
        <p:sp>
          <p:nvSpPr>
            <p:cNvPr id="15" name="Text Box 69">
              <a:extLst>
                <a:ext uri="{FF2B5EF4-FFF2-40B4-BE49-F238E27FC236}">
                  <a16:creationId xmlns:a16="http://schemas.microsoft.com/office/drawing/2014/main" id="{A76CFACF-C0DC-024E-9D6F-3C55FC1D4240}"/>
                </a:ext>
              </a:extLst>
            </p:cNvPr>
            <p:cNvSpPr txBox="1">
              <a:spLocks noChangeArrowheads="1"/>
            </p:cNvSpPr>
            <p:nvPr/>
          </p:nvSpPr>
          <p:spPr bwMode="auto">
            <a:xfrm>
              <a:off x="1367965" y="3068780"/>
              <a:ext cx="2567881" cy="885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en-US" b="1" dirty="0">
                  <a:latin typeface="+mn-lt"/>
                </a:rPr>
                <a:t>data</a:t>
              </a:r>
            </a:p>
            <a:p>
              <a:pPr algn="ctr"/>
              <a:r>
                <a:rPr lang="en-US" dirty="0">
                  <a:solidFill>
                    <a:srgbClr val="000000"/>
                  </a:solidFill>
                  <a:latin typeface="Garamond" charset="0"/>
                </a:rPr>
                <a:t>(variable length, typically a TCP  or UDP segment)</a:t>
              </a:r>
              <a:endParaRPr lang="en-US" sz="2800" dirty="0">
                <a:solidFill>
                  <a:srgbClr val="000000"/>
                </a:solidFill>
                <a:latin typeface="Garamond" charset="0"/>
              </a:endParaRPr>
            </a:p>
          </p:txBody>
        </p:sp>
        <p:sp>
          <p:nvSpPr>
            <p:cNvPr id="16" name="Text Box 72">
              <a:extLst>
                <a:ext uri="{FF2B5EF4-FFF2-40B4-BE49-F238E27FC236}">
                  <a16:creationId xmlns:a16="http://schemas.microsoft.com/office/drawing/2014/main" id="{B7B21358-1482-D146-A94A-4A8CCE2FF931}"/>
                </a:ext>
              </a:extLst>
            </p:cNvPr>
            <p:cNvSpPr txBox="1">
              <a:spLocks noChangeArrowheads="1"/>
            </p:cNvSpPr>
            <p:nvPr/>
          </p:nvSpPr>
          <p:spPr bwMode="auto">
            <a:xfrm>
              <a:off x="851522" y="1512404"/>
              <a:ext cx="1413591" cy="340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en-US" dirty="0">
                  <a:latin typeface="+mn-lt"/>
                </a:rPr>
                <a:t>payload length</a:t>
              </a:r>
            </a:p>
          </p:txBody>
        </p:sp>
        <p:sp>
          <p:nvSpPr>
            <p:cNvPr id="17" name="Text Box 73">
              <a:extLst>
                <a:ext uri="{FF2B5EF4-FFF2-40B4-BE49-F238E27FC236}">
                  <a16:creationId xmlns:a16="http://schemas.microsoft.com/office/drawing/2014/main" id="{0D8ADDB1-8AAF-9F48-9520-53B2B18D11B1}"/>
                </a:ext>
              </a:extLst>
            </p:cNvPr>
            <p:cNvSpPr txBox="1">
              <a:spLocks noChangeArrowheads="1"/>
            </p:cNvSpPr>
            <p:nvPr/>
          </p:nvSpPr>
          <p:spPr bwMode="auto">
            <a:xfrm>
              <a:off x="2632697" y="1520342"/>
              <a:ext cx="1160954" cy="340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en-US" dirty="0">
                  <a:latin typeface="+mn-lt"/>
                </a:rPr>
                <a:t>next header</a:t>
              </a:r>
            </a:p>
          </p:txBody>
        </p:sp>
        <p:sp>
          <p:nvSpPr>
            <p:cNvPr id="18" name="Text Box 74">
              <a:extLst>
                <a:ext uri="{FF2B5EF4-FFF2-40B4-BE49-F238E27FC236}">
                  <a16:creationId xmlns:a16="http://schemas.microsoft.com/office/drawing/2014/main" id="{4713E8FE-F130-384E-8B72-8E269F852959}"/>
                </a:ext>
              </a:extLst>
            </p:cNvPr>
            <p:cNvSpPr txBox="1">
              <a:spLocks noChangeArrowheads="1"/>
            </p:cNvSpPr>
            <p:nvPr/>
          </p:nvSpPr>
          <p:spPr bwMode="auto">
            <a:xfrm>
              <a:off x="3888409" y="1506054"/>
              <a:ext cx="938513" cy="340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en-US" dirty="0">
                  <a:latin typeface="+mn-lt"/>
                </a:rPr>
                <a:t>hop limit</a:t>
              </a:r>
            </a:p>
          </p:txBody>
        </p:sp>
        <p:sp>
          <p:nvSpPr>
            <p:cNvPr id="19" name="Text Box 75">
              <a:extLst>
                <a:ext uri="{FF2B5EF4-FFF2-40B4-BE49-F238E27FC236}">
                  <a16:creationId xmlns:a16="http://schemas.microsoft.com/office/drawing/2014/main" id="{2EE1E064-3705-8947-8056-82AD79ED723F}"/>
                </a:ext>
              </a:extLst>
            </p:cNvPr>
            <p:cNvSpPr txBox="1">
              <a:spLocks noChangeArrowheads="1"/>
            </p:cNvSpPr>
            <p:nvPr/>
          </p:nvSpPr>
          <p:spPr bwMode="auto">
            <a:xfrm>
              <a:off x="2758109" y="1212367"/>
              <a:ext cx="994313" cy="340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en-US">
                  <a:latin typeface="+mn-lt"/>
                </a:rPr>
                <a:t>flow label</a:t>
              </a:r>
            </a:p>
          </p:txBody>
        </p:sp>
        <p:sp>
          <p:nvSpPr>
            <p:cNvPr id="20" name="Text Box 76">
              <a:extLst>
                <a:ext uri="{FF2B5EF4-FFF2-40B4-BE49-F238E27FC236}">
                  <a16:creationId xmlns:a16="http://schemas.microsoft.com/office/drawing/2014/main" id="{2803B56B-044D-ED48-AE0D-F8B727352A36}"/>
                </a:ext>
              </a:extLst>
            </p:cNvPr>
            <p:cNvSpPr txBox="1">
              <a:spLocks noChangeArrowheads="1"/>
            </p:cNvSpPr>
            <p:nvPr/>
          </p:nvSpPr>
          <p:spPr bwMode="auto">
            <a:xfrm>
              <a:off x="976594" y="1216093"/>
              <a:ext cx="784697" cy="340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en-US">
                  <a:latin typeface="+mn-lt"/>
                </a:rPr>
                <a:t>priority</a:t>
              </a:r>
            </a:p>
          </p:txBody>
        </p:sp>
        <p:sp>
          <p:nvSpPr>
            <p:cNvPr id="21" name="Text Box 77">
              <a:extLst>
                <a:ext uri="{FF2B5EF4-FFF2-40B4-BE49-F238E27FC236}">
                  <a16:creationId xmlns:a16="http://schemas.microsoft.com/office/drawing/2014/main" id="{E0A43764-2E5E-5B4B-93F6-79C58908C259}"/>
                </a:ext>
              </a:extLst>
            </p:cNvPr>
            <p:cNvSpPr txBox="1">
              <a:spLocks noChangeArrowheads="1"/>
            </p:cNvSpPr>
            <p:nvPr/>
          </p:nvSpPr>
          <p:spPr bwMode="auto">
            <a:xfrm>
              <a:off x="312109" y="1215783"/>
              <a:ext cx="775658" cy="340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en-US" dirty="0">
                  <a:latin typeface="+mn-lt"/>
                </a:rPr>
                <a:t>version</a:t>
              </a:r>
            </a:p>
          </p:txBody>
        </p:sp>
        <p:sp>
          <p:nvSpPr>
            <p:cNvPr id="22" name="Line 79">
              <a:extLst>
                <a:ext uri="{FF2B5EF4-FFF2-40B4-BE49-F238E27FC236}">
                  <a16:creationId xmlns:a16="http://schemas.microsoft.com/office/drawing/2014/main" id="{A6A8130D-3C6F-4545-BA85-6C8B1F733F60}"/>
                </a:ext>
              </a:extLst>
            </p:cNvPr>
            <p:cNvSpPr>
              <a:spLocks noChangeShapeType="1"/>
            </p:cNvSpPr>
            <p:nvPr/>
          </p:nvSpPr>
          <p:spPr bwMode="auto">
            <a:xfrm>
              <a:off x="343522" y="4293704"/>
              <a:ext cx="4816475"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a:p>
          </p:txBody>
        </p:sp>
        <p:sp>
          <p:nvSpPr>
            <p:cNvPr id="23" name="Text Box 78">
              <a:extLst>
                <a:ext uri="{FF2B5EF4-FFF2-40B4-BE49-F238E27FC236}">
                  <a16:creationId xmlns:a16="http://schemas.microsoft.com/office/drawing/2014/main" id="{93DAEDFD-6C15-B049-AD10-A3D75A97E43D}"/>
                </a:ext>
              </a:extLst>
            </p:cNvPr>
            <p:cNvSpPr txBox="1">
              <a:spLocks noChangeArrowheads="1"/>
            </p:cNvSpPr>
            <p:nvPr/>
          </p:nvSpPr>
          <p:spPr bwMode="auto">
            <a:xfrm>
              <a:off x="2202484" y="4103204"/>
              <a:ext cx="723170" cy="34076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en-US">
                  <a:latin typeface="+mn-lt"/>
                </a:rPr>
                <a:t>32 bits</a:t>
              </a:r>
            </a:p>
          </p:txBody>
        </p:sp>
        <p:sp>
          <p:nvSpPr>
            <p:cNvPr id="24" name="Line 67">
              <a:extLst>
                <a:ext uri="{FF2B5EF4-FFF2-40B4-BE49-F238E27FC236}">
                  <a16:creationId xmlns:a16="http://schemas.microsoft.com/office/drawing/2014/main" id="{C7F6BDC8-3563-654C-BBA6-3F95F66D27AF}"/>
                </a:ext>
              </a:extLst>
            </p:cNvPr>
            <p:cNvSpPr>
              <a:spLocks noChangeShapeType="1"/>
            </p:cNvSpPr>
            <p:nvPr/>
          </p:nvSpPr>
          <p:spPr bwMode="auto">
            <a:xfrm>
              <a:off x="373417" y="2580585"/>
              <a:ext cx="4760912" cy="0"/>
            </a:xfrm>
            <a:prstGeom prst="line">
              <a:avLst/>
            </a:prstGeom>
            <a:noFill/>
            <a:ln w="19050">
              <a:solidFill>
                <a:schemeClr val="bg2">
                  <a:lumMod val="75000"/>
                </a:schemeClr>
              </a:solidFill>
              <a:prstDash val="sysDash"/>
              <a:round/>
              <a:headEnd/>
              <a:tailEnd/>
            </a:ln>
            <a:extLst>
              <a:ext uri="{909E8E84-426E-40DD-AFC4-6F175D3DCCD1}">
                <a14:hiddenFill xmlns:a14="http://schemas.microsoft.com/office/drawing/2010/main">
                  <a:noFill/>
                </a14:hiddenFill>
              </a:ext>
            </a:extLst>
          </p:spPr>
          <p:txBody>
            <a:bodyPr wrap="none"/>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a:p>
          </p:txBody>
        </p:sp>
        <p:sp>
          <p:nvSpPr>
            <p:cNvPr id="25" name="Line 67">
              <a:extLst>
                <a:ext uri="{FF2B5EF4-FFF2-40B4-BE49-F238E27FC236}">
                  <a16:creationId xmlns:a16="http://schemas.microsoft.com/office/drawing/2014/main" id="{1CDD1C92-9014-C045-ACE2-BF88431C30E7}"/>
                </a:ext>
              </a:extLst>
            </p:cNvPr>
            <p:cNvSpPr>
              <a:spLocks noChangeShapeType="1"/>
            </p:cNvSpPr>
            <p:nvPr/>
          </p:nvSpPr>
          <p:spPr bwMode="auto">
            <a:xfrm>
              <a:off x="374736" y="2732777"/>
              <a:ext cx="4760912" cy="0"/>
            </a:xfrm>
            <a:prstGeom prst="line">
              <a:avLst/>
            </a:prstGeom>
            <a:noFill/>
            <a:ln w="19050">
              <a:solidFill>
                <a:schemeClr val="bg2">
                  <a:lumMod val="75000"/>
                </a:schemeClr>
              </a:solidFill>
              <a:prstDash val="sysDash"/>
              <a:round/>
              <a:headEnd/>
              <a:tailEnd/>
            </a:ln>
            <a:extLst>
              <a:ext uri="{909E8E84-426E-40DD-AFC4-6F175D3DCCD1}">
                <a14:hiddenFill xmlns:a14="http://schemas.microsoft.com/office/drawing/2010/main">
                  <a:noFill/>
                </a14:hiddenFill>
              </a:ext>
            </a:extLst>
          </p:spPr>
          <p:txBody>
            <a:bodyPr wrap="none"/>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a:p>
          </p:txBody>
        </p:sp>
        <p:sp>
          <p:nvSpPr>
            <p:cNvPr id="26" name="Line 67">
              <a:extLst>
                <a:ext uri="{FF2B5EF4-FFF2-40B4-BE49-F238E27FC236}">
                  <a16:creationId xmlns:a16="http://schemas.microsoft.com/office/drawing/2014/main" id="{79F303C1-5F0E-DB43-B4BE-7F0F79479ABA}"/>
                </a:ext>
              </a:extLst>
            </p:cNvPr>
            <p:cNvSpPr>
              <a:spLocks noChangeShapeType="1"/>
            </p:cNvSpPr>
            <p:nvPr/>
          </p:nvSpPr>
          <p:spPr bwMode="auto">
            <a:xfrm>
              <a:off x="376055" y="2892913"/>
              <a:ext cx="4760912" cy="0"/>
            </a:xfrm>
            <a:prstGeom prst="line">
              <a:avLst/>
            </a:prstGeom>
            <a:noFill/>
            <a:ln w="19050">
              <a:solidFill>
                <a:schemeClr val="bg2">
                  <a:lumMod val="75000"/>
                </a:schemeClr>
              </a:solidFill>
              <a:prstDash val="sysDash"/>
              <a:round/>
              <a:headEnd/>
              <a:tailEnd/>
            </a:ln>
            <a:extLst>
              <a:ext uri="{909E8E84-426E-40DD-AFC4-6F175D3DCCD1}">
                <a14:hiddenFill xmlns:a14="http://schemas.microsoft.com/office/drawing/2010/main">
                  <a:noFill/>
                </a14:hiddenFill>
              </a:ext>
            </a:extLst>
          </p:spPr>
          <p:txBody>
            <a:bodyPr wrap="none"/>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a:p>
          </p:txBody>
        </p:sp>
        <p:sp>
          <p:nvSpPr>
            <p:cNvPr id="27" name="Line 67">
              <a:extLst>
                <a:ext uri="{FF2B5EF4-FFF2-40B4-BE49-F238E27FC236}">
                  <a16:creationId xmlns:a16="http://schemas.microsoft.com/office/drawing/2014/main" id="{8D815AF2-FC4A-5940-BACD-7A07C7F9E215}"/>
                </a:ext>
              </a:extLst>
            </p:cNvPr>
            <p:cNvSpPr>
              <a:spLocks noChangeShapeType="1"/>
            </p:cNvSpPr>
            <p:nvPr/>
          </p:nvSpPr>
          <p:spPr bwMode="auto">
            <a:xfrm>
              <a:off x="366795" y="1978432"/>
              <a:ext cx="4760912" cy="0"/>
            </a:xfrm>
            <a:prstGeom prst="line">
              <a:avLst/>
            </a:prstGeom>
            <a:noFill/>
            <a:ln w="19050">
              <a:solidFill>
                <a:schemeClr val="bg2">
                  <a:lumMod val="75000"/>
                </a:schemeClr>
              </a:solidFill>
              <a:prstDash val="sysDash"/>
              <a:round/>
              <a:headEnd/>
              <a:tailEnd/>
            </a:ln>
            <a:extLst>
              <a:ext uri="{909E8E84-426E-40DD-AFC4-6F175D3DCCD1}">
                <a14:hiddenFill xmlns:a14="http://schemas.microsoft.com/office/drawing/2010/main">
                  <a:noFill/>
                </a14:hiddenFill>
              </a:ext>
            </a:extLst>
          </p:spPr>
          <p:txBody>
            <a:bodyPr wrap="none"/>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a:p>
          </p:txBody>
        </p:sp>
        <p:sp>
          <p:nvSpPr>
            <p:cNvPr id="28" name="Line 67">
              <a:extLst>
                <a:ext uri="{FF2B5EF4-FFF2-40B4-BE49-F238E27FC236}">
                  <a16:creationId xmlns:a16="http://schemas.microsoft.com/office/drawing/2014/main" id="{04C303BF-2B0F-2B46-B183-0E124C58B3CB}"/>
                </a:ext>
              </a:extLst>
            </p:cNvPr>
            <p:cNvSpPr>
              <a:spLocks noChangeShapeType="1"/>
            </p:cNvSpPr>
            <p:nvPr/>
          </p:nvSpPr>
          <p:spPr bwMode="auto">
            <a:xfrm>
              <a:off x="368114" y="2130631"/>
              <a:ext cx="4760912" cy="0"/>
            </a:xfrm>
            <a:prstGeom prst="line">
              <a:avLst/>
            </a:prstGeom>
            <a:noFill/>
            <a:ln w="19050">
              <a:solidFill>
                <a:schemeClr val="bg2">
                  <a:lumMod val="75000"/>
                </a:schemeClr>
              </a:solidFill>
              <a:prstDash val="sysDash"/>
              <a:round/>
              <a:headEnd/>
              <a:tailEnd/>
            </a:ln>
            <a:extLst>
              <a:ext uri="{909E8E84-426E-40DD-AFC4-6F175D3DCCD1}">
                <a14:hiddenFill xmlns:a14="http://schemas.microsoft.com/office/drawing/2010/main">
                  <a:noFill/>
                </a14:hiddenFill>
              </a:ext>
            </a:extLst>
          </p:spPr>
          <p:txBody>
            <a:bodyPr wrap="none"/>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a:p>
          </p:txBody>
        </p:sp>
        <p:sp>
          <p:nvSpPr>
            <p:cNvPr id="29" name="Line 67">
              <a:extLst>
                <a:ext uri="{FF2B5EF4-FFF2-40B4-BE49-F238E27FC236}">
                  <a16:creationId xmlns:a16="http://schemas.microsoft.com/office/drawing/2014/main" id="{9CB6BAAA-70FF-1F45-AB53-F638E22F2417}"/>
                </a:ext>
              </a:extLst>
            </p:cNvPr>
            <p:cNvSpPr>
              <a:spLocks noChangeShapeType="1"/>
            </p:cNvSpPr>
            <p:nvPr/>
          </p:nvSpPr>
          <p:spPr bwMode="auto">
            <a:xfrm>
              <a:off x="369436" y="2290766"/>
              <a:ext cx="4760912" cy="0"/>
            </a:xfrm>
            <a:prstGeom prst="line">
              <a:avLst/>
            </a:prstGeom>
            <a:noFill/>
            <a:ln w="19050">
              <a:solidFill>
                <a:schemeClr val="bg2">
                  <a:lumMod val="75000"/>
                </a:schemeClr>
              </a:solidFill>
              <a:prstDash val="sysDash"/>
              <a:round/>
              <a:headEnd/>
              <a:tailEnd/>
            </a:ln>
            <a:extLst>
              <a:ext uri="{909E8E84-426E-40DD-AFC4-6F175D3DCCD1}">
                <a14:hiddenFill xmlns:a14="http://schemas.microsoft.com/office/drawing/2010/main">
                  <a:noFill/>
                </a14:hiddenFill>
              </a:ext>
            </a:extLst>
          </p:spPr>
          <p:txBody>
            <a:bodyPr wrap="none"/>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a:p>
          </p:txBody>
        </p:sp>
        <p:sp>
          <p:nvSpPr>
            <p:cNvPr id="30" name="Text Box 71">
              <a:extLst>
                <a:ext uri="{FF2B5EF4-FFF2-40B4-BE49-F238E27FC236}">
                  <a16:creationId xmlns:a16="http://schemas.microsoft.com/office/drawing/2014/main" id="{D4D870B7-329B-2F40-953D-B4AE18C3D817}"/>
                </a:ext>
              </a:extLst>
            </p:cNvPr>
            <p:cNvSpPr txBox="1">
              <a:spLocks noChangeArrowheads="1"/>
            </p:cNvSpPr>
            <p:nvPr/>
          </p:nvSpPr>
          <p:spPr bwMode="auto">
            <a:xfrm>
              <a:off x="1901609" y="1864829"/>
              <a:ext cx="1478052" cy="53740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85000"/>
                </a:lnSpc>
              </a:pPr>
              <a:r>
                <a:rPr lang="en-US" altLang="en-US" b="1" dirty="0">
                  <a:latin typeface="+mn-lt"/>
                </a:rPr>
                <a:t>source</a:t>
              </a:r>
              <a:r>
                <a:rPr lang="en-US" altLang="en-US" dirty="0">
                  <a:latin typeface="+mn-lt"/>
                </a:rPr>
                <a:t> address</a:t>
              </a:r>
            </a:p>
            <a:p>
              <a:pPr algn="ctr">
                <a:lnSpc>
                  <a:spcPct val="85000"/>
                </a:lnSpc>
              </a:pPr>
              <a:r>
                <a:rPr lang="en-US" altLang="en-US" dirty="0">
                  <a:latin typeface="+mn-lt"/>
                </a:rPr>
                <a:t>(128 bits)</a:t>
              </a:r>
            </a:p>
          </p:txBody>
        </p:sp>
        <p:sp>
          <p:nvSpPr>
            <p:cNvPr id="31" name="Text Box 70">
              <a:extLst>
                <a:ext uri="{FF2B5EF4-FFF2-40B4-BE49-F238E27FC236}">
                  <a16:creationId xmlns:a16="http://schemas.microsoft.com/office/drawing/2014/main" id="{CDF34000-DA0D-C440-934B-9E97BD0A3C53}"/>
                </a:ext>
              </a:extLst>
            </p:cNvPr>
            <p:cNvSpPr txBox="1">
              <a:spLocks noChangeArrowheads="1"/>
            </p:cNvSpPr>
            <p:nvPr/>
          </p:nvSpPr>
          <p:spPr bwMode="auto">
            <a:xfrm>
              <a:off x="1723616" y="2471254"/>
              <a:ext cx="1922934" cy="5315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85000"/>
                </a:lnSpc>
              </a:pPr>
              <a:r>
                <a:rPr lang="en-US" altLang="en-US" b="1" dirty="0">
                  <a:latin typeface="+mn-lt"/>
                </a:rPr>
                <a:t>destination</a:t>
              </a:r>
              <a:r>
                <a:rPr lang="en-US" altLang="en-US" dirty="0">
                  <a:latin typeface="+mn-lt"/>
                </a:rPr>
                <a:t> address</a:t>
              </a:r>
            </a:p>
            <a:p>
              <a:pPr algn="ctr">
                <a:lnSpc>
                  <a:spcPct val="85000"/>
                </a:lnSpc>
              </a:pPr>
              <a:r>
                <a:rPr lang="en-US" altLang="en-US" dirty="0">
                  <a:latin typeface="+mn-lt"/>
                </a:rPr>
                <a:t>(128 bits)</a:t>
              </a:r>
            </a:p>
          </p:txBody>
        </p:sp>
      </p:grpSp>
      <p:graphicFrame>
        <p:nvGraphicFramePr>
          <p:cNvPr id="32" name="Object 1027">
            <a:extLst>
              <a:ext uri="{FF2B5EF4-FFF2-40B4-BE49-F238E27FC236}">
                <a16:creationId xmlns:a16="http://schemas.microsoft.com/office/drawing/2014/main" id="{E951E620-3954-544E-9B7B-7AD476461E5F}"/>
              </a:ext>
            </a:extLst>
          </p:cNvPr>
          <p:cNvGraphicFramePr>
            <a:graphicFrameLocks noChangeAspect="1"/>
          </p:cNvGraphicFramePr>
          <p:nvPr>
            <p:extLst>
              <p:ext uri="{D42A27DB-BD31-4B8C-83A1-F6EECF244321}">
                <p14:modId xmlns:p14="http://schemas.microsoft.com/office/powerpoint/2010/main" val="37489836"/>
              </p:ext>
            </p:extLst>
          </p:nvPr>
        </p:nvGraphicFramePr>
        <p:xfrm>
          <a:off x="6161983" y="3247103"/>
          <a:ext cx="6040519" cy="1237093"/>
        </p:xfrm>
        <a:graphic>
          <a:graphicData uri="http://schemas.openxmlformats.org/presentationml/2006/ole">
            <mc:AlternateContent xmlns:mc="http://schemas.openxmlformats.org/markup-compatibility/2006">
              <mc:Choice xmlns:v="urn:schemas-microsoft-com:vml" Requires="v">
                <p:oleObj spid="_x0000_s4112" name="Worksheet" r:id="rId4" imgW="5725002" imgH="1171873" progId="Excel.Sheet.8">
                  <p:embed/>
                </p:oleObj>
              </mc:Choice>
              <mc:Fallback>
                <p:oleObj name="Worksheet" r:id="rId4" imgW="5725002" imgH="1171873" progId="Excel.Sheet.8">
                  <p:embed/>
                  <p:pic>
                    <p:nvPicPr>
                      <p:cNvPr id="5" name="Object 1027">
                        <a:extLst>
                          <a:ext uri="{FF2B5EF4-FFF2-40B4-BE49-F238E27FC236}">
                            <a16:creationId xmlns:a16="http://schemas.microsoft.com/office/drawing/2014/main" id="{BEE4A5E3-49B4-4785-979A-A810875C4E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61983" y="3247103"/>
                        <a:ext cx="6040519" cy="1237093"/>
                      </a:xfrm>
                      <a:prstGeom prst="rect">
                        <a:avLst/>
                      </a:prstGeom>
                      <a:noFill/>
                      <a:ln>
                        <a:noFill/>
                      </a:ln>
                      <a:effectLst/>
                      <a:extLst/>
                    </p:spPr>
                  </p:pic>
                </p:oleObj>
              </mc:Fallback>
            </mc:AlternateContent>
          </a:graphicData>
        </a:graphic>
      </p:graphicFrame>
      <p:pic>
        <p:nvPicPr>
          <p:cNvPr id="33" name="Picture 32">
            <a:extLst>
              <a:ext uri="{FF2B5EF4-FFF2-40B4-BE49-F238E27FC236}">
                <a16:creationId xmlns:a16="http://schemas.microsoft.com/office/drawing/2014/main" id="{D1A7373C-BFE3-C446-B101-D573AE7B11C0}"/>
              </a:ext>
            </a:extLst>
          </p:cNvPr>
          <p:cNvPicPr>
            <a:picLocks noChangeAspect="1"/>
          </p:cNvPicPr>
          <p:nvPr/>
        </p:nvPicPr>
        <p:blipFill>
          <a:blip r:embed="rId6"/>
          <a:stretch>
            <a:fillRect/>
          </a:stretch>
        </p:blipFill>
        <p:spPr>
          <a:xfrm>
            <a:off x="7391545" y="1507245"/>
            <a:ext cx="4342328" cy="1168760"/>
          </a:xfrm>
          <a:prstGeom prst="rect">
            <a:avLst/>
          </a:prstGeom>
        </p:spPr>
      </p:pic>
      <p:cxnSp>
        <p:nvCxnSpPr>
          <p:cNvPr id="34" name="Straight Connector 33">
            <a:extLst>
              <a:ext uri="{FF2B5EF4-FFF2-40B4-BE49-F238E27FC236}">
                <a16:creationId xmlns:a16="http://schemas.microsoft.com/office/drawing/2014/main" id="{787F94DE-E0AD-F948-8309-7E0E1A460C81}"/>
              </a:ext>
            </a:extLst>
          </p:cNvPr>
          <p:cNvCxnSpPr>
            <a:cxnSpLocks/>
          </p:cNvCxnSpPr>
          <p:nvPr/>
        </p:nvCxnSpPr>
        <p:spPr>
          <a:xfrm flipH="1">
            <a:off x="6180220" y="2316137"/>
            <a:ext cx="3056217" cy="920941"/>
          </a:xfrm>
          <a:prstGeom prst="line">
            <a:avLst/>
          </a:prstGeom>
          <a:ln w="28575"/>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E48BA6F8-ACF1-1546-9F1E-4984437C7561}"/>
              </a:ext>
            </a:extLst>
          </p:cNvPr>
          <p:cNvCxnSpPr>
            <a:cxnSpLocks/>
          </p:cNvCxnSpPr>
          <p:nvPr/>
        </p:nvCxnSpPr>
        <p:spPr>
          <a:xfrm>
            <a:off x="11632831" y="2306112"/>
            <a:ext cx="559169" cy="930966"/>
          </a:xfrm>
          <a:prstGeom prst="line">
            <a:avLst/>
          </a:prstGeom>
          <a:ln w="28575"/>
        </p:spPr>
        <p:style>
          <a:lnRef idx="1">
            <a:schemeClr val="dk1"/>
          </a:lnRef>
          <a:fillRef idx="0">
            <a:schemeClr val="dk1"/>
          </a:fillRef>
          <a:effectRef idx="0">
            <a:schemeClr val="dk1"/>
          </a:effectRef>
          <a:fontRef idx="minor">
            <a:schemeClr val="tx1"/>
          </a:fontRef>
        </p:style>
      </p:cxnSp>
      <p:sp>
        <p:nvSpPr>
          <p:cNvPr id="37" name="TextBox 36">
            <a:extLst>
              <a:ext uri="{FF2B5EF4-FFF2-40B4-BE49-F238E27FC236}">
                <a16:creationId xmlns:a16="http://schemas.microsoft.com/office/drawing/2014/main" id="{7D65C30A-7C56-6343-B3C5-CFFA8A560BA9}"/>
              </a:ext>
            </a:extLst>
          </p:cNvPr>
          <p:cNvSpPr txBox="1"/>
          <p:nvPr/>
        </p:nvSpPr>
        <p:spPr>
          <a:xfrm>
            <a:off x="377796" y="5397596"/>
            <a:ext cx="5560625" cy="1200329"/>
          </a:xfrm>
          <a:prstGeom prst="rect">
            <a:avLst/>
          </a:prstGeom>
          <a:noFill/>
        </p:spPr>
        <p:txBody>
          <a:bodyPr wrap="none" rtlCol="0">
            <a:spAutoFit/>
          </a:bodyPr>
          <a:lstStyle/>
          <a:p>
            <a:pPr marL="285750" indent="-285750">
              <a:buFont typeface="Arial" panose="020B0604020202020204" pitchFamily="34" charset="0"/>
              <a:buChar char="•"/>
            </a:pPr>
            <a:r>
              <a:rPr lang="en-US" sz="2400" dirty="0"/>
              <a:t>How many bytes for the IPv6 header?</a:t>
            </a:r>
          </a:p>
          <a:p>
            <a:pPr marL="285750" indent="-285750">
              <a:buFont typeface="Arial" panose="020B0604020202020204" pitchFamily="34" charset="0"/>
              <a:buChar char="•"/>
            </a:pPr>
            <a:r>
              <a:rPr lang="en-US" sz="2400" dirty="0"/>
              <a:t>How much for the MAC header + footer?</a:t>
            </a:r>
          </a:p>
          <a:p>
            <a:pPr marL="285750" indent="-285750">
              <a:buFont typeface="Arial" panose="020B0604020202020204" pitchFamily="34" charset="0"/>
              <a:buChar char="•"/>
            </a:pPr>
            <a:r>
              <a:rPr lang="en-US" sz="2400" dirty="0"/>
              <a:t>How much room do we get for payload?</a:t>
            </a:r>
          </a:p>
        </p:txBody>
      </p:sp>
    </p:spTree>
    <p:extLst>
      <p:ext uri="{BB962C8B-B14F-4D97-AF65-F5344CB8AC3E}">
        <p14:creationId xmlns:p14="http://schemas.microsoft.com/office/powerpoint/2010/main" val="35112566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AD83B-DCD0-C543-B5CD-B8BEEE898FC4}"/>
              </a:ext>
            </a:extLst>
          </p:cNvPr>
          <p:cNvSpPr>
            <a:spLocks noGrp="1"/>
          </p:cNvSpPr>
          <p:nvPr>
            <p:ph type="title"/>
          </p:nvPr>
        </p:nvSpPr>
        <p:spPr/>
        <p:txBody>
          <a:bodyPr/>
          <a:lstStyle/>
          <a:p>
            <a:r>
              <a:rPr lang="en-US" dirty="0"/>
              <a:t>IPv6 tricky to use directly with 802.15.4</a:t>
            </a:r>
          </a:p>
        </p:txBody>
      </p:sp>
      <p:sp>
        <p:nvSpPr>
          <p:cNvPr id="3" name="Slide Number Placeholder 2">
            <a:extLst>
              <a:ext uri="{FF2B5EF4-FFF2-40B4-BE49-F238E27FC236}">
                <a16:creationId xmlns:a16="http://schemas.microsoft.com/office/drawing/2014/main" id="{D9B08782-9969-7747-AD59-F6203022BDDF}"/>
              </a:ext>
            </a:extLst>
          </p:cNvPr>
          <p:cNvSpPr>
            <a:spLocks noGrp="1"/>
          </p:cNvSpPr>
          <p:nvPr>
            <p:ph type="sldNum" sz="quarter" idx="12"/>
          </p:nvPr>
        </p:nvSpPr>
        <p:spPr/>
        <p:txBody>
          <a:bodyPr/>
          <a:lstStyle/>
          <a:p>
            <a:fld id="{B73C04DA-1748-8C48-8913-76B061C053D9}" type="slidenum">
              <a:rPr lang="en-US" smtClean="0"/>
              <a:t>23</a:t>
            </a:fld>
            <a:endParaRPr lang="en-US"/>
          </a:p>
        </p:txBody>
      </p:sp>
      <p:sp>
        <p:nvSpPr>
          <p:cNvPr id="4" name="Content Placeholder 2">
            <a:extLst>
              <a:ext uri="{FF2B5EF4-FFF2-40B4-BE49-F238E27FC236}">
                <a16:creationId xmlns:a16="http://schemas.microsoft.com/office/drawing/2014/main" id="{14AE4684-EC4A-0047-BC79-AB3E1503499F}"/>
              </a:ext>
            </a:extLst>
          </p:cNvPr>
          <p:cNvSpPr txBox="1">
            <a:spLocks/>
          </p:cNvSpPr>
          <p:nvPr/>
        </p:nvSpPr>
        <p:spPr>
          <a:xfrm>
            <a:off x="838200" y="1671535"/>
            <a:ext cx="10515600"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Header overhead very high</a:t>
            </a:r>
          </a:p>
          <a:p>
            <a:pPr lvl="1"/>
            <a:r>
              <a:rPr lang="en-US" dirty="0"/>
              <a:t>around half of bytes in PSDU, even more when security enabled</a:t>
            </a:r>
          </a:p>
          <a:p>
            <a:r>
              <a:rPr lang="en-US" dirty="0"/>
              <a:t>IP packets may be large, compared to 802.15.4 max frame size</a:t>
            </a:r>
          </a:p>
          <a:p>
            <a:pPr lvl="1"/>
            <a:r>
              <a:rPr lang="en-US" dirty="0"/>
              <a:t>IPv6 requires all links support 1280 byte packets  [RFC 2460]</a:t>
            </a:r>
          </a:p>
          <a:p>
            <a:endParaRPr lang="en-US" dirty="0"/>
          </a:p>
          <a:p>
            <a:r>
              <a:rPr lang="en-US" dirty="0"/>
              <a:t>Need some way to compress and fragment!</a:t>
            </a:r>
          </a:p>
        </p:txBody>
      </p:sp>
    </p:spTree>
    <p:extLst>
      <p:ext uri="{BB962C8B-B14F-4D97-AF65-F5344CB8AC3E}">
        <p14:creationId xmlns:p14="http://schemas.microsoft.com/office/powerpoint/2010/main" val="4622608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4DA18-5481-4C23-AF74-501A077100E9}"/>
              </a:ext>
            </a:extLst>
          </p:cNvPr>
          <p:cNvSpPr>
            <a:spLocks noGrp="1"/>
          </p:cNvSpPr>
          <p:nvPr>
            <p:ph type="title"/>
          </p:nvPr>
        </p:nvSpPr>
        <p:spPr/>
        <p:txBody>
          <a:bodyPr/>
          <a:lstStyle/>
          <a:p>
            <a:r>
              <a:rPr lang="en-US" dirty="0"/>
              <a:t>6LoWPAN</a:t>
            </a:r>
          </a:p>
        </p:txBody>
      </p:sp>
      <p:sp>
        <p:nvSpPr>
          <p:cNvPr id="3" name="Content Placeholder 2">
            <a:extLst>
              <a:ext uri="{FF2B5EF4-FFF2-40B4-BE49-F238E27FC236}">
                <a16:creationId xmlns:a16="http://schemas.microsoft.com/office/drawing/2014/main" id="{9B547FB5-F39B-494F-AF0E-02B57814EC33}"/>
              </a:ext>
            </a:extLst>
          </p:cNvPr>
          <p:cNvSpPr>
            <a:spLocks noGrp="1"/>
          </p:cNvSpPr>
          <p:nvPr>
            <p:ph idx="1"/>
          </p:nvPr>
        </p:nvSpPr>
        <p:spPr/>
        <p:txBody>
          <a:bodyPr>
            <a:normAutofit fontScale="92500" lnSpcReduction="20000"/>
          </a:bodyPr>
          <a:lstStyle/>
          <a:p>
            <a:r>
              <a:rPr lang="en-US" dirty="0"/>
              <a:t>Method for running IPv6 over 802.15.4 links</a:t>
            </a:r>
          </a:p>
          <a:p>
            <a:pPr lvl="1"/>
            <a:r>
              <a:rPr lang="en-US" dirty="0"/>
              <a:t>IPv</a:t>
            </a:r>
            <a:r>
              <a:rPr lang="en-US" b="1" dirty="0"/>
              <a:t>6</a:t>
            </a:r>
            <a:r>
              <a:rPr lang="en-US" dirty="0"/>
              <a:t> over </a:t>
            </a:r>
            <a:r>
              <a:rPr lang="en-US" b="1" dirty="0"/>
              <a:t>Lo</a:t>
            </a:r>
            <a:r>
              <a:rPr lang="en-US" dirty="0"/>
              <a:t>w-Power </a:t>
            </a:r>
            <a:r>
              <a:rPr lang="en-US" b="1" dirty="0"/>
              <a:t>W</a:t>
            </a:r>
            <a:r>
              <a:rPr lang="en-US" dirty="0"/>
              <a:t>ireless </a:t>
            </a:r>
            <a:r>
              <a:rPr lang="en-US" b="1" dirty="0"/>
              <a:t>P</a:t>
            </a:r>
            <a:r>
              <a:rPr lang="en-US" dirty="0"/>
              <a:t>ersonal </a:t>
            </a:r>
            <a:r>
              <a:rPr lang="en-US" b="1" dirty="0"/>
              <a:t>A</a:t>
            </a:r>
            <a:r>
              <a:rPr lang="en-US" dirty="0"/>
              <a:t>rea </a:t>
            </a:r>
            <a:r>
              <a:rPr lang="en-US" b="1" dirty="0"/>
              <a:t>N</a:t>
            </a:r>
            <a:r>
              <a:rPr lang="en-US" dirty="0"/>
              <a:t>etworks</a:t>
            </a:r>
          </a:p>
          <a:p>
            <a:pPr lvl="1"/>
            <a:r>
              <a:rPr lang="en-US" dirty="0"/>
              <a:t>IETF Standard (</a:t>
            </a:r>
            <a:r>
              <a:rPr lang="en-US" dirty="0">
                <a:hlinkClick r:id="rId3"/>
              </a:rPr>
              <a:t>RFC4944</a:t>
            </a:r>
            <a:r>
              <a:rPr lang="en-US" dirty="0"/>
              <a:t> + updates in </a:t>
            </a:r>
            <a:r>
              <a:rPr lang="en-US" dirty="0">
                <a:hlinkClick r:id="rId4"/>
              </a:rPr>
              <a:t>RFC6282</a:t>
            </a:r>
            <a:r>
              <a:rPr lang="en-US" dirty="0"/>
              <a:t>)</a:t>
            </a:r>
          </a:p>
          <a:p>
            <a:endParaRPr lang="en-US" dirty="0"/>
          </a:p>
          <a:p>
            <a:r>
              <a:rPr lang="en-US" dirty="0"/>
              <a:t>Directly out of the research world (Jonathan Hui + David Culler)</a:t>
            </a:r>
          </a:p>
          <a:p>
            <a:pPr lvl="1"/>
            <a:r>
              <a:rPr lang="en-US" dirty="0"/>
              <a:t>Research Paper: </a:t>
            </a:r>
            <a:r>
              <a:rPr lang="en-US" dirty="0">
                <a:hlinkClick r:id="rId5"/>
              </a:rPr>
              <a:t>IP is Dead, Long Live IP for Wireless Sensor Networks</a:t>
            </a:r>
            <a:endParaRPr lang="en-US" dirty="0"/>
          </a:p>
          <a:p>
            <a:pPr lvl="1"/>
            <a:r>
              <a:rPr lang="en-US" dirty="0"/>
              <a:t>Thesis of work: sensor networks can and should use IPv6</a:t>
            </a:r>
          </a:p>
          <a:p>
            <a:pPr lvl="1"/>
            <a:endParaRPr lang="en-US" dirty="0"/>
          </a:p>
          <a:p>
            <a:r>
              <a:rPr lang="en-US" dirty="0"/>
              <a:t>Important goals</a:t>
            </a:r>
          </a:p>
          <a:p>
            <a:pPr lvl="1"/>
            <a:r>
              <a:rPr lang="en-US" dirty="0"/>
              <a:t>Compress IPv6 headers</a:t>
            </a:r>
          </a:p>
          <a:p>
            <a:pPr lvl="1"/>
            <a:r>
              <a:rPr lang="en-US" dirty="0"/>
              <a:t>Handle fragmentation of packets</a:t>
            </a:r>
          </a:p>
          <a:p>
            <a:pPr lvl="1"/>
            <a:r>
              <a:rPr lang="en-US" dirty="0"/>
              <a:t>Enable sending packets through mesh</a:t>
            </a:r>
          </a:p>
        </p:txBody>
      </p:sp>
      <p:sp>
        <p:nvSpPr>
          <p:cNvPr id="4" name="Slide Number Placeholder 3">
            <a:extLst>
              <a:ext uri="{FF2B5EF4-FFF2-40B4-BE49-F238E27FC236}">
                <a16:creationId xmlns:a16="http://schemas.microsoft.com/office/drawing/2014/main" id="{47929275-8325-46BF-86A4-E2E6EAB41B23}"/>
              </a:ext>
            </a:extLst>
          </p:cNvPr>
          <p:cNvSpPr>
            <a:spLocks noGrp="1"/>
          </p:cNvSpPr>
          <p:nvPr>
            <p:ph type="sldNum" sz="quarter" idx="12"/>
          </p:nvPr>
        </p:nvSpPr>
        <p:spPr/>
        <p:txBody>
          <a:bodyPr/>
          <a:lstStyle/>
          <a:p>
            <a:fld id="{0778C724-3839-4D76-A707-B4C23905D055}" type="slidenum">
              <a:rPr lang="en-US" smtClean="0"/>
              <a:t>24</a:t>
            </a:fld>
            <a:endParaRPr lang="en-US"/>
          </a:p>
        </p:txBody>
      </p:sp>
    </p:spTree>
    <p:extLst>
      <p:ext uri="{BB962C8B-B14F-4D97-AF65-F5344CB8AC3E}">
        <p14:creationId xmlns:p14="http://schemas.microsoft.com/office/powerpoint/2010/main" val="13043201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9C0C9-2B36-4E69-8222-D9F4BCA09178}"/>
              </a:ext>
            </a:extLst>
          </p:cNvPr>
          <p:cNvSpPr>
            <a:spLocks noGrp="1"/>
          </p:cNvSpPr>
          <p:nvPr>
            <p:ph type="title"/>
          </p:nvPr>
        </p:nvSpPr>
        <p:spPr/>
        <p:txBody>
          <a:bodyPr/>
          <a:lstStyle/>
          <a:p>
            <a:r>
              <a:rPr lang="en-US" dirty="0"/>
              <a:t>6LoWPAN header compression</a:t>
            </a:r>
          </a:p>
        </p:txBody>
      </p:sp>
      <p:sp>
        <p:nvSpPr>
          <p:cNvPr id="3" name="Content Placeholder 2">
            <a:extLst>
              <a:ext uri="{FF2B5EF4-FFF2-40B4-BE49-F238E27FC236}">
                <a16:creationId xmlns:a16="http://schemas.microsoft.com/office/drawing/2014/main" id="{3C36243B-8C36-4EA4-87F6-A0BE402F910F}"/>
              </a:ext>
            </a:extLst>
          </p:cNvPr>
          <p:cNvSpPr>
            <a:spLocks noGrp="1"/>
          </p:cNvSpPr>
          <p:nvPr>
            <p:ph idx="1"/>
          </p:nvPr>
        </p:nvSpPr>
        <p:spPr/>
        <p:txBody>
          <a:bodyPr>
            <a:normAutofit fontScale="92500" lnSpcReduction="20000"/>
          </a:bodyPr>
          <a:lstStyle/>
          <a:p>
            <a:r>
              <a:rPr lang="en-US" dirty="0"/>
              <a:t>40 bytes of IPv6 header are a lot for a 127-byte payload</a:t>
            </a:r>
          </a:p>
          <a:p>
            <a:r>
              <a:rPr lang="en-US" dirty="0"/>
              <a:t>Most important goals</a:t>
            </a:r>
          </a:p>
          <a:p>
            <a:pPr lvl="1"/>
            <a:r>
              <a:rPr lang="en-US" dirty="0"/>
              <a:t>Communication with devices in the 15.4 network should be low-overhead</a:t>
            </a:r>
          </a:p>
          <a:p>
            <a:pPr lvl="1"/>
            <a:r>
              <a:rPr lang="en-US" dirty="0"/>
              <a:t>Communication outside of the 15.4 network should still minimize overhead where possible</a:t>
            </a:r>
          </a:p>
          <a:p>
            <a:pPr lvl="1"/>
            <a:endParaRPr lang="en-US" dirty="0"/>
          </a:p>
          <a:p>
            <a:r>
              <a:rPr lang="en-US" dirty="0"/>
              <a:t>Assume a bunch of common parameters to save space</a:t>
            </a:r>
          </a:p>
          <a:p>
            <a:pPr lvl="1"/>
            <a:r>
              <a:rPr lang="en-US" dirty="0"/>
              <a:t>A bunch of options are set to default values</a:t>
            </a:r>
          </a:p>
          <a:p>
            <a:pPr lvl="1"/>
            <a:r>
              <a:rPr lang="en-US" dirty="0"/>
              <a:t>Payload length can be re-determined from packet length</a:t>
            </a:r>
          </a:p>
          <a:p>
            <a:pPr lvl="1"/>
            <a:r>
              <a:rPr lang="en-US" dirty="0"/>
              <a:t>Source/Destination addresses can often be reassembled from link layer data</a:t>
            </a:r>
          </a:p>
          <a:p>
            <a:pPr lvl="2"/>
            <a:r>
              <a:rPr lang="en-US" dirty="0"/>
              <a:t>Plus information about network address assignment known by routers</a:t>
            </a:r>
          </a:p>
          <a:p>
            <a:pPr lvl="1"/>
            <a:endParaRPr lang="en-US" dirty="0"/>
          </a:p>
          <a:p>
            <a:r>
              <a:rPr lang="en-US" dirty="0"/>
              <a:t>Border router “inflates” the packet before sending externally</a:t>
            </a:r>
          </a:p>
        </p:txBody>
      </p:sp>
      <p:sp>
        <p:nvSpPr>
          <p:cNvPr id="4" name="Slide Number Placeholder 3">
            <a:extLst>
              <a:ext uri="{FF2B5EF4-FFF2-40B4-BE49-F238E27FC236}">
                <a16:creationId xmlns:a16="http://schemas.microsoft.com/office/drawing/2014/main" id="{E82BC233-AB2E-45FA-97B8-C059BFB71D0C}"/>
              </a:ext>
            </a:extLst>
          </p:cNvPr>
          <p:cNvSpPr>
            <a:spLocks noGrp="1"/>
          </p:cNvSpPr>
          <p:nvPr>
            <p:ph type="sldNum" sz="quarter" idx="12"/>
          </p:nvPr>
        </p:nvSpPr>
        <p:spPr/>
        <p:txBody>
          <a:bodyPr/>
          <a:lstStyle/>
          <a:p>
            <a:fld id="{0778C724-3839-4D76-A707-B4C23905D055}" type="slidenum">
              <a:rPr lang="en-US" smtClean="0"/>
              <a:t>25</a:t>
            </a:fld>
            <a:endParaRPr lang="en-US"/>
          </a:p>
        </p:txBody>
      </p:sp>
    </p:spTree>
    <p:extLst>
      <p:ext uri="{BB962C8B-B14F-4D97-AF65-F5344CB8AC3E}">
        <p14:creationId xmlns:p14="http://schemas.microsoft.com/office/powerpoint/2010/main" val="22613017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FD8C3-D8B1-4481-BEAF-4F4CB4A30A6F}"/>
              </a:ext>
            </a:extLst>
          </p:cNvPr>
          <p:cNvSpPr>
            <a:spLocks noGrp="1"/>
          </p:cNvSpPr>
          <p:nvPr>
            <p:ph type="title"/>
          </p:nvPr>
        </p:nvSpPr>
        <p:spPr/>
        <p:txBody>
          <a:bodyPr/>
          <a:lstStyle/>
          <a:p>
            <a:r>
              <a:rPr lang="en-US" dirty="0"/>
              <a:t>Example of compression</a:t>
            </a:r>
          </a:p>
        </p:txBody>
      </p:sp>
      <p:sp>
        <p:nvSpPr>
          <p:cNvPr id="3" name="Content Placeholder 2">
            <a:extLst>
              <a:ext uri="{FF2B5EF4-FFF2-40B4-BE49-F238E27FC236}">
                <a16:creationId xmlns:a16="http://schemas.microsoft.com/office/drawing/2014/main" id="{BD0A3FC5-6F0A-494C-9DEC-9BD73897ABBB}"/>
              </a:ext>
            </a:extLst>
          </p:cNvPr>
          <p:cNvSpPr>
            <a:spLocks noGrp="1"/>
          </p:cNvSpPr>
          <p:nvPr>
            <p:ph idx="1"/>
          </p:nvPr>
        </p:nvSpPr>
        <p:spPr>
          <a:xfrm>
            <a:off x="838200" y="1976335"/>
            <a:ext cx="10515600" cy="4833437"/>
          </a:xfrm>
        </p:spPr>
        <p:txBody>
          <a:bodyPr>
            <a:normAutofit fontScale="92500" lnSpcReduction="10000"/>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sz="2600" dirty="0"/>
              <a:t>Note: Thread actually uses IPHC (not HC1) from rfc6282</a:t>
            </a:r>
          </a:p>
          <a:p>
            <a:r>
              <a:rPr lang="en-US" sz="2600" dirty="0"/>
              <a:t>Good example of Header compression: </a:t>
            </a:r>
            <a:r>
              <a:rPr lang="en-US" sz="2600" dirty="0">
                <a:hlinkClick r:id="rId2"/>
              </a:rPr>
              <a:t>https://www.youtube.com/watch?v=wRdrCsgJekM</a:t>
            </a:r>
            <a:endParaRPr lang="en-US" sz="2600" dirty="0"/>
          </a:p>
        </p:txBody>
      </p:sp>
      <p:sp>
        <p:nvSpPr>
          <p:cNvPr id="4" name="Slide Number Placeholder 3">
            <a:extLst>
              <a:ext uri="{FF2B5EF4-FFF2-40B4-BE49-F238E27FC236}">
                <a16:creationId xmlns:a16="http://schemas.microsoft.com/office/drawing/2014/main" id="{2174E25A-77E1-4FCD-875C-BFE6509D57FA}"/>
              </a:ext>
            </a:extLst>
          </p:cNvPr>
          <p:cNvSpPr>
            <a:spLocks noGrp="1"/>
          </p:cNvSpPr>
          <p:nvPr>
            <p:ph type="sldNum" sz="quarter" idx="12"/>
          </p:nvPr>
        </p:nvSpPr>
        <p:spPr/>
        <p:txBody>
          <a:bodyPr/>
          <a:lstStyle/>
          <a:p>
            <a:fld id="{0778C724-3839-4D76-A707-B4C23905D055}" type="slidenum">
              <a:rPr lang="en-US" smtClean="0"/>
              <a:t>26</a:t>
            </a:fld>
            <a:endParaRPr lang="en-US"/>
          </a:p>
        </p:txBody>
      </p:sp>
      <p:pic>
        <p:nvPicPr>
          <p:cNvPr id="6" name="Picture 5">
            <a:extLst>
              <a:ext uri="{FF2B5EF4-FFF2-40B4-BE49-F238E27FC236}">
                <a16:creationId xmlns:a16="http://schemas.microsoft.com/office/drawing/2014/main" id="{FA4297CA-228D-44C0-928A-9D3EDBB15628}"/>
              </a:ext>
            </a:extLst>
          </p:cNvPr>
          <p:cNvPicPr>
            <a:picLocks noChangeAspect="1"/>
          </p:cNvPicPr>
          <p:nvPr/>
        </p:nvPicPr>
        <p:blipFill>
          <a:blip r:embed="rId3"/>
          <a:stretch>
            <a:fillRect/>
          </a:stretch>
        </p:blipFill>
        <p:spPr>
          <a:xfrm>
            <a:off x="2403216" y="983373"/>
            <a:ext cx="7335872" cy="4416495"/>
          </a:xfrm>
          <a:prstGeom prst="rect">
            <a:avLst/>
          </a:prstGeom>
        </p:spPr>
      </p:pic>
    </p:spTree>
    <p:extLst>
      <p:ext uri="{BB962C8B-B14F-4D97-AF65-F5344CB8AC3E}">
        <p14:creationId xmlns:p14="http://schemas.microsoft.com/office/powerpoint/2010/main" val="17810884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F647A-9EC2-4B6D-9D0D-1094C32FEC9B}"/>
              </a:ext>
            </a:extLst>
          </p:cNvPr>
          <p:cNvSpPr>
            <a:spLocks noGrp="1"/>
          </p:cNvSpPr>
          <p:nvPr>
            <p:ph type="title"/>
          </p:nvPr>
        </p:nvSpPr>
        <p:spPr/>
        <p:txBody>
          <a:bodyPr/>
          <a:lstStyle/>
          <a:p>
            <a:r>
              <a:rPr lang="en-US" dirty="0"/>
              <a:t>6LoWPAN fragmentation</a:t>
            </a:r>
          </a:p>
        </p:txBody>
      </p:sp>
      <p:sp>
        <p:nvSpPr>
          <p:cNvPr id="3" name="Content Placeholder 2">
            <a:extLst>
              <a:ext uri="{FF2B5EF4-FFF2-40B4-BE49-F238E27FC236}">
                <a16:creationId xmlns:a16="http://schemas.microsoft.com/office/drawing/2014/main" id="{6C665228-10A0-4E1D-A781-302C119E2982}"/>
              </a:ext>
            </a:extLst>
          </p:cNvPr>
          <p:cNvSpPr>
            <a:spLocks noGrp="1"/>
          </p:cNvSpPr>
          <p:nvPr>
            <p:ph idx="1"/>
          </p:nvPr>
        </p:nvSpPr>
        <p:spPr>
          <a:xfrm>
            <a:off x="838200" y="1295755"/>
            <a:ext cx="10515600" cy="4351338"/>
          </a:xfrm>
        </p:spPr>
        <p:txBody>
          <a:bodyPr/>
          <a:lstStyle/>
          <a:p>
            <a:r>
              <a:rPr lang="en-US" dirty="0"/>
              <a:t>Only the first packet of the fragments will hold the IPv6 header</a:t>
            </a:r>
          </a:p>
          <a:p>
            <a:pPr lvl="1"/>
            <a:r>
              <a:rPr lang="en-US" dirty="0"/>
              <a:t>Tag, offset, and size are used to reconstruct</a:t>
            </a:r>
          </a:p>
          <a:p>
            <a:pPr lvl="1"/>
            <a:endParaRPr lang="en-US" dirty="0"/>
          </a:p>
          <a:p>
            <a:endParaRPr lang="en-US" dirty="0"/>
          </a:p>
        </p:txBody>
      </p:sp>
      <p:sp>
        <p:nvSpPr>
          <p:cNvPr id="4" name="Slide Number Placeholder 3">
            <a:extLst>
              <a:ext uri="{FF2B5EF4-FFF2-40B4-BE49-F238E27FC236}">
                <a16:creationId xmlns:a16="http://schemas.microsoft.com/office/drawing/2014/main" id="{425B777C-646A-451D-A64A-4340DCB78F54}"/>
              </a:ext>
            </a:extLst>
          </p:cNvPr>
          <p:cNvSpPr>
            <a:spLocks noGrp="1"/>
          </p:cNvSpPr>
          <p:nvPr>
            <p:ph type="sldNum" sz="quarter" idx="12"/>
          </p:nvPr>
        </p:nvSpPr>
        <p:spPr/>
        <p:txBody>
          <a:bodyPr/>
          <a:lstStyle/>
          <a:p>
            <a:fld id="{0778C724-3839-4D76-A707-B4C23905D055}" type="slidenum">
              <a:rPr lang="en-US" smtClean="0"/>
              <a:t>27</a:t>
            </a:fld>
            <a:endParaRPr lang="en-US"/>
          </a:p>
        </p:txBody>
      </p:sp>
      <p:pic>
        <p:nvPicPr>
          <p:cNvPr id="6" name="Picture 5">
            <a:extLst>
              <a:ext uri="{FF2B5EF4-FFF2-40B4-BE49-F238E27FC236}">
                <a16:creationId xmlns:a16="http://schemas.microsoft.com/office/drawing/2014/main" id="{90196A03-1DF4-40AD-B5B8-5DE6A3173DA8}"/>
              </a:ext>
            </a:extLst>
          </p:cNvPr>
          <p:cNvPicPr>
            <a:picLocks noChangeAspect="1"/>
          </p:cNvPicPr>
          <p:nvPr/>
        </p:nvPicPr>
        <p:blipFill>
          <a:blip r:embed="rId2"/>
          <a:stretch>
            <a:fillRect/>
          </a:stretch>
        </p:blipFill>
        <p:spPr>
          <a:xfrm>
            <a:off x="402172" y="2542993"/>
            <a:ext cx="5267742" cy="3248207"/>
          </a:xfrm>
          <a:prstGeom prst="rect">
            <a:avLst/>
          </a:prstGeom>
        </p:spPr>
      </p:pic>
      <p:pic>
        <p:nvPicPr>
          <p:cNvPr id="8" name="Picture 7">
            <a:extLst>
              <a:ext uri="{FF2B5EF4-FFF2-40B4-BE49-F238E27FC236}">
                <a16:creationId xmlns:a16="http://schemas.microsoft.com/office/drawing/2014/main" id="{029470CC-420D-4535-AE90-2DAA5F47AA5D}"/>
              </a:ext>
            </a:extLst>
          </p:cNvPr>
          <p:cNvPicPr>
            <a:picLocks noChangeAspect="1"/>
          </p:cNvPicPr>
          <p:nvPr/>
        </p:nvPicPr>
        <p:blipFill>
          <a:blip r:embed="rId3"/>
          <a:stretch>
            <a:fillRect/>
          </a:stretch>
        </p:blipFill>
        <p:spPr>
          <a:xfrm>
            <a:off x="5669914" y="2133100"/>
            <a:ext cx="6115904" cy="3581900"/>
          </a:xfrm>
          <a:prstGeom prst="rect">
            <a:avLst/>
          </a:prstGeom>
        </p:spPr>
      </p:pic>
    </p:spTree>
    <p:extLst>
      <p:ext uri="{BB962C8B-B14F-4D97-AF65-F5344CB8AC3E}">
        <p14:creationId xmlns:p14="http://schemas.microsoft.com/office/powerpoint/2010/main" val="6726196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AD19F-4055-401E-9BAE-5A314ADA563E}"/>
              </a:ext>
            </a:extLst>
          </p:cNvPr>
          <p:cNvSpPr>
            <a:spLocks noGrp="1"/>
          </p:cNvSpPr>
          <p:nvPr>
            <p:ph type="title"/>
          </p:nvPr>
        </p:nvSpPr>
        <p:spPr/>
        <p:txBody>
          <a:bodyPr/>
          <a:lstStyle/>
          <a:p>
            <a:r>
              <a:rPr lang="en-US" dirty="0"/>
              <a:t>6LoWPAN mesh forwarding</a:t>
            </a:r>
          </a:p>
        </p:txBody>
      </p:sp>
      <p:sp>
        <p:nvSpPr>
          <p:cNvPr id="3" name="Content Placeholder 2">
            <a:extLst>
              <a:ext uri="{FF2B5EF4-FFF2-40B4-BE49-F238E27FC236}">
                <a16:creationId xmlns:a16="http://schemas.microsoft.com/office/drawing/2014/main" id="{9756D99E-8FA5-4384-A1CE-25B3F9A7417B}"/>
              </a:ext>
            </a:extLst>
          </p:cNvPr>
          <p:cNvSpPr>
            <a:spLocks noGrp="1"/>
          </p:cNvSpPr>
          <p:nvPr>
            <p:ph idx="1"/>
          </p:nvPr>
        </p:nvSpPr>
        <p:spPr/>
        <p:txBody>
          <a:bodyPr/>
          <a:lstStyle/>
          <a:p>
            <a:r>
              <a:rPr lang="en-US" dirty="0"/>
              <a:t>Additional header with originator and final addresses</a:t>
            </a:r>
          </a:p>
          <a:p>
            <a:endParaRPr lang="en-US" dirty="0"/>
          </a:p>
          <a:p>
            <a:endParaRPr lang="en-US" dirty="0"/>
          </a:p>
          <a:p>
            <a:pPr marL="0" indent="0">
              <a:buNone/>
            </a:pPr>
            <a:r>
              <a:rPr lang="en-US" sz="4800" dirty="0"/>
              <a:t> </a:t>
            </a:r>
            <a:endParaRPr lang="en-US" dirty="0"/>
          </a:p>
          <a:p>
            <a:r>
              <a:rPr lang="en-US" dirty="0"/>
              <a:t>Which of these headers are used depends on the packet</a:t>
            </a:r>
          </a:p>
        </p:txBody>
      </p:sp>
      <p:sp>
        <p:nvSpPr>
          <p:cNvPr id="4" name="Slide Number Placeholder 3">
            <a:extLst>
              <a:ext uri="{FF2B5EF4-FFF2-40B4-BE49-F238E27FC236}">
                <a16:creationId xmlns:a16="http://schemas.microsoft.com/office/drawing/2014/main" id="{04674C07-2171-44B6-BB99-CE306798C656}"/>
              </a:ext>
            </a:extLst>
          </p:cNvPr>
          <p:cNvSpPr>
            <a:spLocks noGrp="1"/>
          </p:cNvSpPr>
          <p:nvPr>
            <p:ph type="sldNum" sz="quarter" idx="12"/>
          </p:nvPr>
        </p:nvSpPr>
        <p:spPr/>
        <p:txBody>
          <a:bodyPr/>
          <a:lstStyle/>
          <a:p>
            <a:fld id="{0778C724-3839-4D76-A707-B4C23905D055}" type="slidenum">
              <a:rPr lang="en-US" smtClean="0"/>
              <a:t>28</a:t>
            </a:fld>
            <a:endParaRPr lang="en-US"/>
          </a:p>
        </p:txBody>
      </p:sp>
      <p:pic>
        <p:nvPicPr>
          <p:cNvPr id="6" name="Picture 5">
            <a:extLst>
              <a:ext uri="{FF2B5EF4-FFF2-40B4-BE49-F238E27FC236}">
                <a16:creationId xmlns:a16="http://schemas.microsoft.com/office/drawing/2014/main" id="{04DEC9B4-0A3D-4F85-BFEC-6A13D4C9BAE7}"/>
              </a:ext>
            </a:extLst>
          </p:cNvPr>
          <p:cNvPicPr>
            <a:picLocks noChangeAspect="1"/>
          </p:cNvPicPr>
          <p:nvPr/>
        </p:nvPicPr>
        <p:blipFill>
          <a:blip r:embed="rId2"/>
          <a:stretch>
            <a:fillRect/>
          </a:stretch>
        </p:blipFill>
        <p:spPr>
          <a:xfrm>
            <a:off x="1281542" y="2155835"/>
            <a:ext cx="6894236" cy="1647890"/>
          </a:xfrm>
          <a:prstGeom prst="rect">
            <a:avLst/>
          </a:prstGeom>
        </p:spPr>
      </p:pic>
      <p:pic>
        <p:nvPicPr>
          <p:cNvPr id="8" name="Picture 7">
            <a:extLst>
              <a:ext uri="{FF2B5EF4-FFF2-40B4-BE49-F238E27FC236}">
                <a16:creationId xmlns:a16="http://schemas.microsoft.com/office/drawing/2014/main" id="{FC9470BA-C215-4F66-8715-BA9B9EF3666C}"/>
              </a:ext>
            </a:extLst>
          </p:cNvPr>
          <p:cNvPicPr>
            <a:picLocks noChangeAspect="1"/>
          </p:cNvPicPr>
          <p:nvPr/>
        </p:nvPicPr>
        <p:blipFill>
          <a:blip r:embed="rId3"/>
          <a:stretch>
            <a:fillRect/>
          </a:stretch>
        </p:blipFill>
        <p:spPr>
          <a:xfrm>
            <a:off x="1281542" y="4660835"/>
            <a:ext cx="7754018" cy="2197165"/>
          </a:xfrm>
          <a:prstGeom prst="rect">
            <a:avLst/>
          </a:prstGeom>
        </p:spPr>
      </p:pic>
    </p:spTree>
    <p:extLst>
      <p:ext uri="{BB962C8B-B14F-4D97-AF65-F5344CB8AC3E}">
        <p14:creationId xmlns:p14="http://schemas.microsoft.com/office/powerpoint/2010/main" val="16908272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7B950-8DD7-4CE3-A28E-B8C94993C405}"/>
              </a:ext>
            </a:extLst>
          </p:cNvPr>
          <p:cNvSpPr>
            <a:spLocks noGrp="1"/>
          </p:cNvSpPr>
          <p:nvPr>
            <p:ph type="title"/>
          </p:nvPr>
        </p:nvSpPr>
        <p:spPr/>
        <p:txBody>
          <a:bodyPr/>
          <a:lstStyle/>
          <a:p>
            <a:r>
              <a:rPr lang="en-US" dirty="0"/>
              <a:t>Sidebar: IPv6 over BLE</a:t>
            </a:r>
          </a:p>
        </p:txBody>
      </p:sp>
      <p:sp>
        <p:nvSpPr>
          <p:cNvPr id="3" name="Content Placeholder 2">
            <a:extLst>
              <a:ext uri="{FF2B5EF4-FFF2-40B4-BE49-F238E27FC236}">
                <a16:creationId xmlns:a16="http://schemas.microsoft.com/office/drawing/2014/main" id="{D81A05F3-BA47-4039-B156-EBA90675F590}"/>
              </a:ext>
            </a:extLst>
          </p:cNvPr>
          <p:cNvSpPr>
            <a:spLocks noGrp="1"/>
          </p:cNvSpPr>
          <p:nvPr>
            <p:ph idx="1"/>
          </p:nvPr>
        </p:nvSpPr>
        <p:spPr/>
        <p:txBody>
          <a:bodyPr/>
          <a:lstStyle/>
          <a:p>
            <a:r>
              <a:rPr lang="en-US" dirty="0">
                <a:hlinkClick r:id="rId2"/>
              </a:rPr>
              <a:t>RFC7668</a:t>
            </a:r>
            <a:r>
              <a:rPr lang="en-US" dirty="0"/>
              <a:t> defines 6LoWPAN techniques for BLE connections</a:t>
            </a:r>
          </a:p>
        </p:txBody>
      </p:sp>
      <p:sp>
        <p:nvSpPr>
          <p:cNvPr id="4" name="Slide Number Placeholder 3">
            <a:extLst>
              <a:ext uri="{FF2B5EF4-FFF2-40B4-BE49-F238E27FC236}">
                <a16:creationId xmlns:a16="http://schemas.microsoft.com/office/drawing/2014/main" id="{991EA599-428D-481F-A32A-F4A8A3B2ABF9}"/>
              </a:ext>
            </a:extLst>
          </p:cNvPr>
          <p:cNvSpPr>
            <a:spLocks noGrp="1"/>
          </p:cNvSpPr>
          <p:nvPr>
            <p:ph type="sldNum" sz="quarter" idx="12"/>
          </p:nvPr>
        </p:nvSpPr>
        <p:spPr/>
        <p:txBody>
          <a:bodyPr/>
          <a:lstStyle/>
          <a:p>
            <a:fld id="{0778C724-3839-4D76-A707-B4C23905D055}" type="slidenum">
              <a:rPr lang="en-US" smtClean="0"/>
              <a:t>29</a:t>
            </a:fld>
            <a:endParaRPr lang="en-US"/>
          </a:p>
        </p:txBody>
      </p:sp>
      <p:pic>
        <p:nvPicPr>
          <p:cNvPr id="6" name="Picture 5">
            <a:extLst>
              <a:ext uri="{FF2B5EF4-FFF2-40B4-BE49-F238E27FC236}">
                <a16:creationId xmlns:a16="http://schemas.microsoft.com/office/drawing/2014/main" id="{3445F022-83AC-4080-A78D-68B9B3D4BA7A}"/>
              </a:ext>
            </a:extLst>
          </p:cNvPr>
          <p:cNvPicPr>
            <a:picLocks noChangeAspect="1"/>
          </p:cNvPicPr>
          <p:nvPr/>
        </p:nvPicPr>
        <p:blipFill>
          <a:blip r:embed="rId3"/>
          <a:stretch>
            <a:fillRect/>
          </a:stretch>
        </p:blipFill>
        <p:spPr>
          <a:xfrm>
            <a:off x="2945397" y="2860040"/>
            <a:ext cx="6297194" cy="3312160"/>
          </a:xfrm>
          <a:prstGeom prst="rect">
            <a:avLst/>
          </a:prstGeom>
        </p:spPr>
      </p:pic>
    </p:spTree>
    <p:extLst>
      <p:ext uri="{BB962C8B-B14F-4D97-AF65-F5344CB8AC3E}">
        <p14:creationId xmlns:p14="http://schemas.microsoft.com/office/powerpoint/2010/main" val="19293892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44951-4081-4E64-A9D0-3923475CDCE3}"/>
              </a:ext>
            </a:extLst>
          </p:cNvPr>
          <p:cNvSpPr>
            <a:spLocks noGrp="1"/>
          </p:cNvSpPr>
          <p:nvPr>
            <p:ph type="title"/>
          </p:nvPr>
        </p:nvSpPr>
        <p:spPr/>
        <p:txBody>
          <a:bodyPr/>
          <a:lstStyle/>
          <a:p>
            <a:r>
              <a:rPr lang="en-US" dirty="0"/>
              <a:t>802.15.4 RF channels</a:t>
            </a:r>
          </a:p>
        </p:txBody>
      </p:sp>
      <p:sp>
        <p:nvSpPr>
          <p:cNvPr id="3" name="Content Placeholder 2">
            <a:extLst>
              <a:ext uri="{FF2B5EF4-FFF2-40B4-BE49-F238E27FC236}">
                <a16:creationId xmlns:a16="http://schemas.microsoft.com/office/drawing/2014/main" id="{55B975FA-1E6E-4A59-AD63-4808D17BBBB0}"/>
              </a:ext>
            </a:extLst>
          </p:cNvPr>
          <p:cNvSpPr>
            <a:spLocks noGrp="1"/>
          </p:cNvSpPr>
          <p:nvPr>
            <p:ph idx="1"/>
          </p:nvPr>
        </p:nvSpPr>
        <p:spPr>
          <a:xfrm>
            <a:off x="1156438" y="1371600"/>
            <a:ext cx="7248526" cy="4526280"/>
          </a:xfrm>
        </p:spPr>
        <p:txBody>
          <a:bodyPr>
            <a:normAutofit/>
          </a:bodyPr>
          <a:lstStyle/>
          <a:p>
            <a:r>
              <a:rPr lang="en-US" sz="2000" dirty="0"/>
              <a:t>27 channels across three bands</a:t>
            </a:r>
          </a:p>
          <a:p>
            <a:r>
              <a:rPr lang="en-US" sz="2000" dirty="0"/>
              <a:t>16 channels with 5 MHz channel separation at 2.4 GHz</a:t>
            </a:r>
          </a:p>
        </p:txBody>
      </p:sp>
      <p:sp>
        <p:nvSpPr>
          <p:cNvPr id="4" name="Slide Number Placeholder 3">
            <a:extLst>
              <a:ext uri="{FF2B5EF4-FFF2-40B4-BE49-F238E27FC236}">
                <a16:creationId xmlns:a16="http://schemas.microsoft.com/office/drawing/2014/main" id="{5DA6133D-920D-4F28-92C4-70A547F60B5C}"/>
              </a:ext>
            </a:extLst>
          </p:cNvPr>
          <p:cNvSpPr>
            <a:spLocks noGrp="1"/>
          </p:cNvSpPr>
          <p:nvPr>
            <p:ph type="sldNum" sz="quarter" idx="12"/>
          </p:nvPr>
        </p:nvSpPr>
        <p:spPr/>
        <p:txBody>
          <a:bodyPr/>
          <a:lstStyle/>
          <a:p>
            <a:fld id="{0778C724-3839-4D76-A707-B4C23905D055}" type="slidenum">
              <a:rPr lang="en-US" smtClean="0"/>
              <a:t>3</a:t>
            </a:fld>
            <a:endParaRPr lang="en-US"/>
          </a:p>
        </p:txBody>
      </p:sp>
      <p:pic>
        <p:nvPicPr>
          <p:cNvPr id="1028" name="Picture 4" descr="Figure 5 from Home networking with IEEE 802.15.4: a developing standard for  low-rate wireless personal area networks | Semantic Scholar">
            <a:extLst>
              <a:ext uri="{FF2B5EF4-FFF2-40B4-BE49-F238E27FC236}">
                <a16:creationId xmlns:a16="http://schemas.microsoft.com/office/drawing/2014/main" id="{EEE725D0-BF6B-4739-8A37-A0F215E6A29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614" b="6145"/>
          <a:stretch/>
        </p:blipFill>
        <p:spPr bwMode="auto">
          <a:xfrm>
            <a:off x="2061772" y="2410546"/>
            <a:ext cx="8359883" cy="431092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0787747-8C5D-4844-B3DA-20D4E89BCDAB}"/>
              </a:ext>
            </a:extLst>
          </p:cNvPr>
          <p:cNvSpPr/>
          <p:nvPr/>
        </p:nvSpPr>
        <p:spPr>
          <a:xfrm>
            <a:off x="5699342" y="4910202"/>
            <a:ext cx="914400" cy="4008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8" name="Rectangle 7">
            <a:extLst>
              <a:ext uri="{FF2B5EF4-FFF2-40B4-BE49-F238E27FC236}">
                <a16:creationId xmlns:a16="http://schemas.microsoft.com/office/drawing/2014/main" id="{C673F3ED-520F-9A43-ADB9-B56218B3937A}"/>
              </a:ext>
            </a:extLst>
          </p:cNvPr>
          <p:cNvSpPr/>
          <p:nvPr/>
        </p:nvSpPr>
        <p:spPr>
          <a:xfrm>
            <a:off x="2645079" y="4611665"/>
            <a:ext cx="914400" cy="4008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9" name="Rectangle 8">
            <a:extLst>
              <a:ext uri="{FF2B5EF4-FFF2-40B4-BE49-F238E27FC236}">
                <a16:creationId xmlns:a16="http://schemas.microsoft.com/office/drawing/2014/main" id="{ABFF3E39-E7A6-F44D-8C9D-68C09FD63678}"/>
              </a:ext>
            </a:extLst>
          </p:cNvPr>
          <p:cNvSpPr/>
          <p:nvPr/>
        </p:nvSpPr>
        <p:spPr>
          <a:xfrm>
            <a:off x="2283911" y="6166980"/>
            <a:ext cx="914400" cy="4008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10" name="Rectangle 9">
            <a:extLst>
              <a:ext uri="{FF2B5EF4-FFF2-40B4-BE49-F238E27FC236}">
                <a16:creationId xmlns:a16="http://schemas.microsoft.com/office/drawing/2014/main" id="{E2C780A8-957E-E843-9117-957FE81B3A92}"/>
              </a:ext>
            </a:extLst>
          </p:cNvPr>
          <p:cNvSpPr/>
          <p:nvPr/>
        </p:nvSpPr>
        <p:spPr>
          <a:xfrm>
            <a:off x="8348596" y="6169068"/>
            <a:ext cx="914400" cy="4008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Tree>
    <p:extLst>
      <p:ext uri="{BB962C8B-B14F-4D97-AF65-F5344CB8AC3E}">
        <p14:creationId xmlns:p14="http://schemas.microsoft.com/office/powerpoint/2010/main" val="861702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par>
                                <p:cTn id="13" presetID="9" presetClass="exit" presetSubtype="0" fill="hold" grpId="0" nodeType="withEffect">
                                  <p:stCondLst>
                                    <p:cond delay="0"/>
                                  </p:stCondLst>
                                  <p:childTnLst>
                                    <p:animEffect transition="out" filter="dissolve">
                                      <p:cBhvr>
                                        <p:cTn id="14" dur="500"/>
                                        <p:tgtEl>
                                          <p:spTgt spid="9"/>
                                        </p:tgtEl>
                                      </p:cBhvr>
                                    </p:animEffect>
                                    <p:set>
                                      <p:cBhvr>
                                        <p:cTn id="15" dur="1" fill="hold">
                                          <p:stCondLst>
                                            <p:cond delay="499"/>
                                          </p:stCondLst>
                                        </p:cTn>
                                        <p:tgtEl>
                                          <p:spTgt spid="9"/>
                                        </p:tgtEl>
                                        <p:attrNameLst>
                                          <p:attrName>style.visibility</p:attrName>
                                        </p:attrNameLst>
                                      </p:cBhvr>
                                      <p:to>
                                        <p:strVal val="hidden"/>
                                      </p:to>
                                    </p:set>
                                  </p:childTnLst>
                                </p:cTn>
                              </p:par>
                              <p:par>
                                <p:cTn id="16" presetID="9" presetClass="exit" presetSubtype="0" fill="hold" grpId="0" nodeType="withEffect">
                                  <p:stCondLst>
                                    <p:cond delay="0"/>
                                  </p:stCondLst>
                                  <p:childTnLst>
                                    <p:animEffect transition="out" filter="dissolve">
                                      <p:cBhvr>
                                        <p:cTn id="17" dur="500"/>
                                        <p:tgtEl>
                                          <p:spTgt spid="10"/>
                                        </p:tgtEl>
                                      </p:cBhvr>
                                    </p:animEffect>
                                    <p:set>
                                      <p:cBhvr>
                                        <p:cTn id="18" dur="1" fill="hold">
                                          <p:stCondLst>
                                            <p:cond delay="499"/>
                                          </p:stCondLst>
                                        </p:cTn>
                                        <p:tgtEl>
                                          <p:spTgt spid="1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9" presetClass="exit" presetSubtype="0" fill="hold" grpId="0" nodeType="clickEffect">
                                  <p:stCondLst>
                                    <p:cond delay="0"/>
                                  </p:stCondLst>
                                  <p:childTnLst>
                                    <p:animEffect transition="out" filter="dissolve">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par>
                                <p:cTn id="24" presetID="9" presetClass="entr" presetSubtype="0" fill="hold" grpId="0" nodeType="with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dissolve">
                                      <p:cBhvr>
                                        <p:cTn id="26"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P spid="8" grpId="0" animBg="1"/>
      <p:bldP spid="9" grpId="0" animBg="1"/>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20A1C-039B-4D5C-9B2D-948A54C24855}"/>
              </a:ext>
            </a:extLst>
          </p:cNvPr>
          <p:cNvSpPr>
            <a:spLocks noGrp="1"/>
          </p:cNvSpPr>
          <p:nvPr>
            <p:ph type="title"/>
          </p:nvPr>
        </p:nvSpPr>
        <p:spPr>
          <a:xfrm>
            <a:off x="838200" y="12495"/>
            <a:ext cx="10873636" cy="1325563"/>
          </a:xfrm>
        </p:spPr>
        <p:txBody>
          <a:bodyPr>
            <a:normAutofit/>
          </a:bodyPr>
          <a:lstStyle/>
          <a:p>
            <a:r>
              <a:rPr lang="en-US" sz="3600" dirty="0"/>
              <a:t>Benefit to IPv6: multiple address spaces per Thread device</a:t>
            </a:r>
          </a:p>
        </p:txBody>
      </p:sp>
      <p:sp>
        <p:nvSpPr>
          <p:cNvPr id="3" name="Content Placeholder 2">
            <a:extLst>
              <a:ext uri="{FF2B5EF4-FFF2-40B4-BE49-F238E27FC236}">
                <a16:creationId xmlns:a16="http://schemas.microsoft.com/office/drawing/2014/main" id="{911A5704-6153-4FC6-96BA-F4BEFB7A5243}"/>
              </a:ext>
            </a:extLst>
          </p:cNvPr>
          <p:cNvSpPr>
            <a:spLocks noGrp="1"/>
          </p:cNvSpPr>
          <p:nvPr>
            <p:ph idx="1"/>
          </p:nvPr>
        </p:nvSpPr>
        <p:spPr/>
        <p:txBody>
          <a:bodyPr>
            <a:normAutofit fontScale="92500" lnSpcReduction="20000"/>
          </a:bodyPr>
          <a:lstStyle/>
          <a:p>
            <a:r>
              <a:rPr lang="en-US" dirty="0"/>
              <a:t>Each device gets an IPv6 address for each way to contact it</a:t>
            </a:r>
          </a:p>
          <a:p>
            <a:pPr lvl="1"/>
            <a:r>
              <a:rPr lang="en-US" dirty="0"/>
              <a:t>Link-local IP address</a:t>
            </a:r>
          </a:p>
          <a:p>
            <a:pPr lvl="1"/>
            <a:r>
              <a:rPr lang="en-US" dirty="0"/>
              <a:t>Mesh-local IP address</a:t>
            </a:r>
          </a:p>
          <a:p>
            <a:pPr lvl="1"/>
            <a:r>
              <a:rPr lang="en-US" dirty="0"/>
              <a:t>Global IP address</a:t>
            </a:r>
          </a:p>
          <a:p>
            <a:pPr lvl="1"/>
            <a:r>
              <a:rPr lang="en-US" dirty="0"/>
              <a:t>Topology based IP address</a:t>
            </a:r>
          </a:p>
          <a:p>
            <a:pPr lvl="1"/>
            <a:r>
              <a:rPr lang="en-US" dirty="0"/>
              <a:t>Role based IP address</a:t>
            </a:r>
          </a:p>
          <a:p>
            <a:endParaRPr lang="en-US" dirty="0"/>
          </a:p>
          <a:p>
            <a:r>
              <a:rPr lang="en-US" sz="2400" dirty="0"/>
              <a:t>Link-Local</a:t>
            </a:r>
          </a:p>
          <a:p>
            <a:pPr lvl="1"/>
            <a:r>
              <a:rPr lang="en-US" sz="2000" dirty="0"/>
              <a:t>all devices reachable by a single radio transmission</a:t>
            </a:r>
          </a:p>
          <a:p>
            <a:r>
              <a:rPr lang="en-US" sz="2400" dirty="0"/>
              <a:t>Mesh-Local</a:t>
            </a:r>
          </a:p>
          <a:p>
            <a:pPr lvl="1"/>
            <a:r>
              <a:rPr lang="en-US" sz="2000" dirty="0"/>
              <a:t>all devices reachable within the same Thread network</a:t>
            </a:r>
          </a:p>
          <a:p>
            <a:r>
              <a:rPr lang="en-US" sz="2400" dirty="0"/>
              <a:t>Global</a:t>
            </a:r>
          </a:p>
          <a:p>
            <a:pPr lvl="1"/>
            <a:r>
              <a:rPr lang="en-US" sz="2000" dirty="0"/>
              <a:t>all interfaces reachable from outside a Thread network</a:t>
            </a:r>
          </a:p>
          <a:p>
            <a:endParaRPr lang="en-US" dirty="0"/>
          </a:p>
        </p:txBody>
      </p:sp>
      <p:sp>
        <p:nvSpPr>
          <p:cNvPr id="4" name="Slide Number Placeholder 3">
            <a:extLst>
              <a:ext uri="{FF2B5EF4-FFF2-40B4-BE49-F238E27FC236}">
                <a16:creationId xmlns:a16="http://schemas.microsoft.com/office/drawing/2014/main" id="{6006CA07-3E57-4AA2-A9AC-E6396AECB19B}"/>
              </a:ext>
            </a:extLst>
          </p:cNvPr>
          <p:cNvSpPr>
            <a:spLocks noGrp="1"/>
          </p:cNvSpPr>
          <p:nvPr>
            <p:ph type="sldNum" sz="quarter" idx="12"/>
          </p:nvPr>
        </p:nvSpPr>
        <p:spPr/>
        <p:txBody>
          <a:bodyPr/>
          <a:lstStyle/>
          <a:p>
            <a:fld id="{0778C724-3839-4D76-A707-B4C23905D055}" type="slidenum">
              <a:rPr lang="en-US" smtClean="0"/>
              <a:t>30</a:t>
            </a:fld>
            <a:endParaRPr lang="en-US"/>
          </a:p>
        </p:txBody>
      </p:sp>
      <p:pic>
        <p:nvPicPr>
          <p:cNvPr id="3074" name="Picture 2" descr="OT Scopes">
            <a:extLst>
              <a:ext uri="{FF2B5EF4-FFF2-40B4-BE49-F238E27FC236}">
                <a16:creationId xmlns:a16="http://schemas.microsoft.com/office/drawing/2014/main" id="{C1FB2A31-E128-444B-9055-B51E235F14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6725" y="2133164"/>
            <a:ext cx="4105275" cy="40564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9626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dissolve">
                                      <p:cBhvr>
                                        <p:cTn id="13" dur="500"/>
                                        <p:tgtEl>
                                          <p:spTgt spid="3">
                                            <p:txEl>
                                              <p:pRg st="2" end="2"/>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dissolve">
                                      <p:cBhvr>
                                        <p:cTn id="16" dur="500"/>
                                        <p:tgtEl>
                                          <p:spTgt spid="3">
                                            <p:txEl>
                                              <p:pRg st="3" end="3"/>
                                            </p:txEl>
                                          </p:spTgt>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dissolve">
                                      <p:cBhvr>
                                        <p:cTn id="19" dur="500"/>
                                        <p:tgtEl>
                                          <p:spTgt spid="3">
                                            <p:txEl>
                                              <p:pRg st="4" end="4"/>
                                            </p:txEl>
                                          </p:spTgt>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dissolv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dissolve">
                                      <p:cBhvr>
                                        <p:cTn id="27" dur="500"/>
                                        <p:tgtEl>
                                          <p:spTgt spid="3">
                                            <p:txEl>
                                              <p:pRg st="7" end="7"/>
                                            </p:txEl>
                                          </p:spTgt>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animEffect transition="in" filter="dissolve">
                                      <p:cBhvr>
                                        <p:cTn id="30" dur="500"/>
                                        <p:tgtEl>
                                          <p:spTgt spid="3">
                                            <p:txEl>
                                              <p:pRg st="8" end="8"/>
                                            </p:txEl>
                                          </p:spTgt>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animEffect transition="in" filter="dissolve">
                                      <p:cBhvr>
                                        <p:cTn id="33" dur="500"/>
                                        <p:tgtEl>
                                          <p:spTgt spid="3">
                                            <p:txEl>
                                              <p:pRg st="9" end="9"/>
                                            </p:txEl>
                                          </p:spTgt>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3">
                                            <p:txEl>
                                              <p:pRg st="10" end="10"/>
                                            </p:txEl>
                                          </p:spTgt>
                                        </p:tgtEl>
                                        <p:attrNameLst>
                                          <p:attrName>style.visibility</p:attrName>
                                        </p:attrNameLst>
                                      </p:cBhvr>
                                      <p:to>
                                        <p:strVal val="visible"/>
                                      </p:to>
                                    </p:set>
                                    <p:animEffect transition="in" filter="dissolve">
                                      <p:cBhvr>
                                        <p:cTn id="36" dur="500"/>
                                        <p:tgtEl>
                                          <p:spTgt spid="3">
                                            <p:txEl>
                                              <p:pRg st="10" end="10"/>
                                            </p:txEl>
                                          </p:spTgt>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animEffect transition="in" filter="dissolve">
                                      <p:cBhvr>
                                        <p:cTn id="39" dur="500"/>
                                        <p:tgtEl>
                                          <p:spTgt spid="3">
                                            <p:txEl>
                                              <p:pRg st="11" end="11"/>
                                            </p:txEl>
                                          </p:spTgt>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animEffect transition="in" filter="dissolve">
                                      <p:cBhvr>
                                        <p:cTn id="42"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4F035-23BF-4397-83EB-AC6E35FD1E21}"/>
              </a:ext>
            </a:extLst>
          </p:cNvPr>
          <p:cNvSpPr>
            <a:spLocks noGrp="1"/>
          </p:cNvSpPr>
          <p:nvPr>
            <p:ph type="title"/>
          </p:nvPr>
        </p:nvSpPr>
        <p:spPr/>
        <p:txBody>
          <a:bodyPr/>
          <a:lstStyle/>
          <a:p>
            <a:r>
              <a:rPr lang="en-US" dirty="0"/>
              <a:t>Traditional addresses in Thread</a:t>
            </a:r>
          </a:p>
        </p:txBody>
      </p:sp>
      <p:sp>
        <p:nvSpPr>
          <p:cNvPr id="3" name="Content Placeholder 2">
            <a:extLst>
              <a:ext uri="{FF2B5EF4-FFF2-40B4-BE49-F238E27FC236}">
                <a16:creationId xmlns:a16="http://schemas.microsoft.com/office/drawing/2014/main" id="{68802F95-C544-4CE7-8895-B359A1DF1F3A}"/>
              </a:ext>
            </a:extLst>
          </p:cNvPr>
          <p:cNvSpPr>
            <a:spLocks noGrp="1"/>
          </p:cNvSpPr>
          <p:nvPr>
            <p:ph idx="1"/>
          </p:nvPr>
        </p:nvSpPr>
        <p:spPr>
          <a:xfrm>
            <a:off x="838200" y="1338058"/>
            <a:ext cx="10515600" cy="4684815"/>
          </a:xfrm>
        </p:spPr>
        <p:txBody>
          <a:bodyPr>
            <a:normAutofit fontScale="77500" lnSpcReduction="20000"/>
          </a:bodyPr>
          <a:lstStyle/>
          <a:p>
            <a:r>
              <a:rPr lang="en-US" dirty="0"/>
              <a:t>Link-Local Addresses</a:t>
            </a:r>
          </a:p>
          <a:p>
            <a:pPr lvl="1"/>
            <a:r>
              <a:rPr lang="en-US" dirty="0"/>
              <a:t>FE80::/16</a:t>
            </a:r>
          </a:p>
          <a:p>
            <a:pPr lvl="1"/>
            <a:r>
              <a:rPr lang="en-US" dirty="0"/>
              <a:t>Bottommost 64-bits are EUI-64 (MAC address with 0xFFFE in the middle)</a:t>
            </a:r>
          </a:p>
          <a:p>
            <a:pPr lvl="1"/>
            <a:r>
              <a:rPr lang="en-US" dirty="0"/>
              <a:t>Permanent for a given device (no matter the network)</a:t>
            </a:r>
          </a:p>
          <a:p>
            <a:pPr lvl="1"/>
            <a:r>
              <a:rPr lang="en-US" dirty="0"/>
              <a:t>Used for low-layer interactions with neighbors (discovery, routing info)</a:t>
            </a:r>
          </a:p>
          <a:p>
            <a:pPr lvl="1"/>
            <a:endParaRPr lang="en-US" dirty="0"/>
          </a:p>
          <a:p>
            <a:r>
              <a:rPr lang="en-US" dirty="0"/>
              <a:t>Mesh-Local Addresses</a:t>
            </a:r>
          </a:p>
          <a:p>
            <a:pPr lvl="1"/>
            <a:r>
              <a:rPr lang="en-US" dirty="0"/>
              <a:t>FD00::/8 (FD00:: and FC00:: are for local networks)</a:t>
            </a:r>
          </a:p>
          <a:p>
            <a:pPr lvl="1"/>
            <a:r>
              <a:rPr lang="en-US" dirty="0"/>
              <a:t>Remaining bits are randomly chosen as part of joining the network</a:t>
            </a:r>
          </a:p>
          <a:p>
            <a:pPr lvl="1"/>
            <a:r>
              <a:rPr lang="en-US" dirty="0"/>
              <a:t>Permanent while connection is maintained to a network</a:t>
            </a:r>
          </a:p>
          <a:p>
            <a:pPr lvl="1"/>
            <a:r>
              <a:rPr lang="en-US" dirty="0"/>
              <a:t>Used for application-layer interactions</a:t>
            </a:r>
          </a:p>
          <a:p>
            <a:pPr lvl="1"/>
            <a:endParaRPr lang="en-US" dirty="0"/>
          </a:p>
          <a:p>
            <a:r>
              <a:rPr lang="en-US" dirty="0"/>
              <a:t>Global Addresses</a:t>
            </a:r>
          </a:p>
          <a:p>
            <a:pPr lvl="1"/>
            <a:r>
              <a:rPr lang="en-US" dirty="0"/>
              <a:t>2000::/3</a:t>
            </a:r>
          </a:p>
          <a:p>
            <a:pPr lvl="1"/>
            <a:r>
              <a:rPr lang="en-US" dirty="0"/>
              <a:t>Public address for communicating with broader internet through Border Router</a:t>
            </a:r>
          </a:p>
          <a:p>
            <a:pPr lvl="1"/>
            <a:r>
              <a:rPr lang="en-US" dirty="0"/>
              <a:t>Various methods for allocation (SLAAC, DHCP, Manual)</a:t>
            </a:r>
          </a:p>
        </p:txBody>
      </p:sp>
      <p:sp>
        <p:nvSpPr>
          <p:cNvPr id="4" name="Slide Number Placeholder 3">
            <a:extLst>
              <a:ext uri="{FF2B5EF4-FFF2-40B4-BE49-F238E27FC236}">
                <a16:creationId xmlns:a16="http://schemas.microsoft.com/office/drawing/2014/main" id="{EF30617B-DFD1-4734-A8B0-9C563D7E6E09}"/>
              </a:ext>
            </a:extLst>
          </p:cNvPr>
          <p:cNvSpPr>
            <a:spLocks noGrp="1"/>
          </p:cNvSpPr>
          <p:nvPr>
            <p:ph type="sldNum" sz="quarter" idx="12"/>
          </p:nvPr>
        </p:nvSpPr>
        <p:spPr/>
        <p:txBody>
          <a:bodyPr/>
          <a:lstStyle/>
          <a:p>
            <a:fld id="{0778C724-3839-4D76-A707-B4C23905D055}" type="slidenum">
              <a:rPr lang="en-US" smtClean="0"/>
              <a:t>31</a:t>
            </a:fld>
            <a:endParaRPr lang="en-US"/>
          </a:p>
        </p:txBody>
      </p:sp>
    </p:spTree>
    <p:extLst>
      <p:ext uri="{BB962C8B-B14F-4D97-AF65-F5344CB8AC3E}">
        <p14:creationId xmlns:p14="http://schemas.microsoft.com/office/powerpoint/2010/main" val="3730799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dissolve">
                                      <p:cBhvr>
                                        <p:cTn id="13" dur="500"/>
                                        <p:tgtEl>
                                          <p:spTgt spid="3">
                                            <p:txEl>
                                              <p:pRg st="2" end="2"/>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dissolve">
                                      <p:cBhvr>
                                        <p:cTn id="16" dur="500"/>
                                        <p:tgtEl>
                                          <p:spTgt spid="3">
                                            <p:txEl>
                                              <p:pRg st="3" end="3"/>
                                            </p:txEl>
                                          </p:spTgt>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dissolve">
                                      <p:cBhvr>
                                        <p:cTn id="19" dur="5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dissolve">
                                      <p:cBhvr>
                                        <p:cTn id="24" dur="500"/>
                                        <p:tgtEl>
                                          <p:spTgt spid="3">
                                            <p:txEl>
                                              <p:pRg st="6" end="6"/>
                                            </p:txEl>
                                          </p:spTgt>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dissolve">
                                      <p:cBhvr>
                                        <p:cTn id="27" dur="500"/>
                                        <p:tgtEl>
                                          <p:spTgt spid="3">
                                            <p:txEl>
                                              <p:pRg st="7" end="7"/>
                                            </p:txEl>
                                          </p:spTgt>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animEffect transition="in" filter="dissolve">
                                      <p:cBhvr>
                                        <p:cTn id="30" dur="500"/>
                                        <p:tgtEl>
                                          <p:spTgt spid="3">
                                            <p:txEl>
                                              <p:pRg st="8" end="8"/>
                                            </p:txEl>
                                          </p:spTgt>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animEffect transition="in" filter="dissolve">
                                      <p:cBhvr>
                                        <p:cTn id="33" dur="500"/>
                                        <p:tgtEl>
                                          <p:spTgt spid="3">
                                            <p:txEl>
                                              <p:pRg st="9" end="9"/>
                                            </p:txEl>
                                          </p:spTgt>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3">
                                            <p:txEl>
                                              <p:pRg st="10" end="10"/>
                                            </p:txEl>
                                          </p:spTgt>
                                        </p:tgtEl>
                                        <p:attrNameLst>
                                          <p:attrName>style.visibility</p:attrName>
                                        </p:attrNameLst>
                                      </p:cBhvr>
                                      <p:to>
                                        <p:strVal val="visible"/>
                                      </p:to>
                                    </p:set>
                                    <p:animEffect transition="in" filter="dissolve">
                                      <p:cBhvr>
                                        <p:cTn id="36" dur="500"/>
                                        <p:tgtEl>
                                          <p:spTgt spid="3">
                                            <p:txEl>
                                              <p:pRg st="10" end="1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3">
                                            <p:txEl>
                                              <p:pRg st="12" end="12"/>
                                            </p:txEl>
                                          </p:spTgt>
                                        </p:tgtEl>
                                        <p:attrNameLst>
                                          <p:attrName>style.visibility</p:attrName>
                                        </p:attrNameLst>
                                      </p:cBhvr>
                                      <p:to>
                                        <p:strVal val="visible"/>
                                      </p:to>
                                    </p:set>
                                    <p:animEffect transition="in" filter="dissolve">
                                      <p:cBhvr>
                                        <p:cTn id="41" dur="500"/>
                                        <p:tgtEl>
                                          <p:spTgt spid="3">
                                            <p:txEl>
                                              <p:pRg st="12" end="12"/>
                                            </p:txEl>
                                          </p:spTgt>
                                        </p:tgtEl>
                                      </p:cBhvr>
                                    </p:animEffect>
                                  </p:childTnLst>
                                </p:cTn>
                              </p:par>
                              <p:par>
                                <p:cTn id="42" presetID="9" presetClass="entr" presetSubtype="0" fill="hold" grpId="0" nodeType="withEffect">
                                  <p:stCondLst>
                                    <p:cond delay="0"/>
                                  </p:stCondLst>
                                  <p:childTnLst>
                                    <p:set>
                                      <p:cBhvr>
                                        <p:cTn id="43" dur="1" fill="hold">
                                          <p:stCondLst>
                                            <p:cond delay="0"/>
                                          </p:stCondLst>
                                        </p:cTn>
                                        <p:tgtEl>
                                          <p:spTgt spid="3">
                                            <p:txEl>
                                              <p:pRg st="13" end="13"/>
                                            </p:txEl>
                                          </p:spTgt>
                                        </p:tgtEl>
                                        <p:attrNameLst>
                                          <p:attrName>style.visibility</p:attrName>
                                        </p:attrNameLst>
                                      </p:cBhvr>
                                      <p:to>
                                        <p:strVal val="visible"/>
                                      </p:to>
                                    </p:set>
                                    <p:animEffect transition="in" filter="dissolve">
                                      <p:cBhvr>
                                        <p:cTn id="44" dur="500"/>
                                        <p:tgtEl>
                                          <p:spTgt spid="3">
                                            <p:txEl>
                                              <p:pRg st="13" end="13"/>
                                            </p:txEl>
                                          </p:spTgt>
                                        </p:tgtEl>
                                      </p:cBhvr>
                                    </p:animEffect>
                                  </p:childTnLst>
                                </p:cTn>
                              </p:par>
                              <p:par>
                                <p:cTn id="45" presetID="9" presetClass="entr" presetSubtype="0" fill="hold" grpId="0" nodeType="withEffect">
                                  <p:stCondLst>
                                    <p:cond delay="0"/>
                                  </p:stCondLst>
                                  <p:childTnLst>
                                    <p:set>
                                      <p:cBhvr>
                                        <p:cTn id="46" dur="1" fill="hold">
                                          <p:stCondLst>
                                            <p:cond delay="0"/>
                                          </p:stCondLst>
                                        </p:cTn>
                                        <p:tgtEl>
                                          <p:spTgt spid="3">
                                            <p:txEl>
                                              <p:pRg st="14" end="14"/>
                                            </p:txEl>
                                          </p:spTgt>
                                        </p:tgtEl>
                                        <p:attrNameLst>
                                          <p:attrName>style.visibility</p:attrName>
                                        </p:attrNameLst>
                                      </p:cBhvr>
                                      <p:to>
                                        <p:strVal val="visible"/>
                                      </p:to>
                                    </p:set>
                                    <p:animEffect transition="in" filter="dissolve">
                                      <p:cBhvr>
                                        <p:cTn id="47" dur="500"/>
                                        <p:tgtEl>
                                          <p:spTgt spid="3">
                                            <p:txEl>
                                              <p:pRg st="14" end="14"/>
                                            </p:txEl>
                                          </p:spTgt>
                                        </p:tgtEl>
                                      </p:cBhvr>
                                    </p:animEffect>
                                  </p:childTnLst>
                                </p:cTn>
                              </p:par>
                              <p:par>
                                <p:cTn id="48" presetID="9" presetClass="entr" presetSubtype="0" fill="hold" grpId="0" nodeType="withEffect">
                                  <p:stCondLst>
                                    <p:cond delay="0"/>
                                  </p:stCondLst>
                                  <p:childTnLst>
                                    <p:set>
                                      <p:cBhvr>
                                        <p:cTn id="49" dur="1" fill="hold">
                                          <p:stCondLst>
                                            <p:cond delay="0"/>
                                          </p:stCondLst>
                                        </p:cTn>
                                        <p:tgtEl>
                                          <p:spTgt spid="3">
                                            <p:txEl>
                                              <p:pRg st="15" end="15"/>
                                            </p:txEl>
                                          </p:spTgt>
                                        </p:tgtEl>
                                        <p:attrNameLst>
                                          <p:attrName>style.visibility</p:attrName>
                                        </p:attrNameLst>
                                      </p:cBhvr>
                                      <p:to>
                                        <p:strVal val="visible"/>
                                      </p:to>
                                    </p:set>
                                    <p:animEffect transition="in" filter="dissolve">
                                      <p:cBhvr>
                                        <p:cTn id="50" dur="500"/>
                                        <p:tgtEl>
                                          <p:spTgt spid="3">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85B70-3C3C-4127-83DF-7C426FD662DE}"/>
              </a:ext>
            </a:extLst>
          </p:cNvPr>
          <p:cNvSpPr>
            <a:spLocks noGrp="1"/>
          </p:cNvSpPr>
          <p:nvPr>
            <p:ph type="title"/>
          </p:nvPr>
        </p:nvSpPr>
        <p:spPr/>
        <p:txBody>
          <a:bodyPr/>
          <a:lstStyle/>
          <a:p>
            <a:r>
              <a:rPr lang="en-US" dirty="0"/>
              <a:t>Topology-based addresses in Thread</a:t>
            </a:r>
          </a:p>
        </p:txBody>
      </p:sp>
      <p:sp>
        <p:nvSpPr>
          <p:cNvPr id="3" name="Content Placeholder 2">
            <a:extLst>
              <a:ext uri="{FF2B5EF4-FFF2-40B4-BE49-F238E27FC236}">
                <a16:creationId xmlns:a16="http://schemas.microsoft.com/office/drawing/2014/main" id="{876FCE43-C926-41A3-A2B0-04EFAEF3545C}"/>
              </a:ext>
            </a:extLst>
          </p:cNvPr>
          <p:cNvSpPr>
            <a:spLocks noGrp="1"/>
          </p:cNvSpPr>
          <p:nvPr>
            <p:ph idx="1"/>
          </p:nvPr>
        </p:nvSpPr>
        <p:spPr>
          <a:xfrm>
            <a:off x="607595" y="1230682"/>
            <a:ext cx="4952892" cy="5029200"/>
          </a:xfrm>
        </p:spPr>
        <p:txBody>
          <a:bodyPr/>
          <a:lstStyle/>
          <a:p>
            <a:r>
              <a:rPr lang="en-US" dirty="0"/>
              <a:t>FD00::00ff:fe00:RLOC16</a:t>
            </a:r>
          </a:p>
          <a:p>
            <a:pPr lvl="1"/>
            <a:r>
              <a:rPr lang="en-US" dirty="0"/>
              <a:t>Same top bits as mesh-local</a:t>
            </a:r>
          </a:p>
          <a:p>
            <a:pPr lvl="1"/>
            <a:endParaRPr lang="en-US" dirty="0"/>
          </a:p>
          <a:p>
            <a:r>
              <a:rPr lang="en-US" dirty="0"/>
              <a:t>Routing Locator (RLOC)</a:t>
            </a:r>
          </a:p>
          <a:p>
            <a:pPr lvl="1"/>
            <a:r>
              <a:rPr lang="en-US" dirty="0"/>
              <a:t>Router ID plus Child ID</a:t>
            </a:r>
          </a:p>
          <a:p>
            <a:pPr lvl="1"/>
            <a:endParaRPr lang="en-US" dirty="0"/>
          </a:p>
          <a:p>
            <a:pPr lvl="1"/>
            <a:endParaRPr lang="en-US" dirty="0"/>
          </a:p>
          <a:p>
            <a:pPr lvl="1"/>
            <a:endParaRPr lang="en-US" dirty="0"/>
          </a:p>
          <a:p>
            <a:r>
              <a:rPr lang="en-US" dirty="0"/>
              <a:t>Changes with network topology</a:t>
            </a:r>
          </a:p>
          <a:p>
            <a:pPr lvl="1"/>
            <a:r>
              <a:rPr lang="en-US" dirty="0"/>
              <a:t>Used for routing packets</a:t>
            </a:r>
          </a:p>
          <a:p>
            <a:pPr lvl="1"/>
            <a:endParaRPr lang="en-US" dirty="0"/>
          </a:p>
        </p:txBody>
      </p:sp>
      <p:sp>
        <p:nvSpPr>
          <p:cNvPr id="4" name="Slide Number Placeholder 3">
            <a:extLst>
              <a:ext uri="{FF2B5EF4-FFF2-40B4-BE49-F238E27FC236}">
                <a16:creationId xmlns:a16="http://schemas.microsoft.com/office/drawing/2014/main" id="{0C216522-042E-4A98-B102-99635A11C639}"/>
              </a:ext>
            </a:extLst>
          </p:cNvPr>
          <p:cNvSpPr>
            <a:spLocks noGrp="1"/>
          </p:cNvSpPr>
          <p:nvPr>
            <p:ph type="sldNum" sz="quarter" idx="12"/>
          </p:nvPr>
        </p:nvSpPr>
        <p:spPr/>
        <p:txBody>
          <a:bodyPr/>
          <a:lstStyle/>
          <a:p>
            <a:fld id="{0778C724-3839-4D76-A707-B4C23905D055}" type="slidenum">
              <a:rPr lang="en-US" smtClean="0"/>
              <a:t>32</a:t>
            </a:fld>
            <a:endParaRPr lang="en-US"/>
          </a:p>
        </p:txBody>
      </p:sp>
      <p:pic>
        <p:nvPicPr>
          <p:cNvPr id="4098" name="Picture 2" descr="OT RLOC Topology">
            <a:extLst>
              <a:ext uri="{FF2B5EF4-FFF2-40B4-BE49-F238E27FC236}">
                <a16:creationId xmlns:a16="http://schemas.microsoft.com/office/drawing/2014/main" id="{5965FEEB-844C-4391-A4FE-3E259AF339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0487" y="1431098"/>
            <a:ext cx="6019907" cy="50292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OT RLOC16">
            <a:extLst>
              <a:ext uri="{FF2B5EF4-FFF2-40B4-BE49-F238E27FC236}">
                <a16:creationId xmlns:a16="http://schemas.microsoft.com/office/drawing/2014/main" id="{F397F027-0968-4F15-B254-A0C657E3D3E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6836"/>
          <a:stretch/>
        </p:blipFill>
        <p:spPr bwMode="auto">
          <a:xfrm>
            <a:off x="1282700" y="3377465"/>
            <a:ext cx="3187700" cy="11723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70522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75F87-AE6E-5946-932F-DA83FD9DD658}"/>
              </a:ext>
            </a:extLst>
          </p:cNvPr>
          <p:cNvSpPr>
            <a:spLocks noGrp="1"/>
          </p:cNvSpPr>
          <p:nvPr>
            <p:ph type="title"/>
          </p:nvPr>
        </p:nvSpPr>
        <p:spPr/>
        <p:txBody>
          <a:bodyPr/>
          <a:lstStyle/>
          <a:p>
            <a:r>
              <a:rPr lang="en-US" dirty="0"/>
              <a:t>RLOC from RLOC16 and Mesh-Local Prefix</a:t>
            </a:r>
          </a:p>
        </p:txBody>
      </p:sp>
      <p:sp>
        <p:nvSpPr>
          <p:cNvPr id="4" name="Slide Number Placeholder 3">
            <a:extLst>
              <a:ext uri="{FF2B5EF4-FFF2-40B4-BE49-F238E27FC236}">
                <a16:creationId xmlns:a16="http://schemas.microsoft.com/office/drawing/2014/main" id="{C41FA948-DF8A-BB48-AC7C-DD91906F581F}"/>
              </a:ext>
            </a:extLst>
          </p:cNvPr>
          <p:cNvSpPr>
            <a:spLocks noGrp="1"/>
          </p:cNvSpPr>
          <p:nvPr>
            <p:ph type="sldNum" sz="quarter" idx="12"/>
          </p:nvPr>
        </p:nvSpPr>
        <p:spPr/>
        <p:txBody>
          <a:bodyPr/>
          <a:lstStyle/>
          <a:p>
            <a:fld id="{B73C04DA-1748-8C48-8913-76B061C053D9}" type="slidenum">
              <a:rPr lang="en-US" smtClean="0"/>
              <a:t>33</a:t>
            </a:fld>
            <a:endParaRPr lang="en-US"/>
          </a:p>
        </p:txBody>
      </p:sp>
      <p:pic>
        <p:nvPicPr>
          <p:cNvPr id="1026" name="Picture 2" descr="https://openthread.io/guides/images/ot-primer-rloc_2x.png">
            <a:extLst>
              <a:ext uri="{FF2B5EF4-FFF2-40B4-BE49-F238E27FC236}">
                <a16:creationId xmlns:a16="http://schemas.microsoft.com/office/drawing/2014/main" id="{0F84C708-DCA2-C04C-8548-B60D83159F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4014" y="2479021"/>
            <a:ext cx="5079384" cy="159193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tcpipguide.com/free/diagrams/ipv6eui64.png">
            <a:extLst>
              <a:ext uri="{FF2B5EF4-FFF2-40B4-BE49-F238E27FC236}">
                <a16:creationId xmlns:a16="http://schemas.microsoft.com/office/drawing/2014/main" id="{32DDAA9B-5750-164C-8AE0-EF825935A8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113747"/>
            <a:ext cx="6325643" cy="4172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28911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7959F-3B0E-402C-B28F-3C7A65AA1C6F}"/>
              </a:ext>
            </a:extLst>
          </p:cNvPr>
          <p:cNvSpPr>
            <a:spLocks noGrp="1"/>
          </p:cNvSpPr>
          <p:nvPr>
            <p:ph type="title"/>
          </p:nvPr>
        </p:nvSpPr>
        <p:spPr/>
        <p:txBody>
          <a:bodyPr/>
          <a:lstStyle/>
          <a:p>
            <a:r>
              <a:rPr lang="en-US" dirty="0"/>
              <a:t>Role-based addresses in Thread</a:t>
            </a:r>
          </a:p>
        </p:txBody>
      </p:sp>
      <p:sp>
        <p:nvSpPr>
          <p:cNvPr id="3" name="Content Placeholder 2">
            <a:extLst>
              <a:ext uri="{FF2B5EF4-FFF2-40B4-BE49-F238E27FC236}">
                <a16:creationId xmlns:a16="http://schemas.microsoft.com/office/drawing/2014/main" id="{56385534-F71B-4E11-9315-76670E12FB49}"/>
              </a:ext>
            </a:extLst>
          </p:cNvPr>
          <p:cNvSpPr>
            <a:spLocks noGrp="1"/>
          </p:cNvSpPr>
          <p:nvPr>
            <p:ph idx="1"/>
          </p:nvPr>
        </p:nvSpPr>
        <p:spPr/>
        <p:txBody>
          <a:bodyPr>
            <a:normAutofit lnSpcReduction="10000"/>
          </a:bodyPr>
          <a:lstStyle/>
          <a:p>
            <a:r>
              <a:rPr lang="en-US" dirty="0"/>
              <a:t>Multicast</a:t>
            </a:r>
          </a:p>
          <a:p>
            <a:pPr lvl="1"/>
            <a:r>
              <a:rPr lang="en-US" dirty="0"/>
              <a:t>FF02::1 – link-local, all listening devices</a:t>
            </a:r>
          </a:p>
          <a:p>
            <a:pPr lvl="1"/>
            <a:r>
              <a:rPr lang="en-US" dirty="0"/>
              <a:t>FF02::2 – link-local, all routers/router-eligible</a:t>
            </a:r>
          </a:p>
          <a:p>
            <a:pPr lvl="1"/>
            <a:r>
              <a:rPr lang="en-US" dirty="0"/>
              <a:t>FF03::1 – mesh-local, all listening devices</a:t>
            </a:r>
          </a:p>
          <a:p>
            <a:pPr lvl="1"/>
            <a:r>
              <a:rPr lang="en-US" dirty="0"/>
              <a:t>FF03::2 – mesh-local, all routers/router-eligible</a:t>
            </a:r>
          </a:p>
          <a:p>
            <a:pPr lvl="1"/>
            <a:endParaRPr lang="en-US" dirty="0"/>
          </a:p>
          <a:p>
            <a:r>
              <a:rPr lang="en-US" dirty="0"/>
              <a:t>Anycast</a:t>
            </a:r>
          </a:p>
          <a:p>
            <a:pPr lvl="1"/>
            <a:r>
              <a:rPr lang="en-US" dirty="0"/>
              <a:t>FD00::00FF:FE00:FC</a:t>
            </a:r>
            <a:r>
              <a:rPr lang="en-US" b="1" dirty="0"/>
              <a:t>xx</a:t>
            </a:r>
          </a:p>
          <a:p>
            <a:pPr lvl="2"/>
            <a:r>
              <a:rPr lang="en-US" dirty="0"/>
              <a:t>00 – Thread Leader</a:t>
            </a:r>
          </a:p>
          <a:p>
            <a:pPr lvl="2"/>
            <a:r>
              <a:rPr lang="en-US" dirty="0"/>
              <a:t>01-0F – DHCPv6 Agent</a:t>
            </a:r>
          </a:p>
          <a:p>
            <a:pPr lvl="2"/>
            <a:r>
              <a:rPr lang="en-US" dirty="0"/>
              <a:t>30-37 – Commissioner</a:t>
            </a:r>
          </a:p>
          <a:p>
            <a:pPr lvl="2"/>
            <a:r>
              <a:rPr lang="en-US" dirty="0"/>
              <a:t>etc.</a:t>
            </a:r>
          </a:p>
        </p:txBody>
      </p:sp>
      <p:sp>
        <p:nvSpPr>
          <p:cNvPr id="4" name="Slide Number Placeholder 3">
            <a:extLst>
              <a:ext uri="{FF2B5EF4-FFF2-40B4-BE49-F238E27FC236}">
                <a16:creationId xmlns:a16="http://schemas.microsoft.com/office/drawing/2014/main" id="{B40722F6-3EA3-46AB-AC75-D33AF7E8BA11}"/>
              </a:ext>
            </a:extLst>
          </p:cNvPr>
          <p:cNvSpPr>
            <a:spLocks noGrp="1"/>
          </p:cNvSpPr>
          <p:nvPr>
            <p:ph type="sldNum" sz="quarter" idx="12"/>
          </p:nvPr>
        </p:nvSpPr>
        <p:spPr/>
        <p:txBody>
          <a:bodyPr/>
          <a:lstStyle/>
          <a:p>
            <a:fld id="{0778C724-3839-4D76-A707-B4C23905D055}" type="slidenum">
              <a:rPr lang="en-US" smtClean="0"/>
              <a:t>34</a:t>
            </a:fld>
            <a:endParaRPr lang="en-US"/>
          </a:p>
        </p:txBody>
      </p:sp>
    </p:spTree>
    <p:extLst>
      <p:ext uri="{BB962C8B-B14F-4D97-AF65-F5344CB8AC3E}">
        <p14:creationId xmlns:p14="http://schemas.microsoft.com/office/powerpoint/2010/main" val="41163441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3BB54-615F-D646-AAE4-95A4D0FB3120}"/>
              </a:ext>
            </a:extLst>
          </p:cNvPr>
          <p:cNvSpPr>
            <a:spLocks noGrp="1"/>
          </p:cNvSpPr>
          <p:nvPr>
            <p:ph type="title"/>
          </p:nvPr>
        </p:nvSpPr>
        <p:spPr/>
        <p:txBody>
          <a:bodyPr/>
          <a:lstStyle/>
          <a:p>
            <a:r>
              <a:rPr lang="en-US" dirty="0"/>
              <a:t>Why have all of these addresses?</a:t>
            </a:r>
          </a:p>
        </p:txBody>
      </p:sp>
      <p:sp>
        <p:nvSpPr>
          <p:cNvPr id="3" name="Content Placeholder 2">
            <a:extLst>
              <a:ext uri="{FF2B5EF4-FFF2-40B4-BE49-F238E27FC236}">
                <a16:creationId xmlns:a16="http://schemas.microsoft.com/office/drawing/2014/main" id="{356B43DF-DC05-A843-8B82-1B124915D5F0}"/>
              </a:ext>
            </a:extLst>
          </p:cNvPr>
          <p:cNvSpPr>
            <a:spLocks noGrp="1"/>
          </p:cNvSpPr>
          <p:nvPr>
            <p:ph idx="1"/>
          </p:nvPr>
        </p:nvSpPr>
        <p:spPr/>
        <p:txBody>
          <a:bodyPr>
            <a:normAutofit lnSpcReduction="10000"/>
          </a:bodyPr>
          <a:lstStyle/>
          <a:p>
            <a:r>
              <a:rPr lang="en-US" dirty="0"/>
              <a:t>Link-Local</a:t>
            </a:r>
          </a:p>
          <a:p>
            <a:pPr lvl="1"/>
            <a:r>
              <a:rPr lang="en-US" dirty="0"/>
              <a:t>Example: </a:t>
            </a:r>
            <a:r>
              <a:rPr lang="en-US" dirty="0">
                <a:solidFill>
                  <a:schemeClr val="accent2"/>
                </a:solidFill>
              </a:rPr>
              <a:t>fe80</a:t>
            </a:r>
            <a:r>
              <a:rPr lang="en-US" dirty="0"/>
              <a:t>::</a:t>
            </a:r>
            <a:r>
              <a:rPr lang="en-US" dirty="0">
                <a:solidFill>
                  <a:schemeClr val="accent4"/>
                </a:solidFill>
              </a:rPr>
              <a:t>54db:881c:3845:57f4</a:t>
            </a:r>
          </a:p>
          <a:p>
            <a:pPr lvl="1"/>
            <a:r>
              <a:rPr lang="en-US" dirty="0"/>
              <a:t>IID Based on 802.15.4 Extended Address</a:t>
            </a:r>
          </a:p>
          <a:p>
            <a:pPr lvl="1"/>
            <a:r>
              <a:rPr lang="en-US" dirty="0"/>
              <a:t>Used to discover neighbors, configure links, and exchange routing information</a:t>
            </a:r>
          </a:p>
          <a:p>
            <a:pPr lvl="1"/>
            <a:r>
              <a:rPr lang="en-US" dirty="0"/>
              <a:t>Not a routable address</a:t>
            </a:r>
          </a:p>
          <a:p>
            <a:pPr lvl="1"/>
            <a:endParaRPr lang="en-US" dirty="0"/>
          </a:p>
          <a:p>
            <a:r>
              <a:rPr lang="en-US" dirty="0"/>
              <a:t>Mesh-Local EID (ML-EID)</a:t>
            </a:r>
          </a:p>
          <a:p>
            <a:pPr lvl="1"/>
            <a:r>
              <a:rPr lang="en-US" dirty="0"/>
              <a:t>Example: </a:t>
            </a:r>
            <a:r>
              <a:rPr lang="en-US" dirty="0">
                <a:solidFill>
                  <a:schemeClr val="accent6"/>
                </a:solidFill>
              </a:rPr>
              <a:t>fde5:8dba:82e1:1</a:t>
            </a:r>
            <a:r>
              <a:rPr lang="en-US" dirty="0"/>
              <a:t>:</a:t>
            </a:r>
            <a:r>
              <a:rPr lang="en-US" dirty="0">
                <a:solidFill>
                  <a:srgbClr val="7030A0"/>
                </a:solidFill>
              </a:rPr>
              <a:t>416:993c:8399:35ab</a:t>
            </a:r>
          </a:p>
          <a:p>
            <a:pPr lvl="1"/>
            <a:r>
              <a:rPr lang="en-US" dirty="0"/>
              <a:t>IID Random, chosen after commissioning is complete</a:t>
            </a:r>
          </a:p>
          <a:p>
            <a:pPr lvl="1"/>
            <a:r>
              <a:rPr lang="en-US" dirty="0"/>
              <a:t>Does not change as the topology changes</a:t>
            </a:r>
          </a:p>
          <a:p>
            <a:pPr lvl="1"/>
            <a:r>
              <a:rPr lang="en-US" dirty="0"/>
              <a:t>Should be used by applications</a:t>
            </a:r>
          </a:p>
          <a:p>
            <a:endParaRPr lang="en-US" dirty="0"/>
          </a:p>
          <a:p>
            <a:pPr lvl="1"/>
            <a:endParaRPr lang="en-US" dirty="0"/>
          </a:p>
          <a:p>
            <a:pPr lvl="1"/>
            <a:endParaRPr lang="en-US" dirty="0"/>
          </a:p>
          <a:p>
            <a:pPr lvl="1"/>
            <a:endParaRPr lang="en-US" dirty="0"/>
          </a:p>
          <a:p>
            <a:pPr lvl="1"/>
            <a:endParaRPr lang="en-US" dirty="0"/>
          </a:p>
        </p:txBody>
      </p:sp>
      <p:sp>
        <p:nvSpPr>
          <p:cNvPr id="4" name="Slide Number Placeholder 3">
            <a:extLst>
              <a:ext uri="{FF2B5EF4-FFF2-40B4-BE49-F238E27FC236}">
                <a16:creationId xmlns:a16="http://schemas.microsoft.com/office/drawing/2014/main" id="{12D9A457-5A2B-CC46-A957-496185195C9A}"/>
              </a:ext>
            </a:extLst>
          </p:cNvPr>
          <p:cNvSpPr>
            <a:spLocks noGrp="1"/>
          </p:cNvSpPr>
          <p:nvPr>
            <p:ph type="sldNum" sz="quarter" idx="12"/>
          </p:nvPr>
        </p:nvSpPr>
        <p:spPr/>
        <p:txBody>
          <a:bodyPr/>
          <a:lstStyle/>
          <a:p>
            <a:fld id="{B73C04DA-1748-8C48-8913-76B061C053D9}" type="slidenum">
              <a:rPr lang="en-US" smtClean="0"/>
              <a:t>35</a:t>
            </a:fld>
            <a:endParaRPr lang="en-US"/>
          </a:p>
        </p:txBody>
      </p:sp>
    </p:spTree>
    <p:extLst>
      <p:ext uri="{BB962C8B-B14F-4D97-AF65-F5344CB8AC3E}">
        <p14:creationId xmlns:p14="http://schemas.microsoft.com/office/powerpoint/2010/main" val="16536251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1E232-B492-CF45-AE7A-15FFD8C0D4BF}"/>
              </a:ext>
            </a:extLst>
          </p:cNvPr>
          <p:cNvSpPr>
            <a:spLocks noGrp="1"/>
          </p:cNvSpPr>
          <p:nvPr>
            <p:ph type="title"/>
          </p:nvPr>
        </p:nvSpPr>
        <p:spPr/>
        <p:txBody>
          <a:bodyPr/>
          <a:lstStyle/>
          <a:p>
            <a:r>
              <a:rPr lang="en-US" dirty="0"/>
              <a:t>Why have all of these addresses?</a:t>
            </a:r>
          </a:p>
        </p:txBody>
      </p:sp>
      <p:sp>
        <p:nvSpPr>
          <p:cNvPr id="3" name="Content Placeholder 2">
            <a:extLst>
              <a:ext uri="{FF2B5EF4-FFF2-40B4-BE49-F238E27FC236}">
                <a16:creationId xmlns:a16="http://schemas.microsoft.com/office/drawing/2014/main" id="{06AA05F4-6751-D540-BB07-BCB91BC16DD3}"/>
              </a:ext>
            </a:extLst>
          </p:cNvPr>
          <p:cNvSpPr>
            <a:spLocks noGrp="1"/>
          </p:cNvSpPr>
          <p:nvPr>
            <p:ph idx="1"/>
          </p:nvPr>
        </p:nvSpPr>
        <p:spPr/>
        <p:txBody>
          <a:bodyPr/>
          <a:lstStyle/>
          <a:p>
            <a:r>
              <a:rPr lang="en-US" dirty="0"/>
              <a:t>Routing Locator (RLOC)</a:t>
            </a:r>
          </a:p>
          <a:p>
            <a:pPr lvl="1"/>
            <a:r>
              <a:rPr lang="en-US" dirty="0"/>
              <a:t>Mesh-Local address</a:t>
            </a:r>
          </a:p>
          <a:p>
            <a:pPr lvl="1"/>
            <a:r>
              <a:rPr lang="en-US" dirty="0"/>
              <a:t>Example: </a:t>
            </a:r>
            <a:r>
              <a:rPr lang="en-US" dirty="0">
                <a:solidFill>
                  <a:schemeClr val="accent6"/>
                </a:solidFill>
              </a:rPr>
              <a:t>fde5:8dba:82e1:1</a:t>
            </a:r>
            <a:r>
              <a:rPr lang="en-US" dirty="0"/>
              <a:t>::ff:fe00:</a:t>
            </a:r>
            <a:r>
              <a:rPr lang="en-US" dirty="0">
                <a:solidFill>
                  <a:schemeClr val="accent5"/>
                </a:solidFill>
              </a:rPr>
              <a:t>1001</a:t>
            </a:r>
          </a:p>
          <a:p>
            <a:pPr lvl="1"/>
            <a:r>
              <a:rPr lang="en-US" dirty="0"/>
              <a:t>Generated once a device attaches to a network</a:t>
            </a:r>
          </a:p>
          <a:p>
            <a:pPr lvl="1"/>
            <a:r>
              <a:rPr lang="en-US" dirty="0"/>
              <a:t>Gives easy idea about routing!</a:t>
            </a:r>
          </a:p>
          <a:p>
            <a:pPr lvl="1"/>
            <a:r>
              <a:rPr lang="en-US" dirty="0"/>
              <a:t>Changes as the topology changes</a:t>
            </a:r>
          </a:p>
          <a:p>
            <a:pPr lvl="1"/>
            <a:r>
              <a:rPr lang="en-US" dirty="0"/>
              <a:t>Generally not used by applications</a:t>
            </a:r>
          </a:p>
          <a:p>
            <a:r>
              <a:rPr lang="en-US" dirty="0"/>
              <a:t>Anycast Locator (ALOC)</a:t>
            </a:r>
          </a:p>
          <a:p>
            <a:pPr lvl="1"/>
            <a:endParaRPr lang="en-US" dirty="0"/>
          </a:p>
        </p:txBody>
      </p:sp>
      <p:sp>
        <p:nvSpPr>
          <p:cNvPr id="4" name="Slide Number Placeholder 3">
            <a:extLst>
              <a:ext uri="{FF2B5EF4-FFF2-40B4-BE49-F238E27FC236}">
                <a16:creationId xmlns:a16="http://schemas.microsoft.com/office/drawing/2014/main" id="{ECEC5804-2287-4044-AE0B-3CFD09D57173}"/>
              </a:ext>
            </a:extLst>
          </p:cNvPr>
          <p:cNvSpPr>
            <a:spLocks noGrp="1"/>
          </p:cNvSpPr>
          <p:nvPr>
            <p:ph type="sldNum" sz="quarter" idx="12"/>
          </p:nvPr>
        </p:nvSpPr>
        <p:spPr/>
        <p:txBody>
          <a:bodyPr/>
          <a:lstStyle/>
          <a:p>
            <a:fld id="{B73C04DA-1748-8C48-8913-76B061C053D9}" type="slidenum">
              <a:rPr lang="en-US" smtClean="0"/>
              <a:t>36</a:t>
            </a:fld>
            <a:endParaRPr lang="en-US"/>
          </a:p>
        </p:txBody>
      </p:sp>
    </p:spTree>
    <p:extLst>
      <p:ext uri="{BB962C8B-B14F-4D97-AF65-F5344CB8AC3E}">
        <p14:creationId xmlns:p14="http://schemas.microsoft.com/office/powerpoint/2010/main" val="24544647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2D889-7B5B-4705-BBDC-6F0BE280E15B}"/>
              </a:ext>
            </a:extLst>
          </p:cNvPr>
          <p:cNvSpPr>
            <a:spLocks noGrp="1"/>
          </p:cNvSpPr>
          <p:nvPr>
            <p:ph type="title"/>
          </p:nvPr>
        </p:nvSpPr>
        <p:spPr/>
        <p:txBody>
          <a:bodyPr/>
          <a:lstStyle/>
          <a:p>
            <a:r>
              <a:rPr lang="en-US" dirty="0"/>
              <a:t>Break + Open Question</a:t>
            </a:r>
          </a:p>
        </p:txBody>
      </p:sp>
      <p:sp>
        <p:nvSpPr>
          <p:cNvPr id="3" name="Content Placeholder 2">
            <a:extLst>
              <a:ext uri="{FF2B5EF4-FFF2-40B4-BE49-F238E27FC236}">
                <a16:creationId xmlns:a16="http://schemas.microsoft.com/office/drawing/2014/main" id="{55F1A221-E631-41E0-B6E9-EE0D8BF3CC52}"/>
              </a:ext>
            </a:extLst>
          </p:cNvPr>
          <p:cNvSpPr>
            <a:spLocks noGrp="1"/>
          </p:cNvSpPr>
          <p:nvPr>
            <p:ph idx="1"/>
          </p:nvPr>
        </p:nvSpPr>
        <p:spPr/>
        <p:txBody>
          <a:bodyPr/>
          <a:lstStyle/>
          <a:p>
            <a:r>
              <a:rPr lang="en-US" dirty="0"/>
              <a:t>Why use Thread instead of basic 802.15.4?</a:t>
            </a:r>
          </a:p>
        </p:txBody>
      </p:sp>
      <p:sp>
        <p:nvSpPr>
          <p:cNvPr id="4" name="Slide Number Placeholder 3">
            <a:extLst>
              <a:ext uri="{FF2B5EF4-FFF2-40B4-BE49-F238E27FC236}">
                <a16:creationId xmlns:a16="http://schemas.microsoft.com/office/drawing/2014/main" id="{F41519B7-696E-4D94-8A30-5746E50B8AB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8C724-3839-4D76-A707-B4C23905D055}" type="slidenum">
              <a:rPr kumimoji="0" lang="en-US" sz="1200" b="0" i="0" u="none" strike="noStrike" kern="1200" cap="none" spc="0" normalizeH="0" baseline="0" noProof="0" smtClean="0">
                <a:ln>
                  <a:noFill/>
                </a:ln>
                <a:solidFill>
                  <a:prstClr val="black">
                    <a:lumMod val="50000"/>
                    <a:lumOff val="50000"/>
                  </a:prstClr>
                </a:solidFill>
                <a:effectLst/>
                <a:uLnTx/>
                <a:uFillTx/>
                <a:latin typeface="Tahom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lumMod val="50000"/>
                  <a:lumOff val="50000"/>
                </a:prstClr>
              </a:solidFill>
              <a:effectLst/>
              <a:uLnTx/>
              <a:uFillTx/>
              <a:latin typeface="Tahoma"/>
              <a:ea typeface="+mn-ea"/>
              <a:cs typeface="+mn-cs"/>
            </a:endParaRPr>
          </a:p>
        </p:txBody>
      </p:sp>
    </p:spTree>
    <p:extLst>
      <p:ext uri="{BB962C8B-B14F-4D97-AF65-F5344CB8AC3E}">
        <p14:creationId xmlns:p14="http://schemas.microsoft.com/office/powerpoint/2010/main" val="31341333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2D889-7B5B-4705-BBDC-6F0BE280E15B}"/>
              </a:ext>
            </a:extLst>
          </p:cNvPr>
          <p:cNvSpPr>
            <a:spLocks noGrp="1"/>
          </p:cNvSpPr>
          <p:nvPr>
            <p:ph type="title"/>
          </p:nvPr>
        </p:nvSpPr>
        <p:spPr/>
        <p:txBody>
          <a:bodyPr/>
          <a:lstStyle/>
          <a:p>
            <a:r>
              <a:rPr lang="en-US" dirty="0"/>
              <a:t>Break + Open Question</a:t>
            </a:r>
          </a:p>
        </p:txBody>
      </p:sp>
      <p:sp>
        <p:nvSpPr>
          <p:cNvPr id="3" name="Content Placeholder 2">
            <a:extLst>
              <a:ext uri="{FF2B5EF4-FFF2-40B4-BE49-F238E27FC236}">
                <a16:creationId xmlns:a16="http://schemas.microsoft.com/office/drawing/2014/main" id="{55F1A221-E631-41E0-B6E9-EE0D8BF3CC52}"/>
              </a:ext>
            </a:extLst>
          </p:cNvPr>
          <p:cNvSpPr>
            <a:spLocks noGrp="1"/>
          </p:cNvSpPr>
          <p:nvPr>
            <p:ph idx="1"/>
          </p:nvPr>
        </p:nvSpPr>
        <p:spPr/>
        <p:txBody>
          <a:bodyPr/>
          <a:lstStyle/>
          <a:p>
            <a:r>
              <a:rPr lang="en-US" dirty="0"/>
              <a:t>Why use Thread instead of basic 802.15.4?</a:t>
            </a:r>
          </a:p>
          <a:p>
            <a:endParaRPr lang="en-US" dirty="0"/>
          </a:p>
          <a:p>
            <a:pPr lvl="1"/>
            <a:r>
              <a:rPr lang="en-US" dirty="0"/>
              <a:t>Full specification of upper layers</a:t>
            </a:r>
          </a:p>
          <a:p>
            <a:pPr lvl="2"/>
            <a:r>
              <a:rPr lang="en-US" dirty="0"/>
              <a:t>Clarifies how data is transmitted between devices on a network</a:t>
            </a:r>
          </a:p>
          <a:p>
            <a:pPr lvl="2"/>
            <a:r>
              <a:rPr lang="en-US" dirty="0"/>
              <a:t>Cleans up a lot of things otherwise left implementation-dependent</a:t>
            </a:r>
          </a:p>
          <a:p>
            <a:pPr lvl="1"/>
            <a:endParaRPr lang="en-US" dirty="0"/>
          </a:p>
          <a:p>
            <a:pPr lvl="1"/>
            <a:r>
              <a:rPr lang="en-US" dirty="0"/>
              <a:t>Interaction with the world </a:t>
            </a:r>
            <a:r>
              <a:rPr lang="en-US" i="1" dirty="0"/>
              <a:t>outside</a:t>
            </a:r>
            <a:r>
              <a:rPr lang="en-US" dirty="0"/>
              <a:t> of the sensor network!</a:t>
            </a:r>
          </a:p>
          <a:p>
            <a:pPr lvl="2"/>
            <a:r>
              <a:rPr lang="en-US" dirty="0"/>
              <a:t>Gateway can be a dumb forwarder of packets</a:t>
            </a:r>
          </a:p>
          <a:p>
            <a:pPr lvl="2"/>
            <a:r>
              <a:rPr lang="en-US" dirty="0"/>
              <a:t>Devices can directly talk to NTP servers or POST data to a website!</a:t>
            </a:r>
          </a:p>
        </p:txBody>
      </p:sp>
      <p:sp>
        <p:nvSpPr>
          <p:cNvPr id="4" name="Slide Number Placeholder 3">
            <a:extLst>
              <a:ext uri="{FF2B5EF4-FFF2-40B4-BE49-F238E27FC236}">
                <a16:creationId xmlns:a16="http://schemas.microsoft.com/office/drawing/2014/main" id="{F41519B7-696E-4D94-8A30-5746E50B8AB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8C724-3839-4D76-A707-B4C23905D055}" type="slidenum">
              <a:rPr kumimoji="0" lang="en-US" sz="1200" b="0" i="0" u="none" strike="noStrike" kern="1200" cap="none" spc="0" normalizeH="0" baseline="0" noProof="0" smtClean="0">
                <a:ln>
                  <a:noFill/>
                </a:ln>
                <a:solidFill>
                  <a:prstClr val="black">
                    <a:lumMod val="50000"/>
                    <a:lumOff val="50000"/>
                  </a:prstClr>
                </a:solidFill>
                <a:effectLst/>
                <a:uLnTx/>
                <a:uFillTx/>
                <a:latin typeface="Tahom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lumMod val="50000"/>
                  <a:lumOff val="50000"/>
                </a:prstClr>
              </a:solidFill>
              <a:effectLst/>
              <a:uLnTx/>
              <a:uFillTx/>
              <a:latin typeface="Tahoma"/>
              <a:ea typeface="+mn-ea"/>
              <a:cs typeface="+mn-cs"/>
            </a:endParaRPr>
          </a:p>
        </p:txBody>
      </p:sp>
    </p:spTree>
    <p:extLst>
      <p:ext uri="{BB962C8B-B14F-4D97-AF65-F5344CB8AC3E}">
        <p14:creationId xmlns:p14="http://schemas.microsoft.com/office/powerpoint/2010/main" val="11759007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E4CC8D-826F-4242-A164-B180748AA694}"/>
              </a:ext>
            </a:extLst>
          </p:cNvPr>
          <p:cNvSpPr>
            <a:spLocks noGrp="1"/>
          </p:cNvSpPr>
          <p:nvPr>
            <p:ph type="sldNum" sz="quarter" idx="12"/>
          </p:nvPr>
        </p:nvSpPr>
        <p:spPr/>
        <p:txBody>
          <a:bodyPr/>
          <a:lstStyle/>
          <a:p>
            <a:fld id="{0778C724-3839-4D76-A707-B4C23905D055}" type="slidenum">
              <a:rPr lang="en-US" smtClean="0"/>
              <a:pPr/>
              <a:t>39</a:t>
            </a:fld>
            <a:endParaRPr lang="en-US" dirty="0"/>
          </a:p>
        </p:txBody>
      </p:sp>
      <p:sp>
        <p:nvSpPr>
          <p:cNvPr id="8" name="Text Placeholder 7">
            <a:extLst>
              <a:ext uri="{FF2B5EF4-FFF2-40B4-BE49-F238E27FC236}">
                <a16:creationId xmlns:a16="http://schemas.microsoft.com/office/drawing/2014/main" id="{B973E2CD-F5CF-4EB2-8FFE-BEF643D03035}"/>
              </a:ext>
            </a:extLst>
          </p:cNvPr>
          <p:cNvSpPr>
            <a:spLocks noGrp="1"/>
          </p:cNvSpPr>
          <p:nvPr>
            <p:ph type="body" sz="quarter" idx="13"/>
          </p:nvPr>
        </p:nvSpPr>
        <p:spPr/>
        <p:txBody>
          <a:bodyPr>
            <a:normAutofit/>
          </a:bodyPr>
          <a:lstStyle/>
          <a:p>
            <a:r>
              <a:rPr lang="en-US" dirty="0"/>
              <a:t>802.15.4 Review</a:t>
            </a:r>
          </a:p>
          <a:p>
            <a:pPr lvl="1"/>
            <a:endParaRPr lang="en-US" b="1" dirty="0"/>
          </a:p>
          <a:p>
            <a:r>
              <a:rPr lang="en-US" dirty="0"/>
              <a:t>Thread Overview</a:t>
            </a:r>
          </a:p>
          <a:p>
            <a:pPr lvl="1"/>
            <a:endParaRPr lang="en-US" dirty="0"/>
          </a:p>
          <a:p>
            <a:r>
              <a:rPr lang="en-US" dirty="0"/>
              <a:t>Thread Addressing</a:t>
            </a:r>
          </a:p>
          <a:p>
            <a:pPr lvl="1"/>
            <a:endParaRPr lang="en-US" dirty="0"/>
          </a:p>
          <a:p>
            <a:r>
              <a:rPr lang="en-US" b="1" dirty="0"/>
              <a:t>Runtime Behavior</a:t>
            </a:r>
          </a:p>
          <a:p>
            <a:pPr lvl="1"/>
            <a:endParaRPr lang="en-US" dirty="0"/>
          </a:p>
          <a:p>
            <a:r>
              <a:rPr lang="en-US" dirty="0"/>
              <a:t>Using IP</a:t>
            </a:r>
          </a:p>
        </p:txBody>
      </p:sp>
      <p:sp>
        <p:nvSpPr>
          <p:cNvPr id="7" name="Title 6">
            <a:extLst>
              <a:ext uri="{FF2B5EF4-FFF2-40B4-BE49-F238E27FC236}">
                <a16:creationId xmlns:a16="http://schemas.microsoft.com/office/drawing/2014/main" id="{FF4148B5-F7F1-4E4C-AFA8-582DA01BECA1}"/>
              </a:ext>
            </a:extLst>
          </p:cNvPr>
          <p:cNvSpPr>
            <a:spLocks noGrp="1"/>
          </p:cNvSpPr>
          <p:nvPr>
            <p:ph type="title"/>
          </p:nvPr>
        </p:nvSpPr>
        <p:spPr/>
        <p:txBody>
          <a:bodyPr>
            <a:normAutofit fontScale="90000"/>
          </a:bodyPr>
          <a:lstStyle/>
          <a:p>
            <a:r>
              <a:rPr lang="en-US" dirty="0"/>
              <a:t>Outline</a:t>
            </a:r>
          </a:p>
        </p:txBody>
      </p:sp>
    </p:spTree>
    <p:extLst>
      <p:ext uri="{BB962C8B-B14F-4D97-AF65-F5344CB8AC3E}">
        <p14:creationId xmlns:p14="http://schemas.microsoft.com/office/powerpoint/2010/main" val="33385139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BA948-ED93-438C-B600-6825D51D6DBE}"/>
              </a:ext>
            </a:extLst>
          </p:cNvPr>
          <p:cNvSpPr>
            <a:spLocks noGrp="1"/>
          </p:cNvSpPr>
          <p:nvPr>
            <p:ph type="title"/>
          </p:nvPr>
        </p:nvSpPr>
        <p:spPr/>
        <p:txBody>
          <a:bodyPr/>
          <a:lstStyle/>
          <a:p>
            <a:r>
              <a:rPr lang="en-US" dirty="0"/>
              <a:t>802.15.4 base packet format</a:t>
            </a:r>
          </a:p>
        </p:txBody>
      </p:sp>
      <p:sp>
        <p:nvSpPr>
          <p:cNvPr id="7" name="Content Placeholder 6">
            <a:extLst>
              <a:ext uri="{FF2B5EF4-FFF2-40B4-BE49-F238E27FC236}">
                <a16:creationId xmlns:a16="http://schemas.microsoft.com/office/drawing/2014/main" id="{2AA12D79-08EE-604F-A7B7-6944E013DE11}"/>
              </a:ext>
            </a:extLst>
          </p:cNvPr>
          <p:cNvSpPr>
            <a:spLocks noGrp="1"/>
          </p:cNvSpPr>
          <p:nvPr>
            <p:ph idx="1"/>
          </p:nvPr>
        </p:nvSpPr>
        <p:spPr>
          <a:xfrm>
            <a:off x="838200" y="1338058"/>
            <a:ext cx="10515600" cy="4684815"/>
          </a:xfrm>
        </p:spPr>
        <p:txBody>
          <a:bodyPr/>
          <a:lstStyle/>
          <a:p>
            <a:r>
              <a:rPr lang="en-US" dirty="0"/>
              <a:t>Can have 127 byte data</a:t>
            </a:r>
          </a:p>
        </p:txBody>
      </p:sp>
      <p:sp>
        <p:nvSpPr>
          <p:cNvPr id="4" name="Slide Number Placeholder 3">
            <a:extLst>
              <a:ext uri="{FF2B5EF4-FFF2-40B4-BE49-F238E27FC236}">
                <a16:creationId xmlns:a16="http://schemas.microsoft.com/office/drawing/2014/main" id="{D8E5B950-9E99-4FFE-8430-114AD5CCF24E}"/>
              </a:ext>
            </a:extLst>
          </p:cNvPr>
          <p:cNvSpPr>
            <a:spLocks noGrp="1"/>
          </p:cNvSpPr>
          <p:nvPr>
            <p:ph type="sldNum" sz="quarter" idx="12"/>
          </p:nvPr>
        </p:nvSpPr>
        <p:spPr/>
        <p:txBody>
          <a:bodyPr/>
          <a:lstStyle/>
          <a:p>
            <a:fld id="{0778C724-3839-4D76-A707-B4C23905D055}" type="slidenum">
              <a:rPr lang="en-US" smtClean="0"/>
              <a:t>4</a:t>
            </a:fld>
            <a:endParaRPr lang="en-US"/>
          </a:p>
        </p:txBody>
      </p:sp>
      <p:pic>
        <p:nvPicPr>
          <p:cNvPr id="6" name="Picture 5">
            <a:extLst>
              <a:ext uri="{FF2B5EF4-FFF2-40B4-BE49-F238E27FC236}">
                <a16:creationId xmlns:a16="http://schemas.microsoft.com/office/drawing/2014/main" id="{7125EEA9-D221-49A3-B577-9F0434E925F2}"/>
              </a:ext>
            </a:extLst>
          </p:cNvPr>
          <p:cNvPicPr>
            <a:picLocks noChangeAspect="1"/>
          </p:cNvPicPr>
          <p:nvPr/>
        </p:nvPicPr>
        <p:blipFill>
          <a:blip r:embed="rId3"/>
          <a:stretch>
            <a:fillRect/>
          </a:stretch>
        </p:blipFill>
        <p:spPr>
          <a:xfrm>
            <a:off x="2772228" y="2476636"/>
            <a:ext cx="7247373" cy="1950668"/>
          </a:xfrm>
          <a:prstGeom prst="rect">
            <a:avLst/>
          </a:prstGeom>
        </p:spPr>
      </p:pic>
      <p:sp>
        <p:nvSpPr>
          <p:cNvPr id="8" name="Rectangle 7">
            <a:extLst>
              <a:ext uri="{FF2B5EF4-FFF2-40B4-BE49-F238E27FC236}">
                <a16:creationId xmlns:a16="http://schemas.microsoft.com/office/drawing/2014/main" id="{A093D2CC-8E80-874D-9928-E379A69CEDD6}"/>
              </a:ext>
            </a:extLst>
          </p:cNvPr>
          <p:cNvSpPr/>
          <p:nvPr/>
        </p:nvSpPr>
        <p:spPr>
          <a:xfrm>
            <a:off x="7275136" y="3900465"/>
            <a:ext cx="914400" cy="4008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Tree>
    <p:extLst>
      <p:ext uri="{BB962C8B-B14F-4D97-AF65-F5344CB8AC3E}">
        <p14:creationId xmlns:p14="http://schemas.microsoft.com/office/powerpoint/2010/main" val="517703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9" presetClass="entr" presetSubtype="0" fill="hold" grpId="0"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dissolve">
                                      <p:cBhvr>
                                        <p:cTn id="10"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B5BF8-4D65-417A-A4D3-E4E031F7719D}"/>
              </a:ext>
            </a:extLst>
          </p:cNvPr>
          <p:cNvSpPr>
            <a:spLocks noGrp="1"/>
          </p:cNvSpPr>
          <p:nvPr>
            <p:ph type="title"/>
          </p:nvPr>
        </p:nvSpPr>
        <p:spPr/>
        <p:txBody>
          <a:bodyPr/>
          <a:lstStyle/>
          <a:p>
            <a:r>
              <a:rPr lang="en-US" dirty="0"/>
              <a:t>Discovering Thread networks</a:t>
            </a:r>
          </a:p>
        </p:txBody>
      </p:sp>
      <p:sp>
        <p:nvSpPr>
          <p:cNvPr id="3" name="Content Placeholder 2">
            <a:extLst>
              <a:ext uri="{FF2B5EF4-FFF2-40B4-BE49-F238E27FC236}">
                <a16:creationId xmlns:a16="http://schemas.microsoft.com/office/drawing/2014/main" id="{F2AE78AB-5D3E-4DD5-A8B6-1889CC9031B8}"/>
              </a:ext>
            </a:extLst>
          </p:cNvPr>
          <p:cNvSpPr>
            <a:spLocks noGrp="1"/>
          </p:cNvSpPr>
          <p:nvPr>
            <p:ph idx="1"/>
          </p:nvPr>
        </p:nvSpPr>
        <p:spPr/>
        <p:txBody>
          <a:bodyPr>
            <a:normAutofit lnSpcReduction="10000"/>
          </a:bodyPr>
          <a:lstStyle/>
          <a:p>
            <a:r>
              <a:rPr lang="en-US" dirty="0"/>
              <a:t>Beacon request MAC command</a:t>
            </a:r>
          </a:p>
          <a:p>
            <a:pPr lvl="1"/>
            <a:r>
              <a:rPr lang="en-US" dirty="0"/>
              <a:t>Routers/Router-eligible devices respond</a:t>
            </a:r>
          </a:p>
          <a:p>
            <a:pPr lvl="1"/>
            <a:r>
              <a:rPr lang="en-US" dirty="0"/>
              <a:t>Payload contains information about network</a:t>
            </a:r>
          </a:p>
          <a:p>
            <a:pPr lvl="1"/>
            <a:endParaRPr lang="en-US" dirty="0"/>
          </a:p>
          <a:p>
            <a:r>
              <a:rPr lang="en-US" dirty="0"/>
              <a:t>Thread network specification</a:t>
            </a:r>
          </a:p>
          <a:p>
            <a:pPr lvl="1"/>
            <a:r>
              <a:rPr lang="en-US" dirty="0"/>
              <a:t>PAN ID – 16-bit ID</a:t>
            </a:r>
          </a:p>
          <a:p>
            <a:pPr lvl="1"/>
            <a:r>
              <a:rPr lang="en-US" dirty="0"/>
              <a:t>XPAN ID – extended 64-bit ID</a:t>
            </a:r>
          </a:p>
          <a:p>
            <a:pPr lvl="1"/>
            <a:r>
              <a:rPr lang="en-US" dirty="0"/>
              <a:t>Network Name – human-readable</a:t>
            </a:r>
          </a:p>
          <a:p>
            <a:pPr lvl="1"/>
            <a:endParaRPr lang="en-US" dirty="0"/>
          </a:p>
          <a:p>
            <a:r>
              <a:rPr lang="en-US" dirty="0"/>
              <a:t>Active scanning across channels can</a:t>
            </a:r>
            <a:br>
              <a:rPr lang="en-US" dirty="0"/>
            </a:br>
            <a:r>
              <a:rPr lang="en-US" dirty="0"/>
              <a:t>quickly find all existing nearby networks</a:t>
            </a:r>
          </a:p>
        </p:txBody>
      </p:sp>
      <p:sp>
        <p:nvSpPr>
          <p:cNvPr id="4" name="Slide Number Placeholder 3">
            <a:extLst>
              <a:ext uri="{FF2B5EF4-FFF2-40B4-BE49-F238E27FC236}">
                <a16:creationId xmlns:a16="http://schemas.microsoft.com/office/drawing/2014/main" id="{EB4BDDF8-2E1F-416B-8E3A-2181DD55F30B}"/>
              </a:ext>
            </a:extLst>
          </p:cNvPr>
          <p:cNvSpPr>
            <a:spLocks noGrp="1"/>
          </p:cNvSpPr>
          <p:nvPr>
            <p:ph type="sldNum" sz="quarter" idx="12"/>
          </p:nvPr>
        </p:nvSpPr>
        <p:spPr/>
        <p:txBody>
          <a:bodyPr/>
          <a:lstStyle/>
          <a:p>
            <a:fld id="{0778C724-3839-4D76-A707-B4C23905D055}" type="slidenum">
              <a:rPr lang="en-US" smtClean="0"/>
              <a:t>40</a:t>
            </a:fld>
            <a:endParaRPr lang="en-US"/>
          </a:p>
        </p:txBody>
      </p:sp>
      <p:pic>
        <p:nvPicPr>
          <p:cNvPr id="5122" name="Picture 2" descr="OT Active Scan">
            <a:extLst>
              <a:ext uri="{FF2B5EF4-FFF2-40B4-BE49-F238E27FC236}">
                <a16:creationId xmlns:a16="http://schemas.microsoft.com/office/drawing/2014/main" id="{07D4A0FA-632F-46D6-B095-3E752BE69E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6900" y="1278676"/>
            <a:ext cx="4633494" cy="44363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53148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0166C-C4B4-4758-B039-E57FE46600F7}"/>
              </a:ext>
            </a:extLst>
          </p:cNvPr>
          <p:cNvSpPr>
            <a:spLocks noGrp="1"/>
          </p:cNvSpPr>
          <p:nvPr>
            <p:ph type="title"/>
          </p:nvPr>
        </p:nvSpPr>
        <p:spPr/>
        <p:txBody>
          <a:bodyPr/>
          <a:lstStyle/>
          <a:p>
            <a:r>
              <a:rPr lang="en-US" dirty="0"/>
              <a:t>Creating a new network</a:t>
            </a:r>
          </a:p>
        </p:txBody>
      </p:sp>
      <p:sp>
        <p:nvSpPr>
          <p:cNvPr id="3" name="Content Placeholder 2">
            <a:extLst>
              <a:ext uri="{FF2B5EF4-FFF2-40B4-BE49-F238E27FC236}">
                <a16:creationId xmlns:a16="http://schemas.microsoft.com/office/drawing/2014/main" id="{68EF2264-AC66-4454-9859-06D5683C1D55}"/>
              </a:ext>
            </a:extLst>
          </p:cNvPr>
          <p:cNvSpPr>
            <a:spLocks noGrp="1"/>
          </p:cNvSpPr>
          <p:nvPr>
            <p:ph idx="1"/>
          </p:nvPr>
        </p:nvSpPr>
        <p:spPr/>
        <p:txBody>
          <a:bodyPr/>
          <a:lstStyle/>
          <a:p>
            <a:r>
              <a:rPr lang="en-US" dirty="0"/>
              <a:t>Select a channel (possibly by scanning for availability)</a:t>
            </a:r>
          </a:p>
          <a:p>
            <a:endParaRPr lang="en-US" dirty="0"/>
          </a:p>
          <a:p>
            <a:r>
              <a:rPr lang="en-US" dirty="0"/>
              <a:t>Become a router</a:t>
            </a:r>
          </a:p>
          <a:p>
            <a:pPr lvl="1"/>
            <a:r>
              <a:rPr lang="en-US" dirty="0"/>
              <a:t>Elect yourself as Thread Leader</a:t>
            </a:r>
          </a:p>
          <a:p>
            <a:pPr lvl="1"/>
            <a:r>
              <a:rPr lang="en-US" dirty="0"/>
              <a:t>Respond to Beacon Requests from other devices</a:t>
            </a:r>
          </a:p>
          <a:p>
            <a:pPr marL="457200" lvl="1" indent="0">
              <a:buNone/>
            </a:pPr>
            <a:endParaRPr lang="en-US" dirty="0"/>
          </a:p>
          <a:p>
            <a:r>
              <a:rPr lang="en-US" dirty="0"/>
              <a:t>Further organization occurs through Mesh Link Establishment  (MLE) protocol</a:t>
            </a:r>
          </a:p>
        </p:txBody>
      </p:sp>
      <p:sp>
        <p:nvSpPr>
          <p:cNvPr id="4" name="Slide Number Placeholder 3">
            <a:extLst>
              <a:ext uri="{FF2B5EF4-FFF2-40B4-BE49-F238E27FC236}">
                <a16:creationId xmlns:a16="http://schemas.microsoft.com/office/drawing/2014/main" id="{FBACC4E9-AA83-41C0-B7EE-0A9505511BDA}"/>
              </a:ext>
            </a:extLst>
          </p:cNvPr>
          <p:cNvSpPr>
            <a:spLocks noGrp="1"/>
          </p:cNvSpPr>
          <p:nvPr>
            <p:ph type="sldNum" sz="quarter" idx="12"/>
          </p:nvPr>
        </p:nvSpPr>
        <p:spPr/>
        <p:txBody>
          <a:bodyPr/>
          <a:lstStyle/>
          <a:p>
            <a:fld id="{0778C724-3839-4D76-A707-B4C23905D055}" type="slidenum">
              <a:rPr lang="en-US" smtClean="0"/>
              <a:t>41</a:t>
            </a:fld>
            <a:endParaRPr lang="en-US"/>
          </a:p>
        </p:txBody>
      </p:sp>
    </p:spTree>
    <p:extLst>
      <p:ext uri="{BB962C8B-B14F-4D97-AF65-F5344CB8AC3E}">
        <p14:creationId xmlns:p14="http://schemas.microsoft.com/office/powerpoint/2010/main" val="787189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E4AAC-9435-4F94-A8F3-8F5549B78C45}"/>
              </a:ext>
            </a:extLst>
          </p:cNvPr>
          <p:cNvSpPr>
            <a:spLocks noGrp="1"/>
          </p:cNvSpPr>
          <p:nvPr>
            <p:ph type="title"/>
          </p:nvPr>
        </p:nvSpPr>
        <p:spPr/>
        <p:txBody>
          <a:bodyPr/>
          <a:lstStyle/>
          <a:p>
            <a:r>
              <a:rPr lang="en-US" dirty="0"/>
              <a:t>Mesh Link Establishment (MLE)</a:t>
            </a:r>
          </a:p>
        </p:txBody>
      </p:sp>
      <p:graphicFrame>
        <p:nvGraphicFramePr>
          <p:cNvPr id="6" name="Table 6">
            <a:extLst>
              <a:ext uri="{FF2B5EF4-FFF2-40B4-BE49-F238E27FC236}">
                <a16:creationId xmlns:a16="http://schemas.microsoft.com/office/drawing/2014/main" id="{85F3D188-C67D-40EE-AF81-DF75D6C3AC7F}"/>
              </a:ext>
            </a:extLst>
          </p:cNvPr>
          <p:cNvGraphicFramePr>
            <a:graphicFrameLocks noGrp="1"/>
          </p:cNvGraphicFramePr>
          <p:nvPr>
            <p:ph idx="1"/>
            <p:extLst/>
          </p:nvPr>
        </p:nvGraphicFramePr>
        <p:xfrm>
          <a:off x="4916933" y="3819106"/>
          <a:ext cx="6663461" cy="640080"/>
        </p:xfrm>
        <a:graphic>
          <a:graphicData uri="http://schemas.openxmlformats.org/drawingml/2006/table">
            <a:tbl>
              <a:tblPr firstRow="1" bandRow="1">
                <a:tableStyleId>{5C22544A-7EE6-4342-B048-85BDC9FD1C3A}</a:tableStyleId>
              </a:tblPr>
              <a:tblGrid>
                <a:gridCol w="823055">
                  <a:extLst>
                    <a:ext uri="{9D8B030D-6E8A-4147-A177-3AD203B41FA5}">
                      <a16:colId xmlns:a16="http://schemas.microsoft.com/office/drawing/2014/main" val="173509609"/>
                    </a:ext>
                  </a:extLst>
                </a:gridCol>
                <a:gridCol w="952500">
                  <a:extLst>
                    <a:ext uri="{9D8B030D-6E8A-4147-A177-3AD203B41FA5}">
                      <a16:colId xmlns:a16="http://schemas.microsoft.com/office/drawing/2014/main" val="279238355"/>
                    </a:ext>
                  </a:extLst>
                </a:gridCol>
                <a:gridCol w="1244600">
                  <a:extLst>
                    <a:ext uri="{9D8B030D-6E8A-4147-A177-3AD203B41FA5}">
                      <a16:colId xmlns:a16="http://schemas.microsoft.com/office/drawing/2014/main" val="3594260758"/>
                    </a:ext>
                  </a:extLst>
                </a:gridCol>
                <a:gridCol w="1054100">
                  <a:extLst>
                    <a:ext uri="{9D8B030D-6E8A-4147-A177-3AD203B41FA5}">
                      <a16:colId xmlns:a16="http://schemas.microsoft.com/office/drawing/2014/main" val="376314744"/>
                    </a:ext>
                  </a:extLst>
                </a:gridCol>
                <a:gridCol w="558800">
                  <a:extLst>
                    <a:ext uri="{9D8B030D-6E8A-4147-A177-3AD203B41FA5}">
                      <a16:colId xmlns:a16="http://schemas.microsoft.com/office/drawing/2014/main" val="2043888641"/>
                    </a:ext>
                  </a:extLst>
                </a:gridCol>
                <a:gridCol w="1078483">
                  <a:extLst>
                    <a:ext uri="{9D8B030D-6E8A-4147-A177-3AD203B41FA5}">
                      <a16:colId xmlns:a16="http://schemas.microsoft.com/office/drawing/2014/main" val="4154434674"/>
                    </a:ext>
                  </a:extLst>
                </a:gridCol>
                <a:gridCol w="951923">
                  <a:extLst>
                    <a:ext uri="{9D8B030D-6E8A-4147-A177-3AD203B41FA5}">
                      <a16:colId xmlns:a16="http://schemas.microsoft.com/office/drawing/2014/main" val="2218736244"/>
                    </a:ext>
                  </a:extLst>
                </a:gridCol>
              </a:tblGrid>
              <a:tr h="370840">
                <a:tc>
                  <a:txBody>
                    <a:bodyPr/>
                    <a:lstStyle/>
                    <a:p>
                      <a:pPr algn="ctr"/>
                      <a:r>
                        <a:rPr lang="en-US" b="0" dirty="0">
                          <a:solidFill>
                            <a:schemeClr val="tx1"/>
                          </a:solidFill>
                        </a:rPr>
                        <a:t>255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dirty="0">
                          <a:solidFill>
                            <a:schemeClr val="tx1"/>
                          </a:solidFill>
                        </a:rPr>
                        <a:t>Aux Header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dirty="0">
                          <a:solidFill>
                            <a:schemeClr val="tx1"/>
                          </a:solidFill>
                        </a:rPr>
                        <a:t>Command Type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dirty="0">
                          <a:solidFill>
                            <a:schemeClr val="tx1"/>
                          </a:solidFill>
                        </a:rPr>
                        <a:t>TLV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dirty="0">
                          <a:solidFill>
                            <a:schemeClr val="tx1"/>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dirty="0">
                          <a:solidFill>
                            <a:schemeClr val="tx1"/>
                          </a:solidFill>
                        </a:rPr>
                        <a:t>TLV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dirty="0">
                          <a:solidFill>
                            <a:schemeClr val="tx1"/>
                          </a:solidFill>
                        </a:rPr>
                        <a:t>MIC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96261324"/>
                  </a:ext>
                </a:extLst>
              </a:tr>
            </a:tbl>
          </a:graphicData>
        </a:graphic>
      </p:graphicFrame>
      <p:sp>
        <p:nvSpPr>
          <p:cNvPr id="4" name="Slide Number Placeholder 3">
            <a:extLst>
              <a:ext uri="{FF2B5EF4-FFF2-40B4-BE49-F238E27FC236}">
                <a16:creationId xmlns:a16="http://schemas.microsoft.com/office/drawing/2014/main" id="{D7A1D5B2-667C-4D08-8CF8-77600B770FC3}"/>
              </a:ext>
            </a:extLst>
          </p:cNvPr>
          <p:cNvSpPr>
            <a:spLocks noGrp="1"/>
          </p:cNvSpPr>
          <p:nvPr>
            <p:ph type="sldNum" sz="quarter" idx="12"/>
          </p:nvPr>
        </p:nvSpPr>
        <p:spPr/>
        <p:txBody>
          <a:bodyPr/>
          <a:lstStyle/>
          <a:p>
            <a:fld id="{0778C724-3839-4D76-A707-B4C23905D055}" type="slidenum">
              <a:rPr lang="en-US" smtClean="0"/>
              <a:t>42</a:t>
            </a:fld>
            <a:endParaRPr lang="en-US"/>
          </a:p>
        </p:txBody>
      </p:sp>
      <p:graphicFrame>
        <p:nvGraphicFramePr>
          <p:cNvPr id="7" name="Table 6">
            <a:extLst>
              <a:ext uri="{FF2B5EF4-FFF2-40B4-BE49-F238E27FC236}">
                <a16:creationId xmlns:a16="http://schemas.microsoft.com/office/drawing/2014/main" id="{D6B466C6-9355-4815-81D5-468B1DC36CC0}"/>
              </a:ext>
            </a:extLst>
          </p:cNvPr>
          <p:cNvGraphicFramePr>
            <a:graphicFrameLocks/>
          </p:cNvGraphicFramePr>
          <p:nvPr>
            <p:extLst/>
          </p:nvPr>
        </p:nvGraphicFramePr>
        <p:xfrm>
          <a:off x="4916933" y="2418918"/>
          <a:ext cx="4759038" cy="640080"/>
        </p:xfrm>
        <a:graphic>
          <a:graphicData uri="http://schemas.openxmlformats.org/drawingml/2006/table">
            <a:tbl>
              <a:tblPr firstRow="1" bandRow="1">
                <a:tableStyleId>{5C22544A-7EE6-4342-B048-85BDC9FD1C3A}</a:tableStyleId>
              </a:tblPr>
              <a:tblGrid>
                <a:gridCol w="823055">
                  <a:extLst>
                    <a:ext uri="{9D8B030D-6E8A-4147-A177-3AD203B41FA5}">
                      <a16:colId xmlns:a16="http://schemas.microsoft.com/office/drawing/2014/main" val="173509609"/>
                    </a:ext>
                  </a:extLst>
                </a:gridCol>
                <a:gridCol w="1244600">
                  <a:extLst>
                    <a:ext uri="{9D8B030D-6E8A-4147-A177-3AD203B41FA5}">
                      <a16:colId xmlns:a16="http://schemas.microsoft.com/office/drawing/2014/main" val="3594260758"/>
                    </a:ext>
                  </a:extLst>
                </a:gridCol>
                <a:gridCol w="1054100">
                  <a:extLst>
                    <a:ext uri="{9D8B030D-6E8A-4147-A177-3AD203B41FA5}">
                      <a16:colId xmlns:a16="http://schemas.microsoft.com/office/drawing/2014/main" val="376314744"/>
                    </a:ext>
                  </a:extLst>
                </a:gridCol>
                <a:gridCol w="558800">
                  <a:extLst>
                    <a:ext uri="{9D8B030D-6E8A-4147-A177-3AD203B41FA5}">
                      <a16:colId xmlns:a16="http://schemas.microsoft.com/office/drawing/2014/main" val="2043888641"/>
                    </a:ext>
                  </a:extLst>
                </a:gridCol>
                <a:gridCol w="1078483">
                  <a:extLst>
                    <a:ext uri="{9D8B030D-6E8A-4147-A177-3AD203B41FA5}">
                      <a16:colId xmlns:a16="http://schemas.microsoft.com/office/drawing/2014/main" val="4154434674"/>
                    </a:ext>
                  </a:extLst>
                </a:gridCol>
              </a:tblGrid>
              <a:tr h="370840">
                <a:tc>
                  <a:txBody>
                    <a:bodyPr/>
                    <a:lstStyle/>
                    <a:p>
                      <a:pPr algn="ctr"/>
                      <a:r>
                        <a:rPr lang="en-US" b="0" dirty="0">
                          <a:solidFill>
                            <a:schemeClr val="tx1"/>
                          </a:solidFill>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dirty="0">
                          <a:solidFill>
                            <a:schemeClr val="tx1"/>
                          </a:solidFill>
                        </a:rPr>
                        <a:t>Command Type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dirty="0">
                          <a:solidFill>
                            <a:schemeClr val="tx1"/>
                          </a:solidFill>
                        </a:rPr>
                        <a:t>TLV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dirty="0">
                          <a:solidFill>
                            <a:schemeClr val="tx1"/>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dirty="0">
                          <a:solidFill>
                            <a:schemeClr val="tx1"/>
                          </a:solidFill>
                        </a:rPr>
                        <a:t>TLV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96261324"/>
                  </a:ext>
                </a:extLst>
              </a:tr>
            </a:tbl>
          </a:graphicData>
        </a:graphic>
      </p:graphicFrame>
      <p:sp>
        <p:nvSpPr>
          <p:cNvPr id="8" name="TextBox 7">
            <a:extLst>
              <a:ext uri="{FF2B5EF4-FFF2-40B4-BE49-F238E27FC236}">
                <a16:creationId xmlns:a16="http://schemas.microsoft.com/office/drawing/2014/main" id="{07B3589F-EA6D-4123-9332-BCA5AA50435A}"/>
              </a:ext>
            </a:extLst>
          </p:cNvPr>
          <p:cNvSpPr txBox="1"/>
          <p:nvPr/>
        </p:nvSpPr>
        <p:spPr>
          <a:xfrm>
            <a:off x="4916933" y="3272384"/>
            <a:ext cx="2195067" cy="369332"/>
          </a:xfrm>
          <a:prstGeom prst="rect">
            <a:avLst/>
          </a:prstGeom>
          <a:noFill/>
        </p:spPr>
        <p:txBody>
          <a:bodyPr wrap="square" rtlCol="0">
            <a:spAutoFit/>
          </a:bodyPr>
          <a:lstStyle/>
          <a:p>
            <a:r>
              <a:rPr lang="en-US" dirty="0"/>
              <a:t>OR (secure version)</a:t>
            </a:r>
          </a:p>
        </p:txBody>
      </p:sp>
      <p:sp>
        <p:nvSpPr>
          <p:cNvPr id="15" name="Content Placeholder 2">
            <a:extLst>
              <a:ext uri="{FF2B5EF4-FFF2-40B4-BE49-F238E27FC236}">
                <a16:creationId xmlns:a16="http://schemas.microsoft.com/office/drawing/2014/main" id="{F11DB41B-877D-4E37-A795-0921C2D7934E}"/>
              </a:ext>
            </a:extLst>
          </p:cNvPr>
          <p:cNvSpPr txBox="1">
            <a:spLocks/>
          </p:cNvSpPr>
          <p:nvPr/>
        </p:nvSpPr>
        <p:spPr>
          <a:xfrm>
            <a:off x="607595" y="1143000"/>
            <a:ext cx="10972800" cy="50292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4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Creating and configuring mesh links</a:t>
            </a:r>
          </a:p>
          <a:p>
            <a:pPr lvl="1"/>
            <a:r>
              <a:rPr lang="en-US" dirty="0"/>
              <a:t>Payloads placed in UDP packets within IPv6 payloads</a:t>
            </a:r>
          </a:p>
          <a:p>
            <a:pPr lvl="1"/>
            <a:endParaRPr lang="en-US" dirty="0"/>
          </a:p>
          <a:p>
            <a:r>
              <a:rPr lang="en-US" dirty="0"/>
              <a:t>Commands for mesh</a:t>
            </a:r>
          </a:p>
          <a:p>
            <a:pPr lvl="1"/>
            <a:r>
              <a:rPr lang="en-US" dirty="0"/>
              <a:t>Establish link</a:t>
            </a:r>
          </a:p>
          <a:p>
            <a:pPr lvl="1"/>
            <a:r>
              <a:rPr lang="en-US" dirty="0"/>
              <a:t>Advertise link quality</a:t>
            </a:r>
          </a:p>
          <a:p>
            <a:pPr lvl="1"/>
            <a:r>
              <a:rPr lang="en-US" dirty="0"/>
              <a:t>Connect to parent</a:t>
            </a:r>
          </a:p>
          <a:p>
            <a:pPr lvl="1"/>
            <a:endParaRPr lang="en-US" dirty="0"/>
          </a:p>
          <a:p>
            <a:r>
              <a:rPr lang="en-US" dirty="0"/>
              <a:t>TLVs (Type-Length-Value)</a:t>
            </a:r>
          </a:p>
          <a:p>
            <a:pPr lvl="1"/>
            <a:r>
              <a:rPr lang="en-US" dirty="0"/>
              <a:t>Various data types that may be helpful within those packets</a:t>
            </a:r>
          </a:p>
          <a:p>
            <a:pPr lvl="1"/>
            <a:r>
              <a:rPr lang="en-US" dirty="0"/>
              <a:t>Addresses, Link Quality, Routing Data, Timestamps</a:t>
            </a:r>
          </a:p>
          <a:p>
            <a:pPr lvl="1"/>
            <a:endParaRPr lang="en-US" dirty="0"/>
          </a:p>
        </p:txBody>
      </p:sp>
    </p:spTree>
    <p:extLst>
      <p:ext uri="{BB962C8B-B14F-4D97-AF65-F5344CB8AC3E}">
        <p14:creationId xmlns:p14="http://schemas.microsoft.com/office/powerpoint/2010/main" val="9141037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32AC0-3EF7-47E8-A4D8-40003EA07265}"/>
              </a:ext>
            </a:extLst>
          </p:cNvPr>
          <p:cNvSpPr>
            <a:spLocks noGrp="1"/>
          </p:cNvSpPr>
          <p:nvPr>
            <p:ph type="title"/>
          </p:nvPr>
        </p:nvSpPr>
        <p:spPr/>
        <p:txBody>
          <a:bodyPr/>
          <a:lstStyle/>
          <a:p>
            <a:r>
              <a:rPr lang="en-US" dirty="0"/>
              <a:t>Joining an existing network</a:t>
            </a:r>
          </a:p>
        </p:txBody>
      </p:sp>
      <p:sp>
        <p:nvSpPr>
          <p:cNvPr id="3" name="Content Placeholder 2">
            <a:extLst>
              <a:ext uri="{FF2B5EF4-FFF2-40B4-BE49-F238E27FC236}">
                <a16:creationId xmlns:a16="http://schemas.microsoft.com/office/drawing/2014/main" id="{F4DAF462-3767-47D4-9AA9-51C1D309228F}"/>
              </a:ext>
            </a:extLst>
          </p:cNvPr>
          <p:cNvSpPr>
            <a:spLocks noGrp="1"/>
          </p:cNvSpPr>
          <p:nvPr>
            <p:ph idx="1"/>
          </p:nvPr>
        </p:nvSpPr>
        <p:spPr/>
        <p:txBody>
          <a:bodyPr>
            <a:normAutofit fontScale="92500" lnSpcReduction="20000"/>
          </a:bodyPr>
          <a:lstStyle/>
          <a:p>
            <a:r>
              <a:rPr lang="en-US" dirty="0"/>
              <a:t>All devices join as a child of some existing router</a:t>
            </a:r>
          </a:p>
          <a:p>
            <a:endParaRPr lang="en-US" dirty="0"/>
          </a:p>
          <a:p>
            <a:pPr marL="514350" indent="-514350">
              <a:buFont typeface="+mj-lt"/>
              <a:buAutoNum type="arabicPeriod"/>
            </a:pPr>
            <a:r>
              <a:rPr lang="en-US" dirty="0"/>
              <a:t>Send a Parent Request (to all routers/router-eligible)</a:t>
            </a:r>
          </a:p>
          <a:p>
            <a:pPr lvl="1"/>
            <a:r>
              <a:rPr lang="en-US" dirty="0"/>
              <a:t>Using the multicast, link-local address</a:t>
            </a:r>
          </a:p>
          <a:p>
            <a:pPr marL="971550" lvl="1" indent="-514350">
              <a:buFont typeface="+mj-lt"/>
              <a:buAutoNum type="arabicPeriod"/>
            </a:pPr>
            <a:endParaRPr lang="en-US" dirty="0"/>
          </a:p>
          <a:p>
            <a:pPr marL="514350" indent="-514350">
              <a:buFont typeface="+mj-lt"/>
              <a:buAutoNum type="arabicPeriod"/>
            </a:pPr>
            <a:r>
              <a:rPr lang="en-US" dirty="0"/>
              <a:t>Receive a Parent Response (from all routers/router-eligible separately)</a:t>
            </a:r>
          </a:p>
          <a:p>
            <a:pPr lvl="1"/>
            <a:r>
              <a:rPr lang="en-US" dirty="0"/>
              <a:t>Contains information on link quality</a:t>
            </a:r>
            <a:br>
              <a:rPr lang="en-US" dirty="0"/>
            </a:br>
            <a:endParaRPr lang="en-US" dirty="0"/>
          </a:p>
          <a:p>
            <a:pPr marL="514350" indent="-514350">
              <a:buFont typeface="+mj-lt"/>
              <a:buAutoNum type="arabicPeriod"/>
            </a:pPr>
            <a:r>
              <a:rPr lang="en-US" dirty="0"/>
              <a:t>Send a Child ID Request (to router with best link)</a:t>
            </a:r>
          </a:p>
          <a:p>
            <a:pPr lvl="1"/>
            <a:r>
              <a:rPr lang="en-US" dirty="0"/>
              <a:t>Contains parameters about the new child device</a:t>
            </a:r>
            <a:br>
              <a:rPr lang="en-US" dirty="0"/>
            </a:br>
            <a:endParaRPr lang="en-US" dirty="0"/>
          </a:p>
          <a:p>
            <a:pPr marL="514350" indent="-514350">
              <a:buFont typeface="+mj-lt"/>
              <a:buAutoNum type="arabicPeriod"/>
            </a:pPr>
            <a:r>
              <a:rPr lang="en-US" dirty="0"/>
              <a:t>Receive a Child ID Response (from that router)</a:t>
            </a:r>
          </a:p>
          <a:p>
            <a:pPr lvl="1"/>
            <a:r>
              <a:rPr lang="en-US" dirty="0"/>
              <a:t>Contains address configurations</a:t>
            </a:r>
          </a:p>
          <a:p>
            <a:pPr marL="514350" indent="-514350">
              <a:buFont typeface="+mj-lt"/>
              <a:buAutoNum type="arabicPeriod"/>
            </a:pPr>
            <a:endParaRPr lang="en-US" dirty="0"/>
          </a:p>
        </p:txBody>
      </p:sp>
      <p:sp>
        <p:nvSpPr>
          <p:cNvPr id="4" name="Slide Number Placeholder 3">
            <a:extLst>
              <a:ext uri="{FF2B5EF4-FFF2-40B4-BE49-F238E27FC236}">
                <a16:creationId xmlns:a16="http://schemas.microsoft.com/office/drawing/2014/main" id="{711F8292-C07A-4F62-BF12-1E42CDAA6001}"/>
              </a:ext>
            </a:extLst>
          </p:cNvPr>
          <p:cNvSpPr>
            <a:spLocks noGrp="1"/>
          </p:cNvSpPr>
          <p:nvPr>
            <p:ph type="sldNum" sz="quarter" idx="12"/>
          </p:nvPr>
        </p:nvSpPr>
        <p:spPr/>
        <p:txBody>
          <a:bodyPr/>
          <a:lstStyle/>
          <a:p>
            <a:fld id="{0778C724-3839-4D76-A707-B4C23905D055}" type="slidenum">
              <a:rPr lang="en-US" smtClean="0"/>
              <a:t>43</a:t>
            </a:fld>
            <a:endParaRPr lang="en-US"/>
          </a:p>
        </p:txBody>
      </p:sp>
      <p:pic>
        <p:nvPicPr>
          <p:cNvPr id="6146" name="Picture 2" descr="OT MLE Attach Parent Request">
            <a:extLst>
              <a:ext uri="{FF2B5EF4-FFF2-40B4-BE49-F238E27FC236}">
                <a16:creationId xmlns:a16="http://schemas.microsoft.com/office/drawing/2014/main" id="{042352EF-CBF3-4718-AFAB-ACEA771AB8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62594" y="228600"/>
            <a:ext cx="2717800" cy="260214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OT MLE Attach Parent Response">
            <a:extLst>
              <a:ext uri="{FF2B5EF4-FFF2-40B4-BE49-F238E27FC236}">
                <a16:creationId xmlns:a16="http://schemas.microsoft.com/office/drawing/2014/main" id="{C16382B0-AC5E-442A-8679-8B511296CE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62594" y="3747243"/>
            <a:ext cx="2628900" cy="2517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10324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C5AAB-E051-441D-8376-29A3161D1E7E}"/>
              </a:ext>
            </a:extLst>
          </p:cNvPr>
          <p:cNvSpPr>
            <a:spLocks noGrp="1"/>
          </p:cNvSpPr>
          <p:nvPr>
            <p:ph type="title"/>
          </p:nvPr>
        </p:nvSpPr>
        <p:spPr/>
        <p:txBody>
          <a:bodyPr/>
          <a:lstStyle/>
          <a:p>
            <a:r>
              <a:rPr lang="en-US" dirty="0"/>
              <a:t>Becoming a router</a:t>
            </a:r>
          </a:p>
        </p:txBody>
      </p:sp>
      <p:sp>
        <p:nvSpPr>
          <p:cNvPr id="3" name="Content Placeholder 2">
            <a:extLst>
              <a:ext uri="{FF2B5EF4-FFF2-40B4-BE49-F238E27FC236}">
                <a16:creationId xmlns:a16="http://schemas.microsoft.com/office/drawing/2014/main" id="{6F44ADA3-3779-4DC2-8770-6207DDE6B531}"/>
              </a:ext>
            </a:extLst>
          </p:cNvPr>
          <p:cNvSpPr>
            <a:spLocks noGrp="1"/>
          </p:cNvSpPr>
          <p:nvPr>
            <p:ph idx="1"/>
          </p:nvPr>
        </p:nvSpPr>
        <p:spPr/>
        <p:txBody>
          <a:bodyPr>
            <a:normAutofit/>
          </a:bodyPr>
          <a:lstStyle/>
          <a:p>
            <a:r>
              <a:rPr lang="en-US" sz="2400" dirty="0"/>
              <a:t>Thread tries to maintain 16-23 routers (max 32)</a:t>
            </a:r>
          </a:p>
          <a:p>
            <a:pPr lvl="1"/>
            <a:r>
              <a:rPr lang="en-US" sz="2000" dirty="0"/>
              <a:t>Goals: path diversity, extend connectivity</a:t>
            </a:r>
          </a:p>
          <a:p>
            <a:pPr lvl="1"/>
            <a:endParaRPr lang="en-US" sz="2000" dirty="0"/>
          </a:p>
          <a:p>
            <a:pPr marL="514350" indent="-514350">
              <a:buFont typeface="+mj-lt"/>
              <a:buAutoNum type="arabicPeriod"/>
            </a:pPr>
            <a:r>
              <a:rPr lang="en-US" sz="2400" dirty="0"/>
              <a:t>Send a Link Request (to all routers/router-eligible)</a:t>
            </a:r>
          </a:p>
          <a:p>
            <a:pPr lvl="1"/>
            <a:r>
              <a:rPr lang="en-US" sz="2000" dirty="0"/>
              <a:t>Using the multicast, link-local address</a:t>
            </a:r>
          </a:p>
          <a:p>
            <a:pPr lvl="1"/>
            <a:endParaRPr lang="en-US" sz="2000" dirty="0"/>
          </a:p>
          <a:p>
            <a:pPr marL="514350" indent="-514350">
              <a:buFont typeface="+mj-lt"/>
              <a:buAutoNum type="arabicPeriod"/>
            </a:pPr>
            <a:r>
              <a:rPr lang="en-US" sz="2400" dirty="0"/>
              <a:t>Receive Link Accept and Request (from each router separately)</a:t>
            </a:r>
          </a:p>
          <a:p>
            <a:pPr lvl="1"/>
            <a:r>
              <a:rPr lang="en-US" sz="2000" dirty="0"/>
              <a:t>Forms bi-directional link</a:t>
            </a:r>
          </a:p>
          <a:p>
            <a:pPr lvl="1"/>
            <a:endParaRPr lang="en-US" sz="2000" dirty="0"/>
          </a:p>
          <a:p>
            <a:pPr marL="514350" indent="-514350">
              <a:buFont typeface="+mj-lt"/>
              <a:buAutoNum type="arabicPeriod"/>
            </a:pPr>
            <a:r>
              <a:rPr lang="en-US" sz="2400" dirty="0"/>
              <a:t>Send a Link Accept (to each router individually)</a:t>
            </a:r>
          </a:p>
          <a:p>
            <a:pPr marL="0" indent="0">
              <a:buNone/>
            </a:pPr>
            <a:endParaRPr lang="en-US" sz="2400" dirty="0"/>
          </a:p>
        </p:txBody>
      </p:sp>
      <p:sp>
        <p:nvSpPr>
          <p:cNvPr id="4" name="Slide Number Placeholder 3">
            <a:extLst>
              <a:ext uri="{FF2B5EF4-FFF2-40B4-BE49-F238E27FC236}">
                <a16:creationId xmlns:a16="http://schemas.microsoft.com/office/drawing/2014/main" id="{4360784D-8181-4FCA-8590-5519C0D550DB}"/>
              </a:ext>
            </a:extLst>
          </p:cNvPr>
          <p:cNvSpPr>
            <a:spLocks noGrp="1"/>
          </p:cNvSpPr>
          <p:nvPr>
            <p:ph type="sldNum" sz="quarter" idx="12"/>
          </p:nvPr>
        </p:nvSpPr>
        <p:spPr/>
        <p:txBody>
          <a:bodyPr/>
          <a:lstStyle/>
          <a:p>
            <a:fld id="{0778C724-3839-4D76-A707-B4C23905D055}" type="slidenum">
              <a:rPr lang="en-US" smtClean="0"/>
              <a:t>44</a:t>
            </a:fld>
            <a:endParaRPr lang="en-US"/>
          </a:p>
        </p:txBody>
      </p:sp>
      <p:pic>
        <p:nvPicPr>
          <p:cNvPr id="7170" name="Picture 2" descr="OT MLE Link Request">
            <a:extLst>
              <a:ext uri="{FF2B5EF4-FFF2-40B4-BE49-F238E27FC236}">
                <a16:creationId xmlns:a16="http://schemas.microsoft.com/office/drawing/2014/main" id="{9C1FF71D-37B4-4855-A114-36B51C49C5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37600" y="459429"/>
            <a:ext cx="2717800" cy="2602149"/>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OT MLE Link Accept and Request">
            <a:extLst>
              <a:ext uri="{FF2B5EF4-FFF2-40B4-BE49-F238E27FC236}">
                <a16:creationId xmlns:a16="http://schemas.microsoft.com/office/drawing/2014/main" id="{3EE373F9-3AE2-4A94-939D-E47432D861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7600" y="3796423"/>
            <a:ext cx="2785533" cy="266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08644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137C3-A8C8-D44E-B33B-0EDE63733E9B}"/>
              </a:ext>
            </a:extLst>
          </p:cNvPr>
          <p:cNvSpPr>
            <a:spLocks noGrp="1"/>
          </p:cNvSpPr>
          <p:nvPr>
            <p:ph type="title"/>
          </p:nvPr>
        </p:nvSpPr>
        <p:spPr/>
        <p:txBody>
          <a:bodyPr/>
          <a:lstStyle/>
          <a:p>
            <a:r>
              <a:rPr lang="en-US" dirty="0"/>
              <a:t>Thread Routing</a:t>
            </a:r>
          </a:p>
        </p:txBody>
      </p:sp>
      <p:sp>
        <p:nvSpPr>
          <p:cNvPr id="10" name="Content Placeholder 9">
            <a:extLst>
              <a:ext uri="{FF2B5EF4-FFF2-40B4-BE49-F238E27FC236}">
                <a16:creationId xmlns:a16="http://schemas.microsoft.com/office/drawing/2014/main" id="{D6E721E3-6877-1247-9A70-4068A08FD701}"/>
              </a:ext>
            </a:extLst>
          </p:cNvPr>
          <p:cNvSpPr>
            <a:spLocks noGrp="1"/>
          </p:cNvSpPr>
          <p:nvPr>
            <p:ph idx="1"/>
          </p:nvPr>
        </p:nvSpPr>
        <p:spPr>
          <a:xfrm>
            <a:off x="838200" y="1338058"/>
            <a:ext cx="10515600" cy="4684815"/>
          </a:xfrm>
        </p:spPr>
        <p:txBody>
          <a:bodyPr>
            <a:normAutofit lnSpcReduction="10000"/>
          </a:bodyPr>
          <a:lstStyle/>
          <a:p>
            <a:r>
              <a:rPr lang="en-US" dirty="0"/>
              <a:t>Uses Distance-vector routing</a:t>
            </a:r>
          </a:p>
          <a:p>
            <a:endParaRPr lang="en-US" dirty="0"/>
          </a:p>
          <a:p>
            <a:r>
              <a:rPr lang="en-US" dirty="0"/>
              <a:t>Routers periodically advertise routing costs to all other Routers and quality of one-hop links to neighbors</a:t>
            </a:r>
          </a:p>
          <a:p>
            <a:pPr lvl="1"/>
            <a:r>
              <a:rPr lang="en-US" dirty="0"/>
              <a:t>Uses MLE messages</a:t>
            </a:r>
          </a:p>
          <a:p>
            <a:endParaRPr lang="en-US" dirty="0"/>
          </a:p>
          <a:p>
            <a:r>
              <a:rPr lang="en-US" dirty="0"/>
              <a:t>Cost to destination is the minimum of what all neighbors advertise to that destination plus your cost to that neighbor</a:t>
            </a:r>
          </a:p>
          <a:p>
            <a:endParaRPr lang="en-US" dirty="0"/>
          </a:p>
          <a:p>
            <a:r>
              <a:rPr lang="en-US" dirty="0"/>
              <a:t>Rate at which advertisements are sent is determined by an instance of the Trickle algorithm </a:t>
            </a:r>
          </a:p>
        </p:txBody>
      </p:sp>
      <p:sp>
        <p:nvSpPr>
          <p:cNvPr id="4" name="Slide Number Placeholder 3">
            <a:extLst>
              <a:ext uri="{FF2B5EF4-FFF2-40B4-BE49-F238E27FC236}">
                <a16:creationId xmlns:a16="http://schemas.microsoft.com/office/drawing/2014/main" id="{13C3D84B-B32A-064B-AC95-13785A162FD9}"/>
              </a:ext>
            </a:extLst>
          </p:cNvPr>
          <p:cNvSpPr>
            <a:spLocks noGrp="1"/>
          </p:cNvSpPr>
          <p:nvPr>
            <p:ph type="sldNum" sz="quarter" idx="12"/>
          </p:nvPr>
        </p:nvSpPr>
        <p:spPr/>
        <p:txBody>
          <a:bodyPr/>
          <a:lstStyle/>
          <a:p>
            <a:fld id="{B73C04DA-1748-8C48-8913-76B061C053D9}" type="slidenum">
              <a:rPr lang="en-US" smtClean="0"/>
              <a:t>45</a:t>
            </a:fld>
            <a:endParaRPr lang="en-US"/>
          </a:p>
        </p:txBody>
      </p:sp>
      <p:sp>
        <p:nvSpPr>
          <p:cNvPr id="11" name="TextBox 10">
            <a:extLst>
              <a:ext uri="{FF2B5EF4-FFF2-40B4-BE49-F238E27FC236}">
                <a16:creationId xmlns:a16="http://schemas.microsoft.com/office/drawing/2014/main" id="{482BE305-A958-834B-B45D-2AE19CD0CA28}"/>
              </a:ext>
            </a:extLst>
          </p:cNvPr>
          <p:cNvSpPr txBox="1"/>
          <p:nvPr/>
        </p:nvSpPr>
        <p:spPr>
          <a:xfrm>
            <a:off x="1146629" y="6400800"/>
            <a:ext cx="2665923" cy="369332"/>
          </a:xfrm>
          <a:prstGeom prst="rect">
            <a:avLst/>
          </a:prstGeom>
          <a:noFill/>
        </p:spPr>
        <p:txBody>
          <a:bodyPr wrap="none" rtlCol="0">
            <a:spAutoFit/>
          </a:bodyPr>
          <a:lstStyle/>
          <a:p>
            <a:r>
              <a:rPr lang="en-US" dirty="0"/>
              <a:t>Source: section 5.9 in spec</a:t>
            </a:r>
          </a:p>
        </p:txBody>
      </p:sp>
    </p:spTree>
    <p:extLst>
      <p:ext uri="{BB962C8B-B14F-4D97-AF65-F5344CB8AC3E}">
        <p14:creationId xmlns:p14="http://schemas.microsoft.com/office/powerpoint/2010/main" val="35256178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EC2F6-45C6-E946-8590-D48D54B136DD}"/>
              </a:ext>
            </a:extLst>
          </p:cNvPr>
          <p:cNvSpPr>
            <a:spLocks noGrp="1"/>
          </p:cNvSpPr>
          <p:nvPr>
            <p:ph type="title"/>
          </p:nvPr>
        </p:nvSpPr>
        <p:spPr/>
        <p:txBody>
          <a:bodyPr>
            <a:normAutofit/>
          </a:bodyPr>
          <a:lstStyle/>
          <a:p>
            <a:pPr algn="ctr"/>
            <a:r>
              <a:rPr lang="en-US" sz="3600" dirty="0"/>
              <a:t>Each router stores neighbor and routing information</a:t>
            </a:r>
          </a:p>
        </p:txBody>
      </p:sp>
      <p:sp>
        <p:nvSpPr>
          <p:cNvPr id="3" name="Content Placeholder 2">
            <a:extLst>
              <a:ext uri="{FF2B5EF4-FFF2-40B4-BE49-F238E27FC236}">
                <a16:creationId xmlns:a16="http://schemas.microsoft.com/office/drawing/2014/main" id="{5403BF40-8AFE-D24A-8EB0-4FE061C02C5A}"/>
              </a:ext>
            </a:extLst>
          </p:cNvPr>
          <p:cNvSpPr>
            <a:spLocks noGrp="1"/>
          </p:cNvSpPr>
          <p:nvPr>
            <p:ph idx="1"/>
          </p:nvPr>
        </p:nvSpPr>
        <p:spPr/>
        <p:txBody>
          <a:bodyPr/>
          <a:lstStyle/>
          <a:p>
            <a:r>
              <a:rPr lang="en-US" dirty="0"/>
              <a:t>Each router stores a routing database which consists of:</a:t>
            </a:r>
          </a:p>
          <a:p>
            <a:pPr marL="285750" indent="-285750">
              <a:buFontTx/>
              <a:buChar char="-"/>
            </a:pPr>
            <a:r>
              <a:rPr lang="en-US" b="1" dirty="0"/>
              <a:t>Router ID Set</a:t>
            </a:r>
            <a:r>
              <a:rPr lang="en-US" dirty="0"/>
              <a:t>: set of current valid router IDs</a:t>
            </a:r>
          </a:p>
          <a:p>
            <a:pPr marL="285750" indent="-285750">
              <a:buFontTx/>
              <a:buChar char="-"/>
            </a:pPr>
            <a:r>
              <a:rPr lang="en-US" b="1" dirty="0"/>
              <a:t>Link Set</a:t>
            </a:r>
            <a:endParaRPr lang="en-US" dirty="0"/>
          </a:p>
          <a:p>
            <a:pPr marL="742950" lvl="1" indent="-285750">
              <a:buFontTx/>
              <a:buChar char="-"/>
            </a:pPr>
            <a:r>
              <a:rPr lang="en-US" dirty="0"/>
              <a:t>Information about Routers that are/were recently neighbors </a:t>
            </a:r>
          </a:p>
          <a:p>
            <a:pPr marL="742950" lvl="1" indent="-285750">
              <a:buFontTx/>
              <a:buChar char="-"/>
            </a:pPr>
            <a:r>
              <a:rPr lang="en-US" dirty="0"/>
              <a:t>&lt;</a:t>
            </a:r>
            <a:r>
              <a:rPr lang="en-US" dirty="0" err="1"/>
              <a:t>router_id</a:t>
            </a:r>
            <a:r>
              <a:rPr lang="en-US" dirty="0"/>
              <a:t>, </a:t>
            </a:r>
            <a:r>
              <a:rPr lang="en-US" dirty="0" err="1"/>
              <a:t>link_margin</a:t>
            </a:r>
            <a:r>
              <a:rPr lang="en-US" dirty="0"/>
              <a:t>, </a:t>
            </a:r>
            <a:r>
              <a:rPr lang="en-US" dirty="0" err="1"/>
              <a:t>incoming_quality</a:t>
            </a:r>
            <a:r>
              <a:rPr lang="en-US" dirty="0"/>
              <a:t>, </a:t>
            </a:r>
            <a:r>
              <a:rPr lang="en-US" dirty="0" err="1"/>
              <a:t>outgoing_quality</a:t>
            </a:r>
            <a:r>
              <a:rPr lang="en-US" dirty="0"/>
              <a:t>, age&gt;</a:t>
            </a:r>
          </a:p>
          <a:p>
            <a:pPr marL="285750" indent="-285750">
              <a:buFontTx/>
              <a:buChar char="-"/>
            </a:pPr>
            <a:r>
              <a:rPr lang="en-US" b="1" dirty="0"/>
              <a:t>Route Set</a:t>
            </a:r>
          </a:p>
          <a:p>
            <a:pPr marL="742950" lvl="1" indent="-285750">
              <a:buFontTx/>
              <a:buChar char="-"/>
            </a:pPr>
            <a:r>
              <a:rPr lang="en-US" dirty="0"/>
              <a:t>records route cost and next hop about other Routers that are, or recently were, reachable (had a finite routing cost) from this router</a:t>
            </a:r>
          </a:p>
          <a:p>
            <a:pPr marL="742950" lvl="1" indent="-285750">
              <a:buFontTx/>
              <a:buChar char="-"/>
            </a:pPr>
            <a:r>
              <a:rPr lang="en-US" dirty="0"/>
              <a:t>&lt;destination, </a:t>
            </a:r>
            <a:r>
              <a:rPr lang="en-US" dirty="0" err="1"/>
              <a:t>next_hop</a:t>
            </a:r>
            <a:r>
              <a:rPr lang="en-US" dirty="0"/>
              <a:t>, </a:t>
            </a:r>
            <a:r>
              <a:rPr lang="en-US" dirty="0" err="1"/>
              <a:t>route_cost</a:t>
            </a:r>
            <a:r>
              <a:rPr lang="en-US" dirty="0"/>
              <a:t>&gt;</a:t>
            </a:r>
          </a:p>
          <a:p>
            <a:endParaRPr lang="en-US" dirty="0"/>
          </a:p>
        </p:txBody>
      </p:sp>
      <p:sp>
        <p:nvSpPr>
          <p:cNvPr id="4" name="Slide Number Placeholder 3">
            <a:extLst>
              <a:ext uri="{FF2B5EF4-FFF2-40B4-BE49-F238E27FC236}">
                <a16:creationId xmlns:a16="http://schemas.microsoft.com/office/drawing/2014/main" id="{F19DBE65-CB50-E844-9927-DDDAE8177349}"/>
              </a:ext>
            </a:extLst>
          </p:cNvPr>
          <p:cNvSpPr>
            <a:spLocks noGrp="1"/>
          </p:cNvSpPr>
          <p:nvPr>
            <p:ph type="sldNum" sz="quarter" idx="12"/>
          </p:nvPr>
        </p:nvSpPr>
        <p:spPr/>
        <p:txBody>
          <a:bodyPr/>
          <a:lstStyle/>
          <a:p>
            <a:fld id="{B73C04DA-1748-8C48-8913-76B061C053D9}" type="slidenum">
              <a:rPr lang="en-US" smtClean="0"/>
              <a:t>46</a:t>
            </a:fld>
            <a:endParaRPr lang="en-US"/>
          </a:p>
        </p:txBody>
      </p:sp>
    </p:spTree>
    <p:extLst>
      <p:ext uri="{BB962C8B-B14F-4D97-AF65-F5344CB8AC3E}">
        <p14:creationId xmlns:p14="http://schemas.microsoft.com/office/powerpoint/2010/main" val="16152770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D1BD3-F4CF-094E-A86D-7D29DA585C55}"/>
              </a:ext>
            </a:extLst>
          </p:cNvPr>
          <p:cNvSpPr>
            <a:spLocks noGrp="1"/>
          </p:cNvSpPr>
          <p:nvPr>
            <p:ph type="title"/>
          </p:nvPr>
        </p:nvSpPr>
        <p:spPr/>
        <p:txBody>
          <a:bodyPr>
            <a:normAutofit/>
          </a:bodyPr>
          <a:lstStyle/>
          <a:p>
            <a:pPr algn="ctr"/>
            <a:r>
              <a:rPr lang="en-US" sz="3600" dirty="0"/>
              <a:t>Routers use average link margin to compute Link Cost</a:t>
            </a:r>
          </a:p>
        </p:txBody>
      </p:sp>
      <p:sp>
        <p:nvSpPr>
          <p:cNvPr id="4" name="Slide Number Placeholder 3">
            <a:extLst>
              <a:ext uri="{FF2B5EF4-FFF2-40B4-BE49-F238E27FC236}">
                <a16:creationId xmlns:a16="http://schemas.microsoft.com/office/drawing/2014/main" id="{B7BB1EB9-E2C0-4E4D-BDF9-F6DD85F587AB}"/>
              </a:ext>
            </a:extLst>
          </p:cNvPr>
          <p:cNvSpPr>
            <a:spLocks noGrp="1"/>
          </p:cNvSpPr>
          <p:nvPr>
            <p:ph type="sldNum" sz="quarter" idx="12"/>
          </p:nvPr>
        </p:nvSpPr>
        <p:spPr/>
        <p:txBody>
          <a:bodyPr/>
          <a:lstStyle/>
          <a:p>
            <a:fld id="{B73C04DA-1748-8C48-8913-76B061C053D9}" type="slidenum">
              <a:rPr lang="en-US" smtClean="0"/>
              <a:t>47</a:t>
            </a:fld>
            <a:endParaRPr lang="en-US"/>
          </a:p>
        </p:txBody>
      </p:sp>
      <p:pic>
        <p:nvPicPr>
          <p:cNvPr id="5" name="Picture 4">
            <a:extLst>
              <a:ext uri="{FF2B5EF4-FFF2-40B4-BE49-F238E27FC236}">
                <a16:creationId xmlns:a16="http://schemas.microsoft.com/office/drawing/2014/main" id="{C09D1FF8-A160-F042-941C-3C93F6E132A1}"/>
              </a:ext>
            </a:extLst>
          </p:cNvPr>
          <p:cNvPicPr>
            <a:picLocks noChangeAspect="1"/>
          </p:cNvPicPr>
          <p:nvPr/>
        </p:nvPicPr>
        <p:blipFill>
          <a:blip r:embed="rId2"/>
          <a:stretch>
            <a:fillRect/>
          </a:stretch>
        </p:blipFill>
        <p:spPr>
          <a:xfrm>
            <a:off x="112180" y="2257339"/>
            <a:ext cx="5983820" cy="3174575"/>
          </a:xfrm>
          <a:prstGeom prst="rect">
            <a:avLst/>
          </a:prstGeom>
        </p:spPr>
      </p:pic>
      <p:sp>
        <p:nvSpPr>
          <p:cNvPr id="6" name="TextBox 5">
            <a:extLst>
              <a:ext uri="{FF2B5EF4-FFF2-40B4-BE49-F238E27FC236}">
                <a16:creationId xmlns:a16="http://schemas.microsoft.com/office/drawing/2014/main" id="{855F2F00-38AC-1F4E-B179-1653A41315CA}"/>
              </a:ext>
            </a:extLst>
          </p:cNvPr>
          <p:cNvSpPr txBox="1"/>
          <p:nvPr/>
        </p:nvSpPr>
        <p:spPr>
          <a:xfrm>
            <a:off x="3454400" y="6488668"/>
            <a:ext cx="5766579" cy="369332"/>
          </a:xfrm>
          <a:prstGeom prst="rect">
            <a:avLst/>
          </a:prstGeom>
          <a:noFill/>
        </p:spPr>
        <p:txBody>
          <a:bodyPr wrap="none" rtlCol="0">
            <a:spAutoFit/>
          </a:bodyPr>
          <a:lstStyle/>
          <a:p>
            <a:r>
              <a:rPr lang="en-US" dirty="0"/>
              <a:t>Source: </a:t>
            </a:r>
            <a:r>
              <a:rPr lang="en-US" dirty="0">
                <a:hlinkClick r:id="rId3"/>
              </a:rPr>
              <a:t>https://www.cdt21.com/design_guide/link-budget/</a:t>
            </a:r>
            <a:endParaRPr lang="en-US" dirty="0"/>
          </a:p>
        </p:txBody>
      </p:sp>
      <p:pic>
        <p:nvPicPr>
          <p:cNvPr id="8" name="Picture 7">
            <a:extLst>
              <a:ext uri="{FF2B5EF4-FFF2-40B4-BE49-F238E27FC236}">
                <a16:creationId xmlns:a16="http://schemas.microsoft.com/office/drawing/2014/main" id="{6FF08F47-D036-9640-ADE4-2AC39B94FD8B}"/>
              </a:ext>
            </a:extLst>
          </p:cNvPr>
          <p:cNvPicPr>
            <a:picLocks noChangeAspect="1"/>
          </p:cNvPicPr>
          <p:nvPr/>
        </p:nvPicPr>
        <p:blipFill>
          <a:blip r:embed="rId4"/>
          <a:stretch>
            <a:fillRect/>
          </a:stretch>
        </p:blipFill>
        <p:spPr>
          <a:xfrm>
            <a:off x="5941786" y="2697943"/>
            <a:ext cx="6250214" cy="1675315"/>
          </a:xfrm>
          <a:prstGeom prst="rect">
            <a:avLst/>
          </a:prstGeom>
        </p:spPr>
      </p:pic>
      <p:sp>
        <p:nvSpPr>
          <p:cNvPr id="9" name="TextBox 8">
            <a:extLst>
              <a:ext uri="{FF2B5EF4-FFF2-40B4-BE49-F238E27FC236}">
                <a16:creationId xmlns:a16="http://schemas.microsoft.com/office/drawing/2014/main" id="{3CF69926-FE50-5145-A621-148F0005FA7B}"/>
              </a:ext>
            </a:extLst>
          </p:cNvPr>
          <p:cNvSpPr txBox="1"/>
          <p:nvPr/>
        </p:nvSpPr>
        <p:spPr>
          <a:xfrm>
            <a:off x="362857" y="5733143"/>
            <a:ext cx="6632650" cy="400110"/>
          </a:xfrm>
          <a:prstGeom prst="rect">
            <a:avLst/>
          </a:prstGeom>
          <a:noFill/>
        </p:spPr>
        <p:txBody>
          <a:bodyPr wrap="none" rtlCol="0">
            <a:spAutoFit/>
          </a:bodyPr>
          <a:lstStyle/>
          <a:p>
            <a:pPr marL="285750" indent="-285750">
              <a:buFont typeface="Arial" panose="020B0604020202020204" pitchFamily="34" charset="0"/>
              <a:buChar char="•"/>
            </a:pPr>
            <a:r>
              <a:rPr lang="en-US" sz="2000" dirty="0"/>
              <a:t>Link Margin gives an indication about the quality of the link</a:t>
            </a:r>
          </a:p>
        </p:txBody>
      </p:sp>
    </p:spTree>
    <p:extLst>
      <p:ext uri="{BB962C8B-B14F-4D97-AF65-F5344CB8AC3E}">
        <p14:creationId xmlns:p14="http://schemas.microsoft.com/office/powerpoint/2010/main" val="38095170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36740-6AAA-774B-B50F-45778B88BA69}"/>
              </a:ext>
            </a:extLst>
          </p:cNvPr>
          <p:cNvSpPr>
            <a:spLocks noGrp="1"/>
          </p:cNvSpPr>
          <p:nvPr>
            <p:ph type="title"/>
          </p:nvPr>
        </p:nvSpPr>
        <p:spPr/>
        <p:txBody>
          <a:bodyPr/>
          <a:lstStyle/>
          <a:p>
            <a:r>
              <a:rPr lang="en-US" dirty="0"/>
              <a:t>Routing Example</a:t>
            </a:r>
          </a:p>
        </p:txBody>
      </p:sp>
      <p:sp>
        <p:nvSpPr>
          <p:cNvPr id="4" name="Slide Number Placeholder 3">
            <a:extLst>
              <a:ext uri="{FF2B5EF4-FFF2-40B4-BE49-F238E27FC236}">
                <a16:creationId xmlns:a16="http://schemas.microsoft.com/office/drawing/2014/main" id="{826755AF-9EF5-4444-A53D-2155CA2C4321}"/>
              </a:ext>
            </a:extLst>
          </p:cNvPr>
          <p:cNvSpPr>
            <a:spLocks noGrp="1"/>
          </p:cNvSpPr>
          <p:nvPr>
            <p:ph type="sldNum" sz="quarter" idx="12"/>
          </p:nvPr>
        </p:nvSpPr>
        <p:spPr/>
        <p:txBody>
          <a:bodyPr/>
          <a:lstStyle/>
          <a:p>
            <a:fld id="{B73C04DA-1748-8C48-8913-76B061C053D9}" type="slidenum">
              <a:rPr lang="en-US" smtClean="0"/>
              <a:t>48</a:t>
            </a:fld>
            <a:endParaRPr lang="en-US"/>
          </a:p>
        </p:txBody>
      </p:sp>
      <p:pic>
        <p:nvPicPr>
          <p:cNvPr id="5" name="Picture 2" descr="OT RLOC Topology">
            <a:extLst>
              <a:ext uri="{FF2B5EF4-FFF2-40B4-BE49-F238E27FC236}">
                <a16:creationId xmlns:a16="http://schemas.microsoft.com/office/drawing/2014/main" id="{4B590D53-B829-2C4F-A092-5ECE7332B5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8553" y="244555"/>
            <a:ext cx="4571841" cy="381944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4C6355B-BF1F-1E44-9B8B-8BA8AA914F5C}"/>
              </a:ext>
            </a:extLst>
          </p:cNvPr>
          <p:cNvSpPr txBox="1"/>
          <p:nvPr/>
        </p:nvSpPr>
        <p:spPr>
          <a:xfrm>
            <a:off x="838200" y="1169217"/>
            <a:ext cx="2587118" cy="1754326"/>
          </a:xfrm>
          <a:prstGeom prst="rect">
            <a:avLst/>
          </a:prstGeom>
          <a:noFill/>
        </p:spPr>
        <p:txBody>
          <a:bodyPr wrap="none" rtlCol="0">
            <a:spAutoFit/>
          </a:bodyPr>
          <a:lstStyle/>
          <a:p>
            <a:r>
              <a:rPr lang="en-US" b="1" dirty="0"/>
              <a:t>For Router 1</a:t>
            </a:r>
          </a:p>
          <a:p>
            <a:r>
              <a:rPr lang="en-US" dirty="0"/>
              <a:t>Router ID Set = {2, 3, 4, 5}</a:t>
            </a:r>
          </a:p>
          <a:p>
            <a:endParaRPr lang="en-US" dirty="0"/>
          </a:p>
          <a:p>
            <a:r>
              <a:rPr lang="en-US" dirty="0"/>
              <a:t>Link Set:</a:t>
            </a:r>
          </a:p>
          <a:p>
            <a:endParaRPr lang="en-US" dirty="0"/>
          </a:p>
          <a:p>
            <a:endParaRPr lang="en-US" dirty="0"/>
          </a:p>
        </p:txBody>
      </p:sp>
      <p:graphicFrame>
        <p:nvGraphicFramePr>
          <p:cNvPr id="8" name="Table 7">
            <a:extLst>
              <a:ext uri="{FF2B5EF4-FFF2-40B4-BE49-F238E27FC236}">
                <a16:creationId xmlns:a16="http://schemas.microsoft.com/office/drawing/2014/main" id="{8FA13B03-7B35-F04C-8EB3-8F7F03CC3835}"/>
              </a:ext>
            </a:extLst>
          </p:cNvPr>
          <p:cNvGraphicFramePr>
            <a:graphicFrameLocks noGrp="1"/>
          </p:cNvGraphicFramePr>
          <p:nvPr>
            <p:extLst>
              <p:ext uri="{D42A27DB-BD31-4B8C-83A1-F6EECF244321}">
                <p14:modId xmlns:p14="http://schemas.microsoft.com/office/powerpoint/2010/main" val="1009082489"/>
              </p:ext>
            </p:extLst>
          </p:nvPr>
        </p:nvGraphicFramePr>
        <p:xfrm>
          <a:off x="838200" y="2471939"/>
          <a:ext cx="5075918" cy="1483360"/>
        </p:xfrm>
        <a:graphic>
          <a:graphicData uri="http://schemas.openxmlformats.org/drawingml/2006/table">
            <a:tbl>
              <a:tblPr bandRow="1">
                <a:tableStyleId>{5C22544A-7EE6-4342-B048-85BDC9FD1C3A}</a:tableStyleId>
              </a:tblPr>
              <a:tblGrid>
                <a:gridCol w="1093280">
                  <a:extLst>
                    <a:ext uri="{9D8B030D-6E8A-4147-A177-3AD203B41FA5}">
                      <a16:colId xmlns:a16="http://schemas.microsoft.com/office/drawing/2014/main" val="1686449516"/>
                    </a:ext>
                  </a:extLst>
                </a:gridCol>
                <a:gridCol w="955739">
                  <a:extLst>
                    <a:ext uri="{9D8B030D-6E8A-4147-A177-3AD203B41FA5}">
                      <a16:colId xmlns:a16="http://schemas.microsoft.com/office/drawing/2014/main" val="1866845188"/>
                    </a:ext>
                  </a:extLst>
                </a:gridCol>
                <a:gridCol w="1133793">
                  <a:extLst>
                    <a:ext uri="{9D8B030D-6E8A-4147-A177-3AD203B41FA5}">
                      <a16:colId xmlns:a16="http://schemas.microsoft.com/office/drawing/2014/main" val="2179141997"/>
                    </a:ext>
                  </a:extLst>
                </a:gridCol>
                <a:gridCol w="1305731">
                  <a:extLst>
                    <a:ext uri="{9D8B030D-6E8A-4147-A177-3AD203B41FA5}">
                      <a16:colId xmlns:a16="http://schemas.microsoft.com/office/drawing/2014/main" val="1807719303"/>
                    </a:ext>
                  </a:extLst>
                </a:gridCol>
                <a:gridCol w="587375">
                  <a:extLst>
                    <a:ext uri="{9D8B030D-6E8A-4147-A177-3AD203B41FA5}">
                      <a16:colId xmlns:a16="http://schemas.microsoft.com/office/drawing/2014/main" val="1046039174"/>
                    </a:ext>
                  </a:extLst>
                </a:gridCol>
              </a:tblGrid>
              <a:tr h="370840">
                <a:tc>
                  <a:txBody>
                    <a:bodyPr/>
                    <a:lstStyle/>
                    <a:p>
                      <a:r>
                        <a:rPr lang="en-US" dirty="0"/>
                        <a:t>Router Id</a:t>
                      </a:r>
                    </a:p>
                  </a:txBody>
                  <a:tcPr/>
                </a:tc>
                <a:tc>
                  <a:txBody>
                    <a:bodyPr/>
                    <a:lstStyle/>
                    <a:p>
                      <a:r>
                        <a:rPr lang="en-US" dirty="0"/>
                        <a:t>RLOC16</a:t>
                      </a:r>
                    </a:p>
                  </a:txBody>
                  <a:tcPr/>
                </a:tc>
                <a:tc>
                  <a:txBody>
                    <a:bodyPr/>
                    <a:lstStyle/>
                    <a:p>
                      <a:r>
                        <a:rPr lang="en-US" dirty="0"/>
                        <a:t>Quality In</a:t>
                      </a:r>
                    </a:p>
                  </a:txBody>
                  <a:tcPr/>
                </a:tc>
                <a:tc>
                  <a:txBody>
                    <a:bodyPr/>
                    <a:lstStyle/>
                    <a:p>
                      <a:r>
                        <a:rPr lang="en-US" dirty="0"/>
                        <a:t>Quality Out</a:t>
                      </a:r>
                    </a:p>
                  </a:txBody>
                  <a:tcPr/>
                </a:tc>
                <a:tc>
                  <a:txBody>
                    <a:bodyPr/>
                    <a:lstStyle/>
                    <a:p>
                      <a:r>
                        <a:rPr lang="en-US" dirty="0"/>
                        <a:t>Age</a:t>
                      </a:r>
                    </a:p>
                  </a:txBody>
                  <a:tcPr/>
                </a:tc>
                <a:extLst>
                  <a:ext uri="{0D108BD9-81ED-4DB2-BD59-A6C34878D82A}">
                    <a16:rowId xmlns:a16="http://schemas.microsoft.com/office/drawing/2014/main" val="3948908900"/>
                  </a:ext>
                </a:extLst>
              </a:tr>
              <a:tr h="370840">
                <a:tc>
                  <a:txBody>
                    <a:bodyPr/>
                    <a:lstStyle/>
                    <a:p>
                      <a:r>
                        <a:rPr lang="en-US" dirty="0"/>
                        <a:t>2</a:t>
                      </a:r>
                    </a:p>
                  </a:txBody>
                  <a:tcPr/>
                </a:tc>
                <a:tc>
                  <a:txBody>
                    <a:bodyPr/>
                    <a:lstStyle/>
                    <a:p>
                      <a:r>
                        <a:rPr lang="en-US" dirty="0"/>
                        <a:t>0x800</a:t>
                      </a:r>
                    </a:p>
                  </a:txBody>
                  <a:tcPr/>
                </a:tc>
                <a:tc>
                  <a:txBody>
                    <a:bodyPr/>
                    <a:lstStyle/>
                    <a:p>
                      <a:r>
                        <a:rPr lang="en-US" dirty="0"/>
                        <a:t>2</a:t>
                      </a:r>
                    </a:p>
                  </a:txBody>
                  <a:tcPr/>
                </a:tc>
                <a:tc>
                  <a:txBody>
                    <a:bodyPr/>
                    <a:lstStyle/>
                    <a:p>
                      <a:r>
                        <a:rPr lang="en-US" dirty="0"/>
                        <a:t>3</a:t>
                      </a:r>
                    </a:p>
                  </a:txBody>
                  <a:tcPr/>
                </a:tc>
                <a:tc>
                  <a:txBody>
                    <a:bodyPr/>
                    <a:lstStyle/>
                    <a:p>
                      <a:r>
                        <a:rPr lang="en-US" dirty="0"/>
                        <a:t>0</a:t>
                      </a:r>
                    </a:p>
                  </a:txBody>
                  <a:tcPr/>
                </a:tc>
                <a:extLst>
                  <a:ext uri="{0D108BD9-81ED-4DB2-BD59-A6C34878D82A}">
                    <a16:rowId xmlns:a16="http://schemas.microsoft.com/office/drawing/2014/main" val="135879052"/>
                  </a:ext>
                </a:extLst>
              </a:tr>
              <a:tr h="370840">
                <a:tc>
                  <a:txBody>
                    <a:bodyPr/>
                    <a:lstStyle/>
                    <a:p>
                      <a:r>
                        <a:rPr lang="en-US" dirty="0"/>
                        <a:t>3</a:t>
                      </a:r>
                    </a:p>
                  </a:txBody>
                  <a:tcPr/>
                </a:tc>
                <a:tc>
                  <a:txBody>
                    <a:bodyPr/>
                    <a:lstStyle/>
                    <a:p>
                      <a:r>
                        <a:rPr lang="en-US" dirty="0"/>
                        <a:t>..</a:t>
                      </a:r>
                    </a:p>
                  </a:txBody>
                  <a:tcPr/>
                </a:tc>
                <a:tc>
                  <a:txBody>
                    <a:bodyPr/>
                    <a:lstStyle/>
                    <a:p>
                      <a:r>
                        <a:rPr lang="en-US" dirty="0"/>
                        <a:t>3</a:t>
                      </a:r>
                    </a:p>
                  </a:txBody>
                  <a:tcPr/>
                </a:tc>
                <a:tc>
                  <a:txBody>
                    <a:bodyPr/>
                    <a:lstStyle/>
                    <a:p>
                      <a:r>
                        <a:rPr lang="en-US" dirty="0"/>
                        <a:t>3</a:t>
                      </a:r>
                    </a:p>
                  </a:txBody>
                  <a:tcPr/>
                </a:tc>
                <a:tc>
                  <a:txBody>
                    <a:bodyPr/>
                    <a:lstStyle/>
                    <a:p>
                      <a:r>
                        <a:rPr lang="en-US" dirty="0"/>
                        <a:t>14</a:t>
                      </a:r>
                    </a:p>
                  </a:txBody>
                  <a:tcPr/>
                </a:tc>
                <a:extLst>
                  <a:ext uri="{0D108BD9-81ED-4DB2-BD59-A6C34878D82A}">
                    <a16:rowId xmlns:a16="http://schemas.microsoft.com/office/drawing/2014/main" val="1105741980"/>
                  </a:ext>
                </a:extLst>
              </a:tr>
              <a:tr h="370840">
                <a:tc>
                  <a:txBody>
                    <a:bodyPr/>
                    <a:lstStyle/>
                    <a:p>
                      <a:r>
                        <a:rPr lang="en-US" dirty="0"/>
                        <a:t>4</a:t>
                      </a:r>
                    </a:p>
                  </a:txBody>
                  <a:tcPr/>
                </a:tc>
                <a:tc>
                  <a:txBody>
                    <a:bodyPr/>
                    <a:lstStyle/>
                    <a:p>
                      <a:r>
                        <a:rPr lang="en-US" dirty="0"/>
                        <a:t>..</a:t>
                      </a:r>
                    </a:p>
                  </a:txBody>
                  <a:tcPr/>
                </a:tc>
                <a:tc>
                  <a:txBody>
                    <a:bodyPr/>
                    <a:lstStyle/>
                    <a:p>
                      <a:r>
                        <a:rPr lang="en-US" dirty="0"/>
                        <a:t>3</a:t>
                      </a:r>
                    </a:p>
                  </a:txBody>
                  <a:tcPr/>
                </a:tc>
                <a:tc>
                  <a:txBody>
                    <a:bodyPr/>
                    <a:lstStyle/>
                    <a:p>
                      <a:r>
                        <a:rPr lang="en-US" dirty="0"/>
                        <a:t>2</a:t>
                      </a:r>
                    </a:p>
                  </a:txBody>
                  <a:tcPr/>
                </a:tc>
                <a:tc>
                  <a:txBody>
                    <a:bodyPr/>
                    <a:lstStyle/>
                    <a:p>
                      <a:r>
                        <a:rPr lang="en-US" dirty="0"/>
                        <a:t>0</a:t>
                      </a:r>
                    </a:p>
                  </a:txBody>
                  <a:tcPr/>
                </a:tc>
                <a:extLst>
                  <a:ext uri="{0D108BD9-81ED-4DB2-BD59-A6C34878D82A}">
                    <a16:rowId xmlns:a16="http://schemas.microsoft.com/office/drawing/2014/main" val="2197926106"/>
                  </a:ext>
                </a:extLst>
              </a:tr>
            </a:tbl>
          </a:graphicData>
        </a:graphic>
      </p:graphicFrame>
      <p:sp>
        <p:nvSpPr>
          <p:cNvPr id="9" name="TextBox 8">
            <a:extLst>
              <a:ext uri="{FF2B5EF4-FFF2-40B4-BE49-F238E27FC236}">
                <a16:creationId xmlns:a16="http://schemas.microsoft.com/office/drawing/2014/main" id="{CD816426-B6E4-5946-8F75-894D11ACC057}"/>
              </a:ext>
            </a:extLst>
          </p:cNvPr>
          <p:cNvSpPr txBox="1"/>
          <p:nvPr/>
        </p:nvSpPr>
        <p:spPr>
          <a:xfrm>
            <a:off x="838200" y="4139148"/>
            <a:ext cx="1150828" cy="369332"/>
          </a:xfrm>
          <a:prstGeom prst="rect">
            <a:avLst/>
          </a:prstGeom>
          <a:noFill/>
        </p:spPr>
        <p:txBody>
          <a:bodyPr wrap="none" rtlCol="0">
            <a:spAutoFit/>
          </a:bodyPr>
          <a:lstStyle/>
          <a:p>
            <a:r>
              <a:rPr lang="en-US" dirty="0"/>
              <a:t>Route Set:</a:t>
            </a:r>
          </a:p>
        </p:txBody>
      </p:sp>
      <p:graphicFrame>
        <p:nvGraphicFramePr>
          <p:cNvPr id="11" name="Table 10">
            <a:extLst>
              <a:ext uri="{FF2B5EF4-FFF2-40B4-BE49-F238E27FC236}">
                <a16:creationId xmlns:a16="http://schemas.microsoft.com/office/drawing/2014/main" id="{3395F2F2-E946-B740-B2D7-8F0E8ED96B70}"/>
              </a:ext>
            </a:extLst>
          </p:cNvPr>
          <p:cNvGraphicFramePr>
            <a:graphicFrameLocks noGrp="1"/>
          </p:cNvGraphicFramePr>
          <p:nvPr>
            <p:extLst>
              <p:ext uri="{D42A27DB-BD31-4B8C-83A1-F6EECF244321}">
                <p14:modId xmlns:p14="http://schemas.microsoft.com/office/powerpoint/2010/main" val="3949916127"/>
              </p:ext>
            </p:extLst>
          </p:nvPr>
        </p:nvGraphicFramePr>
        <p:xfrm>
          <a:off x="838200" y="4518443"/>
          <a:ext cx="4876800" cy="2237959"/>
        </p:xfrm>
        <a:graphic>
          <a:graphicData uri="http://schemas.openxmlformats.org/drawingml/2006/table">
            <a:tbl>
              <a:tblPr bandRow="1">
                <a:tableStyleId>{5C22544A-7EE6-4342-B048-85BDC9FD1C3A}</a:tableStyleId>
              </a:tblPr>
              <a:tblGrid>
                <a:gridCol w="1625600">
                  <a:extLst>
                    <a:ext uri="{9D8B030D-6E8A-4147-A177-3AD203B41FA5}">
                      <a16:colId xmlns:a16="http://schemas.microsoft.com/office/drawing/2014/main" val="1686449516"/>
                    </a:ext>
                  </a:extLst>
                </a:gridCol>
                <a:gridCol w="1625600">
                  <a:extLst>
                    <a:ext uri="{9D8B030D-6E8A-4147-A177-3AD203B41FA5}">
                      <a16:colId xmlns:a16="http://schemas.microsoft.com/office/drawing/2014/main" val="3001657591"/>
                    </a:ext>
                  </a:extLst>
                </a:gridCol>
                <a:gridCol w="1625600">
                  <a:extLst>
                    <a:ext uri="{9D8B030D-6E8A-4147-A177-3AD203B41FA5}">
                      <a16:colId xmlns:a16="http://schemas.microsoft.com/office/drawing/2014/main" val="2179141997"/>
                    </a:ext>
                  </a:extLst>
                </a:gridCol>
              </a:tblGrid>
              <a:tr h="383759">
                <a:tc>
                  <a:txBody>
                    <a:bodyPr/>
                    <a:lstStyle/>
                    <a:p>
                      <a:r>
                        <a:rPr lang="en-US" dirty="0"/>
                        <a:t>Destination</a:t>
                      </a:r>
                    </a:p>
                  </a:txBody>
                  <a:tcPr/>
                </a:tc>
                <a:tc>
                  <a:txBody>
                    <a:bodyPr/>
                    <a:lstStyle/>
                    <a:p>
                      <a:r>
                        <a:rPr lang="en-US" dirty="0"/>
                        <a:t>Next Hop</a:t>
                      </a:r>
                    </a:p>
                  </a:txBody>
                  <a:tcPr/>
                </a:tc>
                <a:tc>
                  <a:txBody>
                    <a:bodyPr/>
                    <a:lstStyle/>
                    <a:p>
                      <a:r>
                        <a:rPr lang="en-US" dirty="0"/>
                        <a:t>Route Cost</a:t>
                      </a:r>
                    </a:p>
                  </a:txBody>
                  <a:tcPr/>
                </a:tc>
                <a:extLst>
                  <a:ext uri="{0D108BD9-81ED-4DB2-BD59-A6C34878D82A}">
                    <a16:rowId xmlns:a16="http://schemas.microsoft.com/office/drawing/2014/main" val="3948908900"/>
                  </a:ext>
                </a:extLst>
              </a:tr>
              <a:tr h="370840">
                <a:tc>
                  <a:txBody>
                    <a:bodyPr/>
                    <a:lstStyle/>
                    <a:p>
                      <a:r>
                        <a:rPr lang="en-US" dirty="0"/>
                        <a:t>1</a:t>
                      </a:r>
                    </a:p>
                  </a:txBody>
                  <a:tcPr/>
                </a:tc>
                <a:tc>
                  <a:txBody>
                    <a:bodyPr/>
                    <a:lstStyle/>
                    <a:p>
                      <a:r>
                        <a:rPr lang="en-US" dirty="0"/>
                        <a:t>1</a:t>
                      </a:r>
                    </a:p>
                  </a:txBody>
                  <a:tcPr/>
                </a:tc>
                <a:tc>
                  <a:txBody>
                    <a:bodyPr/>
                    <a:lstStyle/>
                    <a:p>
                      <a:r>
                        <a:rPr lang="en-US" dirty="0"/>
                        <a:t>0</a:t>
                      </a:r>
                    </a:p>
                  </a:txBody>
                  <a:tcPr/>
                </a:tc>
                <a:extLst>
                  <a:ext uri="{0D108BD9-81ED-4DB2-BD59-A6C34878D82A}">
                    <a16:rowId xmlns:a16="http://schemas.microsoft.com/office/drawing/2014/main" val="135879052"/>
                  </a:ext>
                </a:extLst>
              </a:tr>
              <a:tr h="370840">
                <a:tc>
                  <a:txBody>
                    <a:bodyPr/>
                    <a:lstStyle/>
                    <a:p>
                      <a:r>
                        <a:rPr lang="en-US" dirty="0"/>
                        <a:t>2</a:t>
                      </a:r>
                    </a:p>
                  </a:txBody>
                  <a:tcPr/>
                </a:tc>
                <a:tc>
                  <a:txBody>
                    <a:bodyPr/>
                    <a:lstStyle/>
                    <a:p>
                      <a:r>
                        <a:rPr lang="en-US" dirty="0"/>
                        <a:t>2</a:t>
                      </a:r>
                    </a:p>
                  </a:txBody>
                  <a:tcPr/>
                </a:tc>
                <a:tc>
                  <a:txBody>
                    <a:bodyPr/>
                    <a:lstStyle/>
                    <a:p>
                      <a:r>
                        <a:rPr lang="en-US" dirty="0"/>
                        <a:t>2</a:t>
                      </a:r>
                    </a:p>
                  </a:txBody>
                  <a:tcPr/>
                </a:tc>
                <a:extLst>
                  <a:ext uri="{0D108BD9-81ED-4DB2-BD59-A6C34878D82A}">
                    <a16:rowId xmlns:a16="http://schemas.microsoft.com/office/drawing/2014/main" val="1105741980"/>
                  </a:ext>
                </a:extLst>
              </a:tr>
              <a:tr h="370840">
                <a:tc>
                  <a:txBody>
                    <a:bodyPr/>
                    <a:lstStyle/>
                    <a:p>
                      <a:r>
                        <a:rPr lang="en-US" dirty="0"/>
                        <a:t>3</a:t>
                      </a:r>
                    </a:p>
                  </a:txBody>
                  <a:tcPr/>
                </a:tc>
                <a:tc>
                  <a:txBody>
                    <a:bodyPr/>
                    <a:lstStyle/>
                    <a:p>
                      <a:r>
                        <a:rPr lang="en-US" dirty="0"/>
                        <a:t>3</a:t>
                      </a:r>
                    </a:p>
                  </a:txBody>
                  <a:tcPr/>
                </a:tc>
                <a:tc>
                  <a:txBody>
                    <a:bodyPr/>
                    <a:lstStyle/>
                    <a:p>
                      <a:r>
                        <a:rPr lang="en-US" dirty="0"/>
                        <a:t>3</a:t>
                      </a:r>
                    </a:p>
                  </a:txBody>
                  <a:tcPr/>
                </a:tc>
                <a:extLst>
                  <a:ext uri="{0D108BD9-81ED-4DB2-BD59-A6C34878D82A}">
                    <a16:rowId xmlns:a16="http://schemas.microsoft.com/office/drawing/2014/main" val="2197926106"/>
                  </a:ext>
                </a:extLst>
              </a:tr>
              <a:tr h="370840">
                <a:tc>
                  <a:txBody>
                    <a:bodyPr/>
                    <a:lstStyle/>
                    <a:p>
                      <a:r>
                        <a:rPr lang="en-US" dirty="0"/>
                        <a:t>4</a:t>
                      </a:r>
                    </a:p>
                  </a:txBody>
                  <a:tcPr/>
                </a:tc>
                <a:tc>
                  <a:txBody>
                    <a:bodyPr/>
                    <a:lstStyle/>
                    <a:p>
                      <a:r>
                        <a:rPr lang="en-US" dirty="0"/>
                        <a:t>4</a:t>
                      </a:r>
                    </a:p>
                  </a:txBody>
                  <a:tcPr/>
                </a:tc>
                <a:tc>
                  <a:txBody>
                    <a:bodyPr/>
                    <a:lstStyle/>
                    <a:p>
                      <a:r>
                        <a:rPr lang="en-US" dirty="0"/>
                        <a:t>1</a:t>
                      </a:r>
                    </a:p>
                  </a:txBody>
                  <a:tcPr/>
                </a:tc>
                <a:extLst>
                  <a:ext uri="{0D108BD9-81ED-4DB2-BD59-A6C34878D82A}">
                    <a16:rowId xmlns:a16="http://schemas.microsoft.com/office/drawing/2014/main" val="4275743109"/>
                  </a:ext>
                </a:extLst>
              </a:tr>
              <a:tr h="370840">
                <a:tc>
                  <a:txBody>
                    <a:bodyPr/>
                    <a:lstStyle/>
                    <a:p>
                      <a:r>
                        <a:rPr lang="en-US" dirty="0"/>
                        <a:t>5</a:t>
                      </a:r>
                    </a:p>
                  </a:txBody>
                  <a:tcPr/>
                </a:tc>
                <a:tc>
                  <a:txBody>
                    <a:bodyPr/>
                    <a:lstStyle/>
                    <a:p>
                      <a:r>
                        <a:rPr lang="en-US" dirty="0"/>
                        <a:t>2</a:t>
                      </a:r>
                    </a:p>
                  </a:txBody>
                  <a:tcPr/>
                </a:tc>
                <a:tc>
                  <a:txBody>
                    <a:bodyPr/>
                    <a:lstStyle/>
                    <a:p>
                      <a:r>
                        <a:rPr lang="en-US" dirty="0"/>
                        <a:t>3</a:t>
                      </a:r>
                    </a:p>
                  </a:txBody>
                  <a:tcPr/>
                </a:tc>
                <a:extLst>
                  <a:ext uri="{0D108BD9-81ED-4DB2-BD59-A6C34878D82A}">
                    <a16:rowId xmlns:a16="http://schemas.microsoft.com/office/drawing/2014/main" val="2669411079"/>
                  </a:ext>
                </a:extLst>
              </a:tr>
            </a:tbl>
          </a:graphicData>
        </a:graphic>
      </p:graphicFrame>
    </p:spTree>
    <p:extLst>
      <p:ext uri="{BB962C8B-B14F-4D97-AF65-F5344CB8AC3E}">
        <p14:creationId xmlns:p14="http://schemas.microsoft.com/office/powerpoint/2010/main" val="9170656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CE4B3-0E9A-E245-BC31-2154A283EF66}"/>
              </a:ext>
            </a:extLst>
          </p:cNvPr>
          <p:cNvSpPr>
            <a:spLocks noGrp="1"/>
          </p:cNvSpPr>
          <p:nvPr>
            <p:ph type="title"/>
          </p:nvPr>
        </p:nvSpPr>
        <p:spPr/>
        <p:txBody>
          <a:bodyPr/>
          <a:lstStyle/>
          <a:p>
            <a:r>
              <a:rPr lang="en-US" dirty="0"/>
              <a:t>Thread commissioning</a:t>
            </a:r>
          </a:p>
        </p:txBody>
      </p:sp>
      <p:sp>
        <p:nvSpPr>
          <p:cNvPr id="3" name="Content Placeholder 2">
            <a:extLst>
              <a:ext uri="{FF2B5EF4-FFF2-40B4-BE49-F238E27FC236}">
                <a16:creationId xmlns:a16="http://schemas.microsoft.com/office/drawing/2014/main" id="{2DBFD124-DB16-4C4B-9645-97A3450C1201}"/>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D196B1CB-AD16-604F-8FC9-D94806CFF98C}"/>
              </a:ext>
            </a:extLst>
          </p:cNvPr>
          <p:cNvSpPr>
            <a:spLocks noGrp="1"/>
          </p:cNvSpPr>
          <p:nvPr>
            <p:ph type="sldNum" sz="quarter" idx="12"/>
          </p:nvPr>
        </p:nvSpPr>
        <p:spPr/>
        <p:txBody>
          <a:bodyPr/>
          <a:lstStyle/>
          <a:p>
            <a:fld id="{B73C04DA-1748-8C48-8913-76B061C053D9}" type="slidenum">
              <a:rPr lang="en-US" smtClean="0"/>
              <a:t>49</a:t>
            </a:fld>
            <a:endParaRPr lang="en-US"/>
          </a:p>
        </p:txBody>
      </p:sp>
    </p:spTree>
    <p:extLst>
      <p:ext uri="{BB962C8B-B14F-4D97-AF65-F5344CB8AC3E}">
        <p14:creationId xmlns:p14="http://schemas.microsoft.com/office/powerpoint/2010/main" val="20080879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6A520-D607-47C7-A89D-17D51741C938}"/>
              </a:ext>
            </a:extLst>
          </p:cNvPr>
          <p:cNvSpPr>
            <a:spLocks noGrp="1"/>
          </p:cNvSpPr>
          <p:nvPr>
            <p:ph type="title"/>
          </p:nvPr>
        </p:nvSpPr>
        <p:spPr/>
        <p:txBody>
          <a:bodyPr/>
          <a:lstStyle/>
          <a:p>
            <a:r>
              <a:rPr lang="en-US" dirty="0"/>
              <a:t>MAC frame format</a:t>
            </a:r>
          </a:p>
        </p:txBody>
      </p:sp>
      <p:sp>
        <p:nvSpPr>
          <p:cNvPr id="3" name="Content Placeholder 2">
            <a:extLst>
              <a:ext uri="{FF2B5EF4-FFF2-40B4-BE49-F238E27FC236}">
                <a16:creationId xmlns:a16="http://schemas.microsoft.com/office/drawing/2014/main" id="{2E0E5722-857C-4A72-A806-1DDF8373AFF0}"/>
              </a:ext>
            </a:extLst>
          </p:cNvPr>
          <p:cNvSpPr>
            <a:spLocks noGrp="1"/>
          </p:cNvSpPr>
          <p:nvPr>
            <p:ph idx="1"/>
          </p:nvPr>
        </p:nvSpPr>
        <p:spPr>
          <a:xfrm>
            <a:off x="1156436" y="4046220"/>
            <a:ext cx="4939565" cy="1851660"/>
          </a:xfrm>
        </p:spPr>
        <p:txBody>
          <a:bodyPr>
            <a:normAutofit/>
          </a:bodyPr>
          <a:lstStyle/>
          <a:p>
            <a:r>
              <a:rPr lang="en-US" dirty="0"/>
              <a:t>Sequence number</a:t>
            </a:r>
          </a:p>
          <a:p>
            <a:pPr lvl="1"/>
            <a:r>
              <a:rPr lang="en-US" dirty="0"/>
              <a:t>8-bit monotonically increasing</a:t>
            </a:r>
          </a:p>
        </p:txBody>
      </p:sp>
      <p:sp>
        <p:nvSpPr>
          <p:cNvPr id="4" name="Slide Number Placeholder 3">
            <a:extLst>
              <a:ext uri="{FF2B5EF4-FFF2-40B4-BE49-F238E27FC236}">
                <a16:creationId xmlns:a16="http://schemas.microsoft.com/office/drawing/2014/main" id="{8A3E3C61-C47D-4FB8-A679-890608F65C15}"/>
              </a:ext>
            </a:extLst>
          </p:cNvPr>
          <p:cNvSpPr>
            <a:spLocks noGrp="1"/>
          </p:cNvSpPr>
          <p:nvPr>
            <p:ph type="sldNum" sz="quarter" idx="12"/>
          </p:nvPr>
        </p:nvSpPr>
        <p:spPr/>
        <p:txBody>
          <a:bodyPr/>
          <a:lstStyle/>
          <a:p>
            <a:fld id="{0778C724-3839-4D76-A707-B4C23905D055}" type="slidenum">
              <a:rPr lang="en-US" smtClean="0"/>
              <a:t>5</a:t>
            </a:fld>
            <a:endParaRPr lang="en-US"/>
          </a:p>
        </p:txBody>
      </p:sp>
      <p:graphicFrame>
        <p:nvGraphicFramePr>
          <p:cNvPr id="5" name="Object 1027">
            <a:extLst>
              <a:ext uri="{FF2B5EF4-FFF2-40B4-BE49-F238E27FC236}">
                <a16:creationId xmlns:a16="http://schemas.microsoft.com/office/drawing/2014/main" id="{BEE4A5E3-49B4-4785-979A-A810875C4E20}"/>
              </a:ext>
            </a:extLst>
          </p:cNvPr>
          <p:cNvGraphicFramePr>
            <a:graphicFrameLocks noChangeAspect="1"/>
          </p:cNvGraphicFramePr>
          <p:nvPr/>
        </p:nvGraphicFramePr>
        <p:xfrm>
          <a:off x="3409049" y="2217063"/>
          <a:ext cx="7680960" cy="1573054"/>
        </p:xfrm>
        <a:graphic>
          <a:graphicData uri="http://schemas.openxmlformats.org/presentationml/2006/ole">
            <mc:AlternateContent xmlns:mc="http://schemas.openxmlformats.org/markup-compatibility/2006">
              <mc:Choice xmlns:v="urn:schemas-microsoft-com:vml" Requires="v">
                <p:oleObj spid="_x0000_s2101" name="Worksheet" r:id="rId3" imgW="5725002" imgH="1171873" progId="Excel.Sheet.8">
                  <p:embed/>
                </p:oleObj>
              </mc:Choice>
              <mc:Fallback>
                <p:oleObj name="Worksheet" r:id="rId3" imgW="5725002" imgH="1171873" progId="Excel.Sheet.8">
                  <p:embed/>
                  <p:pic>
                    <p:nvPicPr>
                      <p:cNvPr id="5" name="Object 1027">
                        <a:extLst>
                          <a:ext uri="{FF2B5EF4-FFF2-40B4-BE49-F238E27FC236}">
                            <a16:creationId xmlns:a16="http://schemas.microsoft.com/office/drawing/2014/main" id="{BEE4A5E3-49B4-4785-979A-A810875C4E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9049" y="2217063"/>
                        <a:ext cx="7680960" cy="1573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6" name="Picture 5">
            <a:extLst>
              <a:ext uri="{FF2B5EF4-FFF2-40B4-BE49-F238E27FC236}">
                <a16:creationId xmlns:a16="http://schemas.microsoft.com/office/drawing/2014/main" id="{65C4050A-F459-4F19-8661-7B6BF4F49D72}"/>
              </a:ext>
            </a:extLst>
          </p:cNvPr>
          <p:cNvPicPr>
            <a:picLocks noChangeAspect="1"/>
          </p:cNvPicPr>
          <p:nvPr/>
        </p:nvPicPr>
        <p:blipFill>
          <a:blip r:embed="rId5"/>
          <a:stretch>
            <a:fillRect/>
          </a:stretch>
        </p:blipFill>
        <p:spPr>
          <a:xfrm>
            <a:off x="6279051" y="477205"/>
            <a:ext cx="4342328" cy="1168760"/>
          </a:xfrm>
          <a:prstGeom prst="rect">
            <a:avLst/>
          </a:prstGeom>
        </p:spPr>
      </p:pic>
      <p:cxnSp>
        <p:nvCxnSpPr>
          <p:cNvPr id="8" name="Straight Connector 7">
            <a:extLst>
              <a:ext uri="{FF2B5EF4-FFF2-40B4-BE49-F238E27FC236}">
                <a16:creationId xmlns:a16="http://schemas.microsoft.com/office/drawing/2014/main" id="{2C9B8D4B-C742-476B-A888-38481B7A69C0}"/>
              </a:ext>
            </a:extLst>
          </p:cNvPr>
          <p:cNvCxnSpPr>
            <a:cxnSpLocks/>
          </p:cNvCxnSpPr>
          <p:nvPr/>
        </p:nvCxnSpPr>
        <p:spPr>
          <a:xfrm flipH="1">
            <a:off x="3409048" y="1286099"/>
            <a:ext cx="4710062" cy="930966"/>
          </a:xfrm>
          <a:prstGeom prst="line">
            <a:avLst/>
          </a:prstGeom>
          <a:ln w="28575"/>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4A67152E-7B5F-4630-8A29-8EAE55E5136F}"/>
              </a:ext>
            </a:extLst>
          </p:cNvPr>
          <p:cNvCxnSpPr>
            <a:cxnSpLocks/>
          </p:cNvCxnSpPr>
          <p:nvPr/>
        </p:nvCxnSpPr>
        <p:spPr>
          <a:xfrm>
            <a:off x="10530840" y="1286099"/>
            <a:ext cx="559169" cy="930966"/>
          </a:xfrm>
          <a:prstGeom prst="line">
            <a:avLst/>
          </a:prstGeom>
          <a:ln w="28575"/>
        </p:spPr>
        <p:style>
          <a:lnRef idx="1">
            <a:schemeClr val="dk1"/>
          </a:lnRef>
          <a:fillRef idx="0">
            <a:schemeClr val="dk1"/>
          </a:fillRef>
          <a:effectRef idx="0">
            <a:schemeClr val="dk1"/>
          </a:effectRef>
          <a:fontRef idx="minor">
            <a:schemeClr val="tx1"/>
          </a:fontRef>
        </p:style>
      </p:cxnSp>
      <p:sp>
        <p:nvSpPr>
          <p:cNvPr id="15" name="Content Placeholder 2">
            <a:extLst>
              <a:ext uri="{FF2B5EF4-FFF2-40B4-BE49-F238E27FC236}">
                <a16:creationId xmlns:a16="http://schemas.microsoft.com/office/drawing/2014/main" id="{EFD10ED9-B7D8-4788-80DF-F38372064FED}"/>
              </a:ext>
            </a:extLst>
          </p:cNvPr>
          <p:cNvSpPr txBox="1">
            <a:spLocks/>
          </p:cNvSpPr>
          <p:nvPr/>
        </p:nvSpPr>
        <p:spPr>
          <a:xfrm>
            <a:off x="6150444" y="4046220"/>
            <a:ext cx="4939565" cy="1851660"/>
          </a:xfrm>
          <a:prstGeom prst="rect">
            <a:avLst/>
          </a:prstGeom>
        </p:spPr>
        <p:txBody>
          <a:bodyPr vert="horz" lIns="82296" tIns="41148" rIns="82296" bIns="41148" rtlCol="0">
            <a:normAutofit/>
          </a:bodyPr>
          <a:lstStyle>
            <a:lvl1pPr marL="228600" indent="-228600" algn="l" defTabSz="914400" rtl="0" eaLnBrk="1" latinLnBrk="0" hangingPunct="1">
              <a:lnSpc>
                <a:spcPct val="90000"/>
              </a:lnSpc>
              <a:spcBef>
                <a:spcPts val="14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520" dirty="0"/>
              <a:t>Frame payload</a:t>
            </a:r>
          </a:p>
          <a:p>
            <a:pPr lvl="1"/>
            <a:r>
              <a:rPr lang="en-US" sz="2160" dirty="0"/>
              <a:t>Depends on frame type</a:t>
            </a:r>
          </a:p>
          <a:p>
            <a:r>
              <a:rPr lang="en-US" sz="2520" dirty="0"/>
              <a:t>Frame check sequence</a:t>
            </a:r>
          </a:p>
          <a:p>
            <a:pPr lvl="1"/>
            <a:r>
              <a:rPr lang="en-US" sz="2160" dirty="0"/>
              <a:t>16-bit CRC</a:t>
            </a:r>
          </a:p>
        </p:txBody>
      </p:sp>
      <p:sp>
        <p:nvSpPr>
          <p:cNvPr id="16" name="Content Placeholder 2">
            <a:extLst>
              <a:ext uri="{FF2B5EF4-FFF2-40B4-BE49-F238E27FC236}">
                <a16:creationId xmlns:a16="http://schemas.microsoft.com/office/drawing/2014/main" id="{E43D8C25-99FF-485C-A3D8-27E08C98BFFC}"/>
              </a:ext>
            </a:extLst>
          </p:cNvPr>
          <p:cNvSpPr txBox="1">
            <a:spLocks/>
          </p:cNvSpPr>
          <p:nvPr/>
        </p:nvSpPr>
        <p:spPr>
          <a:xfrm>
            <a:off x="1156438" y="2606043"/>
            <a:ext cx="2093495" cy="1291590"/>
          </a:xfrm>
          <a:prstGeom prst="rect">
            <a:avLst/>
          </a:prstGeom>
        </p:spPr>
        <p:txBody>
          <a:bodyPr vert="horz" lIns="82296" tIns="41148" rIns="82296" bIns="41148" rtlCol="0">
            <a:normAutofit/>
          </a:bodyPr>
          <a:lstStyle>
            <a:lvl1pPr marL="228600" indent="-228600" algn="l" defTabSz="914400" rtl="0" eaLnBrk="1" latinLnBrk="0" hangingPunct="1">
              <a:lnSpc>
                <a:spcPct val="90000"/>
              </a:lnSpc>
              <a:spcBef>
                <a:spcPts val="14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520" dirty="0"/>
              <a:t>Frame control</a:t>
            </a:r>
          </a:p>
          <a:p>
            <a:pPr lvl="1"/>
            <a:r>
              <a:rPr lang="en-US" sz="2160" dirty="0"/>
              <a:t>Header</a:t>
            </a:r>
          </a:p>
        </p:txBody>
      </p:sp>
      <p:sp>
        <p:nvSpPr>
          <p:cNvPr id="11" name="Rectangle 10">
            <a:extLst>
              <a:ext uri="{FF2B5EF4-FFF2-40B4-BE49-F238E27FC236}">
                <a16:creationId xmlns:a16="http://schemas.microsoft.com/office/drawing/2014/main" id="{7CE5A5C7-EA29-334E-B2E0-7D34EC48A612}"/>
              </a:ext>
            </a:extLst>
          </p:cNvPr>
          <p:cNvSpPr/>
          <p:nvPr/>
        </p:nvSpPr>
        <p:spPr>
          <a:xfrm>
            <a:off x="6317193" y="2042637"/>
            <a:ext cx="914400" cy="4008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12" name="Rectangle 11">
            <a:extLst>
              <a:ext uri="{FF2B5EF4-FFF2-40B4-BE49-F238E27FC236}">
                <a16:creationId xmlns:a16="http://schemas.microsoft.com/office/drawing/2014/main" id="{3A30029B-7760-7B44-AAB4-537A6BDDD8D6}"/>
              </a:ext>
            </a:extLst>
          </p:cNvPr>
          <p:cNvSpPr/>
          <p:nvPr/>
        </p:nvSpPr>
        <p:spPr>
          <a:xfrm>
            <a:off x="8225822" y="2020866"/>
            <a:ext cx="914400" cy="4008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13" name="Rectangle 12">
            <a:extLst>
              <a:ext uri="{FF2B5EF4-FFF2-40B4-BE49-F238E27FC236}">
                <a16:creationId xmlns:a16="http://schemas.microsoft.com/office/drawing/2014/main" id="{A6093D63-6682-8D43-9BCF-109E2A6C2F7E}"/>
              </a:ext>
            </a:extLst>
          </p:cNvPr>
          <p:cNvSpPr/>
          <p:nvPr/>
        </p:nvSpPr>
        <p:spPr>
          <a:xfrm>
            <a:off x="5337479" y="2688523"/>
            <a:ext cx="914400" cy="4008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14" name="Rectangle 13">
            <a:extLst>
              <a:ext uri="{FF2B5EF4-FFF2-40B4-BE49-F238E27FC236}">
                <a16:creationId xmlns:a16="http://schemas.microsoft.com/office/drawing/2014/main" id="{952EA163-4D39-CA4A-B4CC-11E06DAB5239}"/>
              </a:ext>
            </a:extLst>
          </p:cNvPr>
          <p:cNvSpPr/>
          <p:nvPr/>
        </p:nvSpPr>
        <p:spPr>
          <a:xfrm>
            <a:off x="7275137" y="2681266"/>
            <a:ext cx="914400" cy="4008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7" name="Rectangle 6">
            <a:extLst>
              <a:ext uri="{FF2B5EF4-FFF2-40B4-BE49-F238E27FC236}">
                <a16:creationId xmlns:a16="http://schemas.microsoft.com/office/drawing/2014/main" id="{F80F62F5-55AD-6B4F-8473-DD7F87DBB837}"/>
              </a:ext>
            </a:extLst>
          </p:cNvPr>
          <p:cNvSpPr/>
          <p:nvPr/>
        </p:nvSpPr>
        <p:spPr>
          <a:xfrm>
            <a:off x="1135593" y="5119716"/>
            <a:ext cx="6096000" cy="1200329"/>
          </a:xfrm>
          <a:prstGeom prst="rect">
            <a:avLst/>
          </a:prstGeom>
        </p:spPr>
        <p:txBody>
          <a:bodyPr>
            <a:spAutoFit/>
          </a:bodyPr>
          <a:lstStyle/>
          <a:p>
            <a:pPr marL="285750" indent="-285750">
              <a:buFont typeface="Arial" panose="020B0604020202020204" pitchFamily="34" charset="0"/>
              <a:buChar char="•"/>
            </a:pPr>
            <a:r>
              <a:rPr lang="en-US" sz="2400" dirty="0"/>
              <a:t>Addressing fields</a:t>
            </a:r>
          </a:p>
          <a:p>
            <a:pPr marL="742950" lvl="1" indent="-285750">
              <a:buFont typeface="Arial" panose="020B0604020202020204" pitchFamily="34" charset="0"/>
              <a:buChar char="•"/>
            </a:pPr>
            <a:r>
              <a:rPr lang="en-US" sz="2400" dirty="0"/>
              <a:t>PAN and addresses</a:t>
            </a:r>
          </a:p>
          <a:p>
            <a:pPr marL="742950" lvl="1" indent="-285750">
              <a:buFont typeface="Arial" panose="020B0604020202020204" pitchFamily="34" charset="0"/>
              <a:buChar char="•"/>
            </a:pPr>
            <a:r>
              <a:rPr lang="en-US" sz="2400" dirty="0"/>
              <a:t>Varies based on frame type</a:t>
            </a:r>
          </a:p>
        </p:txBody>
      </p:sp>
    </p:spTree>
    <p:extLst>
      <p:ext uri="{BB962C8B-B14F-4D97-AF65-F5344CB8AC3E}">
        <p14:creationId xmlns:p14="http://schemas.microsoft.com/office/powerpoint/2010/main" val="2108009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par>
                                <p:cTn id="8" presetID="9" presetClass="exit" presetSubtype="0" fill="hold" grpId="0" nodeType="withEffect">
                                  <p:stCondLst>
                                    <p:cond delay="0"/>
                                  </p:stCondLst>
                                  <p:childTnLst>
                                    <p:animEffect transition="out" filter="dissolve">
                                      <p:cBhvr>
                                        <p:cTn id="9" dur="500"/>
                                        <p:tgtEl>
                                          <p:spTgt spid="14"/>
                                        </p:tgtEl>
                                      </p:cBhvr>
                                    </p:animEffect>
                                    <p:set>
                                      <p:cBhvr>
                                        <p:cTn id="10" dur="1" fill="hold">
                                          <p:stCondLst>
                                            <p:cond delay="499"/>
                                          </p:stCondLst>
                                        </p:cTn>
                                        <p:tgtEl>
                                          <p:spTgt spid="14"/>
                                        </p:tgtEl>
                                        <p:attrNameLst>
                                          <p:attrName>style.visibility</p:attrName>
                                        </p:attrNameLst>
                                      </p:cBhvr>
                                      <p:to>
                                        <p:strVal val="hidden"/>
                                      </p:to>
                                    </p:set>
                                  </p:childTnLst>
                                </p:cTn>
                              </p:par>
                              <p:par>
                                <p:cTn id="11" presetID="9"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ssolv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xit" presetSubtype="0" fill="hold" grpId="0" nodeType="clickEffect">
                                  <p:stCondLst>
                                    <p:cond delay="0"/>
                                  </p:stCondLst>
                                  <p:childTnLst>
                                    <p:animEffect transition="out" filter="dissolve">
                                      <p:cBhvr>
                                        <p:cTn id="17" dur="500"/>
                                        <p:tgtEl>
                                          <p:spTgt spid="11"/>
                                        </p:tgtEl>
                                      </p:cBhvr>
                                    </p:animEffect>
                                    <p:set>
                                      <p:cBhvr>
                                        <p:cTn id="18" dur="1" fill="hold">
                                          <p:stCondLst>
                                            <p:cond delay="499"/>
                                          </p:stCondLst>
                                        </p:cTn>
                                        <p:tgtEl>
                                          <p:spTgt spid="11"/>
                                        </p:tgtEl>
                                        <p:attrNameLst>
                                          <p:attrName>style.visibility</p:attrName>
                                        </p:attrNameLst>
                                      </p:cBhvr>
                                      <p:to>
                                        <p:strVal val="hidden"/>
                                      </p:to>
                                    </p:set>
                                  </p:childTnLst>
                                </p:cTn>
                              </p:par>
                              <p:par>
                                <p:cTn id="19" presetID="9" presetClass="exit" presetSubtype="0" fill="hold" grpId="0" nodeType="withEffect">
                                  <p:stCondLst>
                                    <p:cond delay="0"/>
                                  </p:stCondLst>
                                  <p:childTnLst>
                                    <p:animEffect transition="out" filter="dissolve">
                                      <p:cBhvr>
                                        <p:cTn id="20" dur="500"/>
                                        <p:tgtEl>
                                          <p:spTgt spid="12"/>
                                        </p:tgtEl>
                                      </p:cBhvr>
                                    </p:animEffect>
                                    <p:set>
                                      <p:cBhvr>
                                        <p:cTn id="21"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E4CC8D-826F-4242-A164-B180748AA694}"/>
              </a:ext>
            </a:extLst>
          </p:cNvPr>
          <p:cNvSpPr>
            <a:spLocks noGrp="1"/>
          </p:cNvSpPr>
          <p:nvPr>
            <p:ph type="sldNum" sz="quarter" idx="12"/>
          </p:nvPr>
        </p:nvSpPr>
        <p:spPr/>
        <p:txBody>
          <a:bodyPr/>
          <a:lstStyle/>
          <a:p>
            <a:fld id="{0778C724-3839-4D76-A707-B4C23905D055}" type="slidenum">
              <a:rPr lang="en-US" smtClean="0"/>
              <a:pPr/>
              <a:t>50</a:t>
            </a:fld>
            <a:endParaRPr lang="en-US" dirty="0"/>
          </a:p>
        </p:txBody>
      </p:sp>
      <p:sp>
        <p:nvSpPr>
          <p:cNvPr id="8" name="Text Placeholder 7">
            <a:extLst>
              <a:ext uri="{FF2B5EF4-FFF2-40B4-BE49-F238E27FC236}">
                <a16:creationId xmlns:a16="http://schemas.microsoft.com/office/drawing/2014/main" id="{B973E2CD-F5CF-4EB2-8FFE-BEF643D03035}"/>
              </a:ext>
            </a:extLst>
          </p:cNvPr>
          <p:cNvSpPr>
            <a:spLocks noGrp="1"/>
          </p:cNvSpPr>
          <p:nvPr>
            <p:ph type="body" sz="quarter" idx="13"/>
          </p:nvPr>
        </p:nvSpPr>
        <p:spPr/>
        <p:txBody>
          <a:bodyPr>
            <a:normAutofit/>
          </a:bodyPr>
          <a:lstStyle/>
          <a:p>
            <a:r>
              <a:rPr lang="en-US" dirty="0"/>
              <a:t>802.15.4 Review</a:t>
            </a:r>
          </a:p>
          <a:p>
            <a:pPr lvl="1"/>
            <a:endParaRPr lang="en-US" b="1" dirty="0"/>
          </a:p>
          <a:p>
            <a:r>
              <a:rPr lang="en-US" dirty="0"/>
              <a:t>Thread Overview</a:t>
            </a:r>
          </a:p>
          <a:p>
            <a:pPr lvl="1"/>
            <a:endParaRPr lang="en-US" dirty="0"/>
          </a:p>
          <a:p>
            <a:r>
              <a:rPr lang="en-US" dirty="0"/>
              <a:t>Thread Addressing</a:t>
            </a:r>
          </a:p>
          <a:p>
            <a:pPr lvl="1"/>
            <a:endParaRPr lang="en-US" dirty="0"/>
          </a:p>
          <a:p>
            <a:r>
              <a:rPr lang="en-US" dirty="0"/>
              <a:t>Runtime Behavior</a:t>
            </a:r>
          </a:p>
          <a:p>
            <a:pPr lvl="1"/>
            <a:endParaRPr lang="en-US" dirty="0"/>
          </a:p>
          <a:p>
            <a:r>
              <a:rPr lang="en-US" b="1" dirty="0"/>
              <a:t>Using IP</a:t>
            </a:r>
          </a:p>
        </p:txBody>
      </p:sp>
      <p:sp>
        <p:nvSpPr>
          <p:cNvPr id="7" name="Title 6">
            <a:extLst>
              <a:ext uri="{FF2B5EF4-FFF2-40B4-BE49-F238E27FC236}">
                <a16:creationId xmlns:a16="http://schemas.microsoft.com/office/drawing/2014/main" id="{FF4148B5-F7F1-4E4C-AFA8-582DA01BECA1}"/>
              </a:ext>
            </a:extLst>
          </p:cNvPr>
          <p:cNvSpPr>
            <a:spLocks noGrp="1"/>
          </p:cNvSpPr>
          <p:nvPr>
            <p:ph type="title"/>
          </p:nvPr>
        </p:nvSpPr>
        <p:spPr/>
        <p:txBody>
          <a:bodyPr>
            <a:normAutofit fontScale="90000"/>
          </a:bodyPr>
          <a:lstStyle/>
          <a:p>
            <a:r>
              <a:rPr lang="en-US" dirty="0"/>
              <a:t>Outline</a:t>
            </a:r>
          </a:p>
        </p:txBody>
      </p:sp>
    </p:spTree>
    <p:extLst>
      <p:ext uri="{BB962C8B-B14F-4D97-AF65-F5344CB8AC3E}">
        <p14:creationId xmlns:p14="http://schemas.microsoft.com/office/powerpoint/2010/main" val="34563792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AACBB-0378-445E-B42D-5DA4FCDE97AD}"/>
              </a:ext>
            </a:extLst>
          </p:cNvPr>
          <p:cNvSpPr>
            <a:spLocks noGrp="1"/>
          </p:cNvSpPr>
          <p:nvPr>
            <p:ph type="title"/>
          </p:nvPr>
        </p:nvSpPr>
        <p:spPr/>
        <p:txBody>
          <a:bodyPr/>
          <a:lstStyle/>
          <a:p>
            <a:r>
              <a:rPr lang="en-US" dirty="0"/>
              <a:t>Communicating with IP</a:t>
            </a:r>
          </a:p>
        </p:txBody>
      </p:sp>
      <p:sp>
        <p:nvSpPr>
          <p:cNvPr id="3" name="Content Placeholder 2">
            <a:extLst>
              <a:ext uri="{FF2B5EF4-FFF2-40B4-BE49-F238E27FC236}">
                <a16:creationId xmlns:a16="http://schemas.microsoft.com/office/drawing/2014/main" id="{40BCC8EF-6A7D-4DF4-9647-21391E92056E}"/>
              </a:ext>
            </a:extLst>
          </p:cNvPr>
          <p:cNvSpPr>
            <a:spLocks noGrp="1"/>
          </p:cNvSpPr>
          <p:nvPr>
            <p:ph idx="1"/>
          </p:nvPr>
        </p:nvSpPr>
        <p:spPr/>
        <p:txBody>
          <a:bodyPr>
            <a:normAutofit/>
          </a:bodyPr>
          <a:lstStyle/>
          <a:p>
            <a:r>
              <a:rPr lang="en-US" dirty="0"/>
              <a:t>Any communication that layers on top of IP is now possible</a:t>
            </a:r>
          </a:p>
          <a:p>
            <a:pPr lvl="1"/>
            <a:r>
              <a:rPr lang="en-US" dirty="0"/>
              <a:t>If there is a library to support it</a:t>
            </a:r>
          </a:p>
          <a:p>
            <a:pPr lvl="1"/>
            <a:endParaRPr lang="en-US" dirty="0"/>
          </a:p>
          <a:p>
            <a:r>
              <a:rPr lang="en-US" dirty="0"/>
              <a:t>Common choices</a:t>
            </a:r>
          </a:p>
          <a:p>
            <a:pPr lvl="1"/>
            <a:r>
              <a:rPr lang="en-US" dirty="0"/>
              <a:t>UDP</a:t>
            </a:r>
          </a:p>
          <a:p>
            <a:pPr lvl="2"/>
            <a:r>
              <a:rPr lang="en-US" dirty="0"/>
              <a:t>DNS – translate hostnames into IP addresses</a:t>
            </a:r>
          </a:p>
          <a:p>
            <a:pPr lvl="2"/>
            <a:r>
              <a:rPr lang="en-US" dirty="0"/>
              <a:t>SNTP – get real-world time, accuracy better than 1 second</a:t>
            </a:r>
          </a:p>
          <a:p>
            <a:pPr lvl="2"/>
            <a:r>
              <a:rPr lang="en-US" dirty="0" err="1"/>
              <a:t>CoAP</a:t>
            </a:r>
            <a:r>
              <a:rPr lang="en-US" dirty="0"/>
              <a:t> – send and receive data</a:t>
            </a:r>
          </a:p>
          <a:p>
            <a:pPr lvl="2"/>
            <a:endParaRPr lang="en-US" dirty="0"/>
          </a:p>
        </p:txBody>
      </p:sp>
      <p:sp>
        <p:nvSpPr>
          <p:cNvPr id="4" name="Slide Number Placeholder 3">
            <a:extLst>
              <a:ext uri="{FF2B5EF4-FFF2-40B4-BE49-F238E27FC236}">
                <a16:creationId xmlns:a16="http://schemas.microsoft.com/office/drawing/2014/main" id="{5A763ECD-267A-428E-AA8B-D1AE8314A776}"/>
              </a:ext>
            </a:extLst>
          </p:cNvPr>
          <p:cNvSpPr>
            <a:spLocks noGrp="1"/>
          </p:cNvSpPr>
          <p:nvPr>
            <p:ph type="sldNum" sz="quarter" idx="12"/>
          </p:nvPr>
        </p:nvSpPr>
        <p:spPr/>
        <p:txBody>
          <a:bodyPr/>
          <a:lstStyle/>
          <a:p>
            <a:fld id="{0778C724-3839-4D76-A707-B4C23905D055}" type="slidenum">
              <a:rPr lang="en-US" smtClean="0"/>
              <a:t>51</a:t>
            </a:fld>
            <a:endParaRPr lang="en-US"/>
          </a:p>
        </p:txBody>
      </p:sp>
    </p:spTree>
    <p:extLst>
      <p:ext uri="{BB962C8B-B14F-4D97-AF65-F5344CB8AC3E}">
        <p14:creationId xmlns:p14="http://schemas.microsoft.com/office/powerpoint/2010/main" val="22679264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F601207-F154-47B2-A678-A984EDB7BBB5}"/>
              </a:ext>
            </a:extLst>
          </p:cNvPr>
          <p:cNvPicPr>
            <a:picLocks noChangeAspect="1"/>
          </p:cNvPicPr>
          <p:nvPr/>
        </p:nvPicPr>
        <p:blipFill>
          <a:blip r:embed="rId2"/>
          <a:stretch>
            <a:fillRect/>
          </a:stretch>
        </p:blipFill>
        <p:spPr>
          <a:xfrm>
            <a:off x="5553276" y="2133964"/>
            <a:ext cx="5882035" cy="2642979"/>
          </a:xfrm>
          <a:prstGeom prst="rect">
            <a:avLst/>
          </a:prstGeom>
        </p:spPr>
      </p:pic>
      <p:sp>
        <p:nvSpPr>
          <p:cNvPr id="2" name="Title 1">
            <a:extLst>
              <a:ext uri="{FF2B5EF4-FFF2-40B4-BE49-F238E27FC236}">
                <a16:creationId xmlns:a16="http://schemas.microsoft.com/office/drawing/2014/main" id="{4991D3F7-04EB-4932-A71A-5FC138761F1F}"/>
              </a:ext>
            </a:extLst>
          </p:cNvPr>
          <p:cNvSpPr>
            <a:spLocks noGrp="1"/>
          </p:cNvSpPr>
          <p:nvPr>
            <p:ph type="title"/>
          </p:nvPr>
        </p:nvSpPr>
        <p:spPr/>
        <p:txBody>
          <a:bodyPr/>
          <a:lstStyle/>
          <a:p>
            <a:r>
              <a:rPr lang="en-US" dirty="0"/>
              <a:t>Constrained Application Protocol - </a:t>
            </a:r>
            <a:r>
              <a:rPr lang="en-US" dirty="0" err="1"/>
              <a:t>CoAP</a:t>
            </a:r>
            <a:endParaRPr lang="en-US" dirty="0"/>
          </a:p>
        </p:txBody>
      </p:sp>
      <p:sp>
        <p:nvSpPr>
          <p:cNvPr id="3" name="Content Placeholder 2">
            <a:extLst>
              <a:ext uri="{FF2B5EF4-FFF2-40B4-BE49-F238E27FC236}">
                <a16:creationId xmlns:a16="http://schemas.microsoft.com/office/drawing/2014/main" id="{6A42FB43-A701-4C94-8A4D-923623BAA861}"/>
              </a:ext>
            </a:extLst>
          </p:cNvPr>
          <p:cNvSpPr>
            <a:spLocks noGrp="1"/>
          </p:cNvSpPr>
          <p:nvPr>
            <p:ph idx="1"/>
          </p:nvPr>
        </p:nvSpPr>
        <p:spPr/>
        <p:txBody>
          <a:bodyPr>
            <a:normAutofit fontScale="92500" lnSpcReduction="10000"/>
          </a:bodyPr>
          <a:lstStyle/>
          <a:p>
            <a:r>
              <a:rPr lang="en-US" dirty="0"/>
              <a:t>HTTP, but over UDP targeting less-capable devices</a:t>
            </a:r>
          </a:p>
          <a:p>
            <a:pPr lvl="1"/>
            <a:r>
              <a:rPr lang="en-US" dirty="0"/>
              <a:t>Same REST architecture</a:t>
            </a:r>
          </a:p>
          <a:p>
            <a:pPr lvl="1"/>
            <a:r>
              <a:rPr lang="en-US" dirty="0"/>
              <a:t>Adds capability for automatic retransmissions</a:t>
            </a:r>
          </a:p>
          <a:p>
            <a:endParaRPr lang="en-US" dirty="0"/>
          </a:p>
          <a:p>
            <a:endParaRPr lang="en-US" dirty="0"/>
          </a:p>
          <a:p>
            <a:endParaRPr lang="en-US" dirty="0"/>
          </a:p>
          <a:p>
            <a:endParaRPr lang="en-US" dirty="0"/>
          </a:p>
          <a:p>
            <a:r>
              <a:rPr lang="en-US" dirty="0" err="1"/>
              <a:t>CoAP</a:t>
            </a:r>
            <a:r>
              <a:rPr lang="en-US" dirty="0"/>
              <a:t> Requests</a:t>
            </a:r>
          </a:p>
          <a:p>
            <a:pPr lvl="1"/>
            <a:r>
              <a:rPr lang="en-US" dirty="0"/>
              <a:t>Have a type: GET, POST, PUT, DELETE</a:t>
            </a:r>
          </a:p>
          <a:p>
            <a:pPr lvl="1"/>
            <a:r>
              <a:rPr lang="en-US" dirty="0"/>
              <a:t>Have a URL: /file/</a:t>
            </a:r>
            <a:r>
              <a:rPr lang="en-US" dirty="0" err="1"/>
              <a:t>etc</a:t>
            </a:r>
            <a:endParaRPr lang="en-US" dirty="0"/>
          </a:p>
          <a:p>
            <a:pPr lvl="1"/>
            <a:r>
              <a:rPr lang="en-US" dirty="0"/>
              <a:t>Have data up to 65 KB</a:t>
            </a:r>
          </a:p>
          <a:p>
            <a:endParaRPr lang="en-US" dirty="0"/>
          </a:p>
        </p:txBody>
      </p:sp>
      <p:sp>
        <p:nvSpPr>
          <p:cNvPr id="4" name="Slide Number Placeholder 3">
            <a:extLst>
              <a:ext uri="{FF2B5EF4-FFF2-40B4-BE49-F238E27FC236}">
                <a16:creationId xmlns:a16="http://schemas.microsoft.com/office/drawing/2014/main" id="{A0206AAC-0192-4786-BF79-87A0B0C1242B}"/>
              </a:ext>
            </a:extLst>
          </p:cNvPr>
          <p:cNvSpPr>
            <a:spLocks noGrp="1"/>
          </p:cNvSpPr>
          <p:nvPr>
            <p:ph type="sldNum" sz="quarter" idx="12"/>
          </p:nvPr>
        </p:nvSpPr>
        <p:spPr/>
        <p:txBody>
          <a:bodyPr/>
          <a:lstStyle/>
          <a:p>
            <a:fld id="{0778C724-3839-4D76-A707-B4C23905D055}" type="slidenum">
              <a:rPr lang="en-US" smtClean="0"/>
              <a:t>52</a:t>
            </a:fld>
            <a:endParaRPr lang="en-US"/>
          </a:p>
        </p:txBody>
      </p:sp>
    </p:spTree>
    <p:extLst>
      <p:ext uri="{BB962C8B-B14F-4D97-AF65-F5344CB8AC3E}">
        <p14:creationId xmlns:p14="http://schemas.microsoft.com/office/powerpoint/2010/main" val="37344193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B1E40-FD38-43E2-9E32-F2F1EBA3C742}"/>
              </a:ext>
            </a:extLst>
          </p:cNvPr>
          <p:cNvSpPr>
            <a:spLocks noGrp="1"/>
          </p:cNvSpPr>
          <p:nvPr>
            <p:ph type="title"/>
          </p:nvPr>
        </p:nvSpPr>
        <p:spPr/>
        <p:txBody>
          <a:bodyPr/>
          <a:lstStyle/>
          <a:p>
            <a:r>
              <a:rPr lang="en-US" dirty="0"/>
              <a:t>Sensor networks don’t use TCP (yet?)</a:t>
            </a:r>
          </a:p>
        </p:txBody>
      </p:sp>
      <p:sp>
        <p:nvSpPr>
          <p:cNvPr id="3" name="Content Placeholder 2">
            <a:extLst>
              <a:ext uri="{FF2B5EF4-FFF2-40B4-BE49-F238E27FC236}">
                <a16:creationId xmlns:a16="http://schemas.microsoft.com/office/drawing/2014/main" id="{1DABDF56-9143-45FA-8D29-D9A707F1CDC0}"/>
              </a:ext>
            </a:extLst>
          </p:cNvPr>
          <p:cNvSpPr>
            <a:spLocks noGrp="1"/>
          </p:cNvSpPr>
          <p:nvPr>
            <p:ph idx="1"/>
          </p:nvPr>
        </p:nvSpPr>
        <p:spPr/>
        <p:txBody>
          <a:bodyPr/>
          <a:lstStyle/>
          <a:p>
            <a:r>
              <a:rPr lang="en-US" dirty="0"/>
              <a:t>Uncommon choice: TCP</a:t>
            </a:r>
          </a:p>
          <a:p>
            <a:pPr lvl="1"/>
            <a:r>
              <a:rPr lang="en-US" dirty="0"/>
              <a:t>Concerns: Too large, too slow, poorly suited to lossy networks</a:t>
            </a:r>
          </a:p>
          <a:p>
            <a:pPr lvl="1"/>
            <a:r>
              <a:rPr lang="en-US" dirty="0"/>
              <a:t>Also concerning: We’re just replicating TCP poorly</a:t>
            </a:r>
          </a:p>
          <a:p>
            <a:pPr lvl="2"/>
            <a:endParaRPr lang="en-US" dirty="0"/>
          </a:p>
          <a:p>
            <a:pPr lvl="1"/>
            <a:r>
              <a:rPr lang="en-US" dirty="0"/>
              <a:t>Work in progress:</a:t>
            </a:r>
          </a:p>
          <a:p>
            <a:pPr lvl="2"/>
            <a:r>
              <a:rPr lang="en-US" dirty="0"/>
              <a:t>Sam Kumar, Michael Anderson, Hyung-Sin Kim, David Culler.</a:t>
            </a:r>
            <a:br>
              <a:rPr lang="en-US" dirty="0"/>
            </a:br>
            <a:r>
              <a:rPr lang="en-US" dirty="0"/>
              <a:t>“</a:t>
            </a:r>
            <a:r>
              <a:rPr lang="en-US" dirty="0">
                <a:hlinkClick r:id="rId2"/>
              </a:rPr>
              <a:t>Performant TCP for Low-Power Wireless Networks</a:t>
            </a:r>
            <a:r>
              <a:rPr lang="en-US" dirty="0"/>
              <a:t>”. 2020.</a:t>
            </a:r>
            <a:br>
              <a:rPr lang="en-US" dirty="0"/>
            </a:br>
            <a:endParaRPr lang="en-US" dirty="0"/>
          </a:p>
          <a:p>
            <a:pPr lvl="2"/>
            <a:r>
              <a:rPr lang="en-US" dirty="0"/>
              <a:t>The debate is still very much open</a:t>
            </a:r>
          </a:p>
          <a:p>
            <a:endParaRPr lang="en-US" dirty="0"/>
          </a:p>
        </p:txBody>
      </p:sp>
      <p:sp>
        <p:nvSpPr>
          <p:cNvPr id="4" name="Slide Number Placeholder 3">
            <a:extLst>
              <a:ext uri="{FF2B5EF4-FFF2-40B4-BE49-F238E27FC236}">
                <a16:creationId xmlns:a16="http://schemas.microsoft.com/office/drawing/2014/main" id="{39A1AD56-E9DB-41A1-B6BA-90393B145571}"/>
              </a:ext>
            </a:extLst>
          </p:cNvPr>
          <p:cNvSpPr>
            <a:spLocks noGrp="1"/>
          </p:cNvSpPr>
          <p:nvPr>
            <p:ph type="sldNum" sz="quarter" idx="12"/>
          </p:nvPr>
        </p:nvSpPr>
        <p:spPr/>
        <p:txBody>
          <a:bodyPr/>
          <a:lstStyle/>
          <a:p>
            <a:fld id="{0778C724-3839-4D76-A707-B4C23905D055}" type="slidenum">
              <a:rPr lang="en-US" smtClean="0"/>
              <a:t>53</a:t>
            </a:fld>
            <a:endParaRPr lang="en-US"/>
          </a:p>
        </p:txBody>
      </p:sp>
    </p:spTree>
    <p:extLst>
      <p:ext uri="{BB962C8B-B14F-4D97-AF65-F5344CB8AC3E}">
        <p14:creationId xmlns:p14="http://schemas.microsoft.com/office/powerpoint/2010/main" val="218829863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8F7E1-0870-46ED-A213-954C13EA2B6D}"/>
              </a:ext>
            </a:extLst>
          </p:cNvPr>
          <p:cNvSpPr>
            <a:spLocks noGrp="1"/>
          </p:cNvSpPr>
          <p:nvPr>
            <p:ph type="title"/>
          </p:nvPr>
        </p:nvSpPr>
        <p:spPr/>
        <p:txBody>
          <a:bodyPr/>
          <a:lstStyle/>
          <a:p>
            <a:r>
              <a:rPr lang="en-US" dirty="0"/>
              <a:t>A problem: the siloed internet of things</a:t>
            </a:r>
          </a:p>
        </p:txBody>
      </p:sp>
      <p:sp>
        <p:nvSpPr>
          <p:cNvPr id="3" name="Content Placeholder 2">
            <a:extLst>
              <a:ext uri="{FF2B5EF4-FFF2-40B4-BE49-F238E27FC236}">
                <a16:creationId xmlns:a16="http://schemas.microsoft.com/office/drawing/2014/main" id="{C307BF98-7142-4F33-AF72-08D6E478629F}"/>
              </a:ext>
            </a:extLst>
          </p:cNvPr>
          <p:cNvSpPr>
            <a:spLocks noGrp="1"/>
          </p:cNvSpPr>
          <p:nvPr>
            <p:ph idx="1"/>
          </p:nvPr>
        </p:nvSpPr>
        <p:spPr>
          <a:xfrm>
            <a:off x="607595" y="1143000"/>
            <a:ext cx="6181246" cy="5029200"/>
          </a:xfrm>
        </p:spPr>
        <p:txBody>
          <a:bodyPr>
            <a:normAutofit fontScale="92500" lnSpcReduction="10000"/>
          </a:bodyPr>
          <a:lstStyle/>
          <a:p>
            <a:r>
              <a:rPr lang="en-US" dirty="0"/>
              <a:t>Problem: companies are more interested in selling you the whole stack</a:t>
            </a:r>
          </a:p>
          <a:p>
            <a:pPr lvl="1"/>
            <a:r>
              <a:rPr lang="en-US" dirty="0"/>
              <a:t>Which then makes it harder for devices to be interoperable</a:t>
            </a:r>
          </a:p>
          <a:p>
            <a:endParaRPr lang="en-US" dirty="0"/>
          </a:p>
          <a:p>
            <a:r>
              <a:rPr lang="en-US" dirty="0"/>
              <a:t>This is not Thread or IP-specific, but a problem all IoT devices are facing</a:t>
            </a:r>
          </a:p>
          <a:p>
            <a:endParaRPr lang="en-US" dirty="0"/>
          </a:p>
          <a:p>
            <a:r>
              <a:rPr lang="en-US" dirty="0"/>
              <a:t>Some concerns:</a:t>
            </a:r>
          </a:p>
          <a:p>
            <a:pPr lvl="1"/>
            <a:r>
              <a:rPr lang="en-US" dirty="0"/>
              <a:t>What IP address do you send data to?</a:t>
            </a:r>
          </a:p>
          <a:p>
            <a:pPr lvl="1"/>
            <a:r>
              <a:rPr lang="en-US" dirty="0"/>
              <a:t>Manufacturer’s server is an obvious choice</a:t>
            </a:r>
          </a:p>
          <a:p>
            <a:endParaRPr lang="en-US" dirty="0"/>
          </a:p>
          <a:p>
            <a:r>
              <a:rPr lang="en-US" dirty="0"/>
              <a:t>We will talk about the Matter standard</a:t>
            </a:r>
          </a:p>
        </p:txBody>
      </p:sp>
      <p:sp>
        <p:nvSpPr>
          <p:cNvPr id="4" name="Slide Number Placeholder 3">
            <a:extLst>
              <a:ext uri="{FF2B5EF4-FFF2-40B4-BE49-F238E27FC236}">
                <a16:creationId xmlns:a16="http://schemas.microsoft.com/office/drawing/2014/main" id="{2093B54F-2177-4419-8138-600F8C060EA0}"/>
              </a:ext>
            </a:extLst>
          </p:cNvPr>
          <p:cNvSpPr>
            <a:spLocks noGrp="1"/>
          </p:cNvSpPr>
          <p:nvPr>
            <p:ph type="sldNum" sz="quarter" idx="12"/>
          </p:nvPr>
        </p:nvSpPr>
        <p:spPr/>
        <p:txBody>
          <a:bodyPr/>
          <a:lstStyle/>
          <a:p>
            <a:fld id="{0778C724-3839-4D76-A707-B4C23905D055}" type="slidenum">
              <a:rPr lang="en-US" smtClean="0"/>
              <a:t>54</a:t>
            </a:fld>
            <a:endParaRPr lang="en-US"/>
          </a:p>
        </p:txBody>
      </p:sp>
      <p:pic>
        <p:nvPicPr>
          <p:cNvPr id="1026" name="Picture 2">
            <a:extLst>
              <a:ext uri="{FF2B5EF4-FFF2-40B4-BE49-F238E27FC236}">
                <a16:creationId xmlns:a16="http://schemas.microsoft.com/office/drawing/2014/main" id="{89200000-79B4-494C-9248-8ADB9F1BF7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8841" y="1379544"/>
            <a:ext cx="4791553" cy="4098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47810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E4CC8D-826F-4242-A164-B180748AA694}"/>
              </a:ext>
            </a:extLst>
          </p:cNvPr>
          <p:cNvSpPr>
            <a:spLocks noGrp="1"/>
          </p:cNvSpPr>
          <p:nvPr>
            <p:ph type="sldNum" sz="quarter" idx="12"/>
          </p:nvPr>
        </p:nvSpPr>
        <p:spPr/>
        <p:txBody>
          <a:bodyPr/>
          <a:lstStyle/>
          <a:p>
            <a:fld id="{0778C724-3839-4D76-A707-B4C23905D055}" type="slidenum">
              <a:rPr lang="en-US" smtClean="0"/>
              <a:pPr/>
              <a:t>55</a:t>
            </a:fld>
            <a:endParaRPr lang="en-US" dirty="0"/>
          </a:p>
        </p:txBody>
      </p:sp>
      <p:sp>
        <p:nvSpPr>
          <p:cNvPr id="8" name="Text Placeholder 7">
            <a:extLst>
              <a:ext uri="{FF2B5EF4-FFF2-40B4-BE49-F238E27FC236}">
                <a16:creationId xmlns:a16="http://schemas.microsoft.com/office/drawing/2014/main" id="{B973E2CD-F5CF-4EB2-8FFE-BEF643D03035}"/>
              </a:ext>
            </a:extLst>
          </p:cNvPr>
          <p:cNvSpPr>
            <a:spLocks noGrp="1"/>
          </p:cNvSpPr>
          <p:nvPr>
            <p:ph type="body" sz="quarter" idx="13"/>
          </p:nvPr>
        </p:nvSpPr>
        <p:spPr/>
        <p:txBody>
          <a:bodyPr>
            <a:normAutofit/>
          </a:bodyPr>
          <a:lstStyle/>
          <a:p>
            <a:r>
              <a:rPr lang="en-US" dirty="0"/>
              <a:t>802.15.4 Review</a:t>
            </a:r>
          </a:p>
          <a:p>
            <a:pPr lvl="1"/>
            <a:endParaRPr lang="en-US" b="1" dirty="0"/>
          </a:p>
          <a:p>
            <a:r>
              <a:rPr lang="en-US" dirty="0"/>
              <a:t>Thread Overview</a:t>
            </a:r>
          </a:p>
          <a:p>
            <a:pPr lvl="1"/>
            <a:endParaRPr lang="en-US" dirty="0"/>
          </a:p>
          <a:p>
            <a:r>
              <a:rPr lang="en-US" dirty="0"/>
              <a:t>Thread Addressing</a:t>
            </a:r>
          </a:p>
          <a:p>
            <a:pPr lvl="1"/>
            <a:endParaRPr lang="en-US" dirty="0"/>
          </a:p>
          <a:p>
            <a:r>
              <a:rPr lang="en-US" dirty="0"/>
              <a:t>Runtime Behavior</a:t>
            </a:r>
          </a:p>
          <a:p>
            <a:pPr lvl="1"/>
            <a:endParaRPr lang="en-US" dirty="0"/>
          </a:p>
          <a:p>
            <a:r>
              <a:rPr lang="en-US" dirty="0"/>
              <a:t>Using IP</a:t>
            </a:r>
          </a:p>
        </p:txBody>
      </p:sp>
      <p:sp>
        <p:nvSpPr>
          <p:cNvPr id="7" name="Title 6">
            <a:extLst>
              <a:ext uri="{FF2B5EF4-FFF2-40B4-BE49-F238E27FC236}">
                <a16:creationId xmlns:a16="http://schemas.microsoft.com/office/drawing/2014/main" id="{FF4148B5-F7F1-4E4C-AFA8-582DA01BECA1}"/>
              </a:ext>
            </a:extLst>
          </p:cNvPr>
          <p:cNvSpPr>
            <a:spLocks noGrp="1"/>
          </p:cNvSpPr>
          <p:nvPr>
            <p:ph type="title"/>
          </p:nvPr>
        </p:nvSpPr>
        <p:spPr/>
        <p:txBody>
          <a:bodyPr>
            <a:normAutofit fontScale="90000"/>
          </a:bodyPr>
          <a:lstStyle/>
          <a:p>
            <a:r>
              <a:rPr lang="en-US" dirty="0"/>
              <a:t>Outline</a:t>
            </a:r>
          </a:p>
        </p:txBody>
      </p:sp>
    </p:spTree>
    <p:extLst>
      <p:ext uri="{BB962C8B-B14F-4D97-AF65-F5344CB8AC3E}">
        <p14:creationId xmlns:p14="http://schemas.microsoft.com/office/powerpoint/2010/main" val="1854123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E4CC8D-826F-4242-A164-B180748AA694}"/>
              </a:ext>
            </a:extLst>
          </p:cNvPr>
          <p:cNvSpPr>
            <a:spLocks noGrp="1"/>
          </p:cNvSpPr>
          <p:nvPr>
            <p:ph type="sldNum" sz="quarter" idx="12"/>
          </p:nvPr>
        </p:nvSpPr>
        <p:spPr/>
        <p:txBody>
          <a:bodyPr/>
          <a:lstStyle/>
          <a:p>
            <a:fld id="{0778C724-3839-4D76-A707-B4C23905D055}" type="slidenum">
              <a:rPr lang="en-US" smtClean="0"/>
              <a:pPr/>
              <a:t>6</a:t>
            </a:fld>
            <a:endParaRPr lang="en-US" dirty="0"/>
          </a:p>
        </p:txBody>
      </p:sp>
      <p:sp>
        <p:nvSpPr>
          <p:cNvPr id="8" name="Text Placeholder 7">
            <a:extLst>
              <a:ext uri="{FF2B5EF4-FFF2-40B4-BE49-F238E27FC236}">
                <a16:creationId xmlns:a16="http://schemas.microsoft.com/office/drawing/2014/main" id="{B973E2CD-F5CF-4EB2-8FFE-BEF643D03035}"/>
              </a:ext>
            </a:extLst>
          </p:cNvPr>
          <p:cNvSpPr>
            <a:spLocks noGrp="1"/>
          </p:cNvSpPr>
          <p:nvPr>
            <p:ph type="body" sz="quarter" idx="13"/>
          </p:nvPr>
        </p:nvSpPr>
        <p:spPr/>
        <p:txBody>
          <a:bodyPr>
            <a:normAutofit/>
          </a:bodyPr>
          <a:lstStyle/>
          <a:p>
            <a:r>
              <a:rPr lang="en-US" dirty="0"/>
              <a:t>802.15.4 Review</a:t>
            </a:r>
          </a:p>
          <a:p>
            <a:pPr lvl="1"/>
            <a:endParaRPr lang="en-US" b="1" dirty="0"/>
          </a:p>
          <a:p>
            <a:r>
              <a:rPr lang="en-US" b="1" dirty="0"/>
              <a:t>Thread Overview</a:t>
            </a:r>
          </a:p>
          <a:p>
            <a:pPr lvl="1"/>
            <a:endParaRPr lang="en-US" dirty="0"/>
          </a:p>
          <a:p>
            <a:r>
              <a:rPr lang="en-US" dirty="0"/>
              <a:t>Thread Addressing</a:t>
            </a:r>
          </a:p>
          <a:p>
            <a:pPr lvl="1"/>
            <a:endParaRPr lang="en-US" dirty="0"/>
          </a:p>
          <a:p>
            <a:r>
              <a:rPr lang="en-US" dirty="0"/>
              <a:t>Runtime Behavior</a:t>
            </a:r>
          </a:p>
          <a:p>
            <a:pPr lvl="1"/>
            <a:endParaRPr lang="en-US" dirty="0"/>
          </a:p>
          <a:p>
            <a:r>
              <a:rPr lang="en-US" dirty="0"/>
              <a:t>Using IP</a:t>
            </a:r>
          </a:p>
        </p:txBody>
      </p:sp>
      <p:sp>
        <p:nvSpPr>
          <p:cNvPr id="7" name="Title 6">
            <a:extLst>
              <a:ext uri="{FF2B5EF4-FFF2-40B4-BE49-F238E27FC236}">
                <a16:creationId xmlns:a16="http://schemas.microsoft.com/office/drawing/2014/main" id="{FF4148B5-F7F1-4E4C-AFA8-582DA01BECA1}"/>
              </a:ext>
            </a:extLst>
          </p:cNvPr>
          <p:cNvSpPr>
            <a:spLocks noGrp="1"/>
          </p:cNvSpPr>
          <p:nvPr>
            <p:ph type="title"/>
          </p:nvPr>
        </p:nvSpPr>
        <p:spPr/>
        <p:txBody>
          <a:bodyPr>
            <a:normAutofit fontScale="90000"/>
          </a:bodyPr>
          <a:lstStyle/>
          <a:p>
            <a:r>
              <a:rPr lang="en-US" dirty="0"/>
              <a:t>Outline</a:t>
            </a:r>
          </a:p>
        </p:txBody>
      </p:sp>
    </p:spTree>
    <p:extLst>
      <p:ext uri="{BB962C8B-B14F-4D97-AF65-F5344CB8AC3E}">
        <p14:creationId xmlns:p14="http://schemas.microsoft.com/office/powerpoint/2010/main" val="20862412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C5BB90F-6B61-B345-91FB-17FF5319493A}"/>
              </a:ext>
            </a:extLst>
          </p:cNvPr>
          <p:cNvSpPr>
            <a:spLocks noGrp="1"/>
          </p:cNvSpPr>
          <p:nvPr>
            <p:ph idx="1"/>
          </p:nvPr>
        </p:nvSpPr>
        <p:spPr>
          <a:xfrm>
            <a:off x="838200" y="1338058"/>
            <a:ext cx="10848584" cy="5018292"/>
          </a:xfrm>
        </p:spPr>
        <p:txBody>
          <a:bodyPr>
            <a:normAutofit fontScale="92500" lnSpcReduction="10000"/>
          </a:bodyPr>
          <a:lstStyle/>
          <a:p>
            <a:r>
              <a:rPr lang="en-US" dirty="0"/>
              <a:t>Born from Google’s Nest team</a:t>
            </a:r>
          </a:p>
          <a:p>
            <a:endParaRPr lang="en-US" dirty="0"/>
          </a:p>
          <a:p>
            <a:r>
              <a:rPr lang="en-US" dirty="0"/>
              <a:t>Requirements:</a:t>
            </a:r>
          </a:p>
          <a:p>
            <a:pPr lvl="1"/>
            <a:r>
              <a:rPr lang="en-US" dirty="0"/>
              <a:t>IP-based: interoperate with rest of the Internet</a:t>
            </a:r>
          </a:p>
          <a:p>
            <a:pPr lvl="1"/>
            <a:r>
              <a:rPr lang="en-US" dirty="0"/>
              <a:t>Scalable: hundreds of devices in a network</a:t>
            </a:r>
          </a:p>
          <a:p>
            <a:pPr lvl="1"/>
            <a:r>
              <a:rPr lang="en-US" dirty="0"/>
              <a:t>Low power: years of operation on batteries</a:t>
            </a:r>
          </a:p>
          <a:p>
            <a:pPr lvl="1"/>
            <a:r>
              <a:rPr lang="en-US" dirty="0"/>
              <a:t>Secure: authenticated and encrypted communication</a:t>
            </a:r>
          </a:p>
          <a:p>
            <a:pPr lvl="1"/>
            <a:r>
              <a:rPr lang="en-US" dirty="0"/>
              <a:t>Reliability – mesh networking without single point of failure</a:t>
            </a:r>
          </a:p>
          <a:p>
            <a:pPr lvl="1"/>
            <a:endParaRPr lang="en-US" dirty="0"/>
          </a:p>
          <a:p>
            <a:pPr lvl="1"/>
            <a:endParaRPr lang="en-US" dirty="0"/>
          </a:p>
          <a:p>
            <a:r>
              <a:rPr lang="en-US" dirty="0"/>
              <a:t>2014: Thread Group alliance formed</a:t>
            </a:r>
          </a:p>
          <a:p>
            <a:pPr lvl="1"/>
            <a:r>
              <a:rPr lang="en-US" dirty="0"/>
              <a:t>Goal: develop, maintain and drive adoption of Thread as an industry networking standard for IoT</a:t>
            </a:r>
          </a:p>
        </p:txBody>
      </p:sp>
      <p:pic>
        <p:nvPicPr>
          <p:cNvPr id="14" name="Picture 13">
            <a:extLst>
              <a:ext uri="{FF2B5EF4-FFF2-40B4-BE49-F238E27FC236}">
                <a16:creationId xmlns:a16="http://schemas.microsoft.com/office/drawing/2014/main" id="{893EADA6-CD08-7040-B8F5-272993AF75D1}"/>
              </a:ext>
            </a:extLst>
          </p:cNvPr>
          <p:cNvPicPr>
            <a:picLocks noChangeAspect="1"/>
          </p:cNvPicPr>
          <p:nvPr/>
        </p:nvPicPr>
        <p:blipFill>
          <a:blip r:embed="rId3"/>
          <a:stretch>
            <a:fillRect/>
          </a:stretch>
        </p:blipFill>
        <p:spPr>
          <a:xfrm>
            <a:off x="6947893" y="1120768"/>
            <a:ext cx="2216759" cy="1028576"/>
          </a:xfrm>
          <a:prstGeom prst="rect">
            <a:avLst/>
          </a:prstGeom>
        </p:spPr>
      </p:pic>
      <p:sp>
        <p:nvSpPr>
          <p:cNvPr id="2" name="Title 1">
            <a:extLst>
              <a:ext uri="{FF2B5EF4-FFF2-40B4-BE49-F238E27FC236}">
                <a16:creationId xmlns:a16="http://schemas.microsoft.com/office/drawing/2014/main" id="{FFAEC823-58BE-7045-A8E6-4572942E0D3E}"/>
              </a:ext>
            </a:extLst>
          </p:cNvPr>
          <p:cNvSpPr>
            <a:spLocks noGrp="1"/>
          </p:cNvSpPr>
          <p:nvPr>
            <p:ph type="title"/>
          </p:nvPr>
        </p:nvSpPr>
        <p:spPr/>
        <p:txBody>
          <a:bodyPr/>
          <a:lstStyle/>
          <a:p>
            <a:r>
              <a:rPr lang="en-US" dirty="0"/>
              <a:t>What’s the need for Thread?</a:t>
            </a:r>
          </a:p>
        </p:txBody>
      </p:sp>
      <p:sp>
        <p:nvSpPr>
          <p:cNvPr id="4" name="Slide Number Placeholder 3">
            <a:extLst>
              <a:ext uri="{FF2B5EF4-FFF2-40B4-BE49-F238E27FC236}">
                <a16:creationId xmlns:a16="http://schemas.microsoft.com/office/drawing/2014/main" id="{1273136E-BA20-904A-BE9D-2B8DBD20A590}"/>
              </a:ext>
            </a:extLst>
          </p:cNvPr>
          <p:cNvSpPr>
            <a:spLocks noGrp="1"/>
          </p:cNvSpPr>
          <p:nvPr>
            <p:ph type="sldNum" sz="quarter" idx="12"/>
          </p:nvPr>
        </p:nvSpPr>
        <p:spPr/>
        <p:txBody>
          <a:bodyPr/>
          <a:lstStyle/>
          <a:p>
            <a:fld id="{B73C04DA-1748-8C48-8913-76B061C053D9}" type="slidenum">
              <a:rPr lang="en-US" smtClean="0"/>
              <a:t>7</a:t>
            </a:fld>
            <a:endParaRPr lang="en-US"/>
          </a:p>
        </p:txBody>
      </p:sp>
      <p:sp>
        <p:nvSpPr>
          <p:cNvPr id="7" name="TextBox 6">
            <a:extLst>
              <a:ext uri="{FF2B5EF4-FFF2-40B4-BE49-F238E27FC236}">
                <a16:creationId xmlns:a16="http://schemas.microsoft.com/office/drawing/2014/main" id="{87B8064B-7A06-784D-8B29-7BC82429944A}"/>
              </a:ext>
            </a:extLst>
          </p:cNvPr>
          <p:cNvSpPr txBox="1"/>
          <p:nvPr/>
        </p:nvSpPr>
        <p:spPr>
          <a:xfrm>
            <a:off x="4849733" y="6519446"/>
            <a:ext cx="3501921" cy="338554"/>
          </a:xfrm>
          <a:prstGeom prst="rect">
            <a:avLst/>
          </a:prstGeom>
          <a:noFill/>
        </p:spPr>
        <p:txBody>
          <a:bodyPr wrap="none" rtlCol="0">
            <a:spAutoFit/>
          </a:bodyPr>
          <a:lstStyle/>
          <a:p>
            <a:r>
              <a:rPr lang="en-US" sz="1600" dirty="0">
                <a:solidFill>
                  <a:schemeClr val="tx1">
                    <a:lumMod val="50000"/>
                    <a:lumOff val="50000"/>
                  </a:schemeClr>
                </a:solidFill>
              </a:rPr>
              <a:t>Source: </a:t>
            </a:r>
            <a:r>
              <a:rPr lang="en-US" sz="1600" dirty="0">
                <a:solidFill>
                  <a:schemeClr val="tx1">
                    <a:lumMod val="50000"/>
                    <a:lumOff val="50000"/>
                  </a:schemeClr>
                </a:solidFill>
                <a:hlinkClick r:id="rId4">
                  <a:extLst>
                    <a:ext uri="{A12FA001-AC4F-418D-AE19-62706E023703}">
                      <ahyp:hlinkClr xmlns:ahyp="http://schemas.microsoft.com/office/drawing/2018/hyperlinkcolor" val="tx"/>
                    </a:ext>
                  </a:extLst>
                </a:hlinkClick>
              </a:rPr>
              <a:t>openthread.io</a:t>
            </a:r>
            <a:r>
              <a:rPr lang="en-US" sz="1600" dirty="0">
                <a:solidFill>
                  <a:schemeClr val="tx1">
                    <a:lumMod val="50000"/>
                    <a:lumOff val="50000"/>
                  </a:schemeClr>
                </a:solidFill>
              </a:rPr>
              <a:t>, </a:t>
            </a:r>
            <a:r>
              <a:rPr lang="en-US" sz="1600" dirty="0">
                <a:solidFill>
                  <a:schemeClr val="tx1">
                    <a:lumMod val="50000"/>
                    <a:lumOff val="50000"/>
                  </a:schemeClr>
                </a:solidFill>
                <a:hlinkClick r:id="rId5">
                  <a:extLst>
                    <a:ext uri="{A12FA001-AC4F-418D-AE19-62706E023703}">
                      <ahyp:hlinkClr xmlns:ahyp="http://schemas.microsoft.com/office/drawing/2018/hyperlinkcolor" val="tx"/>
                    </a:ext>
                  </a:extLst>
                </a:hlinkClick>
              </a:rPr>
              <a:t>threadgroup.org</a:t>
            </a:r>
            <a:endParaRPr lang="en-US" sz="1600" dirty="0">
              <a:solidFill>
                <a:schemeClr val="tx1">
                  <a:lumMod val="50000"/>
                  <a:lumOff val="50000"/>
                </a:schemeClr>
              </a:solidFill>
            </a:endParaRPr>
          </a:p>
        </p:txBody>
      </p:sp>
      <p:pic>
        <p:nvPicPr>
          <p:cNvPr id="8" name="Picture 7">
            <a:extLst>
              <a:ext uri="{FF2B5EF4-FFF2-40B4-BE49-F238E27FC236}">
                <a16:creationId xmlns:a16="http://schemas.microsoft.com/office/drawing/2014/main" id="{AD0A890F-F7F4-F447-AD4A-E8B407480AEB}"/>
              </a:ext>
            </a:extLst>
          </p:cNvPr>
          <p:cNvPicPr>
            <a:picLocks noChangeAspect="1"/>
          </p:cNvPicPr>
          <p:nvPr/>
        </p:nvPicPr>
        <p:blipFill>
          <a:blip r:embed="rId6"/>
          <a:stretch>
            <a:fillRect/>
          </a:stretch>
        </p:blipFill>
        <p:spPr>
          <a:xfrm>
            <a:off x="8895470" y="1143588"/>
            <a:ext cx="1528175" cy="859599"/>
          </a:xfrm>
          <a:prstGeom prst="rect">
            <a:avLst/>
          </a:prstGeom>
        </p:spPr>
      </p:pic>
      <p:pic>
        <p:nvPicPr>
          <p:cNvPr id="9" name="Picture 8">
            <a:extLst>
              <a:ext uri="{FF2B5EF4-FFF2-40B4-BE49-F238E27FC236}">
                <a16:creationId xmlns:a16="http://schemas.microsoft.com/office/drawing/2014/main" id="{A200F958-C8A3-7143-ACD4-43DB203317B9}"/>
              </a:ext>
            </a:extLst>
          </p:cNvPr>
          <p:cNvPicPr>
            <a:picLocks noChangeAspect="1"/>
          </p:cNvPicPr>
          <p:nvPr/>
        </p:nvPicPr>
        <p:blipFill>
          <a:blip r:embed="rId7"/>
          <a:stretch>
            <a:fillRect/>
          </a:stretch>
        </p:blipFill>
        <p:spPr>
          <a:xfrm>
            <a:off x="9390867" y="329202"/>
            <a:ext cx="2129425" cy="720345"/>
          </a:xfrm>
          <a:prstGeom prst="rect">
            <a:avLst/>
          </a:prstGeom>
        </p:spPr>
      </p:pic>
      <p:pic>
        <p:nvPicPr>
          <p:cNvPr id="10" name="Picture 9">
            <a:extLst>
              <a:ext uri="{FF2B5EF4-FFF2-40B4-BE49-F238E27FC236}">
                <a16:creationId xmlns:a16="http://schemas.microsoft.com/office/drawing/2014/main" id="{42482161-071F-BC48-8FB8-4A8AA2E5DA0A}"/>
              </a:ext>
            </a:extLst>
          </p:cNvPr>
          <p:cNvPicPr>
            <a:picLocks noChangeAspect="1"/>
          </p:cNvPicPr>
          <p:nvPr/>
        </p:nvPicPr>
        <p:blipFill>
          <a:blip r:embed="rId8"/>
          <a:stretch>
            <a:fillRect/>
          </a:stretch>
        </p:blipFill>
        <p:spPr>
          <a:xfrm>
            <a:off x="10297960" y="1272299"/>
            <a:ext cx="1811055" cy="840330"/>
          </a:xfrm>
          <a:prstGeom prst="rect">
            <a:avLst/>
          </a:prstGeom>
        </p:spPr>
      </p:pic>
      <p:pic>
        <p:nvPicPr>
          <p:cNvPr id="11" name="Picture 10">
            <a:extLst>
              <a:ext uri="{FF2B5EF4-FFF2-40B4-BE49-F238E27FC236}">
                <a16:creationId xmlns:a16="http://schemas.microsoft.com/office/drawing/2014/main" id="{8E80B6E5-AA23-2E45-8E98-B43CAAB53F39}"/>
              </a:ext>
            </a:extLst>
          </p:cNvPr>
          <p:cNvPicPr>
            <a:picLocks noChangeAspect="1"/>
          </p:cNvPicPr>
          <p:nvPr/>
        </p:nvPicPr>
        <p:blipFill>
          <a:blip r:embed="rId9"/>
          <a:stretch>
            <a:fillRect/>
          </a:stretch>
        </p:blipFill>
        <p:spPr>
          <a:xfrm>
            <a:off x="10213496" y="2039315"/>
            <a:ext cx="1979982" cy="918712"/>
          </a:xfrm>
          <a:prstGeom prst="rect">
            <a:avLst/>
          </a:prstGeom>
        </p:spPr>
      </p:pic>
      <p:pic>
        <p:nvPicPr>
          <p:cNvPr id="12" name="Picture 11">
            <a:extLst>
              <a:ext uri="{FF2B5EF4-FFF2-40B4-BE49-F238E27FC236}">
                <a16:creationId xmlns:a16="http://schemas.microsoft.com/office/drawing/2014/main" id="{1842800F-08A7-D240-A198-FCBA39C4AE38}"/>
              </a:ext>
            </a:extLst>
          </p:cNvPr>
          <p:cNvPicPr>
            <a:picLocks noChangeAspect="1"/>
          </p:cNvPicPr>
          <p:nvPr/>
        </p:nvPicPr>
        <p:blipFill>
          <a:blip r:embed="rId10"/>
          <a:stretch>
            <a:fillRect/>
          </a:stretch>
        </p:blipFill>
        <p:spPr>
          <a:xfrm>
            <a:off x="10524951" y="3161204"/>
            <a:ext cx="1657697" cy="769171"/>
          </a:xfrm>
          <a:prstGeom prst="rect">
            <a:avLst/>
          </a:prstGeom>
        </p:spPr>
      </p:pic>
      <p:pic>
        <p:nvPicPr>
          <p:cNvPr id="13" name="Picture 12">
            <a:extLst>
              <a:ext uri="{FF2B5EF4-FFF2-40B4-BE49-F238E27FC236}">
                <a16:creationId xmlns:a16="http://schemas.microsoft.com/office/drawing/2014/main" id="{D154AF69-7417-2A45-8E6B-AAC5BFE34A64}"/>
              </a:ext>
            </a:extLst>
          </p:cNvPr>
          <p:cNvPicPr>
            <a:picLocks noChangeAspect="1"/>
          </p:cNvPicPr>
          <p:nvPr/>
        </p:nvPicPr>
        <p:blipFill>
          <a:blip r:embed="rId11"/>
          <a:stretch>
            <a:fillRect/>
          </a:stretch>
        </p:blipFill>
        <p:spPr>
          <a:xfrm>
            <a:off x="8403399" y="3094697"/>
            <a:ext cx="1810097" cy="839885"/>
          </a:xfrm>
          <a:prstGeom prst="rect">
            <a:avLst/>
          </a:prstGeom>
        </p:spPr>
      </p:pic>
      <p:pic>
        <p:nvPicPr>
          <p:cNvPr id="15" name="Picture 14">
            <a:extLst>
              <a:ext uri="{FF2B5EF4-FFF2-40B4-BE49-F238E27FC236}">
                <a16:creationId xmlns:a16="http://schemas.microsoft.com/office/drawing/2014/main" id="{9370A519-134C-854F-9A6A-C974C5EC58D8}"/>
              </a:ext>
            </a:extLst>
          </p:cNvPr>
          <p:cNvPicPr>
            <a:picLocks noChangeAspect="1"/>
          </p:cNvPicPr>
          <p:nvPr/>
        </p:nvPicPr>
        <p:blipFill>
          <a:blip r:embed="rId12"/>
          <a:stretch>
            <a:fillRect/>
          </a:stretch>
        </p:blipFill>
        <p:spPr>
          <a:xfrm>
            <a:off x="8193612" y="2246579"/>
            <a:ext cx="1788588" cy="829905"/>
          </a:xfrm>
          <a:prstGeom prst="rect">
            <a:avLst/>
          </a:prstGeom>
        </p:spPr>
      </p:pic>
    </p:spTree>
    <p:extLst>
      <p:ext uri="{BB962C8B-B14F-4D97-AF65-F5344CB8AC3E}">
        <p14:creationId xmlns:p14="http://schemas.microsoft.com/office/powerpoint/2010/main" val="2855404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dissolve">
                                      <p:cBhvr>
                                        <p:cTn id="10" dur="500"/>
                                        <p:tgtEl>
                                          <p:spTgt spid="3">
                                            <p:txEl>
                                              <p:pRg st="2" end="2"/>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dissolve">
                                      <p:cBhvr>
                                        <p:cTn id="13" dur="500"/>
                                        <p:tgtEl>
                                          <p:spTgt spid="3">
                                            <p:txEl>
                                              <p:pRg st="3" end="3"/>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dissolve">
                                      <p:cBhvr>
                                        <p:cTn id="16" dur="500"/>
                                        <p:tgtEl>
                                          <p:spTgt spid="3">
                                            <p:txEl>
                                              <p:pRg st="4" end="4"/>
                                            </p:txEl>
                                          </p:spTgt>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dissolve">
                                      <p:cBhvr>
                                        <p:cTn id="19" dur="500"/>
                                        <p:tgtEl>
                                          <p:spTgt spid="3">
                                            <p:txEl>
                                              <p:pRg st="5" end="5"/>
                                            </p:txEl>
                                          </p:spTgt>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dissolve">
                                      <p:cBhvr>
                                        <p:cTn id="22" dur="500"/>
                                        <p:tgtEl>
                                          <p:spTgt spid="3">
                                            <p:txEl>
                                              <p:pRg st="6" end="6"/>
                                            </p:txEl>
                                          </p:spTgt>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Effect transition="in" filter="dissolve">
                                      <p:cBhvr>
                                        <p:cTn id="25" dur="500"/>
                                        <p:tgtEl>
                                          <p:spTgt spid="3">
                                            <p:txEl>
                                              <p:pRg st="7" end="7"/>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3">
                                            <p:txEl>
                                              <p:pRg st="10" end="10"/>
                                            </p:txEl>
                                          </p:spTgt>
                                        </p:tgtEl>
                                        <p:attrNameLst>
                                          <p:attrName>style.visibility</p:attrName>
                                        </p:attrNameLst>
                                      </p:cBhvr>
                                      <p:to>
                                        <p:strVal val="visible"/>
                                      </p:to>
                                    </p:set>
                                    <p:animEffect transition="in" filter="dissolve">
                                      <p:cBhvr>
                                        <p:cTn id="30" dur="500"/>
                                        <p:tgtEl>
                                          <p:spTgt spid="3">
                                            <p:txEl>
                                              <p:pRg st="10" end="10"/>
                                            </p:txEl>
                                          </p:spTgt>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animEffect transition="in" filter="dissolve">
                                      <p:cBhvr>
                                        <p:cTn id="33" dur="500"/>
                                        <p:tgtEl>
                                          <p:spTgt spid="3">
                                            <p:txEl>
                                              <p:pRg st="11" end="1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dissolve">
                                      <p:cBhvr>
                                        <p:cTn id="38" dur="500"/>
                                        <p:tgtEl>
                                          <p:spTgt spid="9"/>
                                        </p:tgtEl>
                                      </p:cBhvr>
                                    </p:animEffect>
                                  </p:childTnLst>
                                </p:cTn>
                              </p:par>
                              <p:par>
                                <p:cTn id="39" presetID="9" presetClass="entr" presetSubtype="0"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dissolve">
                                      <p:cBhvr>
                                        <p:cTn id="41" dur="500"/>
                                        <p:tgtEl>
                                          <p:spTgt spid="14"/>
                                        </p:tgtEl>
                                      </p:cBhvr>
                                    </p:animEffect>
                                  </p:childTnLst>
                                </p:cTn>
                              </p:par>
                              <p:par>
                                <p:cTn id="42" presetID="9" presetClass="entr" presetSubtype="0" fill="hold" nodeType="with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dissolve">
                                      <p:cBhvr>
                                        <p:cTn id="44" dur="500"/>
                                        <p:tgtEl>
                                          <p:spTgt spid="8"/>
                                        </p:tgtEl>
                                      </p:cBhvr>
                                    </p:animEffect>
                                  </p:childTnLst>
                                </p:cTn>
                              </p:par>
                              <p:par>
                                <p:cTn id="45" presetID="9" presetClass="entr" presetSubtype="0" fill="hold" nodeType="with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dissolve">
                                      <p:cBhvr>
                                        <p:cTn id="47" dur="500"/>
                                        <p:tgtEl>
                                          <p:spTgt spid="10"/>
                                        </p:tgtEl>
                                      </p:cBhvr>
                                    </p:animEffect>
                                  </p:childTnLst>
                                </p:cTn>
                              </p:par>
                              <p:par>
                                <p:cTn id="48" presetID="9" presetClass="entr" presetSubtype="0" fill="hold" nodeType="with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dissolve">
                                      <p:cBhvr>
                                        <p:cTn id="50" dur="500"/>
                                        <p:tgtEl>
                                          <p:spTgt spid="11"/>
                                        </p:tgtEl>
                                      </p:cBhvr>
                                    </p:animEffect>
                                  </p:childTnLst>
                                </p:cTn>
                              </p:par>
                              <p:par>
                                <p:cTn id="51" presetID="9" presetClass="entr" presetSubtype="0" fill="hold" nodeType="with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dissolve">
                                      <p:cBhvr>
                                        <p:cTn id="53" dur="500"/>
                                        <p:tgtEl>
                                          <p:spTgt spid="15"/>
                                        </p:tgtEl>
                                      </p:cBhvr>
                                    </p:animEffect>
                                  </p:childTnLst>
                                </p:cTn>
                              </p:par>
                              <p:par>
                                <p:cTn id="54" presetID="9" presetClass="entr" presetSubtype="0" fill="hold" nodeType="with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dissolve">
                                      <p:cBhvr>
                                        <p:cTn id="56" dur="500"/>
                                        <p:tgtEl>
                                          <p:spTgt spid="13"/>
                                        </p:tgtEl>
                                      </p:cBhvr>
                                    </p:animEffect>
                                  </p:childTnLst>
                                </p:cTn>
                              </p:par>
                              <p:par>
                                <p:cTn id="57" presetID="9" presetClass="entr" presetSubtype="0" fill="hold" nodeType="with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dissolve">
                                      <p:cBhvr>
                                        <p:cTn id="5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CC8AE-C498-4811-8E91-6876E4E1106B}"/>
              </a:ext>
            </a:extLst>
          </p:cNvPr>
          <p:cNvSpPr>
            <a:spLocks noGrp="1"/>
          </p:cNvSpPr>
          <p:nvPr>
            <p:ph type="title"/>
          </p:nvPr>
        </p:nvSpPr>
        <p:spPr/>
        <p:txBody>
          <a:bodyPr/>
          <a:lstStyle/>
          <a:p>
            <a:r>
              <a:rPr lang="en-US" dirty="0"/>
              <a:t>Thread overview</a:t>
            </a:r>
          </a:p>
        </p:txBody>
      </p:sp>
      <p:sp>
        <p:nvSpPr>
          <p:cNvPr id="3" name="Content Placeholder 2">
            <a:extLst>
              <a:ext uri="{FF2B5EF4-FFF2-40B4-BE49-F238E27FC236}">
                <a16:creationId xmlns:a16="http://schemas.microsoft.com/office/drawing/2014/main" id="{95748590-1808-4AA5-B592-C13E71EF3804}"/>
              </a:ext>
            </a:extLst>
          </p:cNvPr>
          <p:cNvSpPr>
            <a:spLocks noGrp="1"/>
          </p:cNvSpPr>
          <p:nvPr>
            <p:ph idx="1"/>
          </p:nvPr>
        </p:nvSpPr>
        <p:spPr/>
        <p:txBody>
          <a:bodyPr>
            <a:normAutofit/>
          </a:bodyPr>
          <a:lstStyle/>
          <a:p>
            <a:r>
              <a:rPr lang="en-US" dirty="0"/>
              <a:t>Build a networking layer on top of 15.4</a:t>
            </a:r>
          </a:p>
          <a:p>
            <a:pPr lvl="1"/>
            <a:r>
              <a:rPr lang="en-US" dirty="0"/>
              <a:t>Reuses most of PHY and MAC</a:t>
            </a:r>
          </a:p>
          <a:p>
            <a:pPr lvl="1"/>
            <a:r>
              <a:rPr lang="en-US" dirty="0"/>
              <a:t>Adds IP communication</a:t>
            </a:r>
          </a:p>
          <a:p>
            <a:pPr lvl="1"/>
            <a:r>
              <a:rPr lang="en-US" dirty="0"/>
              <a:t>Handles addressing and mesh maintenance</a:t>
            </a:r>
          </a:p>
          <a:p>
            <a:pPr lvl="1"/>
            <a:endParaRPr lang="en-US" dirty="0"/>
          </a:p>
          <a:p>
            <a:r>
              <a:rPr lang="en-US" dirty="0"/>
              <a:t>Industry-focused, but based in academic research</a:t>
            </a:r>
          </a:p>
        </p:txBody>
      </p:sp>
      <p:sp>
        <p:nvSpPr>
          <p:cNvPr id="4" name="Slide Number Placeholder 3">
            <a:extLst>
              <a:ext uri="{FF2B5EF4-FFF2-40B4-BE49-F238E27FC236}">
                <a16:creationId xmlns:a16="http://schemas.microsoft.com/office/drawing/2014/main" id="{0209BE0B-CB7E-4DEE-8347-C97B543754F9}"/>
              </a:ext>
            </a:extLst>
          </p:cNvPr>
          <p:cNvSpPr>
            <a:spLocks noGrp="1"/>
          </p:cNvSpPr>
          <p:nvPr>
            <p:ph type="sldNum" sz="quarter" idx="12"/>
          </p:nvPr>
        </p:nvSpPr>
        <p:spPr/>
        <p:txBody>
          <a:bodyPr/>
          <a:lstStyle/>
          <a:p>
            <a:fld id="{0778C724-3839-4D76-A707-B4C23905D055}" type="slidenum">
              <a:rPr lang="en-US" smtClean="0"/>
              <a:t>8</a:t>
            </a:fld>
            <a:endParaRPr lang="en-US"/>
          </a:p>
        </p:txBody>
      </p:sp>
      <p:pic>
        <p:nvPicPr>
          <p:cNvPr id="6" name="Picture 5">
            <a:extLst>
              <a:ext uri="{FF2B5EF4-FFF2-40B4-BE49-F238E27FC236}">
                <a16:creationId xmlns:a16="http://schemas.microsoft.com/office/drawing/2014/main" id="{FB3B2B73-E87A-FA41-943C-D2607E8594D6}"/>
              </a:ext>
            </a:extLst>
          </p:cNvPr>
          <p:cNvPicPr>
            <a:picLocks noChangeAspect="1"/>
          </p:cNvPicPr>
          <p:nvPr/>
        </p:nvPicPr>
        <p:blipFill>
          <a:blip r:embed="rId2"/>
          <a:stretch>
            <a:fillRect/>
          </a:stretch>
        </p:blipFill>
        <p:spPr>
          <a:xfrm>
            <a:off x="8351654" y="1013479"/>
            <a:ext cx="3518104" cy="3796516"/>
          </a:xfrm>
          <a:prstGeom prst="rect">
            <a:avLst/>
          </a:prstGeom>
        </p:spPr>
      </p:pic>
      <p:sp>
        <p:nvSpPr>
          <p:cNvPr id="8" name="TextBox 7">
            <a:extLst>
              <a:ext uri="{FF2B5EF4-FFF2-40B4-BE49-F238E27FC236}">
                <a16:creationId xmlns:a16="http://schemas.microsoft.com/office/drawing/2014/main" id="{680D6EA2-3B1F-104B-95B2-3812725E0BBB}"/>
              </a:ext>
            </a:extLst>
          </p:cNvPr>
          <p:cNvSpPr txBox="1"/>
          <p:nvPr/>
        </p:nvSpPr>
        <p:spPr>
          <a:xfrm>
            <a:off x="4849733" y="6519446"/>
            <a:ext cx="3501921" cy="338554"/>
          </a:xfrm>
          <a:prstGeom prst="rect">
            <a:avLst/>
          </a:prstGeom>
          <a:noFill/>
        </p:spPr>
        <p:txBody>
          <a:bodyPr wrap="none" rtlCol="0">
            <a:spAutoFit/>
          </a:bodyPr>
          <a:lstStyle/>
          <a:p>
            <a:r>
              <a:rPr lang="en-US" sz="1600" dirty="0">
                <a:solidFill>
                  <a:schemeClr val="tx1">
                    <a:lumMod val="50000"/>
                    <a:lumOff val="50000"/>
                  </a:schemeClr>
                </a:solidFill>
              </a:rPr>
              <a:t>Source: </a:t>
            </a:r>
            <a:r>
              <a:rPr lang="en-US" sz="1600" dirty="0">
                <a:solidFill>
                  <a:schemeClr val="tx1">
                    <a:lumMod val="50000"/>
                    <a:lumOff val="50000"/>
                  </a:schemeClr>
                </a:solidFill>
                <a:hlinkClick r:id="rId3">
                  <a:extLst>
                    <a:ext uri="{A12FA001-AC4F-418D-AE19-62706E023703}">
                      <ahyp:hlinkClr xmlns:ahyp="http://schemas.microsoft.com/office/drawing/2018/hyperlinkcolor" val="tx"/>
                    </a:ext>
                  </a:extLst>
                </a:hlinkClick>
              </a:rPr>
              <a:t>openthread.io</a:t>
            </a:r>
            <a:r>
              <a:rPr lang="en-US" sz="1600" dirty="0">
                <a:solidFill>
                  <a:schemeClr val="tx1">
                    <a:lumMod val="50000"/>
                    <a:lumOff val="50000"/>
                  </a:schemeClr>
                </a:solidFill>
              </a:rPr>
              <a:t>, </a:t>
            </a:r>
            <a:r>
              <a:rPr lang="en-US" sz="1600" dirty="0">
                <a:solidFill>
                  <a:schemeClr val="tx1">
                    <a:lumMod val="50000"/>
                    <a:lumOff val="50000"/>
                  </a:schemeClr>
                </a:solidFill>
                <a:hlinkClick r:id="rId4">
                  <a:extLst>
                    <a:ext uri="{A12FA001-AC4F-418D-AE19-62706E023703}">
                      <ahyp:hlinkClr xmlns:ahyp="http://schemas.microsoft.com/office/drawing/2018/hyperlinkcolor" val="tx"/>
                    </a:ext>
                  </a:extLst>
                </a:hlinkClick>
              </a:rPr>
              <a:t>threadgroup.org</a:t>
            </a:r>
            <a:endParaRPr lang="en-US" sz="1600" dirty="0">
              <a:solidFill>
                <a:schemeClr val="tx1">
                  <a:lumMod val="50000"/>
                  <a:lumOff val="50000"/>
                </a:schemeClr>
              </a:solidFill>
            </a:endParaRPr>
          </a:p>
        </p:txBody>
      </p:sp>
    </p:spTree>
    <p:extLst>
      <p:ext uri="{BB962C8B-B14F-4D97-AF65-F5344CB8AC3E}">
        <p14:creationId xmlns:p14="http://schemas.microsoft.com/office/powerpoint/2010/main" val="12944891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3E3C8-C0A0-4A27-A9EC-198354C77F77}"/>
              </a:ext>
            </a:extLst>
          </p:cNvPr>
          <p:cNvSpPr>
            <a:spLocks noGrp="1"/>
          </p:cNvSpPr>
          <p:nvPr>
            <p:ph type="title"/>
          </p:nvPr>
        </p:nvSpPr>
        <p:spPr/>
        <p:txBody>
          <a:bodyPr/>
          <a:lstStyle/>
          <a:p>
            <a:r>
              <a:rPr lang="en-US" dirty="0"/>
              <a:t>References on Thread</a:t>
            </a:r>
          </a:p>
        </p:txBody>
      </p:sp>
      <p:sp>
        <p:nvSpPr>
          <p:cNvPr id="3" name="Content Placeholder 2">
            <a:extLst>
              <a:ext uri="{FF2B5EF4-FFF2-40B4-BE49-F238E27FC236}">
                <a16:creationId xmlns:a16="http://schemas.microsoft.com/office/drawing/2014/main" id="{6F1053E6-6784-4EBE-8E2F-EFC403708691}"/>
              </a:ext>
            </a:extLst>
          </p:cNvPr>
          <p:cNvSpPr>
            <a:spLocks noGrp="1"/>
          </p:cNvSpPr>
          <p:nvPr>
            <p:ph idx="1"/>
          </p:nvPr>
        </p:nvSpPr>
        <p:spPr/>
        <p:txBody>
          <a:bodyPr/>
          <a:lstStyle/>
          <a:p>
            <a:r>
              <a:rPr lang="en-US" dirty="0"/>
              <a:t>Request for specification: </a:t>
            </a:r>
            <a:r>
              <a:rPr lang="en-US" sz="2400" dirty="0">
                <a:hlinkClick r:id="rId2"/>
              </a:rPr>
              <a:t>https://www.threadgroup.org/ThreadSpec</a:t>
            </a:r>
            <a:endParaRPr lang="en-US" sz="2400" dirty="0"/>
          </a:p>
          <a:p>
            <a:pPr lvl="1"/>
            <a:r>
              <a:rPr lang="en-US" dirty="0"/>
              <a:t>Frustratingly locked down!</a:t>
            </a:r>
          </a:p>
          <a:p>
            <a:pPr lvl="1"/>
            <a:endParaRPr lang="en-US" dirty="0"/>
          </a:p>
          <a:p>
            <a:r>
              <a:rPr lang="en-US" dirty="0"/>
              <a:t>Overview on capabilities: </a:t>
            </a:r>
            <a:r>
              <a:rPr lang="en-US" sz="2400" dirty="0">
                <a:hlinkClick r:id="rId3"/>
              </a:rPr>
              <a:t>https://openthread.io/guides/thread-primer</a:t>
            </a:r>
            <a:endParaRPr lang="en-US" sz="2400" dirty="0"/>
          </a:p>
          <a:p>
            <a:pPr lvl="1"/>
            <a:r>
              <a:rPr lang="en-US" dirty="0"/>
              <a:t>Excellent overview</a:t>
            </a:r>
          </a:p>
          <a:p>
            <a:pPr lvl="1"/>
            <a:r>
              <a:rPr lang="en-US" dirty="0"/>
              <a:t>Lifting heavily for these slides</a:t>
            </a:r>
          </a:p>
          <a:p>
            <a:pPr lvl="1"/>
            <a:endParaRPr lang="en-US" dirty="0"/>
          </a:p>
          <a:p>
            <a:r>
              <a:rPr lang="en-US" dirty="0"/>
              <a:t>Good overview on Thread Networking: </a:t>
            </a:r>
          </a:p>
          <a:p>
            <a:pPr lvl="1"/>
            <a:r>
              <a:rPr lang="en-US" dirty="0">
                <a:hlinkClick r:id="rId4"/>
              </a:rPr>
              <a:t>https://www.threadgroup.org/support#Whitepapers</a:t>
            </a:r>
            <a:r>
              <a:rPr lang="en-US" dirty="0"/>
              <a:t> </a:t>
            </a:r>
          </a:p>
          <a:p>
            <a:pPr lvl="1"/>
            <a:r>
              <a:rPr lang="en-US" dirty="0"/>
              <a:t>Thread Networking Fundamentals</a:t>
            </a:r>
          </a:p>
          <a:p>
            <a:pPr lvl="1"/>
            <a:endParaRPr lang="en-US" dirty="0"/>
          </a:p>
          <a:p>
            <a:endParaRPr lang="en-US" dirty="0"/>
          </a:p>
        </p:txBody>
      </p:sp>
      <p:sp>
        <p:nvSpPr>
          <p:cNvPr id="4" name="Slide Number Placeholder 3">
            <a:extLst>
              <a:ext uri="{FF2B5EF4-FFF2-40B4-BE49-F238E27FC236}">
                <a16:creationId xmlns:a16="http://schemas.microsoft.com/office/drawing/2014/main" id="{F6FD7EC0-98D3-4B8C-A98D-C88A3F555C08}"/>
              </a:ext>
            </a:extLst>
          </p:cNvPr>
          <p:cNvSpPr>
            <a:spLocks noGrp="1"/>
          </p:cNvSpPr>
          <p:nvPr>
            <p:ph type="sldNum" sz="quarter" idx="12"/>
          </p:nvPr>
        </p:nvSpPr>
        <p:spPr/>
        <p:txBody>
          <a:bodyPr/>
          <a:lstStyle/>
          <a:p>
            <a:fld id="{0778C724-3839-4D76-A707-B4C23905D055}" type="slidenum">
              <a:rPr lang="en-US" smtClean="0"/>
              <a:t>9</a:t>
            </a:fld>
            <a:endParaRPr lang="en-US"/>
          </a:p>
        </p:txBody>
      </p:sp>
    </p:spTree>
    <p:extLst>
      <p:ext uri="{BB962C8B-B14F-4D97-AF65-F5344CB8AC3E}">
        <p14:creationId xmlns:p14="http://schemas.microsoft.com/office/powerpoint/2010/main" val="29609599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6910</TotalTime>
  <Words>2975</Words>
  <Application>Microsoft Macintosh PowerPoint</Application>
  <PresentationFormat>Widescreen</PresentationFormat>
  <Paragraphs>681</Paragraphs>
  <Slides>55</Slides>
  <Notes>14</Notes>
  <HiddenSlides>2</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55</vt:i4>
      </vt:variant>
    </vt:vector>
  </HeadingPairs>
  <TitlesOfParts>
    <vt:vector size="62" baseType="lpstr">
      <vt:lpstr>Arial</vt:lpstr>
      <vt:lpstr>Calibri</vt:lpstr>
      <vt:lpstr>Calibri Light</vt:lpstr>
      <vt:lpstr>Garamond</vt:lpstr>
      <vt:lpstr>Tahoma</vt:lpstr>
      <vt:lpstr>Office Theme</vt:lpstr>
      <vt:lpstr>Worksheet</vt:lpstr>
      <vt:lpstr>Wireless for the Internet of Things  Thread and Routing</vt:lpstr>
      <vt:lpstr>Outline</vt:lpstr>
      <vt:lpstr>802.15.4 RF channels</vt:lpstr>
      <vt:lpstr>802.15.4 base packet format</vt:lpstr>
      <vt:lpstr>MAC frame format</vt:lpstr>
      <vt:lpstr>Outline</vt:lpstr>
      <vt:lpstr>What’s the need for Thread?</vt:lpstr>
      <vt:lpstr>Thread overview</vt:lpstr>
      <vt:lpstr>References on Thread</vt:lpstr>
      <vt:lpstr>Changes to Physical Layer</vt:lpstr>
      <vt:lpstr>Changes to Link Layer and MAC</vt:lpstr>
      <vt:lpstr>Changes to Link Layer and MAC</vt:lpstr>
      <vt:lpstr>Thread networks use a mix of star and mesh topologies</vt:lpstr>
      <vt:lpstr>Thread networks use a mix of star and mesh topologies</vt:lpstr>
      <vt:lpstr>Router promotion</vt:lpstr>
      <vt:lpstr>Other special roles</vt:lpstr>
      <vt:lpstr>Outline</vt:lpstr>
      <vt:lpstr>Thread uses IPv6 for communication</vt:lpstr>
      <vt:lpstr>Background: IPv6</vt:lpstr>
      <vt:lpstr>Background: IPv6 address notation rules</vt:lpstr>
      <vt:lpstr>Background: IPv6 datagram format</vt:lpstr>
      <vt:lpstr>Fitting an IPv6 datagram in an 802.15.4 frame</vt:lpstr>
      <vt:lpstr>IPv6 tricky to use directly with 802.15.4</vt:lpstr>
      <vt:lpstr>6LoWPAN</vt:lpstr>
      <vt:lpstr>6LoWPAN header compression</vt:lpstr>
      <vt:lpstr>Example of compression</vt:lpstr>
      <vt:lpstr>6LoWPAN fragmentation</vt:lpstr>
      <vt:lpstr>6LoWPAN mesh forwarding</vt:lpstr>
      <vt:lpstr>Sidebar: IPv6 over BLE</vt:lpstr>
      <vt:lpstr>Benefit to IPv6: multiple address spaces per Thread device</vt:lpstr>
      <vt:lpstr>Traditional addresses in Thread</vt:lpstr>
      <vt:lpstr>Topology-based addresses in Thread</vt:lpstr>
      <vt:lpstr>RLOC from RLOC16 and Mesh-Local Prefix</vt:lpstr>
      <vt:lpstr>Role-based addresses in Thread</vt:lpstr>
      <vt:lpstr>Why have all of these addresses?</vt:lpstr>
      <vt:lpstr>Why have all of these addresses?</vt:lpstr>
      <vt:lpstr>Break + Open Question</vt:lpstr>
      <vt:lpstr>Break + Open Question</vt:lpstr>
      <vt:lpstr>Outline</vt:lpstr>
      <vt:lpstr>Discovering Thread networks</vt:lpstr>
      <vt:lpstr>Creating a new network</vt:lpstr>
      <vt:lpstr>Mesh Link Establishment (MLE)</vt:lpstr>
      <vt:lpstr>Joining an existing network</vt:lpstr>
      <vt:lpstr>Becoming a router</vt:lpstr>
      <vt:lpstr>Thread Routing</vt:lpstr>
      <vt:lpstr>Each router stores neighbor and routing information</vt:lpstr>
      <vt:lpstr>Routers use average link margin to compute Link Cost</vt:lpstr>
      <vt:lpstr>Routing Example</vt:lpstr>
      <vt:lpstr>Thread commissioning</vt:lpstr>
      <vt:lpstr>Outline</vt:lpstr>
      <vt:lpstr>Communicating with IP</vt:lpstr>
      <vt:lpstr>Constrained Application Protocol - CoAP</vt:lpstr>
      <vt:lpstr>Sensor networks don’t use TCP (yet?)</vt:lpstr>
      <vt:lpstr>A problem: the siloed internet of things</vt:lpstr>
      <vt:lpstr>Outline</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BLE Connections</dc:title>
  <dc:creator>Nabeel Nasir</dc:creator>
  <cp:lastModifiedBy>Nabeel Nasir</cp:lastModifiedBy>
  <cp:revision>203</cp:revision>
  <dcterms:created xsi:type="dcterms:W3CDTF">2023-02-07T16:48:05Z</dcterms:created>
  <dcterms:modified xsi:type="dcterms:W3CDTF">2023-03-13T17:39:07Z</dcterms:modified>
</cp:coreProperties>
</file>