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sldIdLst>
    <p:sldId id="2318" r:id="rId2"/>
    <p:sldId id="2331" r:id="rId3"/>
    <p:sldId id="348" r:id="rId4"/>
    <p:sldId id="397" r:id="rId5"/>
    <p:sldId id="2075" r:id="rId6"/>
    <p:sldId id="2344" r:id="rId7"/>
    <p:sldId id="2076" r:id="rId8"/>
    <p:sldId id="396" r:id="rId9"/>
    <p:sldId id="2033" r:id="rId10"/>
    <p:sldId id="2034" r:id="rId11"/>
    <p:sldId id="2073" r:id="rId12"/>
    <p:sldId id="2035" r:id="rId13"/>
    <p:sldId id="2036" r:id="rId14"/>
    <p:sldId id="2102" r:id="rId15"/>
    <p:sldId id="2259" r:id="rId16"/>
    <p:sldId id="387" r:id="rId17"/>
    <p:sldId id="2096" r:id="rId18"/>
    <p:sldId id="2333" r:id="rId19"/>
    <p:sldId id="2103" r:id="rId20"/>
    <p:sldId id="2335" r:id="rId21"/>
    <p:sldId id="2334" r:id="rId22"/>
    <p:sldId id="2104" r:id="rId23"/>
    <p:sldId id="2097" r:id="rId24"/>
    <p:sldId id="2111" r:id="rId25"/>
    <p:sldId id="2098" r:id="rId26"/>
    <p:sldId id="2105" r:id="rId27"/>
    <p:sldId id="2106" r:id="rId28"/>
    <p:sldId id="2332" r:id="rId29"/>
    <p:sldId id="2108" r:id="rId30"/>
    <p:sldId id="2100" r:id="rId31"/>
    <p:sldId id="2101" r:id="rId32"/>
    <p:sldId id="2109" r:id="rId33"/>
    <p:sldId id="2274" r:id="rId34"/>
    <p:sldId id="2322" r:id="rId35"/>
    <p:sldId id="2275" r:id="rId36"/>
    <p:sldId id="2277" r:id="rId37"/>
    <p:sldId id="258" r:id="rId38"/>
    <p:sldId id="359" r:id="rId39"/>
    <p:sldId id="257" r:id="rId40"/>
    <p:sldId id="2342" r:id="rId41"/>
    <p:sldId id="2343" r:id="rId42"/>
    <p:sldId id="2279" r:id="rId43"/>
    <p:sldId id="2282" r:id="rId44"/>
    <p:sldId id="2262" r:id="rId45"/>
    <p:sldId id="2340" r:id="rId46"/>
    <p:sldId id="2267" r:id="rId47"/>
    <p:sldId id="2337" r:id="rId48"/>
    <p:sldId id="2265" r:id="rId49"/>
    <p:sldId id="2336" r:id="rId50"/>
    <p:sldId id="2271" r:id="rId51"/>
    <p:sldId id="2325" r:id="rId52"/>
    <p:sldId id="2273" r:id="rId53"/>
    <p:sldId id="2272" r:id="rId54"/>
    <p:sldId id="2280" r:id="rId55"/>
    <p:sldId id="2338" r:id="rId56"/>
    <p:sldId id="2326" r:id="rId57"/>
    <p:sldId id="2327" r:id="rId58"/>
    <p:sldId id="2278" r:id="rId59"/>
    <p:sldId id="2339" r:id="rId60"/>
    <p:sldId id="2328" r:id="rId61"/>
    <p:sldId id="2329" r:id="rId62"/>
    <p:sldId id="2281" r:id="rId63"/>
    <p:sldId id="2330" r:id="rId64"/>
    <p:sldId id="2264" r:id="rId65"/>
    <p:sldId id="208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0288"/>
  </p:normalViewPr>
  <p:slideViewPr>
    <p:cSldViewPr snapToGrid="0" snapToObjects="1" showGuides="1">
      <p:cViewPr varScale="1">
        <p:scale>
          <a:sx n="96" d="100"/>
          <a:sy n="96" d="100"/>
        </p:scale>
        <p:origin x="10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9DF61-CC3A-FA43-BF00-9C9B64B64EB1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9BBDF-B9A8-3548-B862-F1F9DAF4B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5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1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2654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i="1" dirty="0"/>
              <a:t>what should the end device requirements be?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i="1" dirty="0"/>
              <a:t>- power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i="1" dirty="0"/>
              <a:t>data requirements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i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i="1" dirty="0"/>
              <a:t>what about the receiving device requirements?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i="1" dirty="0"/>
              <a:t>coverage range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40695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www.thethingsnetwork.org</a:t>
            </a:r>
            <a:r>
              <a:rPr lang="en-US" dirty="0"/>
              <a:t>/docs/</a:t>
            </a:r>
            <a:r>
              <a:rPr lang="en-US" dirty="0" err="1"/>
              <a:t>lorawan</a:t>
            </a:r>
            <a:r>
              <a:rPr lang="en-US" dirty="0"/>
              <a:t>/spreading-factors/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4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Dwell time (or transmit time) is the amount of time needed to transmit on a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3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Aloha: send without sensing, if collision, wait for random delay and then send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BF57-F233-C241-8690-DA0B73FAB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9F075-31DD-704D-BC18-C4B64CCCA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D7EBC-F57E-8043-B81C-696BDAB9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0EBF0-8839-394B-B627-0E02F4C70C75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3D0A-7D1F-CF4C-AC81-8B0DF842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CA971-A0BB-F447-BEA3-4CA2F90F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481F-C819-364C-BEEC-0656C461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CC50D-257F-1B4E-A417-8B69902E1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EAF35-0D75-8042-B2B5-518AB142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2572-E77F-0644-9E5E-24B49C7BBAE4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E8FA7-8E17-A84A-B46F-73A36443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66E48-45FC-B14E-BCD5-3C7B39CB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4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8B4BD-CD4B-8F44-92B1-FC39F9998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89AD8-BF67-9F40-8647-EC7D5FBD8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FB6C7-07D6-EA4B-9DF1-0527FF91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8BC3-3A45-B345-A353-0D9684E5393D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F169-2F86-AB49-91B7-3DD0DAC5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F01BF-4E97-1748-8178-B3CAE211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06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70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875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09E9-72AE-F944-92AB-8D697A98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0227A-A15E-584E-8DFA-C8D71E0FA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59CA8-E461-204F-9F5E-18F2F770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23B0-1C6C-9C41-9195-29C93AE655EB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7843E-D593-774D-8E79-A6E53D2F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3A36-C191-3641-B794-9E72B49F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8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F0CA-86B2-5B45-A70D-8035A1D6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3E0F-D1EB-B642-8E3D-FC8F4CC8C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31FF1-1E85-8843-B114-411BEDC0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57C9-63AB-1C41-ACC0-26B1995BBD9A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2DD90-2A8A-7B45-AA16-E963582B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A18EF-B7F3-6B42-939D-67B5E5EB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4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9352-6DDD-CE46-8154-E575E678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A73C-86C7-594F-A253-70E5A8BA4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15CC7-3BDD-404D-8FA4-5CA1C095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3CE12-67DE-9F4E-BF32-04414BB4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7D13-5B8F-9D45-AE70-057206E75FDF}" type="datetime1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14AF-8EDF-054D-9C90-69EB6B84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A4009-2CCD-9D41-A381-4A97D0F0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0CB4-E7DC-8149-839B-28E7E9BB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75834-FDE7-F946-85FC-8A0174A57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985FF-B590-884C-B17B-019DE75E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B9D8D-D43A-CE4C-B604-6F8D23FD0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A05E4-10D0-C945-B234-CFBE89C3D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EA6CB-3092-1D4C-9DAB-FB46D410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597D9-479C-B14F-92B8-F05F3F2C8785}" type="datetime1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5A47E-FD0F-0448-BA0B-ED1182CB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2C82CB-E513-E741-8D95-87627C00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1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E9A7-0B77-9743-B5AA-CAB6C9D9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9D7FD-DE8D-B44E-B808-D23D0364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BA8B0-DEF6-AA4C-A083-A9706833671E}" type="datetime1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C91FD-DDDD-B143-B652-676F2A86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756AC-4624-6E49-8934-63761472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5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8F82C-B4FA-B147-A4A4-09EE1924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F64A-A376-0A45-BE29-21CC9FFF3FDE}" type="datetime1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455D3-4D81-D540-88BA-2E6C87AC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6075E-1F8A-9D46-8F7B-7E4C8E47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F993-57A0-DC4F-AB22-A3CF079D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F40D0-448B-7B44-A91E-8EADB9FD3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486CA-29B1-B246-96C5-16B6130B1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9152B-69D6-7B4F-8AE0-C17907A9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77D6B-97DA-5E40-B425-CD115F7FA710}" type="datetime1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E64CE-F510-0247-8DF0-26AADC14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DB03-B67E-1C48-B5E4-BBB60B93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2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ADF8-DA7B-4246-BEBC-EBF3887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D9EB6-1AE2-944A-AF8D-AF2A8FE48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60A4B-440D-DE43-B7D5-DB01F996F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8E60C-8673-4B49-AA6F-F9F682C6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45556-6D58-3146-8E65-1638092509C4}" type="datetime1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2734E-F9FE-C847-BFD4-1F6C9A57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6D04A-8ABA-7241-908C-5AC6E520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6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4EFAD7-6478-AC46-89B8-CA296FC5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94DFC-39B4-7B44-8826-C014501A8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15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1CA04-FB67-1A4A-9224-1E4EC41C6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2B2A-7C03-EE44-84DE-40A7B16309C7}" type="datetime1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369E5-B8EF-024E-B0D2-65DE7DCDA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555D-7B1B-7F47-A148-91B8AD097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C04DA-1748-8C48-8913-76B061C0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dxYY097QNs0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ollev.com/wiot23n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warunkumar.com/slides/choir-sigcomm2017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g0eZWZFKi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thingsnetwork.org/docs/lorawan/classes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tiff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warunkumar.com/papers/choir-sigcomm2017.pdf" TargetMode="External"/><Relationship Id="rId2" Type="http://schemas.openxmlformats.org/officeDocument/2006/relationships/hyperlink" Target="https://swarunkumar.com/lpwa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arunkumar.com/papers/opr-mobisys2020.pdf" TargetMode="External"/><Relationship Id="rId5" Type="http://schemas.openxmlformats.org/officeDocument/2006/relationships/hyperlink" Target="https://swarunkumar.com/papers/charm-ipsn2018.pdf" TargetMode="External"/><Relationship Id="rId4" Type="http://schemas.openxmlformats.org/officeDocument/2006/relationships/hyperlink" Target="https://swarunkumar.com/slides/choir-sigcomm2017.pdf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thworks.com/help/audio/ug/cocktail-party-source-separation-using-deep-learning-networks.html" TargetMode="External"/><Relationship Id="rId4" Type="http://schemas.openxmlformats.org/officeDocument/2006/relationships/hyperlink" Target="https://www.nti-audio.com/en/support/know-how/fast-fourier-transform-ff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wp-content/uploads/2020/11/RP_2-1.0.2.pdf" TargetMode="External"/><Relationship Id="rId2" Type="http://schemas.openxmlformats.org/officeDocument/2006/relationships/hyperlink" Target="https://lora-alliance.org/wp-content/uploads/2020/11/lorawantm_specification_-v1.1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8C01-BE8B-4640-B1A7-CA8E0ED80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5423"/>
            <a:ext cx="9144000" cy="2387600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for the Internet of Things</a:t>
            </a:r>
            <a:br>
              <a:rPr lang="en-US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en-US" b="1" dirty="0"/>
            </a:br>
            <a:r>
              <a:rPr lang="en-US" sz="4800" dirty="0"/>
              <a:t>LPWAN and </a:t>
            </a:r>
            <a:r>
              <a:rPr lang="en-US" sz="4800" dirty="0" err="1"/>
              <a:t>LoRa</a:t>
            </a:r>
            <a:endParaRPr lang="en-US" sz="4900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3CFD5-C52E-3041-965C-0DE8691FA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5357"/>
            <a:ext cx="4572000" cy="1655762"/>
          </a:xfrm>
        </p:spPr>
        <p:txBody>
          <a:bodyPr/>
          <a:lstStyle/>
          <a:p>
            <a:pPr algn="l"/>
            <a:r>
              <a:rPr lang="en-US" dirty="0"/>
              <a:t>CS/ECE 4501</a:t>
            </a:r>
          </a:p>
          <a:p>
            <a:pPr algn="l"/>
            <a:r>
              <a:rPr lang="en-US" dirty="0"/>
              <a:t>Spring 2023</a:t>
            </a:r>
          </a:p>
          <a:p>
            <a:pPr algn="l"/>
            <a:r>
              <a:rPr lang="en-US" dirty="0"/>
              <a:t>UVA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8D15A-2EAF-5D41-93BE-194449E5ED79}"/>
              </a:ext>
            </a:extLst>
          </p:cNvPr>
          <p:cNvSpPr txBox="1"/>
          <p:nvPr/>
        </p:nvSpPr>
        <p:spPr>
          <a:xfrm>
            <a:off x="10691622" y="6575167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[Pannuto, Ghena, Nasir]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73F6E-2499-D346-896F-58458DC4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18730" r="12727" b="23542"/>
          <a:stretch/>
        </p:blipFill>
        <p:spPr>
          <a:xfrm>
            <a:off x="9867262" y="300038"/>
            <a:ext cx="2005651" cy="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802.15.4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153829-DABD-BB42-8EF5-A895F20D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337823"/>
            <a:ext cx="11360800" cy="763600"/>
          </a:xfrm>
        </p:spPr>
        <p:txBody>
          <a:bodyPr/>
          <a:lstStyle/>
          <a:p>
            <a:pPr algn="ctr"/>
            <a:r>
              <a:rPr lang="en-US" sz="3600" dirty="0"/>
              <a:t>Long-range, low-data needs haven’t historically been met</a:t>
            </a:r>
          </a:p>
        </p:txBody>
      </p:sp>
    </p:spTree>
    <p:extLst>
      <p:ext uri="{BB962C8B-B14F-4D97-AF65-F5344CB8AC3E}">
        <p14:creationId xmlns:p14="http://schemas.microsoft.com/office/powerpoint/2010/main" val="9459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802.15.4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8AF2-2295-EC45-B02C-5190A5D5A93F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A607-8AF4-2247-A1BC-2071DABF2EF8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D1EA-3002-094B-B26E-FDC31A18BC0C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7993A-E19A-8641-808A-6C59652B44C0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6DE488F-75E3-C54B-BEAA-716F1378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337823"/>
            <a:ext cx="11360800" cy="763600"/>
          </a:xfrm>
        </p:spPr>
        <p:txBody>
          <a:bodyPr/>
          <a:lstStyle/>
          <a:p>
            <a:pPr algn="ctr"/>
            <a:r>
              <a:rPr lang="en-US" sz="3600" dirty="0"/>
              <a:t>Long-range, low-data needs haven’t historically been met</a:t>
            </a:r>
          </a:p>
        </p:txBody>
      </p:sp>
    </p:spTree>
    <p:extLst>
      <p:ext uri="{BB962C8B-B14F-4D97-AF65-F5344CB8AC3E}">
        <p14:creationId xmlns:p14="http://schemas.microsoft.com/office/powerpoint/2010/main" val="249335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F70C35-BD35-5140-ACC8-5F628393FC4D}"/>
              </a:ext>
            </a:extLst>
          </p:cNvPr>
          <p:cNvSpPr/>
          <p:nvPr/>
        </p:nvSpPr>
        <p:spPr>
          <a:xfrm>
            <a:off x="6685280" y="3426181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802.15.4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826F6E1-2B2A-B74D-9FDD-E7CE0BAEBF8D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19A4-013C-DD41-8E85-CDCC251B646E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ABA86-416E-3E43-A093-F07D95F48B9D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3EFC90-A07B-FF40-99E7-6BE18A859F76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26267-3780-4E4E-8DE8-62469D02D17A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C3237E-78A4-41AE-9F0E-8B8ACBC3DA23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B191F-D416-494B-9CA4-7B3EC9CDA21C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F3762F84-61FB-41E4-70C5-7662B63EE8CC}"/>
              </a:ext>
            </a:extLst>
          </p:cNvPr>
          <p:cNvSpPr/>
          <p:nvPr/>
        </p:nvSpPr>
        <p:spPr>
          <a:xfrm>
            <a:off x="6685280" y="2617601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8F4025B-E3AB-A343-BC11-D531E10C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337823"/>
            <a:ext cx="11360800" cy="763600"/>
          </a:xfrm>
        </p:spPr>
        <p:txBody>
          <a:bodyPr/>
          <a:lstStyle/>
          <a:p>
            <a:pPr algn="ctr"/>
            <a:r>
              <a:rPr lang="en-US" sz="3600" dirty="0"/>
              <a:t>Long-range, low-data needs haven’t historically been met</a:t>
            </a:r>
          </a:p>
        </p:txBody>
      </p:sp>
    </p:spTree>
    <p:extLst>
      <p:ext uri="{BB962C8B-B14F-4D97-AF65-F5344CB8AC3E}">
        <p14:creationId xmlns:p14="http://schemas.microsoft.com/office/powerpoint/2010/main" val="39304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802.15.4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6280727" y="4051938"/>
            <a:ext cx="2857732" cy="16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Low-Power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AAD42D61-7ADA-FDDC-BE51-C70983EB7B0E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BDDA923-CF86-1749-8091-FD63CB36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337823"/>
            <a:ext cx="11360800" cy="763600"/>
          </a:xfrm>
        </p:spPr>
        <p:txBody>
          <a:bodyPr/>
          <a:lstStyle/>
          <a:p>
            <a:pPr algn="ctr"/>
            <a:r>
              <a:rPr lang="en-US" sz="3600" dirty="0"/>
              <a:t>Long-range, low-data needs haven’t historically been met</a:t>
            </a:r>
          </a:p>
        </p:txBody>
      </p:sp>
    </p:spTree>
    <p:extLst>
      <p:ext uri="{BB962C8B-B14F-4D97-AF65-F5344CB8AC3E}">
        <p14:creationId xmlns:p14="http://schemas.microsoft.com/office/powerpoint/2010/main" val="457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b="1" dirty="0" err="1"/>
              <a:t>LoRaWAN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dirty="0"/>
              <a:t>Research for Improving </a:t>
            </a:r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4055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LoRa</a:t>
            </a:r>
            <a:r>
              <a:rPr lang="en-US" sz="3600" dirty="0"/>
              <a:t> PHY uses a spread spectrum modulation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93" y="1338058"/>
            <a:ext cx="10515600" cy="4351338"/>
          </a:xfrm>
        </p:spPr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217" y="2884425"/>
            <a:ext cx="8849551" cy="34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444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CE1B-FE43-8940-AAD3-BC1737AD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How does FSK, up-chirp, and down-chirp “sound”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648C-AE74-AA49-8016-C7DE148E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18</a:t>
            </a:fld>
            <a:endParaRPr lang="en-US"/>
          </a:p>
        </p:txBody>
      </p:sp>
      <p:pic>
        <p:nvPicPr>
          <p:cNvPr id="7" name="fsk-css">
            <a:hlinkClick r:id="" action="ppaction://media"/>
            <a:extLst>
              <a:ext uri="{FF2B5EF4-FFF2-40B4-BE49-F238E27FC236}">
                <a16:creationId xmlns:a16="http://schemas.microsoft.com/office/drawing/2014/main" id="{FD816DF4-80E5-7246-B9EF-E23FBFEC3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897" y="1161609"/>
            <a:ext cx="9235096" cy="5194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97925-886B-FE4E-AA07-1903925B987F}"/>
              </a:ext>
            </a:extLst>
          </p:cNvPr>
          <p:cNvSpPr txBox="1"/>
          <p:nvPr/>
        </p:nvSpPr>
        <p:spPr>
          <a:xfrm>
            <a:off x="3815685" y="6354247"/>
            <a:ext cx="391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>
                <a:hlinkClick r:id="rId5"/>
              </a:rPr>
              <a:t>LoRa</a:t>
            </a:r>
            <a:r>
              <a:rPr lang="en-US" dirty="0">
                <a:hlinkClick r:id="rId5"/>
              </a:rPr>
              <a:t> CHIRP by Richard </a:t>
            </a:r>
            <a:r>
              <a:rPr lang="en-US" dirty="0" err="1">
                <a:hlinkClick r:id="rId5"/>
              </a:rPr>
              <a:t>Wenner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4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Modulation in 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50"/>
          <a:stretch/>
        </p:blipFill>
        <p:spPr bwMode="auto">
          <a:xfrm>
            <a:off x="450273" y="2781730"/>
            <a:ext cx="5146964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7EE24E-82F2-BB4D-BBD5-142FD799F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72"/>
          <a:stretch/>
        </p:blipFill>
        <p:spPr bwMode="auto">
          <a:xfrm>
            <a:off x="6802582" y="3322059"/>
            <a:ext cx="5218834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4D05E7-E38C-DC45-98C8-238CBD581C6C}"/>
              </a:ext>
            </a:extLst>
          </p:cNvPr>
          <p:cNvSpPr txBox="1"/>
          <p:nvPr/>
        </p:nvSpPr>
        <p:spPr>
          <a:xfrm>
            <a:off x="1659215" y="5231182"/>
            <a:ext cx="27290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+</a:t>
            </a:r>
          </a:p>
          <a:p>
            <a:pPr algn="ctr"/>
            <a:r>
              <a:rPr lang="en-US" sz="2800" dirty="0"/>
              <a:t>Input Binary Data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476E3CC-2E1F-E04E-94A3-7D9F5A8770C7}"/>
              </a:ext>
            </a:extLst>
          </p:cNvPr>
          <p:cNvSpPr/>
          <p:nvPr/>
        </p:nvSpPr>
        <p:spPr>
          <a:xfrm>
            <a:off x="5860473" y="4156364"/>
            <a:ext cx="692727" cy="789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D99-F7CF-FF7D-C385-EB769DCA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C0BA-F42B-2E37-B140-76BBEB31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336967"/>
            <a:ext cx="10972799" cy="5029200"/>
          </a:xfrm>
        </p:spPr>
        <p:txBody>
          <a:bodyPr>
            <a:normAutofit/>
          </a:bodyPr>
          <a:lstStyle/>
          <a:p>
            <a:r>
              <a:rPr lang="en-US" dirty="0"/>
              <a:t>Don’t forget to take mini quiz on WiFi now!</a:t>
            </a:r>
          </a:p>
          <a:p>
            <a:endParaRPr lang="en-US" dirty="0"/>
          </a:p>
          <a:p>
            <a:r>
              <a:rPr lang="en-US" dirty="0"/>
              <a:t>Assignment 4 is out</a:t>
            </a:r>
          </a:p>
          <a:p>
            <a:pPr lvl="1"/>
            <a:r>
              <a:rPr lang="en-US" dirty="0"/>
              <a:t>Based on Lab 5 (WiFi)</a:t>
            </a:r>
          </a:p>
          <a:p>
            <a:pPr lvl="1"/>
            <a:r>
              <a:rPr lang="en-US" dirty="0"/>
              <a:t>Sorry about the numbering scheme! </a:t>
            </a:r>
            <a:r>
              <a:rPr lang="en-US" b="1" dirty="0"/>
              <a:t>😓</a:t>
            </a:r>
          </a:p>
          <a:p>
            <a:endParaRPr lang="en-US" dirty="0"/>
          </a:p>
          <a:p>
            <a:r>
              <a:rPr lang="en-US" dirty="0"/>
              <a:t>Overview about assignment + Q&amp;A during my OH at 2pm tomorrow</a:t>
            </a:r>
          </a:p>
          <a:p>
            <a:pPr lvl="1"/>
            <a:r>
              <a:rPr lang="en-US" dirty="0"/>
              <a:t>I’ll try to book a bigger meeting room!</a:t>
            </a:r>
          </a:p>
          <a:p>
            <a:pPr lvl="1"/>
            <a:endParaRPr lang="en-US" dirty="0"/>
          </a:p>
          <a:p>
            <a:r>
              <a:rPr lang="en-US" dirty="0" err="1"/>
              <a:t>PollEverywhere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PollEv.com​/wiot23nn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854F-0F21-2642-C4C1-DD7EE8A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8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7315-ECAE-F543-A10F-AD5BC685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Modulation in Chirp Spread Spectrum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A1D800-342B-9647-8C98-F2145056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17" y="1463817"/>
            <a:ext cx="6144083" cy="30527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B9F69-4125-004C-80B1-C75D7B5B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96D58-D69F-FD44-9B73-71F50683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864" y="1463817"/>
            <a:ext cx="6083107" cy="4750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7EDAB-0025-1A45-BE7C-A2D324D881C3}"/>
              </a:ext>
            </a:extLst>
          </p:cNvPr>
          <p:cNvSpPr txBox="1"/>
          <p:nvPr/>
        </p:nvSpPr>
        <p:spPr>
          <a:xfrm>
            <a:off x="538741" y="4559211"/>
            <a:ext cx="55184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  <a:p>
            <a:r>
              <a:rPr lang="en-US" sz="2400" dirty="0"/>
              <a:t>n bits =&gt; divide BW to 2</a:t>
            </a:r>
            <a:r>
              <a:rPr lang="en-US" sz="2400" baseline="30000" dirty="0"/>
              <a:t>n </a:t>
            </a:r>
            <a:r>
              <a:rPr lang="en-US" sz="2400" dirty="0"/>
              <a:t>initial frequencies</a:t>
            </a:r>
          </a:p>
          <a:p>
            <a:endParaRPr lang="en-US" sz="2400" baseline="30000" dirty="0"/>
          </a:p>
          <a:p>
            <a:r>
              <a:rPr lang="en-US" sz="2400" dirty="0"/>
              <a:t>Remember, No. of symbols = 2</a:t>
            </a:r>
            <a:r>
              <a:rPr lang="en-US" sz="2400" baseline="30000" dirty="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3DE34-30D8-2942-B5BD-84F369B0E126}"/>
              </a:ext>
            </a:extLst>
          </p:cNvPr>
          <p:cNvSpPr txBox="1"/>
          <p:nvPr/>
        </p:nvSpPr>
        <p:spPr>
          <a:xfrm>
            <a:off x="3632344" y="6538912"/>
            <a:ext cx="492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https://swarunkumar.com/slides/choir-sigcomm2017.pdf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8FB6-6849-304F-8CBC-1C4CF297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Modulated Signal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A605B3-D83E-3C42-8ADB-3C85AD41C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6951"/>
            <a:ext cx="10515600" cy="38296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3E4B1-E2A7-7145-A9AE-53939185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8ED3D-1C18-464E-81F8-3FCF98D7CB5A}"/>
              </a:ext>
            </a:extLst>
          </p:cNvPr>
          <p:cNvSpPr txBox="1"/>
          <p:nvPr/>
        </p:nvSpPr>
        <p:spPr>
          <a:xfrm>
            <a:off x="838200" y="6355917"/>
            <a:ext cx="379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https://youtu.be/lg0eZWZFKiE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43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300165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 (sweep rate)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2B728-F08E-554F-B310-F5A205845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4" t="3125" r="4996" b="4440"/>
          <a:stretch/>
        </p:blipFill>
        <p:spPr>
          <a:xfrm>
            <a:off x="3951970" y="3163493"/>
            <a:ext cx="6603697" cy="36945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8F80C6-6ACF-9243-9FAA-2CAC1F49FD67}"/>
              </a:ext>
            </a:extLst>
          </p:cNvPr>
          <p:cNvSpPr/>
          <p:nvPr/>
        </p:nvSpPr>
        <p:spPr>
          <a:xfrm>
            <a:off x="838200" y="4567447"/>
            <a:ext cx="2963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LoRa</a:t>
            </a:r>
            <a:r>
              <a:rPr lang="en-US" dirty="0"/>
              <a:t> has 6 spreading factors: </a:t>
            </a:r>
          </a:p>
          <a:p>
            <a:r>
              <a:rPr lang="en-US" dirty="0"/>
              <a:t>SF7 to SF12</a:t>
            </a:r>
          </a:p>
        </p:txBody>
      </p:sp>
    </p:spTree>
    <p:extLst>
      <p:ext uri="{BB962C8B-B14F-4D97-AF65-F5344CB8AC3E}">
        <p14:creationId xmlns:p14="http://schemas.microsoft.com/office/powerpoint/2010/main" val="28441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channels (in the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05" y="387350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3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hardware to decode packet</a:t>
            </a:r>
          </a:p>
          <a:p>
            <a:pPr lvl="2"/>
            <a:r>
              <a:rPr lang="en-US" dirty="0"/>
              <a:t>Cheap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7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US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942517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1491"/>
            <a:ext cx="10515600" cy="483138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endParaRPr lang="en-US" dirty="0"/>
          </a:p>
          <a:p>
            <a:r>
              <a:rPr lang="en-US" dirty="0"/>
              <a:t>Downlink: </a:t>
            </a:r>
            <a:r>
              <a:rPr lang="en-US" dirty="0" err="1"/>
              <a:t>LoRaWAN</a:t>
            </a:r>
            <a:r>
              <a:rPr lang="en-US" dirty="0"/>
              <a:t> has 3 types of device classes based on RX behavior (Class A, B, and 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90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4D4E-0EDA-2542-BAE7-0396E14A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LoRaWAN</a:t>
            </a:r>
            <a:r>
              <a:rPr lang="en-US" sz="3600" dirty="0"/>
              <a:t> has Device Classes based on RX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5B783-44AB-B448-B4F6-52042808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93" y="1228801"/>
            <a:ext cx="10515600" cy="5127549"/>
          </a:xfrm>
        </p:spPr>
        <p:txBody>
          <a:bodyPr>
            <a:normAutofit/>
          </a:bodyPr>
          <a:lstStyle/>
          <a:p>
            <a:r>
              <a:rPr lang="en-US" sz="2400" dirty="0"/>
              <a:t>listen-after-send (class A device)</a:t>
            </a:r>
          </a:p>
          <a:p>
            <a:pPr lvl="1"/>
            <a:r>
              <a:rPr lang="en-US" sz="2000" dirty="0"/>
              <a:t>Two windows for RX on different channels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Periodic listening (class B device)</a:t>
            </a:r>
          </a:p>
          <a:p>
            <a:pPr lvl="1"/>
            <a:r>
              <a:rPr lang="en-US" sz="2000" dirty="0"/>
              <a:t>Also has 2 RX windows after TX</a:t>
            </a:r>
          </a:p>
          <a:p>
            <a:pPr lvl="1"/>
            <a:r>
              <a:rPr lang="en-US" sz="2000" dirty="0"/>
              <a:t>Synchronized with periodic beacons</a:t>
            </a:r>
          </a:p>
          <a:p>
            <a:pPr lvl="1"/>
            <a:r>
              <a:rPr lang="en-US" sz="2000" dirty="0"/>
              <a:t>Has periodic ping slots (RX windows)</a:t>
            </a:r>
          </a:p>
          <a:p>
            <a:pPr lvl="1"/>
            <a:r>
              <a:rPr lang="en-US" sz="2000" dirty="0"/>
              <a:t>Gateway can reach without waiting for TX </a:t>
            </a:r>
          </a:p>
          <a:p>
            <a:endParaRPr lang="en-US" sz="2400" dirty="0"/>
          </a:p>
          <a:p>
            <a:r>
              <a:rPr lang="en-US" sz="2400" dirty="0"/>
              <a:t>Continuous listening (class C device)</a:t>
            </a:r>
          </a:p>
          <a:p>
            <a:pPr lvl="1"/>
            <a:r>
              <a:rPr lang="en-US" sz="2000" dirty="0"/>
              <a:t>Always-on receivers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15D7E-A3E4-7547-B3B8-628F1A7F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19E7D2-1269-C342-BE03-F8D1F0EF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332" y="1228801"/>
            <a:ext cx="5569489" cy="12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CBB29AA-C574-1D46-A727-1F360BFA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6272" y="2995550"/>
            <a:ext cx="6248549" cy="140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2AE85-2256-1B45-AA8D-2CA68C6AFE1E}"/>
              </a:ext>
            </a:extLst>
          </p:cNvPr>
          <p:cNvSpPr txBox="1"/>
          <p:nvPr/>
        </p:nvSpPr>
        <p:spPr>
          <a:xfrm>
            <a:off x="340893" y="6356350"/>
            <a:ext cx="7238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Reference: </a:t>
            </a:r>
            <a:r>
              <a:rPr lang="en-US" dirty="0">
                <a:hlinkClick r:id="rId4"/>
              </a:rPr>
              <a:t>https://www.thethingsnetwork.org/docs/lorawan/classes/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>
            <a:normAutofit/>
          </a:bodyPr>
          <a:lstStyle/>
          <a:p>
            <a:r>
              <a:rPr lang="en-US" sz="4000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00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Research for Improving </a:t>
            </a:r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6355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4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22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always manage your own network</a:t>
            </a:r>
          </a:p>
          <a:p>
            <a:pPr lvl="1"/>
            <a:r>
              <a:rPr lang="en-US" dirty="0"/>
              <a:t>Buy a gateway and run whatever backend software you want</a:t>
            </a:r>
          </a:p>
          <a:p>
            <a:endParaRPr lang="en-US" dirty="0"/>
          </a:p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Anyone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08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[Mar 2023]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0" y="1307816"/>
            <a:ext cx="11205768" cy="4941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389369-C412-284F-AD25-AEEDF8B8C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735" y="5686668"/>
            <a:ext cx="2761673" cy="5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09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75A9-452B-DD48-BE40-DC6E0673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[Mar 2023]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DF5BD-9806-6B44-9682-D65C8260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37994-6E88-204D-91DF-B6CCB946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498"/>
            <a:ext cx="12192000" cy="49156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ECC4A8-B617-FC49-9CE2-565D4CAC734E}"/>
              </a:ext>
            </a:extLst>
          </p:cNvPr>
          <p:cNvSpPr/>
          <p:nvPr/>
        </p:nvSpPr>
        <p:spPr>
          <a:xfrm>
            <a:off x="14289" y="1307441"/>
            <a:ext cx="795336" cy="6356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6820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55146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Verizon?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this is just crowd-sourced data…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849" y="177638"/>
            <a:ext cx="4256171" cy="2842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16D-56B6-FB41-8234-1FA2C767D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98" y="3882802"/>
            <a:ext cx="4130223" cy="2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02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A40B-92FB-F527-7356-BAD50E5C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03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UVA Example: Smart Water Infrastructure Project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4C8B9A-FD66-665F-4074-2582FB90DA11}"/>
              </a:ext>
            </a:extLst>
          </p:cNvPr>
          <p:cNvGrpSpPr/>
          <p:nvPr/>
        </p:nvGrpSpPr>
        <p:grpSpPr>
          <a:xfrm>
            <a:off x="3282310" y="4804332"/>
            <a:ext cx="904098" cy="1108640"/>
            <a:chOff x="680861" y="2201945"/>
            <a:chExt cx="904098" cy="110864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F9F9556-3235-E64E-1870-9E5FC9D5459B}"/>
                </a:ext>
              </a:extLst>
            </p:cNvPr>
            <p:cNvSpPr/>
            <p:nvPr/>
          </p:nvSpPr>
          <p:spPr>
            <a:xfrm>
              <a:off x="680861" y="2201945"/>
              <a:ext cx="904098" cy="110864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17B872-9A1B-7A7B-DE30-F5D23F7EDA98}"/>
                </a:ext>
              </a:extLst>
            </p:cNvPr>
            <p:cNvSpPr txBox="1"/>
            <p:nvPr/>
          </p:nvSpPr>
          <p:spPr>
            <a:xfrm>
              <a:off x="745820" y="2866826"/>
              <a:ext cx="774181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Sensor</a:t>
              </a:r>
              <a:endParaRPr lang="en-US" sz="2000" b="1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9012E8-1FB9-941E-2EB3-DA45587D6578}"/>
                </a:ext>
              </a:extLst>
            </p:cNvPr>
            <p:cNvGrpSpPr/>
            <p:nvPr/>
          </p:nvGrpSpPr>
          <p:grpSpPr>
            <a:xfrm>
              <a:off x="943648" y="2254900"/>
              <a:ext cx="378524" cy="627507"/>
              <a:chOff x="889044" y="2812781"/>
              <a:chExt cx="378524" cy="62750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460513-8801-1D48-957D-EEA5DFA351EF}"/>
                  </a:ext>
                </a:extLst>
              </p:cNvPr>
              <p:cNvSpPr/>
              <p:nvPr/>
            </p:nvSpPr>
            <p:spPr>
              <a:xfrm>
                <a:off x="1042092" y="3160427"/>
                <a:ext cx="225476" cy="2798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0CB8E8-B662-7A3A-907B-45454C6E8C0B}"/>
                  </a:ext>
                </a:extLst>
              </p:cNvPr>
              <p:cNvSpPr/>
              <p:nvPr/>
            </p:nvSpPr>
            <p:spPr>
              <a:xfrm>
                <a:off x="1042092" y="3017408"/>
                <a:ext cx="52814" cy="2448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4BCAFF-6658-E310-B32D-E18B50E8B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044" y="2812781"/>
                <a:ext cx="358909" cy="240192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B6F7A5E-6710-BBAB-A36E-5CF3012E9B6B}"/>
                  </a:ext>
                </a:extLst>
              </p:cNvPr>
              <p:cNvSpPr/>
              <p:nvPr/>
            </p:nvSpPr>
            <p:spPr>
              <a:xfrm flipV="1">
                <a:off x="1070312" y="3238345"/>
                <a:ext cx="62683" cy="2100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105F658-CBA4-6888-1868-DDF6D9C4CC98}"/>
                  </a:ext>
                </a:extLst>
              </p:cNvPr>
              <p:cNvSpPr/>
              <p:nvPr/>
            </p:nvSpPr>
            <p:spPr>
              <a:xfrm flipV="1">
                <a:off x="1070312" y="3276244"/>
                <a:ext cx="62683" cy="2100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5AE715E-62C6-1CD2-1031-AC0DC9AC58ED}"/>
                  </a:ext>
                </a:extLst>
              </p:cNvPr>
              <p:cNvSpPr/>
              <p:nvPr/>
            </p:nvSpPr>
            <p:spPr>
              <a:xfrm flipV="1">
                <a:off x="1070312" y="3314144"/>
                <a:ext cx="62683" cy="2100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857FA8F-E4DF-3A89-B5D6-11257FAE1055}"/>
              </a:ext>
            </a:extLst>
          </p:cNvPr>
          <p:cNvGrpSpPr/>
          <p:nvPr/>
        </p:nvGrpSpPr>
        <p:grpSpPr>
          <a:xfrm>
            <a:off x="4751462" y="4798078"/>
            <a:ext cx="997329" cy="1108640"/>
            <a:chOff x="2471848" y="2201945"/>
            <a:chExt cx="997329" cy="11086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7415760-0814-3A76-CBF1-AACE71C26274}"/>
                </a:ext>
              </a:extLst>
            </p:cNvPr>
            <p:cNvSpPr/>
            <p:nvPr/>
          </p:nvSpPr>
          <p:spPr>
            <a:xfrm>
              <a:off x="2471848" y="2201945"/>
              <a:ext cx="997329" cy="110864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A28719-91E7-F4E1-9000-70CCD028E35C}"/>
                </a:ext>
              </a:extLst>
            </p:cNvPr>
            <p:cNvSpPr txBox="1"/>
            <p:nvPr/>
          </p:nvSpPr>
          <p:spPr>
            <a:xfrm>
              <a:off x="2542309" y="2942967"/>
              <a:ext cx="85401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Gateway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DD85207-291D-2F22-9ECE-47CF6F80388C}"/>
                </a:ext>
              </a:extLst>
            </p:cNvPr>
            <p:cNvGrpSpPr/>
            <p:nvPr/>
          </p:nvGrpSpPr>
          <p:grpSpPr>
            <a:xfrm>
              <a:off x="2641561" y="2443952"/>
              <a:ext cx="652149" cy="468112"/>
              <a:chOff x="2135730" y="3001833"/>
              <a:chExt cx="641277" cy="468112"/>
            </a:xfrm>
          </p:grpSpPr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6D5B76D2-0ABF-0FE5-EF6F-B472D72C9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6504" y="3001833"/>
                <a:ext cx="306623" cy="235658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60F2B4A-52B2-E565-0C57-052292CAB0C8}"/>
                  </a:ext>
                </a:extLst>
              </p:cNvPr>
              <p:cNvSpPr/>
              <p:nvPr/>
            </p:nvSpPr>
            <p:spPr>
              <a:xfrm>
                <a:off x="2135730" y="3193465"/>
                <a:ext cx="641277" cy="2764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FBFA8B-3856-6904-68A6-CEC46314776B}"/>
                  </a:ext>
                </a:extLst>
              </p:cNvPr>
              <p:cNvSpPr/>
              <p:nvPr/>
            </p:nvSpPr>
            <p:spPr>
              <a:xfrm>
                <a:off x="2136054" y="3030450"/>
                <a:ext cx="45433" cy="2418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BB45D3-7723-DACC-3483-75FCC05F6242}"/>
                  </a:ext>
                </a:extLst>
              </p:cNvPr>
              <p:cNvSpPr/>
              <p:nvPr/>
            </p:nvSpPr>
            <p:spPr>
              <a:xfrm>
                <a:off x="2731574" y="3048066"/>
                <a:ext cx="45433" cy="2418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952F354-03F9-657E-AF6C-4B99C6BCA156}"/>
                  </a:ext>
                </a:extLst>
              </p:cNvPr>
              <p:cNvSpPr/>
              <p:nvPr/>
            </p:nvSpPr>
            <p:spPr>
              <a:xfrm>
                <a:off x="2211433" y="3290533"/>
                <a:ext cx="77773" cy="75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A2FB541-E708-FBE2-0187-323D3D204A4B}"/>
                  </a:ext>
                </a:extLst>
              </p:cNvPr>
              <p:cNvSpPr/>
              <p:nvPr/>
            </p:nvSpPr>
            <p:spPr>
              <a:xfrm>
                <a:off x="2315757" y="3290533"/>
                <a:ext cx="77773" cy="75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9B1C988-617D-9056-6CD3-D831B15A4264}"/>
                  </a:ext>
                </a:extLst>
              </p:cNvPr>
              <p:cNvSpPr/>
              <p:nvPr/>
            </p:nvSpPr>
            <p:spPr>
              <a:xfrm>
                <a:off x="2420081" y="3290533"/>
                <a:ext cx="77773" cy="75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BA1398-A1CA-A10C-3794-10C9067EF9DC}"/>
              </a:ext>
            </a:extLst>
          </p:cNvPr>
          <p:cNvGrpSpPr/>
          <p:nvPr/>
        </p:nvGrpSpPr>
        <p:grpSpPr>
          <a:xfrm>
            <a:off x="6313845" y="4798078"/>
            <a:ext cx="997329" cy="1108640"/>
            <a:chOff x="7689471" y="2044871"/>
            <a:chExt cx="997329" cy="1108640"/>
          </a:xfrm>
        </p:grpSpPr>
        <p:pic>
          <p:nvPicPr>
            <p:cNvPr id="35" name="Graphic 34" descr="Server with solid fill">
              <a:extLst>
                <a:ext uri="{FF2B5EF4-FFF2-40B4-BE49-F238E27FC236}">
                  <a16:creationId xmlns:a16="http://schemas.microsoft.com/office/drawing/2014/main" id="{68966491-809D-895B-7042-347E3BC8C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78074" y="2201945"/>
              <a:ext cx="617730" cy="617730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77F031A-0699-41E0-979D-6AF937B25365}"/>
                </a:ext>
              </a:extLst>
            </p:cNvPr>
            <p:cNvSpPr/>
            <p:nvPr/>
          </p:nvSpPr>
          <p:spPr>
            <a:xfrm>
              <a:off x="7689471" y="2044871"/>
              <a:ext cx="997329" cy="110864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9CB6A6-626B-2CEF-74FD-2C4404EB0556}"/>
                </a:ext>
              </a:extLst>
            </p:cNvPr>
            <p:cNvSpPr txBox="1"/>
            <p:nvPr/>
          </p:nvSpPr>
          <p:spPr>
            <a:xfrm>
              <a:off x="7759932" y="2785893"/>
              <a:ext cx="85401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Server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D1DB1B5-5AB3-5322-6F5A-1BDE1024D9C1}"/>
              </a:ext>
            </a:extLst>
          </p:cNvPr>
          <p:cNvGrpSpPr/>
          <p:nvPr/>
        </p:nvGrpSpPr>
        <p:grpSpPr>
          <a:xfrm>
            <a:off x="7876227" y="4798078"/>
            <a:ext cx="997329" cy="1108640"/>
            <a:chOff x="9512245" y="3093670"/>
            <a:chExt cx="997329" cy="1108640"/>
          </a:xfrm>
        </p:grpSpPr>
        <p:pic>
          <p:nvPicPr>
            <p:cNvPr id="40" name="Graphic 39" descr="Ui Ux with solid fill">
              <a:extLst>
                <a:ext uri="{FF2B5EF4-FFF2-40B4-BE49-F238E27FC236}">
                  <a16:creationId xmlns:a16="http://schemas.microsoft.com/office/drawing/2014/main" id="{AA020163-D2A4-1840-30F4-2D4830D0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84859" y="3225116"/>
              <a:ext cx="649707" cy="649707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68B35E0-C5C1-AE45-2D45-D75EA6CAE416}"/>
                </a:ext>
              </a:extLst>
            </p:cNvPr>
            <p:cNvSpPr/>
            <p:nvPr/>
          </p:nvSpPr>
          <p:spPr>
            <a:xfrm>
              <a:off x="9512245" y="3093670"/>
              <a:ext cx="997329" cy="110864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4A65A6-2192-5754-76BE-B8426B8A9723}"/>
                </a:ext>
              </a:extLst>
            </p:cNvPr>
            <p:cNvSpPr txBox="1"/>
            <p:nvPr/>
          </p:nvSpPr>
          <p:spPr>
            <a:xfrm>
              <a:off x="9582706" y="3834692"/>
              <a:ext cx="85401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Interface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A7252489-44D8-A1B9-4520-FD1243CA8423}"/>
              </a:ext>
            </a:extLst>
          </p:cNvPr>
          <p:cNvSpPr/>
          <p:nvPr/>
        </p:nvSpPr>
        <p:spPr>
          <a:xfrm>
            <a:off x="4221707" y="5209457"/>
            <a:ext cx="494456" cy="23749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3F13056B-054E-61E3-7041-3714039886B0}"/>
              </a:ext>
            </a:extLst>
          </p:cNvPr>
          <p:cNvSpPr/>
          <p:nvPr/>
        </p:nvSpPr>
        <p:spPr>
          <a:xfrm>
            <a:off x="5784090" y="5223011"/>
            <a:ext cx="494456" cy="23749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2072A3C-89F3-298D-E08B-0CB0E856B4A3}"/>
              </a:ext>
            </a:extLst>
          </p:cNvPr>
          <p:cNvSpPr/>
          <p:nvPr/>
        </p:nvSpPr>
        <p:spPr>
          <a:xfrm>
            <a:off x="7346473" y="5233650"/>
            <a:ext cx="494456" cy="23749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A picture containing outdoor, plant, tree, wood&#10;&#10;Description automatically generated">
            <a:extLst>
              <a:ext uri="{FF2B5EF4-FFF2-40B4-BE49-F238E27FC236}">
                <a16:creationId xmlns:a16="http://schemas.microsoft.com/office/drawing/2014/main" id="{FC05919E-8467-0C85-F821-E33E87B685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8468"/>
          <a:stretch/>
        </p:blipFill>
        <p:spPr>
          <a:xfrm>
            <a:off x="86257" y="3842506"/>
            <a:ext cx="2887543" cy="2438815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CFDA6B-83BF-E42C-342E-82B83BEB6CB5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980440" y="3842506"/>
            <a:ext cx="301870" cy="15161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649BA82-A93F-EA9E-A6D6-6A9DB722CCE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993832" y="5358652"/>
            <a:ext cx="288478" cy="8815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670AEBDF-186A-0EC7-6E26-9AD83E61A1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53" t="18020" r="46663" b="22263"/>
          <a:stretch/>
        </p:blipFill>
        <p:spPr>
          <a:xfrm>
            <a:off x="9098891" y="3842506"/>
            <a:ext cx="3006852" cy="2438815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8D184A8-EEFC-33BE-B935-DCD5EA66AC1D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8873556" y="3836252"/>
            <a:ext cx="218366" cy="15161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D6B6F8C-922A-901E-6FFA-ADAAA0BDFC4F}"/>
              </a:ext>
            </a:extLst>
          </p:cNvPr>
          <p:cNvCxnSpPr>
            <a:cxnSpLocks/>
          </p:cNvCxnSpPr>
          <p:nvPr/>
        </p:nvCxnSpPr>
        <p:spPr>
          <a:xfrm flipH="1" flipV="1">
            <a:off x="8871162" y="5333091"/>
            <a:ext cx="227729" cy="8391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964D1B8-D558-25A7-94FC-C90B0576619C}"/>
              </a:ext>
            </a:extLst>
          </p:cNvPr>
          <p:cNvGrpSpPr/>
          <p:nvPr/>
        </p:nvGrpSpPr>
        <p:grpSpPr>
          <a:xfrm>
            <a:off x="3289279" y="4804332"/>
            <a:ext cx="904098" cy="1108640"/>
            <a:chOff x="680861" y="2201945"/>
            <a:chExt cx="904098" cy="1108640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432FD32-BFEC-9A7B-D26D-FEE212832D7C}"/>
                </a:ext>
              </a:extLst>
            </p:cNvPr>
            <p:cNvSpPr/>
            <p:nvPr/>
          </p:nvSpPr>
          <p:spPr>
            <a:xfrm>
              <a:off x="680861" y="2201945"/>
              <a:ext cx="904098" cy="110864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40462F5-3438-6185-3345-9984FDC8A0F6}"/>
                </a:ext>
              </a:extLst>
            </p:cNvPr>
            <p:cNvSpPr txBox="1"/>
            <p:nvPr/>
          </p:nvSpPr>
          <p:spPr>
            <a:xfrm>
              <a:off x="745820" y="2866826"/>
              <a:ext cx="774181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Sensor</a:t>
              </a:r>
              <a:endParaRPr lang="en-US" sz="2000" b="1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E2A3EC4-BD6E-14A1-79AB-728D8F137F5A}"/>
                </a:ext>
              </a:extLst>
            </p:cNvPr>
            <p:cNvGrpSpPr/>
            <p:nvPr/>
          </p:nvGrpSpPr>
          <p:grpSpPr>
            <a:xfrm>
              <a:off x="943648" y="2254900"/>
              <a:ext cx="378524" cy="627507"/>
              <a:chOff x="889044" y="2812781"/>
              <a:chExt cx="378524" cy="627507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50F52B2-B197-ABB9-622E-40B73CBEDBA9}"/>
                  </a:ext>
                </a:extLst>
              </p:cNvPr>
              <p:cNvSpPr/>
              <p:nvPr/>
            </p:nvSpPr>
            <p:spPr>
              <a:xfrm>
                <a:off x="1042092" y="3160427"/>
                <a:ext cx="225476" cy="2798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15126F2-BF42-9342-A8FC-0956EAAA8CA3}"/>
                  </a:ext>
                </a:extLst>
              </p:cNvPr>
              <p:cNvSpPr/>
              <p:nvPr/>
            </p:nvSpPr>
            <p:spPr>
              <a:xfrm>
                <a:off x="1042092" y="3017408"/>
                <a:ext cx="52814" cy="2448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pic>
            <p:nvPicPr>
              <p:cNvPr id="81" name="Picture 80" descr="Icon&#10;&#10;Description automatically generated">
                <a:extLst>
                  <a:ext uri="{FF2B5EF4-FFF2-40B4-BE49-F238E27FC236}">
                    <a16:creationId xmlns:a16="http://schemas.microsoft.com/office/drawing/2014/main" id="{1D772788-706E-F682-60F4-D4320DBCD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044" y="2812781"/>
                <a:ext cx="358909" cy="240192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03FDC84-5295-53FA-BB31-8ACDF81F86E5}"/>
                  </a:ext>
                </a:extLst>
              </p:cNvPr>
              <p:cNvSpPr/>
              <p:nvPr/>
            </p:nvSpPr>
            <p:spPr>
              <a:xfrm flipV="1">
                <a:off x="1070312" y="3238345"/>
                <a:ext cx="62683" cy="2100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383DCA7-6B66-8ADA-0F18-14AED577F772}"/>
                  </a:ext>
                </a:extLst>
              </p:cNvPr>
              <p:cNvSpPr/>
              <p:nvPr/>
            </p:nvSpPr>
            <p:spPr>
              <a:xfrm flipV="1">
                <a:off x="1070312" y="3276244"/>
                <a:ext cx="62683" cy="2100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FE05DC-57E0-2809-6F1F-6F8A03F1575C}"/>
                  </a:ext>
                </a:extLst>
              </p:cNvPr>
              <p:cNvSpPr/>
              <p:nvPr/>
            </p:nvSpPr>
            <p:spPr>
              <a:xfrm flipV="1">
                <a:off x="1070312" y="3314144"/>
                <a:ext cx="62683" cy="2100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65B6A2B-6AC5-A76D-D56A-8077613F9D2D}"/>
              </a:ext>
            </a:extLst>
          </p:cNvPr>
          <p:cNvGrpSpPr/>
          <p:nvPr/>
        </p:nvGrpSpPr>
        <p:grpSpPr>
          <a:xfrm>
            <a:off x="4758431" y="4798078"/>
            <a:ext cx="997329" cy="1108640"/>
            <a:chOff x="2471848" y="2201945"/>
            <a:chExt cx="997329" cy="11086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BF882EE-12FA-2753-5451-C03A039DB24F}"/>
                </a:ext>
              </a:extLst>
            </p:cNvPr>
            <p:cNvSpPr/>
            <p:nvPr/>
          </p:nvSpPr>
          <p:spPr>
            <a:xfrm>
              <a:off x="2471848" y="2201945"/>
              <a:ext cx="997329" cy="110864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DD06170-B563-9DBD-B070-A5AEFAA015EF}"/>
                </a:ext>
              </a:extLst>
            </p:cNvPr>
            <p:cNvSpPr txBox="1"/>
            <p:nvPr/>
          </p:nvSpPr>
          <p:spPr>
            <a:xfrm>
              <a:off x="2542309" y="2942967"/>
              <a:ext cx="85401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Gateway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C3A29A5-94A3-2E8F-1016-A5A1BA5F3054}"/>
                </a:ext>
              </a:extLst>
            </p:cNvPr>
            <p:cNvGrpSpPr/>
            <p:nvPr/>
          </p:nvGrpSpPr>
          <p:grpSpPr>
            <a:xfrm>
              <a:off x="2641561" y="2443952"/>
              <a:ext cx="652149" cy="468112"/>
              <a:chOff x="2135730" y="3001833"/>
              <a:chExt cx="641277" cy="468112"/>
            </a:xfrm>
          </p:grpSpPr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051B7575-E046-93EC-BF9E-9134B7D70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6504" y="3001833"/>
                <a:ext cx="306623" cy="235658"/>
              </a:xfrm>
              <a:prstGeom prst="rect">
                <a:avLst/>
              </a:prstGeom>
            </p:spPr>
          </p:pic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34509A3-153D-9B87-C0C8-1A4711B308FB}"/>
                  </a:ext>
                </a:extLst>
              </p:cNvPr>
              <p:cNvSpPr/>
              <p:nvPr/>
            </p:nvSpPr>
            <p:spPr>
              <a:xfrm>
                <a:off x="2135730" y="3193465"/>
                <a:ext cx="641277" cy="2764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ADBEE86-FCF7-319E-8ECA-ED2704016D47}"/>
                  </a:ext>
                </a:extLst>
              </p:cNvPr>
              <p:cNvSpPr/>
              <p:nvPr/>
            </p:nvSpPr>
            <p:spPr>
              <a:xfrm>
                <a:off x="2136054" y="3030450"/>
                <a:ext cx="45433" cy="2418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70E000F-E269-02C2-BAED-E8139D36C427}"/>
                  </a:ext>
                </a:extLst>
              </p:cNvPr>
              <p:cNvSpPr/>
              <p:nvPr/>
            </p:nvSpPr>
            <p:spPr>
              <a:xfrm>
                <a:off x="2731574" y="3048066"/>
                <a:ext cx="45433" cy="2418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F212DB8-8599-2131-CFEF-323888F977DF}"/>
                  </a:ext>
                </a:extLst>
              </p:cNvPr>
              <p:cNvSpPr/>
              <p:nvPr/>
            </p:nvSpPr>
            <p:spPr>
              <a:xfrm>
                <a:off x="2211433" y="3290533"/>
                <a:ext cx="77773" cy="75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7E9AD4A-2F46-C042-7DCD-D5D296BA56C5}"/>
                  </a:ext>
                </a:extLst>
              </p:cNvPr>
              <p:cNvSpPr/>
              <p:nvPr/>
            </p:nvSpPr>
            <p:spPr>
              <a:xfrm>
                <a:off x="2315757" y="3290533"/>
                <a:ext cx="77773" cy="75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42F20B9-CE88-15E5-F4D8-6ADFBF6F6963}"/>
                  </a:ext>
                </a:extLst>
              </p:cNvPr>
              <p:cNvSpPr/>
              <p:nvPr/>
            </p:nvSpPr>
            <p:spPr>
              <a:xfrm>
                <a:off x="2420081" y="3290533"/>
                <a:ext cx="77773" cy="7573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</p:grpSp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283DB261-1F6B-A042-4F15-1263A700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C9CB-D5A8-46AA-B0AB-99C2BC15AF2B}" type="slidenum">
              <a:rPr lang="en-US" smtClean="0"/>
              <a:t>37</a:t>
            </a:fld>
            <a:endParaRPr lang="en-US"/>
          </a:p>
        </p:txBody>
      </p:sp>
      <p:pic>
        <p:nvPicPr>
          <p:cNvPr id="66" name="Picture 65" descr="Logo&#10;&#10;Description automatically generated with low confidence">
            <a:extLst>
              <a:ext uri="{FF2B5EF4-FFF2-40B4-BE49-F238E27FC236}">
                <a16:creationId xmlns:a16="http://schemas.microsoft.com/office/drawing/2014/main" id="{4785F87F-3213-76C0-31EF-82E70FAB7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" y="198342"/>
            <a:ext cx="1776642" cy="333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98B37-A329-4942-BA45-B01C3E7F1FBA}"/>
              </a:ext>
            </a:extLst>
          </p:cNvPr>
          <p:cNvSpPr txBox="1"/>
          <p:nvPr/>
        </p:nvSpPr>
        <p:spPr>
          <a:xfrm>
            <a:off x="838200" y="1929804"/>
            <a:ext cx="7387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led by Victor </a:t>
            </a:r>
            <a:r>
              <a:rPr lang="en-US" sz="2400" dirty="0" err="1"/>
              <a:t>Sobral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Working with Prof. Jon Goodall and Prof. Brad Campbell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C3708-60B4-084F-BC7C-A64D5E28DF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6601" y="1665601"/>
            <a:ext cx="1687199" cy="16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60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84CA7C8F-C254-4616-9502-45B0174E9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" y="198342"/>
            <a:ext cx="1776642" cy="333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E5E983-C2DC-454A-BFF3-AFD090DC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74"/>
            <a:ext cx="10515600" cy="1325563"/>
          </a:xfrm>
        </p:spPr>
        <p:txBody>
          <a:bodyPr/>
          <a:lstStyle/>
          <a:p>
            <a:r>
              <a:rPr lang="en-US" dirty="0"/>
              <a:t>Water Level Sensor Prototype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74785-8B51-40A4-A16A-5CD0DEDF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5E41-93AD-4096-9CB2-8957F3005FA0}" type="slidenum">
              <a:rPr lang="en-US" smtClean="0"/>
              <a:t>38</a:t>
            </a:fld>
            <a:endParaRPr lang="en-US"/>
          </a:p>
        </p:txBody>
      </p:sp>
      <p:pic>
        <p:nvPicPr>
          <p:cNvPr id="38" name="Picture 37" descr="A close-up of a speaker&#10;&#10;Description automatically generated with low confidence">
            <a:extLst>
              <a:ext uri="{FF2B5EF4-FFF2-40B4-BE49-F238E27FC236}">
                <a16:creationId xmlns:a16="http://schemas.microsoft.com/office/drawing/2014/main" id="{C7BDDC80-9E68-433A-A876-D30B579D9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2" t="-236" r="25429" b="239"/>
          <a:stretch/>
        </p:blipFill>
        <p:spPr>
          <a:xfrm rot="5400000">
            <a:off x="1357644" y="1425196"/>
            <a:ext cx="2685464" cy="3182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907D66-67DC-4549-AD7C-FFA3168608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11" r="23712" b="3"/>
          <a:stretch/>
        </p:blipFill>
        <p:spPr>
          <a:xfrm rot="5400000">
            <a:off x="7265236" y="3905983"/>
            <a:ext cx="2694814" cy="32091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B754C4C-9933-4862-B94F-46B2556362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 r="2" b="7752"/>
          <a:stretch/>
        </p:blipFill>
        <p:spPr>
          <a:xfrm>
            <a:off x="4047020" y="4359313"/>
            <a:ext cx="2961378" cy="2498652"/>
          </a:xfrm>
          <a:prstGeom prst="rect">
            <a:avLst/>
          </a:prstGeom>
        </p:spPr>
      </p:pic>
      <p:pic>
        <p:nvPicPr>
          <p:cNvPr id="41" name="Content Placeholder 7">
            <a:extLst>
              <a:ext uri="{FF2B5EF4-FFF2-40B4-BE49-F238E27FC236}">
                <a16:creationId xmlns:a16="http://schemas.microsoft.com/office/drawing/2014/main" id="{76E86A67-0B94-4A47-9CED-F1A714854B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7" t="-1" r="14596" b="4"/>
          <a:stretch/>
        </p:blipFill>
        <p:spPr>
          <a:xfrm rot="5400000">
            <a:off x="1348860" y="4119480"/>
            <a:ext cx="2498638" cy="29783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F28505-F283-4C9F-80F2-AE5287E4D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6" r="32209" b="-1"/>
          <a:stretch/>
        </p:blipFill>
        <p:spPr>
          <a:xfrm rot="5400000">
            <a:off x="4294330" y="1426503"/>
            <a:ext cx="2688150" cy="3182770"/>
          </a:xfrm>
          <a:prstGeom prst="rect">
            <a:avLst/>
          </a:prstGeom>
        </p:spPr>
      </p:pic>
      <p:pic>
        <p:nvPicPr>
          <p:cNvPr id="43" name="Picture 42" descr="A picture containing outdoor, plant, tree, wood&#10;&#10;Description automatically generated">
            <a:extLst>
              <a:ext uri="{FF2B5EF4-FFF2-40B4-BE49-F238E27FC236}">
                <a16:creationId xmlns:a16="http://schemas.microsoft.com/office/drawing/2014/main" id="{B1908F87-52C1-4E53-A26D-9A564EFE89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8468"/>
          <a:stretch/>
        </p:blipFill>
        <p:spPr>
          <a:xfrm>
            <a:off x="7038401" y="1674487"/>
            <a:ext cx="3178818" cy="26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D3DAF78-3147-7D39-3D59-9CDB89F84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6144"/>
          <a:stretch/>
        </p:blipFill>
        <p:spPr>
          <a:xfrm>
            <a:off x="2466315" y="1571625"/>
            <a:ext cx="7259369" cy="5057775"/>
          </a:xfr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C1F08976-8A9F-4931-0130-D6FA60A8D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" y="198342"/>
            <a:ext cx="1776642" cy="33356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7AF9FC2-875B-B3CD-4DCD-8AD39C11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74"/>
            <a:ext cx="10515600" cy="1325563"/>
          </a:xfrm>
        </p:spPr>
        <p:txBody>
          <a:bodyPr/>
          <a:lstStyle/>
          <a:p>
            <a:r>
              <a:rPr lang="en-US"/>
              <a:t>Gateway Deployment </a:t>
            </a:r>
            <a:r>
              <a:rPr lang="en-US" dirty="0"/>
              <a:t>Planning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695E1F-747C-EF0A-693C-CF753142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4BE48-91BD-463B-A909-55AD7A32BD19}" type="slidenum">
              <a:rPr lang="en-US" smtClean="0"/>
              <a:t>39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C78CCA6-1283-7531-41EC-C9D280386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780" y="2577126"/>
            <a:ext cx="1703748" cy="17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38200" y="239634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99" y="1370194"/>
            <a:ext cx="4259533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[1] Cheng et al. </a:t>
            </a:r>
            <a:r>
              <a:rPr lang="en" sz="1200" dirty="0" err="1"/>
              <a:t>AirCloud</a:t>
            </a:r>
            <a:r>
              <a:rPr lang="en" sz="1200" dirty="0"/>
              <a:t>: a cloud-based air-quality monitoring system for everyone. 2014. 	[2] Purple Air. 2019.</a:t>
            </a:r>
            <a:endParaRPr sz="12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48965" y="356969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1347585" y="4980664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85" y="3979845"/>
            <a:ext cx="2385467" cy="255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667" y="1153767"/>
            <a:ext cx="6634733" cy="5198271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4773667" y="511040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014733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B8D4-C5C9-144A-87AD-DD1214A0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1614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Currently one </a:t>
            </a:r>
            <a:r>
              <a:rPr lang="en-US" sz="3600" dirty="0" err="1"/>
              <a:t>LoRa</a:t>
            </a:r>
            <a:r>
              <a:rPr lang="en-US" sz="3600" dirty="0"/>
              <a:t> gateway operational at Rice Hall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523194-6285-BC4A-BFD9-AC77177B3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1535"/>
            <a:ext cx="5801782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6832F-A1FC-B94C-802D-783B2E2E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3C7F5-BA57-2C4F-8DD6-A729EFAD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52" y="1671535"/>
            <a:ext cx="3267075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36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375A-6D1C-B742-8532-CF675077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44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RSSI values from the </a:t>
            </a:r>
            <a:r>
              <a:rPr lang="en-US" sz="4000" dirty="0" err="1"/>
              <a:t>LoRaWAN</a:t>
            </a:r>
            <a:r>
              <a:rPr lang="en-US" sz="4000" dirty="0"/>
              <a:t> field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D0D87-2616-CE49-8EEF-7AAEF000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DFEF9-C0B3-E449-A27B-0E7A72A5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63" y="1065852"/>
            <a:ext cx="7917873" cy="56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8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0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Outdoor small-sized sensing seems possibly achievable!</a:t>
            </a:r>
          </a:p>
          <a:p>
            <a:pPr lvl="1"/>
            <a:r>
              <a:rPr lang="en-US" dirty="0"/>
              <a:t>With a low enough rate, it could support </a:t>
            </a:r>
            <a:r>
              <a:rPr lang="en-US" b="1" dirty="0"/>
              <a:t>many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Code updates on devices could be tough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04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r>
              <a:rPr lang="en-US" b="1" dirty="0"/>
              <a:t>Research for Improving </a:t>
            </a:r>
            <a:r>
              <a:rPr lang="en-US" b="1" dirty="0" err="1"/>
              <a:t>LoRaWAN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86335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A3E3-632E-C246-97A5-902FAF2F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Unlicensed LPWANs is a very active research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00554-8264-B741-9F70-BF1820255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work on: </a:t>
            </a:r>
          </a:p>
          <a:p>
            <a:pPr lvl="1"/>
            <a:r>
              <a:rPr lang="en-US" dirty="0"/>
              <a:t>Better access control mechanisms</a:t>
            </a:r>
          </a:p>
          <a:p>
            <a:pPr lvl="1"/>
            <a:r>
              <a:rPr lang="en-US" dirty="0"/>
              <a:t>Increasing bandwidth by utilizing other spectrums like TV white spaces</a:t>
            </a:r>
          </a:p>
          <a:p>
            <a:pPr lvl="1"/>
            <a:r>
              <a:rPr lang="en-US" dirty="0"/>
              <a:t>Recover simultaneous transmissions</a:t>
            </a:r>
          </a:p>
          <a:p>
            <a:pPr lvl="2"/>
            <a:r>
              <a:rPr lang="en-US" dirty="0"/>
              <a:t>Goal: reduce re-transmissions, increase end-device sleep and battery life</a:t>
            </a:r>
          </a:p>
          <a:p>
            <a:pPr lvl="1"/>
            <a:endParaRPr lang="en-US" dirty="0"/>
          </a:p>
          <a:p>
            <a:r>
              <a:rPr lang="en-US" dirty="0"/>
              <a:t>Let’s look at some tricks people have done to recover simultaneous transmissions!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5F91A-AC5E-3E48-8F38-8D9FCA0D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2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F8E1-FFAA-FB19-C52A-D1455D5B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D20D-0772-4BA0-2A60-38563BC34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Swarun</a:t>
            </a:r>
            <a:r>
              <a:rPr lang="en-US" dirty="0"/>
              <a:t> Kumar (CMU) - </a:t>
            </a:r>
            <a:r>
              <a:rPr lang="en-US" dirty="0">
                <a:hlinkClick r:id="rId2"/>
              </a:rPr>
              <a:t>https://swarunkumar.com/lpwan.html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Choir</a:t>
            </a:r>
          </a:p>
          <a:p>
            <a:pPr lvl="1"/>
            <a:r>
              <a:rPr lang="en-US" dirty="0">
                <a:hlinkClick r:id="rId3"/>
              </a:rPr>
              <a:t>https://swarunkumar.com/papers/choir-sigcomm2017.pdf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https://swarunkumar.com/slides/choir-sigcomm2017.pdf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Charm</a:t>
            </a:r>
          </a:p>
          <a:p>
            <a:pPr lvl="1"/>
            <a:r>
              <a:rPr lang="en-US" dirty="0">
                <a:hlinkClick r:id="rId5"/>
              </a:rPr>
              <a:t>https://swarunkumar.com/papers/charm-ipsn2018.pdf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Opportunistic Packet Recovery</a:t>
            </a:r>
          </a:p>
          <a:p>
            <a:pPr lvl="1"/>
            <a:r>
              <a:rPr lang="en-US" dirty="0">
                <a:hlinkClick r:id="rId6"/>
              </a:rPr>
              <a:t>https://swarunkumar.com/papers/opr-mobisys2020.pdf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D39E3-3A97-2E58-17D2-47BE8169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1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7E8D-C820-EE4E-B7D9-0D31A86C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31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Can we distinguish data from </a:t>
            </a:r>
            <a:r>
              <a:rPr lang="en-US" sz="3200" dirty="0" err="1"/>
              <a:t>LoRa</a:t>
            </a:r>
            <a:r>
              <a:rPr lang="en-US" sz="3200" dirty="0"/>
              <a:t> chirps that have collided?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7A39-1399-684A-ABA3-942D930B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50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F8C8-E261-9FA0-B543-72BDE0A5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01564-204E-B374-17E0-7D5CB3DE7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058"/>
            <a:ext cx="10515600" cy="4351338"/>
          </a:xfrm>
        </p:spPr>
        <p:txBody>
          <a:bodyPr/>
          <a:lstStyle/>
          <a:p>
            <a:pPr lvl="1"/>
            <a:r>
              <a:rPr lang="en-US" dirty="0"/>
              <a:t>Yes! By applying signal processing to the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EF3D3-C4F1-80AB-3D86-ABB55CDE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18081-8AF0-30EA-B4E4-A8B6B237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2530028"/>
            <a:ext cx="5308296" cy="373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D2B29-5779-E728-AD01-E7DB643A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01" y="2530028"/>
            <a:ext cx="5373836" cy="3734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1CF37-A4F7-1AE6-5C3A-770BEBFBC3C3}"/>
              </a:ext>
            </a:extLst>
          </p:cNvPr>
          <p:cNvSpPr txBox="1"/>
          <p:nvPr/>
        </p:nvSpPr>
        <p:spPr>
          <a:xfrm>
            <a:off x="1947293" y="2063303"/>
            <a:ext cx="2628900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in time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8B611-E004-9ED0-F02A-52477EE510FE}"/>
              </a:ext>
            </a:extLst>
          </p:cNvPr>
          <p:cNvSpPr txBox="1"/>
          <p:nvPr/>
        </p:nvSpPr>
        <p:spPr>
          <a:xfrm>
            <a:off x="8046026" y="2068621"/>
            <a:ext cx="294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in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2643615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A543-5AFE-5B4E-AD89-623C59A7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Fast Fourier Transform (FFT)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5E24-6BA4-D641-B7F2-7A5F1166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275"/>
            <a:ext cx="10515600" cy="4351338"/>
          </a:xfrm>
        </p:spPr>
        <p:txBody>
          <a:bodyPr/>
          <a:lstStyle/>
          <a:p>
            <a:r>
              <a:rPr lang="en-US" dirty="0"/>
              <a:t>Converts individual signal to its spectral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FC76C-B4B1-144E-9D03-BFBC48B1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2459D-6A1A-A54C-9F3E-564CB8B9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07" y="1970804"/>
            <a:ext cx="6228982" cy="4360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1039C-21DD-EB4E-BE37-8FDE317A229C}"/>
              </a:ext>
            </a:extLst>
          </p:cNvPr>
          <p:cNvSpPr txBox="1"/>
          <p:nvPr/>
        </p:nvSpPr>
        <p:spPr>
          <a:xfrm>
            <a:off x="3207322" y="6334780"/>
            <a:ext cx="5777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https://www.nti-audio.com/en/support/know-how/fast-fourier-transform-fft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Interesting read: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Cocktail Party Audio data separation using FFT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8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5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12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2FDC-0033-A59E-CA13-8457B1B4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LoRa chirps collide?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7EA5-4D26-6AD8-152B-7D24498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8F3C0-CF38-6891-81BC-38317950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58" y="1143000"/>
            <a:ext cx="7903142" cy="52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79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2FDC-0033-A59E-CA13-8457B1B4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LoRa chirps collide?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7EA5-4D26-6AD8-152B-7D24498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642B5-3B36-1D99-B126-7C75FCC8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58" y="945395"/>
            <a:ext cx="7802064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44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8305-B9D4-AB5F-1952-66AE4032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Imperfections in hardware create offsets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34FA3-0B22-57DD-0881-2AAF0454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69B54-ABC4-6151-25CF-DE02B8EC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74" y="2193925"/>
            <a:ext cx="4480233" cy="292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74515-08D6-BDFA-D1EA-D574E38F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4" y="2189530"/>
            <a:ext cx="5432995" cy="27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6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B0FF-1FC5-2481-ECB1-CD4EAE80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colliding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C1DBD-1245-3956-C907-0B3DBB6C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90496-18C4-902D-1124-6643D160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57" y="2108200"/>
            <a:ext cx="995863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2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C6FF94-A839-A2E3-F11F-DBBAE1BA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0A7F7-A621-79FE-0C14-0D1B85C52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650205" cy="5029200"/>
          </a:xfrm>
        </p:spPr>
        <p:txBody>
          <a:bodyPr/>
          <a:lstStyle/>
          <a:p>
            <a:r>
              <a:rPr lang="en-US" dirty="0"/>
              <a:t>Recovering collided packets resolves losses due to Aloha transmission!</a:t>
            </a:r>
          </a:p>
          <a:p>
            <a:endParaRPr lang="en-US" dirty="0"/>
          </a:p>
          <a:p>
            <a:r>
              <a:rPr lang="en-US" dirty="0"/>
              <a:t>Increases maximum throughput on the network considerably!</a:t>
            </a:r>
          </a:p>
          <a:p>
            <a:endParaRPr lang="en-US" dirty="0"/>
          </a:p>
          <a:p>
            <a:r>
              <a:rPr lang="en-US" dirty="0"/>
              <a:t>Does require modifications to hardware on gateways though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84361-33F7-50AE-3FC1-45F48C59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B9126-68C8-ECE6-CDAA-A0373527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793" y="1958754"/>
            <a:ext cx="5942601" cy="3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58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07879-447B-5948-A297-B01962AF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0FB39A-A18E-8F4D-BC30-812F2034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31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Can we recover weak </a:t>
            </a:r>
            <a:r>
              <a:rPr lang="en-US" sz="3200" dirty="0" err="1"/>
              <a:t>LoRaWAN</a:t>
            </a:r>
            <a:r>
              <a:rPr lang="en-US" sz="3200" dirty="0"/>
              <a:t> signals?</a:t>
            </a:r>
          </a:p>
        </p:txBody>
      </p:sp>
    </p:spTree>
    <p:extLst>
      <p:ext uri="{BB962C8B-B14F-4D97-AF65-F5344CB8AC3E}">
        <p14:creationId xmlns:p14="http://schemas.microsoft.com/office/powerpoint/2010/main" val="2558856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26CD-6190-F68A-5A4A-22118B0A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5004-BF44-43D5-D7B2-F9E3EAD56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704305" cy="50292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Take advantage of multiple gateways in range of a device</a:t>
            </a:r>
          </a:p>
          <a:p>
            <a:endParaRPr lang="en-US" dirty="0"/>
          </a:p>
          <a:p>
            <a:r>
              <a:rPr lang="en-US" dirty="0"/>
              <a:t>Combine signals received at each gateway to recover packets that weren’t received cleanly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61614-26CF-C719-0D63-4D25E6EE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A2545-C8FC-F19D-A7DE-CD35CC61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951" y="1716834"/>
            <a:ext cx="4950443" cy="3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96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946A-7E7F-85DD-6B78-007952D6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combining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3F34-D0FA-2CA0-2222-143B58D1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Signal received at each receiver is a combination of</a:t>
            </a:r>
          </a:p>
          <a:p>
            <a:pPr lvl="1"/>
            <a:r>
              <a:rPr lang="en-US" dirty="0"/>
              <a:t>Signal</a:t>
            </a:r>
          </a:p>
          <a:p>
            <a:pPr lvl="1"/>
            <a:r>
              <a:rPr lang="en-US" dirty="0"/>
              <a:t>Wireless channel</a:t>
            </a:r>
          </a:p>
          <a:p>
            <a:pPr lvl="1"/>
            <a:r>
              <a:rPr lang="en-US" dirty="0"/>
              <a:t>Random noise</a:t>
            </a:r>
          </a:p>
          <a:p>
            <a:pPr lvl="1"/>
            <a:endParaRPr lang="en-US" dirty="0"/>
          </a:p>
          <a:p>
            <a:r>
              <a:rPr lang="en-US" dirty="0"/>
              <a:t>Signal and wireless channel are similar</a:t>
            </a:r>
            <a:br>
              <a:rPr lang="en-US" dirty="0"/>
            </a:br>
            <a:r>
              <a:rPr lang="en-US" dirty="0"/>
              <a:t>at all receivers</a:t>
            </a:r>
          </a:p>
          <a:p>
            <a:r>
              <a:rPr lang="en-US" dirty="0"/>
              <a:t>Noise is different though! Independent</a:t>
            </a:r>
          </a:p>
          <a:p>
            <a:endParaRPr lang="en-US" dirty="0"/>
          </a:p>
          <a:p>
            <a:r>
              <a:rPr lang="en-US" dirty="0"/>
              <a:t>When combined, signals are coherent (build in strength)</a:t>
            </a:r>
            <a:br>
              <a:rPr lang="en-US" dirty="0"/>
            </a:br>
            <a:r>
              <a:rPr lang="en-US" dirty="0"/>
              <a:t>whereas noise is incoherent (spreads 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C2676-9695-FFD0-4B17-4F53CDCA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6ABD2-E1AC-C852-ABE3-0EE1C06C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95" y="2578100"/>
            <a:ext cx="3654999" cy="2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64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F6B6-2585-1E4E-9125-E0943A0A7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Charm uses coherent combining across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991DD-03BA-BF98-65BF-45EFE6E27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88405" cy="5029200"/>
          </a:xfrm>
        </p:spPr>
        <p:txBody>
          <a:bodyPr>
            <a:normAutofit/>
          </a:bodyPr>
          <a:lstStyle/>
          <a:p>
            <a:r>
              <a:rPr lang="en-US" dirty="0"/>
              <a:t>Gateways send signal data to the cloud</a:t>
            </a:r>
          </a:p>
          <a:p>
            <a:pPr lvl="1"/>
            <a:endParaRPr lang="en-US" dirty="0"/>
          </a:p>
          <a:p>
            <a:r>
              <a:rPr lang="en-US" dirty="0"/>
              <a:t>The cloud can perform combining on the data and recover signals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Only send the data when it’s needed</a:t>
            </a:r>
          </a:p>
          <a:p>
            <a:pPr lvl="1"/>
            <a:r>
              <a:rPr lang="en-US" dirty="0"/>
              <a:t>Tight time synchronization on the data</a:t>
            </a:r>
          </a:p>
          <a:p>
            <a:pPr lvl="1"/>
            <a:r>
              <a:rPr lang="en-US" dirty="0"/>
              <a:t>Gateway hardware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15CE-6670-F0CC-0850-3B6238E2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8AEC6-21D7-B20F-48C6-D3CA5D1A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951" y="1716834"/>
            <a:ext cx="4950443" cy="3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117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BD5C6-94C6-0F49-998A-258C6F23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EE5E-1DE6-8A43-B58A-91A1E1D8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31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Can we recover packets that have bad CRCs?</a:t>
            </a:r>
          </a:p>
        </p:txBody>
      </p:sp>
    </p:spTree>
    <p:extLst>
      <p:ext uri="{BB962C8B-B14F-4D97-AF65-F5344CB8AC3E}">
        <p14:creationId xmlns:p14="http://schemas.microsoft.com/office/powerpoint/2010/main" val="296267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DE79-A8AF-664E-A165-70B1E820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2.4GHz protocols mostly used for indoor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4FD7D-435B-544A-8B79-3746C571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for the wireless protocols we’ve looked at so far (best case)</a:t>
            </a:r>
          </a:p>
          <a:p>
            <a:pPr lvl="1"/>
            <a:r>
              <a:rPr lang="en-US" b="1" dirty="0"/>
              <a:t>BLE</a:t>
            </a:r>
            <a:r>
              <a:rPr lang="en-US" dirty="0"/>
              <a:t>: 100m (~300ft)</a:t>
            </a:r>
          </a:p>
          <a:p>
            <a:pPr lvl="1"/>
            <a:r>
              <a:rPr lang="en-US" b="1" dirty="0"/>
              <a:t>802.15.4</a:t>
            </a:r>
            <a:r>
              <a:rPr lang="en-US" dirty="0"/>
              <a:t>: 100m (~300ft)</a:t>
            </a:r>
          </a:p>
          <a:p>
            <a:pPr lvl="1"/>
            <a:r>
              <a:rPr lang="en-US" b="1" dirty="0"/>
              <a:t>WiFi</a:t>
            </a:r>
            <a:r>
              <a:rPr lang="en-US" dirty="0"/>
              <a:t>: 70m (~230ft)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ECBD8-9ADF-B04D-89B6-8E0F0FE2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0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B943-AC01-9FDB-E0A3-6D612627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Opportunistic Packet Recovery (OPR)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4BED5-EBA4-4AC2-1E17-360FFFE3F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have some information about where the interference might have occurred during the signal transmission?</a:t>
            </a:r>
          </a:p>
          <a:p>
            <a:r>
              <a:rPr lang="en-US" dirty="0"/>
              <a:t>OPR demonstrates that we can recover packets!</a:t>
            </a:r>
          </a:p>
          <a:p>
            <a:pPr lvl="1"/>
            <a:endParaRPr lang="en-US" dirty="0"/>
          </a:p>
          <a:p>
            <a:r>
              <a:rPr lang="en-US" dirty="0"/>
              <a:t>Process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Receive bits even for bad packets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RSSI for each bit along the 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Look for changes in RSSI that signals interference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Try different values for the effected bits until the CRC succeeds!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AAE8-1BD3-882C-C0DC-8CB52928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55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766C0-08E0-B404-302F-B2913906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error bits in transmitted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6114A-83E9-5943-06A8-CEE5C4C3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3410B-D9E1-9DEB-8F10-AFFF4127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49" y="1050168"/>
            <a:ext cx="8330089" cy="4182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DFAE6-16A3-6D13-F2E0-E4EA285A1A3E}"/>
              </a:ext>
            </a:extLst>
          </p:cNvPr>
          <p:cNvSpPr txBox="1"/>
          <p:nvPr/>
        </p:nvSpPr>
        <p:spPr>
          <a:xfrm>
            <a:off x="3632200" y="5392333"/>
            <a:ext cx="645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Correctly identifies 83% of the corrupted bits with 17%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10263911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A691-6A7E-64A6-C0AA-23D089F6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gateways do even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75480-3A4A-7CE2-BFCB-E165308D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2895600"/>
          </a:xfrm>
        </p:spPr>
        <p:txBody>
          <a:bodyPr/>
          <a:lstStyle/>
          <a:p>
            <a:r>
              <a:rPr lang="en-US" dirty="0"/>
              <a:t>If multiple gateways receive the packet, they can compare their received data</a:t>
            </a:r>
          </a:p>
          <a:p>
            <a:pPr lvl="1"/>
            <a:endParaRPr lang="en-US" dirty="0"/>
          </a:p>
          <a:p>
            <a:r>
              <a:rPr lang="en-US" dirty="0"/>
              <a:t>Common bits are likely correct, while differences are likely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220C3-4450-1924-2A55-11D2D37D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0752D-C067-3A51-431D-7A8B325B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608" y="4038600"/>
            <a:ext cx="642477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2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D99-F7CF-FF7D-C385-EB769DCA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OPR total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C0BA-F42B-2E37-B140-76BBEB31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406237"/>
            <a:ext cx="10972799" cy="5029200"/>
          </a:xfrm>
        </p:spPr>
        <p:txBody>
          <a:bodyPr>
            <a:normAutofit/>
          </a:bodyPr>
          <a:lstStyle/>
          <a:p>
            <a:r>
              <a:rPr lang="en-US" dirty="0"/>
              <a:t>Bad packets are sent to</a:t>
            </a:r>
            <a:br>
              <a:rPr lang="en-US" dirty="0"/>
            </a:br>
            <a:r>
              <a:rPr lang="en-US" dirty="0"/>
              <a:t>the OPR Server for</a:t>
            </a:r>
            <a:br>
              <a:rPr lang="en-US" dirty="0"/>
            </a:br>
            <a:r>
              <a:rPr lang="en-US" dirty="0"/>
              <a:t>handling along with</a:t>
            </a:r>
            <a:br>
              <a:rPr lang="en-US" dirty="0"/>
            </a:br>
            <a:r>
              <a:rPr lang="en-US" dirty="0"/>
              <a:t>RSSI data</a:t>
            </a:r>
          </a:p>
          <a:p>
            <a:pPr lvl="1"/>
            <a:endParaRPr lang="en-US" dirty="0"/>
          </a:p>
          <a:p>
            <a:r>
              <a:rPr lang="en-US" dirty="0"/>
              <a:t>OPR server attempts to</a:t>
            </a:r>
            <a:br>
              <a:rPr lang="en-US" dirty="0"/>
            </a:br>
            <a:r>
              <a:rPr lang="en-US" dirty="0"/>
              <a:t>reconstruct the packet</a:t>
            </a:r>
          </a:p>
          <a:p>
            <a:pPr lvl="1"/>
            <a:endParaRPr lang="en-US" dirty="0"/>
          </a:p>
          <a:p>
            <a:r>
              <a:rPr lang="en-US" dirty="0"/>
              <a:t>In practice, system can correct up to 72% of CRC errors!</a:t>
            </a:r>
          </a:p>
          <a:p>
            <a:pPr lvl="1"/>
            <a:r>
              <a:rPr lang="en-US" dirty="0"/>
              <a:t>Also completes correction in time for the ACK response (within 1 second)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854F-0F21-2642-C4C1-DD7EE8A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E462F-95DA-A357-BA73-ABD38C84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032" y="1406239"/>
            <a:ext cx="6700362" cy="27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67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r>
              <a:rPr lang="en-US" dirty="0"/>
              <a:t>Research for Improving </a:t>
            </a:r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71797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LoRaWAN Regional Parameters version 1.0.2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3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need another network option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pPr marL="152394" indent="0">
              <a:buNone/>
            </a:pPr>
            <a:r>
              <a:rPr lang="en-US" sz="2400" dirty="0"/>
              <a:t>What requirements do we need?</a:t>
            </a:r>
          </a:p>
          <a:p>
            <a:pPr marL="152394" indent="0">
              <a:buNone/>
            </a:pPr>
            <a:endParaRPr lang="en-US" sz="2400" dirty="0"/>
          </a:p>
          <a:p>
            <a:r>
              <a:rPr lang="en-US" sz="2400" dirty="0"/>
              <a:t>Wide area of coverage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Deploy fewer gateways</a:t>
            </a:r>
          </a:p>
          <a:p>
            <a:endParaRPr lang="en-US" sz="2400" dirty="0"/>
          </a:p>
          <a:p>
            <a:r>
              <a:rPr lang="en-US" sz="2400" dirty="0"/>
              <a:t>Low power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So we can deploy on batteries</a:t>
            </a:r>
          </a:p>
          <a:p>
            <a:pPr lvl="1">
              <a:spcBef>
                <a:spcPts val="1067"/>
              </a:spcBef>
            </a:pPr>
            <a:endParaRPr lang="en-US" sz="2133" dirty="0"/>
          </a:p>
          <a:p>
            <a:pPr>
              <a:spcBef>
                <a:spcPts val="1067"/>
              </a:spcBef>
            </a:pPr>
            <a:r>
              <a:rPr lang="en-US" sz="2400" dirty="0"/>
              <a:t>Doesn’t need high throughput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Sensor data is relatively small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7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64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at the region/city scale rather than the building/residence scale</a:t>
            </a:r>
          </a:p>
          <a:p>
            <a:pPr lvl="1"/>
            <a:r>
              <a:rPr lang="en-US" dirty="0"/>
              <a:t>Throughout cities</a:t>
            </a:r>
          </a:p>
          <a:p>
            <a:pPr lvl="1"/>
            <a:r>
              <a:rPr lang="en-US" dirty="0"/>
              <a:t>Agricultural deployments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endParaRPr lang="en-US" dirty="0"/>
          </a:p>
          <a:p>
            <a:r>
              <a:rPr lang="en-US" dirty="0"/>
              <a:t>City-scale sensing is one very popular domain</a:t>
            </a:r>
          </a:p>
          <a:p>
            <a:pPr lvl="1"/>
            <a:r>
              <a:rPr lang="en-US" dirty="0"/>
              <a:t>What might we want to sense throughout a city?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1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337823"/>
            <a:ext cx="11360800" cy="763600"/>
          </a:xfrm>
        </p:spPr>
        <p:txBody>
          <a:bodyPr/>
          <a:lstStyle/>
          <a:p>
            <a:pPr algn="ctr"/>
            <a:r>
              <a:rPr lang="en-US" sz="3600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EB5C57-7B3B-CD4C-81A7-34FA409481F6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0DDE4-942B-7948-B204-7EC255720D5E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8465</TotalTime>
  <Words>1958</Words>
  <Application>Microsoft Macintosh PowerPoint</Application>
  <PresentationFormat>Widescreen</PresentationFormat>
  <Paragraphs>496</Paragraphs>
  <Slides>65</Slides>
  <Notes>7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Tahoma</vt:lpstr>
      <vt:lpstr>Office Theme</vt:lpstr>
      <vt:lpstr>Wireless for the Internet of Things  LPWAN and LoRa</vt:lpstr>
      <vt:lpstr>Housekeeping</vt:lpstr>
      <vt:lpstr>Outline</vt:lpstr>
      <vt:lpstr>Example application: air quality monitoring</vt:lpstr>
      <vt:lpstr>How do we collect data from MANY sensors?</vt:lpstr>
      <vt:lpstr>2.4GHz protocols mostly used for indoor applications</vt:lpstr>
      <vt:lpstr>We need another network option</vt:lpstr>
      <vt:lpstr>Wide area networks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LPWANs overview (common qualities)</vt:lpstr>
      <vt:lpstr>Outline</vt:lpstr>
      <vt:lpstr>LoRaWAN</vt:lpstr>
      <vt:lpstr>LoRa PHY uses a spread spectrum modulation technique</vt:lpstr>
      <vt:lpstr>How does FSK, up-chirp, and down-chirp “sound” like?</vt:lpstr>
      <vt:lpstr>Data Modulation in Chirp Spread Spectrum</vt:lpstr>
      <vt:lpstr>Data Modulation in Chirp Spread Spectrum</vt:lpstr>
      <vt:lpstr>LoRa Modulated Signal</vt:lpstr>
      <vt:lpstr>CSS has a Spreading Factor which determines bit rate</vt:lpstr>
      <vt:lpstr>LoRaWAN channels (in the US)</vt:lpstr>
      <vt:lpstr>LoRaWAN gateways</vt:lpstr>
      <vt:lpstr>LoRaWAN data rates</vt:lpstr>
      <vt:lpstr>LoRaWAN link budget</vt:lpstr>
      <vt:lpstr>LoRaWAN MAC</vt:lpstr>
      <vt:lpstr>LoRaWAN has Device Classes based on RX behavior</vt:lpstr>
      <vt:lpstr>LoRaWAN packet format</vt:lpstr>
      <vt:lpstr>LoRaWAN network details</vt:lpstr>
      <vt:lpstr>LoRaWAN hardware</vt:lpstr>
      <vt:lpstr>LoRaWAN network providers</vt:lpstr>
      <vt:lpstr>TTN Scale [Mar 2023]</vt:lpstr>
      <vt:lpstr>Helium Scale [Mar 2023]</vt:lpstr>
      <vt:lpstr>Helium Scale [Jan 2022]</vt:lpstr>
      <vt:lpstr>Quick reality check: Verizon?</vt:lpstr>
      <vt:lpstr>UVA Example: Smart Water Infrastructure Project</vt:lpstr>
      <vt:lpstr>Water Level Sensor Prototype</vt:lpstr>
      <vt:lpstr>Gateway Deployment Planning</vt:lpstr>
      <vt:lpstr>Currently one LoRa gateway operational at Rice Hall</vt:lpstr>
      <vt:lpstr>RSSI values from the LoRaWAN field test</vt:lpstr>
      <vt:lpstr>Break + Open Question</vt:lpstr>
      <vt:lpstr>Break + Open Question</vt:lpstr>
      <vt:lpstr>Outline</vt:lpstr>
      <vt:lpstr>Unlicensed LPWANs is a very active research area</vt:lpstr>
      <vt:lpstr>Resources</vt:lpstr>
      <vt:lpstr>Can we distinguish data from LoRa chirps that have collided?</vt:lpstr>
      <vt:lpstr>Choir concept</vt:lpstr>
      <vt:lpstr>Background: Fast Fourier Transform (FFT) </vt:lpstr>
      <vt:lpstr>What happens when LoRa chirps collide?</vt:lpstr>
      <vt:lpstr>What happens when LoRa chirps collide?</vt:lpstr>
      <vt:lpstr>Imperfections in hardware create offsets</vt:lpstr>
      <vt:lpstr>Decoding colliding packets</vt:lpstr>
      <vt:lpstr>Choir results</vt:lpstr>
      <vt:lpstr>Can we recover weak LoRaWAN signals?</vt:lpstr>
      <vt:lpstr>Charm</vt:lpstr>
      <vt:lpstr>Coherent combining</vt:lpstr>
      <vt:lpstr>Charm uses coherent combining across gateways</vt:lpstr>
      <vt:lpstr>Can we recover packets that have bad CRCs?</vt:lpstr>
      <vt:lpstr>Opportunistic Packet Recovery (OPR)</vt:lpstr>
      <vt:lpstr>Detecting error bits in transmitted packets</vt:lpstr>
      <vt:lpstr>Multiple gateways do even better</vt:lpstr>
      <vt:lpstr>OPR total design</vt:lpstr>
      <vt:lpstr>Outline</vt:lpstr>
      <vt:lpstr>Resources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 Connections</dc:title>
  <dc:creator>Nabeel Nasir</dc:creator>
  <cp:lastModifiedBy>Nabeel Nasir</cp:lastModifiedBy>
  <cp:revision>296</cp:revision>
  <dcterms:created xsi:type="dcterms:W3CDTF">2023-02-07T16:48:05Z</dcterms:created>
  <dcterms:modified xsi:type="dcterms:W3CDTF">2023-03-27T17:43:05Z</dcterms:modified>
</cp:coreProperties>
</file>