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2318" r:id="rId2"/>
    <p:sldId id="264" r:id="rId3"/>
    <p:sldId id="2339" r:id="rId4"/>
    <p:sldId id="2036" r:id="rId5"/>
    <p:sldId id="2140" r:id="rId6"/>
    <p:sldId id="2320" r:id="rId7"/>
    <p:sldId id="2322" r:id="rId8"/>
    <p:sldId id="2340" r:id="rId9"/>
    <p:sldId id="2099" r:id="rId10"/>
    <p:sldId id="2100" r:id="rId11"/>
    <p:sldId id="2101" r:id="rId12"/>
    <p:sldId id="2120" r:id="rId13"/>
    <p:sldId id="2102" r:id="rId14"/>
    <p:sldId id="2104" r:id="rId15"/>
    <p:sldId id="2105" r:id="rId16"/>
    <p:sldId id="2103" r:id="rId17"/>
    <p:sldId id="2108" r:id="rId18"/>
    <p:sldId id="2114" r:id="rId19"/>
    <p:sldId id="2115" r:id="rId20"/>
    <p:sldId id="2113" r:id="rId21"/>
    <p:sldId id="2341" r:id="rId22"/>
    <p:sldId id="2116" r:id="rId23"/>
    <p:sldId id="2319" r:id="rId24"/>
    <p:sldId id="2111" r:id="rId25"/>
    <p:sldId id="2112" r:id="rId26"/>
    <p:sldId id="2107" r:id="rId27"/>
    <p:sldId id="2109" r:id="rId28"/>
    <p:sldId id="2119" r:id="rId29"/>
    <p:sldId id="2342" r:id="rId30"/>
    <p:sldId id="2123" r:id="rId31"/>
    <p:sldId id="2124" r:id="rId32"/>
    <p:sldId id="2125" r:id="rId33"/>
    <p:sldId id="2127" r:id="rId34"/>
    <p:sldId id="2128" r:id="rId35"/>
    <p:sldId id="2130" r:id="rId36"/>
    <p:sldId id="2131" r:id="rId37"/>
    <p:sldId id="2343" r:id="rId38"/>
    <p:sldId id="2329" r:id="rId39"/>
    <p:sldId id="2148" r:id="rId40"/>
    <p:sldId id="2149" r:id="rId41"/>
    <p:sldId id="2152" r:id="rId42"/>
    <p:sldId id="2332" r:id="rId43"/>
    <p:sldId id="2344" r:id="rId44"/>
    <p:sldId id="2325" r:id="rId45"/>
    <p:sldId id="2330" r:id="rId46"/>
    <p:sldId id="2327" r:id="rId47"/>
    <p:sldId id="2110" r:id="rId48"/>
    <p:sldId id="2326" r:id="rId49"/>
    <p:sldId id="2132" r:id="rId50"/>
    <p:sldId id="2345" r:id="rId51"/>
    <p:sldId id="2328" r:id="rId52"/>
    <p:sldId id="2151" r:id="rId53"/>
    <p:sldId id="2146" r:id="rId54"/>
    <p:sldId id="2154" r:id="rId55"/>
    <p:sldId id="2155" r:id="rId56"/>
    <p:sldId id="2156" r:id="rId57"/>
    <p:sldId id="2157" r:id="rId58"/>
    <p:sldId id="2333" r:id="rId59"/>
    <p:sldId id="2346" r:id="rId60"/>
    <p:sldId id="2347" r:id="rId61"/>
    <p:sldId id="2348" r:id="rId62"/>
    <p:sldId id="2349" r:id="rId63"/>
    <p:sldId id="235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11"/>
    <p:restoredTop sz="80272"/>
  </p:normalViewPr>
  <p:slideViewPr>
    <p:cSldViewPr snapToGrid="0" snapToObjects="1" showGuides="1">
      <p:cViewPr varScale="1">
        <p:scale>
          <a:sx n="97" d="100"/>
          <a:sy n="97" d="100"/>
        </p:scale>
        <p:origin x="1104" y="192"/>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9DF61-CC3A-FA43-BF00-9C9B64B64EB1}"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9BBDF-B9A8-3548-B862-F1F9DAF4BDFF}" type="slidenum">
              <a:rPr lang="en-US" smtClean="0"/>
              <a:t>‹#›</a:t>
            </a:fld>
            <a:endParaRPr lang="en-US"/>
          </a:p>
        </p:txBody>
      </p:sp>
    </p:spTree>
    <p:extLst>
      <p:ext uri="{BB962C8B-B14F-4D97-AF65-F5344CB8AC3E}">
        <p14:creationId xmlns:p14="http://schemas.microsoft.com/office/powerpoint/2010/main" val="222035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uters.com/business/aerospace-defense/us-faa-warns-potential-interference-new-5g-technology-2021-11-0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11</a:t>
            </a:fld>
            <a:endParaRPr lang="en-US"/>
          </a:p>
        </p:txBody>
      </p:sp>
    </p:spTree>
    <p:extLst>
      <p:ext uri="{BB962C8B-B14F-4D97-AF65-F5344CB8AC3E}">
        <p14:creationId xmlns:p14="http://schemas.microsoft.com/office/powerpoint/2010/main" val="793914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geekculture</a:t>
            </a:r>
            <a:r>
              <a:rPr lang="en-US" dirty="0"/>
              <a:t>/howto-running-the-1g-analog-phone-from-1997-3caec77a9df9</a:t>
            </a:r>
          </a:p>
        </p:txBody>
      </p:sp>
      <p:sp>
        <p:nvSpPr>
          <p:cNvPr id="4" name="Slide Number Placeholder 3"/>
          <p:cNvSpPr>
            <a:spLocks noGrp="1"/>
          </p:cNvSpPr>
          <p:nvPr>
            <p:ph type="sldNum" sz="quarter" idx="5"/>
          </p:nvPr>
        </p:nvSpPr>
        <p:spPr/>
        <p:txBody>
          <a:bodyPr/>
          <a:lstStyle/>
          <a:p>
            <a:fld id="{FE9DC289-C093-4A03-96E3-7FA6F6D9C6F5}" type="slidenum">
              <a:rPr lang="en-US" smtClean="0"/>
              <a:t>26</a:t>
            </a:fld>
            <a:endParaRPr lang="en-US"/>
          </a:p>
        </p:txBody>
      </p:sp>
    </p:spTree>
    <p:extLst>
      <p:ext uri="{BB962C8B-B14F-4D97-AF65-F5344CB8AC3E}">
        <p14:creationId xmlns:p14="http://schemas.microsoft.com/office/powerpoint/2010/main" val="135824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OnStar</a:t>
            </a:r>
          </a:p>
          <a:p>
            <a:pPr marL="628650" lvl="1" indent="-171450">
              <a:buFontTx/>
              <a:buChar char="-"/>
            </a:pPr>
            <a:r>
              <a:rPr lang="en-US" dirty="0"/>
              <a:t>Some systems made adapters, others just stopped working. People sold adapter kits to replace transmit modules where possible [see 2G OnStar example for this happening now later in slides]. </a:t>
            </a:r>
          </a:p>
          <a:p>
            <a:pPr marL="171450" lvl="0" indent="-171450">
              <a:buFontTx/>
              <a:buChar char="-"/>
            </a:pPr>
            <a:r>
              <a:rPr lang="en-US" dirty="0"/>
              <a:t>ADT home alarms</a:t>
            </a:r>
          </a:p>
          <a:p>
            <a:pPr marL="628650" lvl="1" indent="-171450">
              <a:buFontTx/>
              <a:buChar char="-"/>
            </a:pPr>
            <a:r>
              <a:rPr lang="en-US" dirty="0"/>
              <a:t>ADT got sued class-action for selling products that were ‘destined to fail’ (suit failed).</a:t>
            </a:r>
          </a:p>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27</a:t>
            </a:fld>
            <a:endParaRPr lang="en-US"/>
          </a:p>
        </p:txBody>
      </p:sp>
    </p:spTree>
    <p:extLst>
      <p:ext uri="{BB962C8B-B14F-4D97-AF65-F5344CB8AC3E}">
        <p14:creationId xmlns:p14="http://schemas.microsoft.com/office/powerpoint/2010/main" val="72420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CMEA: Cellular Message Encryption Algorithm</a:t>
            </a:r>
          </a:p>
        </p:txBody>
      </p:sp>
      <p:sp>
        <p:nvSpPr>
          <p:cNvPr id="4" name="Slide Number Placeholder 3"/>
          <p:cNvSpPr>
            <a:spLocks noGrp="1"/>
          </p:cNvSpPr>
          <p:nvPr>
            <p:ph type="sldNum" sz="quarter" idx="5"/>
          </p:nvPr>
        </p:nvSpPr>
        <p:spPr/>
        <p:txBody>
          <a:bodyPr/>
          <a:lstStyle/>
          <a:p>
            <a:fld id="{9A99BBDF-B9A8-3548-B862-F1F9DAF4BDFF}" type="slidenum">
              <a:rPr lang="en-US" smtClean="0"/>
              <a:t>30</a:t>
            </a:fld>
            <a:endParaRPr lang="en-US"/>
          </a:p>
        </p:txBody>
      </p:sp>
    </p:spTree>
    <p:extLst>
      <p:ext uri="{BB962C8B-B14F-4D97-AF65-F5344CB8AC3E}">
        <p14:creationId xmlns:p14="http://schemas.microsoft.com/office/powerpoint/2010/main" val="365374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33</a:t>
            </a:fld>
            <a:endParaRPr lang="en-US"/>
          </a:p>
        </p:txBody>
      </p:sp>
    </p:spTree>
    <p:extLst>
      <p:ext uri="{BB962C8B-B14F-4D97-AF65-F5344CB8AC3E}">
        <p14:creationId xmlns:p14="http://schemas.microsoft.com/office/powerpoint/2010/main" val="98902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34</a:t>
            </a:fld>
            <a:endParaRPr lang="en-US"/>
          </a:p>
        </p:txBody>
      </p:sp>
    </p:spTree>
    <p:extLst>
      <p:ext uri="{BB962C8B-B14F-4D97-AF65-F5344CB8AC3E}">
        <p14:creationId xmlns:p14="http://schemas.microsoft.com/office/powerpoint/2010/main" val="212137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35</a:t>
            </a:fld>
            <a:endParaRPr lang="en-US"/>
          </a:p>
        </p:txBody>
      </p:sp>
    </p:spTree>
    <p:extLst>
      <p:ext uri="{BB962C8B-B14F-4D97-AF65-F5344CB8AC3E}">
        <p14:creationId xmlns:p14="http://schemas.microsoft.com/office/powerpoint/2010/main" val="78529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https://net-</a:t>
            </a:r>
            <a:r>
              <a:rPr lang="en-US" dirty="0" err="1"/>
              <a:t>informations.com</a:t>
            </a:r>
            <a:r>
              <a:rPr lang="en-US" dirty="0"/>
              <a:t>/q/diff/</a:t>
            </a:r>
            <a:r>
              <a:rPr lang="en-US" dirty="0" err="1"/>
              <a:t>generations.html</a:t>
            </a:r>
            <a:endParaRPr lang="en-US" dirty="0"/>
          </a:p>
          <a:p>
            <a:r>
              <a:rPr lang="en-US" dirty="0"/>
              <a:t>https://</a:t>
            </a:r>
            <a:r>
              <a:rPr lang="en-US" dirty="0" err="1"/>
              <a:t>www.baeldung.com</a:t>
            </a:r>
            <a:r>
              <a:rPr lang="en-US" dirty="0"/>
              <a:t>/</a:t>
            </a:r>
            <a:r>
              <a:rPr lang="en-US" dirty="0" err="1"/>
              <a:t>cs</a:t>
            </a:r>
            <a:r>
              <a:rPr lang="en-US" dirty="0"/>
              <a:t>/mobile-networking-generations</a:t>
            </a:r>
          </a:p>
          <a:p>
            <a:r>
              <a:rPr lang="en-US" dirty="0"/>
              <a:t>https://</a:t>
            </a:r>
            <a:r>
              <a:rPr lang="en-US" dirty="0" err="1"/>
              <a:t>www.wilsonamplifiers.com</a:t>
            </a:r>
            <a:r>
              <a:rPr lang="en-US" dirty="0"/>
              <a:t>/blog/frequencies-by-provider/</a:t>
            </a:r>
          </a:p>
          <a:p>
            <a:r>
              <a:rPr lang="en-US" dirty="0"/>
              <a:t>https://</a:t>
            </a:r>
            <a:r>
              <a:rPr lang="en-US" dirty="0" err="1"/>
              <a:t>www.gsmarena.com</a:t>
            </a:r>
            <a:r>
              <a:rPr lang="en-US" dirty="0"/>
              <a:t>/network-bands.php3?sCountry=UNITED+STATES</a:t>
            </a:r>
          </a:p>
          <a:p>
            <a:r>
              <a:rPr lang="en-US" dirty="0"/>
              <a:t>https://</a:t>
            </a:r>
            <a:r>
              <a:rPr lang="en-US" dirty="0" err="1"/>
              <a:t>www.wilsonamplifiers.com</a:t>
            </a:r>
            <a:r>
              <a:rPr lang="en-US" dirty="0"/>
              <a:t>/blog/5g-frequency-bands-explained/</a:t>
            </a:r>
          </a:p>
        </p:txBody>
      </p:sp>
      <p:sp>
        <p:nvSpPr>
          <p:cNvPr id="4" name="Slide Number Placeholder 3"/>
          <p:cNvSpPr>
            <a:spLocks noGrp="1"/>
          </p:cNvSpPr>
          <p:nvPr>
            <p:ph type="sldNum" sz="quarter" idx="5"/>
          </p:nvPr>
        </p:nvSpPr>
        <p:spPr/>
        <p:txBody>
          <a:bodyPr/>
          <a:lstStyle/>
          <a:p>
            <a:fld id="{9A99BBDF-B9A8-3548-B862-F1F9DAF4BDFF}" type="slidenum">
              <a:rPr lang="en-US" smtClean="0"/>
              <a:t>38</a:t>
            </a:fld>
            <a:endParaRPr lang="en-US"/>
          </a:p>
        </p:txBody>
      </p:sp>
    </p:spTree>
    <p:extLst>
      <p:ext uri="{BB962C8B-B14F-4D97-AF65-F5344CB8AC3E}">
        <p14:creationId xmlns:p14="http://schemas.microsoft.com/office/powerpoint/2010/main" val="105407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as citation pretty lazy Pat… :D </a:t>
            </a:r>
          </a:p>
        </p:txBody>
      </p:sp>
      <p:sp>
        <p:nvSpPr>
          <p:cNvPr id="4" name="Slide Number Placeholder 3"/>
          <p:cNvSpPr>
            <a:spLocks noGrp="1"/>
          </p:cNvSpPr>
          <p:nvPr>
            <p:ph type="sldNum" sz="quarter" idx="5"/>
          </p:nvPr>
        </p:nvSpPr>
        <p:spPr/>
        <p:txBody>
          <a:bodyPr/>
          <a:lstStyle/>
          <a:p>
            <a:fld id="{7A445267-E1A4-074A-A884-6BFE3F4EEE27}" type="slidenum">
              <a:rPr lang="en-US" smtClean="0"/>
              <a:t>39</a:t>
            </a:fld>
            <a:endParaRPr lang="en-US"/>
          </a:p>
        </p:txBody>
      </p:sp>
    </p:spTree>
    <p:extLst>
      <p:ext uri="{BB962C8B-B14F-4D97-AF65-F5344CB8AC3E}">
        <p14:creationId xmlns:p14="http://schemas.microsoft.com/office/powerpoint/2010/main" val="423065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www.rcrwireless.com</a:t>
            </a:r>
            <a:r>
              <a:rPr lang="en-US" dirty="0"/>
              <a:t>/20160815/featured/mmwave-5g-tag31-tag99</a:t>
            </a:r>
          </a:p>
          <a:p>
            <a:endParaRPr lang="en-US" dirty="0"/>
          </a:p>
          <a:p>
            <a:r>
              <a:rPr lang="en-US" sz="1200" kern="1200" dirty="0">
                <a:solidFill>
                  <a:schemeClr val="tx1"/>
                </a:solidFill>
                <a:effectLst/>
                <a:latin typeface="+mn-lt"/>
                <a:ea typeface="+mn-ea"/>
                <a:cs typeface="+mn-cs"/>
              </a:rPr>
              <a:t>5G </a:t>
            </a:r>
            <a:r>
              <a:rPr lang="en-US" sz="1200" kern="1200" dirty="0" err="1">
                <a:solidFill>
                  <a:schemeClr val="tx1"/>
                </a:solidFill>
                <a:effectLst/>
                <a:latin typeface="+mn-lt"/>
                <a:ea typeface="+mn-ea"/>
                <a:cs typeface="+mn-cs"/>
              </a:rPr>
              <a:t>mmWave</a:t>
            </a:r>
            <a:r>
              <a:rPr lang="en-US" sz="1200" kern="1200" dirty="0">
                <a:solidFill>
                  <a:schemeClr val="tx1"/>
                </a:solidFill>
                <a:effectLst/>
                <a:latin typeface="+mn-lt"/>
                <a:ea typeface="+mn-ea"/>
                <a:cs typeface="+mn-cs"/>
              </a:rPr>
              <a:t> antennas support beamforming to direct the radio signal to a desired area. Conventional antennas provide</a:t>
            </a:r>
            <a:br>
              <a:rPr lang="en-US" dirty="0"/>
            </a:br>
            <a:r>
              <a:rPr lang="en-US" sz="1200" kern="1200" dirty="0">
                <a:solidFill>
                  <a:schemeClr val="tx1"/>
                </a:solidFill>
                <a:effectLst/>
                <a:latin typeface="+mn-lt"/>
                <a:ea typeface="+mn-ea"/>
                <a:cs typeface="+mn-cs"/>
              </a:rPr>
              <a:t>coverage that is similar to how a floodlight illuminates a wide area. Beamforming antennas are like a flashlight providing</a:t>
            </a:r>
            <a:br>
              <a:rPr lang="en-US" dirty="0"/>
            </a:br>
            <a:r>
              <a:rPr lang="en-US" sz="1200" kern="1200" dirty="0">
                <a:solidFill>
                  <a:schemeClr val="tx1"/>
                </a:solidFill>
                <a:effectLst/>
                <a:latin typeface="+mn-lt"/>
                <a:ea typeface="+mn-ea"/>
                <a:cs typeface="+mn-cs"/>
              </a:rPr>
              <a:t>coverage where it is needed and reducing unwanted signals. A few meters away from the core of the beam, the 5G signal</a:t>
            </a:r>
            <a:br>
              <a:rPr lang="en-US" dirty="0"/>
            </a:br>
            <a:r>
              <a:rPr lang="en-US" sz="1200" kern="1200" dirty="0">
                <a:solidFill>
                  <a:schemeClr val="tx1"/>
                </a:solidFill>
                <a:effectLst/>
                <a:latin typeface="+mn-lt"/>
                <a:ea typeface="+mn-ea"/>
                <a:cs typeface="+mn-cs"/>
              </a:rPr>
              <a:t>is negligible.</a:t>
            </a:r>
            <a:endParaRPr lang="en-US" dirty="0"/>
          </a:p>
          <a:p>
            <a:endParaRPr lang="en-US" dirty="0"/>
          </a:p>
          <a:p>
            <a:r>
              <a:rPr lang="en-US" dirty="0"/>
              <a:t>Expectations:</a:t>
            </a:r>
          </a:p>
          <a:p>
            <a:pPr lvl="1"/>
            <a:r>
              <a:rPr lang="en-US" b="1" dirty="0"/>
              <a:t>sub-1ms latency </a:t>
            </a:r>
            <a:r>
              <a:rPr lang="en-US" dirty="0"/>
              <a:t>and </a:t>
            </a:r>
            <a:r>
              <a:rPr lang="en-US" b="1" dirty="0"/>
              <a:t>&gt;1 Gbps downlink speed</a:t>
            </a:r>
            <a:r>
              <a:rPr lang="en-US" dirty="0"/>
              <a:t> </a:t>
            </a:r>
          </a:p>
          <a:p>
            <a:pPr lvl="1"/>
            <a:r>
              <a:rPr lang="en-US" dirty="0"/>
              <a:t>Only services that demand at least one of these considered 5G use cases </a:t>
            </a:r>
          </a:p>
          <a:p>
            <a:r>
              <a:rPr lang="en-US" dirty="0"/>
              <a:t>1-10Gbps connections to end points in the field (i.e. not theoretical maximum) </a:t>
            </a:r>
          </a:p>
          <a:p>
            <a:r>
              <a:rPr lang="en-US" dirty="0"/>
              <a:t>1 millisecond end-to-end round trip delay (latency) </a:t>
            </a:r>
          </a:p>
          <a:p>
            <a:r>
              <a:rPr lang="en-US" dirty="0"/>
              <a:t>(Perception of) 99.999% availability </a:t>
            </a:r>
          </a:p>
          <a:p>
            <a:r>
              <a:rPr lang="en-US" dirty="0"/>
              <a:t>(Perception of) 100% coverage </a:t>
            </a:r>
          </a:p>
          <a:p>
            <a:r>
              <a:rPr lang="en-US" dirty="0"/>
              <a:t>90% reduction in network energy usage </a:t>
            </a:r>
          </a:p>
          <a:p>
            <a:r>
              <a:rPr lang="en-US" dirty="0"/>
              <a:t>Up to ten year battery life for low power, machine-type devices </a:t>
            </a:r>
          </a:p>
          <a:p>
            <a:endParaRPr lang="en-US" dirty="0"/>
          </a:p>
          <a:p>
            <a:r>
              <a:rPr lang="en-US" dirty="0"/>
              <a:t>In late 2021, the U.S. Federal Aviation Administration (FAA) raised urgent concerns about </a:t>
            </a:r>
            <a:r>
              <a:rPr lang="en-US" dirty="0">
                <a:hlinkClick r:id="rId3" tooltip="https://www.reuters.com/business/aerospace-defense/us-faa-warns-potential-interference-new-5g-technology-2021-11-02/"/>
              </a:rPr>
              <a:t>potential interference</a:t>
            </a:r>
            <a:r>
              <a:rPr lang="en-US" dirty="0"/>
              <a:t> occurring between 5G and sensitive aircraft communication systems. This led to Verizon and AT&amp;T agreeing to delay some of their 5G rollouts and sparked industry-wide discussion about the future of spectrum management and the implications of 5G technology.</a:t>
            </a:r>
          </a:p>
          <a:p>
            <a:endParaRPr lang="en-US" dirty="0"/>
          </a:p>
          <a:p>
            <a:r>
              <a:rPr lang="en-US" dirty="0"/>
              <a:t>Largely, 5G is a small(</a:t>
            </a:r>
            <a:r>
              <a:rPr lang="en-US" dirty="0" err="1"/>
              <a:t>er</a:t>
            </a:r>
            <a:r>
              <a:rPr lang="en-US" dirty="0"/>
              <a:t>)-cell technology</a:t>
            </a:r>
          </a:p>
          <a:p>
            <a:pPr lvl="1"/>
            <a:r>
              <a:rPr lang="en-US" dirty="0"/>
              <a:t>“Urban optimized”</a:t>
            </a:r>
          </a:p>
          <a:p>
            <a:pPr lvl="1"/>
            <a:r>
              <a:rPr lang="en-US" dirty="0"/>
              <a:t>Unlikely to roll out to all geographic area (because of infrastructure cost)</a:t>
            </a:r>
          </a:p>
          <a:p>
            <a:pPr lvl="1"/>
            <a:endParaRPr lang="en-US" dirty="0"/>
          </a:p>
          <a:p>
            <a:r>
              <a:rPr lang="en-US" dirty="0"/>
              <a:t>This does also allow for higher performance</a:t>
            </a:r>
          </a:p>
        </p:txBody>
      </p:sp>
      <p:sp>
        <p:nvSpPr>
          <p:cNvPr id="4" name="Slide Number Placeholder 3"/>
          <p:cNvSpPr>
            <a:spLocks noGrp="1"/>
          </p:cNvSpPr>
          <p:nvPr>
            <p:ph type="sldNum" sz="quarter" idx="5"/>
          </p:nvPr>
        </p:nvSpPr>
        <p:spPr/>
        <p:txBody>
          <a:bodyPr/>
          <a:lstStyle/>
          <a:p>
            <a:fld id="{9A99BBDF-B9A8-3548-B862-F1F9DAF4BDFF}" type="slidenum">
              <a:rPr lang="en-US" smtClean="0"/>
              <a:t>41</a:t>
            </a:fld>
            <a:endParaRPr lang="en-US"/>
          </a:p>
        </p:txBody>
      </p:sp>
    </p:spTree>
    <p:extLst>
      <p:ext uri="{BB962C8B-B14F-4D97-AF65-F5344CB8AC3E}">
        <p14:creationId xmlns:p14="http://schemas.microsoft.com/office/powerpoint/2010/main" val="1029642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 injection molding machine heats plastic particles until they become molten and then injects them into a shaped mold where the plastic part cools.</a:t>
            </a:r>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48</a:t>
            </a:fld>
            <a:endParaRPr lang="en-US"/>
          </a:p>
        </p:txBody>
      </p:sp>
    </p:spTree>
    <p:extLst>
      <p:ext uri="{BB962C8B-B14F-4D97-AF65-F5344CB8AC3E}">
        <p14:creationId xmlns:p14="http://schemas.microsoft.com/office/powerpoint/2010/main" val="345554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12</a:t>
            </a:fld>
            <a:endParaRPr lang="en-US"/>
          </a:p>
        </p:txBody>
      </p:sp>
    </p:spTree>
    <p:extLst>
      <p:ext uri="{BB962C8B-B14F-4D97-AF65-F5344CB8AC3E}">
        <p14:creationId xmlns:p14="http://schemas.microsoft.com/office/powerpoint/2010/main" val="355999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57</a:t>
            </a:fld>
            <a:endParaRPr lang="en-US"/>
          </a:p>
        </p:txBody>
      </p:sp>
    </p:spTree>
    <p:extLst>
      <p:ext uri="{BB962C8B-B14F-4D97-AF65-F5344CB8AC3E}">
        <p14:creationId xmlns:p14="http://schemas.microsoft.com/office/powerpoint/2010/main" val="195757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now full duplex, and no more operators</a:t>
            </a:r>
          </a:p>
        </p:txBody>
      </p:sp>
      <p:sp>
        <p:nvSpPr>
          <p:cNvPr id="4" name="Slide Number Placeholder 3"/>
          <p:cNvSpPr>
            <a:spLocks noGrp="1"/>
          </p:cNvSpPr>
          <p:nvPr>
            <p:ph type="sldNum" sz="quarter" idx="5"/>
          </p:nvPr>
        </p:nvSpPr>
        <p:spPr/>
        <p:txBody>
          <a:bodyPr/>
          <a:lstStyle/>
          <a:p>
            <a:fld id="{7A445267-E1A4-074A-A884-6BFE3F4EEE27}" type="slidenum">
              <a:rPr lang="en-US" smtClean="0"/>
              <a:t>13</a:t>
            </a:fld>
            <a:endParaRPr lang="en-US"/>
          </a:p>
        </p:txBody>
      </p:sp>
    </p:spTree>
    <p:extLst>
      <p:ext uri="{BB962C8B-B14F-4D97-AF65-F5344CB8AC3E}">
        <p14:creationId xmlns:p14="http://schemas.microsoft.com/office/powerpoint/2010/main" val="126135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14</a:t>
            </a:fld>
            <a:endParaRPr lang="en-US"/>
          </a:p>
        </p:txBody>
      </p:sp>
    </p:spTree>
    <p:extLst>
      <p:ext uri="{BB962C8B-B14F-4D97-AF65-F5344CB8AC3E}">
        <p14:creationId xmlns:p14="http://schemas.microsoft.com/office/powerpoint/2010/main" val="218533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15</a:t>
            </a:fld>
            <a:endParaRPr lang="en-US"/>
          </a:p>
        </p:txBody>
      </p:sp>
    </p:spTree>
    <p:extLst>
      <p:ext uri="{BB962C8B-B14F-4D97-AF65-F5344CB8AC3E}">
        <p14:creationId xmlns:p14="http://schemas.microsoft.com/office/powerpoint/2010/main" val="410673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the </a:t>
            </a:r>
            <a:r>
              <a:rPr lang="en-US" dirty="0" err="1"/>
              <a:t>basestations</a:t>
            </a:r>
            <a:r>
              <a:rPr lang="en-US" dirty="0"/>
              <a:t> serve areas (“cells”) and those areas give you coverage everywhere. In the real world, they aren’t nice neat shapes. But they are drawn as hexagons to represent the ideal nice neat shapes. An omnidirectional antenna will (in an ideal world, with no hills or buildings) give you a perfect circle. But circles do not tesselate, so we plan them as hexagons.</a:t>
            </a:r>
          </a:p>
        </p:txBody>
      </p:sp>
      <p:sp>
        <p:nvSpPr>
          <p:cNvPr id="4" name="Slide Number Placeholder 3"/>
          <p:cNvSpPr>
            <a:spLocks noGrp="1"/>
          </p:cNvSpPr>
          <p:nvPr>
            <p:ph type="sldNum" sz="quarter" idx="5"/>
          </p:nvPr>
        </p:nvSpPr>
        <p:spPr/>
        <p:txBody>
          <a:bodyPr/>
          <a:lstStyle/>
          <a:p>
            <a:fld id="{9A99BBDF-B9A8-3548-B862-F1F9DAF4BDFF}" type="slidenum">
              <a:rPr lang="en-US" smtClean="0"/>
              <a:t>16</a:t>
            </a:fld>
            <a:endParaRPr lang="en-US"/>
          </a:p>
        </p:txBody>
      </p:sp>
    </p:spTree>
    <p:extLst>
      <p:ext uri="{BB962C8B-B14F-4D97-AF65-F5344CB8AC3E}">
        <p14:creationId xmlns:p14="http://schemas.microsoft.com/office/powerpoint/2010/main" val="267173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AMPS used in the US</a:t>
            </a:r>
          </a:p>
        </p:txBody>
      </p:sp>
      <p:sp>
        <p:nvSpPr>
          <p:cNvPr id="4" name="Slide Number Placeholder 3"/>
          <p:cNvSpPr>
            <a:spLocks noGrp="1"/>
          </p:cNvSpPr>
          <p:nvPr>
            <p:ph type="sldNum" sz="quarter" idx="5"/>
          </p:nvPr>
        </p:nvSpPr>
        <p:spPr/>
        <p:txBody>
          <a:bodyPr/>
          <a:lstStyle/>
          <a:p>
            <a:fld id="{FE9DC289-C093-4A03-96E3-7FA6F6D9C6F5}" type="slidenum">
              <a:rPr lang="en-US" smtClean="0"/>
              <a:t>22</a:t>
            </a:fld>
            <a:endParaRPr lang="en-US"/>
          </a:p>
        </p:txBody>
      </p:sp>
    </p:spTree>
    <p:extLst>
      <p:ext uri="{BB962C8B-B14F-4D97-AF65-F5344CB8AC3E}">
        <p14:creationId xmlns:p14="http://schemas.microsoft.com/office/powerpoint/2010/main" val="6966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control channel is a special frequency that the phone and base station use to talk to one another about things like call set-up and channel changing. If the phone cannot find any control channels to listen to, it knows it is out of range and displays a "no service" message.</a:t>
            </a:r>
          </a:p>
        </p:txBody>
      </p:sp>
      <p:sp>
        <p:nvSpPr>
          <p:cNvPr id="4" name="Slide Number Placeholder 3"/>
          <p:cNvSpPr>
            <a:spLocks noGrp="1"/>
          </p:cNvSpPr>
          <p:nvPr>
            <p:ph type="sldNum" sz="quarter" idx="5"/>
          </p:nvPr>
        </p:nvSpPr>
        <p:spPr/>
        <p:txBody>
          <a:bodyPr/>
          <a:lstStyle/>
          <a:p>
            <a:fld id="{9A99BBDF-B9A8-3548-B862-F1F9DAF4BDFF}" type="slidenum">
              <a:rPr lang="en-US" smtClean="0"/>
              <a:t>23</a:t>
            </a:fld>
            <a:endParaRPr lang="en-US"/>
          </a:p>
        </p:txBody>
      </p:sp>
    </p:spTree>
    <p:extLst>
      <p:ext uri="{BB962C8B-B14F-4D97-AF65-F5344CB8AC3E}">
        <p14:creationId xmlns:p14="http://schemas.microsoft.com/office/powerpoint/2010/main" val="266227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http://ece2526.elimu.net/Notes/AMPS/</a:t>
            </a:r>
            <a:r>
              <a:rPr lang="en-US" dirty="0" err="1"/>
              <a:t>Amps_Home.html</a:t>
            </a: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25</a:t>
            </a:fld>
            <a:endParaRPr lang="en-US"/>
          </a:p>
        </p:txBody>
      </p:sp>
    </p:spTree>
    <p:extLst>
      <p:ext uri="{BB962C8B-B14F-4D97-AF65-F5344CB8AC3E}">
        <p14:creationId xmlns:p14="http://schemas.microsoft.com/office/powerpoint/2010/main" val="160809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BF57-F233-C241-8690-DA0B73FAB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9F075-31DD-704D-BC18-C4B64CCCA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6D7EBC-F57E-8043-B81C-696BDAB9CBE3}"/>
              </a:ext>
            </a:extLst>
          </p:cNvPr>
          <p:cNvSpPr>
            <a:spLocks noGrp="1"/>
          </p:cNvSpPr>
          <p:nvPr>
            <p:ph type="dt" sz="half" idx="10"/>
          </p:nvPr>
        </p:nvSpPr>
        <p:spPr/>
        <p:txBody>
          <a:bodyPr/>
          <a:lstStyle/>
          <a:p>
            <a:fld id="{C200EBF0-8839-394B-B627-0E02F4C70C75}" type="datetime1">
              <a:rPr lang="en-US" smtClean="0"/>
              <a:t>4/10/23</a:t>
            </a:fld>
            <a:endParaRPr lang="en-US"/>
          </a:p>
        </p:txBody>
      </p:sp>
      <p:sp>
        <p:nvSpPr>
          <p:cNvPr id="5" name="Footer Placeholder 4">
            <a:extLst>
              <a:ext uri="{FF2B5EF4-FFF2-40B4-BE49-F238E27FC236}">
                <a16:creationId xmlns:a16="http://schemas.microsoft.com/office/drawing/2014/main" id="{98663D0A-7D1F-CF4C-AC81-8B0DF8422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CA971-A0BB-F447-BEA3-4CA2F90F6891}"/>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73704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481F-C819-364C-BEEC-0656C4613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CC50D-257F-1B4E-A417-8B69902E1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EAF35-0D75-8042-B2B5-518AB142F1CD}"/>
              </a:ext>
            </a:extLst>
          </p:cNvPr>
          <p:cNvSpPr>
            <a:spLocks noGrp="1"/>
          </p:cNvSpPr>
          <p:nvPr>
            <p:ph type="dt" sz="half" idx="10"/>
          </p:nvPr>
        </p:nvSpPr>
        <p:spPr/>
        <p:txBody>
          <a:bodyPr/>
          <a:lstStyle/>
          <a:p>
            <a:fld id="{D9D72572-E77F-0644-9E5E-24B49C7BBAE4}" type="datetime1">
              <a:rPr lang="en-US" smtClean="0"/>
              <a:t>4/10/23</a:t>
            </a:fld>
            <a:endParaRPr lang="en-US"/>
          </a:p>
        </p:txBody>
      </p:sp>
      <p:sp>
        <p:nvSpPr>
          <p:cNvPr id="5" name="Footer Placeholder 4">
            <a:extLst>
              <a:ext uri="{FF2B5EF4-FFF2-40B4-BE49-F238E27FC236}">
                <a16:creationId xmlns:a16="http://schemas.microsoft.com/office/drawing/2014/main" id="{4B1E8FA7-8E17-A84A-B46F-73A364434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66E48-45FC-B14E-BCD5-3C7B39CBCE0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247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8B4BD-CD4B-8F44-92B1-FC39F9998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89AD8-BF67-9F40-8647-EC7D5FBD8A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FB6C7-07D6-EA4B-9DF1-0527FF9158EC}"/>
              </a:ext>
            </a:extLst>
          </p:cNvPr>
          <p:cNvSpPr>
            <a:spLocks noGrp="1"/>
          </p:cNvSpPr>
          <p:nvPr>
            <p:ph type="dt" sz="half" idx="10"/>
          </p:nvPr>
        </p:nvSpPr>
        <p:spPr/>
        <p:txBody>
          <a:bodyPr/>
          <a:lstStyle/>
          <a:p>
            <a:fld id="{93BD8BC3-3A45-B345-A353-0D9684E5393D}" type="datetime1">
              <a:rPr lang="en-US" smtClean="0"/>
              <a:t>4/10/23</a:t>
            </a:fld>
            <a:endParaRPr lang="en-US"/>
          </a:p>
        </p:txBody>
      </p:sp>
      <p:sp>
        <p:nvSpPr>
          <p:cNvPr id="5" name="Footer Placeholder 4">
            <a:extLst>
              <a:ext uri="{FF2B5EF4-FFF2-40B4-BE49-F238E27FC236}">
                <a16:creationId xmlns:a16="http://schemas.microsoft.com/office/drawing/2014/main" id="{B630F169-2F86-AB49-91B7-3DD0DAC59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F01BF-4E97-1748-8178-B3CAE211253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218470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4/10/23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11525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806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09E9-72AE-F944-92AB-8D697A98DB76}"/>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B0C0227A-A15E-584E-8DFA-C8D71E0FA4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59CA8-E461-204F-9F5E-18F2F770FBA0}"/>
              </a:ext>
            </a:extLst>
          </p:cNvPr>
          <p:cNvSpPr>
            <a:spLocks noGrp="1"/>
          </p:cNvSpPr>
          <p:nvPr>
            <p:ph type="dt" sz="half" idx="10"/>
          </p:nvPr>
        </p:nvSpPr>
        <p:spPr/>
        <p:txBody>
          <a:bodyPr/>
          <a:lstStyle/>
          <a:p>
            <a:fld id="{790823B0-1C6C-9C41-9195-29C93AE655EB}" type="datetime1">
              <a:rPr lang="en-US" smtClean="0"/>
              <a:t>4/10/23</a:t>
            </a:fld>
            <a:endParaRPr lang="en-US"/>
          </a:p>
        </p:txBody>
      </p:sp>
      <p:sp>
        <p:nvSpPr>
          <p:cNvPr id="5" name="Footer Placeholder 4">
            <a:extLst>
              <a:ext uri="{FF2B5EF4-FFF2-40B4-BE49-F238E27FC236}">
                <a16:creationId xmlns:a16="http://schemas.microsoft.com/office/drawing/2014/main" id="{8D57843E-D593-774D-8E79-A6E53D2F4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D3A36-C191-3641-B794-9E72B49F9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17298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F0CA-86B2-5B45-A70D-8035A1D6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E3E0F-D1EB-B642-8E3D-FC8F4CC8C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31FF1-1E85-8843-B114-411BEDC005F1}"/>
              </a:ext>
            </a:extLst>
          </p:cNvPr>
          <p:cNvSpPr>
            <a:spLocks noGrp="1"/>
          </p:cNvSpPr>
          <p:nvPr>
            <p:ph type="dt" sz="half" idx="10"/>
          </p:nvPr>
        </p:nvSpPr>
        <p:spPr/>
        <p:txBody>
          <a:bodyPr/>
          <a:lstStyle/>
          <a:p>
            <a:fld id="{316757C9-63AB-1C41-ACC0-26B1995BBD9A}" type="datetime1">
              <a:rPr lang="en-US" smtClean="0"/>
              <a:t>4/10/23</a:t>
            </a:fld>
            <a:endParaRPr lang="en-US"/>
          </a:p>
        </p:txBody>
      </p:sp>
      <p:sp>
        <p:nvSpPr>
          <p:cNvPr id="5" name="Footer Placeholder 4">
            <a:extLst>
              <a:ext uri="{FF2B5EF4-FFF2-40B4-BE49-F238E27FC236}">
                <a16:creationId xmlns:a16="http://schemas.microsoft.com/office/drawing/2014/main" id="{D782DD90-2A8A-7B45-AA16-E963582B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A18EF-B7F3-6B42-939D-67B5E5EB7C92}"/>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97484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9352-6DDD-CE46-8154-E575E678F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8A73C-86C7-594F-A253-70E5A8BA4E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15CC7-3BDD-404D-8FA4-5CA1C0952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3CE12-67DE-9F4E-BF32-04414BB4B490}"/>
              </a:ext>
            </a:extLst>
          </p:cNvPr>
          <p:cNvSpPr>
            <a:spLocks noGrp="1"/>
          </p:cNvSpPr>
          <p:nvPr>
            <p:ph type="dt" sz="half" idx="10"/>
          </p:nvPr>
        </p:nvSpPr>
        <p:spPr/>
        <p:txBody>
          <a:bodyPr/>
          <a:lstStyle/>
          <a:p>
            <a:fld id="{1ED37D13-5B8F-9D45-AE70-057206E75FDF}" type="datetime1">
              <a:rPr lang="en-US" smtClean="0"/>
              <a:t>4/10/23</a:t>
            </a:fld>
            <a:endParaRPr lang="en-US"/>
          </a:p>
        </p:txBody>
      </p:sp>
      <p:sp>
        <p:nvSpPr>
          <p:cNvPr id="6" name="Footer Placeholder 5">
            <a:extLst>
              <a:ext uri="{FF2B5EF4-FFF2-40B4-BE49-F238E27FC236}">
                <a16:creationId xmlns:a16="http://schemas.microsoft.com/office/drawing/2014/main" id="{76B314AF-8EDF-054D-9C90-69EB6B846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A4009-2CCD-9D41-A381-4A97D0F0502D}"/>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63081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0CB4-E7DC-8149-839B-28E7E9BBC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75834-FDE7-F946-85FC-8A0174A57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F985FF-B590-884C-B17B-019DE75ECE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0B9D8D-D43A-CE4C-B604-6F8D23FD0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2A05E4-10D0-C945-B234-CFBE89C3DD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EA6CB-3092-1D4C-9DAB-FB46D4108345}"/>
              </a:ext>
            </a:extLst>
          </p:cNvPr>
          <p:cNvSpPr>
            <a:spLocks noGrp="1"/>
          </p:cNvSpPr>
          <p:nvPr>
            <p:ph type="dt" sz="half" idx="10"/>
          </p:nvPr>
        </p:nvSpPr>
        <p:spPr/>
        <p:txBody>
          <a:bodyPr/>
          <a:lstStyle/>
          <a:p>
            <a:fld id="{A36597D9-479C-B14F-92B8-F05F3F2C8785}" type="datetime1">
              <a:rPr lang="en-US" smtClean="0"/>
              <a:t>4/10/23</a:t>
            </a:fld>
            <a:endParaRPr lang="en-US"/>
          </a:p>
        </p:txBody>
      </p:sp>
      <p:sp>
        <p:nvSpPr>
          <p:cNvPr id="8" name="Footer Placeholder 7">
            <a:extLst>
              <a:ext uri="{FF2B5EF4-FFF2-40B4-BE49-F238E27FC236}">
                <a16:creationId xmlns:a16="http://schemas.microsoft.com/office/drawing/2014/main" id="{76D5A47E-FD0F-0448-BA0B-ED1182CB5C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C82CB-E513-E741-8D95-87627C0038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6061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E9A7-0B77-9743-B5AA-CAB6C9D90A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9D7FD-DE8D-B44E-B808-D23D03640786}"/>
              </a:ext>
            </a:extLst>
          </p:cNvPr>
          <p:cNvSpPr>
            <a:spLocks noGrp="1"/>
          </p:cNvSpPr>
          <p:nvPr>
            <p:ph type="dt" sz="half" idx="10"/>
          </p:nvPr>
        </p:nvSpPr>
        <p:spPr/>
        <p:txBody>
          <a:bodyPr/>
          <a:lstStyle/>
          <a:p>
            <a:fld id="{9E0BA8B0-DEF6-AA4C-A083-A9706833671E}" type="datetime1">
              <a:rPr lang="en-US" smtClean="0"/>
              <a:t>4/10/23</a:t>
            </a:fld>
            <a:endParaRPr lang="en-US"/>
          </a:p>
        </p:txBody>
      </p:sp>
      <p:sp>
        <p:nvSpPr>
          <p:cNvPr id="4" name="Footer Placeholder 3">
            <a:extLst>
              <a:ext uri="{FF2B5EF4-FFF2-40B4-BE49-F238E27FC236}">
                <a16:creationId xmlns:a16="http://schemas.microsoft.com/office/drawing/2014/main" id="{734C91FD-DDDD-B143-B652-676F2A86C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4756AC-4624-6E49-8934-6376147244AE}"/>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02555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F82C-B4FA-B147-A4A4-09EE19242D71}"/>
              </a:ext>
            </a:extLst>
          </p:cNvPr>
          <p:cNvSpPr>
            <a:spLocks noGrp="1"/>
          </p:cNvSpPr>
          <p:nvPr>
            <p:ph type="dt" sz="half" idx="10"/>
          </p:nvPr>
        </p:nvSpPr>
        <p:spPr/>
        <p:txBody>
          <a:bodyPr/>
          <a:lstStyle/>
          <a:p>
            <a:fld id="{D15BF64A-A376-0A45-BE29-21CC9FFF3FDE}" type="datetime1">
              <a:rPr lang="en-US" smtClean="0"/>
              <a:t>4/10/23</a:t>
            </a:fld>
            <a:endParaRPr lang="en-US"/>
          </a:p>
        </p:txBody>
      </p:sp>
      <p:sp>
        <p:nvSpPr>
          <p:cNvPr id="3" name="Footer Placeholder 2">
            <a:extLst>
              <a:ext uri="{FF2B5EF4-FFF2-40B4-BE49-F238E27FC236}">
                <a16:creationId xmlns:a16="http://schemas.microsoft.com/office/drawing/2014/main" id="{6B2455D3-4D81-D540-88BA-2E6C87AC1C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6075E-1F8A-9D46-8F7B-7E4C8E471D00}"/>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837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F993-57A0-DC4F-AB22-A3CF079DC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F40D0-448B-7B44-A91E-8EADB9FD3A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86CA-29B1-B246-96C5-16B6130B1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39152B-69D6-7B4F-8AE0-C17907A98D44}"/>
              </a:ext>
            </a:extLst>
          </p:cNvPr>
          <p:cNvSpPr>
            <a:spLocks noGrp="1"/>
          </p:cNvSpPr>
          <p:nvPr>
            <p:ph type="dt" sz="half" idx="10"/>
          </p:nvPr>
        </p:nvSpPr>
        <p:spPr/>
        <p:txBody>
          <a:bodyPr/>
          <a:lstStyle/>
          <a:p>
            <a:fld id="{33677D6B-97DA-5E40-B425-CD115F7FA710}" type="datetime1">
              <a:rPr lang="en-US" smtClean="0"/>
              <a:t>4/10/23</a:t>
            </a:fld>
            <a:endParaRPr lang="en-US"/>
          </a:p>
        </p:txBody>
      </p:sp>
      <p:sp>
        <p:nvSpPr>
          <p:cNvPr id="6" name="Footer Placeholder 5">
            <a:extLst>
              <a:ext uri="{FF2B5EF4-FFF2-40B4-BE49-F238E27FC236}">
                <a16:creationId xmlns:a16="http://schemas.microsoft.com/office/drawing/2014/main" id="{07AE64CE-F510-0247-8DF0-26AADC14D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0DB03-B67E-1C48-B5E4-BBB60B93A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311572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ADF8-DA7B-4246-BEBC-EBF3887DC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D9EB6-1AE2-944A-AF8D-AF2A8FE48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60A4B-440D-DE43-B7D5-DB01F996F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F8E60C-8673-4B49-AA6F-F9F682C62403}"/>
              </a:ext>
            </a:extLst>
          </p:cNvPr>
          <p:cNvSpPr>
            <a:spLocks noGrp="1"/>
          </p:cNvSpPr>
          <p:nvPr>
            <p:ph type="dt" sz="half" idx="10"/>
          </p:nvPr>
        </p:nvSpPr>
        <p:spPr/>
        <p:txBody>
          <a:bodyPr/>
          <a:lstStyle/>
          <a:p>
            <a:fld id="{77A45556-6D58-3146-8E65-1638092509C4}" type="datetime1">
              <a:rPr lang="en-US" smtClean="0"/>
              <a:t>4/10/23</a:t>
            </a:fld>
            <a:endParaRPr lang="en-US"/>
          </a:p>
        </p:txBody>
      </p:sp>
      <p:sp>
        <p:nvSpPr>
          <p:cNvPr id="6" name="Footer Placeholder 5">
            <a:extLst>
              <a:ext uri="{FF2B5EF4-FFF2-40B4-BE49-F238E27FC236}">
                <a16:creationId xmlns:a16="http://schemas.microsoft.com/office/drawing/2014/main" id="{44B2734E-F9FE-C847-BFD4-1F6C9A576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6D04A-8ABA-7241-908C-5AC6E52020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24736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4EFAD7-6478-AC46-89B8-CA296FC5C606}"/>
              </a:ext>
            </a:extLst>
          </p:cNvPr>
          <p:cNvSpPr>
            <a:spLocks noGrp="1"/>
          </p:cNvSpPr>
          <p:nvPr>
            <p:ph type="title"/>
          </p:nvPr>
        </p:nvSpPr>
        <p:spPr>
          <a:xfrm>
            <a:off x="838200" y="1249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94DFC-39B4-7B44-8826-C014501A8224}"/>
              </a:ext>
            </a:extLst>
          </p:cNvPr>
          <p:cNvSpPr>
            <a:spLocks noGrp="1"/>
          </p:cNvSpPr>
          <p:nvPr>
            <p:ph type="body" idx="1"/>
          </p:nvPr>
        </p:nvSpPr>
        <p:spPr>
          <a:xfrm>
            <a:off x="838200" y="167153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1CA04-FB67-1A4A-9224-1E4EC41C6C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C2B2A-7C03-EE44-84DE-40A7B16309C7}" type="datetime1">
              <a:rPr lang="en-US" smtClean="0"/>
              <a:t>4/10/23</a:t>
            </a:fld>
            <a:endParaRPr lang="en-US"/>
          </a:p>
        </p:txBody>
      </p:sp>
      <p:sp>
        <p:nvSpPr>
          <p:cNvPr id="5" name="Footer Placeholder 4">
            <a:extLst>
              <a:ext uri="{FF2B5EF4-FFF2-40B4-BE49-F238E27FC236}">
                <a16:creationId xmlns:a16="http://schemas.microsoft.com/office/drawing/2014/main" id="{46F369E5-B8EF-024E-B0D2-65DE7DCDA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A555D-7B1B-7F47-A148-91B8AD097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C04DA-1748-8C48-8913-76B061C053D9}" type="slidenum">
              <a:rPr lang="en-US" smtClean="0"/>
              <a:t>‹#›</a:t>
            </a:fld>
            <a:endParaRPr lang="en-US"/>
          </a:p>
        </p:txBody>
      </p:sp>
    </p:spTree>
    <p:extLst>
      <p:ext uri="{BB962C8B-B14F-4D97-AF65-F5344CB8AC3E}">
        <p14:creationId xmlns:p14="http://schemas.microsoft.com/office/powerpoint/2010/main" val="1592958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mithsonianmag.com/innovation/first-mobile-phone-call-was-made-75-years-ago-180978003/" TargetMode="External"/><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hyperlink" Target="https://ethw.org/The_Foundations_of_Mobile_and_Cellular_Telephon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Improved_Mobile_Telephone_Servic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dg.org/technology/cdma_technology/a_ross/handoff.as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unsynchronized/gr-amps" TargetMode="External"/><Relationship Id="rId2" Type="http://schemas.openxmlformats.org/officeDocument/2006/relationships/hyperlink" Target="https://hackaday.com/tag/amp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en.wikipedia.org/wiki/File:Gsm_structures.sv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researchgate.net/publication/334107628_Terahertz_Band_The_Last_Piece_of_RF_Spectrum_Puzzle_for_Communication_Syste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dl.acm.org/doi/pdf/10.1145/1879141.1879159"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nline.io/index.html" TargetMode="External"/><Relationship Id="rId2" Type="http://schemas.openxmlformats.org/officeDocument/2006/relationships/hyperlink" Target="https://patpannuto.co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fi.ee.tsinghua.edu.cn/~wanghuandong/papers/ton16.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astminuteengineers.com/sim800l-gsm-module-arduino-tutorial/" TargetMode="External"/><Relationship Id="rId2" Type="http://schemas.openxmlformats.org/officeDocument/2006/relationships/hyperlink" Target="https://www.simcomm2m.com/" TargetMode="Externa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hyperlink" Target="https://makeradvisor.com/tools/ttgo-t-call-esp32-sim80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8C01-BE8B-4640-B1A7-CA8E0ED8024D}"/>
              </a:ext>
            </a:extLst>
          </p:cNvPr>
          <p:cNvSpPr>
            <a:spLocks noGrp="1"/>
          </p:cNvSpPr>
          <p:nvPr>
            <p:ph type="ctrTitle"/>
          </p:nvPr>
        </p:nvSpPr>
        <p:spPr>
          <a:xfrm>
            <a:off x="1524000" y="1505423"/>
            <a:ext cx="9144000" cy="2387600"/>
          </a:xfrm>
        </p:spPr>
        <p:txBody>
          <a:bodyPr>
            <a:normAutofit/>
          </a:bodyPr>
          <a:lstStyle/>
          <a:p>
            <a:r>
              <a:rPr lang="en-US" sz="3100" dirty="0">
                <a:solidFill>
                  <a:schemeClr val="tx1">
                    <a:lumMod val="50000"/>
                    <a:lumOff val="50000"/>
                  </a:schemeClr>
                </a:solidFill>
              </a:rPr>
              <a:t>Wireless for the Internet of Things</a:t>
            </a:r>
            <a:br>
              <a:rPr lang="en-US" sz="3100" dirty="0">
                <a:solidFill>
                  <a:schemeClr val="tx1">
                    <a:lumMod val="50000"/>
                    <a:lumOff val="50000"/>
                  </a:schemeClr>
                </a:solidFill>
              </a:rPr>
            </a:br>
            <a:br>
              <a:rPr lang="en-US" b="1" dirty="0"/>
            </a:br>
            <a:r>
              <a:rPr lang="en-US" sz="4800" dirty="0"/>
              <a:t>Cellular Networks and the IoT</a:t>
            </a:r>
            <a:endParaRPr lang="en-US" sz="4900" dirty="0">
              <a:effectLst/>
            </a:endParaRPr>
          </a:p>
        </p:txBody>
      </p:sp>
      <p:sp>
        <p:nvSpPr>
          <p:cNvPr id="3" name="Subtitle 2">
            <a:extLst>
              <a:ext uri="{FF2B5EF4-FFF2-40B4-BE49-F238E27FC236}">
                <a16:creationId xmlns:a16="http://schemas.microsoft.com/office/drawing/2014/main" id="{0E23CFD5-C52E-3041-965C-0DE8691FAB6A}"/>
              </a:ext>
            </a:extLst>
          </p:cNvPr>
          <p:cNvSpPr>
            <a:spLocks noGrp="1"/>
          </p:cNvSpPr>
          <p:nvPr>
            <p:ph type="subTitle" idx="1"/>
          </p:nvPr>
        </p:nvSpPr>
        <p:spPr>
          <a:xfrm>
            <a:off x="1524000" y="4825357"/>
            <a:ext cx="4572000" cy="1655762"/>
          </a:xfrm>
        </p:spPr>
        <p:txBody>
          <a:bodyPr/>
          <a:lstStyle/>
          <a:p>
            <a:pPr algn="l"/>
            <a:r>
              <a:rPr lang="en-US" dirty="0"/>
              <a:t>CS/ECE 4501</a:t>
            </a:r>
          </a:p>
          <a:p>
            <a:pPr algn="l"/>
            <a:r>
              <a:rPr lang="en-US" dirty="0"/>
              <a:t>Spring 2023</a:t>
            </a:r>
          </a:p>
          <a:p>
            <a:pPr algn="l"/>
            <a:r>
              <a:rPr lang="en-US" dirty="0"/>
              <a:t>UVA</a:t>
            </a:r>
          </a:p>
        </p:txBody>
      </p:sp>
      <p:sp>
        <p:nvSpPr>
          <p:cNvPr id="4" name="TextBox 3">
            <a:extLst>
              <a:ext uri="{FF2B5EF4-FFF2-40B4-BE49-F238E27FC236}">
                <a16:creationId xmlns:a16="http://schemas.microsoft.com/office/drawing/2014/main" id="{F778D15A-2EAF-5D41-93BE-194449E5ED79}"/>
              </a:ext>
            </a:extLst>
          </p:cNvPr>
          <p:cNvSpPr txBox="1"/>
          <p:nvPr/>
        </p:nvSpPr>
        <p:spPr>
          <a:xfrm>
            <a:off x="10691622" y="6575167"/>
            <a:ext cx="1556836" cy="261610"/>
          </a:xfrm>
          <a:prstGeom prst="rect">
            <a:avLst/>
          </a:prstGeom>
          <a:noFill/>
        </p:spPr>
        <p:txBody>
          <a:bodyPr wrap="none" rtlCol="0">
            <a:spAutoFit/>
          </a:bodyPr>
          <a:lstStyle/>
          <a:p>
            <a:r>
              <a:rPr lang="en-US" sz="1100" dirty="0">
                <a:solidFill>
                  <a:schemeClr val="bg2">
                    <a:lumMod val="75000"/>
                  </a:schemeClr>
                </a:solidFill>
              </a:rPr>
              <a:t>[Pannuto, Ghena, Nasir]</a:t>
            </a:r>
          </a:p>
        </p:txBody>
      </p:sp>
      <p:pic>
        <p:nvPicPr>
          <p:cNvPr id="5" name="Picture 4">
            <a:extLst>
              <a:ext uri="{FF2B5EF4-FFF2-40B4-BE49-F238E27FC236}">
                <a16:creationId xmlns:a16="http://schemas.microsoft.com/office/drawing/2014/main" id="{7F973F6E-2499-D346-896F-58458DC44FEC}"/>
              </a:ext>
            </a:extLst>
          </p:cNvPr>
          <p:cNvPicPr>
            <a:picLocks noChangeAspect="1"/>
          </p:cNvPicPr>
          <p:nvPr/>
        </p:nvPicPr>
        <p:blipFill rotWithShape="1">
          <a:blip r:embed="rId2"/>
          <a:srcRect l="11250" t="18730" r="12727" b="23542"/>
          <a:stretch/>
        </p:blipFill>
        <p:spPr>
          <a:xfrm>
            <a:off x="9867262" y="300038"/>
            <a:ext cx="2005651" cy="551968"/>
          </a:xfrm>
          <a:prstGeom prst="rect">
            <a:avLst/>
          </a:prstGeom>
        </p:spPr>
      </p:pic>
    </p:spTree>
    <p:extLst>
      <p:ext uri="{BB962C8B-B14F-4D97-AF65-F5344CB8AC3E}">
        <p14:creationId xmlns:p14="http://schemas.microsoft.com/office/powerpoint/2010/main" val="105054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726C-6D40-904A-82F0-928EC612C842}"/>
              </a:ext>
            </a:extLst>
          </p:cNvPr>
          <p:cNvSpPr>
            <a:spLocks noGrp="1"/>
          </p:cNvSpPr>
          <p:nvPr>
            <p:ph type="title"/>
          </p:nvPr>
        </p:nvSpPr>
        <p:spPr/>
        <p:txBody>
          <a:bodyPr/>
          <a:lstStyle/>
          <a:p>
            <a:r>
              <a:rPr lang="en-US" dirty="0"/>
              <a:t>The first commercial mobile phone was in 1946!</a:t>
            </a:r>
          </a:p>
        </p:txBody>
      </p:sp>
      <p:sp>
        <p:nvSpPr>
          <p:cNvPr id="3" name="Content Placeholder 2">
            <a:extLst>
              <a:ext uri="{FF2B5EF4-FFF2-40B4-BE49-F238E27FC236}">
                <a16:creationId xmlns:a16="http://schemas.microsoft.com/office/drawing/2014/main" id="{864BFB8E-1CAF-E54D-B5C8-83C2EE76D872}"/>
              </a:ext>
            </a:extLst>
          </p:cNvPr>
          <p:cNvSpPr>
            <a:spLocks noGrp="1"/>
          </p:cNvSpPr>
          <p:nvPr>
            <p:ph idx="1"/>
          </p:nvPr>
        </p:nvSpPr>
        <p:spPr/>
        <p:txBody>
          <a:bodyPr/>
          <a:lstStyle/>
          <a:p>
            <a:r>
              <a:rPr lang="en-US" dirty="0"/>
              <a:t>By 1948, 5000 users placing around 30,000 calls weekly</a:t>
            </a:r>
          </a:p>
        </p:txBody>
      </p:sp>
      <p:sp>
        <p:nvSpPr>
          <p:cNvPr id="4" name="Slide Number Placeholder 3">
            <a:extLst>
              <a:ext uri="{FF2B5EF4-FFF2-40B4-BE49-F238E27FC236}">
                <a16:creationId xmlns:a16="http://schemas.microsoft.com/office/drawing/2014/main" id="{D3A49DC6-348F-EF40-87CA-8966836DACE7}"/>
              </a:ext>
            </a:extLst>
          </p:cNvPr>
          <p:cNvSpPr>
            <a:spLocks noGrp="1"/>
          </p:cNvSpPr>
          <p:nvPr>
            <p:ph type="sldNum" sz="quarter" idx="12"/>
          </p:nvPr>
        </p:nvSpPr>
        <p:spPr/>
        <p:txBody>
          <a:bodyPr/>
          <a:lstStyle/>
          <a:p>
            <a:pPr algn="r"/>
            <a:fld id="{434A358D-2637-E146-A3BD-05BD470B507B}" type="slidenum">
              <a:rPr lang="en-US" smtClean="0"/>
              <a:pPr algn="r"/>
              <a:t>10</a:t>
            </a:fld>
            <a:endParaRPr lang="en-US" dirty="0"/>
          </a:p>
        </p:txBody>
      </p:sp>
      <p:pic>
        <p:nvPicPr>
          <p:cNvPr id="5" name="Picture 4">
            <a:extLst>
              <a:ext uri="{FF2B5EF4-FFF2-40B4-BE49-F238E27FC236}">
                <a16:creationId xmlns:a16="http://schemas.microsoft.com/office/drawing/2014/main" id="{8522AEBB-9F3C-B349-80A6-772C42A3B963}"/>
              </a:ext>
            </a:extLst>
          </p:cNvPr>
          <p:cNvPicPr>
            <a:picLocks noChangeAspect="1"/>
          </p:cNvPicPr>
          <p:nvPr/>
        </p:nvPicPr>
        <p:blipFill>
          <a:blip r:embed="rId2"/>
          <a:stretch>
            <a:fillRect/>
          </a:stretch>
        </p:blipFill>
        <p:spPr>
          <a:xfrm>
            <a:off x="1097747" y="2190041"/>
            <a:ext cx="4998253" cy="3936124"/>
          </a:xfrm>
          <a:prstGeom prst="rect">
            <a:avLst/>
          </a:prstGeom>
        </p:spPr>
      </p:pic>
      <p:sp>
        <p:nvSpPr>
          <p:cNvPr id="6" name="TextBox 5">
            <a:extLst>
              <a:ext uri="{FF2B5EF4-FFF2-40B4-BE49-F238E27FC236}">
                <a16:creationId xmlns:a16="http://schemas.microsoft.com/office/drawing/2014/main" id="{01F02615-1DA7-014D-9803-D6023118D4A4}"/>
              </a:ext>
            </a:extLst>
          </p:cNvPr>
          <p:cNvSpPr txBox="1"/>
          <p:nvPr/>
        </p:nvSpPr>
        <p:spPr>
          <a:xfrm>
            <a:off x="990308" y="6089611"/>
            <a:ext cx="5477782"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https://www.smithsonianmag.com/innovation/first-mobile-phone-call-was-made-75-years-ago-180978003/</a:t>
            </a:r>
            <a:r>
              <a:rPr lang="en-US" sz="933" dirty="0">
                <a:solidFill>
                  <a:schemeClr val="bg1">
                    <a:lumMod val="50000"/>
                  </a:schemeClr>
                </a:solidFill>
                <a:latin typeface="Seravek Light"/>
                <a:cs typeface="Seravek Light"/>
              </a:rPr>
              <a:t> </a:t>
            </a:r>
          </a:p>
        </p:txBody>
      </p:sp>
      <p:sp>
        <p:nvSpPr>
          <p:cNvPr id="7" name="Content Placeholder 2">
            <a:extLst>
              <a:ext uri="{FF2B5EF4-FFF2-40B4-BE49-F238E27FC236}">
                <a16:creationId xmlns:a16="http://schemas.microsoft.com/office/drawing/2014/main" id="{FCDC52B0-37C0-8249-AFA7-C6A4843672AE}"/>
              </a:ext>
            </a:extLst>
          </p:cNvPr>
          <p:cNvSpPr txBox="1">
            <a:spLocks/>
          </p:cNvSpPr>
          <p:nvPr/>
        </p:nvSpPr>
        <p:spPr>
          <a:xfrm>
            <a:off x="5731641" y="2190039"/>
            <a:ext cx="5850760" cy="389957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“The equipment, of course employing vacuum tubes, </a:t>
            </a:r>
            <a:r>
              <a:rPr lang="en-US" sz="2400" b="1" dirty="0"/>
              <a:t>weighed eighty pounds, filled much of a vehicle’s trunk and drew so much power that it would cause the headlights to dim. </a:t>
            </a:r>
            <a:r>
              <a:rPr lang="en-US" sz="2400" dirty="0"/>
              <a:t>Service cost $15 per month, plus thirty to forty cents per local call, equivalent to $175 2012 dollars, plus $3.50 to $4.65 per call. “</a:t>
            </a:r>
          </a:p>
        </p:txBody>
      </p:sp>
      <p:sp>
        <p:nvSpPr>
          <p:cNvPr id="8" name="TextBox 7">
            <a:extLst>
              <a:ext uri="{FF2B5EF4-FFF2-40B4-BE49-F238E27FC236}">
                <a16:creationId xmlns:a16="http://schemas.microsoft.com/office/drawing/2014/main" id="{97F4B17F-5102-454F-BBEF-FA894BE3D9D6}"/>
              </a:ext>
            </a:extLst>
          </p:cNvPr>
          <p:cNvSpPr txBox="1"/>
          <p:nvPr/>
        </p:nvSpPr>
        <p:spPr>
          <a:xfrm>
            <a:off x="6757272" y="5556131"/>
            <a:ext cx="3708066"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https://ethw.org/The_Foundations_of_Mobile_and_Cellular_Telephony</a:t>
            </a:r>
            <a:r>
              <a:rPr lang="en-US" sz="933"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046954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11</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44558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r>
              <a:rPr lang="en-US" dirty="0"/>
              <a:t> Transmission energy of phone!</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12</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55074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18B-A4CF-3743-9C34-79889AEA11D5}"/>
              </a:ext>
            </a:extLst>
          </p:cNvPr>
          <p:cNvSpPr>
            <a:spLocks noGrp="1"/>
          </p:cNvSpPr>
          <p:nvPr>
            <p:ph type="title"/>
          </p:nvPr>
        </p:nvSpPr>
        <p:spPr/>
        <p:txBody>
          <a:bodyPr/>
          <a:lstStyle/>
          <a:p>
            <a:r>
              <a:rPr lang="en-US" dirty="0"/>
              <a:t>1965: The Improved Mobile Telephone Service</a:t>
            </a:r>
          </a:p>
        </p:txBody>
      </p:sp>
      <p:sp>
        <p:nvSpPr>
          <p:cNvPr id="3" name="Content Placeholder 2">
            <a:extLst>
              <a:ext uri="{FF2B5EF4-FFF2-40B4-BE49-F238E27FC236}">
                <a16:creationId xmlns:a16="http://schemas.microsoft.com/office/drawing/2014/main" id="{76D301A9-2B29-044A-9BCD-6BEB702FC9EF}"/>
              </a:ext>
            </a:extLst>
          </p:cNvPr>
          <p:cNvSpPr>
            <a:spLocks noGrp="1"/>
          </p:cNvSpPr>
          <p:nvPr>
            <p:ph idx="1"/>
          </p:nvPr>
        </p:nvSpPr>
        <p:spPr>
          <a:xfrm>
            <a:off x="607595" y="1143000"/>
            <a:ext cx="10828844" cy="5029200"/>
          </a:xfrm>
        </p:spPr>
        <p:txBody>
          <a:bodyPr>
            <a:normAutofit/>
          </a:bodyPr>
          <a:lstStyle/>
          <a:p>
            <a:r>
              <a:rPr lang="en-US" dirty="0"/>
              <a:t>More spectrum in 3 different bands for Bell System US</a:t>
            </a:r>
          </a:p>
          <a:p>
            <a:pPr lvl="1"/>
            <a:r>
              <a:rPr lang="en-US" dirty="0"/>
              <a:t>VHF Low (35-44 MHz, 9 channels)</a:t>
            </a:r>
          </a:p>
          <a:p>
            <a:pPr lvl="1"/>
            <a:r>
              <a:rPr lang="en-US" dirty="0"/>
              <a:t>VHF High (152-158 MHz, 11 channels)</a:t>
            </a:r>
          </a:p>
          <a:p>
            <a:pPr lvl="1"/>
            <a:r>
              <a:rPr lang="en-US" dirty="0"/>
              <a:t>UHF (454-460 MHz, 12 channels)</a:t>
            </a:r>
          </a:p>
          <a:p>
            <a:pPr marL="457200" lvl="1" indent="0">
              <a:buNone/>
            </a:pPr>
            <a:endParaRPr lang="en-US" dirty="0"/>
          </a:p>
          <a:p>
            <a:r>
              <a:rPr lang="en-US" dirty="0"/>
              <a:t>Full Duplex</a:t>
            </a:r>
          </a:p>
          <a:p>
            <a:pPr lvl="1"/>
            <a:r>
              <a:rPr lang="en-US" dirty="0"/>
              <a:t>Implemented as channel pairs (two half-duplex)</a:t>
            </a:r>
          </a:p>
          <a:p>
            <a:pPr lvl="1"/>
            <a:endParaRPr lang="en-US" dirty="0"/>
          </a:p>
          <a:p>
            <a:r>
              <a:rPr lang="en-US" dirty="0"/>
              <a:t>More spectrum alone not enough</a:t>
            </a:r>
          </a:p>
          <a:p>
            <a:pPr lvl="1"/>
            <a:r>
              <a:rPr lang="en-US" dirty="0"/>
              <a:t>Limited to 40,000 total subscribers</a:t>
            </a:r>
          </a:p>
          <a:p>
            <a:pPr lvl="1"/>
            <a:r>
              <a:rPr lang="en-US" dirty="0"/>
              <a:t>E.g. NYC had 2,000 people on 12 channels with a typical wait of 30 mins to place a call</a:t>
            </a:r>
          </a:p>
        </p:txBody>
      </p:sp>
      <p:sp>
        <p:nvSpPr>
          <p:cNvPr id="4" name="Slide Number Placeholder 3">
            <a:extLst>
              <a:ext uri="{FF2B5EF4-FFF2-40B4-BE49-F238E27FC236}">
                <a16:creationId xmlns:a16="http://schemas.microsoft.com/office/drawing/2014/main" id="{F67A39B6-03F0-8B40-8268-F46D37CD7618}"/>
              </a:ext>
            </a:extLst>
          </p:cNvPr>
          <p:cNvSpPr>
            <a:spLocks noGrp="1"/>
          </p:cNvSpPr>
          <p:nvPr>
            <p:ph type="sldNum" sz="quarter" idx="12"/>
          </p:nvPr>
        </p:nvSpPr>
        <p:spPr/>
        <p:txBody>
          <a:bodyPr/>
          <a:lstStyle/>
          <a:p>
            <a:pPr algn="r"/>
            <a:fld id="{434A358D-2637-E146-A3BD-05BD470B507B}" type="slidenum">
              <a:rPr lang="en-US" smtClean="0"/>
              <a:pPr algn="r"/>
              <a:t>13</a:t>
            </a:fld>
            <a:endParaRPr lang="en-US" dirty="0"/>
          </a:p>
        </p:txBody>
      </p:sp>
      <p:pic>
        <p:nvPicPr>
          <p:cNvPr id="5" name="Picture 4">
            <a:extLst>
              <a:ext uri="{FF2B5EF4-FFF2-40B4-BE49-F238E27FC236}">
                <a16:creationId xmlns:a16="http://schemas.microsoft.com/office/drawing/2014/main" id="{3ACD3624-FCCA-154B-A1F3-B79B8E70F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858" y="1787666"/>
            <a:ext cx="3441536" cy="2581153"/>
          </a:xfrm>
          <a:prstGeom prst="rect">
            <a:avLst/>
          </a:prstGeom>
        </p:spPr>
      </p:pic>
      <p:sp>
        <p:nvSpPr>
          <p:cNvPr id="6" name="TextBox 5">
            <a:extLst>
              <a:ext uri="{FF2B5EF4-FFF2-40B4-BE49-F238E27FC236}">
                <a16:creationId xmlns:a16="http://schemas.microsoft.com/office/drawing/2014/main" id="{DE426741-4F86-4443-8DDF-0E18D9BCE064}"/>
              </a:ext>
            </a:extLst>
          </p:cNvPr>
          <p:cNvSpPr txBox="1"/>
          <p:nvPr/>
        </p:nvSpPr>
        <p:spPr>
          <a:xfrm>
            <a:off x="8138858" y="4368819"/>
            <a:ext cx="3441536" cy="379656"/>
          </a:xfrm>
          <a:prstGeom prst="rect">
            <a:avLst/>
          </a:prstGeom>
          <a:noFill/>
        </p:spPr>
        <p:txBody>
          <a:bodyPr wrap="square" rtlCol="0">
            <a:spAutoFit/>
          </a:bodyPr>
          <a:lstStyle/>
          <a:p>
            <a:pPr algn="ctr"/>
            <a:r>
              <a:rPr lang="en-US" sz="1867" i="1" dirty="0">
                <a:latin typeface="Seravek Light"/>
                <a:cs typeface="Seravek Light"/>
              </a:rPr>
              <a:t>Phones fit in a briefcase now</a:t>
            </a:r>
          </a:p>
        </p:txBody>
      </p:sp>
      <p:sp>
        <p:nvSpPr>
          <p:cNvPr id="8" name="TextBox 7">
            <a:extLst>
              <a:ext uri="{FF2B5EF4-FFF2-40B4-BE49-F238E27FC236}">
                <a16:creationId xmlns:a16="http://schemas.microsoft.com/office/drawing/2014/main" id="{B8B222A7-0685-DD4F-9FE4-F4102D59E13C}"/>
              </a:ext>
            </a:extLst>
          </p:cNvPr>
          <p:cNvSpPr txBox="1"/>
          <p:nvPr/>
        </p:nvSpPr>
        <p:spPr>
          <a:xfrm>
            <a:off x="838200" y="6447182"/>
            <a:ext cx="4437305" cy="276999"/>
          </a:xfrm>
          <a:prstGeom prst="rect">
            <a:avLst/>
          </a:prstGeom>
          <a:noFill/>
        </p:spPr>
        <p:txBody>
          <a:bodyPr wrap="none" rtlCol="0">
            <a:spAutoFit/>
          </a:bodyPr>
          <a:lstStyle/>
          <a:p>
            <a:r>
              <a:rPr lang="en-US" sz="12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https://en.wikipedia.org/wiki/Improved_Mobile_Telephone_Service</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90897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944-DA4D-3543-8423-BE232A6FB6B9}"/>
              </a:ext>
            </a:extLst>
          </p:cNvPr>
          <p:cNvSpPr>
            <a:spLocks noGrp="1"/>
          </p:cNvSpPr>
          <p:nvPr>
            <p:ph type="title"/>
          </p:nvPr>
        </p:nvSpPr>
        <p:spPr/>
        <p:txBody>
          <a:bodyPr/>
          <a:lstStyle/>
          <a:p>
            <a:r>
              <a:rPr lang="en-US" dirty="0"/>
              <a:t>Quick review: How can we share spectrum?</a:t>
            </a:r>
          </a:p>
        </p:txBody>
      </p:sp>
      <p:sp>
        <p:nvSpPr>
          <p:cNvPr id="3" name="Content Placeholder 2">
            <a:extLst>
              <a:ext uri="{FF2B5EF4-FFF2-40B4-BE49-F238E27FC236}">
                <a16:creationId xmlns:a16="http://schemas.microsoft.com/office/drawing/2014/main" id="{0C07B9F6-FBCE-D04D-B64C-3C09C0307228}"/>
              </a:ext>
            </a:extLst>
          </p:cNvPr>
          <p:cNvSpPr>
            <a:spLocks noGrp="1"/>
          </p:cNvSpPr>
          <p:nvPr>
            <p:ph idx="1"/>
          </p:nvPr>
        </p:nvSpPr>
        <p:spPr/>
        <p:txBody>
          <a:bodyPr/>
          <a:lstStyle/>
          <a:p>
            <a:r>
              <a:rPr lang="en-US" dirty="0"/>
              <a:t>Frequency division</a:t>
            </a:r>
          </a:p>
          <a:p>
            <a:endParaRPr lang="en-US" dirty="0"/>
          </a:p>
          <a:p>
            <a:r>
              <a:rPr lang="en-US" dirty="0"/>
              <a:t>Time division</a:t>
            </a:r>
          </a:p>
          <a:p>
            <a:endParaRPr lang="en-US" dirty="0"/>
          </a:p>
          <a:p>
            <a:r>
              <a:rPr lang="en-US" dirty="0"/>
              <a:t>Code division</a:t>
            </a:r>
          </a:p>
          <a:p>
            <a:pPr lvl="1"/>
            <a:r>
              <a:rPr lang="en-US" dirty="0"/>
              <a:t>Didn’t come to the US mobile networks until the 80’s</a:t>
            </a:r>
          </a:p>
          <a:p>
            <a:endParaRPr lang="en-US" dirty="0"/>
          </a:p>
          <a:p>
            <a:r>
              <a:rPr lang="en-US" dirty="0"/>
              <a:t>Spatial division!!</a:t>
            </a:r>
          </a:p>
        </p:txBody>
      </p:sp>
      <p:sp>
        <p:nvSpPr>
          <p:cNvPr id="4" name="Slide Number Placeholder 3">
            <a:extLst>
              <a:ext uri="{FF2B5EF4-FFF2-40B4-BE49-F238E27FC236}">
                <a16:creationId xmlns:a16="http://schemas.microsoft.com/office/drawing/2014/main" id="{0359F854-28A2-6048-B81E-4D7423689F42}"/>
              </a:ext>
            </a:extLst>
          </p:cNvPr>
          <p:cNvSpPr>
            <a:spLocks noGrp="1"/>
          </p:cNvSpPr>
          <p:nvPr>
            <p:ph type="sldNum" sz="quarter" idx="12"/>
          </p:nvPr>
        </p:nvSpPr>
        <p:spPr/>
        <p:txBody>
          <a:bodyPr/>
          <a:lstStyle/>
          <a:p>
            <a:pPr algn="r"/>
            <a:fld id="{434A358D-2637-E146-A3BD-05BD470B507B}" type="slidenum">
              <a:rPr lang="en-US" smtClean="0"/>
              <a:pPr algn="r"/>
              <a:t>14</a:t>
            </a:fld>
            <a:endParaRPr lang="en-US" dirty="0"/>
          </a:p>
        </p:txBody>
      </p:sp>
    </p:spTree>
    <p:extLst>
      <p:ext uri="{BB962C8B-B14F-4D97-AF65-F5344CB8AC3E}">
        <p14:creationId xmlns:p14="http://schemas.microsoft.com/office/powerpoint/2010/main" val="218853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What’s inefficient with this picture?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Early mobile networks handled the mobility challenge with wide-area coverage</a:t>
            </a:r>
          </a:p>
          <a:p>
            <a:endParaRPr lang="en-US" dirty="0"/>
          </a:p>
          <a:p>
            <a:r>
              <a:rPr lang="en-US" dirty="0"/>
              <a:t>The active user could be anywhere in the 40~60 mile range of the transmit tower</a:t>
            </a:r>
          </a:p>
          <a:p>
            <a:pPr lvl="1"/>
            <a:r>
              <a:rPr lang="en-US" dirty="0"/>
              <a:t>So they had exclusive access to that whole area!</a:t>
            </a:r>
          </a:p>
          <a:p>
            <a:pPr lvl="1"/>
            <a:endParaRPr lang="en-US" dirty="0"/>
          </a:p>
          <a:p>
            <a:r>
              <a:rPr lang="en-US" dirty="0">
                <a:solidFill>
                  <a:srgbClr val="FF0000"/>
                </a:solidFill>
              </a:rPr>
              <a:t>12 frequency channels </a:t>
            </a:r>
            <a:r>
              <a:rPr lang="en-US" dirty="0">
                <a:solidFill>
                  <a:srgbClr val="FF0000"/>
                </a:solidFill>
                <a:sym typeface="Wingdings" pitchFamily="2" charset="2"/>
              </a:rPr>
              <a:t> 12 users</a:t>
            </a:r>
            <a:endParaRPr lang="en-US" dirty="0">
              <a:solidFill>
                <a:srgbClr val="FF0000"/>
              </a:solidFill>
            </a:endParaRP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
        <p:nvSpPr>
          <p:cNvPr id="5" name="Oval 4">
            <a:extLst>
              <a:ext uri="{FF2B5EF4-FFF2-40B4-BE49-F238E27FC236}">
                <a16:creationId xmlns:a16="http://schemas.microsoft.com/office/drawing/2014/main" id="{B169EC92-7964-DB41-8762-96C2351965F4}"/>
              </a:ext>
            </a:extLst>
          </p:cNvPr>
          <p:cNvSpPr/>
          <p:nvPr/>
        </p:nvSpPr>
        <p:spPr>
          <a:xfrm>
            <a:off x="7082283" y="991907"/>
            <a:ext cx="4540120" cy="4540120"/>
          </a:xfrm>
          <a:prstGeom prst="ellipse">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4E3F943-155A-AC43-A375-AE57FB78362F}"/>
              </a:ext>
            </a:extLst>
          </p:cNvPr>
          <p:cNvSpPr/>
          <p:nvPr/>
        </p:nvSpPr>
        <p:spPr>
          <a:xfrm>
            <a:off x="6914350" y="1216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A39209F9-24A5-064E-BAD5-B98333450BF9}"/>
              </a:ext>
            </a:extLst>
          </p:cNvPr>
          <p:cNvSpPr/>
          <p:nvPr/>
        </p:nvSpPr>
        <p:spPr>
          <a:xfrm>
            <a:off x="6827765" y="2359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677B899-F7D5-3140-AF7F-24834158E0BD}"/>
              </a:ext>
            </a:extLst>
          </p:cNvPr>
          <p:cNvSpPr/>
          <p:nvPr/>
        </p:nvSpPr>
        <p:spPr>
          <a:xfrm>
            <a:off x="8224215" y="7687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0D4F180-FA36-444E-B2A9-F85DBDB581DA}"/>
              </a:ext>
            </a:extLst>
          </p:cNvPr>
          <p:cNvSpPr/>
          <p:nvPr/>
        </p:nvSpPr>
        <p:spPr>
          <a:xfrm>
            <a:off x="9263350" y="1272985"/>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8AB3A0C7-F20C-094B-B1B5-9C85B7EFD9E6}"/>
              </a:ext>
            </a:extLst>
          </p:cNvPr>
          <p:cNvSpPr/>
          <p:nvPr/>
        </p:nvSpPr>
        <p:spPr>
          <a:xfrm>
            <a:off x="9263349" y="23484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5169350B-4196-E540-A6F6-D74073B840B1}"/>
              </a:ext>
            </a:extLst>
          </p:cNvPr>
          <p:cNvSpPr/>
          <p:nvPr/>
        </p:nvSpPr>
        <p:spPr>
          <a:xfrm>
            <a:off x="8703109" y="281030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24900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03F4-3740-B640-9F34-E3A226884080}"/>
              </a:ext>
            </a:extLst>
          </p:cNvPr>
          <p:cNvSpPr>
            <a:spLocks noGrp="1"/>
          </p:cNvSpPr>
          <p:nvPr>
            <p:ph type="title"/>
          </p:nvPr>
        </p:nvSpPr>
        <p:spPr/>
        <p:txBody>
          <a:bodyPr/>
          <a:lstStyle/>
          <a:p>
            <a:r>
              <a:rPr lang="en-US" dirty="0"/>
              <a:t>The “cell” in cellular networks</a:t>
            </a:r>
          </a:p>
        </p:txBody>
      </p:sp>
      <p:sp>
        <p:nvSpPr>
          <p:cNvPr id="3" name="Content Placeholder 2">
            <a:extLst>
              <a:ext uri="{FF2B5EF4-FFF2-40B4-BE49-F238E27FC236}">
                <a16:creationId xmlns:a16="http://schemas.microsoft.com/office/drawing/2014/main" id="{D5C97C3F-67F5-854C-A86E-105F0CC930A5}"/>
              </a:ext>
            </a:extLst>
          </p:cNvPr>
          <p:cNvSpPr>
            <a:spLocks noGrp="1"/>
          </p:cNvSpPr>
          <p:nvPr>
            <p:ph idx="1"/>
          </p:nvPr>
        </p:nvSpPr>
        <p:spPr>
          <a:xfrm>
            <a:off x="609600" y="1600201"/>
            <a:ext cx="5754624" cy="4525963"/>
          </a:xfrm>
        </p:spPr>
        <p:txBody>
          <a:bodyPr/>
          <a:lstStyle/>
          <a:p>
            <a:r>
              <a:rPr lang="en-US" dirty="0"/>
              <a:t>Cell is </a:t>
            </a:r>
            <a:r>
              <a:rPr lang="en-US" i="1" dirty="0"/>
              <a:t>spatial </a:t>
            </a:r>
            <a:r>
              <a:rPr lang="en-US" dirty="0"/>
              <a:t>division</a:t>
            </a:r>
          </a:p>
          <a:p>
            <a:pPr lvl="1"/>
            <a:r>
              <a:rPr lang="en-US" dirty="0"/>
              <a:t>Reduce transmit power, smaller area</a:t>
            </a:r>
          </a:p>
          <a:p>
            <a:pPr lvl="1"/>
            <a:endParaRPr lang="en-US" dirty="0"/>
          </a:p>
          <a:p>
            <a:r>
              <a:rPr lang="en-US" dirty="0"/>
              <a:t>Now… </a:t>
            </a:r>
          </a:p>
          <a:p>
            <a:pPr lvl="1"/>
            <a:r>
              <a:rPr lang="en-US" dirty="0"/>
              <a:t>12 / 3 = 4 channels per cell</a:t>
            </a:r>
            <a:r>
              <a:rPr lang="en-US" i="1" dirty="0"/>
              <a:t> </a:t>
            </a:r>
          </a:p>
          <a:p>
            <a:pPr lvl="1"/>
            <a:r>
              <a:rPr lang="en-US" dirty="0"/>
              <a:t>* 6 cells in area</a:t>
            </a:r>
          </a:p>
          <a:p>
            <a:pPr lvl="1"/>
            <a:r>
              <a:rPr lang="en-US" dirty="0">
                <a:solidFill>
                  <a:srgbClr val="FF0000"/>
                </a:solidFill>
              </a:rPr>
              <a:t>= 24 users of same spectrum!</a:t>
            </a:r>
          </a:p>
          <a:p>
            <a:endParaRPr lang="en-US" dirty="0"/>
          </a:p>
          <a:p>
            <a:r>
              <a:rPr lang="en-US" dirty="0"/>
              <a:t>And we can choose the cell size based on our expected needs</a:t>
            </a:r>
          </a:p>
        </p:txBody>
      </p:sp>
      <p:sp>
        <p:nvSpPr>
          <p:cNvPr id="4" name="Slide Number Placeholder 3">
            <a:extLst>
              <a:ext uri="{FF2B5EF4-FFF2-40B4-BE49-F238E27FC236}">
                <a16:creationId xmlns:a16="http://schemas.microsoft.com/office/drawing/2014/main" id="{F9B0E527-BF54-7C48-B7CC-0EADF07770D4}"/>
              </a:ext>
            </a:extLst>
          </p:cNvPr>
          <p:cNvSpPr>
            <a:spLocks noGrp="1"/>
          </p:cNvSpPr>
          <p:nvPr>
            <p:ph type="sldNum" sz="quarter" idx="12"/>
          </p:nvPr>
        </p:nvSpPr>
        <p:spPr/>
        <p:txBody>
          <a:bodyPr/>
          <a:lstStyle/>
          <a:p>
            <a:pPr algn="r"/>
            <a:fld id="{434A358D-2637-E146-A3BD-05BD470B507B}" type="slidenum">
              <a:rPr lang="en-US" smtClean="0"/>
              <a:pPr algn="r"/>
              <a:t>16</a:t>
            </a:fld>
            <a:endParaRPr lang="en-US" dirty="0"/>
          </a:p>
        </p:txBody>
      </p:sp>
      <p:pic>
        <p:nvPicPr>
          <p:cNvPr id="5" name="Picture 4">
            <a:extLst>
              <a:ext uri="{FF2B5EF4-FFF2-40B4-BE49-F238E27FC236}">
                <a16:creationId xmlns:a16="http://schemas.microsoft.com/office/drawing/2014/main" id="{7C098B59-86CF-DC4A-BE3F-03F4AB023B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10" name="Picture 9">
            <a:extLst>
              <a:ext uri="{FF2B5EF4-FFF2-40B4-BE49-F238E27FC236}">
                <a16:creationId xmlns:a16="http://schemas.microsoft.com/office/drawing/2014/main" id="{FA6BC71E-4BD1-FF46-8E08-827331CCAE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11" name="Picture 10">
            <a:extLst>
              <a:ext uri="{FF2B5EF4-FFF2-40B4-BE49-F238E27FC236}">
                <a16:creationId xmlns:a16="http://schemas.microsoft.com/office/drawing/2014/main" id="{824368A2-CE79-4F4A-A42D-FF8960D1AF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12" name="Picture 11">
            <a:extLst>
              <a:ext uri="{FF2B5EF4-FFF2-40B4-BE49-F238E27FC236}">
                <a16:creationId xmlns:a16="http://schemas.microsoft.com/office/drawing/2014/main" id="{BEF9BDE2-3115-FD4A-AEC5-48FC90ACED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20" name="Hexagon 19">
            <a:extLst>
              <a:ext uri="{FF2B5EF4-FFF2-40B4-BE49-F238E27FC236}">
                <a16:creationId xmlns:a16="http://schemas.microsoft.com/office/drawing/2014/main" id="{E0831443-0123-314D-8DB3-CD5363AE3F1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Hexagon 20">
            <a:extLst>
              <a:ext uri="{FF2B5EF4-FFF2-40B4-BE49-F238E27FC236}">
                <a16:creationId xmlns:a16="http://schemas.microsoft.com/office/drawing/2014/main" id="{9A8D33C9-6A76-B040-80C5-B2909C7E7094}"/>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6E84D988-3230-EB45-BCA1-8495D87D8487}"/>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92526E04-A6EC-6747-B502-E9CC0D27C2AA}"/>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7B7FD998-59C6-114B-9A5E-FCEBFA2A0471}"/>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Hexagon 24">
            <a:extLst>
              <a:ext uri="{FF2B5EF4-FFF2-40B4-BE49-F238E27FC236}">
                <a16:creationId xmlns:a16="http://schemas.microsoft.com/office/drawing/2014/main" id="{54140254-6EBE-854B-A79D-593B7B81A348}"/>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CA513F69-193D-6D43-B233-6A3501D114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27" name="Picture 26">
            <a:extLst>
              <a:ext uri="{FF2B5EF4-FFF2-40B4-BE49-F238E27FC236}">
                <a16:creationId xmlns:a16="http://schemas.microsoft.com/office/drawing/2014/main" id="{F9BF8880-FE45-8649-8623-BC4FE78DE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28" name="Picture 27">
            <a:extLst>
              <a:ext uri="{FF2B5EF4-FFF2-40B4-BE49-F238E27FC236}">
                <a16:creationId xmlns:a16="http://schemas.microsoft.com/office/drawing/2014/main" id="{E1DAD96F-B1A1-2D48-8B85-0B02F3E88D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spTree>
    <p:extLst>
      <p:ext uri="{BB962C8B-B14F-4D97-AF65-F5344CB8AC3E}">
        <p14:creationId xmlns:p14="http://schemas.microsoft.com/office/powerpoint/2010/main" val="1635610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Spatial division tradeoffs</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7595" y="1647824"/>
            <a:ext cx="5175019" cy="4524375"/>
          </a:xfrm>
        </p:spPr>
        <p:txBody>
          <a:bodyPr/>
          <a:lstStyle/>
          <a:p>
            <a:r>
              <a:rPr lang="en-US" dirty="0"/>
              <a:t>Need more infrastructure (more towers)</a:t>
            </a:r>
          </a:p>
          <a:p>
            <a:endParaRPr lang="en-US" dirty="0"/>
          </a:p>
          <a:p>
            <a:r>
              <a:rPr lang="en-US" dirty="0"/>
              <a:t>Need logic to support handoff</a:t>
            </a:r>
          </a:p>
          <a:p>
            <a:pPr lvl="1"/>
            <a:r>
              <a:rPr lang="en-US" dirty="0"/>
              <a:t>Cellular concept in Bell labs at 1947 [one year after mobile], but no handoff</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pic>
        <p:nvPicPr>
          <p:cNvPr id="5" name="Picture 4">
            <a:extLst>
              <a:ext uri="{FF2B5EF4-FFF2-40B4-BE49-F238E27FC236}">
                <a16:creationId xmlns:a16="http://schemas.microsoft.com/office/drawing/2014/main" id="{97FC0235-27A0-F077-610B-3F92637EA5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6" name="Picture 5">
            <a:extLst>
              <a:ext uri="{FF2B5EF4-FFF2-40B4-BE49-F238E27FC236}">
                <a16:creationId xmlns:a16="http://schemas.microsoft.com/office/drawing/2014/main" id="{70A4AA92-A764-3680-6F28-348A36F5DC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7" name="Picture 6">
            <a:extLst>
              <a:ext uri="{FF2B5EF4-FFF2-40B4-BE49-F238E27FC236}">
                <a16:creationId xmlns:a16="http://schemas.microsoft.com/office/drawing/2014/main" id="{0E7B4273-CCE3-FD51-4131-057ADF975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8" name="Picture 7">
            <a:extLst>
              <a:ext uri="{FF2B5EF4-FFF2-40B4-BE49-F238E27FC236}">
                <a16:creationId xmlns:a16="http://schemas.microsoft.com/office/drawing/2014/main" id="{E0B35B8E-D380-6222-5EC0-DDD2D9341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9" name="Hexagon 8">
            <a:extLst>
              <a:ext uri="{FF2B5EF4-FFF2-40B4-BE49-F238E27FC236}">
                <a16:creationId xmlns:a16="http://schemas.microsoft.com/office/drawing/2014/main" id="{8D8EC519-FAC0-C3A6-FA7B-1DF52673C17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Hexagon 9">
            <a:extLst>
              <a:ext uri="{FF2B5EF4-FFF2-40B4-BE49-F238E27FC236}">
                <a16:creationId xmlns:a16="http://schemas.microsoft.com/office/drawing/2014/main" id="{528BBCA6-3810-3BEC-E203-B654AA9B34E5}"/>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ACE42916-B5C4-565D-2A82-C334937B014D}"/>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Hexagon 11">
            <a:extLst>
              <a:ext uri="{FF2B5EF4-FFF2-40B4-BE49-F238E27FC236}">
                <a16:creationId xmlns:a16="http://schemas.microsoft.com/office/drawing/2014/main" id="{4B676693-4C41-0108-DA15-8661D2ABAF74}"/>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39555765-0CE9-A3B9-AE6B-EF1123E73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14" name="Picture 13">
            <a:extLst>
              <a:ext uri="{FF2B5EF4-FFF2-40B4-BE49-F238E27FC236}">
                <a16:creationId xmlns:a16="http://schemas.microsoft.com/office/drawing/2014/main" id="{BEF78507-A785-D45D-8C9E-B18616F8E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15" name="Picture 14">
            <a:extLst>
              <a:ext uri="{FF2B5EF4-FFF2-40B4-BE49-F238E27FC236}">
                <a16:creationId xmlns:a16="http://schemas.microsoft.com/office/drawing/2014/main" id="{37DD074C-735A-A3EF-5F6A-9766758D8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grpSp>
        <p:nvGrpSpPr>
          <p:cNvPr id="16" name="Group 15">
            <a:extLst>
              <a:ext uri="{FF2B5EF4-FFF2-40B4-BE49-F238E27FC236}">
                <a16:creationId xmlns:a16="http://schemas.microsoft.com/office/drawing/2014/main" id="{06C67486-1EB7-0048-3CD4-112A9DB53797}"/>
              </a:ext>
            </a:extLst>
          </p:cNvPr>
          <p:cNvGrpSpPr/>
          <p:nvPr/>
        </p:nvGrpSpPr>
        <p:grpSpPr>
          <a:xfrm>
            <a:off x="8598951" y="486191"/>
            <a:ext cx="1181751" cy="2886191"/>
            <a:chOff x="6449212" y="364643"/>
            <a:chExt cx="886313" cy="2164643"/>
          </a:xfrm>
        </p:grpSpPr>
        <p:sp>
          <p:nvSpPr>
            <p:cNvPr id="17" name="Oval 16">
              <a:extLst>
                <a:ext uri="{FF2B5EF4-FFF2-40B4-BE49-F238E27FC236}">
                  <a16:creationId xmlns:a16="http://schemas.microsoft.com/office/drawing/2014/main" id="{01D37C34-FA69-0C54-8FAF-A674958B9E91}"/>
                </a:ext>
              </a:extLst>
            </p:cNvPr>
            <p:cNvSpPr/>
            <p:nvPr/>
          </p:nvSpPr>
          <p:spPr>
            <a:xfrm rot="17760102">
              <a:off x="5831352" y="1457549"/>
              <a:ext cx="1689597" cy="4538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4FEAF4C-5458-55F0-039F-594BE850F3B7}"/>
                </a:ext>
              </a:extLst>
            </p:cNvPr>
            <p:cNvSpPr txBox="1"/>
            <p:nvPr/>
          </p:nvSpPr>
          <p:spPr>
            <a:xfrm>
              <a:off x="6958979" y="364643"/>
              <a:ext cx="376546" cy="684755"/>
            </a:xfrm>
            <a:prstGeom prst="rect">
              <a:avLst/>
            </a:prstGeom>
            <a:noFill/>
          </p:spPr>
          <p:txBody>
            <a:bodyPr wrap="none" rtlCol="0">
              <a:spAutoFit/>
            </a:bodyPr>
            <a:lstStyle/>
            <a:p>
              <a:r>
                <a:rPr lang="en-US" sz="5333" b="1" dirty="0">
                  <a:solidFill>
                    <a:srgbClr val="FF0000"/>
                  </a:solidFill>
                  <a:latin typeface="Seravek Light"/>
                  <a:cs typeface="Seravek Light"/>
                </a:rPr>
                <a:t>?</a:t>
              </a:r>
            </a:p>
          </p:txBody>
        </p:sp>
      </p:grpSp>
      <p:sp>
        <p:nvSpPr>
          <p:cNvPr id="19" name="Hexagon 18">
            <a:extLst>
              <a:ext uri="{FF2B5EF4-FFF2-40B4-BE49-F238E27FC236}">
                <a16:creationId xmlns:a16="http://schemas.microsoft.com/office/drawing/2014/main" id="{387CE175-61C1-65E0-90FB-AF2F20DCAA9E}"/>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25CC36DA-0480-746B-DC31-2CFDF2E6908B}"/>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8373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2" y="1600201"/>
            <a:ext cx="5754029" cy="4525963"/>
          </a:xfrm>
        </p:spPr>
        <p:txBody>
          <a:bodyPr/>
          <a:lstStyle/>
          <a:p>
            <a:r>
              <a:rPr lang="en-US" dirty="0"/>
              <a:t>Directional antennas at tessellation corners provide redundant coverage [robustness!]</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18</a:t>
            </a:fld>
            <a:endParaRPr lang="en-US" dirty="0"/>
          </a:p>
        </p:txBody>
      </p:sp>
      <p:pic>
        <p:nvPicPr>
          <p:cNvPr id="6" name="Picture 5">
            <a:extLst>
              <a:ext uri="{FF2B5EF4-FFF2-40B4-BE49-F238E27FC236}">
                <a16:creationId xmlns:a16="http://schemas.microsoft.com/office/drawing/2014/main" id="{E6F4C214-1F75-1A45-9A9F-C78276E6E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640" y="3613606"/>
            <a:ext cx="447725" cy="1008391"/>
          </a:xfrm>
          <a:prstGeom prst="rect">
            <a:avLst/>
          </a:prstGeom>
        </p:spPr>
      </p:pic>
      <p:sp>
        <p:nvSpPr>
          <p:cNvPr id="7" name="Hexagon 6">
            <a:extLst>
              <a:ext uri="{FF2B5EF4-FFF2-40B4-BE49-F238E27FC236}">
                <a16:creationId xmlns:a16="http://schemas.microsoft.com/office/drawing/2014/main" id="{154EF546-28A8-B342-9A1D-419A3B6B41AC}"/>
              </a:ext>
            </a:extLst>
          </p:cNvPr>
          <p:cNvSpPr/>
          <p:nvPr/>
        </p:nvSpPr>
        <p:spPr>
          <a:xfrm>
            <a:off x="1667762" y="3185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ADDF2F4-C88C-4B42-B121-8C2025CA9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3502" y="2723351"/>
            <a:ext cx="447725" cy="1008391"/>
          </a:xfrm>
          <a:prstGeom prst="rect">
            <a:avLst/>
          </a:prstGeom>
        </p:spPr>
      </p:pic>
      <p:pic>
        <p:nvPicPr>
          <p:cNvPr id="12" name="Picture 11">
            <a:extLst>
              <a:ext uri="{FF2B5EF4-FFF2-40B4-BE49-F238E27FC236}">
                <a16:creationId xmlns:a16="http://schemas.microsoft.com/office/drawing/2014/main" id="{846F9622-2883-2E4A-83E6-C420BDBD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2700" y="1750655"/>
            <a:ext cx="447725" cy="1008391"/>
          </a:xfrm>
          <a:prstGeom prst="rect">
            <a:avLst/>
          </a:prstGeom>
        </p:spPr>
      </p:pic>
      <p:sp>
        <p:nvSpPr>
          <p:cNvPr id="13" name="Hexagon 12">
            <a:extLst>
              <a:ext uri="{FF2B5EF4-FFF2-40B4-BE49-F238E27FC236}">
                <a16:creationId xmlns:a16="http://schemas.microsoft.com/office/drawing/2014/main" id="{B4C42209-13DF-A44F-9062-BD9DAAC3BC95}"/>
              </a:ext>
            </a:extLst>
          </p:cNvPr>
          <p:cNvSpPr/>
          <p:nvPr/>
        </p:nvSpPr>
        <p:spPr>
          <a:xfrm>
            <a:off x="6224002" y="1374905"/>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991CE1D3-3DE7-8F4A-8744-416A9C2053AF}"/>
              </a:ext>
            </a:extLst>
          </p:cNvPr>
          <p:cNvSpPr/>
          <p:nvPr/>
        </p:nvSpPr>
        <p:spPr>
          <a:xfrm>
            <a:off x="7970970" y="4249696"/>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a:extLst>
              <a:ext uri="{FF2B5EF4-FFF2-40B4-BE49-F238E27FC236}">
                <a16:creationId xmlns:a16="http://schemas.microsoft.com/office/drawing/2014/main" id="{792273A5-3589-8147-97A1-B5E9B0FF5366}"/>
              </a:ext>
            </a:extLst>
          </p:cNvPr>
          <p:cNvSpPr/>
          <p:nvPr/>
        </p:nvSpPr>
        <p:spPr>
          <a:xfrm>
            <a:off x="7968711" y="2331288"/>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a:extLst>
              <a:ext uri="{FF2B5EF4-FFF2-40B4-BE49-F238E27FC236}">
                <a16:creationId xmlns:a16="http://schemas.microsoft.com/office/drawing/2014/main" id="{307E7E52-380A-F644-A4D6-01DAE361855D}"/>
              </a:ext>
            </a:extLst>
          </p:cNvPr>
          <p:cNvSpPr/>
          <p:nvPr/>
        </p:nvSpPr>
        <p:spPr>
          <a:xfrm>
            <a:off x="6218824" y="3295581"/>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a:extLst>
              <a:ext uri="{FF2B5EF4-FFF2-40B4-BE49-F238E27FC236}">
                <a16:creationId xmlns:a16="http://schemas.microsoft.com/office/drawing/2014/main" id="{F331126D-BD07-4D4A-B8B6-55951B61CDDE}"/>
              </a:ext>
            </a:extLst>
          </p:cNvPr>
          <p:cNvSpPr/>
          <p:nvPr/>
        </p:nvSpPr>
        <p:spPr>
          <a:xfrm>
            <a:off x="7977387" y="409239"/>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BAE9D030-E10C-304C-A4FC-D28D4D102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2500" y="3762918"/>
            <a:ext cx="447725" cy="1008391"/>
          </a:xfrm>
          <a:prstGeom prst="rect">
            <a:avLst/>
          </a:prstGeom>
        </p:spPr>
      </p:pic>
      <p:sp>
        <p:nvSpPr>
          <p:cNvPr id="25" name="Hexagon 24">
            <a:extLst>
              <a:ext uri="{FF2B5EF4-FFF2-40B4-BE49-F238E27FC236}">
                <a16:creationId xmlns:a16="http://schemas.microsoft.com/office/drawing/2014/main" id="{9C7D36A8-AFD6-B644-A35E-39D000A75AC2}"/>
              </a:ext>
            </a:extLst>
          </p:cNvPr>
          <p:cNvSpPr/>
          <p:nvPr/>
        </p:nvSpPr>
        <p:spPr>
          <a:xfrm>
            <a:off x="9720528" y="1384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Hexagon 25">
            <a:extLst>
              <a:ext uri="{FF2B5EF4-FFF2-40B4-BE49-F238E27FC236}">
                <a16:creationId xmlns:a16="http://schemas.microsoft.com/office/drawing/2014/main" id="{088BBDAD-99EB-284A-A6DF-67D063935EC3}"/>
              </a:ext>
            </a:extLst>
          </p:cNvPr>
          <p:cNvSpPr/>
          <p:nvPr/>
        </p:nvSpPr>
        <p:spPr>
          <a:xfrm>
            <a:off x="9715351" y="3290625"/>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0B917393-0C36-B846-B17F-632E8673F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839" y="4541699"/>
            <a:ext cx="447725" cy="1008391"/>
          </a:xfrm>
          <a:prstGeom prst="rect">
            <a:avLst/>
          </a:prstGeom>
        </p:spPr>
      </p:pic>
      <p:sp>
        <p:nvSpPr>
          <p:cNvPr id="30" name="Hexagon 29">
            <a:extLst>
              <a:ext uri="{FF2B5EF4-FFF2-40B4-BE49-F238E27FC236}">
                <a16:creationId xmlns:a16="http://schemas.microsoft.com/office/drawing/2014/main" id="{CFC816F3-9BB0-2340-BDF0-E525B50A02BF}"/>
              </a:ext>
            </a:extLst>
          </p:cNvPr>
          <p:cNvSpPr/>
          <p:nvPr/>
        </p:nvSpPr>
        <p:spPr>
          <a:xfrm>
            <a:off x="3315828" y="4082727"/>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Cross 31">
            <a:extLst>
              <a:ext uri="{FF2B5EF4-FFF2-40B4-BE49-F238E27FC236}">
                <a16:creationId xmlns:a16="http://schemas.microsoft.com/office/drawing/2014/main" id="{248519F4-2111-4F4A-BD68-844413E45875}"/>
              </a:ext>
            </a:extLst>
          </p:cNvPr>
          <p:cNvSpPr/>
          <p:nvPr/>
        </p:nvSpPr>
        <p:spPr>
          <a:xfrm rot="2700000">
            <a:off x="2312021" y="3397408"/>
            <a:ext cx="2609385" cy="2609385"/>
          </a:xfrm>
          <a:prstGeom prst="plus">
            <a:avLst>
              <a:gd name="adj" fmla="val 4750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cxnSp>
        <p:nvCxnSpPr>
          <p:cNvPr id="34" name="Straight Arrow Connector 33">
            <a:extLst>
              <a:ext uri="{FF2B5EF4-FFF2-40B4-BE49-F238E27FC236}">
                <a16:creationId xmlns:a16="http://schemas.microsoft.com/office/drawing/2014/main" id="{A8FDD317-9EEC-784A-B560-AB7A3604EB7F}"/>
              </a:ext>
            </a:extLst>
          </p:cNvPr>
          <p:cNvCxnSpPr>
            <a:cxnSpLocks/>
            <a:stCxn id="18" idx="2"/>
          </p:cNvCxnSpPr>
          <p:nvPr/>
        </p:nvCxnSpPr>
        <p:spPr>
          <a:xfrm flipH="1">
            <a:off x="7363646" y="2335575"/>
            <a:ext cx="10953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9C5207B-C33D-3849-A835-EE6C20E53CA9}"/>
              </a:ext>
            </a:extLst>
          </p:cNvPr>
          <p:cNvCxnSpPr>
            <a:stCxn id="18" idx="2"/>
          </p:cNvCxnSpPr>
          <p:nvPr/>
        </p:nvCxnSpPr>
        <p:spPr>
          <a:xfrm flipV="1">
            <a:off x="8458971" y="1477574"/>
            <a:ext cx="608325" cy="8580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A3FE3B71-E219-724B-881C-7939103FBD6A}"/>
              </a:ext>
            </a:extLst>
          </p:cNvPr>
          <p:cNvCxnSpPr>
            <a:cxnSpLocks/>
          </p:cNvCxnSpPr>
          <p:nvPr/>
        </p:nvCxnSpPr>
        <p:spPr>
          <a:xfrm>
            <a:off x="8452244" y="2336922"/>
            <a:ext cx="631201" cy="973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6602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1" y="1600201"/>
            <a:ext cx="11173521" cy="4525963"/>
          </a:xfrm>
        </p:spPr>
        <p:txBody>
          <a:bodyPr/>
          <a:lstStyle/>
          <a:p>
            <a:r>
              <a:rPr lang="en-US" dirty="0"/>
              <a:t>Directional isolation is imperfect, requires many bands in practice</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5" name="Picture 4">
            <a:extLst>
              <a:ext uri="{FF2B5EF4-FFF2-40B4-BE49-F238E27FC236}">
                <a16:creationId xmlns:a16="http://schemas.microsoft.com/office/drawing/2014/main" id="{4E5AA9CB-5578-C644-98C9-03304EFB0261}"/>
              </a:ext>
            </a:extLst>
          </p:cNvPr>
          <p:cNvPicPr>
            <a:picLocks noChangeAspect="1"/>
          </p:cNvPicPr>
          <p:nvPr/>
        </p:nvPicPr>
        <p:blipFill>
          <a:blip r:embed="rId2"/>
          <a:stretch>
            <a:fillRect/>
          </a:stretch>
        </p:blipFill>
        <p:spPr>
          <a:xfrm>
            <a:off x="4055121" y="2317389"/>
            <a:ext cx="3234267" cy="3843867"/>
          </a:xfrm>
          <a:prstGeom prst="rect">
            <a:avLst/>
          </a:prstGeom>
        </p:spPr>
      </p:pic>
      <p:sp>
        <p:nvSpPr>
          <p:cNvPr id="28" name="Pie 27">
            <a:extLst>
              <a:ext uri="{FF2B5EF4-FFF2-40B4-BE49-F238E27FC236}">
                <a16:creationId xmlns:a16="http://schemas.microsoft.com/office/drawing/2014/main" id="{E60B4663-165E-1E40-9376-F3BBD0C9879F}"/>
              </a:ext>
            </a:extLst>
          </p:cNvPr>
          <p:cNvSpPr/>
          <p:nvPr/>
        </p:nvSpPr>
        <p:spPr>
          <a:xfrm>
            <a:off x="4728757" y="3352061"/>
            <a:ext cx="1286107" cy="1286107"/>
          </a:xfrm>
          <a:prstGeom prst="pie">
            <a:avLst>
              <a:gd name="adj1" fmla="val 20758260"/>
              <a:gd name="adj2" fmla="val 7889791"/>
            </a:avLst>
          </a:prstGeom>
          <a:solidFill>
            <a:schemeClr val="accent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0" name="Pie 19">
            <a:extLst>
              <a:ext uri="{FF2B5EF4-FFF2-40B4-BE49-F238E27FC236}">
                <a16:creationId xmlns:a16="http://schemas.microsoft.com/office/drawing/2014/main" id="{CAC13767-95F7-DE41-937E-FE01622CEE3C}"/>
              </a:ext>
            </a:extLst>
          </p:cNvPr>
          <p:cNvSpPr/>
          <p:nvPr/>
        </p:nvSpPr>
        <p:spPr>
          <a:xfrm rot="14400000">
            <a:off x="4730104" y="4290012"/>
            <a:ext cx="1286107" cy="1286107"/>
          </a:xfrm>
          <a:prstGeom prst="pie">
            <a:avLst>
              <a:gd name="adj1" fmla="val 20758260"/>
              <a:gd name="adj2" fmla="val 7889791"/>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1" name="Pie 20">
            <a:extLst>
              <a:ext uri="{FF2B5EF4-FFF2-40B4-BE49-F238E27FC236}">
                <a16:creationId xmlns:a16="http://schemas.microsoft.com/office/drawing/2014/main" id="{83E69B78-0A34-9D4B-B8EF-37EBB129686B}"/>
              </a:ext>
            </a:extLst>
          </p:cNvPr>
          <p:cNvSpPr/>
          <p:nvPr/>
        </p:nvSpPr>
        <p:spPr>
          <a:xfrm rot="7200000">
            <a:off x="5529445" y="3845933"/>
            <a:ext cx="1286107" cy="1286107"/>
          </a:xfrm>
          <a:prstGeom prst="pie">
            <a:avLst>
              <a:gd name="adj1" fmla="val 20758260"/>
              <a:gd name="adj2" fmla="val 7889791"/>
            </a:avLst>
          </a:prstGeom>
          <a:solidFill>
            <a:schemeClr val="accent3">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9" name="Pie 28">
            <a:extLst>
              <a:ext uri="{FF2B5EF4-FFF2-40B4-BE49-F238E27FC236}">
                <a16:creationId xmlns:a16="http://schemas.microsoft.com/office/drawing/2014/main" id="{05DDF300-CBC4-DA4A-BE0D-3C4E3E064CC0}"/>
              </a:ext>
            </a:extLst>
          </p:cNvPr>
          <p:cNvSpPr/>
          <p:nvPr/>
        </p:nvSpPr>
        <p:spPr>
          <a:xfrm rot="14400000">
            <a:off x="3907876" y="4775808"/>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0" name="Pie 29">
            <a:extLst>
              <a:ext uri="{FF2B5EF4-FFF2-40B4-BE49-F238E27FC236}">
                <a16:creationId xmlns:a16="http://schemas.microsoft.com/office/drawing/2014/main" id="{A10A1B37-0054-D24E-B9A2-F9BB326B05E3}"/>
              </a:ext>
            </a:extLst>
          </p:cNvPr>
          <p:cNvSpPr/>
          <p:nvPr/>
        </p:nvSpPr>
        <p:spPr>
          <a:xfrm rot="7200000">
            <a:off x="4715293" y="3354753"/>
            <a:ext cx="1286107" cy="1286107"/>
          </a:xfrm>
          <a:prstGeom prst="pie">
            <a:avLst>
              <a:gd name="adj1" fmla="val 20758260"/>
              <a:gd name="adj2" fmla="val 7889791"/>
            </a:avLst>
          </a:prstGeom>
          <a:solidFill>
            <a:schemeClr val="accent4">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1" name="Pie 30">
            <a:extLst>
              <a:ext uri="{FF2B5EF4-FFF2-40B4-BE49-F238E27FC236}">
                <a16:creationId xmlns:a16="http://schemas.microsoft.com/office/drawing/2014/main" id="{32952B2D-3E16-C14C-A3EF-00BC15CC086A}"/>
              </a:ext>
            </a:extLst>
          </p:cNvPr>
          <p:cNvSpPr/>
          <p:nvPr/>
        </p:nvSpPr>
        <p:spPr>
          <a:xfrm>
            <a:off x="3922677" y="3813636"/>
            <a:ext cx="1286107" cy="1286107"/>
          </a:xfrm>
          <a:prstGeom prst="pie">
            <a:avLst>
              <a:gd name="adj1" fmla="val 20758260"/>
              <a:gd name="adj2" fmla="val 7889791"/>
            </a:avLst>
          </a:prstGeom>
          <a:solidFill>
            <a:schemeClr val="accent5">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Pie 31">
            <a:extLst>
              <a:ext uri="{FF2B5EF4-FFF2-40B4-BE49-F238E27FC236}">
                <a16:creationId xmlns:a16="http://schemas.microsoft.com/office/drawing/2014/main" id="{DDB87FEE-2F22-384D-B3E9-470A6E79768C}"/>
              </a:ext>
            </a:extLst>
          </p:cNvPr>
          <p:cNvSpPr/>
          <p:nvPr/>
        </p:nvSpPr>
        <p:spPr>
          <a:xfrm rot="7200000">
            <a:off x="4700492" y="4284631"/>
            <a:ext cx="1286107" cy="1286107"/>
          </a:xfrm>
          <a:prstGeom prst="pie">
            <a:avLst>
              <a:gd name="adj1" fmla="val 20758260"/>
              <a:gd name="adj2" fmla="val 7889791"/>
            </a:avLst>
          </a:prstGeom>
          <a:solidFill>
            <a:schemeClr val="accent6">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Pie 32">
            <a:extLst>
              <a:ext uri="{FF2B5EF4-FFF2-40B4-BE49-F238E27FC236}">
                <a16:creationId xmlns:a16="http://schemas.microsoft.com/office/drawing/2014/main" id="{29567390-061A-5846-B4CE-FCD87406CD2F}"/>
              </a:ext>
            </a:extLst>
          </p:cNvPr>
          <p:cNvSpPr/>
          <p:nvPr/>
        </p:nvSpPr>
        <p:spPr>
          <a:xfrm rot="14400000">
            <a:off x="6363768" y="4284629"/>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Pie 33">
            <a:extLst>
              <a:ext uri="{FF2B5EF4-FFF2-40B4-BE49-F238E27FC236}">
                <a16:creationId xmlns:a16="http://schemas.microsoft.com/office/drawing/2014/main" id="{D61CD38E-5D58-3846-8F4C-A21407D0C5F1}"/>
              </a:ext>
            </a:extLst>
          </p:cNvPr>
          <p:cNvSpPr/>
          <p:nvPr/>
        </p:nvSpPr>
        <p:spPr>
          <a:xfrm rot="14400000">
            <a:off x="4716640" y="2395273"/>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282894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Why might you pick cellular as an </a:t>
            </a:r>
            <a:r>
              <a:rPr lang="en-US" dirty="0" err="1"/>
              <a:t>iot</a:t>
            </a:r>
            <a:r>
              <a:rPr lang="en-US" dirty="0"/>
              <a:t> communication option? </a:t>
            </a:r>
          </a:p>
          <a:p>
            <a:endParaRPr lang="en-US" dirty="0"/>
          </a:p>
          <a:p>
            <a:r>
              <a:rPr lang="en-US" dirty="0"/>
              <a:t>Evolution of cellular networks</a:t>
            </a:r>
          </a:p>
          <a:p>
            <a:pPr lvl="1"/>
            <a:r>
              <a:rPr lang="en-US" dirty="0"/>
              <a:t>Mobile/1G/2G/3G/4G/5G</a:t>
            </a:r>
          </a:p>
          <a:p>
            <a:pPr lvl="1"/>
            <a:r>
              <a:rPr lang="en-US" dirty="0"/>
              <a:t>Underlying design decisions and tech</a:t>
            </a:r>
          </a:p>
          <a:p>
            <a:endParaRPr lang="en-US" dirty="0"/>
          </a:p>
          <a:p>
            <a:r>
              <a:rPr lang="en-US" dirty="0"/>
              <a:t>Challenges via case studies</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2943158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6AEF-2DAE-364F-B20C-176BEFD434A5}"/>
              </a:ext>
            </a:extLst>
          </p:cNvPr>
          <p:cNvSpPr>
            <a:spLocks noGrp="1"/>
          </p:cNvSpPr>
          <p:nvPr>
            <p:ph type="title"/>
          </p:nvPr>
        </p:nvSpPr>
        <p:spPr/>
        <p:txBody>
          <a:bodyPr/>
          <a:lstStyle/>
          <a:p>
            <a:r>
              <a:rPr lang="en-US" dirty="0"/>
              <a:t>How often does handoff need to happen anyway?</a:t>
            </a:r>
          </a:p>
        </p:txBody>
      </p:sp>
      <p:sp>
        <p:nvSpPr>
          <p:cNvPr id="3" name="Content Placeholder 2">
            <a:extLst>
              <a:ext uri="{FF2B5EF4-FFF2-40B4-BE49-F238E27FC236}">
                <a16:creationId xmlns:a16="http://schemas.microsoft.com/office/drawing/2014/main" id="{AE664885-8B38-6B47-AFBE-36E98CDB40A0}"/>
              </a:ext>
            </a:extLst>
          </p:cNvPr>
          <p:cNvSpPr>
            <a:spLocks noGrp="1"/>
          </p:cNvSpPr>
          <p:nvPr>
            <p:ph idx="1"/>
          </p:nvPr>
        </p:nvSpPr>
        <p:spPr/>
        <p:txBody>
          <a:bodyPr/>
          <a:lstStyle/>
          <a:p>
            <a:r>
              <a:rPr lang="en-US" dirty="0"/>
              <a:t>Really a question of “how big are cells”</a:t>
            </a:r>
          </a:p>
          <a:p>
            <a:endParaRPr lang="en-US" dirty="0"/>
          </a:p>
          <a:p>
            <a:r>
              <a:rPr lang="en-US" dirty="0"/>
              <a:t>A back-of-envelope answer for “Handoffs per 3-minute call”:</a:t>
            </a:r>
          </a:p>
        </p:txBody>
      </p:sp>
      <p:sp>
        <p:nvSpPr>
          <p:cNvPr id="4" name="Slide Number Placeholder 3">
            <a:extLst>
              <a:ext uri="{FF2B5EF4-FFF2-40B4-BE49-F238E27FC236}">
                <a16:creationId xmlns:a16="http://schemas.microsoft.com/office/drawing/2014/main" id="{E1225671-872F-6247-9C55-5F7CF3125FD2}"/>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graphicFrame>
        <p:nvGraphicFramePr>
          <p:cNvPr id="5" name="Table 4">
            <a:extLst>
              <a:ext uri="{FF2B5EF4-FFF2-40B4-BE49-F238E27FC236}">
                <a16:creationId xmlns:a16="http://schemas.microsoft.com/office/drawing/2014/main" id="{9533EAFE-1FD0-4C40-A5D7-D4FCA1AB00B1}"/>
              </a:ext>
            </a:extLst>
          </p:cNvPr>
          <p:cNvGraphicFramePr>
            <a:graphicFrameLocks noGrp="1"/>
          </p:cNvGraphicFramePr>
          <p:nvPr/>
        </p:nvGraphicFramePr>
        <p:xfrm>
          <a:off x="609600" y="2718817"/>
          <a:ext cx="10765535" cy="3273240"/>
        </p:xfrm>
        <a:graphic>
          <a:graphicData uri="http://schemas.openxmlformats.org/drawingml/2006/table">
            <a:tbl>
              <a:tblPr firstRow="1" bandRow="1">
                <a:tableStyleId>{69012ECD-51FC-41F1-AA8D-1B2483CD663E}</a:tableStyleId>
              </a:tblPr>
              <a:tblGrid>
                <a:gridCol w="2153107">
                  <a:extLst>
                    <a:ext uri="{9D8B030D-6E8A-4147-A177-3AD203B41FA5}">
                      <a16:colId xmlns:a16="http://schemas.microsoft.com/office/drawing/2014/main" val="1083751725"/>
                    </a:ext>
                  </a:extLst>
                </a:gridCol>
                <a:gridCol w="2153107">
                  <a:extLst>
                    <a:ext uri="{9D8B030D-6E8A-4147-A177-3AD203B41FA5}">
                      <a16:colId xmlns:a16="http://schemas.microsoft.com/office/drawing/2014/main" val="2204800961"/>
                    </a:ext>
                  </a:extLst>
                </a:gridCol>
                <a:gridCol w="2153107">
                  <a:extLst>
                    <a:ext uri="{9D8B030D-6E8A-4147-A177-3AD203B41FA5}">
                      <a16:colId xmlns:a16="http://schemas.microsoft.com/office/drawing/2014/main" val="4049061476"/>
                    </a:ext>
                  </a:extLst>
                </a:gridCol>
                <a:gridCol w="2153107">
                  <a:extLst>
                    <a:ext uri="{9D8B030D-6E8A-4147-A177-3AD203B41FA5}">
                      <a16:colId xmlns:a16="http://schemas.microsoft.com/office/drawing/2014/main" val="3619646399"/>
                    </a:ext>
                  </a:extLst>
                </a:gridCol>
                <a:gridCol w="2153107">
                  <a:extLst>
                    <a:ext uri="{9D8B030D-6E8A-4147-A177-3AD203B41FA5}">
                      <a16:colId xmlns:a16="http://schemas.microsoft.com/office/drawing/2014/main" val="3100517724"/>
                    </a:ext>
                  </a:extLst>
                </a:gridCol>
              </a:tblGrid>
              <a:tr h="509171">
                <a:tc>
                  <a:txBody>
                    <a:bodyPr/>
                    <a:lstStyle/>
                    <a:p>
                      <a:endParaRPr lang="en-US" sz="1600" dirty="0">
                        <a:latin typeface="Seravek" panose="020B0503040000020004" pitchFamily="34" charset="0"/>
                      </a:endParaRPr>
                    </a:p>
                  </a:txBody>
                  <a:tcPr marL="121920" marR="121920" marT="60960" marB="60960"/>
                </a:tc>
                <a:tc>
                  <a:txBody>
                    <a:bodyPr/>
                    <a:lstStyle/>
                    <a:p>
                      <a:r>
                        <a:rPr lang="en-US" sz="1600" dirty="0"/>
                        <a:t>Speed (mph)</a:t>
                      </a:r>
                      <a:endParaRPr lang="en-US" sz="1600" dirty="0">
                        <a:latin typeface="Seravek" panose="020B0503040000020004" pitchFamily="34" charset="0"/>
                      </a:endParaRPr>
                    </a:p>
                  </a:txBody>
                  <a:tcPr marL="121920" marR="121920" marT="60960" marB="60960"/>
                </a:tc>
                <a:tc>
                  <a:txBody>
                    <a:bodyPr/>
                    <a:lstStyle/>
                    <a:p>
                      <a:r>
                        <a:rPr lang="en-US" sz="1600" dirty="0"/>
                        <a:t>Speed (</a:t>
                      </a:r>
                      <a:r>
                        <a:rPr lang="en-US" sz="1600" dirty="0" err="1"/>
                        <a:t>kph</a:t>
                      </a:r>
                      <a:r>
                        <a:rPr lang="en-US" sz="1600" dirty="0"/>
                        <a:t>)</a:t>
                      </a:r>
                      <a:endParaRPr lang="en-US" sz="1600" dirty="0">
                        <a:latin typeface="Seravek" panose="020B0503040000020004" pitchFamily="34" charset="0"/>
                      </a:endParaRPr>
                    </a:p>
                  </a:txBody>
                  <a:tcPr marL="121920" marR="121920" marT="60960" marB="60960"/>
                </a:tc>
                <a:tc>
                  <a:txBody>
                    <a:bodyPr/>
                    <a:lstStyle/>
                    <a:p>
                      <a:r>
                        <a:rPr lang="en-US" sz="1600" dirty="0"/>
                        <a:t>Cell Radius (km)</a:t>
                      </a:r>
                      <a:endParaRPr lang="en-US" sz="1600" dirty="0">
                        <a:latin typeface="Seravek" panose="020B0503040000020004" pitchFamily="34" charset="0"/>
                      </a:endParaRPr>
                    </a:p>
                  </a:txBody>
                  <a:tcPr marL="121920" marR="121920" marT="60960" marB="60960"/>
                </a:tc>
                <a:tc>
                  <a:txBody>
                    <a:bodyPr/>
                    <a:lstStyle/>
                    <a:p>
                      <a:r>
                        <a:rPr lang="en-US" sz="1600" dirty="0"/>
                        <a:t>Handoffs</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38239091"/>
                  </a:ext>
                </a:extLst>
              </a:tr>
              <a:tr h="509171">
                <a:tc>
                  <a:txBody>
                    <a:bodyPr/>
                    <a:lstStyle/>
                    <a:p>
                      <a:r>
                        <a:rPr lang="en-US" sz="1600" dirty="0"/>
                        <a:t>Freeway, rural</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0.33</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66179337"/>
                  </a:ext>
                </a:extLst>
              </a:tr>
              <a:tr h="509171">
                <a:tc>
                  <a:txBody>
                    <a:bodyPr/>
                    <a:lstStyle/>
                    <a:p>
                      <a:r>
                        <a:rPr lang="en-US" sz="1600" dirty="0"/>
                        <a:t>Freeway, urban</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3.25</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347648983"/>
                  </a:ext>
                </a:extLst>
              </a:tr>
              <a:tr h="727385">
                <a:tc>
                  <a:txBody>
                    <a:bodyPr/>
                    <a:lstStyle/>
                    <a:p>
                      <a:r>
                        <a:rPr lang="en-US" sz="1600" dirty="0"/>
                        <a:t>Surface streets, urban</a:t>
                      </a:r>
                      <a:endParaRPr lang="en-US" sz="1600" dirty="0">
                        <a:latin typeface="Seravek" panose="020B0503040000020004" pitchFamily="34" charset="0"/>
                      </a:endParaRPr>
                    </a:p>
                  </a:txBody>
                  <a:tcPr marL="121920" marR="121920" marT="60960" marB="60960"/>
                </a:tc>
                <a:tc>
                  <a:txBody>
                    <a:bodyPr/>
                    <a:lstStyle/>
                    <a:p>
                      <a:r>
                        <a:rPr lang="en-US" sz="1600" dirty="0"/>
                        <a:t>30</a:t>
                      </a:r>
                      <a:endParaRPr lang="en-US" sz="1600" dirty="0">
                        <a:latin typeface="Seravek" panose="020B0503040000020004" pitchFamily="34" charset="0"/>
                      </a:endParaRPr>
                    </a:p>
                  </a:txBody>
                  <a:tcPr marL="121920" marR="121920" marT="60960" marB="60960"/>
                </a:tc>
                <a:tc>
                  <a:txBody>
                    <a:bodyPr/>
                    <a:lstStyle/>
                    <a:p>
                      <a:r>
                        <a:rPr lang="en-US" sz="1600" dirty="0"/>
                        <a:t>48</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853847922"/>
                  </a:ext>
                </a:extLst>
              </a:tr>
              <a:tr h="509171">
                <a:tc>
                  <a:txBody>
                    <a:bodyPr/>
                    <a:lstStyle/>
                    <a:p>
                      <a:r>
                        <a:rPr lang="en-US" sz="1600" dirty="0"/>
                        <a:t>Pedestrian, urban</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0.12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1326655983"/>
                  </a:ext>
                </a:extLst>
              </a:tr>
              <a:tr h="509171">
                <a:tc>
                  <a:txBody>
                    <a:bodyPr/>
                    <a:lstStyle/>
                    <a:p>
                      <a:r>
                        <a:rPr lang="en-US" sz="1600" dirty="0"/>
                        <a:t>Pedestrian, microcell</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0.1</a:t>
                      </a:r>
                      <a:endParaRPr lang="en-US" sz="1600" dirty="0">
                        <a:latin typeface="Seravek" panose="020B0503040000020004" pitchFamily="34" charset="0"/>
                      </a:endParaRPr>
                    </a:p>
                  </a:txBody>
                  <a:tcPr marL="121920" marR="121920" marT="60960" marB="60960"/>
                </a:tc>
                <a:tc>
                  <a:txBody>
                    <a:bodyPr/>
                    <a:lstStyle/>
                    <a:p>
                      <a:r>
                        <a:rPr lang="en-US" sz="1600" dirty="0"/>
                        <a:t>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208712547"/>
                  </a:ext>
                </a:extLst>
              </a:tr>
            </a:tbl>
          </a:graphicData>
        </a:graphic>
      </p:graphicFrame>
      <p:sp>
        <p:nvSpPr>
          <p:cNvPr id="6" name="TextBox 5">
            <a:extLst>
              <a:ext uri="{FF2B5EF4-FFF2-40B4-BE49-F238E27FC236}">
                <a16:creationId xmlns:a16="http://schemas.microsoft.com/office/drawing/2014/main" id="{202DF918-BE15-6540-960A-BB381722B111}"/>
              </a:ext>
            </a:extLst>
          </p:cNvPr>
          <p:cNvSpPr txBox="1"/>
          <p:nvPr/>
        </p:nvSpPr>
        <p:spPr>
          <a:xfrm>
            <a:off x="5758825" y="5992793"/>
            <a:ext cx="563006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Table data from Arthur H. M. Ross, PhD: </a:t>
            </a:r>
            <a:r>
              <a:rPr lang="en-US" sz="933" i="1" dirty="0">
                <a:solidFill>
                  <a:schemeClr val="bg1">
                    <a:lumMod val="50000"/>
                  </a:schemeClr>
                </a:solidFill>
                <a:latin typeface="Seravek Light"/>
                <a:cs typeface="Seravek Light"/>
                <a:hlinkClick r:id="rId2">
                  <a:extLst>
                    <a:ext uri="{A12FA001-AC4F-418D-AE19-62706E023703}">
                      <ahyp:hlinkClr xmlns:ahyp="http://schemas.microsoft.com/office/drawing/2018/hyperlinkcolor" val="tx"/>
                    </a:ext>
                  </a:extLst>
                </a:hlinkClick>
              </a:rPr>
              <a:t>http://www.cdg.org/technology/cdma_technology/a_ross/handoff.asp</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2966255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b="1" dirty="0"/>
              <a:t>Cellular Network Technologies</a:t>
            </a:r>
          </a:p>
          <a:p>
            <a:pPr lvl="1"/>
            <a:r>
              <a:rPr lang="en-US" sz="2800" dirty="0"/>
              <a:t>History and foundation</a:t>
            </a:r>
          </a:p>
          <a:p>
            <a:pPr lvl="1"/>
            <a:r>
              <a:rPr lang="en-US" sz="2800" b="1" dirty="0"/>
              <a:t>1G</a:t>
            </a:r>
          </a:p>
          <a:p>
            <a:pPr lvl="1"/>
            <a:r>
              <a:rPr lang="en-US" sz="2800" dirty="0"/>
              <a:t>2G</a:t>
            </a:r>
          </a:p>
          <a:p>
            <a:pPr lvl="1"/>
            <a:r>
              <a:rPr lang="en-US" sz="2800"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87092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BDA-FA5C-1245-97E1-32B2A8810291}"/>
              </a:ext>
            </a:extLst>
          </p:cNvPr>
          <p:cNvSpPr>
            <a:spLocks noGrp="1"/>
          </p:cNvSpPr>
          <p:nvPr>
            <p:ph type="title"/>
          </p:nvPr>
        </p:nvSpPr>
        <p:spPr/>
        <p:txBody>
          <a:bodyPr/>
          <a:lstStyle/>
          <a:p>
            <a:r>
              <a:rPr lang="en-US" dirty="0"/>
              <a:t>Introducing 1G! (First Generation)</a:t>
            </a:r>
          </a:p>
        </p:txBody>
      </p:sp>
      <p:sp>
        <p:nvSpPr>
          <p:cNvPr id="3" name="Content Placeholder 2">
            <a:extLst>
              <a:ext uri="{FF2B5EF4-FFF2-40B4-BE49-F238E27FC236}">
                <a16:creationId xmlns:a16="http://schemas.microsoft.com/office/drawing/2014/main" id="{D41A3296-A715-C741-A150-2A7371FA89A0}"/>
              </a:ext>
            </a:extLst>
          </p:cNvPr>
          <p:cNvSpPr>
            <a:spLocks noGrp="1"/>
          </p:cNvSpPr>
          <p:nvPr>
            <p:ph idx="1"/>
          </p:nvPr>
        </p:nvSpPr>
        <p:spPr/>
        <p:txBody>
          <a:bodyPr/>
          <a:lstStyle/>
          <a:p>
            <a:r>
              <a:rPr lang="en-US" dirty="0"/>
              <a:t>AMPS — Advanced Mobile Phone Service by Bell Labs (circa 1983)</a:t>
            </a:r>
          </a:p>
          <a:p>
            <a:pPr lvl="1"/>
            <a:r>
              <a:rPr lang="en-US" dirty="0"/>
              <a:t>Other 1G’s:</a:t>
            </a:r>
          </a:p>
          <a:p>
            <a:pPr lvl="2"/>
            <a:r>
              <a:rPr lang="en-US" dirty="0"/>
              <a:t>Nordic Mobile Telephone (NMT) — Nordics, Eastern Europe, Russia</a:t>
            </a:r>
          </a:p>
          <a:p>
            <a:pPr lvl="2"/>
            <a:r>
              <a:rPr lang="en-US" dirty="0"/>
              <a:t>Total Access Communications System (TACS) — UK, West Germany, Portugal South Africa</a:t>
            </a:r>
          </a:p>
          <a:p>
            <a:pPr lvl="2"/>
            <a:r>
              <a:rPr lang="en-US" dirty="0" err="1"/>
              <a:t>Radiocom</a:t>
            </a:r>
            <a:r>
              <a:rPr lang="en-US" dirty="0"/>
              <a:t> 2000 — France</a:t>
            </a:r>
          </a:p>
          <a:p>
            <a:pPr lvl="2"/>
            <a:endParaRPr lang="en-US" dirty="0"/>
          </a:p>
          <a:p>
            <a:pPr lvl="2"/>
            <a:endParaRPr lang="en-US" dirty="0"/>
          </a:p>
          <a:p>
            <a:r>
              <a:rPr lang="en-US" dirty="0"/>
              <a:t>1G is defined by:</a:t>
            </a:r>
          </a:p>
          <a:p>
            <a:pPr lvl="1"/>
            <a:r>
              <a:rPr lang="en-US" dirty="0"/>
              <a:t>Analog voice channels which uses Frequency Modulation (FM)</a:t>
            </a:r>
          </a:p>
          <a:p>
            <a:pPr lvl="1"/>
            <a:r>
              <a:rPr lang="en-US" dirty="0"/>
              <a:t>Established by </a:t>
            </a:r>
            <a:r>
              <a:rPr lang="en-US" dirty="0">
                <a:solidFill>
                  <a:srgbClr val="FF0000"/>
                </a:solidFill>
              </a:rPr>
              <a:t>digital</a:t>
            </a:r>
            <a:r>
              <a:rPr lang="en-US" dirty="0"/>
              <a:t> control channel  </a:t>
            </a:r>
            <a:r>
              <a:rPr lang="en-US" dirty="0">
                <a:solidFill>
                  <a:srgbClr val="FF0000"/>
                </a:solidFill>
                <a:sym typeface="Wingdings" pitchFamily="2" charset="2"/>
              </a:rPr>
              <a:t>  </a:t>
            </a:r>
            <a:r>
              <a:rPr lang="en-US" b="1" dirty="0">
                <a:solidFill>
                  <a:srgbClr val="FF0000"/>
                </a:solidFill>
                <a:sym typeface="Wingdings" pitchFamily="2" charset="2"/>
              </a:rPr>
              <a:t>handoffs</a:t>
            </a:r>
            <a:endParaRPr lang="en-US" dirty="0">
              <a:solidFill>
                <a:srgbClr val="FF0000"/>
              </a:solidFill>
            </a:endParaRPr>
          </a:p>
        </p:txBody>
      </p:sp>
      <p:sp>
        <p:nvSpPr>
          <p:cNvPr id="4" name="Slide Number Placeholder 3">
            <a:extLst>
              <a:ext uri="{FF2B5EF4-FFF2-40B4-BE49-F238E27FC236}">
                <a16:creationId xmlns:a16="http://schemas.microsoft.com/office/drawing/2014/main" id="{8CD8496A-6D2D-F341-BEF6-C6FD0AA45B0F}"/>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spTree>
    <p:extLst>
      <p:ext uri="{BB962C8B-B14F-4D97-AF65-F5344CB8AC3E}">
        <p14:creationId xmlns:p14="http://schemas.microsoft.com/office/powerpoint/2010/main" val="82728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673E-1F47-5146-AE20-E13DC6DA6AC5}"/>
              </a:ext>
            </a:extLst>
          </p:cNvPr>
          <p:cNvSpPr>
            <a:spLocks noGrp="1"/>
          </p:cNvSpPr>
          <p:nvPr>
            <p:ph type="title"/>
          </p:nvPr>
        </p:nvSpPr>
        <p:spPr/>
        <p:txBody>
          <a:bodyPr/>
          <a:lstStyle/>
          <a:p>
            <a:r>
              <a:rPr lang="en-US" dirty="0"/>
              <a:t>AMPS</a:t>
            </a:r>
          </a:p>
        </p:txBody>
      </p:sp>
      <p:sp>
        <p:nvSpPr>
          <p:cNvPr id="3" name="Content Placeholder 2">
            <a:extLst>
              <a:ext uri="{FF2B5EF4-FFF2-40B4-BE49-F238E27FC236}">
                <a16:creationId xmlns:a16="http://schemas.microsoft.com/office/drawing/2014/main" id="{48955B3C-A3C6-4643-8A78-830D5E30B258}"/>
              </a:ext>
            </a:extLst>
          </p:cNvPr>
          <p:cNvSpPr>
            <a:spLocks noGrp="1"/>
          </p:cNvSpPr>
          <p:nvPr>
            <p:ph idx="1"/>
          </p:nvPr>
        </p:nvSpPr>
        <p:spPr>
          <a:xfrm>
            <a:off x="838199" y="1671535"/>
            <a:ext cx="10836965" cy="4351338"/>
          </a:xfrm>
        </p:spPr>
        <p:txBody>
          <a:bodyPr>
            <a:normAutofit/>
          </a:bodyPr>
          <a:lstStyle/>
          <a:p>
            <a:r>
              <a:rPr lang="en-US" sz="2400" dirty="0"/>
              <a:t>Created by Bell Labs in 1983</a:t>
            </a:r>
          </a:p>
          <a:p>
            <a:r>
              <a:rPr lang="en-US" sz="2400" dirty="0"/>
              <a:t>Voice was transmitted using frequency modulation (FM)</a:t>
            </a:r>
          </a:p>
          <a:p>
            <a:r>
              <a:rPr lang="en-US" sz="2400" dirty="0"/>
              <a:t>FCC approved 825–845 MHz and 870–890 MHz frequency bands for AMPS</a:t>
            </a:r>
          </a:p>
          <a:p>
            <a:r>
              <a:rPr lang="en-US" sz="2400" dirty="0"/>
              <a:t>Spectrum divided into 21 control channels (digital) and 395 voice channels (analog)</a:t>
            </a:r>
          </a:p>
          <a:p>
            <a:pPr lvl="1"/>
            <a:r>
              <a:rPr lang="en-US" sz="2000" dirty="0"/>
              <a:t>Voice channels: 30 kHz wide, 45 MHz separation</a:t>
            </a:r>
          </a:p>
          <a:p>
            <a:pPr lvl="1"/>
            <a:r>
              <a:rPr lang="en-US" sz="2000" dirty="0"/>
              <a:t>Control channel: used by phone and base station for call set-up, channel changing, handoff etc.</a:t>
            </a:r>
          </a:p>
          <a:p>
            <a:r>
              <a:rPr lang="en-US" sz="2400" dirty="0"/>
              <a:t>Each client assigned a separate channel for a single cellular phone call </a:t>
            </a:r>
          </a:p>
          <a:p>
            <a:r>
              <a:rPr lang="en-US" sz="2400" dirty="0"/>
              <a:t>Biggest disadvantage was analog voice transmission: can be overhead if tuned to</a:t>
            </a:r>
          </a:p>
          <a:p>
            <a:r>
              <a:rPr lang="en-US" sz="2400" dirty="0"/>
              <a:t>Microcontrollers not powerful enough to use secured digital channels for voice</a:t>
            </a:r>
          </a:p>
        </p:txBody>
      </p:sp>
      <p:sp>
        <p:nvSpPr>
          <p:cNvPr id="4" name="Slide Number Placeholder 3">
            <a:extLst>
              <a:ext uri="{FF2B5EF4-FFF2-40B4-BE49-F238E27FC236}">
                <a16:creationId xmlns:a16="http://schemas.microsoft.com/office/drawing/2014/main" id="{7FB4C323-9766-5C43-9F29-934CB8299342}"/>
              </a:ext>
            </a:extLst>
          </p:cNvPr>
          <p:cNvSpPr>
            <a:spLocks noGrp="1"/>
          </p:cNvSpPr>
          <p:nvPr>
            <p:ph type="sldNum" sz="quarter" idx="12"/>
          </p:nvPr>
        </p:nvSpPr>
        <p:spPr/>
        <p:txBody>
          <a:bodyPr/>
          <a:lstStyle/>
          <a:p>
            <a:fld id="{B73C04DA-1748-8C48-8913-76B061C053D9}" type="slidenum">
              <a:rPr lang="en-US" smtClean="0"/>
              <a:t>23</a:t>
            </a:fld>
            <a:endParaRPr lang="en-US"/>
          </a:p>
        </p:txBody>
      </p:sp>
    </p:spTree>
    <p:extLst>
      <p:ext uri="{BB962C8B-B14F-4D97-AF65-F5344CB8AC3E}">
        <p14:creationId xmlns:p14="http://schemas.microsoft.com/office/powerpoint/2010/main" val="340684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Break + Discussion: How to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599" y="1600201"/>
            <a:ext cx="6838156" cy="4525963"/>
          </a:xfrm>
        </p:spPr>
        <p:txBody>
          <a:bodyPr/>
          <a:lstStyle/>
          <a:p>
            <a:r>
              <a:rPr lang="en-US" dirty="0"/>
              <a:t>&lt;brainstorm&gt;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93257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How does AMPS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601" y="1600201"/>
            <a:ext cx="6426200" cy="4525963"/>
          </a:xfrm>
        </p:spPr>
        <p:txBody>
          <a:bodyPr/>
          <a:lstStyle/>
          <a:p>
            <a:r>
              <a:rPr lang="en-US" dirty="0"/>
              <a:t>Base station detects weak signal</a:t>
            </a:r>
          </a:p>
          <a:p>
            <a:r>
              <a:rPr lang="en-US" dirty="0"/>
              <a:t>Base station tells mobile about new, better tower</a:t>
            </a:r>
          </a:p>
          <a:p>
            <a:r>
              <a:rPr lang="en-US" dirty="0"/>
              <a:t>Base station sends cutover trigger</a:t>
            </a:r>
          </a:p>
          <a:p>
            <a:endParaRPr lang="en-US" dirty="0"/>
          </a:p>
          <a:p>
            <a:r>
              <a:rPr lang="en-US" dirty="0"/>
              <a:t>Lots bad about this:</a:t>
            </a:r>
          </a:p>
          <a:p>
            <a:pPr lvl="1"/>
            <a:r>
              <a:rPr lang="en-US" dirty="0"/>
              <a:t>No `make before break` — many drops!</a:t>
            </a:r>
          </a:p>
          <a:p>
            <a:pPr lvl="1"/>
            <a:r>
              <a:rPr lang="en-US" dirty="0"/>
              <a:t>Mobile has better estimates than base station</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35557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5B1-48DD-F14E-9410-944CF8A92ECF}"/>
              </a:ext>
            </a:extLst>
          </p:cNvPr>
          <p:cNvSpPr>
            <a:spLocks noGrp="1"/>
          </p:cNvSpPr>
          <p:nvPr>
            <p:ph type="title"/>
          </p:nvPr>
        </p:nvSpPr>
        <p:spPr/>
        <p:txBody>
          <a:bodyPr/>
          <a:lstStyle/>
          <a:p>
            <a:r>
              <a:rPr lang="en-US" dirty="0"/>
              <a:t>Over time, AMPS did also get more frequencies </a:t>
            </a:r>
          </a:p>
        </p:txBody>
      </p:sp>
      <p:sp>
        <p:nvSpPr>
          <p:cNvPr id="3" name="Content Placeholder 2">
            <a:extLst>
              <a:ext uri="{FF2B5EF4-FFF2-40B4-BE49-F238E27FC236}">
                <a16:creationId xmlns:a16="http://schemas.microsoft.com/office/drawing/2014/main" id="{E2983043-F900-B84C-A296-91068E4DD49D}"/>
              </a:ext>
            </a:extLst>
          </p:cNvPr>
          <p:cNvSpPr>
            <a:spLocks noGrp="1"/>
          </p:cNvSpPr>
          <p:nvPr>
            <p:ph idx="1"/>
          </p:nvPr>
        </p:nvSpPr>
        <p:spPr/>
        <p:txBody>
          <a:bodyPr/>
          <a:lstStyle/>
          <a:p>
            <a:r>
              <a:rPr lang="en-US" dirty="0"/>
              <a:t>AMPS in the US:</a:t>
            </a:r>
          </a:p>
          <a:p>
            <a:pPr lvl="1"/>
            <a:r>
              <a:rPr lang="en-US" dirty="0"/>
              <a:t>850 MHz band </a:t>
            </a:r>
          </a:p>
          <a:p>
            <a:pPr lvl="1"/>
            <a:r>
              <a:rPr lang="en-US" dirty="0"/>
              <a:t>Divided into “A” block and “B” block</a:t>
            </a:r>
          </a:p>
          <a:p>
            <a:pPr lvl="2"/>
            <a:r>
              <a:rPr lang="en-US" dirty="0"/>
              <a:t>Granted to local phone company and ‘wireless company’ respectively</a:t>
            </a:r>
          </a:p>
          <a:p>
            <a:pPr lvl="1"/>
            <a:r>
              <a:rPr lang="en-US" dirty="0"/>
              <a:t>Each block had 21 control, 395 voice channels</a:t>
            </a:r>
          </a:p>
          <a:p>
            <a:pPr lvl="1"/>
            <a:endParaRPr lang="en-US" dirty="0"/>
          </a:p>
          <a:p>
            <a:pPr lvl="1"/>
            <a:endParaRPr lang="en-US" dirty="0"/>
          </a:p>
          <a:p>
            <a:r>
              <a:rPr lang="en-US" dirty="0"/>
              <a:t>Several expansions of this frequency block</a:t>
            </a:r>
          </a:p>
          <a:p>
            <a:pPr lvl="1"/>
            <a:r>
              <a:rPr lang="en-US" dirty="0"/>
              <a:t>Most interesting, in 1989, UHF TV channels 70-83 added 666 more channels</a:t>
            </a:r>
          </a:p>
          <a:p>
            <a:pPr lvl="1"/>
            <a:endParaRPr lang="en-US" dirty="0"/>
          </a:p>
        </p:txBody>
      </p:sp>
      <p:sp>
        <p:nvSpPr>
          <p:cNvPr id="4" name="Slide Number Placeholder 3">
            <a:extLst>
              <a:ext uri="{FF2B5EF4-FFF2-40B4-BE49-F238E27FC236}">
                <a16:creationId xmlns:a16="http://schemas.microsoft.com/office/drawing/2014/main" id="{1B215F8D-82ED-7F4C-92DE-DE818E2E2CDA}"/>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spTree>
    <p:extLst>
      <p:ext uri="{BB962C8B-B14F-4D97-AF65-F5344CB8AC3E}">
        <p14:creationId xmlns:p14="http://schemas.microsoft.com/office/powerpoint/2010/main" val="165770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5B81-D726-B94A-AB9D-C2A4F3C6A83E}"/>
              </a:ext>
            </a:extLst>
          </p:cNvPr>
          <p:cNvSpPr>
            <a:spLocks noGrp="1"/>
          </p:cNvSpPr>
          <p:nvPr>
            <p:ph type="title"/>
          </p:nvPr>
        </p:nvSpPr>
        <p:spPr/>
        <p:txBody>
          <a:bodyPr/>
          <a:lstStyle/>
          <a:p>
            <a:r>
              <a:rPr lang="en-US" dirty="0"/>
              <a:t>The first “sunset”</a:t>
            </a:r>
          </a:p>
        </p:txBody>
      </p:sp>
      <p:sp>
        <p:nvSpPr>
          <p:cNvPr id="3" name="Content Placeholder 2">
            <a:extLst>
              <a:ext uri="{FF2B5EF4-FFF2-40B4-BE49-F238E27FC236}">
                <a16:creationId xmlns:a16="http://schemas.microsoft.com/office/drawing/2014/main" id="{BFBB3CCD-8BCA-CA4A-B4BE-2899C1F5A747}"/>
              </a:ext>
            </a:extLst>
          </p:cNvPr>
          <p:cNvSpPr>
            <a:spLocks noGrp="1"/>
          </p:cNvSpPr>
          <p:nvPr>
            <p:ph idx="1"/>
          </p:nvPr>
        </p:nvSpPr>
        <p:spPr/>
        <p:txBody>
          <a:bodyPr>
            <a:normAutofit lnSpcReduction="10000"/>
          </a:bodyPr>
          <a:lstStyle/>
          <a:p>
            <a:r>
              <a:rPr lang="en-US" dirty="0"/>
              <a:t>Single-user analog channels not very efficient</a:t>
            </a:r>
          </a:p>
          <a:p>
            <a:endParaRPr lang="en-US" dirty="0"/>
          </a:p>
          <a:p>
            <a:r>
              <a:rPr lang="en-US" dirty="0"/>
              <a:t>Wireless carriers wanted to replace 1G</a:t>
            </a:r>
          </a:p>
          <a:p>
            <a:pPr lvl="1"/>
            <a:r>
              <a:rPr lang="en-US" i="1" dirty="0"/>
              <a:t>Key Takeaway:</a:t>
            </a:r>
            <a:r>
              <a:rPr lang="en-US" dirty="0"/>
              <a:t> Spectrum allocation is the most scarce resource, therefore want to maximize efficiency of its use</a:t>
            </a:r>
            <a:endParaRPr lang="en-US" dirty="0">
              <a:solidFill>
                <a:schemeClr val="accent4"/>
              </a:solidFill>
            </a:endParaRPr>
          </a:p>
          <a:p>
            <a:endParaRPr lang="en-US" dirty="0"/>
          </a:p>
          <a:p>
            <a:r>
              <a:rPr lang="en-US" dirty="0"/>
              <a:t>But many things in the built environment relied on AMPS</a:t>
            </a:r>
          </a:p>
          <a:p>
            <a:pPr lvl="1"/>
            <a:r>
              <a:rPr lang="en-US" dirty="0"/>
              <a:t>Because when they were built, AMPS was the most reliable</a:t>
            </a:r>
          </a:p>
          <a:p>
            <a:pPr lvl="1"/>
            <a:endParaRPr lang="en-US" dirty="0"/>
          </a:p>
          <a:p>
            <a:r>
              <a:rPr lang="en-US" dirty="0"/>
              <a:t>FCC required network support until early 2008 (dropped soon after)</a:t>
            </a:r>
          </a:p>
        </p:txBody>
      </p:sp>
      <p:sp>
        <p:nvSpPr>
          <p:cNvPr id="4" name="Slide Number Placeholder 3">
            <a:extLst>
              <a:ext uri="{FF2B5EF4-FFF2-40B4-BE49-F238E27FC236}">
                <a16:creationId xmlns:a16="http://schemas.microsoft.com/office/drawing/2014/main" id="{667AF6DA-4623-C941-B415-8D59818AE643}"/>
              </a:ext>
            </a:extLst>
          </p:cNvPr>
          <p:cNvSpPr>
            <a:spLocks noGrp="1"/>
          </p:cNvSpPr>
          <p:nvPr>
            <p:ph type="sldNum" sz="quarter" idx="12"/>
          </p:nvPr>
        </p:nvSpPr>
        <p:spPr/>
        <p:txBody>
          <a:bodyPr/>
          <a:lstStyle/>
          <a:p>
            <a:pPr algn="r"/>
            <a:fld id="{434A358D-2637-E146-A3BD-05BD470B507B}" type="slidenum">
              <a:rPr lang="en-US" smtClean="0"/>
              <a:pPr algn="r"/>
              <a:t>27</a:t>
            </a:fld>
            <a:endParaRPr lang="en-US" dirty="0"/>
          </a:p>
        </p:txBody>
      </p:sp>
    </p:spTree>
    <p:extLst>
      <p:ext uri="{BB962C8B-B14F-4D97-AF65-F5344CB8AC3E}">
        <p14:creationId xmlns:p14="http://schemas.microsoft.com/office/powerpoint/2010/main" val="190771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7220-9A97-9E41-836D-DF9C01D4711E}"/>
              </a:ext>
            </a:extLst>
          </p:cNvPr>
          <p:cNvSpPr>
            <a:spLocks noGrp="1"/>
          </p:cNvSpPr>
          <p:nvPr>
            <p:ph type="title"/>
          </p:nvPr>
        </p:nvSpPr>
        <p:spPr/>
        <p:txBody>
          <a:bodyPr/>
          <a:lstStyle/>
          <a:p>
            <a:r>
              <a:rPr lang="en-US" dirty="0"/>
              <a:t>Aside: Super cool </a:t>
            </a:r>
            <a:r>
              <a:rPr lang="en-US" dirty="0" err="1"/>
              <a:t>hackaday</a:t>
            </a:r>
            <a:r>
              <a:rPr lang="en-US" dirty="0"/>
              <a:t> projects</a:t>
            </a:r>
          </a:p>
        </p:txBody>
      </p:sp>
      <p:sp>
        <p:nvSpPr>
          <p:cNvPr id="3" name="Content Placeholder 2">
            <a:extLst>
              <a:ext uri="{FF2B5EF4-FFF2-40B4-BE49-F238E27FC236}">
                <a16:creationId xmlns:a16="http://schemas.microsoft.com/office/drawing/2014/main" id="{EC52CEAB-E7E3-8B4C-B471-48EB4BF102FD}"/>
              </a:ext>
            </a:extLst>
          </p:cNvPr>
          <p:cNvSpPr>
            <a:spLocks noGrp="1"/>
          </p:cNvSpPr>
          <p:nvPr>
            <p:ph idx="1"/>
          </p:nvPr>
        </p:nvSpPr>
        <p:spPr/>
        <p:txBody>
          <a:bodyPr/>
          <a:lstStyle/>
          <a:p>
            <a:r>
              <a:rPr lang="en-US" dirty="0"/>
              <a:t>Building your own 1G network!</a:t>
            </a:r>
          </a:p>
          <a:p>
            <a:pPr lvl="1"/>
            <a:r>
              <a:rPr lang="en-US" dirty="0">
                <a:hlinkClick r:id="rId2"/>
              </a:rPr>
              <a:t>https://hackaday.com/tag/amps/</a:t>
            </a:r>
            <a:endParaRPr lang="en-US" dirty="0"/>
          </a:p>
          <a:p>
            <a:pPr lvl="1"/>
            <a:r>
              <a:rPr lang="en-US" dirty="0">
                <a:hlinkClick r:id="rId3"/>
              </a:rPr>
              <a:t>https://github.com/unsynchronized/gr-amps</a:t>
            </a:r>
            <a:r>
              <a:rPr lang="en-US" dirty="0"/>
              <a:t> </a:t>
            </a:r>
          </a:p>
          <a:p>
            <a:pPr lvl="1"/>
            <a:r>
              <a:rPr lang="en-US" dirty="0"/>
              <a:t>⚠ ⚠ ⚠ This uses spectrum you do not own ⚠ ⚠ ⚠</a:t>
            </a:r>
          </a:p>
          <a:p>
            <a:pPr lvl="2"/>
            <a:r>
              <a:rPr lang="en-US" b="1" dirty="0">
                <a:solidFill>
                  <a:srgbClr val="FF0000"/>
                </a:solidFill>
              </a:rPr>
              <a:t>“The FCC can levy fines of up to $11,000, per transmitter, per day, with up to six months in federal prison, for violations of the Code of Federal Regulations.”</a:t>
            </a:r>
          </a:p>
          <a:p>
            <a:pPr lvl="2"/>
            <a:r>
              <a:rPr lang="en-US" dirty="0"/>
              <a:t>Could deploy with wired connections though…</a:t>
            </a:r>
          </a:p>
        </p:txBody>
      </p:sp>
      <p:sp>
        <p:nvSpPr>
          <p:cNvPr id="4" name="Slide Number Placeholder 3">
            <a:extLst>
              <a:ext uri="{FF2B5EF4-FFF2-40B4-BE49-F238E27FC236}">
                <a16:creationId xmlns:a16="http://schemas.microsoft.com/office/drawing/2014/main" id="{10BD82E5-04F8-964A-9D76-293621573A51}"/>
              </a:ext>
            </a:extLst>
          </p:cNvPr>
          <p:cNvSpPr>
            <a:spLocks noGrp="1"/>
          </p:cNvSpPr>
          <p:nvPr>
            <p:ph type="sldNum" sz="quarter" idx="12"/>
          </p:nvPr>
        </p:nvSpPr>
        <p:spPr/>
        <p:txBody>
          <a:bodyPr/>
          <a:lstStyle/>
          <a:p>
            <a:pPr algn="r"/>
            <a:fld id="{434A358D-2637-E146-A3BD-05BD470B507B}" type="slidenum">
              <a:rPr lang="en-US" smtClean="0"/>
              <a:pPr algn="r"/>
              <a:t>28</a:t>
            </a:fld>
            <a:endParaRPr lang="en-US" dirty="0"/>
          </a:p>
        </p:txBody>
      </p:sp>
    </p:spTree>
    <p:extLst>
      <p:ext uri="{BB962C8B-B14F-4D97-AF65-F5344CB8AC3E}">
        <p14:creationId xmlns:p14="http://schemas.microsoft.com/office/powerpoint/2010/main" val="411213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b="1" dirty="0"/>
              <a:t>Cellular Network Technologies</a:t>
            </a:r>
          </a:p>
          <a:p>
            <a:pPr lvl="1"/>
            <a:r>
              <a:rPr lang="en-US" sz="2800" dirty="0"/>
              <a:t>History and foundation</a:t>
            </a:r>
          </a:p>
          <a:p>
            <a:pPr lvl="1"/>
            <a:r>
              <a:rPr lang="en-US" sz="2800" dirty="0"/>
              <a:t>1G</a:t>
            </a:r>
          </a:p>
          <a:p>
            <a:pPr lvl="1"/>
            <a:r>
              <a:rPr lang="en-US" sz="2800" b="1" dirty="0"/>
              <a:t>2G</a:t>
            </a:r>
          </a:p>
          <a:p>
            <a:pPr lvl="1"/>
            <a:r>
              <a:rPr lang="en-US" sz="2800"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67145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b="1" dirty="0"/>
              <a:t>Cellular for IoT deployments</a:t>
            </a:r>
            <a:br>
              <a:rPr lang="en-US" b="1" dirty="0"/>
            </a:br>
            <a:endParaRPr lang="en-US" b="1" dirty="0"/>
          </a:p>
          <a:p>
            <a:r>
              <a:rPr lang="en-US" dirty="0"/>
              <a:t>Cellular Network Technologies</a:t>
            </a:r>
          </a:p>
          <a:p>
            <a:pPr lvl="1"/>
            <a:r>
              <a:rPr lang="en-US" sz="2800" dirty="0"/>
              <a:t>History and foundation</a:t>
            </a:r>
          </a:p>
          <a:p>
            <a:pPr lvl="1"/>
            <a:r>
              <a:rPr lang="en-US" sz="2800" dirty="0"/>
              <a:t>1G</a:t>
            </a:r>
          </a:p>
          <a:p>
            <a:pPr lvl="1"/>
            <a:r>
              <a:rPr lang="en-US" sz="2800" dirty="0"/>
              <a:t>2G</a:t>
            </a:r>
          </a:p>
          <a:p>
            <a:pPr lvl="1"/>
            <a:r>
              <a:rPr lang="en-US" sz="2800"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533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268-4899-1641-A16E-AE24D31A1DA6}"/>
              </a:ext>
            </a:extLst>
          </p:cNvPr>
          <p:cNvSpPr>
            <a:spLocks noGrp="1"/>
          </p:cNvSpPr>
          <p:nvPr>
            <p:ph type="title"/>
          </p:nvPr>
        </p:nvSpPr>
        <p:spPr/>
        <p:txBody>
          <a:bodyPr>
            <a:normAutofit/>
          </a:bodyPr>
          <a:lstStyle/>
          <a:p>
            <a:r>
              <a:rPr lang="en-US" sz="3600" dirty="0">
                <a:latin typeface="Consolas" panose="020B0609020204030204" pitchFamily="49" charset="0"/>
                <a:cs typeface="Consolas" panose="020B0609020204030204" pitchFamily="49" charset="0"/>
              </a:rPr>
              <a:t>IS-54</a:t>
            </a:r>
            <a:r>
              <a:rPr lang="en-US" sz="3600" dirty="0"/>
              <a:t>  aka  </a:t>
            </a:r>
            <a:r>
              <a:rPr lang="en-US" sz="3600" dirty="0">
                <a:latin typeface="Consolas" panose="020B0609020204030204" pitchFamily="49" charset="0"/>
                <a:cs typeface="Consolas" panose="020B0609020204030204" pitchFamily="49" charset="0"/>
              </a:rPr>
              <a:t>2G</a:t>
            </a:r>
            <a:r>
              <a:rPr lang="en-US" sz="3600" dirty="0"/>
              <a:t>  aka </a:t>
            </a:r>
            <a:r>
              <a:rPr lang="en-US" sz="3600" dirty="0">
                <a:latin typeface="Consolas" panose="020B0609020204030204" pitchFamily="49" charset="0"/>
                <a:cs typeface="Consolas" panose="020B0609020204030204" pitchFamily="49" charset="0"/>
              </a:rPr>
              <a:t>TDMA</a:t>
            </a:r>
            <a:r>
              <a:rPr lang="en-US" sz="3600" dirty="0"/>
              <a:t> aka  </a:t>
            </a:r>
            <a:r>
              <a:rPr lang="en-US" sz="3600" dirty="0">
                <a:latin typeface="Consolas" panose="020B0609020204030204" pitchFamily="49" charset="0"/>
                <a:cs typeface="Consolas" panose="020B0609020204030204" pitchFamily="49" charset="0"/>
              </a:rPr>
              <a:t>D-AMPS</a:t>
            </a:r>
            <a:r>
              <a:rPr lang="en-US" sz="3600" dirty="0"/>
              <a:t> (Digital AMPS)</a:t>
            </a:r>
          </a:p>
        </p:txBody>
      </p:sp>
      <p:sp>
        <p:nvSpPr>
          <p:cNvPr id="3" name="Content Placeholder 2">
            <a:extLst>
              <a:ext uri="{FF2B5EF4-FFF2-40B4-BE49-F238E27FC236}">
                <a16:creationId xmlns:a16="http://schemas.microsoft.com/office/drawing/2014/main" id="{9D6DA16F-C91B-5B47-9EF9-897F8E94B5C9}"/>
              </a:ext>
            </a:extLst>
          </p:cNvPr>
          <p:cNvSpPr>
            <a:spLocks noGrp="1"/>
          </p:cNvSpPr>
          <p:nvPr>
            <p:ph idx="1"/>
          </p:nvPr>
        </p:nvSpPr>
        <p:spPr/>
        <p:txBody>
          <a:bodyPr>
            <a:normAutofit lnSpcReduction="10000"/>
          </a:bodyPr>
          <a:lstStyle/>
          <a:p>
            <a:r>
              <a:rPr lang="en-US" dirty="0"/>
              <a:t>Deployed ~1993</a:t>
            </a:r>
          </a:p>
          <a:p>
            <a:pPr lvl="1"/>
            <a:endParaRPr lang="en-US" dirty="0"/>
          </a:p>
          <a:p>
            <a:r>
              <a:rPr lang="en-US" dirty="0"/>
              <a:t>Used TDMA to share AMPS channels</a:t>
            </a:r>
          </a:p>
          <a:p>
            <a:pPr lvl="1"/>
            <a:r>
              <a:rPr lang="en-US" dirty="0"/>
              <a:t>Each AMPS analog channel-pair was 30 kHz</a:t>
            </a:r>
          </a:p>
          <a:p>
            <a:pPr lvl="1"/>
            <a:r>
              <a:rPr lang="en-US" dirty="0"/>
              <a:t>Digital compression allowed for 3 time slots per channel — tripled capacity!</a:t>
            </a:r>
          </a:p>
          <a:p>
            <a:pPr lvl="2"/>
            <a:r>
              <a:rPr lang="en-US" dirty="0"/>
              <a:t>Later iterations would compress further, 6 time slots per channel</a:t>
            </a:r>
          </a:p>
          <a:p>
            <a:pPr lvl="2"/>
            <a:endParaRPr lang="en-US" dirty="0"/>
          </a:p>
          <a:p>
            <a:r>
              <a:rPr lang="en-US" dirty="0"/>
              <a:t>Beat out competing FDMA analog solution from Motorola</a:t>
            </a:r>
          </a:p>
          <a:p>
            <a:pPr lvl="1"/>
            <a:r>
              <a:rPr lang="en-US" dirty="0"/>
              <a:t>Narrowband AMPS, “N-AMPS”, compressed calls to fit in 10 kHz channels</a:t>
            </a:r>
          </a:p>
          <a:p>
            <a:pPr lvl="1"/>
            <a:endParaRPr lang="en-US" dirty="0"/>
          </a:p>
          <a:p>
            <a:r>
              <a:rPr lang="en-US" dirty="0"/>
              <a:t>Also encrypted [poorly: CMEA broken publicly in 1997]</a:t>
            </a:r>
          </a:p>
        </p:txBody>
      </p:sp>
      <p:sp>
        <p:nvSpPr>
          <p:cNvPr id="4" name="Slide Number Placeholder 3">
            <a:extLst>
              <a:ext uri="{FF2B5EF4-FFF2-40B4-BE49-F238E27FC236}">
                <a16:creationId xmlns:a16="http://schemas.microsoft.com/office/drawing/2014/main" id="{A206017A-325C-D449-9AD1-0181350A38A3}"/>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spTree>
    <p:extLst>
      <p:ext uri="{BB962C8B-B14F-4D97-AF65-F5344CB8AC3E}">
        <p14:creationId xmlns:p14="http://schemas.microsoft.com/office/powerpoint/2010/main" val="2083425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B5EA-87A0-AA45-86B1-4FC61C0A035F}"/>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GSM</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p>
        </p:txBody>
      </p:sp>
      <p:sp>
        <p:nvSpPr>
          <p:cNvPr id="3" name="Content Placeholder 2">
            <a:extLst>
              <a:ext uri="{FF2B5EF4-FFF2-40B4-BE49-F238E27FC236}">
                <a16:creationId xmlns:a16="http://schemas.microsoft.com/office/drawing/2014/main" id="{6EFB601E-720F-F642-8AEE-166E1CE72132}"/>
              </a:ext>
            </a:extLst>
          </p:cNvPr>
          <p:cNvSpPr>
            <a:spLocks noGrp="1"/>
          </p:cNvSpPr>
          <p:nvPr>
            <p:ph idx="1"/>
          </p:nvPr>
        </p:nvSpPr>
        <p:spPr/>
        <p:txBody>
          <a:bodyPr/>
          <a:lstStyle/>
          <a:p>
            <a:r>
              <a:rPr lang="en-US" dirty="0"/>
              <a:t>Wait, didn’t the last slide say 2G was something else?</a:t>
            </a:r>
          </a:p>
          <a:p>
            <a:endParaRPr lang="en-US" dirty="0"/>
          </a:p>
          <a:p>
            <a:endParaRPr lang="en-US" dirty="0"/>
          </a:p>
          <a:p>
            <a:r>
              <a:rPr lang="en-US" dirty="0"/>
              <a:t>What is “2G” then?</a:t>
            </a:r>
          </a:p>
        </p:txBody>
      </p:sp>
      <p:sp>
        <p:nvSpPr>
          <p:cNvPr id="4" name="Slide Number Placeholder 3">
            <a:extLst>
              <a:ext uri="{FF2B5EF4-FFF2-40B4-BE49-F238E27FC236}">
                <a16:creationId xmlns:a16="http://schemas.microsoft.com/office/drawing/2014/main" id="{889D5849-9C42-CE44-A764-FBD614326296}"/>
              </a:ext>
            </a:extLst>
          </p:cNvPr>
          <p:cNvSpPr>
            <a:spLocks noGrp="1"/>
          </p:cNvSpPr>
          <p:nvPr>
            <p:ph type="sldNum" sz="quarter" idx="12"/>
          </p:nvPr>
        </p:nvSpPr>
        <p:spPr/>
        <p:txBody>
          <a:bodyPr/>
          <a:lstStyle/>
          <a:p>
            <a:pPr algn="r"/>
            <a:fld id="{434A358D-2637-E146-A3BD-05BD470B507B}" type="slidenum">
              <a:rPr lang="en-US" smtClean="0"/>
              <a:pPr algn="r"/>
              <a:t>31</a:t>
            </a:fld>
            <a:endParaRPr lang="en-US" dirty="0"/>
          </a:p>
        </p:txBody>
      </p:sp>
      <p:pic>
        <p:nvPicPr>
          <p:cNvPr id="6" name="Picture 5">
            <a:extLst>
              <a:ext uri="{FF2B5EF4-FFF2-40B4-BE49-F238E27FC236}">
                <a16:creationId xmlns:a16="http://schemas.microsoft.com/office/drawing/2014/main" id="{86801F80-46AE-0C41-B45D-643432834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1038" y="2277982"/>
            <a:ext cx="8709613" cy="459937"/>
          </a:xfrm>
          <a:prstGeom prst="rect">
            <a:avLst/>
          </a:prstGeom>
          <a:ln>
            <a:solidFill>
              <a:schemeClr val="tx1"/>
            </a:solidFill>
          </a:ln>
        </p:spPr>
      </p:pic>
    </p:spTree>
    <p:extLst>
      <p:ext uri="{BB962C8B-B14F-4D97-AF65-F5344CB8AC3E}">
        <p14:creationId xmlns:p14="http://schemas.microsoft.com/office/powerpoint/2010/main" val="17210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0EFF-58DF-E847-8182-5AB0F984A237}"/>
              </a:ext>
            </a:extLst>
          </p:cNvPr>
          <p:cNvSpPr>
            <a:spLocks noGrp="1"/>
          </p:cNvSpPr>
          <p:nvPr>
            <p:ph type="title"/>
          </p:nvPr>
        </p:nvSpPr>
        <p:spPr/>
        <p:txBody>
          <a:bodyPr/>
          <a:lstStyle/>
          <a:p>
            <a:r>
              <a:rPr lang="en-US" dirty="0"/>
              <a:t>Sunset of D-AMPS and emergence of GSM</a:t>
            </a:r>
          </a:p>
        </p:txBody>
      </p:sp>
      <p:sp>
        <p:nvSpPr>
          <p:cNvPr id="3" name="Content Placeholder 2">
            <a:extLst>
              <a:ext uri="{FF2B5EF4-FFF2-40B4-BE49-F238E27FC236}">
                <a16:creationId xmlns:a16="http://schemas.microsoft.com/office/drawing/2014/main" id="{2D0DA57C-CC6E-AF43-A103-10E627AB916D}"/>
              </a:ext>
            </a:extLst>
          </p:cNvPr>
          <p:cNvSpPr>
            <a:spLocks noGrp="1"/>
          </p:cNvSpPr>
          <p:nvPr>
            <p:ph idx="1"/>
          </p:nvPr>
        </p:nvSpPr>
        <p:spPr/>
        <p:txBody>
          <a:bodyPr/>
          <a:lstStyle/>
          <a:p>
            <a:r>
              <a:rPr lang="en-US" dirty="0"/>
              <a:t>D-AMPS was discontinued along with AMPS in 2008</a:t>
            </a:r>
          </a:p>
          <a:p>
            <a:endParaRPr lang="en-US" dirty="0"/>
          </a:p>
          <a:p>
            <a:r>
              <a:rPr lang="en-US" dirty="0"/>
              <a:t>Modern “2G” is all GSM</a:t>
            </a:r>
          </a:p>
          <a:p>
            <a:endParaRPr lang="en-US" dirty="0"/>
          </a:p>
          <a:p>
            <a:r>
              <a:rPr lang="en-US" dirty="0"/>
              <a:t>“</a:t>
            </a:r>
            <a:r>
              <a:rPr lang="en-US" u="sng" dirty="0"/>
              <a:t>G</a:t>
            </a:r>
            <a:r>
              <a:rPr lang="en-US" dirty="0"/>
              <a:t>lobal </a:t>
            </a:r>
            <a:r>
              <a:rPr lang="en-US" u="sng" dirty="0"/>
              <a:t>S</a:t>
            </a:r>
            <a:r>
              <a:rPr lang="en-US" dirty="0"/>
              <a:t>ystem for </a:t>
            </a:r>
            <a:r>
              <a:rPr lang="en-US" u="sng" dirty="0"/>
              <a:t>M</a:t>
            </a:r>
            <a:r>
              <a:rPr lang="en-US" dirty="0"/>
              <a:t>obile Communications”</a:t>
            </a:r>
          </a:p>
          <a:p>
            <a:pPr lvl="1"/>
            <a:r>
              <a:rPr lang="en-US" dirty="0"/>
              <a:t>It is a standard [the dominant 2G]</a:t>
            </a:r>
          </a:p>
        </p:txBody>
      </p:sp>
      <p:sp>
        <p:nvSpPr>
          <p:cNvPr id="4" name="Slide Number Placeholder 3">
            <a:extLst>
              <a:ext uri="{FF2B5EF4-FFF2-40B4-BE49-F238E27FC236}">
                <a16:creationId xmlns:a16="http://schemas.microsoft.com/office/drawing/2014/main" id="{9F8EB555-B7EE-5E42-85FF-820480485088}"/>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2369945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6A7-0080-2C41-96B6-3D88C7D56608}"/>
              </a:ext>
            </a:extLst>
          </p:cNvPr>
          <p:cNvSpPr>
            <a:spLocks noGrp="1"/>
          </p:cNvSpPr>
          <p:nvPr>
            <p:ph type="title"/>
          </p:nvPr>
        </p:nvSpPr>
        <p:spPr/>
        <p:txBody>
          <a:bodyPr/>
          <a:lstStyle/>
          <a:p>
            <a:r>
              <a:rPr lang="en-US" dirty="0"/>
              <a:t>Origins of GSM</a:t>
            </a:r>
          </a:p>
        </p:txBody>
      </p:sp>
      <p:sp>
        <p:nvSpPr>
          <p:cNvPr id="3" name="Content Placeholder 2">
            <a:extLst>
              <a:ext uri="{FF2B5EF4-FFF2-40B4-BE49-F238E27FC236}">
                <a16:creationId xmlns:a16="http://schemas.microsoft.com/office/drawing/2014/main" id="{7E99F11F-5797-D245-85C0-92C7E41905D9}"/>
              </a:ext>
            </a:extLst>
          </p:cNvPr>
          <p:cNvSpPr>
            <a:spLocks noGrp="1"/>
          </p:cNvSpPr>
          <p:nvPr>
            <p:ph idx="1"/>
          </p:nvPr>
        </p:nvSpPr>
        <p:spPr/>
        <p:txBody>
          <a:bodyPr>
            <a:normAutofit fontScale="92500" lnSpcReduction="10000"/>
          </a:bodyPr>
          <a:lstStyle/>
          <a:p>
            <a:r>
              <a:rPr lang="en-US" dirty="0"/>
              <a:t>An incredible sweet spot of timing, technology need, and politics?</a:t>
            </a:r>
          </a:p>
          <a:p>
            <a:endParaRPr lang="en-US" dirty="0"/>
          </a:p>
          <a:p>
            <a:endParaRPr lang="en-US" dirty="0"/>
          </a:p>
          <a:p>
            <a:endParaRPr lang="en-US" dirty="0"/>
          </a:p>
          <a:p>
            <a:endParaRPr lang="en-US" dirty="0"/>
          </a:p>
          <a:p>
            <a:endParaRPr lang="en-US" dirty="0"/>
          </a:p>
          <a:p>
            <a:endParaRPr lang="en-US" dirty="0"/>
          </a:p>
          <a:p>
            <a:r>
              <a:rPr lang="en-US" dirty="0"/>
              <a:t>1987: 13 European countries sign accord to use one wireless standard</a:t>
            </a:r>
          </a:p>
          <a:p>
            <a:pPr lvl="1"/>
            <a:r>
              <a:rPr lang="en-US" dirty="0"/>
              <a:t>10 months later: GSM standard ratified</a:t>
            </a:r>
          </a:p>
          <a:p>
            <a:pPr lvl="1"/>
            <a:r>
              <a:rPr lang="en-US" dirty="0"/>
              <a:t>Insight: Not a ton new in GSM by ‘87, just a </a:t>
            </a:r>
            <a:r>
              <a:rPr lang="en-US" i="1" u="sng" dirty="0"/>
              <a:t>lot</a:t>
            </a:r>
            <a:r>
              <a:rPr lang="en-US" dirty="0"/>
              <a:t> of arbitrary design decisions</a:t>
            </a:r>
          </a:p>
        </p:txBody>
      </p:sp>
      <p:sp>
        <p:nvSpPr>
          <p:cNvPr id="4" name="Slide Number Placeholder 3">
            <a:extLst>
              <a:ext uri="{FF2B5EF4-FFF2-40B4-BE49-F238E27FC236}">
                <a16:creationId xmlns:a16="http://schemas.microsoft.com/office/drawing/2014/main" id="{8F7F6118-AF07-544C-91DD-A4C8BD68653D}"/>
              </a:ext>
            </a:extLst>
          </p:cNvPr>
          <p:cNvSpPr>
            <a:spLocks noGrp="1"/>
          </p:cNvSpPr>
          <p:nvPr>
            <p:ph type="sldNum" sz="quarter" idx="12"/>
          </p:nvPr>
        </p:nvSpPr>
        <p:spPr/>
        <p:txBody>
          <a:bodyPr/>
          <a:lstStyle/>
          <a:p>
            <a:pPr algn="r"/>
            <a:fld id="{434A358D-2637-E146-A3BD-05BD470B507B}" type="slidenum">
              <a:rPr lang="en-US" smtClean="0"/>
              <a:pPr algn="r"/>
              <a:t>33</a:t>
            </a:fld>
            <a:endParaRPr lang="en-US" dirty="0"/>
          </a:p>
        </p:txBody>
      </p:sp>
      <p:pic>
        <p:nvPicPr>
          <p:cNvPr id="5" name="Picture 4">
            <a:extLst>
              <a:ext uri="{FF2B5EF4-FFF2-40B4-BE49-F238E27FC236}">
                <a16:creationId xmlns:a16="http://schemas.microsoft.com/office/drawing/2014/main" id="{46D18037-4C79-4D4F-92C0-F8F1A588C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0733" y="1999214"/>
            <a:ext cx="7702132" cy="2760361"/>
          </a:xfrm>
          <a:prstGeom prst="rect">
            <a:avLst/>
          </a:prstGeom>
          <a:ln>
            <a:solidFill>
              <a:schemeClr val="tx1"/>
            </a:solidFill>
          </a:ln>
        </p:spPr>
      </p:pic>
      <p:sp>
        <p:nvSpPr>
          <p:cNvPr id="6" name="Rectangle 5">
            <a:extLst>
              <a:ext uri="{FF2B5EF4-FFF2-40B4-BE49-F238E27FC236}">
                <a16:creationId xmlns:a16="http://schemas.microsoft.com/office/drawing/2014/main" id="{E1125234-9E04-6848-81B6-B80A6546CA38}"/>
              </a:ext>
            </a:extLst>
          </p:cNvPr>
          <p:cNvSpPr/>
          <p:nvPr/>
        </p:nvSpPr>
        <p:spPr>
          <a:xfrm>
            <a:off x="2482205" y="3336379"/>
            <a:ext cx="6767655" cy="13725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5E081933-EEAB-674D-8D22-EAF5F25C770E}"/>
              </a:ext>
            </a:extLst>
          </p:cNvPr>
          <p:cNvCxnSpPr/>
          <p:nvPr/>
        </p:nvCxnSpPr>
        <p:spPr>
          <a:xfrm flipH="1">
            <a:off x="3073554" y="4540977"/>
            <a:ext cx="56214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92CDA21F-B22C-1E48-ABA2-6500427A6C7A}"/>
              </a:ext>
            </a:extLst>
          </p:cNvPr>
          <p:cNvSpPr txBox="1"/>
          <p:nvPr/>
        </p:nvSpPr>
        <p:spPr>
          <a:xfrm>
            <a:off x="3613798" y="4358462"/>
            <a:ext cx="3293722" cy="338554"/>
          </a:xfrm>
          <a:prstGeom prst="rect">
            <a:avLst/>
          </a:prstGeom>
          <a:noFill/>
        </p:spPr>
        <p:txBody>
          <a:bodyPr wrap="none" rtlCol="0">
            <a:spAutoFit/>
          </a:bodyPr>
          <a:lstStyle/>
          <a:p>
            <a:r>
              <a:rPr lang="en-US" sz="1600" dirty="0">
                <a:solidFill>
                  <a:srgbClr val="FF0000"/>
                </a:solidFill>
                <a:latin typeface="Seravek Light"/>
                <a:cs typeface="Seravek Light"/>
              </a:rPr>
              <a:t>Not a very `mobile` mobile network…</a:t>
            </a:r>
          </a:p>
        </p:txBody>
      </p:sp>
    </p:spTree>
    <p:extLst>
      <p:ext uri="{BB962C8B-B14F-4D97-AF65-F5344CB8AC3E}">
        <p14:creationId xmlns:p14="http://schemas.microsoft.com/office/powerpoint/2010/main" val="364767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90DCFC-12E5-B54B-88BD-C798EFB7F31A}"/>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pic>
        <p:nvPicPr>
          <p:cNvPr id="5" name="Picture 4">
            <a:extLst>
              <a:ext uri="{FF2B5EF4-FFF2-40B4-BE49-F238E27FC236}">
                <a16:creationId xmlns:a16="http://schemas.microsoft.com/office/drawing/2014/main" id="{E6F95848-C885-FE4E-99DB-A504E4D06FDF}"/>
              </a:ext>
            </a:extLst>
          </p:cNvPr>
          <p:cNvPicPr>
            <a:picLocks noChangeAspect="1"/>
          </p:cNvPicPr>
          <p:nvPr/>
        </p:nvPicPr>
        <p:blipFill>
          <a:blip r:embed="rId3"/>
          <a:stretch>
            <a:fillRect/>
          </a:stretch>
        </p:blipFill>
        <p:spPr>
          <a:xfrm>
            <a:off x="927176" y="95301"/>
            <a:ext cx="10308445" cy="6275267"/>
          </a:xfrm>
          <a:prstGeom prst="rect">
            <a:avLst/>
          </a:prstGeom>
        </p:spPr>
      </p:pic>
      <p:sp>
        <p:nvSpPr>
          <p:cNvPr id="6" name="TextBox 5">
            <a:extLst>
              <a:ext uri="{FF2B5EF4-FFF2-40B4-BE49-F238E27FC236}">
                <a16:creationId xmlns:a16="http://schemas.microsoft.com/office/drawing/2014/main" id="{CF5D9D3E-D18C-3D4B-9AEE-77C17D9A8426}"/>
              </a:ext>
            </a:extLst>
          </p:cNvPr>
          <p:cNvSpPr txBox="1"/>
          <p:nvPr/>
        </p:nvSpPr>
        <p:spPr>
          <a:xfrm>
            <a:off x="817665" y="5460848"/>
            <a:ext cx="282801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https://en.wikipedia.org/wiki/File:Gsm_structures.svg</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712837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834-4604-0146-9562-6D48743CD571}"/>
              </a:ext>
            </a:extLst>
          </p:cNvPr>
          <p:cNvSpPr>
            <a:spLocks noGrp="1"/>
          </p:cNvSpPr>
          <p:nvPr>
            <p:ph type="title"/>
          </p:nvPr>
        </p:nvSpPr>
        <p:spPr/>
        <p:txBody>
          <a:bodyPr/>
          <a:lstStyle/>
          <a:p>
            <a:r>
              <a:rPr lang="en-US" dirty="0"/>
              <a:t>GSM evolved over time to add data</a:t>
            </a:r>
          </a:p>
        </p:txBody>
      </p:sp>
      <p:sp>
        <p:nvSpPr>
          <p:cNvPr id="3" name="Content Placeholder 2">
            <a:extLst>
              <a:ext uri="{FF2B5EF4-FFF2-40B4-BE49-F238E27FC236}">
                <a16:creationId xmlns:a16="http://schemas.microsoft.com/office/drawing/2014/main" id="{7F2CD619-232C-8B4A-8140-8A19C93C22E8}"/>
              </a:ext>
            </a:extLst>
          </p:cNvPr>
          <p:cNvSpPr>
            <a:spLocks noGrp="1"/>
          </p:cNvSpPr>
          <p:nvPr>
            <p:ph idx="1"/>
          </p:nvPr>
        </p:nvSpPr>
        <p:spPr/>
        <p:txBody>
          <a:bodyPr>
            <a:normAutofit lnSpcReduction="10000"/>
          </a:bodyPr>
          <a:lstStyle/>
          <a:p>
            <a:r>
              <a:rPr lang="en-US" dirty="0"/>
              <a:t>GSM was voice-only at first</a:t>
            </a:r>
          </a:p>
          <a:p>
            <a:pPr lvl="1"/>
            <a:endParaRPr lang="en-US" dirty="0"/>
          </a:p>
          <a:p>
            <a:r>
              <a:rPr lang="en-US" dirty="0"/>
              <a:t>Then overlaid data on the voice channel</a:t>
            </a:r>
          </a:p>
          <a:p>
            <a:pPr lvl="1"/>
            <a:r>
              <a:rPr lang="en-US" dirty="0"/>
              <a:t>Circuit Switched Data (CSD)</a:t>
            </a:r>
          </a:p>
          <a:p>
            <a:pPr lvl="2"/>
            <a:r>
              <a:rPr lang="en-US" dirty="0"/>
              <a:t>9.6 — 14.4 kb/s</a:t>
            </a:r>
          </a:p>
          <a:p>
            <a:pPr lvl="2"/>
            <a:r>
              <a:rPr lang="en-US" dirty="0"/>
              <a:t>Previous hacks were literally cell phone calling a modem (~3.5 kb/s); same concept</a:t>
            </a:r>
          </a:p>
          <a:p>
            <a:pPr lvl="2"/>
            <a:endParaRPr lang="en-US" dirty="0"/>
          </a:p>
          <a:p>
            <a:r>
              <a:rPr lang="en-US" dirty="0"/>
              <a:t>Then added actual packetized data [“2.5G”]</a:t>
            </a:r>
          </a:p>
          <a:p>
            <a:pPr lvl="1"/>
            <a:r>
              <a:rPr lang="en-US" dirty="0"/>
              <a:t>General Packet Radio Service (GPRS)</a:t>
            </a:r>
          </a:p>
          <a:p>
            <a:pPr lvl="2"/>
            <a:r>
              <a:rPr lang="en-US" dirty="0"/>
              <a:t>Throughput 9.2 – 21.55 </a:t>
            </a:r>
            <a:r>
              <a:rPr lang="en-US" dirty="0" err="1"/>
              <a:t>kbit</a:t>
            </a:r>
            <a:r>
              <a:rPr lang="en-US" dirty="0"/>
              <a:t>/s/timeslot	[goodput 8-20 </a:t>
            </a:r>
            <a:r>
              <a:rPr lang="en-US" dirty="0" err="1"/>
              <a:t>kbit</a:t>
            </a:r>
            <a:r>
              <a:rPr lang="en-US" dirty="0"/>
              <a:t>/s/timeslot]</a:t>
            </a:r>
          </a:p>
          <a:p>
            <a:pPr lvl="1"/>
            <a:r>
              <a:rPr lang="en-US" dirty="0"/>
              <a:t>Enhanced Data Rates for GSM Evolution (EDGE)</a:t>
            </a:r>
          </a:p>
          <a:p>
            <a:endParaRPr lang="en-US" dirty="0"/>
          </a:p>
        </p:txBody>
      </p:sp>
      <p:sp>
        <p:nvSpPr>
          <p:cNvPr id="4" name="Slide Number Placeholder 3">
            <a:extLst>
              <a:ext uri="{FF2B5EF4-FFF2-40B4-BE49-F238E27FC236}">
                <a16:creationId xmlns:a16="http://schemas.microsoft.com/office/drawing/2014/main" id="{C2A6236B-BE9F-ED40-A7CB-0DF15709F009}"/>
              </a:ext>
            </a:extLst>
          </p:cNvPr>
          <p:cNvSpPr>
            <a:spLocks noGrp="1"/>
          </p:cNvSpPr>
          <p:nvPr>
            <p:ph type="sldNum" sz="quarter" idx="12"/>
          </p:nvPr>
        </p:nvSpPr>
        <p:spPr/>
        <p:txBody>
          <a:bodyPr/>
          <a:lstStyle/>
          <a:p>
            <a:pPr algn="r"/>
            <a:fld id="{434A358D-2637-E146-A3BD-05BD470B507B}" type="slidenum">
              <a:rPr lang="en-US" smtClean="0"/>
              <a:pPr algn="r"/>
              <a:t>35</a:t>
            </a:fld>
            <a:endParaRPr lang="en-US" dirty="0"/>
          </a:p>
        </p:txBody>
      </p:sp>
    </p:spTree>
    <p:extLst>
      <p:ext uri="{BB962C8B-B14F-4D97-AF65-F5344CB8AC3E}">
        <p14:creationId xmlns:p14="http://schemas.microsoft.com/office/powerpoint/2010/main" val="2184115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646-5D9B-914F-B24D-FE6F9887525D}"/>
              </a:ext>
            </a:extLst>
          </p:cNvPr>
          <p:cNvSpPr>
            <a:spLocks noGrp="1"/>
          </p:cNvSpPr>
          <p:nvPr>
            <p:ph type="title"/>
          </p:nvPr>
        </p:nvSpPr>
        <p:spPr/>
        <p:txBody>
          <a:bodyPr/>
          <a:lstStyle/>
          <a:p>
            <a:r>
              <a:rPr lang="en-US" dirty="0"/>
              <a:t>So why does the IoT care about 2G?</a:t>
            </a:r>
          </a:p>
        </p:txBody>
      </p:sp>
      <p:sp>
        <p:nvSpPr>
          <p:cNvPr id="3" name="Content Placeholder 2">
            <a:extLst>
              <a:ext uri="{FF2B5EF4-FFF2-40B4-BE49-F238E27FC236}">
                <a16:creationId xmlns:a16="http://schemas.microsoft.com/office/drawing/2014/main" id="{FECED18E-DA53-4C48-8B01-7D81FC8ED379}"/>
              </a:ext>
            </a:extLst>
          </p:cNvPr>
          <p:cNvSpPr>
            <a:spLocks noGrp="1"/>
          </p:cNvSpPr>
          <p:nvPr>
            <p:ph idx="1"/>
          </p:nvPr>
        </p:nvSpPr>
        <p:spPr/>
        <p:txBody>
          <a:bodyPr>
            <a:normAutofit/>
          </a:bodyPr>
          <a:lstStyle/>
          <a:p>
            <a:pPr marL="609585" indent="-609585">
              <a:buFont typeface="+mj-lt"/>
              <a:buAutoNum type="arabicPeriod"/>
            </a:pPr>
            <a:r>
              <a:rPr lang="en-US" dirty="0"/>
              <a:t>It’s easy </a:t>
            </a:r>
          </a:p>
          <a:p>
            <a:pPr lvl="1"/>
            <a:r>
              <a:rPr lang="en-US" dirty="0"/>
              <a:t>2G == GMSK, 3G = QPSK [requires linear PA], 4G = …</a:t>
            </a:r>
          </a:p>
          <a:p>
            <a:pPr lvl="1"/>
            <a:endParaRPr lang="en-US" dirty="0"/>
          </a:p>
          <a:p>
            <a:pPr marL="609585" indent="-609585">
              <a:buFont typeface="+mj-lt"/>
              <a:buAutoNum type="arabicPeriod"/>
            </a:pPr>
            <a:r>
              <a:rPr lang="en-US" dirty="0"/>
              <a:t>It’s cheap</a:t>
            </a:r>
          </a:p>
          <a:p>
            <a:pPr lvl="1"/>
            <a:r>
              <a:rPr lang="en-US" dirty="0"/>
              <a:t>Relative to other cellular plans, anyways</a:t>
            </a:r>
          </a:p>
          <a:p>
            <a:pPr marL="1142971" lvl="1" indent="-609585"/>
            <a:endParaRPr lang="en-US" dirty="0"/>
          </a:p>
          <a:p>
            <a:pPr marL="609585" indent="-609585">
              <a:buFont typeface="+mj-lt"/>
              <a:buAutoNum type="arabicPeriod"/>
            </a:pPr>
            <a:r>
              <a:rPr lang="en-US" dirty="0"/>
              <a:t>It’s low power*</a:t>
            </a:r>
          </a:p>
          <a:p>
            <a:pPr marL="1142971" lvl="1" indent="-609585"/>
            <a:r>
              <a:rPr lang="en-US" dirty="0"/>
              <a:t>*For select IoT workloads</a:t>
            </a:r>
          </a:p>
          <a:p>
            <a:pPr marL="1142971" lvl="1" indent="-609585"/>
            <a:r>
              <a:rPr lang="en-US" dirty="0"/>
              <a:t>Energy-per-bit of continuous stream improves each generation</a:t>
            </a:r>
          </a:p>
          <a:p>
            <a:pPr marL="1142971" lvl="1" indent="-609585"/>
            <a:r>
              <a:rPr lang="en-US" dirty="0"/>
              <a:t>Energy-per-event of infrequent events…</a:t>
            </a:r>
          </a:p>
        </p:txBody>
      </p:sp>
      <p:sp>
        <p:nvSpPr>
          <p:cNvPr id="4" name="Slide Number Placeholder 3">
            <a:extLst>
              <a:ext uri="{FF2B5EF4-FFF2-40B4-BE49-F238E27FC236}">
                <a16:creationId xmlns:a16="http://schemas.microsoft.com/office/drawing/2014/main" id="{91A498EA-D183-A642-945E-BFB9D97091CF}"/>
              </a:ext>
            </a:extLst>
          </p:cNvPr>
          <p:cNvSpPr>
            <a:spLocks noGrp="1"/>
          </p:cNvSpPr>
          <p:nvPr>
            <p:ph type="sldNum" sz="quarter" idx="12"/>
          </p:nvPr>
        </p:nvSpPr>
        <p:spPr/>
        <p:txBody>
          <a:bodyPr/>
          <a:lstStyle/>
          <a:p>
            <a:pPr algn="r"/>
            <a:fld id="{434A358D-2637-E146-A3BD-05BD470B507B}" type="slidenum">
              <a:rPr lang="en-US" smtClean="0"/>
              <a:pPr algn="r"/>
              <a:t>36</a:t>
            </a:fld>
            <a:endParaRPr lang="en-US" dirty="0"/>
          </a:p>
        </p:txBody>
      </p:sp>
    </p:spTree>
    <p:extLst>
      <p:ext uri="{BB962C8B-B14F-4D97-AF65-F5344CB8AC3E}">
        <p14:creationId xmlns:p14="http://schemas.microsoft.com/office/powerpoint/2010/main" val="20814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b="1" dirty="0"/>
              <a:t>Cellular Network Technologies</a:t>
            </a:r>
          </a:p>
          <a:p>
            <a:pPr lvl="1"/>
            <a:r>
              <a:rPr lang="en-US" sz="2800" dirty="0"/>
              <a:t>History and foundation</a:t>
            </a:r>
          </a:p>
          <a:p>
            <a:pPr lvl="1"/>
            <a:r>
              <a:rPr lang="en-US" sz="2800" dirty="0"/>
              <a:t>1G</a:t>
            </a:r>
          </a:p>
          <a:p>
            <a:pPr lvl="1"/>
            <a:r>
              <a:rPr lang="en-US" sz="2800" dirty="0"/>
              <a:t>2G</a:t>
            </a:r>
          </a:p>
          <a:p>
            <a:pPr lvl="1"/>
            <a:r>
              <a:rPr lang="en-US" sz="2800" b="1"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296889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61B7-4E0F-B641-AC28-2DF3A1E2C74B}"/>
              </a:ext>
            </a:extLst>
          </p:cNvPr>
          <p:cNvSpPr>
            <a:spLocks noGrp="1"/>
          </p:cNvSpPr>
          <p:nvPr>
            <p:ph type="title"/>
          </p:nvPr>
        </p:nvSpPr>
        <p:spPr/>
        <p:txBody>
          <a:bodyPr/>
          <a:lstStyle/>
          <a:p>
            <a:pPr algn="ctr"/>
            <a:r>
              <a:rPr lang="en-US" dirty="0"/>
              <a:t>Comparison of the cellular network generations</a:t>
            </a:r>
          </a:p>
        </p:txBody>
      </p:sp>
      <p:graphicFrame>
        <p:nvGraphicFramePr>
          <p:cNvPr id="6" name="Content Placeholder 5">
            <a:extLst>
              <a:ext uri="{FF2B5EF4-FFF2-40B4-BE49-F238E27FC236}">
                <a16:creationId xmlns:a16="http://schemas.microsoft.com/office/drawing/2014/main" id="{77100DC7-BC8C-E84F-991A-D3574178F576}"/>
              </a:ext>
            </a:extLst>
          </p:cNvPr>
          <p:cNvGraphicFramePr>
            <a:graphicFrameLocks noGrp="1"/>
          </p:cNvGraphicFramePr>
          <p:nvPr>
            <p:ph idx="1"/>
            <p:extLst>
              <p:ext uri="{D42A27DB-BD31-4B8C-83A1-F6EECF244321}">
                <p14:modId xmlns:p14="http://schemas.microsoft.com/office/powerpoint/2010/main" val="1055211605"/>
              </p:ext>
            </p:extLst>
          </p:nvPr>
        </p:nvGraphicFramePr>
        <p:xfrm>
          <a:off x="838200" y="1671638"/>
          <a:ext cx="10912103" cy="3312160"/>
        </p:xfrm>
        <a:graphic>
          <a:graphicData uri="http://schemas.openxmlformats.org/drawingml/2006/table">
            <a:tbl>
              <a:tblPr firstRow="1" bandRow="1">
                <a:tableStyleId>{5C22544A-7EE6-4342-B048-85BDC9FD1C3A}</a:tableStyleId>
              </a:tblPr>
              <a:tblGrid>
                <a:gridCol w="1586948">
                  <a:extLst>
                    <a:ext uri="{9D8B030D-6E8A-4147-A177-3AD203B41FA5}">
                      <a16:colId xmlns:a16="http://schemas.microsoft.com/office/drawing/2014/main" val="4142664498"/>
                    </a:ext>
                  </a:extLst>
                </a:gridCol>
                <a:gridCol w="1881809">
                  <a:extLst>
                    <a:ext uri="{9D8B030D-6E8A-4147-A177-3AD203B41FA5}">
                      <a16:colId xmlns:a16="http://schemas.microsoft.com/office/drawing/2014/main" val="2839713801"/>
                    </a:ext>
                  </a:extLst>
                </a:gridCol>
                <a:gridCol w="1563756">
                  <a:extLst>
                    <a:ext uri="{9D8B030D-6E8A-4147-A177-3AD203B41FA5}">
                      <a16:colId xmlns:a16="http://schemas.microsoft.com/office/drawing/2014/main" val="283069507"/>
                    </a:ext>
                  </a:extLst>
                </a:gridCol>
                <a:gridCol w="1351722">
                  <a:extLst>
                    <a:ext uri="{9D8B030D-6E8A-4147-A177-3AD203B41FA5}">
                      <a16:colId xmlns:a16="http://schemas.microsoft.com/office/drawing/2014/main" val="772150463"/>
                    </a:ext>
                  </a:extLst>
                </a:gridCol>
                <a:gridCol w="1590261">
                  <a:extLst>
                    <a:ext uri="{9D8B030D-6E8A-4147-A177-3AD203B41FA5}">
                      <a16:colId xmlns:a16="http://schemas.microsoft.com/office/drawing/2014/main" val="2676943860"/>
                    </a:ext>
                  </a:extLst>
                </a:gridCol>
                <a:gridCol w="2937607">
                  <a:extLst>
                    <a:ext uri="{9D8B030D-6E8A-4147-A177-3AD203B41FA5}">
                      <a16:colId xmlns:a16="http://schemas.microsoft.com/office/drawing/2014/main" val="3952148164"/>
                    </a:ext>
                  </a:extLst>
                </a:gridCol>
              </a:tblGrid>
              <a:tr h="370840">
                <a:tc>
                  <a:txBody>
                    <a:bodyPr/>
                    <a:lstStyle/>
                    <a:p>
                      <a:r>
                        <a:rPr lang="en-US" dirty="0"/>
                        <a:t>Features</a:t>
                      </a:r>
                    </a:p>
                  </a:txBody>
                  <a:tcPr/>
                </a:tc>
                <a:tc>
                  <a:txBody>
                    <a:bodyPr/>
                    <a:lstStyle/>
                    <a:p>
                      <a:r>
                        <a:rPr lang="en-US" dirty="0"/>
                        <a:t>1G</a:t>
                      </a:r>
                    </a:p>
                  </a:txBody>
                  <a:tcPr/>
                </a:tc>
                <a:tc>
                  <a:txBody>
                    <a:bodyPr/>
                    <a:lstStyle/>
                    <a:p>
                      <a:r>
                        <a:rPr lang="en-US" dirty="0"/>
                        <a:t>2G</a:t>
                      </a:r>
                    </a:p>
                  </a:txBody>
                  <a:tcPr/>
                </a:tc>
                <a:tc>
                  <a:txBody>
                    <a:bodyPr/>
                    <a:lstStyle/>
                    <a:p>
                      <a:r>
                        <a:rPr lang="en-US" dirty="0"/>
                        <a:t>3G</a:t>
                      </a:r>
                    </a:p>
                  </a:txBody>
                  <a:tcPr/>
                </a:tc>
                <a:tc>
                  <a:txBody>
                    <a:bodyPr/>
                    <a:lstStyle/>
                    <a:p>
                      <a:r>
                        <a:rPr lang="en-US" dirty="0"/>
                        <a:t>4G</a:t>
                      </a:r>
                    </a:p>
                  </a:txBody>
                  <a:tcPr/>
                </a:tc>
                <a:tc>
                  <a:txBody>
                    <a:bodyPr/>
                    <a:lstStyle/>
                    <a:p>
                      <a:r>
                        <a:rPr lang="en-US" dirty="0"/>
                        <a:t>5G</a:t>
                      </a:r>
                    </a:p>
                  </a:txBody>
                  <a:tcPr/>
                </a:tc>
                <a:extLst>
                  <a:ext uri="{0D108BD9-81ED-4DB2-BD59-A6C34878D82A}">
                    <a16:rowId xmlns:a16="http://schemas.microsoft.com/office/drawing/2014/main" val="1310372044"/>
                  </a:ext>
                </a:extLst>
              </a:tr>
              <a:tr h="370840">
                <a:tc>
                  <a:txBody>
                    <a:bodyPr/>
                    <a:lstStyle/>
                    <a:p>
                      <a:r>
                        <a:rPr lang="en-US" dirty="0"/>
                        <a:t>Start / Development</a:t>
                      </a:r>
                    </a:p>
                  </a:txBody>
                  <a:tcPr/>
                </a:tc>
                <a:tc>
                  <a:txBody>
                    <a:bodyPr/>
                    <a:lstStyle/>
                    <a:p>
                      <a:r>
                        <a:rPr lang="en-US" dirty="0"/>
                        <a:t>1970/1984</a:t>
                      </a:r>
                    </a:p>
                  </a:txBody>
                  <a:tcPr/>
                </a:tc>
                <a:tc>
                  <a:txBody>
                    <a:bodyPr/>
                    <a:lstStyle/>
                    <a:p>
                      <a:r>
                        <a:rPr lang="en-US" dirty="0"/>
                        <a:t>1980/1999</a:t>
                      </a:r>
                    </a:p>
                  </a:txBody>
                  <a:tcPr/>
                </a:tc>
                <a:tc>
                  <a:txBody>
                    <a:bodyPr/>
                    <a:lstStyle/>
                    <a:p>
                      <a:r>
                        <a:rPr lang="en-US" dirty="0"/>
                        <a:t>1990/2002</a:t>
                      </a:r>
                    </a:p>
                  </a:txBody>
                  <a:tcPr/>
                </a:tc>
                <a:tc>
                  <a:txBody>
                    <a:bodyPr/>
                    <a:lstStyle/>
                    <a:p>
                      <a:r>
                        <a:rPr lang="en-US" dirty="0"/>
                        <a:t>2000/2010</a:t>
                      </a:r>
                    </a:p>
                  </a:txBody>
                  <a:tcPr/>
                </a:tc>
                <a:tc>
                  <a:txBody>
                    <a:bodyPr/>
                    <a:lstStyle/>
                    <a:p>
                      <a:r>
                        <a:rPr lang="en-US" dirty="0"/>
                        <a:t>2010/2015</a:t>
                      </a:r>
                    </a:p>
                  </a:txBody>
                  <a:tcPr/>
                </a:tc>
                <a:extLst>
                  <a:ext uri="{0D108BD9-81ED-4DB2-BD59-A6C34878D82A}">
                    <a16:rowId xmlns:a16="http://schemas.microsoft.com/office/drawing/2014/main" val="202651686"/>
                  </a:ext>
                </a:extLst>
              </a:tr>
              <a:tr h="370840">
                <a:tc>
                  <a:txBody>
                    <a:bodyPr/>
                    <a:lstStyle/>
                    <a:p>
                      <a:r>
                        <a:rPr lang="en-US" dirty="0"/>
                        <a:t>Technology</a:t>
                      </a:r>
                    </a:p>
                  </a:txBody>
                  <a:tcPr/>
                </a:tc>
                <a:tc>
                  <a:txBody>
                    <a:bodyPr/>
                    <a:lstStyle/>
                    <a:p>
                      <a:r>
                        <a:rPr lang="en-US" dirty="0"/>
                        <a:t>AMPS, NMT, TACS</a:t>
                      </a:r>
                    </a:p>
                  </a:txBody>
                  <a:tcPr/>
                </a:tc>
                <a:tc>
                  <a:txBody>
                    <a:bodyPr/>
                    <a:lstStyle/>
                    <a:p>
                      <a:r>
                        <a:rPr lang="en-US" dirty="0"/>
                        <a:t>D-AMPS, GSM</a:t>
                      </a:r>
                    </a:p>
                  </a:txBody>
                  <a:tcPr/>
                </a:tc>
                <a:tc>
                  <a:txBody>
                    <a:bodyPr/>
                    <a:lstStyle/>
                    <a:p>
                      <a:r>
                        <a:rPr lang="en-US" dirty="0"/>
                        <a:t>WCDMA</a:t>
                      </a:r>
                    </a:p>
                  </a:txBody>
                  <a:tcPr/>
                </a:tc>
                <a:tc>
                  <a:txBody>
                    <a:bodyPr/>
                    <a:lstStyle/>
                    <a:p>
                      <a:r>
                        <a:rPr lang="en-US" dirty="0"/>
                        <a:t>LTE, </a:t>
                      </a:r>
                      <a:r>
                        <a:rPr lang="en-US" dirty="0" err="1"/>
                        <a:t>WiMax</a:t>
                      </a:r>
                      <a:endParaRPr lang="en-US" dirty="0"/>
                    </a:p>
                  </a:txBody>
                  <a:tcPr/>
                </a:tc>
                <a:tc>
                  <a:txBody>
                    <a:bodyPr/>
                    <a:lstStyle/>
                    <a:p>
                      <a:r>
                        <a:rPr lang="en-US" dirty="0"/>
                        <a:t>MIMO, mm Waves</a:t>
                      </a:r>
                    </a:p>
                  </a:txBody>
                  <a:tcPr/>
                </a:tc>
                <a:extLst>
                  <a:ext uri="{0D108BD9-81ED-4DB2-BD59-A6C34878D82A}">
                    <a16:rowId xmlns:a16="http://schemas.microsoft.com/office/drawing/2014/main" val="995620735"/>
                  </a:ext>
                </a:extLst>
              </a:tr>
              <a:tr h="370840">
                <a:tc>
                  <a:txBody>
                    <a:bodyPr/>
                    <a:lstStyle/>
                    <a:p>
                      <a:r>
                        <a:rPr lang="en-US" dirty="0"/>
                        <a:t>Frequency Bands</a:t>
                      </a:r>
                    </a:p>
                    <a:p>
                      <a:r>
                        <a:rPr lang="en-US" sz="1400" dirty="0"/>
                        <a:t>(*not full list)</a:t>
                      </a:r>
                    </a:p>
                  </a:txBody>
                  <a:tcPr/>
                </a:tc>
                <a:tc>
                  <a:txBody>
                    <a:bodyPr/>
                    <a:lstStyle/>
                    <a:p>
                      <a:r>
                        <a:rPr lang="en-US" dirty="0"/>
                        <a:t>800MHz</a:t>
                      </a:r>
                    </a:p>
                  </a:txBody>
                  <a:tcPr/>
                </a:tc>
                <a:tc>
                  <a:txBody>
                    <a:bodyPr/>
                    <a:lstStyle/>
                    <a:p>
                      <a:r>
                        <a:rPr lang="en-US" dirty="0"/>
                        <a:t>850MHz, </a:t>
                      </a:r>
                    </a:p>
                    <a:p>
                      <a:r>
                        <a:rPr lang="en-US" dirty="0"/>
                        <a:t>1900MHz</a:t>
                      </a:r>
                    </a:p>
                  </a:txBody>
                  <a:tcPr/>
                </a:tc>
                <a:tc>
                  <a:txBody>
                    <a:bodyPr/>
                    <a:lstStyle/>
                    <a:p>
                      <a:r>
                        <a:rPr lang="en-US" dirty="0"/>
                        <a:t>850MHz,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1700MHz,</a:t>
                      </a:r>
                    </a:p>
                    <a:p>
                      <a:r>
                        <a:rPr lang="en-US" dirty="0"/>
                        <a:t>1900MHz,</a:t>
                      </a:r>
                    </a:p>
                    <a:p>
                      <a:r>
                        <a:rPr lang="en-US" dirty="0"/>
                        <a:t>2100MHz</a:t>
                      </a:r>
                    </a:p>
                  </a:txBody>
                  <a:tcPr/>
                </a:tc>
                <a:tc>
                  <a:txBody>
                    <a:bodyPr/>
                    <a:lstStyle/>
                    <a:p>
                      <a:r>
                        <a:rPr lang="en-US" dirty="0"/>
                        <a:t>700MHz, 1700MHz,</a:t>
                      </a:r>
                    </a:p>
                    <a:p>
                      <a:r>
                        <a:rPr lang="en-US" dirty="0"/>
                        <a:t>1900MHz,</a:t>
                      </a:r>
                    </a:p>
                    <a:p>
                      <a:r>
                        <a:rPr lang="en-US" dirty="0"/>
                        <a:t>2300MHz</a:t>
                      </a:r>
                    </a:p>
                  </a:txBody>
                  <a:tcPr/>
                </a:tc>
                <a:tc>
                  <a:txBody>
                    <a:bodyPr/>
                    <a:lstStyle/>
                    <a:p>
                      <a:r>
                        <a:rPr lang="en-US" dirty="0"/>
                        <a:t>Low-Band: 600MHz-2100MHz</a:t>
                      </a:r>
                    </a:p>
                    <a:p>
                      <a:r>
                        <a:rPr lang="en-US" dirty="0"/>
                        <a:t>Mid-Band: 2.5GHz - 3.7GHz</a:t>
                      </a:r>
                    </a:p>
                    <a:p>
                      <a:r>
                        <a:rPr lang="en-US" dirty="0"/>
                        <a:t>High-Band: 24GHz– 39GHz</a:t>
                      </a:r>
                    </a:p>
                  </a:txBody>
                  <a:tcPr/>
                </a:tc>
                <a:extLst>
                  <a:ext uri="{0D108BD9-81ED-4DB2-BD59-A6C34878D82A}">
                    <a16:rowId xmlns:a16="http://schemas.microsoft.com/office/drawing/2014/main" val="3266386826"/>
                  </a:ext>
                </a:extLst>
              </a:tr>
              <a:tr h="370840">
                <a:tc>
                  <a:txBody>
                    <a:bodyPr/>
                    <a:lstStyle/>
                    <a:p>
                      <a:r>
                        <a:rPr lang="en-US" dirty="0"/>
                        <a:t>Data rates</a:t>
                      </a:r>
                    </a:p>
                  </a:txBody>
                  <a:tcPr/>
                </a:tc>
                <a:tc>
                  <a:txBody>
                    <a:bodyPr/>
                    <a:lstStyle/>
                    <a:p>
                      <a:r>
                        <a:rPr lang="en-US" dirty="0"/>
                        <a:t>Only voice</a:t>
                      </a:r>
                    </a:p>
                  </a:txBody>
                  <a:tcPr/>
                </a:tc>
                <a:tc>
                  <a:txBody>
                    <a:bodyPr/>
                    <a:lstStyle/>
                    <a:p>
                      <a:r>
                        <a:rPr lang="en-US" dirty="0"/>
                        <a:t>Upto 64kbps</a:t>
                      </a:r>
                    </a:p>
                  </a:txBody>
                  <a:tcPr/>
                </a:tc>
                <a:tc>
                  <a:txBody>
                    <a:bodyPr/>
                    <a:lstStyle/>
                    <a:p>
                      <a:r>
                        <a:rPr lang="en-US" dirty="0"/>
                        <a:t>Upto 2Mbps</a:t>
                      </a:r>
                    </a:p>
                  </a:txBody>
                  <a:tcPr/>
                </a:tc>
                <a:tc>
                  <a:txBody>
                    <a:bodyPr/>
                    <a:lstStyle/>
                    <a:p>
                      <a:r>
                        <a:rPr lang="en-US" dirty="0"/>
                        <a:t>Upto 100Mbps</a:t>
                      </a:r>
                    </a:p>
                  </a:txBody>
                  <a:tcPr/>
                </a:tc>
                <a:tc>
                  <a:txBody>
                    <a:bodyPr/>
                    <a:lstStyle/>
                    <a:p>
                      <a:r>
                        <a:rPr lang="en-US" dirty="0"/>
                        <a:t>Upto 20Gbps</a:t>
                      </a:r>
                    </a:p>
                  </a:txBody>
                  <a:tcPr/>
                </a:tc>
                <a:extLst>
                  <a:ext uri="{0D108BD9-81ED-4DB2-BD59-A6C34878D82A}">
                    <a16:rowId xmlns:a16="http://schemas.microsoft.com/office/drawing/2014/main" val="3986794725"/>
                  </a:ext>
                </a:extLst>
              </a:tr>
              <a:tr h="370840">
                <a:tc>
                  <a:txBody>
                    <a:bodyPr/>
                    <a:lstStyle/>
                    <a:p>
                      <a:r>
                        <a:rPr lang="en-US" dirty="0"/>
                        <a:t>Access System</a:t>
                      </a:r>
                    </a:p>
                  </a:txBody>
                  <a:tcPr/>
                </a:tc>
                <a:tc>
                  <a:txBody>
                    <a:bodyPr/>
                    <a:lstStyle/>
                    <a:p>
                      <a:r>
                        <a:rPr lang="en-US" dirty="0"/>
                        <a:t>FDMA</a:t>
                      </a:r>
                    </a:p>
                  </a:txBody>
                  <a:tcPr/>
                </a:tc>
                <a:tc>
                  <a:txBody>
                    <a:bodyPr/>
                    <a:lstStyle/>
                    <a:p>
                      <a:r>
                        <a:rPr lang="en-US" dirty="0"/>
                        <a:t>TDMA/CDMA</a:t>
                      </a:r>
                    </a:p>
                  </a:txBody>
                  <a:tcPr/>
                </a:tc>
                <a:tc>
                  <a:txBody>
                    <a:bodyPr/>
                    <a:lstStyle/>
                    <a:p>
                      <a:r>
                        <a:rPr lang="en-US" dirty="0"/>
                        <a:t>CDMA</a:t>
                      </a:r>
                    </a:p>
                  </a:txBody>
                  <a:tcPr/>
                </a:tc>
                <a:tc>
                  <a:txBody>
                    <a:bodyPr/>
                    <a:lstStyle/>
                    <a:p>
                      <a:r>
                        <a:rPr lang="en-US" dirty="0"/>
                        <a:t>CDMA</a:t>
                      </a:r>
                    </a:p>
                  </a:txBody>
                  <a:tcPr/>
                </a:tc>
                <a:tc>
                  <a:txBody>
                    <a:bodyPr/>
                    <a:lstStyle/>
                    <a:p>
                      <a:r>
                        <a:rPr lang="en-US" dirty="0"/>
                        <a:t>OFDM/BDMA</a:t>
                      </a:r>
                    </a:p>
                  </a:txBody>
                  <a:tcPr/>
                </a:tc>
                <a:extLst>
                  <a:ext uri="{0D108BD9-81ED-4DB2-BD59-A6C34878D82A}">
                    <a16:rowId xmlns:a16="http://schemas.microsoft.com/office/drawing/2014/main" val="3491319745"/>
                  </a:ext>
                </a:extLst>
              </a:tr>
            </a:tbl>
          </a:graphicData>
        </a:graphic>
      </p:graphicFrame>
      <p:sp>
        <p:nvSpPr>
          <p:cNvPr id="4" name="Slide Number Placeholder 3">
            <a:extLst>
              <a:ext uri="{FF2B5EF4-FFF2-40B4-BE49-F238E27FC236}">
                <a16:creationId xmlns:a16="http://schemas.microsoft.com/office/drawing/2014/main" id="{A07C4F89-6A13-A541-95E0-57D1A9FF0A22}"/>
              </a:ext>
            </a:extLst>
          </p:cNvPr>
          <p:cNvSpPr>
            <a:spLocks noGrp="1"/>
          </p:cNvSpPr>
          <p:nvPr>
            <p:ph type="sldNum" sz="quarter" idx="12"/>
          </p:nvPr>
        </p:nvSpPr>
        <p:spPr/>
        <p:txBody>
          <a:bodyPr/>
          <a:lstStyle/>
          <a:p>
            <a:fld id="{B73C04DA-1748-8C48-8913-76B061C053D9}" type="slidenum">
              <a:rPr lang="en-US" smtClean="0"/>
              <a:t>38</a:t>
            </a:fld>
            <a:endParaRPr lang="en-US"/>
          </a:p>
        </p:txBody>
      </p:sp>
      <p:sp>
        <p:nvSpPr>
          <p:cNvPr id="8" name="TextBox 7">
            <a:extLst>
              <a:ext uri="{FF2B5EF4-FFF2-40B4-BE49-F238E27FC236}">
                <a16:creationId xmlns:a16="http://schemas.microsoft.com/office/drawing/2014/main" id="{9CC68CAE-12BF-5E48-AE4C-227F33BE9138}"/>
              </a:ext>
            </a:extLst>
          </p:cNvPr>
          <p:cNvSpPr txBox="1"/>
          <p:nvPr/>
        </p:nvSpPr>
        <p:spPr>
          <a:xfrm>
            <a:off x="1219200" y="5317378"/>
            <a:ext cx="10284547"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a:t>Data rates increasing</a:t>
            </a:r>
          </a:p>
          <a:p>
            <a:pPr marL="285750" indent="-285750">
              <a:buFont typeface="Arial" panose="020B0604020202020204" pitchFamily="34" charset="0"/>
              <a:buChar char="•"/>
            </a:pPr>
            <a:r>
              <a:rPr lang="en-US" sz="2400" dirty="0"/>
              <a:t>Access system key to support more subscribers and achieving higher data rates</a:t>
            </a:r>
          </a:p>
          <a:p>
            <a:pPr marL="285750" indent="-285750">
              <a:buFont typeface="Arial" panose="020B0604020202020204" pitchFamily="34" charset="0"/>
              <a:buChar char="•"/>
            </a:pPr>
            <a:r>
              <a:rPr lang="en-US" sz="2400" dirty="0"/>
              <a:t>What about energy consumption?</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22931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9FE0-A74D-B049-83D3-225F963415D9}"/>
              </a:ext>
            </a:extLst>
          </p:cNvPr>
          <p:cNvSpPr>
            <a:spLocks noGrp="1"/>
          </p:cNvSpPr>
          <p:nvPr>
            <p:ph type="title"/>
          </p:nvPr>
        </p:nvSpPr>
        <p:spPr/>
        <p:txBody>
          <a:bodyPr>
            <a:normAutofit/>
          </a:bodyPr>
          <a:lstStyle/>
          <a:p>
            <a:r>
              <a:rPr lang="en-US" sz="3600" dirty="0"/>
              <a:t>Corollary to improved throughput is improved energy</a:t>
            </a:r>
          </a:p>
        </p:txBody>
      </p:sp>
      <p:sp>
        <p:nvSpPr>
          <p:cNvPr id="3" name="Content Placeholder 2">
            <a:extLst>
              <a:ext uri="{FF2B5EF4-FFF2-40B4-BE49-F238E27FC236}">
                <a16:creationId xmlns:a16="http://schemas.microsoft.com/office/drawing/2014/main" id="{6B7C18C1-1F8B-134F-BCF0-B316DDCCAC0F}"/>
              </a:ext>
            </a:extLst>
          </p:cNvPr>
          <p:cNvSpPr>
            <a:spLocks noGrp="1"/>
          </p:cNvSpPr>
          <p:nvPr>
            <p:ph idx="1"/>
          </p:nvPr>
        </p:nvSpPr>
        <p:spPr>
          <a:xfrm>
            <a:off x="838200" y="1363245"/>
            <a:ext cx="10515600" cy="4351338"/>
          </a:xfrm>
        </p:spPr>
        <p:txBody>
          <a:bodyPr/>
          <a:lstStyle/>
          <a:p>
            <a:r>
              <a:rPr lang="en-US" dirty="0"/>
              <a:t>Same philosophy as high-performance architecture, </a:t>
            </a:r>
            <a:r>
              <a:rPr lang="en-US" dirty="0" err="1"/>
              <a:t>etc</a:t>
            </a:r>
            <a:endParaRPr lang="en-US" dirty="0"/>
          </a:p>
          <a:p>
            <a:pPr lvl="1"/>
            <a:r>
              <a:rPr lang="en-US" dirty="0"/>
              <a:t>There is always baseline load, which going faster amortizes</a:t>
            </a:r>
          </a:p>
        </p:txBody>
      </p:sp>
      <p:sp>
        <p:nvSpPr>
          <p:cNvPr id="4" name="Slide Number Placeholder 3">
            <a:extLst>
              <a:ext uri="{FF2B5EF4-FFF2-40B4-BE49-F238E27FC236}">
                <a16:creationId xmlns:a16="http://schemas.microsoft.com/office/drawing/2014/main" id="{1920DDEF-27F3-0649-9A89-D013ED41320E}"/>
              </a:ext>
            </a:extLst>
          </p:cNvPr>
          <p:cNvSpPr>
            <a:spLocks noGrp="1"/>
          </p:cNvSpPr>
          <p:nvPr>
            <p:ph type="sldNum" sz="quarter" idx="12"/>
          </p:nvPr>
        </p:nvSpPr>
        <p:spPr/>
        <p:txBody>
          <a:bodyPr/>
          <a:lstStyle/>
          <a:p>
            <a:pPr algn="r"/>
            <a:fld id="{434A358D-2637-E146-A3BD-05BD470B507B}" type="slidenum">
              <a:rPr lang="en-US" smtClean="0"/>
              <a:pPr algn="r"/>
              <a:t>39</a:t>
            </a:fld>
            <a:endParaRPr lang="en-US" dirty="0"/>
          </a:p>
        </p:txBody>
      </p:sp>
      <p:pic>
        <p:nvPicPr>
          <p:cNvPr id="5" name="Picture 4">
            <a:extLst>
              <a:ext uri="{FF2B5EF4-FFF2-40B4-BE49-F238E27FC236}">
                <a16:creationId xmlns:a16="http://schemas.microsoft.com/office/drawing/2014/main" id="{530E6DC7-DD19-6447-BB8F-4C8D8095D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126" y="2428745"/>
            <a:ext cx="4316970" cy="3627498"/>
          </a:xfrm>
          <a:prstGeom prst="rect">
            <a:avLst/>
          </a:prstGeom>
        </p:spPr>
      </p:pic>
      <p:sp>
        <p:nvSpPr>
          <p:cNvPr id="7" name="TextBox 6">
            <a:extLst>
              <a:ext uri="{FF2B5EF4-FFF2-40B4-BE49-F238E27FC236}">
                <a16:creationId xmlns:a16="http://schemas.microsoft.com/office/drawing/2014/main" id="{4B047226-5B94-CB4F-9D08-DC40D042636B}"/>
              </a:ext>
            </a:extLst>
          </p:cNvPr>
          <p:cNvSpPr txBox="1"/>
          <p:nvPr/>
        </p:nvSpPr>
        <p:spPr>
          <a:xfrm>
            <a:off x="251791" y="6331163"/>
            <a:ext cx="10588155" cy="415498"/>
          </a:xfrm>
          <a:prstGeom prst="rect">
            <a:avLst/>
          </a:prstGeom>
          <a:noFill/>
        </p:spPr>
        <p:txBody>
          <a:bodyPr wrap="none" rtlCol="0">
            <a:spAutoFit/>
          </a:bodyPr>
          <a:lstStyle/>
          <a:p>
            <a:r>
              <a:rPr lang="en-US" sz="1050" dirty="0" err="1">
                <a:solidFill>
                  <a:schemeClr val="tx1">
                    <a:lumMod val="50000"/>
                    <a:lumOff val="50000"/>
                  </a:schemeClr>
                </a:solidFill>
              </a:rPr>
              <a:t>Pihkola</a:t>
            </a:r>
            <a:r>
              <a:rPr lang="en-US" sz="1050" dirty="0">
                <a:solidFill>
                  <a:schemeClr val="tx1">
                    <a:lumMod val="50000"/>
                    <a:lumOff val="50000"/>
                  </a:schemeClr>
                </a:solidFill>
              </a:rPr>
              <a:t>, H., et al. (2018). Evaluating the energy consumption of mobile data transfer—from technology development to consumer </a:t>
            </a:r>
            <a:r>
              <a:rPr lang="en-US" sz="1050" dirty="0" err="1">
                <a:solidFill>
                  <a:schemeClr val="tx1">
                    <a:lumMod val="50000"/>
                    <a:lumOff val="50000"/>
                  </a:schemeClr>
                </a:solidFill>
              </a:rPr>
              <a:t>behaviour</a:t>
            </a:r>
            <a:r>
              <a:rPr lang="en-US" sz="1050" dirty="0">
                <a:solidFill>
                  <a:schemeClr val="tx1">
                    <a:lumMod val="50000"/>
                    <a:lumOff val="50000"/>
                  </a:schemeClr>
                </a:solidFill>
              </a:rPr>
              <a:t> and life cycle thinking. </a:t>
            </a:r>
            <a:r>
              <a:rPr lang="en-US" sz="1050" i="1" dirty="0">
                <a:solidFill>
                  <a:schemeClr val="tx1">
                    <a:lumMod val="50000"/>
                    <a:lumOff val="50000"/>
                  </a:schemeClr>
                </a:solidFill>
              </a:rPr>
              <a:t>Sustainability</a:t>
            </a:r>
            <a:r>
              <a:rPr lang="en-US" sz="1050" dirty="0">
                <a:solidFill>
                  <a:schemeClr val="tx1">
                    <a:lumMod val="50000"/>
                    <a:lumOff val="50000"/>
                  </a:schemeClr>
                </a:solidFill>
              </a:rPr>
              <a:t>, </a:t>
            </a:r>
            <a:r>
              <a:rPr lang="en-US" sz="1050" i="1" dirty="0">
                <a:solidFill>
                  <a:schemeClr val="tx1">
                    <a:lumMod val="50000"/>
                    <a:lumOff val="50000"/>
                  </a:schemeClr>
                </a:solidFill>
              </a:rPr>
              <a:t>10</a:t>
            </a:r>
            <a:r>
              <a:rPr lang="en-US" sz="1050" dirty="0">
                <a:solidFill>
                  <a:schemeClr val="tx1">
                    <a:lumMod val="50000"/>
                    <a:lumOff val="50000"/>
                  </a:schemeClr>
                </a:solidFill>
              </a:rPr>
              <a:t>(7), 2494.</a:t>
            </a:r>
          </a:p>
          <a:p>
            <a:r>
              <a:rPr lang="en-US" sz="1050"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Terahertz Band: The Last Piece of RF Spectrum Puzzle for Communication Systems (preprint; Elayan et al.)</a:t>
            </a:r>
            <a:endParaRPr lang="en-US" sz="1050" i="1" dirty="0">
              <a:solidFill>
                <a:schemeClr val="bg1">
                  <a:lumMod val="50000"/>
                </a:schemeClr>
              </a:solidFill>
              <a:latin typeface="Seravek Light"/>
              <a:cs typeface="Seravek Light"/>
            </a:endParaRPr>
          </a:p>
        </p:txBody>
      </p:sp>
      <p:pic>
        <p:nvPicPr>
          <p:cNvPr id="8" name="Picture 7">
            <a:extLst>
              <a:ext uri="{FF2B5EF4-FFF2-40B4-BE49-F238E27FC236}">
                <a16:creationId xmlns:a16="http://schemas.microsoft.com/office/drawing/2014/main" id="{3B41A207-2556-A240-9A46-38A053E1F9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127" y="2440443"/>
            <a:ext cx="4418741" cy="3456087"/>
          </a:xfrm>
          <a:prstGeom prst="rect">
            <a:avLst/>
          </a:prstGeom>
          <a:ln>
            <a:solidFill>
              <a:schemeClr val="tx1"/>
            </a:solidFill>
          </a:ln>
        </p:spPr>
      </p:pic>
    </p:spTree>
    <p:extLst>
      <p:ext uri="{BB962C8B-B14F-4D97-AF65-F5344CB8AC3E}">
        <p14:creationId xmlns:p14="http://schemas.microsoft.com/office/powerpoint/2010/main" val="143298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4</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bg1">
              <a:lumMod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802.15.4</a:t>
            </a:r>
          </a:p>
        </p:txBody>
      </p:sp>
      <p:sp>
        <p:nvSpPr>
          <p:cNvPr id="24" name="Rounded Rectangle 23">
            <a:extLst>
              <a:ext uri="{FF2B5EF4-FFF2-40B4-BE49-F238E27FC236}">
                <a16:creationId xmlns:a16="http://schemas.microsoft.com/office/drawing/2014/main" id="{A703F48A-78DC-E547-A366-BE7FF8035114}"/>
              </a:ext>
            </a:extLst>
          </p:cNvPr>
          <p:cNvSpPr/>
          <p:nvPr/>
        </p:nvSpPr>
        <p:spPr>
          <a:xfrm>
            <a:off x="6280727" y="4051938"/>
            <a:ext cx="2857732" cy="1619189"/>
          </a:xfrm>
          <a:prstGeom prst="roundRect">
            <a:avLst/>
          </a:prstGeom>
          <a:solidFill>
            <a:schemeClr val="accent1">
              <a:lumMod val="20000"/>
              <a:lumOff val="80000"/>
            </a:schemeClr>
          </a:solidFill>
          <a:ln>
            <a:solidFill>
              <a:schemeClr val="accent1">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Low-Power</a:t>
            </a:r>
            <a:br>
              <a:rPr lang="en-US" sz="2400" dirty="0">
                <a:solidFill>
                  <a:schemeClr val="tx1"/>
                </a:solidFill>
              </a:rPr>
            </a:br>
            <a:r>
              <a:rPr lang="en-US" sz="2400" dirty="0">
                <a:solidFill>
                  <a:schemeClr val="tx1"/>
                </a:solidFill>
              </a:rPr>
              <a:t>Wide-Area Networks</a:t>
            </a:r>
          </a:p>
        </p:txBody>
      </p:sp>
      <p:sp>
        <p:nvSpPr>
          <p:cNvPr id="17" name="TextBox 16">
            <a:extLst>
              <a:ext uri="{FF2B5EF4-FFF2-40B4-BE49-F238E27FC236}">
                <a16:creationId xmlns:a16="http://schemas.microsoft.com/office/drawing/2014/main" id="{CAADA336-E534-A04B-A83C-BB6AD0D29A03}"/>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BFEF171E-5A25-0346-A752-11DC2100BCD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Arrow Connector 4">
            <a:extLst>
              <a:ext uri="{FF2B5EF4-FFF2-40B4-BE49-F238E27FC236}">
                <a16:creationId xmlns:a16="http://schemas.microsoft.com/office/drawing/2014/main" id="{70275902-F8E5-5D45-B09E-D86028001890}"/>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C55C0A-6000-AC43-AE92-FC8749D2D3E8}"/>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A85BDFF-5063-4CD7-B9F3-B7926350EAE8}"/>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28" name="TextBox 27">
            <a:extLst>
              <a:ext uri="{FF2B5EF4-FFF2-40B4-BE49-F238E27FC236}">
                <a16:creationId xmlns:a16="http://schemas.microsoft.com/office/drawing/2014/main" id="{1E191E50-B50E-4084-A306-85E677FF84D4}"/>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
        <p:nvSpPr>
          <p:cNvPr id="26" name="Rounded Rectangle 15">
            <a:extLst>
              <a:ext uri="{FF2B5EF4-FFF2-40B4-BE49-F238E27FC236}">
                <a16:creationId xmlns:a16="http://schemas.microsoft.com/office/drawing/2014/main" id="{AAD42D61-7ADA-FDDC-BE51-C70983EB7B0E}"/>
              </a:ext>
            </a:extLst>
          </p:cNvPr>
          <p:cNvSpPr/>
          <p:nvPr/>
        </p:nvSpPr>
        <p:spPr>
          <a:xfrm>
            <a:off x="6685280" y="3426180"/>
            <a:ext cx="2092960" cy="4876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30" name="Title 1">
            <a:extLst>
              <a:ext uri="{FF2B5EF4-FFF2-40B4-BE49-F238E27FC236}">
                <a16:creationId xmlns:a16="http://schemas.microsoft.com/office/drawing/2014/main" id="{4BDDA923-CF86-1749-8091-FD63CB36F43C}"/>
              </a:ext>
            </a:extLst>
          </p:cNvPr>
          <p:cNvSpPr>
            <a:spLocks noGrp="1"/>
          </p:cNvSpPr>
          <p:nvPr>
            <p:ph type="title"/>
          </p:nvPr>
        </p:nvSpPr>
        <p:spPr>
          <a:xfrm>
            <a:off x="415601" y="337823"/>
            <a:ext cx="11360800" cy="763600"/>
          </a:xfrm>
        </p:spPr>
        <p:txBody>
          <a:bodyPr/>
          <a:lstStyle/>
          <a:p>
            <a:pPr algn="ctr"/>
            <a:r>
              <a:rPr lang="en-US" sz="3600" dirty="0"/>
              <a:t>Why is cellular a wireless option for IoT devices?</a:t>
            </a:r>
          </a:p>
        </p:txBody>
      </p:sp>
      <p:sp>
        <p:nvSpPr>
          <p:cNvPr id="2" name="TextBox 1">
            <a:extLst>
              <a:ext uri="{FF2B5EF4-FFF2-40B4-BE49-F238E27FC236}">
                <a16:creationId xmlns:a16="http://schemas.microsoft.com/office/drawing/2014/main" id="{F18DA8F6-FCD2-1549-9228-6A9BBBFF4C2B}"/>
              </a:ext>
            </a:extLst>
          </p:cNvPr>
          <p:cNvSpPr txBox="1"/>
          <p:nvPr/>
        </p:nvSpPr>
        <p:spPr>
          <a:xfrm>
            <a:off x="9770226" y="3517336"/>
            <a:ext cx="2270365" cy="830997"/>
          </a:xfrm>
          <a:prstGeom prst="rect">
            <a:avLst/>
          </a:prstGeom>
          <a:noFill/>
        </p:spPr>
        <p:txBody>
          <a:bodyPr wrap="none" rtlCol="0">
            <a:spAutoFit/>
          </a:bodyPr>
          <a:lstStyle/>
          <a:p>
            <a:r>
              <a:rPr lang="en-US" sz="2400" dirty="0">
                <a:solidFill>
                  <a:srgbClr val="FF0000"/>
                </a:solidFill>
              </a:rPr>
              <a:t>seems to be the </a:t>
            </a:r>
          </a:p>
          <a:p>
            <a:r>
              <a:rPr lang="en-US" sz="2400" dirty="0">
                <a:solidFill>
                  <a:srgbClr val="FF0000"/>
                </a:solidFill>
              </a:rPr>
              <a:t>worst of the lot</a:t>
            </a:r>
          </a:p>
        </p:txBody>
      </p:sp>
    </p:spTree>
    <p:extLst>
      <p:ext uri="{BB962C8B-B14F-4D97-AF65-F5344CB8AC3E}">
        <p14:creationId xmlns:p14="http://schemas.microsoft.com/office/powerpoint/2010/main" val="3622231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9B91-95ED-8F40-9A93-4F3279286D55}"/>
              </a:ext>
            </a:extLst>
          </p:cNvPr>
          <p:cNvSpPr>
            <a:spLocks noGrp="1"/>
          </p:cNvSpPr>
          <p:nvPr>
            <p:ph type="title"/>
          </p:nvPr>
        </p:nvSpPr>
        <p:spPr/>
        <p:txBody>
          <a:bodyPr/>
          <a:lstStyle/>
          <a:p>
            <a:r>
              <a:rPr lang="en-US" dirty="0"/>
              <a:t>But energy per transaction is complex</a:t>
            </a:r>
          </a:p>
        </p:txBody>
      </p:sp>
      <p:sp>
        <p:nvSpPr>
          <p:cNvPr id="3" name="Content Placeholder 2">
            <a:extLst>
              <a:ext uri="{FF2B5EF4-FFF2-40B4-BE49-F238E27FC236}">
                <a16:creationId xmlns:a16="http://schemas.microsoft.com/office/drawing/2014/main" id="{6C768114-F3B7-9147-AB60-321548701F5F}"/>
              </a:ext>
            </a:extLst>
          </p:cNvPr>
          <p:cNvSpPr>
            <a:spLocks noGrp="1"/>
          </p:cNvSpPr>
          <p:nvPr>
            <p:ph idx="1"/>
          </p:nvPr>
        </p:nvSpPr>
        <p:spPr/>
        <p:txBody>
          <a:bodyPr/>
          <a:lstStyle/>
          <a:p>
            <a:r>
              <a:rPr lang="en-US" dirty="0"/>
              <a:t>Radios, cellular protocols, and cellular providers have state machines</a:t>
            </a:r>
          </a:p>
          <a:p>
            <a:pPr lvl="1"/>
            <a:r>
              <a:rPr lang="en-US" dirty="0"/>
              <a:t>Hard to predict </a:t>
            </a:r>
            <a:r>
              <a:rPr lang="en-US" i="1" dirty="0"/>
              <a:t>a priori</a:t>
            </a:r>
            <a:r>
              <a:rPr lang="en-US" dirty="0"/>
              <a:t> and globally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97E22BCA-C0AA-0145-A285-EF88078364A1}"/>
              </a:ext>
            </a:extLst>
          </p:cNvPr>
          <p:cNvSpPr>
            <a:spLocks noGrp="1"/>
          </p:cNvSpPr>
          <p:nvPr>
            <p:ph type="sldNum" sz="quarter" idx="12"/>
          </p:nvPr>
        </p:nvSpPr>
        <p:spPr/>
        <p:txBody>
          <a:bodyPr/>
          <a:lstStyle/>
          <a:p>
            <a:pPr algn="r"/>
            <a:fld id="{434A358D-2637-E146-A3BD-05BD470B507B}" type="slidenum">
              <a:rPr lang="en-US" smtClean="0"/>
              <a:pPr algn="r"/>
              <a:t>40</a:t>
            </a:fld>
            <a:endParaRPr lang="en-US" dirty="0"/>
          </a:p>
        </p:txBody>
      </p:sp>
      <p:pic>
        <p:nvPicPr>
          <p:cNvPr id="5" name="Picture 4">
            <a:extLst>
              <a:ext uri="{FF2B5EF4-FFF2-40B4-BE49-F238E27FC236}">
                <a16:creationId xmlns:a16="http://schemas.microsoft.com/office/drawing/2014/main" id="{E8BD4AA5-B0E9-8C4B-8D85-491B63339DBF}"/>
              </a:ext>
            </a:extLst>
          </p:cNvPr>
          <p:cNvPicPr>
            <a:picLocks noChangeAspect="1"/>
          </p:cNvPicPr>
          <p:nvPr/>
        </p:nvPicPr>
        <p:blipFill>
          <a:blip r:embed="rId2"/>
          <a:stretch>
            <a:fillRect/>
          </a:stretch>
        </p:blipFill>
        <p:spPr>
          <a:xfrm>
            <a:off x="944137" y="2761533"/>
            <a:ext cx="10668000" cy="3274711"/>
          </a:xfrm>
          <a:prstGeom prst="rect">
            <a:avLst/>
          </a:prstGeom>
          <a:ln>
            <a:solidFill>
              <a:schemeClr val="tx1"/>
            </a:solidFill>
          </a:ln>
        </p:spPr>
      </p:pic>
      <p:sp>
        <p:nvSpPr>
          <p:cNvPr id="6" name="TextBox 5">
            <a:extLst>
              <a:ext uri="{FF2B5EF4-FFF2-40B4-BE49-F238E27FC236}">
                <a16:creationId xmlns:a16="http://schemas.microsoft.com/office/drawing/2014/main" id="{F12CD1E1-BA66-DA43-A810-2BC615C9F151}"/>
              </a:ext>
            </a:extLst>
          </p:cNvPr>
          <p:cNvSpPr txBox="1"/>
          <p:nvPr/>
        </p:nvSpPr>
        <p:spPr>
          <a:xfrm>
            <a:off x="2847278" y="6043961"/>
            <a:ext cx="886172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Characterizing radio resource allocation for 3G networks; Feng Qian,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Zhaoguang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Wang, Alexandre Gerber,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Zhuoqing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Morley Mao,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Subhabrata</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Sen, Oliver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Spatscheck</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SIGCOMM’10</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479998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682-830E-C64D-8321-573AF2BFA196}"/>
              </a:ext>
            </a:extLst>
          </p:cNvPr>
          <p:cNvSpPr>
            <a:spLocks noGrp="1"/>
          </p:cNvSpPr>
          <p:nvPr>
            <p:ph type="title"/>
          </p:nvPr>
        </p:nvSpPr>
        <p:spPr/>
        <p:txBody>
          <a:bodyPr/>
          <a:lstStyle/>
          <a:p>
            <a:r>
              <a:rPr lang="en-US" dirty="0"/>
              <a:t>A very quick intro to 5G</a:t>
            </a:r>
          </a:p>
        </p:txBody>
      </p:sp>
      <p:sp>
        <p:nvSpPr>
          <p:cNvPr id="3" name="Content Placeholder 2">
            <a:extLst>
              <a:ext uri="{FF2B5EF4-FFF2-40B4-BE49-F238E27FC236}">
                <a16:creationId xmlns:a16="http://schemas.microsoft.com/office/drawing/2014/main" id="{F2DD7029-1BDC-5540-BC42-9881B50BF4EF}"/>
              </a:ext>
            </a:extLst>
          </p:cNvPr>
          <p:cNvSpPr>
            <a:spLocks noGrp="1"/>
          </p:cNvSpPr>
          <p:nvPr>
            <p:ph idx="1"/>
          </p:nvPr>
        </p:nvSpPr>
        <p:spPr>
          <a:xfrm>
            <a:off x="838200" y="1338058"/>
            <a:ext cx="10515600" cy="4684815"/>
          </a:xfrm>
        </p:spPr>
        <p:txBody>
          <a:bodyPr>
            <a:normAutofit/>
          </a:bodyPr>
          <a:lstStyle/>
          <a:p>
            <a:r>
              <a:rPr lang="en-US" dirty="0"/>
              <a:t>Uses OFDM and other wider bandwidth technologies such as </a:t>
            </a:r>
            <a:r>
              <a:rPr lang="en-US" u="sng" dirty="0"/>
              <a:t>sub-6 GHz</a:t>
            </a:r>
            <a:r>
              <a:rPr lang="en-US" dirty="0"/>
              <a:t> and </a:t>
            </a:r>
            <a:r>
              <a:rPr lang="en-US" u="sng" dirty="0" err="1"/>
              <a:t>mmWave</a:t>
            </a:r>
            <a:r>
              <a:rPr lang="en-US" b="1" dirty="0"/>
              <a:t> </a:t>
            </a:r>
            <a:r>
              <a:rPr lang="en-US" dirty="0"/>
              <a:t>(30GHz – 300GHz)</a:t>
            </a:r>
          </a:p>
          <a:p>
            <a:endParaRPr lang="en-US" dirty="0"/>
          </a:p>
          <a:p>
            <a:r>
              <a:rPr lang="en-US" dirty="0"/>
              <a:t>Vision:</a:t>
            </a:r>
          </a:p>
          <a:p>
            <a:pPr lvl="1"/>
            <a:r>
              <a:rPr lang="en-US" dirty="0"/>
              <a:t>sub-1ms end-to-end latency</a:t>
            </a:r>
            <a:r>
              <a:rPr lang="en-US" sz="2000" dirty="0"/>
              <a:t> (10x decrease from 4G)</a:t>
            </a:r>
            <a:r>
              <a:rPr lang="en-US" sz="2000" b="1" dirty="0"/>
              <a:t> </a:t>
            </a:r>
          </a:p>
          <a:p>
            <a:pPr lvl="1"/>
            <a:r>
              <a:rPr lang="en-US" dirty="0"/>
              <a:t>20 Gbps downlink speed</a:t>
            </a:r>
            <a:r>
              <a:rPr lang="en-US" sz="2000" dirty="0"/>
              <a:t> (100Mbps for 4G)</a:t>
            </a:r>
          </a:p>
          <a:p>
            <a:pPr lvl="1"/>
            <a:r>
              <a:rPr lang="en-US" dirty="0"/>
              <a:t>(Perception of) 99.999% availability </a:t>
            </a:r>
          </a:p>
          <a:p>
            <a:pPr lvl="1"/>
            <a:r>
              <a:rPr lang="en-US" dirty="0"/>
              <a:t>(Perception of) 100% coverage </a:t>
            </a:r>
          </a:p>
          <a:p>
            <a:pPr lvl="1"/>
            <a:endParaRPr lang="en-US" dirty="0"/>
          </a:p>
          <a:p>
            <a:r>
              <a:rPr lang="en-US" dirty="0" err="1"/>
              <a:t>mmWaves</a:t>
            </a:r>
            <a:r>
              <a:rPr lang="en-US" dirty="0"/>
              <a:t> can theoretically enable very high data rates</a:t>
            </a:r>
          </a:p>
          <a:p>
            <a:endParaRPr lang="en-US" dirty="0"/>
          </a:p>
        </p:txBody>
      </p:sp>
      <p:sp>
        <p:nvSpPr>
          <p:cNvPr id="4" name="Slide Number Placeholder 3">
            <a:extLst>
              <a:ext uri="{FF2B5EF4-FFF2-40B4-BE49-F238E27FC236}">
                <a16:creationId xmlns:a16="http://schemas.microsoft.com/office/drawing/2014/main" id="{4972B4AA-1813-0A44-B12B-715FA5CD9DFF}"/>
              </a:ext>
            </a:extLst>
          </p:cNvPr>
          <p:cNvSpPr>
            <a:spLocks noGrp="1"/>
          </p:cNvSpPr>
          <p:nvPr>
            <p:ph type="sldNum" sz="quarter" idx="12"/>
          </p:nvPr>
        </p:nvSpPr>
        <p:spPr/>
        <p:txBody>
          <a:bodyPr/>
          <a:lstStyle/>
          <a:p>
            <a:pPr algn="r"/>
            <a:fld id="{434A358D-2637-E146-A3BD-05BD470B507B}" type="slidenum">
              <a:rPr lang="en-US" smtClean="0"/>
              <a:pPr algn="r"/>
              <a:t>41</a:t>
            </a:fld>
            <a:endParaRPr lang="en-US" dirty="0"/>
          </a:p>
        </p:txBody>
      </p:sp>
      <p:sp>
        <p:nvSpPr>
          <p:cNvPr id="5" name="TextBox 4">
            <a:extLst>
              <a:ext uri="{FF2B5EF4-FFF2-40B4-BE49-F238E27FC236}">
                <a16:creationId xmlns:a16="http://schemas.microsoft.com/office/drawing/2014/main" id="{C87FF606-FB0C-8948-A453-A84064F34139}"/>
              </a:ext>
            </a:extLst>
          </p:cNvPr>
          <p:cNvSpPr txBox="1"/>
          <p:nvPr/>
        </p:nvSpPr>
        <p:spPr>
          <a:xfrm>
            <a:off x="728870" y="6382921"/>
            <a:ext cx="9695411" cy="338554"/>
          </a:xfrm>
          <a:prstGeom prst="rect">
            <a:avLst/>
          </a:prstGeom>
          <a:noFill/>
        </p:spPr>
        <p:txBody>
          <a:bodyPr wrap="none" rtlCol="0">
            <a:spAutoFit/>
          </a:bodyPr>
          <a:lstStyle/>
          <a:p>
            <a:r>
              <a:rPr lang="en-US" sz="1600" dirty="0">
                <a:solidFill>
                  <a:schemeClr val="tx1">
                    <a:lumMod val="50000"/>
                    <a:lumOff val="50000"/>
                  </a:schemeClr>
                </a:solidFill>
              </a:rPr>
              <a:t>Source: GSMA Intelligence. Understanding 5G: Perspectives on future technological advancements in mobile, 2014</a:t>
            </a:r>
          </a:p>
        </p:txBody>
      </p:sp>
      <p:pic>
        <p:nvPicPr>
          <p:cNvPr id="6" name="Picture 5">
            <a:extLst>
              <a:ext uri="{FF2B5EF4-FFF2-40B4-BE49-F238E27FC236}">
                <a16:creationId xmlns:a16="http://schemas.microsoft.com/office/drawing/2014/main" id="{DB1FF97B-4AAD-3149-BA5F-C1DD903FBAC8}"/>
              </a:ext>
            </a:extLst>
          </p:cNvPr>
          <p:cNvPicPr>
            <a:picLocks noChangeAspect="1"/>
          </p:cNvPicPr>
          <p:nvPr/>
        </p:nvPicPr>
        <p:blipFill>
          <a:blip r:embed="rId3"/>
          <a:stretch>
            <a:fillRect/>
          </a:stretch>
        </p:blipFill>
        <p:spPr>
          <a:xfrm>
            <a:off x="7681107" y="2275167"/>
            <a:ext cx="4404876" cy="1598544"/>
          </a:xfrm>
          <a:prstGeom prst="rect">
            <a:avLst/>
          </a:prstGeom>
        </p:spPr>
      </p:pic>
      <p:sp>
        <p:nvSpPr>
          <p:cNvPr id="7" name="TextBox 6">
            <a:extLst>
              <a:ext uri="{FF2B5EF4-FFF2-40B4-BE49-F238E27FC236}">
                <a16:creationId xmlns:a16="http://schemas.microsoft.com/office/drawing/2014/main" id="{3A440A35-B04D-EE42-9C20-5CE9954F2A6A}"/>
              </a:ext>
            </a:extLst>
          </p:cNvPr>
          <p:cNvSpPr txBox="1"/>
          <p:nvPr/>
        </p:nvSpPr>
        <p:spPr>
          <a:xfrm>
            <a:off x="8536046" y="3869069"/>
            <a:ext cx="2918812" cy="369332"/>
          </a:xfrm>
          <a:prstGeom prst="rect">
            <a:avLst/>
          </a:prstGeom>
          <a:noFill/>
        </p:spPr>
        <p:txBody>
          <a:bodyPr wrap="none" rtlCol="0">
            <a:spAutoFit/>
          </a:bodyPr>
          <a:lstStyle/>
          <a:p>
            <a:r>
              <a:rPr lang="en-US" dirty="0"/>
              <a:t>Source: National Instruments</a:t>
            </a:r>
          </a:p>
        </p:txBody>
      </p:sp>
    </p:spTree>
    <p:extLst>
      <p:ext uri="{BB962C8B-B14F-4D97-AF65-F5344CB8AC3E}">
        <p14:creationId xmlns:p14="http://schemas.microsoft.com/office/powerpoint/2010/main" val="1791101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588B-6CE3-9D48-A5AC-FF8EF64B9939}"/>
              </a:ext>
            </a:extLst>
          </p:cNvPr>
          <p:cNvSpPr>
            <a:spLocks noGrp="1"/>
          </p:cNvSpPr>
          <p:nvPr>
            <p:ph type="title"/>
          </p:nvPr>
        </p:nvSpPr>
        <p:spPr/>
        <p:txBody>
          <a:bodyPr/>
          <a:lstStyle/>
          <a:p>
            <a:r>
              <a:rPr lang="en-US" dirty="0"/>
              <a:t>5G and the current challenges</a:t>
            </a:r>
          </a:p>
        </p:txBody>
      </p:sp>
      <p:sp>
        <p:nvSpPr>
          <p:cNvPr id="3" name="Content Placeholder 2">
            <a:extLst>
              <a:ext uri="{FF2B5EF4-FFF2-40B4-BE49-F238E27FC236}">
                <a16:creationId xmlns:a16="http://schemas.microsoft.com/office/drawing/2014/main" id="{243DF0D0-BBBF-8E4E-A8B0-D25CC03208B1}"/>
              </a:ext>
            </a:extLst>
          </p:cNvPr>
          <p:cNvSpPr>
            <a:spLocks noGrp="1"/>
          </p:cNvSpPr>
          <p:nvPr>
            <p:ph idx="1"/>
          </p:nvPr>
        </p:nvSpPr>
        <p:spPr>
          <a:xfrm>
            <a:off x="838200" y="1338058"/>
            <a:ext cx="10515600" cy="4684815"/>
          </a:xfrm>
        </p:spPr>
        <p:txBody>
          <a:bodyPr>
            <a:normAutofit fontScale="85000" lnSpcReduction="10000"/>
          </a:bodyPr>
          <a:lstStyle/>
          <a:p>
            <a:r>
              <a:rPr lang="en-US" dirty="0"/>
              <a:t>Current base station coverage is very limited</a:t>
            </a:r>
          </a:p>
          <a:p>
            <a:r>
              <a:rPr lang="en-US" dirty="0" err="1"/>
              <a:t>mmWaves</a:t>
            </a:r>
            <a:r>
              <a:rPr lang="en-US" dirty="0"/>
              <a:t> require specialized beam-forming antennas and more of them!</a:t>
            </a:r>
          </a:p>
          <a:p>
            <a:r>
              <a:rPr lang="en-US" dirty="0"/>
              <a:t>Signals do not propagate long distances and do not easily penetrate obstacles, thus requiring expensive investments in dense ground infrastructure to achieve full functionality. </a:t>
            </a:r>
          </a:p>
          <a:p>
            <a:endParaRPr lang="en-US" dirty="0"/>
          </a:p>
          <a:p>
            <a:endParaRPr lang="en-US" dirty="0"/>
          </a:p>
          <a:p>
            <a:endParaRPr lang="en-US" dirty="0"/>
          </a:p>
          <a:p>
            <a:endParaRPr lang="en-US" dirty="0"/>
          </a:p>
          <a:p>
            <a:r>
              <a:rPr lang="en-US" dirty="0"/>
              <a:t>U.S. found itself in a bit of a spectrum crisis amid the push for 5G.</a:t>
            </a:r>
          </a:p>
          <a:p>
            <a:r>
              <a:rPr lang="en-US" dirty="0"/>
              <a:t>For many years, most of the best frequency bands for deploying 5G — known as the "mid-band" spectrum — were allocated in the U.S. for federal use.</a:t>
            </a:r>
          </a:p>
          <a:p>
            <a:endParaRPr lang="en-US" dirty="0"/>
          </a:p>
        </p:txBody>
      </p:sp>
      <p:sp>
        <p:nvSpPr>
          <p:cNvPr id="4" name="Slide Number Placeholder 3">
            <a:extLst>
              <a:ext uri="{FF2B5EF4-FFF2-40B4-BE49-F238E27FC236}">
                <a16:creationId xmlns:a16="http://schemas.microsoft.com/office/drawing/2014/main" id="{C97858F6-4379-664B-ABB5-1DBD9FBCD544}"/>
              </a:ext>
            </a:extLst>
          </p:cNvPr>
          <p:cNvSpPr>
            <a:spLocks noGrp="1"/>
          </p:cNvSpPr>
          <p:nvPr>
            <p:ph type="sldNum" sz="quarter" idx="12"/>
          </p:nvPr>
        </p:nvSpPr>
        <p:spPr/>
        <p:txBody>
          <a:bodyPr/>
          <a:lstStyle/>
          <a:p>
            <a:fld id="{B73C04DA-1748-8C48-8913-76B061C053D9}" type="slidenum">
              <a:rPr lang="en-US" smtClean="0"/>
              <a:t>42</a:t>
            </a:fld>
            <a:endParaRPr lang="en-US"/>
          </a:p>
        </p:txBody>
      </p:sp>
      <p:pic>
        <p:nvPicPr>
          <p:cNvPr id="5" name="Picture 4">
            <a:extLst>
              <a:ext uri="{FF2B5EF4-FFF2-40B4-BE49-F238E27FC236}">
                <a16:creationId xmlns:a16="http://schemas.microsoft.com/office/drawing/2014/main" id="{47F22B8F-E20E-604B-A54E-91EC160818BB}"/>
              </a:ext>
            </a:extLst>
          </p:cNvPr>
          <p:cNvPicPr>
            <a:picLocks noChangeAspect="1"/>
          </p:cNvPicPr>
          <p:nvPr/>
        </p:nvPicPr>
        <p:blipFill rotWithShape="1">
          <a:blip r:embed="rId2"/>
          <a:srcRect t="12798"/>
          <a:stretch/>
        </p:blipFill>
        <p:spPr>
          <a:xfrm>
            <a:off x="5380382" y="2911837"/>
            <a:ext cx="5438245" cy="1709605"/>
          </a:xfrm>
          <a:prstGeom prst="rect">
            <a:avLst/>
          </a:prstGeom>
        </p:spPr>
      </p:pic>
    </p:spTree>
    <p:extLst>
      <p:ext uri="{BB962C8B-B14F-4D97-AF65-F5344CB8AC3E}">
        <p14:creationId xmlns:p14="http://schemas.microsoft.com/office/powerpoint/2010/main" val="2532892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43</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dirty="0"/>
              <a:t>Cellular Network Technologies</a:t>
            </a:r>
          </a:p>
          <a:p>
            <a:pPr lvl="1"/>
            <a:r>
              <a:rPr lang="en-US" sz="2800" dirty="0"/>
              <a:t>History and foundation</a:t>
            </a:r>
          </a:p>
          <a:p>
            <a:pPr lvl="1"/>
            <a:r>
              <a:rPr lang="en-US" sz="2800" dirty="0"/>
              <a:t>1G</a:t>
            </a:r>
          </a:p>
          <a:p>
            <a:pPr lvl="1"/>
            <a:r>
              <a:rPr lang="en-US" sz="2800" dirty="0"/>
              <a:t>2G</a:t>
            </a:r>
          </a:p>
          <a:p>
            <a:pPr lvl="1"/>
            <a:r>
              <a:rPr lang="en-US" sz="2800" dirty="0"/>
              <a:t>3G/4G and beyond</a:t>
            </a:r>
          </a:p>
          <a:p>
            <a:pPr marL="457200" lvl="1" indent="0">
              <a:buNone/>
            </a:pPr>
            <a:endParaRPr lang="en-US" sz="2800" dirty="0"/>
          </a:p>
          <a:p>
            <a:r>
              <a:rPr lang="en-US" sz="3200" b="1" dirty="0"/>
              <a:t>Suitability of Classic Cellular for IoT </a:t>
            </a:r>
          </a:p>
          <a:p>
            <a:pPr lvl="1"/>
            <a:r>
              <a:rPr lang="en-US" sz="2800" b="1"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40228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B33A-7829-0F44-A998-1EC2753F66D2}"/>
              </a:ext>
            </a:extLst>
          </p:cNvPr>
          <p:cNvSpPr>
            <a:spLocks noGrp="1"/>
          </p:cNvSpPr>
          <p:nvPr>
            <p:ph type="title"/>
          </p:nvPr>
        </p:nvSpPr>
        <p:spPr/>
        <p:txBody>
          <a:bodyPr>
            <a:normAutofit/>
          </a:bodyPr>
          <a:lstStyle/>
          <a:p>
            <a:r>
              <a:rPr lang="en-US" sz="3600" dirty="0"/>
              <a:t>A real problem with cellular networks: “sunsetting”!</a:t>
            </a:r>
          </a:p>
        </p:txBody>
      </p:sp>
      <p:sp>
        <p:nvSpPr>
          <p:cNvPr id="3" name="Content Placeholder 2">
            <a:extLst>
              <a:ext uri="{FF2B5EF4-FFF2-40B4-BE49-F238E27FC236}">
                <a16:creationId xmlns:a16="http://schemas.microsoft.com/office/drawing/2014/main" id="{076EE8D6-9E19-0D4E-ACBD-6E29892EA759}"/>
              </a:ext>
            </a:extLst>
          </p:cNvPr>
          <p:cNvSpPr>
            <a:spLocks noGrp="1"/>
          </p:cNvSpPr>
          <p:nvPr>
            <p:ph idx="1"/>
          </p:nvPr>
        </p:nvSpPr>
        <p:spPr/>
        <p:txBody>
          <a:bodyPr>
            <a:normAutofit/>
          </a:bodyPr>
          <a:lstStyle/>
          <a:p>
            <a:r>
              <a:rPr lang="en-US" dirty="0"/>
              <a:t>To </a:t>
            </a:r>
            <a:r>
              <a:rPr lang="en-US" b="1" dirty="0"/>
              <a:t>sunset</a:t>
            </a:r>
            <a:r>
              <a:rPr lang="en-US" dirty="0"/>
              <a:t> a service, software feature, etc. is to plan to intentionally remove or discontinue it. </a:t>
            </a:r>
          </a:p>
          <a:p>
            <a:r>
              <a:rPr lang="en-US" dirty="0"/>
              <a:t>2G Network</a:t>
            </a:r>
          </a:p>
          <a:p>
            <a:pPr lvl="1"/>
            <a:r>
              <a:rPr lang="en-US" dirty="0"/>
              <a:t>AT&amp;T stopped servicing 2G networks in 2016</a:t>
            </a:r>
          </a:p>
          <a:p>
            <a:pPr lvl="1"/>
            <a:r>
              <a:rPr lang="en-US" dirty="0"/>
              <a:t>Verizon Wireless also phased out its 2G CDMA network at the end of 2020</a:t>
            </a:r>
          </a:p>
          <a:p>
            <a:pPr lvl="1"/>
            <a:r>
              <a:rPr lang="en-US" dirty="0"/>
              <a:t>T-Mobile plans on April, 2024</a:t>
            </a:r>
          </a:p>
          <a:p>
            <a:r>
              <a:rPr lang="en-US" dirty="0"/>
              <a:t>3G Network mostly sunset</a:t>
            </a:r>
          </a:p>
          <a:p>
            <a:pPr lvl="1"/>
            <a:r>
              <a:rPr lang="en-US" dirty="0"/>
              <a:t>Verizon: Dec 2022</a:t>
            </a:r>
          </a:p>
          <a:p>
            <a:pPr lvl="1"/>
            <a:r>
              <a:rPr lang="en-US" dirty="0"/>
              <a:t>AT&amp;T: Feb 2022</a:t>
            </a:r>
          </a:p>
          <a:p>
            <a:pPr lvl="1"/>
            <a:r>
              <a:rPr lang="en-US" dirty="0"/>
              <a:t>T-Mobile: July 2022</a:t>
            </a:r>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8716588F-2471-594B-A4DC-B7D538BE9375}"/>
              </a:ext>
            </a:extLst>
          </p:cNvPr>
          <p:cNvSpPr>
            <a:spLocks noGrp="1"/>
          </p:cNvSpPr>
          <p:nvPr>
            <p:ph type="sldNum" sz="quarter" idx="12"/>
          </p:nvPr>
        </p:nvSpPr>
        <p:spPr/>
        <p:txBody>
          <a:bodyPr/>
          <a:lstStyle/>
          <a:p>
            <a:fld id="{B73C04DA-1748-8C48-8913-76B061C053D9}" type="slidenum">
              <a:rPr lang="en-US" smtClean="0"/>
              <a:t>44</a:t>
            </a:fld>
            <a:endParaRPr lang="en-US"/>
          </a:p>
        </p:txBody>
      </p:sp>
      <p:pic>
        <p:nvPicPr>
          <p:cNvPr id="5" name="Picture 4">
            <a:extLst>
              <a:ext uri="{FF2B5EF4-FFF2-40B4-BE49-F238E27FC236}">
                <a16:creationId xmlns:a16="http://schemas.microsoft.com/office/drawing/2014/main" id="{F184C9F5-F54C-C94E-9A61-0B379F9E7D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7059" y="3847204"/>
            <a:ext cx="5102095" cy="2971800"/>
          </a:xfrm>
          <a:prstGeom prst="rect">
            <a:avLst/>
          </a:prstGeom>
          <a:ln>
            <a:solidFill>
              <a:schemeClr val="tx1"/>
            </a:solidFill>
          </a:ln>
        </p:spPr>
      </p:pic>
    </p:spTree>
    <p:extLst>
      <p:ext uri="{BB962C8B-B14F-4D97-AF65-F5344CB8AC3E}">
        <p14:creationId xmlns:p14="http://schemas.microsoft.com/office/powerpoint/2010/main" val="2201197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201B-C880-F148-899A-F0E43C487110}"/>
              </a:ext>
            </a:extLst>
          </p:cNvPr>
          <p:cNvSpPr>
            <a:spLocks noGrp="1"/>
          </p:cNvSpPr>
          <p:nvPr>
            <p:ph type="title"/>
          </p:nvPr>
        </p:nvSpPr>
        <p:spPr/>
        <p:txBody>
          <a:bodyPr/>
          <a:lstStyle/>
          <a:p>
            <a:r>
              <a:rPr lang="en-US" dirty="0"/>
              <a:t>Why sunset? and its implications</a:t>
            </a:r>
          </a:p>
        </p:txBody>
      </p:sp>
      <p:sp>
        <p:nvSpPr>
          <p:cNvPr id="3" name="Content Placeholder 2">
            <a:extLst>
              <a:ext uri="{FF2B5EF4-FFF2-40B4-BE49-F238E27FC236}">
                <a16:creationId xmlns:a16="http://schemas.microsoft.com/office/drawing/2014/main" id="{5A3694FD-426B-5E42-9884-F3B03F8A47C1}"/>
              </a:ext>
            </a:extLst>
          </p:cNvPr>
          <p:cNvSpPr>
            <a:spLocks noGrp="1"/>
          </p:cNvSpPr>
          <p:nvPr>
            <p:ph idx="1"/>
          </p:nvPr>
        </p:nvSpPr>
        <p:spPr/>
        <p:txBody>
          <a:bodyPr>
            <a:normAutofit lnSpcReduction="10000"/>
          </a:bodyPr>
          <a:lstStyle/>
          <a:p>
            <a:r>
              <a:rPr lang="en-US" dirty="0"/>
              <a:t>Primarily for spectrum land-grab</a:t>
            </a:r>
          </a:p>
          <a:p>
            <a:pPr lvl="1"/>
            <a:r>
              <a:rPr lang="en-US" dirty="0"/>
              <a:t>Wireless providers advocated [successfully] for [global] release of additional spectrum to support new, faster wireless</a:t>
            </a:r>
          </a:p>
          <a:p>
            <a:pPr lvl="1"/>
            <a:r>
              <a:rPr lang="en-US" dirty="0"/>
              <a:t>Lots of [initial] 4G rollout also on new spectrum</a:t>
            </a:r>
          </a:p>
          <a:p>
            <a:pPr lvl="2"/>
            <a:r>
              <a:rPr lang="en-US" dirty="0"/>
              <a:t>But no more coming — sunsets only way to get more 4G spectrum</a:t>
            </a:r>
          </a:p>
          <a:p>
            <a:pPr lvl="1"/>
            <a:r>
              <a:rPr lang="en-US" dirty="0"/>
              <a:t>5G is [mostly] on much higher bands, not suited for 4G</a:t>
            </a:r>
          </a:p>
          <a:p>
            <a:endParaRPr lang="en-US" dirty="0"/>
          </a:p>
          <a:p>
            <a:r>
              <a:rPr lang="en-US" dirty="0"/>
              <a:t>How does sunsetting affect your deployments?</a:t>
            </a:r>
          </a:p>
          <a:p>
            <a:pPr lvl="1"/>
            <a:r>
              <a:rPr lang="en-US" dirty="0"/>
              <a:t>Two real-world use cases</a:t>
            </a:r>
          </a:p>
          <a:p>
            <a:pPr lvl="2"/>
            <a:r>
              <a:rPr lang="en-US" dirty="0"/>
              <a:t>GM OnStar (US)</a:t>
            </a:r>
          </a:p>
          <a:p>
            <a:pPr lvl="2"/>
            <a:r>
              <a:rPr lang="en-US" dirty="0"/>
              <a:t>My friend’s project (India)</a:t>
            </a:r>
          </a:p>
          <a:p>
            <a:endParaRPr lang="en-US" dirty="0"/>
          </a:p>
        </p:txBody>
      </p:sp>
      <p:sp>
        <p:nvSpPr>
          <p:cNvPr id="4" name="Slide Number Placeholder 3">
            <a:extLst>
              <a:ext uri="{FF2B5EF4-FFF2-40B4-BE49-F238E27FC236}">
                <a16:creationId xmlns:a16="http://schemas.microsoft.com/office/drawing/2014/main" id="{2A5945DD-9ABD-AF4F-8863-BA4C2D12F589}"/>
              </a:ext>
            </a:extLst>
          </p:cNvPr>
          <p:cNvSpPr>
            <a:spLocks noGrp="1"/>
          </p:cNvSpPr>
          <p:nvPr>
            <p:ph type="sldNum" sz="quarter" idx="12"/>
          </p:nvPr>
        </p:nvSpPr>
        <p:spPr/>
        <p:txBody>
          <a:bodyPr/>
          <a:lstStyle/>
          <a:p>
            <a:fld id="{B73C04DA-1748-8C48-8913-76B061C053D9}" type="slidenum">
              <a:rPr lang="en-US" smtClean="0"/>
              <a:t>45</a:t>
            </a:fld>
            <a:endParaRPr lang="en-US"/>
          </a:p>
        </p:txBody>
      </p:sp>
    </p:spTree>
    <p:extLst>
      <p:ext uri="{BB962C8B-B14F-4D97-AF65-F5344CB8AC3E}">
        <p14:creationId xmlns:p14="http://schemas.microsoft.com/office/powerpoint/2010/main" val="329728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D157-D52A-AC40-96D4-B3B809E11803}"/>
              </a:ext>
            </a:extLst>
          </p:cNvPr>
          <p:cNvSpPr>
            <a:spLocks noGrp="1"/>
          </p:cNvSpPr>
          <p:nvPr>
            <p:ph type="title"/>
          </p:nvPr>
        </p:nvSpPr>
        <p:spPr/>
        <p:txBody>
          <a:bodyPr/>
          <a:lstStyle/>
          <a:p>
            <a:pPr algn="ctr"/>
            <a:r>
              <a:rPr lang="en-US" dirty="0"/>
              <a:t>Case Study 1: General Motors (GM) OnStar Service</a:t>
            </a:r>
          </a:p>
        </p:txBody>
      </p:sp>
      <p:sp>
        <p:nvSpPr>
          <p:cNvPr id="3" name="Content Placeholder 2">
            <a:extLst>
              <a:ext uri="{FF2B5EF4-FFF2-40B4-BE49-F238E27FC236}">
                <a16:creationId xmlns:a16="http://schemas.microsoft.com/office/drawing/2014/main" id="{26AA4C2B-AECB-ED40-AC0A-3BA09B4671CC}"/>
              </a:ext>
            </a:extLst>
          </p:cNvPr>
          <p:cNvSpPr>
            <a:spLocks noGrp="1"/>
          </p:cNvSpPr>
          <p:nvPr>
            <p:ph idx="1"/>
          </p:nvPr>
        </p:nvSpPr>
        <p:spPr>
          <a:xfrm>
            <a:off x="5102086" y="1671535"/>
            <a:ext cx="6573079" cy="4351338"/>
          </a:xfrm>
        </p:spPr>
        <p:txBody>
          <a:bodyPr/>
          <a:lstStyle/>
          <a:p>
            <a:r>
              <a:rPr lang="en-US" dirty="0"/>
              <a:t>What’s OnStar: respond to crashes, track stolen cars, get roadside help,..</a:t>
            </a:r>
          </a:p>
          <a:p>
            <a:endParaRPr lang="en-US" dirty="0"/>
          </a:p>
          <a:p>
            <a:r>
              <a:rPr lang="en-US" dirty="0"/>
              <a:t>GPS module + 2G/3G cellular connection</a:t>
            </a:r>
          </a:p>
          <a:p>
            <a:endParaRPr lang="en-US" dirty="0"/>
          </a:p>
        </p:txBody>
      </p:sp>
      <p:sp>
        <p:nvSpPr>
          <p:cNvPr id="4" name="Slide Number Placeholder 3">
            <a:extLst>
              <a:ext uri="{FF2B5EF4-FFF2-40B4-BE49-F238E27FC236}">
                <a16:creationId xmlns:a16="http://schemas.microsoft.com/office/drawing/2014/main" id="{0C04B4F8-0B8D-9F44-8090-DC4876627AA6}"/>
              </a:ext>
            </a:extLst>
          </p:cNvPr>
          <p:cNvSpPr>
            <a:spLocks noGrp="1"/>
          </p:cNvSpPr>
          <p:nvPr>
            <p:ph type="sldNum" sz="quarter" idx="12"/>
          </p:nvPr>
        </p:nvSpPr>
        <p:spPr/>
        <p:txBody>
          <a:bodyPr/>
          <a:lstStyle/>
          <a:p>
            <a:fld id="{B73C04DA-1748-8C48-8913-76B061C053D9}" type="slidenum">
              <a:rPr lang="en-US" smtClean="0"/>
              <a:t>46</a:t>
            </a:fld>
            <a:endParaRPr lang="en-US"/>
          </a:p>
        </p:txBody>
      </p:sp>
      <p:pic>
        <p:nvPicPr>
          <p:cNvPr id="5" name="Picture 4">
            <a:extLst>
              <a:ext uri="{FF2B5EF4-FFF2-40B4-BE49-F238E27FC236}">
                <a16:creationId xmlns:a16="http://schemas.microsoft.com/office/drawing/2014/main" id="{7F7BF157-4ECB-B54E-B945-078786DEE05C}"/>
              </a:ext>
            </a:extLst>
          </p:cNvPr>
          <p:cNvPicPr>
            <a:picLocks noChangeAspect="1"/>
          </p:cNvPicPr>
          <p:nvPr/>
        </p:nvPicPr>
        <p:blipFill rotWithShape="1">
          <a:blip r:embed="rId2"/>
          <a:srcRect l="19238" t="7150" r="28479" b="23092"/>
          <a:stretch/>
        </p:blipFill>
        <p:spPr>
          <a:xfrm>
            <a:off x="433721" y="1539012"/>
            <a:ext cx="2514600" cy="1887257"/>
          </a:xfrm>
          <a:prstGeom prst="rect">
            <a:avLst/>
          </a:prstGeom>
        </p:spPr>
      </p:pic>
      <p:pic>
        <p:nvPicPr>
          <p:cNvPr id="6" name="Picture 5">
            <a:extLst>
              <a:ext uri="{FF2B5EF4-FFF2-40B4-BE49-F238E27FC236}">
                <a16:creationId xmlns:a16="http://schemas.microsoft.com/office/drawing/2014/main" id="{E6EC6AEE-4369-F941-BBB0-B6477F8A0C32}"/>
              </a:ext>
            </a:extLst>
          </p:cNvPr>
          <p:cNvPicPr>
            <a:picLocks noChangeAspect="1"/>
          </p:cNvPicPr>
          <p:nvPr/>
        </p:nvPicPr>
        <p:blipFill rotWithShape="1">
          <a:blip r:embed="rId3"/>
          <a:srcRect t="16403"/>
          <a:stretch/>
        </p:blipFill>
        <p:spPr>
          <a:xfrm>
            <a:off x="9652" y="3521207"/>
            <a:ext cx="4926972" cy="2961729"/>
          </a:xfrm>
          <a:prstGeom prst="rect">
            <a:avLst/>
          </a:prstGeom>
        </p:spPr>
      </p:pic>
    </p:spTree>
    <p:extLst>
      <p:ext uri="{BB962C8B-B14F-4D97-AF65-F5344CB8AC3E}">
        <p14:creationId xmlns:p14="http://schemas.microsoft.com/office/powerpoint/2010/main" val="1332131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3BA0C-7F54-6548-BCE7-9C7311A10408}"/>
              </a:ext>
            </a:extLst>
          </p:cNvPr>
          <p:cNvPicPr>
            <a:picLocks noChangeAspect="1"/>
          </p:cNvPicPr>
          <p:nvPr/>
        </p:nvPicPr>
        <p:blipFill>
          <a:blip r:embed="rId2"/>
          <a:stretch>
            <a:fillRect/>
          </a:stretch>
        </p:blipFill>
        <p:spPr>
          <a:xfrm>
            <a:off x="1086680" y="1497497"/>
            <a:ext cx="10250914" cy="2042972"/>
          </a:xfrm>
          <a:prstGeom prst="rect">
            <a:avLst/>
          </a:prstGeom>
          <a:ln>
            <a:solidFill>
              <a:schemeClr val="tx1"/>
            </a:solidFill>
          </a:ln>
        </p:spPr>
      </p:pic>
      <p:sp>
        <p:nvSpPr>
          <p:cNvPr id="11" name="Title 10">
            <a:extLst>
              <a:ext uri="{FF2B5EF4-FFF2-40B4-BE49-F238E27FC236}">
                <a16:creationId xmlns:a16="http://schemas.microsoft.com/office/drawing/2014/main" id="{71757D74-D082-3F4E-A618-C7A163402E26}"/>
              </a:ext>
            </a:extLst>
          </p:cNvPr>
          <p:cNvSpPr>
            <a:spLocks noGrp="1"/>
          </p:cNvSpPr>
          <p:nvPr>
            <p:ph type="title"/>
          </p:nvPr>
        </p:nvSpPr>
        <p:spPr>
          <a:xfrm>
            <a:off x="0" y="12495"/>
            <a:ext cx="12192000" cy="1325563"/>
          </a:xfrm>
        </p:spPr>
        <p:txBody>
          <a:bodyPr>
            <a:normAutofit/>
          </a:bodyPr>
          <a:lstStyle/>
          <a:p>
            <a:pPr algn="ctr"/>
            <a:r>
              <a:rPr lang="en-US" sz="2800" dirty="0"/>
              <a:t>With the 2G/3G sunset, OnStar stopped working for 2015 and older models</a:t>
            </a:r>
          </a:p>
        </p:txBody>
      </p:sp>
      <p:sp>
        <p:nvSpPr>
          <p:cNvPr id="4" name="Slide Number Placeholder 3">
            <a:extLst>
              <a:ext uri="{FF2B5EF4-FFF2-40B4-BE49-F238E27FC236}">
                <a16:creationId xmlns:a16="http://schemas.microsoft.com/office/drawing/2014/main" id="{37B5E55D-0DD4-A549-9CD8-6EBF9E3C77F3}"/>
              </a:ext>
            </a:extLst>
          </p:cNvPr>
          <p:cNvSpPr>
            <a:spLocks noGrp="1"/>
          </p:cNvSpPr>
          <p:nvPr>
            <p:ph type="sldNum" sz="quarter" idx="12"/>
          </p:nvPr>
        </p:nvSpPr>
        <p:spPr/>
        <p:txBody>
          <a:bodyPr/>
          <a:lstStyle/>
          <a:p>
            <a:pPr algn="r"/>
            <a:fld id="{434A358D-2637-E146-A3BD-05BD470B507B}" type="slidenum">
              <a:rPr lang="en-US" smtClean="0"/>
              <a:pPr algn="r"/>
              <a:t>47</a:t>
            </a:fld>
            <a:endParaRPr lang="en-US" dirty="0"/>
          </a:p>
        </p:txBody>
      </p:sp>
      <p:pic>
        <p:nvPicPr>
          <p:cNvPr id="5" name="Picture 4">
            <a:extLst>
              <a:ext uri="{FF2B5EF4-FFF2-40B4-BE49-F238E27FC236}">
                <a16:creationId xmlns:a16="http://schemas.microsoft.com/office/drawing/2014/main" id="{10243CBD-90EE-C74A-AB30-ECD3539EE8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6" b="39266"/>
          <a:stretch/>
        </p:blipFill>
        <p:spPr>
          <a:xfrm>
            <a:off x="5414452" y="3390009"/>
            <a:ext cx="6392295" cy="2029721"/>
          </a:xfrm>
          <a:prstGeom prst="rect">
            <a:avLst/>
          </a:prstGeom>
          <a:ln>
            <a:solidFill>
              <a:schemeClr val="tx1"/>
            </a:solidFill>
          </a:ln>
        </p:spPr>
      </p:pic>
      <p:pic>
        <p:nvPicPr>
          <p:cNvPr id="13" name="Picture 12">
            <a:extLst>
              <a:ext uri="{FF2B5EF4-FFF2-40B4-BE49-F238E27FC236}">
                <a16:creationId xmlns:a16="http://schemas.microsoft.com/office/drawing/2014/main" id="{4D3C7BF9-28A5-BB43-BF4D-14E11BD30A1D}"/>
              </a:ext>
            </a:extLst>
          </p:cNvPr>
          <p:cNvPicPr>
            <a:picLocks noChangeAspect="1"/>
          </p:cNvPicPr>
          <p:nvPr/>
        </p:nvPicPr>
        <p:blipFill rotWithShape="1">
          <a:blip r:embed="rId4">
            <a:alphaModFix amt="15000"/>
          </a:blip>
          <a:srcRect t="16403"/>
          <a:stretch/>
        </p:blipFill>
        <p:spPr>
          <a:xfrm>
            <a:off x="9652" y="3521207"/>
            <a:ext cx="4926972" cy="2961729"/>
          </a:xfrm>
          <a:prstGeom prst="rect">
            <a:avLst/>
          </a:prstGeom>
        </p:spPr>
      </p:pic>
      <p:pic>
        <p:nvPicPr>
          <p:cNvPr id="12" name="Picture 11">
            <a:extLst>
              <a:ext uri="{FF2B5EF4-FFF2-40B4-BE49-F238E27FC236}">
                <a16:creationId xmlns:a16="http://schemas.microsoft.com/office/drawing/2014/main" id="{E4111CEB-9331-0A49-BEDE-606E57415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8950" r="-626" b="1318"/>
          <a:stretch/>
        </p:blipFill>
        <p:spPr>
          <a:xfrm>
            <a:off x="1086680" y="5300871"/>
            <a:ext cx="6392295" cy="1327840"/>
          </a:xfrm>
          <a:prstGeom prst="rect">
            <a:avLst/>
          </a:prstGeom>
          <a:ln>
            <a:solidFill>
              <a:schemeClr val="tx1"/>
            </a:solidFill>
          </a:ln>
        </p:spPr>
      </p:pic>
    </p:spTree>
    <p:extLst>
      <p:ext uri="{BB962C8B-B14F-4D97-AF65-F5344CB8AC3E}">
        <p14:creationId xmlns:p14="http://schemas.microsoft.com/office/powerpoint/2010/main" val="142668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113F-7B34-CF4E-A007-006DD9ADFFC7}"/>
              </a:ext>
            </a:extLst>
          </p:cNvPr>
          <p:cNvSpPr>
            <a:spLocks noGrp="1"/>
          </p:cNvSpPr>
          <p:nvPr>
            <p:ph type="title"/>
          </p:nvPr>
        </p:nvSpPr>
        <p:spPr>
          <a:xfrm>
            <a:off x="0" y="0"/>
            <a:ext cx="12192000" cy="1325563"/>
          </a:xfrm>
        </p:spPr>
        <p:txBody>
          <a:bodyPr>
            <a:normAutofit/>
          </a:bodyPr>
          <a:lstStyle/>
          <a:p>
            <a:pPr algn="ctr"/>
            <a:r>
              <a:rPr lang="en-US" sz="3600" dirty="0"/>
              <a:t>Case Study 2: Predictive maintenance for Industrial Chiller</a:t>
            </a:r>
          </a:p>
        </p:txBody>
      </p:sp>
      <p:sp>
        <p:nvSpPr>
          <p:cNvPr id="4" name="Slide Number Placeholder 3">
            <a:extLst>
              <a:ext uri="{FF2B5EF4-FFF2-40B4-BE49-F238E27FC236}">
                <a16:creationId xmlns:a16="http://schemas.microsoft.com/office/drawing/2014/main" id="{D30E9EF3-205D-E842-A464-97B19670E51E}"/>
              </a:ext>
            </a:extLst>
          </p:cNvPr>
          <p:cNvSpPr>
            <a:spLocks noGrp="1"/>
          </p:cNvSpPr>
          <p:nvPr>
            <p:ph type="sldNum" sz="quarter" idx="12"/>
          </p:nvPr>
        </p:nvSpPr>
        <p:spPr/>
        <p:txBody>
          <a:bodyPr/>
          <a:lstStyle/>
          <a:p>
            <a:fld id="{B73C04DA-1748-8C48-8913-76B061C053D9}" type="slidenum">
              <a:rPr lang="en-US" smtClean="0"/>
              <a:t>48</a:t>
            </a:fld>
            <a:endParaRPr lang="en-US"/>
          </a:p>
        </p:txBody>
      </p:sp>
      <p:pic>
        <p:nvPicPr>
          <p:cNvPr id="1025" name="Picture 1" descr="https://chilton.solutions/wp-content/uploads/2022/12/Copy-of-CH16-1-1024x798.png">
            <a:extLst>
              <a:ext uri="{FF2B5EF4-FFF2-40B4-BE49-F238E27FC236}">
                <a16:creationId xmlns:a16="http://schemas.microsoft.com/office/drawing/2014/main" id="{F677414C-C8C6-AC49-BF5F-D5B7B695C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81815"/>
            <a:ext cx="5570229" cy="4337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D109D7-D326-B34C-855C-CF46FBD0721B}"/>
              </a:ext>
            </a:extLst>
          </p:cNvPr>
          <p:cNvSpPr txBox="1"/>
          <p:nvPr/>
        </p:nvSpPr>
        <p:spPr>
          <a:xfrm>
            <a:off x="4823791" y="1325563"/>
            <a:ext cx="7368209"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Example Use case: Plastic molding by rapid cooling after heating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Offered predictive maintenance of the chiller:</a:t>
            </a:r>
          </a:p>
          <a:p>
            <a:pPr marL="742950" lvl="1" indent="-285750">
              <a:buFont typeface="Arial" panose="020B0604020202020204" pitchFamily="34" charset="0"/>
              <a:buChar char="•"/>
            </a:pPr>
            <a:r>
              <a:rPr lang="en-US" sz="2000" dirty="0"/>
              <a:t>Monitor chiller’s critical parameters and predict breakdowns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Sends alerts as text (SMS) messages to client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Initial choice: 2G cellular SIM</a:t>
            </a:r>
          </a:p>
          <a:p>
            <a:pPr marL="742950" lvl="1" indent="-285750">
              <a:buFont typeface="Arial" panose="020B0604020202020204" pitchFamily="34" charset="0"/>
              <a:buChar char="•"/>
            </a:pPr>
            <a:r>
              <a:rPr lang="en-US" sz="2000" dirty="0"/>
              <a:t>Cheap WiFi MCUs like ESP32 not available</a:t>
            </a:r>
          </a:p>
          <a:p>
            <a:pPr marL="742950" lvl="1" indent="-285750">
              <a:buFont typeface="Arial" panose="020B0604020202020204" pitchFamily="34" charset="0"/>
              <a:buChar char="•"/>
            </a:pPr>
            <a:r>
              <a:rPr lang="en-US" sz="2000" dirty="0"/>
              <a:t>Also didn’t want to risk on security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Faced several issues</a:t>
            </a:r>
          </a:p>
          <a:p>
            <a:pPr marL="742950" lvl="1" indent="-285750">
              <a:buFont typeface="Arial" panose="020B0604020202020204" pitchFamily="34" charset="0"/>
              <a:buChar char="•"/>
            </a:pPr>
            <a:r>
              <a:rPr lang="en-US" sz="2000" dirty="0"/>
              <a:t>Had to replace SIM cards with 2G sunsetting!</a:t>
            </a:r>
          </a:p>
          <a:p>
            <a:pPr marL="742950" lvl="1" indent="-285750">
              <a:buFont typeface="Arial" panose="020B0604020202020204" pitchFamily="34" charset="0"/>
              <a:buChar char="•"/>
            </a:pPr>
            <a:r>
              <a:rPr lang="en-US" sz="2000" dirty="0"/>
              <a:t>Provided SIMs didn’t have network coverage at all locations </a:t>
            </a:r>
          </a:p>
          <a:p>
            <a:endParaRPr lang="en-US" sz="2000" dirty="0"/>
          </a:p>
          <a:p>
            <a:pPr marL="285750" indent="-285750">
              <a:buFont typeface="Arial" panose="020B0604020202020204" pitchFamily="34" charset="0"/>
              <a:buChar char="•"/>
            </a:pPr>
            <a:r>
              <a:rPr lang="en-US" sz="2000" dirty="0"/>
              <a:t>Eventually switched to WiFi at client’s site </a:t>
            </a:r>
          </a:p>
          <a:p>
            <a:pPr marL="285750" indent="-28575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3780413E-4AC4-0A4D-BA71-67EC00D524DB}"/>
              </a:ext>
            </a:extLst>
          </p:cNvPr>
          <p:cNvPicPr>
            <a:picLocks noChangeAspect="1"/>
          </p:cNvPicPr>
          <p:nvPr/>
        </p:nvPicPr>
        <p:blipFill>
          <a:blip r:embed="rId4"/>
          <a:stretch>
            <a:fillRect/>
          </a:stretch>
        </p:blipFill>
        <p:spPr>
          <a:xfrm>
            <a:off x="2014330" y="4960523"/>
            <a:ext cx="2326378" cy="1395827"/>
          </a:xfrm>
          <a:prstGeom prst="rect">
            <a:avLst/>
          </a:prstGeom>
        </p:spPr>
      </p:pic>
    </p:spTree>
    <p:extLst>
      <p:ext uri="{BB962C8B-B14F-4D97-AF65-F5344CB8AC3E}">
        <p14:creationId xmlns:p14="http://schemas.microsoft.com/office/powerpoint/2010/main" val="3937292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010-2CC6-0A4D-BD45-3D0424EA0825}"/>
              </a:ext>
            </a:extLst>
          </p:cNvPr>
          <p:cNvSpPr>
            <a:spLocks noGrp="1"/>
          </p:cNvSpPr>
          <p:nvPr>
            <p:ph type="title"/>
          </p:nvPr>
        </p:nvSpPr>
        <p:spPr/>
        <p:txBody>
          <a:bodyPr/>
          <a:lstStyle/>
          <a:p>
            <a:r>
              <a:rPr lang="en-US" dirty="0"/>
              <a:t>Why might 2G continue to survive [globally]?</a:t>
            </a:r>
          </a:p>
        </p:txBody>
      </p:sp>
      <p:sp>
        <p:nvSpPr>
          <p:cNvPr id="3" name="Content Placeholder 2">
            <a:extLst>
              <a:ext uri="{FF2B5EF4-FFF2-40B4-BE49-F238E27FC236}">
                <a16:creationId xmlns:a16="http://schemas.microsoft.com/office/drawing/2014/main" id="{6D15823D-CEB5-134F-BB5B-77229C0C67EF}"/>
              </a:ext>
            </a:extLst>
          </p:cNvPr>
          <p:cNvSpPr>
            <a:spLocks noGrp="1"/>
          </p:cNvSpPr>
          <p:nvPr>
            <p:ph idx="1"/>
          </p:nvPr>
        </p:nvSpPr>
        <p:spPr/>
        <p:txBody>
          <a:bodyPr/>
          <a:lstStyle/>
          <a:p>
            <a:pPr marL="609585" indent="-609585">
              <a:buFont typeface="+mj-lt"/>
              <a:buAutoNum type="arabicPeriod"/>
            </a:pPr>
            <a:r>
              <a:rPr lang="en-US" dirty="0"/>
              <a:t>More coverage for lower costs</a:t>
            </a:r>
          </a:p>
          <a:p>
            <a:pPr marL="1142971" lvl="1" indent="-609585"/>
            <a:r>
              <a:rPr lang="en-US" dirty="0"/>
              <a:t>2G has longer range than 3G</a:t>
            </a:r>
          </a:p>
          <a:p>
            <a:pPr marL="609585" indent="-609585">
              <a:buFont typeface="+mj-lt"/>
              <a:buAutoNum type="arabicPeriod"/>
            </a:pPr>
            <a:r>
              <a:rPr lang="en-US" dirty="0"/>
              <a:t>It fills the legacy niche</a:t>
            </a:r>
          </a:p>
          <a:p>
            <a:pPr lvl="1"/>
            <a:r>
              <a:rPr lang="en-US" dirty="0"/>
              <a:t>High performance HW includes fallbacks</a:t>
            </a:r>
          </a:p>
          <a:p>
            <a:pPr lvl="2"/>
            <a:r>
              <a:rPr lang="en-US" dirty="0"/>
              <a:t>2G/3G radios, then 2G/3G/4G radios, now 2G/3G/4G/5G radios</a:t>
            </a:r>
          </a:p>
          <a:p>
            <a:pPr lvl="2"/>
            <a:r>
              <a:rPr lang="en-US" dirty="0"/>
              <a:t>Consider the iPhone 13 Pro (2021):</a:t>
            </a:r>
          </a:p>
          <a:p>
            <a:pPr lvl="1"/>
            <a:r>
              <a:rPr lang="en-US" dirty="0"/>
              <a:t>Brick phones still popular!</a:t>
            </a:r>
          </a:p>
        </p:txBody>
      </p:sp>
      <p:sp>
        <p:nvSpPr>
          <p:cNvPr id="4" name="Slide Number Placeholder 3">
            <a:extLst>
              <a:ext uri="{FF2B5EF4-FFF2-40B4-BE49-F238E27FC236}">
                <a16:creationId xmlns:a16="http://schemas.microsoft.com/office/drawing/2014/main" id="{7561EB85-3045-DE40-B0CF-87931ECA2413}"/>
              </a:ext>
            </a:extLst>
          </p:cNvPr>
          <p:cNvSpPr>
            <a:spLocks noGrp="1"/>
          </p:cNvSpPr>
          <p:nvPr>
            <p:ph type="sldNum" sz="quarter" idx="12"/>
          </p:nvPr>
        </p:nvSpPr>
        <p:spPr/>
        <p:txBody>
          <a:bodyPr/>
          <a:lstStyle/>
          <a:p>
            <a:pPr algn="r"/>
            <a:fld id="{434A358D-2637-E146-A3BD-05BD470B507B}" type="slidenum">
              <a:rPr lang="en-US" smtClean="0"/>
              <a:pPr algn="r"/>
              <a:t>49</a:t>
            </a:fld>
            <a:endParaRPr lang="en-US" dirty="0"/>
          </a:p>
        </p:txBody>
      </p:sp>
      <p:pic>
        <p:nvPicPr>
          <p:cNvPr id="5" name="Picture 4">
            <a:extLst>
              <a:ext uri="{FF2B5EF4-FFF2-40B4-BE49-F238E27FC236}">
                <a16:creationId xmlns:a16="http://schemas.microsoft.com/office/drawing/2014/main" id="{9EF4C153-24ED-FF4F-93BB-C092931A0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1706" y="4110649"/>
            <a:ext cx="5940456" cy="2610826"/>
          </a:xfrm>
          <a:prstGeom prst="rect">
            <a:avLst/>
          </a:prstGeom>
          <a:ln>
            <a:solidFill>
              <a:schemeClr val="tx1"/>
            </a:solidFill>
          </a:ln>
        </p:spPr>
      </p:pic>
    </p:spTree>
    <p:extLst>
      <p:ext uri="{BB962C8B-B14F-4D97-AF65-F5344CB8AC3E}">
        <p14:creationId xmlns:p14="http://schemas.microsoft.com/office/powerpoint/2010/main" val="35495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a:bodyPr>
          <a:lstStyle/>
          <a:p>
            <a:r>
              <a:rPr lang="en-US" dirty="0"/>
              <a:t>Cellular provides some unique advantages for IoT</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49414"/>
            <a:ext cx="10972800" cy="4309533"/>
          </a:xfrm>
        </p:spPr>
        <p:txBody>
          <a:bodyPr>
            <a:normAutofit fontScale="92500" lnSpcReduction="20000"/>
          </a:bodyPr>
          <a:lstStyle/>
          <a:p>
            <a:r>
              <a:rPr lang="en-US" dirty="0"/>
              <a:t>Global deployment</a:t>
            </a:r>
          </a:p>
          <a:p>
            <a:pPr lvl="1"/>
            <a:r>
              <a:rPr lang="en-US" dirty="0"/>
              <a:t>If the goal is deploy-today + work-anywhere, cell is the only option</a:t>
            </a:r>
          </a:p>
          <a:p>
            <a:pPr lvl="2"/>
            <a:r>
              <a:rPr lang="en-US" dirty="0"/>
              <a:t>That’s not to say cell actually works everywhere, just the best-available</a:t>
            </a:r>
          </a:p>
          <a:p>
            <a:pPr lvl="2"/>
            <a:endParaRPr lang="en-US" dirty="0"/>
          </a:p>
          <a:p>
            <a:r>
              <a:rPr lang="en-US" dirty="0"/>
              <a:t>Reuse existing telecom infrastructure </a:t>
            </a:r>
          </a:p>
          <a:p>
            <a:pPr lvl="1"/>
            <a:r>
              <a:rPr lang="en-US" dirty="0"/>
              <a:t>Minimal overhead (no need to deploy network infrastructure)</a:t>
            </a:r>
          </a:p>
          <a:p>
            <a:pPr lvl="1"/>
            <a:endParaRPr lang="en-US" dirty="0"/>
          </a:p>
          <a:p>
            <a:r>
              <a:rPr lang="en-US" dirty="0"/>
              <a:t>Allows mobility</a:t>
            </a:r>
          </a:p>
          <a:p>
            <a:pPr lvl="1"/>
            <a:r>
              <a:rPr lang="en-US" dirty="0"/>
              <a:t>No need to modify destination address when moved</a:t>
            </a:r>
          </a:p>
          <a:p>
            <a:pPr lvl="1"/>
            <a:endParaRPr lang="en-US" dirty="0"/>
          </a:p>
          <a:p>
            <a:r>
              <a:rPr lang="en-US" dirty="0"/>
              <a:t>Reuse in-built security features</a:t>
            </a:r>
          </a:p>
          <a:p>
            <a:pPr lvl="1"/>
            <a:r>
              <a:rPr lang="en-US" dirty="0"/>
              <a:t>SIM card based subscriber authentication</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5</a:t>
            </a:fld>
            <a:endParaRPr lang="en-US" dirty="0"/>
          </a:p>
        </p:txBody>
      </p:sp>
    </p:spTree>
    <p:extLst>
      <p:ext uri="{BB962C8B-B14F-4D97-AF65-F5344CB8AC3E}">
        <p14:creationId xmlns:p14="http://schemas.microsoft.com/office/powerpoint/2010/main" val="2637843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dirty="0"/>
              <a:t>Cellular Network Technologies</a:t>
            </a:r>
          </a:p>
          <a:p>
            <a:pPr lvl="1"/>
            <a:r>
              <a:rPr lang="en-US" sz="2800" dirty="0"/>
              <a:t>History and foundation</a:t>
            </a:r>
          </a:p>
          <a:p>
            <a:pPr lvl="1"/>
            <a:r>
              <a:rPr lang="en-US" sz="2800" dirty="0"/>
              <a:t>1G</a:t>
            </a:r>
          </a:p>
          <a:p>
            <a:pPr lvl="1"/>
            <a:r>
              <a:rPr lang="en-US" sz="2800" dirty="0"/>
              <a:t>2G</a:t>
            </a:r>
          </a:p>
          <a:p>
            <a:pPr lvl="1"/>
            <a:r>
              <a:rPr lang="en-US" sz="2800" dirty="0"/>
              <a:t>3G/4G and beyond</a:t>
            </a:r>
          </a:p>
          <a:p>
            <a:pPr marL="457200" lvl="1" indent="0">
              <a:buNone/>
            </a:pPr>
            <a:endParaRPr lang="en-US" sz="2800" dirty="0"/>
          </a:p>
          <a:p>
            <a:r>
              <a:rPr lang="en-US" sz="3200" b="1" dirty="0"/>
              <a:t>Suitability of Classic Cellular for IoT </a:t>
            </a:r>
          </a:p>
          <a:p>
            <a:pPr lvl="1"/>
            <a:r>
              <a:rPr lang="en-US" sz="2800" dirty="0"/>
              <a:t>Sunsetting</a:t>
            </a:r>
          </a:p>
          <a:p>
            <a:pPr lvl="1"/>
            <a:r>
              <a:rPr lang="en-US" sz="2800" b="1"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1077954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FD36-AFFB-114B-B054-DC40BA602DA2}"/>
              </a:ext>
            </a:extLst>
          </p:cNvPr>
          <p:cNvSpPr>
            <a:spLocks noGrp="1"/>
          </p:cNvSpPr>
          <p:nvPr>
            <p:ph type="title"/>
          </p:nvPr>
        </p:nvSpPr>
        <p:spPr/>
        <p:txBody>
          <a:bodyPr/>
          <a:lstStyle/>
          <a:p>
            <a:r>
              <a:rPr lang="en-US" dirty="0"/>
              <a:t>Does cellular really provide “global” connectivity?</a:t>
            </a:r>
          </a:p>
        </p:txBody>
      </p:sp>
      <p:sp>
        <p:nvSpPr>
          <p:cNvPr id="3" name="Content Placeholder 2">
            <a:extLst>
              <a:ext uri="{FF2B5EF4-FFF2-40B4-BE49-F238E27FC236}">
                <a16:creationId xmlns:a16="http://schemas.microsoft.com/office/drawing/2014/main" id="{02D05DCE-808A-544A-A9BA-6B30411CA68F}"/>
              </a:ext>
            </a:extLst>
          </p:cNvPr>
          <p:cNvSpPr>
            <a:spLocks noGrp="1"/>
          </p:cNvSpPr>
          <p:nvPr>
            <p:ph idx="1"/>
          </p:nvPr>
        </p:nvSpPr>
        <p:spPr/>
        <p:txBody>
          <a:bodyPr/>
          <a:lstStyle/>
          <a:p>
            <a:r>
              <a:rPr lang="en-US" sz="3200" dirty="0"/>
              <a:t>Story by </a:t>
            </a:r>
            <a:r>
              <a:rPr lang="en-US" sz="3200" dirty="0">
                <a:hlinkClick r:id="rId2"/>
              </a:rPr>
              <a:t>Pat Pannuto</a:t>
            </a:r>
            <a:r>
              <a:rPr lang="en-US" sz="3200" dirty="0"/>
              <a:t> (UCSD) &amp; </a:t>
            </a:r>
            <a:r>
              <a:rPr lang="en-US" sz="3200" dirty="0">
                <a:hlinkClick r:id="rId3"/>
              </a:rPr>
              <a:t>nLine</a:t>
            </a:r>
            <a:endParaRPr lang="en-US" sz="3200" dirty="0"/>
          </a:p>
        </p:txBody>
      </p:sp>
      <p:sp>
        <p:nvSpPr>
          <p:cNvPr id="4" name="Slide Number Placeholder 3">
            <a:extLst>
              <a:ext uri="{FF2B5EF4-FFF2-40B4-BE49-F238E27FC236}">
                <a16:creationId xmlns:a16="http://schemas.microsoft.com/office/drawing/2014/main" id="{F6519B15-B127-444A-8A87-34056207261F}"/>
              </a:ext>
            </a:extLst>
          </p:cNvPr>
          <p:cNvSpPr>
            <a:spLocks noGrp="1"/>
          </p:cNvSpPr>
          <p:nvPr>
            <p:ph type="sldNum" sz="quarter" idx="12"/>
          </p:nvPr>
        </p:nvSpPr>
        <p:spPr/>
        <p:txBody>
          <a:bodyPr/>
          <a:lstStyle/>
          <a:p>
            <a:fld id="{B73C04DA-1748-8C48-8913-76B061C053D9}" type="slidenum">
              <a:rPr lang="en-US" smtClean="0"/>
              <a:t>51</a:t>
            </a:fld>
            <a:endParaRPr lang="en-US"/>
          </a:p>
        </p:txBody>
      </p:sp>
    </p:spTree>
    <p:extLst>
      <p:ext uri="{BB962C8B-B14F-4D97-AF65-F5344CB8AC3E}">
        <p14:creationId xmlns:p14="http://schemas.microsoft.com/office/powerpoint/2010/main" val="1035093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7E1-FF54-D844-81B1-0A7AB0CB5B19}"/>
              </a:ext>
            </a:extLst>
          </p:cNvPr>
          <p:cNvSpPr>
            <a:spLocks noGrp="1"/>
          </p:cNvSpPr>
          <p:nvPr>
            <p:ph type="title"/>
          </p:nvPr>
        </p:nvSpPr>
        <p:spPr/>
        <p:txBody>
          <a:bodyPr>
            <a:normAutofit fontScale="90000"/>
          </a:bodyPr>
          <a:lstStyle/>
          <a:p>
            <a:r>
              <a:rPr lang="en-US" dirty="0"/>
              <a:t>Traffic fluctuates in all networks, for cellular it becomes a function of both when and where you are</a:t>
            </a:r>
          </a:p>
        </p:txBody>
      </p:sp>
      <p:sp>
        <p:nvSpPr>
          <p:cNvPr id="3" name="Content Placeholder 2">
            <a:extLst>
              <a:ext uri="{FF2B5EF4-FFF2-40B4-BE49-F238E27FC236}">
                <a16:creationId xmlns:a16="http://schemas.microsoft.com/office/drawing/2014/main" id="{AE56D0FC-6C97-094C-AFCA-E6790841059B}"/>
              </a:ext>
            </a:extLst>
          </p:cNvPr>
          <p:cNvSpPr>
            <a:spLocks noGrp="1"/>
          </p:cNvSpPr>
          <p:nvPr>
            <p:ph idx="1"/>
          </p:nvPr>
        </p:nvSpPr>
        <p:spPr>
          <a:xfrm>
            <a:off x="4921405" y="6043961"/>
            <a:ext cx="7270595" cy="238320"/>
          </a:xfrm>
        </p:spPr>
        <p:txBody>
          <a:bodyPr>
            <a:noAutofit/>
          </a:bodyPr>
          <a:lstStyle/>
          <a:p>
            <a:pPr marL="0" indent="0">
              <a:buNone/>
            </a:pPr>
            <a:r>
              <a:rPr lang="en-US" sz="933" i="1" dirty="0">
                <a:solidFill>
                  <a:schemeClr val="bg1">
                    <a:lumMod val="50000"/>
                  </a:schemeClr>
                </a:solidFill>
                <a:hlinkClick r:id="rId2">
                  <a:extLst>
                    <a:ext uri="{A12FA001-AC4F-418D-AE19-62706E023703}">
                      <ahyp:hlinkClr xmlns:ahyp="http://schemas.microsoft.com/office/drawing/2018/hyperlinkcolor" val="tx"/>
                    </a:ext>
                  </a:extLst>
                </a:hlinkClick>
              </a:rPr>
              <a:t>Understanding Mobile Traffic Patterns of Large Scale Cellular Towers in Urban Environment</a:t>
            </a:r>
            <a:r>
              <a:rPr lang="en-US" sz="933" i="1" dirty="0">
                <a:solidFill>
                  <a:schemeClr val="bg1">
                    <a:lumMod val="50000"/>
                  </a:schemeClr>
                </a:solidFill>
              </a:rPr>
              <a:t>; Xu, Li, Wang, Zhang, </a:t>
            </a:r>
            <a:r>
              <a:rPr lang="en-US" sz="933" i="1" dirty="0" err="1">
                <a:solidFill>
                  <a:schemeClr val="bg1">
                    <a:lumMod val="50000"/>
                  </a:schemeClr>
                </a:solidFill>
              </a:rPr>
              <a:t>Jin</a:t>
            </a:r>
            <a:r>
              <a:rPr lang="en-US" sz="933" i="1" dirty="0">
                <a:solidFill>
                  <a:schemeClr val="bg1">
                    <a:lumMod val="50000"/>
                  </a:schemeClr>
                </a:solidFill>
              </a:rPr>
              <a:t>; IEEE </a:t>
            </a:r>
            <a:r>
              <a:rPr lang="en-US" sz="933" i="1" dirty="0" err="1">
                <a:solidFill>
                  <a:schemeClr val="bg1">
                    <a:lumMod val="50000"/>
                  </a:schemeClr>
                </a:solidFill>
              </a:rPr>
              <a:t>ToN</a:t>
            </a:r>
            <a:endParaRPr lang="en-US" sz="933" i="1" dirty="0">
              <a:solidFill>
                <a:schemeClr val="bg1">
                  <a:lumMod val="50000"/>
                </a:schemeClr>
              </a:solidFill>
            </a:endParaRPr>
          </a:p>
        </p:txBody>
      </p:sp>
      <p:sp>
        <p:nvSpPr>
          <p:cNvPr id="4" name="Slide Number Placeholder 3">
            <a:extLst>
              <a:ext uri="{FF2B5EF4-FFF2-40B4-BE49-F238E27FC236}">
                <a16:creationId xmlns:a16="http://schemas.microsoft.com/office/drawing/2014/main" id="{8EAEC20A-6C5F-B142-B692-0FE92BF55794}"/>
              </a:ext>
            </a:extLst>
          </p:cNvPr>
          <p:cNvSpPr>
            <a:spLocks noGrp="1"/>
          </p:cNvSpPr>
          <p:nvPr>
            <p:ph type="sldNum" sz="quarter" idx="12"/>
          </p:nvPr>
        </p:nvSpPr>
        <p:spPr/>
        <p:txBody>
          <a:bodyPr/>
          <a:lstStyle/>
          <a:p>
            <a:pPr algn="r"/>
            <a:fld id="{434A358D-2637-E146-A3BD-05BD470B507B}" type="slidenum">
              <a:rPr lang="en-US" smtClean="0"/>
              <a:pPr algn="r"/>
              <a:t>52</a:t>
            </a:fld>
            <a:endParaRPr lang="en-US" dirty="0"/>
          </a:p>
        </p:txBody>
      </p:sp>
      <p:pic>
        <p:nvPicPr>
          <p:cNvPr id="5" name="Picture 4">
            <a:extLst>
              <a:ext uri="{FF2B5EF4-FFF2-40B4-BE49-F238E27FC236}">
                <a16:creationId xmlns:a16="http://schemas.microsoft.com/office/drawing/2014/main" id="{5A35F79C-7CA6-C64A-8B13-9D0EA58E3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29" y="2312020"/>
            <a:ext cx="7656073" cy="2305829"/>
          </a:xfrm>
          <a:prstGeom prst="rect">
            <a:avLst/>
          </a:prstGeom>
        </p:spPr>
      </p:pic>
      <p:pic>
        <p:nvPicPr>
          <p:cNvPr id="6" name="Picture 5">
            <a:extLst>
              <a:ext uri="{FF2B5EF4-FFF2-40B4-BE49-F238E27FC236}">
                <a16:creationId xmlns:a16="http://schemas.microsoft.com/office/drawing/2014/main" id="{22E004EF-7113-554E-AC8B-60DBEAD23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2990" y="1739589"/>
            <a:ext cx="4011117" cy="3661524"/>
          </a:xfrm>
          <a:prstGeom prst="rect">
            <a:avLst/>
          </a:prstGeom>
        </p:spPr>
      </p:pic>
    </p:spTree>
    <p:extLst>
      <p:ext uri="{BB962C8B-B14F-4D97-AF65-F5344CB8AC3E}">
        <p14:creationId xmlns:p14="http://schemas.microsoft.com/office/powerpoint/2010/main" val="441889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103-3836-2840-AD40-62D5262EEDEE}"/>
              </a:ext>
            </a:extLst>
          </p:cNvPr>
          <p:cNvSpPr>
            <a:spLocks noGrp="1"/>
          </p:cNvSpPr>
          <p:nvPr>
            <p:ph type="title"/>
          </p:nvPr>
        </p:nvSpPr>
        <p:spPr/>
        <p:txBody>
          <a:bodyPr/>
          <a:lstStyle/>
          <a:p>
            <a:r>
              <a:rPr lang="en-US" dirty="0"/>
              <a:t>Why does this matter for IoT Deployments?</a:t>
            </a:r>
          </a:p>
        </p:txBody>
      </p:sp>
      <p:sp>
        <p:nvSpPr>
          <p:cNvPr id="3" name="Content Placeholder 2">
            <a:extLst>
              <a:ext uri="{FF2B5EF4-FFF2-40B4-BE49-F238E27FC236}">
                <a16:creationId xmlns:a16="http://schemas.microsoft.com/office/drawing/2014/main" id="{C8EAE8C9-A3D1-2A49-9AA1-73A1A1C0524A}"/>
              </a:ext>
            </a:extLst>
          </p:cNvPr>
          <p:cNvSpPr>
            <a:spLocks noGrp="1"/>
          </p:cNvSpPr>
          <p:nvPr>
            <p:ph idx="1"/>
          </p:nvPr>
        </p:nvSpPr>
        <p:spPr/>
        <p:txBody>
          <a:bodyPr/>
          <a:lstStyle/>
          <a:p>
            <a:r>
              <a:rPr lang="en-US" dirty="0"/>
              <a:t>Say you’re building a power grid sensor you want to deploy globally…</a:t>
            </a:r>
          </a:p>
          <a:p>
            <a:endParaRPr lang="en-US" dirty="0"/>
          </a:p>
        </p:txBody>
      </p:sp>
      <p:sp>
        <p:nvSpPr>
          <p:cNvPr id="4" name="Slide Number Placeholder 3">
            <a:extLst>
              <a:ext uri="{FF2B5EF4-FFF2-40B4-BE49-F238E27FC236}">
                <a16:creationId xmlns:a16="http://schemas.microsoft.com/office/drawing/2014/main" id="{C84C3A24-76B1-3C43-AA43-21EB98222CEF}"/>
              </a:ext>
            </a:extLst>
          </p:cNvPr>
          <p:cNvSpPr>
            <a:spLocks noGrp="1"/>
          </p:cNvSpPr>
          <p:nvPr>
            <p:ph type="sldNum" sz="quarter" idx="12"/>
          </p:nvPr>
        </p:nvSpPr>
        <p:spPr/>
        <p:txBody>
          <a:bodyPr/>
          <a:lstStyle/>
          <a:p>
            <a:pPr algn="r"/>
            <a:fld id="{434A358D-2637-E146-A3BD-05BD470B507B}" type="slidenum">
              <a:rPr lang="en-US" smtClean="0"/>
              <a:pPr algn="r"/>
              <a:t>53</a:t>
            </a:fld>
            <a:endParaRPr lang="en-US" dirty="0"/>
          </a:p>
        </p:txBody>
      </p:sp>
      <p:pic>
        <p:nvPicPr>
          <p:cNvPr id="9" name="Picture 8">
            <a:extLst>
              <a:ext uri="{FF2B5EF4-FFF2-40B4-BE49-F238E27FC236}">
                <a16:creationId xmlns:a16="http://schemas.microsoft.com/office/drawing/2014/main" id="{FF56957C-FA1D-9742-B725-F1478C7FE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41" y="2337212"/>
            <a:ext cx="4623284" cy="3658425"/>
          </a:xfrm>
          <a:prstGeom prst="rect">
            <a:avLst/>
          </a:prstGeom>
          <a:ln>
            <a:solidFill>
              <a:schemeClr val="tx1"/>
            </a:solidFill>
          </a:ln>
        </p:spPr>
      </p:pic>
      <p:pic>
        <p:nvPicPr>
          <p:cNvPr id="10" name="Picture 9">
            <a:extLst>
              <a:ext uri="{FF2B5EF4-FFF2-40B4-BE49-F238E27FC236}">
                <a16:creationId xmlns:a16="http://schemas.microsoft.com/office/drawing/2014/main" id="{FD03CFAD-82FB-0941-AC04-7DDAE1A16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6526" y="2558586"/>
            <a:ext cx="5739780" cy="714393"/>
          </a:xfrm>
          <a:prstGeom prst="rect">
            <a:avLst/>
          </a:prstGeom>
          <a:ln>
            <a:solidFill>
              <a:schemeClr val="tx1"/>
            </a:solidFill>
          </a:ln>
        </p:spPr>
      </p:pic>
      <p:pic>
        <p:nvPicPr>
          <p:cNvPr id="11" name="Picture 10">
            <a:extLst>
              <a:ext uri="{FF2B5EF4-FFF2-40B4-BE49-F238E27FC236}">
                <a16:creationId xmlns:a16="http://schemas.microsoft.com/office/drawing/2014/main" id="{EFFCE0EA-724C-BF43-B3B4-78E1F38A1B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27" y="3449846"/>
            <a:ext cx="5676797" cy="2560455"/>
          </a:xfrm>
          <a:prstGeom prst="rect">
            <a:avLst/>
          </a:prstGeom>
          <a:ln>
            <a:solidFill>
              <a:schemeClr val="tx1"/>
            </a:solidFill>
          </a:ln>
        </p:spPr>
      </p:pic>
    </p:spTree>
    <p:extLst>
      <p:ext uri="{BB962C8B-B14F-4D97-AF65-F5344CB8AC3E}">
        <p14:creationId xmlns:p14="http://schemas.microsoft.com/office/powerpoint/2010/main" val="19679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F21D-6111-1A45-828E-0DAA62879214}"/>
              </a:ext>
            </a:extLst>
          </p:cNvPr>
          <p:cNvSpPr>
            <a:spLocks noGrp="1"/>
          </p:cNvSpPr>
          <p:nvPr>
            <p:ph type="title"/>
          </p:nvPr>
        </p:nvSpPr>
        <p:spPr/>
        <p:txBody>
          <a:bodyPr>
            <a:normAutofit/>
          </a:bodyPr>
          <a:lstStyle/>
          <a:p>
            <a:r>
              <a:rPr lang="en-US" sz="3600" dirty="0"/>
              <a:t>What is Mobile Virtual Network Operator (MVNO)?</a:t>
            </a:r>
          </a:p>
        </p:txBody>
      </p:sp>
      <p:sp>
        <p:nvSpPr>
          <p:cNvPr id="3" name="Content Placeholder 2">
            <a:extLst>
              <a:ext uri="{FF2B5EF4-FFF2-40B4-BE49-F238E27FC236}">
                <a16:creationId xmlns:a16="http://schemas.microsoft.com/office/drawing/2014/main" id="{855FA8AD-206C-E04E-810A-860467AA6A95}"/>
              </a:ext>
            </a:extLst>
          </p:cNvPr>
          <p:cNvSpPr>
            <a:spLocks noGrp="1"/>
          </p:cNvSpPr>
          <p:nvPr>
            <p:ph idx="1"/>
          </p:nvPr>
        </p:nvSpPr>
        <p:spPr/>
        <p:txBody>
          <a:bodyPr/>
          <a:lstStyle/>
          <a:p>
            <a:r>
              <a:rPr lang="en-US" dirty="0"/>
              <a:t>Decoupling the builders of infrastructure from the sellers</a:t>
            </a:r>
          </a:p>
          <a:p>
            <a:endParaRPr lang="en-US" dirty="0"/>
          </a:p>
          <a:p>
            <a:r>
              <a:rPr lang="en-US" dirty="0"/>
              <a:t>Not a new concept, but seeing aggressive growth</a:t>
            </a:r>
          </a:p>
          <a:p>
            <a:pPr lvl="1"/>
            <a:r>
              <a:rPr lang="en-US" dirty="0" err="1"/>
              <a:t>MintMobile</a:t>
            </a:r>
            <a:r>
              <a:rPr lang="en-US" dirty="0"/>
              <a:t>, MetroPCS, Cricket, Boost Mobile, etc.</a:t>
            </a:r>
          </a:p>
          <a:p>
            <a:pPr lvl="1"/>
            <a:r>
              <a:rPr lang="en-US" dirty="0" err="1"/>
              <a:t>GoogleFi</a:t>
            </a:r>
            <a:r>
              <a:rPr lang="en-US" dirty="0"/>
              <a:t>, Xfinity Cellular</a:t>
            </a:r>
          </a:p>
        </p:txBody>
      </p:sp>
      <p:sp>
        <p:nvSpPr>
          <p:cNvPr id="4" name="Slide Number Placeholder 3">
            <a:extLst>
              <a:ext uri="{FF2B5EF4-FFF2-40B4-BE49-F238E27FC236}">
                <a16:creationId xmlns:a16="http://schemas.microsoft.com/office/drawing/2014/main" id="{FDFB43AE-FAD6-3A4C-88AF-FBB4CA39D980}"/>
              </a:ext>
            </a:extLst>
          </p:cNvPr>
          <p:cNvSpPr>
            <a:spLocks noGrp="1"/>
          </p:cNvSpPr>
          <p:nvPr>
            <p:ph type="sldNum" sz="quarter" idx="12"/>
          </p:nvPr>
        </p:nvSpPr>
        <p:spPr/>
        <p:txBody>
          <a:bodyPr/>
          <a:lstStyle/>
          <a:p>
            <a:pPr algn="r"/>
            <a:fld id="{434A358D-2637-E146-A3BD-05BD470B507B}" type="slidenum">
              <a:rPr lang="en-US" smtClean="0"/>
              <a:pPr algn="r"/>
              <a:t>54</a:t>
            </a:fld>
            <a:endParaRPr lang="en-US" dirty="0"/>
          </a:p>
        </p:txBody>
      </p:sp>
    </p:spTree>
    <p:extLst>
      <p:ext uri="{BB962C8B-B14F-4D97-AF65-F5344CB8AC3E}">
        <p14:creationId xmlns:p14="http://schemas.microsoft.com/office/powerpoint/2010/main" val="1052589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F16-9EF9-4B4F-A44A-52B7868AA838}"/>
              </a:ext>
            </a:extLst>
          </p:cNvPr>
          <p:cNvSpPr>
            <a:spLocks noGrp="1"/>
          </p:cNvSpPr>
          <p:nvPr>
            <p:ph type="title"/>
          </p:nvPr>
        </p:nvSpPr>
        <p:spPr/>
        <p:txBody>
          <a:bodyPr>
            <a:normAutofit/>
          </a:bodyPr>
          <a:lstStyle/>
          <a:p>
            <a:r>
              <a:rPr lang="en-US" dirty="0"/>
              <a:t>So how does Particle, a small IoT platform startup, provide global cellular coverage?</a:t>
            </a:r>
          </a:p>
        </p:txBody>
      </p:sp>
      <p:sp>
        <p:nvSpPr>
          <p:cNvPr id="3" name="Content Placeholder 2">
            <a:extLst>
              <a:ext uri="{FF2B5EF4-FFF2-40B4-BE49-F238E27FC236}">
                <a16:creationId xmlns:a16="http://schemas.microsoft.com/office/drawing/2014/main" id="{7C74760D-F6B3-2E4A-9122-C48A0B71B1D9}"/>
              </a:ext>
            </a:extLst>
          </p:cNvPr>
          <p:cNvSpPr>
            <a:spLocks noGrp="1"/>
          </p:cNvSpPr>
          <p:nvPr>
            <p:ph idx="1"/>
          </p:nvPr>
        </p:nvSpPr>
        <p:spPr/>
        <p:txBody>
          <a:bodyPr>
            <a:normAutofit lnSpcReduction="10000"/>
          </a:bodyPr>
          <a:lstStyle/>
          <a:p>
            <a:r>
              <a:rPr lang="en-US" dirty="0"/>
              <a:t>Deployed some Electrons in Accra, Ghana sending a message once per minute 24/7 for a few weeks</a:t>
            </a:r>
          </a:p>
          <a:p>
            <a:pPr lvl="1"/>
            <a:r>
              <a:rPr lang="en-US" dirty="0"/>
              <a:t>PRR [POST Reception Rate] changes over time</a:t>
            </a:r>
          </a:p>
          <a:p>
            <a:pPr lvl="1"/>
            <a:r>
              <a:rPr lang="en-US" dirty="0"/>
              <a:t>Almost zero PRR from ~7-9am and ~4-7pm daily</a:t>
            </a:r>
          </a:p>
          <a:p>
            <a:pPr lvl="1"/>
            <a:endParaRPr lang="en-US" dirty="0"/>
          </a:p>
          <a:p>
            <a:r>
              <a:rPr lang="en-US" dirty="0"/>
              <a:t>Introducing traffic priority</a:t>
            </a:r>
          </a:p>
          <a:p>
            <a:pPr lvl="1"/>
            <a:r>
              <a:rPr lang="en-US" dirty="0"/>
              <a:t>Call Particle: “What gives?”</a:t>
            </a:r>
          </a:p>
          <a:p>
            <a:pPr lvl="2"/>
            <a:r>
              <a:rPr lang="en-US" dirty="0"/>
              <a:t>Particle buys from T-Mobile</a:t>
            </a:r>
          </a:p>
          <a:p>
            <a:pPr lvl="2"/>
            <a:r>
              <a:rPr lang="en-US" dirty="0"/>
              <a:t>T-Mobile buys from Deutsche-Telekom [didn’t own them yet]</a:t>
            </a:r>
          </a:p>
          <a:p>
            <a:pPr lvl="2"/>
            <a:r>
              <a:rPr lang="en-US" dirty="0"/>
              <a:t>DT buys from Vodafone</a:t>
            </a:r>
          </a:p>
          <a:p>
            <a:pPr lvl="2"/>
            <a:r>
              <a:rPr lang="en-US" dirty="0"/>
              <a:t>Vodafone buys from MTN</a:t>
            </a:r>
          </a:p>
          <a:p>
            <a:pPr lvl="2"/>
            <a:r>
              <a:rPr lang="en-US" dirty="0"/>
              <a:t>MTN has 5 tiers of traffic priority on their network [guess which tier we were in?]</a:t>
            </a:r>
          </a:p>
        </p:txBody>
      </p:sp>
      <p:sp>
        <p:nvSpPr>
          <p:cNvPr id="4" name="Slide Number Placeholder 3">
            <a:extLst>
              <a:ext uri="{FF2B5EF4-FFF2-40B4-BE49-F238E27FC236}">
                <a16:creationId xmlns:a16="http://schemas.microsoft.com/office/drawing/2014/main" id="{430AC5DC-D702-5F4F-AFE7-C98938FA4B65}"/>
              </a:ext>
            </a:extLst>
          </p:cNvPr>
          <p:cNvSpPr>
            <a:spLocks noGrp="1"/>
          </p:cNvSpPr>
          <p:nvPr>
            <p:ph type="sldNum" sz="quarter" idx="12"/>
          </p:nvPr>
        </p:nvSpPr>
        <p:spPr/>
        <p:txBody>
          <a:bodyPr/>
          <a:lstStyle/>
          <a:p>
            <a:pPr algn="r"/>
            <a:fld id="{434A358D-2637-E146-A3BD-05BD470B507B}" type="slidenum">
              <a:rPr lang="en-US" smtClean="0"/>
              <a:pPr algn="r"/>
              <a:t>55</a:t>
            </a:fld>
            <a:endParaRPr lang="en-US" dirty="0"/>
          </a:p>
        </p:txBody>
      </p:sp>
    </p:spTree>
    <p:extLst>
      <p:ext uri="{BB962C8B-B14F-4D97-AF65-F5344CB8AC3E}">
        <p14:creationId xmlns:p14="http://schemas.microsoft.com/office/powerpoint/2010/main" val="108240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DEED-F4B9-6642-985B-9F9A0C31584F}"/>
              </a:ext>
            </a:extLst>
          </p:cNvPr>
          <p:cNvSpPr>
            <a:spLocks noGrp="1"/>
          </p:cNvSpPr>
          <p:nvPr>
            <p:ph type="title"/>
          </p:nvPr>
        </p:nvSpPr>
        <p:spPr/>
        <p:txBody>
          <a:bodyPr/>
          <a:lstStyle/>
          <a:p>
            <a:r>
              <a:rPr lang="en-US" dirty="0"/>
              <a:t>So how do you get higher on the priority list?</a:t>
            </a:r>
          </a:p>
        </p:txBody>
      </p:sp>
      <p:sp>
        <p:nvSpPr>
          <p:cNvPr id="3" name="Content Placeholder 2">
            <a:extLst>
              <a:ext uri="{FF2B5EF4-FFF2-40B4-BE49-F238E27FC236}">
                <a16:creationId xmlns:a16="http://schemas.microsoft.com/office/drawing/2014/main" id="{70A10205-2B90-B048-8060-34A60E0BEA86}"/>
              </a:ext>
            </a:extLst>
          </p:cNvPr>
          <p:cNvSpPr>
            <a:spLocks noGrp="1"/>
          </p:cNvSpPr>
          <p:nvPr>
            <p:ph idx="1"/>
          </p:nvPr>
        </p:nvSpPr>
        <p:spPr/>
        <p:txBody>
          <a:bodyPr/>
          <a:lstStyle/>
          <a:p>
            <a:r>
              <a:rPr lang="en-US" dirty="0"/>
              <a:t>You buy from MTN</a:t>
            </a:r>
          </a:p>
          <a:p>
            <a:r>
              <a:rPr lang="en-US" dirty="0"/>
              <a:t>… also not easy</a:t>
            </a:r>
          </a:p>
          <a:p>
            <a:pPr lvl="1"/>
            <a:r>
              <a:rPr lang="en-US" dirty="0"/>
              <a:t>Limit of 3 SIMs / person due to fraud</a:t>
            </a:r>
          </a:p>
          <a:p>
            <a:pPr lvl="2"/>
            <a:r>
              <a:rPr lang="en-US" dirty="0"/>
              <a:t>Particularly important due to prevalence of SIM-based mobile money</a:t>
            </a:r>
          </a:p>
        </p:txBody>
      </p:sp>
      <p:sp>
        <p:nvSpPr>
          <p:cNvPr id="4" name="Slide Number Placeholder 3">
            <a:extLst>
              <a:ext uri="{FF2B5EF4-FFF2-40B4-BE49-F238E27FC236}">
                <a16:creationId xmlns:a16="http://schemas.microsoft.com/office/drawing/2014/main" id="{30064867-FCFE-1B42-8325-F452F04DD7F5}"/>
              </a:ext>
            </a:extLst>
          </p:cNvPr>
          <p:cNvSpPr>
            <a:spLocks noGrp="1"/>
          </p:cNvSpPr>
          <p:nvPr>
            <p:ph type="sldNum" sz="quarter" idx="12"/>
          </p:nvPr>
        </p:nvSpPr>
        <p:spPr/>
        <p:txBody>
          <a:bodyPr/>
          <a:lstStyle/>
          <a:p>
            <a:pPr algn="r"/>
            <a:fld id="{434A358D-2637-E146-A3BD-05BD470B507B}" type="slidenum">
              <a:rPr lang="en-US" smtClean="0"/>
              <a:pPr algn="r"/>
              <a:t>56</a:t>
            </a:fld>
            <a:endParaRPr lang="en-US" dirty="0"/>
          </a:p>
        </p:txBody>
      </p:sp>
      <p:pic>
        <p:nvPicPr>
          <p:cNvPr id="5" name="Picture 4">
            <a:extLst>
              <a:ext uri="{FF2B5EF4-FFF2-40B4-BE49-F238E27FC236}">
                <a16:creationId xmlns:a16="http://schemas.microsoft.com/office/drawing/2014/main" id="{89A2FA3B-D432-A64A-961E-042AF254D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570" y="3538634"/>
            <a:ext cx="2963689" cy="2687463"/>
          </a:xfrm>
          <a:prstGeom prst="rect">
            <a:avLst/>
          </a:prstGeom>
        </p:spPr>
      </p:pic>
      <p:pic>
        <p:nvPicPr>
          <p:cNvPr id="6" name="Picture 5">
            <a:extLst>
              <a:ext uri="{FF2B5EF4-FFF2-40B4-BE49-F238E27FC236}">
                <a16:creationId xmlns:a16="http://schemas.microsoft.com/office/drawing/2014/main" id="{C5BCEBCF-4936-2C4F-BDB0-29AB07488C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215" y="3552351"/>
            <a:ext cx="3071192" cy="2707200"/>
          </a:xfrm>
          <a:prstGeom prst="rect">
            <a:avLst/>
          </a:prstGeom>
        </p:spPr>
      </p:pic>
      <p:pic>
        <p:nvPicPr>
          <p:cNvPr id="7" name="Picture 6">
            <a:extLst>
              <a:ext uri="{FF2B5EF4-FFF2-40B4-BE49-F238E27FC236}">
                <a16:creationId xmlns:a16="http://schemas.microsoft.com/office/drawing/2014/main" id="{2D6151F0-0B7D-1249-A1E5-71F070AD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168" y="3650166"/>
            <a:ext cx="3977229" cy="2401229"/>
          </a:xfrm>
          <a:prstGeom prst="rect">
            <a:avLst/>
          </a:prstGeom>
          <a:ln>
            <a:solidFill>
              <a:schemeClr val="tx1"/>
            </a:solidFill>
          </a:ln>
        </p:spPr>
      </p:pic>
    </p:spTree>
    <p:extLst>
      <p:ext uri="{BB962C8B-B14F-4D97-AF65-F5344CB8AC3E}">
        <p14:creationId xmlns:p14="http://schemas.microsoft.com/office/powerpoint/2010/main" val="15811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CC5F-BF01-6C4C-9205-FBF7B2341AA4}"/>
              </a:ext>
            </a:extLst>
          </p:cNvPr>
          <p:cNvSpPr>
            <a:spLocks noGrp="1"/>
          </p:cNvSpPr>
          <p:nvPr>
            <p:ph type="title"/>
          </p:nvPr>
        </p:nvSpPr>
        <p:spPr/>
        <p:txBody>
          <a:bodyPr/>
          <a:lstStyle/>
          <a:p>
            <a:r>
              <a:rPr lang="en-US" dirty="0"/>
              <a:t>So how do you deploy in Tanzania? </a:t>
            </a:r>
          </a:p>
        </p:txBody>
      </p:sp>
      <p:sp>
        <p:nvSpPr>
          <p:cNvPr id="3" name="Content Placeholder 2">
            <a:extLst>
              <a:ext uri="{FF2B5EF4-FFF2-40B4-BE49-F238E27FC236}">
                <a16:creationId xmlns:a16="http://schemas.microsoft.com/office/drawing/2014/main" id="{A943BE4F-5EE2-4E40-9686-551DE9E025B0}"/>
              </a:ext>
            </a:extLst>
          </p:cNvPr>
          <p:cNvSpPr>
            <a:spLocks noGrp="1"/>
          </p:cNvSpPr>
          <p:nvPr>
            <p:ph idx="1"/>
          </p:nvPr>
        </p:nvSpPr>
        <p:spPr/>
        <p:txBody>
          <a:bodyPr/>
          <a:lstStyle/>
          <a:p>
            <a:r>
              <a:rPr lang="en-US" dirty="0"/>
              <a:t>Not limited in SIMs, but limited in </a:t>
            </a:r>
            <a:r>
              <a:rPr lang="en-US" i="1" dirty="0"/>
              <a:t>payment plans</a:t>
            </a:r>
          </a:p>
          <a:p>
            <a:pPr lvl="1"/>
            <a:endParaRPr lang="en-US" dirty="0"/>
          </a:p>
          <a:p>
            <a:r>
              <a:rPr lang="en-US" dirty="0"/>
              <a:t>Post-paid plans not an option</a:t>
            </a:r>
          </a:p>
          <a:p>
            <a:pPr lvl="1"/>
            <a:r>
              <a:rPr lang="en-US" dirty="0"/>
              <a:t>Need to purchase ‘airtime recharges’</a:t>
            </a:r>
          </a:p>
          <a:p>
            <a:pPr lvl="1"/>
            <a:r>
              <a:rPr lang="en-US" dirty="0"/>
              <a:t>Which you use by texting from that phone to an SMS </a:t>
            </a:r>
            <a:r>
              <a:rPr lang="en-US" dirty="0" err="1"/>
              <a:t>shortcode</a:t>
            </a:r>
            <a:endParaRPr lang="en-US" dirty="0"/>
          </a:p>
          <a:p>
            <a:pPr lvl="2"/>
            <a:r>
              <a:rPr lang="en-US" dirty="0"/>
              <a:t>So now you must have in-country staff!</a:t>
            </a:r>
          </a:p>
        </p:txBody>
      </p:sp>
      <p:sp>
        <p:nvSpPr>
          <p:cNvPr id="4" name="Slide Number Placeholder 3">
            <a:extLst>
              <a:ext uri="{FF2B5EF4-FFF2-40B4-BE49-F238E27FC236}">
                <a16:creationId xmlns:a16="http://schemas.microsoft.com/office/drawing/2014/main" id="{75D21E38-589D-9E41-91FE-29B7EAB1888F}"/>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18D2D3F3-528A-EC40-8893-42B4BC06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308" y="4179974"/>
            <a:ext cx="4107779" cy="1472457"/>
          </a:xfrm>
          <a:prstGeom prst="rect">
            <a:avLst/>
          </a:prstGeom>
        </p:spPr>
      </p:pic>
    </p:spTree>
    <p:extLst>
      <p:ext uri="{BB962C8B-B14F-4D97-AF65-F5344CB8AC3E}">
        <p14:creationId xmlns:p14="http://schemas.microsoft.com/office/powerpoint/2010/main" val="5345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fontScale="90000"/>
          </a:bodyPr>
          <a:lstStyle/>
          <a:p>
            <a:r>
              <a:rPr lang="en-US" dirty="0">
                <a:solidFill>
                  <a:schemeClr val="accent2"/>
                </a:solidFill>
              </a:rPr>
              <a:t>Revisit: </a:t>
            </a:r>
            <a:r>
              <a:rPr lang="en-US" dirty="0"/>
              <a:t>Cellular provides some unique advantages for IoT</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49414"/>
            <a:ext cx="10972800" cy="4309533"/>
          </a:xfrm>
        </p:spPr>
        <p:txBody>
          <a:bodyPr>
            <a:normAutofit fontScale="92500" lnSpcReduction="20000"/>
          </a:bodyPr>
          <a:lstStyle/>
          <a:p>
            <a:r>
              <a:rPr lang="en-US" dirty="0"/>
              <a:t>Global deployment </a:t>
            </a:r>
            <a:r>
              <a:rPr lang="en-US" dirty="0">
                <a:solidFill>
                  <a:schemeClr val="accent2"/>
                </a:solidFill>
              </a:rPr>
              <a:t>=&gt; practical issues</a:t>
            </a:r>
          </a:p>
          <a:p>
            <a:pPr lvl="1"/>
            <a:r>
              <a:rPr lang="en-US" dirty="0"/>
              <a:t>If the goal is deploy-today + work-anywhere, cell is the only option</a:t>
            </a:r>
          </a:p>
          <a:p>
            <a:pPr lvl="2"/>
            <a:r>
              <a:rPr lang="en-US" dirty="0"/>
              <a:t>That’s not to say cell actually works everywhere, just the best-available</a:t>
            </a:r>
          </a:p>
          <a:p>
            <a:pPr lvl="2"/>
            <a:endParaRPr lang="en-US" dirty="0"/>
          </a:p>
          <a:p>
            <a:r>
              <a:rPr lang="en-US" dirty="0"/>
              <a:t>Reuse existing telecom infrastructure  </a:t>
            </a:r>
            <a:r>
              <a:rPr lang="en-US" sz="2200" dirty="0">
                <a:solidFill>
                  <a:schemeClr val="accent2"/>
                </a:solidFill>
              </a:rPr>
              <a:t>=&gt; yes, longer-term deployments not the best idea</a:t>
            </a:r>
            <a:endParaRPr lang="en-US" dirty="0">
              <a:solidFill>
                <a:schemeClr val="accent2"/>
              </a:solidFill>
            </a:endParaRPr>
          </a:p>
          <a:p>
            <a:pPr lvl="1"/>
            <a:r>
              <a:rPr lang="en-US" dirty="0"/>
              <a:t>Minimal overhead (no need to deploy network infrastructure)</a:t>
            </a:r>
          </a:p>
          <a:p>
            <a:pPr lvl="1"/>
            <a:endParaRPr lang="en-US" dirty="0"/>
          </a:p>
          <a:p>
            <a:r>
              <a:rPr lang="en-US" dirty="0"/>
              <a:t>Allows mobility </a:t>
            </a:r>
            <a:r>
              <a:rPr lang="en-US" dirty="0">
                <a:solidFill>
                  <a:schemeClr val="accent2"/>
                </a:solidFill>
              </a:rPr>
              <a:t>=&gt; yes</a:t>
            </a:r>
          </a:p>
          <a:p>
            <a:pPr lvl="1"/>
            <a:r>
              <a:rPr lang="en-US" dirty="0"/>
              <a:t>No need to modify destination address when moved</a:t>
            </a:r>
          </a:p>
          <a:p>
            <a:pPr lvl="1"/>
            <a:endParaRPr lang="en-US" dirty="0"/>
          </a:p>
          <a:p>
            <a:r>
              <a:rPr lang="en-US" dirty="0"/>
              <a:t>Reuse in-built security features </a:t>
            </a:r>
            <a:r>
              <a:rPr lang="en-US" dirty="0">
                <a:solidFill>
                  <a:schemeClr val="accent2"/>
                </a:solidFill>
              </a:rPr>
              <a:t>=&gt; yes</a:t>
            </a:r>
          </a:p>
          <a:p>
            <a:pPr lvl="1"/>
            <a:r>
              <a:rPr lang="en-US" dirty="0"/>
              <a:t>SIM card based subscriber authentication</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spTree>
    <p:extLst>
      <p:ext uri="{BB962C8B-B14F-4D97-AF65-F5344CB8AC3E}">
        <p14:creationId xmlns:p14="http://schemas.microsoft.com/office/powerpoint/2010/main" val="288389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dirty="0"/>
              <a:t>Cellular Network Technologies</a:t>
            </a:r>
          </a:p>
          <a:p>
            <a:pPr lvl="1"/>
            <a:r>
              <a:rPr lang="en-US" sz="2800" dirty="0"/>
              <a:t>History and foundation</a:t>
            </a:r>
          </a:p>
          <a:p>
            <a:pPr lvl="1"/>
            <a:r>
              <a:rPr lang="en-US" sz="2800" dirty="0"/>
              <a:t>1G</a:t>
            </a:r>
          </a:p>
          <a:p>
            <a:pPr lvl="1"/>
            <a:r>
              <a:rPr lang="en-US" sz="2800" dirty="0"/>
              <a:t>2G</a:t>
            </a:r>
          </a:p>
          <a:p>
            <a:pPr lvl="1"/>
            <a:r>
              <a:rPr lang="en-US" sz="2800"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82083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0E1-4696-B445-AEEB-ADEFC4DCA364}"/>
              </a:ext>
            </a:extLst>
          </p:cNvPr>
          <p:cNvSpPr>
            <a:spLocks noGrp="1"/>
          </p:cNvSpPr>
          <p:nvPr>
            <p:ph type="title"/>
          </p:nvPr>
        </p:nvSpPr>
        <p:spPr/>
        <p:txBody>
          <a:bodyPr/>
          <a:lstStyle/>
          <a:p>
            <a:r>
              <a:rPr lang="en-US" dirty="0"/>
              <a:t>Dominion Energy Smart Meters</a:t>
            </a:r>
          </a:p>
        </p:txBody>
      </p:sp>
      <p:sp>
        <p:nvSpPr>
          <p:cNvPr id="3" name="Content Placeholder 2">
            <a:extLst>
              <a:ext uri="{FF2B5EF4-FFF2-40B4-BE49-F238E27FC236}">
                <a16:creationId xmlns:a16="http://schemas.microsoft.com/office/drawing/2014/main" id="{69186F23-FF5E-FB4C-926B-3EF47D0DE647}"/>
              </a:ext>
            </a:extLst>
          </p:cNvPr>
          <p:cNvSpPr>
            <a:spLocks noGrp="1"/>
          </p:cNvSpPr>
          <p:nvPr>
            <p:ph idx="1"/>
          </p:nvPr>
        </p:nvSpPr>
        <p:spPr>
          <a:xfrm>
            <a:off x="838200" y="1433688"/>
            <a:ext cx="8133522" cy="4827031"/>
          </a:xfrm>
        </p:spPr>
        <p:txBody>
          <a:bodyPr>
            <a:normAutofit/>
          </a:bodyPr>
          <a:lstStyle/>
          <a:p>
            <a:r>
              <a:rPr lang="en-US" sz="2400" dirty="0"/>
              <a:t>Enables remote two-way communication between meter and Dominion Energy </a:t>
            </a:r>
          </a:p>
          <a:p>
            <a:endParaRPr lang="en-US" sz="2400" dirty="0"/>
          </a:p>
          <a:p>
            <a:r>
              <a:rPr lang="en-US" sz="2400" dirty="0"/>
              <a:t>Uses RF mesh to securely gather data from the meter</a:t>
            </a:r>
          </a:p>
          <a:p>
            <a:endParaRPr lang="en-US" sz="2400" dirty="0"/>
          </a:p>
          <a:p>
            <a:r>
              <a:rPr lang="en-US" sz="2400" dirty="0"/>
              <a:t>A network access point (router) collects data and send data to Dominion Energy via a </a:t>
            </a:r>
            <a:r>
              <a:rPr lang="en-US" sz="2400" u="sng" dirty="0"/>
              <a:t>secure cellular network</a:t>
            </a:r>
          </a:p>
          <a:p>
            <a:endParaRPr lang="en-US" sz="2400" dirty="0"/>
          </a:p>
          <a:p>
            <a:r>
              <a:rPr lang="en-US" sz="2400" dirty="0"/>
              <a:t>Routers are strategically placed in the field</a:t>
            </a:r>
          </a:p>
        </p:txBody>
      </p:sp>
      <p:sp>
        <p:nvSpPr>
          <p:cNvPr id="4" name="Slide Number Placeholder 3">
            <a:extLst>
              <a:ext uri="{FF2B5EF4-FFF2-40B4-BE49-F238E27FC236}">
                <a16:creationId xmlns:a16="http://schemas.microsoft.com/office/drawing/2014/main" id="{C497CB18-C16B-FD46-B89A-9544BA9339DD}"/>
              </a:ext>
            </a:extLst>
          </p:cNvPr>
          <p:cNvSpPr>
            <a:spLocks noGrp="1"/>
          </p:cNvSpPr>
          <p:nvPr>
            <p:ph type="sldNum" sz="quarter" idx="12"/>
          </p:nvPr>
        </p:nvSpPr>
        <p:spPr/>
        <p:txBody>
          <a:bodyPr/>
          <a:lstStyle/>
          <a:p>
            <a:fld id="{B73C04DA-1748-8C48-8913-76B061C053D9}" type="slidenum">
              <a:rPr lang="en-US" smtClean="0"/>
              <a:t>6</a:t>
            </a:fld>
            <a:endParaRPr lang="en-US"/>
          </a:p>
        </p:txBody>
      </p:sp>
      <p:pic>
        <p:nvPicPr>
          <p:cNvPr id="5" name="Picture 4">
            <a:extLst>
              <a:ext uri="{FF2B5EF4-FFF2-40B4-BE49-F238E27FC236}">
                <a16:creationId xmlns:a16="http://schemas.microsoft.com/office/drawing/2014/main" id="{8912824F-AF7E-C44D-A43B-469A47472220}"/>
              </a:ext>
            </a:extLst>
          </p:cNvPr>
          <p:cNvPicPr>
            <a:picLocks noChangeAspect="1"/>
          </p:cNvPicPr>
          <p:nvPr/>
        </p:nvPicPr>
        <p:blipFill>
          <a:blip r:embed="rId2"/>
          <a:stretch>
            <a:fillRect/>
          </a:stretch>
        </p:blipFill>
        <p:spPr>
          <a:xfrm>
            <a:off x="9135093" y="1195842"/>
            <a:ext cx="2883131" cy="1765182"/>
          </a:xfrm>
          <a:prstGeom prst="rect">
            <a:avLst/>
          </a:prstGeom>
        </p:spPr>
      </p:pic>
      <p:pic>
        <p:nvPicPr>
          <p:cNvPr id="6" name="Picture 5">
            <a:extLst>
              <a:ext uri="{FF2B5EF4-FFF2-40B4-BE49-F238E27FC236}">
                <a16:creationId xmlns:a16="http://schemas.microsoft.com/office/drawing/2014/main" id="{79A0594E-82C9-1146-A13F-125FB0161422}"/>
              </a:ext>
            </a:extLst>
          </p:cNvPr>
          <p:cNvPicPr>
            <a:picLocks noChangeAspect="1"/>
          </p:cNvPicPr>
          <p:nvPr/>
        </p:nvPicPr>
        <p:blipFill rotWithShape="1">
          <a:blip r:embed="rId3"/>
          <a:srcRect r="56557"/>
          <a:stretch/>
        </p:blipFill>
        <p:spPr>
          <a:xfrm>
            <a:off x="9135093" y="3233531"/>
            <a:ext cx="2886852" cy="2678850"/>
          </a:xfrm>
          <a:prstGeom prst="rect">
            <a:avLst/>
          </a:prstGeom>
        </p:spPr>
      </p:pic>
    </p:spTree>
    <p:extLst>
      <p:ext uri="{BB962C8B-B14F-4D97-AF65-F5344CB8AC3E}">
        <p14:creationId xmlns:p14="http://schemas.microsoft.com/office/powerpoint/2010/main" val="354916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23F0E3-23F0-DC7E-4CB8-8978B93A65E6}"/>
              </a:ext>
            </a:extLst>
          </p:cNvPr>
          <p:cNvSpPr>
            <a:spLocks noGrp="1"/>
          </p:cNvSpPr>
          <p:nvPr>
            <p:ph type="sldNum" sz="quarter" idx="12"/>
          </p:nvPr>
        </p:nvSpPr>
        <p:spPr/>
        <p:txBody>
          <a:bodyPr/>
          <a:lstStyle/>
          <a:p>
            <a:fld id="{0778C724-3839-4D76-A707-B4C23905D055}" type="slidenum">
              <a:rPr lang="en-US" smtClean="0"/>
              <a:pPr/>
              <a:t>60</a:t>
            </a:fld>
            <a:endParaRPr lang="en-US" dirty="0"/>
          </a:p>
        </p:txBody>
      </p:sp>
      <p:sp>
        <p:nvSpPr>
          <p:cNvPr id="3" name="Text Placeholder 2">
            <a:extLst>
              <a:ext uri="{FF2B5EF4-FFF2-40B4-BE49-F238E27FC236}">
                <a16:creationId xmlns:a16="http://schemas.microsoft.com/office/drawing/2014/main" id="{11A402B1-7486-F740-8DFE-1B1C68173FCF}"/>
              </a:ext>
            </a:extLst>
          </p:cNvPr>
          <p:cNvSpPr>
            <a:spLocks noGrp="1"/>
          </p:cNvSpPr>
          <p:nvPr>
            <p:ph type="body" sz="quarter" idx="13"/>
          </p:nvPr>
        </p:nvSpPr>
        <p:spPr/>
        <p:txBody>
          <a:bodyPr/>
          <a:lstStyle/>
          <a:p>
            <a:r>
              <a:rPr lang="en-US" dirty="0"/>
              <a:t>Final projects</a:t>
            </a:r>
          </a:p>
          <a:p>
            <a:r>
              <a:rPr lang="en-US" dirty="0"/>
              <a:t>Guest lectures</a:t>
            </a:r>
          </a:p>
          <a:p>
            <a:r>
              <a:rPr lang="en-US" dirty="0"/>
              <a:t>Homework / quizzes</a:t>
            </a:r>
          </a:p>
          <a:p>
            <a:r>
              <a:rPr lang="en-US" dirty="0"/>
              <a:t>Demo day</a:t>
            </a:r>
          </a:p>
        </p:txBody>
      </p:sp>
      <p:sp>
        <p:nvSpPr>
          <p:cNvPr id="4" name="Title 3">
            <a:extLst>
              <a:ext uri="{FF2B5EF4-FFF2-40B4-BE49-F238E27FC236}">
                <a16:creationId xmlns:a16="http://schemas.microsoft.com/office/drawing/2014/main" id="{D771DC33-67F2-827C-D71B-9C43851BE9DC}"/>
              </a:ext>
            </a:extLst>
          </p:cNvPr>
          <p:cNvSpPr>
            <a:spLocks noGrp="1"/>
          </p:cNvSpPr>
          <p:nvPr>
            <p:ph type="title"/>
          </p:nvPr>
        </p:nvSpPr>
        <p:spPr/>
        <p:txBody>
          <a:bodyPr>
            <a:normAutofit fontScale="90000"/>
          </a:bodyPr>
          <a:lstStyle/>
          <a:p>
            <a:r>
              <a:rPr lang="en-US" dirty="0"/>
              <a:t>Remaining part of the semester</a:t>
            </a:r>
          </a:p>
        </p:txBody>
      </p:sp>
    </p:spTree>
    <p:extLst>
      <p:ext uri="{BB962C8B-B14F-4D97-AF65-F5344CB8AC3E}">
        <p14:creationId xmlns:p14="http://schemas.microsoft.com/office/powerpoint/2010/main" val="4269317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8A79-9126-10A3-CA24-82F03D3615AE}"/>
              </a:ext>
            </a:extLst>
          </p:cNvPr>
          <p:cNvSpPr>
            <a:spLocks noGrp="1"/>
          </p:cNvSpPr>
          <p:nvPr>
            <p:ph type="title"/>
          </p:nvPr>
        </p:nvSpPr>
        <p:spPr/>
        <p:txBody>
          <a:bodyPr/>
          <a:lstStyle/>
          <a:p>
            <a:r>
              <a:rPr lang="en-US" dirty="0"/>
              <a:t>Final Projects</a:t>
            </a:r>
          </a:p>
        </p:txBody>
      </p:sp>
      <p:sp>
        <p:nvSpPr>
          <p:cNvPr id="3" name="Content Placeholder 2">
            <a:extLst>
              <a:ext uri="{FF2B5EF4-FFF2-40B4-BE49-F238E27FC236}">
                <a16:creationId xmlns:a16="http://schemas.microsoft.com/office/drawing/2014/main" id="{AED90D0F-5449-5DFB-5A95-D6B3A0CB9A00}"/>
              </a:ext>
            </a:extLst>
          </p:cNvPr>
          <p:cNvSpPr>
            <a:spLocks noGrp="1"/>
          </p:cNvSpPr>
          <p:nvPr>
            <p:ph idx="1"/>
          </p:nvPr>
        </p:nvSpPr>
        <p:spPr/>
        <p:txBody>
          <a:bodyPr>
            <a:normAutofit fontScale="92500"/>
          </a:bodyPr>
          <a:lstStyle/>
          <a:p>
            <a:r>
              <a:rPr lang="en-US" dirty="0"/>
              <a:t>In groups</a:t>
            </a:r>
          </a:p>
          <a:p>
            <a:r>
              <a:rPr lang="en-US" dirty="0"/>
              <a:t>Build something new with the technologies/hardware we have discussed in this class</a:t>
            </a:r>
          </a:p>
          <a:p>
            <a:pPr lvl="1"/>
            <a:r>
              <a:rPr lang="en-US" dirty="0"/>
              <a:t>Must have a </a:t>
            </a:r>
            <a:r>
              <a:rPr lang="en-US" i="1" dirty="0"/>
              <a:t>purpose</a:t>
            </a:r>
            <a:r>
              <a:rPr lang="en-US" dirty="0"/>
              <a:t>. Why would anyone care about your idea?</a:t>
            </a:r>
          </a:p>
          <a:p>
            <a:pPr lvl="1"/>
            <a:r>
              <a:rPr lang="en-US" dirty="0"/>
              <a:t>Include concrete prototype</a:t>
            </a:r>
          </a:p>
          <a:p>
            <a:r>
              <a:rPr lang="en-US" dirty="0"/>
              <a:t>Project ideas on canvas</a:t>
            </a:r>
          </a:p>
          <a:p>
            <a:pPr lvl="1"/>
            <a:r>
              <a:rPr lang="en-US" dirty="0"/>
              <a:t>Assignment description posted soon</a:t>
            </a:r>
          </a:p>
          <a:p>
            <a:r>
              <a:rPr lang="en-US" dirty="0"/>
              <a:t>Milestone 1: meet with instructor (in office hours) to discuss project idea</a:t>
            </a:r>
          </a:p>
          <a:p>
            <a:r>
              <a:rPr lang="en-US" dirty="0"/>
              <a:t>Final project due during exam slot (May 4)</a:t>
            </a:r>
          </a:p>
          <a:p>
            <a:pPr lvl="1"/>
            <a:r>
              <a:rPr lang="en-US" dirty="0"/>
              <a:t>Instead of exam, we will have a demo day and share the projects as a class</a:t>
            </a:r>
          </a:p>
        </p:txBody>
      </p:sp>
      <p:sp>
        <p:nvSpPr>
          <p:cNvPr id="4" name="Slide Number Placeholder 3">
            <a:extLst>
              <a:ext uri="{FF2B5EF4-FFF2-40B4-BE49-F238E27FC236}">
                <a16:creationId xmlns:a16="http://schemas.microsoft.com/office/drawing/2014/main" id="{6CFE6C8A-9AE3-A654-3D5D-B48E8FA8FDA8}"/>
              </a:ext>
            </a:extLst>
          </p:cNvPr>
          <p:cNvSpPr>
            <a:spLocks noGrp="1"/>
          </p:cNvSpPr>
          <p:nvPr>
            <p:ph type="sldNum" sz="quarter" idx="12"/>
          </p:nvPr>
        </p:nvSpPr>
        <p:spPr/>
        <p:txBody>
          <a:bodyPr/>
          <a:lstStyle/>
          <a:p>
            <a:fld id="{B73C04DA-1748-8C48-8913-76B061C053D9}" type="slidenum">
              <a:rPr lang="en-US" smtClean="0"/>
              <a:t>61</a:t>
            </a:fld>
            <a:endParaRPr lang="en-US"/>
          </a:p>
        </p:txBody>
      </p:sp>
    </p:spTree>
    <p:extLst>
      <p:ext uri="{BB962C8B-B14F-4D97-AF65-F5344CB8AC3E}">
        <p14:creationId xmlns:p14="http://schemas.microsoft.com/office/powerpoint/2010/main" val="3689413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CAA6-02AC-5A27-5305-640EB310DE75}"/>
              </a:ext>
            </a:extLst>
          </p:cNvPr>
          <p:cNvSpPr>
            <a:spLocks noGrp="1"/>
          </p:cNvSpPr>
          <p:nvPr>
            <p:ph type="title"/>
          </p:nvPr>
        </p:nvSpPr>
        <p:spPr/>
        <p:txBody>
          <a:bodyPr/>
          <a:lstStyle/>
          <a:p>
            <a:r>
              <a:rPr lang="en-US" dirty="0"/>
              <a:t>Remaining class sessions</a:t>
            </a:r>
          </a:p>
        </p:txBody>
      </p:sp>
      <p:sp>
        <p:nvSpPr>
          <p:cNvPr id="3" name="Content Placeholder 2">
            <a:extLst>
              <a:ext uri="{FF2B5EF4-FFF2-40B4-BE49-F238E27FC236}">
                <a16:creationId xmlns:a16="http://schemas.microsoft.com/office/drawing/2014/main" id="{FBBD916A-4A80-1D9D-5486-6F724DFE6C3A}"/>
              </a:ext>
            </a:extLst>
          </p:cNvPr>
          <p:cNvSpPr>
            <a:spLocks noGrp="1"/>
          </p:cNvSpPr>
          <p:nvPr>
            <p:ph idx="1"/>
          </p:nvPr>
        </p:nvSpPr>
        <p:spPr/>
        <p:txBody>
          <a:bodyPr>
            <a:normAutofit fontScale="92500" lnSpcReduction="10000"/>
          </a:bodyPr>
          <a:lstStyle/>
          <a:p>
            <a:r>
              <a:rPr lang="en-US" dirty="0"/>
              <a:t>This week:</a:t>
            </a:r>
          </a:p>
          <a:p>
            <a:pPr lvl="1"/>
            <a:r>
              <a:rPr lang="en-US" dirty="0"/>
              <a:t>Cellular, Matter</a:t>
            </a:r>
          </a:p>
          <a:p>
            <a:r>
              <a:rPr lang="en-US" dirty="0"/>
              <a:t>Guest lectures</a:t>
            </a:r>
          </a:p>
          <a:p>
            <a:pPr lvl="1"/>
            <a:r>
              <a:rPr lang="en-US" dirty="0"/>
              <a:t>Topics</a:t>
            </a:r>
          </a:p>
          <a:p>
            <a:pPr lvl="2"/>
            <a:r>
              <a:rPr lang="en-US" dirty="0"/>
              <a:t>Visible Light Communication</a:t>
            </a:r>
          </a:p>
          <a:p>
            <a:pPr lvl="2"/>
            <a:r>
              <a:rPr lang="en-US" dirty="0"/>
              <a:t>Evernet</a:t>
            </a:r>
          </a:p>
          <a:p>
            <a:pPr lvl="2"/>
            <a:r>
              <a:rPr lang="en-US" dirty="0"/>
              <a:t>CBRS</a:t>
            </a:r>
          </a:p>
          <a:p>
            <a:pPr lvl="1"/>
            <a:r>
              <a:rPr lang="en-US" dirty="0"/>
              <a:t>Read-ahead material</a:t>
            </a:r>
          </a:p>
          <a:p>
            <a:pPr lvl="1"/>
            <a:r>
              <a:rPr lang="en-US" dirty="0"/>
              <a:t>Post-lecture quiz</a:t>
            </a:r>
          </a:p>
          <a:p>
            <a:r>
              <a:rPr lang="en-US" dirty="0"/>
              <a:t>Work sessions</a:t>
            </a:r>
          </a:p>
          <a:p>
            <a:pPr lvl="1"/>
            <a:r>
              <a:rPr lang="en-US" dirty="0"/>
              <a:t>Come and work on final projects</a:t>
            </a:r>
          </a:p>
          <a:p>
            <a:pPr lvl="1"/>
            <a:r>
              <a:rPr lang="en-US" dirty="0"/>
              <a:t>Ask questions!</a:t>
            </a:r>
          </a:p>
        </p:txBody>
      </p:sp>
      <p:sp>
        <p:nvSpPr>
          <p:cNvPr id="4" name="Slide Number Placeholder 3">
            <a:extLst>
              <a:ext uri="{FF2B5EF4-FFF2-40B4-BE49-F238E27FC236}">
                <a16:creationId xmlns:a16="http://schemas.microsoft.com/office/drawing/2014/main" id="{11E67A89-3593-80C3-6EA6-C042B09C717B}"/>
              </a:ext>
            </a:extLst>
          </p:cNvPr>
          <p:cNvSpPr>
            <a:spLocks noGrp="1"/>
          </p:cNvSpPr>
          <p:nvPr>
            <p:ph type="sldNum" sz="quarter" idx="12"/>
          </p:nvPr>
        </p:nvSpPr>
        <p:spPr/>
        <p:txBody>
          <a:bodyPr/>
          <a:lstStyle/>
          <a:p>
            <a:fld id="{B73C04DA-1748-8C48-8913-76B061C053D9}" type="slidenum">
              <a:rPr lang="en-US" smtClean="0"/>
              <a:t>62</a:t>
            </a:fld>
            <a:endParaRPr lang="en-US"/>
          </a:p>
        </p:txBody>
      </p:sp>
    </p:spTree>
    <p:extLst>
      <p:ext uri="{BB962C8B-B14F-4D97-AF65-F5344CB8AC3E}">
        <p14:creationId xmlns:p14="http://schemas.microsoft.com/office/powerpoint/2010/main" val="3108711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779E-2894-A098-BD07-571D25D1A571}"/>
              </a:ext>
            </a:extLst>
          </p:cNvPr>
          <p:cNvSpPr>
            <a:spLocks noGrp="1"/>
          </p:cNvSpPr>
          <p:nvPr>
            <p:ph type="title"/>
          </p:nvPr>
        </p:nvSpPr>
        <p:spPr/>
        <p:txBody>
          <a:bodyPr/>
          <a:lstStyle/>
          <a:p>
            <a:r>
              <a:rPr lang="en-US" dirty="0"/>
              <a:t>Homework and Quizzes</a:t>
            </a:r>
          </a:p>
        </p:txBody>
      </p:sp>
      <p:sp>
        <p:nvSpPr>
          <p:cNvPr id="3" name="Content Placeholder 2">
            <a:extLst>
              <a:ext uri="{FF2B5EF4-FFF2-40B4-BE49-F238E27FC236}">
                <a16:creationId xmlns:a16="http://schemas.microsoft.com/office/drawing/2014/main" id="{4B2DCF31-21E9-930E-C865-7ABAEE850C0C}"/>
              </a:ext>
            </a:extLst>
          </p:cNvPr>
          <p:cNvSpPr>
            <a:spLocks noGrp="1"/>
          </p:cNvSpPr>
          <p:nvPr>
            <p:ph idx="1"/>
          </p:nvPr>
        </p:nvSpPr>
        <p:spPr/>
        <p:txBody>
          <a:bodyPr/>
          <a:lstStyle/>
          <a:p>
            <a:r>
              <a:rPr lang="en-US" dirty="0"/>
              <a:t>There will be a Homework 4 due at end of the class</a:t>
            </a:r>
          </a:p>
          <a:p>
            <a:r>
              <a:rPr lang="en-US" dirty="0"/>
              <a:t>Quizzes will focus on the guest lectures</a:t>
            </a:r>
          </a:p>
        </p:txBody>
      </p:sp>
      <p:sp>
        <p:nvSpPr>
          <p:cNvPr id="4" name="Slide Number Placeholder 3">
            <a:extLst>
              <a:ext uri="{FF2B5EF4-FFF2-40B4-BE49-F238E27FC236}">
                <a16:creationId xmlns:a16="http://schemas.microsoft.com/office/drawing/2014/main" id="{10EC7035-A00C-BA16-EF2E-F05BBD41A5C4}"/>
              </a:ext>
            </a:extLst>
          </p:cNvPr>
          <p:cNvSpPr>
            <a:spLocks noGrp="1"/>
          </p:cNvSpPr>
          <p:nvPr>
            <p:ph type="sldNum" sz="quarter" idx="12"/>
          </p:nvPr>
        </p:nvSpPr>
        <p:spPr/>
        <p:txBody>
          <a:bodyPr/>
          <a:lstStyle/>
          <a:p>
            <a:fld id="{B73C04DA-1748-8C48-8913-76B061C053D9}" type="slidenum">
              <a:rPr lang="en-US" smtClean="0"/>
              <a:t>63</a:t>
            </a:fld>
            <a:endParaRPr lang="en-US"/>
          </a:p>
        </p:txBody>
      </p:sp>
    </p:spTree>
    <p:extLst>
      <p:ext uri="{BB962C8B-B14F-4D97-AF65-F5344CB8AC3E}">
        <p14:creationId xmlns:p14="http://schemas.microsoft.com/office/powerpoint/2010/main" val="24887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93712-D91D-E74B-AD5C-1F99DE96A05D}"/>
              </a:ext>
            </a:extLst>
          </p:cNvPr>
          <p:cNvSpPr>
            <a:spLocks noGrp="1"/>
          </p:cNvSpPr>
          <p:nvPr>
            <p:ph type="title"/>
          </p:nvPr>
        </p:nvSpPr>
        <p:spPr/>
        <p:txBody>
          <a:bodyPr>
            <a:normAutofit fontScale="90000"/>
          </a:bodyPr>
          <a:lstStyle/>
          <a:p>
            <a:br>
              <a:rPr lang="en-US" dirty="0"/>
            </a:br>
            <a:r>
              <a:rPr lang="en-US" dirty="0"/>
              <a:t>Hardware Options</a:t>
            </a:r>
            <a:br>
              <a:rPr lang="en-US" dirty="0"/>
            </a:br>
            <a:endParaRPr lang="en-US" dirty="0"/>
          </a:p>
        </p:txBody>
      </p:sp>
      <p:sp>
        <p:nvSpPr>
          <p:cNvPr id="3" name="Content Placeholder 2">
            <a:extLst>
              <a:ext uri="{FF2B5EF4-FFF2-40B4-BE49-F238E27FC236}">
                <a16:creationId xmlns:a16="http://schemas.microsoft.com/office/drawing/2014/main" id="{120DB228-7454-3744-8A1B-1AD0D0596ACD}"/>
              </a:ext>
            </a:extLst>
          </p:cNvPr>
          <p:cNvSpPr>
            <a:spLocks noGrp="1"/>
          </p:cNvSpPr>
          <p:nvPr>
            <p:ph idx="1"/>
          </p:nvPr>
        </p:nvSpPr>
        <p:spPr/>
        <p:txBody>
          <a:bodyPr/>
          <a:lstStyle/>
          <a:p>
            <a:r>
              <a:rPr lang="en-US" dirty="0" err="1"/>
              <a:t>SIMCom</a:t>
            </a:r>
            <a:endParaRPr lang="en-US" dirty="0"/>
          </a:p>
          <a:p>
            <a:pPr lvl="1"/>
            <a:r>
              <a:rPr lang="en-US" dirty="0">
                <a:hlinkClick r:id="rId2"/>
              </a:rPr>
              <a:t>https://www.simcomm2m.com/</a:t>
            </a:r>
            <a:endParaRPr lang="en-US" dirty="0"/>
          </a:p>
          <a:p>
            <a:endParaRPr lang="en-US" dirty="0"/>
          </a:p>
          <a:p>
            <a:r>
              <a:rPr lang="en-US" dirty="0"/>
              <a:t>SIM800L</a:t>
            </a:r>
          </a:p>
          <a:p>
            <a:pPr lvl="2"/>
            <a:r>
              <a:rPr lang="en-US" dirty="0">
                <a:hlinkClick r:id="rId3"/>
              </a:rPr>
              <a:t>https://lastminuteengineers.com/sim800l-gsm-module-arduino-tutorial/</a:t>
            </a:r>
            <a:endParaRPr lang="en-US" dirty="0"/>
          </a:p>
          <a:p>
            <a:endParaRPr lang="en-US" dirty="0"/>
          </a:p>
          <a:p>
            <a:r>
              <a:rPr lang="en-US" dirty="0"/>
              <a:t>Integrated with ESP32</a:t>
            </a:r>
          </a:p>
          <a:p>
            <a:pPr lvl="2"/>
            <a:r>
              <a:rPr lang="en-US" dirty="0">
                <a:hlinkClick r:id="rId4"/>
              </a:rPr>
              <a:t>https://makeradvisor.com/tools/ttgo-t-call-esp32-sim800/</a:t>
            </a:r>
            <a:endParaRPr lang="en-US" dirty="0"/>
          </a:p>
          <a:p>
            <a:pPr lvl="1"/>
            <a:endParaRPr lang="en-US" dirty="0"/>
          </a:p>
        </p:txBody>
      </p:sp>
      <p:sp>
        <p:nvSpPr>
          <p:cNvPr id="4" name="Slide Number Placeholder 3">
            <a:extLst>
              <a:ext uri="{FF2B5EF4-FFF2-40B4-BE49-F238E27FC236}">
                <a16:creationId xmlns:a16="http://schemas.microsoft.com/office/drawing/2014/main" id="{6C107541-4CF4-F043-A536-4C9D9A66A8D3}"/>
              </a:ext>
            </a:extLst>
          </p:cNvPr>
          <p:cNvSpPr>
            <a:spLocks noGrp="1"/>
          </p:cNvSpPr>
          <p:nvPr>
            <p:ph type="sldNum" sz="quarter" idx="12"/>
          </p:nvPr>
        </p:nvSpPr>
        <p:spPr/>
        <p:txBody>
          <a:bodyPr/>
          <a:lstStyle/>
          <a:p>
            <a:fld id="{B73C04DA-1748-8C48-8913-76B061C053D9}" type="slidenum">
              <a:rPr lang="en-US" smtClean="0"/>
              <a:t>7</a:t>
            </a:fld>
            <a:endParaRPr lang="en-US"/>
          </a:p>
        </p:txBody>
      </p:sp>
      <p:pic>
        <p:nvPicPr>
          <p:cNvPr id="5" name="Picture 4">
            <a:extLst>
              <a:ext uri="{FF2B5EF4-FFF2-40B4-BE49-F238E27FC236}">
                <a16:creationId xmlns:a16="http://schemas.microsoft.com/office/drawing/2014/main" id="{986DA339-C76E-C647-9AD9-F27C18D62EC3}"/>
              </a:ext>
            </a:extLst>
          </p:cNvPr>
          <p:cNvPicPr>
            <a:picLocks noChangeAspect="1"/>
          </p:cNvPicPr>
          <p:nvPr/>
        </p:nvPicPr>
        <p:blipFill>
          <a:blip r:embed="rId5"/>
          <a:stretch>
            <a:fillRect/>
          </a:stretch>
        </p:blipFill>
        <p:spPr>
          <a:xfrm>
            <a:off x="8104086" y="112913"/>
            <a:ext cx="3716853" cy="2126704"/>
          </a:xfrm>
          <a:prstGeom prst="rect">
            <a:avLst/>
          </a:prstGeom>
        </p:spPr>
      </p:pic>
      <p:pic>
        <p:nvPicPr>
          <p:cNvPr id="6" name="Picture 5">
            <a:extLst>
              <a:ext uri="{FF2B5EF4-FFF2-40B4-BE49-F238E27FC236}">
                <a16:creationId xmlns:a16="http://schemas.microsoft.com/office/drawing/2014/main" id="{EF05D1DE-795B-5544-A7D4-77E7219E4367}"/>
              </a:ext>
            </a:extLst>
          </p:cNvPr>
          <p:cNvPicPr>
            <a:picLocks noChangeAspect="1"/>
          </p:cNvPicPr>
          <p:nvPr/>
        </p:nvPicPr>
        <p:blipFill>
          <a:blip r:embed="rId6"/>
          <a:stretch>
            <a:fillRect/>
          </a:stretch>
        </p:blipFill>
        <p:spPr>
          <a:xfrm>
            <a:off x="9474200" y="2772345"/>
            <a:ext cx="2717800" cy="2717800"/>
          </a:xfrm>
          <a:prstGeom prst="rect">
            <a:avLst/>
          </a:prstGeom>
        </p:spPr>
      </p:pic>
    </p:spTree>
    <p:extLst>
      <p:ext uri="{BB962C8B-B14F-4D97-AF65-F5344CB8AC3E}">
        <p14:creationId xmlns:p14="http://schemas.microsoft.com/office/powerpoint/2010/main" val="165722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8</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normAutofit lnSpcReduction="10000"/>
          </a:bodyPr>
          <a:lstStyle/>
          <a:p>
            <a:r>
              <a:rPr lang="en-US" dirty="0"/>
              <a:t>Cellular for IoT deployments</a:t>
            </a:r>
            <a:br>
              <a:rPr lang="en-US" dirty="0"/>
            </a:br>
            <a:endParaRPr lang="en-US" dirty="0"/>
          </a:p>
          <a:p>
            <a:r>
              <a:rPr lang="en-US" b="1" dirty="0"/>
              <a:t>Cellular Network Technologies</a:t>
            </a:r>
          </a:p>
          <a:p>
            <a:pPr lvl="1"/>
            <a:r>
              <a:rPr lang="en-US" sz="2800" b="1" dirty="0"/>
              <a:t>History and foundation</a:t>
            </a:r>
          </a:p>
          <a:p>
            <a:pPr lvl="1"/>
            <a:r>
              <a:rPr lang="en-US" sz="2800" dirty="0"/>
              <a:t>1G</a:t>
            </a:r>
          </a:p>
          <a:p>
            <a:pPr lvl="1"/>
            <a:r>
              <a:rPr lang="en-US" sz="2800" dirty="0"/>
              <a:t>2G</a:t>
            </a:r>
          </a:p>
          <a:p>
            <a:pPr lvl="1"/>
            <a:r>
              <a:rPr lang="en-US" sz="2800" dirty="0"/>
              <a:t>3G/4G and beyond</a:t>
            </a:r>
          </a:p>
          <a:p>
            <a:pPr marL="457200" lvl="1" indent="0">
              <a:buNone/>
            </a:pPr>
            <a:endParaRPr lang="en-US" sz="2800" dirty="0"/>
          </a:p>
          <a:p>
            <a:r>
              <a:rPr lang="en-US" sz="3200" dirty="0"/>
              <a:t>Suitability of Classic Cellular for IoT </a:t>
            </a:r>
          </a:p>
          <a:p>
            <a:pPr lvl="1"/>
            <a:r>
              <a:rPr lang="en-US" sz="2800" dirty="0"/>
              <a:t>Sunsetting</a:t>
            </a:r>
          </a:p>
          <a:p>
            <a:pPr lvl="1"/>
            <a:r>
              <a:rPr lang="en-US" sz="2800" dirty="0"/>
              <a:t>“Global” deployment</a:t>
            </a:r>
          </a:p>
          <a:p>
            <a:endParaRPr lang="en-US" sz="3200"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231082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A11-7E6D-A143-B36E-18A7E8513956}"/>
              </a:ext>
            </a:extLst>
          </p:cNvPr>
          <p:cNvSpPr>
            <a:spLocks noGrp="1"/>
          </p:cNvSpPr>
          <p:nvPr>
            <p:ph type="title"/>
          </p:nvPr>
        </p:nvSpPr>
        <p:spPr/>
        <p:txBody>
          <a:bodyPr/>
          <a:lstStyle/>
          <a:p>
            <a:r>
              <a:rPr lang="en-US" dirty="0"/>
              <a:t>Poll: What decade was the first commercial mobile phone?</a:t>
            </a:r>
          </a:p>
        </p:txBody>
      </p:sp>
      <p:sp>
        <p:nvSpPr>
          <p:cNvPr id="5" name="Content Placeholder 4">
            <a:extLst>
              <a:ext uri="{FF2B5EF4-FFF2-40B4-BE49-F238E27FC236}">
                <a16:creationId xmlns:a16="http://schemas.microsoft.com/office/drawing/2014/main" id="{81F0B744-9D9F-F643-A84C-AF29EBE09E87}"/>
              </a:ext>
            </a:extLst>
          </p:cNvPr>
          <p:cNvSpPr>
            <a:spLocks noGrp="1"/>
          </p:cNvSpPr>
          <p:nvPr>
            <p:ph idx="1"/>
          </p:nvPr>
        </p:nvSpPr>
        <p:spPr/>
        <p:txBody>
          <a:bodyPr>
            <a:normAutofit fontScale="77500" lnSpcReduction="20000"/>
          </a:bodyPr>
          <a:lstStyle/>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1910-1920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1920-1930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1930-1940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1940-1950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1950-1960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1960-1970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1970-1980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1980-1990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1990-2000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2000-2010</a:t>
            </a: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56C90AFC-F2D4-3C49-9773-5F03D34EB9C0}"/>
              </a:ext>
            </a:extLst>
          </p:cNvPr>
          <p:cNvSpPr>
            <a:spLocks noGrp="1"/>
          </p:cNvSpPr>
          <p:nvPr>
            <p:ph type="sldNum" sz="quarter" idx="12"/>
          </p:nvPr>
        </p:nvSpPr>
        <p:spPr/>
        <p:txBody>
          <a:bodyPr/>
          <a:lstStyle/>
          <a:p>
            <a:pPr algn="r"/>
            <a:fld id="{434A358D-2637-E146-A3BD-05BD470B507B}" type="slidenum">
              <a:rPr lang="en-US" smtClean="0"/>
              <a:pPr algn="r"/>
              <a:t>9</a:t>
            </a:fld>
            <a:endParaRPr lang="en-US" dirty="0"/>
          </a:p>
        </p:txBody>
      </p:sp>
    </p:spTree>
    <p:extLst>
      <p:ext uri="{BB962C8B-B14F-4D97-AF65-F5344CB8AC3E}">
        <p14:creationId xmlns:p14="http://schemas.microsoft.com/office/powerpoint/2010/main" val="4264610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12664</TotalTime>
  <Words>4264</Words>
  <Application>Microsoft Macintosh PowerPoint</Application>
  <PresentationFormat>Widescreen</PresentationFormat>
  <Paragraphs>717</Paragraphs>
  <Slides>63</Slides>
  <Notes>20</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Calibri Light</vt:lpstr>
      <vt:lpstr>Consolas</vt:lpstr>
      <vt:lpstr>Seravek</vt:lpstr>
      <vt:lpstr>Seravek ExtraLight</vt:lpstr>
      <vt:lpstr>Seravek Light</vt:lpstr>
      <vt:lpstr>Tahoma</vt:lpstr>
      <vt:lpstr>Office Theme</vt:lpstr>
      <vt:lpstr>Wireless for the Internet of Things  Cellular Networks and the IoT</vt:lpstr>
      <vt:lpstr>Today’s Goals</vt:lpstr>
      <vt:lpstr>Outline</vt:lpstr>
      <vt:lpstr>Why is cellular a wireless option for IoT devices?</vt:lpstr>
      <vt:lpstr>Cellular provides some unique advantages for IoT</vt:lpstr>
      <vt:lpstr>Dominion Energy Smart Meters</vt:lpstr>
      <vt:lpstr> Hardware Options </vt:lpstr>
      <vt:lpstr>Outline</vt:lpstr>
      <vt:lpstr>Poll: What decade was the first commercial mobile phone?</vt:lpstr>
      <vt:lpstr>The first commercial mobile phone was in 1946!</vt:lpstr>
      <vt:lpstr>The first “mobile” network architecture</vt:lpstr>
      <vt:lpstr>The first “mobile” network architecture</vt:lpstr>
      <vt:lpstr>1965: The Improved Mobile Telephone Service</vt:lpstr>
      <vt:lpstr>Quick review: How can we share spectrum?</vt:lpstr>
      <vt:lpstr>What’s inefficient with this picture?</vt:lpstr>
      <vt:lpstr>The “cell” in cellular networks</vt:lpstr>
      <vt:lpstr>Spatial division tradeoffs</vt:lpstr>
      <vt:lpstr>Spatial division in practice</vt:lpstr>
      <vt:lpstr>Spatial division in practice</vt:lpstr>
      <vt:lpstr>How often does handoff need to happen anyway?</vt:lpstr>
      <vt:lpstr>Outline</vt:lpstr>
      <vt:lpstr>Introducing 1G! (First Generation)</vt:lpstr>
      <vt:lpstr>AMPS</vt:lpstr>
      <vt:lpstr>Break + Discussion: How to implement handoff?</vt:lpstr>
      <vt:lpstr>How does AMPS implement handoff?</vt:lpstr>
      <vt:lpstr>Over time, AMPS did also get more frequencies </vt:lpstr>
      <vt:lpstr>The first “sunset”</vt:lpstr>
      <vt:lpstr>Aside: Super cool hackaday projects</vt:lpstr>
      <vt:lpstr>Outline</vt:lpstr>
      <vt:lpstr>IS-54  aka  2G  aka TDMA aka  D-AMPS (Digital AMPS)</vt:lpstr>
      <vt:lpstr>GSM aka 2G aka TDMA</vt:lpstr>
      <vt:lpstr>Sunset of D-AMPS and emergence of GSM</vt:lpstr>
      <vt:lpstr>Origins of GSM</vt:lpstr>
      <vt:lpstr>PowerPoint Presentation</vt:lpstr>
      <vt:lpstr>GSM evolved over time to add data</vt:lpstr>
      <vt:lpstr>So why does the IoT care about 2G?</vt:lpstr>
      <vt:lpstr>Outline</vt:lpstr>
      <vt:lpstr>Comparison of the cellular network generations</vt:lpstr>
      <vt:lpstr>Corollary to improved throughput is improved energy</vt:lpstr>
      <vt:lpstr>But energy per transaction is complex</vt:lpstr>
      <vt:lpstr>A very quick intro to 5G</vt:lpstr>
      <vt:lpstr>5G and the current challenges</vt:lpstr>
      <vt:lpstr>Outline</vt:lpstr>
      <vt:lpstr>A real problem with cellular networks: “sunsetting”!</vt:lpstr>
      <vt:lpstr>Why sunset? and its implications</vt:lpstr>
      <vt:lpstr>Case Study 1: General Motors (GM) OnStar Service</vt:lpstr>
      <vt:lpstr>With the 2G/3G sunset, OnStar stopped working for 2015 and older models</vt:lpstr>
      <vt:lpstr>Case Study 2: Predictive maintenance for Industrial Chiller</vt:lpstr>
      <vt:lpstr>Why might 2G continue to survive [globally]?</vt:lpstr>
      <vt:lpstr>Outline</vt:lpstr>
      <vt:lpstr>Does cellular really provide “global” connectivity?</vt:lpstr>
      <vt:lpstr>Traffic fluctuates in all networks, for cellular it becomes a function of both when and where you are</vt:lpstr>
      <vt:lpstr>Why does this matter for IoT Deployments?</vt:lpstr>
      <vt:lpstr>What is Mobile Virtual Network Operator (MVNO)?</vt:lpstr>
      <vt:lpstr>So how does Particle, a small IoT platform startup, provide global cellular coverage?</vt:lpstr>
      <vt:lpstr>So how do you get higher on the priority list?</vt:lpstr>
      <vt:lpstr>So how do you deploy in Tanzania? </vt:lpstr>
      <vt:lpstr>Revisit: Cellular provides some unique advantages for IoT</vt:lpstr>
      <vt:lpstr>Outline</vt:lpstr>
      <vt:lpstr>Remaining part of the semester</vt:lpstr>
      <vt:lpstr>Final Projects</vt:lpstr>
      <vt:lpstr>Remaining class sessions</vt:lpstr>
      <vt:lpstr>Homework and Quizzes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 Connections</dc:title>
  <dc:creator>Nabeel Nasir</dc:creator>
  <cp:lastModifiedBy>Campbell, Brad (bjc8c)</cp:lastModifiedBy>
  <cp:revision>392</cp:revision>
  <dcterms:created xsi:type="dcterms:W3CDTF">2023-02-07T16:48:05Z</dcterms:created>
  <dcterms:modified xsi:type="dcterms:W3CDTF">2023-04-10T17:55:00Z</dcterms:modified>
</cp:coreProperties>
</file>