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59"/>
  </p:notesMasterIdLst>
  <p:sldIdLst>
    <p:sldId id="256" r:id="rId2"/>
    <p:sldId id="257" r:id="rId3"/>
    <p:sldId id="2263" r:id="rId4"/>
    <p:sldId id="2250" r:id="rId5"/>
    <p:sldId id="2383" r:id="rId6"/>
    <p:sldId id="2247" r:id="rId7"/>
    <p:sldId id="2246" r:id="rId8"/>
    <p:sldId id="2240" r:id="rId9"/>
    <p:sldId id="2260" r:id="rId10"/>
    <p:sldId id="2241" r:id="rId11"/>
    <p:sldId id="2233" r:id="rId12"/>
    <p:sldId id="2234" r:id="rId13"/>
    <p:sldId id="2264" r:id="rId14"/>
    <p:sldId id="2236" r:id="rId15"/>
    <p:sldId id="2237" r:id="rId16"/>
    <p:sldId id="2257" r:id="rId17"/>
    <p:sldId id="2238" r:id="rId18"/>
    <p:sldId id="2258" r:id="rId19"/>
    <p:sldId id="2256" r:id="rId20"/>
    <p:sldId id="2390" r:id="rId21"/>
    <p:sldId id="2374" r:id="rId22"/>
    <p:sldId id="2375" r:id="rId23"/>
    <p:sldId id="2279" r:id="rId24"/>
    <p:sldId id="2280" r:id="rId25"/>
    <p:sldId id="2376" r:id="rId26"/>
    <p:sldId id="2377" r:id="rId27"/>
    <p:sldId id="2378" r:id="rId28"/>
    <p:sldId id="2379" r:id="rId29"/>
    <p:sldId id="2391" r:id="rId30"/>
    <p:sldId id="2380" r:id="rId31"/>
    <p:sldId id="2381" r:id="rId32"/>
    <p:sldId id="2382" r:id="rId33"/>
    <p:sldId id="2288" r:id="rId34"/>
    <p:sldId id="2289" r:id="rId35"/>
    <p:sldId id="2392" r:id="rId36"/>
    <p:sldId id="2275" r:id="rId37"/>
    <p:sldId id="2271" r:id="rId38"/>
    <p:sldId id="2274" r:id="rId39"/>
    <p:sldId id="2384" r:id="rId40"/>
    <p:sldId id="330" r:id="rId41"/>
    <p:sldId id="343" r:id="rId42"/>
    <p:sldId id="291" r:id="rId43"/>
    <p:sldId id="432" r:id="rId44"/>
    <p:sldId id="2385" r:id="rId45"/>
    <p:sldId id="2315" r:id="rId46"/>
    <p:sldId id="2393" r:id="rId47"/>
    <p:sldId id="259" r:id="rId48"/>
    <p:sldId id="261" r:id="rId49"/>
    <p:sldId id="262" r:id="rId50"/>
    <p:sldId id="263" r:id="rId51"/>
    <p:sldId id="264" r:id="rId52"/>
    <p:sldId id="2282" r:id="rId53"/>
    <p:sldId id="2386" r:id="rId54"/>
    <p:sldId id="2387" r:id="rId55"/>
    <p:sldId id="2388" r:id="rId56"/>
    <p:sldId id="282" r:id="rId57"/>
    <p:sldId id="2389" r:id="rId58"/>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5110AAAC-F137-5D49-A97C-45BAE212A167}">
          <p14:sldIdLst>
            <p14:sldId id="256"/>
            <p14:sldId id="257"/>
            <p14:sldId id="2263"/>
            <p14:sldId id="2250"/>
            <p14:sldId id="2383"/>
            <p14:sldId id="2247"/>
            <p14:sldId id="2246"/>
            <p14:sldId id="2240"/>
            <p14:sldId id="2260"/>
            <p14:sldId id="2241"/>
            <p14:sldId id="2233"/>
            <p14:sldId id="2234"/>
            <p14:sldId id="2264"/>
            <p14:sldId id="2236"/>
            <p14:sldId id="2237"/>
            <p14:sldId id="2257"/>
            <p14:sldId id="2238"/>
            <p14:sldId id="2258"/>
            <p14:sldId id="2256"/>
            <p14:sldId id="2390"/>
            <p14:sldId id="2374"/>
            <p14:sldId id="2375"/>
            <p14:sldId id="2279"/>
            <p14:sldId id="2280"/>
            <p14:sldId id="2376"/>
            <p14:sldId id="2377"/>
            <p14:sldId id="2378"/>
            <p14:sldId id="2379"/>
            <p14:sldId id="2391"/>
            <p14:sldId id="2380"/>
            <p14:sldId id="2381"/>
            <p14:sldId id="2382"/>
            <p14:sldId id="2288"/>
            <p14:sldId id="2289"/>
            <p14:sldId id="2392"/>
            <p14:sldId id="2275"/>
            <p14:sldId id="2271"/>
            <p14:sldId id="2274"/>
            <p14:sldId id="2384"/>
            <p14:sldId id="330"/>
            <p14:sldId id="343"/>
            <p14:sldId id="291"/>
            <p14:sldId id="432"/>
            <p14:sldId id="2385"/>
            <p14:sldId id="2315"/>
            <p14:sldId id="2393"/>
            <p14:sldId id="259"/>
            <p14:sldId id="261"/>
            <p14:sldId id="262"/>
            <p14:sldId id="263"/>
            <p14:sldId id="264"/>
            <p14:sldId id="2282"/>
            <p14:sldId id="2386"/>
            <p14:sldId id="2387"/>
            <p14:sldId id="2388"/>
            <p14:sldId id="282"/>
            <p14:sldId id="2389"/>
          </p14:sldIdLst>
        </p14:section>
      </p14:sectionLst>
    </p:ex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3" roundtripDataSignature="AMtx7mh2GsPZzwgmj0ICQeZO52ZYci946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57"/>
    <p:restoredTop sz="94648"/>
  </p:normalViewPr>
  <p:slideViewPr>
    <p:cSldViewPr snapToGrid="0">
      <p:cViewPr>
        <p:scale>
          <a:sx n="105" d="100"/>
          <a:sy n="105" d="100"/>
        </p:scale>
        <p:origin x="1464"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16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6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163"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8" name="Google Shape;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35</a:t>
            </a:fld>
            <a:endParaRPr lang="en-US"/>
          </a:p>
        </p:txBody>
      </p:sp>
    </p:spTree>
    <p:extLst>
      <p:ext uri="{BB962C8B-B14F-4D97-AF65-F5344CB8AC3E}">
        <p14:creationId xmlns:p14="http://schemas.microsoft.com/office/powerpoint/2010/main" val="3905894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If we look into a RFID reader's configuration, there is a single device that both receives the backscatter transmissions and generates the necessary carrier signal. This is called a monostatic configuration.</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decouple the task of carrier signal generation and the reception of the backscatter transmissions. We adopt a bistatic configuration as we show in the slide. We have a dedicated device for carrier signal generation and reception.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advantage of the bistatic configuration is two-fold: First, we can attenuate the carrier signal arriving at the receiver due to the path loss suffered due to the propagation of the wireless signal. This helps us reduce interference from stronger carrier signal to much weaker backscatter transmission. Second, it also enables us to use the devices that surround us, such as smartphones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wifi</a:t>
            </a:r>
            <a:r>
              <a:rPr lang="en-GB" sz="1800" dirty="0">
                <a:effectLst/>
                <a:latin typeface="Calibri" panose="020F0502020204030204" pitchFamily="34" charset="0"/>
                <a:ea typeface="Calibri" panose="020F0502020204030204" pitchFamily="34" charset="0"/>
                <a:cs typeface="Times New Roman" panose="02020603050405020304" pitchFamily="18" charset="0"/>
              </a:rPr>
              <a:t> router, as sources for providing the necessary carrier signal to support backscatter transmissions. In fact,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demonstrate the use of these devices to provide the carrier signal.’</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75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second design element that we incorporate in the design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that we create separation in frequency between the carrier signal and the reflected transmissions. We transmit the backscattered signal at a particular offset from the carrier signal.  This is unlike systems such as RFIDs that transmit at the same frequency as the carrier signal, requiring complex and expensive self-interference cancellation mechanisms.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To backscatter at an offset from the carrier signal, we take advantage of the property that the backscatter is a mixing process. If a carrier signal is incident on the backscatter tag, and if we toggle the antenna, i.e., change the antenna's state between absorption and reflection state at a frequency delta f, we can now create backscatter transmissions at a frequency offset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Fc+delta</a:t>
            </a:r>
            <a:r>
              <a:rPr lang="en-GB" sz="1800" dirty="0">
                <a:effectLst/>
                <a:latin typeface="Calibri" panose="020F0502020204030204" pitchFamily="34" charset="0"/>
                <a:ea typeface="Calibri" panose="020F0502020204030204" pitchFamily="34" charset="0"/>
                <a:cs typeface="Times New Roman" panose="02020603050405020304" pitchFamily="18" charset="0"/>
              </a:rPr>
              <a:t> F due to the mixing property.</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Most modern radio transceivers have bandpass filters present in adjacent frequency bands. They support these to enable co-existence on the shared wireless spectrum to suppress interference from adjacent traffic. We use these filters to our advantage; we place the carrier signal in the bandpass filter and significantly attenuate the carrier signal.</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By incorporating the decoupling in space and frequency, we can reduce the interference to the weak backscatter transmissions from stronger carrier signal by up to 50-70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dB.</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do not need to employ any complex self-interference cancellation mechanisms that are used on existing RFID readers. We use off-the-shelf commodity transceivers that just cost a few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usd</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carrier generation and the reception, thus significantly lowering the infrastructure's cost and complexity to support backscatter transmissions.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631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08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46</a:t>
            </a:fld>
            <a:endParaRPr lang="en-US"/>
          </a:p>
        </p:txBody>
      </p:sp>
    </p:spTree>
    <p:extLst>
      <p:ext uri="{BB962C8B-B14F-4D97-AF65-F5344CB8AC3E}">
        <p14:creationId xmlns:p14="http://schemas.microsoft.com/office/powerpoint/2010/main" val="2270572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f6c6402eab_6_1:notes"/>
          <p:cNvSpPr>
            <a:spLocks noGrp="1" noRot="1" noChangeAspect="1"/>
          </p:cNvSpPr>
          <p:nvPr>
            <p:ph type="sldImg" idx="2"/>
          </p:nvPr>
        </p:nvSpPr>
        <p:spPr>
          <a:xfrm>
            <a:off x="1065213" y="1200150"/>
            <a:ext cx="51847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f6c6402eab_6_1: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425" name="Google Shape;425;gf6c6402eab_6_1: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41" name="Google Shape;441;p6: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60" name="Google Shape;460;p8: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2: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58843-AF21-2B45-9406-21DBFAD419A3}" type="slidenum">
              <a:rPr lang="en-US" smtClean="0"/>
              <a:t>56</a:t>
            </a:fld>
            <a:endParaRPr lang="en-US"/>
          </a:p>
        </p:txBody>
      </p:sp>
    </p:spTree>
    <p:extLst>
      <p:ext uri="{BB962C8B-B14F-4D97-AF65-F5344CB8AC3E}">
        <p14:creationId xmlns:p14="http://schemas.microsoft.com/office/powerpoint/2010/main" val="319684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3</a:t>
            </a:fld>
            <a:endParaRPr lang="en-US"/>
          </a:p>
        </p:txBody>
      </p:sp>
    </p:spTree>
    <p:extLst>
      <p:ext uri="{BB962C8B-B14F-4D97-AF65-F5344CB8AC3E}">
        <p14:creationId xmlns:p14="http://schemas.microsoft.com/office/powerpoint/2010/main" val="3929350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MCS = Modulation Coding Scheme</a:t>
            </a:r>
          </a:p>
          <a:p>
            <a:endParaRPr lang="en-US" dirty="0"/>
          </a:p>
          <a:p>
            <a:r>
              <a:rPr lang="en-US" dirty="0"/>
              <a:t>https://</a:t>
            </a:r>
            <a:r>
              <a:rPr lang="en-US" dirty="0" err="1"/>
              <a:t>mcsindex.com</a:t>
            </a:r>
            <a:r>
              <a:rPr lang="en-US" dirty="0"/>
              <a:t>/ looks like all the tables for </a:t>
            </a:r>
            <a:r>
              <a:rPr lang="en-US" dirty="0" err="1"/>
              <a:t>WiFi</a:t>
            </a:r>
            <a:r>
              <a:rPr lang="en-US" dirty="0"/>
              <a:t>; not clear whether this is the same for cell</a:t>
            </a:r>
          </a:p>
        </p:txBody>
      </p:sp>
      <p:sp>
        <p:nvSpPr>
          <p:cNvPr id="4" name="Slide Number Placeholder 3"/>
          <p:cNvSpPr>
            <a:spLocks noGrp="1"/>
          </p:cNvSpPr>
          <p:nvPr>
            <p:ph type="sldNum" sz="quarter" idx="5"/>
          </p:nvPr>
        </p:nvSpPr>
        <p:spPr/>
        <p:txBody>
          <a:bodyPr/>
          <a:lstStyle/>
          <a:p>
            <a:fld id="{7A445267-E1A4-074A-A884-6BFE3F4EEE27}" type="slidenum">
              <a:rPr lang="en-US" smtClean="0"/>
              <a:t>7</a:t>
            </a:fld>
            <a:endParaRPr lang="en-US"/>
          </a:p>
        </p:txBody>
      </p:sp>
    </p:spTree>
    <p:extLst>
      <p:ext uri="{BB962C8B-B14F-4D97-AF65-F5344CB8AC3E}">
        <p14:creationId xmlns:p14="http://schemas.microsoft.com/office/powerpoint/2010/main" val="3724769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hard to tell difference between </a:t>
            </a:r>
            <a:r>
              <a:rPr lang="en-US" dirty="0" err="1"/>
              <a:t>Aeris</a:t>
            </a:r>
            <a:r>
              <a:rPr lang="en-US" dirty="0"/>
              <a:t> and </a:t>
            </a:r>
            <a:r>
              <a:rPr lang="en-US" dirty="0" err="1"/>
              <a:t>Aeris</a:t>
            </a:r>
            <a:r>
              <a:rPr lang="en-US" dirty="0"/>
              <a:t> Fusion. I </a:t>
            </a:r>
            <a:r>
              <a:rPr lang="en-US" i="1" dirty="0"/>
              <a:t>think</a:t>
            </a:r>
            <a:r>
              <a:rPr lang="en-US" i="0" dirty="0"/>
              <a:t> </a:t>
            </a:r>
            <a:r>
              <a:rPr lang="en-US" i="0" dirty="0" err="1"/>
              <a:t>Aeris</a:t>
            </a:r>
            <a:r>
              <a:rPr lang="en-US" i="0" dirty="0"/>
              <a:t> Fusion is a new product that allows devices (same SIM?) to dynamically switch between an IoT profile and a full-fledge voice / high-</a:t>
            </a:r>
            <a:r>
              <a:rPr lang="en-US" i="0" dirty="0" err="1"/>
              <a:t>bw</a:t>
            </a:r>
            <a:r>
              <a:rPr lang="en-US" i="0" dirty="0"/>
              <a:t> data profile. My </a:t>
            </a:r>
            <a:r>
              <a:rPr lang="en-US" i="1" dirty="0"/>
              <a:t>guess</a:t>
            </a:r>
            <a:r>
              <a:rPr lang="en-US" i="0" dirty="0"/>
              <a:t> then is that </a:t>
            </a:r>
            <a:r>
              <a:rPr lang="en-US" i="0" dirty="0" err="1"/>
              <a:t>Aeris</a:t>
            </a:r>
            <a:r>
              <a:rPr lang="en-US" i="0" dirty="0"/>
              <a:t> network is all their own owned infra, and Fusion is them acting as an MVNO [thus limited to others for wakeup range]</a:t>
            </a:r>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16</a:t>
            </a:fld>
            <a:endParaRPr lang="en-US"/>
          </a:p>
        </p:txBody>
      </p:sp>
    </p:spTree>
    <p:extLst>
      <p:ext uri="{BB962C8B-B14F-4D97-AF65-F5344CB8AC3E}">
        <p14:creationId xmlns:p14="http://schemas.microsoft.com/office/powerpoint/2010/main" val="1418601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20</a:t>
            </a:fld>
            <a:endParaRPr lang="en-US"/>
          </a:p>
        </p:txBody>
      </p:sp>
    </p:spTree>
    <p:extLst>
      <p:ext uri="{BB962C8B-B14F-4D97-AF65-F5344CB8AC3E}">
        <p14:creationId xmlns:p14="http://schemas.microsoft.com/office/powerpoint/2010/main" val="3001375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29</a:t>
            </a:fld>
            <a:endParaRPr lang="en-US"/>
          </a:p>
        </p:txBody>
      </p:sp>
    </p:spTree>
    <p:extLst>
      <p:ext uri="{BB962C8B-B14F-4D97-AF65-F5344CB8AC3E}">
        <p14:creationId xmlns:p14="http://schemas.microsoft.com/office/powerpoint/2010/main" val="1906149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30</a:t>
            </a:fld>
            <a:endParaRPr lang="en-US"/>
          </a:p>
        </p:txBody>
      </p:sp>
    </p:spTree>
    <p:extLst>
      <p:ext uri="{BB962C8B-B14F-4D97-AF65-F5344CB8AC3E}">
        <p14:creationId xmlns:p14="http://schemas.microsoft.com/office/powerpoint/2010/main" val="1008158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Papers misuse “RFID” to mean backscatter, and misuse “passive tag” to mean anything that doesn’t actively emit RF.</a:t>
            </a:r>
          </a:p>
          <a:p>
            <a:endParaRPr lang="en-US" dirty="0"/>
          </a:p>
          <a:p>
            <a:r>
              <a:rPr lang="en-US" dirty="0"/>
              <a:t>Most things that do backscatter don’t do the energy harvesting bit</a:t>
            </a:r>
          </a:p>
          <a:p>
            <a:endParaRPr lang="en-US" dirty="0"/>
          </a:p>
          <a:p>
            <a:r>
              <a:rPr lang="en-US" dirty="0"/>
              <a:t>Many papers that do backscatter describe themselves as RFID, but don’t follow any RFID communication standard</a:t>
            </a:r>
          </a:p>
        </p:txBody>
      </p:sp>
      <p:sp>
        <p:nvSpPr>
          <p:cNvPr id="4" name="Slide Number Placeholder 3"/>
          <p:cNvSpPr>
            <a:spLocks noGrp="1"/>
          </p:cNvSpPr>
          <p:nvPr>
            <p:ph type="sldNum" sz="quarter" idx="5"/>
          </p:nvPr>
        </p:nvSpPr>
        <p:spPr/>
        <p:txBody>
          <a:bodyPr/>
          <a:lstStyle/>
          <a:p>
            <a:fld id="{7A445267-E1A4-074A-A884-6BFE3F4EEE27}" type="slidenum">
              <a:rPr lang="en-US" smtClean="0"/>
              <a:t>31</a:t>
            </a:fld>
            <a:endParaRPr lang="en-US"/>
          </a:p>
        </p:txBody>
      </p:sp>
    </p:spTree>
    <p:extLst>
      <p:ext uri="{BB962C8B-B14F-4D97-AF65-F5344CB8AC3E}">
        <p14:creationId xmlns:p14="http://schemas.microsoft.com/office/powerpoint/2010/main" val="466408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46"/>
          <p:cNvSpPr txBox="1">
            <a:spLocks noGrp="1"/>
          </p:cNvSpPr>
          <p:nvPr>
            <p:ph type="ctrTitle"/>
          </p:nvPr>
        </p:nvSpPr>
        <p:spPr>
          <a:xfrm>
            <a:off x="1143000" y="935302"/>
            <a:ext cx="6858000" cy="198966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2F6C"/>
              </a:buClr>
              <a:buSzPts val="4500"/>
              <a:buFont typeface="Trebuchet MS"/>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46"/>
          <p:cNvSpPr txBox="1">
            <a:spLocks noGrp="1"/>
          </p:cNvSpPr>
          <p:nvPr>
            <p:ph type="subTitle" idx="1"/>
          </p:nvPr>
        </p:nvSpPr>
        <p:spPr>
          <a:xfrm>
            <a:off x="1143000" y="3001698"/>
            <a:ext cx="6858000" cy="137980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Clr>
                <a:schemeClr val="dk1"/>
              </a:buClr>
              <a:buSzPts val="1800"/>
              <a:buNone/>
              <a:defRPr sz="1800">
                <a:latin typeface="Helvetica" pitchFamily="2" charset="0"/>
              </a:defRPr>
            </a:lvl1pPr>
            <a:lvl2pPr lvl="1" algn="ctr">
              <a:lnSpc>
                <a:spcPct val="100000"/>
              </a:lnSpc>
              <a:spcBef>
                <a:spcPts val="376"/>
              </a:spcBef>
              <a:spcAft>
                <a:spcPts val="0"/>
              </a:spcAft>
              <a:buClr>
                <a:schemeClr val="dk1"/>
              </a:buClr>
              <a:buSzPts val="1500"/>
              <a:buNone/>
              <a:defRPr sz="1500"/>
            </a:lvl2pPr>
            <a:lvl3pPr lvl="2" algn="ctr">
              <a:lnSpc>
                <a:spcPct val="100000"/>
              </a:lnSpc>
              <a:spcBef>
                <a:spcPts val="376"/>
              </a:spcBef>
              <a:spcAft>
                <a:spcPts val="0"/>
              </a:spcAft>
              <a:buClr>
                <a:schemeClr val="dk1"/>
              </a:buClr>
              <a:buSzPts val="1350"/>
              <a:buNone/>
              <a:defRPr sz="1350"/>
            </a:lvl3pPr>
            <a:lvl4pPr lvl="3" algn="ctr">
              <a:lnSpc>
                <a:spcPct val="100000"/>
              </a:lnSpc>
              <a:spcBef>
                <a:spcPts val="376"/>
              </a:spcBef>
              <a:spcAft>
                <a:spcPts val="0"/>
              </a:spcAft>
              <a:buClr>
                <a:schemeClr val="dk1"/>
              </a:buClr>
              <a:buSzPts val="1200"/>
              <a:buNone/>
              <a:defRPr sz="1200"/>
            </a:lvl4pPr>
            <a:lvl5pPr lvl="4" algn="ctr">
              <a:lnSpc>
                <a:spcPct val="100000"/>
              </a:lnSpc>
              <a:spcBef>
                <a:spcPts val="376"/>
              </a:spcBef>
              <a:spcAft>
                <a:spcPts val="0"/>
              </a:spcAft>
              <a:buClr>
                <a:schemeClr val="dk1"/>
              </a:buClr>
              <a:buSzPts val="1200"/>
              <a:buNone/>
              <a:defRPr sz="1200"/>
            </a:lvl5pPr>
            <a:lvl6pPr lvl="5" algn="ctr">
              <a:lnSpc>
                <a:spcPct val="90000"/>
              </a:lnSpc>
              <a:spcBef>
                <a:spcPts val="376"/>
              </a:spcBef>
              <a:spcAft>
                <a:spcPts val="0"/>
              </a:spcAft>
              <a:buClr>
                <a:schemeClr val="dk1"/>
              </a:buClr>
              <a:buSzPts val="1200"/>
              <a:buNone/>
              <a:defRPr sz="1200"/>
            </a:lvl6pPr>
            <a:lvl7pPr lvl="6" algn="ctr">
              <a:lnSpc>
                <a:spcPct val="90000"/>
              </a:lnSpc>
              <a:spcBef>
                <a:spcPts val="376"/>
              </a:spcBef>
              <a:spcAft>
                <a:spcPts val="0"/>
              </a:spcAft>
              <a:buClr>
                <a:schemeClr val="dk1"/>
              </a:buClr>
              <a:buSzPts val="1200"/>
              <a:buNone/>
              <a:defRPr sz="1200"/>
            </a:lvl7pPr>
            <a:lvl8pPr lvl="7" algn="ctr">
              <a:lnSpc>
                <a:spcPct val="90000"/>
              </a:lnSpc>
              <a:spcBef>
                <a:spcPts val="376"/>
              </a:spcBef>
              <a:spcAft>
                <a:spcPts val="0"/>
              </a:spcAft>
              <a:buClr>
                <a:schemeClr val="dk1"/>
              </a:buClr>
              <a:buSzPts val="1200"/>
              <a:buNone/>
              <a:defRPr sz="1200"/>
            </a:lvl8pPr>
            <a:lvl9pPr lvl="8" algn="ctr">
              <a:lnSpc>
                <a:spcPct val="90000"/>
              </a:lnSpc>
              <a:spcBef>
                <a:spcPts val="376"/>
              </a:spcBef>
              <a:spcAft>
                <a:spcPts val="0"/>
              </a:spcAft>
              <a:buClr>
                <a:schemeClr val="dk1"/>
              </a:buClr>
              <a:buSzPts val="1200"/>
              <a:buNone/>
              <a:defRPr sz="1200"/>
            </a:lvl9pPr>
          </a:lstStyle>
          <a:p>
            <a:endParaRPr dirty="0"/>
          </a:p>
        </p:txBody>
      </p:sp>
      <p:sp>
        <p:nvSpPr>
          <p:cNvPr id="17" name="Google Shape;17;p46"/>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1"/>
        <p:cNvGrpSpPr/>
        <p:nvPr/>
      </p:nvGrpSpPr>
      <p:grpSpPr>
        <a:xfrm>
          <a:off x="0" y="0"/>
          <a:ext cx="0" cy="0"/>
          <a:chOff x="0" y="0"/>
          <a:chExt cx="0" cy="0"/>
        </a:xfrm>
      </p:grpSpPr>
      <p:sp>
        <p:nvSpPr>
          <p:cNvPr id="62" name="Google Shape;62;p57"/>
          <p:cNvSpPr txBox="1">
            <a:spLocks noGrp="1"/>
          </p:cNvSpPr>
          <p:nvPr>
            <p:ph type="ctrTitle"/>
          </p:nvPr>
        </p:nvSpPr>
        <p:spPr>
          <a:xfrm>
            <a:off x="1143000" y="892099"/>
            <a:ext cx="6858000" cy="180365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2F6C"/>
              </a:buClr>
              <a:buSzPts val="3750"/>
              <a:buFont typeface="Trebuchet MS"/>
              <a:buNone/>
              <a:defRPr sz="3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7"/>
          <p:cNvSpPr txBox="1">
            <a:spLocks noGrp="1"/>
          </p:cNvSpPr>
          <p:nvPr>
            <p:ph type="subTitle" idx="1"/>
          </p:nvPr>
        </p:nvSpPr>
        <p:spPr>
          <a:xfrm>
            <a:off x="1143000" y="3001698"/>
            <a:ext cx="6858000" cy="137980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Clr>
                <a:schemeClr val="dk1"/>
              </a:buClr>
              <a:buSzPts val="1500"/>
              <a:buNone/>
              <a:defRPr sz="1500">
                <a:latin typeface="Helvetica" pitchFamily="2" charset="0"/>
              </a:defRPr>
            </a:lvl1pPr>
            <a:lvl2pPr lvl="1" algn="ctr">
              <a:lnSpc>
                <a:spcPct val="100000"/>
              </a:lnSpc>
              <a:spcBef>
                <a:spcPts val="376"/>
              </a:spcBef>
              <a:spcAft>
                <a:spcPts val="0"/>
              </a:spcAft>
              <a:buClr>
                <a:schemeClr val="dk1"/>
              </a:buClr>
              <a:buSzPts val="1250"/>
              <a:buNone/>
              <a:defRPr sz="1250"/>
            </a:lvl2pPr>
            <a:lvl3pPr lvl="2" algn="ctr">
              <a:lnSpc>
                <a:spcPct val="100000"/>
              </a:lnSpc>
              <a:spcBef>
                <a:spcPts val="376"/>
              </a:spcBef>
              <a:spcAft>
                <a:spcPts val="0"/>
              </a:spcAft>
              <a:buClr>
                <a:schemeClr val="dk1"/>
              </a:buClr>
              <a:buSzPts val="1126"/>
              <a:buNone/>
              <a:defRPr sz="1126"/>
            </a:lvl3pPr>
            <a:lvl4pPr lvl="3" algn="ctr">
              <a:lnSpc>
                <a:spcPct val="100000"/>
              </a:lnSpc>
              <a:spcBef>
                <a:spcPts val="376"/>
              </a:spcBef>
              <a:spcAft>
                <a:spcPts val="0"/>
              </a:spcAft>
              <a:buClr>
                <a:schemeClr val="dk1"/>
              </a:buClr>
              <a:buSzPts val="1000"/>
              <a:buNone/>
              <a:defRPr sz="1000"/>
            </a:lvl4pPr>
            <a:lvl5pPr lvl="4" algn="ctr">
              <a:lnSpc>
                <a:spcPct val="100000"/>
              </a:lnSpc>
              <a:spcBef>
                <a:spcPts val="376"/>
              </a:spcBef>
              <a:spcAft>
                <a:spcPts val="0"/>
              </a:spcAft>
              <a:buClr>
                <a:schemeClr val="dk1"/>
              </a:buClr>
              <a:buSzPts val="1000"/>
              <a:buNone/>
              <a:defRPr sz="1000"/>
            </a:lvl5pPr>
            <a:lvl6pPr lvl="5" algn="ctr">
              <a:lnSpc>
                <a:spcPct val="90000"/>
              </a:lnSpc>
              <a:spcBef>
                <a:spcPts val="376"/>
              </a:spcBef>
              <a:spcAft>
                <a:spcPts val="0"/>
              </a:spcAft>
              <a:buClr>
                <a:schemeClr val="dk1"/>
              </a:buClr>
              <a:buSzPts val="1000"/>
              <a:buNone/>
              <a:defRPr sz="1000"/>
            </a:lvl6pPr>
            <a:lvl7pPr lvl="6" algn="ctr">
              <a:lnSpc>
                <a:spcPct val="90000"/>
              </a:lnSpc>
              <a:spcBef>
                <a:spcPts val="376"/>
              </a:spcBef>
              <a:spcAft>
                <a:spcPts val="0"/>
              </a:spcAft>
              <a:buClr>
                <a:schemeClr val="dk1"/>
              </a:buClr>
              <a:buSzPts val="1000"/>
              <a:buNone/>
              <a:defRPr sz="1000"/>
            </a:lvl7pPr>
            <a:lvl8pPr lvl="7" algn="ctr">
              <a:lnSpc>
                <a:spcPct val="90000"/>
              </a:lnSpc>
              <a:spcBef>
                <a:spcPts val="376"/>
              </a:spcBef>
              <a:spcAft>
                <a:spcPts val="0"/>
              </a:spcAft>
              <a:buClr>
                <a:schemeClr val="dk1"/>
              </a:buClr>
              <a:buSzPts val="1000"/>
              <a:buNone/>
              <a:defRPr sz="1000"/>
            </a:lvl8pPr>
            <a:lvl9pPr lvl="8" algn="ctr">
              <a:lnSpc>
                <a:spcPct val="90000"/>
              </a:lnSpc>
              <a:spcBef>
                <a:spcPts val="376"/>
              </a:spcBef>
              <a:spcAft>
                <a:spcPts val="0"/>
              </a:spcAft>
              <a:buClr>
                <a:schemeClr val="dk1"/>
              </a:buClr>
              <a:buSzPts val="1000"/>
              <a:buNone/>
              <a:defRPr sz="1000"/>
            </a:lvl9pPr>
          </a:lstStyle>
          <a:p>
            <a:endParaRPr dirty="0"/>
          </a:p>
        </p:txBody>
      </p:sp>
      <p:sp>
        <p:nvSpPr>
          <p:cNvPr id="64" name="Google Shape;64;p57"/>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67">
                <a:solidFill>
                  <a:srgbClr val="3C58AD"/>
                </a:solidFill>
                <a:latin typeface="Arial"/>
                <a:ea typeface="Arial"/>
                <a:cs typeface="Arial"/>
                <a:sym typeface="Arial"/>
              </a:defRPr>
            </a:lvl1pPr>
            <a:lvl2pPr marL="0" lvl="1" indent="0" algn="r">
              <a:spcBef>
                <a:spcPts val="0"/>
              </a:spcBef>
              <a:buNone/>
              <a:defRPr sz="1167">
                <a:solidFill>
                  <a:srgbClr val="3C58AD"/>
                </a:solidFill>
                <a:latin typeface="Arial"/>
                <a:ea typeface="Arial"/>
                <a:cs typeface="Arial"/>
                <a:sym typeface="Arial"/>
              </a:defRPr>
            </a:lvl2pPr>
            <a:lvl3pPr marL="0" lvl="2" indent="0" algn="r">
              <a:spcBef>
                <a:spcPts val="0"/>
              </a:spcBef>
              <a:buNone/>
              <a:defRPr sz="1167">
                <a:solidFill>
                  <a:srgbClr val="3C58AD"/>
                </a:solidFill>
                <a:latin typeface="Arial"/>
                <a:ea typeface="Arial"/>
                <a:cs typeface="Arial"/>
                <a:sym typeface="Arial"/>
              </a:defRPr>
            </a:lvl3pPr>
            <a:lvl4pPr marL="0" lvl="3" indent="0" algn="r">
              <a:spcBef>
                <a:spcPts val="0"/>
              </a:spcBef>
              <a:buNone/>
              <a:defRPr sz="1167">
                <a:solidFill>
                  <a:srgbClr val="3C58AD"/>
                </a:solidFill>
                <a:latin typeface="Arial"/>
                <a:ea typeface="Arial"/>
                <a:cs typeface="Arial"/>
                <a:sym typeface="Arial"/>
              </a:defRPr>
            </a:lvl4pPr>
            <a:lvl5pPr marL="0" lvl="4" indent="0" algn="r">
              <a:spcBef>
                <a:spcPts val="0"/>
              </a:spcBef>
              <a:buNone/>
              <a:defRPr sz="1167">
                <a:solidFill>
                  <a:srgbClr val="3C58AD"/>
                </a:solidFill>
                <a:latin typeface="Arial"/>
                <a:ea typeface="Arial"/>
                <a:cs typeface="Arial"/>
                <a:sym typeface="Arial"/>
              </a:defRPr>
            </a:lvl5pPr>
            <a:lvl6pPr marL="0" lvl="5" indent="0" algn="r">
              <a:spcBef>
                <a:spcPts val="0"/>
              </a:spcBef>
              <a:buNone/>
              <a:defRPr sz="1167">
                <a:solidFill>
                  <a:srgbClr val="3C58AD"/>
                </a:solidFill>
                <a:latin typeface="Arial"/>
                <a:ea typeface="Arial"/>
                <a:cs typeface="Arial"/>
                <a:sym typeface="Arial"/>
              </a:defRPr>
            </a:lvl6pPr>
            <a:lvl7pPr marL="0" lvl="6" indent="0" algn="r">
              <a:spcBef>
                <a:spcPts val="0"/>
              </a:spcBef>
              <a:buNone/>
              <a:defRPr sz="1167">
                <a:solidFill>
                  <a:srgbClr val="3C58AD"/>
                </a:solidFill>
                <a:latin typeface="Arial"/>
                <a:ea typeface="Arial"/>
                <a:cs typeface="Arial"/>
                <a:sym typeface="Arial"/>
              </a:defRPr>
            </a:lvl7pPr>
            <a:lvl8pPr marL="0" lvl="7" indent="0" algn="r">
              <a:spcBef>
                <a:spcPts val="0"/>
              </a:spcBef>
              <a:buNone/>
              <a:defRPr sz="1167">
                <a:solidFill>
                  <a:srgbClr val="3C58AD"/>
                </a:solidFill>
                <a:latin typeface="Arial"/>
                <a:ea typeface="Arial"/>
                <a:cs typeface="Arial"/>
                <a:sym typeface="Arial"/>
              </a:defRPr>
            </a:lvl8pPr>
            <a:lvl9pPr marL="0" lvl="8" indent="0" algn="r">
              <a:spcBef>
                <a:spcPts val="0"/>
              </a:spcBef>
              <a:buNone/>
              <a:defRPr sz="1167">
                <a:solidFill>
                  <a:srgbClr val="3C58A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64675029-3143-A94C-8B1D-21D4E52FE782}"/>
              </a:ext>
            </a:extLst>
          </p:cNvPr>
          <p:cNvSpPr>
            <a:spLocks noGrp="1"/>
          </p:cNvSpPr>
          <p:nvPr>
            <p:ph type="dt" sz="half" idx="10"/>
          </p:nvPr>
        </p:nvSpPr>
        <p:spPr>
          <a:xfrm>
            <a:off x="457200" y="5296959"/>
            <a:ext cx="1371600" cy="304271"/>
          </a:xfrm>
          <a:prstGeom prst="rect">
            <a:avLst/>
          </a:prstGeom>
        </p:spPr>
        <p:txBody>
          <a:bodyPr/>
          <a:lstStyle/>
          <a:p>
            <a:r>
              <a:rPr lang="en-US" dirty="0"/>
              <a:t>CSE141</a:t>
            </a:r>
          </a:p>
        </p:txBody>
      </p:sp>
      <p:sp>
        <p:nvSpPr>
          <p:cNvPr id="7" name="Footer Placeholder 4">
            <a:extLst>
              <a:ext uri="{FF2B5EF4-FFF2-40B4-BE49-F238E27FC236}">
                <a16:creationId xmlns:a16="http://schemas.microsoft.com/office/drawing/2014/main" id="{A3155C7B-EEBB-EB4E-B209-F75E02BBD71E}"/>
              </a:ext>
            </a:extLst>
          </p:cNvPr>
          <p:cNvSpPr>
            <a:spLocks noGrp="1"/>
          </p:cNvSpPr>
          <p:nvPr>
            <p:ph type="ftr" sz="quarter" idx="11"/>
          </p:nvPr>
        </p:nvSpPr>
        <p:spPr>
          <a:xfrm>
            <a:off x="1828800" y="5296959"/>
            <a:ext cx="5486400" cy="304271"/>
          </a:xfrm>
          <a:prstGeom prst="rect">
            <a:avLst/>
          </a:prstGeom>
        </p:spPr>
        <p:txBody>
          <a:bodyPr/>
          <a:lstStyle/>
          <a:p>
            <a:r>
              <a:rPr lang="en-US" dirty="0"/>
              <a:t>CC BY-NC-ND Pat Pannuto – Slides adapted from Dean Tullsen</a:t>
            </a:r>
          </a:p>
        </p:txBody>
      </p:sp>
      <p:sp>
        <p:nvSpPr>
          <p:cNvPr id="8" name="Slide Number Placeholder 5">
            <a:extLst>
              <a:ext uri="{FF2B5EF4-FFF2-40B4-BE49-F238E27FC236}">
                <a16:creationId xmlns:a16="http://schemas.microsoft.com/office/drawing/2014/main" id="{C89E46ED-F1B0-814C-AC67-EA5B8178EF1A}"/>
              </a:ext>
            </a:extLst>
          </p:cNvPr>
          <p:cNvSpPr>
            <a:spLocks noGrp="1"/>
          </p:cNvSpPr>
          <p:nvPr>
            <p:ph type="sldNum" sz="quarter" idx="12"/>
          </p:nvPr>
        </p:nvSpPr>
        <p:spPr>
          <a:xfrm>
            <a:off x="7315200" y="5296959"/>
            <a:ext cx="1371600" cy="304271"/>
          </a:xfrm>
          <a:prstGeom prst="rect">
            <a:avLst/>
          </a:prstGeom>
        </p:spPr>
        <p:txBody>
          <a:bodyPr/>
          <a:lstStyle/>
          <a:p>
            <a:fld id="{434A358D-2637-E146-A3BD-05BD470B507B}" type="slidenum">
              <a:rPr lang="en-US" smtClean="0"/>
              <a:t>‹#›</a:t>
            </a:fld>
            <a:endParaRPr lang="en-US"/>
          </a:p>
        </p:txBody>
      </p:sp>
    </p:spTree>
    <p:extLst>
      <p:ext uri="{BB962C8B-B14F-4D97-AF65-F5344CB8AC3E}">
        <p14:creationId xmlns:p14="http://schemas.microsoft.com/office/powerpoint/2010/main" val="590145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444500"/>
          </a:xfrm>
        </p:spPr>
        <p:txBody>
          <a:bodyPr/>
          <a:lstStyle/>
          <a:p>
            <a:r>
              <a:rPr lang="en-US"/>
              <a:t>Click to edit Master title style</a:t>
            </a:r>
          </a:p>
        </p:txBody>
      </p:sp>
      <p:sp>
        <p:nvSpPr>
          <p:cNvPr id="3" name="Text Placeholder 2"/>
          <p:cNvSpPr>
            <a:spLocks noGrp="1"/>
          </p:cNvSpPr>
          <p:nvPr>
            <p:ph type="body" sz="half" idx="1"/>
          </p:nvPr>
        </p:nvSpPr>
        <p:spPr>
          <a:xfrm>
            <a:off x="457200" y="635000"/>
            <a:ext cx="4038600" cy="4470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35000"/>
            <a:ext cx="4038600" cy="4470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A3EC2C-B6DF-9DEF-BBCC-F9A462077D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F5AB45-7884-24D1-B3F3-703D7D9A54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D499D5-0A76-92BD-1246-417B1DB1FB14}"/>
              </a:ext>
            </a:extLst>
          </p:cNvPr>
          <p:cNvSpPr>
            <a:spLocks noGrp="1" noChangeArrowheads="1"/>
          </p:cNvSpPr>
          <p:nvPr>
            <p:ph type="sldNum" sz="quarter" idx="12"/>
          </p:nvPr>
        </p:nvSpPr>
        <p:spPr>
          <a:ln/>
        </p:spPr>
        <p:txBody>
          <a:bodyPr/>
          <a:lstStyle>
            <a:lvl1pPr>
              <a:defRPr/>
            </a:lvl1pPr>
          </a:lstStyle>
          <a:p>
            <a:fld id="{0B502B31-3A83-EB44-A50B-4F9511642554}" type="slidenum">
              <a:rPr lang="en-US" altLang="en-US"/>
              <a:pPr/>
              <a:t>‹#›</a:t>
            </a:fld>
            <a:endParaRPr lang="en-US" altLang="en-US"/>
          </a:p>
        </p:txBody>
      </p:sp>
    </p:spTree>
    <p:extLst>
      <p:ext uri="{BB962C8B-B14F-4D97-AF65-F5344CB8AC3E}">
        <p14:creationId xmlns:p14="http://schemas.microsoft.com/office/powerpoint/2010/main" val="3163920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600F0348-2F1A-4EE8-8A85-4721B86DEA66}" type="datetime1">
              <a:rPr lang="en-US" smtClean="0"/>
              <a:t>4/10/23</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455697" y="578453"/>
            <a:ext cx="8229599" cy="4572000"/>
          </a:xfrm>
          <a:solidFill>
            <a:schemeClr val="bg1"/>
          </a:solidFill>
        </p:spPr>
        <p:txBody>
          <a:bodyPr lIns="182880" tIns="182880" rIns="182880" bIns="182880"/>
          <a:lstStyle>
            <a:lvl1pPr>
              <a:spcBef>
                <a:spcPts val="15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455696" y="6953"/>
            <a:ext cx="8229599" cy="5715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47020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tter Title Only ">
  <p:cSld name="Matter Title Only ">
    <p:spTree>
      <p:nvGrpSpPr>
        <p:cNvPr id="1" name="Shape 182"/>
        <p:cNvGrpSpPr/>
        <p:nvPr/>
      </p:nvGrpSpPr>
      <p:grpSpPr>
        <a:xfrm>
          <a:off x="0" y="0"/>
          <a:ext cx="0" cy="0"/>
          <a:chOff x="0" y="0"/>
          <a:chExt cx="0" cy="0"/>
        </a:xfrm>
      </p:grpSpPr>
      <p:pic>
        <p:nvPicPr>
          <p:cNvPr id="183" name="Google Shape;183;p34" descr="Background pattern&#10;&#10;Description automatically generated"/>
          <p:cNvPicPr preferRelativeResize="0"/>
          <p:nvPr/>
        </p:nvPicPr>
        <p:blipFill rotWithShape="1">
          <a:blip r:embed="rId2">
            <a:alphaModFix/>
          </a:blip>
          <a:srcRect t="-166201"/>
          <a:stretch/>
        </p:blipFill>
        <p:spPr>
          <a:xfrm rot="-5400000">
            <a:off x="1716285" y="-1716285"/>
            <a:ext cx="5715001" cy="9147570"/>
          </a:xfrm>
          <a:prstGeom prst="rect">
            <a:avLst/>
          </a:prstGeom>
          <a:noFill/>
          <a:ln>
            <a:noFill/>
          </a:ln>
        </p:spPr>
      </p:pic>
      <p:sp>
        <p:nvSpPr>
          <p:cNvPr id="184" name="Google Shape;184;p34"/>
          <p:cNvSpPr/>
          <p:nvPr/>
        </p:nvSpPr>
        <p:spPr>
          <a:xfrm rot="5400000">
            <a:off x="-433709" y="431316"/>
            <a:ext cx="867418" cy="615326"/>
          </a:xfrm>
          <a:prstGeom prst="blockArc">
            <a:avLst>
              <a:gd name="adj1" fmla="val 10800000"/>
              <a:gd name="adj2" fmla="val 0"/>
              <a:gd name="adj3" fmla="val 25000"/>
            </a:avLst>
          </a:prstGeom>
          <a:solidFill>
            <a:schemeClr val="accen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Arial"/>
              <a:ea typeface="Arial"/>
              <a:cs typeface="Arial"/>
              <a:sym typeface="Arial"/>
            </a:endParaRPr>
          </a:p>
        </p:txBody>
      </p:sp>
      <p:sp>
        <p:nvSpPr>
          <p:cNvPr id="185" name="Google Shape;185;p34"/>
          <p:cNvSpPr txBox="1">
            <a:spLocks noGrp="1"/>
          </p:cNvSpPr>
          <p:nvPr>
            <p:ph type="title"/>
          </p:nvPr>
        </p:nvSpPr>
        <p:spPr>
          <a:xfrm>
            <a:off x="368033" y="448649"/>
            <a:ext cx="7908905" cy="66627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Space Grotesk"/>
              <a:buNone/>
              <a:defRPr sz="2700" b="0" i="0">
                <a:latin typeface="Space Grotesk"/>
                <a:ea typeface="Space Grotesk"/>
                <a:cs typeface="Space Grotesk"/>
                <a:sym typeface="Space Grotes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34"/>
          <p:cNvSpPr txBox="1"/>
          <p:nvPr/>
        </p:nvSpPr>
        <p:spPr>
          <a:xfrm>
            <a:off x="150645" y="5449138"/>
            <a:ext cx="1357435" cy="17572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600" b="0" i="0" u="none" strike="noStrike" cap="none">
                <a:solidFill>
                  <a:schemeClr val="accent6"/>
                </a:solidFill>
                <a:latin typeface="Arial"/>
                <a:ea typeface="Arial"/>
                <a:cs typeface="Arial"/>
                <a:sym typeface="Arial"/>
              </a:rPr>
              <a:t>Connectivity Standards Alliance © 2021</a:t>
            </a:r>
            <a:endParaRPr sz="1050" b="0" i="0" u="none" strike="noStrike" cap="none">
              <a:solidFill>
                <a:srgbClr val="000000"/>
              </a:solidFill>
              <a:latin typeface="Arial"/>
              <a:ea typeface="Arial"/>
              <a:cs typeface="Arial"/>
              <a:sym typeface="Arial"/>
            </a:endParaRPr>
          </a:p>
        </p:txBody>
      </p:sp>
      <p:sp>
        <p:nvSpPr>
          <p:cNvPr id="187" name="Google Shape;187;p34"/>
          <p:cNvSpPr txBox="1">
            <a:spLocks noGrp="1"/>
          </p:cNvSpPr>
          <p:nvPr>
            <p:ph type="ftr" idx="11"/>
          </p:nvPr>
        </p:nvSpPr>
        <p:spPr>
          <a:xfrm>
            <a:off x="1577601" y="5535062"/>
            <a:ext cx="1357435" cy="8980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88" name="Google Shape;188;p34"/>
          <p:cNvSpPr txBox="1"/>
          <p:nvPr/>
        </p:nvSpPr>
        <p:spPr>
          <a:xfrm>
            <a:off x="8749367" y="5449138"/>
            <a:ext cx="243989" cy="175728"/>
          </a:xfrm>
          <a:prstGeom prst="rect">
            <a:avLst/>
          </a:prstGeom>
          <a:noFill/>
          <a:ln>
            <a:noFill/>
          </a:ln>
        </p:spPr>
        <p:txBody>
          <a:bodyPr spcFirstLastPara="1" wrap="square" lIns="68569" tIns="34275" rIns="68569" bIns="34275"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600" b="0" i="0" u="none" strike="noStrike" cap="none">
                <a:solidFill>
                  <a:srgbClr val="88898B"/>
                </a:solidFill>
                <a:latin typeface="Arial"/>
                <a:ea typeface="Arial"/>
                <a:cs typeface="Arial"/>
                <a:sym typeface="Arial"/>
              </a:rPr>
              <a:pPr marL="0" marR="0" lvl="0" indent="0" algn="r" rtl="0">
                <a:lnSpc>
                  <a:spcPct val="100000"/>
                </a:lnSpc>
                <a:spcBef>
                  <a:spcPts val="0"/>
                </a:spcBef>
                <a:spcAft>
                  <a:spcPts val="0"/>
                </a:spcAft>
                <a:buClr>
                  <a:srgbClr val="000000"/>
                </a:buClr>
                <a:buSzPts val="800"/>
                <a:buFont typeface="Arial"/>
                <a:buNone/>
              </a:pPr>
              <a:t>‹#›</a:t>
            </a:fld>
            <a:endParaRPr sz="600" b="0" i="0" u="none" strike="noStrike" cap="none">
              <a:solidFill>
                <a:srgbClr val="88898B"/>
              </a:solidFill>
              <a:latin typeface="Arial"/>
              <a:ea typeface="Arial"/>
              <a:cs typeface="Arial"/>
              <a:sym typeface="Arial"/>
            </a:endParaRPr>
          </a:p>
        </p:txBody>
      </p:sp>
    </p:spTree>
    <p:extLst>
      <p:ext uri="{BB962C8B-B14F-4D97-AF65-F5344CB8AC3E}">
        <p14:creationId xmlns:p14="http://schemas.microsoft.com/office/powerpoint/2010/main" val="245619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47"/>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7"/>
          <p:cNvSpPr txBox="1">
            <a:spLocks noGrp="1"/>
          </p:cNvSpPr>
          <p:nvPr>
            <p:ph type="body" idx="1"/>
          </p:nvPr>
        </p:nvSpPr>
        <p:spPr>
          <a:xfrm>
            <a:off x="107213" y="959227"/>
            <a:ext cx="8929217" cy="418824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21" name="Google Shape;21;p47"/>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0"/>
          <p:cNvSpPr txBox="1">
            <a:spLocks noGrp="1"/>
          </p:cNvSpPr>
          <p:nvPr>
            <p:ph type="title"/>
          </p:nvPr>
        </p:nvSpPr>
        <p:spPr>
          <a:xfrm>
            <a:off x="623888" y="1424785"/>
            <a:ext cx="7886700" cy="237728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F6C"/>
              </a:buClr>
              <a:buSzPts val="4500"/>
              <a:buFont typeface="Trebuchet MS"/>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0"/>
          <p:cNvSpPr txBox="1">
            <a:spLocks noGrp="1"/>
          </p:cNvSpPr>
          <p:nvPr>
            <p:ph type="body" idx="1"/>
          </p:nvPr>
        </p:nvSpPr>
        <p:spPr>
          <a:xfrm>
            <a:off x="623888" y="3824553"/>
            <a:ext cx="7886700" cy="12501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rgbClr val="888888"/>
              </a:buClr>
              <a:buSzPts val="1800"/>
              <a:buNone/>
              <a:defRPr sz="1800">
                <a:solidFill>
                  <a:srgbClr val="888888"/>
                </a:solidFill>
                <a:latin typeface="Helvetica" pitchFamily="2" charset="0"/>
              </a:defRPr>
            </a:lvl1pPr>
            <a:lvl2pPr marL="914400" lvl="1" indent="-228600" algn="l">
              <a:lnSpc>
                <a:spcPct val="100000"/>
              </a:lnSpc>
              <a:spcBef>
                <a:spcPts val="376"/>
              </a:spcBef>
              <a:spcAft>
                <a:spcPts val="0"/>
              </a:spcAft>
              <a:buClr>
                <a:srgbClr val="888888"/>
              </a:buClr>
              <a:buSzPts val="1500"/>
              <a:buNone/>
              <a:defRPr sz="1500">
                <a:solidFill>
                  <a:srgbClr val="888888"/>
                </a:solidFill>
              </a:defRPr>
            </a:lvl2pPr>
            <a:lvl3pPr marL="1371600" lvl="2" indent="-228600" algn="l">
              <a:lnSpc>
                <a:spcPct val="100000"/>
              </a:lnSpc>
              <a:spcBef>
                <a:spcPts val="376"/>
              </a:spcBef>
              <a:spcAft>
                <a:spcPts val="0"/>
              </a:spcAft>
              <a:buClr>
                <a:srgbClr val="888888"/>
              </a:buClr>
              <a:buSzPts val="1350"/>
              <a:buNone/>
              <a:defRPr sz="1350">
                <a:solidFill>
                  <a:srgbClr val="888888"/>
                </a:solidFill>
              </a:defRPr>
            </a:lvl3pPr>
            <a:lvl4pPr marL="1828800" lvl="3" indent="-228600" algn="l">
              <a:lnSpc>
                <a:spcPct val="100000"/>
              </a:lnSpc>
              <a:spcBef>
                <a:spcPts val="376"/>
              </a:spcBef>
              <a:spcAft>
                <a:spcPts val="0"/>
              </a:spcAft>
              <a:buClr>
                <a:srgbClr val="888888"/>
              </a:buClr>
              <a:buSzPts val="1200"/>
              <a:buNone/>
              <a:defRPr sz="1200">
                <a:solidFill>
                  <a:srgbClr val="888888"/>
                </a:solidFill>
              </a:defRPr>
            </a:lvl4pPr>
            <a:lvl5pPr marL="2286000" lvl="4" indent="-228600" algn="l">
              <a:lnSpc>
                <a:spcPct val="100000"/>
              </a:lnSpc>
              <a:spcBef>
                <a:spcPts val="376"/>
              </a:spcBef>
              <a:spcAft>
                <a:spcPts val="0"/>
              </a:spcAft>
              <a:buClr>
                <a:srgbClr val="888888"/>
              </a:buClr>
              <a:buSzPts val="1200"/>
              <a:buNone/>
              <a:defRPr sz="1200">
                <a:solidFill>
                  <a:srgbClr val="888888"/>
                </a:solidFill>
              </a:defRPr>
            </a:lvl5pPr>
            <a:lvl6pPr marL="2743200" lvl="5" indent="-228600" algn="l">
              <a:lnSpc>
                <a:spcPct val="90000"/>
              </a:lnSpc>
              <a:spcBef>
                <a:spcPts val="376"/>
              </a:spcBef>
              <a:spcAft>
                <a:spcPts val="0"/>
              </a:spcAft>
              <a:buClr>
                <a:srgbClr val="888888"/>
              </a:buClr>
              <a:buSzPts val="1200"/>
              <a:buNone/>
              <a:defRPr sz="1200">
                <a:solidFill>
                  <a:srgbClr val="888888"/>
                </a:solidFill>
              </a:defRPr>
            </a:lvl6pPr>
            <a:lvl7pPr marL="3200400" lvl="6" indent="-228600" algn="l">
              <a:lnSpc>
                <a:spcPct val="90000"/>
              </a:lnSpc>
              <a:spcBef>
                <a:spcPts val="376"/>
              </a:spcBef>
              <a:spcAft>
                <a:spcPts val="0"/>
              </a:spcAft>
              <a:buClr>
                <a:srgbClr val="888888"/>
              </a:buClr>
              <a:buSzPts val="1200"/>
              <a:buNone/>
              <a:defRPr sz="1200">
                <a:solidFill>
                  <a:srgbClr val="888888"/>
                </a:solidFill>
              </a:defRPr>
            </a:lvl7pPr>
            <a:lvl8pPr marL="3657600" lvl="7" indent="-228600" algn="l">
              <a:lnSpc>
                <a:spcPct val="90000"/>
              </a:lnSpc>
              <a:spcBef>
                <a:spcPts val="376"/>
              </a:spcBef>
              <a:spcAft>
                <a:spcPts val="0"/>
              </a:spcAft>
              <a:buClr>
                <a:srgbClr val="888888"/>
              </a:buClr>
              <a:buSzPts val="1200"/>
              <a:buNone/>
              <a:defRPr sz="1200">
                <a:solidFill>
                  <a:srgbClr val="888888"/>
                </a:solidFill>
              </a:defRPr>
            </a:lvl8pPr>
            <a:lvl9pPr marL="4114800" lvl="8" indent="-228600" algn="l">
              <a:lnSpc>
                <a:spcPct val="90000"/>
              </a:lnSpc>
              <a:spcBef>
                <a:spcPts val="376"/>
              </a:spcBef>
              <a:spcAft>
                <a:spcPts val="0"/>
              </a:spcAft>
              <a:buClr>
                <a:srgbClr val="888888"/>
              </a:buClr>
              <a:buSzPts val="1200"/>
              <a:buNone/>
              <a:defRPr sz="1200">
                <a:solidFill>
                  <a:srgbClr val="888888"/>
                </a:solidFill>
              </a:defRPr>
            </a:lvl9pPr>
          </a:lstStyle>
          <a:p>
            <a:endParaRPr dirty="0"/>
          </a:p>
        </p:txBody>
      </p:sp>
      <p:sp>
        <p:nvSpPr>
          <p:cNvPr id="30" name="Google Shape;30;p50"/>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51"/>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1"/>
          <p:cNvSpPr txBox="1">
            <a:spLocks noGrp="1"/>
          </p:cNvSpPr>
          <p:nvPr>
            <p:ph type="body" idx="1"/>
          </p:nvPr>
        </p:nvSpPr>
        <p:spPr>
          <a:xfrm>
            <a:off x="628650" y="1521354"/>
            <a:ext cx="3886200" cy="362611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34" name="Google Shape;34;p51"/>
          <p:cNvSpPr txBox="1">
            <a:spLocks noGrp="1"/>
          </p:cNvSpPr>
          <p:nvPr>
            <p:ph type="body" idx="2"/>
          </p:nvPr>
        </p:nvSpPr>
        <p:spPr>
          <a:xfrm>
            <a:off x="4629150" y="1521354"/>
            <a:ext cx="3886200" cy="362611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35" name="Google Shape;35;p51"/>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52"/>
          <p:cNvSpPr txBox="1">
            <a:spLocks noGrp="1"/>
          </p:cNvSpPr>
          <p:nvPr>
            <p:ph type="title"/>
          </p:nvPr>
        </p:nvSpPr>
        <p:spPr>
          <a:xfrm>
            <a:off x="629841" y="304271"/>
            <a:ext cx="7886700" cy="11046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2"/>
          <p:cNvSpPr txBox="1">
            <a:spLocks noGrp="1"/>
          </p:cNvSpPr>
          <p:nvPr>
            <p:ph type="body" idx="1"/>
          </p:nvPr>
        </p:nvSpPr>
        <p:spPr>
          <a:xfrm>
            <a:off x="629842" y="1400969"/>
            <a:ext cx="3868340" cy="68659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Clr>
                <a:schemeClr val="dk1"/>
              </a:buClr>
              <a:buSzPts val="1800"/>
              <a:buNone/>
              <a:defRPr sz="1800" b="1">
                <a:latin typeface="Helvetica" pitchFamily="2" charset="0"/>
              </a:defRPr>
            </a:lvl1pPr>
            <a:lvl2pPr marL="914400" lvl="1" indent="-228600" algn="l">
              <a:lnSpc>
                <a:spcPct val="100000"/>
              </a:lnSpc>
              <a:spcBef>
                <a:spcPts val="376"/>
              </a:spcBef>
              <a:spcAft>
                <a:spcPts val="0"/>
              </a:spcAft>
              <a:buClr>
                <a:schemeClr val="dk1"/>
              </a:buClr>
              <a:buSzPts val="1500"/>
              <a:buNone/>
              <a:defRPr sz="1500" b="1"/>
            </a:lvl2pPr>
            <a:lvl3pPr marL="1371600" lvl="2" indent="-228600" algn="l">
              <a:lnSpc>
                <a:spcPct val="100000"/>
              </a:lnSpc>
              <a:spcBef>
                <a:spcPts val="376"/>
              </a:spcBef>
              <a:spcAft>
                <a:spcPts val="0"/>
              </a:spcAft>
              <a:buClr>
                <a:schemeClr val="dk1"/>
              </a:buClr>
              <a:buSzPts val="1350"/>
              <a:buNone/>
              <a:defRPr sz="1350" b="1"/>
            </a:lvl3pPr>
            <a:lvl4pPr marL="1828800" lvl="3" indent="-228600" algn="l">
              <a:lnSpc>
                <a:spcPct val="100000"/>
              </a:lnSpc>
              <a:spcBef>
                <a:spcPts val="376"/>
              </a:spcBef>
              <a:spcAft>
                <a:spcPts val="0"/>
              </a:spcAft>
              <a:buClr>
                <a:schemeClr val="dk1"/>
              </a:buClr>
              <a:buSzPts val="1200"/>
              <a:buNone/>
              <a:defRPr sz="1200" b="1"/>
            </a:lvl4pPr>
            <a:lvl5pPr marL="2286000" lvl="4" indent="-228600" algn="l">
              <a:lnSpc>
                <a:spcPct val="100000"/>
              </a:lnSpc>
              <a:spcBef>
                <a:spcPts val="376"/>
              </a:spcBef>
              <a:spcAft>
                <a:spcPts val="0"/>
              </a:spcAft>
              <a:buClr>
                <a:schemeClr val="dk1"/>
              </a:buClr>
              <a:buSzPts val="1200"/>
              <a:buNone/>
              <a:defRPr sz="1200" b="1"/>
            </a:lvl5pPr>
            <a:lvl6pPr marL="2743200" lvl="5" indent="-228600" algn="l">
              <a:lnSpc>
                <a:spcPct val="90000"/>
              </a:lnSpc>
              <a:spcBef>
                <a:spcPts val="376"/>
              </a:spcBef>
              <a:spcAft>
                <a:spcPts val="0"/>
              </a:spcAft>
              <a:buClr>
                <a:schemeClr val="dk1"/>
              </a:buClr>
              <a:buSzPts val="1200"/>
              <a:buNone/>
              <a:defRPr sz="1200" b="1"/>
            </a:lvl6pPr>
            <a:lvl7pPr marL="3200400" lvl="6" indent="-228600" algn="l">
              <a:lnSpc>
                <a:spcPct val="90000"/>
              </a:lnSpc>
              <a:spcBef>
                <a:spcPts val="376"/>
              </a:spcBef>
              <a:spcAft>
                <a:spcPts val="0"/>
              </a:spcAft>
              <a:buClr>
                <a:schemeClr val="dk1"/>
              </a:buClr>
              <a:buSzPts val="1200"/>
              <a:buNone/>
              <a:defRPr sz="1200" b="1"/>
            </a:lvl7pPr>
            <a:lvl8pPr marL="3657600" lvl="7" indent="-228600" algn="l">
              <a:lnSpc>
                <a:spcPct val="90000"/>
              </a:lnSpc>
              <a:spcBef>
                <a:spcPts val="376"/>
              </a:spcBef>
              <a:spcAft>
                <a:spcPts val="0"/>
              </a:spcAft>
              <a:buClr>
                <a:schemeClr val="dk1"/>
              </a:buClr>
              <a:buSzPts val="1200"/>
              <a:buNone/>
              <a:defRPr sz="1200" b="1"/>
            </a:lvl8pPr>
            <a:lvl9pPr marL="4114800" lvl="8" indent="-228600" algn="l">
              <a:lnSpc>
                <a:spcPct val="90000"/>
              </a:lnSpc>
              <a:spcBef>
                <a:spcPts val="376"/>
              </a:spcBef>
              <a:spcAft>
                <a:spcPts val="0"/>
              </a:spcAft>
              <a:buClr>
                <a:schemeClr val="dk1"/>
              </a:buClr>
              <a:buSzPts val="1200"/>
              <a:buNone/>
              <a:defRPr sz="1200" b="1"/>
            </a:lvl9pPr>
          </a:lstStyle>
          <a:p>
            <a:endParaRPr dirty="0"/>
          </a:p>
        </p:txBody>
      </p:sp>
      <p:sp>
        <p:nvSpPr>
          <p:cNvPr id="39" name="Google Shape;39;p52"/>
          <p:cNvSpPr txBox="1">
            <a:spLocks noGrp="1"/>
          </p:cNvSpPr>
          <p:nvPr>
            <p:ph type="body" idx="2"/>
          </p:nvPr>
        </p:nvSpPr>
        <p:spPr>
          <a:xfrm>
            <a:off x="629842" y="2087566"/>
            <a:ext cx="3868340" cy="307049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40" name="Google Shape;40;p52"/>
          <p:cNvSpPr txBox="1">
            <a:spLocks noGrp="1"/>
          </p:cNvSpPr>
          <p:nvPr>
            <p:ph type="body" idx="3"/>
          </p:nvPr>
        </p:nvSpPr>
        <p:spPr>
          <a:xfrm>
            <a:off x="4629156" y="1400969"/>
            <a:ext cx="3887391" cy="68659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Clr>
                <a:schemeClr val="dk1"/>
              </a:buClr>
              <a:buSzPts val="1800"/>
              <a:buNone/>
              <a:defRPr sz="1800" b="1">
                <a:latin typeface="Helvetica" pitchFamily="2" charset="0"/>
              </a:defRPr>
            </a:lvl1pPr>
            <a:lvl2pPr marL="914400" lvl="1" indent="-228600" algn="l">
              <a:lnSpc>
                <a:spcPct val="100000"/>
              </a:lnSpc>
              <a:spcBef>
                <a:spcPts val="376"/>
              </a:spcBef>
              <a:spcAft>
                <a:spcPts val="0"/>
              </a:spcAft>
              <a:buClr>
                <a:schemeClr val="dk1"/>
              </a:buClr>
              <a:buSzPts val="1500"/>
              <a:buNone/>
              <a:defRPr sz="1500" b="1"/>
            </a:lvl2pPr>
            <a:lvl3pPr marL="1371600" lvl="2" indent="-228600" algn="l">
              <a:lnSpc>
                <a:spcPct val="100000"/>
              </a:lnSpc>
              <a:spcBef>
                <a:spcPts val="376"/>
              </a:spcBef>
              <a:spcAft>
                <a:spcPts val="0"/>
              </a:spcAft>
              <a:buClr>
                <a:schemeClr val="dk1"/>
              </a:buClr>
              <a:buSzPts val="1350"/>
              <a:buNone/>
              <a:defRPr sz="1350" b="1"/>
            </a:lvl3pPr>
            <a:lvl4pPr marL="1828800" lvl="3" indent="-228600" algn="l">
              <a:lnSpc>
                <a:spcPct val="100000"/>
              </a:lnSpc>
              <a:spcBef>
                <a:spcPts val="376"/>
              </a:spcBef>
              <a:spcAft>
                <a:spcPts val="0"/>
              </a:spcAft>
              <a:buClr>
                <a:schemeClr val="dk1"/>
              </a:buClr>
              <a:buSzPts val="1200"/>
              <a:buNone/>
              <a:defRPr sz="1200" b="1"/>
            </a:lvl4pPr>
            <a:lvl5pPr marL="2286000" lvl="4" indent="-228600" algn="l">
              <a:lnSpc>
                <a:spcPct val="100000"/>
              </a:lnSpc>
              <a:spcBef>
                <a:spcPts val="376"/>
              </a:spcBef>
              <a:spcAft>
                <a:spcPts val="0"/>
              </a:spcAft>
              <a:buClr>
                <a:schemeClr val="dk1"/>
              </a:buClr>
              <a:buSzPts val="1200"/>
              <a:buNone/>
              <a:defRPr sz="1200" b="1"/>
            </a:lvl5pPr>
            <a:lvl6pPr marL="2743200" lvl="5" indent="-228600" algn="l">
              <a:lnSpc>
                <a:spcPct val="90000"/>
              </a:lnSpc>
              <a:spcBef>
                <a:spcPts val="376"/>
              </a:spcBef>
              <a:spcAft>
                <a:spcPts val="0"/>
              </a:spcAft>
              <a:buClr>
                <a:schemeClr val="dk1"/>
              </a:buClr>
              <a:buSzPts val="1200"/>
              <a:buNone/>
              <a:defRPr sz="1200" b="1"/>
            </a:lvl6pPr>
            <a:lvl7pPr marL="3200400" lvl="6" indent="-228600" algn="l">
              <a:lnSpc>
                <a:spcPct val="90000"/>
              </a:lnSpc>
              <a:spcBef>
                <a:spcPts val="376"/>
              </a:spcBef>
              <a:spcAft>
                <a:spcPts val="0"/>
              </a:spcAft>
              <a:buClr>
                <a:schemeClr val="dk1"/>
              </a:buClr>
              <a:buSzPts val="1200"/>
              <a:buNone/>
              <a:defRPr sz="1200" b="1"/>
            </a:lvl7pPr>
            <a:lvl8pPr marL="3657600" lvl="7" indent="-228600" algn="l">
              <a:lnSpc>
                <a:spcPct val="90000"/>
              </a:lnSpc>
              <a:spcBef>
                <a:spcPts val="376"/>
              </a:spcBef>
              <a:spcAft>
                <a:spcPts val="0"/>
              </a:spcAft>
              <a:buClr>
                <a:schemeClr val="dk1"/>
              </a:buClr>
              <a:buSzPts val="1200"/>
              <a:buNone/>
              <a:defRPr sz="1200" b="1"/>
            </a:lvl8pPr>
            <a:lvl9pPr marL="4114800" lvl="8" indent="-228600" algn="l">
              <a:lnSpc>
                <a:spcPct val="90000"/>
              </a:lnSpc>
              <a:spcBef>
                <a:spcPts val="376"/>
              </a:spcBef>
              <a:spcAft>
                <a:spcPts val="0"/>
              </a:spcAft>
              <a:buClr>
                <a:schemeClr val="dk1"/>
              </a:buClr>
              <a:buSzPts val="1200"/>
              <a:buNone/>
              <a:defRPr sz="1200" b="1"/>
            </a:lvl9pPr>
          </a:lstStyle>
          <a:p>
            <a:endParaRPr dirty="0"/>
          </a:p>
        </p:txBody>
      </p:sp>
      <p:sp>
        <p:nvSpPr>
          <p:cNvPr id="41" name="Google Shape;41;p52"/>
          <p:cNvSpPr txBox="1">
            <a:spLocks noGrp="1"/>
          </p:cNvSpPr>
          <p:nvPr>
            <p:ph type="body" idx="4"/>
          </p:nvPr>
        </p:nvSpPr>
        <p:spPr>
          <a:xfrm>
            <a:off x="4629156" y="2087566"/>
            <a:ext cx="3887391" cy="307049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42" name="Google Shape;42;p52"/>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Google Shape;44;p53"/>
          <p:cNvSpPr txBox="1">
            <a:spLocks noGrp="1"/>
          </p:cNvSpPr>
          <p:nvPr>
            <p:ph type="title"/>
          </p:nvPr>
        </p:nvSpPr>
        <p:spPr>
          <a:xfrm>
            <a:off x="629841" y="381000"/>
            <a:ext cx="2949178" cy="1333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F6C"/>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3"/>
          <p:cNvSpPr txBox="1">
            <a:spLocks noGrp="1"/>
          </p:cNvSpPr>
          <p:nvPr>
            <p:ph type="body" idx="1"/>
          </p:nvPr>
        </p:nvSpPr>
        <p:spPr>
          <a:xfrm>
            <a:off x="3887391" y="822855"/>
            <a:ext cx="4629150" cy="406135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750"/>
              </a:spcBef>
              <a:spcAft>
                <a:spcPts val="0"/>
              </a:spcAft>
              <a:buClr>
                <a:schemeClr val="dk1"/>
              </a:buClr>
              <a:buSzPts val="2400"/>
              <a:buChar char="•"/>
              <a:defRPr sz="2400">
                <a:latin typeface="Helvetica" pitchFamily="2" charset="0"/>
              </a:defRPr>
            </a:lvl1pPr>
            <a:lvl2pPr marL="914400" lvl="1" indent="-361950" algn="l">
              <a:lnSpc>
                <a:spcPct val="100000"/>
              </a:lnSpc>
              <a:spcBef>
                <a:spcPts val="376"/>
              </a:spcBef>
              <a:spcAft>
                <a:spcPts val="0"/>
              </a:spcAft>
              <a:buClr>
                <a:schemeClr val="dk1"/>
              </a:buClr>
              <a:buSzPts val="2100"/>
              <a:buChar char="•"/>
              <a:defRPr sz="2100"/>
            </a:lvl2pPr>
            <a:lvl3pPr marL="1371600" lvl="2" indent="-342900" algn="l">
              <a:lnSpc>
                <a:spcPct val="100000"/>
              </a:lnSpc>
              <a:spcBef>
                <a:spcPts val="376"/>
              </a:spcBef>
              <a:spcAft>
                <a:spcPts val="0"/>
              </a:spcAft>
              <a:buClr>
                <a:schemeClr val="dk1"/>
              </a:buClr>
              <a:buSzPts val="1800"/>
              <a:buChar char="•"/>
              <a:defRPr sz="1800"/>
            </a:lvl3pPr>
            <a:lvl4pPr marL="1828800" lvl="3" indent="-323850" algn="l">
              <a:lnSpc>
                <a:spcPct val="100000"/>
              </a:lnSpc>
              <a:spcBef>
                <a:spcPts val="376"/>
              </a:spcBef>
              <a:spcAft>
                <a:spcPts val="0"/>
              </a:spcAft>
              <a:buClr>
                <a:schemeClr val="dk1"/>
              </a:buClr>
              <a:buSzPts val="1500"/>
              <a:buChar char="•"/>
              <a:defRPr sz="1500"/>
            </a:lvl4pPr>
            <a:lvl5pPr marL="2286000" lvl="4" indent="-323850" algn="l">
              <a:lnSpc>
                <a:spcPct val="100000"/>
              </a:lnSpc>
              <a:spcBef>
                <a:spcPts val="376"/>
              </a:spcBef>
              <a:spcAft>
                <a:spcPts val="0"/>
              </a:spcAft>
              <a:buClr>
                <a:schemeClr val="dk1"/>
              </a:buClr>
              <a:buSzPts val="1500"/>
              <a:buChar char="•"/>
              <a:defRPr sz="1500"/>
            </a:lvl5pPr>
            <a:lvl6pPr marL="2743200" lvl="5" indent="-323850" algn="l">
              <a:lnSpc>
                <a:spcPct val="90000"/>
              </a:lnSpc>
              <a:spcBef>
                <a:spcPts val="376"/>
              </a:spcBef>
              <a:spcAft>
                <a:spcPts val="0"/>
              </a:spcAft>
              <a:buClr>
                <a:schemeClr val="dk1"/>
              </a:buClr>
              <a:buSzPts val="1500"/>
              <a:buChar char="•"/>
              <a:defRPr sz="1500"/>
            </a:lvl6pPr>
            <a:lvl7pPr marL="3200400" lvl="6" indent="-323850" algn="l">
              <a:lnSpc>
                <a:spcPct val="90000"/>
              </a:lnSpc>
              <a:spcBef>
                <a:spcPts val="376"/>
              </a:spcBef>
              <a:spcAft>
                <a:spcPts val="0"/>
              </a:spcAft>
              <a:buClr>
                <a:schemeClr val="dk1"/>
              </a:buClr>
              <a:buSzPts val="1500"/>
              <a:buChar char="•"/>
              <a:defRPr sz="1500"/>
            </a:lvl7pPr>
            <a:lvl8pPr marL="3657600" lvl="7" indent="-323850" algn="l">
              <a:lnSpc>
                <a:spcPct val="90000"/>
              </a:lnSpc>
              <a:spcBef>
                <a:spcPts val="376"/>
              </a:spcBef>
              <a:spcAft>
                <a:spcPts val="0"/>
              </a:spcAft>
              <a:buClr>
                <a:schemeClr val="dk1"/>
              </a:buClr>
              <a:buSzPts val="1500"/>
              <a:buChar char="•"/>
              <a:defRPr sz="1500"/>
            </a:lvl8pPr>
            <a:lvl9pPr marL="4114800" lvl="8" indent="-323850" algn="l">
              <a:lnSpc>
                <a:spcPct val="90000"/>
              </a:lnSpc>
              <a:spcBef>
                <a:spcPts val="376"/>
              </a:spcBef>
              <a:spcAft>
                <a:spcPts val="0"/>
              </a:spcAft>
              <a:buClr>
                <a:schemeClr val="dk1"/>
              </a:buClr>
              <a:buSzPts val="1500"/>
              <a:buChar char="•"/>
              <a:defRPr sz="1500"/>
            </a:lvl9pPr>
          </a:lstStyle>
          <a:p>
            <a:endParaRPr dirty="0"/>
          </a:p>
        </p:txBody>
      </p:sp>
      <p:sp>
        <p:nvSpPr>
          <p:cNvPr id="46" name="Google Shape;46;p53"/>
          <p:cNvSpPr txBox="1">
            <a:spLocks noGrp="1"/>
          </p:cNvSpPr>
          <p:nvPr>
            <p:ph type="body" idx="2"/>
          </p:nvPr>
        </p:nvSpPr>
        <p:spPr>
          <a:xfrm>
            <a:off x="629841" y="1714503"/>
            <a:ext cx="2949178" cy="317632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chemeClr val="dk1"/>
              </a:buClr>
              <a:buSzPts val="1200"/>
              <a:buNone/>
              <a:defRPr sz="1200">
                <a:latin typeface="Helvetica" pitchFamily="2" charset="0"/>
              </a:defRPr>
            </a:lvl1pPr>
            <a:lvl2pPr marL="914400" lvl="1" indent="-228600" algn="l">
              <a:lnSpc>
                <a:spcPct val="100000"/>
              </a:lnSpc>
              <a:spcBef>
                <a:spcPts val="376"/>
              </a:spcBef>
              <a:spcAft>
                <a:spcPts val="0"/>
              </a:spcAft>
              <a:buClr>
                <a:schemeClr val="dk1"/>
              </a:buClr>
              <a:buSzPts val="1050"/>
              <a:buNone/>
              <a:defRPr sz="1050"/>
            </a:lvl2pPr>
            <a:lvl3pPr marL="1371600" lvl="2" indent="-228600" algn="l">
              <a:lnSpc>
                <a:spcPct val="100000"/>
              </a:lnSpc>
              <a:spcBef>
                <a:spcPts val="376"/>
              </a:spcBef>
              <a:spcAft>
                <a:spcPts val="0"/>
              </a:spcAft>
              <a:buClr>
                <a:schemeClr val="dk1"/>
              </a:buClr>
              <a:buSzPts val="900"/>
              <a:buNone/>
              <a:defRPr sz="900"/>
            </a:lvl3pPr>
            <a:lvl4pPr marL="1828800" lvl="3" indent="-228600" algn="l">
              <a:lnSpc>
                <a:spcPct val="100000"/>
              </a:lnSpc>
              <a:spcBef>
                <a:spcPts val="376"/>
              </a:spcBef>
              <a:spcAft>
                <a:spcPts val="0"/>
              </a:spcAft>
              <a:buClr>
                <a:schemeClr val="dk1"/>
              </a:buClr>
              <a:buSzPts val="750"/>
              <a:buNone/>
              <a:defRPr sz="750"/>
            </a:lvl4pPr>
            <a:lvl5pPr marL="2286000" lvl="4" indent="-228600" algn="l">
              <a:lnSpc>
                <a:spcPct val="100000"/>
              </a:lnSpc>
              <a:spcBef>
                <a:spcPts val="376"/>
              </a:spcBef>
              <a:spcAft>
                <a:spcPts val="0"/>
              </a:spcAft>
              <a:buClr>
                <a:schemeClr val="dk1"/>
              </a:buClr>
              <a:buSzPts val="750"/>
              <a:buNone/>
              <a:defRPr sz="750"/>
            </a:lvl5pPr>
            <a:lvl6pPr marL="2743200" lvl="5" indent="-228600" algn="l">
              <a:lnSpc>
                <a:spcPct val="90000"/>
              </a:lnSpc>
              <a:spcBef>
                <a:spcPts val="376"/>
              </a:spcBef>
              <a:spcAft>
                <a:spcPts val="0"/>
              </a:spcAft>
              <a:buClr>
                <a:schemeClr val="dk1"/>
              </a:buClr>
              <a:buSzPts val="750"/>
              <a:buNone/>
              <a:defRPr sz="750"/>
            </a:lvl6pPr>
            <a:lvl7pPr marL="3200400" lvl="6" indent="-228600" algn="l">
              <a:lnSpc>
                <a:spcPct val="90000"/>
              </a:lnSpc>
              <a:spcBef>
                <a:spcPts val="376"/>
              </a:spcBef>
              <a:spcAft>
                <a:spcPts val="0"/>
              </a:spcAft>
              <a:buClr>
                <a:schemeClr val="dk1"/>
              </a:buClr>
              <a:buSzPts val="750"/>
              <a:buNone/>
              <a:defRPr sz="750"/>
            </a:lvl7pPr>
            <a:lvl8pPr marL="3657600" lvl="7" indent="-228600" algn="l">
              <a:lnSpc>
                <a:spcPct val="90000"/>
              </a:lnSpc>
              <a:spcBef>
                <a:spcPts val="376"/>
              </a:spcBef>
              <a:spcAft>
                <a:spcPts val="0"/>
              </a:spcAft>
              <a:buClr>
                <a:schemeClr val="dk1"/>
              </a:buClr>
              <a:buSzPts val="750"/>
              <a:buNone/>
              <a:defRPr sz="750"/>
            </a:lvl8pPr>
            <a:lvl9pPr marL="4114800" lvl="8" indent="-228600" algn="l">
              <a:lnSpc>
                <a:spcPct val="90000"/>
              </a:lnSpc>
              <a:spcBef>
                <a:spcPts val="376"/>
              </a:spcBef>
              <a:spcAft>
                <a:spcPts val="0"/>
              </a:spcAft>
              <a:buClr>
                <a:schemeClr val="dk1"/>
              </a:buClr>
              <a:buSzPts val="750"/>
              <a:buNone/>
              <a:defRPr sz="750"/>
            </a:lvl9pPr>
          </a:lstStyle>
          <a:p>
            <a:endParaRPr dirty="0"/>
          </a:p>
        </p:txBody>
      </p:sp>
      <p:sp>
        <p:nvSpPr>
          <p:cNvPr id="47" name="Google Shape;47;p53"/>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54"/>
          <p:cNvSpPr txBox="1">
            <a:spLocks noGrp="1"/>
          </p:cNvSpPr>
          <p:nvPr>
            <p:ph type="title"/>
          </p:nvPr>
        </p:nvSpPr>
        <p:spPr>
          <a:xfrm>
            <a:off x="629841" y="381000"/>
            <a:ext cx="2949178" cy="1333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F6C"/>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4"/>
          <p:cNvSpPr>
            <a:spLocks noGrp="1"/>
          </p:cNvSpPr>
          <p:nvPr>
            <p:ph type="pic" idx="2"/>
          </p:nvPr>
        </p:nvSpPr>
        <p:spPr>
          <a:xfrm>
            <a:off x="3887391" y="822855"/>
            <a:ext cx="4629150" cy="4061354"/>
          </a:xfrm>
          <a:prstGeom prst="rect">
            <a:avLst/>
          </a:prstGeom>
          <a:noFill/>
          <a:ln>
            <a:noFill/>
          </a:ln>
        </p:spPr>
      </p:sp>
      <p:sp>
        <p:nvSpPr>
          <p:cNvPr id="51" name="Google Shape;51;p54"/>
          <p:cNvSpPr txBox="1">
            <a:spLocks noGrp="1"/>
          </p:cNvSpPr>
          <p:nvPr>
            <p:ph type="body" idx="1"/>
          </p:nvPr>
        </p:nvSpPr>
        <p:spPr>
          <a:xfrm>
            <a:off x="629841" y="1714503"/>
            <a:ext cx="2949178" cy="317632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chemeClr val="dk1"/>
              </a:buClr>
              <a:buSzPts val="1200"/>
              <a:buNone/>
              <a:defRPr sz="1200">
                <a:latin typeface="Helvetica" pitchFamily="2" charset="0"/>
              </a:defRPr>
            </a:lvl1pPr>
            <a:lvl2pPr marL="914400" lvl="1" indent="-228600" algn="l">
              <a:lnSpc>
                <a:spcPct val="100000"/>
              </a:lnSpc>
              <a:spcBef>
                <a:spcPts val="376"/>
              </a:spcBef>
              <a:spcAft>
                <a:spcPts val="0"/>
              </a:spcAft>
              <a:buClr>
                <a:schemeClr val="dk1"/>
              </a:buClr>
              <a:buSzPts val="1050"/>
              <a:buNone/>
              <a:defRPr sz="1050"/>
            </a:lvl2pPr>
            <a:lvl3pPr marL="1371600" lvl="2" indent="-228600" algn="l">
              <a:lnSpc>
                <a:spcPct val="100000"/>
              </a:lnSpc>
              <a:spcBef>
                <a:spcPts val="376"/>
              </a:spcBef>
              <a:spcAft>
                <a:spcPts val="0"/>
              </a:spcAft>
              <a:buClr>
                <a:schemeClr val="dk1"/>
              </a:buClr>
              <a:buSzPts val="900"/>
              <a:buNone/>
              <a:defRPr sz="900"/>
            </a:lvl3pPr>
            <a:lvl4pPr marL="1828800" lvl="3" indent="-228600" algn="l">
              <a:lnSpc>
                <a:spcPct val="100000"/>
              </a:lnSpc>
              <a:spcBef>
                <a:spcPts val="376"/>
              </a:spcBef>
              <a:spcAft>
                <a:spcPts val="0"/>
              </a:spcAft>
              <a:buClr>
                <a:schemeClr val="dk1"/>
              </a:buClr>
              <a:buSzPts val="750"/>
              <a:buNone/>
              <a:defRPr sz="750"/>
            </a:lvl4pPr>
            <a:lvl5pPr marL="2286000" lvl="4" indent="-228600" algn="l">
              <a:lnSpc>
                <a:spcPct val="100000"/>
              </a:lnSpc>
              <a:spcBef>
                <a:spcPts val="376"/>
              </a:spcBef>
              <a:spcAft>
                <a:spcPts val="0"/>
              </a:spcAft>
              <a:buClr>
                <a:schemeClr val="dk1"/>
              </a:buClr>
              <a:buSzPts val="750"/>
              <a:buNone/>
              <a:defRPr sz="750"/>
            </a:lvl5pPr>
            <a:lvl6pPr marL="2743200" lvl="5" indent="-228600" algn="l">
              <a:lnSpc>
                <a:spcPct val="90000"/>
              </a:lnSpc>
              <a:spcBef>
                <a:spcPts val="376"/>
              </a:spcBef>
              <a:spcAft>
                <a:spcPts val="0"/>
              </a:spcAft>
              <a:buClr>
                <a:schemeClr val="dk1"/>
              </a:buClr>
              <a:buSzPts val="750"/>
              <a:buNone/>
              <a:defRPr sz="750"/>
            </a:lvl6pPr>
            <a:lvl7pPr marL="3200400" lvl="6" indent="-228600" algn="l">
              <a:lnSpc>
                <a:spcPct val="90000"/>
              </a:lnSpc>
              <a:spcBef>
                <a:spcPts val="376"/>
              </a:spcBef>
              <a:spcAft>
                <a:spcPts val="0"/>
              </a:spcAft>
              <a:buClr>
                <a:schemeClr val="dk1"/>
              </a:buClr>
              <a:buSzPts val="750"/>
              <a:buNone/>
              <a:defRPr sz="750"/>
            </a:lvl7pPr>
            <a:lvl8pPr marL="3657600" lvl="7" indent="-228600" algn="l">
              <a:lnSpc>
                <a:spcPct val="90000"/>
              </a:lnSpc>
              <a:spcBef>
                <a:spcPts val="376"/>
              </a:spcBef>
              <a:spcAft>
                <a:spcPts val="0"/>
              </a:spcAft>
              <a:buClr>
                <a:schemeClr val="dk1"/>
              </a:buClr>
              <a:buSzPts val="750"/>
              <a:buNone/>
              <a:defRPr sz="750"/>
            </a:lvl8pPr>
            <a:lvl9pPr marL="4114800" lvl="8" indent="-228600" algn="l">
              <a:lnSpc>
                <a:spcPct val="90000"/>
              </a:lnSpc>
              <a:spcBef>
                <a:spcPts val="376"/>
              </a:spcBef>
              <a:spcAft>
                <a:spcPts val="0"/>
              </a:spcAft>
              <a:buClr>
                <a:schemeClr val="dk1"/>
              </a:buClr>
              <a:buSzPts val="750"/>
              <a:buNone/>
              <a:defRPr sz="750"/>
            </a:lvl9pPr>
          </a:lstStyle>
          <a:p>
            <a:endParaRPr dirty="0"/>
          </a:p>
        </p:txBody>
      </p:sp>
      <p:sp>
        <p:nvSpPr>
          <p:cNvPr id="52" name="Google Shape;52;p54"/>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3"/>
        <p:cNvGrpSpPr/>
        <p:nvPr/>
      </p:nvGrpSpPr>
      <p:grpSpPr>
        <a:xfrm>
          <a:off x="0" y="0"/>
          <a:ext cx="0" cy="0"/>
          <a:chOff x="0" y="0"/>
          <a:chExt cx="0" cy="0"/>
        </a:xfrm>
      </p:grpSpPr>
      <p:sp>
        <p:nvSpPr>
          <p:cNvPr id="54" name="Google Shape;54;p55"/>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5"/>
          <p:cNvSpPr txBox="1">
            <a:spLocks noGrp="1"/>
          </p:cNvSpPr>
          <p:nvPr>
            <p:ph type="body" idx="1"/>
          </p:nvPr>
        </p:nvSpPr>
        <p:spPr>
          <a:xfrm rot="5400000">
            <a:off x="2477699" y="-1411258"/>
            <a:ext cx="4188246" cy="892921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56" name="Google Shape;56;p55"/>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56"/>
          <p:cNvSpPr txBox="1">
            <a:spLocks noGrp="1"/>
          </p:cNvSpPr>
          <p:nvPr>
            <p:ph type="title"/>
          </p:nvPr>
        </p:nvSpPr>
        <p:spPr>
          <a:xfrm rot="5400000">
            <a:off x="5107915" y="1740033"/>
            <a:ext cx="484319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F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56"/>
          <p:cNvSpPr txBox="1">
            <a:spLocks noGrp="1"/>
          </p:cNvSpPr>
          <p:nvPr>
            <p:ph type="body" idx="1"/>
          </p:nvPr>
        </p:nvSpPr>
        <p:spPr>
          <a:xfrm rot="5400000">
            <a:off x="1107419" y="-174492"/>
            <a:ext cx="484319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Clr>
                <a:schemeClr val="dk1"/>
              </a:buClr>
              <a:buSzPts val="1800"/>
              <a:buChar char="•"/>
              <a:defRPr>
                <a:latin typeface="Helvetica" pitchFamily="2" charset="0"/>
              </a:defRPr>
            </a:lvl1pPr>
            <a:lvl2pPr marL="914400" lvl="1" indent="-342900" algn="l">
              <a:lnSpc>
                <a:spcPct val="100000"/>
              </a:lnSpc>
              <a:spcBef>
                <a:spcPts val="376"/>
              </a:spcBef>
              <a:spcAft>
                <a:spcPts val="0"/>
              </a:spcAft>
              <a:buClr>
                <a:schemeClr val="dk1"/>
              </a:buClr>
              <a:buSzPts val="1800"/>
              <a:buChar char="•"/>
              <a:defRPr/>
            </a:lvl2pPr>
            <a:lvl3pPr marL="1371600" lvl="2" indent="-342900" algn="l">
              <a:lnSpc>
                <a:spcPct val="100000"/>
              </a:lnSpc>
              <a:spcBef>
                <a:spcPts val="376"/>
              </a:spcBef>
              <a:spcAft>
                <a:spcPts val="0"/>
              </a:spcAft>
              <a:buClr>
                <a:schemeClr val="dk1"/>
              </a:buClr>
              <a:buSzPts val="1800"/>
              <a:buChar char="•"/>
              <a:defRPr/>
            </a:lvl3pPr>
            <a:lvl4pPr marL="1828800" lvl="3" indent="-342900" algn="l">
              <a:lnSpc>
                <a:spcPct val="100000"/>
              </a:lnSpc>
              <a:spcBef>
                <a:spcPts val="376"/>
              </a:spcBef>
              <a:spcAft>
                <a:spcPts val="0"/>
              </a:spcAft>
              <a:buClr>
                <a:schemeClr val="dk1"/>
              </a:buClr>
              <a:buSzPts val="1800"/>
              <a:buChar char="•"/>
              <a:defRPr/>
            </a:lvl4pPr>
            <a:lvl5pPr marL="2286000" lvl="4" indent="-342900" algn="l">
              <a:lnSpc>
                <a:spcPct val="100000"/>
              </a:lnSpc>
              <a:spcBef>
                <a:spcPts val="376"/>
              </a:spcBef>
              <a:spcAft>
                <a:spcPts val="0"/>
              </a:spcAft>
              <a:buClr>
                <a:schemeClr val="dk1"/>
              </a:buClr>
              <a:buSzPts val="1800"/>
              <a:buChar char="•"/>
              <a:defRPr/>
            </a:lvl5pPr>
            <a:lvl6pPr marL="2743200" lvl="5" indent="-342900" algn="l">
              <a:lnSpc>
                <a:spcPct val="90000"/>
              </a:lnSpc>
              <a:spcBef>
                <a:spcPts val="376"/>
              </a:spcBef>
              <a:spcAft>
                <a:spcPts val="0"/>
              </a:spcAft>
              <a:buClr>
                <a:schemeClr val="dk1"/>
              </a:buClr>
              <a:buSzPts val="1800"/>
              <a:buChar char="•"/>
              <a:defRPr/>
            </a:lvl6pPr>
            <a:lvl7pPr marL="3200400" lvl="6" indent="-342900" algn="l">
              <a:lnSpc>
                <a:spcPct val="90000"/>
              </a:lnSpc>
              <a:spcBef>
                <a:spcPts val="376"/>
              </a:spcBef>
              <a:spcAft>
                <a:spcPts val="0"/>
              </a:spcAft>
              <a:buClr>
                <a:schemeClr val="dk1"/>
              </a:buClr>
              <a:buSzPts val="1800"/>
              <a:buChar char="•"/>
              <a:defRPr/>
            </a:lvl7pPr>
            <a:lvl8pPr marL="3657600" lvl="7" indent="-342900" algn="l">
              <a:lnSpc>
                <a:spcPct val="90000"/>
              </a:lnSpc>
              <a:spcBef>
                <a:spcPts val="376"/>
              </a:spcBef>
              <a:spcAft>
                <a:spcPts val="0"/>
              </a:spcAft>
              <a:buClr>
                <a:schemeClr val="dk1"/>
              </a:buClr>
              <a:buSzPts val="1800"/>
              <a:buChar char="•"/>
              <a:defRPr/>
            </a:lvl8pPr>
            <a:lvl9pPr marL="4114800" lvl="8" indent="-342900" algn="l">
              <a:lnSpc>
                <a:spcPct val="90000"/>
              </a:lnSpc>
              <a:spcBef>
                <a:spcPts val="376"/>
              </a:spcBef>
              <a:spcAft>
                <a:spcPts val="0"/>
              </a:spcAft>
              <a:buClr>
                <a:schemeClr val="dk1"/>
              </a:buClr>
              <a:buSzPts val="1800"/>
              <a:buChar char="•"/>
              <a:defRPr/>
            </a:lvl9pPr>
          </a:lstStyle>
          <a:p>
            <a:endParaRPr dirty="0"/>
          </a:p>
        </p:txBody>
      </p:sp>
      <p:sp>
        <p:nvSpPr>
          <p:cNvPr id="60" name="Google Shape;60;p56"/>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2F6C"/>
              </a:buClr>
              <a:buSzPts val="3300"/>
              <a:buFont typeface="Trebuchet MS"/>
              <a:buNone/>
              <a:defRPr sz="3300" b="0" i="0" u="none" strike="noStrike" cap="none">
                <a:solidFill>
                  <a:srgbClr val="002F6C"/>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107213" y="959227"/>
            <a:ext cx="8929217" cy="418824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75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100000"/>
              </a:lnSpc>
              <a:spcBef>
                <a:spcPts val="376"/>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100000"/>
              </a:lnSpc>
              <a:spcBef>
                <a:spcPts val="376"/>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3pPr>
            <a:lvl4pPr marL="1828800" marR="0" lvl="3" indent="-330200" algn="l" rtl="0">
              <a:lnSpc>
                <a:spcPct val="100000"/>
              </a:lnSpc>
              <a:spcBef>
                <a:spcPts val="376"/>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4pPr>
            <a:lvl5pPr marL="2286000" marR="0" lvl="4" indent="-330200" algn="l" rtl="0">
              <a:lnSpc>
                <a:spcPct val="100000"/>
              </a:lnSpc>
              <a:spcBef>
                <a:spcPts val="376"/>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6"/>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12" name="Google Shape;12;p45"/>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45"/>
          <p:cNvPicPr preferRelativeResize="0"/>
          <p:nvPr/>
        </p:nvPicPr>
        <p:blipFill rotWithShape="1">
          <a:blip r:embed="rId16">
            <a:alphaModFix/>
          </a:blip>
          <a:srcRect/>
          <a:stretch/>
        </p:blipFill>
        <p:spPr>
          <a:xfrm>
            <a:off x="8000476" y="177254"/>
            <a:ext cx="997802" cy="61368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79" r:id="rId12"/>
    <p:sldLayoutId id="2147483680"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pitchFamily="2" charset="0"/>
          <a:ea typeface="Helvetica"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link-labs.com/blog/lte-e-drx-psm-explained-for-lte-m1"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link-labs.com/blog/lte-e-drx-psm-explained-for-lte-m1"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eriscom.zendesk.com/hc/en-us/articles/360049848254-Understanding-LTE-M-Power-Management-Mode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DovunOxlY1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www.analog.com/media/en/technical-documentation/tech-articles/480501640radio101.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flippingphysics.com/standing-waves.html" TargetMode="External"/><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ieeexplore.ieee.org/stamp/stamp.jsp?arnumber=836823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hyperlink" Target="https://github.com/project-chip/connectedhomeip"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hyperlink" Target="https://www.nordicsemi.com/products/matter" TargetMode="External"/><Relationship Id="rId2" Type="http://schemas.openxmlformats.org/officeDocument/2006/relationships/hyperlink" Target="https://www.youtube.com/watch?v=v_285vCHifw" TargetMode="External"/><Relationship Id="rId1" Type="http://schemas.openxmlformats.org/officeDocument/2006/relationships/slideLayout" Target="../slideLayouts/slideLayout2.xml"/><Relationship Id="rId5" Type="http://schemas.openxmlformats.org/officeDocument/2006/relationships/hyperlink" Target="https://xkcd.com/927/" TargetMode="Externa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hyperlink" Target="https://www.qualcomm.com/media/documents/files/demystifying-3gpp-and-the-essential-role-of-qualcomm-in-leading-the-expansion-of-the-mobile-ecosystem.pdf" TargetMode="External"/><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xfrm>
            <a:off x="707010" y="935302"/>
            <a:ext cx="7692272" cy="1989667"/>
          </a:xfrm>
          <a:prstGeom prst="rect">
            <a:avLst/>
          </a:prstGeom>
          <a:noFill/>
          <a:ln>
            <a:noFill/>
          </a:ln>
        </p:spPr>
        <p:txBody>
          <a:bodyPr spcFirstLastPara="1" wrap="square" lIns="91425" tIns="45700" rIns="91425" bIns="45700" anchor="b" anchorCtr="0">
            <a:normAutofit/>
          </a:bodyPr>
          <a:lstStyle/>
          <a:p>
            <a:pPr>
              <a:buClr>
                <a:schemeClr val="dk1"/>
              </a:buClr>
              <a:buSzPts val="3200"/>
            </a:pPr>
            <a:r>
              <a:rPr lang="en-US" sz="1800" dirty="0"/>
              <a:t>Wireless for the Internet of Things</a:t>
            </a:r>
            <a:br>
              <a:rPr lang="en-US" sz="1800" dirty="0"/>
            </a:br>
            <a:br>
              <a:rPr lang="en-US" sz="3200" b="1" dirty="0">
                <a:solidFill>
                  <a:schemeClr val="dk1"/>
                </a:solidFill>
              </a:rPr>
            </a:br>
            <a:r>
              <a:rPr lang="en-US" sz="3600" b="1" dirty="0">
                <a:solidFill>
                  <a:schemeClr val="tx1"/>
                </a:solidFill>
              </a:rPr>
              <a:t>IoT Cellular, Backscatter, Matter</a:t>
            </a:r>
            <a:endParaRPr sz="6000" b="1" i="1" dirty="0">
              <a:solidFill>
                <a:schemeClr val="tx1"/>
              </a:solidFill>
            </a:endParaRPr>
          </a:p>
        </p:txBody>
      </p:sp>
      <p:sp>
        <p:nvSpPr>
          <p:cNvPr id="71" name="Google Shape;71;p1"/>
          <p:cNvSpPr txBox="1">
            <a:spLocks noGrp="1"/>
          </p:cNvSpPr>
          <p:nvPr>
            <p:ph type="subTitle" idx="1"/>
          </p:nvPr>
        </p:nvSpPr>
        <p:spPr>
          <a:xfrm>
            <a:off x="1143000" y="3916098"/>
            <a:ext cx="6858000" cy="137980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F3864"/>
              </a:buClr>
              <a:buSzPts val="1600"/>
              <a:buNone/>
            </a:pPr>
            <a:r>
              <a:rPr lang="en-US" sz="1600" b="1" dirty="0">
                <a:solidFill>
                  <a:srgbClr val="1F3864"/>
                </a:solidFill>
                <a:latin typeface="Arial"/>
                <a:ea typeface="Arial"/>
                <a:cs typeface="Arial"/>
                <a:sym typeface="Arial"/>
              </a:rPr>
              <a:t>CS/ECE 4501</a:t>
            </a:r>
            <a:endParaRPr dirty="0"/>
          </a:p>
          <a:p>
            <a:pPr marL="0" lvl="0" indent="0" algn="l" rtl="0">
              <a:lnSpc>
                <a:spcPct val="100000"/>
              </a:lnSpc>
              <a:spcBef>
                <a:spcPts val="750"/>
              </a:spcBef>
              <a:spcAft>
                <a:spcPts val="0"/>
              </a:spcAft>
              <a:buClr>
                <a:srgbClr val="1F3864"/>
              </a:buClr>
              <a:buSzPts val="1600"/>
              <a:buNone/>
            </a:pPr>
            <a:r>
              <a:rPr lang="en-US" sz="1600" b="1" dirty="0">
                <a:solidFill>
                  <a:srgbClr val="1F3864"/>
                </a:solidFill>
                <a:latin typeface="Arial"/>
                <a:ea typeface="Arial"/>
                <a:cs typeface="Arial"/>
                <a:sym typeface="Arial"/>
              </a:rPr>
              <a:t>Spring 2023</a:t>
            </a:r>
            <a:endParaRPr dirty="0"/>
          </a:p>
          <a:p>
            <a:pPr marL="0" lvl="0" indent="0" algn="l" rtl="0">
              <a:lnSpc>
                <a:spcPct val="100000"/>
              </a:lnSpc>
              <a:spcBef>
                <a:spcPts val="750"/>
              </a:spcBef>
              <a:spcAft>
                <a:spcPts val="0"/>
              </a:spcAft>
              <a:buClr>
                <a:srgbClr val="1F3864"/>
              </a:buClr>
              <a:buSzPts val="1600"/>
              <a:buNone/>
            </a:pPr>
            <a:r>
              <a:rPr lang="en-US" sz="1600" b="1" dirty="0">
                <a:solidFill>
                  <a:srgbClr val="1F3864"/>
                </a:solidFill>
                <a:latin typeface="Arial"/>
                <a:ea typeface="Arial"/>
                <a:cs typeface="Arial"/>
                <a:sym typeface="Arial"/>
              </a:rPr>
              <a:t>UVA</a:t>
            </a:r>
            <a:endParaRPr sz="1600" dirty="0">
              <a:solidFill>
                <a:srgbClr val="1F3864"/>
              </a:solidFill>
              <a:latin typeface="Arial"/>
              <a:ea typeface="Arial"/>
              <a:cs typeface="Arial"/>
              <a:sym typeface="Arial"/>
            </a:endParaRPr>
          </a:p>
        </p:txBody>
      </p:sp>
      <p:sp>
        <p:nvSpPr>
          <p:cNvPr id="2" name="TextBox 1">
            <a:extLst>
              <a:ext uri="{FF2B5EF4-FFF2-40B4-BE49-F238E27FC236}">
                <a16:creationId xmlns:a16="http://schemas.microsoft.com/office/drawing/2014/main" id="{E9429EA3-483E-FE1B-54A1-F9E4AFA8BBBD}"/>
              </a:ext>
            </a:extLst>
          </p:cNvPr>
          <p:cNvSpPr txBox="1"/>
          <p:nvPr/>
        </p:nvSpPr>
        <p:spPr>
          <a:xfrm>
            <a:off x="7726319" y="5496091"/>
            <a:ext cx="1317990" cy="200055"/>
          </a:xfrm>
          <a:prstGeom prst="rect">
            <a:avLst/>
          </a:prstGeom>
          <a:noFill/>
        </p:spPr>
        <p:txBody>
          <a:bodyPr wrap="none" rtlCol="0">
            <a:spAutoFit/>
          </a:bodyPr>
          <a:lstStyle/>
          <a:p>
            <a:r>
              <a:rPr lang="en-US" sz="700" dirty="0">
                <a:solidFill>
                  <a:schemeClr val="bg1">
                    <a:lumMod val="85000"/>
                  </a:schemeClr>
                </a:solidFill>
              </a:rPr>
              <a:t>[</a:t>
            </a:r>
            <a:r>
              <a:rPr lang="en-US" sz="700" dirty="0" err="1">
                <a:solidFill>
                  <a:schemeClr val="bg1">
                    <a:lumMod val="85000"/>
                  </a:schemeClr>
                </a:solidFill>
              </a:rPr>
              <a:t>Pannuto</a:t>
            </a:r>
            <a:r>
              <a:rPr lang="en-US" sz="700" dirty="0">
                <a:solidFill>
                  <a:schemeClr val="bg1">
                    <a:lumMod val="85000"/>
                  </a:schemeClr>
                </a:solidFill>
              </a:rPr>
              <a:t>, </a:t>
            </a:r>
            <a:r>
              <a:rPr lang="en-US" sz="700" dirty="0" err="1">
                <a:solidFill>
                  <a:schemeClr val="bg1">
                    <a:lumMod val="85000"/>
                  </a:schemeClr>
                </a:solidFill>
              </a:rPr>
              <a:t>Ghena</a:t>
            </a:r>
            <a:r>
              <a:rPr lang="en-US" sz="700" dirty="0">
                <a:solidFill>
                  <a:schemeClr val="bg1">
                    <a:lumMod val="85000"/>
                  </a:schemeClr>
                </a:solidFill>
              </a:rPr>
              <a:t>, Campbell]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1BC4A-DE49-4BBC-A9A0-84C9A783A2E5}"/>
              </a:ext>
            </a:extLst>
          </p:cNvPr>
          <p:cNvSpPr>
            <a:spLocks noGrp="1"/>
          </p:cNvSpPr>
          <p:nvPr>
            <p:ph type="title"/>
          </p:nvPr>
        </p:nvSpPr>
        <p:spPr/>
        <p:txBody>
          <a:bodyPr>
            <a:normAutofit fontScale="90000"/>
          </a:bodyPr>
          <a:lstStyle/>
          <a:p>
            <a:r>
              <a:rPr lang="en-US" dirty="0"/>
              <a:t>LTE-M and NB-IoT were developed in parallel</a:t>
            </a:r>
          </a:p>
        </p:txBody>
      </p:sp>
      <p:sp>
        <p:nvSpPr>
          <p:cNvPr id="7" name="Text Placeholder 6">
            <a:extLst>
              <a:ext uri="{FF2B5EF4-FFF2-40B4-BE49-F238E27FC236}">
                <a16:creationId xmlns:a16="http://schemas.microsoft.com/office/drawing/2014/main" id="{937C46F9-F87E-1676-81AA-28C69B26FA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ABBC5D-ED46-4160-920C-20A7EDFB3F00}"/>
              </a:ext>
            </a:extLst>
          </p:cNvPr>
          <p:cNvSpPr>
            <a:spLocks noGrp="1"/>
          </p:cNvSpPr>
          <p:nvPr>
            <p:ph type="sldNum" sz="quarter" idx="12"/>
          </p:nvPr>
        </p:nvSpPr>
        <p:spPr/>
        <p:txBody>
          <a:bodyPr/>
          <a:lstStyle/>
          <a:p>
            <a:fld id="{0778C724-3839-4D76-A707-B4C23905D055}" type="slidenum">
              <a:rPr lang="en-US" smtClean="0"/>
              <a:pPr/>
              <a:t>10</a:t>
            </a:fld>
            <a:endParaRPr lang="en-US"/>
          </a:p>
        </p:txBody>
      </p:sp>
      <p:pic>
        <p:nvPicPr>
          <p:cNvPr id="6" name="Picture 5">
            <a:extLst>
              <a:ext uri="{FF2B5EF4-FFF2-40B4-BE49-F238E27FC236}">
                <a16:creationId xmlns:a16="http://schemas.microsoft.com/office/drawing/2014/main" id="{2CA257CD-FFB0-449A-9D46-740D27126CF9}"/>
              </a:ext>
            </a:extLst>
          </p:cNvPr>
          <p:cNvPicPr>
            <a:picLocks noChangeAspect="1"/>
          </p:cNvPicPr>
          <p:nvPr/>
        </p:nvPicPr>
        <p:blipFill>
          <a:blip r:embed="rId2"/>
          <a:stretch>
            <a:fillRect/>
          </a:stretch>
        </p:blipFill>
        <p:spPr>
          <a:xfrm>
            <a:off x="826895" y="1209676"/>
            <a:ext cx="7490210" cy="3705225"/>
          </a:xfrm>
          <a:prstGeom prst="rect">
            <a:avLst/>
          </a:prstGeom>
        </p:spPr>
      </p:pic>
    </p:spTree>
    <p:extLst>
      <p:ext uri="{BB962C8B-B14F-4D97-AF65-F5344CB8AC3E}">
        <p14:creationId xmlns:p14="http://schemas.microsoft.com/office/powerpoint/2010/main" val="1799307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6768ADB-5C00-4A51-8CF8-A88357E81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310" y="1093120"/>
            <a:ext cx="4677599" cy="20581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4D3BFEB-DC40-4778-8575-44CAA371B463}"/>
              </a:ext>
            </a:extLst>
          </p:cNvPr>
          <p:cNvSpPr>
            <a:spLocks noGrp="1"/>
          </p:cNvSpPr>
          <p:nvPr>
            <p:ph type="title"/>
          </p:nvPr>
        </p:nvSpPr>
        <p:spPr/>
        <p:txBody>
          <a:bodyPr/>
          <a:lstStyle/>
          <a:p>
            <a:r>
              <a:rPr lang="en-US" dirty="0"/>
              <a:t>LTE-M and NB-IoT downlink and uplink</a:t>
            </a:r>
          </a:p>
        </p:txBody>
      </p:sp>
      <p:sp>
        <p:nvSpPr>
          <p:cNvPr id="3" name="Content Placeholder 2">
            <a:extLst>
              <a:ext uri="{FF2B5EF4-FFF2-40B4-BE49-F238E27FC236}">
                <a16:creationId xmlns:a16="http://schemas.microsoft.com/office/drawing/2014/main" id="{E1C76DAB-5946-4F28-BE19-0CD3937537D8}"/>
              </a:ext>
            </a:extLst>
          </p:cNvPr>
          <p:cNvSpPr>
            <a:spLocks noGrp="1"/>
          </p:cNvSpPr>
          <p:nvPr>
            <p:ph idx="1"/>
          </p:nvPr>
        </p:nvSpPr>
        <p:spPr>
          <a:xfrm>
            <a:off x="455696" y="3096370"/>
            <a:ext cx="8229600" cy="1818531"/>
          </a:xfrm>
        </p:spPr>
        <p:txBody>
          <a:bodyPr>
            <a:normAutofit fontScale="62500" lnSpcReduction="20000"/>
          </a:bodyPr>
          <a:lstStyle/>
          <a:p>
            <a:r>
              <a:rPr lang="en-US" dirty="0"/>
              <a:t>OFDMA downlink</a:t>
            </a:r>
          </a:p>
          <a:p>
            <a:pPr lvl="1"/>
            <a:r>
              <a:rPr lang="en-US" dirty="0"/>
              <a:t>Put the more complicated hardware in the cell tower [simple FFT demodulator]</a:t>
            </a:r>
          </a:p>
          <a:p>
            <a:endParaRPr lang="en-US" dirty="0"/>
          </a:p>
          <a:p>
            <a:r>
              <a:rPr lang="en-US" dirty="0"/>
              <a:t>SC-FDMA (single carrier FDMA) uplink</a:t>
            </a:r>
          </a:p>
          <a:p>
            <a:pPr lvl="1"/>
            <a:r>
              <a:rPr lang="en-US" dirty="0"/>
              <a:t>Blocks of subchannels combined into one signal</a:t>
            </a:r>
          </a:p>
          <a:p>
            <a:pPr lvl="1"/>
            <a:r>
              <a:rPr lang="en-US" dirty="0"/>
              <a:t>Similar concept, but simpler for end devices to implement</a:t>
            </a:r>
          </a:p>
        </p:txBody>
      </p:sp>
      <p:sp>
        <p:nvSpPr>
          <p:cNvPr id="4" name="Slide Number Placeholder 3">
            <a:extLst>
              <a:ext uri="{FF2B5EF4-FFF2-40B4-BE49-F238E27FC236}">
                <a16:creationId xmlns:a16="http://schemas.microsoft.com/office/drawing/2014/main" id="{51875A3F-2A22-40DB-9119-74662D0ACCA5}"/>
              </a:ext>
            </a:extLst>
          </p:cNvPr>
          <p:cNvSpPr>
            <a:spLocks noGrp="1"/>
          </p:cNvSpPr>
          <p:nvPr>
            <p:ph type="sldNum" sz="quarter" idx="12"/>
          </p:nvPr>
        </p:nvSpPr>
        <p:spPr/>
        <p:txBody>
          <a:bodyPr/>
          <a:lstStyle/>
          <a:p>
            <a:fld id="{0778C724-3839-4D76-A707-B4C23905D055}" type="slidenum">
              <a:rPr lang="en-US" smtClean="0"/>
              <a:t>11</a:t>
            </a:fld>
            <a:endParaRPr lang="en-US"/>
          </a:p>
        </p:txBody>
      </p:sp>
    </p:spTree>
    <p:extLst>
      <p:ext uri="{BB962C8B-B14F-4D97-AF65-F5344CB8AC3E}">
        <p14:creationId xmlns:p14="http://schemas.microsoft.com/office/powerpoint/2010/main" val="3086897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718DED-BB9A-41BD-AE46-7088456F3E57}"/>
              </a:ext>
            </a:extLst>
          </p:cNvPr>
          <p:cNvPicPr>
            <a:picLocks noChangeAspect="1"/>
          </p:cNvPicPr>
          <p:nvPr/>
        </p:nvPicPr>
        <p:blipFill>
          <a:blip r:embed="rId2"/>
          <a:stretch>
            <a:fillRect/>
          </a:stretch>
        </p:blipFill>
        <p:spPr>
          <a:xfrm>
            <a:off x="5544699" y="1633057"/>
            <a:ext cx="3074068" cy="2909386"/>
          </a:xfrm>
          <a:prstGeom prst="rect">
            <a:avLst/>
          </a:prstGeom>
        </p:spPr>
      </p:pic>
      <p:sp>
        <p:nvSpPr>
          <p:cNvPr id="2" name="Title 1">
            <a:extLst>
              <a:ext uri="{FF2B5EF4-FFF2-40B4-BE49-F238E27FC236}">
                <a16:creationId xmlns:a16="http://schemas.microsoft.com/office/drawing/2014/main" id="{8ABD03B6-B522-49B1-B3A3-159CF82ED1B1}"/>
              </a:ext>
            </a:extLst>
          </p:cNvPr>
          <p:cNvSpPr>
            <a:spLocks noGrp="1"/>
          </p:cNvSpPr>
          <p:nvPr>
            <p:ph type="title"/>
          </p:nvPr>
        </p:nvSpPr>
        <p:spPr/>
        <p:txBody>
          <a:bodyPr/>
          <a:lstStyle/>
          <a:p>
            <a:r>
              <a:rPr lang="en-US" dirty="0"/>
              <a:t>LTE resource allocation</a:t>
            </a:r>
          </a:p>
        </p:txBody>
      </p:sp>
      <p:sp>
        <p:nvSpPr>
          <p:cNvPr id="3" name="Content Placeholder 2">
            <a:extLst>
              <a:ext uri="{FF2B5EF4-FFF2-40B4-BE49-F238E27FC236}">
                <a16:creationId xmlns:a16="http://schemas.microsoft.com/office/drawing/2014/main" id="{ADD3E1B5-6661-4325-8FBD-132CD1184363}"/>
              </a:ext>
            </a:extLst>
          </p:cNvPr>
          <p:cNvSpPr>
            <a:spLocks noGrp="1"/>
          </p:cNvSpPr>
          <p:nvPr>
            <p:ph idx="1"/>
          </p:nvPr>
        </p:nvSpPr>
        <p:spPr>
          <a:xfrm>
            <a:off x="107213" y="959227"/>
            <a:ext cx="5360333" cy="4188246"/>
          </a:xfrm>
        </p:spPr>
        <p:txBody>
          <a:bodyPr>
            <a:normAutofit fontScale="62500" lnSpcReduction="20000"/>
          </a:bodyPr>
          <a:lstStyle/>
          <a:p>
            <a:r>
              <a:rPr lang="en-US" dirty="0"/>
              <a:t>Cellular uses OFDMA to schedule</a:t>
            </a:r>
          </a:p>
          <a:p>
            <a:pPr lvl="1"/>
            <a:r>
              <a:rPr lang="en-US" dirty="0"/>
              <a:t>Time + Frequency -&gt; “2D Scheduling”</a:t>
            </a:r>
          </a:p>
          <a:p>
            <a:pPr lvl="1"/>
            <a:endParaRPr lang="en-US" dirty="0"/>
          </a:p>
          <a:p>
            <a:r>
              <a:rPr lang="en-US" dirty="0"/>
              <a:t>Cellular uses single channels up to 20 MHz</a:t>
            </a:r>
          </a:p>
          <a:p>
            <a:pPr lvl="1"/>
            <a:r>
              <a:rPr lang="en-US" dirty="0"/>
              <a:t>Further divides these into 100 Resource Blocks</a:t>
            </a:r>
          </a:p>
          <a:p>
            <a:pPr lvl="1"/>
            <a:endParaRPr lang="en-US" dirty="0"/>
          </a:p>
          <a:p>
            <a:r>
              <a:rPr lang="en-US" dirty="0"/>
              <a:t>Resource Block</a:t>
            </a:r>
          </a:p>
          <a:p>
            <a:pPr lvl="1"/>
            <a:r>
              <a:rPr lang="en-US" dirty="0"/>
              <a:t>12 subcarriers for OFDM in frequency (15 kHz each)</a:t>
            </a:r>
          </a:p>
          <a:p>
            <a:pPr lvl="1"/>
            <a:r>
              <a:rPr lang="en-US" dirty="0"/>
              <a:t>7 symbols in time (0.5 </a:t>
            </a:r>
            <a:r>
              <a:rPr lang="en-US" dirty="0" err="1"/>
              <a:t>ms</a:t>
            </a:r>
            <a:r>
              <a:rPr lang="en-US" dirty="0"/>
              <a:t>)</a:t>
            </a:r>
          </a:p>
          <a:p>
            <a:pPr lvl="2"/>
            <a:endParaRPr lang="en-US" dirty="0"/>
          </a:p>
          <a:p>
            <a:r>
              <a:rPr lang="en-US" dirty="0"/>
              <a:t>Devices are allocated frequency and time based on what they are sending</a:t>
            </a:r>
          </a:p>
          <a:p>
            <a:pPr lvl="1"/>
            <a:r>
              <a:rPr lang="en-US" dirty="0"/>
              <a:t>Allocated in units of Resource Blocks</a:t>
            </a:r>
          </a:p>
        </p:txBody>
      </p:sp>
      <p:sp>
        <p:nvSpPr>
          <p:cNvPr id="4" name="Slide Number Placeholder 3">
            <a:extLst>
              <a:ext uri="{FF2B5EF4-FFF2-40B4-BE49-F238E27FC236}">
                <a16:creationId xmlns:a16="http://schemas.microsoft.com/office/drawing/2014/main" id="{C80AE8BB-4EAB-467D-B375-DAEF55FA192D}"/>
              </a:ext>
            </a:extLst>
          </p:cNvPr>
          <p:cNvSpPr>
            <a:spLocks noGrp="1"/>
          </p:cNvSpPr>
          <p:nvPr>
            <p:ph type="sldNum" sz="quarter" idx="12"/>
          </p:nvPr>
        </p:nvSpPr>
        <p:spPr/>
        <p:txBody>
          <a:bodyPr/>
          <a:lstStyle/>
          <a:p>
            <a:fld id="{0778C724-3839-4D76-A707-B4C23905D055}" type="slidenum">
              <a:rPr lang="en-US" smtClean="0"/>
              <a:pPr/>
              <a:t>12</a:t>
            </a:fld>
            <a:endParaRPr lang="en-US"/>
          </a:p>
        </p:txBody>
      </p:sp>
    </p:spTree>
    <p:extLst>
      <p:ext uri="{BB962C8B-B14F-4D97-AF65-F5344CB8AC3E}">
        <p14:creationId xmlns:p14="http://schemas.microsoft.com/office/powerpoint/2010/main" val="4061014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429A16C-3E24-4754-878A-7588215D5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6512" y="3116179"/>
            <a:ext cx="5077489" cy="19133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899DD4-5C8B-4646-B1C5-C22435004311}"/>
              </a:ext>
            </a:extLst>
          </p:cNvPr>
          <p:cNvSpPr>
            <a:spLocks noGrp="1"/>
          </p:cNvSpPr>
          <p:nvPr>
            <p:ph type="title"/>
          </p:nvPr>
        </p:nvSpPr>
        <p:spPr/>
        <p:txBody>
          <a:bodyPr/>
          <a:lstStyle/>
          <a:p>
            <a:r>
              <a:rPr lang="en-US" dirty="0"/>
              <a:t>Resources used by LTE-M and NB-IoT</a:t>
            </a:r>
          </a:p>
        </p:txBody>
      </p:sp>
      <p:sp>
        <p:nvSpPr>
          <p:cNvPr id="3" name="Content Placeholder 2">
            <a:extLst>
              <a:ext uri="{FF2B5EF4-FFF2-40B4-BE49-F238E27FC236}">
                <a16:creationId xmlns:a16="http://schemas.microsoft.com/office/drawing/2014/main" id="{1135827E-F842-43B0-8BFB-785A46DDEC44}"/>
              </a:ext>
            </a:extLst>
          </p:cNvPr>
          <p:cNvSpPr>
            <a:spLocks noGrp="1"/>
          </p:cNvSpPr>
          <p:nvPr>
            <p:ph idx="1"/>
          </p:nvPr>
        </p:nvSpPr>
        <p:spPr/>
        <p:txBody>
          <a:bodyPr>
            <a:normAutofit/>
          </a:bodyPr>
          <a:lstStyle/>
          <a:p>
            <a:r>
              <a:rPr lang="en-US" sz="1800" dirty="0"/>
              <a:t>LTE-M uses up to 6 resource blocks</a:t>
            </a:r>
          </a:p>
          <a:p>
            <a:pPr lvl="1"/>
            <a:r>
              <a:rPr lang="en-US" sz="1600" dirty="0"/>
              <a:t>1.4 MHz of bandwidth (1.080 MHz)</a:t>
            </a:r>
          </a:p>
          <a:p>
            <a:pPr lvl="1"/>
            <a:r>
              <a:rPr lang="en-US" sz="1600" dirty="0"/>
              <a:t>Can co-exist with other normal LTE traffic, scheduled by cell tower</a:t>
            </a:r>
          </a:p>
          <a:p>
            <a:pPr lvl="1"/>
            <a:r>
              <a:rPr lang="en-US" sz="1600" dirty="0"/>
              <a:t>Limited to only some capability of LTE</a:t>
            </a:r>
          </a:p>
          <a:p>
            <a:pPr lvl="1"/>
            <a:endParaRPr lang="en-US" sz="1600" dirty="0"/>
          </a:p>
          <a:p>
            <a:r>
              <a:rPr lang="en-US" sz="1800" dirty="0"/>
              <a:t>NB-IoT uses up to 1 resource block</a:t>
            </a:r>
          </a:p>
          <a:p>
            <a:pPr lvl="1"/>
            <a:r>
              <a:rPr lang="en-US" sz="1600" dirty="0"/>
              <a:t>200 kHz of bandwidth (180 kHz)</a:t>
            </a:r>
          </a:p>
          <a:p>
            <a:pPr lvl="1"/>
            <a:r>
              <a:rPr lang="en-US" sz="1600" dirty="0"/>
              <a:t>Multiple deployment options</a:t>
            </a:r>
          </a:p>
          <a:p>
            <a:pPr lvl="2"/>
            <a:r>
              <a:rPr lang="en-US" sz="1200" dirty="0"/>
              <a:t>Guard-band in practice</a:t>
            </a:r>
          </a:p>
          <a:p>
            <a:pPr lvl="1"/>
            <a:endParaRPr lang="en-US" sz="1600" dirty="0"/>
          </a:p>
        </p:txBody>
      </p:sp>
      <p:sp>
        <p:nvSpPr>
          <p:cNvPr id="4" name="Slide Number Placeholder 3">
            <a:extLst>
              <a:ext uri="{FF2B5EF4-FFF2-40B4-BE49-F238E27FC236}">
                <a16:creationId xmlns:a16="http://schemas.microsoft.com/office/drawing/2014/main" id="{F426851C-934A-4FD5-AB5C-B2A03829AA56}"/>
              </a:ext>
            </a:extLst>
          </p:cNvPr>
          <p:cNvSpPr>
            <a:spLocks noGrp="1"/>
          </p:cNvSpPr>
          <p:nvPr>
            <p:ph type="sldNum" sz="quarter" idx="12"/>
          </p:nvPr>
        </p:nvSpPr>
        <p:spPr/>
        <p:txBody>
          <a:bodyPr/>
          <a:lstStyle/>
          <a:p>
            <a:fld id="{0778C724-3839-4D76-A707-B4C23905D055}" type="slidenum">
              <a:rPr lang="en-US" smtClean="0"/>
              <a:pPr/>
              <a:t>13</a:t>
            </a:fld>
            <a:endParaRPr lang="en-US"/>
          </a:p>
        </p:txBody>
      </p:sp>
    </p:spTree>
    <p:extLst>
      <p:ext uri="{BB962C8B-B14F-4D97-AF65-F5344CB8AC3E}">
        <p14:creationId xmlns:p14="http://schemas.microsoft.com/office/powerpoint/2010/main" val="3814138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8F0B6-823B-4BA6-87DA-916BF789EDA9}"/>
              </a:ext>
            </a:extLst>
          </p:cNvPr>
          <p:cNvSpPr>
            <a:spLocks noGrp="1"/>
          </p:cNvSpPr>
          <p:nvPr>
            <p:ph type="title"/>
          </p:nvPr>
        </p:nvSpPr>
        <p:spPr/>
        <p:txBody>
          <a:bodyPr/>
          <a:lstStyle/>
          <a:p>
            <a:r>
              <a:rPr lang="en-US" dirty="0"/>
              <a:t>Reducing power for IoT devices</a:t>
            </a:r>
          </a:p>
        </p:txBody>
      </p:sp>
      <p:sp>
        <p:nvSpPr>
          <p:cNvPr id="3" name="Content Placeholder 2">
            <a:extLst>
              <a:ext uri="{FF2B5EF4-FFF2-40B4-BE49-F238E27FC236}">
                <a16:creationId xmlns:a16="http://schemas.microsoft.com/office/drawing/2014/main" id="{CD1A646F-81C1-4590-A7CC-2FCC419DB952}"/>
              </a:ext>
            </a:extLst>
          </p:cNvPr>
          <p:cNvSpPr>
            <a:spLocks noGrp="1"/>
          </p:cNvSpPr>
          <p:nvPr>
            <p:ph idx="1"/>
          </p:nvPr>
        </p:nvSpPr>
        <p:spPr>
          <a:xfrm>
            <a:off x="107214" y="959227"/>
            <a:ext cx="4362284" cy="4188246"/>
          </a:xfrm>
        </p:spPr>
        <p:txBody>
          <a:bodyPr>
            <a:normAutofit fontScale="62500" lnSpcReduction="20000"/>
          </a:bodyPr>
          <a:lstStyle/>
          <a:p>
            <a:r>
              <a:rPr lang="en-US" dirty="0"/>
              <a:t>Reduce max Tx power to 20 dBm</a:t>
            </a:r>
          </a:p>
          <a:p>
            <a:pPr lvl="1"/>
            <a:r>
              <a:rPr lang="en-US" dirty="0"/>
              <a:t>Increased receive sensitivity at tower will cover it</a:t>
            </a:r>
          </a:p>
          <a:p>
            <a:pPr lvl="1"/>
            <a:endParaRPr lang="en-US" dirty="0"/>
          </a:p>
          <a:p>
            <a:r>
              <a:rPr lang="en-US" dirty="0"/>
              <a:t>Extended Discontinuous Reception (</a:t>
            </a:r>
            <a:r>
              <a:rPr lang="en-US" dirty="0" err="1"/>
              <a:t>eDRX</a:t>
            </a:r>
            <a:r>
              <a:rPr lang="en-US" dirty="0"/>
              <a:t>)</a:t>
            </a:r>
          </a:p>
          <a:p>
            <a:pPr lvl="1"/>
            <a:r>
              <a:rPr lang="en-US" dirty="0"/>
              <a:t>Allow devices to reduce paging period and still stay on network</a:t>
            </a:r>
          </a:p>
          <a:p>
            <a:pPr lvl="1"/>
            <a:r>
              <a:rPr lang="en-US" dirty="0"/>
              <a:t>Cell tower will hold messages</a:t>
            </a:r>
          </a:p>
          <a:p>
            <a:pPr lvl="1"/>
            <a:endParaRPr lang="en-US" dirty="0"/>
          </a:p>
          <a:p>
            <a:r>
              <a:rPr lang="en-US" dirty="0"/>
              <a:t>What does this get to?</a:t>
            </a:r>
          </a:p>
          <a:p>
            <a:pPr lvl="1"/>
            <a:r>
              <a:rPr lang="en-US" dirty="0"/>
              <a:t>“For a LTE-M1 device that transmits data once per day, and wakes up every 60 hyper frames to check for commands (this would be about every 10 minutes), a life of 4.7 years is achievable on 2 AA batteries.”</a:t>
            </a:r>
          </a:p>
        </p:txBody>
      </p:sp>
      <p:sp>
        <p:nvSpPr>
          <p:cNvPr id="4" name="Slide Number Placeholder 3">
            <a:extLst>
              <a:ext uri="{FF2B5EF4-FFF2-40B4-BE49-F238E27FC236}">
                <a16:creationId xmlns:a16="http://schemas.microsoft.com/office/drawing/2014/main" id="{FF662847-2808-4EEE-A37B-CB4BD9C91B2F}"/>
              </a:ext>
            </a:extLst>
          </p:cNvPr>
          <p:cNvSpPr>
            <a:spLocks noGrp="1"/>
          </p:cNvSpPr>
          <p:nvPr>
            <p:ph type="sldNum" sz="quarter" idx="12"/>
          </p:nvPr>
        </p:nvSpPr>
        <p:spPr/>
        <p:txBody>
          <a:bodyPr/>
          <a:lstStyle/>
          <a:p>
            <a:fld id="{0778C724-3839-4D76-A707-B4C23905D055}" type="slidenum">
              <a:rPr lang="en-US" smtClean="0"/>
              <a:pPr/>
              <a:t>14</a:t>
            </a:fld>
            <a:endParaRPr lang="en-US"/>
          </a:p>
        </p:txBody>
      </p:sp>
      <p:pic>
        <p:nvPicPr>
          <p:cNvPr id="2050" name="Picture 2" descr="Shows the power profile of an LTE-M1 UE in eDRX Mode">
            <a:extLst>
              <a:ext uri="{FF2B5EF4-FFF2-40B4-BE49-F238E27FC236}">
                <a16:creationId xmlns:a16="http://schemas.microsoft.com/office/drawing/2014/main" id="{4956EAB5-471F-47DF-A5E6-75DAD7265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3379" y="1561097"/>
            <a:ext cx="4362284" cy="28073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634BA9-03B6-3F4A-B4D5-AE970E1A81FE}"/>
              </a:ext>
            </a:extLst>
          </p:cNvPr>
          <p:cNvSpPr txBox="1"/>
          <p:nvPr/>
        </p:nvSpPr>
        <p:spPr>
          <a:xfrm>
            <a:off x="5647530" y="4384509"/>
            <a:ext cx="3496470" cy="200055"/>
          </a:xfrm>
          <a:prstGeom prst="rect">
            <a:avLst/>
          </a:prstGeom>
          <a:noFill/>
        </p:spPr>
        <p:txBody>
          <a:bodyPr wrap="none" rtlCol="0">
            <a:spAutoFit/>
          </a:bodyPr>
          <a:lstStyle/>
          <a:p>
            <a:r>
              <a:rPr lang="en-US" sz="700" i="1" dirty="0">
                <a:solidFill>
                  <a:schemeClr val="bg1">
                    <a:lumMod val="50000"/>
                  </a:schemeClr>
                </a:solidFill>
                <a:latin typeface="Seravek Light"/>
                <a:cs typeface="Seravek Light"/>
              </a:rPr>
              <a:t>Graphics, quote from </a:t>
            </a:r>
            <a:r>
              <a:rPr lang="en-US" sz="700"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https://www.link-labs.com/blog/lte-e-drx-psm-explained-for-lte-m1</a:t>
            </a:r>
            <a:r>
              <a:rPr lang="en-US" sz="700"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3168443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66A59-B716-4469-947B-787E3323E58E}"/>
              </a:ext>
            </a:extLst>
          </p:cNvPr>
          <p:cNvSpPr>
            <a:spLocks noGrp="1"/>
          </p:cNvSpPr>
          <p:nvPr>
            <p:ph type="title"/>
          </p:nvPr>
        </p:nvSpPr>
        <p:spPr/>
        <p:txBody>
          <a:bodyPr>
            <a:normAutofit fontScale="90000"/>
          </a:bodyPr>
          <a:lstStyle/>
          <a:p>
            <a:r>
              <a:rPr lang="en-US"/>
              <a:t>Further power reduction for simple devices</a:t>
            </a:r>
            <a:endParaRPr lang="en-US" dirty="0"/>
          </a:p>
        </p:txBody>
      </p:sp>
      <p:sp>
        <p:nvSpPr>
          <p:cNvPr id="3" name="Content Placeholder 2">
            <a:extLst>
              <a:ext uri="{FF2B5EF4-FFF2-40B4-BE49-F238E27FC236}">
                <a16:creationId xmlns:a16="http://schemas.microsoft.com/office/drawing/2014/main" id="{4AA1703E-F91B-4757-AE87-3670499E214C}"/>
              </a:ext>
            </a:extLst>
          </p:cNvPr>
          <p:cNvSpPr>
            <a:spLocks noGrp="1"/>
          </p:cNvSpPr>
          <p:nvPr>
            <p:ph idx="1"/>
          </p:nvPr>
        </p:nvSpPr>
        <p:spPr>
          <a:xfrm>
            <a:off x="107213" y="959227"/>
            <a:ext cx="3503253" cy="4188246"/>
          </a:xfrm>
        </p:spPr>
        <p:txBody>
          <a:bodyPr>
            <a:normAutofit/>
          </a:bodyPr>
          <a:lstStyle/>
          <a:p>
            <a:r>
              <a:rPr lang="en-US" sz="1800" dirty="0"/>
              <a:t>Power Saving Mode (PSM)</a:t>
            </a:r>
          </a:p>
          <a:p>
            <a:pPr lvl="1"/>
            <a:r>
              <a:rPr lang="en-US" sz="1600" dirty="0"/>
              <a:t>For very simple, uplink-focused devices, allow them to turn off entirely but stay connected</a:t>
            </a:r>
            <a:br>
              <a:rPr lang="en-US" sz="1600" dirty="0"/>
            </a:br>
            <a:endParaRPr lang="en-US" sz="1600" dirty="0"/>
          </a:p>
          <a:p>
            <a:pPr lvl="1"/>
            <a:r>
              <a:rPr lang="en-US" sz="1600" dirty="0"/>
              <a:t>Minutes to days in duration</a:t>
            </a:r>
          </a:p>
          <a:p>
            <a:pPr lvl="1"/>
            <a:endParaRPr lang="en-US" sz="1600" dirty="0"/>
          </a:p>
          <a:p>
            <a:pPr lvl="1"/>
            <a:r>
              <a:rPr lang="en-US" sz="1600" dirty="0"/>
              <a:t>Notify tower before sleeping, listen for packets after each transmission</a:t>
            </a:r>
          </a:p>
          <a:p>
            <a:endParaRPr lang="en-US" sz="1800" dirty="0"/>
          </a:p>
        </p:txBody>
      </p:sp>
      <p:sp>
        <p:nvSpPr>
          <p:cNvPr id="4" name="Slide Number Placeholder 3">
            <a:extLst>
              <a:ext uri="{FF2B5EF4-FFF2-40B4-BE49-F238E27FC236}">
                <a16:creationId xmlns:a16="http://schemas.microsoft.com/office/drawing/2014/main" id="{F151F920-7190-4116-BA55-1F70D66316BB}"/>
              </a:ext>
            </a:extLst>
          </p:cNvPr>
          <p:cNvSpPr>
            <a:spLocks noGrp="1"/>
          </p:cNvSpPr>
          <p:nvPr>
            <p:ph type="sldNum" sz="quarter" idx="12"/>
          </p:nvPr>
        </p:nvSpPr>
        <p:spPr/>
        <p:txBody>
          <a:bodyPr/>
          <a:lstStyle/>
          <a:p>
            <a:fld id="{0778C724-3839-4D76-A707-B4C23905D055}" type="slidenum">
              <a:rPr lang="en-US" smtClean="0"/>
              <a:pPr/>
              <a:t>15</a:t>
            </a:fld>
            <a:endParaRPr lang="en-US"/>
          </a:p>
        </p:txBody>
      </p:sp>
      <p:pic>
        <p:nvPicPr>
          <p:cNvPr id="6" name="Picture 2" descr="Power Profile for LTE-M1 Power Saving Mode.">
            <a:extLst>
              <a:ext uri="{FF2B5EF4-FFF2-40B4-BE49-F238E27FC236}">
                <a16:creationId xmlns:a16="http://schemas.microsoft.com/office/drawing/2014/main" id="{4C0594C9-34B7-438E-986A-77E9C192D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592" y="1553305"/>
            <a:ext cx="4962527" cy="31209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3E8F44D-F259-994D-825E-D97E369BA223}"/>
              </a:ext>
            </a:extLst>
          </p:cNvPr>
          <p:cNvSpPr txBox="1"/>
          <p:nvPr/>
        </p:nvSpPr>
        <p:spPr>
          <a:xfrm>
            <a:off x="5847349" y="4697330"/>
            <a:ext cx="3214341" cy="200055"/>
          </a:xfrm>
          <a:prstGeom prst="rect">
            <a:avLst/>
          </a:prstGeom>
          <a:noFill/>
        </p:spPr>
        <p:txBody>
          <a:bodyPr wrap="none" rtlCol="0">
            <a:spAutoFit/>
          </a:bodyPr>
          <a:lstStyle/>
          <a:p>
            <a:r>
              <a:rPr lang="en-US" sz="700" i="1" dirty="0">
                <a:solidFill>
                  <a:schemeClr val="bg1">
                    <a:lumMod val="50000"/>
                  </a:schemeClr>
                </a:solidFill>
                <a:latin typeface="Seravek Light"/>
                <a:cs typeface="Seravek Light"/>
              </a:rPr>
              <a:t>Graphics from </a:t>
            </a:r>
            <a:r>
              <a:rPr lang="en-US" sz="700"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https://www.link-labs.com/blog/lte-e-drx-psm-explained-for-lte-m1</a:t>
            </a:r>
            <a:r>
              <a:rPr lang="en-US" sz="700"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146052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84B19-7BCA-F24D-8A7A-BEAFCAFA90E0}"/>
              </a:ext>
            </a:extLst>
          </p:cNvPr>
          <p:cNvSpPr>
            <a:spLocks noGrp="1"/>
          </p:cNvSpPr>
          <p:nvPr>
            <p:ph type="title"/>
          </p:nvPr>
        </p:nvSpPr>
        <p:spPr/>
        <p:txBody>
          <a:bodyPr>
            <a:normAutofit fontScale="90000"/>
          </a:bodyPr>
          <a:lstStyle/>
          <a:p>
            <a:r>
              <a:rPr lang="en-US" sz="3100" dirty="0"/>
              <a:t>Some numbers from an actual telecom: </a:t>
            </a:r>
            <a:r>
              <a:rPr lang="en-US" sz="3100" dirty="0" err="1"/>
              <a:t>Aeris</a:t>
            </a:r>
            <a:br>
              <a:rPr lang="en-US" dirty="0"/>
            </a:br>
            <a:r>
              <a:rPr lang="en-US" sz="1800" dirty="0"/>
              <a:t>[</a:t>
            </a:r>
            <a:r>
              <a:rPr lang="en-US" sz="1800" dirty="0" err="1"/>
              <a:t>n.b.</a:t>
            </a:r>
            <a:r>
              <a:rPr lang="en-US" sz="1800" dirty="0"/>
              <a:t> </a:t>
            </a:r>
            <a:r>
              <a:rPr lang="en-US" sz="1800" dirty="0" err="1"/>
              <a:t>Aeris</a:t>
            </a:r>
            <a:r>
              <a:rPr lang="en-US" sz="1800" dirty="0"/>
              <a:t> has been a leader in cellular M2M since the 90’s]</a:t>
            </a:r>
            <a:endParaRPr lang="en-US" dirty="0"/>
          </a:p>
        </p:txBody>
      </p:sp>
      <p:sp>
        <p:nvSpPr>
          <p:cNvPr id="3" name="Content Placeholder 2">
            <a:extLst>
              <a:ext uri="{FF2B5EF4-FFF2-40B4-BE49-F238E27FC236}">
                <a16:creationId xmlns:a16="http://schemas.microsoft.com/office/drawing/2014/main" id="{D6525328-FDBB-A742-9FB3-876482BACA59}"/>
              </a:ext>
            </a:extLst>
          </p:cNvPr>
          <p:cNvSpPr>
            <a:spLocks noGrp="1"/>
          </p:cNvSpPr>
          <p:nvPr>
            <p:ph idx="1"/>
          </p:nvPr>
        </p:nvSpPr>
        <p:spPr/>
        <p:txBody>
          <a:bodyPr>
            <a:normAutofit/>
          </a:bodyPr>
          <a:lstStyle/>
          <a:p>
            <a:r>
              <a:rPr lang="en-US" sz="2000" dirty="0"/>
              <a:t>PSM has two timers, devices request values, tower chooses actual:</a:t>
            </a:r>
          </a:p>
          <a:p>
            <a:pPr lvl="1"/>
            <a:r>
              <a:rPr lang="en-US" sz="1800" dirty="0"/>
              <a:t>Extended Timer (“sleep” timer)</a:t>
            </a:r>
          </a:p>
          <a:p>
            <a:pPr lvl="2"/>
            <a:r>
              <a:rPr lang="en-US" sz="1400" dirty="0"/>
              <a:t>3GPP max is 35,712,00s [413.33 days]</a:t>
            </a:r>
          </a:p>
          <a:p>
            <a:pPr lvl="2"/>
            <a:r>
              <a:rPr lang="en-US" sz="1400" dirty="0" err="1"/>
              <a:t>Aeris</a:t>
            </a:r>
            <a:r>
              <a:rPr lang="en-US" sz="1400" dirty="0"/>
              <a:t> timer range: Min 240m [4h]; Max 413 days</a:t>
            </a:r>
          </a:p>
          <a:p>
            <a:pPr lvl="2"/>
            <a:r>
              <a:rPr lang="en-US" sz="1400" dirty="0"/>
              <a:t>“</a:t>
            </a:r>
            <a:r>
              <a:rPr lang="en-US" sz="1400" dirty="0" err="1"/>
              <a:t>Aeris</a:t>
            </a:r>
            <a:r>
              <a:rPr lang="en-US" sz="1400" dirty="0"/>
              <a:t> Fusion” timer range: Max: 12.9 days </a:t>
            </a:r>
          </a:p>
          <a:p>
            <a:pPr lvl="1"/>
            <a:r>
              <a:rPr lang="en-US" sz="1800" dirty="0"/>
              <a:t>Active Timer (how long will the device stay in idle after communication?)</a:t>
            </a:r>
          </a:p>
        </p:txBody>
      </p:sp>
      <p:sp>
        <p:nvSpPr>
          <p:cNvPr id="4" name="Slide Number Placeholder 3">
            <a:extLst>
              <a:ext uri="{FF2B5EF4-FFF2-40B4-BE49-F238E27FC236}">
                <a16:creationId xmlns:a16="http://schemas.microsoft.com/office/drawing/2014/main" id="{1E29FD92-3B51-5C48-8266-AFB6305D88C8}"/>
              </a:ext>
            </a:extLst>
          </p:cNvPr>
          <p:cNvSpPr>
            <a:spLocks noGrp="1"/>
          </p:cNvSpPr>
          <p:nvPr>
            <p:ph type="sldNum" sz="quarter" idx="12"/>
          </p:nvPr>
        </p:nvSpPr>
        <p:spPr/>
        <p:txBody>
          <a:bodyPr/>
          <a:lstStyle/>
          <a:p>
            <a:fld id="{434A358D-2637-E146-A3BD-05BD470B507B}" type="slidenum">
              <a:rPr lang="en-US" smtClean="0"/>
              <a:pPr/>
              <a:t>16</a:t>
            </a:fld>
            <a:endParaRPr lang="en-US" dirty="0"/>
          </a:p>
        </p:txBody>
      </p:sp>
      <p:sp>
        <p:nvSpPr>
          <p:cNvPr id="5" name="TextBox 4">
            <a:extLst>
              <a:ext uri="{FF2B5EF4-FFF2-40B4-BE49-F238E27FC236}">
                <a16:creationId xmlns:a16="http://schemas.microsoft.com/office/drawing/2014/main" id="{87DA2D39-6A7C-0C49-AE65-FC8D05C45080}"/>
              </a:ext>
            </a:extLst>
          </p:cNvPr>
          <p:cNvSpPr txBox="1"/>
          <p:nvPr/>
        </p:nvSpPr>
        <p:spPr>
          <a:xfrm>
            <a:off x="4156738" y="4833688"/>
            <a:ext cx="4987263" cy="200055"/>
          </a:xfrm>
          <a:prstGeom prst="rect">
            <a:avLst/>
          </a:prstGeom>
          <a:noFill/>
        </p:spPr>
        <p:txBody>
          <a:bodyPr wrap="none" rtlCol="0">
            <a:spAutoFit/>
          </a:bodyPr>
          <a:lstStyle/>
          <a:p>
            <a:r>
              <a:rPr lang="en-US" sz="700" i="1" dirty="0">
                <a:solidFill>
                  <a:schemeClr val="bg1">
                    <a:lumMod val="50000"/>
                  </a:schemeClr>
                </a:solidFill>
                <a:latin typeface="Seravek Light"/>
                <a:cs typeface="Seravek Light"/>
              </a:rPr>
              <a:t>Numbers from </a:t>
            </a:r>
            <a:r>
              <a:rPr lang="en-US" sz="700"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https://aeriscom.zendesk.com/hc/en-us/articles/360049848254-Understanding-LTE-M-Power-Management-Modes</a:t>
            </a:r>
            <a:r>
              <a:rPr lang="en-US" sz="700" i="1" dirty="0">
                <a:solidFill>
                  <a:schemeClr val="bg1">
                    <a:lumMod val="50000"/>
                  </a:schemeClr>
                </a:solidFill>
                <a:latin typeface="Seravek Light"/>
                <a:cs typeface="Seravek Light"/>
              </a:rPr>
              <a:t> </a:t>
            </a:r>
          </a:p>
        </p:txBody>
      </p:sp>
      <p:pic>
        <p:nvPicPr>
          <p:cNvPr id="7" name="Picture 6">
            <a:extLst>
              <a:ext uri="{FF2B5EF4-FFF2-40B4-BE49-F238E27FC236}">
                <a16:creationId xmlns:a16="http://schemas.microsoft.com/office/drawing/2014/main" id="{6B0C7CCF-FF97-0B45-9E34-E65E3E8D2795}"/>
              </a:ext>
            </a:extLst>
          </p:cNvPr>
          <p:cNvPicPr>
            <a:picLocks noChangeAspect="1"/>
          </p:cNvPicPr>
          <p:nvPr/>
        </p:nvPicPr>
        <p:blipFill>
          <a:blip r:embed="rId4"/>
          <a:stretch>
            <a:fillRect/>
          </a:stretch>
        </p:blipFill>
        <p:spPr>
          <a:xfrm>
            <a:off x="458978" y="3476326"/>
            <a:ext cx="4460494" cy="1077894"/>
          </a:xfrm>
          <a:prstGeom prst="rect">
            <a:avLst/>
          </a:prstGeom>
          <a:ln>
            <a:solidFill>
              <a:schemeClr val="tx1"/>
            </a:solidFill>
          </a:ln>
        </p:spPr>
      </p:pic>
      <p:pic>
        <p:nvPicPr>
          <p:cNvPr id="8" name="Picture 7">
            <a:extLst>
              <a:ext uri="{FF2B5EF4-FFF2-40B4-BE49-F238E27FC236}">
                <a16:creationId xmlns:a16="http://schemas.microsoft.com/office/drawing/2014/main" id="{E0D6D095-EA14-EE43-A627-CEFD2B80ECFC}"/>
              </a:ext>
            </a:extLst>
          </p:cNvPr>
          <p:cNvPicPr>
            <a:picLocks noChangeAspect="1"/>
          </p:cNvPicPr>
          <p:nvPr/>
        </p:nvPicPr>
        <p:blipFill>
          <a:blip r:embed="rId5"/>
          <a:stretch>
            <a:fillRect/>
          </a:stretch>
        </p:blipFill>
        <p:spPr>
          <a:xfrm>
            <a:off x="5102352" y="3385358"/>
            <a:ext cx="3569970" cy="1406352"/>
          </a:xfrm>
          <a:prstGeom prst="rect">
            <a:avLst/>
          </a:prstGeom>
        </p:spPr>
      </p:pic>
    </p:spTree>
    <p:extLst>
      <p:ext uri="{BB962C8B-B14F-4D97-AF65-F5344CB8AC3E}">
        <p14:creationId xmlns:p14="http://schemas.microsoft.com/office/powerpoint/2010/main" val="34423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81084-9F79-446C-9F54-35817C6FF11D}"/>
              </a:ext>
            </a:extLst>
          </p:cNvPr>
          <p:cNvSpPr>
            <a:spLocks noGrp="1"/>
          </p:cNvSpPr>
          <p:nvPr>
            <p:ph type="title"/>
          </p:nvPr>
        </p:nvSpPr>
        <p:spPr/>
        <p:txBody>
          <a:bodyPr/>
          <a:lstStyle/>
          <a:p>
            <a:r>
              <a:rPr lang="en-US" dirty="0"/>
              <a:t>Improved range for LTE-M and NB-IoT</a:t>
            </a:r>
          </a:p>
        </p:txBody>
      </p:sp>
      <p:sp>
        <p:nvSpPr>
          <p:cNvPr id="3" name="Content Placeholder 2">
            <a:extLst>
              <a:ext uri="{FF2B5EF4-FFF2-40B4-BE49-F238E27FC236}">
                <a16:creationId xmlns:a16="http://schemas.microsoft.com/office/drawing/2014/main" id="{61F52A67-04B9-415E-AEC9-8F9A48718016}"/>
              </a:ext>
            </a:extLst>
          </p:cNvPr>
          <p:cNvSpPr>
            <a:spLocks noGrp="1"/>
          </p:cNvSpPr>
          <p:nvPr>
            <p:ph idx="1"/>
          </p:nvPr>
        </p:nvSpPr>
        <p:spPr/>
        <p:txBody>
          <a:bodyPr>
            <a:normAutofit/>
          </a:bodyPr>
          <a:lstStyle/>
          <a:p>
            <a:r>
              <a:rPr lang="en-US" sz="1800" dirty="0"/>
              <a:t>LTE defines a Maximum Coupling Loss (MCL) </a:t>
            </a:r>
            <a:r>
              <a:rPr lang="en-US" sz="1800" dirty="0" err="1"/>
              <a:t>a.k.a</a:t>
            </a:r>
            <a:r>
              <a:rPr lang="en-US" sz="1800" dirty="0"/>
              <a:t> Link Budget</a:t>
            </a:r>
          </a:p>
          <a:p>
            <a:pPr lvl="1"/>
            <a:r>
              <a:rPr lang="en-US" sz="1600" dirty="0"/>
              <a:t>Traditional cellular: 144 dB (~2.5 km)</a:t>
            </a:r>
          </a:p>
          <a:p>
            <a:pPr lvl="1"/>
            <a:r>
              <a:rPr lang="en-US" sz="1600" dirty="0"/>
              <a:t>LTE-M: 160 dB (~5 km)</a:t>
            </a:r>
          </a:p>
          <a:p>
            <a:pPr lvl="1"/>
            <a:r>
              <a:rPr lang="en-US" sz="1600" dirty="0"/>
              <a:t>NB-IoT: 164 dB (~10 km)</a:t>
            </a:r>
          </a:p>
          <a:p>
            <a:pPr lvl="1"/>
            <a:endParaRPr lang="en-US" sz="1600" dirty="0"/>
          </a:p>
          <a:p>
            <a:pPr lvl="1"/>
            <a:r>
              <a:rPr lang="en-US" sz="1600" dirty="0"/>
              <a:t>Sigfox: ~155 dB</a:t>
            </a:r>
          </a:p>
          <a:p>
            <a:pPr lvl="1"/>
            <a:r>
              <a:rPr lang="en-US" sz="1600" dirty="0" err="1"/>
              <a:t>LoRaWAN</a:t>
            </a:r>
            <a:r>
              <a:rPr lang="en-US" sz="1600" dirty="0"/>
              <a:t>: ~143 dB</a:t>
            </a:r>
          </a:p>
          <a:p>
            <a:pPr lvl="1"/>
            <a:endParaRPr lang="en-US" sz="1600" dirty="0"/>
          </a:p>
          <a:p>
            <a:r>
              <a:rPr lang="en-US" sz="1800" dirty="0"/>
              <a:t>Note that many cellular bands are often on higher frequencies</a:t>
            </a:r>
          </a:p>
          <a:p>
            <a:pPr lvl="1"/>
            <a:r>
              <a:rPr lang="en-US" sz="1600" dirty="0"/>
              <a:t>Example: 1900 GHz</a:t>
            </a:r>
          </a:p>
        </p:txBody>
      </p:sp>
      <p:sp>
        <p:nvSpPr>
          <p:cNvPr id="4" name="Slide Number Placeholder 3">
            <a:extLst>
              <a:ext uri="{FF2B5EF4-FFF2-40B4-BE49-F238E27FC236}">
                <a16:creationId xmlns:a16="http://schemas.microsoft.com/office/drawing/2014/main" id="{97409915-8079-4F7F-AE05-126858FAD2D1}"/>
              </a:ext>
            </a:extLst>
          </p:cNvPr>
          <p:cNvSpPr>
            <a:spLocks noGrp="1"/>
          </p:cNvSpPr>
          <p:nvPr>
            <p:ph type="sldNum" sz="quarter" idx="12"/>
          </p:nvPr>
        </p:nvSpPr>
        <p:spPr/>
        <p:txBody>
          <a:bodyPr/>
          <a:lstStyle/>
          <a:p>
            <a:fld id="{0778C724-3839-4D76-A707-B4C23905D055}" type="slidenum">
              <a:rPr lang="en-US" smtClean="0"/>
              <a:pPr/>
              <a:t>17</a:t>
            </a:fld>
            <a:endParaRPr lang="en-US"/>
          </a:p>
        </p:txBody>
      </p:sp>
    </p:spTree>
    <p:extLst>
      <p:ext uri="{BB962C8B-B14F-4D97-AF65-F5344CB8AC3E}">
        <p14:creationId xmlns:p14="http://schemas.microsoft.com/office/powerpoint/2010/main" val="652633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FEAA9-14D4-1D4B-AC33-BB9F128CEDA0}"/>
              </a:ext>
            </a:extLst>
          </p:cNvPr>
          <p:cNvSpPr>
            <a:spLocks noGrp="1"/>
          </p:cNvSpPr>
          <p:nvPr>
            <p:ph type="title"/>
          </p:nvPr>
        </p:nvSpPr>
        <p:spPr/>
        <p:txBody>
          <a:bodyPr>
            <a:normAutofit fontScale="90000"/>
          </a:bodyPr>
          <a:lstStyle/>
          <a:p>
            <a:r>
              <a:rPr lang="en-US" dirty="0"/>
              <a:t>Coarsely, lower frequency -&gt; longer range</a:t>
            </a:r>
          </a:p>
        </p:txBody>
      </p:sp>
      <p:sp>
        <p:nvSpPr>
          <p:cNvPr id="3" name="Content Placeholder 2">
            <a:extLst>
              <a:ext uri="{FF2B5EF4-FFF2-40B4-BE49-F238E27FC236}">
                <a16:creationId xmlns:a16="http://schemas.microsoft.com/office/drawing/2014/main" id="{F63F6265-2FBB-464C-9D59-520109F4749D}"/>
              </a:ext>
            </a:extLst>
          </p:cNvPr>
          <p:cNvSpPr>
            <a:spLocks noGrp="1"/>
          </p:cNvSpPr>
          <p:nvPr>
            <p:ph idx="1"/>
          </p:nvPr>
        </p:nvSpPr>
        <p:spPr>
          <a:xfrm>
            <a:off x="107213" y="959227"/>
            <a:ext cx="2758535" cy="4188246"/>
          </a:xfrm>
        </p:spPr>
        <p:txBody>
          <a:bodyPr>
            <a:normAutofit/>
          </a:bodyPr>
          <a:lstStyle/>
          <a:p>
            <a:r>
              <a:rPr lang="en-US" sz="2000" dirty="0"/>
              <a:t>This was the picture circa 2019</a:t>
            </a:r>
          </a:p>
          <a:p>
            <a:r>
              <a:rPr lang="en-US" sz="2000" dirty="0"/>
              <a:t>Why else might T-Mobile have really wanted to buy Sprint…</a:t>
            </a:r>
          </a:p>
        </p:txBody>
      </p:sp>
      <p:sp>
        <p:nvSpPr>
          <p:cNvPr id="4" name="Slide Number Placeholder 3">
            <a:extLst>
              <a:ext uri="{FF2B5EF4-FFF2-40B4-BE49-F238E27FC236}">
                <a16:creationId xmlns:a16="http://schemas.microsoft.com/office/drawing/2014/main" id="{05BCD7C5-DA5B-BA42-A039-46A85C9BC852}"/>
              </a:ext>
            </a:extLst>
          </p:cNvPr>
          <p:cNvSpPr>
            <a:spLocks noGrp="1"/>
          </p:cNvSpPr>
          <p:nvPr>
            <p:ph type="sldNum" sz="quarter" idx="12"/>
          </p:nvPr>
        </p:nvSpPr>
        <p:spPr/>
        <p:txBody>
          <a:bodyPr/>
          <a:lstStyle/>
          <a:p>
            <a:fld id="{434A358D-2637-E146-A3BD-05BD470B507B}" type="slidenum">
              <a:rPr lang="en-US" smtClean="0"/>
              <a:pPr/>
              <a:t>18</a:t>
            </a:fld>
            <a:endParaRPr lang="en-US" dirty="0"/>
          </a:p>
        </p:txBody>
      </p:sp>
      <p:pic>
        <p:nvPicPr>
          <p:cNvPr id="5" name="Picture 4">
            <a:extLst>
              <a:ext uri="{FF2B5EF4-FFF2-40B4-BE49-F238E27FC236}">
                <a16:creationId xmlns:a16="http://schemas.microsoft.com/office/drawing/2014/main" id="{33ABE469-643E-AB47-817C-A1FC5D37318E}"/>
              </a:ext>
            </a:extLst>
          </p:cNvPr>
          <p:cNvPicPr>
            <a:picLocks noChangeAspect="1"/>
          </p:cNvPicPr>
          <p:nvPr/>
        </p:nvPicPr>
        <p:blipFill>
          <a:blip r:embed="rId2"/>
          <a:stretch>
            <a:fillRect/>
          </a:stretch>
        </p:blipFill>
        <p:spPr>
          <a:xfrm>
            <a:off x="3054096" y="1315339"/>
            <a:ext cx="5385816" cy="3540887"/>
          </a:xfrm>
          <a:prstGeom prst="rect">
            <a:avLst/>
          </a:prstGeom>
          <a:ln>
            <a:solidFill>
              <a:schemeClr val="tx1"/>
            </a:solidFill>
          </a:ln>
        </p:spPr>
      </p:pic>
    </p:spTree>
    <p:extLst>
      <p:ext uri="{BB962C8B-B14F-4D97-AF65-F5344CB8AC3E}">
        <p14:creationId xmlns:p14="http://schemas.microsoft.com/office/powerpoint/2010/main" val="2492186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7B56-BDAF-4123-8114-46902B1286D7}"/>
              </a:ext>
            </a:extLst>
          </p:cNvPr>
          <p:cNvSpPr>
            <a:spLocks noGrp="1"/>
          </p:cNvSpPr>
          <p:nvPr>
            <p:ph type="title"/>
          </p:nvPr>
        </p:nvSpPr>
        <p:spPr/>
        <p:txBody>
          <a:bodyPr/>
          <a:lstStyle/>
          <a:p>
            <a:r>
              <a:rPr lang="en-US" dirty="0"/>
              <a:t>Cellular deployments</a:t>
            </a:r>
          </a:p>
        </p:txBody>
      </p:sp>
      <p:sp>
        <p:nvSpPr>
          <p:cNvPr id="3" name="Content Placeholder 2">
            <a:extLst>
              <a:ext uri="{FF2B5EF4-FFF2-40B4-BE49-F238E27FC236}">
                <a16:creationId xmlns:a16="http://schemas.microsoft.com/office/drawing/2014/main" id="{A1540FD7-AECD-4902-AA3B-BDF6B27D07CB}"/>
              </a:ext>
            </a:extLst>
          </p:cNvPr>
          <p:cNvSpPr>
            <a:spLocks noGrp="1"/>
          </p:cNvSpPr>
          <p:nvPr>
            <p:ph idx="1"/>
          </p:nvPr>
        </p:nvSpPr>
        <p:spPr/>
        <p:txBody>
          <a:bodyPr>
            <a:normAutofit/>
          </a:bodyPr>
          <a:lstStyle/>
          <a:p>
            <a:r>
              <a:rPr lang="en-US" sz="1800" dirty="0"/>
              <a:t>Originally unclear which would be dominant</a:t>
            </a:r>
          </a:p>
          <a:p>
            <a:pPr lvl="1"/>
            <a:r>
              <a:rPr lang="en-US" sz="1600" dirty="0"/>
              <a:t>Verizon and AT&amp;T focused on LTE-M</a:t>
            </a:r>
          </a:p>
          <a:p>
            <a:pPr lvl="1"/>
            <a:r>
              <a:rPr lang="en-US" sz="1600" dirty="0"/>
              <a:t>T-Mobile focused on NB-IoT</a:t>
            </a:r>
          </a:p>
          <a:p>
            <a:pPr lvl="1"/>
            <a:r>
              <a:rPr lang="en-US" sz="1600" dirty="0"/>
              <a:t>All rolled out services nationwide in the 2018-2019 timeframe</a:t>
            </a:r>
          </a:p>
          <a:p>
            <a:endParaRPr lang="en-US" sz="1800" dirty="0"/>
          </a:p>
          <a:p>
            <a:r>
              <a:rPr lang="en-US" sz="1800" dirty="0"/>
              <a:t>Networks are expanding to provide both capabilities</a:t>
            </a:r>
          </a:p>
          <a:p>
            <a:pPr lvl="1"/>
            <a:r>
              <a:rPr lang="en-US" sz="1600" dirty="0"/>
              <a:t>LTE-M: AT&amp;T, T-Mobile, US Cellular, Verizon</a:t>
            </a:r>
          </a:p>
          <a:p>
            <a:pPr lvl="1"/>
            <a:r>
              <a:rPr lang="en-US" sz="1600" dirty="0"/>
              <a:t>NB-IoT: AT&amp;T, T-Mobile</a:t>
            </a:r>
          </a:p>
          <a:p>
            <a:pPr lvl="1"/>
            <a:endParaRPr lang="en-US" sz="1600" dirty="0"/>
          </a:p>
          <a:p>
            <a:r>
              <a:rPr lang="en-US" sz="1800" dirty="0"/>
              <a:t>Pricing models still very uncertain</a:t>
            </a:r>
          </a:p>
          <a:p>
            <a:pPr lvl="1"/>
            <a:r>
              <a:rPr lang="en-US" sz="1600" dirty="0"/>
              <a:t>NB-IoT example: $5 per device per year up to 12 MB, 10 packets per hour</a:t>
            </a:r>
          </a:p>
          <a:p>
            <a:pPr lvl="1"/>
            <a:r>
              <a:rPr lang="en-US" sz="1600" dirty="0"/>
              <a:t>Future adoption will greatly depend on these</a:t>
            </a:r>
          </a:p>
        </p:txBody>
      </p:sp>
      <p:sp>
        <p:nvSpPr>
          <p:cNvPr id="4" name="Slide Number Placeholder 3">
            <a:extLst>
              <a:ext uri="{FF2B5EF4-FFF2-40B4-BE49-F238E27FC236}">
                <a16:creationId xmlns:a16="http://schemas.microsoft.com/office/drawing/2014/main" id="{2577C84F-9F80-40C5-91F0-0DD2BFC6A911}"/>
              </a:ext>
            </a:extLst>
          </p:cNvPr>
          <p:cNvSpPr>
            <a:spLocks noGrp="1"/>
          </p:cNvSpPr>
          <p:nvPr>
            <p:ph type="sldNum" sz="quarter" idx="12"/>
          </p:nvPr>
        </p:nvSpPr>
        <p:spPr/>
        <p:txBody>
          <a:bodyPr/>
          <a:lstStyle/>
          <a:p>
            <a:fld id="{0778C724-3839-4D76-A707-B4C23905D055}" type="slidenum">
              <a:rPr lang="en-US" smtClean="0"/>
              <a:pPr/>
              <a:t>19</a:t>
            </a:fld>
            <a:endParaRPr lang="en-US"/>
          </a:p>
        </p:txBody>
      </p:sp>
    </p:spTree>
    <p:extLst>
      <p:ext uri="{BB962C8B-B14F-4D97-AF65-F5344CB8AC3E}">
        <p14:creationId xmlns:p14="http://schemas.microsoft.com/office/powerpoint/2010/main" val="2955524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
          <p:cNvSpPr txBox="1">
            <a:spLocks noGrp="1"/>
          </p:cNvSpPr>
          <p:nvPr>
            <p:ph type="title"/>
          </p:nvPr>
        </p:nvSpPr>
        <p:spPr>
          <a:xfrm>
            <a:off x="107207" y="89647"/>
            <a:ext cx="7793866" cy="7888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F6C"/>
              </a:buClr>
              <a:buSzPts val="3300"/>
              <a:buFont typeface="Trebuchet MS"/>
              <a:buNone/>
            </a:pPr>
            <a:r>
              <a:rPr lang="en-US" dirty="0"/>
              <a:t>Today’s Goals</a:t>
            </a:r>
            <a:endParaRPr dirty="0"/>
          </a:p>
        </p:txBody>
      </p:sp>
      <p:sp>
        <p:nvSpPr>
          <p:cNvPr id="89" name="Google Shape;89;p2"/>
          <p:cNvSpPr txBox="1">
            <a:spLocks noGrp="1"/>
          </p:cNvSpPr>
          <p:nvPr>
            <p:ph type="body" idx="1"/>
          </p:nvPr>
        </p:nvSpPr>
        <p:spPr>
          <a:xfrm>
            <a:off x="107213" y="959227"/>
            <a:ext cx="8929217" cy="4188246"/>
          </a:xfrm>
          <a:prstGeom prst="rect">
            <a:avLst/>
          </a:prstGeom>
          <a:noFill/>
          <a:ln>
            <a:noFill/>
          </a:ln>
        </p:spPr>
        <p:txBody>
          <a:bodyPr spcFirstLastPara="1" wrap="square" lIns="91425" tIns="45700" rIns="91425" bIns="45700" anchor="t" anchorCtr="0">
            <a:normAutofit/>
          </a:bodyPr>
          <a:lstStyle/>
          <a:p>
            <a:pPr marL="171446" lvl="0" indent="-171446" algn="l" rtl="0">
              <a:lnSpc>
                <a:spcPct val="100000"/>
              </a:lnSpc>
              <a:spcBef>
                <a:spcPts val="0"/>
              </a:spcBef>
              <a:spcAft>
                <a:spcPts val="0"/>
              </a:spcAft>
              <a:buClr>
                <a:schemeClr val="dk1"/>
              </a:buClr>
              <a:buSzPts val="2000"/>
              <a:buChar char="•"/>
            </a:pPr>
            <a:r>
              <a:rPr lang="en-US" sz="2000" dirty="0"/>
              <a:t>Wrap up cellular discussion</a:t>
            </a:r>
          </a:p>
          <a:p>
            <a:pPr marL="628646" lvl="1" indent="-171446">
              <a:spcBef>
                <a:spcPts val="0"/>
              </a:spcBef>
              <a:buSzPts val="2000"/>
            </a:pPr>
            <a:r>
              <a:rPr lang="en-US" sz="1600" dirty="0"/>
              <a:t>Understand how cell companies want to support the IoT market</a:t>
            </a:r>
          </a:p>
          <a:p>
            <a:pPr marL="457200" lvl="1" indent="0">
              <a:spcBef>
                <a:spcPts val="0"/>
              </a:spcBef>
              <a:buSzPts val="2000"/>
              <a:buNone/>
            </a:pPr>
            <a:endParaRPr lang="en-US" sz="1600" dirty="0"/>
          </a:p>
          <a:p>
            <a:pPr marL="457200" lvl="1" indent="0">
              <a:spcBef>
                <a:spcPts val="0"/>
              </a:spcBef>
              <a:buSzPts val="2000"/>
              <a:buNone/>
            </a:pPr>
            <a:endParaRPr lang="en-US" sz="1600" dirty="0"/>
          </a:p>
          <a:p>
            <a:pPr marL="171446" indent="-171446">
              <a:spcBef>
                <a:spcPts val="0"/>
              </a:spcBef>
              <a:buSzPts val="2000"/>
            </a:pPr>
            <a:r>
              <a:rPr lang="en-US" sz="2000" dirty="0"/>
              <a:t>Introduce backscatter</a:t>
            </a:r>
          </a:p>
          <a:p>
            <a:pPr marL="628646" lvl="1" indent="-171446">
              <a:spcBef>
                <a:spcPts val="0"/>
              </a:spcBef>
              <a:buSzPts val="2000"/>
            </a:pPr>
            <a:r>
              <a:rPr lang="en-US" sz="1600" dirty="0"/>
              <a:t>RF-based technique for low power communication</a:t>
            </a:r>
          </a:p>
          <a:p>
            <a:pPr marL="628646" lvl="1" indent="-171446">
              <a:spcBef>
                <a:spcPts val="0"/>
              </a:spcBef>
              <a:buSzPts val="2000"/>
            </a:pPr>
            <a:endParaRPr lang="en-US" sz="1600" dirty="0"/>
          </a:p>
          <a:p>
            <a:pPr marL="628646" lvl="1" indent="-171446">
              <a:spcBef>
                <a:spcPts val="0"/>
              </a:spcBef>
              <a:buSzPts val="2000"/>
            </a:pPr>
            <a:endParaRPr lang="en-US" sz="1600" dirty="0"/>
          </a:p>
          <a:p>
            <a:pPr marL="171446" indent="-171446">
              <a:spcBef>
                <a:spcPts val="0"/>
              </a:spcBef>
              <a:buSzPts val="2000"/>
            </a:pPr>
            <a:r>
              <a:rPr lang="en-US" sz="2000" dirty="0"/>
              <a:t>Discuss Matter</a:t>
            </a:r>
          </a:p>
          <a:p>
            <a:pPr marL="628646" lvl="1" indent="-171446">
              <a:spcBef>
                <a:spcPts val="0"/>
              </a:spcBef>
              <a:buSzPts val="2000"/>
            </a:pPr>
            <a:r>
              <a:rPr lang="en-US" sz="1600" dirty="0"/>
              <a:t>Future of smart home?</a:t>
            </a:r>
          </a:p>
          <a:p>
            <a:pPr marL="171446" lvl="0" indent="-171446" algn="l" rtl="0">
              <a:lnSpc>
                <a:spcPct val="100000"/>
              </a:lnSpc>
              <a:spcBef>
                <a:spcPts val="0"/>
              </a:spcBef>
              <a:spcAft>
                <a:spcPts val="0"/>
              </a:spcAft>
              <a:buClr>
                <a:schemeClr val="dk1"/>
              </a:buClr>
              <a:buSzPts val="2000"/>
              <a:buChar char="•"/>
            </a:pPr>
            <a:endParaRPr lang="en-US" sz="2000" dirty="0"/>
          </a:p>
          <a:p>
            <a:pPr marL="171446" lvl="0" indent="-171446" algn="l" rtl="0">
              <a:lnSpc>
                <a:spcPct val="100000"/>
              </a:lnSpc>
              <a:spcBef>
                <a:spcPts val="0"/>
              </a:spcBef>
              <a:spcAft>
                <a:spcPts val="0"/>
              </a:spcAft>
              <a:buClr>
                <a:schemeClr val="dk1"/>
              </a:buClr>
              <a:buSzPts val="2000"/>
              <a:buChar char="•"/>
            </a:pPr>
            <a:endParaRPr lang="en-US" sz="2000" dirty="0"/>
          </a:p>
          <a:p>
            <a:pPr marL="171446" lvl="0" indent="-171446" algn="l" rtl="0">
              <a:lnSpc>
                <a:spcPct val="100000"/>
              </a:lnSpc>
              <a:spcBef>
                <a:spcPts val="0"/>
              </a:spcBef>
              <a:spcAft>
                <a:spcPts val="0"/>
              </a:spcAft>
              <a:buClr>
                <a:schemeClr val="dk1"/>
              </a:buClr>
              <a:buSzPts val="2000"/>
              <a:buChar char="•"/>
            </a:pPr>
            <a:endParaRPr lang="en-US" sz="2000" dirty="0"/>
          </a:p>
          <a:p>
            <a:pPr marL="0" lvl="0" indent="0" algn="l" rtl="0">
              <a:lnSpc>
                <a:spcPct val="100000"/>
              </a:lnSpc>
              <a:spcBef>
                <a:spcPts val="750"/>
              </a:spcBef>
              <a:spcAft>
                <a:spcPts val="0"/>
              </a:spcAft>
              <a:buClr>
                <a:schemeClr val="dk1"/>
              </a:buClr>
              <a:buSzPts val="2000"/>
              <a:buNone/>
            </a:pPr>
            <a:endParaRPr sz="2000" dirty="0"/>
          </a:p>
        </p:txBody>
      </p:sp>
      <p:sp>
        <p:nvSpPr>
          <p:cNvPr id="90" name="Google Shape;90;p2"/>
          <p:cNvSpPr txBox="1">
            <a:spLocks noGrp="1"/>
          </p:cNvSpPr>
          <p:nvPr>
            <p:ph type="sldNum" idx="12"/>
          </p:nvPr>
        </p:nvSpPr>
        <p:spPr>
          <a:xfrm>
            <a:off x="6457950" y="5296960"/>
            <a:ext cx="2057400" cy="3042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20</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455698" y="1221921"/>
            <a:ext cx="8229599" cy="3699236"/>
          </a:xfrm>
        </p:spPr>
        <p:txBody>
          <a:bodyPr>
            <a:normAutofit/>
          </a:bodyPr>
          <a:lstStyle/>
          <a:p>
            <a:r>
              <a:rPr lang="en-US" dirty="0"/>
              <a:t>IoT Cellular</a:t>
            </a:r>
          </a:p>
          <a:p>
            <a:r>
              <a:rPr lang="en-US" b="1" dirty="0"/>
              <a:t>Backscatter</a:t>
            </a:r>
          </a:p>
          <a:p>
            <a:pPr lvl="1"/>
            <a:r>
              <a:rPr lang="en-US" dirty="0"/>
              <a:t>RFID</a:t>
            </a:r>
          </a:p>
          <a:p>
            <a:pPr lvl="1"/>
            <a:r>
              <a:rPr lang="en-US" dirty="0"/>
              <a:t>IoT Backscatter</a:t>
            </a:r>
          </a:p>
          <a:p>
            <a:r>
              <a:rPr lang="en-US" dirty="0"/>
              <a:t>Matter</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a:xfrm>
            <a:off x="455697" y="473436"/>
            <a:ext cx="8229599" cy="514350"/>
          </a:xfrm>
        </p:spPr>
        <p:txBody>
          <a:bodyPr>
            <a:normAutofit fontScale="90000"/>
          </a:bodyPr>
          <a:lstStyle/>
          <a:p>
            <a:r>
              <a:rPr lang="en-US" dirty="0"/>
              <a:t>Outline</a:t>
            </a:r>
          </a:p>
        </p:txBody>
      </p:sp>
    </p:spTree>
    <p:extLst>
      <p:ext uri="{BB962C8B-B14F-4D97-AF65-F5344CB8AC3E}">
        <p14:creationId xmlns:p14="http://schemas.microsoft.com/office/powerpoint/2010/main" val="3700763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DFDCD-ECE6-0847-8D9F-FEC82BA3F672}"/>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739190CC-8213-7A4A-A0D6-134AC8BD4E7D}"/>
              </a:ext>
            </a:extLst>
          </p:cNvPr>
          <p:cNvSpPr>
            <a:spLocks noGrp="1"/>
          </p:cNvSpPr>
          <p:nvPr>
            <p:ph idx="1"/>
          </p:nvPr>
        </p:nvSpPr>
        <p:spPr/>
        <p:txBody>
          <a:bodyPr/>
          <a:lstStyle/>
          <a:p>
            <a:r>
              <a:rPr lang="en-US" dirty="0"/>
              <a:t>This Bell Labs instructional video from 1959 is excellent background:</a:t>
            </a:r>
          </a:p>
          <a:p>
            <a:pPr lvl="1"/>
            <a:r>
              <a:rPr lang="en-US" dirty="0">
                <a:hlinkClick r:id="rId2"/>
              </a:rPr>
              <a:t>https://www.youtube.com/watch?v=DovunOxlY1k</a:t>
            </a:r>
            <a:r>
              <a:rPr lang="en-US" dirty="0"/>
              <a:t> </a:t>
            </a:r>
          </a:p>
        </p:txBody>
      </p:sp>
      <p:sp>
        <p:nvSpPr>
          <p:cNvPr id="4" name="Slide Number Placeholder 3">
            <a:extLst>
              <a:ext uri="{FF2B5EF4-FFF2-40B4-BE49-F238E27FC236}">
                <a16:creationId xmlns:a16="http://schemas.microsoft.com/office/drawing/2014/main" id="{42B90A43-C229-1F47-ACF8-BA6983AF2B9F}"/>
              </a:ext>
            </a:extLst>
          </p:cNvPr>
          <p:cNvSpPr>
            <a:spLocks noGrp="1"/>
          </p:cNvSpPr>
          <p:nvPr>
            <p:ph type="sldNum" sz="quarter" idx="12"/>
          </p:nvPr>
        </p:nvSpPr>
        <p:spPr/>
        <p:txBody>
          <a:bodyPr/>
          <a:lstStyle/>
          <a:p>
            <a:fld id="{434A358D-2637-E146-A3BD-05BD470B507B}" type="slidenum">
              <a:rPr lang="en-US" smtClean="0"/>
              <a:pPr/>
              <a:t>21</a:t>
            </a:fld>
            <a:endParaRPr lang="en-US" dirty="0"/>
          </a:p>
        </p:txBody>
      </p:sp>
      <p:pic>
        <p:nvPicPr>
          <p:cNvPr id="5" name="Picture 4">
            <a:extLst>
              <a:ext uri="{FF2B5EF4-FFF2-40B4-BE49-F238E27FC236}">
                <a16:creationId xmlns:a16="http://schemas.microsoft.com/office/drawing/2014/main" id="{9508CF8F-2E19-2444-8AA6-999CAB85C80B}"/>
              </a:ext>
            </a:extLst>
          </p:cNvPr>
          <p:cNvPicPr>
            <a:picLocks noChangeAspect="1"/>
          </p:cNvPicPr>
          <p:nvPr/>
        </p:nvPicPr>
        <p:blipFill>
          <a:blip r:embed="rId3"/>
          <a:stretch>
            <a:fillRect/>
          </a:stretch>
        </p:blipFill>
        <p:spPr>
          <a:xfrm>
            <a:off x="1479724" y="2710725"/>
            <a:ext cx="3532247" cy="2356117"/>
          </a:xfrm>
          <a:prstGeom prst="rect">
            <a:avLst/>
          </a:prstGeom>
        </p:spPr>
      </p:pic>
    </p:spTree>
    <p:extLst>
      <p:ext uri="{BB962C8B-B14F-4D97-AF65-F5344CB8AC3E}">
        <p14:creationId xmlns:p14="http://schemas.microsoft.com/office/powerpoint/2010/main" val="3914771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F7E9-314E-C340-BCF4-8337CAD6D109}"/>
              </a:ext>
            </a:extLst>
          </p:cNvPr>
          <p:cNvSpPr>
            <a:spLocks noGrp="1"/>
          </p:cNvSpPr>
          <p:nvPr>
            <p:ph type="title"/>
          </p:nvPr>
        </p:nvSpPr>
        <p:spPr/>
        <p:txBody>
          <a:bodyPr/>
          <a:lstStyle/>
          <a:p>
            <a:r>
              <a:rPr lang="en-US" dirty="0"/>
              <a:t>What does an antenna do?</a:t>
            </a:r>
          </a:p>
        </p:txBody>
      </p:sp>
      <p:sp>
        <p:nvSpPr>
          <p:cNvPr id="10" name="Content Placeholder 2">
            <a:extLst>
              <a:ext uri="{FF2B5EF4-FFF2-40B4-BE49-F238E27FC236}">
                <a16:creationId xmlns:a16="http://schemas.microsoft.com/office/drawing/2014/main" id="{6DAB043E-A0E1-EA4E-A64C-B248B55D963E}"/>
              </a:ext>
            </a:extLst>
          </p:cNvPr>
          <p:cNvSpPr>
            <a:spLocks noGrp="1"/>
          </p:cNvSpPr>
          <p:nvPr>
            <p:ph idx="1"/>
          </p:nvPr>
        </p:nvSpPr>
        <p:spPr/>
        <p:txBody>
          <a:bodyPr>
            <a:normAutofit/>
          </a:bodyPr>
          <a:lstStyle/>
          <a:p>
            <a:r>
              <a:rPr lang="en-US" sz="2400" dirty="0"/>
              <a:t>Loosely: Converts between electric and magnetic waves </a:t>
            </a:r>
          </a:p>
        </p:txBody>
      </p:sp>
      <p:sp>
        <p:nvSpPr>
          <p:cNvPr id="4" name="Slide Number Placeholder 3">
            <a:extLst>
              <a:ext uri="{FF2B5EF4-FFF2-40B4-BE49-F238E27FC236}">
                <a16:creationId xmlns:a16="http://schemas.microsoft.com/office/drawing/2014/main" id="{54D46197-EA46-2144-9855-A6E81F8B7FF0}"/>
              </a:ext>
            </a:extLst>
          </p:cNvPr>
          <p:cNvSpPr>
            <a:spLocks noGrp="1"/>
          </p:cNvSpPr>
          <p:nvPr>
            <p:ph type="sldNum" sz="quarter" idx="12"/>
          </p:nvPr>
        </p:nvSpPr>
        <p:spPr/>
        <p:txBody>
          <a:bodyPr/>
          <a:lstStyle/>
          <a:p>
            <a:fld id="{434A358D-2637-E146-A3BD-05BD470B507B}" type="slidenum">
              <a:rPr lang="en-US" smtClean="0"/>
              <a:pPr/>
              <a:t>22</a:t>
            </a:fld>
            <a:endParaRPr lang="en-US" dirty="0"/>
          </a:p>
        </p:txBody>
      </p:sp>
      <p:pic>
        <p:nvPicPr>
          <p:cNvPr id="8" name="Picture 7">
            <a:extLst>
              <a:ext uri="{FF2B5EF4-FFF2-40B4-BE49-F238E27FC236}">
                <a16:creationId xmlns:a16="http://schemas.microsoft.com/office/drawing/2014/main" id="{B022C187-12D5-484A-8C94-DEAA3152AD76}"/>
              </a:ext>
            </a:extLst>
          </p:cNvPr>
          <p:cNvPicPr>
            <a:picLocks noChangeAspect="1"/>
          </p:cNvPicPr>
          <p:nvPr/>
        </p:nvPicPr>
        <p:blipFill>
          <a:blip r:embed="rId2"/>
          <a:stretch>
            <a:fillRect/>
          </a:stretch>
        </p:blipFill>
        <p:spPr>
          <a:xfrm>
            <a:off x="1985817" y="2040659"/>
            <a:ext cx="5080000" cy="2501900"/>
          </a:xfrm>
          <a:prstGeom prst="rect">
            <a:avLst/>
          </a:prstGeom>
        </p:spPr>
      </p:pic>
      <p:sp>
        <p:nvSpPr>
          <p:cNvPr id="9" name="TextBox 8">
            <a:extLst>
              <a:ext uri="{FF2B5EF4-FFF2-40B4-BE49-F238E27FC236}">
                <a16:creationId xmlns:a16="http://schemas.microsoft.com/office/drawing/2014/main" id="{D417A3E0-64A5-AB41-BB52-59461FF548AC}"/>
              </a:ext>
            </a:extLst>
          </p:cNvPr>
          <p:cNvSpPr txBox="1"/>
          <p:nvPr/>
        </p:nvSpPr>
        <p:spPr>
          <a:xfrm>
            <a:off x="4802910" y="4793097"/>
            <a:ext cx="4192173" cy="200055"/>
          </a:xfrm>
          <a:prstGeom prst="rect">
            <a:avLst/>
          </a:prstGeom>
          <a:noFill/>
        </p:spPr>
        <p:txBody>
          <a:bodyPr wrap="none" rtlCol="0">
            <a:spAutoFit/>
          </a:bodyPr>
          <a:lstStyle/>
          <a:p>
            <a:r>
              <a:rPr lang="en-US" sz="700" i="1" dirty="0">
                <a:solidFill>
                  <a:schemeClr val="bg1">
                    <a:lumMod val="50000"/>
                  </a:schemeClr>
                </a:solidFill>
                <a:latin typeface="Seravek Light"/>
                <a:cs typeface="Seravek Light"/>
              </a:rPr>
              <a:t>Animation by </a:t>
            </a:r>
            <a:r>
              <a:rPr lang="en-US" sz="700" i="1" dirty="0" err="1">
                <a:solidFill>
                  <a:schemeClr val="bg1">
                    <a:lumMod val="50000"/>
                  </a:schemeClr>
                </a:solidFill>
                <a:latin typeface="Seravek Light"/>
                <a:cs typeface="Seravek Light"/>
              </a:rPr>
              <a:t>Chetvorno</a:t>
            </a:r>
            <a:r>
              <a:rPr lang="en-US" sz="700" i="1" dirty="0">
                <a:solidFill>
                  <a:schemeClr val="bg1">
                    <a:lumMod val="50000"/>
                  </a:schemeClr>
                </a:solidFill>
                <a:latin typeface="Seravek Light"/>
                <a:cs typeface="Seravek Light"/>
              </a:rPr>
              <a:t> - Own work, CC0, https://</a:t>
            </a:r>
            <a:r>
              <a:rPr lang="en-US" sz="700" i="1" dirty="0" err="1">
                <a:solidFill>
                  <a:schemeClr val="bg1">
                    <a:lumMod val="50000"/>
                  </a:schemeClr>
                </a:solidFill>
                <a:latin typeface="Seravek Light"/>
                <a:cs typeface="Seravek Light"/>
              </a:rPr>
              <a:t>commons.wikimedia.org</a:t>
            </a:r>
            <a:r>
              <a:rPr lang="en-US" sz="700" i="1" dirty="0">
                <a:solidFill>
                  <a:schemeClr val="bg1">
                    <a:lumMod val="50000"/>
                  </a:schemeClr>
                </a:solidFill>
                <a:latin typeface="Seravek Light"/>
                <a:cs typeface="Seravek Light"/>
              </a:rPr>
              <a:t>/w/</a:t>
            </a:r>
            <a:r>
              <a:rPr lang="en-US" sz="700" i="1" dirty="0" err="1">
                <a:solidFill>
                  <a:schemeClr val="bg1">
                    <a:lumMod val="50000"/>
                  </a:schemeClr>
                </a:solidFill>
                <a:latin typeface="Seravek Light"/>
                <a:cs typeface="Seravek Light"/>
              </a:rPr>
              <a:t>index.php?curid</a:t>
            </a:r>
            <a:r>
              <a:rPr lang="en-US" sz="700" i="1" dirty="0">
                <a:solidFill>
                  <a:schemeClr val="bg1">
                    <a:lumMod val="50000"/>
                  </a:schemeClr>
                </a:solidFill>
                <a:latin typeface="Seravek Light"/>
                <a:cs typeface="Seravek Light"/>
              </a:rPr>
              <a:t>=40789783</a:t>
            </a:r>
          </a:p>
        </p:txBody>
      </p:sp>
    </p:spTree>
    <p:extLst>
      <p:ext uri="{BB962C8B-B14F-4D97-AF65-F5344CB8AC3E}">
        <p14:creationId xmlns:p14="http://schemas.microsoft.com/office/powerpoint/2010/main" val="1041604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14BF-95AB-5C43-BD2E-70C306DC38DD}"/>
              </a:ext>
            </a:extLst>
          </p:cNvPr>
          <p:cNvSpPr>
            <a:spLocks noGrp="1"/>
          </p:cNvSpPr>
          <p:nvPr>
            <p:ph type="title"/>
          </p:nvPr>
        </p:nvSpPr>
        <p:spPr/>
        <p:txBody>
          <a:bodyPr/>
          <a:lstStyle/>
          <a:p>
            <a:r>
              <a:rPr lang="en-US" dirty="0"/>
              <a:t>What generates electric waves?</a:t>
            </a:r>
          </a:p>
        </p:txBody>
      </p:sp>
      <p:sp>
        <p:nvSpPr>
          <p:cNvPr id="3" name="Content Placeholder 2">
            <a:extLst>
              <a:ext uri="{FF2B5EF4-FFF2-40B4-BE49-F238E27FC236}">
                <a16:creationId xmlns:a16="http://schemas.microsoft.com/office/drawing/2014/main" id="{3300DA26-BBF8-A945-A66F-E3941B26CE69}"/>
              </a:ext>
            </a:extLst>
          </p:cNvPr>
          <p:cNvSpPr>
            <a:spLocks noGrp="1"/>
          </p:cNvSpPr>
          <p:nvPr>
            <p:ph idx="1"/>
          </p:nvPr>
        </p:nvSpPr>
        <p:spPr/>
        <p:txBody>
          <a:bodyPr>
            <a:normAutofit/>
          </a:bodyPr>
          <a:lstStyle/>
          <a:p>
            <a:r>
              <a:rPr lang="en-US" sz="1800" dirty="0"/>
              <a:t>RF front end</a:t>
            </a:r>
          </a:p>
          <a:p>
            <a:pPr lvl="1"/>
            <a:r>
              <a:rPr lang="en-US" sz="1400" dirty="0"/>
              <a:t>can be done with high-speed digital components (e.g. fast DACs) </a:t>
            </a:r>
          </a:p>
        </p:txBody>
      </p:sp>
      <p:sp>
        <p:nvSpPr>
          <p:cNvPr id="4" name="Slide Number Placeholder 3">
            <a:extLst>
              <a:ext uri="{FF2B5EF4-FFF2-40B4-BE49-F238E27FC236}">
                <a16:creationId xmlns:a16="http://schemas.microsoft.com/office/drawing/2014/main" id="{3ECFF1C1-A260-8040-A311-085FF9CEBC9A}"/>
              </a:ext>
            </a:extLst>
          </p:cNvPr>
          <p:cNvSpPr>
            <a:spLocks noGrp="1"/>
          </p:cNvSpPr>
          <p:nvPr>
            <p:ph type="sldNum" sz="quarter" idx="12"/>
          </p:nvPr>
        </p:nvSpPr>
        <p:spPr/>
        <p:txBody>
          <a:bodyPr/>
          <a:lstStyle/>
          <a:p>
            <a:fld id="{434A358D-2637-E146-A3BD-05BD470B507B}" type="slidenum">
              <a:rPr lang="en-US" smtClean="0"/>
              <a:pPr/>
              <a:t>23</a:t>
            </a:fld>
            <a:endParaRPr lang="en-US" dirty="0"/>
          </a:p>
        </p:txBody>
      </p:sp>
      <p:pic>
        <p:nvPicPr>
          <p:cNvPr id="1026" name="Picture 2" descr="CMOS Transmitters for 2.4-GHz RF Devices: Design Architectures of the  2.4-GHz CMOS Transmitter for RF Devices | Semantic Scholar">
            <a:extLst>
              <a:ext uri="{FF2B5EF4-FFF2-40B4-BE49-F238E27FC236}">
                <a16:creationId xmlns:a16="http://schemas.microsoft.com/office/drawing/2014/main" id="{E3B8BD6F-5FFA-6D6C-D2DF-68A4222733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85"/>
          <a:stretch/>
        </p:blipFill>
        <p:spPr bwMode="auto">
          <a:xfrm>
            <a:off x="1811713" y="2211102"/>
            <a:ext cx="4779390" cy="2007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384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DE6C-53CF-194E-8190-F0E17232D732}"/>
              </a:ext>
            </a:extLst>
          </p:cNvPr>
          <p:cNvSpPr>
            <a:spLocks noGrp="1"/>
          </p:cNvSpPr>
          <p:nvPr>
            <p:ph type="title"/>
          </p:nvPr>
        </p:nvSpPr>
        <p:spPr/>
        <p:txBody>
          <a:bodyPr/>
          <a:lstStyle/>
          <a:p>
            <a:r>
              <a:rPr lang="en-US" dirty="0"/>
              <a:t>What receives electric waves?</a:t>
            </a:r>
          </a:p>
        </p:txBody>
      </p:sp>
      <p:sp>
        <p:nvSpPr>
          <p:cNvPr id="3" name="Content Placeholder 2">
            <a:extLst>
              <a:ext uri="{FF2B5EF4-FFF2-40B4-BE49-F238E27FC236}">
                <a16:creationId xmlns:a16="http://schemas.microsoft.com/office/drawing/2014/main" id="{2518FE0D-A871-5F47-A139-A019BD72A170}"/>
              </a:ext>
            </a:extLst>
          </p:cNvPr>
          <p:cNvSpPr>
            <a:spLocks noGrp="1"/>
          </p:cNvSpPr>
          <p:nvPr>
            <p:ph idx="1"/>
          </p:nvPr>
        </p:nvSpPr>
        <p:spPr/>
        <p:txBody>
          <a:bodyPr>
            <a:normAutofit/>
          </a:bodyPr>
          <a:lstStyle/>
          <a:p>
            <a:r>
              <a:rPr lang="en-US" sz="2000" dirty="0"/>
              <a:t>Could be a high-speed ADC, more often with analog pieces in front:</a:t>
            </a:r>
          </a:p>
        </p:txBody>
      </p:sp>
      <p:sp>
        <p:nvSpPr>
          <p:cNvPr id="4" name="Slide Number Placeholder 3">
            <a:extLst>
              <a:ext uri="{FF2B5EF4-FFF2-40B4-BE49-F238E27FC236}">
                <a16:creationId xmlns:a16="http://schemas.microsoft.com/office/drawing/2014/main" id="{19139515-3343-7945-B6A7-5946D632C197}"/>
              </a:ext>
            </a:extLst>
          </p:cNvPr>
          <p:cNvSpPr>
            <a:spLocks noGrp="1"/>
          </p:cNvSpPr>
          <p:nvPr>
            <p:ph type="sldNum" sz="quarter" idx="12"/>
          </p:nvPr>
        </p:nvSpPr>
        <p:spPr/>
        <p:txBody>
          <a:bodyPr/>
          <a:lstStyle/>
          <a:p>
            <a:fld id="{434A358D-2637-E146-A3BD-05BD470B507B}" type="slidenum">
              <a:rPr lang="en-US" smtClean="0"/>
              <a:pPr/>
              <a:t>24</a:t>
            </a:fld>
            <a:endParaRPr lang="en-US" dirty="0"/>
          </a:p>
        </p:txBody>
      </p:sp>
      <p:pic>
        <p:nvPicPr>
          <p:cNvPr id="5" name="Picture 4">
            <a:extLst>
              <a:ext uri="{FF2B5EF4-FFF2-40B4-BE49-F238E27FC236}">
                <a16:creationId xmlns:a16="http://schemas.microsoft.com/office/drawing/2014/main" id="{314790D5-EFC5-744A-8D0C-F590B7C2C79F}"/>
              </a:ext>
            </a:extLst>
          </p:cNvPr>
          <p:cNvPicPr>
            <a:picLocks noChangeAspect="1"/>
          </p:cNvPicPr>
          <p:nvPr/>
        </p:nvPicPr>
        <p:blipFill>
          <a:blip r:embed="rId2"/>
          <a:stretch>
            <a:fillRect/>
          </a:stretch>
        </p:blipFill>
        <p:spPr>
          <a:xfrm>
            <a:off x="696709" y="3520309"/>
            <a:ext cx="7204364" cy="1612166"/>
          </a:xfrm>
          <a:prstGeom prst="rect">
            <a:avLst/>
          </a:prstGeom>
        </p:spPr>
      </p:pic>
      <p:pic>
        <p:nvPicPr>
          <p:cNvPr id="6" name="Picture 5">
            <a:extLst>
              <a:ext uri="{FF2B5EF4-FFF2-40B4-BE49-F238E27FC236}">
                <a16:creationId xmlns:a16="http://schemas.microsoft.com/office/drawing/2014/main" id="{E0656376-5D60-FC44-87E5-B595F7420083}"/>
              </a:ext>
            </a:extLst>
          </p:cNvPr>
          <p:cNvPicPr>
            <a:picLocks noChangeAspect="1"/>
          </p:cNvPicPr>
          <p:nvPr/>
        </p:nvPicPr>
        <p:blipFill>
          <a:blip r:embed="rId3"/>
          <a:stretch>
            <a:fillRect/>
          </a:stretch>
        </p:blipFill>
        <p:spPr>
          <a:xfrm>
            <a:off x="2225581" y="2006630"/>
            <a:ext cx="5357091" cy="1803718"/>
          </a:xfrm>
          <a:prstGeom prst="rect">
            <a:avLst/>
          </a:prstGeom>
        </p:spPr>
      </p:pic>
      <p:sp>
        <p:nvSpPr>
          <p:cNvPr id="7" name="TextBox 6">
            <a:extLst>
              <a:ext uri="{FF2B5EF4-FFF2-40B4-BE49-F238E27FC236}">
                <a16:creationId xmlns:a16="http://schemas.microsoft.com/office/drawing/2014/main" id="{E8CB797B-CFB6-3A46-BDCA-2D5A66AC1AF3}"/>
              </a:ext>
            </a:extLst>
          </p:cNvPr>
          <p:cNvSpPr txBox="1"/>
          <p:nvPr/>
        </p:nvSpPr>
        <p:spPr>
          <a:xfrm>
            <a:off x="939507" y="5476443"/>
            <a:ext cx="6643165" cy="200055"/>
          </a:xfrm>
          <a:prstGeom prst="rect">
            <a:avLst/>
          </a:prstGeom>
          <a:noFill/>
        </p:spPr>
        <p:txBody>
          <a:bodyPr wrap="none" rtlCol="0">
            <a:spAutoFit/>
          </a:bodyPr>
          <a:lstStyle/>
          <a:p>
            <a:r>
              <a:rPr lang="en-US" sz="700" i="1" dirty="0">
                <a:solidFill>
                  <a:schemeClr val="bg1">
                    <a:lumMod val="50000"/>
                  </a:schemeClr>
                </a:solidFill>
                <a:latin typeface="Seravek Light"/>
                <a:cs typeface="Seravek Light"/>
              </a:rPr>
              <a:t>Graphics from Analog Devices whitepaper: </a:t>
            </a:r>
            <a:r>
              <a:rPr lang="en-US" sz="700"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https://www.analog.com/media/en/technical-documentation/tech-articles/480501640radio101.pdf</a:t>
            </a:r>
            <a:r>
              <a:rPr lang="en-US" sz="700" i="1" dirty="0">
                <a:solidFill>
                  <a:schemeClr val="bg1">
                    <a:lumMod val="50000"/>
                  </a:schemeClr>
                </a:solidFill>
                <a:latin typeface="Seravek Light"/>
                <a:cs typeface="Seravek Light"/>
              </a:rPr>
              <a:t>  —  significantly more detail here</a:t>
            </a:r>
          </a:p>
        </p:txBody>
      </p:sp>
    </p:spTree>
    <p:extLst>
      <p:ext uri="{BB962C8B-B14F-4D97-AF65-F5344CB8AC3E}">
        <p14:creationId xmlns:p14="http://schemas.microsoft.com/office/powerpoint/2010/main" val="2754806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F2BB-5BF9-1749-BEF5-C5605AE84FD7}"/>
              </a:ext>
            </a:extLst>
          </p:cNvPr>
          <p:cNvSpPr>
            <a:spLocks noGrp="1"/>
          </p:cNvSpPr>
          <p:nvPr>
            <p:ph type="title"/>
          </p:nvPr>
        </p:nvSpPr>
        <p:spPr/>
        <p:txBody>
          <a:bodyPr>
            <a:normAutofit fontScale="90000"/>
          </a:bodyPr>
          <a:lstStyle/>
          <a:p>
            <a:r>
              <a:rPr lang="en-US" dirty="0"/>
              <a:t>What happens if nothing ‘receives’ the wave?</a:t>
            </a:r>
          </a:p>
        </p:txBody>
      </p:sp>
      <p:sp>
        <p:nvSpPr>
          <p:cNvPr id="4" name="Slide Number Placeholder 3">
            <a:extLst>
              <a:ext uri="{FF2B5EF4-FFF2-40B4-BE49-F238E27FC236}">
                <a16:creationId xmlns:a16="http://schemas.microsoft.com/office/drawing/2014/main" id="{B3CA3A8D-46BB-F441-BB88-450660DDB160}"/>
              </a:ext>
            </a:extLst>
          </p:cNvPr>
          <p:cNvSpPr>
            <a:spLocks noGrp="1"/>
          </p:cNvSpPr>
          <p:nvPr>
            <p:ph type="sldNum" sz="quarter" idx="12"/>
          </p:nvPr>
        </p:nvSpPr>
        <p:spPr/>
        <p:txBody>
          <a:bodyPr/>
          <a:lstStyle/>
          <a:p>
            <a:pPr algn="r"/>
            <a:fld id="{434A358D-2637-E146-A3BD-05BD470B507B}" type="slidenum">
              <a:rPr lang="en-US" smtClean="0"/>
              <a:pPr algn="r"/>
              <a:t>25</a:t>
            </a:fld>
            <a:endParaRPr lang="en-US" dirty="0"/>
          </a:p>
        </p:txBody>
      </p:sp>
      <p:pic>
        <p:nvPicPr>
          <p:cNvPr id="7" name="Picture 6">
            <a:extLst>
              <a:ext uri="{FF2B5EF4-FFF2-40B4-BE49-F238E27FC236}">
                <a16:creationId xmlns:a16="http://schemas.microsoft.com/office/drawing/2014/main" id="{902DE209-ED8E-E14D-9792-9DCEB6ECF060}"/>
              </a:ext>
            </a:extLst>
          </p:cNvPr>
          <p:cNvPicPr>
            <a:picLocks noChangeAspect="1"/>
          </p:cNvPicPr>
          <p:nvPr/>
        </p:nvPicPr>
        <p:blipFill>
          <a:blip r:embed="rId2"/>
          <a:stretch>
            <a:fillRect/>
          </a:stretch>
        </p:blipFill>
        <p:spPr>
          <a:xfrm>
            <a:off x="1505527" y="1244600"/>
            <a:ext cx="6096000" cy="3429000"/>
          </a:xfrm>
          <a:prstGeom prst="rect">
            <a:avLst/>
          </a:prstGeom>
        </p:spPr>
      </p:pic>
      <p:sp>
        <p:nvSpPr>
          <p:cNvPr id="8" name="TextBox 7">
            <a:extLst>
              <a:ext uri="{FF2B5EF4-FFF2-40B4-BE49-F238E27FC236}">
                <a16:creationId xmlns:a16="http://schemas.microsoft.com/office/drawing/2014/main" id="{5DB4DE88-07EB-4F4B-90FB-D7E64ECCA40A}"/>
              </a:ext>
            </a:extLst>
          </p:cNvPr>
          <p:cNvSpPr txBox="1"/>
          <p:nvPr/>
        </p:nvSpPr>
        <p:spPr>
          <a:xfrm>
            <a:off x="5209309" y="4700733"/>
            <a:ext cx="2472152" cy="200055"/>
          </a:xfrm>
          <a:prstGeom prst="rect">
            <a:avLst/>
          </a:prstGeom>
          <a:noFill/>
        </p:spPr>
        <p:txBody>
          <a:bodyPr wrap="none" rtlCol="0">
            <a:spAutoFit/>
          </a:bodyPr>
          <a:lstStyle/>
          <a:p>
            <a:r>
              <a:rPr lang="en-US" sz="700" i="1" dirty="0">
                <a:solidFill>
                  <a:schemeClr val="bg1">
                    <a:lumMod val="50000"/>
                  </a:schemeClr>
                </a:solidFill>
                <a:latin typeface="Seravek Light"/>
                <a:cs typeface="Seravek Light"/>
              </a:rPr>
              <a:t>From: </a:t>
            </a:r>
            <a:r>
              <a:rPr lang="en-US" sz="700"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https://www.flippingphysics.com/standing-waves.html</a:t>
            </a:r>
            <a:r>
              <a:rPr lang="en-US" sz="700"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3955665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980C-E8E1-874C-BA8D-07B63CDEBA25}"/>
              </a:ext>
            </a:extLst>
          </p:cNvPr>
          <p:cNvSpPr>
            <a:spLocks noGrp="1"/>
          </p:cNvSpPr>
          <p:nvPr>
            <p:ph type="title"/>
          </p:nvPr>
        </p:nvSpPr>
        <p:spPr/>
        <p:txBody>
          <a:bodyPr>
            <a:noAutofit/>
          </a:bodyPr>
          <a:lstStyle/>
          <a:p>
            <a:r>
              <a:rPr lang="en-US" sz="2800" dirty="0"/>
              <a:t>“Fixed end” and “Free end” in electronic transmission</a:t>
            </a:r>
          </a:p>
        </p:txBody>
      </p:sp>
      <p:sp>
        <p:nvSpPr>
          <p:cNvPr id="4" name="Slide Number Placeholder 3">
            <a:extLst>
              <a:ext uri="{FF2B5EF4-FFF2-40B4-BE49-F238E27FC236}">
                <a16:creationId xmlns:a16="http://schemas.microsoft.com/office/drawing/2014/main" id="{9597CF62-4CD0-174D-A289-878BC2AF07CE}"/>
              </a:ext>
            </a:extLst>
          </p:cNvPr>
          <p:cNvSpPr>
            <a:spLocks noGrp="1"/>
          </p:cNvSpPr>
          <p:nvPr>
            <p:ph type="sldNum" sz="quarter" idx="12"/>
          </p:nvPr>
        </p:nvSpPr>
        <p:spPr/>
        <p:txBody>
          <a:bodyPr/>
          <a:lstStyle/>
          <a:p>
            <a:pPr algn="r"/>
            <a:fld id="{434A358D-2637-E146-A3BD-05BD470B507B}" type="slidenum">
              <a:rPr lang="en-US" smtClean="0"/>
              <a:pPr algn="r"/>
              <a:t>26</a:t>
            </a:fld>
            <a:endParaRPr lang="en-US" dirty="0"/>
          </a:p>
        </p:txBody>
      </p:sp>
      <p:grpSp>
        <p:nvGrpSpPr>
          <p:cNvPr id="7" name="Group 6">
            <a:extLst>
              <a:ext uri="{FF2B5EF4-FFF2-40B4-BE49-F238E27FC236}">
                <a16:creationId xmlns:a16="http://schemas.microsoft.com/office/drawing/2014/main" id="{9B19DBBC-840D-9C40-B0B8-754C655CA597}"/>
              </a:ext>
            </a:extLst>
          </p:cNvPr>
          <p:cNvGrpSpPr/>
          <p:nvPr/>
        </p:nvGrpSpPr>
        <p:grpSpPr>
          <a:xfrm>
            <a:off x="1376219" y="1550723"/>
            <a:ext cx="461818" cy="523220"/>
            <a:chOff x="1228437" y="1403927"/>
            <a:chExt cx="461818" cy="523220"/>
          </a:xfrm>
        </p:grpSpPr>
        <p:sp>
          <p:nvSpPr>
            <p:cNvPr id="5" name="Oval 4">
              <a:extLst>
                <a:ext uri="{FF2B5EF4-FFF2-40B4-BE49-F238E27FC236}">
                  <a16:creationId xmlns:a16="http://schemas.microsoft.com/office/drawing/2014/main" id="{F9AC742D-C3F5-3C48-8B33-246686FDD337}"/>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E417C3-F79F-A942-86A9-2C6209C64C08}"/>
                </a:ext>
              </a:extLst>
            </p:cNvPr>
            <p:cNvSpPr txBox="1"/>
            <p:nvPr/>
          </p:nvSpPr>
          <p:spPr>
            <a:xfrm>
              <a:off x="1283855" y="1403927"/>
              <a:ext cx="381836" cy="523220"/>
            </a:xfrm>
            <a:prstGeom prst="rect">
              <a:avLst/>
            </a:prstGeom>
            <a:noFill/>
          </p:spPr>
          <p:txBody>
            <a:bodyPr wrap="none" rtlCol="0">
              <a:spAutoFit/>
            </a:bodyPr>
            <a:lstStyle/>
            <a:p>
              <a:r>
                <a:rPr lang="en-US" sz="2800" dirty="0">
                  <a:latin typeface="Consolas" panose="020B0609020204030204" pitchFamily="49" charset="0"/>
                  <a:cs typeface="Consolas" panose="020B0609020204030204" pitchFamily="49" charset="0"/>
                </a:rPr>
                <a:t>~</a:t>
              </a:r>
            </a:p>
          </p:txBody>
        </p:sp>
      </p:grpSp>
      <p:cxnSp>
        <p:nvCxnSpPr>
          <p:cNvPr id="11" name="Elbow Connector 10">
            <a:extLst>
              <a:ext uri="{FF2B5EF4-FFF2-40B4-BE49-F238E27FC236}">
                <a16:creationId xmlns:a16="http://schemas.microsoft.com/office/drawing/2014/main" id="{958BB36C-0FA1-0D44-8C30-139698A520FD}"/>
              </a:ext>
            </a:extLst>
          </p:cNvPr>
          <p:cNvCxnSpPr>
            <a:stCxn id="6" idx="0"/>
          </p:cNvCxnSpPr>
          <p:nvPr/>
        </p:nvCxnSpPr>
        <p:spPr>
          <a:xfrm rot="5400000" flipH="1" flipV="1">
            <a:off x="2677025" y="357710"/>
            <a:ext cx="138545" cy="224748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8E8641C8-5AC8-AE40-BF14-DE6F54CC30B3}"/>
              </a:ext>
            </a:extLst>
          </p:cNvPr>
          <p:cNvCxnSpPr>
            <a:cxnSpLocks/>
            <a:stCxn id="6" idx="2"/>
          </p:cNvCxnSpPr>
          <p:nvPr/>
        </p:nvCxnSpPr>
        <p:spPr>
          <a:xfrm rot="16200000" flipH="1">
            <a:off x="2668203" y="1028295"/>
            <a:ext cx="145846" cy="223714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142FB173-DE6A-3C42-89BF-DC7206B63FEC}"/>
              </a:ext>
            </a:extLst>
          </p:cNvPr>
          <p:cNvGrpSpPr/>
          <p:nvPr/>
        </p:nvGrpSpPr>
        <p:grpSpPr>
          <a:xfrm>
            <a:off x="1374870" y="2771271"/>
            <a:ext cx="461818" cy="523220"/>
            <a:chOff x="1228437" y="1403927"/>
            <a:chExt cx="461818" cy="523220"/>
          </a:xfrm>
        </p:grpSpPr>
        <p:sp>
          <p:nvSpPr>
            <p:cNvPr id="15" name="Oval 14">
              <a:extLst>
                <a:ext uri="{FF2B5EF4-FFF2-40B4-BE49-F238E27FC236}">
                  <a16:creationId xmlns:a16="http://schemas.microsoft.com/office/drawing/2014/main" id="{27F68559-CB54-7A4D-BCC2-8903F9E73A7A}"/>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6E88A37-6B42-C542-AAA3-B1EE1A73DFAB}"/>
                </a:ext>
              </a:extLst>
            </p:cNvPr>
            <p:cNvSpPr txBox="1"/>
            <p:nvPr/>
          </p:nvSpPr>
          <p:spPr>
            <a:xfrm>
              <a:off x="1283855" y="1403927"/>
              <a:ext cx="381836" cy="523220"/>
            </a:xfrm>
            <a:prstGeom prst="rect">
              <a:avLst/>
            </a:prstGeom>
            <a:noFill/>
          </p:spPr>
          <p:txBody>
            <a:bodyPr wrap="none" rtlCol="0">
              <a:spAutoFit/>
            </a:bodyPr>
            <a:lstStyle/>
            <a:p>
              <a:r>
                <a:rPr lang="en-US" sz="2800" dirty="0">
                  <a:latin typeface="Consolas" panose="020B0609020204030204" pitchFamily="49" charset="0"/>
                  <a:cs typeface="Consolas" panose="020B0609020204030204" pitchFamily="49" charset="0"/>
                </a:rPr>
                <a:t>~</a:t>
              </a:r>
            </a:p>
          </p:txBody>
        </p:sp>
      </p:grpSp>
      <p:cxnSp>
        <p:nvCxnSpPr>
          <p:cNvPr id="17" name="Elbow Connector 16">
            <a:extLst>
              <a:ext uri="{FF2B5EF4-FFF2-40B4-BE49-F238E27FC236}">
                <a16:creationId xmlns:a16="http://schemas.microsoft.com/office/drawing/2014/main" id="{47C26B19-442E-ED46-BB1B-CA926466274B}"/>
              </a:ext>
            </a:extLst>
          </p:cNvPr>
          <p:cNvCxnSpPr>
            <a:stCxn id="16" idx="0"/>
          </p:cNvCxnSpPr>
          <p:nvPr/>
        </p:nvCxnSpPr>
        <p:spPr>
          <a:xfrm rot="5400000" flipH="1" flipV="1">
            <a:off x="2675676" y="1578258"/>
            <a:ext cx="138545" cy="224748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Elbow Connector 17">
            <a:extLst>
              <a:ext uri="{FF2B5EF4-FFF2-40B4-BE49-F238E27FC236}">
                <a16:creationId xmlns:a16="http://schemas.microsoft.com/office/drawing/2014/main" id="{3ECEDF18-13D8-8C4F-B50D-20A05F23659F}"/>
              </a:ext>
            </a:extLst>
          </p:cNvPr>
          <p:cNvCxnSpPr>
            <a:cxnSpLocks/>
            <a:stCxn id="16" idx="2"/>
          </p:cNvCxnSpPr>
          <p:nvPr/>
        </p:nvCxnSpPr>
        <p:spPr>
          <a:xfrm rot="16200000" flipH="1">
            <a:off x="2666854" y="2248843"/>
            <a:ext cx="145846" cy="223714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D01C0DD-171D-7B49-A64E-F804883AEAC6}"/>
              </a:ext>
            </a:extLst>
          </p:cNvPr>
          <p:cNvCxnSpPr/>
          <p:nvPr/>
        </p:nvCxnSpPr>
        <p:spPr>
          <a:xfrm>
            <a:off x="3900362" y="1426727"/>
            <a:ext cx="0" cy="768744"/>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B0AFA3E-6682-B540-B5E2-CD84004BA836}"/>
              </a:ext>
            </a:extLst>
          </p:cNvPr>
          <p:cNvSpPr txBox="1"/>
          <p:nvPr/>
        </p:nvSpPr>
        <p:spPr>
          <a:xfrm>
            <a:off x="4507266" y="1459096"/>
            <a:ext cx="2053767" cy="523220"/>
          </a:xfrm>
          <a:prstGeom prst="rect">
            <a:avLst/>
          </a:prstGeom>
          <a:noFill/>
        </p:spPr>
        <p:txBody>
          <a:bodyPr wrap="none" rtlCol="0">
            <a:spAutoFit/>
          </a:bodyPr>
          <a:lstStyle/>
          <a:p>
            <a:r>
              <a:rPr lang="en-US" dirty="0">
                <a:latin typeface="Seravek Light"/>
                <a:cs typeface="Seravek Light"/>
              </a:rPr>
              <a:t>Short Circuit = “Free End”</a:t>
            </a:r>
          </a:p>
          <a:p>
            <a:r>
              <a:rPr lang="en-US" dirty="0">
                <a:latin typeface="Seravek Light"/>
                <a:cs typeface="Seravek Light"/>
              </a:rPr>
              <a:t> - Reflects wave</a:t>
            </a:r>
          </a:p>
        </p:txBody>
      </p:sp>
      <p:sp>
        <p:nvSpPr>
          <p:cNvPr id="22" name="TextBox 21">
            <a:extLst>
              <a:ext uri="{FF2B5EF4-FFF2-40B4-BE49-F238E27FC236}">
                <a16:creationId xmlns:a16="http://schemas.microsoft.com/office/drawing/2014/main" id="{9EB1868C-03FB-874A-86B6-144DAD0C5448}"/>
              </a:ext>
            </a:extLst>
          </p:cNvPr>
          <p:cNvSpPr txBox="1"/>
          <p:nvPr/>
        </p:nvSpPr>
        <p:spPr>
          <a:xfrm>
            <a:off x="4522101" y="2720104"/>
            <a:ext cx="2119491" cy="523220"/>
          </a:xfrm>
          <a:prstGeom prst="rect">
            <a:avLst/>
          </a:prstGeom>
          <a:noFill/>
        </p:spPr>
        <p:txBody>
          <a:bodyPr wrap="none" rtlCol="0">
            <a:spAutoFit/>
          </a:bodyPr>
          <a:lstStyle/>
          <a:p>
            <a:r>
              <a:rPr lang="en-US" dirty="0">
                <a:latin typeface="Seravek Light"/>
                <a:cs typeface="Seravek Light"/>
              </a:rPr>
              <a:t>Open Circuit = “Fixed End”</a:t>
            </a:r>
          </a:p>
          <a:p>
            <a:r>
              <a:rPr lang="en-US" dirty="0">
                <a:latin typeface="Seravek Light"/>
                <a:cs typeface="Seravek Light"/>
              </a:rPr>
              <a:t> - Inverts wave</a:t>
            </a:r>
          </a:p>
        </p:txBody>
      </p:sp>
      <p:grpSp>
        <p:nvGrpSpPr>
          <p:cNvPr id="23" name="Group 22">
            <a:extLst>
              <a:ext uri="{FF2B5EF4-FFF2-40B4-BE49-F238E27FC236}">
                <a16:creationId xmlns:a16="http://schemas.microsoft.com/office/drawing/2014/main" id="{7658A73A-C250-1B42-BEBD-0D1F1B13C826}"/>
              </a:ext>
            </a:extLst>
          </p:cNvPr>
          <p:cNvGrpSpPr/>
          <p:nvPr/>
        </p:nvGrpSpPr>
        <p:grpSpPr>
          <a:xfrm>
            <a:off x="1365430" y="4008003"/>
            <a:ext cx="461818" cy="523220"/>
            <a:chOff x="1228437" y="1403927"/>
            <a:chExt cx="461818" cy="523220"/>
          </a:xfrm>
        </p:grpSpPr>
        <p:sp>
          <p:nvSpPr>
            <p:cNvPr id="24" name="Oval 23">
              <a:extLst>
                <a:ext uri="{FF2B5EF4-FFF2-40B4-BE49-F238E27FC236}">
                  <a16:creationId xmlns:a16="http://schemas.microsoft.com/office/drawing/2014/main" id="{7CA39D3C-63A2-5745-A42D-A086F3C61C0B}"/>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C23AC49-8632-0D44-8BFC-A73B600993AD}"/>
                </a:ext>
              </a:extLst>
            </p:cNvPr>
            <p:cNvSpPr txBox="1"/>
            <p:nvPr/>
          </p:nvSpPr>
          <p:spPr>
            <a:xfrm>
              <a:off x="1283855" y="1403927"/>
              <a:ext cx="381836" cy="523220"/>
            </a:xfrm>
            <a:prstGeom prst="rect">
              <a:avLst/>
            </a:prstGeom>
            <a:noFill/>
          </p:spPr>
          <p:txBody>
            <a:bodyPr wrap="none" rtlCol="0">
              <a:spAutoFit/>
            </a:bodyPr>
            <a:lstStyle/>
            <a:p>
              <a:r>
                <a:rPr lang="en-US" sz="2800" dirty="0">
                  <a:latin typeface="Consolas" panose="020B0609020204030204" pitchFamily="49" charset="0"/>
                  <a:cs typeface="Consolas" panose="020B0609020204030204" pitchFamily="49" charset="0"/>
                </a:rPr>
                <a:t>~</a:t>
              </a:r>
            </a:p>
          </p:txBody>
        </p:sp>
      </p:grpSp>
      <p:cxnSp>
        <p:nvCxnSpPr>
          <p:cNvPr id="26" name="Elbow Connector 25">
            <a:extLst>
              <a:ext uri="{FF2B5EF4-FFF2-40B4-BE49-F238E27FC236}">
                <a16:creationId xmlns:a16="http://schemas.microsoft.com/office/drawing/2014/main" id="{78C9E614-08FA-DE40-A9A9-F1E7A079E50C}"/>
              </a:ext>
            </a:extLst>
          </p:cNvPr>
          <p:cNvCxnSpPr>
            <a:stCxn id="25" idx="0"/>
          </p:cNvCxnSpPr>
          <p:nvPr/>
        </p:nvCxnSpPr>
        <p:spPr>
          <a:xfrm rot="5400000" flipH="1" flipV="1">
            <a:off x="2666236" y="2814990"/>
            <a:ext cx="138545" cy="224748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Elbow Connector 26">
            <a:extLst>
              <a:ext uri="{FF2B5EF4-FFF2-40B4-BE49-F238E27FC236}">
                <a16:creationId xmlns:a16="http://schemas.microsoft.com/office/drawing/2014/main" id="{FDF223F6-613D-144D-9FFB-6E7E666E50A3}"/>
              </a:ext>
            </a:extLst>
          </p:cNvPr>
          <p:cNvCxnSpPr>
            <a:cxnSpLocks/>
            <a:stCxn id="25" idx="2"/>
          </p:cNvCxnSpPr>
          <p:nvPr/>
        </p:nvCxnSpPr>
        <p:spPr>
          <a:xfrm rot="16200000" flipH="1">
            <a:off x="2657414" y="3485575"/>
            <a:ext cx="145846" cy="223714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FC18F43C-04AD-2845-B6D7-B1BB0657A67C}"/>
              </a:ext>
            </a:extLst>
          </p:cNvPr>
          <p:cNvSpPr txBox="1"/>
          <p:nvPr/>
        </p:nvSpPr>
        <p:spPr>
          <a:xfrm>
            <a:off x="4512660" y="3956836"/>
            <a:ext cx="2420856" cy="523220"/>
          </a:xfrm>
          <a:prstGeom prst="rect">
            <a:avLst/>
          </a:prstGeom>
          <a:noFill/>
        </p:spPr>
        <p:txBody>
          <a:bodyPr wrap="none" rtlCol="0">
            <a:spAutoFit/>
          </a:bodyPr>
          <a:lstStyle/>
          <a:p>
            <a:r>
              <a:rPr lang="en-US" dirty="0">
                <a:latin typeface="Seravek Light"/>
                <a:cs typeface="Seravek Light"/>
              </a:rPr>
              <a:t>Matched Load</a:t>
            </a:r>
          </a:p>
          <a:p>
            <a:r>
              <a:rPr lang="en-US" dirty="0">
                <a:latin typeface="Seravek Light"/>
                <a:cs typeface="Seravek Light"/>
              </a:rPr>
              <a:t> - Absorbs wave (no reflection)</a:t>
            </a:r>
          </a:p>
        </p:txBody>
      </p:sp>
      <p:grpSp>
        <p:nvGrpSpPr>
          <p:cNvPr id="29" name="Group 28">
            <a:extLst>
              <a:ext uri="{FF2B5EF4-FFF2-40B4-BE49-F238E27FC236}">
                <a16:creationId xmlns:a16="http://schemas.microsoft.com/office/drawing/2014/main" id="{0CDDDFE0-B062-8648-9D14-9FD0E5215688}"/>
              </a:ext>
            </a:extLst>
          </p:cNvPr>
          <p:cNvGrpSpPr/>
          <p:nvPr/>
        </p:nvGrpSpPr>
        <p:grpSpPr>
          <a:xfrm>
            <a:off x="3757850" y="3922992"/>
            <a:ext cx="166147" cy="677075"/>
            <a:chOff x="7290683" y="1527355"/>
            <a:chExt cx="221530" cy="902767"/>
          </a:xfrm>
        </p:grpSpPr>
        <p:cxnSp>
          <p:nvCxnSpPr>
            <p:cNvPr id="35" name="Straight Connector 34">
              <a:extLst>
                <a:ext uri="{FF2B5EF4-FFF2-40B4-BE49-F238E27FC236}">
                  <a16:creationId xmlns:a16="http://schemas.microsoft.com/office/drawing/2014/main" id="{F734E551-6E4D-664B-AF68-D2B0B7FDA574}"/>
                </a:ext>
              </a:extLst>
            </p:cNvPr>
            <p:cNvCxnSpPr/>
            <p:nvPr/>
          </p:nvCxnSpPr>
          <p:spPr>
            <a:xfrm>
              <a:off x="7395812" y="2228820"/>
              <a:ext cx="0" cy="201302"/>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7A1E271-955C-5243-883A-A715084B0415}"/>
                </a:ext>
              </a:extLst>
            </p:cNvPr>
            <p:cNvCxnSpPr/>
            <p:nvPr/>
          </p:nvCxnSpPr>
          <p:spPr>
            <a:xfrm>
              <a:off x="7395812" y="1527355"/>
              <a:ext cx="0" cy="257081"/>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10AB5DC-AA44-0D46-9400-57FE2845E285}"/>
                </a:ext>
              </a:extLst>
            </p:cNvPr>
            <p:cNvGrpSpPr/>
            <p:nvPr/>
          </p:nvGrpSpPr>
          <p:grpSpPr>
            <a:xfrm>
              <a:off x="7290683" y="1767757"/>
              <a:ext cx="221530" cy="461063"/>
              <a:chOff x="9448174" y="1993728"/>
              <a:chExt cx="221530" cy="461063"/>
            </a:xfrm>
          </p:grpSpPr>
          <p:cxnSp>
            <p:nvCxnSpPr>
              <p:cNvPr id="38" name="Straight Connector 37">
                <a:extLst>
                  <a:ext uri="{FF2B5EF4-FFF2-40B4-BE49-F238E27FC236}">
                    <a16:creationId xmlns:a16="http://schemas.microsoft.com/office/drawing/2014/main" id="{A2BD6DF2-3E14-1742-95D3-E584CC599F28}"/>
                  </a:ext>
                </a:extLst>
              </p:cNvPr>
              <p:cNvCxnSpPr/>
              <p:nvPr/>
            </p:nvCxnSpPr>
            <p:spPr>
              <a:xfrm>
                <a:off x="9459448" y="2407787"/>
                <a:ext cx="114038" cy="4700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B7F3E5-919A-A24D-9BBB-22C6A67A49AF}"/>
                  </a:ext>
                </a:extLst>
              </p:cNvPr>
              <p:cNvCxnSpPr/>
              <p:nvPr/>
            </p:nvCxnSpPr>
            <p:spPr>
              <a:xfrm>
                <a:off x="9459448" y="2248837"/>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879AA94-3996-834B-9AB9-0F6591449C42}"/>
                  </a:ext>
                </a:extLst>
              </p:cNvPr>
              <p:cNvCxnSpPr/>
              <p:nvPr/>
            </p:nvCxnSpPr>
            <p:spPr>
              <a:xfrm>
                <a:off x="9459448" y="2104255"/>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453200-594C-D745-B42D-70F7F79614C8}"/>
                  </a:ext>
                </a:extLst>
              </p:cNvPr>
              <p:cNvCxnSpPr/>
              <p:nvPr/>
            </p:nvCxnSpPr>
            <p:spPr>
              <a:xfrm flipH="1">
                <a:off x="9448174" y="2326884"/>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709B7AB-E5A1-9A47-AB74-2A022EEDA23B}"/>
                  </a:ext>
                </a:extLst>
              </p:cNvPr>
              <p:cNvCxnSpPr/>
              <p:nvPr/>
            </p:nvCxnSpPr>
            <p:spPr>
              <a:xfrm flipH="1">
                <a:off x="9459448" y="2178575"/>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10F2FD-4DD3-0049-83C1-B8909246169B}"/>
                  </a:ext>
                </a:extLst>
              </p:cNvPr>
              <p:cNvCxnSpPr/>
              <p:nvPr/>
            </p:nvCxnSpPr>
            <p:spPr>
              <a:xfrm flipH="1">
                <a:off x="9459448" y="2034259"/>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68C0AA6-8C26-7F4D-A688-2B88EF5051B4}"/>
                  </a:ext>
                </a:extLst>
              </p:cNvPr>
              <p:cNvCxnSpPr/>
              <p:nvPr/>
            </p:nvCxnSpPr>
            <p:spPr>
              <a:xfrm>
                <a:off x="9543018" y="1993728"/>
                <a:ext cx="114038" cy="4700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5291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5CB2-3A8A-7D45-9D6E-77D333AE966C}"/>
              </a:ext>
            </a:extLst>
          </p:cNvPr>
          <p:cNvSpPr>
            <a:spLocks noGrp="1"/>
          </p:cNvSpPr>
          <p:nvPr>
            <p:ph type="title"/>
          </p:nvPr>
        </p:nvSpPr>
        <p:spPr/>
        <p:txBody>
          <a:bodyPr>
            <a:noAutofit/>
          </a:bodyPr>
          <a:lstStyle/>
          <a:p>
            <a:r>
              <a:rPr lang="en-US" sz="2000" dirty="0"/>
              <a:t>Backscatter systems reflect waves rather than generate waves — significant (10,000x or more) power savings</a:t>
            </a:r>
          </a:p>
        </p:txBody>
      </p:sp>
      <p:sp>
        <p:nvSpPr>
          <p:cNvPr id="3" name="Content Placeholder 2">
            <a:extLst>
              <a:ext uri="{FF2B5EF4-FFF2-40B4-BE49-F238E27FC236}">
                <a16:creationId xmlns:a16="http://schemas.microsoft.com/office/drawing/2014/main" id="{8189199F-D760-7D46-AAAF-4D87D79D6331}"/>
              </a:ext>
            </a:extLst>
          </p:cNvPr>
          <p:cNvSpPr>
            <a:spLocks noGrp="1"/>
          </p:cNvSpPr>
          <p:nvPr>
            <p:ph idx="1"/>
          </p:nvPr>
        </p:nvSpPr>
        <p:spPr/>
        <p:txBody>
          <a:bodyPr>
            <a:normAutofit/>
          </a:bodyPr>
          <a:lstStyle/>
          <a:p>
            <a:r>
              <a:rPr lang="en-US" sz="2000" dirty="0"/>
              <a:t>Simple versions just ‘reflect or don’t reflect’</a:t>
            </a:r>
          </a:p>
          <a:p>
            <a:endParaRPr lang="en-US" sz="2000" dirty="0"/>
          </a:p>
          <a:p>
            <a:endParaRPr lang="en-US" sz="2000" dirty="0"/>
          </a:p>
          <a:p>
            <a:endParaRPr lang="en-US" sz="2000" dirty="0"/>
          </a:p>
          <a:p>
            <a:r>
              <a:rPr lang="en-US" sz="2000" dirty="0"/>
              <a:t>Modern designs can do more advanced modulation as well</a:t>
            </a:r>
          </a:p>
        </p:txBody>
      </p:sp>
      <p:sp>
        <p:nvSpPr>
          <p:cNvPr id="4" name="Slide Number Placeholder 3">
            <a:extLst>
              <a:ext uri="{FF2B5EF4-FFF2-40B4-BE49-F238E27FC236}">
                <a16:creationId xmlns:a16="http://schemas.microsoft.com/office/drawing/2014/main" id="{FA527767-1618-C142-AFBE-6A26B5307246}"/>
              </a:ext>
            </a:extLst>
          </p:cNvPr>
          <p:cNvSpPr>
            <a:spLocks noGrp="1"/>
          </p:cNvSpPr>
          <p:nvPr>
            <p:ph type="sldNum" sz="quarter" idx="12"/>
          </p:nvPr>
        </p:nvSpPr>
        <p:spPr/>
        <p:txBody>
          <a:bodyPr/>
          <a:lstStyle/>
          <a:p>
            <a:fld id="{434A358D-2637-E146-A3BD-05BD470B507B}" type="slidenum">
              <a:rPr lang="en-US" smtClean="0"/>
              <a:pPr/>
              <a:t>27</a:t>
            </a:fld>
            <a:endParaRPr lang="en-US" dirty="0"/>
          </a:p>
        </p:txBody>
      </p:sp>
      <p:pic>
        <p:nvPicPr>
          <p:cNvPr id="5" name="Picture 4">
            <a:extLst>
              <a:ext uri="{FF2B5EF4-FFF2-40B4-BE49-F238E27FC236}">
                <a16:creationId xmlns:a16="http://schemas.microsoft.com/office/drawing/2014/main" id="{2B66D230-1920-C94A-94DB-CA17C79D5469}"/>
              </a:ext>
            </a:extLst>
          </p:cNvPr>
          <p:cNvPicPr>
            <a:picLocks noChangeAspect="1"/>
          </p:cNvPicPr>
          <p:nvPr/>
        </p:nvPicPr>
        <p:blipFill>
          <a:blip r:embed="rId2"/>
          <a:stretch>
            <a:fillRect/>
          </a:stretch>
        </p:blipFill>
        <p:spPr>
          <a:xfrm>
            <a:off x="3190300" y="1457890"/>
            <a:ext cx="3110593" cy="1101095"/>
          </a:xfrm>
          <a:prstGeom prst="rect">
            <a:avLst/>
          </a:prstGeom>
        </p:spPr>
      </p:pic>
      <p:pic>
        <p:nvPicPr>
          <p:cNvPr id="6" name="Picture 5">
            <a:extLst>
              <a:ext uri="{FF2B5EF4-FFF2-40B4-BE49-F238E27FC236}">
                <a16:creationId xmlns:a16="http://schemas.microsoft.com/office/drawing/2014/main" id="{D0414E95-5222-0341-B250-CFBB7463F77E}"/>
              </a:ext>
            </a:extLst>
          </p:cNvPr>
          <p:cNvPicPr>
            <a:picLocks noChangeAspect="1"/>
          </p:cNvPicPr>
          <p:nvPr/>
        </p:nvPicPr>
        <p:blipFill>
          <a:blip r:embed="rId3"/>
          <a:stretch>
            <a:fillRect/>
          </a:stretch>
        </p:blipFill>
        <p:spPr>
          <a:xfrm>
            <a:off x="1645918" y="3277898"/>
            <a:ext cx="5617031" cy="1775530"/>
          </a:xfrm>
          <a:prstGeom prst="rect">
            <a:avLst/>
          </a:prstGeom>
        </p:spPr>
      </p:pic>
      <p:sp>
        <p:nvSpPr>
          <p:cNvPr id="7" name="TextBox 6">
            <a:extLst>
              <a:ext uri="{FF2B5EF4-FFF2-40B4-BE49-F238E27FC236}">
                <a16:creationId xmlns:a16="http://schemas.microsoft.com/office/drawing/2014/main" id="{21F20E1D-4EF7-7044-9297-DE97D9F2963D}"/>
              </a:ext>
            </a:extLst>
          </p:cNvPr>
          <p:cNvSpPr txBox="1"/>
          <p:nvPr/>
        </p:nvSpPr>
        <p:spPr>
          <a:xfrm>
            <a:off x="5774519" y="4849043"/>
            <a:ext cx="2600392" cy="200055"/>
          </a:xfrm>
          <a:prstGeom prst="rect">
            <a:avLst/>
          </a:prstGeom>
          <a:noFill/>
        </p:spPr>
        <p:txBody>
          <a:bodyPr wrap="none" rtlCol="0">
            <a:spAutoFit/>
          </a:bodyPr>
          <a:lstStyle/>
          <a:p>
            <a:r>
              <a:rPr lang="en-US" sz="700"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https://ieeexplore.ieee.org/stamp/stamp.jsp?arnumber=8368232</a:t>
            </a:r>
            <a:r>
              <a:rPr lang="en-US" sz="700"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1052391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9DE3-AA8D-0946-AA85-DF002220D498}"/>
              </a:ext>
            </a:extLst>
          </p:cNvPr>
          <p:cNvSpPr>
            <a:spLocks noGrp="1"/>
          </p:cNvSpPr>
          <p:nvPr>
            <p:ph type="title"/>
          </p:nvPr>
        </p:nvSpPr>
        <p:spPr/>
        <p:txBody>
          <a:bodyPr>
            <a:normAutofit fontScale="90000"/>
          </a:bodyPr>
          <a:lstStyle/>
          <a:p>
            <a:r>
              <a:rPr lang="en-US" dirty="0"/>
              <a:t>Backscatter is an old idea — history in </a:t>
            </a:r>
            <a:r>
              <a:rPr lang="en-US" dirty="0" err="1"/>
              <a:t>spycraft</a:t>
            </a:r>
            <a:r>
              <a:rPr lang="en-US" dirty="0"/>
              <a:t>!</a:t>
            </a:r>
          </a:p>
        </p:txBody>
      </p:sp>
      <p:sp>
        <p:nvSpPr>
          <p:cNvPr id="3" name="Content Placeholder 2">
            <a:extLst>
              <a:ext uri="{FF2B5EF4-FFF2-40B4-BE49-F238E27FC236}">
                <a16:creationId xmlns:a16="http://schemas.microsoft.com/office/drawing/2014/main" id="{0487A8DE-827D-B84E-9055-3D3574E396D4}"/>
              </a:ext>
            </a:extLst>
          </p:cNvPr>
          <p:cNvSpPr>
            <a:spLocks noGrp="1"/>
          </p:cNvSpPr>
          <p:nvPr>
            <p:ph idx="1"/>
          </p:nvPr>
        </p:nvSpPr>
        <p:spPr/>
        <p:txBody>
          <a:bodyPr>
            <a:normAutofit/>
          </a:bodyPr>
          <a:lstStyle/>
          <a:p>
            <a:r>
              <a:rPr lang="en-US" sz="2000" dirty="0"/>
              <a:t>1945: Leon Theremin* creates “The Thing” (aka Great Seal Bug)</a:t>
            </a:r>
          </a:p>
          <a:p>
            <a:pPr lvl="1"/>
            <a:r>
              <a:rPr lang="en-US" sz="1800" dirty="0"/>
              <a:t>*Yes, same guy who invented the instrument</a:t>
            </a:r>
          </a:p>
          <a:p>
            <a:pPr lvl="1"/>
            <a:r>
              <a:rPr lang="en-US" sz="1800" dirty="0"/>
              <a:t>Discovered when a British embassy radio operator heard recorded conversations</a:t>
            </a:r>
          </a:p>
          <a:p>
            <a:pPr lvl="1"/>
            <a:endParaRPr lang="en-US" sz="1800" dirty="0"/>
          </a:p>
        </p:txBody>
      </p:sp>
      <p:sp>
        <p:nvSpPr>
          <p:cNvPr id="4" name="Slide Number Placeholder 3">
            <a:extLst>
              <a:ext uri="{FF2B5EF4-FFF2-40B4-BE49-F238E27FC236}">
                <a16:creationId xmlns:a16="http://schemas.microsoft.com/office/drawing/2014/main" id="{C1836C5F-FFD3-4249-A3C8-807675964B0F}"/>
              </a:ext>
            </a:extLst>
          </p:cNvPr>
          <p:cNvSpPr>
            <a:spLocks noGrp="1"/>
          </p:cNvSpPr>
          <p:nvPr>
            <p:ph type="sldNum" sz="quarter" idx="12"/>
          </p:nvPr>
        </p:nvSpPr>
        <p:spPr/>
        <p:txBody>
          <a:bodyPr/>
          <a:lstStyle/>
          <a:p>
            <a:fld id="{434A358D-2637-E146-A3BD-05BD470B507B}" type="slidenum">
              <a:rPr lang="en-US" smtClean="0"/>
              <a:pPr/>
              <a:t>28</a:t>
            </a:fld>
            <a:endParaRPr lang="en-US" dirty="0"/>
          </a:p>
        </p:txBody>
      </p:sp>
      <p:pic>
        <p:nvPicPr>
          <p:cNvPr id="5" name="Picture 4">
            <a:extLst>
              <a:ext uri="{FF2B5EF4-FFF2-40B4-BE49-F238E27FC236}">
                <a16:creationId xmlns:a16="http://schemas.microsoft.com/office/drawing/2014/main" id="{37B3BFE8-1C2E-2B48-92EB-72ACA297F6A0}"/>
              </a:ext>
            </a:extLst>
          </p:cNvPr>
          <p:cNvPicPr>
            <a:picLocks noChangeAspect="1"/>
          </p:cNvPicPr>
          <p:nvPr/>
        </p:nvPicPr>
        <p:blipFill>
          <a:blip r:embed="rId2"/>
          <a:stretch>
            <a:fillRect/>
          </a:stretch>
        </p:blipFill>
        <p:spPr>
          <a:xfrm>
            <a:off x="1738087" y="2550520"/>
            <a:ext cx="2100081" cy="2453277"/>
          </a:xfrm>
          <a:prstGeom prst="rect">
            <a:avLst/>
          </a:prstGeom>
        </p:spPr>
      </p:pic>
      <p:pic>
        <p:nvPicPr>
          <p:cNvPr id="6" name="Picture 5">
            <a:extLst>
              <a:ext uri="{FF2B5EF4-FFF2-40B4-BE49-F238E27FC236}">
                <a16:creationId xmlns:a16="http://schemas.microsoft.com/office/drawing/2014/main" id="{8CBB968E-C880-1A44-A4B5-C00565EBE302}"/>
              </a:ext>
            </a:extLst>
          </p:cNvPr>
          <p:cNvPicPr>
            <a:picLocks noChangeAspect="1"/>
          </p:cNvPicPr>
          <p:nvPr/>
        </p:nvPicPr>
        <p:blipFill>
          <a:blip r:embed="rId3"/>
          <a:stretch>
            <a:fillRect/>
          </a:stretch>
        </p:blipFill>
        <p:spPr>
          <a:xfrm>
            <a:off x="4246154" y="2742109"/>
            <a:ext cx="2794000" cy="2095500"/>
          </a:xfrm>
          <a:prstGeom prst="rect">
            <a:avLst/>
          </a:prstGeom>
        </p:spPr>
      </p:pic>
    </p:spTree>
    <p:extLst>
      <p:ext uri="{BB962C8B-B14F-4D97-AF65-F5344CB8AC3E}">
        <p14:creationId xmlns:p14="http://schemas.microsoft.com/office/powerpoint/2010/main" val="383537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29</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455698" y="1221921"/>
            <a:ext cx="8229599" cy="3699236"/>
          </a:xfrm>
        </p:spPr>
        <p:txBody>
          <a:bodyPr>
            <a:normAutofit/>
          </a:bodyPr>
          <a:lstStyle/>
          <a:p>
            <a:r>
              <a:rPr lang="en-US" dirty="0"/>
              <a:t>IoT Cellular</a:t>
            </a:r>
          </a:p>
          <a:p>
            <a:r>
              <a:rPr lang="en-US" dirty="0"/>
              <a:t>Backscatter</a:t>
            </a:r>
          </a:p>
          <a:p>
            <a:pPr lvl="1"/>
            <a:r>
              <a:rPr lang="en-US" b="1" dirty="0"/>
              <a:t>RFID</a:t>
            </a:r>
          </a:p>
          <a:p>
            <a:pPr lvl="1"/>
            <a:r>
              <a:rPr lang="en-US" dirty="0"/>
              <a:t>IoT Backscatter</a:t>
            </a:r>
          </a:p>
          <a:p>
            <a:r>
              <a:rPr lang="en-US" dirty="0"/>
              <a:t>Matter</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a:xfrm>
            <a:off x="455697" y="473436"/>
            <a:ext cx="8229599" cy="514350"/>
          </a:xfrm>
        </p:spPr>
        <p:txBody>
          <a:bodyPr>
            <a:normAutofit fontScale="90000"/>
          </a:bodyPr>
          <a:lstStyle/>
          <a:p>
            <a:r>
              <a:rPr lang="en-US" dirty="0"/>
              <a:t>Outline</a:t>
            </a:r>
          </a:p>
        </p:txBody>
      </p:sp>
    </p:spTree>
    <p:extLst>
      <p:ext uri="{BB962C8B-B14F-4D97-AF65-F5344CB8AC3E}">
        <p14:creationId xmlns:p14="http://schemas.microsoft.com/office/powerpoint/2010/main" val="202137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3</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455698" y="1221921"/>
            <a:ext cx="8229599" cy="3699236"/>
          </a:xfrm>
        </p:spPr>
        <p:txBody>
          <a:bodyPr>
            <a:normAutofit/>
          </a:bodyPr>
          <a:lstStyle/>
          <a:p>
            <a:r>
              <a:rPr lang="en-US" dirty="0"/>
              <a:t>IoT Cellular</a:t>
            </a:r>
          </a:p>
          <a:p>
            <a:r>
              <a:rPr lang="en-US" dirty="0"/>
              <a:t>Backscatter</a:t>
            </a:r>
          </a:p>
          <a:p>
            <a:pPr lvl="1"/>
            <a:r>
              <a:rPr lang="en-US" dirty="0"/>
              <a:t>RFID</a:t>
            </a:r>
          </a:p>
          <a:p>
            <a:pPr lvl="1"/>
            <a:r>
              <a:rPr lang="en-US" dirty="0"/>
              <a:t>IoT Backscatter</a:t>
            </a:r>
          </a:p>
          <a:p>
            <a:r>
              <a:rPr lang="en-US" dirty="0"/>
              <a:t>Matter</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a:xfrm>
            <a:off x="455697" y="473436"/>
            <a:ext cx="8229599" cy="514350"/>
          </a:xfrm>
        </p:spPr>
        <p:txBody>
          <a:bodyPr>
            <a:normAutofit fontScale="90000"/>
          </a:bodyPr>
          <a:lstStyle/>
          <a:p>
            <a:r>
              <a:rPr lang="en-US" dirty="0"/>
              <a:t>Outline</a:t>
            </a:r>
          </a:p>
        </p:txBody>
      </p:sp>
    </p:spTree>
    <p:extLst>
      <p:ext uri="{BB962C8B-B14F-4D97-AF65-F5344CB8AC3E}">
        <p14:creationId xmlns:p14="http://schemas.microsoft.com/office/powerpoint/2010/main" val="3575440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81FB-04C4-DA4B-871C-C5AD026968C4}"/>
              </a:ext>
            </a:extLst>
          </p:cNvPr>
          <p:cNvSpPr>
            <a:spLocks noGrp="1"/>
          </p:cNvSpPr>
          <p:nvPr>
            <p:ph type="title"/>
          </p:nvPr>
        </p:nvSpPr>
        <p:spPr/>
        <p:txBody>
          <a:bodyPr/>
          <a:lstStyle/>
          <a:p>
            <a:r>
              <a:rPr lang="en-US" dirty="0"/>
              <a:t>RFID is </a:t>
            </a:r>
            <a:r>
              <a:rPr lang="en-US" i="1" dirty="0"/>
              <a:t>everywhere</a:t>
            </a:r>
            <a:r>
              <a:rPr lang="en-US" dirty="0"/>
              <a:t> nowadays</a:t>
            </a:r>
          </a:p>
        </p:txBody>
      </p:sp>
      <p:sp>
        <p:nvSpPr>
          <p:cNvPr id="3" name="Content Placeholder 2">
            <a:extLst>
              <a:ext uri="{FF2B5EF4-FFF2-40B4-BE49-F238E27FC236}">
                <a16:creationId xmlns:a16="http://schemas.microsoft.com/office/drawing/2014/main" id="{FE75ADB5-0C44-8942-96DF-F89EF4F4370E}"/>
              </a:ext>
            </a:extLst>
          </p:cNvPr>
          <p:cNvSpPr>
            <a:spLocks noGrp="1"/>
          </p:cNvSpPr>
          <p:nvPr>
            <p:ph idx="1"/>
          </p:nvPr>
        </p:nvSpPr>
        <p:spPr>
          <a:xfrm>
            <a:off x="107213" y="959227"/>
            <a:ext cx="5209505" cy="4188246"/>
          </a:xfrm>
        </p:spPr>
        <p:txBody>
          <a:bodyPr>
            <a:normAutofit/>
          </a:bodyPr>
          <a:lstStyle/>
          <a:p>
            <a:r>
              <a:rPr lang="en-US" sz="2000" dirty="0"/>
              <a:t>Fundamental design principle is </a:t>
            </a:r>
            <a:r>
              <a:rPr lang="en-US" sz="2000" i="1" dirty="0"/>
              <a:t>asymmetry</a:t>
            </a:r>
          </a:p>
          <a:p>
            <a:pPr lvl="1"/>
            <a:r>
              <a:rPr lang="en-US" sz="1800" dirty="0"/>
              <a:t>Extremely simple, cheap tags</a:t>
            </a:r>
          </a:p>
          <a:p>
            <a:pPr lvl="1"/>
            <a:r>
              <a:rPr lang="en-US" sz="1800" dirty="0"/>
              <a:t>Complex readers</a:t>
            </a:r>
          </a:p>
        </p:txBody>
      </p:sp>
      <p:sp>
        <p:nvSpPr>
          <p:cNvPr id="4" name="Slide Number Placeholder 3">
            <a:extLst>
              <a:ext uri="{FF2B5EF4-FFF2-40B4-BE49-F238E27FC236}">
                <a16:creationId xmlns:a16="http://schemas.microsoft.com/office/drawing/2014/main" id="{830E1162-410D-3A4C-8C3B-74FC6465FFB1}"/>
              </a:ext>
            </a:extLst>
          </p:cNvPr>
          <p:cNvSpPr>
            <a:spLocks noGrp="1"/>
          </p:cNvSpPr>
          <p:nvPr>
            <p:ph type="sldNum" sz="quarter" idx="12"/>
          </p:nvPr>
        </p:nvSpPr>
        <p:spPr/>
        <p:txBody>
          <a:bodyPr/>
          <a:lstStyle/>
          <a:p>
            <a:pPr algn="r"/>
            <a:fld id="{434A358D-2637-E146-A3BD-05BD470B507B}" type="slidenum">
              <a:rPr lang="en-US" smtClean="0"/>
              <a:pPr algn="r"/>
              <a:t>30</a:t>
            </a:fld>
            <a:endParaRPr lang="en-US" dirty="0"/>
          </a:p>
        </p:txBody>
      </p:sp>
      <p:pic>
        <p:nvPicPr>
          <p:cNvPr id="6" name="Picture 5">
            <a:extLst>
              <a:ext uri="{FF2B5EF4-FFF2-40B4-BE49-F238E27FC236}">
                <a16:creationId xmlns:a16="http://schemas.microsoft.com/office/drawing/2014/main" id="{C423A4BB-59E2-694D-95A3-5E2314BBA0A9}"/>
              </a:ext>
            </a:extLst>
          </p:cNvPr>
          <p:cNvPicPr>
            <a:picLocks noChangeAspect="1"/>
          </p:cNvPicPr>
          <p:nvPr/>
        </p:nvPicPr>
        <p:blipFill rotWithShape="1">
          <a:blip r:embed="rId3"/>
          <a:srcRect l="31998"/>
          <a:stretch/>
        </p:blipFill>
        <p:spPr>
          <a:xfrm>
            <a:off x="5643155" y="2347685"/>
            <a:ext cx="2927712" cy="2413000"/>
          </a:xfrm>
          <a:prstGeom prst="rect">
            <a:avLst/>
          </a:prstGeom>
        </p:spPr>
      </p:pic>
      <p:pic>
        <p:nvPicPr>
          <p:cNvPr id="7" name="Picture 6">
            <a:extLst>
              <a:ext uri="{FF2B5EF4-FFF2-40B4-BE49-F238E27FC236}">
                <a16:creationId xmlns:a16="http://schemas.microsoft.com/office/drawing/2014/main" id="{CADCBB96-E893-D641-A184-0F4CBEE124F2}"/>
              </a:ext>
            </a:extLst>
          </p:cNvPr>
          <p:cNvPicPr>
            <a:picLocks noChangeAspect="1"/>
          </p:cNvPicPr>
          <p:nvPr/>
        </p:nvPicPr>
        <p:blipFill rotWithShape="1">
          <a:blip r:embed="rId4"/>
          <a:srcRect r="19433"/>
          <a:stretch/>
        </p:blipFill>
        <p:spPr>
          <a:xfrm>
            <a:off x="3053808" y="2758985"/>
            <a:ext cx="2406467" cy="2035991"/>
          </a:xfrm>
          <a:prstGeom prst="rect">
            <a:avLst/>
          </a:prstGeom>
        </p:spPr>
      </p:pic>
      <p:pic>
        <p:nvPicPr>
          <p:cNvPr id="8" name="Picture 7">
            <a:extLst>
              <a:ext uri="{FF2B5EF4-FFF2-40B4-BE49-F238E27FC236}">
                <a16:creationId xmlns:a16="http://schemas.microsoft.com/office/drawing/2014/main" id="{C98E535B-D7B8-DD4F-8A00-CFACE66631B3}"/>
              </a:ext>
            </a:extLst>
          </p:cNvPr>
          <p:cNvPicPr>
            <a:picLocks noChangeAspect="1"/>
          </p:cNvPicPr>
          <p:nvPr/>
        </p:nvPicPr>
        <p:blipFill>
          <a:blip r:embed="rId5"/>
          <a:stretch>
            <a:fillRect/>
          </a:stretch>
        </p:blipFill>
        <p:spPr>
          <a:xfrm>
            <a:off x="148045" y="2793820"/>
            <a:ext cx="2741796" cy="1781991"/>
          </a:xfrm>
          <a:prstGeom prst="rect">
            <a:avLst/>
          </a:prstGeom>
        </p:spPr>
      </p:pic>
      <p:pic>
        <p:nvPicPr>
          <p:cNvPr id="2050" name="Picture 2" descr="Production New Account Wizard | E-ZPass® Virginia">
            <a:extLst>
              <a:ext uri="{FF2B5EF4-FFF2-40B4-BE49-F238E27FC236}">
                <a16:creationId xmlns:a16="http://schemas.microsoft.com/office/drawing/2014/main" id="{F8DB7641-5677-40BC-F0BF-6EBC4A1CD4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8938" y="798105"/>
            <a:ext cx="2556145" cy="154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687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6818-F81D-194C-A2A8-AA213C49F26F}"/>
              </a:ext>
            </a:extLst>
          </p:cNvPr>
          <p:cNvSpPr>
            <a:spLocks noGrp="1"/>
          </p:cNvSpPr>
          <p:nvPr>
            <p:ph type="title"/>
          </p:nvPr>
        </p:nvSpPr>
        <p:spPr/>
        <p:txBody>
          <a:bodyPr>
            <a:normAutofit fontScale="90000"/>
          </a:bodyPr>
          <a:lstStyle/>
          <a:p>
            <a:r>
              <a:rPr lang="en-US" dirty="0"/>
              <a:t>A brief digression to be precise in terminology</a:t>
            </a:r>
          </a:p>
        </p:txBody>
      </p:sp>
      <p:sp>
        <p:nvSpPr>
          <p:cNvPr id="3" name="Content Placeholder 2">
            <a:extLst>
              <a:ext uri="{FF2B5EF4-FFF2-40B4-BE49-F238E27FC236}">
                <a16:creationId xmlns:a16="http://schemas.microsoft.com/office/drawing/2014/main" id="{DED98B6E-0ACB-9B42-ADBA-19A42FC77620}"/>
              </a:ext>
            </a:extLst>
          </p:cNvPr>
          <p:cNvSpPr>
            <a:spLocks noGrp="1"/>
          </p:cNvSpPr>
          <p:nvPr>
            <p:ph idx="1"/>
          </p:nvPr>
        </p:nvSpPr>
        <p:spPr/>
        <p:txBody>
          <a:bodyPr>
            <a:normAutofit/>
          </a:bodyPr>
          <a:lstStyle/>
          <a:p>
            <a:r>
              <a:rPr lang="en-US" sz="2000" dirty="0"/>
              <a:t>RFID = Radio Frequency Identification = “a” communication standard</a:t>
            </a:r>
          </a:p>
          <a:p>
            <a:pPr lvl="1"/>
            <a:r>
              <a:rPr lang="en-US" sz="1800" dirty="0"/>
              <a:t>A ton through ~early 90’s; “EPC” ~= UPC, standardized; most now EPC Gen2</a:t>
            </a:r>
          </a:p>
          <a:p>
            <a:r>
              <a:rPr lang="en-US" sz="2000" dirty="0"/>
              <a:t>There are actually three types of “RFID” device</a:t>
            </a:r>
          </a:p>
          <a:p>
            <a:pPr lvl="1"/>
            <a:r>
              <a:rPr lang="en-US" sz="1800" dirty="0"/>
              <a:t>Passive Tags		- harvest power from reader &amp; reflect</a:t>
            </a:r>
          </a:p>
          <a:p>
            <a:pPr lvl="1"/>
            <a:r>
              <a:rPr lang="en-US" sz="1800" dirty="0"/>
              <a:t>Semi-Passive Tags	- on-board power, but reflect data</a:t>
            </a:r>
          </a:p>
          <a:p>
            <a:pPr lvl="1"/>
            <a:r>
              <a:rPr lang="en-US" sz="1800" dirty="0"/>
              <a:t>Active Tags		- on-board power that transmit data</a:t>
            </a:r>
          </a:p>
        </p:txBody>
      </p:sp>
      <p:sp>
        <p:nvSpPr>
          <p:cNvPr id="4" name="Slide Number Placeholder 3">
            <a:extLst>
              <a:ext uri="{FF2B5EF4-FFF2-40B4-BE49-F238E27FC236}">
                <a16:creationId xmlns:a16="http://schemas.microsoft.com/office/drawing/2014/main" id="{32CE41A3-5568-FB4B-8C22-B6376372C801}"/>
              </a:ext>
            </a:extLst>
          </p:cNvPr>
          <p:cNvSpPr>
            <a:spLocks noGrp="1"/>
          </p:cNvSpPr>
          <p:nvPr>
            <p:ph type="sldNum" sz="quarter" idx="12"/>
          </p:nvPr>
        </p:nvSpPr>
        <p:spPr/>
        <p:txBody>
          <a:bodyPr/>
          <a:lstStyle/>
          <a:p>
            <a:fld id="{434A358D-2637-E146-A3BD-05BD470B507B}" type="slidenum">
              <a:rPr lang="en-US" smtClean="0"/>
              <a:pPr/>
              <a:t>31</a:t>
            </a:fld>
            <a:endParaRPr lang="en-US" dirty="0"/>
          </a:p>
        </p:txBody>
      </p:sp>
      <p:grpSp>
        <p:nvGrpSpPr>
          <p:cNvPr id="10" name="Group 9">
            <a:extLst>
              <a:ext uri="{FF2B5EF4-FFF2-40B4-BE49-F238E27FC236}">
                <a16:creationId xmlns:a16="http://schemas.microsoft.com/office/drawing/2014/main" id="{08D9BDA3-0F84-4542-9E9F-6BBCEEFD6A68}"/>
              </a:ext>
            </a:extLst>
          </p:cNvPr>
          <p:cNvGrpSpPr/>
          <p:nvPr/>
        </p:nvGrpSpPr>
        <p:grpSpPr>
          <a:xfrm>
            <a:off x="928751" y="2417286"/>
            <a:ext cx="7910115" cy="2226868"/>
            <a:chOff x="879566" y="2272937"/>
            <a:chExt cx="7910115" cy="2226868"/>
          </a:xfrm>
        </p:grpSpPr>
        <p:sp>
          <p:nvSpPr>
            <p:cNvPr id="5" name="Rounded Rectangle 4">
              <a:extLst>
                <a:ext uri="{FF2B5EF4-FFF2-40B4-BE49-F238E27FC236}">
                  <a16:creationId xmlns:a16="http://schemas.microsoft.com/office/drawing/2014/main" id="{677553A2-5239-CC47-8CAF-1B340F0CC096}"/>
                </a:ext>
              </a:extLst>
            </p:cNvPr>
            <p:cNvSpPr/>
            <p:nvPr/>
          </p:nvSpPr>
          <p:spPr>
            <a:xfrm>
              <a:off x="879566" y="2272937"/>
              <a:ext cx="6972322" cy="661852"/>
            </a:xfrm>
            <a:prstGeom prst="round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B46B2E-5E54-674A-A011-6F9B96B223B0}"/>
                </a:ext>
              </a:extLst>
            </p:cNvPr>
            <p:cNvSpPr txBox="1"/>
            <p:nvPr/>
          </p:nvSpPr>
          <p:spPr>
            <a:xfrm>
              <a:off x="4365727" y="3976585"/>
              <a:ext cx="4423954" cy="523220"/>
            </a:xfrm>
            <a:prstGeom prst="rect">
              <a:avLst/>
            </a:prstGeom>
            <a:noFill/>
            <a:ln>
              <a:solidFill>
                <a:schemeClr val="accent2">
                  <a:lumMod val="75000"/>
                </a:schemeClr>
              </a:solidFill>
            </a:ln>
          </p:spPr>
          <p:txBody>
            <a:bodyPr wrap="square" rtlCol="0">
              <a:spAutoFit/>
            </a:bodyPr>
            <a:lstStyle/>
            <a:p>
              <a:pPr algn="ctr"/>
              <a:r>
                <a:rPr lang="en-US" dirty="0">
                  <a:latin typeface="Seravek Light"/>
                  <a:cs typeface="Seravek Light"/>
                </a:rPr>
                <a:t>These are ”backscatter” — which describes any communication via reflected RF</a:t>
              </a:r>
            </a:p>
          </p:txBody>
        </p:sp>
        <p:cxnSp>
          <p:nvCxnSpPr>
            <p:cNvPr id="8" name="Elbow Connector 7">
              <a:extLst>
                <a:ext uri="{FF2B5EF4-FFF2-40B4-BE49-F238E27FC236}">
                  <a16:creationId xmlns:a16="http://schemas.microsoft.com/office/drawing/2014/main" id="{1DEA5E77-774B-C848-8F85-240403632F2E}"/>
                </a:ext>
              </a:extLst>
            </p:cNvPr>
            <p:cNvCxnSpPr>
              <a:cxnSpLocks/>
              <a:stCxn id="5" idx="3"/>
              <a:endCxn id="6" idx="0"/>
            </p:cNvCxnSpPr>
            <p:nvPr/>
          </p:nvCxnSpPr>
          <p:spPr>
            <a:xfrm flipH="1">
              <a:off x="6577704" y="2603863"/>
              <a:ext cx="1274184" cy="1372722"/>
            </a:xfrm>
            <a:prstGeom prst="bentConnector4">
              <a:avLst>
                <a:gd name="adj1" fmla="val -17941"/>
                <a:gd name="adj2" fmla="val 62054"/>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155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52B0-4A2B-334D-A024-B0C30035A6DE}"/>
              </a:ext>
            </a:extLst>
          </p:cNvPr>
          <p:cNvSpPr>
            <a:spLocks noGrp="1"/>
          </p:cNvSpPr>
          <p:nvPr>
            <p:ph type="title"/>
          </p:nvPr>
        </p:nvSpPr>
        <p:spPr/>
        <p:txBody>
          <a:bodyPr>
            <a:normAutofit fontScale="90000"/>
          </a:bodyPr>
          <a:lstStyle/>
          <a:p>
            <a:r>
              <a:rPr lang="en-US" dirty="0"/>
              <a:t>The meaningful difference is in how the tag devices power themselves</a:t>
            </a:r>
          </a:p>
        </p:txBody>
      </p:sp>
      <p:sp>
        <p:nvSpPr>
          <p:cNvPr id="3" name="Content Placeholder 2">
            <a:extLst>
              <a:ext uri="{FF2B5EF4-FFF2-40B4-BE49-F238E27FC236}">
                <a16:creationId xmlns:a16="http://schemas.microsoft.com/office/drawing/2014/main" id="{B13DF657-554B-F148-BB9E-F1B1D3BAF0F8}"/>
              </a:ext>
            </a:extLst>
          </p:cNvPr>
          <p:cNvSpPr>
            <a:spLocks noGrp="1"/>
          </p:cNvSpPr>
          <p:nvPr>
            <p:ph idx="1"/>
          </p:nvPr>
        </p:nvSpPr>
        <p:spPr>
          <a:xfrm>
            <a:off x="107214" y="959227"/>
            <a:ext cx="4615616" cy="1812253"/>
          </a:xfrm>
        </p:spPr>
        <p:txBody>
          <a:bodyPr>
            <a:normAutofit/>
          </a:bodyPr>
          <a:lstStyle/>
          <a:p>
            <a:r>
              <a:rPr lang="en-US" sz="2400" dirty="0"/>
              <a:t>Even on simple designs, need some power:</a:t>
            </a:r>
          </a:p>
          <a:p>
            <a:r>
              <a:rPr lang="en-US" sz="2400" dirty="0"/>
              <a:t>Let’s look at E-</a:t>
            </a:r>
            <a:r>
              <a:rPr lang="en-US" sz="2400" dirty="0" err="1"/>
              <a:t>ZPass</a:t>
            </a:r>
            <a:r>
              <a:rPr lang="en-US" sz="2400" dirty="0"/>
              <a:t> again:</a:t>
            </a:r>
          </a:p>
        </p:txBody>
      </p:sp>
      <p:sp>
        <p:nvSpPr>
          <p:cNvPr id="4" name="Slide Number Placeholder 3">
            <a:extLst>
              <a:ext uri="{FF2B5EF4-FFF2-40B4-BE49-F238E27FC236}">
                <a16:creationId xmlns:a16="http://schemas.microsoft.com/office/drawing/2014/main" id="{BCCFEE2E-DA2B-194E-8B4A-89C0088D74DC}"/>
              </a:ext>
            </a:extLst>
          </p:cNvPr>
          <p:cNvSpPr>
            <a:spLocks noGrp="1"/>
          </p:cNvSpPr>
          <p:nvPr>
            <p:ph type="sldNum" sz="quarter" idx="12"/>
          </p:nvPr>
        </p:nvSpPr>
        <p:spPr/>
        <p:txBody>
          <a:bodyPr/>
          <a:lstStyle/>
          <a:p>
            <a:pPr algn="r"/>
            <a:fld id="{434A358D-2637-E146-A3BD-05BD470B507B}" type="slidenum">
              <a:rPr lang="en-US" smtClean="0"/>
              <a:pPr algn="r"/>
              <a:t>32</a:t>
            </a:fld>
            <a:endParaRPr lang="en-US" dirty="0"/>
          </a:p>
        </p:txBody>
      </p:sp>
      <p:pic>
        <p:nvPicPr>
          <p:cNvPr id="7" name="Picture 6">
            <a:extLst>
              <a:ext uri="{FF2B5EF4-FFF2-40B4-BE49-F238E27FC236}">
                <a16:creationId xmlns:a16="http://schemas.microsoft.com/office/drawing/2014/main" id="{6A9107B7-0E49-6A4B-B41A-0C268F4F1AE0}"/>
              </a:ext>
            </a:extLst>
          </p:cNvPr>
          <p:cNvPicPr>
            <a:picLocks noChangeAspect="1"/>
          </p:cNvPicPr>
          <p:nvPr/>
        </p:nvPicPr>
        <p:blipFill>
          <a:blip r:embed="rId2"/>
          <a:stretch>
            <a:fillRect/>
          </a:stretch>
        </p:blipFill>
        <p:spPr>
          <a:xfrm>
            <a:off x="5564778" y="1033055"/>
            <a:ext cx="3110593" cy="1101095"/>
          </a:xfrm>
          <a:prstGeom prst="rect">
            <a:avLst/>
          </a:prstGeom>
        </p:spPr>
      </p:pic>
      <p:sp>
        <p:nvSpPr>
          <p:cNvPr id="8" name="Rounded Rectangle 7">
            <a:extLst>
              <a:ext uri="{FF2B5EF4-FFF2-40B4-BE49-F238E27FC236}">
                <a16:creationId xmlns:a16="http://schemas.microsoft.com/office/drawing/2014/main" id="{CDE8748E-C8D0-B148-9FC0-FA68D136E7D3}"/>
              </a:ext>
            </a:extLst>
          </p:cNvPr>
          <p:cNvSpPr/>
          <p:nvPr/>
        </p:nvSpPr>
        <p:spPr>
          <a:xfrm>
            <a:off x="5573486" y="1060814"/>
            <a:ext cx="2525485" cy="1140823"/>
          </a:xfrm>
          <a:prstGeom prst="round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4" name="Picture 2" descr="Inside an E-ZPass transponder : r/newjersey">
            <a:extLst>
              <a:ext uri="{FF2B5EF4-FFF2-40B4-BE49-F238E27FC236}">
                <a16:creationId xmlns:a16="http://schemas.microsoft.com/office/drawing/2014/main" id="{DA436840-DBF5-3DCF-AB95-6B7E1C4CF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513" y="2505575"/>
            <a:ext cx="2428404" cy="29435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DOT Unveils EZ-Pass Flex">
            <a:extLst>
              <a:ext uri="{FF2B5EF4-FFF2-40B4-BE49-F238E27FC236}">
                <a16:creationId xmlns:a16="http://schemas.microsoft.com/office/drawing/2014/main" id="{2CCB5024-B591-C657-7751-40FF82787A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88" t="22456" r="22968" b="16412"/>
          <a:stretch/>
        </p:blipFill>
        <p:spPr bwMode="auto">
          <a:xfrm>
            <a:off x="691674" y="3167406"/>
            <a:ext cx="2122014" cy="15883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asTrak Transponders | The Toll Roads">
            <a:extLst>
              <a:ext uri="{FF2B5EF4-FFF2-40B4-BE49-F238E27FC236}">
                <a16:creationId xmlns:a16="http://schemas.microsoft.com/office/drawing/2014/main" id="{DF0FEEBE-7B0E-0BC5-9D34-BC92BA4EE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567" y="3223830"/>
            <a:ext cx="2525485" cy="84669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asTrak Sticker Installation Instructions | The Toll Roads">
            <a:extLst>
              <a:ext uri="{FF2B5EF4-FFF2-40B4-BE49-F238E27FC236}">
                <a16:creationId xmlns:a16="http://schemas.microsoft.com/office/drawing/2014/main" id="{F5394BC5-22A2-3CD7-35E8-29874B8A8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9688" y="4230077"/>
            <a:ext cx="3194312" cy="148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712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8175E-5B28-0D43-8156-B8032398161A}"/>
              </a:ext>
            </a:extLst>
          </p:cNvPr>
          <p:cNvSpPr>
            <a:spLocks noGrp="1"/>
          </p:cNvSpPr>
          <p:nvPr>
            <p:ph type="title"/>
          </p:nvPr>
        </p:nvSpPr>
        <p:spPr/>
        <p:txBody>
          <a:bodyPr>
            <a:normAutofit fontScale="90000"/>
          </a:bodyPr>
          <a:lstStyle/>
          <a:p>
            <a:r>
              <a:rPr lang="en-US" dirty="0"/>
              <a:t>Let’s look at RFID standards to get a sense of the numbers</a:t>
            </a:r>
          </a:p>
        </p:txBody>
      </p:sp>
      <p:sp>
        <p:nvSpPr>
          <p:cNvPr id="3" name="Content Placeholder 2">
            <a:extLst>
              <a:ext uri="{FF2B5EF4-FFF2-40B4-BE49-F238E27FC236}">
                <a16:creationId xmlns:a16="http://schemas.microsoft.com/office/drawing/2014/main" id="{CA55DD96-8522-7749-BA38-79FB90A6BF31}"/>
              </a:ext>
            </a:extLst>
          </p:cNvPr>
          <p:cNvSpPr>
            <a:spLocks noGrp="1"/>
          </p:cNvSpPr>
          <p:nvPr>
            <p:ph idx="1"/>
          </p:nvPr>
        </p:nvSpPr>
        <p:spPr/>
        <p:txBody>
          <a:bodyPr>
            <a:normAutofit/>
          </a:bodyPr>
          <a:lstStyle/>
          <a:p>
            <a:r>
              <a:rPr lang="en-US" sz="2000" dirty="0">
                <a:solidFill>
                  <a:schemeClr val="tx1">
                    <a:lumMod val="65000"/>
                    <a:lumOff val="35000"/>
                  </a:schemeClr>
                </a:solidFill>
              </a:rPr>
              <a:t>Low Frequency (~300 kHz) — mostly legacy</a:t>
            </a:r>
          </a:p>
          <a:p>
            <a:pPr lvl="1"/>
            <a:r>
              <a:rPr lang="en-US" sz="1800" dirty="0">
                <a:solidFill>
                  <a:schemeClr val="tx1">
                    <a:lumMod val="65000"/>
                    <a:lumOff val="35000"/>
                  </a:schemeClr>
                </a:solidFill>
              </a:rPr>
              <a:t>~10cm read range</a:t>
            </a:r>
          </a:p>
          <a:p>
            <a:r>
              <a:rPr lang="en-US" sz="2000" dirty="0"/>
              <a:t>High Frequency (3~30 MHz; often 13.56 MHz)</a:t>
            </a:r>
          </a:p>
          <a:p>
            <a:pPr lvl="1"/>
            <a:r>
              <a:rPr lang="en-US" sz="1800" dirty="0"/>
              <a:t>Passive: 4~7 m max</a:t>
            </a:r>
          </a:p>
          <a:p>
            <a:pPr lvl="1"/>
            <a:r>
              <a:rPr lang="en-US" sz="1800" dirty="0"/>
              <a:t>Semi-Passive: 10~30 m max</a:t>
            </a:r>
          </a:p>
          <a:p>
            <a:pPr lvl="1"/>
            <a:r>
              <a:rPr lang="en-US" sz="1800" dirty="0"/>
              <a:t>Active: 30+ m</a:t>
            </a:r>
          </a:p>
          <a:p>
            <a:r>
              <a:rPr lang="en-US" sz="2000" dirty="0"/>
              <a:t>Ultra-High Frequency (300 MHz ~ 3 GHz)</a:t>
            </a:r>
          </a:p>
          <a:p>
            <a:pPr lvl="1"/>
            <a:r>
              <a:rPr lang="en-US" sz="1800" dirty="0"/>
              <a:t>Passive: Up to 12 m</a:t>
            </a:r>
          </a:p>
          <a:p>
            <a:pPr lvl="1"/>
            <a:r>
              <a:rPr lang="en-US" sz="1800" dirty="0"/>
              <a:t>Active: Up to 100 m</a:t>
            </a:r>
          </a:p>
        </p:txBody>
      </p:sp>
      <p:sp>
        <p:nvSpPr>
          <p:cNvPr id="4" name="Slide Number Placeholder 3">
            <a:extLst>
              <a:ext uri="{FF2B5EF4-FFF2-40B4-BE49-F238E27FC236}">
                <a16:creationId xmlns:a16="http://schemas.microsoft.com/office/drawing/2014/main" id="{F9D28300-9433-5748-84DB-7137E4F86B78}"/>
              </a:ext>
            </a:extLst>
          </p:cNvPr>
          <p:cNvSpPr>
            <a:spLocks noGrp="1"/>
          </p:cNvSpPr>
          <p:nvPr>
            <p:ph type="sldNum" sz="quarter" idx="12"/>
          </p:nvPr>
        </p:nvSpPr>
        <p:spPr/>
        <p:txBody>
          <a:bodyPr/>
          <a:lstStyle/>
          <a:p>
            <a:pPr algn="r"/>
            <a:fld id="{434A358D-2637-E146-A3BD-05BD470B507B}" type="slidenum">
              <a:rPr lang="en-US" smtClean="0"/>
              <a:pPr algn="r"/>
              <a:t>33</a:t>
            </a:fld>
            <a:endParaRPr lang="en-US" dirty="0"/>
          </a:p>
        </p:txBody>
      </p:sp>
    </p:spTree>
    <p:extLst>
      <p:ext uri="{BB962C8B-B14F-4D97-AF65-F5344CB8AC3E}">
        <p14:creationId xmlns:p14="http://schemas.microsoft.com/office/powerpoint/2010/main" val="3799180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9766C-FF6D-164B-8AF0-78D0A6EC4003}"/>
              </a:ext>
            </a:extLst>
          </p:cNvPr>
          <p:cNvSpPr>
            <a:spLocks noGrp="1"/>
          </p:cNvSpPr>
          <p:nvPr>
            <p:ph type="title"/>
          </p:nvPr>
        </p:nvSpPr>
        <p:spPr/>
        <p:txBody>
          <a:bodyPr/>
          <a:lstStyle/>
          <a:p>
            <a:r>
              <a:rPr lang="en-US" dirty="0"/>
              <a:t>Sidebar: What’s NFC?</a:t>
            </a:r>
          </a:p>
        </p:txBody>
      </p:sp>
      <p:sp>
        <p:nvSpPr>
          <p:cNvPr id="3" name="Content Placeholder 2">
            <a:extLst>
              <a:ext uri="{FF2B5EF4-FFF2-40B4-BE49-F238E27FC236}">
                <a16:creationId xmlns:a16="http://schemas.microsoft.com/office/drawing/2014/main" id="{F258D885-410B-7848-A144-C7AAAFA734B0}"/>
              </a:ext>
            </a:extLst>
          </p:cNvPr>
          <p:cNvSpPr>
            <a:spLocks noGrp="1"/>
          </p:cNvSpPr>
          <p:nvPr>
            <p:ph idx="1"/>
          </p:nvPr>
        </p:nvSpPr>
        <p:spPr/>
        <p:txBody>
          <a:bodyPr>
            <a:normAutofit/>
          </a:bodyPr>
          <a:lstStyle/>
          <a:p>
            <a:r>
              <a:rPr lang="en-US" sz="2400" dirty="0"/>
              <a:t>Near Field Communications is a subset of the RFID protocol</a:t>
            </a:r>
          </a:p>
          <a:p>
            <a:pPr lvl="1"/>
            <a:r>
              <a:rPr lang="en-US" sz="2000" dirty="0"/>
              <a:t>10-20cm range (usually &lt;10)</a:t>
            </a:r>
          </a:p>
          <a:p>
            <a:pPr lvl="1"/>
            <a:r>
              <a:rPr lang="en-US" sz="2000" dirty="0"/>
              <a:t>Inductively coupled loop antennas</a:t>
            </a:r>
          </a:p>
          <a:p>
            <a:pPr lvl="2"/>
            <a:r>
              <a:rPr lang="en-US" sz="1600" dirty="0"/>
              <a:t>Communicates via local </a:t>
            </a:r>
            <a:r>
              <a:rPr lang="en-US" sz="1600" i="1" dirty="0"/>
              <a:t>magnetic field</a:t>
            </a:r>
            <a:r>
              <a:rPr lang="en-US" sz="1600" dirty="0"/>
              <a:t> rather than </a:t>
            </a:r>
            <a:r>
              <a:rPr lang="en-US" sz="1600" i="1" dirty="0"/>
              <a:t>electromagnetic waves</a:t>
            </a:r>
            <a:endParaRPr lang="en-US" sz="1600" dirty="0"/>
          </a:p>
          <a:p>
            <a:pPr lvl="3"/>
            <a:r>
              <a:rPr lang="en-US" sz="1400" dirty="0"/>
              <a:t>This is the “near-field” part</a:t>
            </a:r>
          </a:p>
          <a:p>
            <a:pPr lvl="2"/>
            <a:r>
              <a:rPr lang="en-US" sz="1600" dirty="0"/>
              <a:t>(Basically a transformer)</a:t>
            </a:r>
          </a:p>
          <a:p>
            <a:pPr lvl="1"/>
            <a:endParaRPr lang="en-US" sz="2000" dirty="0"/>
          </a:p>
          <a:p>
            <a:r>
              <a:rPr lang="en-US" sz="2400" dirty="0"/>
              <a:t>Note, does still emit RF, just weakly (i.e. can be eavesdropped on from afar)</a:t>
            </a:r>
          </a:p>
        </p:txBody>
      </p:sp>
      <p:sp>
        <p:nvSpPr>
          <p:cNvPr id="4" name="Slide Number Placeholder 3">
            <a:extLst>
              <a:ext uri="{FF2B5EF4-FFF2-40B4-BE49-F238E27FC236}">
                <a16:creationId xmlns:a16="http://schemas.microsoft.com/office/drawing/2014/main" id="{C842AC78-4D17-BA42-A5B3-039675FE9004}"/>
              </a:ext>
            </a:extLst>
          </p:cNvPr>
          <p:cNvSpPr>
            <a:spLocks noGrp="1"/>
          </p:cNvSpPr>
          <p:nvPr>
            <p:ph type="sldNum" sz="quarter" idx="12"/>
          </p:nvPr>
        </p:nvSpPr>
        <p:spPr/>
        <p:txBody>
          <a:bodyPr/>
          <a:lstStyle/>
          <a:p>
            <a:pPr algn="r"/>
            <a:fld id="{434A358D-2637-E146-A3BD-05BD470B507B}" type="slidenum">
              <a:rPr lang="en-US" smtClean="0"/>
              <a:pPr algn="r"/>
              <a:t>34</a:t>
            </a:fld>
            <a:endParaRPr lang="en-US" dirty="0"/>
          </a:p>
        </p:txBody>
      </p:sp>
    </p:spTree>
    <p:extLst>
      <p:ext uri="{BB962C8B-B14F-4D97-AF65-F5344CB8AC3E}">
        <p14:creationId xmlns:p14="http://schemas.microsoft.com/office/powerpoint/2010/main" val="2566485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35</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455698" y="1221921"/>
            <a:ext cx="8229599" cy="3699236"/>
          </a:xfrm>
        </p:spPr>
        <p:txBody>
          <a:bodyPr>
            <a:normAutofit/>
          </a:bodyPr>
          <a:lstStyle/>
          <a:p>
            <a:r>
              <a:rPr lang="en-US" dirty="0"/>
              <a:t>IoT Cellular</a:t>
            </a:r>
          </a:p>
          <a:p>
            <a:r>
              <a:rPr lang="en-US" dirty="0"/>
              <a:t>Backscatter</a:t>
            </a:r>
          </a:p>
          <a:p>
            <a:pPr lvl="1"/>
            <a:r>
              <a:rPr lang="en-US" dirty="0"/>
              <a:t>RFID</a:t>
            </a:r>
          </a:p>
          <a:p>
            <a:pPr lvl="1"/>
            <a:r>
              <a:rPr lang="en-US" b="1" dirty="0"/>
              <a:t>IoT Backscatter</a:t>
            </a:r>
          </a:p>
          <a:p>
            <a:r>
              <a:rPr lang="en-US" dirty="0"/>
              <a:t>Matter</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a:xfrm>
            <a:off x="455697" y="473436"/>
            <a:ext cx="8229599" cy="514350"/>
          </a:xfrm>
        </p:spPr>
        <p:txBody>
          <a:bodyPr>
            <a:normAutofit fontScale="90000"/>
          </a:bodyPr>
          <a:lstStyle/>
          <a:p>
            <a:r>
              <a:rPr lang="en-US" dirty="0"/>
              <a:t>Outline</a:t>
            </a:r>
          </a:p>
        </p:txBody>
      </p:sp>
    </p:spTree>
    <p:extLst>
      <p:ext uri="{BB962C8B-B14F-4D97-AF65-F5344CB8AC3E}">
        <p14:creationId xmlns:p14="http://schemas.microsoft.com/office/powerpoint/2010/main" val="555222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B0B9-58DE-48C0-9431-6281F6D3DCAB}"/>
              </a:ext>
            </a:extLst>
          </p:cNvPr>
          <p:cNvSpPr>
            <a:spLocks noGrp="1"/>
          </p:cNvSpPr>
          <p:nvPr>
            <p:ph type="title"/>
          </p:nvPr>
        </p:nvSpPr>
        <p:spPr/>
        <p:txBody>
          <a:bodyPr/>
          <a:lstStyle/>
          <a:p>
            <a:r>
              <a:rPr lang="en-US" dirty="0"/>
              <a:t>“Embedded” sensors</a:t>
            </a:r>
          </a:p>
        </p:txBody>
      </p:sp>
      <p:sp>
        <p:nvSpPr>
          <p:cNvPr id="3" name="Content Placeholder 2">
            <a:extLst>
              <a:ext uri="{FF2B5EF4-FFF2-40B4-BE49-F238E27FC236}">
                <a16:creationId xmlns:a16="http://schemas.microsoft.com/office/drawing/2014/main" id="{AFAEDD0D-F99C-469F-BD35-2D2BB39E1BED}"/>
              </a:ext>
            </a:extLst>
          </p:cNvPr>
          <p:cNvSpPr>
            <a:spLocks noGrp="1"/>
          </p:cNvSpPr>
          <p:nvPr>
            <p:ph idx="1"/>
          </p:nvPr>
        </p:nvSpPr>
        <p:spPr/>
        <p:txBody>
          <a:bodyPr/>
          <a:lstStyle/>
          <a:p>
            <a:r>
              <a:rPr lang="en-US" dirty="0"/>
              <a:t>How do you change batteries in a device that’s inside a wall or inside someone’s body?</a:t>
            </a:r>
          </a:p>
        </p:txBody>
      </p:sp>
      <p:sp>
        <p:nvSpPr>
          <p:cNvPr id="4" name="Slide Number Placeholder 3">
            <a:extLst>
              <a:ext uri="{FF2B5EF4-FFF2-40B4-BE49-F238E27FC236}">
                <a16:creationId xmlns:a16="http://schemas.microsoft.com/office/drawing/2014/main" id="{0B6A4E6F-EB87-446A-8D17-6DB39F357563}"/>
              </a:ext>
            </a:extLst>
          </p:cNvPr>
          <p:cNvSpPr>
            <a:spLocks noGrp="1"/>
          </p:cNvSpPr>
          <p:nvPr>
            <p:ph type="sldNum" sz="quarter" idx="12"/>
          </p:nvPr>
        </p:nvSpPr>
        <p:spPr/>
        <p:txBody>
          <a:bodyPr/>
          <a:lstStyle/>
          <a:p>
            <a:fld id="{0778C724-3839-4D76-A707-B4C23905D055}" type="slidenum">
              <a:rPr lang="en-US" smtClean="0"/>
              <a:t>36</a:t>
            </a:fld>
            <a:endParaRPr lang="en-US"/>
          </a:p>
        </p:txBody>
      </p:sp>
      <p:pic>
        <p:nvPicPr>
          <p:cNvPr id="5" name="Image" descr="Image">
            <a:extLst>
              <a:ext uri="{FF2B5EF4-FFF2-40B4-BE49-F238E27FC236}">
                <a16:creationId xmlns:a16="http://schemas.microsoft.com/office/drawing/2014/main" id="{D63AC584-AB70-4B84-BFBC-DBE45CA1FE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6313" y="2094907"/>
            <a:ext cx="3797987" cy="2509974"/>
          </a:xfrm>
          <a:prstGeom prst="rect">
            <a:avLst/>
          </a:prstGeom>
          <a:ln w="12700">
            <a:miter lim="400000"/>
          </a:ln>
        </p:spPr>
      </p:pic>
      <p:pic>
        <p:nvPicPr>
          <p:cNvPr id="6" name="Image" descr="Image">
            <a:extLst>
              <a:ext uri="{FF2B5EF4-FFF2-40B4-BE49-F238E27FC236}">
                <a16:creationId xmlns:a16="http://schemas.microsoft.com/office/drawing/2014/main" id="{6B4E2E6A-8EF3-4F14-8ED5-97122974C8BC}"/>
              </a:ext>
            </a:extLst>
          </p:cNvPr>
          <p:cNvPicPr>
            <a:picLocks noChangeAspect="1"/>
          </p:cNvPicPr>
          <p:nvPr/>
        </p:nvPicPr>
        <p:blipFill>
          <a:blip r:embed="rId3"/>
          <a:stretch>
            <a:fillRect/>
          </a:stretch>
        </p:blipFill>
        <p:spPr>
          <a:xfrm>
            <a:off x="507671" y="2171822"/>
            <a:ext cx="4173738" cy="2356143"/>
          </a:xfrm>
          <a:prstGeom prst="rect">
            <a:avLst/>
          </a:prstGeom>
          <a:ln w="12700">
            <a:miter lim="400000"/>
          </a:ln>
        </p:spPr>
      </p:pic>
    </p:spTree>
    <p:extLst>
      <p:ext uri="{BB962C8B-B14F-4D97-AF65-F5344CB8AC3E}">
        <p14:creationId xmlns:p14="http://schemas.microsoft.com/office/powerpoint/2010/main" val="3250889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558F-BA84-4318-BF31-2A2E9F115560}"/>
              </a:ext>
            </a:extLst>
          </p:cNvPr>
          <p:cNvSpPr>
            <a:spLocks noGrp="1"/>
          </p:cNvSpPr>
          <p:nvPr>
            <p:ph type="title"/>
          </p:nvPr>
        </p:nvSpPr>
        <p:spPr/>
        <p:txBody>
          <a:bodyPr/>
          <a:lstStyle/>
          <a:p>
            <a:r>
              <a:rPr lang="en-US" dirty="0"/>
              <a:t>Backscatter for sensor networks</a:t>
            </a:r>
          </a:p>
        </p:txBody>
      </p:sp>
      <p:sp>
        <p:nvSpPr>
          <p:cNvPr id="3" name="Content Placeholder 2">
            <a:extLst>
              <a:ext uri="{FF2B5EF4-FFF2-40B4-BE49-F238E27FC236}">
                <a16:creationId xmlns:a16="http://schemas.microsoft.com/office/drawing/2014/main" id="{17510E58-A826-4F48-A7E8-04C9179A80D0}"/>
              </a:ext>
            </a:extLst>
          </p:cNvPr>
          <p:cNvSpPr>
            <a:spLocks noGrp="1"/>
          </p:cNvSpPr>
          <p:nvPr>
            <p:ph idx="1"/>
          </p:nvPr>
        </p:nvSpPr>
        <p:spPr>
          <a:xfrm>
            <a:off x="455696" y="3696462"/>
            <a:ext cx="8229600" cy="1218438"/>
          </a:xfrm>
        </p:spPr>
        <p:txBody>
          <a:bodyPr>
            <a:normAutofit/>
          </a:bodyPr>
          <a:lstStyle/>
          <a:p>
            <a:r>
              <a:rPr lang="en-US" sz="2000" dirty="0"/>
              <a:t>Backscatter allows transmissions at up to 10000x lower power than conventional radios</a:t>
            </a:r>
          </a:p>
          <a:p>
            <a:pPr lvl="1"/>
            <a:r>
              <a:rPr lang="en-US" sz="1800" dirty="0"/>
              <a:t>Makes it very attractive for low-energy sensing devices</a:t>
            </a:r>
          </a:p>
        </p:txBody>
      </p:sp>
      <p:sp>
        <p:nvSpPr>
          <p:cNvPr id="4" name="Slide Number Placeholder 3">
            <a:extLst>
              <a:ext uri="{FF2B5EF4-FFF2-40B4-BE49-F238E27FC236}">
                <a16:creationId xmlns:a16="http://schemas.microsoft.com/office/drawing/2014/main" id="{1063A64B-C244-4EF0-919E-C1DC41E690DD}"/>
              </a:ext>
            </a:extLst>
          </p:cNvPr>
          <p:cNvSpPr>
            <a:spLocks noGrp="1"/>
          </p:cNvSpPr>
          <p:nvPr>
            <p:ph type="sldNum" sz="quarter" idx="12"/>
          </p:nvPr>
        </p:nvSpPr>
        <p:spPr/>
        <p:txBody>
          <a:bodyPr/>
          <a:lstStyle/>
          <a:p>
            <a:fld id="{0778C724-3839-4D76-A707-B4C23905D055}" type="slidenum">
              <a:rPr lang="en-US" smtClean="0"/>
              <a:t>37</a:t>
            </a:fld>
            <a:endParaRPr lang="en-US"/>
          </a:p>
        </p:txBody>
      </p:sp>
      <p:sp>
        <p:nvSpPr>
          <p:cNvPr id="5" name="Rectangle 4">
            <a:extLst>
              <a:ext uri="{FF2B5EF4-FFF2-40B4-BE49-F238E27FC236}">
                <a16:creationId xmlns:a16="http://schemas.microsoft.com/office/drawing/2014/main" id="{9304E759-EC3F-4631-A353-57A2E0E31E0C}"/>
              </a:ext>
            </a:extLst>
          </p:cNvPr>
          <p:cNvSpPr/>
          <p:nvPr/>
        </p:nvSpPr>
        <p:spPr>
          <a:xfrm>
            <a:off x="455696" y="2761597"/>
            <a:ext cx="1821161" cy="646331"/>
          </a:xfrm>
          <a:prstGeom prst="rect">
            <a:avLst/>
          </a:prstGeom>
        </p:spPr>
        <p:txBody>
          <a:bodyPr wrap="square">
            <a:spAutoFit/>
          </a:bodyPr>
          <a:lstStyle/>
          <a:p>
            <a:pPr algn="ctr"/>
            <a:r>
              <a:rPr lang="en-US" sz="1800" b="1" dirty="0">
                <a:latin typeface="Calibri Light" charset="0"/>
                <a:ea typeface="Calibri Light" charset="0"/>
                <a:cs typeface="Calibri Light" charset="0"/>
              </a:rPr>
              <a:t>  Backscatter </a:t>
            </a:r>
          </a:p>
          <a:p>
            <a:pPr algn="ctr"/>
            <a:r>
              <a:rPr lang="en-US" sz="1800" b="1" dirty="0">
                <a:latin typeface="Calibri Light" charset="0"/>
                <a:ea typeface="Calibri Light" charset="0"/>
                <a:cs typeface="Calibri Light" charset="0"/>
              </a:rPr>
              <a:t>Transmissions</a:t>
            </a:r>
          </a:p>
        </p:txBody>
      </p:sp>
      <p:sp>
        <p:nvSpPr>
          <p:cNvPr id="6" name="Rectangle 5">
            <a:extLst>
              <a:ext uri="{FF2B5EF4-FFF2-40B4-BE49-F238E27FC236}">
                <a16:creationId xmlns:a16="http://schemas.microsoft.com/office/drawing/2014/main" id="{61004D1F-3833-4084-BC3E-3B383F19F82A}"/>
              </a:ext>
            </a:extLst>
          </p:cNvPr>
          <p:cNvSpPr/>
          <p:nvPr/>
        </p:nvSpPr>
        <p:spPr>
          <a:xfrm>
            <a:off x="455696" y="1255902"/>
            <a:ext cx="1821161" cy="646331"/>
          </a:xfrm>
          <a:prstGeom prst="rect">
            <a:avLst/>
          </a:prstGeom>
        </p:spPr>
        <p:txBody>
          <a:bodyPr wrap="square">
            <a:spAutoFit/>
          </a:bodyPr>
          <a:lstStyle/>
          <a:p>
            <a:pPr algn="ctr"/>
            <a:r>
              <a:rPr lang="en-US" sz="1800" b="1" dirty="0">
                <a:latin typeface="Calibri Light" charset="0"/>
                <a:ea typeface="Calibri Light" charset="0"/>
                <a:cs typeface="Calibri Light" charset="0"/>
              </a:rPr>
              <a:t>Conventional</a:t>
            </a:r>
          </a:p>
          <a:p>
            <a:pPr algn="ctr"/>
            <a:r>
              <a:rPr lang="en-US" sz="1800" b="1" dirty="0">
                <a:latin typeface="Calibri Light" charset="0"/>
                <a:ea typeface="Calibri Light" charset="0"/>
                <a:cs typeface="Calibri Light" charset="0"/>
              </a:rPr>
              <a:t>Radio</a:t>
            </a:r>
          </a:p>
        </p:txBody>
      </p:sp>
      <p:pic>
        <p:nvPicPr>
          <p:cNvPr id="7" name="Picture 6">
            <a:extLst>
              <a:ext uri="{FF2B5EF4-FFF2-40B4-BE49-F238E27FC236}">
                <a16:creationId xmlns:a16="http://schemas.microsoft.com/office/drawing/2014/main" id="{0654281E-2E0C-4E41-9C26-381483DA8A06}"/>
              </a:ext>
            </a:extLst>
          </p:cNvPr>
          <p:cNvPicPr>
            <a:picLocks noChangeAspect="1"/>
          </p:cNvPicPr>
          <p:nvPr/>
        </p:nvPicPr>
        <p:blipFill>
          <a:blip r:embed="rId2"/>
          <a:stretch>
            <a:fillRect/>
          </a:stretch>
        </p:blipFill>
        <p:spPr>
          <a:xfrm>
            <a:off x="3487746" y="1143000"/>
            <a:ext cx="3239734" cy="950656"/>
          </a:xfrm>
          <a:prstGeom prst="rect">
            <a:avLst/>
          </a:prstGeom>
        </p:spPr>
      </p:pic>
      <p:pic>
        <p:nvPicPr>
          <p:cNvPr id="8" name="Picture 7">
            <a:extLst>
              <a:ext uri="{FF2B5EF4-FFF2-40B4-BE49-F238E27FC236}">
                <a16:creationId xmlns:a16="http://schemas.microsoft.com/office/drawing/2014/main" id="{B50751F3-D6D0-45D4-ACDA-3946C7334F3A}"/>
              </a:ext>
            </a:extLst>
          </p:cNvPr>
          <p:cNvPicPr>
            <a:picLocks noChangeAspect="1"/>
          </p:cNvPicPr>
          <p:nvPr/>
        </p:nvPicPr>
        <p:blipFill>
          <a:blip r:embed="rId3"/>
          <a:stretch>
            <a:fillRect/>
          </a:stretch>
        </p:blipFill>
        <p:spPr>
          <a:xfrm>
            <a:off x="3165996" y="2490616"/>
            <a:ext cx="4114800" cy="981075"/>
          </a:xfrm>
          <a:prstGeom prst="rect">
            <a:avLst/>
          </a:prstGeom>
        </p:spPr>
      </p:pic>
      <p:sp>
        <p:nvSpPr>
          <p:cNvPr id="9" name="TextBox 8">
            <a:extLst>
              <a:ext uri="{FF2B5EF4-FFF2-40B4-BE49-F238E27FC236}">
                <a16:creationId xmlns:a16="http://schemas.microsoft.com/office/drawing/2014/main" id="{11A6417F-153A-43AE-8909-22029045C752}"/>
              </a:ext>
            </a:extLst>
          </p:cNvPr>
          <p:cNvSpPr txBox="1"/>
          <p:nvPr/>
        </p:nvSpPr>
        <p:spPr>
          <a:xfrm>
            <a:off x="4873752" y="3116294"/>
            <a:ext cx="1005840" cy="369332"/>
          </a:xfrm>
          <a:prstGeom prst="rect">
            <a:avLst/>
          </a:prstGeom>
          <a:solidFill>
            <a:schemeClr val="bg1"/>
          </a:solidFill>
        </p:spPr>
        <p:txBody>
          <a:bodyPr wrap="square" rtlCol="0">
            <a:spAutoFit/>
          </a:bodyPr>
          <a:lstStyle/>
          <a:p>
            <a:r>
              <a:rPr lang="en-US" sz="900" dirty="0"/>
              <a:t>Backscatter Tag</a:t>
            </a:r>
          </a:p>
        </p:txBody>
      </p:sp>
    </p:spTree>
    <p:extLst>
      <p:ext uri="{BB962C8B-B14F-4D97-AF65-F5344CB8AC3E}">
        <p14:creationId xmlns:p14="http://schemas.microsoft.com/office/powerpoint/2010/main" val="1838631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121C-E1C1-4CB5-9628-6AC75933DD7F}"/>
              </a:ext>
            </a:extLst>
          </p:cNvPr>
          <p:cNvSpPr>
            <a:spLocks noGrp="1"/>
          </p:cNvSpPr>
          <p:nvPr>
            <p:ph type="title"/>
          </p:nvPr>
        </p:nvSpPr>
        <p:spPr/>
        <p:txBody>
          <a:bodyPr/>
          <a:lstStyle/>
          <a:p>
            <a:r>
              <a:rPr lang="en-US" dirty="0"/>
              <a:t>RFID sensors</a:t>
            </a:r>
          </a:p>
        </p:txBody>
      </p:sp>
      <p:sp>
        <p:nvSpPr>
          <p:cNvPr id="3" name="Content Placeholder 2">
            <a:extLst>
              <a:ext uri="{FF2B5EF4-FFF2-40B4-BE49-F238E27FC236}">
                <a16:creationId xmlns:a16="http://schemas.microsoft.com/office/drawing/2014/main" id="{300F3169-DACD-4C50-8DE2-4AF86D39F2D3}"/>
              </a:ext>
            </a:extLst>
          </p:cNvPr>
          <p:cNvSpPr>
            <a:spLocks noGrp="1"/>
          </p:cNvSpPr>
          <p:nvPr>
            <p:ph idx="1"/>
          </p:nvPr>
        </p:nvSpPr>
        <p:spPr>
          <a:xfrm>
            <a:off x="107214" y="959226"/>
            <a:ext cx="3390940" cy="2328025"/>
          </a:xfrm>
        </p:spPr>
        <p:txBody>
          <a:bodyPr>
            <a:normAutofit/>
          </a:bodyPr>
          <a:lstStyle/>
          <a:p>
            <a:r>
              <a:rPr lang="en-US" sz="2000" dirty="0"/>
              <a:t>First iterations were literally RFID sensors</a:t>
            </a:r>
          </a:p>
          <a:p>
            <a:pPr lvl="1"/>
            <a:r>
              <a:rPr lang="en-US" sz="1800" dirty="0"/>
              <a:t>Limited by cost and range of RFID readers (only a few meters)</a:t>
            </a:r>
          </a:p>
        </p:txBody>
      </p:sp>
      <p:sp>
        <p:nvSpPr>
          <p:cNvPr id="4" name="Slide Number Placeholder 3">
            <a:extLst>
              <a:ext uri="{FF2B5EF4-FFF2-40B4-BE49-F238E27FC236}">
                <a16:creationId xmlns:a16="http://schemas.microsoft.com/office/drawing/2014/main" id="{CE09BB85-702B-4CA4-895F-5814C9DAD987}"/>
              </a:ext>
            </a:extLst>
          </p:cNvPr>
          <p:cNvSpPr>
            <a:spLocks noGrp="1"/>
          </p:cNvSpPr>
          <p:nvPr>
            <p:ph type="sldNum" sz="quarter" idx="12"/>
          </p:nvPr>
        </p:nvSpPr>
        <p:spPr/>
        <p:txBody>
          <a:bodyPr/>
          <a:lstStyle/>
          <a:p>
            <a:fld id="{0778C724-3839-4D76-A707-B4C23905D055}" type="slidenum">
              <a:rPr lang="en-US" smtClean="0"/>
              <a:t>38</a:t>
            </a:fld>
            <a:endParaRPr lang="en-US"/>
          </a:p>
        </p:txBody>
      </p:sp>
      <p:pic>
        <p:nvPicPr>
          <p:cNvPr id="5" name="Picture 4">
            <a:extLst>
              <a:ext uri="{FF2B5EF4-FFF2-40B4-BE49-F238E27FC236}">
                <a16:creationId xmlns:a16="http://schemas.microsoft.com/office/drawing/2014/main" id="{2A150DD2-36FA-469E-9F7B-1122494E22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7847" y="3420650"/>
            <a:ext cx="2236961" cy="1335124"/>
          </a:xfrm>
          <a:prstGeom prst="rect">
            <a:avLst/>
          </a:prstGeom>
        </p:spPr>
      </p:pic>
      <p:pic>
        <p:nvPicPr>
          <p:cNvPr id="6" name="Picture 5">
            <a:extLst>
              <a:ext uri="{FF2B5EF4-FFF2-40B4-BE49-F238E27FC236}">
                <a16:creationId xmlns:a16="http://schemas.microsoft.com/office/drawing/2014/main" id="{39F031F3-0183-4DA0-B6B7-3966F48BD5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1632" y="4003267"/>
            <a:ext cx="3466538" cy="858054"/>
          </a:xfrm>
          <a:prstGeom prst="rect">
            <a:avLst/>
          </a:prstGeom>
        </p:spPr>
      </p:pic>
      <p:sp>
        <p:nvSpPr>
          <p:cNvPr id="7" name="TextBox 6">
            <a:extLst>
              <a:ext uri="{FF2B5EF4-FFF2-40B4-BE49-F238E27FC236}">
                <a16:creationId xmlns:a16="http://schemas.microsoft.com/office/drawing/2014/main" id="{2A90BC01-58DD-4F6A-88D6-C2863D657144}"/>
              </a:ext>
            </a:extLst>
          </p:cNvPr>
          <p:cNvSpPr txBox="1"/>
          <p:nvPr/>
        </p:nvSpPr>
        <p:spPr>
          <a:xfrm>
            <a:off x="1010871" y="4889173"/>
            <a:ext cx="2487283" cy="415498"/>
          </a:xfrm>
          <a:prstGeom prst="rect">
            <a:avLst/>
          </a:prstGeom>
          <a:noFill/>
        </p:spPr>
        <p:txBody>
          <a:bodyPr wrap="square" rtlCol="0">
            <a:spAutoFit/>
          </a:bodyPr>
          <a:lstStyle/>
          <a:p>
            <a:pPr algn="ctr"/>
            <a:r>
              <a:rPr lang="en-US" sz="1050" dirty="0">
                <a:latin typeface="+mj-lt"/>
              </a:rPr>
              <a:t>WISP 5.0</a:t>
            </a:r>
          </a:p>
          <a:p>
            <a:pPr algn="ctr"/>
            <a:r>
              <a:rPr lang="en-US" sz="1050" dirty="0">
                <a:latin typeface="+mj-lt"/>
              </a:rPr>
              <a:t>University of Washington</a:t>
            </a:r>
          </a:p>
        </p:txBody>
      </p:sp>
      <p:sp>
        <p:nvSpPr>
          <p:cNvPr id="8" name="TextBox 7">
            <a:extLst>
              <a:ext uri="{FF2B5EF4-FFF2-40B4-BE49-F238E27FC236}">
                <a16:creationId xmlns:a16="http://schemas.microsoft.com/office/drawing/2014/main" id="{B28EAB97-8D92-4444-9ABE-7D96695BA7A7}"/>
              </a:ext>
            </a:extLst>
          </p:cNvPr>
          <p:cNvSpPr txBox="1"/>
          <p:nvPr/>
        </p:nvSpPr>
        <p:spPr>
          <a:xfrm>
            <a:off x="4999231" y="4868299"/>
            <a:ext cx="2111339" cy="415498"/>
          </a:xfrm>
          <a:prstGeom prst="rect">
            <a:avLst/>
          </a:prstGeom>
          <a:noFill/>
        </p:spPr>
        <p:txBody>
          <a:bodyPr wrap="square" rtlCol="0">
            <a:spAutoFit/>
          </a:bodyPr>
          <a:lstStyle/>
          <a:p>
            <a:pPr algn="ctr"/>
            <a:r>
              <a:rPr lang="en-US" sz="1050" dirty="0">
                <a:latin typeface="+mj-lt"/>
              </a:rPr>
              <a:t>Moo 1.0</a:t>
            </a:r>
          </a:p>
          <a:p>
            <a:pPr algn="ctr"/>
            <a:r>
              <a:rPr lang="en-US" sz="1050" dirty="0">
                <a:latin typeface="+mj-lt"/>
              </a:rPr>
              <a:t>University of Massachusetts</a:t>
            </a:r>
          </a:p>
        </p:txBody>
      </p:sp>
      <p:pic>
        <p:nvPicPr>
          <p:cNvPr id="4098" name="Picture 2" descr="Using RFID tags for home security monitoring - Embedded.com">
            <a:extLst>
              <a:ext uri="{FF2B5EF4-FFF2-40B4-BE49-F238E27FC236}">
                <a16:creationId xmlns:a16="http://schemas.microsoft.com/office/drawing/2014/main" id="{34C4B3C5-DDB6-F1F1-E0D5-0C1D9B2AAD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56"/>
          <a:stretch/>
        </p:blipFill>
        <p:spPr bwMode="auto">
          <a:xfrm>
            <a:off x="3949831" y="853679"/>
            <a:ext cx="5086599" cy="243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599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C417-4DD5-431F-B45D-087B04CF48E4}"/>
              </a:ext>
            </a:extLst>
          </p:cNvPr>
          <p:cNvSpPr>
            <a:spLocks noGrp="1"/>
          </p:cNvSpPr>
          <p:nvPr>
            <p:ph type="title"/>
          </p:nvPr>
        </p:nvSpPr>
        <p:spPr/>
        <p:txBody>
          <a:bodyPr/>
          <a:lstStyle/>
          <a:p>
            <a:r>
              <a:rPr lang="en-US" dirty="0"/>
              <a:t>Backscatter + LPWAN = usable?</a:t>
            </a:r>
          </a:p>
        </p:txBody>
      </p:sp>
      <p:sp>
        <p:nvSpPr>
          <p:cNvPr id="3" name="Content Placeholder 2">
            <a:extLst>
              <a:ext uri="{FF2B5EF4-FFF2-40B4-BE49-F238E27FC236}">
                <a16:creationId xmlns:a16="http://schemas.microsoft.com/office/drawing/2014/main" id="{2C257520-0690-4816-B83E-9799830C5DFD}"/>
              </a:ext>
            </a:extLst>
          </p:cNvPr>
          <p:cNvSpPr>
            <a:spLocks noGrp="1"/>
          </p:cNvSpPr>
          <p:nvPr>
            <p:ph idx="1"/>
          </p:nvPr>
        </p:nvSpPr>
        <p:spPr/>
        <p:txBody>
          <a:bodyPr>
            <a:normAutofit/>
          </a:bodyPr>
          <a:lstStyle/>
          <a:p>
            <a:r>
              <a:rPr lang="en-US" sz="2000" dirty="0"/>
              <a:t>Idea:</a:t>
            </a:r>
          </a:p>
          <a:p>
            <a:pPr lvl="1"/>
            <a:r>
              <a:rPr lang="en-US" sz="1800" dirty="0"/>
              <a:t>Backscatter is about low energy operation</a:t>
            </a:r>
          </a:p>
          <a:p>
            <a:pPr lvl="1"/>
            <a:r>
              <a:rPr lang="en-US" sz="1800" dirty="0"/>
              <a:t>LPWANs are about long-range operation</a:t>
            </a:r>
          </a:p>
          <a:p>
            <a:pPr lvl="1"/>
            <a:r>
              <a:rPr lang="en-US" sz="1800" dirty="0"/>
              <a:t>Can we combine them for low energy and medium-long range?</a:t>
            </a:r>
          </a:p>
          <a:p>
            <a:pPr lvl="1"/>
            <a:endParaRPr lang="en-US" sz="1800" dirty="0"/>
          </a:p>
          <a:p>
            <a:pPr lvl="1"/>
            <a:endParaRPr lang="en-US" sz="1800" dirty="0"/>
          </a:p>
          <a:p>
            <a:r>
              <a:rPr lang="en-US" sz="2000" dirty="0" err="1"/>
              <a:t>LoRea</a:t>
            </a:r>
            <a:r>
              <a:rPr lang="en-US" sz="2000" dirty="0"/>
              <a:t>: long-range transmissions at </a:t>
            </a:r>
            <a:r>
              <a:rPr lang="en-US" sz="2000" dirty="0" err="1"/>
              <a:t>μW</a:t>
            </a:r>
            <a:endParaRPr lang="en-US" sz="2000" dirty="0"/>
          </a:p>
        </p:txBody>
      </p:sp>
      <p:sp>
        <p:nvSpPr>
          <p:cNvPr id="4" name="Slide Number Placeholder 3">
            <a:extLst>
              <a:ext uri="{FF2B5EF4-FFF2-40B4-BE49-F238E27FC236}">
                <a16:creationId xmlns:a16="http://schemas.microsoft.com/office/drawing/2014/main" id="{AE9F8B16-9382-4147-922B-038CC0DF8B8F}"/>
              </a:ext>
            </a:extLst>
          </p:cNvPr>
          <p:cNvSpPr>
            <a:spLocks noGrp="1"/>
          </p:cNvSpPr>
          <p:nvPr>
            <p:ph type="sldNum" sz="quarter" idx="12"/>
          </p:nvPr>
        </p:nvSpPr>
        <p:spPr/>
        <p:txBody>
          <a:bodyPr/>
          <a:lstStyle/>
          <a:p>
            <a:fld id="{0778C724-3839-4D76-A707-B4C23905D055}" type="slidenum">
              <a:rPr lang="en-US" smtClean="0"/>
              <a:t>39</a:t>
            </a:fld>
            <a:endParaRPr lang="en-US"/>
          </a:p>
        </p:txBody>
      </p:sp>
      <p:pic>
        <p:nvPicPr>
          <p:cNvPr id="6" name="Picture 5">
            <a:extLst>
              <a:ext uri="{FF2B5EF4-FFF2-40B4-BE49-F238E27FC236}">
                <a16:creationId xmlns:a16="http://schemas.microsoft.com/office/drawing/2014/main" id="{11195CAC-62F7-48FC-B519-B0CD6DAD28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3244" y="3062463"/>
            <a:ext cx="2778171" cy="1852438"/>
          </a:xfrm>
          <a:prstGeom prst="rect">
            <a:avLst/>
          </a:prstGeom>
        </p:spPr>
      </p:pic>
      <p:sp>
        <p:nvSpPr>
          <p:cNvPr id="7" name="TextBox 6">
            <a:extLst>
              <a:ext uri="{FF2B5EF4-FFF2-40B4-BE49-F238E27FC236}">
                <a16:creationId xmlns:a16="http://schemas.microsoft.com/office/drawing/2014/main" id="{F9EC30A3-CA4D-461D-869B-620D88BE958E}"/>
              </a:ext>
            </a:extLst>
          </p:cNvPr>
          <p:cNvSpPr txBox="1"/>
          <p:nvPr/>
        </p:nvSpPr>
        <p:spPr>
          <a:xfrm>
            <a:off x="196549" y="5348354"/>
            <a:ext cx="8750544" cy="261610"/>
          </a:xfrm>
          <a:prstGeom prst="rect">
            <a:avLst/>
          </a:prstGeom>
          <a:noFill/>
        </p:spPr>
        <p:txBody>
          <a:bodyPr wrap="square" rtlCol="0">
            <a:spAutoFit/>
          </a:bodyPr>
          <a:lstStyle/>
          <a:p>
            <a:r>
              <a:rPr lang="en-US" sz="1050" dirty="0">
                <a:solidFill>
                  <a:schemeClr val="tx1">
                    <a:lumMod val="50000"/>
                    <a:lumOff val="50000"/>
                  </a:schemeClr>
                </a:solidFill>
                <a:latin typeface="+mj-lt"/>
              </a:rPr>
              <a:t>Varshney et al. ”LoRea: A Backscatter architecture that achieves a long communication range” </a:t>
            </a:r>
            <a:r>
              <a:rPr lang="en-US" sz="1050" dirty="0" err="1">
                <a:solidFill>
                  <a:schemeClr val="tx1">
                    <a:lumMod val="50000"/>
                    <a:lumOff val="50000"/>
                  </a:schemeClr>
                </a:solidFill>
                <a:latin typeface="+mj-lt"/>
              </a:rPr>
              <a:t>SenSys</a:t>
            </a:r>
            <a:r>
              <a:rPr lang="en-US" sz="1050" dirty="0">
                <a:solidFill>
                  <a:schemeClr val="tx1">
                    <a:lumMod val="50000"/>
                    <a:lumOff val="50000"/>
                  </a:schemeClr>
                </a:solidFill>
                <a:latin typeface="+mj-lt"/>
              </a:rPr>
              <a:t> 2017</a:t>
            </a:r>
          </a:p>
        </p:txBody>
      </p:sp>
    </p:spTree>
    <p:extLst>
      <p:ext uri="{BB962C8B-B14F-4D97-AF65-F5344CB8AC3E}">
        <p14:creationId xmlns:p14="http://schemas.microsoft.com/office/powerpoint/2010/main" val="2666726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6706-A508-4AEE-AC39-AA27498AEEBC}"/>
              </a:ext>
            </a:extLst>
          </p:cNvPr>
          <p:cNvSpPr>
            <a:spLocks noGrp="1"/>
          </p:cNvSpPr>
          <p:nvPr>
            <p:ph type="title"/>
          </p:nvPr>
        </p:nvSpPr>
        <p:spPr/>
        <p:txBody>
          <a:bodyPr>
            <a:normAutofit fontScale="90000"/>
          </a:bodyPr>
          <a:lstStyle/>
          <a:p>
            <a:r>
              <a:rPr lang="en-US" dirty="0"/>
              <a:t>Reminder: the </a:t>
            </a:r>
            <a:r>
              <a:rPr lang="en-US" b="1" dirty="0"/>
              <a:t>cell</a:t>
            </a:r>
            <a:r>
              <a:rPr lang="en-US" dirty="0"/>
              <a:t> in cellular technologies</a:t>
            </a:r>
          </a:p>
        </p:txBody>
      </p:sp>
      <p:sp>
        <p:nvSpPr>
          <p:cNvPr id="3" name="Content Placeholder 2">
            <a:extLst>
              <a:ext uri="{FF2B5EF4-FFF2-40B4-BE49-F238E27FC236}">
                <a16:creationId xmlns:a16="http://schemas.microsoft.com/office/drawing/2014/main" id="{F9A475EB-A6A6-48A8-A1FC-BDFF52A4E166}"/>
              </a:ext>
            </a:extLst>
          </p:cNvPr>
          <p:cNvSpPr>
            <a:spLocks noGrp="1"/>
          </p:cNvSpPr>
          <p:nvPr>
            <p:ph idx="1"/>
          </p:nvPr>
        </p:nvSpPr>
        <p:spPr>
          <a:xfrm>
            <a:off x="3629408" y="1143000"/>
            <a:ext cx="5055888" cy="2171700"/>
          </a:xfrm>
        </p:spPr>
        <p:txBody>
          <a:bodyPr>
            <a:normAutofit fontScale="62500" lnSpcReduction="20000"/>
          </a:bodyPr>
          <a:lstStyle/>
          <a:p>
            <a:r>
              <a:rPr lang="en-US" dirty="0"/>
              <a:t>Place towers at corners of cells</a:t>
            </a:r>
          </a:p>
          <a:p>
            <a:pPr lvl="1"/>
            <a:r>
              <a:rPr lang="en-US" dirty="0"/>
              <a:t>Directional antennas send three different frequency bands, one per cell</a:t>
            </a:r>
          </a:p>
          <a:p>
            <a:pPr lvl="1"/>
            <a:r>
              <a:rPr lang="en-US" dirty="0"/>
              <a:t>Each cell gets three tower and three bands</a:t>
            </a:r>
          </a:p>
          <a:p>
            <a:pPr lvl="1"/>
            <a:endParaRPr lang="en-US" dirty="0"/>
          </a:p>
          <a:p>
            <a:r>
              <a:rPr lang="en-US" dirty="0"/>
              <a:t>Density of cells varies based on expected number of users</a:t>
            </a:r>
          </a:p>
          <a:p>
            <a:pPr lvl="1"/>
            <a:r>
              <a:rPr lang="en-US" dirty="0"/>
              <a:t>Change cell size using Power Control</a:t>
            </a:r>
          </a:p>
        </p:txBody>
      </p:sp>
      <p:sp>
        <p:nvSpPr>
          <p:cNvPr id="4" name="Slide Number Placeholder 3">
            <a:extLst>
              <a:ext uri="{FF2B5EF4-FFF2-40B4-BE49-F238E27FC236}">
                <a16:creationId xmlns:a16="http://schemas.microsoft.com/office/drawing/2014/main" id="{6B81D136-7F34-4DB9-898A-7CCE77A4EF47}"/>
              </a:ext>
            </a:extLst>
          </p:cNvPr>
          <p:cNvSpPr>
            <a:spLocks noGrp="1"/>
          </p:cNvSpPr>
          <p:nvPr>
            <p:ph type="sldNum" sz="quarter" idx="12"/>
          </p:nvPr>
        </p:nvSpPr>
        <p:spPr/>
        <p:txBody>
          <a:bodyPr/>
          <a:lstStyle/>
          <a:p>
            <a:fld id="{0778C724-3839-4D76-A707-B4C23905D055}" type="slidenum">
              <a:rPr lang="en-US" smtClean="0"/>
              <a:t>4</a:t>
            </a:fld>
            <a:endParaRPr lang="en-US"/>
          </a:p>
        </p:txBody>
      </p:sp>
      <p:pic>
        <p:nvPicPr>
          <p:cNvPr id="5" name="Picture 4" descr="Cellular Communication Network Technologies | Tnuda">
            <a:extLst>
              <a:ext uri="{FF2B5EF4-FFF2-40B4-BE49-F238E27FC236}">
                <a16:creationId xmlns:a16="http://schemas.microsoft.com/office/drawing/2014/main" id="{F33F219F-4FD9-4D28-84A2-1CDE47AFB2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78" t="2474" r="1360" b="1241"/>
          <a:stretch/>
        </p:blipFill>
        <p:spPr bwMode="auto">
          <a:xfrm>
            <a:off x="4815079" y="3314700"/>
            <a:ext cx="2684546" cy="190000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A053CD78-45EB-4CFF-BBBC-15D109FDC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96" y="1143000"/>
            <a:ext cx="3173713" cy="3771900"/>
          </a:xfrm>
          <a:prstGeom prst="rect">
            <a:avLst/>
          </a:prstGeom>
          <a:noFill/>
          <a:extLst>
            <a:ext uri="{909E8E84-426E-40DD-AFC4-6F175D3DCCD1}">
              <a14:hiddenFill xmlns:a14="http://schemas.microsoft.com/office/drawing/2010/main">
                <a:solidFill>
                  <a:srgbClr val="FFFFFF"/>
                </a:solidFill>
              </a14:hiddenFill>
            </a:ext>
          </a:extLst>
        </p:spPr>
      </p:pic>
      <p:sp>
        <p:nvSpPr>
          <p:cNvPr id="7" name="Hexagon 6">
            <a:extLst>
              <a:ext uri="{FF2B5EF4-FFF2-40B4-BE49-F238E27FC236}">
                <a16:creationId xmlns:a16="http://schemas.microsoft.com/office/drawing/2014/main" id="{36C3E09C-640C-403B-962A-8046AB400FAF}"/>
              </a:ext>
            </a:extLst>
          </p:cNvPr>
          <p:cNvSpPr/>
          <p:nvPr/>
        </p:nvSpPr>
        <p:spPr>
          <a:xfrm>
            <a:off x="2628736" y="1695286"/>
            <a:ext cx="343064" cy="300287"/>
          </a:xfrm>
          <a:prstGeom prst="hexagon">
            <a:avLst>
              <a:gd name="adj" fmla="val 28060"/>
              <a:gd name="vf" fmla="val 115470"/>
            </a:avLst>
          </a:prstGeom>
          <a:solidFill>
            <a:schemeClr val="accent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Hexagon 8">
            <a:extLst>
              <a:ext uri="{FF2B5EF4-FFF2-40B4-BE49-F238E27FC236}">
                <a16:creationId xmlns:a16="http://schemas.microsoft.com/office/drawing/2014/main" id="{F30DCE0F-FBA4-44BE-9049-300098005335}"/>
              </a:ext>
            </a:extLst>
          </p:cNvPr>
          <p:cNvSpPr/>
          <p:nvPr/>
        </p:nvSpPr>
        <p:spPr>
          <a:xfrm>
            <a:off x="1819111" y="4028911"/>
            <a:ext cx="343064" cy="300287"/>
          </a:xfrm>
          <a:prstGeom prst="hexagon">
            <a:avLst>
              <a:gd name="adj" fmla="val 28060"/>
              <a:gd name="vf" fmla="val 115470"/>
            </a:avLst>
          </a:prstGeom>
          <a:solidFill>
            <a:schemeClr val="accent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064095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39DB4D2-6648-431E-8431-A21F66AD8E1A}"/>
              </a:ext>
            </a:extLst>
          </p:cNvPr>
          <p:cNvSpPr>
            <a:spLocks noGrp="1"/>
          </p:cNvSpPr>
          <p:nvPr>
            <p:ph type="title"/>
          </p:nvPr>
        </p:nvSpPr>
        <p:spPr/>
        <p:txBody>
          <a:bodyPr>
            <a:normAutofit fontScale="90000"/>
          </a:bodyPr>
          <a:lstStyle/>
          <a:p>
            <a:r>
              <a:rPr lang="en-US" dirty="0"/>
              <a:t>Design element #1: </a:t>
            </a:r>
            <a:r>
              <a:rPr lang="en-US" dirty="0" err="1"/>
              <a:t>LoRea</a:t>
            </a:r>
            <a:r>
              <a:rPr lang="en-US" dirty="0"/>
              <a:t> decouples the carrier signal generation and reception</a:t>
            </a:r>
            <a:endParaRPr lang="en-SE" dirty="0"/>
          </a:p>
        </p:txBody>
      </p:sp>
      <p:sp>
        <p:nvSpPr>
          <p:cNvPr id="3" name="Content Placeholder 2"/>
          <p:cNvSpPr>
            <a:spLocks noGrp="1"/>
          </p:cNvSpPr>
          <p:nvPr>
            <p:ph idx="1"/>
          </p:nvPr>
        </p:nvSpPr>
        <p:spPr/>
        <p:txBody>
          <a:bodyPr>
            <a:normAutofit fontScale="70000" lnSpcReduction="20000"/>
          </a:bodyPr>
          <a:lstStyle/>
          <a:p>
            <a:r>
              <a:rPr lang="en-US" dirty="0"/>
              <a:t>Bi-static setup spatially separates carrier generation from the receiver</a:t>
            </a:r>
          </a:p>
          <a:p>
            <a:endParaRPr lang="en-US" dirty="0"/>
          </a:p>
          <a:p>
            <a:endParaRPr lang="en-US" dirty="0"/>
          </a:p>
          <a:p>
            <a:endParaRPr lang="en-US" dirty="0"/>
          </a:p>
          <a:p>
            <a:endParaRPr lang="en-US" dirty="0"/>
          </a:p>
          <a:p>
            <a:endParaRPr lang="en-US" dirty="0"/>
          </a:p>
          <a:p>
            <a:endParaRPr lang="en-US" dirty="0"/>
          </a:p>
          <a:p>
            <a:r>
              <a:rPr lang="en-US" dirty="0"/>
              <a:t>Use devices that surround us for providing the necessary carrier signal</a:t>
            </a:r>
          </a:p>
          <a:p>
            <a:endParaRPr lang="en-US" dirty="0"/>
          </a:p>
          <a:p>
            <a:r>
              <a:rPr lang="en-US" dirty="0"/>
              <a:t>Self-interference reduced due to path loss suffered by carrier signal</a:t>
            </a:r>
          </a:p>
        </p:txBody>
      </p:sp>
      <p:sp>
        <p:nvSpPr>
          <p:cNvPr id="4" name="Slide Number Placeholder 3"/>
          <p:cNvSpPr>
            <a:spLocks noGrp="1"/>
          </p:cNvSpPr>
          <p:nvPr>
            <p:ph type="sldNum" sz="quarter" idx="12"/>
          </p:nvPr>
        </p:nvSpPr>
        <p:spPr/>
        <p:txBody>
          <a:bodyPr/>
          <a:lstStyle/>
          <a:p>
            <a:fld id="{F3251276-10E0-6347-83FD-341D002F38DE}" type="slidenum">
              <a:rPr lang="en-US"/>
              <a:pPr/>
              <a:t>40</a:t>
            </a:fld>
            <a:endParaRPr lang="en-US"/>
          </a:p>
        </p:txBody>
      </p:sp>
      <p:sp>
        <p:nvSpPr>
          <p:cNvPr id="5" name="Footer Placeholder 4">
            <a:extLst>
              <a:ext uri="{FF2B5EF4-FFF2-40B4-BE49-F238E27FC236}">
                <a16:creationId xmlns:a16="http://schemas.microsoft.com/office/drawing/2014/main" id="{295972B7-AAF2-468A-A053-78C7E85D64CB}"/>
              </a:ext>
            </a:extLst>
          </p:cNvPr>
          <p:cNvSpPr>
            <a:spLocks noGrp="1"/>
          </p:cNvSpPr>
          <p:nvPr>
            <p:ph type="ftr" sz="quarter" idx="11"/>
          </p:nvPr>
        </p:nvSpPr>
        <p:spPr>
          <a:xfrm>
            <a:off x="50292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defRPr/>
            </a:pPr>
            <a:r>
              <a:rPr lang="sv-SE"/>
              <a:t>ambujv@berkeley.edu</a:t>
            </a:r>
            <a:endParaRPr lang="sv-SE" sz="900" kern="1200" dirty="0">
              <a:solidFill>
                <a:prstClr val="black">
                  <a:tint val="75000"/>
                </a:prstClr>
              </a:solidFill>
              <a:latin typeface="Calibri" panose="020F0502020204030204"/>
              <a:ea typeface="+mn-ea"/>
              <a:cs typeface="+mn-cs"/>
            </a:endParaRPr>
          </a:p>
        </p:txBody>
      </p:sp>
      <p:sp>
        <p:nvSpPr>
          <p:cNvPr id="7" name="TextBox 6"/>
          <p:cNvSpPr txBox="1"/>
          <p:nvPr/>
        </p:nvSpPr>
        <p:spPr>
          <a:xfrm>
            <a:off x="5236609" y="2848746"/>
            <a:ext cx="2442681" cy="300082"/>
          </a:xfrm>
          <a:prstGeom prst="rect">
            <a:avLst/>
          </a:prstGeom>
          <a:noFill/>
        </p:spPr>
        <p:txBody>
          <a:bodyPr wrap="square" rtlCol="0">
            <a:spAutoFit/>
          </a:bodyPr>
          <a:lstStyle/>
          <a:p>
            <a:pPr algn="ctr" defTabSz="685800">
              <a:buClrTx/>
              <a:defRPr/>
            </a:pPr>
            <a:r>
              <a:rPr lang="en-US" sz="1350" kern="1200" dirty="0">
                <a:solidFill>
                  <a:prstClr val="black"/>
                </a:solidFill>
                <a:latin typeface="Calibri Light" panose="020F0302020204030204"/>
                <a:ea typeface="+mn-ea"/>
                <a:cs typeface="+mn-cs"/>
              </a:rPr>
              <a:t>Bi-static configuration</a:t>
            </a:r>
          </a:p>
        </p:txBody>
      </p:sp>
      <p:sp>
        <p:nvSpPr>
          <p:cNvPr id="8" name="TextBox 7"/>
          <p:cNvSpPr txBox="1"/>
          <p:nvPr/>
        </p:nvSpPr>
        <p:spPr>
          <a:xfrm>
            <a:off x="1247074" y="2847320"/>
            <a:ext cx="2660317" cy="300082"/>
          </a:xfrm>
          <a:prstGeom prst="rect">
            <a:avLst/>
          </a:prstGeom>
          <a:noFill/>
        </p:spPr>
        <p:txBody>
          <a:bodyPr wrap="square" rtlCol="0">
            <a:spAutoFit/>
          </a:bodyPr>
          <a:lstStyle/>
          <a:p>
            <a:pPr algn="ctr" defTabSz="685800">
              <a:buClrTx/>
              <a:defRPr/>
            </a:pPr>
            <a:r>
              <a:rPr lang="en-US" sz="1350" kern="1200" dirty="0">
                <a:solidFill>
                  <a:prstClr val="black"/>
                </a:solidFill>
                <a:latin typeface="Calibri Light" panose="020F0302020204030204"/>
                <a:ea typeface="+mn-ea"/>
                <a:cs typeface="+mn-cs"/>
              </a:rPr>
              <a:t>Monostatic configuration</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0545" y="1605560"/>
            <a:ext cx="3973144" cy="1206658"/>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046" y="1597686"/>
            <a:ext cx="4080776" cy="1212325"/>
          </a:xfrm>
          <a:prstGeom prst="rect">
            <a:avLst/>
          </a:prstGeom>
        </p:spPr>
      </p:pic>
    </p:spTree>
    <p:extLst>
      <p:ext uri="{BB962C8B-B14F-4D97-AF65-F5344CB8AC3E}">
        <p14:creationId xmlns:p14="http://schemas.microsoft.com/office/powerpoint/2010/main" val="216585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9698165-08DC-4A65-94CB-475F1CA8382B}"/>
              </a:ext>
            </a:extLst>
          </p:cNvPr>
          <p:cNvSpPr>
            <a:spLocks noGrp="1"/>
          </p:cNvSpPr>
          <p:nvPr>
            <p:ph type="title"/>
          </p:nvPr>
        </p:nvSpPr>
        <p:spPr/>
        <p:txBody>
          <a:bodyPr>
            <a:normAutofit fontScale="90000"/>
          </a:bodyPr>
          <a:lstStyle/>
          <a:p>
            <a:r>
              <a:rPr lang="en-US" dirty="0"/>
              <a:t>Design element #2: </a:t>
            </a:r>
            <a:r>
              <a:rPr lang="en-US" dirty="0" err="1"/>
              <a:t>LoRea</a:t>
            </a:r>
            <a:r>
              <a:rPr lang="en-US" dirty="0"/>
              <a:t> backscatters at a frequency offset from the carrier signal</a:t>
            </a:r>
            <a:endParaRPr lang="en-SE" dirty="0"/>
          </a:p>
        </p:txBody>
      </p:sp>
      <p:sp>
        <p:nvSpPr>
          <p:cNvPr id="3" name="Content Placeholder 2"/>
          <p:cNvSpPr>
            <a:spLocks noGrp="1"/>
          </p:cNvSpPr>
          <p:nvPr>
            <p:ph idx="1"/>
          </p:nvPr>
        </p:nvSpPr>
        <p:spPr/>
        <p:txBody>
          <a:bodyPr>
            <a:normAutofit fontScale="92500"/>
          </a:bodyPr>
          <a:lstStyle/>
          <a:p>
            <a:r>
              <a:rPr lang="en-US" sz="2200" dirty="0"/>
              <a:t>Backscatter is a mixing  process</a:t>
            </a:r>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Transceivers attenuate interference at adjacent frequency channels</a:t>
            </a:r>
          </a:p>
          <a:p>
            <a:r>
              <a:rPr lang="en-US" sz="2200" dirty="0"/>
              <a:t>Frequency separation reduces interference from carrier to backscatter signal</a:t>
            </a:r>
          </a:p>
          <a:p>
            <a:endParaRPr lang="en-US" dirty="0"/>
          </a:p>
          <a:p>
            <a:endParaRPr lang="en-US" dirty="0"/>
          </a:p>
          <a:p>
            <a:pPr lvl="1"/>
            <a:endParaRPr lang="en-US" dirty="0"/>
          </a:p>
          <a:p>
            <a:pPr lvl="1"/>
            <a:endParaRPr lang="en-US" dirty="0"/>
          </a:p>
          <a:p>
            <a:pPr lvl="1"/>
            <a:endParaRPr lang="en-US" dirty="0"/>
          </a:p>
        </p:txBody>
      </p:sp>
      <p:sp>
        <p:nvSpPr>
          <p:cNvPr id="5" name="Slide Number Placeholder 4"/>
          <p:cNvSpPr>
            <a:spLocks noGrp="1"/>
          </p:cNvSpPr>
          <p:nvPr>
            <p:ph type="sldNum" sz="quarter" idx="12"/>
          </p:nvPr>
        </p:nvSpPr>
        <p:spPr/>
        <p:txBody>
          <a:bodyPr/>
          <a:lstStyle/>
          <a:p>
            <a:fld id="{F3251276-10E0-6347-83FD-341D002F38DE}" type="slidenum">
              <a:rPr lang="en-US"/>
              <a:pPr/>
              <a:t>41</a:t>
            </a:fld>
            <a:endParaRPr lang="en-US"/>
          </a:p>
        </p:txBody>
      </p:sp>
      <p:sp>
        <p:nvSpPr>
          <p:cNvPr id="4" name="Footer Placeholder 3">
            <a:extLst>
              <a:ext uri="{FF2B5EF4-FFF2-40B4-BE49-F238E27FC236}">
                <a16:creationId xmlns:a16="http://schemas.microsoft.com/office/drawing/2014/main" id="{0E823F7A-8250-43BB-B887-CC79F4EE86FC}"/>
              </a:ext>
            </a:extLst>
          </p:cNvPr>
          <p:cNvSpPr>
            <a:spLocks noGrp="1"/>
          </p:cNvSpPr>
          <p:nvPr>
            <p:ph type="ftr" sz="quarter" idx="11"/>
          </p:nvPr>
        </p:nvSpPr>
        <p:spPr>
          <a:xfrm>
            <a:off x="50292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defRPr/>
            </a:pPr>
            <a:r>
              <a:rPr lang="sv-SE"/>
              <a:t>ambujv@berkeley.edu</a:t>
            </a:r>
            <a:endParaRPr lang="sv-SE" sz="900" kern="1200" dirty="0">
              <a:solidFill>
                <a:prstClr val="black">
                  <a:tint val="75000"/>
                </a:prstClr>
              </a:solidFill>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246" y="1681972"/>
            <a:ext cx="4849148" cy="1472704"/>
          </a:xfrm>
          <a:prstGeom prst="rect">
            <a:avLst/>
          </a:prstGeom>
        </p:spPr>
      </p:pic>
      <p:sp>
        <p:nvSpPr>
          <p:cNvPr id="9" name="TextBox 8">
            <a:extLst>
              <a:ext uri="{FF2B5EF4-FFF2-40B4-BE49-F238E27FC236}">
                <a16:creationId xmlns:a16="http://schemas.microsoft.com/office/drawing/2014/main" id="{BB7C1BCC-5E58-4337-9D38-C6C336D39B6C}"/>
              </a:ext>
            </a:extLst>
          </p:cNvPr>
          <p:cNvSpPr txBox="1"/>
          <p:nvPr/>
        </p:nvSpPr>
        <p:spPr>
          <a:xfrm>
            <a:off x="720927" y="3199582"/>
            <a:ext cx="7701787" cy="415498"/>
          </a:xfrm>
          <a:prstGeom prst="rect">
            <a:avLst/>
          </a:prstGeom>
          <a:noFill/>
        </p:spPr>
        <p:txBody>
          <a:bodyPr wrap="square">
            <a:spAutoFit/>
          </a:bodyPr>
          <a:lstStyle/>
          <a:p>
            <a:pPr algn="ctr" defTabSz="685800">
              <a:buClrTx/>
              <a:defRPr/>
            </a:pPr>
            <a:r>
              <a:rPr lang="en-US" sz="2100" b="1" kern="1200" dirty="0">
                <a:solidFill>
                  <a:prstClr val="black"/>
                </a:solidFill>
                <a:latin typeface="Calibri" panose="020F0502020204030204"/>
                <a:ea typeface="+mn-ea"/>
                <a:cs typeface="+mn-cs"/>
              </a:rPr>
              <a:t>No complex self-interference mechanisms required at reader</a:t>
            </a:r>
          </a:p>
        </p:txBody>
      </p:sp>
    </p:spTree>
    <p:extLst>
      <p:ext uri="{BB962C8B-B14F-4D97-AF65-F5344CB8AC3E}">
        <p14:creationId xmlns:p14="http://schemas.microsoft.com/office/powerpoint/2010/main" val="1543413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Ran out of space while performing experiments</a:t>
            </a:r>
          </a:p>
        </p:txBody>
      </p:sp>
      <p:sp>
        <p:nvSpPr>
          <p:cNvPr id="3" name="Content Placeholder 2"/>
          <p:cNvSpPr>
            <a:spLocks noGrp="1"/>
          </p:cNvSpPr>
          <p:nvPr>
            <p:ph idx="1"/>
          </p:nvPr>
        </p:nvSpPr>
        <p:spPr/>
        <p:txBody>
          <a:bodyPr>
            <a:normAutofit/>
          </a:bodyPr>
          <a:lstStyle/>
          <a:p>
            <a:r>
              <a:rPr lang="en-US" sz="1800" dirty="0"/>
              <a:t>State-of-art few meters. We achieved kilometers, was difficult to anticipate</a:t>
            </a:r>
          </a:p>
          <a:p>
            <a:r>
              <a:rPr lang="en-US" sz="1800" dirty="0"/>
              <a:t>Initial experiments conducted near the university and a river</a:t>
            </a:r>
          </a:p>
          <a:p>
            <a:pPr lvl="1"/>
            <a:endParaRPr lang="en-US" sz="1600" dirty="0"/>
          </a:p>
        </p:txBody>
      </p:sp>
      <p:sp>
        <p:nvSpPr>
          <p:cNvPr id="4" name="Slide Number Placeholder 3"/>
          <p:cNvSpPr>
            <a:spLocks noGrp="1"/>
          </p:cNvSpPr>
          <p:nvPr>
            <p:ph type="sldNum" sz="quarter" idx="12"/>
          </p:nvPr>
        </p:nvSpPr>
        <p:spPr/>
        <p:txBody>
          <a:bodyPr/>
          <a:lstStyle/>
          <a:p>
            <a:fld id="{F3251276-10E0-6347-83FD-341D002F38DE}" type="slidenum">
              <a:rPr lang="en-US"/>
              <a:pPr/>
              <a:t>42</a:t>
            </a:fld>
            <a:endParaRPr lang="en-US"/>
          </a:p>
        </p:txBody>
      </p:sp>
      <p:sp>
        <p:nvSpPr>
          <p:cNvPr id="5" name="Footer Placeholder 4">
            <a:extLst>
              <a:ext uri="{FF2B5EF4-FFF2-40B4-BE49-F238E27FC236}">
                <a16:creationId xmlns:a16="http://schemas.microsoft.com/office/drawing/2014/main" id="{E75ADFBD-39D5-42CA-B064-DB2AC7FFAAC1}"/>
              </a:ext>
            </a:extLst>
          </p:cNvPr>
          <p:cNvSpPr>
            <a:spLocks noGrp="1"/>
          </p:cNvSpPr>
          <p:nvPr>
            <p:ph type="ftr" sz="quarter" idx="11"/>
          </p:nvPr>
        </p:nvSpPr>
        <p:spPr>
          <a:xfrm>
            <a:off x="50292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defRPr/>
            </a:pPr>
            <a:r>
              <a:rPr lang="sv-SE"/>
              <a:t>ambujv@berkeley.edu</a:t>
            </a:r>
            <a:endParaRPr lang="sv-SE" sz="900" kern="1200">
              <a:solidFill>
                <a:prstClr val="black">
                  <a:tint val="75000"/>
                </a:prstClr>
              </a:solidFill>
              <a:latin typeface="Calibri" panose="020F0502020204030204"/>
              <a:ea typeface="+mn-ea"/>
              <a:cs typeface="+mn-cs"/>
            </a:endParaRPr>
          </a:p>
        </p:txBody>
      </p:sp>
      <p:pic>
        <p:nvPicPr>
          <p:cNvPr id="11" name="Content Placeholder 3" descr="Content Placeholder 3">
            <a:extLst>
              <a:ext uri="{FF2B5EF4-FFF2-40B4-BE49-F238E27FC236}">
                <a16:creationId xmlns:a16="http://schemas.microsoft.com/office/drawing/2014/main" id="{F2D30E5F-83C6-475C-819F-8E387C1EE5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9325" y="2231093"/>
            <a:ext cx="1914122" cy="2552165"/>
          </a:xfrm>
          <a:prstGeom prst="rect">
            <a:avLst/>
          </a:prstGeom>
          <a:ln w="12700">
            <a:miter lim="400000"/>
          </a:ln>
        </p:spPr>
      </p:pic>
      <p:pic>
        <p:nvPicPr>
          <p:cNvPr id="12" name="Content Placeholder 3" descr="Content Placeholder 3">
            <a:extLst>
              <a:ext uri="{FF2B5EF4-FFF2-40B4-BE49-F238E27FC236}">
                <a16:creationId xmlns:a16="http://schemas.microsoft.com/office/drawing/2014/main" id="{7ADF566F-DD72-4624-AB53-FB3782C947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4122" y="2197530"/>
            <a:ext cx="1914122" cy="2552165"/>
          </a:xfrm>
          <a:prstGeom prst="rect">
            <a:avLst/>
          </a:prstGeom>
          <a:ln w="12700">
            <a:miter lim="400000"/>
          </a:ln>
        </p:spPr>
      </p:pic>
      <p:sp>
        <p:nvSpPr>
          <p:cNvPr id="7" name="TextBox 6">
            <a:extLst>
              <a:ext uri="{FF2B5EF4-FFF2-40B4-BE49-F238E27FC236}">
                <a16:creationId xmlns:a16="http://schemas.microsoft.com/office/drawing/2014/main" id="{5B730E18-8D3F-40B6-983E-E058D5F39156}"/>
              </a:ext>
            </a:extLst>
          </p:cNvPr>
          <p:cNvSpPr txBox="1"/>
          <p:nvPr/>
        </p:nvSpPr>
        <p:spPr>
          <a:xfrm>
            <a:off x="1987148" y="4769695"/>
            <a:ext cx="1371294" cy="276999"/>
          </a:xfrm>
          <a:prstGeom prst="rect">
            <a:avLst/>
          </a:prstGeom>
          <a:noFill/>
        </p:spPr>
        <p:txBody>
          <a:bodyPr wrap="square" rtlCol="0">
            <a:spAutoFit/>
          </a:bodyPr>
          <a:lstStyle/>
          <a:p>
            <a:pPr algn="ctr" defTabSz="685800">
              <a:buClrTx/>
              <a:defRPr/>
            </a:pPr>
            <a:r>
              <a:rPr lang="en-US" sz="1200" kern="1200" dirty="0">
                <a:solidFill>
                  <a:prstClr val="black"/>
                </a:solidFill>
                <a:latin typeface="Calibri Light" panose="020F0302020204030204"/>
                <a:ea typeface="+mn-ea"/>
                <a:cs typeface="+mn-cs"/>
              </a:rPr>
              <a:t>Experiment Setup</a:t>
            </a:r>
          </a:p>
        </p:txBody>
      </p:sp>
      <p:sp>
        <p:nvSpPr>
          <p:cNvPr id="8" name="TextBox 7">
            <a:extLst>
              <a:ext uri="{FF2B5EF4-FFF2-40B4-BE49-F238E27FC236}">
                <a16:creationId xmlns:a16="http://schemas.microsoft.com/office/drawing/2014/main" id="{C4834A9E-6593-4EF8-8F82-F9A9AB071E1C}"/>
              </a:ext>
            </a:extLst>
          </p:cNvPr>
          <p:cNvSpPr txBox="1"/>
          <p:nvPr/>
        </p:nvSpPr>
        <p:spPr>
          <a:xfrm>
            <a:off x="4572000" y="4783258"/>
            <a:ext cx="2238317" cy="461665"/>
          </a:xfrm>
          <a:prstGeom prst="rect">
            <a:avLst/>
          </a:prstGeom>
          <a:noFill/>
        </p:spPr>
        <p:txBody>
          <a:bodyPr wrap="square" rtlCol="0">
            <a:spAutoFit/>
          </a:bodyPr>
          <a:lstStyle/>
          <a:p>
            <a:pPr algn="ctr" defTabSz="685800">
              <a:buClrTx/>
              <a:defRPr/>
            </a:pPr>
            <a:r>
              <a:rPr lang="en-US" sz="1200" kern="1200" dirty="0">
                <a:solidFill>
                  <a:prstClr val="black"/>
                </a:solidFill>
                <a:latin typeface="Calibri Light" panose="020F0302020204030204"/>
                <a:ea typeface="+mn-ea"/>
                <a:cs typeface="+mn-cs"/>
              </a:rPr>
              <a:t>Receiving transmissions 1km away from the setup</a:t>
            </a:r>
          </a:p>
        </p:txBody>
      </p:sp>
    </p:spTree>
    <p:extLst>
      <p:ext uri="{BB962C8B-B14F-4D97-AF65-F5344CB8AC3E}">
        <p14:creationId xmlns:p14="http://schemas.microsoft.com/office/powerpoint/2010/main" val="2476922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2A2E91-587E-4D76-9EAF-64A00387C4A6}"/>
              </a:ext>
            </a:extLst>
          </p:cNvPr>
          <p:cNvGraphicFramePr>
            <a:graphicFrameLocks noGrp="1"/>
          </p:cNvGraphicFramePr>
          <p:nvPr/>
        </p:nvGraphicFramePr>
        <p:xfrm>
          <a:off x="1349052" y="1779146"/>
          <a:ext cx="6096000" cy="2503170"/>
        </p:xfrm>
        <a:graphic>
          <a:graphicData uri="http://schemas.openxmlformats.org/drawingml/2006/table">
            <a:tbl>
              <a:tblPr firstRow="1" bandRow="1">
                <a:tableStyleId>{F5AB1C69-6EDB-4FF4-983F-18BD219EF322}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278130">
                <a:tc>
                  <a:txBody>
                    <a:bodyPr/>
                    <a:lstStyle/>
                    <a:p>
                      <a:pPr algn="ctr"/>
                      <a:r>
                        <a:rPr lang="en-US" sz="1100" dirty="0"/>
                        <a:t>System name</a:t>
                      </a:r>
                      <a:endParaRPr lang="en-US" sz="1100" dirty="0">
                        <a:latin typeface="+mj-lt"/>
                      </a:endParaRPr>
                    </a:p>
                  </a:txBody>
                  <a:tcPr marL="68580" marR="68580" marT="34290" marB="34290"/>
                </a:tc>
                <a:tc>
                  <a:txBody>
                    <a:bodyPr/>
                    <a:lstStyle/>
                    <a:p>
                      <a:pPr algn="ctr"/>
                      <a:r>
                        <a:rPr lang="en-US" sz="1100" dirty="0"/>
                        <a:t>Communication range</a:t>
                      </a:r>
                      <a:endParaRPr lang="en-US" sz="1100" dirty="0">
                        <a:latin typeface="+mj-lt"/>
                      </a:endParaRPr>
                    </a:p>
                  </a:txBody>
                  <a:tcPr marL="68580" marR="68580" marT="34290" marB="34290"/>
                </a:tc>
                <a:extLst>
                  <a:ext uri="{0D108BD9-81ED-4DB2-BD59-A6C34878D82A}">
                    <a16:rowId xmlns:a16="http://schemas.microsoft.com/office/drawing/2014/main" val="10000"/>
                  </a:ext>
                </a:extLst>
              </a:tr>
              <a:tr h="278130">
                <a:tc>
                  <a:txBody>
                    <a:bodyPr/>
                    <a:lstStyle/>
                    <a:p>
                      <a:pPr algn="ctr"/>
                      <a:r>
                        <a:rPr lang="en-US" sz="1100" b="1" dirty="0" err="1">
                          <a:solidFill>
                            <a:schemeClr val="tx1"/>
                          </a:solidFill>
                        </a:rPr>
                        <a:t>LoRea</a:t>
                      </a:r>
                      <a:r>
                        <a:rPr lang="en-US" sz="1100" b="1" dirty="0">
                          <a:solidFill>
                            <a:schemeClr val="tx1"/>
                          </a:solidFill>
                        </a:rPr>
                        <a:t> </a:t>
                      </a:r>
                      <a:r>
                        <a:rPr lang="mr-IN" sz="1100" b="1" dirty="0">
                          <a:solidFill>
                            <a:schemeClr val="tx1"/>
                          </a:solidFill>
                        </a:rPr>
                        <a:t>–</a:t>
                      </a:r>
                      <a:r>
                        <a:rPr lang="en-US" sz="1100" b="1" dirty="0">
                          <a:solidFill>
                            <a:schemeClr val="tx1"/>
                          </a:solidFill>
                        </a:rPr>
                        <a:t> 868</a:t>
                      </a:r>
                      <a:r>
                        <a:rPr lang="en-US" sz="1100" b="1" baseline="0" dirty="0">
                          <a:solidFill>
                            <a:schemeClr val="tx1"/>
                          </a:solidFill>
                        </a:rPr>
                        <a:t> MHz </a:t>
                      </a:r>
                      <a:r>
                        <a:rPr lang="en-US" sz="1100" b="1" dirty="0">
                          <a:solidFill>
                            <a:schemeClr val="tx1"/>
                          </a:solidFill>
                        </a:rPr>
                        <a:t>(SENSYS</a:t>
                      </a:r>
                      <a:r>
                        <a:rPr lang="en-US" sz="1100" b="1" baseline="0" dirty="0">
                          <a:solidFill>
                            <a:schemeClr val="tx1"/>
                          </a:solidFill>
                        </a:rPr>
                        <a:t> 2017)</a:t>
                      </a:r>
                      <a:endParaRPr lang="en-US" sz="1100" b="1" dirty="0">
                        <a:solidFill>
                          <a:schemeClr val="tx1"/>
                        </a:solidFill>
                        <a:latin typeface="+mj-lt"/>
                      </a:endParaRPr>
                    </a:p>
                  </a:txBody>
                  <a:tcPr marL="68580" marR="68580" marT="34290" marB="34290"/>
                </a:tc>
                <a:tc>
                  <a:txBody>
                    <a:bodyPr/>
                    <a:lstStyle/>
                    <a:p>
                      <a:pPr algn="ctr"/>
                      <a:r>
                        <a:rPr lang="en-US" sz="1100" b="1" dirty="0">
                          <a:solidFill>
                            <a:schemeClr val="tx1"/>
                          </a:solidFill>
                        </a:rPr>
                        <a:t>3400 m</a:t>
                      </a:r>
                      <a:endParaRPr lang="en-US" sz="1100" b="1" dirty="0">
                        <a:solidFill>
                          <a:schemeClr val="tx1"/>
                        </a:solidFill>
                        <a:latin typeface="+mj-lt"/>
                      </a:endParaRPr>
                    </a:p>
                  </a:txBody>
                  <a:tcPr marL="68580" marR="68580" marT="34290" marB="34290"/>
                </a:tc>
                <a:extLst>
                  <a:ext uri="{0D108BD9-81ED-4DB2-BD59-A6C34878D82A}">
                    <a16:rowId xmlns:a16="http://schemas.microsoft.com/office/drawing/2014/main" val="207002824"/>
                  </a:ext>
                </a:extLst>
              </a:tr>
              <a:tr h="278130">
                <a:tc>
                  <a:txBody>
                    <a:bodyPr/>
                    <a:lstStyle/>
                    <a:p>
                      <a:pPr algn="ctr"/>
                      <a:r>
                        <a:rPr lang="en-US" sz="1100" b="1" dirty="0" err="1">
                          <a:solidFill>
                            <a:schemeClr val="tx1"/>
                          </a:solidFill>
                        </a:rPr>
                        <a:t>LoRea</a:t>
                      </a:r>
                      <a:r>
                        <a:rPr lang="en-US" sz="1100" b="1" dirty="0">
                          <a:solidFill>
                            <a:schemeClr val="tx1"/>
                          </a:solidFill>
                        </a:rPr>
                        <a:t> </a:t>
                      </a:r>
                      <a:r>
                        <a:rPr lang="mr-IN" sz="1100" b="1" dirty="0">
                          <a:solidFill>
                            <a:schemeClr val="tx1"/>
                          </a:solidFill>
                        </a:rPr>
                        <a:t>–</a:t>
                      </a:r>
                      <a:r>
                        <a:rPr lang="en-US" sz="1100" b="1" dirty="0">
                          <a:solidFill>
                            <a:schemeClr val="tx1"/>
                          </a:solidFill>
                        </a:rPr>
                        <a:t> 2.4 GHz</a:t>
                      </a:r>
                      <a:r>
                        <a:rPr lang="en-US" sz="1100" b="1" baseline="0" dirty="0">
                          <a:solidFill>
                            <a:schemeClr val="tx1"/>
                          </a:solidFill>
                        </a:rPr>
                        <a:t> (SENSYS 2017)</a:t>
                      </a:r>
                      <a:endParaRPr lang="en-US" sz="1100" b="1" dirty="0">
                        <a:solidFill>
                          <a:schemeClr val="tx1"/>
                        </a:solidFill>
                        <a:latin typeface="+mj-lt"/>
                      </a:endParaRPr>
                    </a:p>
                  </a:txBody>
                  <a:tcPr marL="68580" marR="68580" marT="34290" marB="34290"/>
                </a:tc>
                <a:tc>
                  <a:txBody>
                    <a:bodyPr/>
                    <a:lstStyle/>
                    <a:p>
                      <a:pPr algn="ctr"/>
                      <a:r>
                        <a:rPr lang="en-US" sz="1100" b="1" dirty="0">
                          <a:solidFill>
                            <a:schemeClr val="tx1"/>
                          </a:solidFill>
                        </a:rPr>
                        <a:t>225 m</a:t>
                      </a:r>
                      <a:endParaRPr lang="en-US" sz="1100" b="1" dirty="0">
                        <a:solidFill>
                          <a:schemeClr val="tx1"/>
                        </a:solidFill>
                        <a:latin typeface="+mj-lt"/>
                      </a:endParaRPr>
                    </a:p>
                  </a:txBody>
                  <a:tcPr marL="68580" marR="68580" marT="34290" marB="34290"/>
                </a:tc>
                <a:extLst>
                  <a:ext uri="{0D108BD9-81ED-4DB2-BD59-A6C34878D82A}">
                    <a16:rowId xmlns:a16="http://schemas.microsoft.com/office/drawing/2014/main" val="1559793613"/>
                  </a:ext>
                </a:extLst>
              </a:tr>
              <a:tr h="278130">
                <a:tc>
                  <a:txBody>
                    <a:bodyPr/>
                    <a:lstStyle/>
                    <a:p>
                      <a:pPr algn="ctr"/>
                      <a:r>
                        <a:rPr lang="en-US" sz="1100" dirty="0"/>
                        <a:t>RFID</a:t>
                      </a:r>
                      <a:endParaRPr lang="en-US" sz="1100" dirty="0">
                        <a:latin typeface="+mj-lt"/>
                      </a:endParaRPr>
                    </a:p>
                  </a:txBody>
                  <a:tcPr marL="68580" marR="68580" marT="34290" marB="34290"/>
                </a:tc>
                <a:tc>
                  <a:txBody>
                    <a:bodyPr/>
                    <a:lstStyle/>
                    <a:p>
                      <a:pPr algn="ctr"/>
                      <a:r>
                        <a:rPr lang="en-US" sz="1100" dirty="0"/>
                        <a:t>&lt;</a:t>
                      </a:r>
                      <a:r>
                        <a:rPr lang="en-US" sz="1100" baseline="0" dirty="0"/>
                        <a:t> 18 m</a:t>
                      </a:r>
                      <a:endParaRPr lang="en-US" sz="1100" dirty="0">
                        <a:latin typeface="+mj-lt"/>
                      </a:endParaRPr>
                    </a:p>
                  </a:txBody>
                  <a:tcPr marL="68580" marR="68580" marT="34290" marB="34290"/>
                </a:tc>
                <a:extLst>
                  <a:ext uri="{0D108BD9-81ED-4DB2-BD59-A6C34878D82A}">
                    <a16:rowId xmlns:a16="http://schemas.microsoft.com/office/drawing/2014/main" val="10001"/>
                  </a:ext>
                </a:extLst>
              </a:tr>
              <a:tr h="278130">
                <a:tc>
                  <a:txBody>
                    <a:bodyPr/>
                    <a:lstStyle/>
                    <a:p>
                      <a:pPr algn="ctr"/>
                      <a:r>
                        <a:rPr lang="en-US" sz="1100" dirty="0" err="1"/>
                        <a:t>BackFi</a:t>
                      </a:r>
                      <a:r>
                        <a:rPr lang="en-US" sz="1100" dirty="0"/>
                        <a:t> (SIGCOMM 2015)</a:t>
                      </a:r>
                      <a:endParaRPr lang="en-US" sz="1100" dirty="0">
                        <a:latin typeface="+mj-lt"/>
                      </a:endParaRPr>
                    </a:p>
                  </a:txBody>
                  <a:tcPr marL="68580" marR="68580" marT="34290" marB="34290"/>
                </a:tc>
                <a:tc>
                  <a:txBody>
                    <a:bodyPr/>
                    <a:lstStyle/>
                    <a:p>
                      <a:pPr algn="ctr"/>
                      <a:r>
                        <a:rPr lang="en-US" sz="1100" dirty="0"/>
                        <a:t>5 m</a:t>
                      </a:r>
                      <a:endParaRPr lang="en-US" sz="1100" dirty="0">
                        <a:latin typeface="+mj-lt"/>
                      </a:endParaRPr>
                    </a:p>
                  </a:txBody>
                  <a:tcPr marL="68580" marR="68580" marT="34290" marB="34290"/>
                </a:tc>
                <a:extLst>
                  <a:ext uri="{0D108BD9-81ED-4DB2-BD59-A6C34878D82A}">
                    <a16:rowId xmlns:a16="http://schemas.microsoft.com/office/drawing/2014/main" val="10002"/>
                  </a:ext>
                </a:extLst>
              </a:tr>
              <a:tr h="278130">
                <a:tc>
                  <a:txBody>
                    <a:bodyPr/>
                    <a:lstStyle/>
                    <a:p>
                      <a:pPr algn="ctr"/>
                      <a:r>
                        <a:rPr lang="en-US" sz="1100" dirty="0"/>
                        <a:t>Passive </a:t>
                      </a:r>
                      <a:r>
                        <a:rPr lang="en-US" sz="1100" dirty="0" err="1"/>
                        <a:t>WiFi</a:t>
                      </a:r>
                      <a:r>
                        <a:rPr lang="en-US" sz="1100" dirty="0"/>
                        <a:t> (NSDI 2016)</a:t>
                      </a:r>
                      <a:endParaRPr lang="en-US" sz="1100" dirty="0">
                        <a:latin typeface="+mj-lt"/>
                      </a:endParaRPr>
                    </a:p>
                  </a:txBody>
                  <a:tcPr marL="68580" marR="68580" marT="34290" marB="34290"/>
                </a:tc>
                <a:tc>
                  <a:txBody>
                    <a:bodyPr/>
                    <a:lstStyle/>
                    <a:p>
                      <a:pPr algn="ctr"/>
                      <a:r>
                        <a:rPr lang="en-US" sz="1100" dirty="0"/>
                        <a:t>30 m</a:t>
                      </a:r>
                      <a:endParaRPr lang="en-US" sz="1100" dirty="0">
                        <a:latin typeface="+mj-lt"/>
                      </a:endParaRPr>
                    </a:p>
                  </a:txBody>
                  <a:tcPr marL="68580" marR="68580" marT="34290" marB="34290"/>
                </a:tc>
                <a:extLst>
                  <a:ext uri="{0D108BD9-81ED-4DB2-BD59-A6C34878D82A}">
                    <a16:rowId xmlns:a16="http://schemas.microsoft.com/office/drawing/2014/main" val="10003"/>
                  </a:ext>
                </a:extLst>
              </a:tr>
              <a:tr h="278130">
                <a:tc>
                  <a:txBody>
                    <a:bodyPr/>
                    <a:lstStyle/>
                    <a:p>
                      <a:pPr algn="ctr"/>
                      <a:r>
                        <a:rPr lang="en-US" sz="1100" dirty="0" err="1"/>
                        <a:t>HitchHike</a:t>
                      </a:r>
                      <a:r>
                        <a:rPr lang="en-US" sz="1100" dirty="0"/>
                        <a:t> (SENSYS </a:t>
                      </a:r>
                      <a:r>
                        <a:rPr lang="en-US" sz="1100" baseline="0" dirty="0"/>
                        <a:t>2016)</a:t>
                      </a:r>
                      <a:endParaRPr lang="en-US" sz="1100" dirty="0">
                        <a:latin typeface="+mj-lt"/>
                      </a:endParaRPr>
                    </a:p>
                  </a:txBody>
                  <a:tcPr marL="68580" marR="68580" marT="34290" marB="34290"/>
                </a:tc>
                <a:tc>
                  <a:txBody>
                    <a:bodyPr/>
                    <a:lstStyle/>
                    <a:p>
                      <a:pPr algn="ctr"/>
                      <a:r>
                        <a:rPr lang="en-US" sz="1100" dirty="0"/>
                        <a:t>54 m</a:t>
                      </a:r>
                      <a:endParaRPr lang="en-US" sz="1100" dirty="0">
                        <a:latin typeface="+mj-lt"/>
                      </a:endParaRPr>
                    </a:p>
                  </a:txBody>
                  <a:tcPr marL="68580" marR="68580" marT="34290" marB="34290"/>
                </a:tc>
                <a:extLst>
                  <a:ext uri="{0D108BD9-81ED-4DB2-BD59-A6C34878D82A}">
                    <a16:rowId xmlns:a16="http://schemas.microsoft.com/office/drawing/2014/main" val="10004"/>
                  </a:ext>
                </a:extLst>
              </a:tr>
              <a:tr h="278130">
                <a:tc>
                  <a:txBody>
                    <a:bodyPr/>
                    <a:lstStyle/>
                    <a:p>
                      <a:pPr algn="ctr"/>
                      <a:r>
                        <a:rPr lang="en-US" sz="1100" dirty="0" err="1"/>
                        <a:t>Interscatter</a:t>
                      </a:r>
                      <a:r>
                        <a:rPr lang="en-US" sz="1100" dirty="0"/>
                        <a:t> (SIGCOMM 2016)</a:t>
                      </a:r>
                      <a:endParaRPr lang="en-US" sz="1100" dirty="0">
                        <a:latin typeface="+mj-lt"/>
                      </a:endParaRPr>
                    </a:p>
                  </a:txBody>
                  <a:tcPr marL="68580" marR="68580" marT="34290" marB="34290"/>
                </a:tc>
                <a:tc>
                  <a:txBody>
                    <a:bodyPr/>
                    <a:lstStyle/>
                    <a:p>
                      <a:pPr algn="ctr"/>
                      <a:r>
                        <a:rPr lang="en-US" sz="1100" dirty="0"/>
                        <a:t>30 m</a:t>
                      </a:r>
                      <a:endParaRPr lang="en-US" sz="1100" dirty="0">
                        <a:latin typeface="+mj-lt"/>
                      </a:endParaRPr>
                    </a:p>
                  </a:txBody>
                  <a:tcPr marL="68580" marR="68580" marT="34290" marB="34290"/>
                </a:tc>
                <a:extLst>
                  <a:ext uri="{0D108BD9-81ED-4DB2-BD59-A6C34878D82A}">
                    <a16:rowId xmlns:a16="http://schemas.microsoft.com/office/drawing/2014/main" val="10005"/>
                  </a:ext>
                </a:extLst>
              </a:tr>
              <a:tr h="278130">
                <a:tc>
                  <a:txBody>
                    <a:bodyPr/>
                    <a:lstStyle/>
                    <a:p>
                      <a:pPr algn="ctr"/>
                      <a:r>
                        <a:rPr lang="en-US" sz="1100" dirty="0" err="1"/>
                        <a:t>LoRa</a:t>
                      </a:r>
                      <a:r>
                        <a:rPr lang="en-US" sz="1100" baseline="0" dirty="0"/>
                        <a:t> Backscatter (UBICOMP 2017)</a:t>
                      </a:r>
                      <a:endParaRPr lang="en-US" sz="1100" dirty="0">
                        <a:latin typeface="+mj-lt"/>
                      </a:endParaRPr>
                    </a:p>
                  </a:txBody>
                  <a:tcPr marL="68580" marR="68580" marT="34290" marB="34290"/>
                </a:tc>
                <a:tc>
                  <a:txBody>
                    <a:bodyPr/>
                    <a:lstStyle/>
                    <a:p>
                      <a:pPr algn="ctr"/>
                      <a:r>
                        <a:rPr lang="en-US" sz="1100" dirty="0"/>
                        <a:t>2800</a:t>
                      </a:r>
                      <a:r>
                        <a:rPr lang="en-US" sz="1100" baseline="0" dirty="0"/>
                        <a:t> m</a:t>
                      </a:r>
                      <a:endParaRPr lang="en-US" sz="1100" dirty="0">
                        <a:latin typeface="+mj-lt"/>
                      </a:endParaRPr>
                    </a:p>
                  </a:txBody>
                  <a:tcPr marL="68580" marR="68580" marT="34290" marB="34290"/>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C6DB0ED5-C2E1-46AC-A626-BC8105A88697}"/>
              </a:ext>
            </a:extLst>
          </p:cNvPr>
          <p:cNvSpPr txBox="1"/>
          <p:nvPr/>
        </p:nvSpPr>
        <p:spPr>
          <a:xfrm>
            <a:off x="1676287" y="4337282"/>
            <a:ext cx="5947096" cy="276999"/>
          </a:xfrm>
          <a:prstGeom prst="rect">
            <a:avLst/>
          </a:prstGeom>
          <a:noFill/>
        </p:spPr>
        <p:txBody>
          <a:bodyPr wrap="square" rtlCol="0">
            <a:spAutoFit/>
          </a:bodyPr>
          <a:lstStyle/>
          <a:p>
            <a:r>
              <a:rPr lang="sv-SE" sz="1050" dirty="0">
                <a:latin typeface="+mj-lt"/>
              </a:rPr>
              <a:t>Range </a:t>
            </a:r>
            <a:r>
              <a:rPr lang="sv-SE" sz="1200" dirty="0" err="1">
                <a:latin typeface="+mj-lt"/>
              </a:rPr>
              <a:t>reported</a:t>
            </a:r>
            <a:r>
              <a:rPr lang="sv-SE" sz="1050" dirty="0">
                <a:latin typeface="+mj-lt"/>
              </a:rPr>
              <a:t> </a:t>
            </a:r>
            <a:r>
              <a:rPr lang="sv-SE" sz="1050" dirty="0" err="1">
                <a:latin typeface="+mj-lt"/>
              </a:rPr>
              <a:t>are</a:t>
            </a:r>
            <a:r>
              <a:rPr lang="sv-SE" sz="1050" dirty="0">
                <a:latin typeface="+mj-lt"/>
              </a:rPr>
              <a:t> </a:t>
            </a:r>
            <a:r>
              <a:rPr lang="sv-SE" sz="1050" dirty="0" err="1">
                <a:latin typeface="+mj-lt"/>
              </a:rPr>
              <a:t>line</a:t>
            </a:r>
            <a:r>
              <a:rPr lang="sv-SE" sz="1050" dirty="0">
                <a:latin typeface="+mj-lt"/>
              </a:rPr>
              <a:t> </a:t>
            </a:r>
            <a:r>
              <a:rPr lang="sv-SE" sz="1050" dirty="0" err="1">
                <a:latin typeface="+mj-lt"/>
              </a:rPr>
              <a:t>of</a:t>
            </a:r>
            <a:r>
              <a:rPr lang="sv-SE" sz="1050" dirty="0">
                <a:latin typeface="+mj-lt"/>
              </a:rPr>
              <a:t> </a:t>
            </a:r>
            <a:r>
              <a:rPr lang="sv-SE" sz="1050" dirty="0" err="1">
                <a:latin typeface="+mj-lt"/>
              </a:rPr>
              <a:t>sight</a:t>
            </a:r>
            <a:r>
              <a:rPr lang="sv-SE" sz="1050" dirty="0">
                <a:latin typeface="+mj-lt"/>
              </a:rPr>
              <a:t>, </a:t>
            </a:r>
            <a:r>
              <a:rPr lang="sv-SE" sz="1050" dirty="0" err="1">
                <a:latin typeface="+mj-lt"/>
              </a:rPr>
              <a:t>with</a:t>
            </a:r>
            <a:r>
              <a:rPr lang="sv-SE" sz="1050" dirty="0">
                <a:latin typeface="+mj-lt"/>
              </a:rPr>
              <a:t> </a:t>
            </a:r>
            <a:r>
              <a:rPr lang="sv-SE" sz="1050" dirty="0" err="1">
                <a:latin typeface="+mj-lt"/>
              </a:rPr>
              <a:t>backscatter</a:t>
            </a:r>
            <a:r>
              <a:rPr lang="sv-SE" sz="1050" dirty="0">
                <a:latin typeface="+mj-lt"/>
              </a:rPr>
              <a:t> tag  co-</a:t>
            </a:r>
            <a:r>
              <a:rPr lang="sv-SE" sz="1050" dirty="0" err="1">
                <a:latin typeface="+mj-lt"/>
              </a:rPr>
              <a:t>located</a:t>
            </a:r>
            <a:r>
              <a:rPr lang="sv-SE" sz="1050" dirty="0">
                <a:latin typeface="+mj-lt"/>
              </a:rPr>
              <a:t> </a:t>
            </a:r>
            <a:r>
              <a:rPr lang="sv-SE" sz="1050" dirty="0" err="1">
                <a:latin typeface="+mj-lt"/>
              </a:rPr>
              <a:t>with</a:t>
            </a:r>
            <a:r>
              <a:rPr lang="sv-SE" sz="1050" dirty="0">
                <a:latin typeface="+mj-lt"/>
              </a:rPr>
              <a:t> </a:t>
            </a:r>
            <a:r>
              <a:rPr lang="sv-SE" sz="1050" dirty="0" err="1">
                <a:latin typeface="+mj-lt"/>
              </a:rPr>
              <a:t>carrier</a:t>
            </a:r>
            <a:r>
              <a:rPr lang="sv-SE" sz="1050" dirty="0">
                <a:latin typeface="+mj-lt"/>
              </a:rPr>
              <a:t> source</a:t>
            </a:r>
            <a:endParaRPr lang="en-US" sz="1050" dirty="0">
              <a:latin typeface="+mj-lt"/>
            </a:endParaRPr>
          </a:p>
        </p:txBody>
      </p:sp>
      <p:sp>
        <p:nvSpPr>
          <p:cNvPr id="9" name="Title 1">
            <a:extLst>
              <a:ext uri="{FF2B5EF4-FFF2-40B4-BE49-F238E27FC236}">
                <a16:creationId xmlns:a16="http://schemas.microsoft.com/office/drawing/2014/main" id="{B8904EBF-19D2-4199-8BC1-811567E24571}"/>
              </a:ext>
            </a:extLst>
          </p:cNvPr>
          <p:cNvSpPr>
            <a:spLocks noGrp="1"/>
          </p:cNvSpPr>
          <p:nvPr>
            <p:ph type="title"/>
          </p:nvPr>
        </p:nvSpPr>
        <p:spPr/>
        <p:txBody>
          <a:bodyPr>
            <a:normAutofit fontScale="90000"/>
          </a:bodyPr>
          <a:lstStyle/>
          <a:p>
            <a:r>
              <a:rPr lang="en-GB" dirty="0" err="1"/>
              <a:t>LoRea</a:t>
            </a:r>
            <a:r>
              <a:rPr lang="en-GB" dirty="0"/>
              <a:t> outperforms state-of-the-art systems</a:t>
            </a:r>
            <a:endParaRPr lang="en-SE" dirty="0"/>
          </a:p>
        </p:txBody>
      </p:sp>
      <p:sp>
        <p:nvSpPr>
          <p:cNvPr id="8" name="Text Placeholder 7">
            <a:extLst>
              <a:ext uri="{FF2B5EF4-FFF2-40B4-BE49-F238E27FC236}">
                <a16:creationId xmlns:a16="http://schemas.microsoft.com/office/drawing/2014/main" id="{274B2882-DC71-4B90-89FD-C01E77B8A5F4}"/>
              </a:ext>
            </a:extLst>
          </p:cNvPr>
          <p:cNvSpPr>
            <a:spLocks noGrp="1"/>
          </p:cNvSpPr>
          <p:nvPr>
            <p:ph type="body" idx="1"/>
          </p:nvPr>
        </p:nvSpPr>
        <p:spPr/>
        <p:txBody>
          <a:bodyPr/>
          <a:lstStyle/>
          <a:p>
            <a:endParaRPr lang="en-US" dirty="0"/>
          </a:p>
        </p:txBody>
      </p:sp>
      <p:sp>
        <p:nvSpPr>
          <p:cNvPr id="6" name="Slide Number Placeholder 5">
            <a:extLst>
              <a:ext uri="{FF2B5EF4-FFF2-40B4-BE49-F238E27FC236}">
                <a16:creationId xmlns:a16="http://schemas.microsoft.com/office/drawing/2014/main" id="{CC839688-2FAB-4A1C-8290-AD7B16A960D4}"/>
              </a:ext>
            </a:extLst>
          </p:cNvPr>
          <p:cNvSpPr>
            <a:spLocks noGrp="1"/>
          </p:cNvSpPr>
          <p:nvPr>
            <p:ph type="sldNum" sz="quarter" idx="12"/>
          </p:nvPr>
        </p:nvSpPr>
        <p:spPr/>
        <p:txBody>
          <a:bodyPr/>
          <a:lstStyle/>
          <a:p>
            <a:fld id="{687B7451-1438-CB4A-8106-82A64F1C7D7B}" type="slidenum">
              <a:rPr lang="sv-SE" smtClean="0"/>
              <a:pPr/>
              <a:t>43</a:t>
            </a:fld>
            <a:endParaRPr lang="sv-SE"/>
          </a:p>
        </p:txBody>
      </p:sp>
      <p:sp>
        <p:nvSpPr>
          <p:cNvPr id="3" name="Footer Placeholder 2">
            <a:extLst>
              <a:ext uri="{FF2B5EF4-FFF2-40B4-BE49-F238E27FC236}">
                <a16:creationId xmlns:a16="http://schemas.microsoft.com/office/drawing/2014/main" id="{3FFC1555-AC2F-4B47-93D5-285F70455067}"/>
              </a:ext>
            </a:extLst>
          </p:cNvPr>
          <p:cNvSpPr>
            <a:spLocks noGrp="1"/>
          </p:cNvSpPr>
          <p:nvPr>
            <p:ph type="ftr" sz="quarter" idx="11"/>
          </p:nvPr>
        </p:nvSpPr>
        <p:spPr>
          <a:xfrm>
            <a:off x="50292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ambujv@berkeley.edu</a:t>
            </a:r>
          </a:p>
        </p:txBody>
      </p:sp>
    </p:spTree>
    <p:extLst>
      <p:ext uri="{BB962C8B-B14F-4D97-AF65-F5344CB8AC3E}">
        <p14:creationId xmlns:p14="http://schemas.microsoft.com/office/powerpoint/2010/main" val="3702051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63F8-798F-4490-B0E6-8078FFACE192}"/>
              </a:ext>
            </a:extLst>
          </p:cNvPr>
          <p:cNvSpPr>
            <a:spLocks noGrp="1"/>
          </p:cNvSpPr>
          <p:nvPr>
            <p:ph type="title"/>
          </p:nvPr>
        </p:nvSpPr>
        <p:spPr/>
        <p:txBody>
          <a:bodyPr>
            <a:normAutofit fontScale="90000"/>
          </a:bodyPr>
          <a:lstStyle/>
          <a:p>
            <a:r>
              <a:rPr lang="en-US" dirty="0"/>
              <a:t>Future research directions for backscatter sensor communication</a:t>
            </a:r>
          </a:p>
        </p:txBody>
      </p:sp>
      <p:sp>
        <p:nvSpPr>
          <p:cNvPr id="3" name="Content Placeholder 2">
            <a:extLst>
              <a:ext uri="{FF2B5EF4-FFF2-40B4-BE49-F238E27FC236}">
                <a16:creationId xmlns:a16="http://schemas.microsoft.com/office/drawing/2014/main" id="{D28A569A-409F-43E8-BBA9-596ED3CA9B67}"/>
              </a:ext>
            </a:extLst>
          </p:cNvPr>
          <p:cNvSpPr>
            <a:spLocks noGrp="1"/>
          </p:cNvSpPr>
          <p:nvPr>
            <p:ph idx="1"/>
          </p:nvPr>
        </p:nvSpPr>
        <p:spPr/>
        <p:txBody>
          <a:bodyPr>
            <a:normAutofit/>
          </a:bodyPr>
          <a:lstStyle/>
          <a:p>
            <a:r>
              <a:rPr lang="en-US" sz="1800" dirty="0"/>
              <a:t>Improve capabilities for “ambient” backscatter</a:t>
            </a:r>
          </a:p>
          <a:p>
            <a:pPr lvl="1"/>
            <a:r>
              <a:rPr lang="en-US" sz="1600" dirty="0"/>
              <a:t>Reuse existing RF signals rather than relying on carrier generation</a:t>
            </a:r>
          </a:p>
          <a:p>
            <a:pPr lvl="1"/>
            <a:endParaRPr lang="en-US" sz="1600" dirty="0"/>
          </a:p>
          <a:p>
            <a:r>
              <a:rPr lang="en-US" sz="1800" dirty="0"/>
              <a:t>MAC layers for backscatter</a:t>
            </a:r>
          </a:p>
          <a:p>
            <a:pPr lvl="1"/>
            <a:r>
              <a:rPr lang="en-US" sz="1600" dirty="0"/>
              <a:t>Need ability to communicate with very low power</a:t>
            </a:r>
          </a:p>
          <a:p>
            <a:pPr lvl="1"/>
            <a:r>
              <a:rPr lang="en-US" sz="1600" dirty="0"/>
              <a:t>How do you manage access to the medium?</a:t>
            </a:r>
          </a:p>
          <a:p>
            <a:pPr lvl="1"/>
            <a:endParaRPr lang="en-US" sz="1600" dirty="0"/>
          </a:p>
          <a:p>
            <a:r>
              <a:rPr lang="en-US" sz="1800" dirty="0"/>
              <a:t>Real-world usable backscatter stacks and hardware</a:t>
            </a:r>
          </a:p>
          <a:p>
            <a:pPr lvl="1"/>
            <a:r>
              <a:rPr lang="en-US" sz="1600" dirty="0"/>
              <a:t>Needs to be deployable and usable by non-experts</a:t>
            </a:r>
          </a:p>
          <a:p>
            <a:endParaRPr lang="en-US" sz="1800" dirty="0"/>
          </a:p>
        </p:txBody>
      </p:sp>
      <p:sp>
        <p:nvSpPr>
          <p:cNvPr id="4" name="Slide Number Placeholder 3">
            <a:extLst>
              <a:ext uri="{FF2B5EF4-FFF2-40B4-BE49-F238E27FC236}">
                <a16:creationId xmlns:a16="http://schemas.microsoft.com/office/drawing/2014/main" id="{625F7BA9-5B1F-4E4F-9467-355A941AB68C}"/>
              </a:ext>
            </a:extLst>
          </p:cNvPr>
          <p:cNvSpPr>
            <a:spLocks noGrp="1"/>
          </p:cNvSpPr>
          <p:nvPr>
            <p:ph type="sldNum" sz="quarter" idx="12"/>
          </p:nvPr>
        </p:nvSpPr>
        <p:spPr/>
        <p:txBody>
          <a:bodyPr/>
          <a:lstStyle/>
          <a:p>
            <a:fld id="{0778C724-3839-4D76-A707-B4C23905D055}" type="slidenum">
              <a:rPr lang="en-US" smtClean="0"/>
              <a:pPr/>
              <a:t>44</a:t>
            </a:fld>
            <a:endParaRPr lang="en-US"/>
          </a:p>
        </p:txBody>
      </p:sp>
    </p:spTree>
    <p:extLst>
      <p:ext uri="{BB962C8B-B14F-4D97-AF65-F5344CB8AC3E}">
        <p14:creationId xmlns:p14="http://schemas.microsoft.com/office/powerpoint/2010/main" val="891851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2922-D1C1-5D03-A081-AA679BB3D98C}"/>
              </a:ext>
            </a:extLst>
          </p:cNvPr>
          <p:cNvSpPr>
            <a:spLocks noGrp="1"/>
          </p:cNvSpPr>
          <p:nvPr>
            <p:ph type="title"/>
          </p:nvPr>
        </p:nvSpPr>
        <p:spPr/>
        <p:txBody>
          <a:bodyPr/>
          <a:lstStyle/>
          <a:p>
            <a:r>
              <a:rPr lang="en-US" dirty="0"/>
              <a:t>Backscatter as a sensor: soil moisture</a:t>
            </a:r>
          </a:p>
        </p:txBody>
      </p:sp>
      <p:sp>
        <p:nvSpPr>
          <p:cNvPr id="3" name="Content Placeholder 2">
            <a:extLst>
              <a:ext uri="{FF2B5EF4-FFF2-40B4-BE49-F238E27FC236}">
                <a16:creationId xmlns:a16="http://schemas.microsoft.com/office/drawing/2014/main" id="{B99CA1C3-B7AC-28E8-0BFB-316CF91E017B}"/>
              </a:ext>
            </a:extLst>
          </p:cNvPr>
          <p:cNvSpPr>
            <a:spLocks noGrp="1"/>
          </p:cNvSpPr>
          <p:nvPr>
            <p:ph idx="1"/>
          </p:nvPr>
        </p:nvSpPr>
        <p:spPr/>
        <p:txBody>
          <a:bodyPr>
            <a:normAutofit/>
          </a:bodyPr>
          <a:lstStyle/>
          <a:p>
            <a:r>
              <a:rPr lang="en-US" sz="2000" dirty="0"/>
              <a:t>Idea: bury backscatter tags in soil</a:t>
            </a:r>
          </a:p>
          <a:p>
            <a:pPr lvl="1"/>
            <a:r>
              <a:rPr lang="en-US" sz="1800" dirty="0"/>
              <a:t>Measure round-trip-time for signal to reflect</a:t>
            </a:r>
          </a:p>
          <a:p>
            <a:pPr lvl="1"/>
            <a:r>
              <a:rPr lang="en-US" sz="1800" dirty="0"/>
              <a:t>T</a:t>
            </a:r>
            <a:r>
              <a:rPr lang="en-US" sz="1800" baseline="-25000" dirty="0"/>
              <a:t>s</a:t>
            </a:r>
            <a:r>
              <a:rPr lang="en-US" sz="1800" baseline="30000" dirty="0"/>
              <a:t> </a:t>
            </a:r>
            <a:r>
              <a:rPr lang="en-US" sz="1800" dirty="0"/>
              <a:t>(time signal travels through ground) changes</a:t>
            </a:r>
            <a:br>
              <a:rPr lang="en-US" sz="1800" dirty="0"/>
            </a:br>
            <a:r>
              <a:rPr lang="en-US" sz="1800" dirty="0"/>
              <a:t>based on the moisture in the soil</a:t>
            </a:r>
            <a:endParaRPr lang="en-US" sz="1800" baseline="-25000" dirty="0"/>
          </a:p>
        </p:txBody>
      </p:sp>
      <p:sp>
        <p:nvSpPr>
          <p:cNvPr id="4" name="Slide Number Placeholder 3">
            <a:extLst>
              <a:ext uri="{FF2B5EF4-FFF2-40B4-BE49-F238E27FC236}">
                <a16:creationId xmlns:a16="http://schemas.microsoft.com/office/drawing/2014/main" id="{C472F68E-5893-E2ED-D74A-08032C140014}"/>
              </a:ext>
            </a:extLst>
          </p:cNvPr>
          <p:cNvSpPr>
            <a:spLocks noGrp="1"/>
          </p:cNvSpPr>
          <p:nvPr>
            <p:ph type="sldNum" sz="quarter" idx="12"/>
          </p:nvPr>
        </p:nvSpPr>
        <p:spPr/>
        <p:txBody>
          <a:bodyPr/>
          <a:lstStyle/>
          <a:p>
            <a:fld id="{0778C724-3839-4D76-A707-B4C23905D055}" type="slidenum">
              <a:rPr lang="en-US" smtClean="0"/>
              <a:t>45</a:t>
            </a:fld>
            <a:endParaRPr lang="en-US"/>
          </a:p>
        </p:txBody>
      </p:sp>
      <p:pic>
        <p:nvPicPr>
          <p:cNvPr id="6" name="Picture 5">
            <a:extLst>
              <a:ext uri="{FF2B5EF4-FFF2-40B4-BE49-F238E27FC236}">
                <a16:creationId xmlns:a16="http://schemas.microsoft.com/office/drawing/2014/main" id="{EAD5A5E0-2632-F1AE-F48A-A0C30EB46D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22756" y="1028028"/>
            <a:ext cx="1475056" cy="1568288"/>
          </a:xfrm>
          <a:prstGeom prst="rect">
            <a:avLst/>
          </a:prstGeom>
        </p:spPr>
      </p:pic>
      <p:pic>
        <p:nvPicPr>
          <p:cNvPr id="8" name="Picture 7">
            <a:extLst>
              <a:ext uri="{FF2B5EF4-FFF2-40B4-BE49-F238E27FC236}">
                <a16:creationId xmlns:a16="http://schemas.microsoft.com/office/drawing/2014/main" id="{40064FA3-3C9E-6A83-0D43-C82F26730B72}"/>
              </a:ext>
            </a:extLst>
          </p:cNvPr>
          <p:cNvPicPr>
            <a:picLocks noChangeAspect="1"/>
          </p:cNvPicPr>
          <p:nvPr/>
        </p:nvPicPr>
        <p:blipFill>
          <a:blip r:embed="rId3"/>
          <a:stretch>
            <a:fillRect/>
          </a:stretch>
        </p:blipFill>
        <p:spPr>
          <a:xfrm>
            <a:off x="1139147" y="2663273"/>
            <a:ext cx="3125672" cy="1991579"/>
          </a:xfrm>
          <a:prstGeom prst="rect">
            <a:avLst/>
          </a:prstGeom>
        </p:spPr>
      </p:pic>
      <p:pic>
        <p:nvPicPr>
          <p:cNvPr id="10" name="Picture 9">
            <a:extLst>
              <a:ext uri="{FF2B5EF4-FFF2-40B4-BE49-F238E27FC236}">
                <a16:creationId xmlns:a16="http://schemas.microsoft.com/office/drawing/2014/main" id="{CF8B3883-DBD6-C015-7A92-1B9E4BF941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44097" y="2746126"/>
            <a:ext cx="2553715" cy="1825874"/>
          </a:xfrm>
          <a:prstGeom prst="rect">
            <a:avLst/>
          </a:prstGeom>
        </p:spPr>
      </p:pic>
      <p:sp>
        <p:nvSpPr>
          <p:cNvPr id="12" name="TextBox 11">
            <a:extLst>
              <a:ext uri="{FF2B5EF4-FFF2-40B4-BE49-F238E27FC236}">
                <a16:creationId xmlns:a16="http://schemas.microsoft.com/office/drawing/2014/main" id="{25B46E2D-F6C4-3419-CF28-84673E8116B0}"/>
              </a:ext>
            </a:extLst>
          </p:cNvPr>
          <p:cNvSpPr txBox="1"/>
          <p:nvPr/>
        </p:nvSpPr>
        <p:spPr>
          <a:xfrm>
            <a:off x="431513" y="5371437"/>
            <a:ext cx="7145254" cy="253916"/>
          </a:xfrm>
          <a:prstGeom prst="rect">
            <a:avLst/>
          </a:prstGeom>
          <a:noFill/>
        </p:spPr>
        <p:txBody>
          <a:bodyPr wrap="square">
            <a:spAutoFit/>
          </a:bodyPr>
          <a:lstStyle/>
          <a:p>
            <a:r>
              <a:rPr lang="en-US" sz="1050" dirty="0">
                <a:solidFill>
                  <a:schemeClr val="tx1">
                    <a:lumMod val="50000"/>
                    <a:lumOff val="50000"/>
                  </a:schemeClr>
                </a:solidFill>
                <a:latin typeface="Arial" panose="020B0604020202020204" pitchFamily="34" charset="0"/>
              </a:rPr>
              <a:t>Josephson, Colleen, et al. "Low-cost In-ground Soil Moisture Sensing with Radar Backscatter Tags.“ COMPASS 2021</a:t>
            </a:r>
            <a:endParaRPr lang="en-US" sz="1050" dirty="0">
              <a:solidFill>
                <a:schemeClr val="tx1">
                  <a:lumMod val="50000"/>
                  <a:lumOff val="50000"/>
                </a:schemeClr>
              </a:solidFill>
            </a:endParaRPr>
          </a:p>
        </p:txBody>
      </p:sp>
    </p:spTree>
    <p:extLst>
      <p:ext uri="{BB962C8B-B14F-4D97-AF65-F5344CB8AC3E}">
        <p14:creationId xmlns:p14="http://schemas.microsoft.com/office/powerpoint/2010/main" val="1115807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46</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xfrm>
            <a:off x="455698" y="1221921"/>
            <a:ext cx="8229599" cy="3699236"/>
          </a:xfrm>
        </p:spPr>
        <p:txBody>
          <a:bodyPr>
            <a:normAutofit/>
          </a:bodyPr>
          <a:lstStyle/>
          <a:p>
            <a:r>
              <a:rPr lang="en-US" dirty="0"/>
              <a:t>IoT Cellular</a:t>
            </a:r>
          </a:p>
          <a:p>
            <a:r>
              <a:rPr lang="en-US" dirty="0"/>
              <a:t>Backscatter</a:t>
            </a:r>
          </a:p>
          <a:p>
            <a:pPr lvl="1"/>
            <a:r>
              <a:rPr lang="en-US" dirty="0"/>
              <a:t>RFID</a:t>
            </a:r>
          </a:p>
          <a:p>
            <a:pPr lvl="1"/>
            <a:r>
              <a:rPr lang="en-US" dirty="0"/>
              <a:t>IoT Backscatter</a:t>
            </a:r>
          </a:p>
          <a:p>
            <a:r>
              <a:rPr lang="en-US" b="1" dirty="0"/>
              <a:t>Matter</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a:xfrm>
            <a:off x="455697" y="473436"/>
            <a:ext cx="8229599" cy="514350"/>
          </a:xfrm>
        </p:spPr>
        <p:txBody>
          <a:bodyPr>
            <a:normAutofit fontScale="90000"/>
          </a:bodyPr>
          <a:lstStyle/>
          <a:p>
            <a:r>
              <a:rPr lang="en-US" dirty="0"/>
              <a:t>Outline</a:t>
            </a:r>
          </a:p>
        </p:txBody>
      </p:sp>
    </p:spTree>
    <p:extLst>
      <p:ext uri="{BB962C8B-B14F-4D97-AF65-F5344CB8AC3E}">
        <p14:creationId xmlns:p14="http://schemas.microsoft.com/office/powerpoint/2010/main" val="1829384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gf6c6402eab_6_1"/>
          <p:cNvPicPr preferRelativeResize="0"/>
          <p:nvPr/>
        </p:nvPicPr>
        <p:blipFill rotWithShape="1">
          <a:blip r:embed="rId3">
            <a:alphaModFix/>
          </a:blip>
          <a:srcRect/>
          <a:stretch/>
        </p:blipFill>
        <p:spPr>
          <a:xfrm>
            <a:off x="496615" y="0"/>
            <a:ext cx="4268446" cy="1426646"/>
          </a:xfrm>
          <a:prstGeom prst="rect">
            <a:avLst/>
          </a:prstGeom>
          <a:noFill/>
          <a:ln>
            <a:noFill/>
          </a:ln>
        </p:spPr>
      </p:pic>
      <p:sp>
        <p:nvSpPr>
          <p:cNvPr id="428" name="Google Shape;428;gf6c6402eab_6_1"/>
          <p:cNvSpPr txBox="1">
            <a:spLocks noGrp="1"/>
          </p:cNvSpPr>
          <p:nvPr>
            <p:ph type="body" idx="4294967295"/>
          </p:nvPr>
        </p:nvSpPr>
        <p:spPr>
          <a:xfrm>
            <a:off x="377953" y="3522710"/>
            <a:ext cx="5470594" cy="1426646"/>
          </a:xfrm>
          <a:prstGeom prst="rect">
            <a:avLst/>
          </a:prstGeom>
          <a:noFill/>
          <a:ln>
            <a:noFill/>
          </a:ln>
        </p:spPr>
        <p:txBody>
          <a:bodyPr spcFirstLastPara="1" wrap="square" lIns="68569" tIns="34275" rIns="68569" bIns="34275" anchor="t" anchorCtr="0">
            <a:normAutofit fontScale="62500" lnSpcReduction="20000"/>
          </a:bodyPr>
          <a:lstStyle/>
          <a:p>
            <a:pPr marL="177795" indent="-177795">
              <a:lnSpc>
                <a:spcPct val="90000"/>
              </a:lnSpc>
              <a:spcBef>
                <a:spcPts val="0"/>
              </a:spcBef>
              <a:buSzPts val="2400"/>
            </a:pPr>
            <a:r>
              <a:rPr lang="en-US" dirty="0">
                <a:latin typeface="Poppins"/>
                <a:ea typeface="Poppins"/>
                <a:cs typeface="Poppins"/>
                <a:sym typeface="Poppins"/>
              </a:rPr>
              <a:t>The foundation for connected things</a:t>
            </a:r>
            <a:endParaRPr dirty="0">
              <a:latin typeface="Poppins"/>
              <a:ea typeface="Poppins"/>
              <a:cs typeface="Poppins"/>
              <a:sym typeface="Poppins"/>
            </a:endParaRPr>
          </a:p>
          <a:p>
            <a:pPr marL="177795" indent="0">
              <a:lnSpc>
                <a:spcPct val="90000"/>
              </a:lnSpc>
              <a:spcBef>
                <a:spcPts val="0"/>
              </a:spcBef>
              <a:buSzPts val="3200"/>
              <a:buNone/>
            </a:pPr>
            <a:endParaRPr dirty="0">
              <a:latin typeface="Poppins"/>
              <a:ea typeface="Poppins"/>
              <a:cs typeface="Poppins"/>
              <a:sym typeface="Poppins"/>
            </a:endParaRPr>
          </a:p>
          <a:p>
            <a:pPr marL="177795" indent="-177795">
              <a:lnSpc>
                <a:spcPct val="90000"/>
              </a:lnSpc>
              <a:spcBef>
                <a:spcPts val="0"/>
              </a:spcBef>
              <a:buSzPts val="2400"/>
            </a:pPr>
            <a:r>
              <a:rPr lang="en-US" dirty="0">
                <a:latin typeface="Poppins"/>
                <a:ea typeface="Poppins"/>
                <a:cs typeface="Poppins"/>
                <a:sym typeface="Poppins"/>
              </a:rPr>
              <a:t>A seal of approval that devices will work seamlessly together today &amp; tomorrow</a:t>
            </a:r>
            <a:endParaRPr dirty="0">
              <a:latin typeface="Poppins"/>
              <a:ea typeface="Poppins"/>
              <a:cs typeface="Poppins"/>
              <a:sym typeface="Poppins"/>
            </a:endParaRPr>
          </a:p>
          <a:p>
            <a:pPr marL="177795" indent="0">
              <a:lnSpc>
                <a:spcPct val="90000"/>
              </a:lnSpc>
              <a:spcBef>
                <a:spcPts val="0"/>
              </a:spcBef>
              <a:buSzPts val="3200"/>
              <a:buNone/>
            </a:pPr>
            <a:endParaRPr dirty="0">
              <a:latin typeface="Poppins"/>
              <a:ea typeface="Poppins"/>
              <a:cs typeface="Poppins"/>
              <a:sym typeface="Poppins"/>
            </a:endParaRPr>
          </a:p>
          <a:p>
            <a:pPr marL="177795" indent="-177795">
              <a:lnSpc>
                <a:spcPct val="90000"/>
              </a:lnSpc>
              <a:spcBef>
                <a:spcPts val="0"/>
              </a:spcBef>
              <a:buSzPts val="2400"/>
            </a:pPr>
            <a:r>
              <a:rPr lang="en-US" dirty="0">
                <a:latin typeface="Poppins"/>
                <a:ea typeface="Poppins"/>
                <a:cs typeface="Poppins"/>
                <a:sym typeface="Poppins"/>
              </a:rPr>
              <a:t>Simplifying development for manufacturers and increasing compatibility for consumers.</a:t>
            </a:r>
            <a:endParaRPr dirty="0">
              <a:latin typeface="Poppins"/>
              <a:ea typeface="Poppins"/>
              <a:cs typeface="Poppins"/>
              <a:sym typeface="Poppins"/>
            </a:endParaRPr>
          </a:p>
        </p:txBody>
      </p:sp>
      <p:pic>
        <p:nvPicPr>
          <p:cNvPr id="5122" name="Picture 2" descr="Why the Matter logo was everywhere at CES 2023 | TechCrunch">
            <a:extLst>
              <a:ext uri="{FF2B5EF4-FFF2-40B4-BE49-F238E27FC236}">
                <a16:creationId xmlns:a16="http://schemas.microsoft.com/office/drawing/2014/main" id="{4D55836D-BEED-C751-9A75-5D9B2F90A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2852" y="0"/>
            <a:ext cx="3701148" cy="20015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81471B-855B-2DD0-69D8-2A59E255FAF6}"/>
              </a:ext>
            </a:extLst>
          </p:cNvPr>
          <p:cNvSpPr txBox="1"/>
          <p:nvPr/>
        </p:nvSpPr>
        <p:spPr>
          <a:xfrm>
            <a:off x="6792327" y="2111604"/>
            <a:ext cx="1002197" cy="307777"/>
          </a:xfrm>
          <a:prstGeom prst="rect">
            <a:avLst/>
          </a:prstGeom>
          <a:noFill/>
        </p:spPr>
        <p:txBody>
          <a:bodyPr wrap="none" rtlCol="0">
            <a:spAutoFit/>
          </a:bodyPr>
          <a:lstStyle/>
          <a:p>
            <a:r>
              <a:rPr lang="en-US" dirty="0"/>
              <a:t>CES 2023</a:t>
            </a:r>
          </a:p>
        </p:txBody>
      </p:sp>
      <p:pic>
        <p:nvPicPr>
          <p:cNvPr id="5124" name="Picture 4" descr="Everything But the Kitchen Sink&quot; | Origin and Meaning">
            <a:extLst>
              <a:ext uri="{FF2B5EF4-FFF2-40B4-BE49-F238E27FC236}">
                <a16:creationId xmlns:a16="http://schemas.microsoft.com/office/drawing/2014/main" id="{5F16D0E1-69FC-6E3D-952D-F63659F14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547" y="2752626"/>
            <a:ext cx="3071329" cy="269979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iagram showing a Matter Network. Applications with high throughput requirements connect via Wi-Fi. Less demanding applications (light switches, lights, window blinds sensors, smart locks) use Thread. Communication between Thread and Wi-Fi is done by the Border Routers (Routers, smart tablets, and smart speakers)">
            <a:extLst>
              <a:ext uri="{FF2B5EF4-FFF2-40B4-BE49-F238E27FC236}">
                <a16:creationId xmlns:a16="http://schemas.microsoft.com/office/drawing/2014/main" id="{7F6F77CD-361A-C2A8-5789-1DEF1AE7E7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5414" y="1278519"/>
            <a:ext cx="3071329" cy="2022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
          <p:cNvSpPr txBox="1">
            <a:spLocks noGrp="1"/>
          </p:cNvSpPr>
          <p:nvPr>
            <p:ph type="title"/>
          </p:nvPr>
        </p:nvSpPr>
        <p:spPr>
          <a:xfrm>
            <a:off x="368033" y="689534"/>
            <a:ext cx="7908905" cy="599649"/>
          </a:xfrm>
          <a:prstGeom prst="rect">
            <a:avLst/>
          </a:prstGeom>
          <a:noFill/>
          <a:ln>
            <a:noFill/>
          </a:ln>
        </p:spPr>
        <p:txBody>
          <a:bodyPr spcFirstLastPara="1" wrap="square" lIns="68569" tIns="34275" rIns="68569" bIns="34275" anchor="ctr" anchorCtr="0">
            <a:normAutofit/>
          </a:bodyPr>
          <a:lstStyle/>
          <a:p>
            <a:pPr>
              <a:buSzPts val="2700"/>
            </a:pPr>
            <a:r>
              <a:rPr lang="en-US">
                <a:latin typeface="Poppins"/>
                <a:ea typeface="Poppins"/>
                <a:cs typeface="Poppins"/>
                <a:sym typeface="Poppins"/>
              </a:rPr>
              <a:t>How We Stack Up</a:t>
            </a:r>
            <a:endParaRPr sz="1100">
              <a:latin typeface="Poppins"/>
              <a:ea typeface="Poppins"/>
              <a:cs typeface="Poppins"/>
              <a:sym typeface="Poppins"/>
            </a:endParaRPr>
          </a:p>
        </p:txBody>
      </p:sp>
      <p:sp>
        <p:nvSpPr>
          <p:cNvPr id="444" name="Google Shape;444;p6"/>
          <p:cNvSpPr txBox="1"/>
          <p:nvPr/>
        </p:nvSpPr>
        <p:spPr>
          <a:xfrm>
            <a:off x="368032" y="1289184"/>
            <a:ext cx="4203900" cy="3762538"/>
          </a:xfrm>
          <a:prstGeom prst="rect">
            <a:avLst/>
          </a:prstGeom>
          <a:noFill/>
          <a:ln>
            <a:noFill/>
          </a:ln>
        </p:spPr>
        <p:txBody>
          <a:bodyPr spcFirstLastPara="1" wrap="square" lIns="68569" tIns="34275" rIns="68569" bIns="34275" anchor="t" anchorCtr="0">
            <a:spAutoFit/>
          </a:bodyPr>
          <a:lstStyle/>
          <a:p>
            <a:pPr>
              <a:buSzPts val="1600"/>
            </a:pPr>
            <a:r>
              <a:rPr lang="en-US" sz="1200" b="1">
                <a:latin typeface="Poppins"/>
                <a:ea typeface="Poppins"/>
                <a:cs typeface="Poppins"/>
                <a:sym typeface="Poppins"/>
              </a:rPr>
              <a:t>Common application layer + data model</a:t>
            </a:r>
            <a:br>
              <a:rPr lang="en-US" sz="1200">
                <a:latin typeface="Poppins"/>
                <a:ea typeface="Poppins"/>
                <a:cs typeface="Poppins"/>
                <a:sym typeface="Poppins"/>
              </a:rPr>
            </a:br>
            <a:r>
              <a:rPr lang="en-US" sz="1200">
                <a:latin typeface="Poppins"/>
                <a:ea typeface="Poppins"/>
                <a:cs typeface="Poppins"/>
                <a:sym typeface="Poppins"/>
              </a:rPr>
              <a:t>Interoperability, simplified setup &amp; control</a:t>
            </a:r>
            <a:br>
              <a:rPr lang="en-US" sz="1200">
                <a:latin typeface="Poppins"/>
                <a:ea typeface="Poppins"/>
                <a:cs typeface="Poppins"/>
                <a:sym typeface="Poppins"/>
              </a:rPr>
            </a:br>
            <a:endParaRPr sz="1200">
              <a:latin typeface="Poppins"/>
              <a:ea typeface="Poppins"/>
              <a:cs typeface="Poppins"/>
              <a:sym typeface="Poppins"/>
            </a:endParaRPr>
          </a:p>
          <a:p>
            <a:pPr>
              <a:buSzPts val="1600"/>
            </a:pPr>
            <a:r>
              <a:rPr lang="en-US" sz="1200" b="1">
                <a:latin typeface="Poppins"/>
                <a:ea typeface="Poppins"/>
                <a:cs typeface="Poppins"/>
                <a:sym typeface="Poppins"/>
              </a:rPr>
              <a:t>IP-based</a:t>
            </a:r>
            <a:br>
              <a:rPr lang="en-US" sz="1200">
                <a:latin typeface="Poppins"/>
                <a:ea typeface="Poppins"/>
                <a:cs typeface="Poppins"/>
                <a:sym typeface="Poppins"/>
              </a:rPr>
            </a:br>
            <a:r>
              <a:rPr lang="en-US" sz="1200">
                <a:latin typeface="Poppins"/>
                <a:ea typeface="Poppins"/>
                <a:cs typeface="Poppins"/>
                <a:sym typeface="Poppins"/>
              </a:rPr>
              <a:t>Convergence layer across all compatible networks</a:t>
            </a:r>
            <a:br>
              <a:rPr lang="en-US" sz="1200">
                <a:latin typeface="Poppins"/>
                <a:ea typeface="Poppins"/>
                <a:cs typeface="Poppins"/>
                <a:sym typeface="Poppins"/>
              </a:rPr>
            </a:br>
            <a:endParaRPr sz="1200">
              <a:latin typeface="Poppins"/>
              <a:ea typeface="Poppins"/>
              <a:cs typeface="Poppins"/>
              <a:sym typeface="Poppins"/>
            </a:endParaRPr>
          </a:p>
          <a:p>
            <a:pPr>
              <a:buSzPts val="1600"/>
            </a:pPr>
            <a:r>
              <a:rPr lang="en-US" sz="1200" b="1">
                <a:latin typeface="Poppins"/>
                <a:ea typeface="Poppins"/>
                <a:cs typeface="Poppins"/>
                <a:sym typeface="Poppins"/>
              </a:rPr>
              <a:t>Secure</a:t>
            </a:r>
            <a:br>
              <a:rPr lang="en-US" sz="1200">
                <a:latin typeface="Poppins"/>
                <a:ea typeface="Poppins"/>
                <a:cs typeface="Poppins"/>
                <a:sym typeface="Poppins"/>
              </a:rPr>
            </a:br>
            <a:r>
              <a:rPr lang="en-US" sz="1200">
                <a:latin typeface="Poppins"/>
                <a:ea typeface="Poppins"/>
                <a:cs typeface="Poppins"/>
                <a:sym typeface="Poppins"/>
              </a:rPr>
              <a:t>AES-128-CCM encryption with 128-bit AES-CBC</a:t>
            </a:r>
            <a:endParaRPr sz="1200">
              <a:solidFill>
                <a:schemeClr val="dk1"/>
              </a:solidFill>
              <a:latin typeface="Poppins"/>
              <a:ea typeface="Poppins"/>
              <a:cs typeface="Poppins"/>
              <a:sym typeface="Poppins"/>
            </a:endParaRPr>
          </a:p>
          <a:p>
            <a:pPr>
              <a:buSzPts val="1600"/>
            </a:pPr>
            <a:endParaRPr sz="1200">
              <a:latin typeface="Poppins"/>
              <a:ea typeface="Poppins"/>
              <a:cs typeface="Poppins"/>
              <a:sym typeface="Poppins"/>
            </a:endParaRPr>
          </a:p>
          <a:p>
            <a:pPr>
              <a:buSzPts val="1600"/>
            </a:pPr>
            <a:r>
              <a:rPr lang="en-US" sz="1200" b="1">
                <a:latin typeface="Poppins"/>
                <a:ea typeface="Poppins"/>
                <a:cs typeface="Poppins"/>
                <a:sym typeface="Poppins"/>
              </a:rPr>
              <a:t>Open-source development approach</a:t>
            </a:r>
            <a:br>
              <a:rPr lang="en-US" sz="1200">
                <a:latin typeface="Poppins"/>
                <a:ea typeface="Poppins"/>
                <a:cs typeface="Poppins"/>
                <a:sym typeface="Poppins"/>
              </a:rPr>
            </a:br>
            <a:r>
              <a:rPr lang="en-US" sz="1200">
                <a:latin typeface="Poppins"/>
                <a:ea typeface="Poppins"/>
                <a:cs typeface="Poppins"/>
                <a:sym typeface="Poppins"/>
              </a:rPr>
              <a:t>Based on market-proven technologies</a:t>
            </a:r>
            <a:br>
              <a:rPr lang="en-US" sz="1200">
                <a:latin typeface="Poppins"/>
                <a:ea typeface="Poppins"/>
                <a:cs typeface="Poppins"/>
                <a:sym typeface="Poppins"/>
              </a:rPr>
            </a:br>
            <a:endParaRPr sz="1200">
              <a:latin typeface="Poppins"/>
              <a:ea typeface="Poppins"/>
              <a:cs typeface="Poppins"/>
              <a:sym typeface="Poppins"/>
            </a:endParaRPr>
          </a:p>
          <a:p>
            <a:pPr>
              <a:buSzPts val="1600"/>
            </a:pPr>
            <a:r>
              <a:rPr lang="en-US" sz="1200" b="1">
                <a:latin typeface="Poppins"/>
                <a:ea typeface="Poppins"/>
                <a:cs typeface="Poppins"/>
                <a:sym typeface="Poppins"/>
              </a:rPr>
              <a:t>Common protocol across device and mobile</a:t>
            </a:r>
            <a:br>
              <a:rPr lang="en-US" sz="1200">
                <a:latin typeface="Poppins"/>
                <a:ea typeface="Poppins"/>
                <a:cs typeface="Poppins"/>
                <a:sym typeface="Poppins"/>
              </a:rPr>
            </a:br>
            <a:r>
              <a:rPr lang="en-US" sz="1200">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Exten</a:t>
            </a:r>
            <a:r>
              <a:rPr lang="en-US" sz="1200">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s</a:t>
            </a:r>
            <a:r>
              <a:rPr lang="en-US" sz="1200">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ible</a:t>
            </a:r>
            <a:r>
              <a:rPr lang="en-US" sz="1200">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to cloud</a:t>
            </a:r>
            <a:br>
              <a:rPr lang="en-US" sz="1200">
                <a:latin typeface="Poppins"/>
                <a:ea typeface="Poppins"/>
                <a:cs typeface="Poppins"/>
                <a:sym typeface="Poppins"/>
              </a:rPr>
            </a:br>
            <a:endParaRPr sz="1200">
              <a:latin typeface="Poppins"/>
              <a:ea typeface="Poppins"/>
              <a:cs typeface="Poppins"/>
              <a:sym typeface="Poppins"/>
            </a:endParaRPr>
          </a:p>
          <a:p>
            <a:pPr>
              <a:buSzPts val="1600"/>
            </a:pPr>
            <a:r>
              <a:rPr lang="en-US" sz="1200" b="1">
                <a:latin typeface="Poppins"/>
                <a:ea typeface="Poppins"/>
                <a:cs typeface="Poppins"/>
                <a:sym typeface="Poppins"/>
              </a:rPr>
              <a:t>Common data model</a:t>
            </a:r>
            <a:br>
              <a:rPr lang="en-US" sz="1200">
                <a:latin typeface="Poppins"/>
                <a:ea typeface="Poppins"/>
                <a:cs typeface="Poppins"/>
                <a:sym typeface="Poppins"/>
              </a:rPr>
            </a:br>
            <a:r>
              <a:rPr lang="en-US" sz="1200">
                <a:latin typeface="Poppins"/>
                <a:ea typeface="Poppins"/>
                <a:cs typeface="Poppins"/>
                <a:sym typeface="Poppins"/>
              </a:rPr>
              <a:t>Core operational functions, multiple device types</a:t>
            </a:r>
            <a:br>
              <a:rPr lang="en-US" sz="1200">
                <a:latin typeface="Poppins"/>
                <a:ea typeface="Poppins"/>
                <a:cs typeface="Poppins"/>
                <a:sym typeface="Poppins"/>
              </a:rPr>
            </a:br>
            <a:endParaRPr sz="1200">
              <a:latin typeface="Poppins"/>
              <a:ea typeface="Poppins"/>
              <a:cs typeface="Poppins"/>
              <a:sym typeface="Poppins"/>
            </a:endParaRPr>
          </a:p>
          <a:p>
            <a:pPr>
              <a:buSzPts val="1600"/>
            </a:pPr>
            <a:r>
              <a:rPr lang="en-US" sz="1200" b="1">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Low overhead</a:t>
            </a:r>
            <a:br>
              <a:rPr lang="en-US" sz="1200">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br>
            <a:r>
              <a:rPr lang="en-US" sz="1200">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MCU-class compute, &lt;128KB RAM, &lt;1MB Flash      </a:t>
            </a:r>
            <a:r>
              <a:rPr lang="en-US" sz="1200" b="1">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endParaRPr sz="1200">
              <a:solidFill>
                <a:schemeClr val="dk1"/>
              </a:solidFill>
              <a:latin typeface="Poppins"/>
              <a:ea typeface="Poppins"/>
              <a:cs typeface="Poppins"/>
              <a:sym typeface="Poppins"/>
            </a:endParaRPr>
          </a:p>
        </p:txBody>
      </p:sp>
      <p:pic>
        <p:nvPicPr>
          <p:cNvPr id="445" name="Google Shape;445;p6"/>
          <p:cNvPicPr preferRelativeResize="0"/>
          <p:nvPr/>
        </p:nvPicPr>
        <p:blipFill rotWithShape="1">
          <a:blip r:embed="rId3">
            <a:alphaModFix/>
          </a:blip>
          <a:srcRect/>
          <a:stretch/>
        </p:blipFill>
        <p:spPr>
          <a:xfrm>
            <a:off x="4846319" y="3494472"/>
            <a:ext cx="1753415" cy="1313498"/>
          </a:xfrm>
          <a:prstGeom prst="rect">
            <a:avLst/>
          </a:prstGeom>
          <a:noFill/>
          <a:ln>
            <a:noFill/>
          </a:ln>
        </p:spPr>
      </p:pic>
      <p:pic>
        <p:nvPicPr>
          <p:cNvPr id="446" name="Google Shape;446;p6"/>
          <p:cNvPicPr preferRelativeResize="0"/>
          <p:nvPr/>
        </p:nvPicPr>
        <p:blipFill rotWithShape="1">
          <a:blip r:embed="rId4">
            <a:alphaModFix/>
          </a:blip>
          <a:srcRect/>
          <a:stretch/>
        </p:blipFill>
        <p:spPr>
          <a:xfrm>
            <a:off x="6874053" y="3598714"/>
            <a:ext cx="1753415" cy="1295896"/>
          </a:xfrm>
          <a:prstGeom prst="rect">
            <a:avLst/>
          </a:prstGeom>
          <a:noFill/>
          <a:ln>
            <a:noFill/>
          </a:ln>
        </p:spPr>
      </p:pic>
      <p:pic>
        <p:nvPicPr>
          <p:cNvPr id="447" name="Google Shape;447;p6"/>
          <p:cNvPicPr preferRelativeResize="0"/>
          <p:nvPr/>
        </p:nvPicPr>
        <p:blipFill rotWithShape="1">
          <a:blip r:embed="rId5">
            <a:alphaModFix/>
          </a:blip>
          <a:srcRect/>
          <a:stretch/>
        </p:blipFill>
        <p:spPr>
          <a:xfrm>
            <a:off x="4572000" y="1037528"/>
            <a:ext cx="4203968" cy="221319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7"/>
          <p:cNvSpPr txBox="1">
            <a:spLocks noGrp="1"/>
          </p:cNvSpPr>
          <p:nvPr>
            <p:ph type="title"/>
          </p:nvPr>
        </p:nvSpPr>
        <p:spPr>
          <a:xfrm>
            <a:off x="337211" y="749389"/>
            <a:ext cx="7908905" cy="923316"/>
          </a:xfrm>
          <a:prstGeom prst="rect">
            <a:avLst/>
          </a:prstGeom>
          <a:noFill/>
          <a:ln>
            <a:noFill/>
          </a:ln>
        </p:spPr>
        <p:txBody>
          <a:bodyPr spcFirstLastPara="1" wrap="square" lIns="91425" tIns="45713" rIns="91425" bIns="45713" anchor="ctr" anchorCtr="0">
            <a:spAutoFit/>
          </a:bodyPr>
          <a:lstStyle/>
          <a:p>
            <a:pPr>
              <a:lnSpc>
                <a:spcPct val="100000"/>
              </a:lnSpc>
              <a:buSzPts val="2000"/>
            </a:pPr>
            <a:r>
              <a:rPr lang="en-US">
                <a:latin typeface="Poppins"/>
                <a:ea typeface="Poppins"/>
                <a:cs typeface="Poppins"/>
                <a:sym typeface="Poppins"/>
              </a:rPr>
              <a:t>Creating Experiences that Matter</a:t>
            </a:r>
            <a:endParaRPr>
              <a:latin typeface="Poppins"/>
              <a:ea typeface="Poppins"/>
              <a:cs typeface="Poppins"/>
              <a:sym typeface="Poppins"/>
            </a:endParaRPr>
          </a:p>
          <a:p>
            <a:pPr>
              <a:lnSpc>
                <a:spcPct val="100000"/>
              </a:lnSpc>
              <a:buSzPts val="2000"/>
            </a:pPr>
            <a:endParaRPr>
              <a:latin typeface="Poppins"/>
              <a:ea typeface="Poppins"/>
              <a:cs typeface="Poppins"/>
              <a:sym typeface="Poppins"/>
            </a:endParaRPr>
          </a:p>
        </p:txBody>
      </p:sp>
      <p:sp>
        <p:nvSpPr>
          <p:cNvPr id="454" name="Google Shape;454;p7"/>
          <p:cNvSpPr txBox="1"/>
          <p:nvPr/>
        </p:nvSpPr>
        <p:spPr>
          <a:xfrm>
            <a:off x="417403" y="1363179"/>
            <a:ext cx="4397175" cy="3603536"/>
          </a:xfrm>
          <a:prstGeom prst="rect">
            <a:avLst/>
          </a:prstGeom>
          <a:noFill/>
          <a:ln>
            <a:noFill/>
          </a:ln>
        </p:spPr>
        <p:txBody>
          <a:bodyPr spcFirstLastPara="1" wrap="square" lIns="91425" tIns="45713" rIns="91425" bIns="45713" anchor="ctr" anchorCtr="0">
            <a:spAutoFit/>
          </a:bodyPr>
          <a:lstStyle/>
          <a:p>
            <a:pPr>
              <a:buSzPts val="1800"/>
            </a:pPr>
            <a:r>
              <a:rPr lang="en-US" sz="1350" b="1">
                <a:solidFill>
                  <a:srgbClr val="131926"/>
                </a:solidFill>
                <a:latin typeface="Poppins"/>
                <a:ea typeface="Poppins"/>
                <a:cs typeface="Poppins"/>
                <a:sym typeface="Poppins"/>
              </a:rPr>
              <a:t>Consumers</a:t>
            </a:r>
            <a:endParaRPr sz="1350" b="1">
              <a:solidFill>
                <a:schemeClr val="dk1"/>
              </a:solidFill>
              <a:latin typeface="Poppins"/>
              <a:ea typeface="Poppins"/>
              <a:cs typeface="Poppins"/>
              <a:sym typeface="Poppins"/>
            </a:endParaRPr>
          </a:p>
          <a:p>
            <a:pPr marL="228594" indent="-222245">
              <a:spcBef>
                <a:spcPts val="300"/>
              </a:spcBef>
              <a:buClr>
                <a:srgbClr val="131926"/>
              </a:buClr>
              <a:buSzPts val="1500"/>
              <a:buFont typeface="Space Grotesk"/>
              <a:buChar char="•"/>
            </a:pPr>
            <a:r>
              <a:rPr lang="en-US" sz="1350">
                <a:solidFill>
                  <a:srgbClr val="131926"/>
                </a:solidFill>
                <a:latin typeface="Poppins"/>
                <a:ea typeface="Poppins"/>
                <a:cs typeface="Poppins"/>
                <a:sym typeface="Poppins"/>
              </a:rPr>
              <a:t>More consistent set up experience</a:t>
            </a:r>
            <a:endParaRPr sz="1350">
              <a:solidFill>
                <a:schemeClr val="dk1"/>
              </a:solidFill>
              <a:latin typeface="Poppins"/>
              <a:ea typeface="Poppins"/>
              <a:cs typeface="Poppins"/>
              <a:sym typeface="Poppins"/>
            </a:endParaRPr>
          </a:p>
          <a:p>
            <a:pPr marL="228594" indent="-222245">
              <a:spcBef>
                <a:spcPts val="300"/>
              </a:spcBef>
              <a:buClr>
                <a:srgbClr val="131926"/>
              </a:buClr>
              <a:buSzPts val="1500"/>
              <a:buFont typeface="Space Grotesk"/>
              <a:buChar char="•"/>
            </a:pPr>
            <a:r>
              <a:rPr lang="en-US" sz="1350">
                <a:solidFill>
                  <a:srgbClr val="131926"/>
                </a:solidFill>
                <a:latin typeface="Poppins"/>
                <a:ea typeface="Poppins"/>
                <a:cs typeface="Poppins"/>
                <a:sym typeface="Poppins"/>
              </a:rPr>
              <a:t>Multi –Admin works across &amp; with multiple ecosystems</a:t>
            </a:r>
            <a:endParaRPr sz="1350">
              <a:solidFill>
                <a:schemeClr val="dk1"/>
              </a:solidFill>
              <a:latin typeface="Poppins"/>
              <a:ea typeface="Poppins"/>
              <a:cs typeface="Poppins"/>
              <a:sym typeface="Poppins"/>
            </a:endParaRPr>
          </a:p>
          <a:p>
            <a:pPr>
              <a:spcBef>
                <a:spcPts val="800"/>
              </a:spcBef>
              <a:buSzPts val="1800"/>
            </a:pPr>
            <a:r>
              <a:rPr lang="en-US" sz="1350" b="1">
                <a:solidFill>
                  <a:srgbClr val="131926"/>
                </a:solidFill>
                <a:latin typeface="Poppins"/>
                <a:ea typeface="Poppins"/>
                <a:cs typeface="Poppins"/>
                <a:sym typeface="Poppins"/>
              </a:rPr>
              <a:t>Developers</a:t>
            </a:r>
            <a:endParaRPr sz="1350" b="1">
              <a:solidFill>
                <a:schemeClr val="dk1"/>
              </a:solidFill>
              <a:latin typeface="Poppins"/>
              <a:ea typeface="Poppins"/>
              <a:cs typeface="Poppins"/>
              <a:sym typeface="Poppins"/>
            </a:endParaRPr>
          </a:p>
          <a:p>
            <a:pPr marL="228594" indent="-222245">
              <a:spcBef>
                <a:spcPts val="300"/>
              </a:spcBef>
              <a:buClr>
                <a:srgbClr val="131926"/>
              </a:buClr>
              <a:buSzPts val="1500"/>
              <a:buFont typeface="Space Grotesk"/>
              <a:buChar char="•"/>
            </a:pPr>
            <a:r>
              <a:rPr lang="en-US" sz="1350">
                <a:solidFill>
                  <a:srgbClr val="131926"/>
                </a:solidFill>
                <a:latin typeface="Poppins"/>
                <a:ea typeface="Poppins"/>
                <a:cs typeface="Poppins"/>
                <a:sym typeface="Poppins"/>
              </a:rPr>
              <a:t>Develop once / deploy everywhere</a:t>
            </a:r>
            <a:endParaRPr sz="1350">
              <a:solidFill>
                <a:schemeClr val="dk1"/>
              </a:solidFill>
              <a:latin typeface="Poppins"/>
              <a:ea typeface="Poppins"/>
              <a:cs typeface="Poppins"/>
              <a:sym typeface="Poppins"/>
            </a:endParaRPr>
          </a:p>
          <a:p>
            <a:pPr marL="228594" indent="-222245">
              <a:spcBef>
                <a:spcPts val="300"/>
              </a:spcBef>
              <a:buClr>
                <a:srgbClr val="131926"/>
              </a:buClr>
              <a:buSzPts val="1500"/>
              <a:buFont typeface="Space Grotesk"/>
              <a:buChar char="•"/>
            </a:pPr>
            <a:r>
              <a:rPr lang="en-US" sz="1350">
                <a:solidFill>
                  <a:srgbClr val="131926"/>
                </a:solidFill>
                <a:latin typeface="Poppins"/>
                <a:ea typeface="Poppins"/>
                <a:cs typeface="Poppins"/>
                <a:sym typeface="Poppins"/>
              </a:rPr>
              <a:t>Secure-by-design approach </a:t>
            </a:r>
            <a:endParaRPr sz="1350">
              <a:solidFill>
                <a:schemeClr val="dk1"/>
              </a:solidFill>
              <a:latin typeface="Poppins"/>
              <a:ea typeface="Poppins"/>
              <a:cs typeface="Poppins"/>
              <a:sym typeface="Poppins"/>
            </a:endParaRPr>
          </a:p>
          <a:p>
            <a:pPr marL="228594" indent="-222245">
              <a:spcBef>
                <a:spcPts val="300"/>
              </a:spcBef>
              <a:buClr>
                <a:srgbClr val="131926"/>
              </a:buClr>
              <a:buSzPts val="1500"/>
              <a:buFont typeface="Space Grotesk"/>
              <a:buChar char="•"/>
            </a:pPr>
            <a:r>
              <a:rPr lang="en-US" sz="1350">
                <a:solidFill>
                  <a:srgbClr val="131926"/>
                </a:solidFill>
                <a:latin typeface="Poppins"/>
                <a:ea typeface="Poppins"/>
                <a:cs typeface="Poppins"/>
                <a:sym typeface="Poppins"/>
              </a:rPr>
              <a:t>Community of support </a:t>
            </a:r>
            <a:endParaRPr sz="1350">
              <a:solidFill>
                <a:schemeClr val="dk1"/>
              </a:solidFill>
              <a:latin typeface="Poppins"/>
              <a:ea typeface="Poppins"/>
              <a:cs typeface="Poppins"/>
              <a:sym typeface="Poppins"/>
            </a:endParaRPr>
          </a:p>
          <a:p>
            <a:pPr>
              <a:spcBef>
                <a:spcPts val="600"/>
              </a:spcBef>
              <a:buSzPts val="1800"/>
            </a:pPr>
            <a:r>
              <a:rPr lang="en-US" sz="1350" b="1">
                <a:solidFill>
                  <a:srgbClr val="131926"/>
                </a:solidFill>
                <a:latin typeface="Poppins"/>
                <a:ea typeface="Poppins"/>
                <a:cs typeface="Poppins"/>
                <a:sym typeface="Poppins"/>
              </a:rPr>
              <a:t>Retailers</a:t>
            </a:r>
            <a:endParaRPr sz="1350" b="1">
              <a:solidFill>
                <a:schemeClr val="dk1"/>
              </a:solidFill>
              <a:latin typeface="Poppins"/>
              <a:ea typeface="Poppins"/>
              <a:cs typeface="Poppins"/>
              <a:sym typeface="Poppins"/>
            </a:endParaRPr>
          </a:p>
          <a:p>
            <a:pPr marL="228594" indent="-222245">
              <a:spcBef>
                <a:spcPts val="300"/>
              </a:spcBef>
              <a:buClr>
                <a:srgbClr val="131926"/>
              </a:buClr>
              <a:buSzPts val="1500"/>
              <a:buFont typeface="Space Grotesk"/>
              <a:buChar char="•"/>
            </a:pPr>
            <a:r>
              <a:rPr lang="en-US" sz="1350">
                <a:solidFill>
                  <a:srgbClr val="131926"/>
                </a:solidFill>
                <a:latin typeface="Poppins"/>
                <a:ea typeface="Poppins"/>
                <a:cs typeface="Poppins"/>
                <a:sym typeface="Poppins"/>
              </a:rPr>
              <a:t>Simplified purchasing experience</a:t>
            </a:r>
            <a:endParaRPr sz="1350">
              <a:solidFill>
                <a:schemeClr val="dk1"/>
              </a:solidFill>
              <a:latin typeface="Poppins"/>
              <a:ea typeface="Poppins"/>
              <a:cs typeface="Poppins"/>
              <a:sym typeface="Poppins"/>
            </a:endParaRPr>
          </a:p>
          <a:p>
            <a:pPr marL="228594" indent="-222245">
              <a:spcBef>
                <a:spcPts val="300"/>
              </a:spcBef>
              <a:buClr>
                <a:srgbClr val="131926"/>
              </a:buClr>
              <a:buSzPts val="1500"/>
              <a:buFont typeface="Space Grotesk"/>
              <a:buChar char="•"/>
            </a:pPr>
            <a:r>
              <a:rPr lang="en-US" sz="1350">
                <a:solidFill>
                  <a:srgbClr val="131926"/>
                </a:solidFill>
                <a:latin typeface="Poppins"/>
                <a:ea typeface="Poppins"/>
                <a:cs typeface="Poppins"/>
                <a:sym typeface="Poppins"/>
              </a:rPr>
              <a:t>Minimized returns</a:t>
            </a:r>
            <a:endParaRPr sz="1350">
              <a:solidFill>
                <a:schemeClr val="dk1"/>
              </a:solidFill>
              <a:latin typeface="Poppins"/>
              <a:ea typeface="Poppins"/>
              <a:cs typeface="Poppins"/>
              <a:sym typeface="Poppins"/>
            </a:endParaRPr>
          </a:p>
          <a:p>
            <a:pPr>
              <a:spcBef>
                <a:spcPts val="600"/>
              </a:spcBef>
              <a:buSzPts val="1800"/>
            </a:pPr>
            <a:r>
              <a:rPr lang="en-US" sz="1350" b="1">
                <a:solidFill>
                  <a:srgbClr val="131926"/>
                </a:solidFill>
                <a:latin typeface="Poppins"/>
                <a:ea typeface="Poppins"/>
                <a:cs typeface="Poppins"/>
                <a:sym typeface="Poppins"/>
              </a:rPr>
              <a:t>Commercial / Builders</a:t>
            </a:r>
            <a:r>
              <a:rPr lang="en-US" sz="1350">
                <a:solidFill>
                  <a:srgbClr val="131926"/>
                </a:solidFill>
                <a:latin typeface="Poppins"/>
                <a:ea typeface="Poppins"/>
                <a:cs typeface="Poppins"/>
                <a:sym typeface="Poppins"/>
              </a:rPr>
              <a:t> </a:t>
            </a:r>
            <a:endParaRPr sz="1350">
              <a:solidFill>
                <a:schemeClr val="dk1"/>
              </a:solidFill>
              <a:latin typeface="Poppins"/>
              <a:ea typeface="Poppins"/>
              <a:cs typeface="Poppins"/>
              <a:sym typeface="Poppins"/>
            </a:endParaRPr>
          </a:p>
          <a:p>
            <a:pPr marL="228594" indent="-222245">
              <a:spcBef>
                <a:spcPts val="300"/>
              </a:spcBef>
              <a:buClr>
                <a:srgbClr val="131926"/>
              </a:buClr>
              <a:buSzPts val="1500"/>
              <a:buFont typeface="Space Grotesk"/>
              <a:buChar char="•"/>
            </a:pPr>
            <a:r>
              <a:rPr lang="en-US" sz="1350">
                <a:solidFill>
                  <a:srgbClr val="131926"/>
                </a:solidFill>
                <a:latin typeface="Poppins"/>
                <a:ea typeface="Poppins"/>
                <a:cs typeface="Poppins"/>
                <a:sym typeface="Poppins"/>
              </a:rPr>
              <a:t>Future proofed ecosystem compatibility </a:t>
            </a:r>
            <a:endParaRPr sz="1350">
              <a:solidFill>
                <a:schemeClr val="dk1"/>
              </a:solidFill>
              <a:latin typeface="Poppins"/>
              <a:ea typeface="Poppins"/>
              <a:cs typeface="Poppins"/>
              <a:sym typeface="Poppins"/>
            </a:endParaRPr>
          </a:p>
          <a:p>
            <a:pPr marL="228594" indent="-222245">
              <a:spcBef>
                <a:spcPts val="300"/>
              </a:spcBef>
              <a:buClr>
                <a:srgbClr val="131926"/>
              </a:buClr>
              <a:buSzPts val="1500"/>
              <a:buFont typeface="Space Grotesk"/>
              <a:buChar char="•"/>
            </a:pPr>
            <a:r>
              <a:rPr lang="en-US" sz="1350">
                <a:solidFill>
                  <a:srgbClr val="131926"/>
                </a:solidFill>
                <a:latin typeface="Poppins"/>
                <a:ea typeface="Poppins"/>
                <a:cs typeface="Poppins"/>
                <a:sym typeface="Poppins"/>
              </a:rPr>
              <a:t>Flexibility for users </a:t>
            </a:r>
            <a:endParaRPr sz="1350">
              <a:solidFill>
                <a:schemeClr val="dk1"/>
              </a:solidFill>
              <a:latin typeface="Poppins"/>
              <a:ea typeface="Poppins"/>
              <a:cs typeface="Poppins"/>
              <a:sym typeface="Poppins"/>
            </a:endParaRPr>
          </a:p>
        </p:txBody>
      </p:sp>
      <p:pic>
        <p:nvPicPr>
          <p:cNvPr id="455" name="Google Shape;455;p7" descr="A picture containing text, person, standing&#10;&#10;Description automatically generated"/>
          <p:cNvPicPr preferRelativeResize="0"/>
          <p:nvPr/>
        </p:nvPicPr>
        <p:blipFill rotWithShape="1">
          <a:blip r:embed="rId3">
            <a:alphaModFix/>
          </a:blip>
          <a:srcRect/>
          <a:stretch/>
        </p:blipFill>
        <p:spPr>
          <a:xfrm flipH="1">
            <a:off x="4814503" y="1637276"/>
            <a:ext cx="2446066" cy="1528791"/>
          </a:xfrm>
          <a:prstGeom prst="rect">
            <a:avLst/>
          </a:prstGeom>
          <a:noFill/>
          <a:ln w="9525" cap="flat" cmpd="sng">
            <a:solidFill>
              <a:schemeClr val="accent4"/>
            </a:solidFill>
            <a:prstDash val="solid"/>
            <a:round/>
            <a:headEnd type="none" w="sm" len="sm"/>
            <a:tailEnd type="none" w="sm" len="sm"/>
          </a:ln>
        </p:spPr>
      </p:pic>
      <p:pic>
        <p:nvPicPr>
          <p:cNvPr id="456" name="Google Shape;456;p7" descr="Two people looking at a computer&#10;&#10;Description automatically generated with medium confidence"/>
          <p:cNvPicPr preferRelativeResize="0"/>
          <p:nvPr/>
        </p:nvPicPr>
        <p:blipFill rotWithShape="1">
          <a:blip r:embed="rId4">
            <a:alphaModFix/>
          </a:blip>
          <a:srcRect/>
          <a:stretch/>
        </p:blipFill>
        <p:spPr>
          <a:xfrm flipH="1">
            <a:off x="5800052" y="3059389"/>
            <a:ext cx="2446064" cy="1631219"/>
          </a:xfrm>
          <a:prstGeom prst="rect">
            <a:avLst/>
          </a:prstGeom>
          <a:noFill/>
          <a:ln w="9525" cap="flat" cmpd="sng">
            <a:solidFill>
              <a:schemeClr val="accent4"/>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normAutofit fontScale="90000"/>
          </a:bodyPr>
          <a:lstStyle/>
          <a:p>
            <a:r>
              <a:rPr lang="en-US" dirty="0"/>
              <a:t>3GPP (aka: the actual answer for what stuff is really doing)</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normAutofit/>
          </a:bodyPr>
          <a:lstStyle/>
          <a:p>
            <a:r>
              <a:rPr lang="en-US" sz="2000" dirty="0"/>
              <a:t>3rd Generation Partnership Project (3GPP)</a:t>
            </a:r>
          </a:p>
          <a:p>
            <a:pPr lvl="1"/>
            <a:endParaRPr lang="en-US" sz="1800" dirty="0"/>
          </a:p>
          <a:p>
            <a:r>
              <a:rPr lang="en-US" sz="2000" dirty="0"/>
              <a:t>Industry alliance for development of telecoms standards</a:t>
            </a:r>
          </a:p>
          <a:p>
            <a:pPr lvl="1"/>
            <a:r>
              <a:rPr lang="en-US" sz="1800" dirty="0"/>
              <a:t>Established around 1998</a:t>
            </a:r>
          </a:p>
          <a:p>
            <a:pPr lvl="1"/>
            <a:r>
              <a:rPr lang="en-US" sz="1800" dirty="0"/>
              <a:t>Makes “Releases” which are roughly analogous to IEEE standards/versions</a:t>
            </a:r>
          </a:p>
          <a:p>
            <a:pPr lvl="2"/>
            <a:r>
              <a:rPr lang="en-US" sz="1400" dirty="0"/>
              <a:t>Release 8 (2008) LTE ~4G</a:t>
            </a:r>
          </a:p>
          <a:p>
            <a:pPr lvl="2"/>
            <a:r>
              <a:rPr lang="en-US" sz="1400" dirty="0"/>
              <a:t>Release 15 (2018) NR (New Radio) ~5G</a:t>
            </a:r>
          </a:p>
          <a:p>
            <a:pPr lvl="1"/>
            <a:endParaRPr lang="en-US" sz="1800" dirty="0"/>
          </a:p>
          <a:p>
            <a:r>
              <a:rPr lang="en-US" sz="2000" dirty="0"/>
              <a:t>Focused on the practical</a:t>
            </a:r>
          </a:p>
          <a:p>
            <a:pPr lvl="1"/>
            <a:r>
              <a:rPr lang="en-US" sz="1800" dirty="0"/>
              <a:t>ITU post-hoc defined “4G”, 3GPP defined LTE</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pPr/>
              <a:t>5</a:t>
            </a:fld>
            <a:endParaRPr lang="en-US"/>
          </a:p>
        </p:txBody>
      </p:sp>
    </p:spTree>
    <p:extLst>
      <p:ext uri="{BB962C8B-B14F-4D97-AF65-F5344CB8AC3E}">
        <p14:creationId xmlns:p14="http://schemas.microsoft.com/office/powerpoint/2010/main" val="1683820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8"/>
          <p:cNvSpPr txBox="1">
            <a:spLocks noGrp="1"/>
          </p:cNvSpPr>
          <p:nvPr>
            <p:ph type="title"/>
          </p:nvPr>
        </p:nvSpPr>
        <p:spPr>
          <a:xfrm>
            <a:off x="368033" y="689534"/>
            <a:ext cx="7908905" cy="599649"/>
          </a:xfrm>
          <a:prstGeom prst="rect">
            <a:avLst/>
          </a:prstGeom>
          <a:noFill/>
          <a:ln>
            <a:noFill/>
          </a:ln>
        </p:spPr>
        <p:txBody>
          <a:bodyPr spcFirstLastPara="1" wrap="square" lIns="68569" tIns="34275" rIns="68569" bIns="34275" anchor="ctr" anchorCtr="0">
            <a:normAutofit/>
          </a:bodyPr>
          <a:lstStyle/>
          <a:p>
            <a:pPr>
              <a:buSzPts val="2700"/>
            </a:pPr>
            <a:r>
              <a:rPr lang="en-US">
                <a:latin typeface="Poppins"/>
                <a:ea typeface="Poppins"/>
                <a:cs typeface="Poppins"/>
                <a:sym typeface="Poppins"/>
              </a:rPr>
              <a:t>Target Device Types</a:t>
            </a:r>
            <a:endParaRPr sz="1100">
              <a:latin typeface="Poppins"/>
              <a:ea typeface="Poppins"/>
              <a:cs typeface="Poppins"/>
              <a:sym typeface="Poppins"/>
            </a:endParaRPr>
          </a:p>
        </p:txBody>
      </p:sp>
      <p:pic>
        <p:nvPicPr>
          <p:cNvPr id="463" name="Google Shape;463;p8"/>
          <p:cNvPicPr preferRelativeResize="0"/>
          <p:nvPr/>
        </p:nvPicPr>
        <p:blipFill rotWithShape="1">
          <a:blip r:embed="rId3">
            <a:alphaModFix/>
          </a:blip>
          <a:srcRect l="3755" r="3745" b="21641"/>
          <a:stretch/>
        </p:blipFill>
        <p:spPr>
          <a:xfrm>
            <a:off x="776139" y="1613021"/>
            <a:ext cx="1559381" cy="682931"/>
          </a:xfrm>
          <a:prstGeom prst="rect">
            <a:avLst/>
          </a:prstGeom>
          <a:noFill/>
          <a:ln>
            <a:noFill/>
          </a:ln>
        </p:spPr>
      </p:pic>
      <p:sp>
        <p:nvSpPr>
          <p:cNvPr id="464" name="Google Shape;464;p8"/>
          <p:cNvSpPr/>
          <p:nvPr/>
        </p:nvSpPr>
        <p:spPr>
          <a:xfrm>
            <a:off x="797088" y="2381746"/>
            <a:ext cx="1517483" cy="253916"/>
          </a:xfrm>
          <a:prstGeom prst="rect">
            <a:avLst/>
          </a:prstGeom>
          <a:noFill/>
          <a:ln>
            <a:noFill/>
          </a:ln>
        </p:spPr>
        <p:txBody>
          <a:bodyPr spcFirstLastPara="1" wrap="square" lIns="68569" tIns="34275" rIns="68569" bIns="34275" anchor="t" anchorCtr="0">
            <a:noAutofit/>
          </a:bodyPr>
          <a:lstStyle/>
          <a:p>
            <a:pPr algn="ctr">
              <a:buSzPts val="1600"/>
            </a:pPr>
            <a:r>
              <a:rPr lang="en-US" sz="1200" b="1">
                <a:solidFill>
                  <a:srgbClr val="131926"/>
                </a:solidFill>
                <a:latin typeface="Poppins"/>
                <a:ea typeface="Poppins"/>
                <a:cs typeface="Poppins"/>
                <a:sym typeface="Poppins"/>
              </a:rPr>
              <a:t>Lighting, Electrical</a:t>
            </a:r>
            <a:endParaRPr sz="1100">
              <a:solidFill>
                <a:schemeClr val="dk1"/>
              </a:solidFill>
              <a:latin typeface="Poppins"/>
              <a:ea typeface="Poppins"/>
              <a:cs typeface="Poppins"/>
              <a:sym typeface="Poppins"/>
            </a:endParaRPr>
          </a:p>
        </p:txBody>
      </p:sp>
      <p:pic>
        <p:nvPicPr>
          <p:cNvPr id="465" name="Google Shape;465;p8"/>
          <p:cNvPicPr preferRelativeResize="0"/>
          <p:nvPr/>
        </p:nvPicPr>
        <p:blipFill rotWithShape="1">
          <a:blip r:embed="rId4">
            <a:alphaModFix/>
          </a:blip>
          <a:srcRect l="14367" r="14366" b="22904"/>
          <a:stretch/>
        </p:blipFill>
        <p:spPr>
          <a:xfrm>
            <a:off x="837363" y="3037812"/>
            <a:ext cx="1201462" cy="682931"/>
          </a:xfrm>
          <a:prstGeom prst="rect">
            <a:avLst/>
          </a:prstGeom>
          <a:noFill/>
          <a:ln>
            <a:noFill/>
          </a:ln>
        </p:spPr>
      </p:pic>
      <p:sp>
        <p:nvSpPr>
          <p:cNvPr id="466" name="Google Shape;466;p8"/>
          <p:cNvSpPr/>
          <p:nvPr/>
        </p:nvSpPr>
        <p:spPr>
          <a:xfrm>
            <a:off x="858550" y="3875124"/>
            <a:ext cx="1266212" cy="253916"/>
          </a:xfrm>
          <a:prstGeom prst="rect">
            <a:avLst/>
          </a:prstGeom>
          <a:noFill/>
          <a:ln>
            <a:noFill/>
          </a:ln>
        </p:spPr>
        <p:txBody>
          <a:bodyPr spcFirstLastPara="1" wrap="square" lIns="68569" tIns="34275" rIns="68569" bIns="34275" anchor="t" anchorCtr="0">
            <a:noAutofit/>
          </a:bodyPr>
          <a:lstStyle/>
          <a:p>
            <a:pPr algn="ctr">
              <a:buSzPts val="1600"/>
            </a:pPr>
            <a:r>
              <a:rPr lang="en-US" sz="1200" b="1">
                <a:solidFill>
                  <a:srgbClr val="131926"/>
                </a:solidFill>
                <a:latin typeface="Poppins"/>
                <a:ea typeface="Poppins"/>
                <a:cs typeface="Poppins"/>
                <a:sym typeface="Poppins"/>
              </a:rPr>
              <a:t>Access Control</a:t>
            </a:r>
            <a:endParaRPr sz="1100">
              <a:solidFill>
                <a:schemeClr val="dk1"/>
              </a:solidFill>
              <a:latin typeface="Poppins"/>
              <a:ea typeface="Poppins"/>
              <a:cs typeface="Poppins"/>
              <a:sym typeface="Poppins"/>
            </a:endParaRPr>
          </a:p>
        </p:txBody>
      </p:sp>
      <p:pic>
        <p:nvPicPr>
          <p:cNvPr id="467" name="Google Shape;467;p8"/>
          <p:cNvPicPr preferRelativeResize="0"/>
          <p:nvPr/>
        </p:nvPicPr>
        <p:blipFill rotWithShape="1">
          <a:blip r:embed="rId5">
            <a:alphaModFix/>
          </a:blip>
          <a:srcRect l="27625" r="27621" b="22166"/>
          <a:stretch/>
        </p:blipFill>
        <p:spPr>
          <a:xfrm>
            <a:off x="3332066" y="1660455"/>
            <a:ext cx="694294" cy="631800"/>
          </a:xfrm>
          <a:prstGeom prst="rect">
            <a:avLst/>
          </a:prstGeom>
          <a:noFill/>
          <a:ln>
            <a:noFill/>
          </a:ln>
        </p:spPr>
      </p:pic>
      <p:sp>
        <p:nvSpPr>
          <p:cNvPr id="468" name="Google Shape;468;p8"/>
          <p:cNvSpPr/>
          <p:nvPr/>
        </p:nvSpPr>
        <p:spPr>
          <a:xfrm>
            <a:off x="3080369" y="2368246"/>
            <a:ext cx="1274225" cy="253916"/>
          </a:xfrm>
          <a:prstGeom prst="rect">
            <a:avLst/>
          </a:prstGeom>
          <a:noFill/>
          <a:ln>
            <a:noFill/>
          </a:ln>
        </p:spPr>
        <p:txBody>
          <a:bodyPr spcFirstLastPara="1" wrap="square" lIns="68569" tIns="34275" rIns="68569" bIns="34275" anchor="t" anchorCtr="0">
            <a:noAutofit/>
          </a:bodyPr>
          <a:lstStyle/>
          <a:p>
            <a:pPr algn="ctr">
              <a:buSzPts val="1600"/>
            </a:pPr>
            <a:r>
              <a:rPr lang="en-US" sz="1200" b="1">
                <a:solidFill>
                  <a:srgbClr val="131926"/>
                </a:solidFill>
                <a:latin typeface="Poppins"/>
                <a:ea typeface="Poppins"/>
                <a:cs typeface="Poppins"/>
                <a:sym typeface="Poppins"/>
              </a:rPr>
              <a:t>Blinds/Shades</a:t>
            </a:r>
            <a:endParaRPr sz="1100">
              <a:solidFill>
                <a:schemeClr val="dk1"/>
              </a:solidFill>
              <a:latin typeface="Poppins"/>
              <a:ea typeface="Poppins"/>
              <a:cs typeface="Poppins"/>
              <a:sym typeface="Poppins"/>
            </a:endParaRPr>
          </a:p>
        </p:txBody>
      </p:sp>
      <p:pic>
        <p:nvPicPr>
          <p:cNvPr id="469" name="Google Shape;469;p8"/>
          <p:cNvPicPr preferRelativeResize="0"/>
          <p:nvPr/>
        </p:nvPicPr>
        <p:blipFill rotWithShape="1">
          <a:blip r:embed="rId6">
            <a:alphaModFix/>
          </a:blip>
          <a:srcRect b="22275"/>
          <a:stretch/>
        </p:blipFill>
        <p:spPr>
          <a:xfrm>
            <a:off x="2836250" y="3105548"/>
            <a:ext cx="1685925" cy="682931"/>
          </a:xfrm>
          <a:prstGeom prst="rect">
            <a:avLst/>
          </a:prstGeom>
          <a:noFill/>
          <a:ln>
            <a:noFill/>
          </a:ln>
        </p:spPr>
      </p:pic>
      <p:sp>
        <p:nvSpPr>
          <p:cNvPr id="470" name="Google Shape;470;p8"/>
          <p:cNvSpPr/>
          <p:nvPr/>
        </p:nvSpPr>
        <p:spPr>
          <a:xfrm>
            <a:off x="2903235" y="3885751"/>
            <a:ext cx="1451359" cy="253916"/>
          </a:xfrm>
          <a:prstGeom prst="rect">
            <a:avLst/>
          </a:prstGeom>
          <a:noFill/>
          <a:ln>
            <a:noFill/>
          </a:ln>
        </p:spPr>
        <p:txBody>
          <a:bodyPr spcFirstLastPara="1" wrap="square" lIns="68569" tIns="34275" rIns="68569" bIns="34275" anchor="t" anchorCtr="0">
            <a:noAutofit/>
          </a:bodyPr>
          <a:lstStyle/>
          <a:p>
            <a:pPr algn="ctr">
              <a:buSzPts val="1600"/>
            </a:pPr>
            <a:r>
              <a:rPr lang="en-US" sz="1200" b="1">
                <a:solidFill>
                  <a:srgbClr val="131926"/>
                </a:solidFill>
                <a:latin typeface="Poppins"/>
                <a:ea typeface="Poppins"/>
                <a:cs typeface="Poppins"/>
                <a:sym typeface="Poppins"/>
              </a:rPr>
              <a:t>Safety &amp; Security</a:t>
            </a:r>
            <a:endParaRPr sz="1100">
              <a:solidFill>
                <a:schemeClr val="dk1"/>
              </a:solidFill>
              <a:latin typeface="Poppins"/>
              <a:ea typeface="Poppins"/>
              <a:cs typeface="Poppins"/>
              <a:sym typeface="Poppins"/>
            </a:endParaRPr>
          </a:p>
        </p:txBody>
      </p:sp>
      <p:pic>
        <p:nvPicPr>
          <p:cNvPr id="471" name="Google Shape;471;p8"/>
          <p:cNvPicPr preferRelativeResize="0"/>
          <p:nvPr/>
        </p:nvPicPr>
        <p:blipFill rotWithShape="1">
          <a:blip r:embed="rId7">
            <a:alphaModFix/>
          </a:blip>
          <a:srcRect l="11016" r="11013" b="20337"/>
          <a:stretch/>
        </p:blipFill>
        <p:spPr>
          <a:xfrm>
            <a:off x="5072382" y="1638095"/>
            <a:ext cx="1314450" cy="682931"/>
          </a:xfrm>
          <a:prstGeom prst="rect">
            <a:avLst/>
          </a:prstGeom>
          <a:noFill/>
          <a:ln>
            <a:noFill/>
          </a:ln>
        </p:spPr>
      </p:pic>
      <p:sp>
        <p:nvSpPr>
          <p:cNvPr id="472" name="Google Shape;472;p8"/>
          <p:cNvSpPr/>
          <p:nvPr/>
        </p:nvSpPr>
        <p:spPr>
          <a:xfrm>
            <a:off x="5105517" y="2374552"/>
            <a:ext cx="1248178" cy="253916"/>
          </a:xfrm>
          <a:prstGeom prst="rect">
            <a:avLst/>
          </a:prstGeom>
          <a:noFill/>
          <a:ln>
            <a:noFill/>
          </a:ln>
        </p:spPr>
        <p:txBody>
          <a:bodyPr spcFirstLastPara="1" wrap="square" lIns="68569" tIns="34275" rIns="68569" bIns="34275" anchor="t" anchorCtr="0">
            <a:noAutofit/>
          </a:bodyPr>
          <a:lstStyle/>
          <a:p>
            <a:pPr algn="ctr">
              <a:buSzPts val="1600"/>
            </a:pPr>
            <a:r>
              <a:rPr lang="en-US" sz="1200" b="1">
                <a:solidFill>
                  <a:srgbClr val="131926"/>
                </a:solidFill>
                <a:latin typeface="Poppins"/>
                <a:ea typeface="Poppins"/>
                <a:cs typeface="Poppins"/>
                <a:sym typeface="Poppins"/>
              </a:rPr>
              <a:t>HVAC Controls</a:t>
            </a:r>
            <a:endParaRPr sz="1100">
              <a:solidFill>
                <a:schemeClr val="dk1"/>
              </a:solidFill>
              <a:latin typeface="Poppins"/>
              <a:ea typeface="Poppins"/>
              <a:cs typeface="Poppins"/>
              <a:sym typeface="Poppins"/>
            </a:endParaRPr>
          </a:p>
        </p:txBody>
      </p:sp>
      <p:pic>
        <p:nvPicPr>
          <p:cNvPr id="473" name="Google Shape;473;p8"/>
          <p:cNvPicPr preferRelativeResize="0"/>
          <p:nvPr/>
        </p:nvPicPr>
        <p:blipFill rotWithShape="1">
          <a:blip r:embed="rId8">
            <a:alphaModFix/>
          </a:blip>
          <a:srcRect l="29407" r="29410" b="22904"/>
          <a:stretch/>
        </p:blipFill>
        <p:spPr>
          <a:xfrm>
            <a:off x="5348139" y="3071246"/>
            <a:ext cx="694294" cy="682931"/>
          </a:xfrm>
          <a:prstGeom prst="rect">
            <a:avLst/>
          </a:prstGeom>
          <a:noFill/>
          <a:ln>
            <a:noFill/>
          </a:ln>
        </p:spPr>
      </p:pic>
      <p:sp>
        <p:nvSpPr>
          <p:cNvPr id="474" name="Google Shape;474;p8"/>
          <p:cNvSpPr/>
          <p:nvPr/>
        </p:nvSpPr>
        <p:spPr>
          <a:xfrm>
            <a:off x="4805555" y="3888118"/>
            <a:ext cx="1848102" cy="253916"/>
          </a:xfrm>
          <a:prstGeom prst="rect">
            <a:avLst/>
          </a:prstGeom>
          <a:noFill/>
          <a:ln>
            <a:noFill/>
          </a:ln>
        </p:spPr>
        <p:txBody>
          <a:bodyPr spcFirstLastPara="1" wrap="square" lIns="68569" tIns="34275" rIns="68569" bIns="34275" anchor="t" anchorCtr="0">
            <a:noAutofit/>
          </a:bodyPr>
          <a:lstStyle/>
          <a:p>
            <a:pPr algn="ctr">
              <a:buSzPts val="1600"/>
            </a:pPr>
            <a:r>
              <a:rPr lang="en-US" sz="1200" b="1">
                <a:solidFill>
                  <a:srgbClr val="131926"/>
                </a:solidFill>
                <a:latin typeface="Poppins"/>
                <a:ea typeface="Poppins"/>
                <a:cs typeface="Poppins"/>
                <a:sym typeface="Poppins"/>
              </a:rPr>
              <a:t>Access Points, Bridges</a:t>
            </a:r>
            <a:endParaRPr sz="1100">
              <a:solidFill>
                <a:schemeClr val="dk1"/>
              </a:solidFill>
              <a:latin typeface="Poppins"/>
              <a:ea typeface="Poppins"/>
              <a:cs typeface="Poppins"/>
              <a:sym typeface="Poppins"/>
            </a:endParaRPr>
          </a:p>
        </p:txBody>
      </p:sp>
      <p:pic>
        <p:nvPicPr>
          <p:cNvPr id="475" name="Google Shape;475;p8"/>
          <p:cNvPicPr preferRelativeResize="0"/>
          <p:nvPr/>
        </p:nvPicPr>
        <p:blipFill rotWithShape="1">
          <a:blip r:embed="rId9">
            <a:alphaModFix/>
          </a:blip>
          <a:srcRect l="29407" r="29410" b="22904"/>
          <a:stretch/>
        </p:blipFill>
        <p:spPr>
          <a:xfrm>
            <a:off x="7349577" y="1650534"/>
            <a:ext cx="694294" cy="682931"/>
          </a:xfrm>
          <a:prstGeom prst="rect">
            <a:avLst/>
          </a:prstGeom>
          <a:noFill/>
          <a:ln>
            <a:noFill/>
          </a:ln>
        </p:spPr>
      </p:pic>
      <p:sp>
        <p:nvSpPr>
          <p:cNvPr id="476" name="Google Shape;476;p8"/>
          <p:cNvSpPr/>
          <p:nvPr/>
        </p:nvSpPr>
        <p:spPr>
          <a:xfrm>
            <a:off x="7486810" y="2372607"/>
            <a:ext cx="468470" cy="253916"/>
          </a:xfrm>
          <a:prstGeom prst="rect">
            <a:avLst/>
          </a:prstGeom>
          <a:noFill/>
          <a:ln>
            <a:noFill/>
          </a:ln>
        </p:spPr>
        <p:txBody>
          <a:bodyPr spcFirstLastPara="1" wrap="square" lIns="68569" tIns="34275" rIns="68569" bIns="34275" anchor="t" anchorCtr="0">
            <a:noAutofit/>
          </a:bodyPr>
          <a:lstStyle/>
          <a:p>
            <a:pPr algn="ctr">
              <a:buSzPts val="1600"/>
            </a:pPr>
            <a:r>
              <a:rPr lang="en-US" sz="1200" b="1">
                <a:solidFill>
                  <a:srgbClr val="131926"/>
                </a:solidFill>
                <a:latin typeface="Poppins"/>
                <a:ea typeface="Poppins"/>
                <a:cs typeface="Poppins"/>
                <a:sym typeface="Poppins"/>
              </a:rPr>
              <a:t>TVs</a:t>
            </a:r>
            <a:endParaRPr sz="1100">
              <a:solidFill>
                <a:schemeClr val="dk1"/>
              </a:solidFill>
              <a:latin typeface="Poppins"/>
              <a:ea typeface="Poppins"/>
              <a:cs typeface="Poppins"/>
              <a:sym typeface="Poppins"/>
            </a:endParaRPr>
          </a:p>
        </p:txBody>
      </p:sp>
      <p:grpSp>
        <p:nvGrpSpPr>
          <p:cNvPr id="477" name="Google Shape;477;p8"/>
          <p:cNvGrpSpPr/>
          <p:nvPr/>
        </p:nvGrpSpPr>
        <p:grpSpPr>
          <a:xfrm>
            <a:off x="7058226" y="3057139"/>
            <a:ext cx="1233863" cy="764306"/>
            <a:chOff x="9410967" y="3695185"/>
            <a:chExt cx="1645151" cy="1019075"/>
          </a:xfrm>
        </p:grpSpPr>
        <p:sp>
          <p:nvSpPr>
            <p:cNvPr id="478" name="Google Shape;478;p8"/>
            <p:cNvSpPr/>
            <p:nvPr/>
          </p:nvSpPr>
          <p:spPr>
            <a:xfrm>
              <a:off x="10405828" y="3854575"/>
              <a:ext cx="624600" cy="708300"/>
            </a:xfrm>
            <a:prstGeom prst="roundRect">
              <a:avLst>
                <a:gd name="adj" fmla="val 24764"/>
              </a:avLst>
            </a:prstGeom>
            <a:solidFill>
              <a:srgbClr val="FFFFFF"/>
            </a:solidFill>
            <a:ln>
              <a:noFill/>
            </a:ln>
          </p:spPr>
          <p:txBody>
            <a:bodyPr spcFirstLastPara="1" wrap="square" lIns="68569" tIns="68569" rIns="68569" bIns="68569" anchor="ctr" anchorCtr="0">
              <a:noAutofit/>
            </a:bodyPr>
            <a:lstStyle/>
            <a:p>
              <a:endParaRPr sz="1050"/>
            </a:p>
          </p:txBody>
        </p:sp>
        <p:pic>
          <p:nvPicPr>
            <p:cNvPr id="479" name="Google Shape;479;p8"/>
            <p:cNvPicPr preferRelativeResize="0"/>
            <p:nvPr/>
          </p:nvPicPr>
          <p:blipFill rotWithShape="1">
            <a:blip r:embed="rId10">
              <a:alphaModFix/>
            </a:blip>
            <a:srcRect/>
            <a:stretch/>
          </p:blipFill>
          <p:spPr>
            <a:xfrm>
              <a:off x="9410967" y="3695185"/>
              <a:ext cx="1645151" cy="1019075"/>
            </a:xfrm>
            <a:prstGeom prst="rect">
              <a:avLst/>
            </a:prstGeom>
            <a:noFill/>
            <a:ln>
              <a:noFill/>
            </a:ln>
          </p:spPr>
        </p:pic>
      </p:grpSp>
      <p:sp>
        <p:nvSpPr>
          <p:cNvPr id="480" name="Google Shape;480;p8"/>
          <p:cNvSpPr/>
          <p:nvPr/>
        </p:nvSpPr>
        <p:spPr>
          <a:xfrm>
            <a:off x="6653657" y="3903145"/>
            <a:ext cx="2172291" cy="807913"/>
          </a:xfrm>
          <a:prstGeom prst="rect">
            <a:avLst/>
          </a:prstGeom>
          <a:noFill/>
          <a:ln>
            <a:noFill/>
          </a:ln>
        </p:spPr>
        <p:txBody>
          <a:bodyPr spcFirstLastPara="1" wrap="square" lIns="68569" tIns="34275" rIns="68569" bIns="34275" anchor="t" anchorCtr="0">
            <a:noAutofit/>
          </a:bodyPr>
          <a:lstStyle/>
          <a:p>
            <a:pPr algn="ctr">
              <a:buSzPts val="1600"/>
            </a:pPr>
            <a:r>
              <a:rPr lang="en-US" sz="1200" b="1">
                <a:solidFill>
                  <a:srgbClr val="131926"/>
                </a:solidFill>
                <a:latin typeface="Poppins"/>
                <a:ea typeface="Poppins"/>
                <a:cs typeface="Poppins"/>
                <a:sym typeface="Poppins"/>
              </a:rPr>
              <a:t>Matter controllers can be implemented in a variety of devices and interfaces</a:t>
            </a:r>
            <a:endParaRPr sz="1100">
              <a:solidFill>
                <a:schemeClr val="dk1"/>
              </a:solidFill>
              <a:latin typeface="Poppins"/>
              <a:ea typeface="Poppins"/>
              <a:cs typeface="Poppins"/>
              <a:sym typeface="Poppins"/>
            </a:endParaRPr>
          </a:p>
        </p:txBody>
      </p:sp>
      <p:sp>
        <p:nvSpPr>
          <p:cNvPr id="481" name="Google Shape;481;p8"/>
          <p:cNvSpPr/>
          <p:nvPr/>
        </p:nvSpPr>
        <p:spPr>
          <a:xfrm>
            <a:off x="776138" y="4793999"/>
            <a:ext cx="5191110" cy="204960"/>
          </a:xfrm>
          <a:prstGeom prst="rect">
            <a:avLst/>
          </a:prstGeom>
          <a:noFill/>
          <a:ln>
            <a:noFill/>
          </a:ln>
        </p:spPr>
        <p:txBody>
          <a:bodyPr spcFirstLastPara="1" wrap="square" lIns="68569" tIns="34275" rIns="68569" bIns="34275" anchor="t" anchorCtr="0">
            <a:noAutofit/>
          </a:bodyPr>
          <a:lstStyle/>
          <a:p>
            <a:pPr>
              <a:lnSpc>
                <a:spcPct val="98181"/>
              </a:lnSpc>
              <a:buSzPts val="1200"/>
            </a:pPr>
            <a:r>
              <a:rPr lang="en-US" sz="900" i="1">
                <a:solidFill>
                  <a:srgbClr val="565C65"/>
                </a:solidFill>
                <a:latin typeface="Poppins"/>
                <a:ea typeface="Poppins"/>
                <a:cs typeface="Poppins"/>
                <a:sym typeface="Poppins"/>
              </a:rPr>
              <a:t>Scoping exercises for additional device types and use cases underway and continual.</a:t>
            </a:r>
            <a:endParaRPr sz="1100">
              <a:solidFill>
                <a:schemeClr val="dk1"/>
              </a:solidFill>
              <a:latin typeface="Poppins"/>
              <a:ea typeface="Poppins"/>
              <a:cs typeface="Poppins"/>
              <a:sym typeface="Poppi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9"/>
          <p:cNvSpPr txBox="1">
            <a:spLocks noGrp="1"/>
          </p:cNvSpPr>
          <p:nvPr>
            <p:ph type="title"/>
          </p:nvPr>
        </p:nvSpPr>
        <p:spPr>
          <a:xfrm>
            <a:off x="368033" y="689534"/>
            <a:ext cx="7908905" cy="599649"/>
          </a:xfrm>
          <a:prstGeom prst="rect">
            <a:avLst/>
          </a:prstGeom>
          <a:noFill/>
          <a:ln>
            <a:noFill/>
          </a:ln>
        </p:spPr>
        <p:txBody>
          <a:bodyPr spcFirstLastPara="1" wrap="square" lIns="68569" tIns="34275" rIns="68569" bIns="34275" anchor="ctr" anchorCtr="0">
            <a:normAutofit/>
          </a:bodyPr>
          <a:lstStyle/>
          <a:p>
            <a:pPr>
              <a:buSzPts val="2700"/>
            </a:pPr>
            <a:r>
              <a:rPr lang="en-US">
                <a:latin typeface="Poppins"/>
                <a:ea typeface="Poppins"/>
                <a:cs typeface="Poppins"/>
                <a:sym typeface="Poppins"/>
              </a:rPr>
              <a:t>Open Source</a:t>
            </a:r>
            <a:endParaRPr sz="1100">
              <a:latin typeface="Poppins"/>
              <a:ea typeface="Poppins"/>
              <a:cs typeface="Poppins"/>
              <a:sym typeface="Poppins"/>
            </a:endParaRPr>
          </a:p>
        </p:txBody>
      </p:sp>
      <p:sp>
        <p:nvSpPr>
          <p:cNvPr id="488" name="Google Shape;488;p9"/>
          <p:cNvSpPr txBox="1"/>
          <p:nvPr/>
        </p:nvSpPr>
        <p:spPr>
          <a:xfrm>
            <a:off x="368032" y="1423772"/>
            <a:ext cx="4836428" cy="3451444"/>
          </a:xfrm>
          <a:prstGeom prst="rect">
            <a:avLst/>
          </a:prstGeom>
          <a:noFill/>
          <a:ln>
            <a:noFill/>
          </a:ln>
        </p:spPr>
        <p:txBody>
          <a:bodyPr spcFirstLastPara="1" wrap="square" lIns="91425" tIns="45713" rIns="91425" bIns="45713" anchor="ctr" anchorCtr="0">
            <a:spAutoFit/>
          </a:bodyPr>
          <a:lstStyle/>
          <a:p>
            <a:pPr>
              <a:lnSpc>
                <a:spcPct val="115000"/>
              </a:lnSpc>
              <a:spcBef>
                <a:spcPts val="1000"/>
              </a:spcBef>
              <a:buSzPts val="1800"/>
            </a:pPr>
            <a:r>
              <a:rPr lang="en-US" sz="1350" b="1" dirty="0">
                <a:solidFill>
                  <a:schemeClr val="dk1"/>
                </a:solidFill>
                <a:latin typeface="Poppins"/>
                <a:ea typeface="Poppins"/>
                <a:cs typeface="Poppins"/>
                <a:sym typeface="Poppins"/>
              </a:rPr>
              <a:t>Matter open source project:</a:t>
            </a:r>
            <a:endParaRPr sz="1350" b="1" dirty="0">
              <a:solidFill>
                <a:schemeClr val="dk1"/>
              </a:solidFill>
              <a:latin typeface="Poppins"/>
              <a:ea typeface="Poppins"/>
              <a:cs typeface="Poppins"/>
              <a:sym typeface="Poppins"/>
            </a:endParaRPr>
          </a:p>
          <a:p>
            <a:pPr>
              <a:lnSpc>
                <a:spcPct val="115000"/>
              </a:lnSpc>
              <a:buSzPts val="1800"/>
            </a:pPr>
            <a:r>
              <a:rPr lang="en-US" sz="1350" u="sng" dirty="0">
                <a:solidFill>
                  <a:schemeClr val="hlink"/>
                </a:solidFill>
                <a:latin typeface="Poppins"/>
                <a:ea typeface="Poppins"/>
                <a:cs typeface="Poppins"/>
                <a:sym typeface="Poppins"/>
                <a:hlinkClick r:id="rId3"/>
              </a:rPr>
              <a:t>github.com/project-chip/connectedhomeip</a:t>
            </a:r>
            <a:endParaRPr sz="1350" u="sng" dirty="0">
              <a:solidFill>
                <a:schemeClr val="hlink"/>
              </a:solidFill>
              <a:latin typeface="Poppins"/>
              <a:ea typeface="Poppins"/>
              <a:cs typeface="Poppins"/>
              <a:sym typeface="Poppins"/>
            </a:endParaRPr>
          </a:p>
          <a:p>
            <a:pPr>
              <a:lnSpc>
                <a:spcPct val="150000"/>
              </a:lnSpc>
              <a:spcBef>
                <a:spcPts val="1000"/>
              </a:spcBef>
              <a:buSzPts val="1800"/>
            </a:pPr>
            <a:r>
              <a:rPr lang="en-US" sz="1350" b="1" dirty="0">
                <a:solidFill>
                  <a:schemeClr val="dk1"/>
                </a:solidFill>
                <a:latin typeface="Poppins"/>
                <a:ea typeface="Poppins"/>
                <a:cs typeface="Poppins"/>
                <a:sym typeface="Poppins"/>
              </a:rPr>
              <a:t>Collaborative, open-source development</a:t>
            </a:r>
            <a:endParaRPr sz="1350" b="1" dirty="0">
              <a:solidFill>
                <a:schemeClr val="dk1"/>
              </a:solidFill>
              <a:latin typeface="Poppins"/>
              <a:ea typeface="Poppins"/>
              <a:cs typeface="Poppins"/>
              <a:sym typeface="Poppins"/>
            </a:endParaRPr>
          </a:p>
          <a:p>
            <a:pPr>
              <a:lnSpc>
                <a:spcPct val="115000"/>
              </a:lnSpc>
              <a:buSzPts val="1800"/>
            </a:pPr>
            <a:r>
              <a:rPr lang="en-US" sz="1350" dirty="0">
                <a:solidFill>
                  <a:schemeClr val="dk1"/>
                </a:solidFill>
                <a:latin typeface="Poppins"/>
                <a:ea typeface="Poppins"/>
                <a:cs typeface="Poppins"/>
                <a:sym typeface="Poppins"/>
              </a:rPr>
              <a:t>Accessible, transparent, robust, and secure. Code examples showing interactions on multiple transports.</a:t>
            </a:r>
            <a:endParaRPr sz="1350" dirty="0">
              <a:solidFill>
                <a:schemeClr val="dk1"/>
              </a:solidFill>
              <a:latin typeface="Poppins"/>
              <a:ea typeface="Poppins"/>
              <a:cs typeface="Poppins"/>
              <a:sym typeface="Poppins"/>
            </a:endParaRPr>
          </a:p>
          <a:p>
            <a:pPr>
              <a:lnSpc>
                <a:spcPct val="150000"/>
              </a:lnSpc>
              <a:spcBef>
                <a:spcPts val="1000"/>
              </a:spcBef>
              <a:buSzPts val="1800"/>
            </a:pPr>
            <a:r>
              <a:rPr lang="en-US" sz="1350" b="1" dirty="0">
                <a:solidFill>
                  <a:schemeClr val="dk1"/>
                </a:solidFill>
                <a:latin typeface="Poppins"/>
                <a:ea typeface="Poppins"/>
                <a:cs typeface="Poppins"/>
                <a:sym typeface="Poppins"/>
              </a:rPr>
              <a:t>Built on market-proven technologies</a:t>
            </a:r>
            <a:endParaRPr sz="1350" b="1" dirty="0">
              <a:solidFill>
                <a:schemeClr val="dk1"/>
              </a:solidFill>
              <a:latin typeface="Poppins"/>
              <a:ea typeface="Poppins"/>
              <a:cs typeface="Poppins"/>
              <a:sym typeface="Poppins"/>
            </a:endParaRPr>
          </a:p>
          <a:p>
            <a:pPr>
              <a:lnSpc>
                <a:spcPct val="115000"/>
              </a:lnSpc>
              <a:buSzPts val="1800"/>
            </a:pPr>
            <a:r>
              <a:rPr lang="en-US" sz="1350" dirty="0">
                <a:solidFill>
                  <a:schemeClr val="dk1"/>
                </a:solidFill>
                <a:latin typeface="Poppins"/>
                <a:ea typeface="Poppins"/>
                <a:cs typeface="Poppins"/>
                <a:sym typeface="Poppins"/>
              </a:rPr>
              <a:t>Companies from across the industry are contributing market-proven technologies and best practices.</a:t>
            </a:r>
            <a:endParaRPr sz="1350" dirty="0">
              <a:solidFill>
                <a:schemeClr val="dk1"/>
              </a:solidFill>
              <a:latin typeface="Poppins"/>
              <a:ea typeface="Poppins"/>
              <a:cs typeface="Poppins"/>
              <a:sym typeface="Poppins"/>
            </a:endParaRPr>
          </a:p>
          <a:p>
            <a:pPr>
              <a:lnSpc>
                <a:spcPct val="150000"/>
              </a:lnSpc>
              <a:spcBef>
                <a:spcPts val="1000"/>
              </a:spcBef>
              <a:buSzPts val="1800"/>
            </a:pPr>
            <a:r>
              <a:rPr lang="en-US" sz="1350" b="1" dirty="0">
                <a:solidFill>
                  <a:schemeClr val="dk1"/>
                </a:solidFill>
                <a:latin typeface="Poppins"/>
                <a:ea typeface="Poppins"/>
                <a:cs typeface="Poppins"/>
                <a:sym typeface="Poppins"/>
              </a:rPr>
              <a:t>Implementation-first approach</a:t>
            </a:r>
            <a:endParaRPr sz="1350" b="1" dirty="0">
              <a:solidFill>
                <a:schemeClr val="dk1"/>
              </a:solidFill>
              <a:latin typeface="Poppins"/>
              <a:ea typeface="Poppins"/>
              <a:cs typeface="Poppins"/>
              <a:sym typeface="Poppins"/>
            </a:endParaRPr>
          </a:p>
          <a:p>
            <a:pPr>
              <a:lnSpc>
                <a:spcPct val="115000"/>
              </a:lnSpc>
              <a:buSzPts val="1800"/>
            </a:pPr>
            <a:r>
              <a:rPr lang="en-US" sz="1350" dirty="0">
                <a:solidFill>
                  <a:schemeClr val="dk1"/>
                </a:solidFill>
                <a:latin typeface="Poppins"/>
                <a:ea typeface="Poppins"/>
                <a:cs typeface="Poppins"/>
                <a:sym typeface="Poppins"/>
              </a:rPr>
              <a:t>Growing to implement the overall architecture. Not just a technical spec, but deployable code.</a:t>
            </a:r>
            <a:r>
              <a:rPr lang="en-US" sz="1350" dirty="0">
                <a:solidFill>
                  <a:srgbClr val="131926"/>
                </a:solidFill>
                <a:latin typeface="Poppins"/>
                <a:ea typeface="Poppins"/>
                <a:cs typeface="Poppins"/>
                <a:sym typeface="Poppins"/>
              </a:rPr>
              <a:t> </a:t>
            </a:r>
            <a:endParaRPr sz="1350" dirty="0">
              <a:solidFill>
                <a:schemeClr val="dk1"/>
              </a:solidFill>
              <a:latin typeface="Poppins"/>
              <a:ea typeface="Poppins"/>
              <a:cs typeface="Poppins"/>
              <a:sym typeface="Poppins"/>
            </a:endParaRPr>
          </a:p>
        </p:txBody>
      </p:sp>
      <p:pic>
        <p:nvPicPr>
          <p:cNvPr id="489" name="Google Shape;489;p9"/>
          <p:cNvPicPr preferRelativeResize="0"/>
          <p:nvPr/>
        </p:nvPicPr>
        <p:blipFill rotWithShape="1">
          <a:blip r:embed="rId4">
            <a:alphaModFix/>
          </a:blip>
          <a:srcRect/>
          <a:stretch/>
        </p:blipFill>
        <p:spPr>
          <a:xfrm>
            <a:off x="5116530" y="1972282"/>
            <a:ext cx="3888997" cy="979700"/>
          </a:xfrm>
          <a:prstGeom prst="rect">
            <a:avLst/>
          </a:prstGeom>
          <a:noFill/>
          <a:ln w="9525" cap="flat" cmpd="sng">
            <a:solidFill>
              <a:schemeClr val="accent4"/>
            </a:solidFill>
            <a:prstDash val="solid"/>
            <a:round/>
            <a:headEnd type="none" w="sm" len="sm"/>
            <a:tailEnd type="none" w="sm" len="sm"/>
          </a:ln>
        </p:spPr>
      </p:pic>
      <p:pic>
        <p:nvPicPr>
          <p:cNvPr id="491" name="Google Shape;491;p9"/>
          <p:cNvPicPr preferRelativeResize="0"/>
          <p:nvPr/>
        </p:nvPicPr>
        <p:blipFill rotWithShape="1">
          <a:blip r:embed="rId5">
            <a:alphaModFix/>
          </a:blip>
          <a:srcRect/>
          <a:stretch/>
        </p:blipFill>
        <p:spPr>
          <a:xfrm>
            <a:off x="5116530" y="3149493"/>
            <a:ext cx="3909833" cy="1172950"/>
          </a:xfrm>
          <a:prstGeom prst="rect">
            <a:avLst/>
          </a:prstGeom>
          <a:noFill/>
          <a:ln w="9525" cap="flat" cmpd="sng">
            <a:solidFill>
              <a:schemeClr val="accent4"/>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DC00B-FE16-C566-5E3F-4C09F2DF18A7}"/>
              </a:ext>
            </a:extLst>
          </p:cNvPr>
          <p:cNvSpPr>
            <a:spLocks noGrp="1"/>
          </p:cNvSpPr>
          <p:nvPr>
            <p:ph type="title"/>
          </p:nvPr>
        </p:nvSpPr>
        <p:spPr/>
        <p:txBody>
          <a:bodyPr/>
          <a:lstStyle/>
          <a:p>
            <a:r>
              <a:rPr lang="en-US" dirty="0"/>
              <a:t>Matter communication architecture</a:t>
            </a:r>
          </a:p>
        </p:txBody>
      </p:sp>
      <p:sp>
        <p:nvSpPr>
          <p:cNvPr id="3" name="Content Placeholder 2">
            <a:extLst>
              <a:ext uri="{FF2B5EF4-FFF2-40B4-BE49-F238E27FC236}">
                <a16:creationId xmlns:a16="http://schemas.microsoft.com/office/drawing/2014/main" id="{6A081FCD-8D68-3F7F-734E-72897357EDF8}"/>
              </a:ext>
            </a:extLst>
          </p:cNvPr>
          <p:cNvSpPr>
            <a:spLocks noGrp="1"/>
          </p:cNvSpPr>
          <p:nvPr>
            <p:ph idx="1"/>
          </p:nvPr>
        </p:nvSpPr>
        <p:spPr/>
        <p:txBody>
          <a:bodyPr>
            <a:normAutofit/>
          </a:bodyPr>
          <a:lstStyle/>
          <a:p>
            <a:r>
              <a:rPr lang="en-US" sz="2000" dirty="0"/>
              <a:t>Multiple </a:t>
            </a:r>
            <a:r>
              <a:rPr lang="en-US" sz="2000" dirty="0" err="1"/>
              <a:t>Phy</a:t>
            </a:r>
            <a:r>
              <a:rPr lang="en-US" sz="2000" dirty="0"/>
              <a:t>/Link layers: Ethernet, </a:t>
            </a:r>
            <a:r>
              <a:rPr lang="en-US" sz="2000" dirty="0" err="1"/>
              <a:t>WiFi</a:t>
            </a:r>
            <a:r>
              <a:rPr lang="en-US" sz="2000" dirty="0"/>
              <a:t>, or Thread</a:t>
            </a:r>
          </a:p>
          <a:p>
            <a:r>
              <a:rPr lang="en-US" sz="2000" dirty="0"/>
              <a:t>IPv6 networking</a:t>
            </a:r>
          </a:p>
          <a:p>
            <a:r>
              <a:rPr lang="en-US" sz="2000" dirty="0"/>
              <a:t>Multiple transport layers</a:t>
            </a:r>
          </a:p>
          <a:p>
            <a:pPr lvl="1"/>
            <a:r>
              <a:rPr lang="en-US" sz="1800" dirty="0"/>
              <a:t>TCP or UDP. Custom BLE layer for device setup only</a:t>
            </a:r>
          </a:p>
        </p:txBody>
      </p:sp>
      <p:sp>
        <p:nvSpPr>
          <p:cNvPr id="4" name="Slide Number Placeholder 3">
            <a:extLst>
              <a:ext uri="{FF2B5EF4-FFF2-40B4-BE49-F238E27FC236}">
                <a16:creationId xmlns:a16="http://schemas.microsoft.com/office/drawing/2014/main" id="{0F04E83C-08FA-9C8F-5A15-AA97C78B2E83}"/>
              </a:ext>
            </a:extLst>
          </p:cNvPr>
          <p:cNvSpPr>
            <a:spLocks noGrp="1"/>
          </p:cNvSpPr>
          <p:nvPr>
            <p:ph type="sldNum" sz="quarter" idx="12"/>
          </p:nvPr>
        </p:nvSpPr>
        <p:spPr/>
        <p:txBody>
          <a:bodyPr/>
          <a:lstStyle/>
          <a:p>
            <a:fld id="{0778C724-3839-4D76-A707-B4C23905D055}" type="slidenum">
              <a:rPr lang="en-US" smtClean="0"/>
              <a:t>52</a:t>
            </a:fld>
            <a:endParaRPr lang="en-US"/>
          </a:p>
        </p:txBody>
      </p:sp>
      <p:pic>
        <p:nvPicPr>
          <p:cNvPr id="6" name="Picture 5">
            <a:extLst>
              <a:ext uri="{FF2B5EF4-FFF2-40B4-BE49-F238E27FC236}">
                <a16:creationId xmlns:a16="http://schemas.microsoft.com/office/drawing/2014/main" id="{6F8851D6-3064-BF02-7C51-D652240EB1D2}"/>
              </a:ext>
            </a:extLst>
          </p:cNvPr>
          <p:cNvPicPr>
            <a:picLocks noChangeAspect="1"/>
          </p:cNvPicPr>
          <p:nvPr/>
        </p:nvPicPr>
        <p:blipFill>
          <a:blip r:embed="rId2"/>
          <a:stretch>
            <a:fillRect/>
          </a:stretch>
        </p:blipFill>
        <p:spPr>
          <a:xfrm>
            <a:off x="1671034" y="3001224"/>
            <a:ext cx="5576075" cy="2051789"/>
          </a:xfrm>
          <a:prstGeom prst="rect">
            <a:avLst/>
          </a:prstGeom>
        </p:spPr>
      </p:pic>
    </p:spTree>
    <p:extLst>
      <p:ext uri="{BB962C8B-B14F-4D97-AF65-F5344CB8AC3E}">
        <p14:creationId xmlns:p14="http://schemas.microsoft.com/office/powerpoint/2010/main" val="4006108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2272-D3A1-8A9A-FD00-46170906B782}"/>
              </a:ext>
            </a:extLst>
          </p:cNvPr>
          <p:cNvSpPr>
            <a:spLocks noGrp="1"/>
          </p:cNvSpPr>
          <p:nvPr>
            <p:ph type="title"/>
          </p:nvPr>
        </p:nvSpPr>
        <p:spPr/>
        <p:txBody>
          <a:bodyPr/>
          <a:lstStyle/>
          <a:p>
            <a:r>
              <a:rPr lang="en-US" dirty="0"/>
              <a:t>Matter networks</a:t>
            </a:r>
          </a:p>
        </p:txBody>
      </p:sp>
      <p:sp>
        <p:nvSpPr>
          <p:cNvPr id="3" name="Text Placeholder 2">
            <a:extLst>
              <a:ext uri="{FF2B5EF4-FFF2-40B4-BE49-F238E27FC236}">
                <a16:creationId xmlns:a16="http://schemas.microsoft.com/office/drawing/2014/main" id="{B48AA4CE-70BD-8A00-F960-2447806563F5}"/>
              </a:ext>
            </a:extLst>
          </p:cNvPr>
          <p:cNvSpPr>
            <a:spLocks noGrp="1"/>
          </p:cNvSpPr>
          <p:nvPr>
            <p:ph type="body" idx="1"/>
          </p:nvPr>
        </p:nvSpPr>
        <p:spPr>
          <a:xfrm>
            <a:off x="107213" y="959227"/>
            <a:ext cx="8929217" cy="1736839"/>
          </a:xfrm>
        </p:spPr>
        <p:txBody>
          <a:bodyPr>
            <a:normAutofit/>
          </a:bodyPr>
          <a:lstStyle/>
          <a:p>
            <a:r>
              <a:rPr lang="en-US" sz="2000" dirty="0"/>
              <a:t>Use border routers to communication across networks</a:t>
            </a:r>
          </a:p>
        </p:txBody>
      </p:sp>
      <p:sp>
        <p:nvSpPr>
          <p:cNvPr id="4" name="Slide Number Placeholder 3">
            <a:extLst>
              <a:ext uri="{FF2B5EF4-FFF2-40B4-BE49-F238E27FC236}">
                <a16:creationId xmlns:a16="http://schemas.microsoft.com/office/drawing/2014/main" id="{405C9208-3170-27B0-9166-1872F0DE80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53</a:t>
            </a:fld>
            <a:endParaRPr lang="en-US"/>
          </a:p>
        </p:txBody>
      </p:sp>
      <p:pic>
        <p:nvPicPr>
          <p:cNvPr id="5" name="Picture 4">
            <a:extLst>
              <a:ext uri="{FF2B5EF4-FFF2-40B4-BE49-F238E27FC236}">
                <a16:creationId xmlns:a16="http://schemas.microsoft.com/office/drawing/2014/main" id="{6ABD21F0-B38F-7524-E8FD-2C52ECE62ED5}"/>
              </a:ext>
            </a:extLst>
          </p:cNvPr>
          <p:cNvPicPr>
            <a:picLocks noChangeAspect="1"/>
          </p:cNvPicPr>
          <p:nvPr/>
        </p:nvPicPr>
        <p:blipFill rotWithShape="1">
          <a:blip r:embed="rId2"/>
          <a:srcRect b="2867"/>
          <a:stretch/>
        </p:blipFill>
        <p:spPr>
          <a:xfrm>
            <a:off x="0" y="1956271"/>
            <a:ext cx="5073977" cy="3162484"/>
          </a:xfrm>
          <a:prstGeom prst="rect">
            <a:avLst/>
          </a:prstGeom>
        </p:spPr>
      </p:pic>
      <p:pic>
        <p:nvPicPr>
          <p:cNvPr id="6" name="Picture 5">
            <a:extLst>
              <a:ext uri="{FF2B5EF4-FFF2-40B4-BE49-F238E27FC236}">
                <a16:creationId xmlns:a16="http://schemas.microsoft.com/office/drawing/2014/main" id="{E67DDA35-D95F-7E44-3043-F76A4D496904}"/>
              </a:ext>
            </a:extLst>
          </p:cNvPr>
          <p:cNvPicPr>
            <a:picLocks noChangeAspect="1"/>
          </p:cNvPicPr>
          <p:nvPr/>
        </p:nvPicPr>
        <p:blipFill>
          <a:blip r:embed="rId3"/>
          <a:stretch>
            <a:fillRect/>
          </a:stretch>
        </p:blipFill>
        <p:spPr>
          <a:xfrm>
            <a:off x="5796688" y="1956271"/>
            <a:ext cx="2923942" cy="2829357"/>
          </a:xfrm>
          <a:prstGeom prst="rect">
            <a:avLst/>
          </a:prstGeom>
        </p:spPr>
      </p:pic>
    </p:spTree>
    <p:extLst>
      <p:ext uri="{BB962C8B-B14F-4D97-AF65-F5344CB8AC3E}">
        <p14:creationId xmlns:p14="http://schemas.microsoft.com/office/powerpoint/2010/main" val="1143375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EC09-2BAD-5463-9553-D0C4B773F060}"/>
              </a:ext>
            </a:extLst>
          </p:cNvPr>
          <p:cNvSpPr>
            <a:spLocks noGrp="1"/>
          </p:cNvSpPr>
          <p:nvPr>
            <p:ph type="title"/>
          </p:nvPr>
        </p:nvSpPr>
        <p:spPr/>
        <p:txBody>
          <a:bodyPr/>
          <a:lstStyle/>
          <a:p>
            <a:r>
              <a:rPr lang="en-US" dirty="0"/>
              <a:t>Interoperability between devices</a:t>
            </a:r>
          </a:p>
        </p:txBody>
      </p:sp>
      <p:sp>
        <p:nvSpPr>
          <p:cNvPr id="3" name="Text Placeholder 2">
            <a:extLst>
              <a:ext uri="{FF2B5EF4-FFF2-40B4-BE49-F238E27FC236}">
                <a16:creationId xmlns:a16="http://schemas.microsoft.com/office/drawing/2014/main" id="{D61D1E40-6156-2FF8-08FE-24ADA8B9E256}"/>
              </a:ext>
            </a:extLst>
          </p:cNvPr>
          <p:cNvSpPr>
            <a:spLocks noGrp="1"/>
          </p:cNvSpPr>
          <p:nvPr>
            <p:ph type="body" idx="1"/>
          </p:nvPr>
        </p:nvSpPr>
        <p:spPr/>
        <p:txBody>
          <a:bodyPr/>
          <a:lstStyle/>
          <a:p>
            <a:r>
              <a:rPr lang="en-US" dirty="0"/>
              <a:t>Always an IoT challenge!</a:t>
            </a:r>
          </a:p>
          <a:p>
            <a:r>
              <a:rPr lang="en-US" dirty="0"/>
              <a:t>Matter uses Zigbee device library</a:t>
            </a:r>
          </a:p>
          <a:p>
            <a:pPr lvl="1"/>
            <a:r>
              <a:rPr lang="en-US" dirty="0"/>
              <a:t>Akin to BLE GATT device standards</a:t>
            </a:r>
          </a:p>
        </p:txBody>
      </p:sp>
      <p:sp>
        <p:nvSpPr>
          <p:cNvPr id="4" name="Slide Number Placeholder 3">
            <a:extLst>
              <a:ext uri="{FF2B5EF4-FFF2-40B4-BE49-F238E27FC236}">
                <a16:creationId xmlns:a16="http://schemas.microsoft.com/office/drawing/2014/main" id="{9980A257-EC31-27CF-01FC-3F7BA6090D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54</a:t>
            </a:fld>
            <a:endParaRPr lang="en-US"/>
          </a:p>
        </p:txBody>
      </p:sp>
      <p:sp>
        <p:nvSpPr>
          <p:cNvPr id="5" name="Content Placeholder 5">
            <a:extLst>
              <a:ext uri="{FF2B5EF4-FFF2-40B4-BE49-F238E27FC236}">
                <a16:creationId xmlns:a16="http://schemas.microsoft.com/office/drawing/2014/main" id="{5766BF8D-F401-E182-E905-4B4506DA19A7}"/>
              </a:ext>
            </a:extLst>
          </p:cNvPr>
          <p:cNvSpPr txBox="1">
            <a:spLocks/>
          </p:cNvSpPr>
          <p:nvPr/>
        </p:nvSpPr>
        <p:spPr>
          <a:xfrm>
            <a:off x="513326" y="3230880"/>
            <a:ext cx="5257800" cy="458067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750"/>
              </a:spcBef>
              <a:spcAft>
                <a:spcPts val="0"/>
              </a:spcAft>
              <a:buClr>
                <a:schemeClr val="dk1"/>
              </a:buClr>
              <a:buSzPts val="1800"/>
              <a:buFont typeface="Arial"/>
              <a:buChar char="•"/>
              <a:defRPr sz="2800" b="0" i="0" u="none" strike="noStrike" cap="none">
                <a:solidFill>
                  <a:schemeClr val="dk1"/>
                </a:solidFill>
                <a:latin typeface="Helvetica" pitchFamily="2" charset="0"/>
                <a:ea typeface="Helvetica Neue"/>
                <a:cs typeface="Helvetica Neue"/>
                <a:sym typeface="Helvetica Neue"/>
              </a:defRPr>
            </a:lvl1pPr>
            <a:lvl2pPr marL="914400" marR="0" lvl="1" indent="-342900" algn="l" rtl="0">
              <a:lnSpc>
                <a:spcPct val="100000"/>
              </a:lnSpc>
              <a:spcBef>
                <a:spcPts val="376"/>
              </a:spcBef>
              <a:spcAft>
                <a:spcPts val="0"/>
              </a:spcAft>
              <a:buClr>
                <a:schemeClr val="dk1"/>
              </a:buClr>
              <a:buSzPts val="18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100000"/>
              </a:lnSpc>
              <a:spcBef>
                <a:spcPts val="376"/>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100000"/>
              </a:lnSpc>
              <a:spcBef>
                <a:spcPts val="376"/>
              </a:spcBef>
              <a:spcAft>
                <a:spcPts val="0"/>
              </a:spcAft>
              <a:buClr>
                <a:schemeClr val="dk1"/>
              </a:buClr>
              <a:buSzPts val="1800"/>
              <a:buFont typeface="Arial"/>
              <a:buChar char="•"/>
              <a:defRPr sz="16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100000"/>
              </a:lnSpc>
              <a:spcBef>
                <a:spcPts val="376"/>
              </a:spcBef>
              <a:spcAft>
                <a:spcPts val="0"/>
              </a:spcAft>
              <a:buClr>
                <a:schemeClr val="dk1"/>
              </a:buClr>
              <a:buSzPts val="1800"/>
              <a:buFont typeface="Arial"/>
              <a:buChar char="•"/>
              <a:defRPr sz="16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376"/>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6"/>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6"/>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6"/>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114300" indent="0">
              <a:buNone/>
            </a:pPr>
            <a:r>
              <a:rPr lang="en-US" sz="1600" dirty="0"/>
              <a:t>BLE Profile</a:t>
            </a:r>
          </a:p>
          <a:p>
            <a:pPr marL="114300" indent="0">
              <a:buNone/>
            </a:pPr>
            <a:endParaRPr lang="en-US" sz="1600" dirty="0"/>
          </a:p>
          <a:p>
            <a:pPr marL="114300" indent="0">
              <a:buNone/>
            </a:pPr>
            <a:r>
              <a:rPr lang="en-US" sz="1600" dirty="0"/>
              <a:t>BLE Service</a:t>
            </a:r>
          </a:p>
          <a:p>
            <a:pPr marL="114300" indent="0">
              <a:buNone/>
            </a:pPr>
            <a:endParaRPr lang="en-US" sz="1600" dirty="0"/>
          </a:p>
          <a:p>
            <a:pPr marL="114300" indent="0">
              <a:buNone/>
            </a:pPr>
            <a:r>
              <a:rPr lang="en-US" sz="1600" dirty="0"/>
              <a:t>BLE Characteristic</a:t>
            </a:r>
          </a:p>
        </p:txBody>
      </p:sp>
      <p:sp>
        <p:nvSpPr>
          <p:cNvPr id="6" name="Content Placeholder 6">
            <a:extLst>
              <a:ext uri="{FF2B5EF4-FFF2-40B4-BE49-F238E27FC236}">
                <a16:creationId xmlns:a16="http://schemas.microsoft.com/office/drawing/2014/main" id="{582E0E54-5B0F-C361-1E4B-84FB8BC74237}"/>
              </a:ext>
            </a:extLst>
          </p:cNvPr>
          <p:cNvSpPr txBox="1">
            <a:spLocks/>
          </p:cNvSpPr>
          <p:nvPr/>
        </p:nvSpPr>
        <p:spPr>
          <a:xfrm>
            <a:off x="4978216" y="3377559"/>
            <a:ext cx="3033580" cy="1850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pitchFamily="2" charset="0"/>
                <a:ea typeface="Helvetica"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ZigBee Profile + Device Type</a:t>
            </a:r>
          </a:p>
          <a:p>
            <a:endParaRPr lang="en-US" dirty="0"/>
          </a:p>
          <a:p>
            <a:endParaRPr lang="en-US" dirty="0"/>
          </a:p>
          <a:p>
            <a:r>
              <a:rPr lang="en-US" dirty="0"/>
              <a:t>ZigBee Cluster</a:t>
            </a:r>
          </a:p>
          <a:p>
            <a:endParaRPr lang="en-US" dirty="0"/>
          </a:p>
          <a:p>
            <a:endParaRPr lang="en-US" dirty="0"/>
          </a:p>
          <a:p>
            <a:r>
              <a:rPr lang="en-US" dirty="0"/>
              <a:t>ZigBee Attribute</a:t>
            </a:r>
          </a:p>
          <a:p>
            <a:r>
              <a:rPr lang="en-US" dirty="0"/>
              <a:t>Also ~ZigBee Commands</a:t>
            </a:r>
          </a:p>
        </p:txBody>
      </p:sp>
      <p:cxnSp>
        <p:nvCxnSpPr>
          <p:cNvPr id="7" name="Straight Arrow Connector 6">
            <a:extLst>
              <a:ext uri="{FF2B5EF4-FFF2-40B4-BE49-F238E27FC236}">
                <a16:creationId xmlns:a16="http://schemas.microsoft.com/office/drawing/2014/main" id="{00FE2208-78A4-8374-5146-82D52E1720E6}"/>
              </a:ext>
            </a:extLst>
          </p:cNvPr>
          <p:cNvCxnSpPr>
            <a:cxnSpLocks/>
          </p:cNvCxnSpPr>
          <p:nvPr/>
        </p:nvCxnSpPr>
        <p:spPr>
          <a:xfrm>
            <a:off x="2833524" y="3469877"/>
            <a:ext cx="195329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AC086BB-0257-1502-63FD-A667E9381037}"/>
              </a:ext>
            </a:extLst>
          </p:cNvPr>
          <p:cNvCxnSpPr>
            <a:cxnSpLocks/>
          </p:cNvCxnSpPr>
          <p:nvPr/>
        </p:nvCxnSpPr>
        <p:spPr>
          <a:xfrm>
            <a:off x="2833524" y="4154603"/>
            <a:ext cx="1953290" cy="0"/>
          </a:xfrm>
          <a:prstGeom prst="straightConnector1">
            <a:avLst/>
          </a:prstGeom>
          <a:ln w="5715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15BA516-8DC4-2A70-8505-186DB3673501}"/>
              </a:ext>
            </a:extLst>
          </p:cNvPr>
          <p:cNvCxnSpPr>
            <a:cxnSpLocks/>
          </p:cNvCxnSpPr>
          <p:nvPr/>
        </p:nvCxnSpPr>
        <p:spPr>
          <a:xfrm>
            <a:off x="2833524" y="4873288"/>
            <a:ext cx="1953290" cy="0"/>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389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26DC-DE6F-EDCF-B917-8F5760CDB31E}"/>
              </a:ext>
            </a:extLst>
          </p:cNvPr>
          <p:cNvSpPr>
            <a:spLocks noGrp="1"/>
          </p:cNvSpPr>
          <p:nvPr>
            <p:ph type="title"/>
          </p:nvPr>
        </p:nvSpPr>
        <p:spPr/>
        <p:txBody>
          <a:bodyPr/>
          <a:lstStyle/>
          <a:p>
            <a:r>
              <a:rPr lang="en-US" dirty="0"/>
              <a:t>Security: major emphasis for Matter</a:t>
            </a:r>
          </a:p>
        </p:txBody>
      </p:sp>
      <p:sp>
        <p:nvSpPr>
          <p:cNvPr id="3" name="Text Placeholder 2">
            <a:extLst>
              <a:ext uri="{FF2B5EF4-FFF2-40B4-BE49-F238E27FC236}">
                <a16:creationId xmlns:a16="http://schemas.microsoft.com/office/drawing/2014/main" id="{6B9E3478-7954-E7C5-39DB-2963F38D1629}"/>
              </a:ext>
            </a:extLst>
          </p:cNvPr>
          <p:cNvSpPr>
            <a:spLocks noGrp="1"/>
          </p:cNvSpPr>
          <p:nvPr>
            <p:ph type="body" idx="1"/>
          </p:nvPr>
        </p:nvSpPr>
        <p:spPr/>
        <p:txBody>
          <a:bodyPr>
            <a:normAutofit fontScale="92500" lnSpcReduction="10000"/>
          </a:bodyPr>
          <a:lstStyle/>
          <a:p>
            <a:r>
              <a:rPr lang="en-US" sz="2400" dirty="0"/>
              <a:t>Promote security by default</a:t>
            </a:r>
          </a:p>
          <a:p>
            <a:r>
              <a:rPr lang="en-US" sz="2400" dirty="0"/>
              <a:t>Standard and software stacks handle</a:t>
            </a:r>
          </a:p>
          <a:p>
            <a:pPr lvl="1"/>
            <a:r>
              <a:rPr lang="en-US" sz="2000" dirty="0"/>
              <a:t>Commissioning</a:t>
            </a:r>
          </a:p>
          <a:p>
            <a:pPr lvl="1"/>
            <a:r>
              <a:rPr lang="en-US" sz="2000" dirty="0"/>
              <a:t>Setting up security certs</a:t>
            </a:r>
          </a:p>
          <a:p>
            <a:endParaRPr lang="en-US" sz="2400" dirty="0"/>
          </a:p>
          <a:p>
            <a:r>
              <a:rPr lang="en-US" sz="2400" dirty="0"/>
              <a:t>“Fabric”: logical set of devices that share a security domain and can communicate</a:t>
            </a:r>
          </a:p>
          <a:p>
            <a:pPr lvl="1"/>
            <a:endParaRPr lang="en-US" dirty="0"/>
          </a:p>
          <a:p>
            <a:r>
              <a:rPr lang="en-US" sz="2400" dirty="0"/>
              <a:t>Devices in Matter can support “multi-fabric”</a:t>
            </a:r>
          </a:p>
          <a:p>
            <a:pPr lvl="1"/>
            <a:r>
              <a:rPr lang="en-US" sz="2000" dirty="0"/>
              <a:t>This would enable connecting device ecosystems together</a:t>
            </a:r>
          </a:p>
          <a:p>
            <a:pPr lvl="1"/>
            <a:r>
              <a:rPr lang="en-US" sz="2000" dirty="0"/>
              <a:t>Does have to be implemented though…</a:t>
            </a:r>
          </a:p>
          <a:p>
            <a:endParaRPr lang="en-US" sz="2400" dirty="0"/>
          </a:p>
        </p:txBody>
      </p:sp>
      <p:sp>
        <p:nvSpPr>
          <p:cNvPr id="4" name="Slide Number Placeholder 3">
            <a:extLst>
              <a:ext uri="{FF2B5EF4-FFF2-40B4-BE49-F238E27FC236}">
                <a16:creationId xmlns:a16="http://schemas.microsoft.com/office/drawing/2014/main" id="{9A60C24E-55C3-5A1C-B3F8-FD63FB5AFB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55</a:t>
            </a:fld>
            <a:endParaRPr lang="en-US"/>
          </a:p>
        </p:txBody>
      </p:sp>
    </p:spTree>
    <p:extLst>
      <p:ext uri="{BB962C8B-B14F-4D97-AF65-F5344CB8AC3E}">
        <p14:creationId xmlns:p14="http://schemas.microsoft.com/office/powerpoint/2010/main" val="26461465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717B-DB02-854B-9416-312EB87EE65A}"/>
              </a:ext>
            </a:extLst>
          </p:cNvPr>
          <p:cNvSpPr>
            <a:spLocks noGrp="1"/>
          </p:cNvSpPr>
          <p:nvPr>
            <p:ph type="title"/>
          </p:nvPr>
        </p:nvSpPr>
        <p:spPr/>
        <p:txBody>
          <a:bodyPr>
            <a:normAutofit/>
          </a:bodyPr>
          <a:lstStyle/>
          <a:p>
            <a:r>
              <a:rPr lang="en-US" sz="2400" dirty="0">
                <a:latin typeface="Poppins" pitchFamily="2" charset="77"/>
                <a:cs typeface="Poppins" pitchFamily="2" charset="77"/>
              </a:rPr>
              <a:t>Matter Commissioning – User View</a:t>
            </a:r>
          </a:p>
        </p:txBody>
      </p:sp>
      <p:cxnSp>
        <p:nvCxnSpPr>
          <p:cNvPr id="31" name="Straight Connector 30">
            <a:extLst>
              <a:ext uri="{FF2B5EF4-FFF2-40B4-BE49-F238E27FC236}">
                <a16:creationId xmlns:a16="http://schemas.microsoft.com/office/drawing/2014/main" id="{B2061AC8-1B56-4E48-BEF9-6AA824B42A8E}"/>
              </a:ext>
            </a:extLst>
          </p:cNvPr>
          <p:cNvCxnSpPr>
            <a:cxnSpLocks/>
          </p:cNvCxnSpPr>
          <p:nvPr/>
        </p:nvCxnSpPr>
        <p:spPr>
          <a:xfrm flipH="1">
            <a:off x="5432718" y="1276746"/>
            <a:ext cx="1137739" cy="449090"/>
          </a:xfrm>
          <a:prstGeom prst="line">
            <a:avLst/>
          </a:prstGeom>
          <a:noFill/>
          <a:ln w="28575" cap="flat" cmpd="sng" algn="ctr">
            <a:solidFill>
              <a:srgbClr val="000000"/>
            </a:solidFill>
            <a:prstDash val="solid"/>
            <a:miter lim="800000"/>
            <a:headEnd type="none" w="med" len="med"/>
            <a:tailEnd type="none" w="med" len="med"/>
          </a:ln>
          <a:effectLst/>
        </p:spPr>
      </p:cxnSp>
      <p:cxnSp>
        <p:nvCxnSpPr>
          <p:cNvPr id="32" name="Straight Connector 31">
            <a:extLst>
              <a:ext uri="{FF2B5EF4-FFF2-40B4-BE49-F238E27FC236}">
                <a16:creationId xmlns:a16="http://schemas.microsoft.com/office/drawing/2014/main" id="{50DD99E6-5AC8-3B47-AD16-9A1634DACFAE}"/>
              </a:ext>
            </a:extLst>
          </p:cNvPr>
          <p:cNvCxnSpPr>
            <a:cxnSpLocks/>
            <a:endCxn id="57" idx="3"/>
          </p:cNvCxnSpPr>
          <p:nvPr/>
        </p:nvCxnSpPr>
        <p:spPr>
          <a:xfrm flipH="1">
            <a:off x="5271505" y="1345201"/>
            <a:ext cx="1298951" cy="1333526"/>
          </a:xfrm>
          <a:prstGeom prst="line">
            <a:avLst/>
          </a:prstGeom>
          <a:noFill/>
          <a:ln w="28575" cap="flat" cmpd="sng" algn="ctr">
            <a:solidFill>
              <a:srgbClr val="000000"/>
            </a:solidFill>
            <a:prstDash val="solid"/>
            <a:miter lim="800000"/>
          </a:ln>
          <a:effectLst/>
        </p:spPr>
      </p:cxnSp>
      <p:cxnSp>
        <p:nvCxnSpPr>
          <p:cNvPr id="33" name="Straight Connector 32">
            <a:extLst>
              <a:ext uri="{FF2B5EF4-FFF2-40B4-BE49-F238E27FC236}">
                <a16:creationId xmlns:a16="http://schemas.microsoft.com/office/drawing/2014/main" id="{3E1FDF90-AFB5-4B40-81F4-6CFEBF198B8A}"/>
              </a:ext>
            </a:extLst>
          </p:cNvPr>
          <p:cNvCxnSpPr>
            <a:cxnSpLocks/>
            <a:stCxn id="40" idx="2"/>
            <a:endCxn id="53" idx="0"/>
          </p:cNvCxnSpPr>
          <p:nvPr/>
        </p:nvCxnSpPr>
        <p:spPr>
          <a:xfrm>
            <a:off x="6655173" y="1389014"/>
            <a:ext cx="2344" cy="416025"/>
          </a:xfrm>
          <a:prstGeom prst="line">
            <a:avLst/>
          </a:prstGeom>
          <a:noFill/>
          <a:ln w="28575" cap="flat" cmpd="sng" algn="ctr">
            <a:solidFill>
              <a:srgbClr val="000000"/>
            </a:solidFill>
            <a:prstDash val="solid"/>
            <a:miter lim="800000"/>
          </a:ln>
          <a:effectLst/>
        </p:spPr>
      </p:cxnSp>
      <p:sp>
        <p:nvSpPr>
          <p:cNvPr id="34" name="Rectangle 33">
            <a:extLst>
              <a:ext uri="{FF2B5EF4-FFF2-40B4-BE49-F238E27FC236}">
                <a16:creationId xmlns:a16="http://schemas.microsoft.com/office/drawing/2014/main" id="{08BF3954-BA43-1E4B-9CE1-B2DF64BE4DE5}"/>
              </a:ext>
            </a:extLst>
          </p:cNvPr>
          <p:cNvSpPr/>
          <p:nvPr/>
        </p:nvSpPr>
        <p:spPr>
          <a:xfrm>
            <a:off x="119110" y="2710913"/>
            <a:ext cx="4215136" cy="2440092"/>
          </a:xfrm>
          <a:prstGeom prst="rect">
            <a:avLst/>
          </a:prstGeom>
        </p:spPr>
        <p:txBody>
          <a:bodyPr wrap="square">
            <a:spAutoFit/>
          </a:bodyPr>
          <a:lstStyle/>
          <a:p>
            <a:pPr marL="342892" indent="-342892" defTabSz="914378" eaLnBrk="0" hangingPunct="0">
              <a:lnSpc>
                <a:spcPct val="150000"/>
              </a:lnSpc>
              <a:spcAft>
                <a:spcPts val="300"/>
              </a:spcAft>
              <a:buFont typeface="+mj-lt"/>
              <a:buAutoNum type="arabicPeriod"/>
              <a:defRPr/>
            </a:pPr>
            <a:r>
              <a:rPr lang="en-US" sz="1350" dirty="0">
                <a:latin typeface="Poppins" pitchFamily="2" charset="77"/>
                <a:ea typeface="Verdana" pitchFamily="34" charset="0"/>
                <a:cs typeface="Poppins" pitchFamily="2" charset="77"/>
              </a:rPr>
              <a:t>Device is manufactured and shipped</a:t>
            </a:r>
          </a:p>
          <a:p>
            <a:pPr marL="342892" indent="-342892" defTabSz="914378" eaLnBrk="0" hangingPunct="0">
              <a:lnSpc>
                <a:spcPct val="150000"/>
              </a:lnSpc>
              <a:spcAft>
                <a:spcPts val="300"/>
              </a:spcAft>
              <a:buFont typeface="+mj-lt"/>
              <a:buAutoNum type="arabicPeriod"/>
              <a:defRPr/>
            </a:pPr>
            <a:r>
              <a:rPr lang="en-US" sz="1350" dirty="0">
                <a:latin typeface="Poppins" pitchFamily="2" charset="77"/>
                <a:ea typeface="Verdana" pitchFamily="34" charset="0"/>
                <a:cs typeface="Poppins" pitchFamily="2" charset="77"/>
              </a:rPr>
              <a:t>User brings Device to Smart Home</a:t>
            </a:r>
          </a:p>
          <a:p>
            <a:pPr marL="342892" indent="-342892" defTabSz="914378" eaLnBrk="0" hangingPunct="0">
              <a:lnSpc>
                <a:spcPct val="150000"/>
              </a:lnSpc>
              <a:spcAft>
                <a:spcPts val="300"/>
              </a:spcAft>
              <a:buFont typeface="+mj-lt"/>
              <a:buAutoNum type="arabicPeriod"/>
              <a:defRPr/>
            </a:pPr>
            <a:r>
              <a:rPr lang="en-US" sz="1350" dirty="0">
                <a:latin typeface="Poppins" pitchFamily="2" charset="77"/>
                <a:ea typeface="Verdana" pitchFamily="34" charset="0"/>
                <a:cs typeface="Poppins" pitchFamily="2" charset="77"/>
              </a:rPr>
              <a:t>User intros Device to Commissioner</a:t>
            </a:r>
            <a:br>
              <a:rPr lang="en-US" sz="1350" dirty="0">
                <a:latin typeface="Poppins" pitchFamily="2" charset="77"/>
                <a:ea typeface="Verdana" pitchFamily="34" charset="0"/>
                <a:cs typeface="Poppins" pitchFamily="2" charset="77"/>
              </a:rPr>
            </a:br>
            <a:r>
              <a:rPr lang="en-US" sz="1350" dirty="0">
                <a:latin typeface="Poppins" pitchFamily="2" charset="77"/>
                <a:ea typeface="Verdana" pitchFamily="34" charset="0"/>
                <a:cs typeface="Poppins" pitchFamily="2" charset="77"/>
              </a:rPr>
              <a:t>(Tablet, Phone, Smart Speaker, etc.)</a:t>
            </a:r>
          </a:p>
          <a:p>
            <a:pPr marL="342892" indent="-342892" defTabSz="914378" eaLnBrk="0" hangingPunct="0">
              <a:lnSpc>
                <a:spcPct val="150000"/>
              </a:lnSpc>
              <a:spcAft>
                <a:spcPts val="300"/>
              </a:spcAft>
              <a:buFont typeface="+mj-lt"/>
              <a:buAutoNum type="arabicPeriod"/>
              <a:defRPr/>
            </a:pPr>
            <a:r>
              <a:rPr lang="en-US" sz="1350" dirty="0">
                <a:latin typeface="Poppins" pitchFamily="2" charset="77"/>
                <a:ea typeface="Verdana" pitchFamily="34" charset="0"/>
                <a:cs typeface="Poppins" pitchFamily="2" charset="77"/>
              </a:rPr>
              <a:t>User initiates commissioning</a:t>
            </a:r>
          </a:p>
          <a:p>
            <a:pPr marL="342892" indent="-342892" defTabSz="914378" eaLnBrk="0" hangingPunct="0">
              <a:lnSpc>
                <a:spcPct val="150000"/>
              </a:lnSpc>
              <a:spcAft>
                <a:spcPts val="300"/>
              </a:spcAft>
              <a:buFont typeface="+mj-lt"/>
              <a:buAutoNum type="arabicPeriod"/>
              <a:defRPr/>
            </a:pPr>
            <a:r>
              <a:rPr lang="en-US" sz="1350" dirty="0">
                <a:latin typeface="Poppins" pitchFamily="2" charset="77"/>
                <a:ea typeface="Verdana" pitchFamily="34" charset="0"/>
                <a:cs typeface="Poppins" pitchFamily="2" charset="77"/>
              </a:rPr>
              <a:t>Device is commissioned</a:t>
            </a:r>
          </a:p>
          <a:p>
            <a:pPr marL="342892" indent="-342892" defTabSz="914378" eaLnBrk="0" hangingPunct="0">
              <a:lnSpc>
                <a:spcPct val="150000"/>
              </a:lnSpc>
              <a:spcAft>
                <a:spcPts val="300"/>
              </a:spcAft>
              <a:buFont typeface="+mj-lt"/>
              <a:buAutoNum type="arabicPeriod"/>
              <a:defRPr/>
            </a:pPr>
            <a:r>
              <a:rPr lang="en-US" sz="1350" dirty="0">
                <a:latin typeface="Poppins" pitchFamily="2" charset="77"/>
                <a:ea typeface="Verdana" pitchFamily="34" charset="0"/>
                <a:cs typeface="Poppins" pitchFamily="2" charset="77"/>
              </a:rPr>
              <a:t>Device operates smoothly in Smart Home</a:t>
            </a:r>
          </a:p>
        </p:txBody>
      </p:sp>
      <p:pic>
        <p:nvPicPr>
          <p:cNvPr id="35" name="Picture 34">
            <a:extLst>
              <a:ext uri="{FF2B5EF4-FFF2-40B4-BE49-F238E27FC236}">
                <a16:creationId xmlns:a16="http://schemas.microsoft.com/office/drawing/2014/main" id="{85294592-F756-BF40-97F5-26D2411E8B4E}"/>
              </a:ext>
            </a:extLst>
          </p:cNvPr>
          <p:cNvPicPr>
            <a:picLocks noChangeAspect="1"/>
          </p:cNvPicPr>
          <p:nvPr/>
        </p:nvPicPr>
        <p:blipFill>
          <a:blip r:embed="rId3">
            <a:duotone>
              <a:schemeClr val="accent5">
                <a:shade val="45000"/>
                <a:satMod val="135000"/>
              </a:schemeClr>
              <a:prstClr val="white"/>
            </a:duotone>
          </a:blip>
          <a:stretch>
            <a:fillRect/>
          </a:stretch>
        </p:blipFill>
        <p:spPr>
          <a:xfrm>
            <a:off x="872463" y="1608816"/>
            <a:ext cx="803742" cy="803742"/>
          </a:xfrm>
          <a:prstGeom prst="rect">
            <a:avLst/>
          </a:prstGeom>
        </p:spPr>
      </p:pic>
      <p:pic>
        <p:nvPicPr>
          <p:cNvPr id="37" name="Picture 36">
            <a:extLst>
              <a:ext uri="{FF2B5EF4-FFF2-40B4-BE49-F238E27FC236}">
                <a16:creationId xmlns:a16="http://schemas.microsoft.com/office/drawing/2014/main" id="{E772F5FE-8486-4740-8648-011861856FFF}"/>
              </a:ext>
            </a:extLst>
          </p:cNvPr>
          <p:cNvPicPr>
            <a:picLocks noChangeAspect="1"/>
          </p:cNvPicPr>
          <p:nvPr/>
        </p:nvPicPr>
        <p:blipFill>
          <a:blip r:embed="rId4">
            <a:duotone>
              <a:schemeClr val="accent5">
                <a:shade val="45000"/>
                <a:satMod val="135000"/>
              </a:schemeClr>
              <a:prstClr val="white"/>
            </a:duotone>
          </a:blip>
          <a:stretch>
            <a:fillRect/>
          </a:stretch>
        </p:blipFill>
        <p:spPr>
          <a:xfrm>
            <a:off x="2557457" y="1608298"/>
            <a:ext cx="803741" cy="803741"/>
          </a:xfrm>
          <a:prstGeom prst="rect">
            <a:avLst/>
          </a:prstGeom>
        </p:spPr>
      </p:pic>
      <p:pic>
        <p:nvPicPr>
          <p:cNvPr id="38" name="Picture 37">
            <a:extLst>
              <a:ext uri="{FF2B5EF4-FFF2-40B4-BE49-F238E27FC236}">
                <a16:creationId xmlns:a16="http://schemas.microsoft.com/office/drawing/2014/main" id="{1368ADCD-92F9-CB4C-85BB-A37B89295E6D}"/>
              </a:ext>
            </a:extLst>
          </p:cNvPr>
          <p:cNvPicPr>
            <a:picLocks noChangeAspect="1"/>
          </p:cNvPicPr>
          <p:nvPr/>
        </p:nvPicPr>
        <p:blipFill>
          <a:blip r:embed="rId5"/>
          <a:stretch>
            <a:fillRect/>
          </a:stretch>
        </p:blipFill>
        <p:spPr>
          <a:xfrm rot="5400000">
            <a:off x="4731200" y="936007"/>
            <a:ext cx="3678512" cy="4611029"/>
          </a:xfrm>
          <a:prstGeom prst="rect">
            <a:avLst/>
          </a:prstGeom>
        </p:spPr>
      </p:pic>
      <p:pic>
        <p:nvPicPr>
          <p:cNvPr id="40" name="Picture 39">
            <a:extLst>
              <a:ext uri="{FF2B5EF4-FFF2-40B4-BE49-F238E27FC236}">
                <a16:creationId xmlns:a16="http://schemas.microsoft.com/office/drawing/2014/main" id="{11EC0D82-81E4-B744-95ED-E1744DEB25AD}"/>
              </a:ext>
            </a:extLst>
          </p:cNvPr>
          <p:cNvPicPr>
            <a:picLocks noChangeAspect="1"/>
          </p:cNvPicPr>
          <p:nvPr/>
        </p:nvPicPr>
        <p:blipFill>
          <a:blip r:embed="rId6"/>
          <a:stretch>
            <a:fillRect/>
          </a:stretch>
        </p:blipFill>
        <p:spPr>
          <a:xfrm>
            <a:off x="6439816" y="958300"/>
            <a:ext cx="430715" cy="430715"/>
          </a:xfrm>
          <a:prstGeom prst="rect">
            <a:avLst/>
          </a:prstGeom>
        </p:spPr>
      </p:pic>
      <p:cxnSp>
        <p:nvCxnSpPr>
          <p:cNvPr id="42" name="Straight Connector 41">
            <a:extLst>
              <a:ext uri="{FF2B5EF4-FFF2-40B4-BE49-F238E27FC236}">
                <a16:creationId xmlns:a16="http://schemas.microsoft.com/office/drawing/2014/main" id="{149E9BD6-573C-2F41-9362-CAE96BC36F86}"/>
              </a:ext>
            </a:extLst>
          </p:cNvPr>
          <p:cNvCxnSpPr>
            <a:cxnSpLocks/>
            <a:endCxn id="40" idx="1"/>
          </p:cNvCxnSpPr>
          <p:nvPr/>
        </p:nvCxnSpPr>
        <p:spPr>
          <a:xfrm flipV="1">
            <a:off x="3164659" y="1173657"/>
            <a:ext cx="3275156" cy="217050"/>
          </a:xfrm>
          <a:prstGeom prst="line">
            <a:avLst/>
          </a:prstGeom>
          <a:noFill/>
          <a:ln w="28575" cap="flat" cmpd="sng" algn="ctr">
            <a:solidFill>
              <a:srgbClr val="000000"/>
            </a:solidFill>
            <a:prstDash val="solid"/>
            <a:miter lim="800000"/>
          </a:ln>
          <a:effectLst/>
        </p:spPr>
      </p:cxnSp>
      <p:pic>
        <p:nvPicPr>
          <p:cNvPr id="44" name="Picture 43">
            <a:extLst>
              <a:ext uri="{FF2B5EF4-FFF2-40B4-BE49-F238E27FC236}">
                <a16:creationId xmlns:a16="http://schemas.microsoft.com/office/drawing/2014/main" id="{6041BAB4-81E2-EA4B-AD1F-736C97DA3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2364" y="1819791"/>
            <a:ext cx="297667" cy="305822"/>
          </a:xfrm>
          <a:prstGeom prst="rect">
            <a:avLst/>
          </a:prstGeom>
        </p:spPr>
      </p:pic>
      <p:pic>
        <p:nvPicPr>
          <p:cNvPr id="45" name="Picture 44">
            <a:extLst>
              <a:ext uri="{FF2B5EF4-FFF2-40B4-BE49-F238E27FC236}">
                <a16:creationId xmlns:a16="http://schemas.microsoft.com/office/drawing/2014/main" id="{34AC2809-F182-DB4F-BF0E-63C1ED1AFD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8222" y="1834337"/>
            <a:ext cx="335966" cy="345171"/>
          </a:xfrm>
          <a:prstGeom prst="rect">
            <a:avLst/>
          </a:prstGeom>
        </p:spPr>
      </p:pic>
      <p:cxnSp>
        <p:nvCxnSpPr>
          <p:cNvPr id="47" name="Straight Connector 46">
            <a:extLst>
              <a:ext uri="{FF2B5EF4-FFF2-40B4-BE49-F238E27FC236}">
                <a16:creationId xmlns:a16="http://schemas.microsoft.com/office/drawing/2014/main" id="{099E689B-B9E9-A247-883B-FA91CFB338BC}"/>
              </a:ext>
            </a:extLst>
          </p:cNvPr>
          <p:cNvCxnSpPr>
            <a:cxnSpLocks/>
          </p:cNvCxnSpPr>
          <p:nvPr/>
        </p:nvCxnSpPr>
        <p:spPr>
          <a:xfrm flipH="1" flipV="1">
            <a:off x="4519750" y="2173336"/>
            <a:ext cx="359228" cy="379022"/>
          </a:xfrm>
          <a:prstGeom prst="line">
            <a:avLst/>
          </a:prstGeom>
          <a:noFill/>
          <a:ln w="28575" cap="flat" cmpd="sng" algn="ctr">
            <a:solidFill>
              <a:srgbClr val="000000"/>
            </a:solidFill>
            <a:prstDash val="solid"/>
            <a:miter lim="800000"/>
          </a:ln>
          <a:effectLst/>
        </p:spPr>
      </p:cxnSp>
      <p:sp>
        <p:nvSpPr>
          <p:cNvPr id="49" name="Rectangle 48">
            <a:extLst>
              <a:ext uri="{FF2B5EF4-FFF2-40B4-BE49-F238E27FC236}">
                <a16:creationId xmlns:a16="http://schemas.microsoft.com/office/drawing/2014/main" id="{57E296C0-36CF-F34C-B263-84F9734CDD60}"/>
              </a:ext>
            </a:extLst>
          </p:cNvPr>
          <p:cNvSpPr/>
          <p:nvPr/>
        </p:nvSpPr>
        <p:spPr>
          <a:xfrm>
            <a:off x="6787814" y="2095085"/>
            <a:ext cx="1410867" cy="255825"/>
          </a:xfrm>
          <a:prstGeom prst="rect">
            <a:avLst/>
          </a:prstGeom>
          <a:noFill/>
          <a:ln w="12700" cap="flat" cmpd="sng" algn="ctr">
            <a:noFill/>
            <a:prstDash val="solid"/>
            <a:miter lim="800000"/>
          </a:ln>
          <a:effectLst/>
        </p:spPr>
        <p:txBody>
          <a:bodyPr rtlCol="0" anchor="ctr"/>
          <a:lstStyle/>
          <a:p>
            <a:pPr algn="ctr"/>
            <a:r>
              <a:rPr lang="en-US" sz="1500" dirty="0">
                <a:solidFill>
                  <a:schemeClr val="accent6"/>
                </a:solidFill>
                <a:latin typeface="Poppins" pitchFamily="2" charset="77"/>
                <a:cs typeface="Poppins" pitchFamily="2" charset="77"/>
              </a:rPr>
              <a:t>Light Switch</a:t>
            </a:r>
          </a:p>
        </p:txBody>
      </p:sp>
      <p:pic>
        <p:nvPicPr>
          <p:cNvPr id="53" name="Picture 52">
            <a:extLst>
              <a:ext uri="{FF2B5EF4-FFF2-40B4-BE49-F238E27FC236}">
                <a16:creationId xmlns:a16="http://schemas.microsoft.com/office/drawing/2014/main" id="{4E9A242B-6AB8-BD48-874A-5BBBB1020767}"/>
              </a:ext>
            </a:extLst>
          </p:cNvPr>
          <p:cNvPicPr>
            <a:picLocks noChangeAspect="1"/>
          </p:cNvPicPr>
          <p:nvPr/>
        </p:nvPicPr>
        <p:blipFill>
          <a:blip r:embed="rId8"/>
          <a:stretch>
            <a:fillRect/>
          </a:stretch>
        </p:blipFill>
        <p:spPr>
          <a:xfrm>
            <a:off x="6418273" y="1805039"/>
            <a:ext cx="478487" cy="478487"/>
          </a:xfrm>
          <a:prstGeom prst="rect">
            <a:avLst/>
          </a:prstGeom>
        </p:spPr>
      </p:pic>
      <p:pic>
        <p:nvPicPr>
          <p:cNvPr id="55" name="Picture 54">
            <a:extLst>
              <a:ext uri="{FF2B5EF4-FFF2-40B4-BE49-F238E27FC236}">
                <a16:creationId xmlns:a16="http://schemas.microsoft.com/office/drawing/2014/main" id="{37350981-5903-8643-B205-CAE546D7BA70}"/>
              </a:ext>
            </a:extLst>
          </p:cNvPr>
          <p:cNvPicPr>
            <a:picLocks noChangeAspect="1"/>
          </p:cNvPicPr>
          <p:nvPr/>
        </p:nvPicPr>
        <p:blipFill>
          <a:blip r:embed="rId9"/>
          <a:stretch>
            <a:fillRect/>
          </a:stretch>
        </p:blipFill>
        <p:spPr>
          <a:xfrm flipH="1">
            <a:off x="5040630" y="1557482"/>
            <a:ext cx="430716" cy="430716"/>
          </a:xfrm>
          <a:prstGeom prst="rect">
            <a:avLst/>
          </a:prstGeom>
        </p:spPr>
      </p:pic>
      <p:pic>
        <p:nvPicPr>
          <p:cNvPr id="56" name="Graphic 55" descr="Cloud">
            <a:extLst>
              <a:ext uri="{FF2B5EF4-FFF2-40B4-BE49-F238E27FC236}">
                <a16:creationId xmlns:a16="http://schemas.microsoft.com/office/drawing/2014/main" id="{321CE94E-8B58-5D46-9765-476178DB20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08106" y="1021198"/>
            <a:ext cx="685800" cy="685800"/>
          </a:xfrm>
          <a:prstGeom prst="rect">
            <a:avLst/>
          </a:prstGeom>
        </p:spPr>
      </p:pic>
      <p:pic>
        <p:nvPicPr>
          <p:cNvPr id="57" name="Picture 56">
            <a:extLst>
              <a:ext uri="{FF2B5EF4-FFF2-40B4-BE49-F238E27FC236}">
                <a16:creationId xmlns:a16="http://schemas.microsoft.com/office/drawing/2014/main" id="{005D2163-62E7-8A4F-BF75-03543353568D}"/>
              </a:ext>
            </a:extLst>
          </p:cNvPr>
          <p:cNvPicPr>
            <a:picLocks noChangeAspect="1"/>
          </p:cNvPicPr>
          <p:nvPr/>
        </p:nvPicPr>
        <p:blipFill>
          <a:blip r:embed="rId6"/>
          <a:stretch>
            <a:fillRect/>
          </a:stretch>
        </p:blipFill>
        <p:spPr>
          <a:xfrm>
            <a:off x="4809755" y="2447852"/>
            <a:ext cx="461750" cy="461750"/>
          </a:xfrm>
          <a:prstGeom prst="rect">
            <a:avLst/>
          </a:prstGeom>
        </p:spPr>
      </p:pic>
      <p:sp>
        <p:nvSpPr>
          <p:cNvPr id="46" name="Lightning Bolt 45">
            <a:extLst>
              <a:ext uri="{FF2B5EF4-FFF2-40B4-BE49-F238E27FC236}">
                <a16:creationId xmlns:a16="http://schemas.microsoft.com/office/drawing/2014/main" id="{BDF54B67-4162-4240-A7DE-3A1A9C8194C0}"/>
              </a:ext>
            </a:extLst>
          </p:cNvPr>
          <p:cNvSpPr/>
          <p:nvPr/>
        </p:nvSpPr>
        <p:spPr>
          <a:xfrm flipH="1">
            <a:off x="4669972" y="1725835"/>
            <a:ext cx="370658" cy="342995"/>
          </a:xfrm>
          <a:prstGeom prst="lightningBolt">
            <a:avLst/>
          </a:prstGeom>
          <a:solidFill>
            <a:schemeClr val="accent1"/>
          </a:solidFill>
          <a:ln w="12700" cap="flat" cmpd="sng" algn="ctr">
            <a:solidFill>
              <a:schemeClr val="accent1">
                <a:lumMod val="50000"/>
              </a:schemeClr>
            </a:solidFill>
            <a:prstDash val="solid"/>
            <a:miter lim="800000"/>
          </a:ln>
          <a:effectLst/>
        </p:spPr>
        <p:txBody>
          <a:bodyPr rtlCol="0" anchor="ctr"/>
          <a:lstStyle/>
          <a:p>
            <a:pPr algn="ctr" defTabSz="685800">
              <a:buClrTx/>
              <a:defRPr/>
            </a:pPr>
            <a:endParaRPr lang="en-US" sz="1350">
              <a:ln w="0"/>
              <a:solidFill>
                <a:schemeClr val="accent1"/>
              </a:solidFill>
              <a:effectLst>
                <a:outerShdw blurRad="38100" dist="25400" dir="5400000" algn="ctr" rotWithShape="0">
                  <a:srgbClr val="6E747A">
                    <a:alpha val="43000"/>
                  </a:srgbClr>
                </a:outerShdw>
              </a:effectLst>
              <a:ea typeface="+mn-ea"/>
              <a:cs typeface="+mn-cs"/>
            </a:endParaRPr>
          </a:p>
        </p:txBody>
      </p:sp>
      <p:cxnSp>
        <p:nvCxnSpPr>
          <p:cNvPr id="43" name="Straight Connector 42">
            <a:extLst>
              <a:ext uri="{FF2B5EF4-FFF2-40B4-BE49-F238E27FC236}">
                <a16:creationId xmlns:a16="http://schemas.microsoft.com/office/drawing/2014/main" id="{E94297EE-8298-0B44-A4E3-975CC023E3C2}"/>
              </a:ext>
            </a:extLst>
          </p:cNvPr>
          <p:cNvCxnSpPr/>
          <p:nvPr/>
        </p:nvCxnSpPr>
        <p:spPr>
          <a:xfrm flipH="1">
            <a:off x="4669972" y="1906296"/>
            <a:ext cx="370658" cy="162534"/>
          </a:xfrm>
          <a:prstGeom prst="line">
            <a:avLst/>
          </a:prstGeom>
          <a:noFill/>
          <a:ln w="28575" cap="flat" cmpd="sng" algn="ctr">
            <a:solidFill>
              <a:srgbClr val="000000"/>
            </a:solidFill>
            <a:prstDash val="dash"/>
            <a:round/>
            <a:headEnd type="none" w="med" len="med"/>
            <a:tailEnd type="none" w="med" len="med"/>
          </a:ln>
          <a:effectLst/>
        </p:spPr>
      </p:cxnSp>
      <p:sp>
        <p:nvSpPr>
          <p:cNvPr id="5" name="TextBox 4">
            <a:extLst>
              <a:ext uri="{FF2B5EF4-FFF2-40B4-BE49-F238E27FC236}">
                <a16:creationId xmlns:a16="http://schemas.microsoft.com/office/drawing/2014/main" id="{C85E9EA6-D99C-C343-8B64-5B804AC0AC78}"/>
              </a:ext>
            </a:extLst>
          </p:cNvPr>
          <p:cNvSpPr txBox="1"/>
          <p:nvPr/>
        </p:nvSpPr>
        <p:spPr>
          <a:xfrm>
            <a:off x="4390630" y="2990240"/>
            <a:ext cx="2264543" cy="323165"/>
          </a:xfrm>
          <a:prstGeom prst="rect">
            <a:avLst/>
          </a:prstGeom>
          <a:noFill/>
        </p:spPr>
        <p:txBody>
          <a:bodyPr wrap="square" rtlCol="0">
            <a:spAutoFit/>
          </a:bodyPr>
          <a:lstStyle/>
          <a:p>
            <a:pPr algn="ctr"/>
            <a:r>
              <a:rPr lang="en-US" sz="1500" dirty="0">
                <a:solidFill>
                  <a:schemeClr val="accent6"/>
                </a:solidFill>
                <a:latin typeface="Poppins" pitchFamily="2" charset="77"/>
                <a:cs typeface="Poppins" pitchFamily="2" charset="77"/>
              </a:rPr>
              <a:t>Thread Border Router</a:t>
            </a:r>
          </a:p>
        </p:txBody>
      </p:sp>
      <p:sp>
        <p:nvSpPr>
          <p:cNvPr id="59" name="TextBox 58">
            <a:extLst>
              <a:ext uri="{FF2B5EF4-FFF2-40B4-BE49-F238E27FC236}">
                <a16:creationId xmlns:a16="http://schemas.microsoft.com/office/drawing/2014/main" id="{4E5B9D5A-270E-5D42-B7C2-D61BE043FF84}"/>
              </a:ext>
            </a:extLst>
          </p:cNvPr>
          <p:cNvSpPr txBox="1"/>
          <p:nvPr/>
        </p:nvSpPr>
        <p:spPr>
          <a:xfrm>
            <a:off x="4242449" y="2035342"/>
            <a:ext cx="2140227" cy="323165"/>
          </a:xfrm>
          <a:prstGeom prst="rect">
            <a:avLst/>
          </a:prstGeom>
          <a:noFill/>
        </p:spPr>
        <p:txBody>
          <a:bodyPr wrap="square">
            <a:spAutoFit/>
          </a:bodyPr>
          <a:lstStyle/>
          <a:p>
            <a:pPr algn="ctr"/>
            <a:r>
              <a:rPr lang="en-US" sz="1500" dirty="0">
                <a:solidFill>
                  <a:schemeClr val="accent6"/>
                </a:solidFill>
                <a:latin typeface="Poppins" pitchFamily="2" charset="77"/>
                <a:cs typeface="Poppins" pitchFamily="2" charset="77"/>
              </a:rPr>
              <a:t>Commissioner</a:t>
            </a:r>
          </a:p>
        </p:txBody>
      </p:sp>
      <p:sp>
        <p:nvSpPr>
          <p:cNvPr id="60" name="TextBox 59">
            <a:extLst>
              <a:ext uri="{FF2B5EF4-FFF2-40B4-BE49-F238E27FC236}">
                <a16:creationId xmlns:a16="http://schemas.microsoft.com/office/drawing/2014/main" id="{F19638A6-C9E7-4B4C-B60E-29CAF110EE08}"/>
              </a:ext>
            </a:extLst>
          </p:cNvPr>
          <p:cNvSpPr txBox="1"/>
          <p:nvPr/>
        </p:nvSpPr>
        <p:spPr>
          <a:xfrm>
            <a:off x="4327680" y="603692"/>
            <a:ext cx="4654985" cy="323165"/>
          </a:xfrm>
          <a:prstGeom prst="rect">
            <a:avLst/>
          </a:prstGeom>
          <a:noFill/>
        </p:spPr>
        <p:txBody>
          <a:bodyPr wrap="square">
            <a:spAutoFit/>
          </a:bodyPr>
          <a:lstStyle/>
          <a:p>
            <a:pPr algn="ctr"/>
            <a:r>
              <a:rPr lang="en-US" sz="1500" dirty="0">
                <a:solidFill>
                  <a:schemeClr val="accent6"/>
                </a:solidFill>
                <a:latin typeface="Poppins" pitchFamily="2" charset="77"/>
                <a:cs typeface="Poppins" pitchFamily="2" charset="77"/>
              </a:rPr>
              <a:t>Wi-Fi Router</a:t>
            </a:r>
          </a:p>
        </p:txBody>
      </p:sp>
      <p:sp>
        <p:nvSpPr>
          <p:cNvPr id="61" name="TextBox 60">
            <a:extLst>
              <a:ext uri="{FF2B5EF4-FFF2-40B4-BE49-F238E27FC236}">
                <a16:creationId xmlns:a16="http://schemas.microsoft.com/office/drawing/2014/main" id="{CB39B8E3-6BA5-D045-BFAD-4B2958170545}"/>
              </a:ext>
            </a:extLst>
          </p:cNvPr>
          <p:cNvSpPr txBox="1"/>
          <p:nvPr/>
        </p:nvSpPr>
        <p:spPr>
          <a:xfrm>
            <a:off x="2405849" y="2387180"/>
            <a:ext cx="1120281" cy="323165"/>
          </a:xfrm>
          <a:prstGeom prst="rect">
            <a:avLst/>
          </a:prstGeom>
          <a:noFill/>
        </p:spPr>
        <p:txBody>
          <a:bodyPr wrap="square">
            <a:spAutoFit/>
          </a:bodyPr>
          <a:lstStyle>
            <a:defPPr>
              <a:defRPr lang="en-KR"/>
            </a:defPPr>
            <a:lvl1pPr algn="ctr">
              <a:defRPr sz="2400">
                <a:solidFill>
                  <a:schemeClr val="accent6"/>
                </a:solidFill>
                <a:latin typeface="Poppins" pitchFamily="2" charset="77"/>
                <a:cs typeface="Poppins" pitchFamily="2" charset="77"/>
              </a:defRPr>
            </a:lvl1pPr>
          </a:lstStyle>
          <a:p>
            <a:r>
              <a:rPr lang="en-US" sz="1500" dirty="0"/>
              <a:t>Store</a:t>
            </a:r>
          </a:p>
        </p:txBody>
      </p:sp>
      <p:sp>
        <p:nvSpPr>
          <p:cNvPr id="62" name="TextBox 61">
            <a:extLst>
              <a:ext uri="{FF2B5EF4-FFF2-40B4-BE49-F238E27FC236}">
                <a16:creationId xmlns:a16="http://schemas.microsoft.com/office/drawing/2014/main" id="{77130304-B34D-1541-B2DC-FC4B7D0DC55E}"/>
              </a:ext>
            </a:extLst>
          </p:cNvPr>
          <p:cNvSpPr txBox="1"/>
          <p:nvPr/>
        </p:nvSpPr>
        <p:spPr>
          <a:xfrm>
            <a:off x="764969" y="2392557"/>
            <a:ext cx="1032057" cy="323165"/>
          </a:xfrm>
          <a:prstGeom prst="rect">
            <a:avLst/>
          </a:prstGeom>
          <a:noFill/>
        </p:spPr>
        <p:txBody>
          <a:bodyPr wrap="square">
            <a:spAutoFit/>
          </a:bodyPr>
          <a:lstStyle>
            <a:defPPr>
              <a:defRPr lang="en-KR"/>
            </a:defPPr>
            <a:lvl1pPr algn="ctr">
              <a:defRPr sz="2000">
                <a:solidFill>
                  <a:schemeClr val="accent6"/>
                </a:solidFill>
                <a:latin typeface="Poppins" pitchFamily="2" charset="77"/>
                <a:cs typeface="Poppins" pitchFamily="2" charset="77"/>
              </a:defRPr>
            </a:lvl1pPr>
          </a:lstStyle>
          <a:p>
            <a:r>
              <a:rPr lang="en-US" sz="1500" dirty="0"/>
              <a:t>Factory</a:t>
            </a:r>
          </a:p>
        </p:txBody>
      </p:sp>
    </p:spTree>
    <p:extLst>
      <p:ext uri="{BB962C8B-B14F-4D97-AF65-F5344CB8AC3E}">
        <p14:creationId xmlns:p14="http://schemas.microsoft.com/office/powerpoint/2010/main" val="209431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3.125E-6 1.11111E-6 L 0.18438 -0.00139 " pathEditMode="relative" rAng="0" ptsTypes="AA">
                                      <p:cBhvr>
                                        <p:cTn id="8" dur="2000" fill="hold"/>
                                        <p:tgtEl>
                                          <p:spTgt spid="45"/>
                                        </p:tgtEl>
                                        <p:attrNameLst>
                                          <p:attrName>ppt_x</p:attrName>
                                          <p:attrName>ppt_y</p:attrName>
                                        </p:attrNameLst>
                                      </p:cBhvr>
                                      <p:rCtr x="9219" y="-69"/>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par>
                          <p:cTn id="17" fill="hold">
                            <p:stCondLst>
                              <p:cond delay="0"/>
                            </p:stCondLst>
                            <p:childTnLst>
                              <p:par>
                                <p:cTn id="18" presetID="0" presetClass="path" presetSubtype="0" accel="50000" decel="50000" fill="hold" nodeType="afterEffect">
                                  <p:stCondLst>
                                    <p:cond delay="0"/>
                                  </p:stCondLst>
                                  <p:childTnLst>
                                    <p:animMotion origin="layout" path="M 1.875E-6 0.00532 L 0.12318 0.00717 " pathEditMode="relative" rAng="0" ptsTypes="AA">
                                      <p:cBhvr>
                                        <p:cTn id="19" dur="2000" fill="hold"/>
                                        <p:tgtEl>
                                          <p:spTgt spid="44"/>
                                        </p:tgtEl>
                                        <p:attrNameLst>
                                          <p:attrName>ppt_x</p:attrName>
                                          <p:attrName>ppt_y</p:attrName>
                                        </p:attrNameLst>
                                      </p:cBhvr>
                                      <p:rCtr x="6159" y="93"/>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4">
                                            <p:txEl>
                                              <p:pRg st="2" end="2"/>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childTnLst>
                                </p:cTn>
                              </p:par>
                            </p:childTnLst>
                          </p:cTn>
                        </p:par>
                        <p:par>
                          <p:cTn id="26" fill="hold">
                            <p:stCondLst>
                              <p:cond delay="0"/>
                            </p:stCondLst>
                            <p:childTnLst>
                              <p:par>
                                <p:cTn id="27" presetID="26" presetClass="emph" presetSubtype="0" repeatCount="4000" fill="hold" grpId="1" nodeType="afterEffect">
                                  <p:stCondLst>
                                    <p:cond delay="0"/>
                                  </p:stCondLst>
                                  <p:childTnLst>
                                    <p:animEffect transition="out" filter="fade">
                                      <p:cBhvr>
                                        <p:cTn id="28" dur="500" tmFilter="0, 0; .2, .5; .8, .5; 1, 0"/>
                                        <p:tgtEl>
                                          <p:spTgt spid="46"/>
                                        </p:tgtEl>
                                      </p:cBhvr>
                                    </p:animEffect>
                                    <p:animScale>
                                      <p:cBhvr>
                                        <p:cTn id="29" dur="250" autoRev="1" fill="hold"/>
                                        <p:tgtEl>
                                          <p:spTgt spid="46"/>
                                        </p:tgtEl>
                                      </p:cBhvr>
                                      <p:by x="105000" y="105000"/>
                                    </p:animScale>
                                  </p:childTnLst>
                                </p:cTn>
                              </p:par>
                            </p:childTnLst>
                          </p:cTn>
                        </p:par>
                        <p:par>
                          <p:cTn id="30" fill="hold">
                            <p:stCondLst>
                              <p:cond delay="2000"/>
                            </p:stCondLst>
                            <p:childTnLst>
                              <p:par>
                                <p:cTn id="31" presetID="1" presetClass="exit" presetSubtype="0" fill="hold" grpId="2" nodeType="afterEffect">
                                  <p:stCondLst>
                                    <p:cond delay="0"/>
                                  </p:stCondLst>
                                  <p:childTnLst>
                                    <p:set>
                                      <p:cBhvr>
                                        <p:cTn id="32" dur="1" fill="hold">
                                          <p:stCondLst>
                                            <p:cond delay="0"/>
                                          </p:stCondLst>
                                        </p:cTn>
                                        <p:tgtEl>
                                          <p:spTgt spid="4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par>
                          <p:cTn id="39" fill="hold">
                            <p:stCondLst>
                              <p:cond delay="0"/>
                            </p:stCondLst>
                            <p:childTnLst>
                              <p:par>
                                <p:cTn id="40" presetID="26" presetClass="emph" presetSubtype="0" repeatCount="4000" fill="hold" nodeType="afterEffect">
                                  <p:stCondLst>
                                    <p:cond delay="0"/>
                                  </p:stCondLst>
                                  <p:childTnLst>
                                    <p:animEffect transition="out" filter="fade">
                                      <p:cBhvr>
                                        <p:cTn id="41" dur="500" tmFilter="0, 0; .2, .5; .8, .5; 1, 0"/>
                                        <p:tgtEl>
                                          <p:spTgt spid="43"/>
                                        </p:tgtEl>
                                      </p:cBhvr>
                                    </p:animEffect>
                                    <p:animScale>
                                      <p:cBhvr>
                                        <p:cTn id="42" dur="250" autoRev="1" fill="hold"/>
                                        <p:tgtEl>
                                          <p:spTgt spid="43"/>
                                        </p:tgtEl>
                                      </p:cBhvr>
                                      <p:by x="105000" y="105000"/>
                                    </p:animScale>
                                  </p:childTnLst>
                                </p:cTn>
                              </p:par>
                            </p:childTnLst>
                          </p:cTn>
                        </p:par>
                        <p:par>
                          <p:cTn id="43" fill="hold">
                            <p:stCondLst>
                              <p:cond delay="2000"/>
                            </p:stCondLst>
                            <p:childTnLst>
                              <p:par>
                                <p:cTn id="44" presetID="1" presetClass="exit" presetSubtype="0" fill="hold" nodeType="afterEffect">
                                  <p:stCondLst>
                                    <p:cond delay="0"/>
                                  </p:stCondLst>
                                  <p:childTnLst>
                                    <p:set>
                                      <p:cBhvr>
                                        <p:cTn id="45" dur="1" fill="hold">
                                          <p:stCondLst>
                                            <p:cond delay="0"/>
                                          </p:stCondLst>
                                        </p:cTn>
                                        <p:tgtEl>
                                          <p:spTgt spid="4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4">
                                            <p:txEl>
                                              <p:pRg st="4" end="4"/>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4">
                                            <p:txEl>
                                              <p:pRg st="5" end="5"/>
                                            </p:txEl>
                                          </p:spTgt>
                                        </p:tgtEl>
                                        <p:attrNameLst>
                                          <p:attrName>style.visibility</p:attrName>
                                        </p:attrNameLst>
                                      </p:cBhvr>
                                      <p:to>
                                        <p:strVal val="visible"/>
                                      </p:to>
                                    </p:set>
                                  </p:childTnLst>
                                </p:cTn>
                              </p:par>
                              <p:par>
                                <p:cTn id="56" presetID="35" presetClass="emph" presetSubtype="0" repeatCount="4000" fill="hold" nodeType="withEffect">
                                  <p:stCondLst>
                                    <p:cond delay="0"/>
                                  </p:stCondLst>
                                  <p:childTnLst>
                                    <p:anim calcmode="discrete" valueType="str">
                                      <p:cBhvr>
                                        <p:cTn id="57" dur="1000" fill="hold"/>
                                        <p:tgtEl>
                                          <p:spTgt spid="47"/>
                                        </p:tgtEl>
                                        <p:attrNameLst>
                                          <p:attrName>style.visibility</p:attrName>
                                        </p:attrNameLst>
                                      </p:cBhvr>
                                      <p:tavLst>
                                        <p:tav tm="0">
                                          <p:val>
                                            <p:strVal val="hidden"/>
                                          </p:val>
                                        </p:tav>
                                        <p:tav tm="50000">
                                          <p:val>
                                            <p:strVal val="visible"/>
                                          </p:val>
                                        </p:tav>
                                      </p:tavLst>
                                    </p:anim>
                                  </p:childTnLst>
                                </p:cTn>
                              </p:par>
                              <p:par>
                                <p:cTn id="58" presetID="35" presetClass="emph" presetSubtype="0" repeatCount="4000" fill="hold" nodeType="withEffect">
                                  <p:stCondLst>
                                    <p:cond delay="0"/>
                                  </p:stCondLst>
                                  <p:childTnLst>
                                    <p:anim calcmode="discrete" valueType="str">
                                      <p:cBhvr>
                                        <p:cTn id="59" dur="1000" fill="hold"/>
                                        <p:tgtEl>
                                          <p:spTgt spid="32"/>
                                        </p:tgtEl>
                                        <p:attrNameLst>
                                          <p:attrName>style.visibility</p:attrName>
                                        </p:attrNameLst>
                                      </p:cBhvr>
                                      <p:tavLst>
                                        <p:tav tm="0">
                                          <p:val>
                                            <p:strVal val="hidden"/>
                                          </p:val>
                                        </p:tav>
                                        <p:tav tm="50000">
                                          <p:val>
                                            <p:strVal val="visible"/>
                                          </p:val>
                                        </p:tav>
                                      </p:tavLst>
                                    </p:anim>
                                  </p:childTnLst>
                                </p:cTn>
                              </p:par>
                              <p:par>
                                <p:cTn id="60" presetID="35" presetClass="emph" presetSubtype="0" repeatCount="4000" fill="hold" nodeType="withEffect">
                                  <p:stCondLst>
                                    <p:cond delay="0"/>
                                  </p:stCondLst>
                                  <p:childTnLst>
                                    <p:anim calcmode="discrete" valueType="str">
                                      <p:cBhvr>
                                        <p:cTn id="61" dur="1000" fill="hold"/>
                                        <p:tgtEl>
                                          <p:spTgt spid="3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6" grpId="2"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B0942-3169-24E8-812A-FA02D4FD4F37}"/>
              </a:ext>
            </a:extLst>
          </p:cNvPr>
          <p:cNvSpPr>
            <a:spLocks noGrp="1"/>
          </p:cNvSpPr>
          <p:nvPr>
            <p:ph type="title"/>
          </p:nvPr>
        </p:nvSpPr>
        <p:spPr/>
        <p:txBody>
          <a:bodyPr/>
          <a:lstStyle/>
          <a:p>
            <a:r>
              <a:rPr lang="en-US" dirty="0"/>
              <a:t>More on Matter</a:t>
            </a:r>
          </a:p>
        </p:txBody>
      </p:sp>
      <p:sp>
        <p:nvSpPr>
          <p:cNvPr id="3" name="Text Placeholder 2">
            <a:extLst>
              <a:ext uri="{FF2B5EF4-FFF2-40B4-BE49-F238E27FC236}">
                <a16:creationId xmlns:a16="http://schemas.microsoft.com/office/drawing/2014/main" id="{76B3B8D4-F358-8D6C-8CD2-60494CD28AD9}"/>
              </a:ext>
            </a:extLst>
          </p:cNvPr>
          <p:cNvSpPr>
            <a:spLocks noGrp="1"/>
          </p:cNvSpPr>
          <p:nvPr>
            <p:ph type="body" idx="1"/>
          </p:nvPr>
        </p:nvSpPr>
        <p:spPr/>
        <p:txBody>
          <a:bodyPr/>
          <a:lstStyle/>
          <a:p>
            <a:r>
              <a:rPr lang="en-US" dirty="0">
                <a:hlinkClick r:id="rId2"/>
              </a:rPr>
              <a:t>https://www.youtube.com/watch?v=v_285vCHifw</a:t>
            </a:r>
            <a:endParaRPr lang="en-US" dirty="0"/>
          </a:p>
          <a:p>
            <a:r>
              <a:rPr lang="en-US" dirty="0">
                <a:hlinkClick r:id="rId3"/>
              </a:rPr>
              <a:t>https://www.nordicsemi.com/products/matter</a:t>
            </a:r>
            <a:endParaRPr lang="en-US" dirty="0"/>
          </a:p>
          <a:p>
            <a:endParaRPr lang="en-US" dirty="0"/>
          </a:p>
        </p:txBody>
      </p:sp>
      <p:sp>
        <p:nvSpPr>
          <p:cNvPr id="4" name="Slide Number Placeholder 3">
            <a:extLst>
              <a:ext uri="{FF2B5EF4-FFF2-40B4-BE49-F238E27FC236}">
                <a16:creationId xmlns:a16="http://schemas.microsoft.com/office/drawing/2014/main" id="{75913332-91DA-84DB-7F8F-15DA7AD8FE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57</a:t>
            </a:fld>
            <a:endParaRPr lang="en-US"/>
          </a:p>
        </p:txBody>
      </p:sp>
      <p:pic>
        <p:nvPicPr>
          <p:cNvPr id="5" name="Picture 2" descr="Standards">
            <a:extLst>
              <a:ext uri="{FF2B5EF4-FFF2-40B4-BE49-F238E27FC236}">
                <a16:creationId xmlns:a16="http://schemas.microsoft.com/office/drawing/2014/main" id="{E968A8CC-9202-9797-CED5-D258210EE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241" y="2359944"/>
            <a:ext cx="5067518" cy="28682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843E4B2-4FF6-B10E-7A7E-A38016D1C470}"/>
              </a:ext>
            </a:extLst>
          </p:cNvPr>
          <p:cNvSpPr txBox="1"/>
          <p:nvPr/>
        </p:nvSpPr>
        <p:spPr>
          <a:xfrm>
            <a:off x="2038240" y="5228159"/>
            <a:ext cx="2162175" cy="253916"/>
          </a:xfrm>
          <a:prstGeom prst="rect">
            <a:avLst/>
          </a:prstGeom>
          <a:noFill/>
        </p:spPr>
        <p:txBody>
          <a:bodyPr wrap="square" rtlCol="0">
            <a:spAutoFit/>
          </a:bodyPr>
          <a:lstStyle/>
          <a:p>
            <a:r>
              <a:rPr lang="en-US" sz="1050" dirty="0">
                <a:hlinkClick r:id="rId5"/>
              </a:rPr>
              <a:t>https://xkcd.com/927/</a:t>
            </a:r>
            <a:endParaRPr lang="en-US" sz="1050" dirty="0"/>
          </a:p>
        </p:txBody>
      </p:sp>
    </p:spTree>
    <p:extLst>
      <p:ext uri="{BB962C8B-B14F-4D97-AF65-F5344CB8AC3E}">
        <p14:creationId xmlns:p14="http://schemas.microsoft.com/office/powerpoint/2010/main" val="761816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D4CC34-802A-9341-A359-CCD28604C1B7}"/>
              </a:ext>
            </a:extLst>
          </p:cNvPr>
          <p:cNvSpPr>
            <a:spLocks noGrp="1"/>
          </p:cNvSpPr>
          <p:nvPr>
            <p:ph type="title"/>
          </p:nvPr>
        </p:nvSpPr>
        <p:spPr/>
        <p:txBody>
          <a:bodyPr>
            <a:normAutofit fontScale="90000"/>
          </a:bodyPr>
          <a:lstStyle/>
          <a:p>
            <a:r>
              <a:rPr lang="en-US" dirty="0"/>
              <a:t>Mapping ”4G”, “LTE”, “LTE Advanced”, </a:t>
            </a:r>
            <a:r>
              <a:rPr lang="en-US" dirty="0" err="1"/>
              <a:t>etc</a:t>
            </a:r>
            <a:r>
              <a:rPr lang="en-US" dirty="0"/>
              <a:t> onto actual technologies</a:t>
            </a:r>
          </a:p>
        </p:txBody>
      </p:sp>
      <p:sp>
        <p:nvSpPr>
          <p:cNvPr id="4" name="Slide Number Placeholder 3">
            <a:extLst>
              <a:ext uri="{FF2B5EF4-FFF2-40B4-BE49-F238E27FC236}">
                <a16:creationId xmlns:a16="http://schemas.microsoft.com/office/drawing/2014/main" id="{BBEBD134-6993-BD40-9A12-10FD9C6B4D81}"/>
              </a:ext>
            </a:extLst>
          </p:cNvPr>
          <p:cNvSpPr>
            <a:spLocks noGrp="1"/>
          </p:cNvSpPr>
          <p:nvPr>
            <p:ph type="sldNum" sz="quarter" idx="12"/>
          </p:nvPr>
        </p:nvSpPr>
        <p:spPr/>
        <p:txBody>
          <a:bodyPr/>
          <a:lstStyle/>
          <a:p>
            <a:pPr algn="r"/>
            <a:fld id="{434A358D-2637-E146-A3BD-05BD470B507B}" type="slidenum">
              <a:rPr lang="en-US" smtClean="0"/>
              <a:pPr algn="r"/>
              <a:t>6</a:t>
            </a:fld>
            <a:endParaRPr lang="en-US" dirty="0"/>
          </a:p>
        </p:txBody>
      </p:sp>
      <p:pic>
        <p:nvPicPr>
          <p:cNvPr id="5" name="Picture 4">
            <a:extLst>
              <a:ext uri="{FF2B5EF4-FFF2-40B4-BE49-F238E27FC236}">
                <a16:creationId xmlns:a16="http://schemas.microsoft.com/office/drawing/2014/main" id="{8B6D02FE-A2C4-8E41-969D-052F67BB3F4C}"/>
              </a:ext>
            </a:extLst>
          </p:cNvPr>
          <p:cNvPicPr>
            <a:picLocks noChangeAspect="1"/>
          </p:cNvPicPr>
          <p:nvPr/>
        </p:nvPicPr>
        <p:blipFill>
          <a:blip r:embed="rId2"/>
          <a:stretch>
            <a:fillRect/>
          </a:stretch>
        </p:blipFill>
        <p:spPr>
          <a:xfrm>
            <a:off x="1363580" y="1358638"/>
            <a:ext cx="6344653" cy="3377523"/>
          </a:xfrm>
          <a:prstGeom prst="rect">
            <a:avLst/>
          </a:prstGeom>
          <a:ln>
            <a:solidFill>
              <a:schemeClr val="tx1"/>
            </a:solidFill>
          </a:ln>
        </p:spPr>
      </p:pic>
      <p:sp>
        <p:nvSpPr>
          <p:cNvPr id="7" name="TextBox 6">
            <a:extLst>
              <a:ext uri="{FF2B5EF4-FFF2-40B4-BE49-F238E27FC236}">
                <a16:creationId xmlns:a16="http://schemas.microsoft.com/office/drawing/2014/main" id="{931949F4-7081-F442-A994-279F9CFA3F2F}"/>
              </a:ext>
            </a:extLst>
          </p:cNvPr>
          <p:cNvSpPr txBox="1"/>
          <p:nvPr/>
        </p:nvSpPr>
        <p:spPr>
          <a:xfrm>
            <a:off x="457200" y="5349066"/>
            <a:ext cx="7612982" cy="200055"/>
          </a:xfrm>
          <a:prstGeom prst="rect">
            <a:avLst/>
          </a:prstGeom>
          <a:noFill/>
        </p:spPr>
        <p:txBody>
          <a:bodyPr wrap="none" rtlCol="0">
            <a:spAutoFit/>
          </a:bodyPr>
          <a:lstStyle/>
          <a:p>
            <a:r>
              <a:rPr lang="en-US" sz="700" i="1" dirty="0">
                <a:solidFill>
                  <a:schemeClr val="bg1">
                    <a:lumMod val="50000"/>
                  </a:schemeClr>
                </a:solidFill>
                <a:latin typeface="Seravek Light"/>
                <a:cs typeface="Seravek Light"/>
              </a:rPr>
              <a:t>This Qualcomm presentation is great: </a:t>
            </a:r>
            <a:r>
              <a:rPr lang="en-US" sz="700"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https://www.qualcomm.com/media/documents/files/demystifying-3gpp-and-the-essential-role-of-qualcomm-in-leading-the-expansion-of-the-mobile-ecosystem.pdf</a:t>
            </a:r>
            <a:r>
              <a:rPr lang="en-US" sz="700"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961427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6337F-C53B-4B99-B68D-FFE4F4499D2B}"/>
              </a:ext>
            </a:extLst>
          </p:cNvPr>
          <p:cNvSpPr>
            <a:spLocks noGrp="1"/>
          </p:cNvSpPr>
          <p:nvPr>
            <p:ph type="title"/>
          </p:nvPr>
        </p:nvSpPr>
        <p:spPr/>
        <p:txBody>
          <a:bodyPr/>
          <a:lstStyle/>
          <a:p>
            <a:r>
              <a:rPr lang="en-US"/>
              <a:t>LTE Categories</a:t>
            </a:r>
            <a:endParaRPr lang="en-US" dirty="0"/>
          </a:p>
        </p:txBody>
      </p:sp>
      <p:sp>
        <p:nvSpPr>
          <p:cNvPr id="3" name="Content Placeholder 2">
            <a:extLst>
              <a:ext uri="{FF2B5EF4-FFF2-40B4-BE49-F238E27FC236}">
                <a16:creationId xmlns:a16="http://schemas.microsoft.com/office/drawing/2014/main" id="{AA51DF6C-B107-43E4-9017-430F69233811}"/>
              </a:ext>
            </a:extLst>
          </p:cNvPr>
          <p:cNvSpPr>
            <a:spLocks noGrp="1"/>
          </p:cNvSpPr>
          <p:nvPr>
            <p:ph idx="1"/>
          </p:nvPr>
        </p:nvSpPr>
        <p:spPr>
          <a:xfrm>
            <a:off x="107213" y="959227"/>
            <a:ext cx="4794725" cy="4188246"/>
          </a:xfrm>
        </p:spPr>
        <p:txBody>
          <a:bodyPr>
            <a:normAutofit/>
          </a:bodyPr>
          <a:lstStyle/>
          <a:p>
            <a:r>
              <a:rPr lang="en-US" sz="1800" dirty="0"/>
              <a:t>Different equipment supports different “categories” of LTE</a:t>
            </a:r>
          </a:p>
          <a:p>
            <a:pPr lvl="1"/>
            <a:r>
              <a:rPr lang="en-US" sz="1600" dirty="0"/>
              <a:t>Maximum MCS index supported</a:t>
            </a:r>
          </a:p>
          <a:p>
            <a:endParaRPr lang="en-US" sz="1800" dirty="0"/>
          </a:p>
          <a:p>
            <a:r>
              <a:rPr lang="en-US" sz="1800" dirty="0"/>
              <a:t>Examples</a:t>
            </a:r>
          </a:p>
          <a:p>
            <a:pPr lvl="1"/>
            <a:r>
              <a:rPr lang="en-US" sz="1600" dirty="0"/>
              <a:t>iPhone 6 (2015): Cat 4</a:t>
            </a:r>
          </a:p>
          <a:p>
            <a:pPr lvl="1"/>
            <a:r>
              <a:rPr lang="en-US" sz="1600" dirty="0"/>
              <a:t>Pixel 3 (2018): Cat 16</a:t>
            </a:r>
          </a:p>
          <a:p>
            <a:pPr lvl="1"/>
            <a:endParaRPr lang="en-US" sz="1600" dirty="0"/>
          </a:p>
        </p:txBody>
      </p:sp>
      <p:sp>
        <p:nvSpPr>
          <p:cNvPr id="4" name="Slide Number Placeholder 3">
            <a:extLst>
              <a:ext uri="{FF2B5EF4-FFF2-40B4-BE49-F238E27FC236}">
                <a16:creationId xmlns:a16="http://schemas.microsoft.com/office/drawing/2014/main" id="{A0A55381-CB0E-41A4-A843-0863B4344771}"/>
              </a:ext>
            </a:extLst>
          </p:cNvPr>
          <p:cNvSpPr>
            <a:spLocks noGrp="1"/>
          </p:cNvSpPr>
          <p:nvPr>
            <p:ph type="sldNum" sz="quarter" idx="12"/>
          </p:nvPr>
        </p:nvSpPr>
        <p:spPr/>
        <p:txBody>
          <a:bodyPr/>
          <a:lstStyle/>
          <a:p>
            <a:fld id="{0778C724-3839-4D76-A707-B4C23905D055}" type="slidenum">
              <a:rPr lang="en-US" smtClean="0"/>
              <a:pPr/>
              <a:t>7</a:t>
            </a:fld>
            <a:endParaRPr lang="en-US"/>
          </a:p>
        </p:txBody>
      </p:sp>
      <p:grpSp>
        <p:nvGrpSpPr>
          <p:cNvPr id="12" name="Group 11">
            <a:extLst>
              <a:ext uri="{FF2B5EF4-FFF2-40B4-BE49-F238E27FC236}">
                <a16:creationId xmlns:a16="http://schemas.microsoft.com/office/drawing/2014/main" id="{10AFEE6F-1F18-4A1D-A0DA-7BCD6BB922CC}"/>
              </a:ext>
            </a:extLst>
          </p:cNvPr>
          <p:cNvGrpSpPr/>
          <p:nvPr/>
        </p:nvGrpSpPr>
        <p:grpSpPr>
          <a:xfrm>
            <a:off x="5135225" y="388144"/>
            <a:ext cx="3588171" cy="4591050"/>
            <a:chOff x="3602286" y="3263900"/>
            <a:chExt cx="4784228" cy="6121400"/>
          </a:xfrm>
        </p:grpSpPr>
        <p:pic>
          <p:nvPicPr>
            <p:cNvPr id="10" name="Picture 9">
              <a:extLst>
                <a:ext uri="{FF2B5EF4-FFF2-40B4-BE49-F238E27FC236}">
                  <a16:creationId xmlns:a16="http://schemas.microsoft.com/office/drawing/2014/main" id="{66556056-F07A-477D-A8A8-543B37372669}"/>
                </a:ext>
              </a:extLst>
            </p:cNvPr>
            <p:cNvPicPr>
              <a:picLocks noChangeAspect="1"/>
            </p:cNvPicPr>
            <p:nvPr/>
          </p:nvPicPr>
          <p:blipFill rotWithShape="1">
            <a:blip r:embed="rId3"/>
            <a:srcRect t="24074"/>
            <a:stretch/>
          </p:blipFill>
          <p:spPr>
            <a:xfrm>
              <a:off x="3602286" y="4178300"/>
              <a:ext cx="4784228" cy="5207000"/>
            </a:xfrm>
            <a:prstGeom prst="rect">
              <a:avLst/>
            </a:prstGeom>
          </p:spPr>
        </p:pic>
        <p:pic>
          <p:nvPicPr>
            <p:cNvPr id="11" name="Picture 10">
              <a:extLst>
                <a:ext uri="{FF2B5EF4-FFF2-40B4-BE49-F238E27FC236}">
                  <a16:creationId xmlns:a16="http://schemas.microsoft.com/office/drawing/2014/main" id="{C68311E9-3C56-421A-AEDC-67596DD9726C}"/>
                </a:ext>
              </a:extLst>
            </p:cNvPr>
            <p:cNvPicPr>
              <a:picLocks noChangeAspect="1"/>
            </p:cNvPicPr>
            <p:nvPr/>
          </p:nvPicPr>
          <p:blipFill rotWithShape="1">
            <a:blip r:embed="rId3"/>
            <a:srcRect b="86667"/>
            <a:stretch/>
          </p:blipFill>
          <p:spPr>
            <a:xfrm>
              <a:off x="3602286" y="3263900"/>
              <a:ext cx="4784228" cy="914400"/>
            </a:xfrm>
            <a:prstGeom prst="rect">
              <a:avLst/>
            </a:prstGeom>
          </p:spPr>
        </p:pic>
      </p:grpSp>
    </p:spTree>
    <p:extLst>
      <p:ext uri="{BB962C8B-B14F-4D97-AF65-F5344CB8AC3E}">
        <p14:creationId xmlns:p14="http://schemas.microsoft.com/office/powerpoint/2010/main" val="908365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2358-001B-472A-B9AC-F6E2DECFB8BC}"/>
              </a:ext>
            </a:extLst>
          </p:cNvPr>
          <p:cNvSpPr>
            <a:spLocks noGrp="1"/>
          </p:cNvSpPr>
          <p:nvPr>
            <p:ph type="title"/>
          </p:nvPr>
        </p:nvSpPr>
        <p:spPr/>
        <p:txBody>
          <a:bodyPr/>
          <a:lstStyle/>
          <a:p>
            <a:r>
              <a:rPr lang="en-US" dirty="0"/>
              <a:t>Additional low-end categories for IoT</a:t>
            </a:r>
          </a:p>
        </p:txBody>
      </p:sp>
      <p:sp>
        <p:nvSpPr>
          <p:cNvPr id="3" name="Content Placeholder 2">
            <a:extLst>
              <a:ext uri="{FF2B5EF4-FFF2-40B4-BE49-F238E27FC236}">
                <a16:creationId xmlns:a16="http://schemas.microsoft.com/office/drawing/2014/main" id="{41836067-0AC8-496B-BB59-13300D0B42A3}"/>
              </a:ext>
            </a:extLst>
          </p:cNvPr>
          <p:cNvSpPr>
            <a:spLocks noGrp="1"/>
          </p:cNvSpPr>
          <p:nvPr>
            <p:ph idx="1"/>
          </p:nvPr>
        </p:nvSpPr>
        <p:spPr/>
        <p:txBody>
          <a:bodyPr>
            <a:normAutofit/>
          </a:bodyPr>
          <a:lstStyle/>
          <a:p>
            <a:r>
              <a:rPr lang="en-US" sz="1800" dirty="0"/>
              <a:t>LTE-M (LTE Cat M1)</a:t>
            </a:r>
          </a:p>
          <a:p>
            <a:pPr lvl="1"/>
            <a:r>
              <a:rPr lang="en-US" sz="1600" dirty="0"/>
              <a:t>375 kbps uplink, 300 kbps downlink (for the actually implemented mode)</a:t>
            </a:r>
          </a:p>
          <a:p>
            <a:pPr lvl="1"/>
            <a:r>
              <a:rPr lang="en-US" sz="1600" dirty="0"/>
              <a:t>Reduced power and maximum bandwidth</a:t>
            </a:r>
          </a:p>
          <a:p>
            <a:pPr lvl="1"/>
            <a:r>
              <a:rPr lang="en-US" sz="1600" dirty="0"/>
              <a:t>Increased range</a:t>
            </a:r>
          </a:p>
          <a:p>
            <a:pPr lvl="1"/>
            <a:endParaRPr lang="en-US" sz="1600" dirty="0"/>
          </a:p>
          <a:p>
            <a:r>
              <a:rPr lang="en-US" sz="1800" dirty="0"/>
              <a:t>NB-IoT (LTE Cat NB1)</a:t>
            </a:r>
          </a:p>
          <a:p>
            <a:pPr lvl="1"/>
            <a:r>
              <a:rPr lang="en-US" sz="1600" dirty="0"/>
              <a:t>65 kbps uplink, 26 kbps downlink</a:t>
            </a:r>
          </a:p>
          <a:p>
            <a:pPr lvl="1"/>
            <a:r>
              <a:rPr lang="en-US" sz="1600" dirty="0"/>
              <a:t>Reduced power and greatly reduced bandwidth</a:t>
            </a:r>
          </a:p>
          <a:p>
            <a:pPr lvl="1"/>
            <a:r>
              <a:rPr lang="en-US" sz="1600" dirty="0"/>
              <a:t>Greatly increased range</a:t>
            </a:r>
          </a:p>
        </p:txBody>
      </p:sp>
      <p:sp>
        <p:nvSpPr>
          <p:cNvPr id="4" name="Slide Number Placeholder 3">
            <a:extLst>
              <a:ext uri="{FF2B5EF4-FFF2-40B4-BE49-F238E27FC236}">
                <a16:creationId xmlns:a16="http://schemas.microsoft.com/office/drawing/2014/main" id="{DFE1DA52-9599-41FC-9271-C80BB5C1948E}"/>
              </a:ext>
            </a:extLst>
          </p:cNvPr>
          <p:cNvSpPr>
            <a:spLocks noGrp="1"/>
          </p:cNvSpPr>
          <p:nvPr>
            <p:ph type="sldNum" sz="quarter" idx="12"/>
          </p:nvPr>
        </p:nvSpPr>
        <p:spPr/>
        <p:txBody>
          <a:bodyPr/>
          <a:lstStyle/>
          <a:p>
            <a:fld id="{0778C724-3839-4D76-A707-B4C23905D055}" type="slidenum">
              <a:rPr lang="en-US" smtClean="0"/>
              <a:pPr/>
              <a:t>8</a:t>
            </a:fld>
            <a:endParaRPr lang="en-US"/>
          </a:p>
        </p:txBody>
      </p:sp>
    </p:spTree>
    <p:extLst>
      <p:ext uri="{BB962C8B-B14F-4D97-AF65-F5344CB8AC3E}">
        <p14:creationId xmlns:p14="http://schemas.microsoft.com/office/powerpoint/2010/main" val="2593943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5A403-3759-4344-82CB-999F989BD5C8}"/>
              </a:ext>
            </a:extLst>
          </p:cNvPr>
          <p:cNvSpPr>
            <a:spLocks noGrp="1"/>
          </p:cNvSpPr>
          <p:nvPr>
            <p:ph type="title"/>
          </p:nvPr>
        </p:nvSpPr>
        <p:spPr/>
        <p:txBody>
          <a:bodyPr>
            <a:normAutofit fontScale="90000"/>
          </a:bodyPr>
          <a:lstStyle/>
          <a:p>
            <a:r>
              <a:rPr lang="en-US" dirty="0"/>
              <a:t>Why do we need “special categories” for IoT on cell?</a:t>
            </a:r>
          </a:p>
        </p:txBody>
      </p:sp>
      <p:sp>
        <p:nvSpPr>
          <p:cNvPr id="3" name="Content Placeholder 2">
            <a:extLst>
              <a:ext uri="{FF2B5EF4-FFF2-40B4-BE49-F238E27FC236}">
                <a16:creationId xmlns:a16="http://schemas.microsoft.com/office/drawing/2014/main" id="{EAC4572C-3E22-1F46-9B0E-02DFC0D0354B}"/>
              </a:ext>
            </a:extLst>
          </p:cNvPr>
          <p:cNvSpPr>
            <a:spLocks noGrp="1"/>
          </p:cNvSpPr>
          <p:nvPr>
            <p:ph idx="1"/>
          </p:nvPr>
        </p:nvSpPr>
        <p:spPr>
          <a:xfrm>
            <a:off x="107213" y="959227"/>
            <a:ext cx="3946313" cy="4188246"/>
          </a:xfrm>
        </p:spPr>
        <p:txBody>
          <a:bodyPr>
            <a:normAutofit/>
          </a:bodyPr>
          <a:lstStyle/>
          <a:p>
            <a:r>
              <a:rPr lang="en-US" sz="2000" dirty="0"/>
              <a:t>Pragmatic for the end device</a:t>
            </a:r>
          </a:p>
          <a:p>
            <a:pPr lvl="1"/>
            <a:r>
              <a:rPr lang="en-US" sz="1800" dirty="0"/>
              <a:t>Lower power</a:t>
            </a:r>
          </a:p>
          <a:p>
            <a:pPr lvl="1"/>
            <a:r>
              <a:rPr lang="en-US" sz="1800" dirty="0"/>
              <a:t>Allow for long-off periods</a:t>
            </a:r>
          </a:p>
          <a:p>
            <a:r>
              <a:rPr lang="en-US" sz="2000" dirty="0"/>
              <a:t>Pragmatic for network operators</a:t>
            </a:r>
          </a:p>
          <a:p>
            <a:pPr lvl="1"/>
            <a:r>
              <a:rPr lang="en-US" sz="1800" dirty="0"/>
              <a:t>Allows for scale: network no longer needs to assume that devices could always be on in each cell</a:t>
            </a:r>
          </a:p>
        </p:txBody>
      </p:sp>
      <p:sp>
        <p:nvSpPr>
          <p:cNvPr id="4" name="Slide Number Placeholder 3">
            <a:extLst>
              <a:ext uri="{FF2B5EF4-FFF2-40B4-BE49-F238E27FC236}">
                <a16:creationId xmlns:a16="http://schemas.microsoft.com/office/drawing/2014/main" id="{824890C6-C86A-4149-9238-40C5A53B1A1F}"/>
              </a:ext>
            </a:extLst>
          </p:cNvPr>
          <p:cNvSpPr>
            <a:spLocks noGrp="1"/>
          </p:cNvSpPr>
          <p:nvPr>
            <p:ph type="sldNum" sz="quarter" idx="12"/>
          </p:nvPr>
        </p:nvSpPr>
        <p:spPr/>
        <p:txBody>
          <a:bodyPr/>
          <a:lstStyle/>
          <a:p>
            <a:fld id="{434A358D-2637-E146-A3BD-05BD470B507B}" type="slidenum">
              <a:rPr lang="en-US" smtClean="0"/>
              <a:pPr/>
              <a:t>9</a:t>
            </a:fld>
            <a:endParaRPr lang="en-US" dirty="0"/>
          </a:p>
        </p:txBody>
      </p:sp>
      <p:pic>
        <p:nvPicPr>
          <p:cNvPr id="5" name="Picture 4">
            <a:extLst>
              <a:ext uri="{FF2B5EF4-FFF2-40B4-BE49-F238E27FC236}">
                <a16:creationId xmlns:a16="http://schemas.microsoft.com/office/drawing/2014/main" id="{33AF6D4E-18B8-3447-A64E-D0526FF82A62}"/>
              </a:ext>
            </a:extLst>
          </p:cNvPr>
          <p:cNvPicPr>
            <a:picLocks noChangeAspect="1"/>
          </p:cNvPicPr>
          <p:nvPr/>
        </p:nvPicPr>
        <p:blipFill>
          <a:blip r:embed="rId2"/>
          <a:stretch>
            <a:fillRect/>
          </a:stretch>
        </p:blipFill>
        <p:spPr>
          <a:xfrm>
            <a:off x="4526280" y="1578388"/>
            <a:ext cx="4288536" cy="2367629"/>
          </a:xfrm>
          <a:prstGeom prst="rect">
            <a:avLst/>
          </a:prstGeom>
        </p:spPr>
      </p:pic>
    </p:spTree>
    <p:extLst>
      <p:ext uri="{BB962C8B-B14F-4D97-AF65-F5344CB8AC3E}">
        <p14:creationId xmlns:p14="http://schemas.microsoft.com/office/powerpoint/2010/main" val="96518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UVA">
      <a:dk1>
        <a:srgbClr val="000000"/>
      </a:dk1>
      <a:lt1>
        <a:srgbClr val="FFFFFF"/>
      </a:lt1>
      <a:dk2>
        <a:srgbClr val="44546A"/>
      </a:dk2>
      <a:lt2>
        <a:srgbClr val="E7E6E6"/>
      </a:lt2>
      <a:accent1>
        <a:srgbClr val="4472C4"/>
      </a:accent1>
      <a:accent2>
        <a:srgbClr val="E57200"/>
      </a:accent2>
      <a:accent3>
        <a:srgbClr val="A5A5A5"/>
      </a:accent3>
      <a:accent4>
        <a:srgbClr val="FFC000"/>
      </a:accent4>
      <a:accent5>
        <a:srgbClr val="DF1E43"/>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6770</TotalTime>
  <Words>3287</Words>
  <Application>Microsoft Macintosh PowerPoint</Application>
  <PresentationFormat>On-screen Show (16:10)</PresentationFormat>
  <Paragraphs>527</Paragraphs>
  <Slides>57</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Arial</vt:lpstr>
      <vt:lpstr>Calibri</vt:lpstr>
      <vt:lpstr>Calibri Light</vt:lpstr>
      <vt:lpstr>Consolas</vt:lpstr>
      <vt:lpstr>Helvetica</vt:lpstr>
      <vt:lpstr>Helvetica Neue</vt:lpstr>
      <vt:lpstr>Poppins</vt:lpstr>
      <vt:lpstr>Seravek Light</vt:lpstr>
      <vt:lpstr>Space Grotesk</vt:lpstr>
      <vt:lpstr>Trebuchet MS</vt:lpstr>
      <vt:lpstr>Office Theme</vt:lpstr>
      <vt:lpstr>Wireless for the Internet of Things  IoT Cellular, Backscatter, Matter</vt:lpstr>
      <vt:lpstr>Today’s Goals</vt:lpstr>
      <vt:lpstr>Outline</vt:lpstr>
      <vt:lpstr>Reminder: the cell in cellular technologies</vt:lpstr>
      <vt:lpstr>3GPP (aka: the actual answer for what stuff is really doing)</vt:lpstr>
      <vt:lpstr>Mapping ”4G”, “LTE”, “LTE Advanced”, etc onto actual technologies</vt:lpstr>
      <vt:lpstr>LTE Categories</vt:lpstr>
      <vt:lpstr>Additional low-end categories for IoT</vt:lpstr>
      <vt:lpstr>Why do we need “special categories” for IoT on cell?</vt:lpstr>
      <vt:lpstr>LTE-M and NB-IoT were developed in parallel</vt:lpstr>
      <vt:lpstr>LTE-M and NB-IoT downlink and uplink</vt:lpstr>
      <vt:lpstr>LTE resource allocation</vt:lpstr>
      <vt:lpstr>Resources used by LTE-M and NB-IoT</vt:lpstr>
      <vt:lpstr>Reducing power for IoT devices</vt:lpstr>
      <vt:lpstr>Further power reduction for simple devices</vt:lpstr>
      <vt:lpstr>Some numbers from an actual telecom: Aeris [n.b. Aeris has been a leader in cellular M2M since the 90’s]</vt:lpstr>
      <vt:lpstr>Improved range for LTE-M and NB-IoT</vt:lpstr>
      <vt:lpstr>Coarsely, lower frequency -&gt; longer range</vt:lpstr>
      <vt:lpstr>Cellular deployments</vt:lpstr>
      <vt:lpstr>Outline</vt:lpstr>
      <vt:lpstr>Resources</vt:lpstr>
      <vt:lpstr>What does an antenna do?</vt:lpstr>
      <vt:lpstr>What generates electric waves?</vt:lpstr>
      <vt:lpstr>What receives electric waves?</vt:lpstr>
      <vt:lpstr>What happens if nothing ‘receives’ the wave?</vt:lpstr>
      <vt:lpstr>“Fixed end” and “Free end” in electronic transmission</vt:lpstr>
      <vt:lpstr>Backscatter systems reflect waves rather than generate waves — significant (10,000x or more) power savings</vt:lpstr>
      <vt:lpstr>Backscatter is an old idea — history in spycraft!</vt:lpstr>
      <vt:lpstr>Outline</vt:lpstr>
      <vt:lpstr>RFID is everywhere nowadays</vt:lpstr>
      <vt:lpstr>A brief digression to be precise in terminology</vt:lpstr>
      <vt:lpstr>The meaningful difference is in how the tag devices power themselves</vt:lpstr>
      <vt:lpstr>Let’s look at RFID standards to get a sense of the numbers</vt:lpstr>
      <vt:lpstr>Sidebar: What’s NFC?</vt:lpstr>
      <vt:lpstr>Outline</vt:lpstr>
      <vt:lpstr>“Embedded” sensors</vt:lpstr>
      <vt:lpstr>Backscatter for sensor networks</vt:lpstr>
      <vt:lpstr>RFID sensors</vt:lpstr>
      <vt:lpstr>Backscatter + LPWAN = usable?</vt:lpstr>
      <vt:lpstr>Design element #1: LoRea decouples the carrier signal generation and reception</vt:lpstr>
      <vt:lpstr>Design element #2: LoRea backscatters at a frequency offset from the carrier signal</vt:lpstr>
      <vt:lpstr>Ran out of space while performing experiments</vt:lpstr>
      <vt:lpstr>LoRea outperforms state-of-the-art systems</vt:lpstr>
      <vt:lpstr>Future research directions for backscatter sensor communication</vt:lpstr>
      <vt:lpstr>Backscatter as a sensor: soil moisture</vt:lpstr>
      <vt:lpstr>Outline</vt:lpstr>
      <vt:lpstr>PowerPoint Presentation</vt:lpstr>
      <vt:lpstr>How We Stack Up</vt:lpstr>
      <vt:lpstr>Creating Experiences that Matter </vt:lpstr>
      <vt:lpstr>Target Device Types</vt:lpstr>
      <vt:lpstr>Open Source</vt:lpstr>
      <vt:lpstr>Matter communication architecture</vt:lpstr>
      <vt:lpstr>Matter networks</vt:lpstr>
      <vt:lpstr>Interoperability between devices</vt:lpstr>
      <vt:lpstr>Security: major emphasis for Matter</vt:lpstr>
      <vt:lpstr>Matter Commissioning – User View</vt:lpstr>
      <vt:lpstr>More on Matter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Wireless for the Internet of Things</dc:title>
  <dc:subject/>
  <dc:creator/>
  <cp:keywords/>
  <dc:description/>
  <cp:lastModifiedBy>Campbell, Brad (bjc8c)</cp:lastModifiedBy>
  <cp:revision>68</cp:revision>
  <dcterms:created xsi:type="dcterms:W3CDTF">2015-09-15T19:03:29Z</dcterms:created>
  <dcterms:modified xsi:type="dcterms:W3CDTF">2023-04-12T16:33:43Z</dcterms:modified>
  <cp:category/>
</cp:coreProperties>
</file>