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394" r:id="rId4"/>
    <p:sldId id="2395" r:id="rId5"/>
    <p:sldId id="2396" r:id="rId6"/>
    <p:sldId id="2397" r:id="rId7"/>
    <p:sldId id="2398" r:id="rId8"/>
    <p:sldId id="2399" r:id="rId9"/>
    <p:sldId id="2400" r:id="rId10"/>
    <p:sldId id="2401" r:id="rId11"/>
    <p:sldId id="2402" r:id="rId12"/>
    <p:sldId id="2404" r:id="rId13"/>
    <p:sldId id="2405" r:id="rId14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5110AAAC-F137-5D49-A97C-45BAE212A167}">
          <p14:sldIdLst>
            <p14:sldId id="256"/>
            <p14:sldId id="257"/>
            <p14:sldId id="2394"/>
            <p14:sldId id="2395"/>
            <p14:sldId id="2396"/>
            <p14:sldId id="2397"/>
            <p14:sldId id="2398"/>
            <p14:sldId id="2399"/>
            <p14:sldId id="2400"/>
            <p14:sldId id="2401"/>
            <p14:sldId id="2402"/>
            <p14:sldId id="2404"/>
            <p14:sldId id="2405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3" roundtripDataSignature="AMtx7mh2GsPZzwgmj0ICQeZO52ZYci94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57"/>
    <p:restoredTop sz="94648"/>
  </p:normalViewPr>
  <p:slideViewPr>
    <p:cSldViewPr snapToGrid="0">
      <p:cViewPr varScale="1">
        <p:scale>
          <a:sx n="135" d="100"/>
          <a:sy n="135" d="100"/>
        </p:scale>
        <p:origin x="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63" Type="http://customschemas.google.com/relationships/presentationmetadata" Target="metadata"/><Relationship Id="rId3" Type="http://schemas.openxmlformats.org/officeDocument/2006/relationships/slide" Target="slides/slide2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65" Type="http://schemas.openxmlformats.org/officeDocument/2006/relationships/viewProps" Target="viewProps.xml"/><Relationship Id="rId10" Type="http://schemas.openxmlformats.org/officeDocument/2006/relationships/slide" Target="slides/slide9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8" name="Google Shape;6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6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4500"/>
              <a:buFont typeface="Trebuchet M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6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Helvetica" pitchFamily="2" charset="0"/>
              </a:defRPr>
            </a:lvl1pPr>
            <a:lvl2pPr lvl="1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17" name="Google Shape;17;p46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7"/>
          <p:cNvSpPr txBox="1">
            <a:spLocks noGrp="1"/>
          </p:cNvSpPr>
          <p:nvPr>
            <p:ph type="ctrTitle"/>
          </p:nvPr>
        </p:nvSpPr>
        <p:spPr>
          <a:xfrm>
            <a:off x="1143000" y="892099"/>
            <a:ext cx="6858000" cy="180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750"/>
              <a:buFont typeface="Trebuchet MS"/>
              <a:buNone/>
              <a:defRPr sz="37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7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latin typeface="Helvetica" pitchFamily="2" charset="0"/>
              </a:defRPr>
            </a:lvl1pPr>
            <a:lvl2pPr lvl="1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/>
            </a:lvl2pPr>
            <a:lvl3pPr lvl="2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126"/>
              <a:buNone/>
              <a:defRPr sz="1126"/>
            </a:lvl3pPr>
            <a:lvl4pPr lvl="3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lvl="5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lvl="6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lvl="7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lvl="8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4" name="Google Shape;64;p57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675029-3143-A94C-8B1D-21D4E52FE7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1371600" cy="30427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CSE141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3155C7B-EEBB-EB4E-B209-F75E02BBD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5296959"/>
            <a:ext cx="5486400" cy="30427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CC BY-NC-ND Pat Pannuto – Slides adapted from Dean Tullsen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9E46ED-F1B0-814C-AC67-EA5B8178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00" y="5296959"/>
            <a:ext cx="1371600" cy="304271"/>
          </a:xfrm>
          <a:prstGeom prst="rect">
            <a:avLst/>
          </a:prstGeom>
        </p:spPr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4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44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635000"/>
            <a:ext cx="4038600" cy="4470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35000"/>
            <a:ext cx="4038600" cy="4470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A3EC2C-B6DF-9DEF-BBCC-F9A462077D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5AB45-7884-24D1-B3F3-703D7D9A54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D499D5-0A76-92BD-1246-417B1DB1FB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502B31-3A83-EB44-A50B-4F95116425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920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7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1" name="Google Shape;21;p47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0"/>
          <p:cNvSpPr txBox="1">
            <a:spLocks noGrp="1"/>
          </p:cNvSpPr>
          <p:nvPr>
            <p:ph type="title"/>
          </p:nvPr>
        </p:nvSpPr>
        <p:spPr>
          <a:xfrm>
            <a:off x="623888" y="1424785"/>
            <a:ext cx="7886700" cy="237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4500"/>
              <a:buFont typeface="Trebuchet M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0"/>
          <p:cNvSpPr txBox="1"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1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1"/>
          <p:cNvSpPr txBox="1">
            <a:spLocks noGrp="1"/>
          </p:cNvSpPr>
          <p:nvPr>
            <p:ph type="body" idx="1"/>
          </p:nvPr>
        </p:nvSpPr>
        <p:spPr>
          <a:xfrm>
            <a:off x="628650" y="1521354"/>
            <a:ext cx="38862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4" name="Google Shape;34;p51"/>
          <p:cNvSpPr txBox="1">
            <a:spLocks noGrp="1"/>
          </p:cNvSpPr>
          <p:nvPr>
            <p:ph type="body" idx="2"/>
          </p:nvPr>
        </p:nvSpPr>
        <p:spPr>
          <a:xfrm>
            <a:off x="4629150" y="1521354"/>
            <a:ext cx="38862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5" name="Google Shape;35;p51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2"/>
          <p:cNvSpPr txBox="1"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2"/>
          <p:cNvSpPr txBox="1"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39" name="Google Shape;39;p52"/>
          <p:cNvSpPr txBox="1">
            <a:spLocks noGrp="1"/>
          </p:cNvSpPr>
          <p:nvPr>
            <p:ph type="body" idx="2"/>
          </p:nvPr>
        </p:nvSpPr>
        <p:spPr>
          <a:xfrm>
            <a:off x="629842" y="2087566"/>
            <a:ext cx="3868340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52"/>
          <p:cNvSpPr txBox="1">
            <a:spLocks noGrp="1"/>
          </p:cNvSpPr>
          <p:nvPr>
            <p:ph type="body" idx="3"/>
          </p:nvPr>
        </p:nvSpPr>
        <p:spPr>
          <a:xfrm>
            <a:off x="4629156" y="1400969"/>
            <a:ext cx="3887391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41" name="Google Shape;41;p52"/>
          <p:cNvSpPr txBox="1">
            <a:spLocks noGrp="1"/>
          </p:cNvSpPr>
          <p:nvPr>
            <p:ph type="body" idx="4"/>
          </p:nvPr>
        </p:nvSpPr>
        <p:spPr>
          <a:xfrm>
            <a:off x="4629156" y="2087566"/>
            <a:ext cx="3887391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2" name="Google Shape;42;p52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body"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Helvetica" pitchFamily="2" charset="0"/>
              </a:defRPr>
            </a:lvl1pPr>
            <a:lvl2pPr marL="914400" lvl="1" indent="-3619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 dirty="0"/>
          </a:p>
        </p:txBody>
      </p:sp>
      <p:sp>
        <p:nvSpPr>
          <p:cNvPr id="46" name="Google Shape;46;p53"/>
          <p:cNvSpPr txBox="1">
            <a:spLocks noGrp="1"/>
          </p:cNvSpPr>
          <p:nvPr>
            <p:ph type="body" idx="2"/>
          </p:nvPr>
        </p:nvSpPr>
        <p:spPr>
          <a:xfrm>
            <a:off x="629841" y="1714503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47" name="Google Shape;47;p53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4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4"/>
          <p:cNvSpPr>
            <a:spLocks noGrp="1"/>
          </p:cNvSpPr>
          <p:nvPr>
            <p:ph type="pic" idx="2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54"/>
          <p:cNvSpPr txBox="1">
            <a:spLocks noGrp="1"/>
          </p:cNvSpPr>
          <p:nvPr>
            <p:ph type="body" idx="1"/>
          </p:nvPr>
        </p:nvSpPr>
        <p:spPr>
          <a:xfrm>
            <a:off x="629841" y="1714503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52" name="Google Shape;52;p54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5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5"/>
          <p:cNvSpPr txBox="1">
            <a:spLocks noGrp="1"/>
          </p:cNvSpPr>
          <p:nvPr>
            <p:ph type="body" idx="1"/>
          </p:nvPr>
        </p:nvSpPr>
        <p:spPr>
          <a:xfrm rot="5400000">
            <a:off x="2477699" y="-1411258"/>
            <a:ext cx="4188246" cy="892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6" name="Google Shape;56;p55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6"/>
          <p:cNvSpPr txBox="1">
            <a:spLocks noGrp="1"/>
          </p:cNvSpPr>
          <p:nvPr>
            <p:ph type="title"/>
          </p:nvPr>
        </p:nvSpPr>
        <p:spPr>
          <a:xfrm rot="5400000">
            <a:off x="5107915" y="1740033"/>
            <a:ext cx="484319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6"/>
          <p:cNvSpPr txBox="1">
            <a:spLocks noGrp="1"/>
          </p:cNvSpPr>
          <p:nvPr>
            <p:ph type="body" idx="1"/>
          </p:nvPr>
        </p:nvSpPr>
        <p:spPr>
          <a:xfrm rot="5400000">
            <a:off x="1107419" y="-174492"/>
            <a:ext cx="484319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0" name="Google Shape;60;p56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300"/>
              <a:buFont typeface="Trebuchet MS"/>
              <a:buNone/>
              <a:defRPr sz="3300" b="0" i="0" u="none" strike="noStrike" cap="none">
                <a:solidFill>
                  <a:srgbClr val="002F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5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45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00476" y="177254"/>
            <a:ext cx="997802" cy="6136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7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Helvetica" pitchFamily="2" charset="0"/>
          <a:ea typeface="Helvetica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>
            <a:spLocks noGrp="1"/>
          </p:cNvSpPr>
          <p:nvPr>
            <p:ph type="ctrTitle"/>
          </p:nvPr>
        </p:nvSpPr>
        <p:spPr>
          <a:xfrm>
            <a:off x="707010" y="935302"/>
            <a:ext cx="7692272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-US" sz="1800" dirty="0"/>
              <a:t>Wireless for the Internet of Things</a:t>
            </a:r>
            <a:br>
              <a:rPr lang="en-US" sz="1800" dirty="0"/>
            </a:br>
            <a:br>
              <a:rPr lang="en-US" sz="3200" b="1" dirty="0">
                <a:solidFill>
                  <a:schemeClr val="dk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Results &amp; </a:t>
            </a:r>
            <a:r>
              <a:rPr lang="en-US" sz="3600" b="1" dirty="0" err="1">
                <a:solidFill>
                  <a:schemeClr val="tx1"/>
                </a:solidFill>
              </a:rPr>
              <a:t>Wrapup</a:t>
            </a:r>
            <a:endParaRPr sz="6000" b="1" i="1" dirty="0">
              <a:solidFill>
                <a:schemeClr val="tx1"/>
              </a:solidFill>
            </a:endParaRPr>
          </a:p>
        </p:txBody>
      </p:sp>
      <p:sp>
        <p:nvSpPr>
          <p:cNvPr id="71" name="Google Shape;71;p1"/>
          <p:cNvSpPr txBox="1">
            <a:spLocks noGrp="1"/>
          </p:cNvSpPr>
          <p:nvPr>
            <p:ph type="subTitle" idx="1"/>
          </p:nvPr>
        </p:nvSpPr>
        <p:spPr>
          <a:xfrm>
            <a:off x="1143000" y="39160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CS/ECE 4501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Spring 2023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UVA</a:t>
            </a:r>
            <a:endParaRPr sz="16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29EA3-483E-FE1B-54A1-F9E4AFA8BBBD}"/>
              </a:ext>
            </a:extLst>
          </p:cNvPr>
          <p:cNvSpPr txBox="1"/>
          <p:nvPr/>
        </p:nvSpPr>
        <p:spPr>
          <a:xfrm>
            <a:off x="7726319" y="5496091"/>
            <a:ext cx="13179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[</a:t>
            </a:r>
            <a:r>
              <a:rPr lang="en-US" sz="700" dirty="0" err="1">
                <a:solidFill>
                  <a:schemeClr val="bg1">
                    <a:lumMod val="85000"/>
                  </a:schemeClr>
                </a:solidFill>
              </a:rPr>
              <a:t>Pannuto</a:t>
            </a:r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700" dirty="0" err="1">
                <a:solidFill>
                  <a:schemeClr val="bg1">
                    <a:lumMod val="85000"/>
                  </a:schemeClr>
                </a:solidFill>
              </a:rPr>
              <a:t>Ghena</a:t>
            </a:r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, Campbell]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A82C-78BE-E8DB-76E3-624864CCB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 Coverage - Outdoor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6FB780-9030-1B9B-7EB0-3E6406E11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80525-9DF8-D27E-78B8-F5850DD50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200" y="878541"/>
            <a:ext cx="5876549" cy="470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79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05372-98EA-6A95-E94F-138755CB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 Coverage – Indoor + Outdoor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F830B4-2F5D-3CFC-9438-66F26568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2AB4E-BA6E-A421-D0CA-A6A5B4C28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740" y="968347"/>
            <a:ext cx="5581271" cy="444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76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8EA67-8263-2F3D-E279-A2C784188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Showcase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73829-25C1-DCE8-8A0B-4F102BCAB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sz="1600" dirty="0"/>
              <a:t>Logistics:</a:t>
            </a:r>
          </a:p>
          <a:p>
            <a:r>
              <a:rPr lang="en-US" sz="1600" dirty="0"/>
              <a:t>Date: Thursday, May 4, 2023</a:t>
            </a:r>
          </a:p>
          <a:p>
            <a:r>
              <a:rPr lang="en-US" sz="1600" dirty="0"/>
              <a:t>Time: 2-5 pm</a:t>
            </a:r>
          </a:p>
          <a:p>
            <a:r>
              <a:rPr lang="en-US" sz="1600" dirty="0"/>
              <a:t>Location: Thornton E-316</a:t>
            </a:r>
          </a:p>
          <a:p>
            <a:pPr marL="114300" indent="0">
              <a:buNone/>
            </a:pPr>
            <a:r>
              <a:rPr lang="en-US" sz="1600" dirty="0"/>
              <a:t>Agenda:</a:t>
            </a:r>
          </a:p>
          <a:p>
            <a:r>
              <a:rPr lang="en-US" sz="1600" dirty="0"/>
              <a:t>2:00-2:15 – Arrive and setup</a:t>
            </a:r>
          </a:p>
          <a:p>
            <a:r>
              <a:rPr lang="en-US" sz="1600" dirty="0"/>
              <a:t>2:15-3:15 – Even number groups present</a:t>
            </a:r>
          </a:p>
          <a:p>
            <a:r>
              <a:rPr lang="en-US" sz="1600" dirty="0"/>
              <a:t>3:15-4:15 – Odd number groups present</a:t>
            </a:r>
          </a:p>
          <a:p>
            <a:pPr marL="114300" indent="0">
              <a:buNone/>
            </a:pPr>
            <a:r>
              <a:rPr lang="en-US" sz="1600" dirty="0"/>
              <a:t>What to bring:</a:t>
            </a:r>
          </a:p>
          <a:p>
            <a:r>
              <a:rPr lang="en-US" sz="1600" dirty="0"/>
              <a:t>Demo, if applicable</a:t>
            </a:r>
          </a:p>
          <a:p>
            <a:r>
              <a:rPr lang="en-US" sz="1600" dirty="0"/>
              <a:t>Video, if applicable</a:t>
            </a:r>
          </a:p>
          <a:p>
            <a:r>
              <a:rPr lang="en-US" sz="1600" dirty="0"/>
              <a:t>Results/measurements, if applicable</a:t>
            </a:r>
          </a:p>
          <a:p>
            <a:r>
              <a:rPr lang="en-US" sz="1600" dirty="0"/>
              <a:t>Laptop screen to display title and video/results/overview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A9E17-31B8-19B0-D706-B067204B2C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8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772C7-9B25-31DB-ABC9-8D02E3473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Evaluations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E8738-F1F8-FEA8-0CC5-BA5C2C960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1F666-8BD7-3116-9ED6-108E03C51E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99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300"/>
              <a:buFont typeface="Trebuchet MS"/>
              <a:buNone/>
            </a:pPr>
            <a:r>
              <a:rPr lang="en-US" dirty="0"/>
              <a:t>Brief Agenda</a:t>
            </a:r>
            <a:endParaRPr dirty="0"/>
          </a:p>
        </p:txBody>
      </p:sp>
      <p:sp>
        <p:nvSpPr>
          <p:cNvPr id="89" name="Google Shape;89;p2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Results from data collection over the semester</a:t>
            </a:r>
          </a:p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Plan for Thursday</a:t>
            </a:r>
          </a:p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Course evaluations</a:t>
            </a:r>
          </a:p>
        </p:txBody>
      </p:sp>
      <p:sp>
        <p:nvSpPr>
          <p:cNvPr id="90" name="Google Shape;90;p2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A8561-F81C-DD7E-7F9A-198BCF653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2 – BLE Advertisement Interval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8A444-F64B-597C-C425-1E8CE7B033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3877D-8C29-B2E4-FACE-38F969FE1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87222"/>
            <a:ext cx="6808509" cy="435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40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0D00E-D9A0-0778-9619-8E192FF6E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 AD Usage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8D72A-8A6C-54CB-39AC-0035CE02A4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pic>
        <p:nvPicPr>
          <p:cNvPr id="5" name="image3.png">
            <a:extLst>
              <a:ext uri="{FF2B5EF4-FFF2-40B4-BE49-F238E27FC236}">
                <a16:creationId xmlns:a16="http://schemas.microsoft.com/office/drawing/2014/main" id="{A1D00203-8CBB-17F7-1E4F-7013F2594276}"/>
              </a:ext>
            </a:extLst>
          </p:cNvPr>
          <p:cNvPicPr/>
          <p:nvPr/>
        </p:nvPicPr>
        <p:blipFill rotWithShape="1">
          <a:blip r:embed="rId2"/>
          <a:srcRect t="50000"/>
          <a:stretch/>
        </p:blipFill>
        <p:spPr>
          <a:xfrm>
            <a:off x="2756139" y="734952"/>
            <a:ext cx="4436513" cy="2464435"/>
          </a:xfrm>
          <a:prstGeom prst="rect">
            <a:avLst/>
          </a:prstGeom>
          <a:ln/>
        </p:spPr>
      </p:pic>
      <p:pic>
        <p:nvPicPr>
          <p:cNvPr id="6" name="image2.png">
            <a:extLst>
              <a:ext uri="{FF2B5EF4-FFF2-40B4-BE49-F238E27FC236}">
                <a16:creationId xmlns:a16="http://schemas.microsoft.com/office/drawing/2014/main" id="{B029ED3E-6FDC-D552-D74D-5237B54A926D}"/>
              </a:ext>
            </a:extLst>
          </p:cNvPr>
          <p:cNvPicPr/>
          <p:nvPr/>
        </p:nvPicPr>
        <p:blipFill>
          <a:blip r:embed="rId3"/>
          <a:srcRect b="13066"/>
          <a:stretch>
            <a:fillRect/>
          </a:stretch>
        </p:blipFill>
        <p:spPr>
          <a:xfrm>
            <a:off x="107207" y="802456"/>
            <a:ext cx="2509520" cy="2464435"/>
          </a:xfrm>
          <a:prstGeom prst="rect">
            <a:avLst/>
          </a:prstGeom>
          <a:ln/>
        </p:spPr>
      </p:pic>
      <p:pic>
        <p:nvPicPr>
          <p:cNvPr id="7" name="image3.png">
            <a:extLst>
              <a:ext uri="{FF2B5EF4-FFF2-40B4-BE49-F238E27FC236}">
                <a16:creationId xmlns:a16="http://schemas.microsoft.com/office/drawing/2014/main" id="{323C3037-606E-0752-6BCC-6F1F339C69F7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7207" y="3454812"/>
            <a:ext cx="4035815" cy="2115159"/>
          </a:xfrm>
          <a:prstGeom prst="rect">
            <a:avLst/>
          </a:prstGeom>
          <a:ln/>
        </p:spPr>
      </p:pic>
      <p:pic>
        <p:nvPicPr>
          <p:cNvPr id="8" name="image2.png">
            <a:extLst>
              <a:ext uri="{FF2B5EF4-FFF2-40B4-BE49-F238E27FC236}">
                <a16:creationId xmlns:a16="http://schemas.microsoft.com/office/drawing/2014/main" id="{401859D0-38BA-8723-94F6-2694E9FD68CB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648603" y="3266891"/>
            <a:ext cx="3252470" cy="239204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927112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7B9B57-50FD-BCE8-B601-A8B244A3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A4776-6EE1-CE78-BB9F-8B6F9636E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F3ABCB-0C0A-B1A3-5CCB-118E72192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0705" y="78523"/>
            <a:ext cx="3223967" cy="2551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8A1608-A9FB-D918-7C64-B7810889E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795" y="78523"/>
            <a:ext cx="1842231" cy="2692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156D4F-4795-5D54-646A-E82C3D55D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884" y="137702"/>
            <a:ext cx="2747321" cy="24329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1CF997-3B1D-FECF-182E-8E0E8C7D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027" y="783376"/>
            <a:ext cx="3608955" cy="2151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28EE11-7977-4456-9063-89E4999EB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6415" y="2717037"/>
            <a:ext cx="2488105" cy="29979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2097A7-074E-F6DC-67DB-1A4ABDD4A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93509" y="3176834"/>
            <a:ext cx="4263272" cy="2106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E6E1FF-C1E6-A236-B349-6BAC6E8F2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3085" y="3050174"/>
            <a:ext cx="1499120" cy="1274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97F800-6C0F-DEBE-0081-BA90D03AF0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2834" y="4037672"/>
            <a:ext cx="3363541" cy="156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32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59707-54A7-ED0A-89E5-2B92C34EE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F34FD9-56CE-B699-172A-218673CAA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5E778D-82AB-6A44-B5F6-158C1E8A3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0" y="1468793"/>
            <a:ext cx="3394139" cy="2697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DFE38F-4F4C-932D-86E7-925F1E1D9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069" y="1643668"/>
            <a:ext cx="4169004" cy="24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47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E43E-25EF-5BB7-9695-D8FFFFC7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898FB8-BE7A-A12C-0F53-5FB6770AA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02DFE-6CEC-405C-7877-77BC24C23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35977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AC2D70-D561-A6C4-B21D-FBF9D25FA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977" y="315798"/>
            <a:ext cx="3117328" cy="2340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7B3D6-D331-013C-19CF-AF439B459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07" y="3285349"/>
            <a:ext cx="2754984" cy="1895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BE4B87-13A6-D447-CBE8-AD6BC9219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299" y="3197951"/>
            <a:ext cx="2291786" cy="2340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E5F9AE-9BA2-0881-ACEC-6EA6576B7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152" y="2588130"/>
            <a:ext cx="2120074" cy="2997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AC24F1-BBA8-7FE7-38EE-01AE0F0FD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7574" y="2187018"/>
            <a:ext cx="1896394" cy="260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94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88F2A-D101-424D-59B3-C9CB9835B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270059-A657-9F83-1577-478BF49AE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601C1-D11D-BB06-1D9B-03E515818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339" y="412614"/>
            <a:ext cx="3607850" cy="1970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1D4A47-ED5E-7D5D-6D06-5C61C6F55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02339" cy="2538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CB030F-D311-593A-8C11-65CC335A3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3709" y="3053978"/>
            <a:ext cx="4385821" cy="1972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C31CF4-FC07-1172-9105-2CCDF5C0B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112" y="3053978"/>
            <a:ext cx="3951983" cy="199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74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7EFB-5FC0-B23B-D28E-7D1E1CE6C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B7A036-DF62-DB89-B94F-28D00A4D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CAD11F-527E-0DD7-9A99-4F9ADBBDF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56426" cy="3537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16FC56-B0C6-96AC-8118-E6CE11C86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426" y="555038"/>
            <a:ext cx="3697664" cy="2257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0F5251-23F4-9216-04FB-43BF87DBD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93" y="2937722"/>
            <a:ext cx="2676439" cy="2812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7CF6BD-FC86-CE69-4B53-8B18133F7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731" y="3209068"/>
            <a:ext cx="3471421" cy="25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21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V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57200"/>
      </a:accent2>
      <a:accent3>
        <a:srgbClr val="A5A5A5"/>
      </a:accent3>
      <a:accent4>
        <a:srgbClr val="FFC000"/>
      </a:accent4>
      <a:accent5>
        <a:srgbClr val="DF1E4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6802</TotalTime>
  <Words>141</Words>
  <Application>Microsoft Macintosh PowerPoint</Application>
  <PresentationFormat>On-screen Show (16:10)</PresentationFormat>
  <Paragraphs>41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Helvetica</vt:lpstr>
      <vt:lpstr>Helvetica Neue</vt:lpstr>
      <vt:lpstr>Trebuchet MS</vt:lpstr>
      <vt:lpstr>Office Theme</vt:lpstr>
      <vt:lpstr>Wireless for the Internet of Things  Results &amp; Wrapup</vt:lpstr>
      <vt:lpstr>Brief Agenda</vt:lpstr>
      <vt:lpstr>Lab 2 – BLE Advertisement Interval</vt:lpstr>
      <vt:lpstr>BLE AD Usage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LoRa Coverage - Outdoor</vt:lpstr>
      <vt:lpstr>LoRa Coverage – Indoor + Outdoor</vt:lpstr>
      <vt:lpstr>Class Showcase</vt:lpstr>
      <vt:lpstr>Course Evaluations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for the Internet of Things</dc:title>
  <dc:subject/>
  <dc:creator/>
  <cp:keywords/>
  <dc:description/>
  <cp:lastModifiedBy>Campbell, Brad (bjc8c)</cp:lastModifiedBy>
  <cp:revision>70</cp:revision>
  <dcterms:created xsi:type="dcterms:W3CDTF">2015-09-15T19:03:29Z</dcterms:created>
  <dcterms:modified xsi:type="dcterms:W3CDTF">2023-05-01T17:51:31Z</dcterms:modified>
  <cp:category/>
</cp:coreProperties>
</file>