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56" r:id="rId2"/>
    <p:sldId id="260" r:id="rId3"/>
    <p:sldId id="262" r:id="rId4"/>
    <p:sldId id="270" r:id="rId5"/>
    <p:sldId id="271" r:id="rId6"/>
    <p:sldId id="291" r:id="rId7"/>
    <p:sldId id="273" r:id="rId8"/>
    <p:sldId id="274" r:id="rId9"/>
    <p:sldId id="275" r:id="rId10"/>
    <p:sldId id="280" r:id="rId11"/>
    <p:sldId id="282" r:id="rId12"/>
    <p:sldId id="281" r:id="rId13"/>
    <p:sldId id="283" r:id="rId14"/>
    <p:sldId id="284" r:id="rId15"/>
    <p:sldId id="292" r:id="rId16"/>
    <p:sldId id="285" r:id="rId17"/>
    <p:sldId id="290" r:id="rId18"/>
    <p:sldId id="286" r:id="rId19"/>
    <p:sldId id="288" r:id="rId20"/>
    <p:sldId id="289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9" autoAdjust="0"/>
    <p:restoredTop sz="95330"/>
  </p:normalViewPr>
  <p:slideViewPr>
    <p:cSldViewPr snapToGrid="0">
      <p:cViewPr varScale="1">
        <p:scale>
          <a:sx n="133" d="100"/>
          <a:sy n="133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A616-A108-6D49-882E-751466198F65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E8D-99E5-9B4A-A3F6-9256A97229C9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8/29/18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7C21-26EC-9C4A-88CB-B7481D811CEA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B364-466D-7244-AD0E-C01B4A2CE0E0}" type="datetime1">
              <a:rPr lang="en-US" smtClean="0"/>
              <a:t>8/29/18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A752-2CDE-FD4B-9F7D-34FD753A0F30}" type="datetime1">
              <a:rPr lang="en-US" smtClean="0"/>
              <a:t>8/29/18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2902-48F9-F148-B629-3C5B18F16DA3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636B-EC33-D74F-B221-E1ABE1C7C15D}" type="datetime1">
              <a:rPr lang="en-US" smtClean="0"/>
              <a:t>8/29/18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1D92-0483-F04E-B290-7930EF1C3EF9}" type="datetime1">
              <a:rPr lang="en-US" smtClean="0"/>
              <a:t>8/29/18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7B0B-843F-ED44-9176-292818CDF1C2}" type="datetime1">
              <a:rPr lang="en-US" smtClean="0"/>
              <a:t>8/29/18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365" y="89647"/>
            <a:ext cx="8875059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65" y="959224"/>
            <a:ext cx="8875059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05E-DE3F-4A4B-AF07-597B733E796D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5715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8" name="Picture 2" descr="Computer Science at the University of Virginia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650" y="5309350"/>
            <a:ext cx="2057400" cy="3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68A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4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7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2.emf"/><Relationship Id="rId40" Type="http://schemas.openxmlformats.org/officeDocument/2006/relationships/image" Target="../media/image5.emf"/><Relationship Id="rId45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8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3.png"/><Relationship Id="rId46" Type="http://schemas.microsoft.com/office/2007/relationships/hdphoto" Target="../media/hdphoto1.wdp"/><Relationship Id="rId20" Type="http://schemas.openxmlformats.org/officeDocument/2006/relationships/tags" Target="../tags/tag20.xml"/><Relationship Id="rId4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bradjc@virginia.ed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35302"/>
            <a:ext cx="9144000" cy="1989667"/>
          </a:xfrm>
        </p:spPr>
        <p:txBody>
          <a:bodyPr>
            <a:normAutofit/>
          </a:bodyPr>
          <a:lstStyle/>
          <a:p>
            <a:r>
              <a:rPr lang="en-US" dirty="0"/>
              <a:t>CS6501</a:t>
            </a:r>
            <a:br>
              <a:rPr lang="en-US" dirty="0"/>
            </a:br>
            <a:r>
              <a:rPr lang="en-US" dirty="0"/>
              <a:t>Embedded Operating Systems</a:t>
            </a:r>
            <a:br>
              <a:rPr lang="en-US" dirty="0"/>
            </a:br>
            <a:r>
              <a:rPr lang="en-US" dirty="0"/>
              <a:t>for the IoT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Introduction </a:t>
            </a:r>
            <a:r>
              <a:rPr lang="mr-IN" dirty="0"/>
              <a:t>–</a:t>
            </a:r>
            <a:r>
              <a:rPr lang="en-US" dirty="0"/>
              <a:t> August 29, 2018</a:t>
            </a:r>
          </a:p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bradjc@virginia.edu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www.cs.virginia.edu</a:t>
            </a:r>
            <a:r>
              <a:rPr lang="en-US" dirty="0"/>
              <a:t>/~bjc8c/class/cs6501-f18/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graduate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</a:t>
            </a:r>
          </a:p>
          <a:p>
            <a:pPr lvl="1"/>
            <a:r>
              <a:rPr lang="en-US" dirty="0"/>
              <a:t>Familiarity with general operating system concepts</a:t>
            </a:r>
          </a:p>
          <a:p>
            <a:pPr lvl="1"/>
            <a:r>
              <a:rPr lang="en-US" dirty="0"/>
              <a:t>Interest in learning more about research</a:t>
            </a:r>
          </a:p>
          <a:p>
            <a:r>
              <a:rPr lang="en-US" dirty="0"/>
              <a:t>We will learn</a:t>
            </a:r>
          </a:p>
          <a:p>
            <a:pPr lvl="1"/>
            <a:r>
              <a:rPr lang="en-US" dirty="0"/>
              <a:t>About the specific constraints inherent to programming embedded systems</a:t>
            </a:r>
          </a:p>
          <a:p>
            <a:r>
              <a:rPr lang="en-US" dirty="0"/>
              <a:t>We will practice</a:t>
            </a:r>
          </a:p>
          <a:p>
            <a:pPr lvl="1"/>
            <a:r>
              <a:rPr lang="en-US" dirty="0"/>
              <a:t>Identifying the scientific method in research papers</a:t>
            </a:r>
          </a:p>
          <a:p>
            <a:pPr lvl="1"/>
            <a:r>
              <a:rPr lang="en-US" dirty="0"/>
              <a:t>Analyzing and critiquing existing research</a:t>
            </a:r>
          </a:p>
          <a:p>
            <a:pPr lvl="1"/>
            <a:r>
              <a:rPr lang="en-US" dirty="0"/>
              <a:t>Presenting and communicating clearly existing research</a:t>
            </a:r>
          </a:p>
          <a:p>
            <a:pPr lvl="1"/>
            <a:r>
              <a:rPr lang="en-US" dirty="0"/>
              <a:t>Applying those techniques to your own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Observation/topic/idea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Hypothesis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8083" y="1718269"/>
            <a:ext cx="3979147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Independent and </a:t>
            </a:r>
            <a:r>
              <a:rPr lang="en-US"/>
              <a:t>dependent variables.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48897" y="1902935"/>
            <a:ext cx="1547446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0696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~2 reviews due before each class</a:t>
            </a:r>
          </a:p>
          <a:p>
            <a:r>
              <a:rPr lang="en-US" dirty="0"/>
              <a:t>Not long, but answer the following questions:</a:t>
            </a:r>
          </a:p>
          <a:p>
            <a:pPr lvl="1"/>
            <a:r>
              <a:rPr lang="en-US" dirty="0"/>
              <a:t>What is the problem this paper addresses, and why is it important?</a:t>
            </a:r>
          </a:p>
          <a:p>
            <a:pPr lvl="1"/>
            <a:r>
              <a:rPr lang="en-US" dirty="0"/>
              <a:t>What is the hypothesis of this paper?</a:t>
            </a:r>
          </a:p>
          <a:p>
            <a:pPr lvl="1"/>
            <a:r>
              <a:rPr lang="en-US" dirty="0"/>
              <a:t>What are two key assumptions that this paper makes?</a:t>
            </a:r>
          </a:p>
          <a:p>
            <a:pPr lvl="1"/>
            <a:r>
              <a:rPr lang="en-US" dirty="0"/>
              <a:t>What are the two main strengths of this paper?</a:t>
            </a:r>
          </a:p>
          <a:p>
            <a:pPr lvl="1"/>
            <a:r>
              <a:rPr lang="en-US" dirty="0"/>
              <a:t>What are the two main weaknesses of this paper?</a:t>
            </a:r>
          </a:p>
          <a:p>
            <a:pPr lvl="1"/>
            <a:r>
              <a:rPr lang="en-US" dirty="0"/>
              <a:t>Which figure or experiment was most compelling in support of the hypothesis, and why?</a:t>
            </a:r>
          </a:p>
          <a:p>
            <a:r>
              <a:rPr lang="en-US" dirty="0"/>
              <a:t>Sometimes the authors make these easy, other times you have to infer.</a:t>
            </a:r>
          </a:p>
          <a:p>
            <a:r>
              <a:rPr lang="en-US" dirty="0">
                <a:solidFill>
                  <a:schemeClr val="accent1"/>
                </a:solidFill>
              </a:rPr>
              <a:t>Being able to do this in your own work will make you a stronger researcher, communicator, and engineer.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reviews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fill in a quick survey about each paper:</a:t>
            </a:r>
          </a:p>
          <a:p>
            <a:pPr lvl="1"/>
            <a:r>
              <a:rPr lang="en-US" dirty="0"/>
              <a:t>Presentation (1-5):</a:t>
            </a:r>
          </a:p>
          <a:p>
            <a:pPr lvl="1"/>
            <a:r>
              <a:rPr lang="en-US" dirty="0"/>
              <a:t>Interest (1-5):</a:t>
            </a:r>
          </a:p>
          <a:p>
            <a:pPr lvl="1"/>
            <a:r>
              <a:rPr lang="en-US" dirty="0"/>
              <a:t>Impact (1-5):</a:t>
            </a:r>
          </a:p>
          <a:p>
            <a:pPr lvl="1"/>
            <a:r>
              <a:rPr lang="en-US" dirty="0"/>
              <a:t>Overall (1-5):</a:t>
            </a:r>
          </a:p>
          <a:p>
            <a:pPr lvl="1"/>
            <a:r>
              <a:rPr lang="en-US" dirty="0"/>
              <a:t>Confidence (1-5):</a:t>
            </a:r>
          </a:p>
          <a:p>
            <a:r>
              <a:rPr lang="en-US" dirty="0"/>
              <a:t>We’ll see how each paper ranks at the end of the semester.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7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discussion lead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must pick one class (or paper) to be discussion lead.</a:t>
            </a:r>
          </a:p>
          <a:p>
            <a:r>
              <a:rPr lang="en-US" dirty="0"/>
              <a:t>Leads must</a:t>
            </a:r>
          </a:p>
          <a:p>
            <a:pPr lvl="1"/>
            <a:r>
              <a:rPr lang="en-US" dirty="0"/>
              <a:t>Introduce the papers.</a:t>
            </a:r>
          </a:p>
          <a:p>
            <a:pPr lvl="1"/>
            <a:r>
              <a:rPr lang="en-US" dirty="0"/>
              <a:t>Discuss the paper review questions.</a:t>
            </a:r>
          </a:p>
          <a:p>
            <a:pPr lvl="1"/>
            <a:r>
              <a:rPr lang="en-US" dirty="0"/>
              <a:t>Facilitate a discussion about the approach, merit, and impact of the papers.</a:t>
            </a:r>
          </a:p>
          <a:p>
            <a:r>
              <a:rPr lang="en-US" dirty="0"/>
              <a:t>I’ll do the first couple to give one approach to being discussion lead.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r>
              <a:rPr lang="en-US" dirty="0"/>
              <a:t> / 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~3 over the semester</a:t>
            </a:r>
          </a:p>
          <a:p>
            <a:r>
              <a:rPr lang="en-US" dirty="0"/>
              <a:t>Will cover the material from class and papers</a:t>
            </a:r>
          </a:p>
          <a:p>
            <a:r>
              <a:rPr lang="en-US" dirty="0"/>
              <a:t>Reinforce key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 embedded operating system</a:t>
            </a:r>
          </a:p>
          <a:p>
            <a:pPr lvl="1"/>
            <a:r>
              <a:rPr lang="en-US" dirty="0"/>
              <a:t>Choose application</a:t>
            </a:r>
          </a:p>
          <a:p>
            <a:pPr lvl="1"/>
            <a:r>
              <a:rPr lang="en-US" dirty="0"/>
              <a:t>Implement the idea</a:t>
            </a:r>
          </a:p>
          <a:p>
            <a:pPr lvl="1"/>
            <a:r>
              <a:rPr lang="en-US" dirty="0"/>
              <a:t>Analyze the impact of the operating system</a:t>
            </a:r>
          </a:p>
          <a:p>
            <a:pPr marL="0" indent="0">
              <a:buNone/>
            </a:pPr>
            <a:r>
              <a:rPr lang="en-US" dirty="0"/>
              <a:t>	- or -</a:t>
            </a:r>
          </a:p>
          <a:p>
            <a:r>
              <a:rPr lang="en-US" dirty="0"/>
              <a:t>Do a research project</a:t>
            </a:r>
          </a:p>
          <a:p>
            <a:pPr lvl="1"/>
            <a:r>
              <a:rPr lang="en-US" dirty="0"/>
              <a:t>Explore a new idea involving embedded operating systems</a:t>
            </a:r>
          </a:p>
          <a:p>
            <a:pPr lvl="1"/>
            <a:r>
              <a:rPr lang="en-US" dirty="0"/>
              <a:t>6 page paper</a:t>
            </a:r>
          </a:p>
          <a:p>
            <a:pPr lvl="1"/>
            <a:r>
              <a:rPr lang="en-US" dirty="0"/>
              <a:t>Implementation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project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person/group will present their project/findings at the end of the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Breakdown</a:t>
            </a:r>
          </a:p>
          <a:p>
            <a:pPr lvl="1"/>
            <a:r>
              <a:rPr lang="en-US" dirty="0"/>
              <a:t>15%: Discussion Lead</a:t>
            </a:r>
          </a:p>
          <a:p>
            <a:pPr lvl="1"/>
            <a:r>
              <a:rPr lang="en-US" dirty="0"/>
              <a:t>15%: Paper Reviews</a:t>
            </a:r>
          </a:p>
          <a:p>
            <a:pPr lvl="1"/>
            <a:r>
              <a:rPr lang="en-US" dirty="0"/>
              <a:t>15%: In-class Participation and Discussion</a:t>
            </a:r>
          </a:p>
          <a:p>
            <a:pPr lvl="1"/>
            <a:r>
              <a:rPr lang="en-US" dirty="0"/>
              <a:t>15%: Quizzes</a:t>
            </a:r>
          </a:p>
          <a:p>
            <a:pPr lvl="1"/>
            <a:r>
              <a:rPr lang="en-US" dirty="0"/>
              <a:t>40%: Final Project and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Tuesdays 2 pm </a:t>
            </a:r>
            <a:r>
              <a:rPr lang="mr-IN" dirty="0"/>
              <a:t>–</a:t>
            </a:r>
            <a:r>
              <a:rPr lang="en-US" dirty="0"/>
              <a:t> 3 pm</a:t>
            </a:r>
          </a:p>
          <a:p>
            <a:r>
              <a:rPr lang="en-US" dirty="0"/>
              <a:t>Wednesdays noon – 1 pm</a:t>
            </a:r>
          </a:p>
          <a:p>
            <a:r>
              <a:rPr lang="en-US" dirty="0"/>
              <a:t>241 Olsson (Link Lab)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69863" y="76200"/>
            <a:ext cx="888047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2F468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Bell’</a:t>
            </a:r>
            <a:r>
              <a:rPr lang="en-US" altLang="ja-JP" dirty="0">
                <a:ea typeface="ＭＳ Ｐゴシック" pitchFamily="1" charset="-128"/>
                <a:cs typeface="ＭＳ Ｐゴシック" pitchFamily="1" charset="-128"/>
              </a:rPr>
              <a:t>s Law of Computer Classes:</a:t>
            </a:r>
            <a:br>
              <a:rPr lang="en-US" altLang="ja-JP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altLang="ja-JP" dirty="0">
                <a:ea typeface="ＭＳ Ｐゴシック" pitchFamily="1" charset="-128"/>
                <a:cs typeface="ＭＳ Ｐゴシック" pitchFamily="1" charset="-128"/>
              </a:rPr>
              <a:t>A new computer class emerges roughly every decade 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4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0" y="802104"/>
            <a:ext cx="8715375" cy="50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582" y="2699335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754" y="2057469"/>
            <a:ext cx="838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>
            <p:custDataLst>
              <p:tags r:id="rId4"/>
            </p:custDataLst>
          </p:nvPr>
        </p:nvCxnSpPr>
        <p:spPr bwMode="auto">
          <a:xfrm flipV="1">
            <a:off x="2063759" y="1449388"/>
            <a:ext cx="457200" cy="15240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5"/>
            </p:custDataLst>
          </p:nvPr>
        </p:nvCxnSpPr>
        <p:spPr bwMode="auto">
          <a:xfrm rot="5400000" flipH="1" flipV="1">
            <a:off x="2272758" y="2577515"/>
            <a:ext cx="762000" cy="15240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3636964" y="1878134"/>
            <a:ext cx="946632" cy="736963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7"/>
            </p:custDataLst>
          </p:nvPr>
        </p:nvCxnSpPr>
        <p:spPr bwMode="auto">
          <a:xfrm rot="5400000" flipH="1" flipV="1">
            <a:off x="3953946" y="3400478"/>
            <a:ext cx="457200" cy="22860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8"/>
            </p:custDataLst>
          </p:nvPr>
        </p:nvCxnSpPr>
        <p:spPr bwMode="auto">
          <a:xfrm rot="5400000" flipH="1" flipV="1">
            <a:off x="5585244" y="4344492"/>
            <a:ext cx="228600" cy="22860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9"/>
            </p:custDataLst>
          </p:nvPr>
        </p:nvSpPr>
        <p:spPr bwMode="auto">
          <a:xfrm>
            <a:off x="2483367" y="1724325"/>
            <a:ext cx="1981200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Mainframe</a:t>
            </a:r>
          </a:p>
        </p:txBody>
      </p:sp>
      <p:sp>
        <p:nvSpPr>
          <p:cNvPr id="54" name="TextBox 53"/>
          <p:cNvSpPr txBox="1"/>
          <p:nvPr>
            <p:custDataLst>
              <p:tags r:id="rId10"/>
            </p:custDataLst>
          </p:nvPr>
        </p:nvSpPr>
        <p:spPr bwMode="auto">
          <a:xfrm>
            <a:off x="1717641" y="3916364"/>
            <a:ext cx="160020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Mini Computer</a:t>
            </a:r>
          </a:p>
        </p:txBody>
      </p:sp>
      <p:sp>
        <p:nvSpPr>
          <p:cNvPr id="55" name="TextBox 54"/>
          <p:cNvSpPr txBox="1"/>
          <p:nvPr>
            <p:custDataLst>
              <p:tags r:id="rId11"/>
            </p:custDataLst>
          </p:nvPr>
        </p:nvSpPr>
        <p:spPr bwMode="auto">
          <a:xfrm>
            <a:off x="2775787" y="4473771"/>
            <a:ext cx="16002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Personal Computer</a:t>
            </a:r>
          </a:p>
        </p:txBody>
      </p:sp>
      <p:sp>
        <p:nvSpPr>
          <p:cNvPr id="56" name="TextBox 55"/>
          <p:cNvSpPr txBox="1"/>
          <p:nvPr>
            <p:custDataLst>
              <p:tags r:id="rId12"/>
            </p:custDataLst>
          </p:nvPr>
        </p:nvSpPr>
        <p:spPr bwMode="auto">
          <a:xfrm>
            <a:off x="4162044" y="2170713"/>
            <a:ext cx="1600200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Workstation</a:t>
            </a:r>
          </a:p>
        </p:txBody>
      </p:sp>
      <p:sp>
        <p:nvSpPr>
          <p:cNvPr id="57" name="TextBox 56"/>
          <p:cNvSpPr txBox="1"/>
          <p:nvPr>
            <p:custDataLst>
              <p:tags r:id="rId13"/>
            </p:custDataLst>
          </p:nvPr>
        </p:nvSpPr>
        <p:spPr bwMode="auto">
          <a:xfrm>
            <a:off x="5013744" y="4761904"/>
            <a:ext cx="1600200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Smartphone</a:t>
            </a:r>
          </a:p>
        </p:txBody>
      </p:sp>
      <p:cxnSp>
        <p:nvCxnSpPr>
          <p:cNvPr id="58" name="Straight Connector 57"/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7081433" y="4339108"/>
            <a:ext cx="847251" cy="579527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15"/>
            </p:custDataLst>
          </p:nvPr>
        </p:nvSpPr>
        <p:spPr bwMode="auto">
          <a:xfrm>
            <a:off x="7690197" y="4525997"/>
            <a:ext cx="1600200" cy="54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Smart Sensors</a:t>
            </a:r>
          </a:p>
        </p:txBody>
      </p:sp>
      <p:sp>
        <p:nvSpPr>
          <p:cNvPr id="60" name="TextBox 59"/>
          <p:cNvSpPr txBox="1"/>
          <p:nvPr>
            <p:custDataLst>
              <p:tags r:id="rId16"/>
            </p:custDataLst>
          </p:nvPr>
        </p:nvSpPr>
        <p:spPr bwMode="auto">
          <a:xfrm>
            <a:off x="2541744" y="1933574"/>
            <a:ext cx="1905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 per Enterprise</a:t>
            </a:r>
          </a:p>
        </p:txBody>
      </p:sp>
      <p:sp>
        <p:nvSpPr>
          <p:cNvPr id="61" name="TextBox 60"/>
          <p:cNvSpPr txBox="1"/>
          <p:nvPr>
            <p:custDataLst>
              <p:tags r:id="rId17"/>
            </p:custDataLst>
          </p:nvPr>
        </p:nvSpPr>
        <p:spPr bwMode="auto">
          <a:xfrm>
            <a:off x="1500584" y="4366009"/>
            <a:ext cx="1905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 per Company</a:t>
            </a:r>
          </a:p>
        </p:txBody>
      </p:sp>
      <p:sp>
        <p:nvSpPr>
          <p:cNvPr id="62" name="TextBox 61"/>
          <p:cNvSpPr txBox="1"/>
          <p:nvPr>
            <p:custDataLst>
              <p:tags r:id="rId18"/>
            </p:custDataLst>
          </p:nvPr>
        </p:nvSpPr>
        <p:spPr bwMode="auto">
          <a:xfrm>
            <a:off x="5481233" y="3033650"/>
            <a:ext cx="1524000" cy="43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 per Professional</a:t>
            </a:r>
          </a:p>
        </p:txBody>
      </p:sp>
      <p:sp>
        <p:nvSpPr>
          <p:cNvPr id="63" name="TextBox 62"/>
          <p:cNvSpPr txBox="1"/>
          <p:nvPr>
            <p:custDataLst>
              <p:tags r:id="rId19"/>
            </p:custDataLst>
          </p:nvPr>
        </p:nvSpPr>
        <p:spPr bwMode="auto">
          <a:xfrm>
            <a:off x="4785144" y="4533304"/>
            <a:ext cx="1905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 per person</a:t>
            </a: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 bwMode="auto">
          <a:xfrm>
            <a:off x="3631096" y="4545808"/>
            <a:ext cx="1905000" cy="265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 per Family</a:t>
            </a:r>
          </a:p>
        </p:txBody>
      </p:sp>
      <p:sp>
        <p:nvSpPr>
          <p:cNvPr id="66" name="TextBox 65"/>
          <p:cNvSpPr txBox="1"/>
          <p:nvPr>
            <p:custDataLst>
              <p:tags r:id="rId21"/>
            </p:custDataLst>
          </p:nvPr>
        </p:nvSpPr>
        <p:spPr bwMode="auto">
          <a:xfrm>
            <a:off x="4162044" y="2382852"/>
            <a:ext cx="152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 per Engineer</a:t>
            </a:r>
          </a:p>
        </p:txBody>
      </p:sp>
      <p:sp>
        <p:nvSpPr>
          <p:cNvPr id="67" name="TextBox 66"/>
          <p:cNvSpPr txBox="1"/>
          <p:nvPr>
            <p:custDataLst>
              <p:tags r:id="rId22"/>
            </p:custDataLst>
          </p:nvPr>
        </p:nvSpPr>
        <p:spPr bwMode="auto">
          <a:xfrm>
            <a:off x="5481233" y="2794731"/>
            <a:ext cx="1600200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Laptop</a:t>
            </a:r>
          </a:p>
        </p:txBody>
      </p:sp>
      <p:pic>
        <p:nvPicPr>
          <p:cNvPr id="70" name="Picture 6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0"/>
          <a:srcRect/>
          <a:stretch>
            <a:fillRect/>
          </a:stretch>
        </p:blipFill>
        <p:spPr bwMode="auto">
          <a:xfrm>
            <a:off x="4583596" y="1037161"/>
            <a:ext cx="627063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1"/>
          <a:srcRect/>
          <a:stretch>
            <a:fillRect/>
          </a:stretch>
        </p:blipFill>
        <p:spPr bwMode="auto">
          <a:xfrm>
            <a:off x="3400942" y="3798818"/>
            <a:ext cx="10636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022" y="1008515"/>
            <a:ext cx="937135" cy="70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60" y="3809594"/>
            <a:ext cx="1069194" cy="7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470" y="4146552"/>
            <a:ext cx="45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 bwMode="auto">
          <a:xfrm>
            <a:off x="7862553" y="4987873"/>
            <a:ext cx="1255487" cy="44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100 – 1000s per person</a:t>
            </a:r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856565" y="1198562"/>
            <a:ext cx="667435" cy="39211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92596" y="1423987"/>
            <a:ext cx="914400" cy="3246058"/>
            <a:chOff x="228600" y="2545142"/>
            <a:chExt cx="914400" cy="3246058"/>
          </a:xfrm>
        </p:grpSpPr>
        <p:sp>
          <p:nvSpPr>
            <p:cNvPr id="77" name="Right Arrow 76"/>
            <p:cNvSpPr/>
            <p:nvPr>
              <p:custDataLst>
                <p:tags r:id="rId34"/>
              </p:custDataLst>
            </p:nvPr>
          </p:nvSpPr>
          <p:spPr bwMode="auto">
            <a:xfrm rot="5400000">
              <a:off x="-914400" y="3733800"/>
              <a:ext cx="3200400" cy="914400"/>
            </a:xfrm>
            <a:prstGeom prst="rightArrow">
              <a:avLst/>
            </a:prstGeom>
            <a:solidFill>
              <a:srgbClr val="FFCC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0167" tIns="40084" rIns="80167" bIns="40084" anchor="ctr">
              <a:prstTxWarp prst="textNoShape">
                <a:avLst/>
              </a:prstTxWarp>
            </a:bodyPr>
            <a:lstStyle/>
            <a:p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rgbClr val="FFFFFF"/>
                </a:buClr>
                <a:buSzPct val="125000"/>
                <a:buFont typeface="Wingdings" pitchFamily="2" charset="2"/>
                <a:buNone/>
                <a:defRPr/>
              </a:pPr>
              <a:endParaRPr lang="en-US" sz="1800" dirty="0">
                <a:solidFill>
                  <a:srgbClr val="1D315B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35"/>
              </p:custDataLst>
            </p:nvPr>
          </p:nvSpPr>
          <p:spPr bwMode="auto">
            <a:xfrm rot="16200000">
              <a:off x="-858729" y="3926267"/>
              <a:ext cx="3086100" cy="323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rgbClr val="FFFFFF"/>
                </a:buClr>
                <a:buSzPct val="125000"/>
                <a:buFont typeface="Wingdings" pitchFamily="2" charset="2"/>
                <a:buNone/>
                <a:defRPr/>
              </a:pPr>
              <a:r>
                <a:rPr lang="en-US" sz="1800" b="1" dirty="0">
                  <a:latin typeface="Arial" charset="0"/>
                  <a:ea typeface="+mn-ea"/>
                  <a:cs typeface="+mn-cs"/>
                </a:rPr>
                <a:t>log (people per computer)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6148197" y="859911"/>
            <a:ext cx="2936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ja-JP" altLang="en-US" sz="1400" i="1" dirty="0">
                <a:solidFill>
                  <a:srgbClr val="CC0000"/>
                </a:solidFill>
                <a:latin typeface="+mn-lt"/>
              </a:rPr>
              <a:t>“</a:t>
            </a:r>
            <a:r>
              <a:rPr lang="en-US" altLang="ja-JP" sz="1400" i="1" dirty="0">
                <a:solidFill>
                  <a:srgbClr val="CC0000"/>
                </a:solidFill>
                <a:latin typeface="+mn-lt"/>
              </a:rPr>
              <a:t>Roughly every decade a new, lower priced computer class forms based on a </a:t>
            </a:r>
            <a:r>
              <a:rPr lang="en-US" altLang="ja-JP" sz="1400" b="1" i="1" dirty="0">
                <a:solidFill>
                  <a:srgbClr val="CC0000"/>
                </a:solidFill>
                <a:latin typeface="+mn-lt"/>
              </a:rPr>
              <a:t>new programming platform</a:t>
            </a:r>
            <a:r>
              <a:rPr lang="en-US" altLang="ja-JP" sz="1400" i="1" dirty="0">
                <a:solidFill>
                  <a:srgbClr val="CC0000"/>
                </a:solidFill>
                <a:latin typeface="+mn-lt"/>
              </a:rPr>
              <a:t>, network, and interface resulting in new usage and the establishment of a new industry.</a:t>
            </a:r>
            <a:r>
              <a:rPr lang="ja-JP" altLang="en-US" sz="1400" i="1" dirty="0">
                <a:solidFill>
                  <a:srgbClr val="CC0000"/>
                </a:solidFill>
                <a:latin typeface="+mn-lt"/>
              </a:rPr>
              <a:t>”</a:t>
            </a:r>
            <a:endParaRPr lang="en-US" sz="1400" i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6967046" y="2169701"/>
            <a:ext cx="2209800" cy="44781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1" charset="2"/>
              <a:buNone/>
            </a:pPr>
            <a:r>
              <a:rPr lang="en-US" sz="1400" b="1" dirty="0">
                <a:solidFill>
                  <a:srgbClr val="1D315B"/>
                </a:solidFill>
                <a:latin typeface="Arial" pitchFamily="1" charset="0"/>
              </a:rPr>
              <a:t>[Bell et al. </a:t>
            </a:r>
            <a:r>
              <a:rPr lang="en-US" sz="1400" b="1" i="1" dirty="0">
                <a:solidFill>
                  <a:srgbClr val="1D315B"/>
                </a:solidFill>
                <a:latin typeface="Arial" pitchFamily="1" charset="0"/>
              </a:rPr>
              <a:t>Computer, 1972</a:t>
            </a:r>
            <a:r>
              <a:rPr lang="en-US" sz="1400" b="1" dirty="0">
                <a:solidFill>
                  <a:srgbClr val="1D315B"/>
                </a:solidFill>
                <a:latin typeface="Arial" pitchFamily="1" charset="0"/>
              </a:rPr>
              <a:t>, ACM, 2008]</a:t>
            </a:r>
          </a:p>
        </p:txBody>
      </p:sp>
      <p:cxnSp>
        <p:nvCxnSpPr>
          <p:cNvPr id="84" name="Straight Connector 83"/>
          <p:cNvCxnSpPr>
            <a:cxnSpLocks/>
          </p:cNvCxnSpPr>
          <p:nvPr>
            <p:custDataLst>
              <p:tags r:id="rId30"/>
            </p:custDataLst>
          </p:nvPr>
        </p:nvCxnSpPr>
        <p:spPr bwMode="auto">
          <a:xfrm flipV="1">
            <a:off x="5246689" y="2716462"/>
            <a:ext cx="605390" cy="939433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raspberrypi.org/app/uploads/2017/05/Raspberry-Pi-3-462x322.jpg">
            <a:extLst>
              <a:ext uri="{FF2B5EF4-FFF2-40B4-BE49-F238E27FC236}">
                <a16:creationId xmlns:a16="http://schemas.microsoft.com/office/drawing/2014/main" id="{FC57BE27-3F5C-444C-8B1E-2E42B4FF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8696" b="96894" l="3680" r="963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04" y="3593747"/>
            <a:ext cx="828877" cy="5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67A7545-DB40-D94D-B322-BD2249AB3C7A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auto">
          <a:xfrm flipV="1">
            <a:off x="6720161" y="4053239"/>
            <a:ext cx="214360" cy="588995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BFE5F8-4B64-F64D-B79F-728A900731CD}"/>
              </a:ext>
            </a:extLst>
          </p:cNvPr>
          <p:cNvSpPr txBox="1"/>
          <p:nvPr>
            <p:custDataLst>
              <p:tags r:id="rId32"/>
            </p:custDataLst>
          </p:nvPr>
        </p:nvSpPr>
        <p:spPr bwMode="auto">
          <a:xfrm>
            <a:off x="6860154" y="2913126"/>
            <a:ext cx="1600200" cy="549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Single-board Computers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60FAB5-E07E-974B-B2B5-BD9FE47F88D1}"/>
              </a:ext>
            </a:extLst>
          </p:cNvPr>
          <p:cNvSpPr txBox="1"/>
          <p:nvPr>
            <p:custDataLst>
              <p:tags r:id="rId33"/>
            </p:custDataLst>
          </p:nvPr>
        </p:nvSpPr>
        <p:spPr bwMode="auto">
          <a:xfrm>
            <a:off x="6890097" y="3391057"/>
            <a:ext cx="1524000" cy="275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125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10 per person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0B4629-016A-1C49-B532-F4CBC7C25FA3}"/>
              </a:ext>
            </a:extLst>
          </p:cNvPr>
          <p:cNvCxnSpPr/>
          <p:nvPr/>
        </p:nvCxnSpPr>
        <p:spPr>
          <a:xfrm>
            <a:off x="6817716" y="4838404"/>
            <a:ext cx="254092" cy="178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website for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www.cs.virginia.edu</a:t>
            </a:r>
            <a:r>
              <a:rPr lang="en-US" dirty="0"/>
              <a:t>/~bjc8c/class/cs6501-f18/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330" indent="-354330"/>
            <a:r>
              <a:rPr lang="en-US" sz="3600" dirty="0"/>
              <a:t>“Internet”: Networking, connections</a:t>
            </a:r>
          </a:p>
          <a:p>
            <a:pPr marL="354330" indent="-354330"/>
            <a:r>
              <a:rPr lang="en-US" sz="3600" dirty="0"/>
              <a:t>“Thing”: Cyber-physical devices</a:t>
            </a:r>
          </a:p>
          <a:p>
            <a:pPr marL="354330" indent="-354330"/>
            <a:r>
              <a:rPr lang="en-US" sz="3600" dirty="0"/>
              <a:t>“Thing</a:t>
            </a:r>
            <a:r>
              <a:rPr lang="en-US" sz="3600" i="1" dirty="0">
                <a:solidFill>
                  <a:schemeClr val="accent2"/>
                </a:solidFill>
              </a:rPr>
              <a:t>s</a:t>
            </a:r>
            <a:r>
              <a:rPr lang="en-US" sz="3600" dirty="0"/>
              <a:t>”: Implies some scale</a:t>
            </a:r>
          </a:p>
          <a:p>
            <a:pPr marL="354330" indent="-354330"/>
            <a:r>
              <a:rPr lang="en-US" sz="3600" dirty="0"/>
              <a:t>Huge scope</a:t>
            </a:r>
          </a:p>
          <a:p>
            <a:pPr marL="697230" lvl="1" indent="-354330"/>
            <a:r>
              <a:rPr lang="en-US" sz="2800" dirty="0"/>
              <a:t>Let’s focus on the software platforms for the things</a:t>
            </a:r>
          </a:p>
          <a:p>
            <a:pPr marL="697230" lvl="1" indent="-354330"/>
            <a:r>
              <a:rPr lang="en-US" sz="2800" dirty="0"/>
              <a:t>Grounded by what operations the software must support</a:t>
            </a:r>
          </a:p>
          <a:p>
            <a:pPr marL="354330" indent="-354330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4330" indent="-354330"/>
            <a:r>
              <a:rPr lang="en-US" sz="2800" dirty="0"/>
              <a:t>Lecture-style</a:t>
            </a:r>
          </a:p>
          <a:p>
            <a:pPr marL="697230" lvl="1" indent="-354330"/>
            <a:r>
              <a:rPr lang="en-US" sz="2500" dirty="0"/>
              <a:t>What is an OS for embedded systems</a:t>
            </a:r>
          </a:p>
          <a:p>
            <a:pPr marL="697230" lvl="1" indent="-354330"/>
            <a:r>
              <a:rPr lang="en-US" sz="2500" dirty="0"/>
              <a:t>Case studies of embedded OSes from the research community</a:t>
            </a:r>
          </a:p>
          <a:p>
            <a:pPr marL="354330" indent="-354330"/>
            <a:r>
              <a:rPr lang="en-US" sz="2800" dirty="0"/>
              <a:t>Research-style</a:t>
            </a:r>
          </a:p>
          <a:p>
            <a:pPr marL="697230" lvl="1" indent="-354330"/>
            <a:r>
              <a:rPr lang="en-US" sz="2500" dirty="0"/>
              <a:t>Why IoT</a:t>
            </a:r>
          </a:p>
          <a:p>
            <a:pPr marL="697230" lvl="1" indent="-354330"/>
            <a:r>
              <a:rPr lang="en-US" sz="2500" dirty="0"/>
              <a:t>Key properties that require software support</a:t>
            </a:r>
          </a:p>
          <a:p>
            <a:pPr marL="354330" indent="-354330"/>
            <a:r>
              <a:rPr lang="en-US" sz="2800" dirty="0"/>
              <a:t>Key outcomes</a:t>
            </a:r>
          </a:p>
          <a:p>
            <a:pPr marL="697230" lvl="1" indent="-354330"/>
            <a:r>
              <a:rPr lang="en-US" sz="2500" dirty="0"/>
              <a:t>Understand the design and challenges for embedded operating systems</a:t>
            </a:r>
          </a:p>
          <a:p>
            <a:pPr marL="697230" lvl="1" indent="-354330"/>
            <a:r>
              <a:rPr lang="en-US" sz="2500" dirty="0"/>
              <a:t>Learn to </a:t>
            </a:r>
            <a:r>
              <a:rPr lang="en-US" sz="2400" dirty="0"/>
              <a:t>critically analyze research papers</a:t>
            </a:r>
          </a:p>
          <a:p>
            <a:pPr marL="697230" lvl="1" indent="-354330"/>
            <a:r>
              <a:rPr lang="en-US" sz="2400" dirty="0"/>
              <a:t>Apply these skills to a project</a:t>
            </a:r>
            <a:endParaRPr lang="en-US" sz="25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Brad Campbell</a:t>
            </a:r>
          </a:p>
          <a:p>
            <a:pPr lvl="1"/>
            <a:r>
              <a:rPr lang="en-US" dirty="0"/>
              <a:t>Assistant professor</a:t>
            </a:r>
          </a:p>
          <a:p>
            <a:pPr lvl="2"/>
            <a:r>
              <a:rPr lang="en-US" dirty="0"/>
              <a:t>Joint appointment: 75% CS, 25% ECE</a:t>
            </a:r>
          </a:p>
          <a:p>
            <a:pPr lvl="2"/>
            <a:r>
              <a:rPr lang="en-US" dirty="0"/>
              <a:t>Link Lab</a:t>
            </a:r>
          </a:p>
          <a:p>
            <a:pPr lvl="1"/>
            <a:r>
              <a:rPr lang="en-US" dirty="0">
                <a:hlinkClick r:id="rId2"/>
              </a:rPr>
              <a:t>bradjc@virginia.edu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Ph.D. from the University of Michigan</a:t>
            </a:r>
          </a:p>
          <a:p>
            <a:endParaRPr lang="en-US" dirty="0"/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Energy-harvesting systems</a:t>
            </a:r>
          </a:p>
          <a:p>
            <a:pPr lvl="1"/>
            <a:r>
              <a:rPr lang="en-US" dirty="0"/>
              <a:t>Embedded operating systems</a:t>
            </a:r>
          </a:p>
          <a:p>
            <a:pPr lvl="1"/>
            <a:r>
              <a:rPr lang="en-US" dirty="0"/>
              <a:t>New sensing systems</a:t>
            </a:r>
          </a:p>
          <a:p>
            <a:pPr lvl="1"/>
            <a:r>
              <a:rPr lang="en-US" dirty="0" err="1"/>
              <a:t>IoT</a:t>
            </a:r>
            <a:r>
              <a:rPr lang="en-US" dirty="0"/>
              <a:t> systems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80" y="189926"/>
            <a:ext cx="3632344" cy="3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8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Ubiquitous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we there yet?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r>
              <a:rPr lang="en-US" dirty="0"/>
              <a:t>Hardware platforms</a:t>
            </a:r>
          </a:p>
          <a:p>
            <a:r>
              <a:rPr lang="en-US" dirty="0"/>
              <a:t>Case Studies: Embedded OSes from research</a:t>
            </a:r>
          </a:p>
          <a:p>
            <a:r>
              <a:rPr lang="en-US" dirty="0"/>
              <a:t>Requirements: IoT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“Applications are of course the whole point”</a:t>
            </a:r>
            <a:br>
              <a:rPr lang="en-US" altLang="x-none" dirty="0"/>
            </a:br>
            <a:r>
              <a:rPr lang="mr-IN" altLang="x-none" dirty="0"/>
              <a:t>–</a:t>
            </a:r>
            <a:r>
              <a:rPr lang="en-US" altLang="x-none" dirty="0"/>
              <a:t> Mark Weiser [paraphrased]</a:t>
            </a:r>
          </a:p>
          <a:p>
            <a:r>
              <a:rPr lang="en-US" dirty="0"/>
              <a:t>Many areas</a:t>
            </a:r>
          </a:p>
          <a:p>
            <a:pPr lvl="1"/>
            <a:r>
              <a:rPr lang="en-US" dirty="0"/>
              <a:t>Outdoor and environment monitoring</a:t>
            </a:r>
          </a:p>
          <a:p>
            <a:pPr lvl="1"/>
            <a:r>
              <a:rPr lang="en-US" dirty="0"/>
              <a:t>Buildings and energy</a:t>
            </a:r>
          </a:p>
          <a:p>
            <a:pPr lvl="1"/>
            <a:r>
              <a:rPr lang="en-US" dirty="0"/>
              <a:t>Safety and security</a:t>
            </a:r>
          </a:p>
          <a:p>
            <a:pPr lvl="1"/>
            <a:r>
              <a:rPr lang="en-US" dirty="0"/>
              <a:t>Industrial and infrastructure</a:t>
            </a:r>
          </a:p>
          <a:p>
            <a:pPr lvl="1"/>
            <a:r>
              <a:rPr lang="en-US" dirty="0"/>
              <a:t>Urban areas</a:t>
            </a:r>
          </a:p>
          <a:p>
            <a:pPr lvl="1"/>
            <a:r>
              <a:rPr lang="en-US" dirty="0"/>
              <a:t>Person health</a:t>
            </a:r>
          </a:p>
          <a:p>
            <a:r>
              <a:rPr lang="en-US" dirty="0"/>
              <a:t>Not just application overviews, but</a:t>
            </a:r>
            <a:br>
              <a:rPr lang="en-US" dirty="0"/>
            </a:br>
            <a:r>
              <a:rPr lang="en-US" dirty="0"/>
              <a:t>research systems that address specific</a:t>
            </a:r>
            <a:br>
              <a:rPr lang="en-US" dirty="0"/>
            </a:br>
            <a:r>
              <a:rPr lang="en-US" dirty="0"/>
              <a:t>aspects of the larger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681" y="89647"/>
            <a:ext cx="1598743" cy="177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80" y="1865135"/>
            <a:ext cx="2612620" cy="1497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35" y="2522136"/>
            <a:ext cx="1199269" cy="1194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759" y="-53891"/>
            <a:ext cx="1562089" cy="2062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668" y="3640623"/>
            <a:ext cx="3864359" cy="16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driven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Motivated by actual problems in key domains.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Monetary: Government (and hence tax payers) invest not just for learning but also for societal benefit.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Practical: The real-world is a great testbed. Provides obvious evaluation metrics.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Impact: Real problems have more interested parties.</a:t>
            </a:r>
          </a:p>
          <a:p>
            <a:r>
              <a:rPr lang="en-US" dirty="0"/>
              <a:t>However, must balance with making a CS contribution.</a:t>
            </a:r>
          </a:p>
          <a:p>
            <a:r>
              <a:rPr lang="en-US" dirty="0"/>
              <a:t>Culture here at UVA to facilitate cross-cutting application-driven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3uVkrLww8tKgVXDOlXM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KLyP37gUDgGcMvFp2z2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4QDUHPzLA3fhGy1juq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dOpQnlTJg0VhGHb9qrk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lpRj7lZs0vqART1gYb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y0FQHjPF4iHShFrliT6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Sqa4wvlBZNvNaDQOk65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34nqQCaOraRtcnf77ty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C2WtT3cz3ckdBtBrpiK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hXlFYwEvWEh7sltnI7C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8YLLvG4fg7V0LZ8e4FU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EFAUR6l4QJrO49QEgnw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brzufu3WYzos2hKeJ1G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v8aLkRFW7zhMizHtM5z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5Bsc4gEZpq8I9TxTUVJ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wbMAbwEwdluogz3Avp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X7m7Peelplp66PrJs80u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Ui0BsXw4z21bx77tqd2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bggne8A9Qh8veiJUsgC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Yate8LXogjTjsgD0lI6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hXlFYwEvWEh7sltnI7C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sUw6ZvbGoADlfgY5prp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p5LFzdwhCokWHfl8F3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QIERWikjOq1h20WuBT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y0FQHjPF4iHShFrliT6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Sqa4wvlBZNvNaDQOk65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hXlFYwEvWEh7sltnI7C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Lg3rXyo06am4hmVxUpW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FZc5OQ3cVQ4XfPRdak5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9jAiDkCqXkRi8WeXVoZ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hzl8JJ9GuEfZXToknGG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QIERWikjOq1h20WuBT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29ZkzA0j6vkPJDtRMQl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Wdhj0K6qUDmebitac8ej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irjA8yyaf0mT1cm2KVjj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18345</TotalTime>
  <Words>829</Words>
  <Application>Microsoft Macintosh PowerPoint</Application>
  <PresentationFormat>On-screen Show (16:10)</PresentationFormat>
  <Paragraphs>180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游ゴシック</vt:lpstr>
      <vt:lpstr>Arial</vt:lpstr>
      <vt:lpstr>Calibri</vt:lpstr>
      <vt:lpstr>Helvetica</vt:lpstr>
      <vt:lpstr>Trebuchet MS</vt:lpstr>
      <vt:lpstr>Wingdings</vt:lpstr>
      <vt:lpstr>Office Theme</vt:lpstr>
      <vt:lpstr>CS6501 Embedded Operating Systems for the IoT</vt:lpstr>
      <vt:lpstr>PowerPoint Presentation</vt:lpstr>
      <vt:lpstr>The Internet of Things</vt:lpstr>
      <vt:lpstr>This Course</vt:lpstr>
      <vt:lpstr>A little about me</vt:lpstr>
      <vt:lpstr>Ubiquitous Computing</vt:lpstr>
      <vt:lpstr>Main topics in this course</vt:lpstr>
      <vt:lpstr>Applications</vt:lpstr>
      <vt:lpstr>Application driven research</vt:lpstr>
      <vt:lpstr>This is a graduate class</vt:lpstr>
      <vt:lpstr>Scientific Method</vt:lpstr>
      <vt:lpstr>Paper reviews</vt:lpstr>
      <vt:lpstr>Paper reviews cont.</vt:lpstr>
      <vt:lpstr>In-class discussion lead</vt:lpstr>
      <vt:lpstr>Homeworks / Quizzes</vt:lpstr>
      <vt:lpstr>Semester project</vt:lpstr>
      <vt:lpstr>Semester project presentation</vt:lpstr>
      <vt:lpstr>Grading</vt:lpstr>
      <vt:lpstr>Office hours</vt:lpstr>
      <vt:lpstr>Check the website for reading list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166</cp:revision>
  <dcterms:created xsi:type="dcterms:W3CDTF">2015-09-15T19:03:29Z</dcterms:created>
  <dcterms:modified xsi:type="dcterms:W3CDTF">2018-08-29T12:29:05Z</dcterms:modified>
</cp:coreProperties>
</file>