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</p:sldIdLst>
  <p:sldSz cx="10080625" cy="7559675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BC053EC-B738-0343-B174-70050DA4CB11}" styleName="">
    <a:wholeTbl>
      <a:tcStyle>
        <a:tcBdr/>
      </a:tcStyle>
    </a:wholeTbl>
    <a:band1H>
      <a:tcStyle>
        <a:tcBdr/>
      </a:tcStyle>
    </a:band1H>
    <a:band1V>
      <a:tcStyle>
        <a:tcBdr/>
      </a:tcStyle>
    </a:band1V>
    <a:lastCol>
      <a:tcStyle>
        <a:tcBdr/>
      </a:tcStyle>
    </a:lastCol>
    <a:firstCol>
      <a:tcStyle>
        <a:tcBdr/>
      </a:tcStyle>
    </a:firstCol>
    <a:lastRow>
      <a:tcStyle>
        <a:tcBdr/>
      </a:tcStyle>
    </a:lastRow>
    <a:firstRow>
      <a:tcStyle>
        <a:tcBdr/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47"/>
  </p:normalViewPr>
  <p:slideViewPr>
    <p:cSldViewPr snapToGrid="0" snapToObjects="1">
      <p:cViewPr varScale="1">
        <p:scale>
          <a:sx n="128" d="100"/>
          <a:sy n="128" d="100"/>
        </p:scale>
        <p:origin x="2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D382ACD-F3D6-C544-BE8E-46C0B91D9964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60" cy="360"/>
          </a:xfrm>
          <a:prstGeom prst="rect">
            <a:avLst/>
          </a:prstGeom>
          <a:noFill/>
          <a:ln cap="rnd"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Droid Sans Devanagari" pitchFamily="2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1E6FAC-8E0C-5A4C-8483-CC071507A589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 cap="rnd"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algn="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Droid Sans Devanagari" pitchFamily="2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D0B8B9-A38E-6142-B8BF-E91027736EE0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 cap="rnd">
            <a:noFill/>
          </a:ln>
        </p:spPr>
        <p:txBody>
          <a:bodyPr wrap="none" lIns="90000" tIns="45000" rIns="90000" bIns="45000" anchor="b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Droid Sans Devanagari" pitchFamily="2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1A7152-EFE8-9542-95F1-42FFDFED163A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 cap="rnd">
            <a:noFill/>
          </a:ln>
        </p:spPr>
        <p:txBody>
          <a:bodyPr wrap="none" lIns="90000" tIns="45000" rIns="90000" bIns="45000" anchor="b" anchorCtr="0" compatLnSpc="0">
            <a:spAutoFit/>
          </a:bodyPr>
          <a:lstStyle/>
          <a:p>
            <a:pPr marL="0" marR="0" lvl="0" indent="0" algn="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E7FC255E-B272-D843-964F-247F4DCFD663}" type="slidenum">
              <a:t>‹#›</a:t>
            </a:fld>
            <a:endParaRPr lang="en-US" sz="14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Droid Sans Devanagari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4326780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2733A2-FBD7-8D42-A1E4-A3C78F5266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599" y="764280"/>
            <a:ext cx="5028480" cy="377136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389EBA-8499-D340-9A43-FCB571A73214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77239" y="4777560"/>
            <a:ext cx="6217560" cy="4525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28D10633-0CB7-F147-8191-E97BC3A2D182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1554479" y="5532120"/>
            <a:ext cx="6217560" cy="4525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spAutoFit/>
          </a:bodyPr>
          <a:lstStyle>
            <a:lvl1pPr lvl="0" hangingPunct="0">
              <a:buNone/>
              <a:tabLst/>
              <a:defRPr lang="en-US" sz="1400" kern="1200">
                <a:latin typeface="Source Sans Pro" pitchFamily="34"/>
                <a:ea typeface="Tahoma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BE75B6-C554-EC48-85FC-070035519619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spAutoFit/>
          </a:bodyPr>
          <a:lstStyle>
            <a:lvl1pPr lvl="0" algn="r" hangingPunct="0">
              <a:buNone/>
              <a:tabLst/>
              <a:defRPr lang="en-US" sz="1400" kern="1200">
                <a:latin typeface="Source Sans Pro" pitchFamily="34"/>
                <a:ea typeface="Tahoma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0C704D-DF78-524C-A81A-A175D2E3FFF9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spAutoFit/>
          </a:bodyPr>
          <a:lstStyle>
            <a:lvl1pPr lvl="0" hangingPunct="0">
              <a:buNone/>
              <a:tabLst/>
              <a:defRPr lang="en-US" sz="1400" kern="1200">
                <a:latin typeface="Source Sans Pro" pitchFamily="34"/>
                <a:ea typeface="Tahoma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6D56BF-4536-4C4D-8D25-AB1CBC3D688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spAutoFit/>
          </a:bodyPr>
          <a:lstStyle>
            <a:lvl1pPr lvl="0" algn="r" hangingPunct="0">
              <a:buNone/>
              <a:tabLst/>
              <a:defRPr lang="en-US" sz="1400" kern="1200">
                <a:latin typeface="Source Sans Pro" pitchFamily="34"/>
                <a:ea typeface="Tahoma" pitchFamily="2"/>
                <a:cs typeface="Tahoma" pitchFamily="2"/>
              </a:defRPr>
            </a:lvl1pPr>
          </a:lstStyle>
          <a:p>
            <a:pPr lvl="0"/>
            <a:fld id="{C47395DD-604E-804B-95A6-CB3D08D5D87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06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hangingPunct="0">
      <a:tabLst/>
      <a:defRPr lang="en-US" sz="2000" b="0" i="0" u="none" strike="noStrike" kern="1200" cap="none">
        <a:ln>
          <a:noFill/>
        </a:ln>
        <a:highlight>
          <a:scrgbClr r="0" g="0" b="0">
            <a:alpha val="0"/>
          </a:scrgbClr>
        </a:highlight>
        <a:latin typeface="Source Sans Pro" pitchFamily="34"/>
        <a:ea typeface="Tahoma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55CB1C-2DD7-5E4C-8D5E-8D9D4A0A4CB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92C8CDB7-53D5-9A45-8E15-C1F2DD23CAD2}" type="slidenum">
              <a:t>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830AD6-56E9-2E4C-8EC5-6BF45698440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2F0514-0B8C-B64E-9314-9D6E54EA3EB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352F28-EE7B-BA44-8773-102CB475750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D279AD41-1AD6-5941-9603-FCC21D0E879C}" type="slidenum">
              <a:t>10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AECC7B-1A42-564E-9940-29E8B783813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E3433B-D20B-364E-BFDF-B8E5734DA65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AB830E-1C04-3447-9E52-98CB09D3B5B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1058F4C8-0C4D-8D41-95F1-2E552D0077C7}" type="slidenum">
              <a:t>11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014002-7AFD-3749-82AD-75CF3F04889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DB9DC2-A2A9-8145-BEA5-8CE69B33A7E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E7431A-656B-5047-873F-19DAF09F119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9B50AEEA-3350-7B4B-8D3C-3FA6E98D054C}" type="slidenum">
              <a:t>12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2DE0EA-E058-0F41-B1A5-0AD99225341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669A5C-6C0E-5840-BAAD-70AD5A78C3B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CF1369-9025-B747-99E0-6C8EC107894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A09ACAC5-CF51-864A-A199-5EB5689F4622}" type="slidenum">
              <a:t>13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E329F5-39FB-DE45-8F96-F0BB86F3CCA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047661-A1D4-AB49-AE2B-F3EA3065A28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505944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A36CEE-5D8B-344C-BA8C-BF95672CD58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F2A64F28-F184-9842-AE66-083A1BD83738}" type="slidenum">
              <a:t>14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09E982-D7F5-1A4B-AB1D-F167F0CE9B8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0ABA81-BF17-4A4B-8AAE-9EC7829A902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FD16E3-F6A5-9147-A2DE-8027EA24415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1355CFA8-E030-7B4D-94A0-15D3D197801E}" type="slidenum">
              <a:t>15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C6961B-0C4C-594F-B925-E47E2C7A0D9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BC86F6-F64E-9646-8527-0062B6AC7A7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51210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ABF652-77C4-6144-8F33-CABA14059A0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76094A0A-F659-EC45-8E19-15E58CED4D4E}" type="slidenum">
              <a:t>16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A3C89F-7BF4-F34D-891C-2E5082C93E2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4E02A4-33DD-5640-94DB-A0856F9530D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544104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176BEF-3BDC-3D48-8894-6E84CE066CC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D6FE7FA8-D569-DB40-A457-9D39029DD805}" type="slidenum">
              <a:t>17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E5D7BD-EA89-A24F-8840-3256C5186D8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49BDF2-DF7B-F043-8234-01B3C567180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5441040"/>
          </a:xfrm>
        </p:spPr>
        <p:txBody>
          <a:bodyPr>
            <a:spAutoFit/>
          </a:bodyPr>
          <a:lstStyle/>
          <a:p>
            <a:pPr lvl="0"/>
            <a:r>
              <a:rPr lang="en-US"/>
              <a:t>* Similar to processes in other systems</a:t>
            </a:r>
          </a:p>
          <a:p>
            <a:pPr lvl="0"/>
            <a:endParaRPr lang="en-US"/>
          </a:p>
          <a:p>
            <a:pPr lvl="0"/>
            <a:r>
              <a:rPr lang="en-US"/>
              <a:t>* Each process has dedicated block of memory for…</a:t>
            </a:r>
          </a:p>
          <a:p>
            <a:pPr lvl="0"/>
            <a:endParaRPr lang="en-US"/>
          </a:p>
          <a:p>
            <a:pPr lvl="0"/>
            <a:r>
              <a:rPr lang="en-US"/>
              <a:t>* Enforced with the hardware</a:t>
            </a:r>
          </a:p>
          <a:p>
            <a:pPr lvl="0"/>
            <a:endParaRPr lang="en-US"/>
          </a:p>
          <a:p>
            <a:pPr lvl="0"/>
            <a:r>
              <a:rPr lang="en-US"/>
              <a:t>* scheduled preemptively</a:t>
            </a:r>
          </a:p>
          <a:p>
            <a:pPr lvl="0"/>
            <a:endParaRPr lang="en-US"/>
          </a:p>
          <a:p>
            <a:pPr lvl="0"/>
            <a:r>
              <a:rPr lang="en-US"/>
              <a:t>* Unlike capsules, Instead of methods &amp; references…</a:t>
            </a:r>
          </a:p>
          <a:p>
            <a:pPr lvl="0"/>
            <a:endParaRPr lang="en-US"/>
          </a:p>
          <a:p>
            <a:pPr lvl="0"/>
            <a:r>
              <a:rPr lang="en-US"/>
              <a:t>* Nice property</a:t>
            </a:r>
          </a:p>
          <a:p>
            <a:pPr lvl="0"/>
            <a:endParaRPr lang="en-US"/>
          </a:p>
          <a:p>
            <a:pPr lvl="0"/>
            <a:r>
              <a:rPr lang="en-US"/>
              <a:t>* Compared to capsules...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CBA9D6-9523-FD49-9A3F-E1B9C9B2AB5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ACDF0C7E-B76A-1542-B6F1-4188E4C7B8C5}" type="slidenum">
              <a:t>18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8730B0-58B4-CB42-9F3C-6D57F65718D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A3767D-873B-004D-B7F5-52197D02723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pPr lvl="0"/>
            <a:r>
              <a:rPr lang="en-US"/>
              <a:t>For operations, like quickly toggling a I/O pin, non-starter</a:t>
            </a:r>
          </a:p>
          <a:p>
            <a:pPr lvl="0"/>
            <a:endParaRPr lang="en-US"/>
          </a:p>
          <a:p>
            <a:pPr lvl="0"/>
            <a:r>
              <a:rPr lang="en-US"/>
              <a:t>For others, like sending a large string over serial, no biggie</a:t>
            </a:r>
          </a:p>
          <a:p>
            <a:pPr lvl="0"/>
            <a:endParaRPr lang="en-US"/>
          </a:p>
          <a:p>
            <a:pPr lvl="0"/>
            <a:r>
              <a:rPr lang="en-US"/>
              <a:t>11ms vs. 100us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3AF8D1-E503-4642-8E93-AE025C7319E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4A16B6FD-BB6E-794B-9CC5-4AA3FE513267}" type="slidenum">
              <a:t>19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D88104-AFC3-FE4F-852E-A7B79E43E3F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F853A2-4699-EB46-9D02-B38BCD22576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80096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C7F0F9-78FA-E745-954E-8FC58754C75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2CFE2D7B-1E31-9D44-BAA8-41DAE8F861D7}" type="slidenum">
              <a:t>2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8ECC26-9B1F-CA40-9D71-06CD48BA949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1A91C4-123F-0B4B-A499-6D8B109DCCC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5121000"/>
          </a:xfrm>
        </p:spPr>
        <p:txBody>
          <a:bodyPr>
            <a:spAutoFit/>
          </a:bodyPr>
          <a:lstStyle/>
          <a:p>
            <a:pPr lvl="0"/>
            <a:r>
              <a:rPr lang="en-US"/>
              <a:t>Linux + Windows entrenched</a:t>
            </a:r>
          </a:p>
          <a:p>
            <a:pPr lvl="0"/>
            <a:endParaRPr lang="en-US"/>
          </a:p>
          <a:p>
            <a:pPr lvl="0"/>
            <a:r>
              <a:rPr lang="en-US"/>
              <a:t>Microcontrollers totally different beast</a:t>
            </a:r>
          </a:p>
          <a:p>
            <a:pPr lvl="0"/>
            <a:endParaRPr lang="en-US"/>
          </a:p>
          <a:p>
            <a:pPr lvl="0"/>
            <a:r>
              <a:rPr lang="en-US"/>
              <a:t>So, mismatch, for example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817D68-1EAD-0347-8E75-7E4EF764280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8137490D-AB1C-0942-B9DC-02EBC1AFD204}" type="slidenum">
              <a:t>20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D7D46A-C36B-0241-91B0-065E9BD51B7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07297A-F285-F048-B0D8-778A87D4226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BE5C02-D5FD-AF42-8B98-2CBEF4A1415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21A0C1A1-7DC9-8A48-887B-7A0D97FEADF6}" type="slidenum">
              <a:t>21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61E873-1D1F-A941-977B-9E3DD95AD5F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69280D-0313-DB4F-BC20-EC64DD408C8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77239" y="4669560"/>
            <a:ext cx="6217560" cy="5121000"/>
          </a:xfrm>
        </p:spPr>
        <p:txBody>
          <a:bodyPr>
            <a:spAutoFit/>
          </a:bodyPr>
          <a:lstStyle/>
          <a:p>
            <a:pPr lvl="0"/>
            <a:r>
              <a:rPr lang="en-US"/>
              <a:t>* Example of pretty rich isolation semantics</a:t>
            </a:r>
          </a:p>
          <a:p>
            <a:pPr lvl="0"/>
            <a:endParaRPr lang="en-US"/>
          </a:p>
          <a:p>
            <a:pPr lvl="0"/>
            <a:r>
              <a:rPr lang="en-US"/>
              <a:t>* From DMA capsule for one of the MCUs</a:t>
            </a:r>
          </a:p>
          <a:p>
            <a:pPr lvl="0"/>
            <a:endParaRPr lang="en-US"/>
          </a:p>
          <a:p>
            <a:pPr lvl="0"/>
            <a:r>
              <a:rPr lang="en-US"/>
              <a:t>* DMAChannel capsule sets length and base pointer in MMIO registers.</a:t>
            </a:r>
          </a:p>
          <a:p>
            <a:pPr lvl="0"/>
            <a:endParaRPr lang="en-US"/>
          </a:p>
          <a:p>
            <a:pPr lvl="0"/>
            <a:r>
              <a:rPr lang="en-US"/>
              <a:t>* Don’t want to expose this to clients</a:t>
            </a:r>
          </a:p>
          <a:p>
            <a:pPr lvl="0"/>
            <a:endParaRPr lang="en-US"/>
          </a:p>
          <a:p>
            <a:pPr lvl="0"/>
            <a:r>
              <a:rPr lang="en-US"/>
              <a:t>* Instead, fields are private, and clients sets buffer through a method that takes a Rust slice.</a:t>
            </a:r>
          </a:p>
          <a:p>
            <a:pPr lvl="0"/>
            <a:endParaRPr lang="en-US"/>
          </a:p>
          <a:p>
            <a:pPr lvl="0"/>
            <a:r>
              <a:rPr lang="en-US"/>
              <a:t>* Getting the developer to express what they want through types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CA4299-DF1C-0C4D-A52F-5B6B637C506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8046F134-974B-F443-ABC5-262B90C0A77E}" type="slidenum">
              <a:t>22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B925E9-FAD3-4549-88AB-E41DA578386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697C1D-3CAB-B84D-978A-881EEC7450D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51210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4E3D1B-FFF6-E249-B22F-CE4C6CCBA2D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3D5CB8D2-272D-6B44-A38A-8FBF2A9DDFAD}" type="slidenum">
              <a:t>23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2C8D94-7947-7242-ABAB-E2C9C0B8235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BCED1F-9FC6-C743-8C69-C1526CC5F9A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6343C1-1D84-FA4B-93BD-97C6CA8F8BF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7BE9453B-5CAC-8141-9924-78D9B566C1D6}" type="slidenum">
              <a:t>24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C9018D-2AC5-DF4A-9FB8-77F51249DB8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648EE6-39E4-1046-A183-0654EE58C62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pPr lvl="0"/>
            <a:r>
              <a:rPr lang="en-US" dirty="0"/>
              <a:t>Lead to unpredictable shortages. Worse, the fault could happen anywhere, including…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Haven’t gotten the right information from developer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Who should be charged for allocation?</a:t>
            </a:r>
          </a:p>
          <a:p>
            <a:pPr lvl="0"/>
            <a:r>
              <a:rPr lang="en-US" dirty="0"/>
              <a:t>When is it safe to free?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37EEDD-4ABA-4D49-A713-9D70FE8866D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C1183976-4F4E-8840-B5FC-BCBEB44D56C5}" type="slidenum">
              <a:t>25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BBC67F-768E-4447-9EA2-96049109CAC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8E3464-A235-A147-8CBA-CDEEE65DA99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pPr lvl="0"/>
            <a:r>
              <a:rPr lang="en-US"/>
              <a:t>Grants solve this problem by…</a:t>
            </a:r>
          </a:p>
          <a:p>
            <a:pPr lvl="0"/>
            <a:endParaRPr lang="en-US"/>
          </a:p>
          <a:p>
            <a:pPr lvl="0"/>
            <a:r>
              <a:rPr lang="en-US"/>
              <a:t>Kernel heap, called grant section, allocated in process memory, but can’t access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96E31C-46C8-094E-B6E1-1D1C15E5576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DA803B4F-813F-7147-AF15-FF29C6D3357C}" type="slidenum">
              <a:t>26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B69983-C81C-694D-A95B-2A0FEFC7593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C1440B-BDD7-FC4F-8F81-2A5360B9BDF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5121000"/>
          </a:xfrm>
        </p:spPr>
        <p:txBody>
          <a:bodyPr>
            <a:spAutoFit/>
          </a:bodyPr>
          <a:lstStyle/>
          <a:p>
            <a:pPr lvl="0"/>
            <a:r>
              <a:rPr lang="en-US"/>
              <a:t>* Process requests for timer =&gt; new grant allocated</a:t>
            </a:r>
          </a:p>
          <a:p>
            <a:pPr lvl="0"/>
            <a:endParaRPr lang="en-US"/>
          </a:p>
          <a:p>
            <a:pPr lvl="0"/>
            <a:r>
              <a:rPr lang="en-US"/>
              <a:t>* More than one request? more grants are allocated.</a:t>
            </a:r>
          </a:p>
          <a:p>
            <a:pPr lvl="0"/>
            <a:endParaRPr lang="en-US"/>
          </a:p>
          <a:p>
            <a:pPr lvl="0"/>
            <a:r>
              <a:rPr lang="en-US"/>
              <a:t>* Memory exhausted? kill the process, no affect on the rest of the system.</a:t>
            </a:r>
          </a:p>
          <a:p>
            <a:pPr lvl="0"/>
            <a:endParaRPr lang="en-US"/>
          </a:p>
          <a:p>
            <a:pPr lvl="0"/>
            <a:r>
              <a:rPr lang="en-US"/>
              <a:t>* And can restart process </a:t>
            </a:r>
            <a:r>
              <a:rPr lang="en-US" i="1"/>
              <a:t>immediately</a:t>
            </a:r>
          </a:p>
          <a:p>
            <a:pPr lvl="0"/>
            <a:endParaRPr lang="en-US" i="1"/>
          </a:p>
          <a:p>
            <a:pPr lvl="0"/>
            <a:r>
              <a:rPr lang="en-US"/>
              <a:t>Recall, grant sections live in… but contain kernel data, so… need to make sure...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90BE79-AA33-214B-B667-F0E770C5C3E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5B0B4D17-F023-834A-8F5D-9393502732C0}" type="slidenum">
              <a:t>27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EDA26B-68AA-F640-BF45-40E9F79B74A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0C108F-383B-894D-84C9-CA63CC2ABDD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pPr lvl="0"/>
            <a:r>
              <a:rPr lang="en-US"/>
              <a:t>Capsules can’t store direct references to granted memory</a:t>
            </a:r>
          </a:p>
          <a:p>
            <a:pPr lvl="0"/>
            <a:endParaRPr lang="en-US"/>
          </a:p>
          <a:p>
            <a:pPr lvl="0"/>
            <a:r>
              <a:rPr lang="en-US"/>
              <a:t>Instead, the enter the grant section by passing in the id of the process.</a:t>
            </a:r>
          </a:p>
          <a:p>
            <a:pPr lvl="0"/>
            <a:endParaRPr lang="en-US"/>
          </a:p>
          <a:p>
            <a:pPr lvl="0"/>
            <a:r>
              <a:rPr lang="en-US"/>
              <a:t>Enter checks process is still alive, and executes a closure provided by capsule, passing in a reference to the actual data.</a:t>
            </a:r>
          </a:p>
          <a:p>
            <a:pPr lvl="0"/>
            <a:endParaRPr lang="en-US"/>
          </a:p>
          <a:p>
            <a:pPr lvl="0"/>
            <a:r>
              <a:rPr lang="en-US"/>
              <a:t>It’s important that this reference not escape, so use a feature of Rust, lifetimes, to enforce this property.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44527C-8102-7843-9067-6531509B9F5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4BF83179-DE88-DB40-8BE3-30A3B0C3B2F3}" type="slidenum">
              <a:t>28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C800B3-29E8-8A48-9796-7BC2D72B091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AAC5EE-8803-D543-A3EE-D4BA9218FDE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4D90B5-927F-0C4C-8783-0A536209070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E430CD33-646C-B649-A2DF-33B730698A71}" type="slidenum">
              <a:t>29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2493D6-F163-4140-AE0D-79613E2DA62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6001C5-D1C1-3F49-BCD3-3FF88D58480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CCA307-79FA-EC41-8190-1ED15F61996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C32C6F7F-1905-2A47-A19B-8B818F48EBE5}" type="slidenum">
              <a:t>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7D6B4F-C3B5-D34F-972C-00DD02A6151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2DC1EF-74A9-694F-9E87-E25B2E02454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7C4790-B4EC-8341-961D-3CE3456F41E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F71840D5-29D3-D749-9F9C-62770381C5FD}" type="slidenum">
              <a:t>30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276167-D93F-7D45-9A80-4115F943D2E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DE0AE0-5D58-8A4F-8C4B-58A911D4D5A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11E440-F187-524F-94FA-F5D5AE0B39B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632D77B1-5EAA-2A45-A5BE-8658B4370EFB}" type="slidenum">
              <a:t>31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1DA675-19A7-B648-A330-9F6BCFDA12A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FFA536-E668-024A-8B26-D8444F4748F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7E2DED-5EFC-7845-AE7B-10CD6479C19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F86027F9-96B0-C547-A907-1E035A6C8E85}" type="slidenum">
              <a:t>32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5ACCF8-4FC9-5347-8CEA-6B449F2C51E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2D85F5-3A0A-5540-A2D1-74B3507E7B3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7F12DB-9908-5F4F-BE68-2B03140D13C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17E4BA6D-AF89-6247-B89A-EF0F7BD75B41}" type="slidenum">
              <a:t>33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008883-B630-7043-A088-E223966F060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AF5926-315A-4E4C-91B0-D0CF9B7E1E8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6165C3-6D47-EF4F-BB2C-F3BFA58A3A6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4A8E8A90-60F1-0546-AE3A-1CDDD919EF89}" type="slidenum">
              <a:t>34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CB213C-2178-2C43-801E-973250CD74A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3C3E09-EF9D-3947-A875-27D76CBDC4C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8C51E8-200D-AA43-BC72-C6D45BAF5E6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B08C8D5E-B293-7E48-B240-06D0818A36B7}" type="slidenum">
              <a:t>35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66EA1B-CBDE-F04A-BFD7-15F8F048A45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371AD9-AC58-CF4C-B347-10873422B32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DB14AE-DB3E-B247-B8EF-8EE1CC23ADA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AF984F8D-197E-4A4C-883A-51066724CAC1}" type="slidenum">
              <a:t>36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D0883D-EF1F-A745-8B5F-532F814CA92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F5A04B-F4EE-814B-82D9-556067320D9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9E715A-A8A1-C544-81DD-BB97F0A4655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6AA6025F-EA88-FA49-8384-490E92E09871}" type="slidenum">
              <a:t>37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1AFE69-1960-1C48-A23C-0A8F56BD99A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AD6426-C70F-7847-861C-7D790DD2C2B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7B1DD7-2FA8-C94C-A211-5A50752A38F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9828C15C-F79B-9340-91A1-FAB6E7C293E6}" type="slidenum">
              <a:t>38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DC6B01-D2AF-534B-B999-73CD6AA4EFC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18CC53-ACC5-384A-82CC-CC071419DA0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D44F72-C234-7D40-9611-A2D00601681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3745BF2B-9972-B441-8789-B08790689105}" type="slidenum">
              <a:t>39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BE29B2-B104-E942-93FF-43A448E2A87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42121F-3A43-494D-8ED1-B8E96634046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E2BB9D-1587-EC45-9969-5B0C8232C7A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3024FB45-32DC-5444-B7AA-ED7DFEC4CECE}" type="slidenum">
              <a:t>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488570-1C4E-754A-9413-74F452D69CC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C2780D-BA3D-314C-9864-87BBDC2B08E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96A2B6-59D1-1044-88DF-3527AAB7A82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D8D7D0FE-F91F-C04A-8EE2-1F9DBF6BE7F3}" type="slidenum">
              <a:t>40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568F50-729F-5649-A388-E3FFAA1C667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B1E035-4512-8740-962F-C76639149E3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B6240F-03FD-394D-85E4-DA0BC2F1B49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1F57C470-618F-D84F-8A76-BF8FA458D395}" type="slidenum">
              <a:t>41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8FFC64-E7E0-CE42-B34B-CCEBC8C5E9F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D292B2-F023-8A47-887E-8D8E82A8233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A0A6EF-84F6-8644-84D9-E3EC3CDF827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10A3DCA0-D061-D648-A59F-E8647B04E202}" type="slidenum">
              <a:t>42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B0C658-B873-4049-A4C3-F555047731D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6DC825-D102-A944-A824-1259005FAEB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8D7A1E-0836-2C4E-8827-31AA7B020B7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A7A8C6EE-31FE-A14A-83A1-A96411D859D1}" type="slidenum">
              <a:t>43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CD5F87-6565-F94D-9744-FF30F1F5A43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3229B3-3456-0849-B8DA-39FCCD276BB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00EA02-4715-0E48-B212-4D68E588DF1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2F4DDB4D-A26F-BB42-A85A-076F21095B77}" type="slidenum">
              <a:t>44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DB383B-0FF3-8644-8811-F7E80617FAB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B6F5A7-C05D-6D43-B592-64A73A9E5E2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878A55-8CD5-D44C-A8DE-46D43CFE14C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B14D19BE-5605-D247-B6EB-636A781ACBAE}" type="slidenum">
              <a:t>45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204E97-6E45-5A4A-AF10-61EF25CD7BB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FE9AAA-4266-5B40-96BD-39C8FDAD718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AD437E-B2DE-CD45-BD5E-55608371C94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CECA9C97-91EC-144B-A05F-8F533A19D91A}" type="slidenum">
              <a:t>46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03E209-5CF7-2346-A2F8-7F4312C777C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C12132-6242-4D44-895C-C4425DB15FF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F548A6-444B-0048-BA43-E807FB656EB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3BBE6E50-3E5A-2940-AB60-C09B8D8AD189}" type="slidenum">
              <a:t>47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5A06DA-80AB-904F-BB01-8991FA31635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06A81E-CCE5-7F49-9B6B-C6924B1C737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920E6-8CFB-7240-911E-0113C6B54F7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C5F28C72-DA00-B145-BA3B-95B88F32F76C}" type="slidenum">
              <a:t>48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56CAC8-C7C0-E54F-9EBA-4BCC96F5B24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DD7687-ECC4-BE49-836C-AC1BFC4BDBB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D34223-71F6-D943-983C-064ACF9D656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F1771437-BBBF-F346-AF9F-0810E7EADA4E}" type="slidenum">
              <a:t>49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3A4C23-68E5-D745-8BD6-A7D95F6B311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57B8FD-CB2C-EB4C-A559-8075A57DACD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pPr lvl="0"/>
            <a:r>
              <a:rPr lang="en-US"/>
              <a:t>Rust uses this property to get things like thread-safety</a:t>
            </a:r>
          </a:p>
          <a:p>
            <a:pPr lvl="0"/>
            <a:endParaRPr lang="en-US"/>
          </a:p>
          <a:p>
            <a:pPr lvl="0"/>
            <a:r>
              <a:rPr lang="en-US"/>
              <a:t>But more fundamental requirement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6DE5DA-0D14-6A4E-BE4A-8E2C50EC6D6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99AB0DC2-8BAB-EB41-88C9-CBF4762BE867}" type="slidenum">
              <a:t>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C2CB07-B49C-F048-AAE3-182331D732F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DDE729-06AD-F149-B4E0-E5E748209CE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51210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B04BD8-1F14-7440-8753-1AAB6060B1C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A590C3F4-5BF2-A844-9FB9-2455163E216D}" type="slidenum">
              <a:t>50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7354A2-6DF7-4B46-88E6-1298089CC00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62D740-E7F8-4141-8595-589331C4CCA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32C0D9-9747-2040-A45F-40A72C6E00F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2117F8EC-5549-8E44-A117-BA10B5B9A35E}" type="slidenum">
              <a:t>51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9729DC-8168-9B45-9140-16A1440D99D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DA73AC-2203-FC45-A3B0-7D05E3CA588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ABF3F6-97A3-3047-8DC6-0F93BF4C291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DCB2B77D-EA8D-DF41-AEED-185F3702C6F8}" type="slidenum">
              <a:t>52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2DFAEF-A4A0-2B41-9E1F-7795E828D9C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FBE5E4-BB95-9C4D-B409-EF0556C9607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F8EC08-0CD3-8843-8AE4-A53890E8838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0F164CAD-E1C4-6644-B338-DDC73BE1E96A}" type="slidenum">
              <a:t>53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0D897A-A68C-DB4B-A11D-F2420591CEB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0519D0-9677-F842-8B59-06826979068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43D47C-6545-C04C-AE5A-E72B19E9CA3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287DE123-927F-1B49-8409-30C5C8CB78FB}" type="slidenum">
              <a:t>6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5D3521-3536-7C44-A6A9-FE389350C5A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CF303A-25EF-7B4A-90D7-41D70485449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505944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347E52-57AF-EC4C-A647-D154A680324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3FEEF35C-FE01-0044-B1C6-A44CF9136D66}" type="slidenum">
              <a:t>7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ECF27D-1088-4D43-A99B-893CB6FBBC1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F10E14-953A-204F-8954-940BCAD9C4C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797E04-5225-D145-931C-5801AFB704F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92A7B1F3-50AC-284E-A0ED-BB0D8F84D691}" type="slidenum">
              <a:t>8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F04071-809C-EF45-A101-635C2706702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8E58EF-2654-6847-9B51-A5FF0674182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3397E0-450A-B44F-93D6-F4315F56B05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7D87FE9F-E448-8545-A490-8A29951ED6CD}" type="slidenum">
              <a:t>9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C8EA41-0925-544E-9592-F71AE7BAB01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6EDEF4-2CB3-6441-AA71-97DB6B1E873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51210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1DD65-7A8D-9A4C-A59C-EA7066AF0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E7A1ED-FD56-AA48-B1A7-A77156695B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24FAE-E58D-0E49-ACCE-5D1BADF67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E07D87-6F25-CE49-96D8-EB24E8BD7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56887C-009D-7F49-8EB0-41AEC75A2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3A44199-E6E8-A242-95B8-BC57766BACE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316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53D8E-66EC-0444-A959-023E43C65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F69ED4-0BD3-2C4C-AEE6-B7103CD918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3E06DA-A0E4-CA43-9DCA-6FFB5EA74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A94E1D-567D-5943-97CE-7A70BF977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5A4B06-9C54-D94C-BD0E-202E9BE98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648E075-96D2-9945-99CE-29694E307E0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814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E879C0-A86C-2445-B0B0-2C9378DDBA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561263" y="12700"/>
            <a:ext cx="2519362" cy="61404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E87225-3213-1046-9055-BEEACA9A8C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0" y="12700"/>
            <a:ext cx="7408863" cy="6140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596F-6171-CA45-A104-66F2D3C06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98A8D2-67A8-9142-83FB-763638940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C47999-4E69-6840-91E9-052E84044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B9C17B9-8957-B344-B14E-312859A3486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829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2084E-8F9C-1C4B-9B06-3D1A49F12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0A8BA-DD9C-F444-B79E-20CAA3B5E5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124208-DEC6-4E49-ABE3-1191C1A1C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9B5352-311E-D543-822F-DBE61487D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8344F2-62F4-1342-9789-577585B17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62FA874-D338-9E42-A808-2F58951E090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80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F3C96-8D1A-F84B-B808-E06C824AF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C8167-ECEE-874A-9696-92F00D882F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AD7625-E47D-864D-AEB6-3886739D0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70A90-9BB0-8F48-86D0-057FCF534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AC119-0151-1944-BD2B-07708493B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5C626D1-270D-8640-9462-136E30ED175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921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41DF6-2E62-8841-AEAB-1F15DA12B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C460EA-5E3C-C64E-9877-E966F19476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3846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FD7AD0-ED19-0C4B-8AA3-AAC043861F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3846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A4BA97-B6C3-5F44-9D80-5D593EBB0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59219-D51D-3947-AE93-875DA2735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521DB6-FAC3-244D-BCA9-D7A2035BD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B881794-9178-CD48-A61D-C08696E1816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954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E82DA-F5B4-D549-8C73-C34A72096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02856E-1002-9C46-8551-C31E4D5E59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8F1E2F-07F6-F848-96E6-E28DF3A066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1A2BFF-8DA1-A843-A183-673F996316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8068C4-AB44-6749-BA92-F43C6EBA25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826BB-FA39-1049-AF8E-F6EA49E29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E65B05-F53C-DC43-8940-02FFB4B47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A52FCA-2D3C-4E46-882A-834574167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767A4EB-BDB0-2E4A-A525-987FAAB58DD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337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35B7D-EF43-DC4E-B5D8-9DCE1CCFD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D3FCE1-37F0-7E46-81C1-A9CA2F974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0B3FF2-995D-0D4F-BC5C-11B41A6F2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00C65C-BA39-AD43-8084-AF7523556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617CD5F-9C53-304E-9FCC-2118C425434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374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6EB142-B21E-8F48-ADE3-BB6B3B5E2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64D013-73E5-8A4F-97F8-7DD6787BE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3FEFF3-5881-4D4E-BCB1-774264138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7B23BAE-DA1F-DE46-AA33-0CD7053681F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2675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9F5E7-CF13-8C40-9F78-209C1860D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CCBA3-562A-1D46-A0A6-D38AF5AEB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330BEE-FC32-094F-9C92-FF6AFA6BC0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688EB2-CF75-B94F-88B2-A1C4542D4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EDB2B1-BA2B-2A44-93E3-B7E56112A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9B094F-F38E-AE4E-A786-3B650E5C6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464B689-5B5F-E44A-8FDE-AD8C2F2FE52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394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C9E56-7287-A54F-B6D8-FEAE0E148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C8183D-A69D-D148-B27C-8720715F03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89806C-1F53-1E45-8F7F-028201DC34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C7D74A-E440-674C-B5A8-30D8319A3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53CCB4-DCF6-AE4F-B4ED-9D75762F3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F66DF4-0C6E-1C46-9793-0C4D56A69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B82EF35-7C7A-6E4A-9626-6AB4149D988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299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7A992C-483C-A744-BA61-E453CDDEB7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2960"/>
            <a:ext cx="1008000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lvl="0"/>
            <a:r>
              <a:rPr lang="en-US"/>
              <a:t>Click to edit the title text format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9CB946-D050-3747-A7CD-2459AF43ED1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3640" y="176868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lvl="0"/>
            <a:r>
              <a:rPr lang="en-US"/>
              <a:t>Click to edit the outline text format</a:t>
            </a:r>
          </a:p>
          <a:p>
            <a:pPr lvl="1"/>
            <a:r>
              <a:rPr lang="en-US"/>
              <a:t>Second Outline Level</a:t>
            </a:r>
          </a:p>
          <a:p>
            <a:pPr lvl="2"/>
            <a:r>
              <a:rPr lang="en-US"/>
              <a:t>Third Outline Level</a:t>
            </a:r>
          </a:p>
          <a:p>
            <a:pPr lvl="3"/>
            <a:r>
              <a:rPr lang="en-US"/>
              <a:t>Fourth Outline Level</a:t>
            </a:r>
          </a:p>
          <a:p>
            <a:pPr lvl="4"/>
            <a:r>
              <a:rPr lang="en-US"/>
              <a:t>Fifth Outline Level</a:t>
            </a:r>
          </a:p>
          <a:p>
            <a:pPr lvl="5"/>
            <a:r>
              <a:rPr lang="en-US"/>
              <a:t>Sixth Outline Level</a:t>
            </a:r>
          </a:p>
          <a:p>
            <a:pPr lvl="6"/>
            <a:r>
              <a:rPr lang="en-US"/>
              <a:t>Seventh Outline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8FEDE-8D1E-A342-8E47-2B25A0A9C5EC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3447000" y="688680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spAutoFit/>
          </a:bodyPr>
          <a:lstStyle>
            <a:lvl1pPr lvl="0" hangingPunct="0">
              <a:buNone/>
              <a:tabLst/>
              <a:defRPr lang="en-US" sz="1400" kern="1200">
                <a:latin typeface="Source Sans Pro" pitchFamily="34"/>
                <a:ea typeface="Tahoma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838F1E-6A05-3C44-9C77-A133DC02353F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182520" y="688500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spAutoFit/>
          </a:bodyPr>
          <a:lstStyle>
            <a:lvl1pPr lvl="0" algn="ctr" hangingPunct="0">
              <a:buNone/>
              <a:tabLst/>
              <a:defRPr lang="en-US" sz="1400" kern="1200">
                <a:latin typeface="Source Sans Pro" pitchFamily="34"/>
                <a:ea typeface="Tahoma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87BD65-2EE6-F44F-ADD6-EA48346F6258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589160" y="685764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spAutoFit/>
          </a:bodyPr>
          <a:lstStyle>
            <a:lvl1pPr lvl="0" algn="r" hangingPunct="0">
              <a:buNone/>
              <a:tabLst/>
              <a:defRPr lang="en-US" sz="1400" kern="1200">
                <a:latin typeface="Source Sans Pro" pitchFamily="34"/>
                <a:ea typeface="Tahoma" pitchFamily="2"/>
                <a:cs typeface="Tahoma" pitchFamily="2"/>
              </a:defRPr>
            </a:lvl1pPr>
          </a:lstStyle>
          <a:p>
            <a:pPr lvl="0"/>
            <a:fld id="{08E9934D-523A-2548-8A98-13F094BF4506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lvl="0" algn="ctr" hangingPunct="0">
        <a:buNone/>
        <a:tabLst/>
        <a:defRPr lang="en-US" sz="4400" b="1" i="0" u="none" strike="noStrike" kern="1200" cap="none">
          <a:ln>
            <a:noFill/>
          </a:ln>
          <a:solidFill>
            <a:srgbClr val="007AC2"/>
          </a:solidFill>
          <a:highlight>
            <a:scrgbClr r="0" g="0" b="0">
              <a:alpha val="0"/>
            </a:scrgbClr>
          </a:highlight>
          <a:latin typeface="Source Sans Pro" pitchFamily="34"/>
          <a:ea typeface="Tahoma" pitchFamily="2"/>
          <a:cs typeface="Droid Sans Devanagari" pitchFamily="2"/>
        </a:defRPr>
      </a:lvl1pPr>
    </p:titleStyle>
    <p:bodyStyle>
      <a:lvl1pPr marL="0" marR="0" lvl="0" indent="0" hangingPunct="0">
        <a:spcBef>
          <a:spcPts val="1440"/>
        </a:spcBef>
        <a:spcAft>
          <a:spcPts val="0"/>
        </a:spcAft>
        <a:buNone/>
        <a:tabLst/>
        <a:defRPr lang="en-US" sz="3600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Source Sans Pro" pitchFamily="34"/>
          <a:ea typeface="Tahoma" pitchFamily="2"/>
          <a:cs typeface="Droid Sans Devanagari" pitchFamily="2"/>
        </a:defRPr>
      </a:lvl1pPr>
      <a:lvl2pPr marL="0" marR="0" lvl="1" indent="0" hangingPunct="0">
        <a:spcBef>
          <a:spcPts val="1440"/>
        </a:spcBef>
        <a:spcAft>
          <a:spcPts val="0"/>
        </a:spcAft>
        <a:buNone/>
        <a:tabLst/>
        <a:defRPr lang="en-US" sz="3200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Source Sans Pro" pitchFamily="34"/>
          <a:ea typeface="Tahoma" pitchFamily="2"/>
          <a:cs typeface="Droid Sans Devanagari" pitchFamily="2"/>
        </a:defRPr>
      </a:lvl2pPr>
      <a:lvl3pPr marL="0" marR="0" lvl="2" indent="0" hangingPunct="0">
        <a:spcBef>
          <a:spcPts val="1440"/>
        </a:spcBef>
        <a:spcAft>
          <a:spcPts val="0"/>
        </a:spcAft>
        <a:buNone/>
        <a:tabLst/>
        <a:defRPr lang="en-US" sz="2600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Source Sans Pro" pitchFamily="34"/>
          <a:ea typeface="Tahoma" pitchFamily="2"/>
          <a:cs typeface="Droid Sans Devanagari" pitchFamily="2"/>
        </a:defRPr>
      </a:lvl3pPr>
      <a:lvl4pPr marL="0" marR="0" lvl="3" indent="0" hangingPunct="0">
        <a:spcBef>
          <a:spcPts val="1440"/>
        </a:spcBef>
        <a:spcAft>
          <a:spcPts val="0"/>
        </a:spcAft>
        <a:buNone/>
        <a:tabLst/>
        <a:defRPr lang="en-US" sz="2400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Source Sans Pro" pitchFamily="34"/>
          <a:ea typeface="Tahoma" pitchFamily="2"/>
          <a:cs typeface="Droid Sans Devanagari" pitchFamily="2"/>
        </a:defRPr>
      </a:lvl4pPr>
      <a:lvl5pPr marL="0" marR="0" lvl="4" indent="0" hangingPunct="0">
        <a:spcBef>
          <a:spcPts val="1440"/>
        </a:spcBef>
        <a:spcAft>
          <a:spcPts val="0"/>
        </a:spcAft>
        <a:buNone/>
        <a:tabLst/>
        <a:defRPr lang="en-US" sz="2200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Source Sans Pro" pitchFamily="34"/>
          <a:ea typeface="Tahoma" pitchFamily="2"/>
          <a:cs typeface="Droid Sans Devanagari" pitchFamily="2"/>
        </a:defRPr>
      </a:lvl5pPr>
      <a:lvl6pPr marL="0" marR="0" lvl="5" indent="0" hangingPunct="0">
        <a:spcBef>
          <a:spcPts val="1440"/>
        </a:spcBef>
        <a:spcAft>
          <a:spcPts val="0"/>
        </a:spcAft>
        <a:buNone/>
        <a:tabLst/>
        <a:defRPr lang="en-US" sz="2200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Source Sans Pro" pitchFamily="34"/>
          <a:ea typeface="Tahoma" pitchFamily="2"/>
          <a:cs typeface="Droid Sans Devanagari" pitchFamily="2"/>
        </a:defRPr>
      </a:lvl6pPr>
      <a:lvl7pPr marL="0" marR="0" lvl="6" indent="0" hangingPunct="0">
        <a:spcBef>
          <a:spcPts val="1440"/>
        </a:spcBef>
        <a:spcAft>
          <a:spcPts val="0"/>
        </a:spcAft>
        <a:buNone/>
        <a:tabLst/>
        <a:defRPr lang="en-US" sz="2200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Source Sans Pro" pitchFamily="34"/>
          <a:ea typeface="Tahoma" pitchFamily="2"/>
          <a:cs typeface="Droid Sans Devanagari" pitchFamily="2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7C3959-26F2-C849-94B2-6AC39D8DF01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185040" y="4150800"/>
            <a:ext cx="10336680" cy="3445200"/>
          </a:xfrm>
          <a:prstGeom prst="rect">
            <a:avLst/>
          </a:prstGeom>
          <a:noFill/>
          <a:ln cap="rnd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1E2D40-6DE1-B442-A950-7CC783D31FC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  <a:grayscl/>
          </a:blip>
          <a:srcRect t="1044" b="12562"/>
          <a:stretch>
            <a:fillRect/>
          </a:stretch>
        </p:blipFill>
        <p:spPr>
          <a:xfrm>
            <a:off x="0" y="-3960"/>
            <a:ext cx="10079640" cy="4190759"/>
          </a:xfrm>
          <a:prstGeom prst="rect">
            <a:avLst/>
          </a:prstGeom>
          <a:noFill/>
          <a:ln cap="rnd">
            <a:noFill/>
          </a:ln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F40311B3-74E4-0141-88BF-27CC999A33F5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0" y="-3960"/>
            <a:ext cx="10080000" cy="4191120"/>
          </a:xfrm>
          <a:solidFill>
            <a:srgbClr val="007AC2"/>
          </a:solidFill>
        </p:spPr>
        <p:txBody>
          <a:bodyPr lIns="38160" tIns="38160" rIns="38160" bIns="38160" anchor="b"/>
          <a:lstStyle/>
          <a:p>
            <a:pPr lvl="0" algn="ctr">
              <a:spcBef>
                <a:spcPts val="0"/>
              </a:spcBef>
            </a:pPr>
            <a:r>
              <a:rPr lang="en-US" sz="4400" b="1">
                <a:solidFill>
                  <a:srgbClr val="FFFFFF"/>
                </a:solidFill>
              </a:rPr>
              <a:t>Tock: A Secure Operating System for Microcontrollers</a:t>
            </a:r>
            <a:br>
              <a:rPr lang="en-US" sz="4400" b="1">
                <a:solidFill>
                  <a:srgbClr val="FFFFFF"/>
                </a:solidFill>
              </a:rPr>
            </a:br>
            <a:endParaRPr lang="en-US" sz="4400" b="1"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E512E3-88A1-A24A-A404-843D4076B405}"/>
              </a:ext>
            </a:extLst>
          </p:cNvPr>
          <p:cNvSpPr txBox="1"/>
          <p:nvPr/>
        </p:nvSpPr>
        <p:spPr>
          <a:xfrm>
            <a:off x="6428880" y="20880"/>
            <a:ext cx="3527279" cy="1818360"/>
          </a:xfrm>
          <a:prstGeom prst="rect">
            <a:avLst/>
          </a:prstGeom>
          <a:noFill/>
          <a:ln cap="rnd">
            <a:noFill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algn="l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0" i="0" u="none" strike="noStrike" kern="1200" cap="none">
                <a:ln>
                  <a:noFill/>
                </a:ln>
                <a:solidFill>
                  <a:srgbClr val="FFFFFF"/>
                </a:solidFill>
                <a:latin typeface="Source Sans Pro" pitchFamily="34"/>
                <a:ea typeface="Tahoma" pitchFamily="2"/>
                <a:cs typeface="Droid Sans Devanagari" pitchFamily="2"/>
              </a:rPr>
              <a:t>Amit Levy</a:t>
            </a:r>
          </a:p>
          <a:p>
            <a:pPr marL="0" marR="0" lvl="0" indent="0" algn="l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0" i="0" u="none" strike="noStrike" kern="1200" cap="none">
                <a:ln>
                  <a:noFill/>
                </a:ln>
                <a:solidFill>
                  <a:srgbClr val="FFFFFF"/>
                </a:solidFill>
                <a:latin typeface="Source Sans Pro" pitchFamily="34"/>
                <a:ea typeface="Tahoma" pitchFamily="2"/>
                <a:cs typeface="Droid Sans Devanagari" pitchFamily="2"/>
              </a:rPr>
              <a:t>Octopi Workshop </a:t>
            </a:r>
            <a:fld id="{3E42AF50-EC01-0247-9E04-25009F00F939}" type="datetime1">
              <a:rPr lang="en-US" sz="2400" b="0" i="0" u="none" strike="noStrike" kern="1200" cap="none">
                <a:ln>
                  <a:noFill/>
                </a:ln>
                <a:solidFill>
                  <a:srgbClr val="FFFFFF"/>
                </a:solidFill>
                <a:latin typeface="Source Sans Pro" pitchFamily="34"/>
                <a:ea typeface="Tahoma" pitchFamily="2"/>
                <a:cs typeface="Droid Sans Devanagari" pitchFamily="2"/>
              </a:rPr>
              <a:pPr marL="0" marR="0" lvl="0" indent="0" algn="l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t>10/29/18</a:t>
            </a:fld>
            <a:endParaRPr lang="en-US" sz="2400" b="0" i="0" u="none" strike="noStrike" kern="1200" cap="none">
              <a:ln>
                <a:noFill/>
              </a:ln>
              <a:solidFill>
                <a:srgbClr val="FFFFFF"/>
              </a:solidFill>
              <a:latin typeface="Source Sans Pro" pitchFamily="34"/>
              <a:ea typeface="Tahoma" pitchFamily="2"/>
              <a:cs typeface="Droid Sans Devanagari" pitchFamily="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295C5484-62AC-A547-8081-6DCBCAF51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9464502-7131-3444-8730-D5041C373007}" type="slidenum">
              <a:t>10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1DB213-03DC-E74E-996E-219D0AFC82E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30200" y="2878200"/>
            <a:ext cx="8829720" cy="40726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0301D1-A937-2042-960E-4131AF1ED0B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22600" y="1302120"/>
            <a:ext cx="8321040" cy="3351600"/>
          </a:xfrm>
        </p:spPr>
        <p:txBody>
          <a:bodyPr anchor="t"/>
          <a:lstStyle/>
          <a:p>
            <a:pPr lvl="0">
              <a:buSzPct val="45000"/>
              <a:buFont typeface="StarSymbol"/>
              <a:buChar char="➔"/>
            </a:pPr>
            <a:r>
              <a:rPr lang="en-US" sz="2600"/>
              <a:t>Build the hardware</a:t>
            </a:r>
          </a:p>
          <a:p>
            <a:pPr lvl="0">
              <a:buSzPct val="45000"/>
              <a:buFont typeface="StarSymbol"/>
              <a:buChar char="➔"/>
            </a:pPr>
            <a:r>
              <a:rPr lang="en-US" sz="2600"/>
              <a:t>Responsible for TCB: core kernel, MCU-specific code</a:t>
            </a:r>
          </a:p>
          <a:p>
            <a:pPr lvl="0">
              <a:buSzPct val="45000"/>
              <a:buFont typeface="StarSymbol"/>
              <a:buChar char="➔"/>
            </a:pPr>
            <a:r>
              <a:rPr lang="en-US" sz="2600"/>
              <a:t>Trusted: complete control over firmware &amp; hardware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28F01C26-0B56-1843-867B-E642ECCA8BFC}"/>
              </a:ext>
            </a:extLst>
          </p:cNvPr>
          <p:cNvSpPr/>
          <p:nvPr/>
        </p:nvSpPr>
        <p:spPr>
          <a:xfrm>
            <a:off x="1371240" y="3200040"/>
            <a:ext cx="7955280" cy="2482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>
              <a:alpha val="85000"/>
            </a:srgbClr>
          </a:solidFill>
          <a:ln cap="rnd">
            <a:noFill/>
            <a:prstDash val="solid"/>
          </a:ln>
        </p:spPr>
        <p:txBody>
          <a:bodyPr wrap="none" lIns="90000" tIns="45000" rIns="90000" bIns="45000" anchor="ctr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Droid Sans Devanagari" pitchFamily="2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2C10FB21-E98B-3445-8EEF-7C5C23F0DA84}"/>
              </a:ext>
            </a:extLst>
          </p:cNvPr>
          <p:cNvSpPr/>
          <p:nvPr/>
        </p:nvSpPr>
        <p:spPr>
          <a:xfrm>
            <a:off x="182520" y="3291479"/>
            <a:ext cx="8084520" cy="301716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2458" h="8382">
                <a:moveTo>
                  <a:pt x="0" y="8382"/>
                </a:moveTo>
                <a:lnTo>
                  <a:pt x="0" y="0"/>
                </a:lnTo>
                <a:lnTo>
                  <a:pt x="3810" y="0"/>
                </a:lnTo>
                <a:lnTo>
                  <a:pt x="3803" y="6674"/>
                </a:lnTo>
                <a:lnTo>
                  <a:pt x="3809" y="6672"/>
                </a:lnTo>
                <a:lnTo>
                  <a:pt x="22458" y="6672"/>
                </a:lnTo>
                <a:lnTo>
                  <a:pt x="22458" y="8382"/>
                </a:lnTo>
                <a:close/>
              </a:path>
            </a:pathLst>
          </a:custGeom>
          <a:noFill/>
          <a:ln w="38160" cap="rnd">
            <a:solidFill>
              <a:srgbClr val="212121"/>
            </a:solidFill>
            <a:prstDash val="solid"/>
          </a:ln>
        </p:spPr>
        <p:txBody>
          <a:bodyPr wrap="none" lIns="108720" tIns="63720" rIns="108720" bIns="63720" anchor="ctr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Droid Sans Devanagari" pitchFamily="2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5A16E7A-6BF2-324F-A17F-F95DF07F919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Platform (~10 developers)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E15D0B-8F7A-8444-ABF6-E2CE0612A59E}"/>
              </a:ext>
            </a:extLst>
          </p:cNvPr>
          <p:cNvSpPr txBox="1"/>
          <p:nvPr/>
        </p:nvSpPr>
        <p:spPr>
          <a:xfrm>
            <a:off x="1296720" y="6567119"/>
            <a:ext cx="7680960" cy="640080"/>
          </a:xfrm>
          <a:prstGeom prst="rect">
            <a:avLst/>
          </a:prstGeom>
          <a:noFill/>
          <a:ln cap="rnd"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3200" b="1" i="0" u="none" strike="noStrike" kern="1200" cap="none">
                <a:ln>
                  <a:noFill/>
                </a:ln>
                <a:latin typeface="Liberation Sans" pitchFamily="18"/>
                <a:ea typeface="Tahoma" pitchFamily="2"/>
                <a:cs typeface="Droid Sans Devanagari" pitchFamily="2"/>
              </a:rPr>
              <a:t>Goal:</a:t>
            </a:r>
            <a:r>
              <a:rPr lang="en-US" sz="3200" b="0" i="0" u="none" strike="noStrike" kern="1200" cap="none">
                <a:ln>
                  <a:noFill/>
                </a:ln>
                <a:latin typeface="Liberation Sans" pitchFamily="18"/>
                <a:ea typeface="Tahoma" pitchFamily="2"/>
                <a:cs typeface="Droid Sans Devanagari" pitchFamily="2"/>
              </a:rPr>
              <a:t> possible to correctly extend TCB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B4D1730D-1A89-7D40-A055-7A82FDCA4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2C457C3-62C0-4F49-961A-96D7F92B3A6A}" type="slidenum">
              <a:t>11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FE586E-3C1D-5C48-9EC3-FB4CD9E4159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30200" y="2878200"/>
            <a:ext cx="8829720" cy="4072680"/>
          </a:xfrm>
          <a:prstGeom prst="rect">
            <a:avLst/>
          </a:prstGeom>
          <a:noFill/>
          <a:ln cap="rnd"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B6ECEE-8A0E-E944-B1EC-4CDB3B58B8C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22600" y="1266120"/>
            <a:ext cx="8321040" cy="3351600"/>
          </a:xfrm>
        </p:spPr>
        <p:txBody>
          <a:bodyPr anchor="t"/>
          <a:lstStyle/>
          <a:p>
            <a:pPr lvl="0">
              <a:buSzPct val="45000"/>
              <a:buFont typeface="StarSymbol"/>
              <a:buChar char="➔"/>
            </a:pPr>
            <a:r>
              <a:rPr lang="en-US" sz="2600"/>
              <a:t>Most OS services come community</a:t>
            </a:r>
          </a:p>
          <a:p>
            <a:pPr lvl="1">
              <a:buSzPct val="75000"/>
              <a:buFont typeface="StarSymbol"/>
              <a:buChar char="–"/>
            </a:pPr>
            <a:r>
              <a:rPr lang="en-US" sz="2600"/>
              <a:t>Device drivers, networking protocols, timers...</a:t>
            </a:r>
          </a:p>
          <a:p>
            <a:pPr lvl="0">
              <a:buSzPct val="45000"/>
              <a:buFont typeface="StarSymbol"/>
              <a:buChar char="➔"/>
            </a:pPr>
            <a:r>
              <a:rPr lang="en-US" sz="2600"/>
              <a:t>Platform provider can audit but won’t catch all bugs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DECAF9E2-73F5-5742-BFAE-C66E788CC905}"/>
              </a:ext>
            </a:extLst>
          </p:cNvPr>
          <p:cNvSpPr/>
          <p:nvPr/>
        </p:nvSpPr>
        <p:spPr>
          <a:xfrm>
            <a:off x="1371240" y="3200040"/>
            <a:ext cx="7955280" cy="1645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>
              <a:alpha val="85000"/>
            </a:srgbClr>
          </a:solidFill>
          <a:ln cap="rnd">
            <a:noFill/>
            <a:prstDash val="solid"/>
          </a:ln>
        </p:spPr>
        <p:txBody>
          <a:bodyPr wrap="none" lIns="90000" tIns="45000" rIns="90000" bIns="45000" anchor="ctr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Droid Sans Devanagari" pitchFamily="2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BEAF158B-F7D2-B04D-B8CA-53D2F5C95363}"/>
              </a:ext>
            </a:extLst>
          </p:cNvPr>
          <p:cNvSpPr/>
          <p:nvPr/>
        </p:nvSpPr>
        <p:spPr>
          <a:xfrm flipH="1">
            <a:off x="273960" y="3200040"/>
            <a:ext cx="1097280" cy="31089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>
              <a:alpha val="85000"/>
            </a:srgbClr>
          </a:solidFill>
          <a:ln cap="rnd">
            <a:noFill/>
            <a:prstDash val="solid"/>
          </a:ln>
        </p:spPr>
        <p:txBody>
          <a:bodyPr wrap="none" lIns="90000" tIns="45000" rIns="90000" bIns="45000" anchor="ctr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Droid Sans Devanagari" pitchFamily="2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6D498FC9-F2A1-9C43-A3F7-00882E74470F}"/>
              </a:ext>
            </a:extLst>
          </p:cNvPr>
          <p:cNvSpPr/>
          <p:nvPr/>
        </p:nvSpPr>
        <p:spPr>
          <a:xfrm>
            <a:off x="1371240" y="4845960"/>
            <a:ext cx="548640" cy="14630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>
              <a:alpha val="85000"/>
            </a:srgbClr>
          </a:solidFill>
          <a:ln cap="rnd">
            <a:noFill/>
            <a:prstDash val="solid"/>
          </a:ln>
        </p:spPr>
        <p:txBody>
          <a:bodyPr wrap="none" lIns="90000" tIns="45000" rIns="90000" bIns="45000" anchor="ctr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Droid Sans Devanagari" pitchFamily="2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127E3EAC-055C-0C43-8052-EE1204C962E4}"/>
              </a:ext>
            </a:extLst>
          </p:cNvPr>
          <p:cNvSpPr/>
          <p:nvPr/>
        </p:nvSpPr>
        <p:spPr>
          <a:xfrm flipH="1">
            <a:off x="1919880" y="4845960"/>
            <a:ext cx="7406640" cy="8092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8160" cap="rnd">
            <a:solidFill>
              <a:srgbClr val="212121"/>
            </a:solidFill>
            <a:prstDash val="solid"/>
          </a:ln>
        </p:spPr>
        <p:txBody>
          <a:bodyPr wrap="none" lIns="108720" tIns="63720" rIns="108720" bIns="63720" anchor="ctr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Droid Sans Devanagari" pitchFamily="2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53132F1-2EAA-544C-8768-7686814459E9}"/>
              </a:ext>
            </a:extLst>
          </p:cNvPr>
          <p:cNvSpPr/>
          <p:nvPr/>
        </p:nvSpPr>
        <p:spPr>
          <a:xfrm>
            <a:off x="1919880" y="5671440"/>
            <a:ext cx="7425360" cy="637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>
              <a:alpha val="85000"/>
            </a:srgbClr>
          </a:solidFill>
          <a:ln cap="rnd">
            <a:noFill/>
            <a:prstDash val="solid"/>
          </a:ln>
        </p:spPr>
        <p:txBody>
          <a:bodyPr wrap="none" lIns="90000" tIns="45000" rIns="90000" bIns="45000" anchor="ctr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Droid Sans Devanagari" pitchFamily="2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88A8CA7-4598-ED4F-8D2D-349283A8668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OS Services (~1000 developers)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F845C1-B607-D947-B9C5-D50125118916}"/>
              </a:ext>
            </a:extLst>
          </p:cNvPr>
          <p:cNvSpPr txBox="1"/>
          <p:nvPr/>
        </p:nvSpPr>
        <p:spPr>
          <a:xfrm>
            <a:off x="1296720" y="6567119"/>
            <a:ext cx="7755840" cy="656640"/>
          </a:xfrm>
          <a:prstGeom prst="rect">
            <a:avLst/>
          </a:prstGeom>
          <a:noFill/>
          <a:ln cap="rnd"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3200" b="1" i="0" u="none" strike="noStrike" kern="1200" cap="none">
                <a:ln>
                  <a:noFill/>
                </a:ln>
                <a:latin typeface="Liberation Sans" pitchFamily="18"/>
                <a:ea typeface="Tahoma" pitchFamily="2"/>
                <a:cs typeface="Droid Sans Devanagari" pitchFamily="2"/>
              </a:rPr>
              <a:t>Goal:</a:t>
            </a:r>
            <a:r>
              <a:rPr lang="en-US" sz="3200" b="0" i="0" u="none" strike="noStrike" kern="1200" cap="none">
                <a:ln>
                  <a:noFill/>
                </a:ln>
                <a:latin typeface="Liberation Sans" pitchFamily="18"/>
                <a:ea typeface="Tahoma" pitchFamily="2"/>
                <a:cs typeface="Droid Sans Devanagari" pitchFamily="2"/>
              </a:rPr>
              <a:t> protect kernel from safety violations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72AC2883-5BD4-A047-AFD4-8F07F2E2B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2A6D511-15EF-A04F-9E9F-463A0E18AD77}" type="slidenum">
              <a:t>12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68F885-F77E-DD46-B3E7-7F99F5990C2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30200" y="2878200"/>
            <a:ext cx="8829720" cy="4072680"/>
          </a:xfrm>
          <a:prstGeom prst="rect">
            <a:avLst/>
          </a:prstGeom>
          <a:noFill/>
          <a:ln cap="rnd"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993B7D-809A-D540-B584-6CC670513A9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22600" y="1230120"/>
            <a:ext cx="8321040" cy="3351600"/>
          </a:xfrm>
        </p:spPr>
        <p:txBody>
          <a:bodyPr anchor="t"/>
          <a:lstStyle/>
          <a:p>
            <a:pPr lvl="0">
              <a:buSzPct val="45000"/>
              <a:buFont typeface="StarSymbol"/>
              <a:buChar char="➔"/>
            </a:pPr>
            <a:r>
              <a:rPr lang="en-US" sz="2600"/>
              <a:t>Implement end-user functionality</a:t>
            </a:r>
          </a:p>
          <a:p>
            <a:pPr lvl="0">
              <a:buSzPct val="45000"/>
              <a:buFont typeface="StarSymbol"/>
              <a:buChar char="➔"/>
            </a:pPr>
            <a:r>
              <a:rPr lang="en-US" sz="2600"/>
              <a:t>“Third-party” developers: unknown to platform provider</a:t>
            </a:r>
          </a:p>
          <a:p>
            <a:pPr lvl="0">
              <a:buSzPct val="45000"/>
              <a:buFont typeface="StarSymbol"/>
              <a:buChar char="➔"/>
            </a:pPr>
            <a:r>
              <a:rPr lang="en-US" sz="2600"/>
              <a:t>Potentially </a:t>
            </a:r>
            <a:r>
              <a:rPr lang="en-US" sz="2600" i="1"/>
              <a:t>malicious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116837B2-F828-014D-A767-AFAB2BE31634}"/>
              </a:ext>
            </a:extLst>
          </p:cNvPr>
          <p:cNvSpPr/>
          <p:nvPr/>
        </p:nvSpPr>
        <p:spPr>
          <a:xfrm>
            <a:off x="1371240" y="4856040"/>
            <a:ext cx="7955280" cy="1645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>
              <a:alpha val="85000"/>
            </a:srgbClr>
          </a:solidFill>
          <a:ln cap="rnd">
            <a:noFill/>
            <a:prstDash val="solid"/>
          </a:ln>
        </p:spPr>
        <p:txBody>
          <a:bodyPr wrap="none" lIns="90000" tIns="45000" rIns="90000" bIns="45000" anchor="ctr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Droid Sans Devanagari" pitchFamily="2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9B8C5C28-D0E7-EF43-9104-FA9AD2CF52B3}"/>
              </a:ext>
            </a:extLst>
          </p:cNvPr>
          <p:cNvSpPr/>
          <p:nvPr/>
        </p:nvSpPr>
        <p:spPr>
          <a:xfrm flipH="1">
            <a:off x="273960" y="3200040"/>
            <a:ext cx="1097280" cy="31089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>
              <a:alpha val="85000"/>
            </a:srgbClr>
          </a:solidFill>
          <a:ln cap="rnd">
            <a:noFill/>
            <a:prstDash val="solid"/>
          </a:ln>
        </p:spPr>
        <p:txBody>
          <a:bodyPr wrap="none" lIns="90000" tIns="45000" rIns="90000" bIns="45000" anchor="ctr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Droid Sans Devanagari" pitchFamily="2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1B0F0F9-6F30-514D-86CA-1EA8F0C3D82C}"/>
              </a:ext>
            </a:extLst>
          </p:cNvPr>
          <p:cNvSpPr/>
          <p:nvPr/>
        </p:nvSpPr>
        <p:spPr>
          <a:xfrm>
            <a:off x="1371240" y="3369960"/>
            <a:ext cx="404640" cy="14860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>
              <a:alpha val="85000"/>
            </a:srgbClr>
          </a:solidFill>
          <a:ln cap="rnd">
            <a:noFill/>
            <a:prstDash val="solid"/>
          </a:ln>
        </p:spPr>
        <p:txBody>
          <a:bodyPr wrap="none" lIns="90000" tIns="45000" rIns="90000" bIns="45000" anchor="ctr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Droid Sans Devanagari" pitchFamily="2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9CF8AE9-8D86-7C43-AD44-5B21099C20A1}"/>
              </a:ext>
            </a:extLst>
          </p:cNvPr>
          <p:cNvSpPr/>
          <p:nvPr/>
        </p:nvSpPr>
        <p:spPr>
          <a:xfrm flipH="1">
            <a:off x="1775880" y="3369960"/>
            <a:ext cx="7550640" cy="14630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8160" cap="rnd">
            <a:solidFill>
              <a:srgbClr val="212121"/>
            </a:solidFill>
            <a:prstDash val="solid"/>
          </a:ln>
        </p:spPr>
        <p:txBody>
          <a:bodyPr wrap="none" lIns="108720" tIns="63720" rIns="108720" bIns="63720" anchor="ctr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Droid Sans Devanagari" pitchFamily="2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66B6B5B-F007-EC4A-9D94-64214F29D05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Applications (~20M developers)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397CB2-A763-0047-BD3B-DCE0B204AD19}"/>
              </a:ext>
            </a:extLst>
          </p:cNvPr>
          <p:cNvSpPr txBox="1"/>
          <p:nvPr/>
        </p:nvSpPr>
        <p:spPr>
          <a:xfrm>
            <a:off x="1296720" y="6567119"/>
            <a:ext cx="7938720" cy="656640"/>
          </a:xfrm>
          <a:prstGeom prst="rect">
            <a:avLst/>
          </a:prstGeom>
          <a:noFill/>
          <a:ln cap="rnd"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3200" b="1" i="0" u="none" strike="noStrike" kern="1200" cap="none">
                <a:ln>
                  <a:noFill/>
                </a:ln>
                <a:latin typeface="Liberation Sans" pitchFamily="18"/>
                <a:ea typeface="Tahoma" pitchFamily="2"/>
                <a:cs typeface="Droid Sans Devanagari" pitchFamily="2"/>
              </a:rPr>
              <a:t>Goal:</a:t>
            </a:r>
            <a:r>
              <a:rPr lang="en-US" sz="3200" b="0" i="0" u="none" strike="noStrike" kern="1200" cap="none">
                <a:ln>
                  <a:noFill/>
                </a:ln>
                <a:latin typeface="Liberation Sans" pitchFamily="18"/>
                <a:ea typeface="Tahoma" pitchFamily="2"/>
                <a:cs typeface="Droid Sans Devanagari" pitchFamily="2"/>
              </a:rPr>
              <a:t> end-users can install 3rd-party apps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B8179D-CD26-0147-ABB2-AE458309E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0EA4308-DFF1-B945-97F0-FAF40B8BBCA5}" type="slidenum">
              <a:t>13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7499F7-8548-274E-9F31-70D15CD0B76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Need New Isolation Techniques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25BAAB-4CDB-A547-B95B-EBA67228501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1080" y="1371599"/>
            <a:ext cx="8604360" cy="5559480"/>
          </a:xfrm>
        </p:spPr>
        <p:txBody>
          <a:bodyPr/>
          <a:lstStyle/>
          <a:p>
            <a:pPr lvl="0">
              <a:spcBef>
                <a:spcPts val="3600"/>
              </a:spcBef>
              <a:buSzPct val="45000"/>
              <a:buFont typeface="StarSymbol"/>
              <a:buChar char="➔"/>
            </a:pPr>
            <a:r>
              <a:rPr lang="en-US" sz="2600"/>
              <a:t>With 64 kB, </a:t>
            </a:r>
            <a:r>
              <a:rPr lang="en-US" sz="2600">
                <a:latin typeface="Source Code Pro" pitchFamily="33"/>
              </a:rPr>
              <a:t>malloc</a:t>
            </a:r>
            <a:r>
              <a:rPr lang="en-US" sz="2600"/>
              <a:t> a serious threat to system stability</a:t>
            </a:r>
          </a:p>
          <a:p>
            <a:pPr lvl="0">
              <a:spcBef>
                <a:spcPts val="3600"/>
              </a:spcBef>
              <a:buSzPct val="45000"/>
              <a:buFont typeface="StarSymbol"/>
              <a:buChar char="➔"/>
            </a:pPr>
            <a:r>
              <a:rPr lang="en-US" sz="2600"/>
              <a:t>No virtual memory</a:t>
            </a:r>
          </a:p>
          <a:p>
            <a:pPr lvl="0">
              <a:spcBef>
                <a:spcPts val="3600"/>
              </a:spcBef>
              <a:buSzPct val="45000"/>
              <a:buFont typeface="StarSymbol"/>
              <a:buChar char="➔"/>
            </a:pPr>
            <a:r>
              <a:rPr lang="en-US" sz="2600"/>
              <a:t>Still need to solve driver isolation</a:t>
            </a:r>
          </a:p>
          <a:p>
            <a:pPr lvl="1">
              <a:spcBef>
                <a:spcPts val="3600"/>
              </a:spcBef>
              <a:buSzPct val="75000"/>
              <a:buFont typeface="StarSymbol"/>
              <a:buChar char="–"/>
            </a:pPr>
            <a:r>
              <a:rPr lang="en-US" sz="2600"/>
              <a:t>GC’d languages &amp; hardware isolation too resource heavy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76B0A0-A498-6241-A765-1C30AF349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BBFB22F-A0DF-B148-AF6A-348B728FD35E}" type="slidenum">
              <a:t>14</a:t>
            </a:fld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EE41864-9F60-D448-87AA-F7B5DB76B97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spcBef>
                <a:spcPts val="2880"/>
              </a:spcBef>
            </a:pPr>
            <a:r>
              <a:rPr lang="en-US" sz="2800"/>
              <a:t>Memory Protection Unit (MPU)</a:t>
            </a:r>
          </a:p>
          <a:p>
            <a:pPr lvl="0">
              <a:spcBef>
                <a:spcPts val="2880"/>
              </a:spcBef>
              <a:buSzPct val="45000"/>
              <a:buFont typeface="StarSymbol"/>
              <a:buChar char="➔"/>
            </a:pPr>
            <a:r>
              <a:rPr lang="en-US" sz="2800"/>
              <a:t>Protection bits for 8 memory regions</a:t>
            </a:r>
          </a:p>
          <a:p>
            <a:pPr lvl="0">
              <a:spcBef>
                <a:spcPts val="2880"/>
              </a:spcBef>
              <a:buSzPct val="45000"/>
              <a:buFont typeface="StarSymbol"/>
              <a:buChar char="➔"/>
            </a:pPr>
            <a:r>
              <a:rPr lang="en-US" sz="2800"/>
              <a:t>Isolate processes for applications</a:t>
            </a:r>
          </a:p>
          <a:p>
            <a:pPr lvl="0">
              <a:spcBef>
                <a:spcPts val="2880"/>
              </a:spcBef>
            </a:pPr>
            <a:r>
              <a:rPr lang="en-US" sz="2800"/>
              <a:t>Rust</a:t>
            </a:r>
          </a:p>
          <a:p>
            <a:pPr lvl="0">
              <a:spcBef>
                <a:spcPts val="2880"/>
              </a:spcBef>
              <a:buSzPct val="45000"/>
              <a:buFont typeface="StarSymbol"/>
              <a:buChar char="➔"/>
            </a:pPr>
            <a:r>
              <a:rPr lang="en-US" sz="2800"/>
              <a:t>Non-GC'd type-safe systems language</a:t>
            </a:r>
          </a:p>
          <a:p>
            <a:pPr lvl="0">
              <a:spcBef>
                <a:spcPts val="2880"/>
              </a:spcBef>
              <a:buSzPct val="45000"/>
              <a:buFont typeface="StarSymbol"/>
              <a:buChar char="➔"/>
            </a:pPr>
            <a:r>
              <a:rPr lang="en-US" sz="2800"/>
              <a:t>Prevent safety violations in kernel at very low cost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EB9E88-8D3B-AC47-BC73-9FF00429344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New Tools Available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3C8B1647-6C39-5E44-AA35-E959969B5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2A9945A-99DB-4047-98E2-BB44F5FED2F2}" type="slidenum">
              <a:t>15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737B16-679A-6B45-A493-3F411404493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Tock: A Microcontroller OS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AB7053-E03F-6F43-85C2-48791CA3273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640" y="4803120"/>
            <a:ext cx="9071640" cy="2584800"/>
          </a:xfrm>
        </p:spPr>
        <p:txBody>
          <a:bodyPr/>
          <a:lstStyle/>
          <a:p>
            <a:pPr lvl="0">
              <a:spcBef>
                <a:spcPts val="575"/>
              </a:spcBef>
              <a:buSzPct val="45000"/>
              <a:buFont typeface="StarSymbol"/>
              <a:buChar char="➔"/>
            </a:pPr>
            <a:r>
              <a:rPr lang="en-US" sz="2800" b="1">
                <a:solidFill>
                  <a:srgbClr val="66BB6A"/>
                </a:solidFill>
              </a:rPr>
              <a:t>Processes</a:t>
            </a:r>
            <a:r>
              <a:rPr lang="en-US" sz="2800"/>
              <a:t>: Use the Memory Protection Unit</a:t>
            </a:r>
          </a:p>
          <a:p>
            <a:pPr lvl="0">
              <a:spcBef>
                <a:spcPts val="575"/>
              </a:spcBef>
              <a:buSzPct val="45000"/>
              <a:buFont typeface="StarSymbol"/>
              <a:buChar char="➔"/>
            </a:pPr>
            <a:r>
              <a:rPr lang="en-US" sz="2800" b="1">
                <a:solidFill>
                  <a:srgbClr val="007AC2"/>
                </a:solidFill>
              </a:rPr>
              <a:t>Capsules</a:t>
            </a:r>
            <a:r>
              <a:rPr lang="en-US" sz="2800"/>
              <a:t>: Type-safe Rust API for </a:t>
            </a:r>
            <a:r>
              <a:rPr lang="en-US" sz="2800" i="1"/>
              <a:t>safe</a:t>
            </a:r>
            <a:r>
              <a:rPr lang="en-US" sz="2800"/>
              <a:t> driver development</a:t>
            </a:r>
          </a:p>
          <a:p>
            <a:pPr lvl="0">
              <a:spcBef>
                <a:spcPts val="575"/>
              </a:spcBef>
              <a:buSzPct val="45000"/>
              <a:buFont typeface="StarSymbol"/>
              <a:buChar char="➔"/>
            </a:pPr>
            <a:r>
              <a:rPr lang="en-US" sz="2800" b="1">
                <a:solidFill>
                  <a:srgbClr val="A3238E"/>
                </a:solidFill>
              </a:rPr>
              <a:t>Grants</a:t>
            </a:r>
            <a:r>
              <a:rPr lang="en-US" sz="2800"/>
              <a:t>: Bind dynamic kernel resources to process lifetime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98900B4-BAC3-8546-A3CC-01C6183E4867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299680" y="1214639"/>
            <a:ext cx="5478840" cy="3417120"/>
          </a:xfrm>
          <a:ln cap="rnd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C055885A-FF79-1C40-BCB5-D6F330102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93E5386-A87E-0747-820B-78B8323DFD40}" type="slidenum">
              <a:t>16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24617A-BD5F-A64E-8B17-44E791443D3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56760" y="4913640"/>
            <a:ext cx="2504880" cy="723599"/>
          </a:xfrm>
          <a:prstGeom prst="rect">
            <a:avLst/>
          </a:prstGeom>
          <a:noFill/>
          <a:ln cap="rnd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B667E8-44A3-874C-A7AD-2B0F5FB2C4C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51880" y="1977840"/>
            <a:ext cx="2238120" cy="1104480"/>
          </a:xfrm>
          <a:prstGeom prst="rect">
            <a:avLst/>
          </a:prstGeom>
          <a:noFill/>
          <a:ln cap="rnd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EBAC99-D393-3D41-A05A-0C371A8FB089}"/>
              </a:ext>
            </a:extLst>
          </p:cNvPr>
          <p:cNvSpPr txBox="1"/>
          <p:nvPr/>
        </p:nvSpPr>
        <p:spPr>
          <a:xfrm>
            <a:off x="3415680" y="4012200"/>
            <a:ext cx="6462360" cy="2788200"/>
          </a:xfrm>
          <a:prstGeom prst="rect">
            <a:avLst/>
          </a:prstGeom>
          <a:noFill/>
          <a:ln cap="rnd">
            <a:noFill/>
          </a:ln>
        </p:spPr>
        <p:txBody>
          <a:bodyPr wrap="none" lIns="90000" tIns="45000" rIns="90000" bIns="45000" anchor="ctr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600" b="1" i="0" u="none" strike="noStrike" kern="1200" cap="none">
                <a:ln>
                  <a:noFill/>
                </a:ln>
                <a:latin typeface="Source Sans Pro" pitchFamily="34"/>
                <a:ea typeface="Tahoma" pitchFamily="2"/>
                <a:cs typeface="Droid Sans Devanagari" pitchFamily="2"/>
              </a:rPr>
              <a:t>Capsules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en-US" sz="2600" b="0" i="0" u="none" strike="noStrike" kern="1200" cap="none">
                <a:ln>
                  <a:noFill/>
                </a:ln>
                <a:latin typeface="Source Sans Pro" pitchFamily="34"/>
                <a:ea typeface="Tahoma" pitchFamily="2"/>
                <a:cs typeface="Droid Sans Devanagari" pitchFamily="2"/>
              </a:rPr>
              <a:t>Rust code linked into kernel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en-US" sz="2600" b="0" i="0" u="none" strike="noStrike" kern="1200" cap="none">
                <a:ln>
                  <a:noFill/>
                </a:ln>
                <a:latin typeface="Source Sans Pro" pitchFamily="34"/>
                <a:ea typeface="Tahoma" pitchFamily="2"/>
                <a:cs typeface="Droid Sans Devanagari" pitchFamily="2"/>
              </a:rPr>
              <a:t>Isolation enforced at compile-time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en-US" sz="2600" b="0" i="0" u="none" strike="noStrike" kern="1200" cap="none">
                <a:ln>
                  <a:noFill/>
                </a:ln>
                <a:latin typeface="Source Sans Pro" pitchFamily="34"/>
                <a:ea typeface="Tahoma" pitchFamily="2"/>
                <a:cs typeface="Droid Sans Devanagari" pitchFamily="2"/>
              </a:rPr>
              <a:t>Lower overhead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en-US" sz="2600" b="0" i="0" u="none" strike="noStrike" kern="1200" cap="none">
                <a:ln>
                  <a:noFill/>
                </a:ln>
                <a:latin typeface="Source Sans Pro" pitchFamily="34"/>
                <a:ea typeface="Tahoma" pitchFamily="2"/>
                <a:cs typeface="Droid Sans Devanagari" pitchFamily="2"/>
              </a:rPr>
              <a:t>Used for device drivers, protocols, timers...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22466A-40F0-8646-A859-8E326493CBA8}"/>
              </a:ext>
            </a:extLst>
          </p:cNvPr>
          <p:cNvSpPr txBox="1"/>
          <p:nvPr/>
        </p:nvSpPr>
        <p:spPr>
          <a:xfrm>
            <a:off x="3414600" y="1295640"/>
            <a:ext cx="6095880" cy="2587320"/>
          </a:xfrm>
          <a:prstGeom prst="rect">
            <a:avLst/>
          </a:prstGeom>
          <a:noFill/>
          <a:ln cap="rnd">
            <a:noFill/>
          </a:ln>
        </p:spPr>
        <p:txBody>
          <a:bodyPr wrap="none" lIns="90000" tIns="45000" rIns="90000" bIns="45000" anchor="ctr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600" b="1" i="0" u="none" strike="noStrike" kern="1200" cap="none">
                <a:ln>
                  <a:noFill/>
                </a:ln>
                <a:latin typeface="Source Sans Pro" pitchFamily="34"/>
                <a:ea typeface="Tahoma" pitchFamily="2"/>
                <a:cs typeface="Droid Sans Devanagari" pitchFamily="2"/>
              </a:rPr>
              <a:t>Processes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en-US" sz="2600" b="0" i="0" u="none" strike="noStrike" kern="1200" cap="none">
                <a:ln>
                  <a:noFill/>
                </a:ln>
                <a:latin typeface="Source Sans Pro" pitchFamily="34"/>
                <a:ea typeface="Tahoma" pitchFamily="2"/>
                <a:cs typeface="Droid Sans Devanagari" pitchFamily="2"/>
              </a:rPr>
              <a:t>Standalone executable in any language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en-US" sz="2600" b="0" i="0" u="none" strike="noStrike" kern="1200" cap="none">
                <a:ln>
                  <a:noFill/>
                </a:ln>
                <a:latin typeface="Source Sans Pro" pitchFamily="34"/>
                <a:ea typeface="Tahoma" pitchFamily="2"/>
                <a:cs typeface="Droid Sans Devanagari" pitchFamily="2"/>
              </a:rPr>
              <a:t>Isolation enforced at runtime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en-US" sz="2600" b="0" i="0" u="none" strike="noStrike" kern="1200" cap="none">
                <a:ln>
                  <a:noFill/>
                </a:ln>
                <a:latin typeface="Source Sans Pro" pitchFamily="34"/>
                <a:ea typeface="Tahoma" pitchFamily="2"/>
                <a:cs typeface="Droid Sans Devanagari" pitchFamily="2"/>
              </a:rPr>
              <a:t>Higher overhead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en-US" sz="2600" b="0" i="0" u="none" strike="noStrike" kern="1200" cap="none">
                <a:ln>
                  <a:noFill/>
                </a:ln>
                <a:latin typeface="Source Sans Pro" pitchFamily="34"/>
                <a:ea typeface="Tahoma" pitchFamily="2"/>
                <a:cs typeface="Droid Sans Devanagari" pitchFamily="2"/>
              </a:rPr>
              <a:t>Applications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5FB687-29D5-2641-94DD-777EB8863ADA}"/>
              </a:ext>
            </a:extLst>
          </p:cNvPr>
          <p:cNvSpPr txBox="1"/>
          <p:nvPr/>
        </p:nvSpPr>
        <p:spPr>
          <a:xfrm>
            <a:off x="118440" y="5743080"/>
            <a:ext cx="3282119" cy="378720"/>
          </a:xfrm>
          <a:prstGeom prst="rect">
            <a:avLst/>
          </a:prstGeom>
          <a:noFill/>
          <a:ln cap="rnd"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1" i="0" u="none" strike="noStrike" kern="1200" cap="none">
                <a:ln>
                  <a:noFill/>
                </a:ln>
                <a:solidFill>
                  <a:srgbClr val="007AC2"/>
                </a:solidFill>
                <a:latin typeface="Source Sans Pro" pitchFamily="34"/>
                <a:ea typeface="Tahoma" pitchFamily="2"/>
                <a:cs typeface="Droid Sans Devanagari" pitchFamily="2"/>
              </a:rPr>
              <a:t>Trusted for liveness, not safety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0CBE6F-7963-A344-84A6-FA4C065271AB}"/>
              </a:ext>
            </a:extLst>
          </p:cNvPr>
          <p:cNvSpPr txBox="1"/>
          <p:nvPr/>
        </p:nvSpPr>
        <p:spPr>
          <a:xfrm>
            <a:off x="638280" y="3184920"/>
            <a:ext cx="1907280" cy="378720"/>
          </a:xfrm>
          <a:prstGeom prst="rect">
            <a:avLst/>
          </a:prstGeom>
          <a:noFill/>
          <a:ln cap="rnd"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1" i="0" u="none" strike="noStrike" kern="1200" cap="none">
                <a:ln>
                  <a:noFill/>
                </a:ln>
                <a:solidFill>
                  <a:srgbClr val="558B2F"/>
                </a:solidFill>
                <a:latin typeface="Source Sans Pro" pitchFamily="34"/>
                <a:ea typeface="Tahoma" pitchFamily="2"/>
                <a:cs typeface="Droid Sans Devanagari" pitchFamily="2"/>
              </a:rPr>
              <a:t>Totally untrusted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3AB4DCE-123A-9F42-ACCF-16F3EE19B6E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Tock’s Isolation Mechanisms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D8BE5401-EF81-A842-92C3-131C4A079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0B49B65-F40E-FD4A-87D9-9DDBF8CDD7B7}" type="slidenum">
              <a:t>17</a:t>
            </a:fld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B801BF0-DB43-5849-AAD0-D00EDABFCB2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48640" y="3687479"/>
            <a:ext cx="9052560" cy="3351600"/>
          </a:xfrm>
        </p:spPr>
        <p:txBody>
          <a:bodyPr/>
          <a:lstStyle/>
          <a:p>
            <a:pPr lvl="0">
              <a:buSzPct val="45000"/>
              <a:buFont typeface="StarSymbol"/>
              <a:buChar char="➔"/>
            </a:pPr>
            <a:r>
              <a:rPr lang="en-US" sz="2600"/>
              <a:t>Hardware-isolated concurrent programs in </a:t>
            </a:r>
            <a:r>
              <a:rPr lang="en-US" sz="2600" i="1"/>
              <a:t>any</a:t>
            </a:r>
            <a:r>
              <a:rPr lang="en-US" sz="2600"/>
              <a:t> language</a:t>
            </a:r>
          </a:p>
          <a:p>
            <a:pPr lvl="1">
              <a:buSzPct val="75000"/>
              <a:buFont typeface="StarSymbol"/>
              <a:buChar char="–"/>
            </a:pPr>
            <a:r>
              <a:rPr lang="en-US" sz="2600"/>
              <a:t>MPU to protect memory regions without virtualization</a:t>
            </a:r>
          </a:p>
          <a:p>
            <a:pPr lvl="1">
              <a:buSzPct val="75000"/>
              <a:buFont typeface="StarSymbol"/>
              <a:buChar char="–"/>
            </a:pPr>
            <a:r>
              <a:rPr lang="en-US" sz="2600"/>
              <a:t>Independent stack, heap, static variables</a:t>
            </a:r>
          </a:p>
          <a:p>
            <a:pPr lvl="0">
              <a:buSzPct val="45000"/>
              <a:buFont typeface="StarSymbol"/>
              <a:buChar char="➔"/>
            </a:pPr>
            <a:r>
              <a:rPr lang="en-US" sz="2600"/>
              <a:t>Run dynamically, compiled with position independent code</a:t>
            </a:r>
          </a:p>
          <a:p>
            <a:pPr lvl="0">
              <a:buSzPct val="45000"/>
              <a:buFont typeface="StarSymbol"/>
              <a:buChar char="➔"/>
            </a:pPr>
            <a:r>
              <a:rPr lang="en-US" sz="2600"/>
              <a:t>Scheduled preemptively</a:t>
            </a:r>
          </a:p>
          <a:p>
            <a:pPr lvl="0">
              <a:buSzPct val="45000"/>
              <a:buFont typeface="StarSymbol"/>
              <a:buChar char="➔"/>
            </a:pPr>
            <a:r>
              <a:rPr lang="en-US" sz="2600"/>
              <a:t>System calls &amp; IPC for communication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EDEC39-D9E9-924A-923D-5CA96A7D692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450160" y="917640"/>
            <a:ext cx="4796640" cy="2696400"/>
          </a:xfrm>
          <a:prstGeom prst="rect">
            <a:avLst/>
          </a:prstGeom>
          <a:noFill/>
          <a:ln cap="rnd">
            <a:noFill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4B7964F-BE01-9A48-ABD7-6697EC62B28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Processes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7E715A1-1B71-0241-898F-654448C7CD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l="4082" t="-961" r="803" b="961"/>
          <a:stretch/>
        </p:blipFill>
        <p:spPr>
          <a:xfrm>
            <a:off x="437322" y="2937538"/>
            <a:ext cx="9007941" cy="3115393"/>
          </a:xfrm>
          <a:prstGeom prst="rect">
            <a:avLst/>
          </a:prstGeom>
          <a:noFill/>
          <a:ln cap="rnd">
            <a:noFill/>
          </a:ln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69F2490B-2AC5-9943-8988-F8876CCC7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F9D0E3A-ABCA-C846-9E5C-97D072057EDD}" type="slidenum">
              <a:t>18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E6EAC1-5D46-4C43-A867-3407FEAE0B2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97825" r="7948"/>
          <a:stretch>
            <a:fillRect/>
          </a:stretch>
        </p:blipFill>
        <p:spPr>
          <a:xfrm>
            <a:off x="6398640" y="2543039"/>
            <a:ext cx="2194200" cy="4531680"/>
          </a:xfrm>
          <a:prstGeom prst="rect">
            <a:avLst/>
          </a:prstGeom>
          <a:noFill/>
          <a:ln cap="rnd"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0F57AD-5CCD-1046-83A2-5F933CA2433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3720" y="1383119"/>
            <a:ext cx="8321040" cy="1268640"/>
          </a:xfrm>
        </p:spPr>
        <p:txBody>
          <a:bodyPr/>
          <a:lstStyle/>
          <a:p>
            <a:pPr lvl="0">
              <a:buSzPct val="45000"/>
              <a:buFont typeface="StarSymbol"/>
              <a:buChar char="➔"/>
            </a:pPr>
            <a:r>
              <a:rPr lang="en-US" sz="2600"/>
              <a:t>Dedicated memory region (at least a stack)</a:t>
            </a:r>
          </a:p>
          <a:p>
            <a:pPr lvl="0">
              <a:buSzPct val="45000"/>
              <a:buFont typeface="StarSymbol"/>
              <a:buChar char="➔"/>
            </a:pPr>
            <a:r>
              <a:rPr lang="en-US" sz="2600"/>
              <a:t>Context switch for communication (340 cycles)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33DF08E3-83C5-1944-A06E-348AD411A685}"/>
              </a:ext>
            </a:extLst>
          </p:cNvPr>
          <p:cNvSpPr/>
          <p:nvPr/>
        </p:nvSpPr>
        <p:spPr>
          <a:xfrm>
            <a:off x="6790319" y="3681359"/>
            <a:ext cx="176040" cy="328680"/>
          </a:xfrm>
          <a:custGeom>
            <a:avLst/>
            <a:gdLst>
              <a:gd name="f0" fmla="val w"/>
              <a:gd name="f1" fmla="val h"/>
              <a:gd name="f2" fmla="val 0"/>
              <a:gd name="f3" fmla="val 640"/>
              <a:gd name="f4" fmla="val 861"/>
              <a:gd name="f5" fmla="val 233"/>
              <a:gd name="f6" fmla="val 221"/>
              <a:gd name="f7" fmla="val 293"/>
              <a:gd name="f8" fmla="val 506"/>
              <a:gd name="f9" fmla="val 12"/>
              <a:gd name="f10" fmla="val 367"/>
              <a:gd name="f11" fmla="val 29"/>
              <a:gd name="f12" fmla="val 406"/>
              <a:gd name="f13" fmla="val 431"/>
              <a:gd name="f14" fmla="val 347"/>
              <a:gd name="f15" fmla="val 145"/>
              <a:gd name="f16" fmla="val 645"/>
              <a:gd name="f17" fmla="val 99"/>
              <a:gd name="f18" fmla="val 520"/>
              <a:gd name="f19" fmla="val 326"/>
              <a:gd name="f20" fmla="val 765"/>
              <a:gd name="f21" fmla="val 209"/>
              <a:gd name="f22" fmla="val 711"/>
              <a:gd name="f23" fmla="*/ f0 1 640"/>
              <a:gd name="f24" fmla="*/ f1 1 861"/>
              <a:gd name="f25" fmla="*/ 257 f23 1"/>
              <a:gd name="f26" fmla="*/ 414 f23 1"/>
              <a:gd name="f27" fmla="*/ 566 f24 1"/>
              <a:gd name="f28" fmla="*/ 295 f2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5" t="f28" r="f26" b="f27"/>
            <a:pathLst>
              <a:path w="640" h="861">
                <a:moveTo>
                  <a:pt x="f3" y="f5"/>
                </a:moveTo>
                <a:lnTo>
                  <a:pt x="f6" y="f7"/>
                </a:lnTo>
                <a:lnTo>
                  <a:pt x="f8" y="f9"/>
                </a:lnTo>
                <a:lnTo>
                  <a:pt x="f10" y="f2"/>
                </a:lnTo>
                <a:lnTo>
                  <a:pt x="f11" y="f12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2" y="f4"/>
                </a:lnTo>
                <a:lnTo>
                  <a:pt x="f19" y="f20"/>
                </a:lnTo>
                <a:lnTo>
                  <a:pt x="f21" y="f22"/>
                </a:lnTo>
                <a:lnTo>
                  <a:pt x="f3" y="f5"/>
                </a:lnTo>
                <a:lnTo>
                  <a:pt x="f3" y="f5"/>
                </a:lnTo>
                <a:close/>
              </a:path>
            </a:pathLst>
          </a:custGeom>
          <a:solidFill>
            <a:srgbClr val="729FCF"/>
          </a:solidFill>
          <a:ln w="0" cap="rnd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Droid Sans Devanagari" pitchFamily="2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34B08AFA-3D4F-584E-9C3F-9B2C58776D47}"/>
              </a:ext>
            </a:extLst>
          </p:cNvPr>
          <p:cNvSpPr/>
          <p:nvPr/>
        </p:nvSpPr>
        <p:spPr>
          <a:xfrm>
            <a:off x="7654319" y="3681359"/>
            <a:ext cx="176040" cy="328680"/>
          </a:xfrm>
          <a:custGeom>
            <a:avLst/>
            <a:gdLst>
              <a:gd name="f0" fmla="val w"/>
              <a:gd name="f1" fmla="val h"/>
              <a:gd name="f2" fmla="val 0"/>
              <a:gd name="f3" fmla="val 640"/>
              <a:gd name="f4" fmla="val 861"/>
              <a:gd name="f5" fmla="val 233"/>
              <a:gd name="f6" fmla="val 221"/>
              <a:gd name="f7" fmla="val 293"/>
              <a:gd name="f8" fmla="val 506"/>
              <a:gd name="f9" fmla="val 12"/>
              <a:gd name="f10" fmla="val 367"/>
              <a:gd name="f11" fmla="val 29"/>
              <a:gd name="f12" fmla="val 406"/>
              <a:gd name="f13" fmla="val 431"/>
              <a:gd name="f14" fmla="val 347"/>
              <a:gd name="f15" fmla="val 145"/>
              <a:gd name="f16" fmla="val 645"/>
              <a:gd name="f17" fmla="val 99"/>
              <a:gd name="f18" fmla="val 520"/>
              <a:gd name="f19" fmla="val 326"/>
              <a:gd name="f20" fmla="val 765"/>
              <a:gd name="f21" fmla="val 209"/>
              <a:gd name="f22" fmla="val 711"/>
              <a:gd name="f23" fmla="*/ f0 1 640"/>
              <a:gd name="f24" fmla="*/ f1 1 861"/>
              <a:gd name="f25" fmla="*/ 257 f23 1"/>
              <a:gd name="f26" fmla="*/ 414 f23 1"/>
              <a:gd name="f27" fmla="*/ 566 f24 1"/>
              <a:gd name="f28" fmla="*/ 295 f2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5" t="f28" r="f26" b="f27"/>
            <a:pathLst>
              <a:path w="640" h="861">
                <a:moveTo>
                  <a:pt x="f3" y="f5"/>
                </a:moveTo>
                <a:lnTo>
                  <a:pt x="f6" y="f7"/>
                </a:lnTo>
                <a:lnTo>
                  <a:pt x="f8" y="f9"/>
                </a:lnTo>
                <a:lnTo>
                  <a:pt x="f10" y="f2"/>
                </a:lnTo>
                <a:lnTo>
                  <a:pt x="f11" y="f12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2" y="f4"/>
                </a:lnTo>
                <a:lnTo>
                  <a:pt x="f19" y="f20"/>
                </a:lnTo>
                <a:lnTo>
                  <a:pt x="f21" y="f22"/>
                </a:lnTo>
                <a:lnTo>
                  <a:pt x="f3" y="f5"/>
                </a:lnTo>
                <a:lnTo>
                  <a:pt x="f3" y="f5"/>
                </a:lnTo>
                <a:close/>
              </a:path>
            </a:pathLst>
          </a:custGeom>
          <a:solidFill>
            <a:srgbClr val="729FCF"/>
          </a:solidFill>
          <a:ln w="0" cap="rnd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Droid Sans Devanagari" pitchFamily="2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D6DB1A2-8711-4C40-81AA-36FBE3AED2B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Process Overhead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3ACBE45-C10C-254C-9730-3E76A606A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6EDE1DE-5977-0646-8026-D14789974AE9}" type="slidenum">
              <a:t>19</a:t>
            </a:fld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57835B0-E850-994F-B30E-981AC97FB75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0080" y="4492800"/>
            <a:ext cx="8778240" cy="2812320"/>
          </a:xfrm>
        </p:spPr>
        <p:txBody>
          <a:bodyPr/>
          <a:lstStyle/>
          <a:p>
            <a:pPr lvl="0">
              <a:buSzPct val="45000"/>
              <a:buFont typeface="StarSymbol"/>
              <a:buChar char="➔"/>
            </a:pPr>
            <a:r>
              <a:rPr lang="en-US" sz="2600"/>
              <a:t>A Rust module and structs</a:t>
            </a:r>
          </a:p>
          <a:p>
            <a:pPr lvl="0">
              <a:buSzPct val="45000"/>
              <a:buFont typeface="StarSymbol"/>
              <a:buChar char="➔"/>
            </a:pPr>
            <a:r>
              <a:rPr lang="en-US" sz="2600"/>
              <a:t>Single-threaded event-loop with asynchronous I/O</a:t>
            </a:r>
          </a:p>
          <a:p>
            <a:pPr lvl="0">
              <a:buSzPct val="45000"/>
              <a:buFont typeface="StarSymbol"/>
              <a:buChar char="➔"/>
            </a:pPr>
            <a:r>
              <a:rPr lang="en-US" sz="2600"/>
              <a:t>Single stack</a:t>
            </a:r>
          </a:p>
          <a:p>
            <a:pPr lvl="0">
              <a:buSzPct val="45000"/>
              <a:buFont typeface="StarSymbol"/>
              <a:buChar char="➔"/>
            </a:pPr>
            <a:r>
              <a:rPr lang="en-US" sz="2600"/>
              <a:t>No heap</a:t>
            </a:r>
          </a:p>
          <a:p>
            <a:pPr lvl="0">
              <a:buSzPct val="45000"/>
              <a:buFont typeface="StarSymbol"/>
              <a:buChar char="➔"/>
            </a:pPr>
            <a:r>
              <a:rPr lang="en-US" sz="2600"/>
              <a:t>Communicate via references &amp; method calls, often inlined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4B2723-3CC4-AA47-9988-A72D1F55A2A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041560" y="1097280"/>
            <a:ext cx="5890680" cy="3311640"/>
          </a:xfrm>
          <a:prstGeom prst="rect">
            <a:avLst/>
          </a:prstGeom>
          <a:noFill/>
          <a:ln cap="rnd">
            <a:noFill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4A073F3-DABB-5A4D-ACFF-91AE591CF80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Capsules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7400F299-9927-3942-98F2-0756A2E73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28D1E08-DD00-7641-9467-F09F39C8E1D0}" type="slidenum">
              <a:t>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0DB6E1-F970-814F-8F41-7EFBF65378B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53840" y="4425840"/>
            <a:ext cx="1491839" cy="2249280"/>
          </a:xfrm>
          <a:prstGeom prst="rect">
            <a:avLst/>
          </a:prstGeom>
          <a:noFill/>
          <a:ln cap="rnd"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8DBF22-70D4-D84F-8FA4-B5681B79AE8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96680" y="4395959"/>
            <a:ext cx="7266600" cy="2645280"/>
          </a:xfrm>
        </p:spPr>
        <p:txBody>
          <a:bodyPr/>
          <a:lstStyle/>
          <a:p>
            <a:pPr lvl="0">
              <a:buSzPct val="45000"/>
              <a:buFont typeface="StarSymbol"/>
              <a:buChar char="➔"/>
            </a:pPr>
            <a:r>
              <a:rPr lang="en-US" sz="2600"/>
              <a:t>USB authentication keys have multiple functions</a:t>
            </a:r>
          </a:p>
          <a:p>
            <a:pPr lvl="0">
              <a:buSzPct val="45000"/>
              <a:buFont typeface="StarSymbol"/>
              <a:buChar char="➔"/>
            </a:pPr>
            <a:r>
              <a:rPr lang="en-US" sz="2600"/>
              <a:t>Sensor networks run several experiments at once</a:t>
            </a:r>
          </a:p>
          <a:p>
            <a:pPr lvl="0">
              <a:buSzPct val="45000"/>
              <a:buFont typeface="StarSymbol"/>
              <a:buChar char="➔"/>
            </a:pPr>
            <a:r>
              <a:rPr lang="en-US" sz="2600"/>
              <a:t>Fitness watches support different activities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A8E7F5-1B58-4F46-9FEB-C13F835CAAE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 rot="2913600">
            <a:off x="130026" y="6201320"/>
            <a:ext cx="1267208" cy="845161"/>
          </a:xfrm>
          <a:prstGeom prst="rect">
            <a:avLst/>
          </a:prstGeom>
          <a:noFill/>
          <a:ln cap="rnd">
            <a:noFill/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067491-3A3E-C145-983B-D1B94BA42D0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6679" y="1407959"/>
            <a:ext cx="6290999" cy="2853720"/>
          </a:xfrm>
        </p:spPr>
        <p:txBody>
          <a:bodyPr/>
          <a:lstStyle/>
          <a:p>
            <a:pPr lvl="0">
              <a:buSzPct val="45000"/>
              <a:buFont typeface="StarSymbol"/>
              <a:buChar char="➔"/>
            </a:pPr>
            <a:r>
              <a:rPr lang="en-US" sz="2600"/>
              <a:t>Low memory: ~64 kB RAM</a:t>
            </a:r>
          </a:p>
          <a:p>
            <a:pPr lvl="0">
              <a:buSzPct val="45000"/>
              <a:buFont typeface="StarSymbol"/>
              <a:buChar char="➔"/>
            </a:pPr>
            <a:r>
              <a:rPr lang="en-US" sz="2600"/>
              <a:t>No virtual memory</a:t>
            </a:r>
          </a:p>
          <a:p>
            <a:pPr lvl="0">
              <a:buSzPct val="45000"/>
              <a:buFont typeface="StarSymbol"/>
              <a:buChar char="➔"/>
            </a:pPr>
            <a:r>
              <a:rPr lang="en-US" sz="2600"/>
              <a:t>Can’t use Linux!</a:t>
            </a:r>
          </a:p>
          <a:p>
            <a:pPr lvl="0">
              <a:buSzPct val="45000"/>
              <a:buFont typeface="StarSymbol"/>
              <a:buChar char="➔"/>
            </a:pPr>
            <a:r>
              <a:rPr lang="en-US" sz="2600"/>
              <a:t>No isolation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EC6F9A-3708-3E4C-98D9-5A2521D47DF8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713200" y="2019599"/>
            <a:ext cx="2047319" cy="782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660643-CCB6-C04A-9314-81742ECC09DC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7824960" y="2019599"/>
            <a:ext cx="1828080" cy="88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3AB6BB-5072-D742-932F-8B464449F2F9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 t="8873" b="14269"/>
          <a:stretch>
            <a:fillRect/>
          </a:stretch>
        </p:blipFill>
        <p:spPr>
          <a:xfrm>
            <a:off x="6477840" y="2953080"/>
            <a:ext cx="2669760" cy="895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A6DDA2-B141-9E4F-8A74-FD7036F17D92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1175400" y="6035040"/>
            <a:ext cx="1384920" cy="1384920"/>
          </a:xfrm>
          <a:prstGeom prst="rect">
            <a:avLst/>
          </a:prstGeom>
          <a:noFill/>
          <a:ln cap="rnd">
            <a:noFill/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7FED56E1-9EA8-864A-B83F-25AFEC96B5E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Limitations of Microcontroller Software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CE761B5F-0EE8-574A-AA75-723E44630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79438B9-2906-2E48-A94C-3411E79BD17C}" type="slidenum">
              <a:t>20</a:t>
            </a:fld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B9D8DD6-DD85-A94A-AAFF-A59396DFC57D}"/>
              </a:ext>
            </a:extLst>
          </p:cNvPr>
          <p:cNvGraphicFramePr>
            <a:graphicFrameLocks noGrp="1"/>
          </p:cNvGraphicFramePr>
          <p:nvPr/>
        </p:nvGraphicFramePr>
        <p:xfrm>
          <a:off x="702360" y="4886640"/>
          <a:ext cx="8607600" cy="1533237"/>
        </p:xfrm>
        <a:graphic>
          <a:graphicData uri="http://schemas.openxmlformats.org/drawingml/2006/table">
            <a:tbl>
              <a:tblPr firstRow="1" bandRow="1">
                <a:tableStyleId>{5BC053EC-B738-0343-B174-70050DA4CB11}</a:tableStyleId>
              </a:tblPr>
              <a:tblGrid>
                <a:gridCol w="2175480">
                  <a:extLst>
                    <a:ext uri="{9D8B030D-6E8A-4147-A177-3AD203B41FA5}">
                      <a16:colId xmlns:a16="http://schemas.microsoft.com/office/drawing/2014/main" val="2843713585"/>
                    </a:ext>
                  </a:extLst>
                </a:gridCol>
                <a:gridCol w="3382920">
                  <a:extLst>
                    <a:ext uri="{9D8B030D-6E8A-4147-A177-3AD203B41FA5}">
                      <a16:colId xmlns:a16="http://schemas.microsoft.com/office/drawing/2014/main" val="3671868795"/>
                    </a:ext>
                  </a:extLst>
                </a:gridCol>
                <a:gridCol w="3049200">
                  <a:extLst>
                    <a:ext uri="{9D8B030D-6E8A-4147-A177-3AD203B41FA5}">
                      <a16:colId xmlns:a16="http://schemas.microsoft.com/office/drawing/2014/main" val="522355165"/>
                    </a:ext>
                  </a:extLst>
                </a:gridCol>
              </a:tblGrid>
              <a:tr h="510119">
                <a:tc>
                  <a:txBody>
                    <a:bodyPr/>
                    <a:lstStyle/>
                    <a:p>
                      <a:pPr marL="0" marR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endParaRPr lang="en-US" sz="1800" b="0" i="0" u="none" strike="noStrike" kern="1200" cap="none">
                        <a:ln>
                          <a:noFill/>
                        </a:ln>
                        <a:latin typeface="Liberation Sans" pitchFamily="18"/>
                        <a:ea typeface="Tahoma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2600" b="1" i="0" u="none" strike="noStrike" kern="1200" cap="none">
                          <a:ln>
                            <a:noFill/>
                          </a:ln>
                          <a:latin typeface="Source Sans Pro" pitchFamily="34"/>
                          <a:ea typeface="Tahoma" pitchFamily="2"/>
                          <a:cs typeface="Droid Sans Devanagari" pitchFamily="2"/>
                        </a:rPr>
                        <a:t>ROM size (B)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2600" b="1" i="0" u="none" strike="noStrike" kern="1200" cap="none">
                          <a:ln>
                            <a:noFill/>
                          </a:ln>
                          <a:latin typeface="Source Sans Pro" pitchFamily="34"/>
                          <a:ea typeface="Tahoma" pitchFamily="2"/>
                          <a:cs typeface="Droid Sans Devanagari" pitchFamily="2"/>
                        </a:rPr>
                        <a:t>RAM size (B)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9651797"/>
                  </a:ext>
                </a:extLst>
              </a:tr>
              <a:tr h="511559">
                <a:tc>
                  <a:txBody>
                    <a:bodyPr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2600" b="0" i="0" u="none" strike="noStrike" kern="1200" cap="none">
                          <a:ln>
                            <a:noFill/>
                          </a:ln>
                          <a:latin typeface="Source Sans Pro" pitchFamily="34"/>
                          <a:ea typeface="Tahoma" pitchFamily="2"/>
                          <a:cs typeface="Droid Sans Devanagari" pitchFamily="2"/>
                        </a:rPr>
                        <a:t>Tock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2600" b="0" i="0" u="none" strike="noStrike" kern="1200" cap="none">
                          <a:ln>
                            <a:noFill/>
                          </a:ln>
                          <a:latin typeface="Source Code Pro" pitchFamily="17"/>
                          <a:ea typeface="Tahoma" pitchFamily="2"/>
                          <a:cs typeface="Droid Sans Devanagari" pitchFamily="2"/>
                        </a:rPr>
                        <a:t>41744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2600" b="0" i="0" u="none" strike="noStrike" kern="1200" cap="none">
                          <a:ln>
                            <a:noFill/>
                          </a:ln>
                          <a:latin typeface="Source Code Pro" pitchFamily="17"/>
                          <a:ea typeface="Tahoma" pitchFamily="2"/>
                          <a:cs typeface="Droid Sans Devanagari" pitchFamily="2"/>
                        </a:rPr>
                        <a:t>9704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0895624"/>
                  </a:ext>
                </a:extLst>
              </a:tr>
              <a:tr h="511559">
                <a:tc>
                  <a:txBody>
                    <a:bodyPr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2600" b="0" i="0" u="none" strike="noStrike" kern="1200" cap="none">
                          <a:ln>
                            <a:noFill/>
                          </a:ln>
                          <a:latin typeface="Source Sans Pro" pitchFamily="34"/>
                          <a:ea typeface="Tahoma" pitchFamily="2"/>
                          <a:cs typeface="Droid Sans Devanagari" pitchFamily="2"/>
                        </a:rPr>
                        <a:t>TinyOS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2600" b="0" i="0" u="none" strike="noStrike" kern="1200" cap="none">
                          <a:ln>
                            <a:noFill/>
                          </a:ln>
                          <a:latin typeface="Source Code Pro" pitchFamily="17"/>
                          <a:ea typeface="Tahoma" pitchFamily="2"/>
                          <a:cs typeface="Droid Sans Devanagari" pitchFamily="2"/>
                        </a:rPr>
                        <a:t>39604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2600" b="0" i="0" u="none" strike="noStrike" kern="1200" cap="none">
                          <a:ln>
                            <a:noFill/>
                          </a:ln>
                          <a:latin typeface="Source Code Pro" pitchFamily="17"/>
                          <a:ea typeface="Tahoma" pitchFamily="2"/>
                          <a:cs typeface="Droid Sans Devanagari" pitchFamily="2"/>
                        </a:rPr>
                        <a:t>10460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44457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FE75CDD-3CD6-CE42-B3E4-A221891A0258}"/>
              </a:ext>
            </a:extLst>
          </p:cNvPr>
          <p:cNvSpPr txBox="1"/>
          <p:nvPr/>
        </p:nvSpPr>
        <p:spPr>
          <a:xfrm>
            <a:off x="718560" y="1230480"/>
            <a:ext cx="2864880" cy="527760"/>
          </a:xfrm>
          <a:prstGeom prst="rect">
            <a:avLst/>
          </a:prstGeom>
          <a:noFill/>
          <a:ln cap="rnd"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algn="l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600" b="0" i="0" u="none" strike="noStrike" kern="1200" cap="none">
                <a:ln>
                  <a:noFill/>
                </a:ln>
                <a:latin typeface="Source Sans Pro" pitchFamily="34"/>
                <a:ea typeface="Tahoma" pitchFamily="2"/>
                <a:cs typeface="Droid Sans Devanagari" pitchFamily="2"/>
              </a:rPr>
              <a:t>Example 1: “blink”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997AC8-A97D-774F-963F-2B0FA5576C7A}"/>
              </a:ext>
            </a:extLst>
          </p:cNvPr>
          <p:cNvSpPr txBox="1"/>
          <p:nvPr/>
        </p:nvSpPr>
        <p:spPr>
          <a:xfrm>
            <a:off x="707400" y="4338360"/>
            <a:ext cx="4769640" cy="506519"/>
          </a:xfrm>
          <a:prstGeom prst="rect">
            <a:avLst/>
          </a:prstGeom>
          <a:noFill/>
          <a:ln cap="rnd"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algn="l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600" b="0" i="0" u="none" strike="noStrike" kern="1200" cap="none">
                <a:ln>
                  <a:noFill/>
                </a:ln>
                <a:latin typeface="Source Sans Pro" pitchFamily="34"/>
                <a:ea typeface="Tahoma" pitchFamily="2"/>
                <a:cs typeface="Droid Sans Devanagari" pitchFamily="2"/>
              </a:rPr>
              <a:t>Example 2: Networked sensor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F8D47B8-7F30-3A42-BE10-13454024322E}"/>
              </a:ext>
            </a:extLst>
          </p:cNvPr>
          <p:cNvGraphicFramePr>
            <a:graphicFrameLocks noGrp="1"/>
          </p:cNvGraphicFramePr>
          <p:nvPr/>
        </p:nvGraphicFramePr>
        <p:xfrm>
          <a:off x="707400" y="1751399"/>
          <a:ext cx="8620560" cy="1533237"/>
        </p:xfrm>
        <a:graphic>
          <a:graphicData uri="http://schemas.openxmlformats.org/drawingml/2006/table">
            <a:tbl>
              <a:tblPr firstRow="1" bandRow="1">
                <a:tableStyleId>{5BC053EC-B738-0343-B174-70050DA4CB11}</a:tableStyleId>
              </a:tblPr>
              <a:tblGrid>
                <a:gridCol w="2178720">
                  <a:extLst>
                    <a:ext uri="{9D8B030D-6E8A-4147-A177-3AD203B41FA5}">
                      <a16:colId xmlns:a16="http://schemas.microsoft.com/office/drawing/2014/main" val="1052674391"/>
                    </a:ext>
                  </a:extLst>
                </a:gridCol>
                <a:gridCol w="3387600">
                  <a:extLst>
                    <a:ext uri="{9D8B030D-6E8A-4147-A177-3AD203B41FA5}">
                      <a16:colId xmlns:a16="http://schemas.microsoft.com/office/drawing/2014/main" val="1242175904"/>
                    </a:ext>
                  </a:extLst>
                </a:gridCol>
                <a:gridCol w="3054240">
                  <a:extLst>
                    <a:ext uri="{9D8B030D-6E8A-4147-A177-3AD203B41FA5}">
                      <a16:colId xmlns:a16="http://schemas.microsoft.com/office/drawing/2014/main" val="1919653553"/>
                    </a:ext>
                  </a:extLst>
                </a:gridCol>
              </a:tblGrid>
              <a:tr h="510119">
                <a:tc>
                  <a:txBody>
                    <a:bodyPr/>
                    <a:lstStyle/>
                    <a:p>
                      <a:pPr marL="0" marR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endParaRPr lang="en-US" sz="1800" b="0" i="0" u="none" strike="noStrike" kern="1200" cap="none">
                        <a:ln>
                          <a:noFill/>
                        </a:ln>
                        <a:latin typeface="Liberation Sans" pitchFamily="18"/>
                        <a:ea typeface="Tahoma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2600" b="1" i="0" u="none" strike="noStrike" kern="1200" cap="none">
                          <a:ln>
                            <a:noFill/>
                          </a:ln>
                          <a:latin typeface="Source Sans Pro" pitchFamily="34"/>
                          <a:ea typeface="Droid Sans Fallback" pitchFamily="2"/>
                          <a:cs typeface="Droid Sans Devanagari" pitchFamily="2"/>
                        </a:rPr>
                        <a:t>ROM size (B)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2600" b="1" i="0" u="none" strike="noStrike" kern="1200" cap="none">
                          <a:ln>
                            <a:noFill/>
                          </a:ln>
                          <a:latin typeface="Source Sans Pro" pitchFamily="34"/>
                          <a:ea typeface="Droid Sans Fallback" pitchFamily="2"/>
                          <a:cs typeface="Droid Sans Devanagari" pitchFamily="2"/>
                        </a:rPr>
                        <a:t>RAM size (B)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7580412"/>
                  </a:ext>
                </a:extLst>
              </a:tr>
              <a:tr h="511559">
                <a:tc>
                  <a:txBody>
                    <a:bodyPr/>
                    <a:lstStyle/>
                    <a:p>
                      <a:pPr marL="0" marR="0" lvl="0" indent="0" algn="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2600" b="0" i="0" u="none" strike="noStrike" kern="1200" cap="none">
                          <a:ln>
                            <a:noFill/>
                          </a:ln>
                          <a:latin typeface="Source Sans Pro" pitchFamily="34"/>
                          <a:ea typeface="Droid Sans Fallback" pitchFamily="2"/>
                          <a:cs typeface="Droid Sans Devanagari" pitchFamily="2"/>
                        </a:rPr>
                        <a:t>Tock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2600" b="0" i="0" u="none" strike="noStrike" kern="1200" cap="none">
                          <a:ln>
                            <a:noFill/>
                          </a:ln>
                          <a:latin typeface="Source Code Pro" pitchFamily="17"/>
                          <a:ea typeface="Droid Sans Fallback" pitchFamily="2"/>
                          <a:cs typeface="Droid Sans Devanagari" pitchFamily="2"/>
                        </a:rPr>
                        <a:t>3208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2600" b="0" i="0" u="none" strike="noStrike" kern="1200" cap="none">
                          <a:ln>
                            <a:noFill/>
                          </a:ln>
                          <a:latin typeface="Source Code Pro" pitchFamily="17"/>
                          <a:ea typeface="Droid Sans Fallback" pitchFamily="2"/>
                          <a:cs typeface="Droid Sans Devanagari" pitchFamily="2"/>
                        </a:rPr>
                        <a:t>916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2911799"/>
                  </a:ext>
                </a:extLst>
              </a:tr>
              <a:tr h="511559">
                <a:tc>
                  <a:txBody>
                    <a:bodyPr/>
                    <a:lstStyle/>
                    <a:p>
                      <a:pPr marL="0" marR="0" lvl="0" indent="0" algn="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2600" b="0" i="0" u="none" strike="noStrike" kern="1200" cap="none">
                          <a:ln>
                            <a:noFill/>
                          </a:ln>
                          <a:latin typeface="Source Sans Pro" pitchFamily="34"/>
                          <a:ea typeface="Droid Sans Fallback" pitchFamily="2"/>
                          <a:cs typeface="Droid Sans Devanagari" pitchFamily="2"/>
                        </a:rPr>
                        <a:t>TinyOS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2600" b="0" i="0" u="none" strike="noStrike" kern="1200" cap="none">
                          <a:ln>
                            <a:noFill/>
                          </a:ln>
                          <a:latin typeface="Source Code Pro" pitchFamily="17"/>
                          <a:ea typeface="Droid Sans Fallback" pitchFamily="2"/>
                          <a:cs typeface="Droid Sans Devanagari" pitchFamily="2"/>
                        </a:rPr>
                        <a:t>5296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2600" b="0" i="0" u="none" strike="noStrike" kern="1200" cap="none">
                          <a:ln>
                            <a:noFill/>
                          </a:ln>
                          <a:latin typeface="Source Code Pro" pitchFamily="17"/>
                          <a:ea typeface="Droid Sans Fallback" pitchFamily="2"/>
                          <a:cs typeface="Droid Sans Devanagari" pitchFamily="2"/>
                        </a:rPr>
                        <a:t>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4093390"/>
                  </a:ext>
                </a:extLst>
              </a:tr>
            </a:tbl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AB1F4D11-AA02-9144-8C6B-6D187E96682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Capsule Resource Overhead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4149F7B-247B-384B-B448-D06A1CD36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C041892-7899-9A4E-9803-A0782A68ADC7}" type="slidenum">
              <a:t>21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783DA2-86E7-4A44-B075-389CE8C41222}"/>
              </a:ext>
            </a:extLst>
          </p:cNvPr>
          <p:cNvSpPr txBox="1"/>
          <p:nvPr/>
        </p:nvSpPr>
        <p:spPr>
          <a:xfrm>
            <a:off x="577440" y="1241280"/>
            <a:ext cx="8991000" cy="4699800"/>
          </a:xfrm>
          <a:prstGeom prst="rect">
            <a:avLst/>
          </a:prstGeom>
          <a:noFill/>
          <a:ln cap="rnd"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1" i="0" u="none" strike="noStrike" kern="1200" cap="none">
                <a:ln>
                  <a:noFill/>
                </a:ln>
                <a:solidFill>
                  <a:srgbClr val="1B5E20"/>
                </a:solidFill>
                <a:latin typeface="Source Code Pro" pitchFamily="17"/>
                <a:ea typeface="Tahoma" pitchFamily="2"/>
                <a:cs typeface="Droid Sans Devanagari" pitchFamily="2"/>
              </a:rPr>
              <a:t>struct</a:t>
            </a:r>
            <a:r>
              <a:rPr lang="en-US" sz="2400" b="1" i="0" u="none" strike="noStrike" kern="1200" cap="none">
                <a:ln>
                  <a:noFill/>
                </a:ln>
                <a:latin typeface="Source Code Pro" pitchFamily="17"/>
                <a:ea typeface="Tahoma" pitchFamily="2"/>
                <a:cs typeface="Droid Sans Devanagari" pitchFamily="2"/>
              </a:rPr>
              <a:t> </a:t>
            </a:r>
            <a:r>
              <a:rPr lang="en-US" sz="2400" b="1" i="0" u="none" strike="noStrike" kern="1200" cap="none">
                <a:ln>
                  <a:noFill/>
                </a:ln>
                <a:solidFill>
                  <a:srgbClr val="0D47A1"/>
                </a:solidFill>
                <a:latin typeface="Source Code Pro" pitchFamily="17"/>
                <a:ea typeface="Tahoma" pitchFamily="2"/>
                <a:cs typeface="Droid Sans Devanagari" pitchFamily="2"/>
              </a:rPr>
              <a:t>DMAChannel</a:t>
            </a:r>
            <a:r>
              <a:rPr lang="en-US" sz="2400" b="1" i="0" u="none" strike="noStrike" kern="1200" cap="none">
                <a:ln>
                  <a:noFill/>
                </a:ln>
                <a:latin typeface="Source Code Pro" pitchFamily="17"/>
                <a:ea typeface="Tahoma" pitchFamily="2"/>
                <a:cs typeface="Droid Sans Devanagari" pitchFamily="2"/>
              </a:rPr>
              <a:t> {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1" i="0" u="none" strike="noStrike" kern="1200" cap="none">
                <a:ln>
                  <a:noFill/>
                </a:ln>
                <a:latin typeface="Source Code Pro" pitchFamily="17"/>
                <a:ea typeface="Tahoma" pitchFamily="2"/>
                <a:cs typeface="Droid Sans Devanagari" pitchFamily="2"/>
              </a:rPr>
              <a:t>    length: </a:t>
            </a:r>
            <a:r>
              <a:rPr lang="en-US" sz="2400" b="1" i="0" u="none" strike="noStrike" kern="1200" cap="none">
                <a:ln>
                  <a:noFill/>
                </a:ln>
                <a:solidFill>
                  <a:srgbClr val="B71C1C"/>
                </a:solidFill>
                <a:latin typeface="Source Code Pro" pitchFamily="17"/>
                <a:ea typeface="Tahoma" pitchFamily="2"/>
                <a:cs typeface="Droid Sans Devanagari" pitchFamily="2"/>
              </a:rPr>
              <a:t>u32</a:t>
            </a:r>
            <a:r>
              <a:rPr lang="en-US" sz="2400" b="1" i="0" u="none" strike="noStrike" kern="1200" cap="none">
                <a:ln>
                  <a:noFill/>
                </a:ln>
                <a:latin typeface="Source Code Pro" pitchFamily="17"/>
                <a:ea typeface="Tahoma" pitchFamily="2"/>
                <a:cs typeface="Droid Sans Devanagari" pitchFamily="2"/>
              </a:rPr>
              <a:t>,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1" i="0" u="none" strike="noStrike" kern="1200" cap="none">
                <a:ln>
                  <a:noFill/>
                </a:ln>
                <a:latin typeface="Source Code Pro" pitchFamily="17"/>
                <a:ea typeface="Tahoma" pitchFamily="2"/>
                <a:cs typeface="Droid Sans Devanagari" pitchFamily="2"/>
              </a:rPr>
              <a:t>    base_ptr: </a:t>
            </a:r>
            <a:r>
              <a:rPr lang="en-US" sz="2400" b="1" i="0" u="none" strike="noStrike" kern="1200" cap="none">
                <a:ln>
                  <a:noFill/>
                </a:ln>
                <a:solidFill>
                  <a:srgbClr val="1B5E20"/>
                </a:solidFill>
                <a:latin typeface="Source Code Pro" pitchFamily="17"/>
                <a:ea typeface="Tahoma" pitchFamily="2"/>
                <a:cs typeface="Droid Sans Devanagari" pitchFamily="2"/>
              </a:rPr>
              <a:t>*const</a:t>
            </a:r>
            <a:r>
              <a:rPr lang="en-US" sz="2400" b="1" i="0" u="none" strike="noStrike" kern="1200" cap="none">
                <a:ln>
                  <a:noFill/>
                </a:ln>
                <a:latin typeface="Source Code Pro" pitchFamily="17"/>
                <a:ea typeface="Tahoma" pitchFamily="2"/>
                <a:cs typeface="Droid Sans Devanagari" pitchFamily="2"/>
              </a:rPr>
              <a:t> </a:t>
            </a:r>
            <a:r>
              <a:rPr lang="en-US" sz="2400" b="1" i="0" u="none" strike="noStrike" kern="1200" cap="none">
                <a:ln>
                  <a:noFill/>
                </a:ln>
                <a:solidFill>
                  <a:srgbClr val="B71C1C"/>
                </a:solidFill>
                <a:latin typeface="Source Code Pro" pitchFamily="17"/>
                <a:ea typeface="Tahoma" pitchFamily="2"/>
                <a:cs typeface="Droid Sans Devanagari" pitchFamily="2"/>
              </a:rPr>
              <a:t>u8</a:t>
            </a:r>
            <a:r>
              <a:rPr lang="en-US" sz="2400" b="1" i="0" u="none" strike="noStrike" kern="1200" cap="none">
                <a:ln>
                  <a:noFill/>
                </a:ln>
                <a:latin typeface="Source Code Pro" pitchFamily="17"/>
                <a:ea typeface="Tahoma" pitchFamily="2"/>
                <a:cs typeface="Droid Sans Devanagari" pitchFamily="2"/>
              </a:rPr>
              <a:t>,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1" i="0" u="none" strike="noStrike" kern="1200" cap="none">
                <a:ln>
                  <a:noFill/>
                </a:ln>
                <a:latin typeface="Source Code Pro" pitchFamily="17"/>
                <a:ea typeface="Tahoma" pitchFamily="2"/>
                <a:cs typeface="Droid Sans Devanagari" pitchFamily="2"/>
              </a:rPr>
              <a:t>}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400" b="1" i="0" u="none" strike="noStrike" kern="1200" cap="none">
              <a:ln>
                <a:noFill/>
              </a:ln>
              <a:latin typeface="Source Code Pro" pitchFamily="17"/>
              <a:ea typeface="Tahoma" pitchFamily="2"/>
              <a:cs typeface="Droid Sans Devanagar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1" i="0" u="none" strike="noStrike" kern="1200" cap="none">
                <a:ln>
                  <a:noFill/>
                </a:ln>
                <a:solidFill>
                  <a:srgbClr val="1B5E20"/>
                </a:solidFill>
                <a:latin typeface="Source Code Pro" pitchFamily="17"/>
                <a:ea typeface="Tahoma" pitchFamily="2"/>
                <a:cs typeface="Droid Sans Devanagari" pitchFamily="2"/>
              </a:rPr>
              <a:t>impl</a:t>
            </a:r>
            <a:r>
              <a:rPr lang="en-US" sz="2400" b="1" i="0" u="none" strike="noStrike" kern="1200" cap="none">
                <a:ln>
                  <a:noFill/>
                </a:ln>
                <a:latin typeface="Source Code Pro" pitchFamily="17"/>
                <a:ea typeface="Tahoma" pitchFamily="2"/>
                <a:cs typeface="Droid Sans Devanagari" pitchFamily="2"/>
              </a:rPr>
              <a:t> </a:t>
            </a:r>
            <a:r>
              <a:rPr lang="en-US" sz="2400" b="1" i="0" u="none" strike="noStrike" kern="1200" cap="none">
                <a:ln>
                  <a:noFill/>
                </a:ln>
                <a:solidFill>
                  <a:srgbClr val="0D47A1"/>
                </a:solidFill>
                <a:latin typeface="Source Code Pro" pitchFamily="17"/>
                <a:ea typeface="Tahoma" pitchFamily="2"/>
                <a:cs typeface="Droid Sans Devanagari" pitchFamily="2"/>
              </a:rPr>
              <a:t>DMAChannel</a:t>
            </a:r>
            <a:r>
              <a:rPr lang="en-US" sz="2400" b="1" i="0" u="none" strike="noStrike" kern="1200" cap="none">
                <a:ln>
                  <a:noFill/>
                </a:ln>
                <a:latin typeface="Source Code Pro" pitchFamily="17"/>
                <a:ea typeface="Tahoma" pitchFamily="2"/>
                <a:cs typeface="Droid Sans Devanagari" pitchFamily="2"/>
              </a:rPr>
              <a:t> {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1" i="0" u="none" strike="noStrike" kern="1200" cap="none">
                <a:ln>
                  <a:noFill/>
                </a:ln>
                <a:latin typeface="Source Code Pro" pitchFamily="17"/>
                <a:ea typeface="Tahoma" pitchFamily="2"/>
                <a:cs typeface="Droid Sans Devanagari" pitchFamily="2"/>
              </a:rPr>
              <a:t>  </a:t>
            </a:r>
            <a:r>
              <a:rPr lang="en-US" sz="2400" b="1" i="0" u="none" strike="noStrike" kern="1200" cap="none">
                <a:ln>
                  <a:noFill/>
                </a:ln>
                <a:solidFill>
                  <a:srgbClr val="558B2F"/>
                </a:solidFill>
                <a:latin typeface="Source Code Pro" pitchFamily="17"/>
                <a:ea typeface="Tahoma" pitchFamily="2"/>
                <a:cs typeface="Droid Sans Devanagari" pitchFamily="2"/>
              </a:rPr>
              <a:t>fn</a:t>
            </a:r>
            <a:r>
              <a:rPr lang="en-US" sz="2400" b="1" i="0" u="none" strike="noStrike" kern="1200" cap="none">
                <a:ln>
                  <a:noFill/>
                </a:ln>
                <a:latin typeface="Source Code Pro" pitchFamily="17"/>
                <a:ea typeface="Tahoma" pitchFamily="2"/>
                <a:cs typeface="Droid Sans Devanagari" pitchFamily="2"/>
              </a:rPr>
              <a:t> send_buffer(&amp;</a:t>
            </a:r>
            <a:r>
              <a:rPr lang="en-US" sz="2400" b="1" i="0" u="none" strike="noStrike" kern="1200" cap="none">
                <a:ln>
                  <a:noFill/>
                </a:ln>
                <a:solidFill>
                  <a:srgbClr val="B71C1C"/>
                </a:solidFill>
                <a:latin typeface="Source Code Pro" pitchFamily="17"/>
                <a:ea typeface="Tahoma" pitchFamily="2"/>
                <a:cs typeface="Droid Sans Devanagari" pitchFamily="2"/>
              </a:rPr>
              <a:t>self</a:t>
            </a:r>
            <a:r>
              <a:rPr lang="en-US" sz="2400" b="1" i="0" u="none" strike="noStrike" kern="1200" cap="none">
                <a:ln>
                  <a:noFill/>
                </a:ln>
                <a:latin typeface="Source Code Pro" pitchFamily="17"/>
                <a:ea typeface="Tahoma" pitchFamily="2"/>
                <a:cs typeface="Droid Sans Devanagari" pitchFamily="2"/>
              </a:rPr>
              <a:t>, buf: </a:t>
            </a:r>
            <a:r>
              <a:rPr lang="en-US" sz="2400" b="1" i="0" u="none" strike="noStrike" kern="1200" cap="none">
                <a:ln>
                  <a:noFill/>
                </a:ln>
                <a:solidFill>
                  <a:srgbClr val="1B5E20"/>
                </a:solidFill>
                <a:latin typeface="Source Code Pro" pitchFamily="17"/>
                <a:ea typeface="Tahoma" pitchFamily="2"/>
                <a:cs typeface="Droid Sans Devanagari" pitchFamily="2"/>
              </a:rPr>
              <a:t>&amp;'static</a:t>
            </a:r>
            <a:r>
              <a:rPr lang="en-US" sz="2400" b="1" i="0" u="none" strike="noStrike" kern="1200" cap="none">
                <a:ln>
                  <a:noFill/>
                </a:ln>
                <a:latin typeface="Source Code Pro" pitchFamily="17"/>
                <a:ea typeface="Tahoma" pitchFamily="2"/>
                <a:cs typeface="Droid Sans Devanagari" pitchFamily="2"/>
              </a:rPr>
              <a:t> [</a:t>
            </a:r>
            <a:r>
              <a:rPr lang="en-US" sz="2400" b="1" i="0" u="none" strike="noStrike" kern="1200" cap="none">
                <a:ln>
                  <a:noFill/>
                </a:ln>
                <a:solidFill>
                  <a:srgbClr val="B71C1C"/>
                </a:solidFill>
                <a:latin typeface="Source Code Pro" pitchFamily="17"/>
                <a:ea typeface="Tahoma" pitchFamily="2"/>
                <a:cs typeface="Droid Sans Devanagari" pitchFamily="2"/>
              </a:rPr>
              <a:t>u8</a:t>
            </a:r>
            <a:r>
              <a:rPr lang="en-US" sz="2400" b="1" i="0" u="none" strike="noStrike" kern="1200" cap="none">
                <a:ln>
                  <a:noFill/>
                </a:ln>
                <a:latin typeface="Source Code Pro" pitchFamily="17"/>
                <a:ea typeface="Tahoma" pitchFamily="2"/>
                <a:cs typeface="Droid Sans Devanagari" pitchFamily="2"/>
              </a:rPr>
              <a:t>]) {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1" i="0" u="none" strike="noStrike" kern="1200" cap="none">
                <a:ln>
                  <a:noFill/>
                </a:ln>
                <a:latin typeface="Source Code Pro" pitchFamily="17"/>
                <a:ea typeface="Tahoma" pitchFamily="2"/>
                <a:cs typeface="Droid Sans Devanagari" pitchFamily="2"/>
              </a:rPr>
              <a:t>    </a:t>
            </a:r>
            <a:r>
              <a:rPr lang="en-US" sz="2400" b="1" i="0" u="none" strike="noStrike" kern="1200" cap="none">
                <a:ln>
                  <a:noFill/>
                </a:ln>
                <a:solidFill>
                  <a:srgbClr val="B71C1C"/>
                </a:solidFill>
                <a:latin typeface="Source Code Pro" pitchFamily="17"/>
                <a:ea typeface="Tahoma" pitchFamily="2"/>
                <a:cs typeface="Droid Sans Devanagari" pitchFamily="2"/>
              </a:rPr>
              <a:t>self</a:t>
            </a:r>
            <a:r>
              <a:rPr lang="en-US" sz="2400" b="1" i="0" u="none" strike="noStrike" kern="1200" cap="none">
                <a:ln>
                  <a:noFill/>
                </a:ln>
                <a:latin typeface="Source Code Pro" pitchFamily="17"/>
                <a:ea typeface="Tahoma" pitchFamily="2"/>
                <a:cs typeface="Droid Sans Devanagari" pitchFamily="2"/>
              </a:rPr>
              <a:t>.length = buf.len();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1" i="0" u="none" strike="noStrike" kern="1200" cap="none">
                <a:ln>
                  <a:noFill/>
                </a:ln>
                <a:latin typeface="Source Code Pro" pitchFamily="17"/>
                <a:ea typeface="Tahoma" pitchFamily="2"/>
                <a:cs typeface="Droid Sans Devanagari" pitchFamily="2"/>
              </a:rPr>
              <a:t>    </a:t>
            </a:r>
            <a:r>
              <a:rPr lang="en-US" sz="2400" b="1" i="0" u="none" strike="noStrike" kern="1200" cap="none">
                <a:ln>
                  <a:noFill/>
                </a:ln>
                <a:solidFill>
                  <a:srgbClr val="B71C1C"/>
                </a:solidFill>
                <a:latin typeface="Source Code Pro" pitchFamily="17"/>
                <a:ea typeface="Tahoma" pitchFamily="2"/>
                <a:cs typeface="Droid Sans Devanagari" pitchFamily="2"/>
              </a:rPr>
              <a:t>self</a:t>
            </a:r>
            <a:r>
              <a:rPr lang="en-US" sz="2400" b="1" i="0" u="none" strike="noStrike" kern="1200" cap="none">
                <a:ln>
                  <a:noFill/>
                </a:ln>
                <a:latin typeface="Source Code Pro" pitchFamily="17"/>
                <a:ea typeface="Tahoma" pitchFamily="2"/>
                <a:cs typeface="Droid Sans Devanagari" pitchFamily="2"/>
              </a:rPr>
              <a:t>.base_ptr = buf.as_ref();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1" i="0" u="none" strike="noStrike" kern="1200" cap="none">
                <a:ln>
                  <a:noFill/>
                </a:ln>
                <a:latin typeface="Source Code Pro" pitchFamily="17"/>
                <a:ea typeface="Tahoma" pitchFamily="2"/>
                <a:cs typeface="Droid Sans Devanagari" pitchFamily="2"/>
              </a:rPr>
              <a:t>  }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1" i="0" u="none" strike="noStrike" kern="1200" cap="none">
                <a:ln>
                  <a:noFill/>
                </a:ln>
                <a:latin typeface="Source Code Pro" pitchFamily="17"/>
                <a:ea typeface="Tahoma" pitchFamily="2"/>
                <a:cs typeface="Droid Sans Devanagari" pitchFamily="2"/>
              </a:rPr>
              <a:t>}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D7F074-10DB-B449-846E-6BD5A1E3C94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91720" y="5525280"/>
            <a:ext cx="8321040" cy="1933560"/>
          </a:xfrm>
        </p:spPr>
        <p:txBody>
          <a:bodyPr/>
          <a:lstStyle/>
          <a:p>
            <a:pPr lvl="0">
              <a:buSzPct val="45000"/>
              <a:buFont typeface="StarSymbol"/>
              <a:buChar char="➔"/>
            </a:pPr>
            <a:r>
              <a:rPr lang="en-US" sz="2600"/>
              <a:t>Exposes the DMA base pointer and length as a Rust </a:t>
            </a:r>
            <a:r>
              <a:rPr lang="en-US" sz="2600" i="1"/>
              <a:t>slice</a:t>
            </a:r>
          </a:p>
          <a:p>
            <a:pPr lvl="0">
              <a:buSzPct val="45000"/>
              <a:buFont typeface="StarSymbol"/>
              <a:buChar char="➔"/>
            </a:pPr>
            <a:r>
              <a:rPr lang="en-US" sz="2600"/>
              <a:t>Type-system guarantees user has access to memory</a:t>
            </a:r>
          </a:p>
          <a:p>
            <a:pPr lvl="0">
              <a:buSzPct val="45000"/>
              <a:buFont typeface="StarSymbol"/>
              <a:buChar char="➔"/>
            </a:pPr>
            <a:r>
              <a:rPr lang="en-US" sz="2600"/>
              <a:t>Won’t be deallocated before DMA completes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539A07F1-8074-C249-9246-49824953536A}"/>
              </a:ext>
            </a:extLst>
          </p:cNvPr>
          <p:cNvSpPr/>
          <p:nvPr/>
        </p:nvSpPr>
        <p:spPr>
          <a:xfrm>
            <a:off x="4610911" y="3369060"/>
            <a:ext cx="3397320" cy="4442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8160" cap="rnd">
            <a:solidFill>
              <a:srgbClr val="4E342E"/>
            </a:solidFill>
            <a:prstDash val="solid"/>
          </a:ln>
        </p:spPr>
        <p:txBody>
          <a:bodyPr wrap="none" lIns="108720" tIns="63720" rIns="108720" bIns="63720" anchor="ctr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Droid Sans Devanagari" pitchFamily="2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AA136E2-1C0F-6C49-BB8F-D7B08090E37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Capsule Isolation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124DFD38-5D7B-214E-942E-46D026934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3B477BE-6210-D948-AD04-A162A67C45FA}" type="slidenum">
              <a:t>22</a:t>
            </a:fld>
            <a:endParaRPr lang="en-U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D114F0A0-5573-2143-9AF7-68E1AB7463FA}"/>
              </a:ext>
            </a:extLst>
          </p:cNvPr>
          <p:cNvSpPr/>
          <p:nvPr/>
        </p:nvSpPr>
        <p:spPr>
          <a:xfrm>
            <a:off x="2725920" y="3376080"/>
            <a:ext cx="4703040" cy="21222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007AC2"/>
          </a:solidFill>
          <a:ln w="0" cap="rnd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b" anchorCtr="0" compatLnSpc="0">
            <a:sp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200" b="1" i="0" u="none" strike="noStrike" kern="1200" cap="none">
                <a:ln>
                  <a:noFill/>
                </a:ln>
                <a:solidFill>
                  <a:srgbClr val="FFFFFF"/>
                </a:solidFill>
                <a:latin typeface="Source Sans Pro" pitchFamily="34"/>
                <a:ea typeface="Tahoma" pitchFamily="2"/>
                <a:cs typeface="Droid Sans Devanagari" pitchFamily="2"/>
              </a:rPr>
              <a:t>Software Timer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2E79F7FF-9F9B-AD45-BB2E-4C8B123EE10D}"/>
              </a:ext>
            </a:extLst>
          </p:cNvPr>
          <p:cNvSpPr/>
          <p:nvPr/>
        </p:nvSpPr>
        <p:spPr>
          <a:xfrm>
            <a:off x="4386960" y="7062840"/>
            <a:ext cx="1401480" cy="33408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B71C1C"/>
          </a:solidFill>
          <a:ln cap="rnd">
            <a:noFill/>
            <a:prstDash val="solid"/>
          </a:ln>
        </p:spPr>
        <p:txBody>
          <a:bodyPr wrap="none" lIns="90000" tIns="45000" rIns="90000" bIns="45000" anchor="ctr" anchorCtr="0" compatLnSpc="0">
            <a:sp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1" i="0" u="none" strike="noStrike" kern="1200" cap="none">
                <a:ln>
                  <a:noFill/>
                </a:ln>
                <a:solidFill>
                  <a:srgbClr val="FFFFFF"/>
                </a:solidFill>
                <a:latin typeface="Source Sans Pro" pitchFamily="34"/>
                <a:ea typeface="Tahoma" pitchFamily="2"/>
                <a:cs typeface="Droid Sans Devanagari" pitchFamily="2"/>
              </a:rPr>
              <a:t>HW Alarm</a:t>
            </a:r>
          </a:p>
        </p:txBody>
      </p:sp>
      <p:cxnSp>
        <p:nvCxnSpPr>
          <p:cNvPr id="4" name="Elbow Connector 3">
            <a:extLst>
              <a:ext uri="{FF2B5EF4-FFF2-40B4-BE49-F238E27FC236}">
                <a16:creationId xmlns:a16="http://schemas.microsoft.com/office/drawing/2014/main" id="{7730538D-A1A5-F44A-8F78-4D719B1AC298}"/>
              </a:ext>
            </a:extLst>
          </p:cNvPr>
          <p:cNvCxnSpPr>
            <a:stCxn id="2" idx="2"/>
            <a:endCxn id="3" idx="0"/>
          </p:cNvCxnSpPr>
          <p:nvPr/>
        </p:nvCxnSpPr>
        <p:spPr>
          <a:xfrm rot="16200000" flipH="1">
            <a:off x="4300290" y="6275430"/>
            <a:ext cx="1564560" cy="10260"/>
          </a:xfrm>
          <a:prstGeom prst="bentConnector3">
            <a:avLst>
              <a:gd name="adj1" fmla="val 50000"/>
            </a:avLst>
          </a:prstGeom>
          <a:noFill/>
          <a:ln w="0" cap="rnd">
            <a:solidFill>
              <a:srgbClr val="000000"/>
            </a:solidFill>
            <a:prstDash val="solid"/>
            <a:headEnd type="arrow"/>
            <a:tailEnd type="arrow"/>
          </a:ln>
        </p:spPr>
      </p:cxnSp>
      <p:sp>
        <p:nvSpPr>
          <p:cNvPr id="5" name="Freeform 4">
            <a:extLst>
              <a:ext uri="{FF2B5EF4-FFF2-40B4-BE49-F238E27FC236}">
                <a16:creationId xmlns:a16="http://schemas.microsoft.com/office/drawing/2014/main" id="{95260E39-F9C5-A945-9143-8DFE5888C12E}"/>
              </a:ext>
            </a:extLst>
          </p:cNvPr>
          <p:cNvSpPr/>
          <p:nvPr/>
        </p:nvSpPr>
        <p:spPr>
          <a:xfrm>
            <a:off x="518759" y="3035880"/>
            <a:ext cx="8980560" cy="4473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8160" cap="rnd">
            <a:solidFill>
              <a:srgbClr val="000000"/>
            </a:solidFill>
            <a:prstDash val="solid"/>
          </a:ln>
        </p:spPr>
        <p:txBody>
          <a:bodyPr wrap="none" lIns="109080" tIns="64080" rIns="109080" bIns="64080" anchor="ctr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Droid Sans Devanagari" pitchFamily="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54B26B-F532-C040-AC59-10F04939D1D8}"/>
              </a:ext>
            </a:extLst>
          </p:cNvPr>
          <p:cNvSpPr txBox="1"/>
          <p:nvPr/>
        </p:nvSpPr>
        <p:spPr>
          <a:xfrm>
            <a:off x="594360" y="6495119"/>
            <a:ext cx="1625039" cy="937080"/>
          </a:xfrm>
          <a:prstGeom prst="rect">
            <a:avLst/>
          </a:prstGeom>
          <a:noFill/>
          <a:ln cap="rnd">
            <a:noFill/>
          </a:ln>
        </p:spPr>
        <p:txBody>
          <a:bodyPr wrap="none" lIns="90000" tIns="45000" rIns="90000" bIns="45000" anchor="ctr" anchorCtr="0" compatLnSpc="0">
            <a:sp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1" i="0" u="none" strike="noStrike" kern="1200" cap="none">
                <a:ln>
                  <a:noFill/>
                </a:ln>
                <a:latin typeface="Source Sans Pro" pitchFamily="34"/>
                <a:ea typeface="Tahoma" pitchFamily="2"/>
                <a:cs typeface="Droid Sans Devanagari" pitchFamily="2"/>
              </a:rPr>
              <a:t>Kernel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E000A4-E787-404F-AFB4-6BF0B6A8161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063679" y="1285200"/>
            <a:ext cx="1607400" cy="793440"/>
          </a:xfrm>
          <a:prstGeom prst="rect">
            <a:avLst/>
          </a:prstGeom>
          <a:noFill/>
          <a:ln cap="rnd">
            <a:noFill/>
          </a:ln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07A57FF8-723A-1D40-B340-E1E4642C5096}"/>
              </a:ext>
            </a:extLst>
          </p:cNvPr>
          <p:cNvSpPr/>
          <p:nvPr/>
        </p:nvSpPr>
        <p:spPr>
          <a:xfrm>
            <a:off x="4952880" y="2078640"/>
            <a:ext cx="13320" cy="160164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8" h="4450" fill="none">
                <a:moveTo>
                  <a:pt x="0" y="0"/>
                </a:moveTo>
                <a:lnTo>
                  <a:pt x="38" y="4450"/>
                </a:lnTo>
              </a:path>
            </a:pathLst>
          </a:custGeom>
          <a:noFill/>
          <a:ln w="0" cap="rnd">
            <a:solidFill>
              <a:srgbClr val="000000"/>
            </a:solidFill>
            <a:prstDash val="solid"/>
            <a:tailEnd type="arrow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Droid Sans Devanagari" pitchFamily="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F4ADBD-94A3-104C-97DF-D10D1988029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783760" y="1267920"/>
            <a:ext cx="1607400" cy="793440"/>
          </a:xfrm>
          <a:prstGeom prst="rect">
            <a:avLst/>
          </a:prstGeom>
          <a:noFill/>
          <a:ln cap="rnd"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7FE101-19AB-F146-BC68-4FC47A02766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297160" y="1273680"/>
            <a:ext cx="1607760" cy="793440"/>
          </a:xfrm>
          <a:prstGeom prst="rect">
            <a:avLst/>
          </a:prstGeom>
          <a:noFill/>
          <a:ln cap="rnd"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654749-C1B3-834F-A3DC-182298F92BB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71320" y="1267920"/>
            <a:ext cx="1607760" cy="793440"/>
          </a:xfrm>
          <a:prstGeom prst="rect">
            <a:avLst/>
          </a:prstGeom>
          <a:noFill/>
          <a:ln cap="rnd"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7B45FB-7341-3C46-A52E-3A81866635F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549919" y="1267920"/>
            <a:ext cx="1607760" cy="793440"/>
          </a:xfrm>
          <a:prstGeom prst="rect">
            <a:avLst/>
          </a:prstGeom>
          <a:noFill/>
          <a:ln cap="rnd">
            <a:noFill/>
          </a:ln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16FEC311-4879-0543-B3AB-03AACE8B3A3C}"/>
              </a:ext>
            </a:extLst>
          </p:cNvPr>
          <p:cNvSpPr/>
          <p:nvPr/>
        </p:nvSpPr>
        <p:spPr>
          <a:xfrm>
            <a:off x="5196960" y="2061360"/>
            <a:ext cx="1422359" cy="161892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952" h="4498" fill="none">
                <a:moveTo>
                  <a:pt x="3952" y="0"/>
                </a:moveTo>
                <a:lnTo>
                  <a:pt x="0" y="4498"/>
                </a:lnTo>
              </a:path>
            </a:pathLst>
          </a:custGeom>
          <a:noFill/>
          <a:ln w="0" cap="rnd">
            <a:solidFill>
              <a:srgbClr val="000000"/>
            </a:solidFill>
            <a:prstDash val="solid"/>
            <a:tailEnd type="arrow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Droid Sans Devanagari" pitchFamily="2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E1D81816-8BA3-6B4C-A86A-9A368F98430C}"/>
              </a:ext>
            </a:extLst>
          </p:cNvPr>
          <p:cNvSpPr/>
          <p:nvPr/>
        </p:nvSpPr>
        <p:spPr>
          <a:xfrm>
            <a:off x="5796360" y="2061360"/>
            <a:ext cx="2564639" cy="155124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125" h="4310" fill="none">
                <a:moveTo>
                  <a:pt x="7125" y="0"/>
                </a:moveTo>
                <a:lnTo>
                  <a:pt x="0" y="4310"/>
                </a:lnTo>
              </a:path>
            </a:pathLst>
          </a:custGeom>
          <a:noFill/>
          <a:ln w="0" cap="rnd">
            <a:solidFill>
              <a:srgbClr val="000000"/>
            </a:solidFill>
            <a:prstDash val="solid"/>
            <a:tailEnd type="arrow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Droid Sans Devanagari" pitchFamily="2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7B9F35FF-17CB-6144-AC9A-438DDB2A359B}"/>
              </a:ext>
            </a:extLst>
          </p:cNvPr>
          <p:cNvSpPr/>
          <p:nvPr/>
        </p:nvSpPr>
        <p:spPr>
          <a:xfrm>
            <a:off x="3136320" y="2067120"/>
            <a:ext cx="1584720" cy="157247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403" h="4369" fill="none">
                <a:moveTo>
                  <a:pt x="0" y="0"/>
                </a:moveTo>
                <a:lnTo>
                  <a:pt x="4403" y="4369"/>
                </a:lnTo>
              </a:path>
            </a:pathLst>
          </a:custGeom>
          <a:noFill/>
          <a:ln w="0" cap="rnd">
            <a:solidFill>
              <a:srgbClr val="000000"/>
            </a:solidFill>
            <a:prstDash val="solid"/>
            <a:tailEnd type="arrow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Droid Sans Devanagari" pitchFamily="2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4F832FB2-99DB-8340-A89F-3D7B90FE301B}"/>
              </a:ext>
            </a:extLst>
          </p:cNvPr>
          <p:cNvSpPr/>
          <p:nvPr/>
        </p:nvSpPr>
        <p:spPr>
          <a:xfrm>
            <a:off x="1360440" y="2061360"/>
            <a:ext cx="3108959" cy="157823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637" h="4385" fill="none">
                <a:moveTo>
                  <a:pt x="0" y="0"/>
                </a:moveTo>
                <a:lnTo>
                  <a:pt x="8637" y="4385"/>
                </a:lnTo>
              </a:path>
            </a:pathLst>
          </a:custGeom>
          <a:noFill/>
          <a:ln w="0" cap="rnd">
            <a:solidFill>
              <a:srgbClr val="000000"/>
            </a:solidFill>
            <a:prstDash val="solid"/>
            <a:tailEnd type="arrow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Droid Sans Devanagari" pitchFamily="2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BBDD39B7-F064-A040-B5DD-7DD7B93209A1}"/>
              </a:ext>
            </a:extLst>
          </p:cNvPr>
          <p:cNvSpPr/>
          <p:nvPr/>
        </p:nvSpPr>
        <p:spPr>
          <a:xfrm>
            <a:off x="5673960" y="2061360"/>
            <a:ext cx="2469600" cy="155124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861" h="4310" fill="none">
                <a:moveTo>
                  <a:pt x="6861" y="0"/>
                </a:moveTo>
                <a:lnTo>
                  <a:pt x="0" y="4310"/>
                </a:lnTo>
              </a:path>
            </a:pathLst>
          </a:custGeom>
          <a:noFill/>
          <a:ln w="0" cap="rnd">
            <a:solidFill>
              <a:srgbClr val="000000"/>
            </a:solidFill>
            <a:prstDash val="solid"/>
            <a:tailEnd type="arrow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Droid Sans Devanagari" pitchFamily="2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1EC0F015-2DE2-5049-AF4D-4D2F325EDC0A}"/>
              </a:ext>
            </a:extLst>
          </p:cNvPr>
          <p:cNvSpPr/>
          <p:nvPr/>
        </p:nvSpPr>
        <p:spPr>
          <a:xfrm>
            <a:off x="5531040" y="2061360"/>
            <a:ext cx="2299320" cy="155124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388" h="4310" fill="none">
                <a:moveTo>
                  <a:pt x="6388" y="0"/>
                </a:moveTo>
                <a:lnTo>
                  <a:pt x="0" y="4310"/>
                </a:lnTo>
              </a:path>
            </a:pathLst>
          </a:custGeom>
          <a:noFill/>
          <a:ln w="0" cap="rnd">
            <a:solidFill>
              <a:srgbClr val="000000"/>
            </a:solidFill>
            <a:prstDash val="solid"/>
            <a:tailEnd type="arrow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Droid Sans Devanagari" pitchFamily="2"/>
            </a:endParaRP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05754550-D9B9-AA49-A2D4-C62CEB888EE0}"/>
              </a:ext>
            </a:extLst>
          </p:cNvPr>
          <p:cNvSpPr/>
          <p:nvPr/>
        </p:nvSpPr>
        <p:spPr>
          <a:xfrm>
            <a:off x="5919119" y="2061360"/>
            <a:ext cx="2741399" cy="157823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616" h="4385" fill="none">
                <a:moveTo>
                  <a:pt x="7616" y="0"/>
                </a:moveTo>
                <a:lnTo>
                  <a:pt x="0" y="4385"/>
                </a:lnTo>
              </a:path>
            </a:pathLst>
          </a:custGeom>
          <a:noFill/>
          <a:ln w="0" cap="rnd">
            <a:solidFill>
              <a:srgbClr val="000000"/>
            </a:solidFill>
            <a:prstDash val="solid"/>
            <a:tailEnd type="arrow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Droid Sans Devanagari" pitchFamily="2"/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A941CE0-F446-F146-99C7-5D64E0834EEF}"/>
              </a:ext>
            </a:extLst>
          </p:cNvPr>
          <p:cNvSpPr/>
          <p:nvPr/>
        </p:nvSpPr>
        <p:spPr>
          <a:xfrm>
            <a:off x="6095880" y="2061360"/>
            <a:ext cx="2884320" cy="157823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013" h="4385" fill="none">
                <a:moveTo>
                  <a:pt x="8013" y="0"/>
                </a:moveTo>
                <a:lnTo>
                  <a:pt x="0" y="4385"/>
                </a:lnTo>
              </a:path>
            </a:pathLst>
          </a:custGeom>
          <a:noFill/>
          <a:ln w="0" cap="rnd">
            <a:solidFill>
              <a:srgbClr val="000000"/>
            </a:solidFill>
            <a:prstDash val="solid"/>
            <a:tailEnd type="arrow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Droid Sans Devanagari" pitchFamily="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9DEC57B-34D4-2741-AE02-0C8307CEA01C}"/>
              </a:ext>
            </a:extLst>
          </p:cNvPr>
          <p:cNvSpPr txBox="1"/>
          <p:nvPr/>
        </p:nvSpPr>
        <p:spPr>
          <a:xfrm>
            <a:off x="1981080" y="1398600"/>
            <a:ext cx="269280" cy="427320"/>
          </a:xfrm>
          <a:prstGeom prst="rect">
            <a:avLst/>
          </a:prstGeom>
          <a:noFill/>
          <a:ln cap="rnd"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Droid Sans Devanagari" pitchFamily="2"/>
            </a:endParaRP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3D6C3D8C-2C5A-B64F-A0A1-2951BA793E0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Working Example: Software Timer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F156A43A-B705-6D49-B2B0-1640FDD7A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3ECEF59-422A-BF4C-A27A-E47D32491C8E}" type="slidenum">
              <a:t>23</a:t>
            </a:fld>
            <a:endParaRPr lang="en-U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8B0F292E-CD62-CD4A-A369-63B4BC1A83ED}"/>
              </a:ext>
            </a:extLst>
          </p:cNvPr>
          <p:cNvSpPr/>
          <p:nvPr/>
        </p:nvSpPr>
        <p:spPr>
          <a:xfrm>
            <a:off x="3245039" y="3376440"/>
            <a:ext cx="3799080" cy="11736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007AC2"/>
          </a:solidFill>
          <a:ln w="0" cap="rnd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b" anchorCtr="0" compatLnSpc="0">
            <a:sp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200" b="1" i="0" u="none" strike="noStrike" kern="1200" cap="none">
                <a:ln>
                  <a:noFill/>
                </a:ln>
                <a:solidFill>
                  <a:srgbClr val="FFFFFF"/>
                </a:solidFill>
                <a:latin typeface="Source Sans Pro" pitchFamily="34"/>
                <a:ea typeface="Tahoma" pitchFamily="2"/>
                <a:cs typeface="Droid Sans Devanagari" pitchFamily="2"/>
              </a:rPr>
              <a:t>Software Timer Driver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512406-DA90-4A41-A88A-9E439096473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72040" y="1268280"/>
            <a:ext cx="1607760" cy="793440"/>
          </a:xfrm>
          <a:prstGeom prst="rect">
            <a:avLst/>
          </a:prstGeom>
          <a:noFill/>
          <a:ln cap="rnd">
            <a:noFill/>
          </a:ln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0D6C62EC-C1F9-DE4A-8770-E577C7383092}"/>
              </a:ext>
            </a:extLst>
          </p:cNvPr>
          <p:cNvSpPr/>
          <p:nvPr/>
        </p:nvSpPr>
        <p:spPr>
          <a:xfrm>
            <a:off x="3368880" y="3465360"/>
            <a:ext cx="762120" cy="5994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A3238E"/>
          </a:solidFill>
          <a:ln w="0" cap="rnd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b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Droid Sans Devanagari" pitchFamily="2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F5FCB392-B608-4F4E-946E-8EB815C44B64}"/>
              </a:ext>
            </a:extLst>
          </p:cNvPr>
          <p:cNvSpPr/>
          <p:nvPr/>
        </p:nvSpPr>
        <p:spPr>
          <a:xfrm>
            <a:off x="4299120" y="3465360"/>
            <a:ext cx="762120" cy="5994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A3238E"/>
          </a:solidFill>
          <a:ln w="0" cap="rnd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b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Droid Sans Devanagari" pitchFamily="2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E92A4D2E-162A-894A-92ED-4547B467D0E6}"/>
              </a:ext>
            </a:extLst>
          </p:cNvPr>
          <p:cNvSpPr/>
          <p:nvPr/>
        </p:nvSpPr>
        <p:spPr>
          <a:xfrm>
            <a:off x="5240880" y="3465360"/>
            <a:ext cx="762120" cy="5994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A3238E"/>
          </a:solidFill>
          <a:ln w="0" cap="rnd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b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Droid Sans Devanagari" pitchFamily="2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1547859-574B-AB40-A113-F54411D31247}"/>
              </a:ext>
            </a:extLst>
          </p:cNvPr>
          <p:cNvSpPr/>
          <p:nvPr/>
        </p:nvSpPr>
        <p:spPr>
          <a:xfrm>
            <a:off x="6148799" y="3465360"/>
            <a:ext cx="762120" cy="5994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A3238E"/>
          </a:solidFill>
          <a:ln w="0" cap="rnd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b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Droid Sans Devanagari" pitchFamily="2"/>
            </a:endParaRPr>
          </a:p>
        </p:txBody>
      </p:sp>
      <p:sp>
        <p:nvSpPr>
          <p:cNvPr id="8" name="Straight Connector 7">
            <a:extLst>
              <a:ext uri="{FF2B5EF4-FFF2-40B4-BE49-F238E27FC236}">
                <a16:creationId xmlns:a16="http://schemas.microsoft.com/office/drawing/2014/main" id="{C866FFA8-1047-4540-943B-A26EA4AE81A6}"/>
              </a:ext>
            </a:extLst>
          </p:cNvPr>
          <p:cNvSpPr/>
          <p:nvPr/>
        </p:nvSpPr>
        <p:spPr>
          <a:xfrm>
            <a:off x="1140840" y="2846520"/>
            <a:ext cx="8195760" cy="0"/>
          </a:xfrm>
          <a:prstGeom prst="line">
            <a:avLst/>
          </a:prstGeom>
          <a:noFill/>
          <a:ln w="18360" cap="rnd">
            <a:solidFill>
              <a:srgbClr val="000000"/>
            </a:solidFill>
            <a:custDash>
              <a:ds d="197000" sp="197000"/>
            </a:custDash>
          </a:ln>
        </p:spPr>
        <p:txBody>
          <a:bodyPr wrap="none" lIns="99000" tIns="54000" rIns="99000" bIns="54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Droid Sans Devanagari" pitchFamily="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8D5B6C-3EE2-194E-8272-15342922266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064040" y="1285200"/>
            <a:ext cx="1607400" cy="793440"/>
          </a:xfrm>
          <a:prstGeom prst="rect">
            <a:avLst/>
          </a:prstGeom>
          <a:noFill/>
          <a:ln cap="rnd"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C88591-9D7C-CF43-ACB1-FB512440DBD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784120" y="1267920"/>
            <a:ext cx="1607400" cy="793440"/>
          </a:xfrm>
          <a:prstGeom prst="rect">
            <a:avLst/>
          </a:prstGeom>
          <a:noFill/>
          <a:ln cap="rnd"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CED506-01A7-6141-9C1B-25762196EFC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297520" y="1273680"/>
            <a:ext cx="1607760" cy="793440"/>
          </a:xfrm>
          <a:prstGeom prst="rect">
            <a:avLst/>
          </a:prstGeom>
          <a:noFill/>
          <a:ln cap="rnd"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004701-CD8A-9A43-8D7F-CCE84DA870B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550280" y="1267920"/>
            <a:ext cx="1607760" cy="793440"/>
          </a:xfrm>
          <a:prstGeom prst="rect">
            <a:avLst/>
          </a:prstGeom>
          <a:noFill/>
          <a:ln cap="rnd">
            <a:noFill/>
          </a:ln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DB9FD3A3-9FF7-0440-82C9-2946E3F221D4}"/>
              </a:ext>
            </a:extLst>
          </p:cNvPr>
          <p:cNvSpPr/>
          <p:nvPr/>
        </p:nvSpPr>
        <p:spPr>
          <a:xfrm>
            <a:off x="1361160" y="2061719"/>
            <a:ext cx="2359800" cy="171468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56" h="4764" fill="none">
                <a:moveTo>
                  <a:pt x="0" y="0"/>
                </a:moveTo>
                <a:lnTo>
                  <a:pt x="6556" y="4764"/>
                </a:lnTo>
              </a:path>
            </a:pathLst>
          </a:custGeom>
          <a:noFill/>
          <a:ln w="0" cap="rnd">
            <a:solidFill>
              <a:srgbClr val="000000"/>
            </a:solidFill>
            <a:prstDash val="solid"/>
            <a:tailEnd type="arrow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Droid Sans Devanagari" pitchFamily="2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34D483F6-09C8-944B-A351-90DEF83BB729}"/>
              </a:ext>
            </a:extLst>
          </p:cNvPr>
          <p:cNvSpPr/>
          <p:nvPr/>
        </p:nvSpPr>
        <p:spPr>
          <a:xfrm>
            <a:off x="3189600" y="2067120"/>
            <a:ext cx="1417320" cy="165383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938" h="4595" fill="none">
                <a:moveTo>
                  <a:pt x="0" y="0"/>
                </a:moveTo>
                <a:lnTo>
                  <a:pt x="3938" y="4595"/>
                </a:lnTo>
              </a:path>
            </a:pathLst>
          </a:custGeom>
          <a:noFill/>
          <a:ln w="0" cap="rnd">
            <a:solidFill>
              <a:srgbClr val="000000"/>
            </a:solidFill>
            <a:prstDash val="solid"/>
            <a:tailEnd type="arrow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Droid Sans Devanagari" pitchFamily="2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8FFE15B5-B59D-DC4D-AF5C-E9B23FA5F66F}"/>
              </a:ext>
            </a:extLst>
          </p:cNvPr>
          <p:cNvSpPr/>
          <p:nvPr/>
        </p:nvSpPr>
        <p:spPr>
          <a:xfrm>
            <a:off x="4906440" y="2078640"/>
            <a:ext cx="708480" cy="167579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69" h="4656" fill="none">
                <a:moveTo>
                  <a:pt x="0" y="0"/>
                </a:moveTo>
                <a:lnTo>
                  <a:pt x="1969" y="4656"/>
                </a:lnTo>
              </a:path>
            </a:pathLst>
          </a:custGeom>
          <a:noFill/>
          <a:ln w="0" cap="rnd">
            <a:solidFill>
              <a:srgbClr val="000000"/>
            </a:solidFill>
            <a:prstDash val="solid"/>
            <a:tailEnd type="arrow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Droid Sans Devanagari" pitchFamily="2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9CD95DCB-CC3D-464B-BFAE-C86AA57F45AE}"/>
              </a:ext>
            </a:extLst>
          </p:cNvPr>
          <p:cNvSpPr/>
          <p:nvPr/>
        </p:nvSpPr>
        <p:spPr>
          <a:xfrm>
            <a:off x="3189600" y="2061719"/>
            <a:ext cx="3333600" cy="171468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261" h="4764" fill="none">
                <a:moveTo>
                  <a:pt x="0" y="0"/>
                </a:moveTo>
                <a:lnTo>
                  <a:pt x="9261" y="4764"/>
                </a:lnTo>
              </a:path>
            </a:pathLst>
          </a:custGeom>
          <a:noFill/>
          <a:ln w="0" cap="rnd">
            <a:solidFill>
              <a:srgbClr val="000000"/>
            </a:solidFill>
            <a:prstDash val="solid"/>
            <a:tailEnd type="arrow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Droid Sans Devanagari" pitchFamily="2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8C3EF20E-D281-AA4A-BA7D-A48C189EFCD3}"/>
              </a:ext>
            </a:extLst>
          </p:cNvPr>
          <p:cNvSpPr/>
          <p:nvPr/>
        </p:nvSpPr>
        <p:spPr>
          <a:xfrm>
            <a:off x="7398360" y="2061360"/>
            <a:ext cx="974520" cy="164880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708" h="4581" fill="none">
                <a:moveTo>
                  <a:pt x="2708" y="0"/>
                </a:moveTo>
                <a:lnTo>
                  <a:pt x="0" y="4581"/>
                </a:lnTo>
              </a:path>
            </a:pathLst>
          </a:custGeom>
          <a:noFill/>
          <a:ln w="18360" cap="rnd">
            <a:solidFill>
              <a:srgbClr val="ED1C24"/>
            </a:solidFill>
            <a:prstDash val="solid"/>
            <a:tailEnd type="arrow"/>
          </a:ln>
        </p:spPr>
        <p:txBody>
          <a:bodyPr wrap="none" lIns="99000" tIns="54000" rIns="99000" bIns="54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Droid Sans Devanagari" pitchFamily="2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C7B2629-EACE-3F44-A8EF-25CA6905775C}"/>
              </a:ext>
            </a:extLst>
          </p:cNvPr>
          <p:cNvGrpSpPr/>
          <p:nvPr/>
        </p:nvGrpSpPr>
        <p:grpSpPr>
          <a:xfrm>
            <a:off x="7099753" y="713160"/>
            <a:ext cx="2582806" cy="2004824"/>
            <a:chOff x="7099753" y="713160"/>
            <a:chExt cx="2582806" cy="2004824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D4005FF-8C44-3846-B9C2-45AC452FB67A}"/>
                </a:ext>
              </a:extLst>
            </p:cNvPr>
            <p:cNvSpPr/>
            <p:nvPr/>
          </p:nvSpPr>
          <p:spPr>
            <a:xfrm>
              <a:off x="7211520" y="713160"/>
              <a:ext cx="2471039" cy="19213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600"/>
                <a:gd name="f7" fmla="val 11464"/>
                <a:gd name="f8" fmla="val 4340"/>
                <a:gd name="f9" fmla="val 9722"/>
                <a:gd name="f10" fmla="val 1887"/>
                <a:gd name="f11" fmla="val 8548"/>
                <a:gd name="f12" fmla="val 6383"/>
                <a:gd name="f13" fmla="val 4503"/>
                <a:gd name="f14" fmla="val 3626"/>
                <a:gd name="f15" fmla="val 5373"/>
                <a:gd name="f16" fmla="val 7816"/>
                <a:gd name="f17" fmla="val 1174"/>
                <a:gd name="f18" fmla="val 8270"/>
                <a:gd name="f19" fmla="val 3934"/>
                <a:gd name="f20" fmla="val 11592"/>
                <a:gd name="f21" fmla="val 12875"/>
                <a:gd name="f22" fmla="val 3329"/>
                <a:gd name="f23" fmla="val 15372"/>
                <a:gd name="f24" fmla="val 1283"/>
                <a:gd name="f25" fmla="val 17824"/>
                <a:gd name="f26" fmla="val 4804"/>
                <a:gd name="f27" fmla="val 18239"/>
                <a:gd name="f28" fmla="val 4918"/>
                <a:gd name="f29" fmla="val 7525"/>
                <a:gd name="f30" fmla="val 18125"/>
                <a:gd name="f31" fmla="val 8698"/>
                <a:gd name="f32" fmla="val 19712"/>
                <a:gd name="f33" fmla="val 9871"/>
                <a:gd name="f34" fmla="val 17371"/>
                <a:gd name="f35" fmla="val 11614"/>
                <a:gd name="f36" fmla="val 18844"/>
                <a:gd name="f37" fmla="val 12178"/>
                <a:gd name="f38" fmla="val 15937"/>
                <a:gd name="f39" fmla="val 14943"/>
                <a:gd name="f40" fmla="val 14640"/>
                <a:gd name="f41" fmla="val 14348"/>
                <a:gd name="f42" fmla="val 18878"/>
                <a:gd name="f43" fmla="val 15632"/>
                <a:gd name="f44" fmla="val 16382"/>
                <a:gd name="f45" fmla="val 12311"/>
                <a:gd name="f46" fmla="val 18270"/>
                <a:gd name="f47" fmla="val 11292"/>
                <a:gd name="f48" fmla="val 16986"/>
                <a:gd name="f49" fmla="val 9404"/>
                <a:gd name="f50" fmla="val 6646"/>
                <a:gd name="f51" fmla="val 6533"/>
                <a:gd name="f52" fmla="val 18005"/>
                <a:gd name="f53" fmla="val 3172"/>
                <a:gd name="f54" fmla="val 14524"/>
                <a:gd name="f55" fmla="val 5778"/>
                <a:gd name="f56" fmla="val 14789"/>
                <a:gd name="f57" fmla="+- 0 0 0"/>
                <a:gd name="f58" fmla="*/ f3 1 21600"/>
                <a:gd name="f59" fmla="*/ f4 1 21600"/>
                <a:gd name="f60" fmla="*/ f57 f0 1"/>
                <a:gd name="f61" fmla="*/ 5400 f58 1"/>
                <a:gd name="f62" fmla="*/ 14160 f58 1"/>
                <a:gd name="f63" fmla="*/ 15290 f59 1"/>
                <a:gd name="f64" fmla="*/ 6570 f59 1"/>
                <a:gd name="f65" fmla="*/ 9722 f58 1"/>
                <a:gd name="f66" fmla="*/ 1887 f59 1"/>
                <a:gd name="f67" fmla="*/ f60 1 f2"/>
                <a:gd name="f68" fmla="*/ 0 f58 1"/>
                <a:gd name="f69" fmla="*/ 12875 f59 1"/>
                <a:gd name="f70" fmla="*/ 11614 f58 1"/>
                <a:gd name="f71" fmla="*/ 18844 f59 1"/>
                <a:gd name="f72" fmla="*/ 21600 f58 1"/>
                <a:gd name="f73" fmla="*/ 6646 f59 1"/>
                <a:gd name="f74" fmla="+- f67 0 f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4">
                  <a:pos x="f65" y="f66"/>
                </a:cxn>
                <a:cxn ang="f74">
                  <a:pos x="f68" y="f69"/>
                </a:cxn>
                <a:cxn ang="f74">
                  <a:pos x="f70" y="f71"/>
                </a:cxn>
                <a:cxn ang="f74">
                  <a:pos x="f72" y="f73"/>
                </a:cxn>
              </a:cxnLst>
              <a:rect l="f61" t="f64" r="f62" b="f63"/>
              <a:pathLst>
                <a:path w="21600" h="21600">
                  <a:moveTo>
                    <a:pt x="f7" y="f8"/>
                  </a:move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5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6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34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6" y="f50"/>
                  </a:lnTo>
                  <a:lnTo>
                    <a:pt x="f44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"/>
                  </a:lnTo>
                  <a:lnTo>
                    <a:pt x="f7" y="f8"/>
                  </a:lnTo>
                  <a:close/>
                </a:path>
              </a:pathLst>
            </a:custGeom>
            <a:solidFill>
              <a:srgbClr val="FFD600"/>
            </a:solidFill>
            <a:ln w="29160" cap="rnd">
              <a:solidFill>
                <a:srgbClr val="FF1744"/>
              </a:solidFill>
              <a:prstDash val="solid"/>
            </a:ln>
          </p:spPr>
          <p:txBody>
            <a:bodyPr wrap="none" lIns="104400" tIns="59400" rIns="104400" bIns="59400" anchor="ctr" anchorCtr="0" compatLnSpc="0">
              <a:sp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Tahoma" pitchFamily="2"/>
                <a:cs typeface="Droid Sans Devanagari" pitchFamily="2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E7720DC-37A4-F540-AA96-3EDAADB880D1}"/>
                </a:ext>
              </a:extLst>
            </p:cNvPr>
            <p:cNvSpPr txBox="1"/>
            <p:nvPr/>
          </p:nvSpPr>
          <p:spPr>
            <a:xfrm rot="1278600">
              <a:off x="7099753" y="1859385"/>
              <a:ext cx="1938600" cy="858599"/>
            </a:xfrm>
            <a:prstGeom prst="rect">
              <a:avLst/>
            </a:prstGeom>
            <a:noFill/>
            <a:ln cap="rnd">
              <a:noFill/>
            </a:ln>
          </p:spPr>
          <p:txBody>
            <a:bodyPr wrap="none" lIns="90000" tIns="45000" rIns="90000" bIns="45000" anchorCtr="0" compatLnSpc="0">
              <a:spAutoFit/>
            </a:bodyPr>
            <a:lstStyle/>
            <a:p>
              <a:pPr marL="0" marR="0" lvl="0" indent="0" algn="ctr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4800" b="1" i="0" u="none" strike="noStrike" kern="1200" cap="none">
                  <a:ln>
                    <a:noFill/>
                  </a:ln>
                  <a:solidFill>
                    <a:srgbClr val="FF1744"/>
                  </a:solidFill>
                  <a:latin typeface="Source Code Pro" pitchFamily="17"/>
                  <a:ea typeface="Tahoma" pitchFamily="2"/>
                  <a:cs typeface="Droid Sans Devanagari" pitchFamily="2"/>
                </a:rPr>
                <a:t>FAIL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8B089C3-4EBE-9944-ABA9-5472265F9078}"/>
              </a:ext>
            </a:extLst>
          </p:cNvPr>
          <p:cNvSpPr txBox="1"/>
          <p:nvPr/>
        </p:nvSpPr>
        <p:spPr>
          <a:xfrm>
            <a:off x="643488" y="5413518"/>
            <a:ext cx="9088532" cy="929185"/>
          </a:xfrm>
          <a:prstGeom prst="rect">
            <a:avLst/>
          </a:prstGeom>
          <a:noFill/>
          <a:ln cap="rnd">
            <a:noFill/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600" b="1" i="1" u="none" strike="noStrike" kern="1200" cap="none" dirty="0">
                <a:ln>
                  <a:noFill/>
                </a:ln>
                <a:latin typeface="Source Sans Pro" pitchFamily="34"/>
                <a:ea typeface="Tahoma" pitchFamily="2"/>
                <a:cs typeface="Droid Sans Devanagari" pitchFamily="2"/>
              </a:rPr>
              <a:t>Static allocation must trade off memory efficiency and maximum concurrency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19F441B8-7864-184D-8854-B11D458F114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Statically allocate timer state?</a:t>
            </a:r>
          </a:p>
        </p:txBody>
      </p:sp>
      <p:sp>
        <p:nvSpPr>
          <p:cNvPr id="24" name="Rectangular Callout 23">
            <a:extLst>
              <a:ext uri="{FF2B5EF4-FFF2-40B4-BE49-F238E27FC236}">
                <a16:creationId xmlns:a16="http://schemas.microsoft.com/office/drawing/2014/main" id="{65FE0A94-3EF9-3345-993E-7F924B0FCD3A}"/>
              </a:ext>
            </a:extLst>
          </p:cNvPr>
          <p:cNvSpPr/>
          <p:nvPr/>
        </p:nvSpPr>
        <p:spPr>
          <a:xfrm>
            <a:off x="8120270" y="3376440"/>
            <a:ext cx="1470991" cy="1076290"/>
          </a:xfrm>
          <a:prstGeom prst="wedgeRectCallout">
            <a:avLst>
              <a:gd name="adj1" fmla="val -64385"/>
              <a:gd name="adj2" fmla="val -9644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No memory available to handle this request.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Class="entr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"/>
                            </p:stCondLst>
                            <p:childTnLst>
                              <p:par>
                                <p:cTn id="15" presetClass="entr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lide Number Placeholder 3">
            <a:extLst>
              <a:ext uri="{FF2B5EF4-FFF2-40B4-BE49-F238E27FC236}">
                <a16:creationId xmlns:a16="http://schemas.microsoft.com/office/drawing/2014/main" id="{D9C2C8A9-87A0-4742-B1D8-283F68C20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7F4A3A0-0A7D-5A4E-813A-7F38E671783B}" type="slidenum">
              <a:t>24</a:t>
            </a:fld>
            <a:endParaRPr lang="en-U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0AA935ED-2FD6-E248-AB9E-BFC0CEA6847A}"/>
              </a:ext>
            </a:extLst>
          </p:cNvPr>
          <p:cNvSpPr/>
          <p:nvPr/>
        </p:nvSpPr>
        <p:spPr>
          <a:xfrm>
            <a:off x="3283583" y="3376440"/>
            <a:ext cx="3593491" cy="11736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007AC2"/>
          </a:solidFill>
          <a:ln w="0" cap="rnd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b" anchorCtr="0" compatLnSpc="0">
            <a:no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200" b="1" i="0" u="none" strike="noStrike" kern="1200" cap="none">
                <a:ln>
                  <a:noFill/>
                </a:ln>
                <a:solidFill>
                  <a:srgbClr val="FFFFFF"/>
                </a:solidFill>
                <a:latin typeface="Source Sans Pro" pitchFamily="34"/>
                <a:ea typeface="Tahoma" pitchFamily="2"/>
                <a:cs typeface="Droid Sans Devanagari" pitchFamily="2"/>
              </a:rPr>
              <a:t>Software Timer Driver</a:t>
            </a:r>
          </a:p>
        </p:txBody>
      </p:sp>
      <p:sp>
        <p:nvSpPr>
          <p:cNvPr id="3" name="Straight Connector 2">
            <a:extLst>
              <a:ext uri="{FF2B5EF4-FFF2-40B4-BE49-F238E27FC236}">
                <a16:creationId xmlns:a16="http://schemas.microsoft.com/office/drawing/2014/main" id="{536D739B-99F7-1F4B-A52A-83991EB375D5}"/>
              </a:ext>
            </a:extLst>
          </p:cNvPr>
          <p:cNvSpPr/>
          <p:nvPr/>
        </p:nvSpPr>
        <p:spPr>
          <a:xfrm>
            <a:off x="1140840" y="2846520"/>
            <a:ext cx="8195760" cy="0"/>
          </a:xfrm>
          <a:prstGeom prst="line">
            <a:avLst/>
          </a:prstGeom>
          <a:noFill/>
          <a:ln w="18360" cap="rnd">
            <a:solidFill>
              <a:srgbClr val="000000"/>
            </a:solidFill>
            <a:custDash>
              <a:ds d="197000" sp="197000"/>
            </a:custDash>
          </a:ln>
        </p:spPr>
        <p:txBody>
          <a:bodyPr wrap="none" lIns="99000" tIns="54000" rIns="99000" bIns="54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Droid Sans Devanagari" pitchFamily="2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73BE7BC-24E6-CE48-84AF-94DFFB20D9F6}"/>
              </a:ext>
            </a:extLst>
          </p:cNvPr>
          <p:cNvGrpSpPr/>
          <p:nvPr/>
        </p:nvGrpSpPr>
        <p:grpSpPr>
          <a:xfrm>
            <a:off x="2455200" y="1268280"/>
            <a:ext cx="2592720" cy="2796480"/>
            <a:chOff x="2455200" y="1268280"/>
            <a:chExt cx="2592720" cy="279648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E499B7E-1CF0-B240-978C-45175393AEA6}"/>
                </a:ext>
              </a:extLst>
            </p:cNvPr>
            <p:cNvSpPr/>
            <p:nvPr/>
          </p:nvSpPr>
          <p:spPr>
            <a:xfrm>
              <a:off x="4285800" y="3465360"/>
              <a:ext cx="762120" cy="599400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A3238E"/>
            </a:solidFill>
            <a:ln w="0" cap="rnd">
              <a:solidFill>
                <a:srgbClr val="3465A4"/>
              </a:solidFill>
              <a:prstDash val="solid"/>
            </a:ln>
          </p:spPr>
          <p:txBody>
            <a:bodyPr wrap="none" lIns="90000" tIns="45000" rIns="90000" bIns="45000" anchor="b" anchorCtr="0" compatLnSpc="0">
              <a:sp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Tahoma" pitchFamily="2"/>
                <a:cs typeface="Droid Sans Devanagari" pitchFamily="2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F285599-CAE8-4245-9267-5B302785F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2455200" y="1268280"/>
              <a:ext cx="1607760" cy="793440"/>
            </a:xfrm>
            <a:prstGeom prst="rect">
              <a:avLst/>
            </a:prstGeom>
            <a:noFill/>
            <a:ln cap="rnd">
              <a:noFill/>
            </a:ln>
          </p:spPr>
        </p:pic>
        <p:sp>
          <p:nvSpPr>
            <p:cNvPr id="7" name="Straight Connector 6">
              <a:extLst>
                <a:ext uri="{FF2B5EF4-FFF2-40B4-BE49-F238E27FC236}">
                  <a16:creationId xmlns:a16="http://schemas.microsoft.com/office/drawing/2014/main" id="{B9461C6A-7052-9240-83EE-312234FF2716}"/>
                </a:ext>
              </a:extLst>
            </p:cNvPr>
            <p:cNvSpPr/>
            <p:nvPr/>
          </p:nvSpPr>
          <p:spPr>
            <a:xfrm>
              <a:off x="3244320" y="2061719"/>
              <a:ext cx="1451880" cy="1693081"/>
            </a:xfrm>
            <a:prstGeom prst="line">
              <a:avLst/>
            </a:prstGeom>
            <a:noFill/>
            <a:ln w="0" cap="rnd">
              <a:solidFill>
                <a:srgbClr val="000000"/>
              </a:solidFill>
              <a:prstDash val="solid"/>
              <a:tailEnd type="arrow"/>
            </a:ln>
          </p:spPr>
          <p:txBody>
            <a:bodyPr wrap="none" lIns="90000" tIns="45000" rIns="90000" bIns="45000" anchor="ctr" anchorCtr="0" compatLnSpc="0"/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Tahoma" pitchFamily="2"/>
                <a:cs typeface="Droid Sans Devanagari" pitchFamily="2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38EB67F-92BD-EF47-8478-175789D87988}"/>
              </a:ext>
            </a:extLst>
          </p:cNvPr>
          <p:cNvGrpSpPr/>
          <p:nvPr/>
        </p:nvGrpSpPr>
        <p:grpSpPr>
          <a:xfrm>
            <a:off x="572040" y="1268280"/>
            <a:ext cx="3578760" cy="2796480"/>
            <a:chOff x="572040" y="1268280"/>
            <a:chExt cx="3578760" cy="279648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8A99CAE-2C0A-754B-A7E3-7DC46CB1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572040" y="1268280"/>
              <a:ext cx="1607760" cy="793440"/>
            </a:xfrm>
            <a:prstGeom prst="rect">
              <a:avLst/>
            </a:prstGeom>
            <a:noFill/>
            <a:ln cap="rnd">
              <a:noFill/>
            </a:ln>
          </p:spPr>
        </p:pic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A87C55C-9DBF-1B43-B371-D3048E6F1C59}"/>
                </a:ext>
              </a:extLst>
            </p:cNvPr>
            <p:cNvSpPr/>
            <p:nvPr/>
          </p:nvSpPr>
          <p:spPr>
            <a:xfrm>
              <a:off x="3388680" y="3465360"/>
              <a:ext cx="762120" cy="599400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A3238E"/>
            </a:solidFill>
            <a:ln w="0" cap="rnd">
              <a:solidFill>
                <a:srgbClr val="3465A4"/>
              </a:solidFill>
              <a:prstDash val="solid"/>
            </a:ln>
          </p:spPr>
          <p:txBody>
            <a:bodyPr wrap="none" lIns="90000" tIns="45000" rIns="90000" bIns="45000" anchor="b" anchorCtr="0" compatLnSpc="0">
              <a:sp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Tahoma" pitchFamily="2"/>
                <a:cs typeface="Droid Sans Devanagari" pitchFamily="2"/>
              </a:endParaRPr>
            </a:p>
          </p:txBody>
        </p:sp>
        <p:sp>
          <p:nvSpPr>
            <p:cNvPr id="11" name="Straight Connector 10">
              <a:extLst>
                <a:ext uri="{FF2B5EF4-FFF2-40B4-BE49-F238E27FC236}">
                  <a16:creationId xmlns:a16="http://schemas.microsoft.com/office/drawing/2014/main" id="{ED7A81C1-88B5-B342-8F6A-AF93A0B394A6}"/>
                </a:ext>
              </a:extLst>
            </p:cNvPr>
            <p:cNvSpPr/>
            <p:nvPr/>
          </p:nvSpPr>
          <p:spPr>
            <a:xfrm>
              <a:off x="1361160" y="2061719"/>
              <a:ext cx="2415600" cy="1681921"/>
            </a:xfrm>
            <a:prstGeom prst="line">
              <a:avLst/>
            </a:prstGeom>
            <a:noFill/>
            <a:ln w="0" cap="rnd">
              <a:solidFill>
                <a:srgbClr val="000000"/>
              </a:solidFill>
              <a:prstDash val="solid"/>
              <a:tailEnd type="arrow"/>
            </a:ln>
          </p:spPr>
          <p:txBody>
            <a:bodyPr wrap="none" lIns="90000" tIns="45000" rIns="90000" bIns="45000" anchor="ctr" anchorCtr="0" compatLnSpc="0"/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Tahoma" pitchFamily="2"/>
                <a:cs typeface="Droid Sans Devanagari" pitchFamily="2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330B2E1-C093-3241-B337-09E3B1CCC69D}"/>
              </a:ext>
            </a:extLst>
          </p:cNvPr>
          <p:cNvGrpSpPr/>
          <p:nvPr/>
        </p:nvGrpSpPr>
        <p:grpSpPr>
          <a:xfrm>
            <a:off x="4360680" y="1268280"/>
            <a:ext cx="1607760" cy="2796480"/>
            <a:chOff x="4360680" y="1268280"/>
            <a:chExt cx="1607760" cy="2796480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D845649-9317-E249-898F-5D5D68113B81}"/>
                </a:ext>
              </a:extLst>
            </p:cNvPr>
            <p:cNvSpPr/>
            <p:nvPr/>
          </p:nvSpPr>
          <p:spPr>
            <a:xfrm>
              <a:off x="5171760" y="3465360"/>
              <a:ext cx="762120" cy="599400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A3238E"/>
            </a:solidFill>
            <a:ln w="0" cap="rnd">
              <a:solidFill>
                <a:srgbClr val="3465A4"/>
              </a:solidFill>
              <a:prstDash val="solid"/>
            </a:ln>
          </p:spPr>
          <p:txBody>
            <a:bodyPr wrap="none" lIns="90000" tIns="45000" rIns="90000" bIns="45000" anchor="b" anchorCtr="0" compatLnSpc="0">
              <a:sp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Tahoma" pitchFamily="2"/>
                <a:cs typeface="Droid Sans Devanagari" pitchFamily="2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A6EC476-A2BF-C84C-B830-2D6D6487A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4360680" y="1268280"/>
              <a:ext cx="1607760" cy="793440"/>
            </a:xfrm>
            <a:prstGeom prst="rect">
              <a:avLst/>
            </a:prstGeom>
            <a:noFill/>
            <a:ln cap="rnd">
              <a:noFill/>
            </a:ln>
          </p:spPr>
        </p:pic>
        <p:sp>
          <p:nvSpPr>
            <p:cNvPr id="15" name="Straight Connector 14">
              <a:extLst>
                <a:ext uri="{FF2B5EF4-FFF2-40B4-BE49-F238E27FC236}">
                  <a16:creationId xmlns:a16="http://schemas.microsoft.com/office/drawing/2014/main" id="{751497A4-03BF-C34D-807C-C00E9F6FE47E}"/>
                </a:ext>
              </a:extLst>
            </p:cNvPr>
            <p:cNvSpPr/>
            <p:nvPr/>
          </p:nvSpPr>
          <p:spPr>
            <a:xfrm>
              <a:off x="5149800" y="2061719"/>
              <a:ext cx="421200" cy="1681921"/>
            </a:xfrm>
            <a:prstGeom prst="line">
              <a:avLst/>
            </a:prstGeom>
            <a:noFill/>
            <a:ln w="0" cap="rnd">
              <a:solidFill>
                <a:srgbClr val="000000"/>
              </a:solidFill>
              <a:prstDash val="solid"/>
              <a:tailEnd type="arrow"/>
            </a:ln>
          </p:spPr>
          <p:txBody>
            <a:bodyPr wrap="none" lIns="90000" tIns="45000" rIns="90000" bIns="45000" anchor="ctr" anchorCtr="0" compatLnSpc="0"/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Tahoma" pitchFamily="2"/>
                <a:cs typeface="Droid Sans Devanagari" pitchFamily="2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6410435-5497-004D-815E-A29454F2704A}"/>
              </a:ext>
            </a:extLst>
          </p:cNvPr>
          <p:cNvGrpSpPr/>
          <p:nvPr/>
        </p:nvGrpSpPr>
        <p:grpSpPr>
          <a:xfrm>
            <a:off x="6046920" y="1268280"/>
            <a:ext cx="1815480" cy="2807640"/>
            <a:chOff x="6046920" y="1268280"/>
            <a:chExt cx="1815480" cy="2807640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9EB1B59-6E22-734A-AE50-9ADD7C6F9BFC}"/>
                </a:ext>
              </a:extLst>
            </p:cNvPr>
            <p:cNvSpPr/>
            <p:nvPr/>
          </p:nvSpPr>
          <p:spPr>
            <a:xfrm>
              <a:off x="6046920" y="3476520"/>
              <a:ext cx="762120" cy="599400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A3238E"/>
            </a:solidFill>
            <a:ln w="0" cap="rnd">
              <a:solidFill>
                <a:srgbClr val="3465A4"/>
              </a:solidFill>
              <a:prstDash val="solid"/>
            </a:ln>
          </p:spPr>
          <p:txBody>
            <a:bodyPr wrap="none" lIns="90000" tIns="45000" rIns="90000" bIns="45000" anchor="b" anchorCtr="0" compatLnSpc="0">
              <a:sp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Tahoma" pitchFamily="2"/>
                <a:cs typeface="Droid Sans Devanagari" pitchFamily="2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C0DAB8C-0AED-A543-BF1A-FD9B2531D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6254640" y="1268280"/>
              <a:ext cx="1607760" cy="793440"/>
            </a:xfrm>
            <a:prstGeom prst="rect">
              <a:avLst/>
            </a:prstGeom>
            <a:noFill/>
            <a:ln cap="rnd">
              <a:noFill/>
            </a:ln>
          </p:spPr>
        </p:pic>
        <p:sp>
          <p:nvSpPr>
            <p:cNvPr id="19" name="Straight Connector 18">
              <a:extLst>
                <a:ext uri="{FF2B5EF4-FFF2-40B4-BE49-F238E27FC236}">
                  <a16:creationId xmlns:a16="http://schemas.microsoft.com/office/drawing/2014/main" id="{22EA59E2-1CDC-4C49-B56D-556627D14F2D}"/>
                </a:ext>
              </a:extLst>
            </p:cNvPr>
            <p:cNvSpPr/>
            <p:nvPr/>
          </p:nvSpPr>
          <p:spPr>
            <a:xfrm flipH="1">
              <a:off x="6412680" y="2061719"/>
              <a:ext cx="631080" cy="1659601"/>
            </a:xfrm>
            <a:prstGeom prst="line">
              <a:avLst/>
            </a:prstGeom>
            <a:noFill/>
            <a:ln w="0" cap="rnd">
              <a:solidFill>
                <a:srgbClr val="000000"/>
              </a:solidFill>
              <a:prstDash val="solid"/>
              <a:tailEnd type="arrow"/>
            </a:ln>
          </p:spPr>
          <p:txBody>
            <a:bodyPr wrap="none" lIns="90000" tIns="45000" rIns="90000" bIns="45000" anchor="ctr" anchorCtr="0" compatLnSpc="0"/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Tahoma" pitchFamily="2"/>
                <a:cs typeface="Droid Sans Devanagari" pitchFamily="2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009C2ED-E22D-9B40-9B7E-4978CBBD5CE3}"/>
              </a:ext>
            </a:extLst>
          </p:cNvPr>
          <p:cNvGrpSpPr/>
          <p:nvPr/>
        </p:nvGrpSpPr>
        <p:grpSpPr>
          <a:xfrm>
            <a:off x="119270" y="2061719"/>
            <a:ext cx="9818170" cy="2489041"/>
            <a:chOff x="-96840" y="2061719"/>
            <a:chExt cx="10411560" cy="2489041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0461E15-62BB-504D-8C3A-9AB12C67C001}"/>
                </a:ext>
              </a:extLst>
            </p:cNvPr>
            <p:cNvSpPr/>
            <p:nvPr/>
          </p:nvSpPr>
          <p:spPr>
            <a:xfrm>
              <a:off x="-96840" y="3376800"/>
              <a:ext cx="3178800" cy="1173600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007AC2"/>
            </a:solidFill>
            <a:ln w="0" cap="rnd">
              <a:solidFill>
                <a:srgbClr val="3465A4"/>
              </a:solidFill>
              <a:prstDash val="solid"/>
            </a:ln>
          </p:spPr>
          <p:txBody>
            <a:bodyPr wrap="none" lIns="90000" tIns="45000" rIns="90000" bIns="45000" anchor="b" anchorCtr="0" compatLnSpc="0">
              <a:spAutoFit/>
            </a:bodyPr>
            <a:lstStyle/>
            <a:p>
              <a:pPr marL="0" marR="0" lvl="0" indent="0" algn="ctr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2200" b="1" i="0" u="none" strike="noStrike" kern="1200" cap="none">
                  <a:ln>
                    <a:noFill/>
                  </a:ln>
                  <a:solidFill>
                    <a:srgbClr val="FFFFFF"/>
                  </a:solidFill>
                  <a:latin typeface="Source Sans Pro" pitchFamily="34"/>
                  <a:ea typeface="Tahoma" pitchFamily="2"/>
                  <a:cs typeface="Droid Sans Devanagari" pitchFamily="2"/>
                </a:rPr>
                <a:t>AES Driver</a:t>
              </a: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7062A201-C5E3-554E-B07F-BA4551199089}"/>
                </a:ext>
              </a:extLst>
            </p:cNvPr>
            <p:cNvSpPr/>
            <p:nvPr/>
          </p:nvSpPr>
          <p:spPr>
            <a:xfrm>
              <a:off x="7135920" y="3377160"/>
              <a:ext cx="3178800" cy="1173600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007AC2"/>
            </a:solidFill>
            <a:ln w="0" cap="rnd">
              <a:solidFill>
                <a:srgbClr val="3465A4"/>
              </a:solidFill>
              <a:prstDash val="solid"/>
            </a:ln>
          </p:spPr>
          <p:txBody>
            <a:bodyPr wrap="none" lIns="90000" tIns="45000" rIns="90000" bIns="45000" anchor="b" anchorCtr="0" compatLnSpc="0">
              <a:spAutoFit/>
            </a:bodyPr>
            <a:lstStyle/>
            <a:p>
              <a:pPr marL="0" marR="0" lvl="0" indent="0" algn="ctr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2200" b="1" i="0" u="none" strike="noStrike" kern="1200" cap="none">
                  <a:ln>
                    <a:noFill/>
                  </a:ln>
                  <a:solidFill>
                    <a:srgbClr val="FFFFFF"/>
                  </a:solidFill>
                  <a:latin typeface="Source Sans Pro" pitchFamily="34"/>
                  <a:ea typeface="Tahoma" pitchFamily="2"/>
                  <a:cs typeface="Droid Sans Devanagari" pitchFamily="2"/>
                </a:rPr>
                <a:t>Bluetooth Driver</a:t>
              </a: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C8E7C5D7-8E6C-7A47-9290-686122F5F59A}"/>
                </a:ext>
              </a:extLst>
            </p:cNvPr>
            <p:cNvSpPr/>
            <p:nvPr/>
          </p:nvSpPr>
          <p:spPr>
            <a:xfrm>
              <a:off x="1032839" y="3465360"/>
              <a:ext cx="1913399" cy="599400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A3238E"/>
            </a:solidFill>
            <a:ln w="0" cap="rnd">
              <a:solidFill>
                <a:srgbClr val="3465A4"/>
              </a:solidFill>
              <a:prstDash val="solid"/>
            </a:ln>
          </p:spPr>
          <p:txBody>
            <a:bodyPr wrap="none" lIns="90000" tIns="45000" rIns="90000" bIns="45000" anchor="b" anchorCtr="0" compatLnSpc="0">
              <a:sp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Tahoma" pitchFamily="2"/>
                <a:cs typeface="Droid Sans Devanagari" pitchFamily="2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C1E13EB0-9AC1-A443-8E28-212D62098DB6}"/>
                </a:ext>
              </a:extLst>
            </p:cNvPr>
            <p:cNvSpPr/>
            <p:nvPr/>
          </p:nvSpPr>
          <p:spPr>
            <a:xfrm>
              <a:off x="-96840" y="3465360"/>
              <a:ext cx="994320" cy="599400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A3238E"/>
            </a:solidFill>
            <a:ln w="0" cap="rnd">
              <a:solidFill>
                <a:srgbClr val="3465A4"/>
              </a:solidFill>
              <a:prstDash val="solid"/>
            </a:ln>
          </p:spPr>
          <p:txBody>
            <a:bodyPr wrap="none" lIns="90000" tIns="45000" rIns="90000" bIns="45000" anchor="b" anchorCtr="0" compatLnSpc="0">
              <a:sp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Tahoma" pitchFamily="2"/>
                <a:cs typeface="Droid Sans Devanagari" pitchFamily="2"/>
              </a:endParaRPr>
            </a:p>
          </p:txBody>
        </p:sp>
        <p:sp>
          <p:nvSpPr>
            <p:cNvPr id="25" name="Straight Connector 24">
              <a:extLst>
                <a:ext uri="{FF2B5EF4-FFF2-40B4-BE49-F238E27FC236}">
                  <a16:creationId xmlns:a16="http://schemas.microsoft.com/office/drawing/2014/main" id="{B8D00773-DAE2-E54E-9D1D-8B555564FEB7}"/>
                </a:ext>
              </a:extLst>
            </p:cNvPr>
            <p:cNvSpPr/>
            <p:nvPr/>
          </p:nvSpPr>
          <p:spPr>
            <a:xfrm flipH="1">
              <a:off x="379440" y="2061719"/>
              <a:ext cx="1017720" cy="1670761"/>
            </a:xfrm>
            <a:prstGeom prst="line">
              <a:avLst/>
            </a:prstGeom>
            <a:noFill/>
            <a:ln w="0" cap="rnd">
              <a:solidFill>
                <a:srgbClr val="000000"/>
              </a:solidFill>
              <a:prstDash val="solid"/>
              <a:tailEnd type="arrow"/>
            </a:ln>
          </p:spPr>
          <p:txBody>
            <a:bodyPr wrap="none" lIns="90000" tIns="45000" rIns="90000" bIns="45000" anchor="ctr" anchorCtr="0" compatLnSpc="0"/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Tahoma" pitchFamily="2"/>
                <a:cs typeface="Droid Sans Devanagari" pitchFamily="2"/>
              </a:endParaRPr>
            </a:p>
          </p:txBody>
        </p:sp>
        <p:sp>
          <p:nvSpPr>
            <p:cNvPr id="26" name="Straight Connector 25">
              <a:extLst>
                <a:ext uri="{FF2B5EF4-FFF2-40B4-BE49-F238E27FC236}">
                  <a16:creationId xmlns:a16="http://schemas.microsoft.com/office/drawing/2014/main" id="{D08DB920-FC31-7D47-820A-51853430186F}"/>
                </a:ext>
              </a:extLst>
            </p:cNvPr>
            <p:cNvSpPr/>
            <p:nvPr/>
          </p:nvSpPr>
          <p:spPr>
            <a:xfrm flipH="1">
              <a:off x="1985400" y="2061719"/>
              <a:ext cx="3200400" cy="1681921"/>
            </a:xfrm>
            <a:prstGeom prst="line">
              <a:avLst/>
            </a:prstGeom>
            <a:noFill/>
            <a:ln w="0" cap="rnd">
              <a:solidFill>
                <a:srgbClr val="000000"/>
              </a:solidFill>
              <a:prstDash val="solid"/>
              <a:tailEnd type="arrow"/>
            </a:ln>
          </p:spPr>
          <p:txBody>
            <a:bodyPr wrap="none" lIns="90000" tIns="45000" rIns="90000" bIns="45000" anchor="ctr" anchorCtr="0" compatLnSpc="0"/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Tahoma" pitchFamily="2"/>
                <a:cs typeface="Droid Sans Devanagari" pitchFamily="2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0FF51B45-D236-AB47-B3E9-267370C40517}"/>
                </a:ext>
              </a:extLst>
            </p:cNvPr>
            <p:cNvSpPr/>
            <p:nvPr/>
          </p:nvSpPr>
          <p:spPr>
            <a:xfrm>
              <a:off x="7312680" y="3465360"/>
              <a:ext cx="3002040" cy="599400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A3238E"/>
            </a:solidFill>
            <a:ln w="0" cap="rnd">
              <a:solidFill>
                <a:srgbClr val="3465A4"/>
              </a:solidFill>
              <a:prstDash val="solid"/>
            </a:ln>
          </p:spPr>
          <p:txBody>
            <a:bodyPr wrap="none" lIns="90000" tIns="45000" rIns="90000" bIns="45000" anchor="b" anchorCtr="0" compatLnSpc="0">
              <a:sp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Tahoma" pitchFamily="2"/>
                <a:cs typeface="Droid Sans Devanagari" pitchFamily="2"/>
              </a:endParaRPr>
            </a:p>
          </p:txBody>
        </p:sp>
        <p:sp>
          <p:nvSpPr>
            <p:cNvPr id="28" name="Straight Connector 27">
              <a:extLst>
                <a:ext uri="{FF2B5EF4-FFF2-40B4-BE49-F238E27FC236}">
                  <a16:creationId xmlns:a16="http://schemas.microsoft.com/office/drawing/2014/main" id="{EF985DD4-C27F-7B4C-AF2B-891179659656}"/>
                </a:ext>
              </a:extLst>
            </p:cNvPr>
            <p:cNvSpPr/>
            <p:nvPr/>
          </p:nvSpPr>
          <p:spPr>
            <a:xfrm>
              <a:off x="5192280" y="2061719"/>
              <a:ext cx="3571200" cy="1670761"/>
            </a:xfrm>
            <a:prstGeom prst="line">
              <a:avLst/>
            </a:prstGeom>
            <a:noFill/>
            <a:ln w="0" cap="rnd">
              <a:solidFill>
                <a:srgbClr val="000000"/>
              </a:solidFill>
              <a:prstDash val="solid"/>
              <a:tailEnd type="arrow"/>
            </a:ln>
          </p:spPr>
          <p:txBody>
            <a:bodyPr wrap="none" lIns="90000" tIns="45000" rIns="90000" bIns="45000" anchor="ctr" anchorCtr="0" compatLnSpc="0"/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Tahoma" pitchFamily="2"/>
                <a:cs typeface="Droid Sans Devanagari" pitchFamily="2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6363C9C9-C901-8B4F-8E79-E8CE0A10810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137440" y="1268280"/>
            <a:ext cx="1607760" cy="793440"/>
          </a:xfrm>
          <a:prstGeom prst="rect">
            <a:avLst/>
          </a:prstGeom>
          <a:noFill/>
          <a:ln cap="rnd">
            <a:noFill/>
          </a:ln>
        </p:spPr>
      </p:pic>
      <p:sp>
        <p:nvSpPr>
          <p:cNvPr id="30" name="Freeform 29">
            <a:extLst>
              <a:ext uri="{FF2B5EF4-FFF2-40B4-BE49-F238E27FC236}">
                <a16:creationId xmlns:a16="http://schemas.microsoft.com/office/drawing/2014/main" id="{7A9C89DC-F8CE-434B-9BF9-47B68D521873}"/>
              </a:ext>
            </a:extLst>
          </p:cNvPr>
          <p:cNvSpPr/>
          <p:nvPr/>
        </p:nvSpPr>
        <p:spPr>
          <a:xfrm>
            <a:off x="6809040" y="2965679"/>
            <a:ext cx="762120" cy="5994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A3238E"/>
          </a:solidFill>
          <a:ln w="0" cap="rnd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b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Droid Sans Devanagari" pitchFamily="2"/>
            </a:endParaRP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55CE9D71-7467-E24E-98F5-BC689F9AD05F}"/>
              </a:ext>
            </a:extLst>
          </p:cNvPr>
          <p:cNvSpPr/>
          <p:nvPr/>
        </p:nvSpPr>
        <p:spPr>
          <a:xfrm>
            <a:off x="7199279" y="2061719"/>
            <a:ext cx="1726920" cy="110556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98" h="3072" fill="none">
                <a:moveTo>
                  <a:pt x="4798" y="0"/>
                </a:moveTo>
                <a:lnTo>
                  <a:pt x="0" y="3072"/>
                </a:lnTo>
              </a:path>
            </a:pathLst>
          </a:custGeom>
          <a:noFill/>
          <a:ln w="0" cap="rnd">
            <a:solidFill>
              <a:srgbClr val="000000"/>
            </a:solidFill>
            <a:prstDash val="solid"/>
            <a:tailEnd type="arrow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Droid Sans Devanagari" pitchFamily="2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9899F08-15A3-C44F-916A-02CB5081BACE}"/>
              </a:ext>
            </a:extLst>
          </p:cNvPr>
          <p:cNvGrpSpPr/>
          <p:nvPr/>
        </p:nvGrpSpPr>
        <p:grpSpPr>
          <a:xfrm>
            <a:off x="7631652" y="776159"/>
            <a:ext cx="2497307" cy="1963235"/>
            <a:chOff x="7631652" y="776159"/>
            <a:chExt cx="2497307" cy="1963235"/>
          </a:xfrm>
        </p:grpSpPr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C789B460-B52D-384D-A098-B693592E452A}"/>
                </a:ext>
              </a:extLst>
            </p:cNvPr>
            <p:cNvSpPr/>
            <p:nvPr/>
          </p:nvSpPr>
          <p:spPr>
            <a:xfrm>
              <a:off x="7745040" y="776159"/>
              <a:ext cx="2383919" cy="18536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600"/>
                <a:gd name="f7" fmla="val 11464"/>
                <a:gd name="f8" fmla="val 4340"/>
                <a:gd name="f9" fmla="val 9722"/>
                <a:gd name="f10" fmla="val 1887"/>
                <a:gd name="f11" fmla="val 8548"/>
                <a:gd name="f12" fmla="val 6383"/>
                <a:gd name="f13" fmla="val 4503"/>
                <a:gd name="f14" fmla="val 3626"/>
                <a:gd name="f15" fmla="val 5373"/>
                <a:gd name="f16" fmla="val 7816"/>
                <a:gd name="f17" fmla="val 1174"/>
                <a:gd name="f18" fmla="val 8270"/>
                <a:gd name="f19" fmla="val 3934"/>
                <a:gd name="f20" fmla="val 11592"/>
                <a:gd name="f21" fmla="val 12875"/>
                <a:gd name="f22" fmla="val 3329"/>
                <a:gd name="f23" fmla="val 15372"/>
                <a:gd name="f24" fmla="val 1283"/>
                <a:gd name="f25" fmla="val 17824"/>
                <a:gd name="f26" fmla="val 4804"/>
                <a:gd name="f27" fmla="val 18239"/>
                <a:gd name="f28" fmla="val 4918"/>
                <a:gd name="f29" fmla="val 7525"/>
                <a:gd name="f30" fmla="val 18125"/>
                <a:gd name="f31" fmla="val 8698"/>
                <a:gd name="f32" fmla="val 19712"/>
                <a:gd name="f33" fmla="val 9871"/>
                <a:gd name="f34" fmla="val 17371"/>
                <a:gd name="f35" fmla="val 11614"/>
                <a:gd name="f36" fmla="val 18844"/>
                <a:gd name="f37" fmla="val 12178"/>
                <a:gd name="f38" fmla="val 15937"/>
                <a:gd name="f39" fmla="val 14943"/>
                <a:gd name="f40" fmla="val 14640"/>
                <a:gd name="f41" fmla="val 14348"/>
                <a:gd name="f42" fmla="val 18878"/>
                <a:gd name="f43" fmla="val 15632"/>
                <a:gd name="f44" fmla="val 16382"/>
                <a:gd name="f45" fmla="val 12311"/>
                <a:gd name="f46" fmla="val 18270"/>
                <a:gd name="f47" fmla="val 11292"/>
                <a:gd name="f48" fmla="val 16986"/>
                <a:gd name="f49" fmla="val 9404"/>
                <a:gd name="f50" fmla="val 6646"/>
                <a:gd name="f51" fmla="val 6533"/>
                <a:gd name="f52" fmla="val 18005"/>
                <a:gd name="f53" fmla="val 3172"/>
                <a:gd name="f54" fmla="val 14524"/>
                <a:gd name="f55" fmla="val 5778"/>
                <a:gd name="f56" fmla="val 14789"/>
                <a:gd name="f57" fmla="+- 0 0 0"/>
                <a:gd name="f58" fmla="*/ f3 1 21600"/>
                <a:gd name="f59" fmla="*/ f4 1 21600"/>
                <a:gd name="f60" fmla="*/ f57 f0 1"/>
                <a:gd name="f61" fmla="*/ 5400 f58 1"/>
                <a:gd name="f62" fmla="*/ 14160 f58 1"/>
                <a:gd name="f63" fmla="*/ 15290 f59 1"/>
                <a:gd name="f64" fmla="*/ 6570 f59 1"/>
                <a:gd name="f65" fmla="*/ 9722 f58 1"/>
                <a:gd name="f66" fmla="*/ 1887 f59 1"/>
                <a:gd name="f67" fmla="*/ f60 1 f2"/>
                <a:gd name="f68" fmla="*/ 0 f58 1"/>
                <a:gd name="f69" fmla="*/ 12875 f59 1"/>
                <a:gd name="f70" fmla="*/ 11614 f58 1"/>
                <a:gd name="f71" fmla="*/ 18844 f59 1"/>
                <a:gd name="f72" fmla="*/ 21600 f58 1"/>
                <a:gd name="f73" fmla="*/ 6646 f59 1"/>
                <a:gd name="f74" fmla="+- f67 0 f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4">
                  <a:pos x="f65" y="f66"/>
                </a:cxn>
                <a:cxn ang="f74">
                  <a:pos x="f68" y="f69"/>
                </a:cxn>
                <a:cxn ang="f74">
                  <a:pos x="f70" y="f71"/>
                </a:cxn>
                <a:cxn ang="f74">
                  <a:pos x="f72" y="f73"/>
                </a:cxn>
              </a:cxnLst>
              <a:rect l="f61" t="f64" r="f62" b="f63"/>
              <a:pathLst>
                <a:path w="21600" h="21600">
                  <a:moveTo>
                    <a:pt x="f7" y="f8"/>
                  </a:move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5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6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34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6" y="f50"/>
                  </a:lnTo>
                  <a:lnTo>
                    <a:pt x="f44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"/>
                  </a:lnTo>
                  <a:lnTo>
                    <a:pt x="f7" y="f8"/>
                  </a:lnTo>
                  <a:close/>
                </a:path>
              </a:pathLst>
            </a:custGeom>
            <a:solidFill>
              <a:srgbClr val="FFD600"/>
            </a:solidFill>
            <a:ln w="29160" cap="rnd">
              <a:solidFill>
                <a:srgbClr val="FF1744"/>
              </a:solidFill>
              <a:prstDash val="solid"/>
            </a:ln>
          </p:spPr>
          <p:txBody>
            <a:bodyPr wrap="none" lIns="104400" tIns="59400" rIns="104400" bIns="59400" anchor="ctr" anchorCtr="0" compatLnSpc="0">
              <a:sp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Tahoma" pitchFamily="2"/>
                <a:cs typeface="Droid Sans Devanagari" pitchFamily="2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8B2A8F9-06BC-D24E-B264-8A1DE45CF5F1}"/>
                </a:ext>
              </a:extLst>
            </p:cNvPr>
            <p:cNvSpPr txBox="1"/>
            <p:nvPr/>
          </p:nvSpPr>
          <p:spPr>
            <a:xfrm rot="1278600">
              <a:off x="7631652" y="1880795"/>
              <a:ext cx="1870199" cy="858599"/>
            </a:xfrm>
            <a:prstGeom prst="rect">
              <a:avLst/>
            </a:prstGeom>
            <a:noFill/>
            <a:ln cap="rnd">
              <a:noFill/>
            </a:ln>
          </p:spPr>
          <p:txBody>
            <a:bodyPr wrap="none" lIns="90000" tIns="45000" rIns="90000" bIns="45000" anchorCtr="0" compatLnSpc="0">
              <a:spAutoFit/>
            </a:bodyPr>
            <a:lstStyle/>
            <a:p>
              <a:pPr marL="0" marR="0" lvl="0" indent="0" algn="ctr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4800" b="1" i="0" u="none" strike="noStrike" kern="1200" cap="none">
                  <a:ln>
                    <a:noFill/>
                  </a:ln>
                  <a:solidFill>
                    <a:srgbClr val="FF1744"/>
                  </a:solidFill>
                  <a:latin typeface="Source Code Pro" pitchFamily="17"/>
                  <a:ea typeface="Tahoma" pitchFamily="2"/>
                  <a:cs typeface="Droid Sans Devanagari" pitchFamily="2"/>
                </a:rPr>
                <a:t>FAIL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B834B364-DD3B-B14A-99EE-0B506C3516AC}"/>
              </a:ext>
            </a:extLst>
          </p:cNvPr>
          <p:cNvSpPr txBox="1"/>
          <p:nvPr/>
        </p:nvSpPr>
        <p:spPr>
          <a:xfrm>
            <a:off x="1393559" y="5739120"/>
            <a:ext cx="7817400" cy="923040"/>
          </a:xfrm>
          <a:prstGeom prst="rect">
            <a:avLst/>
          </a:prstGeom>
          <a:noFill/>
          <a:ln cap="rnd"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600" b="1" i="1" u="none" strike="noStrike" kern="1200" cap="none">
                <a:ln>
                  <a:noFill/>
                </a:ln>
                <a:latin typeface="Source Sans Pro" pitchFamily="34"/>
                <a:ea typeface="Tahoma" pitchFamily="2"/>
                <a:cs typeface="Droid Sans Devanagari" pitchFamily="2"/>
              </a:rPr>
              <a:t>Can lead to unpredictable shortages.</a:t>
            </a: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600" b="1" i="1" u="none" strike="noStrike" kern="1200" cap="none">
                <a:ln>
                  <a:noFill/>
                </a:ln>
                <a:latin typeface="Source Sans Pro" pitchFamily="34"/>
                <a:ea typeface="Tahoma" pitchFamily="2"/>
                <a:cs typeface="Droid Sans Devanagari" pitchFamily="2"/>
              </a:rPr>
              <a:t>One process’s demands impacts capabilities of others.</a:t>
            </a:r>
          </a:p>
        </p:txBody>
      </p:sp>
      <p:sp>
        <p:nvSpPr>
          <p:cNvPr id="36" name="Title 35">
            <a:extLst>
              <a:ext uri="{FF2B5EF4-FFF2-40B4-BE49-F238E27FC236}">
                <a16:creationId xmlns:a16="http://schemas.microsoft.com/office/drawing/2014/main" id="{C0AAB868-81F2-AB40-A97E-016B6BA5AA1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What About Dynamic Allocation?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Class="entr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2"/>
                            </p:stCondLst>
                            <p:childTnLst>
                              <p:par>
                                <p:cTn id="11" presetClass="entr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3"/>
                            </p:stCondLst>
                            <p:childTnLst>
                              <p:par>
                                <p:cTn id="14" presetClass="entr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path" accel="500" decel="5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-0.107719228316327 0.017107232688257l-0.240227678571429-0.0306158733987894">
                                      <p:cBhvr>
                                        <p:cTn id="35" dur="100" fill="hold"/>
                                        <p:tgtEl>
                                          <p:spTgt spid="32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F0B950C4-F00B-C445-8D17-18F9686DF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FBF4F3F-BD87-1C4F-A7EF-5FD47E3DED43}" type="slidenum">
              <a:t>25</a:t>
            </a:fld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81F298-3ECA-8542-8B31-A28623D42EF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22600" y="1145880"/>
            <a:ext cx="8321040" cy="2473560"/>
          </a:xfrm>
        </p:spPr>
        <p:txBody>
          <a:bodyPr/>
          <a:lstStyle/>
          <a:p>
            <a:pPr lvl="0">
              <a:buSzPct val="45000"/>
              <a:buFont typeface="StarSymbol"/>
              <a:buChar char="➔"/>
            </a:pPr>
            <a:r>
              <a:rPr lang="en-US" sz="2600"/>
              <a:t>Allocations for one process do not affect others</a:t>
            </a:r>
          </a:p>
          <a:p>
            <a:pPr lvl="0">
              <a:buSzPct val="45000"/>
              <a:buFont typeface="StarSymbol"/>
              <a:buChar char="➔"/>
            </a:pPr>
            <a:r>
              <a:rPr lang="en-US" sz="2600"/>
              <a:t>System proceeds if </a:t>
            </a:r>
            <a:r>
              <a:rPr lang="en-US" sz="2600" i="1"/>
              <a:t>one </a:t>
            </a:r>
            <a:r>
              <a:rPr lang="en-US" sz="2600"/>
              <a:t>grant section is exhausted</a:t>
            </a:r>
          </a:p>
          <a:p>
            <a:pPr lvl="0">
              <a:buSzPct val="45000"/>
              <a:buFont typeface="StarSymbol"/>
              <a:buChar char="➔"/>
            </a:pPr>
            <a:r>
              <a:rPr lang="en-US" sz="2600"/>
              <a:t>All process resources freed on process termination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BC26B90A-8ACC-B848-A92C-A6AC7A1086EB}"/>
              </a:ext>
            </a:extLst>
          </p:cNvPr>
          <p:cNvSpPr/>
          <p:nvPr/>
        </p:nvSpPr>
        <p:spPr>
          <a:xfrm>
            <a:off x="3793679" y="3833279"/>
            <a:ext cx="2089080" cy="51048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007AC2"/>
          </a:solidFill>
          <a:ln w="0" cap="rnd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sp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200" b="1" i="0" u="none" strike="noStrike" kern="1200" cap="none">
                <a:ln>
                  <a:noFill/>
                </a:ln>
                <a:solidFill>
                  <a:srgbClr val="FFFFFF"/>
                </a:solidFill>
                <a:latin typeface="Source Sans Pro" pitchFamily="34"/>
                <a:ea typeface="Tahoma" pitchFamily="2"/>
                <a:cs typeface="Droid Sans Devanagari" pitchFamily="2"/>
              </a:rPr>
              <a:t>Grant section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61EEE38-C046-9C45-B9A4-70AE9079CBC2}"/>
              </a:ext>
            </a:extLst>
          </p:cNvPr>
          <p:cNvSpPr/>
          <p:nvPr/>
        </p:nvSpPr>
        <p:spPr>
          <a:xfrm>
            <a:off x="3798360" y="5021279"/>
            <a:ext cx="2084040" cy="35136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66BB6A"/>
          </a:solidFill>
          <a:ln w="0" cap="rnd">
            <a:solidFill>
              <a:srgbClr val="4E342E"/>
            </a:solidFill>
            <a:prstDash val="solid"/>
          </a:ln>
        </p:spPr>
        <p:txBody>
          <a:bodyPr wrap="none" lIns="90000" tIns="45000" rIns="90000" bIns="45000" anchor="ctr" anchorCtr="0" compatLnSpc="0">
            <a:sp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200" b="1" i="0" u="none" strike="noStrike" kern="1200" cap="none">
                <a:ln>
                  <a:noFill/>
                </a:ln>
                <a:solidFill>
                  <a:srgbClr val="FFFFFF"/>
                </a:solidFill>
                <a:latin typeface="Source Sans Pro" pitchFamily="34"/>
                <a:ea typeface="Tahoma" pitchFamily="2"/>
                <a:cs typeface="Droid Sans Devanagari" pitchFamily="2"/>
              </a:rPr>
              <a:t>Heap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F32D0D0F-2AE4-0744-BC77-199C9DB5B9A5}"/>
              </a:ext>
            </a:extLst>
          </p:cNvPr>
          <p:cNvSpPr/>
          <p:nvPr/>
        </p:nvSpPr>
        <p:spPr>
          <a:xfrm>
            <a:off x="3798360" y="5372640"/>
            <a:ext cx="2084040" cy="35136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66BB6A"/>
          </a:solidFill>
          <a:ln w="0" cap="rnd">
            <a:solidFill>
              <a:srgbClr val="4E342E"/>
            </a:solidFill>
            <a:prstDash val="solid"/>
          </a:ln>
        </p:spPr>
        <p:txBody>
          <a:bodyPr wrap="none" lIns="90000" tIns="45000" rIns="90000" bIns="45000" anchor="ctr" anchorCtr="0" compatLnSpc="0">
            <a:sp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200" b="1" i="0" u="none" strike="noStrike" kern="1200" cap="none">
                <a:ln>
                  <a:noFill/>
                </a:ln>
                <a:solidFill>
                  <a:srgbClr val="FFFFFF"/>
                </a:solidFill>
                <a:latin typeface="Source Sans Pro" pitchFamily="34"/>
                <a:ea typeface="Tahoma" pitchFamily="2"/>
                <a:cs typeface="Droid Sans Devanagari" pitchFamily="2"/>
              </a:rPr>
              <a:t>Data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EE909238-9292-544D-9864-A58AE8D4A9A1}"/>
              </a:ext>
            </a:extLst>
          </p:cNvPr>
          <p:cNvSpPr/>
          <p:nvPr/>
        </p:nvSpPr>
        <p:spPr>
          <a:xfrm>
            <a:off x="3798720" y="5723280"/>
            <a:ext cx="2084040" cy="35136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66BB6A"/>
          </a:solidFill>
          <a:ln w="0" cap="rnd">
            <a:solidFill>
              <a:srgbClr val="4E342E"/>
            </a:solidFill>
            <a:prstDash val="solid"/>
          </a:ln>
        </p:spPr>
        <p:txBody>
          <a:bodyPr wrap="none" lIns="90000" tIns="45000" rIns="90000" bIns="45000" anchor="ctr" anchorCtr="0" compatLnSpc="0">
            <a:sp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200" b="1" i="0" u="none" strike="noStrike" kern="1200" cap="none">
                <a:ln>
                  <a:noFill/>
                </a:ln>
                <a:solidFill>
                  <a:srgbClr val="FFFFFF"/>
                </a:solidFill>
                <a:latin typeface="Source Sans Pro" pitchFamily="34"/>
                <a:ea typeface="Tahoma" pitchFamily="2"/>
                <a:cs typeface="Droid Sans Devanagari" pitchFamily="2"/>
              </a:rPr>
              <a:t>Stack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E869E94B-35F6-8447-B787-46279A9320DD}"/>
              </a:ext>
            </a:extLst>
          </p:cNvPr>
          <p:cNvSpPr/>
          <p:nvPr/>
        </p:nvSpPr>
        <p:spPr>
          <a:xfrm flipH="1">
            <a:off x="4406399" y="4343760"/>
            <a:ext cx="660600" cy="273960"/>
          </a:xfrm>
          <a:custGeom>
            <a:avLst>
              <a:gd name="f0" fmla="val 11678"/>
              <a:gd name="f1" fmla="val 5411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1 10800"/>
              <a:gd name="f10" fmla="pin 0 f0 21600"/>
              <a:gd name="f11" fmla="val f9"/>
              <a:gd name="f12" fmla="val f10"/>
              <a:gd name="f13" fmla="+- 21600 0 f9"/>
              <a:gd name="f14" fmla="*/ f9 f7 1"/>
              <a:gd name="f15" fmla="*/ f10 f8 1"/>
              <a:gd name="f16" fmla="*/ 0 f8 1"/>
              <a:gd name="f17" fmla="+- 21600 0 f12"/>
              <a:gd name="f18" fmla="*/ f11 f7 1"/>
              <a:gd name="f19" fmla="*/ f13 f7 1"/>
              <a:gd name="f20" fmla="*/ f17 f11 1"/>
              <a:gd name="f21" fmla="*/ f20 1 10800"/>
              <a:gd name="f22" fmla="+- f12 f21 0"/>
              <a:gd name="f23" fmla="*/ f22 f8 1"/>
            </a:gdLst>
            <a:ahLst>
              <a:ahXY gdRefX="f1" minX="f4" maxX="f6" gdRefY="f0" minY="f4" maxY="f5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16" r="f19" b="f23"/>
            <a:pathLst>
              <a:path w="21600" h="21600">
                <a:moveTo>
                  <a:pt x="f11" y="f4"/>
                </a:moveTo>
                <a:lnTo>
                  <a:pt x="f11" y="f12"/>
                </a:lnTo>
                <a:lnTo>
                  <a:pt x="f4" y="f12"/>
                </a:lnTo>
                <a:lnTo>
                  <a:pt x="f6" y="f5"/>
                </a:lnTo>
                <a:lnTo>
                  <a:pt x="f5" y="f12"/>
                </a:lnTo>
                <a:lnTo>
                  <a:pt x="f13" y="f12"/>
                </a:lnTo>
                <a:lnTo>
                  <a:pt x="f13" y="f4"/>
                </a:lnTo>
                <a:close/>
              </a:path>
            </a:pathLst>
          </a:custGeom>
          <a:noFill/>
          <a:ln w="38160" cap="rnd">
            <a:solidFill>
              <a:srgbClr val="4E342E"/>
            </a:solidFill>
            <a:prstDash val="solid"/>
          </a:ln>
        </p:spPr>
        <p:txBody>
          <a:bodyPr wrap="none" lIns="108720" tIns="63720" rIns="108720" bIns="63720" anchor="ctr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Droid Sans Devanagari" pitchFamily="2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A29BD82-97ED-3644-BFA5-E5B9FFDDA316}"/>
              </a:ext>
            </a:extLst>
          </p:cNvPr>
          <p:cNvSpPr/>
          <p:nvPr/>
        </p:nvSpPr>
        <p:spPr>
          <a:xfrm flipH="1" flipV="1">
            <a:off x="4406759" y="4678200"/>
            <a:ext cx="660600" cy="279720"/>
          </a:xfrm>
          <a:custGeom>
            <a:avLst>
              <a:gd name="f0" fmla="val 11678"/>
              <a:gd name="f1" fmla="val 5411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1 10800"/>
              <a:gd name="f10" fmla="pin 0 f0 21600"/>
              <a:gd name="f11" fmla="val f9"/>
              <a:gd name="f12" fmla="val f10"/>
              <a:gd name="f13" fmla="+- 21600 0 f9"/>
              <a:gd name="f14" fmla="*/ f9 f7 1"/>
              <a:gd name="f15" fmla="*/ f10 f8 1"/>
              <a:gd name="f16" fmla="*/ 0 f8 1"/>
              <a:gd name="f17" fmla="+- 21600 0 f12"/>
              <a:gd name="f18" fmla="*/ f11 f7 1"/>
              <a:gd name="f19" fmla="*/ f13 f7 1"/>
              <a:gd name="f20" fmla="*/ f17 f11 1"/>
              <a:gd name="f21" fmla="*/ f20 1 10800"/>
              <a:gd name="f22" fmla="+- f12 f21 0"/>
              <a:gd name="f23" fmla="*/ f22 f8 1"/>
            </a:gdLst>
            <a:ahLst>
              <a:ahXY gdRefX="f1" minX="f4" maxX="f6" gdRefY="f0" minY="f4" maxY="f5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16" r="f19" b="f23"/>
            <a:pathLst>
              <a:path w="21600" h="21600">
                <a:moveTo>
                  <a:pt x="f11" y="f4"/>
                </a:moveTo>
                <a:lnTo>
                  <a:pt x="f11" y="f12"/>
                </a:lnTo>
                <a:lnTo>
                  <a:pt x="f4" y="f12"/>
                </a:lnTo>
                <a:lnTo>
                  <a:pt x="f6" y="f5"/>
                </a:lnTo>
                <a:lnTo>
                  <a:pt x="f5" y="f12"/>
                </a:lnTo>
                <a:lnTo>
                  <a:pt x="f13" y="f12"/>
                </a:lnTo>
                <a:lnTo>
                  <a:pt x="f13" y="f4"/>
                </a:lnTo>
                <a:close/>
              </a:path>
            </a:pathLst>
          </a:custGeom>
          <a:noFill/>
          <a:ln w="38160" cap="rnd">
            <a:solidFill>
              <a:srgbClr val="4E342E"/>
            </a:solidFill>
            <a:prstDash val="solid"/>
          </a:ln>
        </p:spPr>
        <p:txBody>
          <a:bodyPr wrap="none" lIns="108720" tIns="63720" rIns="108720" bIns="63720" anchor="ctr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Droid Sans Devanagari" pitchFamily="2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07577A6E-A393-414B-9320-BAD6D3A76D18}"/>
              </a:ext>
            </a:extLst>
          </p:cNvPr>
          <p:cNvSpPr/>
          <p:nvPr/>
        </p:nvSpPr>
        <p:spPr>
          <a:xfrm flipH="1">
            <a:off x="4413960" y="6103440"/>
            <a:ext cx="660600" cy="273960"/>
          </a:xfrm>
          <a:custGeom>
            <a:avLst>
              <a:gd name="f0" fmla="val 11678"/>
              <a:gd name="f1" fmla="val 5411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1 10800"/>
              <a:gd name="f10" fmla="pin 0 f0 21600"/>
              <a:gd name="f11" fmla="val f9"/>
              <a:gd name="f12" fmla="val f10"/>
              <a:gd name="f13" fmla="+- 21600 0 f9"/>
              <a:gd name="f14" fmla="*/ f9 f7 1"/>
              <a:gd name="f15" fmla="*/ f10 f8 1"/>
              <a:gd name="f16" fmla="*/ 0 f8 1"/>
              <a:gd name="f17" fmla="+- 21600 0 f12"/>
              <a:gd name="f18" fmla="*/ f11 f7 1"/>
              <a:gd name="f19" fmla="*/ f13 f7 1"/>
              <a:gd name="f20" fmla="*/ f17 f11 1"/>
              <a:gd name="f21" fmla="*/ f20 1 10800"/>
              <a:gd name="f22" fmla="+- f12 f21 0"/>
              <a:gd name="f23" fmla="*/ f22 f8 1"/>
            </a:gdLst>
            <a:ahLst>
              <a:ahXY gdRefX="f1" minX="f4" maxX="f6" gdRefY="f0" minY="f4" maxY="f5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16" r="f19" b="f23"/>
            <a:pathLst>
              <a:path w="21600" h="21600">
                <a:moveTo>
                  <a:pt x="f11" y="f4"/>
                </a:moveTo>
                <a:lnTo>
                  <a:pt x="f11" y="f12"/>
                </a:lnTo>
                <a:lnTo>
                  <a:pt x="f4" y="f12"/>
                </a:lnTo>
                <a:lnTo>
                  <a:pt x="f6" y="f5"/>
                </a:lnTo>
                <a:lnTo>
                  <a:pt x="f5" y="f12"/>
                </a:lnTo>
                <a:lnTo>
                  <a:pt x="f13" y="f12"/>
                </a:lnTo>
                <a:lnTo>
                  <a:pt x="f13" y="f4"/>
                </a:lnTo>
                <a:close/>
              </a:path>
            </a:pathLst>
          </a:custGeom>
          <a:noFill/>
          <a:ln w="38160" cap="rnd">
            <a:solidFill>
              <a:srgbClr val="4E342E"/>
            </a:solidFill>
            <a:prstDash val="solid"/>
          </a:ln>
        </p:spPr>
        <p:txBody>
          <a:bodyPr wrap="none" lIns="108720" tIns="63720" rIns="108720" bIns="63720" anchor="ctr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Droid Sans Devanagari" pitchFamily="2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D15B9089-3A07-2044-AA01-EAC04139BC30}"/>
              </a:ext>
            </a:extLst>
          </p:cNvPr>
          <p:cNvSpPr/>
          <p:nvPr/>
        </p:nvSpPr>
        <p:spPr>
          <a:xfrm>
            <a:off x="3793679" y="3808440"/>
            <a:ext cx="2089080" cy="2657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8160" cap="rnd">
            <a:solidFill>
              <a:srgbClr val="4E342E"/>
            </a:solidFill>
            <a:prstDash val="solid"/>
          </a:ln>
        </p:spPr>
        <p:txBody>
          <a:bodyPr wrap="none" lIns="109080" tIns="64080" rIns="109080" bIns="64080" anchor="ctr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Droid Sans Devanagari" pitchFamily="2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336F581D-61D1-684A-9AE7-FF2AE61556B9}"/>
              </a:ext>
            </a:extLst>
          </p:cNvPr>
          <p:cNvSpPr/>
          <p:nvPr/>
        </p:nvSpPr>
        <p:spPr>
          <a:xfrm>
            <a:off x="3798720" y="6680160"/>
            <a:ext cx="2084040" cy="39708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66BB6A"/>
          </a:solidFill>
          <a:ln w="0" cap="rnd">
            <a:solidFill>
              <a:srgbClr val="4E342E"/>
            </a:solidFill>
            <a:prstDash val="solid"/>
          </a:ln>
        </p:spPr>
        <p:txBody>
          <a:bodyPr wrap="none" lIns="90000" tIns="45000" rIns="90000" bIns="45000" anchor="ctr" anchorCtr="0" compatLnSpc="0">
            <a:sp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200" b="1" i="0" u="none" strike="noStrike" kern="1200" cap="none">
                <a:ln>
                  <a:noFill/>
                </a:ln>
                <a:solidFill>
                  <a:srgbClr val="FFFFFF"/>
                </a:solidFill>
                <a:latin typeface="Source Sans Pro" pitchFamily="34"/>
                <a:ea typeface="Tahoma" pitchFamily="2"/>
                <a:cs typeface="Droid Sans Devanagari" pitchFamily="2"/>
              </a:rPr>
              <a:t>Code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1D0F8E2E-A358-2F46-9DC9-6D903F0F340B}"/>
              </a:ext>
            </a:extLst>
          </p:cNvPr>
          <p:cNvSpPr/>
          <p:nvPr/>
        </p:nvSpPr>
        <p:spPr>
          <a:xfrm>
            <a:off x="3613319" y="3642840"/>
            <a:ext cx="2497680" cy="3608639"/>
          </a:xfrm>
          <a:custGeom>
            <a:avLst>
              <a:gd name="f0" fmla="val 2291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38160" cap="rnd">
            <a:solidFill>
              <a:srgbClr val="4E342E"/>
            </a:solidFill>
            <a:prstDash val="solid"/>
          </a:ln>
        </p:spPr>
        <p:txBody>
          <a:bodyPr wrap="none" lIns="109080" tIns="64080" rIns="109080" bIns="64080" anchor="ctr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Droid Sans Devanagari" pitchFamily="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C0C51D-193D-8E4A-815E-05FDF8228E50}"/>
              </a:ext>
            </a:extLst>
          </p:cNvPr>
          <p:cNvSpPr txBox="1"/>
          <p:nvPr/>
        </p:nvSpPr>
        <p:spPr>
          <a:xfrm>
            <a:off x="2286000" y="4834440"/>
            <a:ext cx="788759" cy="506519"/>
          </a:xfrm>
          <a:prstGeom prst="rect">
            <a:avLst/>
          </a:prstGeom>
          <a:noFill/>
          <a:ln cap="rnd"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600" b="0" i="0" u="none" strike="noStrike" kern="1200" cap="none">
                <a:ln>
                  <a:noFill/>
                </a:ln>
                <a:latin typeface="Source Sans Pro" pitchFamily="34"/>
                <a:ea typeface="Tahoma" pitchFamily="2"/>
                <a:cs typeface="Droid Sans Devanagari" pitchFamily="2"/>
              </a:rPr>
              <a:t>RAM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8191A431-CC15-A84F-B137-149809501A98}"/>
              </a:ext>
            </a:extLst>
          </p:cNvPr>
          <p:cNvSpPr/>
          <p:nvPr/>
        </p:nvSpPr>
        <p:spPr>
          <a:xfrm>
            <a:off x="3033360" y="3786840"/>
            <a:ext cx="507959" cy="2628720"/>
          </a:xfrm>
          <a:custGeom>
            <a:avLst>
              <a:gd name="f0" fmla="val 1800"/>
              <a:gd name="f1" fmla="val 108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-2147483647"/>
              <a:gd name="f10" fmla="val 2147483647"/>
              <a:gd name="f11" fmla="val 5400"/>
              <a:gd name="f12" fmla="val 16200"/>
              <a:gd name="f13" fmla="val 10800"/>
              <a:gd name="f14" fmla="+- 0 0 0"/>
              <a:gd name="f15" fmla="*/ f5 1 21600"/>
              <a:gd name="f16" fmla="*/ f6 1 21600"/>
              <a:gd name="f17" fmla="pin 0 f0 5400"/>
              <a:gd name="f18" fmla="pin 0 f1 21600"/>
              <a:gd name="f19" fmla="*/ f14 f2 1"/>
              <a:gd name="f20" fmla="*/ f17 1 2"/>
              <a:gd name="f21" fmla="val f17"/>
              <a:gd name="f22" fmla="val f18"/>
              <a:gd name="f23" fmla="+- 21600 0 f17"/>
              <a:gd name="f24" fmla="*/ f17 10000 1"/>
              <a:gd name="f25" fmla="*/ 10800 f15 1"/>
              <a:gd name="f26" fmla="*/ f17 f16 1"/>
              <a:gd name="f27" fmla="*/ f7 f15 1"/>
              <a:gd name="f28" fmla="*/ f18 f16 1"/>
              <a:gd name="f29" fmla="*/ 13800 f15 1"/>
              <a:gd name="f30" fmla="*/ 21600 f15 1"/>
              <a:gd name="f31" fmla="*/ 0 f16 1"/>
              <a:gd name="f32" fmla="*/ f19 1 f4"/>
              <a:gd name="f33" fmla="*/ 0 f15 1"/>
              <a:gd name="f34" fmla="*/ 10800 f16 1"/>
              <a:gd name="f35" fmla="*/ 21600 f16 1"/>
              <a:gd name="f36" fmla="+- f22 0 f17"/>
              <a:gd name="f37" fmla="+- f22 0 f20"/>
              <a:gd name="f38" fmla="+- f22 f20 0"/>
              <a:gd name="f39" fmla="+- f22 f17 0"/>
              <a:gd name="f40" fmla="+- 21600 0 f20"/>
              <a:gd name="f41" fmla="*/ f24 1 31953"/>
              <a:gd name="f42" fmla="+- f32 0 f3"/>
              <a:gd name="f43" fmla="+- 21600 0 f41"/>
              <a:gd name="f44" fmla="*/ f41 f16 1"/>
              <a:gd name="f45" fmla="*/ f43 f16 1"/>
            </a:gdLst>
            <a:ahLst>
              <a:ahXY gdRefY="f0" minY="f7" maxY="f11">
                <a:pos x="f25" y="f26"/>
              </a:ahXY>
              <a:ahXY gdRefY="f1" minY="f7" maxY="f8">
                <a:pos x="f27" y="f28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2">
                <a:pos x="f30" y="f31"/>
              </a:cxn>
              <a:cxn ang="f42">
                <a:pos x="f33" y="f34"/>
              </a:cxn>
              <a:cxn ang="f42">
                <a:pos x="f30" y="f35"/>
              </a:cxn>
            </a:cxnLst>
            <a:rect l="f29" t="f44" r="f30" b="f45"/>
            <a:pathLst>
              <a:path w="21600" h="21600">
                <a:moveTo>
                  <a:pt x="f8" y="f7"/>
                </a:moveTo>
                <a:cubicBezTo>
                  <a:pt x="f12" y="f7"/>
                  <a:pt x="f13" y="f20"/>
                  <a:pt x="f13" y="f21"/>
                </a:cubicBezTo>
                <a:lnTo>
                  <a:pt x="f13" y="f36"/>
                </a:lnTo>
                <a:cubicBezTo>
                  <a:pt x="f13" y="f37"/>
                  <a:pt x="f11" y="f22"/>
                  <a:pt x="f7" y="f22"/>
                </a:cubicBezTo>
                <a:cubicBezTo>
                  <a:pt x="f11" y="f22"/>
                  <a:pt x="f13" y="f38"/>
                  <a:pt x="f13" y="f39"/>
                </a:cubicBezTo>
                <a:lnTo>
                  <a:pt x="f13" y="f23"/>
                </a:lnTo>
                <a:cubicBezTo>
                  <a:pt x="f13" y="f40"/>
                  <a:pt x="f12" y="f8"/>
                  <a:pt x="f8" y="f8"/>
                </a:cubicBezTo>
              </a:path>
            </a:pathLst>
          </a:custGeom>
          <a:noFill/>
          <a:ln w="38160" cap="rnd">
            <a:solidFill>
              <a:srgbClr val="4E342E"/>
            </a:solidFill>
            <a:prstDash val="solid"/>
          </a:ln>
        </p:spPr>
        <p:txBody>
          <a:bodyPr wrap="none" lIns="109080" tIns="64080" rIns="109080" bIns="64080" anchor="ctr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Droid Sans Devanagari" pitchFamily="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A17CE1-9B67-F343-BE2F-A868EE884D59}"/>
              </a:ext>
            </a:extLst>
          </p:cNvPr>
          <p:cNvSpPr txBox="1"/>
          <p:nvPr/>
        </p:nvSpPr>
        <p:spPr>
          <a:xfrm>
            <a:off x="2152800" y="6626879"/>
            <a:ext cx="932040" cy="506519"/>
          </a:xfrm>
          <a:prstGeom prst="rect">
            <a:avLst/>
          </a:prstGeom>
          <a:noFill/>
          <a:ln cap="rnd"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algn="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600" b="0" i="0" u="none" strike="noStrike" kern="1200" cap="none">
                <a:ln>
                  <a:noFill/>
                </a:ln>
                <a:latin typeface="Source Sans Pro" pitchFamily="34"/>
                <a:ea typeface="Tahoma" pitchFamily="2"/>
                <a:cs typeface="Droid Sans Devanagari" pitchFamily="2"/>
              </a:rPr>
              <a:t>Flash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81B7C034-C007-F24D-8442-53F2A7036CF8}"/>
              </a:ext>
            </a:extLst>
          </p:cNvPr>
          <p:cNvSpPr/>
          <p:nvPr/>
        </p:nvSpPr>
        <p:spPr>
          <a:xfrm>
            <a:off x="3043440" y="6644160"/>
            <a:ext cx="507959" cy="506159"/>
          </a:xfrm>
          <a:custGeom>
            <a:avLst>
              <a:gd name="f0" fmla="val 1800"/>
              <a:gd name="f1" fmla="val 108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-2147483647"/>
              <a:gd name="f10" fmla="val 2147483647"/>
              <a:gd name="f11" fmla="val 5400"/>
              <a:gd name="f12" fmla="val 16200"/>
              <a:gd name="f13" fmla="val 10800"/>
              <a:gd name="f14" fmla="+- 0 0 0"/>
              <a:gd name="f15" fmla="*/ f5 1 21600"/>
              <a:gd name="f16" fmla="*/ f6 1 21600"/>
              <a:gd name="f17" fmla="pin 0 f0 5400"/>
              <a:gd name="f18" fmla="pin 0 f1 21600"/>
              <a:gd name="f19" fmla="*/ f14 f2 1"/>
              <a:gd name="f20" fmla="*/ f17 1 2"/>
              <a:gd name="f21" fmla="val f17"/>
              <a:gd name="f22" fmla="val f18"/>
              <a:gd name="f23" fmla="+- 21600 0 f17"/>
              <a:gd name="f24" fmla="*/ f17 10000 1"/>
              <a:gd name="f25" fmla="*/ 10800 f15 1"/>
              <a:gd name="f26" fmla="*/ f17 f16 1"/>
              <a:gd name="f27" fmla="*/ f7 f15 1"/>
              <a:gd name="f28" fmla="*/ f18 f16 1"/>
              <a:gd name="f29" fmla="*/ 13800 f15 1"/>
              <a:gd name="f30" fmla="*/ 21600 f15 1"/>
              <a:gd name="f31" fmla="*/ 0 f16 1"/>
              <a:gd name="f32" fmla="*/ f19 1 f4"/>
              <a:gd name="f33" fmla="*/ 0 f15 1"/>
              <a:gd name="f34" fmla="*/ 10800 f16 1"/>
              <a:gd name="f35" fmla="*/ 21600 f16 1"/>
              <a:gd name="f36" fmla="+- f22 0 f17"/>
              <a:gd name="f37" fmla="+- f22 0 f20"/>
              <a:gd name="f38" fmla="+- f22 f20 0"/>
              <a:gd name="f39" fmla="+- f22 f17 0"/>
              <a:gd name="f40" fmla="+- 21600 0 f20"/>
              <a:gd name="f41" fmla="*/ f24 1 31953"/>
              <a:gd name="f42" fmla="+- f32 0 f3"/>
              <a:gd name="f43" fmla="+- 21600 0 f41"/>
              <a:gd name="f44" fmla="*/ f41 f16 1"/>
              <a:gd name="f45" fmla="*/ f43 f16 1"/>
            </a:gdLst>
            <a:ahLst>
              <a:ahXY gdRefY="f0" minY="f7" maxY="f11">
                <a:pos x="f25" y="f26"/>
              </a:ahXY>
              <a:ahXY gdRefY="f1" minY="f7" maxY="f8">
                <a:pos x="f27" y="f28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2">
                <a:pos x="f30" y="f31"/>
              </a:cxn>
              <a:cxn ang="f42">
                <a:pos x="f33" y="f34"/>
              </a:cxn>
              <a:cxn ang="f42">
                <a:pos x="f30" y="f35"/>
              </a:cxn>
            </a:cxnLst>
            <a:rect l="f29" t="f44" r="f30" b="f45"/>
            <a:pathLst>
              <a:path w="21600" h="21600">
                <a:moveTo>
                  <a:pt x="f8" y="f7"/>
                </a:moveTo>
                <a:cubicBezTo>
                  <a:pt x="f12" y="f7"/>
                  <a:pt x="f13" y="f20"/>
                  <a:pt x="f13" y="f21"/>
                </a:cubicBezTo>
                <a:lnTo>
                  <a:pt x="f13" y="f36"/>
                </a:lnTo>
                <a:cubicBezTo>
                  <a:pt x="f13" y="f37"/>
                  <a:pt x="f11" y="f22"/>
                  <a:pt x="f7" y="f22"/>
                </a:cubicBezTo>
                <a:cubicBezTo>
                  <a:pt x="f11" y="f22"/>
                  <a:pt x="f13" y="f38"/>
                  <a:pt x="f13" y="f39"/>
                </a:cubicBezTo>
                <a:lnTo>
                  <a:pt x="f13" y="f23"/>
                </a:lnTo>
                <a:cubicBezTo>
                  <a:pt x="f13" y="f40"/>
                  <a:pt x="f12" y="f8"/>
                  <a:pt x="f8" y="f8"/>
                </a:cubicBezTo>
              </a:path>
            </a:pathLst>
          </a:custGeom>
          <a:noFill/>
          <a:ln w="38160" cap="rnd">
            <a:solidFill>
              <a:srgbClr val="4E342E"/>
            </a:solidFill>
            <a:prstDash val="solid"/>
          </a:ln>
        </p:spPr>
        <p:txBody>
          <a:bodyPr wrap="none" lIns="109080" tIns="64080" rIns="109080" bIns="64080" anchor="ctr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Droid Sans Devanagari" pitchFamily="2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7EEFB85E-40CC-4A42-934E-92B1E103DDF8}"/>
              </a:ext>
            </a:extLst>
          </p:cNvPr>
          <p:cNvSpPr/>
          <p:nvPr/>
        </p:nvSpPr>
        <p:spPr>
          <a:xfrm flipH="1">
            <a:off x="6158160" y="5043960"/>
            <a:ext cx="484200" cy="1422359"/>
          </a:xfrm>
          <a:custGeom>
            <a:avLst>
              <a:gd name="f0" fmla="val 1800"/>
              <a:gd name="f1" fmla="val 108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-2147483647"/>
              <a:gd name="f10" fmla="val 2147483647"/>
              <a:gd name="f11" fmla="val 5400"/>
              <a:gd name="f12" fmla="val 16200"/>
              <a:gd name="f13" fmla="val 10800"/>
              <a:gd name="f14" fmla="+- 0 0 0"/>
              <a:gd name="f15" fmla="*/ f5 1 21600"/>
              <a:gd name="f16" fmla="*/ f6 1 21600"/>
              <a:gd name="f17" fmla="pin 0 f0 5400"/>
              <a:gd name="f18" fmla="pin 0 f1 21600"/>
              <a:gd name="f19" fmla="*/ f14 f2 1"/>
              <a:gd name="f20" fmla="*/ f17 1 2"/>
              <a:gd name="f21" fmla="val f17"/>
              <a:gd name="f22" fmla="val f18"/>
              <a:gd name="f23" fmla="+- 21600 0 f17"/>
              <a:gd name="f24" fmla="*/ f17 10000 1"/>
              <a:gd name="f25" fmla="*/ 10800 f15 1"/>
              <a:gd name="f26" fmla="*/ f17 f16 1"/>
              <a:gd name="f27" fmla="*/ f7 f15 1"/>
              <a:gd name="f28" fmla="*/ f18 f16 1"/>
              <a:gd name="f29" fmla="*/ 13800 f15 1"/>
              <a:gd name="f30" fmla="*/ 21600 f15 1"/>
              <a:gd name="f31" fmla="*/ 0 f16 1"/>
              <a:gd name="f32" fmla="*/ f19 1 f4"/>
              <a:gd name="f33" fmla="*/ 0 f15 1"/>
              <a:gd name="f34" fmla="*/ 10800 f16 1"/>
              <a:gd name="f35" fmla="*/ 21600 f16 1"/>
              <a:gd name="f36" fmla="+- f22 0 f17"/>
              <a:gd name="f37" fmla="+- f22 0 f20"/>
              <a:gd name="f38" fmla="+- f22 f20 0"/>
              <a:gd name="f39" fmla="+- f22 f17 0"/>
              <a:gd name="f40" fmla="+- 21600 0 f20"/>
              <a:gd name="f41" fmla="*/ f24 1 31953"/>
              <a:gd name="f42" fmla="+- f32 0 f3"/>
              <a:gd name="f43" fmla="+- 21600 0 f41"/>
              <a:gd name="f44" fmla="*/ f41 f16 1"/>
              <a:gd name="f45" fmla="*/ f43 f16 1"/>
            </a:gdLst>
            <a:ahLst>
              <a:ahXY gdRefY="f0" minY="f7" maxY="f11">
                <a:pos x="f25" y="f26"/>
              </a:ahXY>
              <a:ahXY gdRefY="f1" minY="f7" maxY="f8">
                <a:pos x="f27" y="f28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2">
                <a:pos x="f30" y="f31"/>
              </a:cxn>
              <a:cxn ang="f42">
                <a:pos x="f33" y="f34"/>
              </a:cxn>
              <a:cxn ang="f42">
                <a:pos x="f30" y="f35"/>
              </a:cxn>
            </a:cxnLst>
            <a:rect l="f29" t="f44" r="f30" b="f45"/>
            <a:pathLst>
              <a:path w="21600" h="21600">
                <a:moveTo>
                  <a:pt x="f8" y="f7"/>
                </a:moveTo>
                <a:cubicBezTo>
                  <a:pt x="f12" y="f7"/>
                  <a:pt x="f13" y="f20"/>
                  <a:pt x="f13" y="f21"/>
                </a:cubicBezTo>
                <a:lnTo>
                  <a:pt x="f13" y="f36"/>
                </a:lnTo>
                <a:cubicBezTo>
                  <a:pt x="f13" y="f37"/>
                  <a:pt x="f11" y="f22"/>
                  <a:pt x="f7" y="f22"/>
                </a:cubicBezTo>
                <a:cubicBezTo>
                  <a:pt x="f11" y="f22"/>
                  <a:pt x="f13" y="f38"/>
                  <a:pt x="f13" y="f39"/>
                </a:cubicBezTo>
                <a:lnTo>
                  <a:pt x="f13" y="f23"/>
                </a:lnTo>
                <a:cubicBezTo>
                  <a:pt x="f13" y="f40"/>
                  <a:pt x="f12" y="f8"/>
                  <a:pt x="f8" y="f8"/>
                </a:cubicBezTo>
              </a:path>
            </a:pathLst>
          </a:custGeom>
          <a:noFill/>
          <a:ln w="38160" cap="rnd">
            <a:solidFill>
              <a:srgbClr val="4E342E"/>
            </a:solidFill>
            <a:prstDash val="solid"/>
          </a:ln>
        </p:spPr>
        <p:txBody>
          <a:bodyPr wrap="none" lIns="109080" tIns="64080" rIns="109080" bIns="64080" anchor="ctr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Droid Sans Devanagari" pitchFamily="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122DF6-2FBA-2C44-9306-F1248A0814DC}"/>
              </a:ext>
            </a:extLst>
          </p:cNvPr>
          <p:cNvSpPr txBox="1"/>
          <p:nvPr/>
        </p:nvSpPr>
        <p:spPr>
          <a:xfrm>
            <a:off x="6858360" y="5031720"/>
            <a:ext cx="2857320" cy="1402920"/>
          </a:xfrm>
          <a:prstGeom prst="rect">
            <a:avLst/>
          </a:prstGeom>
          <a:noFill/>
          <a:ln cap="rnd">
            <a:noFill/>
          </a:ln>
        </p:spPr>
        <p:txBody>
          <a:bodyPr wrap="none" lIns="90000" tIns="45000" rIns="90000" bIns="45000" anchor="ctr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600" b="0" i="0" u="none" strike="noStrike" kern="1200" cap="none">
                <a:ln>
                  <a:noFill/>
                </a:ln>
                <a:latin typeface="Source Sans Pro" pitchFamily="34"/>
                <a:ea typeface="Tahoma" pitchFamily="2"/>
                <a:cs typeface="Droid Sans Devanagari" pitchFamily="2"/>
              </a:rPr>
              <a:t>Process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600" b="0" i="0" u="none" strike="noStrike" kern="1200" cap="none">
                <a:ln>
                  <a:noFill/>
                </a:ln>
                <a:latin typeface="Source Sans Pro" pitchFamily="34"/>
                <a:ea typeface="Tahoma" pitchFamily="2"/>
                <a:cs typeface="Droid Sans Devanagari" pitchFamily="2"/>
              </a:rPr>
              <a:t>Accessible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600" b="0" i="0" u="none" strike="noStrike" kern="1200" cap="none">
                <a:ln>
                  <a:noFill/>
                </a:ln>
                <a:latin typeface="Source Sans Pro" pitchFamily="34"/>
                <a:ea typeface="Tahoma" pitchFamily="2"/>
                <a:cs typeface="Droid Sans Devanagari" pitchFamily="2"/>
              </a:rPr>
              <a:t>Memory</a:t>
            </a: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BCE16B9C-6F72-E745-8AB8-368905B6E7D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Grants: Per-Process Kernel Heaps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3">
            <a:extLst>
              <a:ext uri="{FF2B5EF4-FFF2-40B4-BE49-F238E27FC236}">
                <a16:creationId xmlns:a16="http://schemas.microsoft.com/office/drawing/2014/main" id="{CE31D766-C618-7546-87EB-1BC4F64C3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226C6CC-10BB-FA4F-8526-9867908A5BCA}" type="slidenum">
              <a:t>26</a:t>
            </a:fld>
            <a:endParaRPr lang="en-U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4F7CB037-6702-B84D-862C-4651DDEA8B5A}"/>
              </a:ext>
            </a:extLst>
          </p:cNvPr>
          <p:cNvSpPr/>
          <p:nvPr/>
        </p:nvSpPr>
        <p:spPr>
          <a:xfrm>
            <a:off x="3520800" y="3922920"/>
            <a:ext cx="2946239" cy="11736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007AC2"/>
          </a:solidFill>
          <a:ln w="0" cap="rnd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b" anchorCtr="0" compatLnSpc="0">
            <a:sp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200" b="1" i="0" u="none" strike="noStrike" kern="1200" cap="none">
                <a:ln>
                  <a:noFill/>
                </a:ln>
                <a:solidFill>
                  <a:srgbClr val="FFFFFF"/>
                </a:solidFill>
                <a:latin typeface="Source Sans Pro" pitchFamily="34"/>
                <a:ea typeface="Tahoma" pitchFamily="2"/>
                <a:cs typeface="Droid Sans Devanagari" pitchFamily="2"/>
              </a:rPr>
              <a:t>Software Timer Driver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A3EF18-43DB-6143-BCC0-96B8CD8E48C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72040" y="1810800"/>
            <a:ext cx="1607760" cy="793440"/>
          </a:xfrm>
          <a:prstGeom prst="rect">
            <a:avLst/>
          </a:prstGeom>
          <a:noFill/>
          <a:ln cap="rnd">
            <a:noFill/>
          </a:ln>
        </p:spPr>
      </p:pic>
      <p:sp>
        <p:nvSpPr>
          <p:cNvPr id="4" name="Straight Connector 3">
            <a:extLst>
              <a:ext uri="{FF2B5EF4-FFF2-40B4-BE49-F238E27FC236}">
                <a16:creationId xmlns:a16="http://schemas.microsoft.com/office/drawing/2014/main" id="{E067F0B6-C1F3-9C46-9073-BD2B2BCB0E89}"/>
              </a:ext>
            </a:extLst>
          </p:cNvPr>
          <p:cNvSpPr/>
          <p:nvPr/>
        </p:nvSpPr>
        <p:spPr>
          <a:xfrm>
            <a:off x="1140840" y="3389040"/>
            <a:ext cx="8195760" cy="0"/>
          </a:xfrm>
          <a:prstGeom prst="line">
            <a:avLst/>
          </a:prstGeom>
          <a:noFill/>
          <a:ln w="18360" cap="rnd">
            <a:solidFill>
              <a:srgbClr val="000000"/>
            </a:solidFill>
            <a:custDash>
              <a:ds d="197000" sp="197000"/>
            </a:custDash>
          </a:ln>
        </p:spPr>
        <p:txBody>
          <a:bodyPr wrap="none" lIns="99000" tIns="54000" rIns="99000" bIns="54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Droid Sans Devanagari" pitchFamily="2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7E02081-4C2D-C94A-A102-69DA9753C268}"/>
              </a:ext>
            </a:extLst>
          </p:cNvPr>
          <p:cNvSpPr/>
          <p:nvPr/>
        </p:nvSpPr>
        <p:spPr>
          <a:xfrm>
            <a:off x="1691279" y="2193120"/>
            <a:ext cx="379440" cy="2988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007AC2"/>
          </a:solidFill>
          <a:ln w="12600" cap="rnd">
            <a:solidFill>
              <a:srgbClr val="FFFFFF"/>
            </a:solidFill>
            <a:prstDash val="solid"/>
          </a:ln>
        </p:spPr>
        <p:txBody>
          <a:bodyPr wrap="none" lIns="96120" tIns="51120" rIns="96120" bIns="51120" anchor="b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Droid Sans Devanagari" pitchFamily="2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61BA6F67-F876-6945-9004-9085A2C35E89}"/>
              </a:ext>
            </a:extLst>
          </p:cNvPr>
          <p:cNvSpPr/>
          <p:nvPr/>
        </p:nvSpPr>
        <p:spPr>
          <a:xfrm>
            <a:off x="2070720" y="2491920"/>
            <a:ext cx="2835360" cy="183816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877" h="5107" fill="none">
                <a:moveTo>
                  <a:pt x="7877" y="5107"/>
                </a:moveTo>
                <a:lnTo>
                  <a:pt x="0" y="0"/>
                </a:lnTo>
              </a:path>
            </a:pathLst>
          </a:custGeom>
          <a:noFill/>
          <a:ln w="18360" cap="rnd">
            <a:solidFill>
              <a:srgbClr val="673AB7"/>
            </a:solidFill>
            <a:prstDash val="solid"/>
            <a:tailEnd type="arrow"/>
          </a:ln>
        </p:spPr>
        <p:txBody>
          <a:bodyPr wrap="none" lIns="99000" tIns="54000" rIns="99000" bIns="54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Droid Sans Devanagari" pitchFamily="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E82DD6-8EBA-7540-A6FD-B0EA3F33EAE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421720" y="1810800"/>
            <a:ext cx="1607760" cy="793440"/>
          </a:xfrm>
          <a:prstGeom prst="rect">
            <a:avLst/>
          </a:prstGeom>
          <a:noFill/>
          <a:ln cap="rnd">
            <a:noFill/>
          </a:ln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550852B2-8A79-9949-A1C9-FAC7996101B1}"/>
              </a:ext>
            </a:extLst>
          </p:cNvPr>
          <p:cNvSpPr/>
          <p:nvPr/>
        </p:nvSpPr>
        <p:spPr>
          <a:xfrm>
            <a:off x="3540960" y="2193120"/>
            <a:ext cx="379440" cy="2988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007AC2"/>
          </a:solidFill>
          <a:ln w="12600" cap="rnd">
            <a:solidFill>
              <a:srgbClr val="FFFFFF"/>
            </a:solidFill>
            <a:prstDash val="solid"/>
          </a:ln>
        </p:spPr>
        <p:txBody>
          <a:bodyPr wrap="none" lIns="96120" tIns="51120" rIns="96120" bIns="51120" anchor="b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Droid Sans Devanagari" pitchFamily="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EC82FC-6E1E-C649-8B5B-46EAF213AAA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204800" y="1810800"/>
            <a:ext cx="1607760" cy="793440"/>
          </a:xfrm>
          <a:prstGeom prst="rect">
            <a:avLst/>
          </a:prstGeom>
          <a:noFill/>
          <a:ln cap="rnd">
            <a:noFill/>
          </a:ln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D928179E-03DA-E94B-BE4E-F03881F5E0EA}"/>
              </a:ext>
            </a:extLst>
          </p:cNvPr>
          <p:cNvSpPr/>
          <p:nvPr/>
        </p:nvSpPr>
        <p:spPr>
          <a:xfrm>
            <a:off x="5324040" y="2193120"/>
            <a:ext cx="379440" cy="2988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007AC2"/>
          </a:solidFill>
          <a:ln w="12600" cap="rnd">
            <a:solidFill>
              <a:srgbClr val="FFFFFF"/>
            </a:solidFill>
            <a:prstDash val="solid"/>
          </a:ln>
        </p:spPr>
        <p:txBody>
          <a:bodyPr wrap="none" lIns="96120" tIns="51120" rIns="96120" bIns="51120" anchor="b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Droid Sans Devanagari" pitchFamily="2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047DDA-DB27-414E-A43B-60EDB6A8F6A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076440" y="1810800"/>
            <a:ext cx="1607760" cy="793440"/>
          </a:xfrm>
          <a:prstGeom prst="rect">
            <a:avLst/>
          </a:prstGeom>
          <a:noFill/>
          <a:ln cap="rnd"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3B15BD-A902-A041-8E20-077CF3F544E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904160" y="1810800"/>
            <a:ext cx="1607760" cy="793440"/>
          </a:xfrm>
          <a:prstGeom prst="rect">
            <a:avLst/>
          </a:prstGeom>
          <a:noFill/>
          <a:ln cap="rnd">
            <a:noFill/>
          </a:ln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C5D22E7A-53F9-3442-876B-46AFA2183D9A}"/>
              </a:ext>
            </a:extLst>
          </p:cNvPr>
          <p:cNvSpPr/>
          <p:nvPr/>
        </p:nvSpPr>
        <p:spPr>
          <a:xfrm>
            <a:off x="9023400" y="2193120"/>
            <a:ext cx="379440" cy="2988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007AC2"/>
          </a:solidFill>
          <a:ln w="12600" cap="rnd">
            <a:solidFill>
              <a:srgbClr val="FFFFFF"/>
            </a:solidFill>
            <a:prstDash val="solid"/>
          </a:ln>
        </p:spPr>
        <p:txBody>
          <a:bodyPr wrap="none" lIns="96120" tIns="51120" rIns="96120" bIns="51120" anchor="b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Droid Sans Devanagari" pitchFamily="2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388A9593-6289-6E48-9DCA-89FCC77EA5B3}"/>
              </a:ext>
            </a:extLst>
          </p:cNvPr>
          <p:cNvSpPr/>
          <p:nvPr/>
        </p:nvSpPr>
        <p:spPr>
          <a:xfrm>
            <a:off x="3754800" y="2491920"/>
            <a:ext cx="1155960" cy="184319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212" h="5121" fill="none">
                <a:moveTo>
                  <a:pt x="3212" y="5121"/>
                </a:moveTo>
                <a:lnTo>
                  <a:pt x="0" y="0"/>
                </a:lnTo>
              </a:path>
            </a:pathLst>
          </a:custGeom>
          <a:noFill/>
          <a:ln w="18360" cap="rnd">
            <a:solidFill>
              <a:srgbClr val="673AB7"/>
            </a:solidFill>
            <a:prstDash val="solid"/>
            <a:tailEnd type="arrow"/>
          </a:ln>
        </p:spPr>
        <p:txBody>
          <a:bodyPr wrap="none" lIns="99000" tIns="54000" rIns="99000" bIns="54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Droid Sans Devanagari" pitchFamily="2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44717A46-0F2F-3D44-88C5-CA51D7DD7F5D}"/>
              </a:ext>
            </a:extLst>
          </p:cNvPr>
          <p:cNvSpPr/>
          <p:nvPr/>
        </p:nvSpPr>
        <p:spPr>
          <a:xfrm>
            <a:off x="4911120" y="2491920"/>
            <a:ext cx="615240" cy="184319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710" h="5121" fill="none">
                <a:moveTo>
                  <a:pt x="0" y="5121"/>
                </a:moveTo>
                <a:lnTo>
                  <a:pt x="1710" y="0"/>
                </a:lnTo>
              </a:path>
            </a:pathLst>
          </a:custGeom>
          <a:noFill/>
          <a:ln w="18360" cap="rnd">
            <a:solidFill>
              <a:srgbClr val="673AB7"/>
            </a:solidFill>
            <a:prstDash val="solid"/>
            <a:tailEnd type="arrow"/>
          </a:ln>
        </p:spPr>
        <p:txBody>
          <a:bodyPr wrap="none" lIns="99000" tIns="54000" rIns="99000" bIns="54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Droid Sans Devanagari" pitchFamily="2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94057217-CE58-284D-98BF-A8063590E2B8}"/>
              </a:ext>
            </a:extLst>
          </p:cNvPr>
          <p:cNvSpPr/>
          <p:nvPr/>
        </p:nvSpPr>
        <p:spPr>
          <a:xfrm>
            <a:off x="4911120" y="2491920"/>
            <a:ext cx="4111920" cy="184319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23" h="5121" fill="none">
                <a:moveTo>
                  <a:pt x="0" y="5121"/>
                </a:moveTo>
                <a:lnTo>
                  <a:pt x="11423" y="0"/>
                </a:lnTo>
              </a:path>
            </a:pathLst>
          </a:custGeom>
          <a:noFill/>
          <a:ln w="18360" cap="rnd">
            <a:solidFill>
              <a:srgbClr val="673AB7"/>
            </a:solidFill>
            <a:prstDash val="solid"/>
            <a:tailEnd type="arrow"/>
          </a:ln>
        </p:spPr>
        <p:txBody>
          <a:bodyPr wrap="none" lIns="99000" tIns="54000" rIns="99000" bIns="54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Droid Sans Devanagari" pitchFamily="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7B1774-5F13-6C45-8FDB-23F90A0550C1}"/>
              </a:ext>
            </a:extLst>
          </p:cNvPr>
          <p:cNvSpPr txBox="1"/>
          <p:nvPr/>
        </p:nvSpPr>
        <p:spPr>
          <a:xfrm>
            <a:off x="1294200" y="5752080"/>
            <a:ext cx="7462174" cy="922680"/>
          </a:xfrm>
          <a:prstGeom prst="rect">
            <a:avLst/>
          </a:prstGeom>
          <a:noFill/>
          <a:ln cap="rnd">
            <a:noFill/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600" b="1" i="1" u="none" strike="noStrike" kern="1200" cap="none" dirty="0">
                <a:ln>
                  <a:noFill/>
                </a:ln>
                <a:latin typeface="Source Sans Pro" pitchFamily="34"/>
                <a:ea typeface="Tahoma" pitchFamily="2"/>
                <a:cs typeface="Droid Sans Devanagari" pitchFamily="2"/>
              </a:rPr>
              <a:t>Grants balance safety and reliability of static allocation with flexibility of dynamic allocation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19C5ABA1-363C-BB43-8C42-11949016A37B}"/>
              </a:ext>
            </a:extLst>
          </p:cNvPr>
          <p:cNvSpPr/>
          <p:nvPr/>
        </p:nvSpPr>
        <p:spPr>
          <a:xfrm>
            <a:off x="4906440" y="2197800"/>
            <a:ext cx="379440" cy="2988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007AC2"/>
          </a:solidFill>
          <a:ln w="12600" cap="rnd">
            <a:solidFill>
              <a:srgbClr val="FFFFFF"/>
            </a:solidFill>
            <a:prstDash val="solid"/>
          </a:ln>
        </p:spPr>
        <p:txBody>
          <a:bodyPr wrap="none" lIns="96120" tIns="51120" rIns="96120" bIns="51120" anchor="b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Droid Sans Devanagari" pitchFamily="2"/>
            </a:endParaRP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6D2DD08D-E2BA-FF46-A759-B3F73DC72729}"/>
              </a:ext>
            </a:extLst>
          </p:cNvPr>
          <p:cNvSpPr/>
          <p:nvPr/>
        </p:nvSpPr>
        <p:spPr>
          <a:xfrm>
            <a:off x="4907159" y="2491920"/>
            <a:ext cx="217080" cy="184788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04" h="5134" fill="none">
                <a:moveTo>
                  <a:pt x="0" y="5134"/>
                </a:moveTo>
                <a:lnTo>
                  <a:pt x="604" y="0"/>
                </a:lnTo>
              </a:path>
            </a:pathLst>
          </a:custGeom>
          <a:noFill/>
          <a:ln w="18360" cap="rnd">
            <a:solidFill>
              <a:srgbClr val="673AB7"/>
            </a:solidFill>
            <a:prstDash val="solid"/>
            <a:tailEnd type="arrow"/>
          </a:ln>
        </p:spPr>
        <p:txBody>
          <a:bodyPr wrap="none" lIns="99000" tIns="54000" rIns="99000" bIns="54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Droid Sans Devanagari" pitchFamily="2"/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5F0FECE8-AE3E-4F4A-B3FC-94A523D731C9}"/>
              </a:ext>
            </a:extLst>
          </p:cNvPr>
          <p:cNvSpPr/>
          <p:nvPr/>
        </p:nvSpPr>
        <p:spPr>
          <a:xfrm>
            <a:off x="4928040" y="1858319"/>
            <a:ext cx="379440" cy="2988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007AC2"/>
          </a:solidFill>
          <a:ln w="12600" cap="rnd">
            <a:solidFill>
              <a:srgbClr val="FFFFFF"/>
            </a:solidFill>
            <a:prstDash val="solid"/>
          </a:ln>
        </p:spPr>
        <p:txBody>
          <a:bodyPr wrap="none" lIns="96120" tIns="51120" rIns="96120" bIns="51120" anchor="b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Droid Sans Devanagari" pitchFamily="2"/>
            </a:endParaRP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67BEB8D6-D275-0441-A345-DF47B9F11363}"/>
              </a:ext>
            </a:extLst>
          </p:cNvPr>
          <p:cNvSpPr/>
          <p:nvPr/>
        </p:nvSpPr>
        <p:spPr>
          <a:xfrm>
            <a:off x="4906440" y="2157120"/>
            <a:ext cx="84240" cy="217296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35" h="6037" fill="none">
                <a:moveTo>
                  <a:pt x="0" y="6037"/>
                </a:moveTo>
                <a:lnTo>
                  <a:pt x="235" y="0"/>
                </a:lnTo>
              </a:path>
            </a:pathLst>
          </a:custGeom>
          <a:noFill/>
          <a:ln w="18360" cap="rnd">
            <a:solidFill>
              <a:srgbClr val="673AB7"/>
            </a:solidFill>
            <a:prstDash val="solid"/>
            <a:tailEnd type="arrow"/>
          </a:ln>
        </p:spPr>
        <p:txBody>
          <a:bodyPr wrap="none" lIns="99000" tIns="54000" rIns="99000" bIns="54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Droid Sans Devanagari" pitchFamily="2"/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2C0C9A99-48AE-B741-9C56-9BB189D9BD3D}"/>
              </a:ext>
            </a:extLst>
          </p:cNvPr>
          <p:cNvSpPr/>
          <p:nvPr/>
        </p:nvSpPr>
        <p:spPr>
          <a:xfrm>
            <a:off x="5324040" y="1858319"/>
            <a:ext cx="379440" cy="2988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007AC2"/>
          </a:solidFill>
          <a:ln w="12600" cap="rnd">
            <a:solidFill>
              <a:srgbClr val="FFFFFF"/>
            </a:solidFill>
            <a:prstDash val="solid"/>
          </a:ln>
        </p:spPr>
        <p:txBody>
          <a:bodyPr wrap="none" lIns="96120" tIns="51120" rIns="96120" bIns="51120" anchor="b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Droid Sans Devanagari" pitchFamily="2"/>
            </a:endParaRP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5F0E0C5A-5AEF-964D-A073-AD660731B35B}"/>
              </a:ext>
            </a:extLst>
          </p:cNvPr>
          <p:cNvSpPr/>
          <p:nvPr/>
        </p:nvSpPr>
        <p:spPr>
          <a:xfrm>
            <a:off x="4903200" y="2157120"/>
            <a:ext cx="601920" cy="218736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673" h="6077" fill="none">
                <a:moveTo>
                  <a:pt x="0" y="6077"/>
                </a:moveTo>
                <a:lnTo>
                  <a:pt x="1673" y="0"/>
                </a:lnTo>
              </a:path>
            </a:pathLst>
          </a:custGeom>
          <a:noFill/>
          <a:ln w="18360" cap="rnd">
            <a:solidFill>
              <a:srgbClr val="673AB7"/>
            </a:solidFill>
            <a:prstDash val="solid"/>
            <a:tailEnd type="arrow"/>
          </a:ln>
        </p:spPr>
        <p:txBody>
          <a:bodyPr wrap="none" lIns="99000" tIns="54000" rIns="99000" bIns="54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Droid Sans Devanagari" pitchFamily="2"/>
            </a:endParaRPr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CC577148-D14E-1E44-A8A3-79A515FC422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Grants: Per-Process Kernel Heaps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"/>
                            </p:stCondLst>
                            <p:childTnLst>
                              <p:par>
                                <p:cTn id="10" presetClass="entr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2"/>
                            </p:stCondLst>
                            <p:childTnLst>
                              <p:par>
                                <p:cTn id="13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3"/>
                            </p:stCondLst>
                            <p:childTnLst>
                              <p:par>
                                <p:cTn id="16" presetClass="entr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4"/>
                            </p:stCondLst>
                            <p:childTnLst>
                              <p:par>
                                <p:cTn id="1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5"/>
                            </p:stCondLst>
                            <p:childTnLst>
                              <p:par>
                                <p:cTn id="22" presetClass="entr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6"/>
                            </p:stCondLst>
                            <p:childTnLst>
                              <p:par>
                                <p:cTn id="25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36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A0A58EA-5FAE-9A47-AA24-EF4A66855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34FA58C-7291-B740-862C-9655A7E6697D}" type="slidenum">
              <a:t>27</a:t>
            </a:fld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365D96C-C831-DD42-9587-B2D0731FFBC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88240" y="468360"/>
            <a:ext cx="8550000" cy="1369440"/>
          </a:xfrm>
        </p:spPr>
        <p:txBody>
          <a:bodyPr/>
          <a:lstStyle/>
          <a:p>
            <a:pPr lvl="0" algn="ctr"/>
            <a:r>
              <a:rPr lang="en-US" sz="2200"/>
              <a:t>Grants use the type-system to ensure references only accessible when process is live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B896E6-A87A-6349-9788-6BC9988B580A}"/>
              </a:ext>
            </a:extLst>
          </p:cNvPr>
          <p:cNvSpPr txBox="1"/>
          <p:nvPr/>
        </p:nvSpPr>
        <p:spPr>
          <a:xfrm>
            <a:off x="218520" y="6014520"/>
            <a:ext cx="9709920" cy="982440"/>
          </a:xfrm>
          <a:prstGeom prst="rect">
            <a:avLst/>
          </a:prstGeom>
          <a:noFill/>
          <a:ln w="38160" cap="rnd">
            <a:solidFill>
              <a:srgbClr val="007AC2"/>
            </a:solidFill>
            <a:prstDash val="solid"/>
          </a:ln>
        </p:spPr>
        <p:txBody>
          <a:bodyPr wrap="none" lIns="109080" tIns="64080" rIns="109080" bIns="64080" anchor="ctr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1" i="0" u="none" strike="noStrike" kern="1200" cap="none">
                <a:ln>
                  <a:noFill/>
                </a:ln>
                <a:solidFill>
                  <a:srgbClr val="33691E"/>
                </a:solidFill>
                <a:latin typeface="Source Code Pro" pitchFamily="17"/>
                <a:ea typeface="Tahoma" pitchFamily="2"/>
                <a:cs typeface="Droid Sans Devanagari" pitchFamily="2"/>
              </a:rPr>
              <a:t>fn</a:t>
            </a:r>
            <a:r>
              <a:rPr lang="en-US" sz="2400" b="1" i="0" u="none" strike="noStrike" kern="1200" cap="none">
                <a:ln>
                  <a:noFill/>
                </a:ln>
                <a:solidFill>
                  <a:srgbClr val="7CB342"/>
                </a:solidFill>
                <a:latin typeface="Source Code Pro" pitchFamily="17"/>
                <a:ea typeface="Tahoma" pitchFamily="2"/>
                <a:cs typeface="Droid Sans Devanagari" pitchFamily="2"/>
              </a:rPr>
              <a:t> </a:t>
            </a:r>
            <a:r>
              <a:rPr lang="en-US" sz="2400" b="1" i="0" u="none" strike="noStrike" kern="1200" cap="none">
                <a:ln>
                  <a:noFill/>
                </a:ln>
                <a:solidFill>
                  <a:srgbClr val="0D47A1"/>
                </a:solidFill>
                <a:latin typeface="Source Code Pro" pitchFamily="17"/>
                <a:ea typeface="Tahoma" pitchFamily="2"/>
                <a:cs typeface="Droid Sans Devanagari" pitchFamily="2"/>
              </a:rPr>
              <a:t>enter</a:t>
            </a:r>
            <a:r>
              <a:rPr lang="en-US" sz="2400" b="1" i="0" u="none" strike="noStrike" kern="1200" cap="none">
                <a:ln>
                  <a:noFill/>
                </a:ln>
                <a:solidFill>
                  <a:srgbClr val="212121"/>
                </a:solidFill>
                <a:latin typeface="Source Code Pro" pitchFamily="17"/>
                <a:ea typeface="Tahoma" pitchFamily="2"/>
                <a:cs typeface="Droid Sans Devanagari" pitchFamily="2"/>
              </a:rPr>
              <a:t>&lt;</a:t>
            </a:r>
            <a:r>
              <a:rPr lang="en-US" sz="2400" b="1" i="0" u="none" strike="noStrike" kern="1200" cap="none">
                <a:ln>
                  <a:noFill/>
                </a:ln>
                <a:solidFill>
                  <a:srgbClr val="33691E"/>
                </a:solidFill>
                <a:latin typeface="Source Code Pro" pitchFamily="17"/>
                <a:ea typeface="Tahoma" pitchFamily="2"/>
                <a:cs typeface="Droid Sans Devanagari" pitchFamily="2"/>
              </a:rPr>
              <a:t>'a</a:t>
            </a:r>
            <a:r>
              <a:rPr lang="en-US" sz="2400" b="1" i="0" u="none" strike="noStrike" kern="1200" cap="none">
                <a:ln>
                  <a:noFill/>
                </a:ln>
                <a:solidFill>
                  <a:srgbClr val="212121"/>
                </a:solidFill>
                <a:latin typeface="Source Code Pro" pitchFamily="17"/>
                <a:ea typeface="Tahoma" pitchFamily="2"/>
                <a:cs typeface="Droid Sans Devanagari" pitchFamily="2"/>
              </a:rPr>
              <a:t>, F&gt;(&amp;</a:t>
            </a:r>
            <a:r>
              <a:rPr lang="en-US" sz="2400" b="1" i="0" u="none" strike="noStrike" kern="1200" cap="none">
                <a:ln>
                  <a:noFill/>
                </a:ln>
                <a:solidFill>
                  <a:srgbClr val="33691E"/>
                </a:solidFill>
                <a:latin typeface="Source Code Pro" pitchFamily="17"/>
                <a:ea typeface="Tahoma" pitchFamily="2"/>
                <a:cs typeface="Droid Sans Devanagari" pitchFamily="2"/>
              </a:rPr>
              <a:t>'a</a:t>
            </a:r>
            <a:r>
              <a:rPr lang="en-US" sz="2400" b="1" i="0" u="none" strike="noStrike" kern="1200" cap="none">
                <a:ln>
                  <a:noFill/>
                </a:ln>
                <a:solidFill>
                  <a:srgbClr val="7CB342"/>
                </a:solidFill>
                <a:latin typeface="Source Code Pro" pitchFamily="17"/>
                <a:ea typeface="Tahoma" pitchFamily="2"/>
                <a:cs typeface="Droid Sans Devanagari" pitchFamily="2"/>
              </a:rPr>
              <a:t> self</a:t>
            </a:r>
            <a:r>
              <a:rPr lang="en-US" sz="2400" b="1" i="0" u="none" strike="noStrike" kern="1200" cap="none">
                <a:ln>
                  <a:noFill/>
                </a:ln>
                <a:solidFill>
                  <a:srgbClr val="212121"/>
                </a:solidFill>
                <a:latin typeface="Source Code Pro" pitchFamily="17"/>
                <a:ea typeface="Tahoma" pitchFamily="2"/>
                <a:cs typeface="Droid Sans Devanagari" pitchFamily="2"/>
              </a:rPr>
              <a:t>,</a:t>
            </a:r>
            <a:r>
              <a:rPr lang="en-US" sz="2400" b="1" i="0" u="none" strike="noStrike" kern="1200" cap="none">
                <a:ln>
                  <a:noFill/>
                </a:ln>
                <a:solidFill>
                  <a:srgbClr val="7CB342"/>
                </a:solidFill>
                <a:latin typeface="Source Code Pro" pitchFamily="17"/>
                <a:ea typeface="Tahoma" pitchFamily="2"/>
                <a:cs typeface="Droid Sans Devanagari" pitchFamily="2"/>
              </a:rPr>
              <a:t> </a:t>
            </a:r>
            <a:r>
              <a:rPr lang="en-US" sz="2400" b="1" i="0" u="none" strike="noStrike" kern="1200" cap="none">
                <a:ln>
                  <a:noFill/>
                </a:ln>
                <a:solidFill>
                  <a:srgbClr val="212121"/>
                </a:solidFill>
                <a:latin typeface="Source Code Pro" pitchFamily="17"/>
                <a:ea typeface="Tahoma" pitchFamily="2"/>
                <a:cs typeface="Droid Sans Devanagari" pitchFamily="2"/>
              </a:rPr>
              <a:t>pid:</a:t>
            </a:r>
            <a:r>
              <a:rPr lang="en-US" sz="2400" b="1" i="0" u="none" strike="noStrike" kern="1200" cap="none">
                <a:ln>
                  <a:noFill/>
                </a:ln>
                <a:solidFill>
                  <a:srgbClr val="7CB342"/>
                </a:solidFill>
                <a:latin typeface="Source Code Pro" pitchFamily="17"/>
                <a:ea typeface="Tahoma" pitchFamily="2"/>
                <a:cs typeface="Droid Sans Devanagari" pitchFamily="2"/>
              </a:rPr>
              <a:t> </a:t>
            </a:r>
            <a:r>
              <a:rPr lang="en-US" sz="2400" b="1" i="0" u="none" strike="noStrike" kern="1200" cap="none">
                <a:ln>
                  <a:noFill/>
                </a:ln>
                <a:solidFill>
                  <a:srgbClr val="0D47A1"/>
                </a:solidFill>
                <a:latin typeface="Source Code Pro" pitchFamily="17"/>
                <a:ea typeface="Tahoma" pitchFamily="2"/>
                <a:cs typeface="Droid Sans Devanagari" pitchFamily="2"/>
              </a:rPr>
              <a:t>ProcId</a:t>
            </a:r>
            <a:r>
              <a:rPr lang="en-US" sz="2400" b="1" i="0" u="none" strike="noStrike" kern="1200" cap="none">
                <a:ln>
                  <a:noFill/>
                </a:ln>
                <a:solidFill>
                  <a:srgbClr val="212121"/>
                </a:solidFill>
                <a:latin typeface="Source Code Pro" pitchFamily="17"/>
                <a:ea typeface="Tahoma" pitchFamily="2"/>
                <a:cs typeface="Droid Sans Devanagari" pitchFamily="2"/>
              </a:rPr>
              <a:t>, f:</a:t>
            </a:r>
            <a:r>
              <a:rPr lang="en-US" sz="2400" b="1" i="0" u="none" strike="noStrike" kern="1200" cap="none">
                <a:ln>
                  <a:noFill/>
                </a:ln>
                <a:solidFill>
                  <a:srgbClr val="7CB342"/>
                </a:solidFill>
                <a:latin typeface="Source Code Pro" pitchFamily="17"/>
                <a:ea typeface="Tahoma" pitchFamily="2"/>
                <a:cs typeface="Droid Sans Devanagari" pitchFamily="2"/>
              </a:rPr>
              <a:t> </a:t>
            </a:r>
            <a:r>
              <a:rPr lang="en-US" sz="2400" b="1" i="0" u="none" strike="noStrike" kern="1200" cap="none">
                <a:ln>
                  <a:noFill/>
                </a:ln>
                <a:solidFill>
                  <a:srgbClr val="0D47A1"/>
                </a:solidFill>
                <a:latin typeface="Source Code Pro" pitchFamily="17"/>
                <a:ea typeface="Tahoma" pitchFamily="2"/>
                <a:cs typeface="Droid Sans Devanagari" pitchFamily="2"/>
              </a:rPr>
              <a:t>F</a:t>
            </a:r>
            <a:r>
              <a:rPr lang="en-US" sz="2400" b="1" i="0" u="none" strike="noStrike" kern="1200" cap="none">
                <a:ln>
                  <a:noFill/>
                </a:ln>
                <a:solidFill>
                  <a:srgbClr val="212121"/>
                </a:solidFill>
                <a:latin typeface="Source Code Pro" pitchFamily="17"/>
                <a:ea typeface="Tahoma" pitchFamily="2"/>
                <a:cs typeface="Droid Sans Devanagari" pitchFamily="2"/>
              </a:rPr>
              <a:t>)</a:t>
            </a:r>
            <a:r>
              <a:rPr lang="en-US" sz="2400" b="1" i="0" u="none" strike="noStrike" kern="1200" cap="none">
                <a:ln>
                  <a:noFill/>
                </a:ln>
                <a:solidFill>
                  <a:srgbClr val="7CB342"/>
                </a:solidFill>
                <a:latin typeface="Source Code Pro" pitchFamily="17"/>
                <a:ea typeface="Tahoma" pitchFamily="2"/>
                <a:cs typeface="Droid Sans Devanagari" pitchFamily="2"/>
              </a:rPr>
              <a:t> </a:t>
            </a:r>
            <a:r>
              <a:rPr lang="en-US" sz="2400" b="1" i="0" u="none" strike="noStrike" kern="1200" cap="none">
                <a:ln>
                  <a:noFill/>
                </a:ln>
                <a:solidFill>
                  <a:srgbClr val="212121"/>
                </a:solidFill>
                <a:latin typeface="Source Code Pro" pitchFamily="17"/>
                <a:ea typeface="Tahoma" pitchFamily="2"/>
                <a:cs typeface="Droid Sans Devanagari" pitchFamily="2"/>
              </a:rPr>
              <a:t>→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1" i="0" u="none" strike="noStrike" kern="1200" cap="none">
                <a:ln>
                  <a:noFill/>
                </a:ln>
                <a:solidFill>
                  <a:srgbClr val="212121"/>
                </a:solidFill>
                <a:latin typeface="Source Code Pro" pitchFamily="17"/>
                <a:ea typeface="Tahoma" pitchFamily="2"/>
                <a:cs typeface="Droid Sans Devanagari" pitchFamily="2"/>
              </a:rPr>
              <a:t>    </a:t>
            </a:r>
            <a:r>
              <a:rPr lang="en-US" sz="2400" b="1" i="0" u="none" strike="noStrike" kern="1200" cap="none">
                <a:ln>
                  <a:noFill/>
                </a:ln>
                <a:solidFill>
                  <a:srgbClr val="33691E"/>
                </a:solidFill>
                <a:latin typeface="Source Code Pro" pitchFamily="17"/>
                <a:ea typeface="Tahoma" pitchFamily="2"/>
                <a:cs typeface="Droid Sans Devanagari" pitchFamily="2"/>
              </a:rPr>
              <a:t>where</a:t>
            </a:r>
            <a:r>
              <a:rPr lang="en-US" sz="2400" b="1" i="0" u="none" strike="noStrike" kern="1200" cap="none">
                <a:ln>
                  <a:noFill/>
                </a:ln>
                <a:solidFill>
                  <a:srgbClr val="7CB342"/>
                </a:solidFill>
                <a:latin typeface="Source Code Pro" pitchFamily="17"/>
                <a:ea typeface="Tahoma" pitchFamily="2"/>
                <a:cs typeface="Droid Sans Devanagari" pitchFamily="2"/>
              </a:rPr>
              <a:t> </a:t>
            </a:r>
            <a:r>
              <a:rPr lang="en-US" sz="2400" b="1" i="0" u="none" strike="noStrike" kern="1200" cap="none">
                <a:ln>
                  <a:noFill/>
                </a:ln>
                <a:solidFill>
                  <a:srgbClr val="212121"/>
                </a:solidFill>
                <a:latin typeface="Source Code Pro" pitchFamily="17"/>
                <a:ea typeface="Tahoma" pitchFamily="2"/>
                <a:cs typeface="Droid Sans Devanagari" pitchFamily="2"/>
              </a:rPr>
              <a:t>F: </a:t>
            </a:r>
            <a:r>
              <a:rPr lang="en-US" sz="2400" b="1" i="0" u="none" strike="noStrike" kern="1200" cap="none">
                <a:ln>
                  <a:noFill/>
                </a:ln>
                <a:solidFill>
                  <a:srgbClr val="0D47A1"/>
                </a:solidFill>
                <a:latin typeface="Source Code Pro" pitchFamily="17"/>
                <a:ea typeface="Tahoma" pitchFamily="2"/>
                <a:cs typeface="Droid Sans Devanagari" pitchFamily="2"/>
              </a:rPr>
              <a:t>for</a:t>
            </a:r>
            <a:r>
              <a:rPr lang="en-US" sz="2400" b="1" i="0" u="none" strike="noStrike" kern="1200" cap="none">
                <a:ln>
                  <a:noFill/>
                </a:ln>
                <a:solidFill>
                  <a:srgbClr val="212121"/>
                </a:solidFill>
                <a:latin typeface="Source Code Pro" pitchFamily="17"/>
                <a:ea typeface="Tahoma" pitchFamily="2"/>
                <a:cs typeface="Droid Sans Devanagari" pitchFamily="2"/>
              </a:rPr>
              <a:t>&lt;</a:t>
            </a:r>
            <a:r>
              <a:rPr lang="en-US" sz="2400" b="1" i="0" u="none" strike="noStrike" kern="1200" cap="none">
                <a:ln>
                  <a:noFill/>
                </a:ln>
                <a:solidFill>
                  <a:srgbClr val="33691E"/>
                </a:solidFill>
                <a:latin typeface="Source Code Pro" pitchFamily="17"/>
                <a:ea typeface="Tahoma" pitchFamily="2"/>
                <a:cs typeface="Droid Sans Devanagari" pitchFamily="2"/>
              </a:rPr>
              <a:t>'b</a:t>
            </a:r>
            <a:r>
              <a:rPr lang="en-US" sz="2400" b="1" i="0" u="none" strike="noStrike" kern="1200" cap="none">
                <a:ln>
                  <a:noFill/>
                </a:ln>
                <a:solidFill>
                  <a:srgbClr val="212121"/>
                </a:solidFill>
                <a:latin typeface="Source Code Pro" pitchFamily="17"/>
                <a:ea typeface="Tahoma" pitchFamily="2"/>
                <a:cs typeface="Droid Sans Devanagari" pitchFamily="2"/>
              </a:rPr>
              <a:t>&gt; </a:t>
            </a:r>
            <a:r>
              <a:rPr lang="en-US" sz="2400" b="1" i="0" u="none" strike="noStrike" kern="1200" cap="none">
                <a:ln>
                  <a:noFill/>
                </a:ln>
                <a:solidFill>
                  <a:srgbClr val="33691E"/>
                </a:solidFill>
                <a:latin typeface="Source Code Pro" pitchFamily="17"/>
                <a:ea typeface="Tahoma" pitchFamily="2"/>
                <a:cs typeface="Droid Sans Devanagari" pitchFamily="2"/>
              </a:rPr>
              <a:t>FnOnce</a:t>
            </a:r>
            <a:r>
              <a:rPr lang="en-US" sz="2400" b="1" i="0" u="none" strike="noStrike" kern="1200" cap="none">
                <a:ln>
                  <a:noFill/>
                </a:ln>
                <a:solidFill>
                  <a:srgbClr val="212121"/>
                </a:solidFill>
                <a:latin typeface="Source Code Pro" pitchFamily="17"/>
                <a:ea typeface="Tahoma" pitchFamily="2"/>
                <a:cs typeface="Droid Sans Devanagari" pitchFamily="2"/>
              </a:rPr>
              <a:t>(&amp;</a:t>
            </a:r>
            <a:r>
              <a:rPr lang="en-US" sz="2400" b="1" i="0" u="none" strike="noStrike" kern="1200" cap="none">
                <a:ln>
                  <a:noFill/>
                </a:ln>
                <a:solidFill>
                  <a:srgbClr val="33691E"/>
                </a:solidFill>
                <a:latin typeface="Source Code Pro" pitchFamily="17"/>
                <a:ea typeface="Tahoma" pitchFamily="2"/>
                <a:cs typeface="Droid Sans Devanagari" pitchFamily="2"/>
              </a:rPr>
              <a:t>'b</a:t>
            </a:r>
            <a:r>
              <a:rPr lang="en-US" sz="2400" b="1" i="0" u="none" strike="noStrike" kern="1200" cap="none">
                <a:ln>
                  <a:noFill/>
                </a:ln>
                <a:solidFill>
                  <a:srgbClr val="212121"/>
                </a:solidFill>
                <a:latin typeface="Source Code Pro" pitchFamily="17"/>
                <a:ea typeface="Tahoma" pitchFamily="2"/>
                <a:cs typeface="Droid Sans Devanagari" pitchFamily="2"/>
              </a:rPr>
              <a:t> </a:t>
            </a:r>
            <a:r>
              <a:rPr lang="en-US" sz="2400" b="1" i="0" u="none" strike="noStrike" kern="1200" cap="none">
                <a:ln>
                  <a:noFill/>
                </a:ln>
                <a:solidFill>
                  <a:srgbClr val="33691E"/>
                </a:solidFill>
                <a:latin typeface="Source Code Pro" pitchFamily="17"/>
                <a:ea typeface="Tahoma" pitchFamily="2"/>
                <a:cs typeface="Droid Sans Devanagari" pitchFamily="2"/>
              </a:rPr>
              <a:t>mut </a:t>
            </a:r>
            <a:r>
              <a:rPr lang="en-US" sz="2400" b="1" i="0" u="none" strike="noStrike" kern="1200" cap="none">
                <a:ln>
                  <a:noFill/>
                </a:ln>
                <a:solidFill>
                  <a:srgbClr val="212121"/>
                </a:solidFill>
                <a:latin typeface="Source Code Pro" pitchFamily="17"/>
                <a:ea typeface="Tahoma" pitchFamily="2"/>
                <a:cs typeface="Droid Sans Devanagari" pitchFamily="2"/>
              </a:rPr>
              <a:t>T)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BE74FF-D678-7D4D-B1B0-4FF785B0944B}"/>
              </a:ext>
            </a:extLst>
          </p:cNvPr>
          <p:cNvSpPr txBox="1"/>
          <p:nvPr/>
        </p:nvSpPr>
        <p:spPr>
          <a:xfrm>
            <a:off x="1164600" y="1765800"/>
            <a:ext cx="7536240" cy="3831479"/>
          </a:xfrm>
          <a:prstGeom prst="rect">
            <a:avLst/>
          </a:prstGeom>
          <a:noFill/>
          <a:ln w="38160" cap="rnd">
            <a:solidFill>
              <a:srgbClr val="007AC2"/>
            </a:solidFill>
            <a:prstDash val="solid"/>
          </a:ln>
        </p:spPr>
        <p:txBody>
          <a:bodyPr wrap="none" lIns="108720" tIns="63720" rIns="108720" bIns="63720" anchor="ctr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0" i="0" u="none" strike="noStrike" kern="1200" cap="none">
                <a:ln>
                  <a:noFill/>
                </a:ln>
                <a:solidFill>
                  <a:srgbClr val="7CB342"/>
                </a:solidFill>
                <a:latin typeface="Source Code Pro" pitchFamily="17"/>
                <a:ea typeface="Tahoma" pitchFamily="2"/>
                <a:cs typeface="Droid Sans Devanagari" pitchFamily="2"/>
              </a:rPr>
              <a:t>// Can’t operate on timer data here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1" i="0" u="none" strike="noStrike" kern="1200" cap="none">
                <a:ln>
                  <a:noFill/>
                </a:ln>
                <a:latin typeface="Source Code Pro" pitchFamily="17"/>
                <a:ea typeface="Tahoma" pitchFamily="2"/>
                <a:cs typeface="Droid Sans Devanagari" pitchFamily="2"/>
              </a:rPr>
              <a:t>timer_grant.</a:t>
            </a:r>
            <a:r>
              <a:rPr lang="en-US" sz="2400" b="1" i="0" u="none" strike="noStrike" kern="1200" cap="none">
                <a:ln>
                  <a:noFill/>
                </a:ln>
                <a:solidFill>
                  <a:srgbClr val="0D47A1"/>
                </a:solidFill>
                <a:latin typeface="Source Code Pro" pitchFamily="17"/>
                <a:ea typeface="Tahoma" pitchFamily="2"/>
                <a:cs typeface="Droid Sans Devanagari" pitchFamily="2"/>
              </a:rPr>
              <a:t>enter</a:t>
            </a:r>
            <a:r>
              <a:rPr lang="en-US" sz="2400" b="1" i="0" u="none" strike="noStrike" kern="1200" cap="none">
                <a:ln>
                  <a:noFill/>
                </a:ln>
                <a:latin typeface="Source Code Pro" pitchFamily="17"/>
                <a:ea typeface="Tahoma" pitchFamily="2"/>
                <a:cs typeface="Droid Sans Devanagari" pitchFamily="2"/>
              </a:rPr>
              <a:t>(process_id, |timer| {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1" i="0" u="none" strike="noStrike" kern="1200" cap="none">
                <a:ln>
                  <a:noFill/>
                </a:ln>
                <a:solidFill>
                  <a:srgbClr val="7CB342"/>
                </a:solidFill>
                <a:latin typeface="Source Code Pro" pitchFamily="17"/>
                <a:ea typeface="Tahoma" pitchFamily="2"/>
                <a:cs typeface="Droid Sans Devanagari" pitchFamily="2"/>
              </a:rPr>
              <a:t>    </a:t>
            </a:r>
            <a:r>
              <a:rPr lang="en-US" sz="2400" b="0" i="0" u="none" strike="noStrike" kern="1200" cap="none">
                <a:ln>
                  <a:noFill/>
                </a:ln>
                <a:solidFill>
                  <a:srgbClr val="7CB342"/>
                </a:solidFill>
                <a:latin typeface="Source Code Pro" pitchFamily="17"/>
                <a:ea typeface="Tahoma" pitchFamily="2"/>
                <a:cs typeface="Droid Sans Devanagari" pitchFamily="2"/>
              </a:rPr>
              <a:t>// Can operate on timer data here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1" i="0" u="none" strike="noStrike" kern="1200" cap="none">
                <a:ln>
                  <a:noFill/>
                </a:ln>
                <a:solidFill>
                  <a:srgbClr val="000000"/>
                </a:solidFill>
                <a:latin typeface="Source Code Pro" pitchFamily="17"/>
                <a:ea typeface="Tahoma" pitchFamily="2"/>
                <a:cs typeface="Droid Sans Devanagari" pitchFamily="2"/>
              </a:rPr>
              <a:t>    </a:t>
            </a:r>
            <a:r>
              <a:rPr lang="en-US" sz="2400" b="1" i="0" u="none" strike="noStrike" kern="1200" cap="none">
                <a:ln>
                  <a:noFill/>
                </a:ln>
                <a:solidFill>
                  <a:srgbClr val="1B5E20"/>
                </a:solidFill>
                <a:latin typeface="Source Code Pro" pitchFamily="17"/>
                <a:ea typeface="Tahoma" pitchFamily="2"/>
                <a:cs typeface="Droid Sans Devanagari" pitchFamily="2"/>
              </a:rPr>
              <a:t>if</a:t>
            </a:r>
            <a:r>
              <a:rPr lang="en-US" sz="2400" b="1" i="0" u="none" strike="noStrike" kern="1200" cap="none">
                <a:ln>
                  <a:noFill/>
                </a:ln>
                <a:solidFill>
                  <a:srgbClr val="000000"/>
                </a:solidFill>
                <a:latin typeface="Source Code Pro" pitchFamily="17"/>
                <a:ea typeface="Tahoma" pitchFamily="2"/>
                <a:cs typeface="Droid Sans Devanagari" pitchFamily="2"/>
              </a:rPr>
              <a:t> timer.expiration </a:t>
            </a:r>
            <a:r>
              <a:rPr lang="en-US" sz="2400" b="1" i="0" u="none" strike="noStrike" kern="1200" cap="none">
                <a:ln>
                  <a:noFill/>
                </a:ln>
                <a:solidFill>
                  <a:srgbClr val="212121"/>
                </a:solidFill>
                <a:latin typeface="Source Code Pro" pitchFamily="17"/>
                <a:ea typeface="Tahoma" pitchFamily="2"/>
                <a:cs typeface="Droid Sans Devanagari" pitchFamily="2"/>
              </a:rPr>
              <a:t>&gt;</a:t>
            </a:r>
            <a:r>
              <a:rPr lang="en-US" sz="2400" b="1" i="0" u="none" strike="noStrike" kern="1200" cap="none">
                <a:ln>
                  <a:noFill/>
                </a:ln>
                <a:solidFill>
                  <a:srgbClr val="000000"/>
                </a:solidFill>
                <a:latin typeface="Source Code Pro" pitchFamily="17"/>
                <a:ea typeface="Tahoma" pitchFamily="2"/>
                <a:cs typeface="Droid Sans Devanagari" pitchFamily="2"/>
              </a:rPr>
              <a:t> cur_time {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1" i="0" u="none" strike="noStrike" kern="1200" cap="none">
                <a:ln>
                  <a:noFill/>
                </a:ln>
                <a:solidFill>
                  <a:srgbClr val="000000"/>
                </a:solidFill>
                <a:latin typeface="Source Code Pro" pitchFamily="17"/>
                <a:ea typeface="Tahoma" pitchFamily="2"/>
                <a:cs typeface="Droid Sans Devanagari" pitchFamily="2"/>
              </a:rPr>
              <a:t>        timer.fired = true;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1" i="0" u="none" strike="noStrike" kern="1200" cap="none">
                <a:ln>
                  <a:noFill/>
                </a:ln>
                <a:solidFill>
                  <a:srgbClr val="000000"/>
                </a:solidFill>
                <a:latin typeface="Source Code Pro" pitchFamily="17"/>
                <a:ea typeface="Tahoma" pitchFamily="2"/>
                <a:cs typeface="Droid Sans Devanagari" pitchFamily="2"/>
              </a:rPr>
              <a:t>    }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1" i="0" u="none" strike="noStrike" kern="1200" cap="none">
                <a:ln>
                  <a:noFill/>
                </a:ln>
                <a:latin typeface="Source Code Pro" pitchFamily="17"/>
                <a:ea typeface="Tahoma" pitchFamily="2"/>
                <a:cs typeface="Droid Sans Devanagari" pitchFamily="2"/>
              </a:rPr>
              <a:t>});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400" b="1" i="0" u="none" strike="noStrike" kern="1200" cap="none">
              <a:ln>
                <a:noFill/>
              </a:ln>
              <a:latin typeface="Source Code Pro" pitchFamily="17"/>
              <a:ea typeface="Tahoma" pitchFamily="2"/>
              <a:cs typeface="Droid Sans Devanagar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0" i="0" u="none" strike="noStrike" kern="1200" cap="none">
                <a:ln>
                  <a:noFill/>
                </a:ln>
                <a:solidFill>
                  <a:srgbClr val="7CB342"/>
                </a:solidFill>
                <a:latin typeface="Source Code Pro" pitchFamily="17"/>
                <a:ea typeface="Tahoma" pitchFamily="2"/>
                <a:cs typeface="Droid Sans Devanagari" pitchFamily="2"/>
              </a:rPr>
              <a:t>// timer data can’t escape here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3">
            <a:extLst>
              <a:ext uri="{FF2B5EF4-FFF2-40B4-BE49-F238E27FC236}">
                <a16:creationId xmlns:a16="http://schemas.microsoft.com/office/drawing/2014/main" id="{FF2B7DC0-D1EB-F049-B284-3828C67F0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5824D66-92D0-CE40-986C-3402536BB48B}" type="slidenum">
              <a:t>28</a:t>
            </a:fld>
            <a:endParaRPr lang="en-U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E2128983-6361-D844-90EC-A45CCB3BC5A1}"/>
              </a:ext>
            </a:extLst>
          </p:cNvPr>
          <p:cNvSpPr/>
          <p:nvPr/>
        </p:nvSpPr>
        <p:spPr>
          <a:xfrm>
            <a:off x="4688280" y="4184279"/>
            <a:ext cx="705240" cy="45971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EDD400"/>
          </a:solidFill>
          <a:ln w="12600" cap="rnd">
            <a:solidFill>
              <a:srgbClr val="FFFFFF"/>
            </a:solidFill>
            <a:prstDash val="solid"/>
          </a:ln>
        </p:spPr>
        <p:txBody>
          <a:bodyPr wrap="none" lIns="96120" tIns="51120" rIns="96120" bIns="51120" anchor="b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Droid Sans Devanagari" pitchFamily="2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2A2CF66D-BF00-D242-95A0-644DDB421C9F}"/>
              </a:ext>
            </a:extLst>
          </p:cNvPr>
          <p:cNvSpPr/>
          <p:nvPr/>
        </p:nvSpPr>
        <p:spPr>
          <a:xfrm>
            <a:off x="5450759" y="3049920"/>
            <a:ext cx="705240" cy="45971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EDD400"/>
          </a:solidFill>
          <a:ln w="12600" cap="rnd">
            <a:solidFill>
              <a:srgbClr val="FFFFFF"/>
            </a:solidFill>
            <a:prstDash val="solid"/>
          </a:ln>
        </p:spPr>
        <p:txBody>
          <a:bodyPr wrap="none" lIns="96120" tIns="51120" rIns="96120" bIns="51120" anchor="b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Droid Sans Devanagari" pitchFamily="2"/>
            </a:endParaRPr>
          </a:p>
        </p:txBody>
      </p:sp>
      <p:cxnSp>
        <p:nvCxnSpPr>
          <p:cNvPr id="4" name="Elbow Connector 3">
            <a:extLst>
              <a:ext uri="{FF2B5EF4-FFF2-40B4-BE49-F238E27FC236}">
                <a16:creationId xmlns:a16="http://schemas.microsoft.com/office/drawing/2014/main" id="{2DD5DD56-6966-DB44-BDC2-0A8BB8FB2ECA}"/>
              </a:ext>
            </a:extLst>
          </p:cNvPr>
          <p:cNvCxnSpPr>
            <a:stCxn id="2" idx="0"/>
            <a:endCxn id="3" idx="2"/>
          </p:cNvCxnSpPr>
          <p:nvPr/>
        </p:nvCxnSpPr>
        <p:spPr>
          <a:xfrm rot="5400000" flipH="1" flipV="1">
            <a:off x="5084819" y="3465720"/>
            <a:ext cx="674640" cy="762479"/>
          </a:xfrm>
          <a:prstGeom prst="bentConnector3">
            <a:avLst>
              <a:gd name="adj1" fmla="val 50000"/>
            </a:avLst>
          </a:prstGeom>
          <a:noFill/>
          <a:ln w="0" cap="rnd">
            <a:solidFill>
              <a:srgbClr val="000000"/>
            </a:solidFill>
            <a:prstDash val="solid"/>
            <a:tailEnd type="arrow"/>
          </a:ln>
        </p:spPr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D3AFC8E2-C1CF-5841-BFB5-FFC1F516ACE0}"/>
              </a:ext>
            </a:extLst>
          </p:cNvPr>
          <p:cNvGrpSpPr/>
          <p:nvPr/>
        </p:nvGrpSpPr>
        <p:grpSpPr>
          <a:xfrm>
            <a:off x="3255839" y="1596240"/>
            <a:ext cx="3710160" cy="4278240"/>
            <a:chOff x="3255839" y="1596240"/>
            <a:chExt cx="3710160" cy="4278240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6707A20-63AD-A14F-A9A2-6197AC6EC664}"/>
                </a:ext>
              </a:extLst>
            </p:cNvPr>
            <p:cNvSpPr/>
            <p:nvPr/>
          </p:nvSpPr>
          <p:spPr>
            <a:xfrm>
              <a:off x="4055760" y="3013920"/>
              <a:ext cx="705240" cy="459719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0000"/>
            </a:solidFill>
            <a:ln w="12600" cap="rnd">
              <a:solidFill>
                <a:srgbClr val="FFFFFF"/>
              </a:solidFill>
              <a:prstDash val="solid"/>
            </a:ln>
          </p:spPr>
          <p:txBody>
            <a:bodyPr wrap="none" lIns="96120" tIns="51120" rIns="96120" bIns="51120" anchor="b" anchorCtr="0" compatLnSpc="0">
              <a:sp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Tahoma" pitchFamily="2"/>
                <a:cs typeface="Droid Sans Devanagari" pitchFamily="2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3A62107-01AA-2640-A639-7B0BFBBFCCB3}"/>
                </a:ext>
              </a:extLst>
            </p:cNvPr>
            <p:cNvSpPr/>
            <p:nvPr/>
          </p:nvSpPr>
          <p:spPr>
            <a:xfrm>
              <a:off x="5137200" y="1998360"/>
              <a:ext cx="705240" cy="459719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0000"/>
            </a:solidFill>
            <a:ln w="12600" cap="rnd">
              <a:solidFill>
                <a:srgbClr val="FFFFFF"/>
              </a:solidFill>
              <a:prstDash val="solid"/>
            </a:ln>
          </p:spPr>
          <p:txBody>
            <a:bodyPr wrap="none" lIns="96120" tIns="51120" rIns="96120" bIns="51120" anchor="b" anchorCtr="0" compatLnSpc="0">
              <a:sp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Tahoma" pitchFamily="2"/>
                <a:cs typeface="Droid Sans Devanagari" pitchFamily="2"/>
              </a:endParaRPr>
            </a:p>
          </p:txBody>
        </p:sp>
        <p:cxnSp>
          <p:nvCxnSpPr>
            <p:cNvPr id="8" name="Elbow Connector 7">
              <a:extLst>
                <a:ext uri="{FF2B5EF4-FFF2-40B4-BE49-F238E27FC236}">
                  <a16:creationId xmlns:a16="http://schemas.microsoft.com/office/drawing/2014/main" id="{698CE6D6-1B5D-7841-8381-93F88361A30F}"/>
                </a:ext>
              </a:extLst>
            </p:cNvPr>
            <p:cNvCxnSpPr>
              <a:stCxn id="2" idx="0"/>
              <a:endCxn id="6" idx="2"/>
            </p:cNvCxnSpPr>
            <p:nvPr/>
          </p:nvCxnSpPr>
          <p:spPr>
            <a:xfrm rot="16200000" flipV="1">
              <a:off x="4369320" y="3512699"/>
              <a:ext cx="710640" cy="632520"/>
            </a:xfrm>
            <a:prstGeom prst="bentConnector3">
              <a:avLst>
                <a:gd name="adj1" fmla="val 50000"/>
              </a:avLst>
            </a:prstGeom>
            <a:noFill/>
            <a:ln w="0" cap="rnd">
              <a:solidFill>
                <a:srgbClr val="000000"/>
              </a:solidFill>
              <a:prstDash val="solid"/>
              <a:tailEnd type="arrow"/>
            </a:ln>
          </p:spPr>
        </p:cxnSp>
        <p:cxnSp>
          <p:nvCxnSpPr>
            <p:cNvPr id="9" name="Elbow Connector 8">
              <a:extLst>
                <a:ext uri="{FF2B5EF4-FFF2-40B4-BE49-F238E27FC236}">
                  <a16:creationId xmlns:a16="http://schemas.microsoft.com/office/drawing/2014/main" id="{97F9E258-E406-6B43-A453-18E8B72321A3}"/>
                </a:ext>
              </a:extLst>
            </p:cNvPr>
            <p:cNvCxnSpPr>
              <a:stCxn id="3" idx="0"/>
              <a:endCxn id="7" idx="2"/>
            </p:cNvCxnSpPr>
            <p:nvPr/>
          </p:nvCxnSpPr>
          <p:spPr>
            <a:xfrm rot="16200000" flipV="1">
              <a:off x="5350680" y="2597220"/>
              <a:ext cx="591841" cy="313559"/>
            </a:xfrm>
            <a:prstGeom prst="bentConnector3">
              <a:avLst>
                <a:gd name="adj1" fmla="val 50000"/>
              </a:avLst>
            </a:prstGeom>
            <a:noFill/>
            <a:ln w="0" cap="rnd">
              <a:solidFill>
                <a:srgbClr val="000000"/>
              </a:solidFill>
              <a:prstDash val="solid"/>
              <a:tailEnd type="arrow"/>
            </a:ln>
          </p:spPr>
        </p:cxn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C208CB5-1A5A-CD41-8ADC-8F70BC711A9E}"/>
                </a:ext>
              </a:extLst>
            </p:cNvPr>
            <p:cNvSpPr/>
            <p:nvPr/>
          </p:nvSpPr>
          <p:spPr>
            <a:xfrm>
              <a:off x="3255839" y="1596240"/>
              <a:ext cx="3710160" cy="32918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2600" cap="rnd">
              <a:solidFill>
                <a:srgbClr val="000000"/>
              </a:solidFill>
              <a:prstDash val="solid"/>
            </a:ln>
          </p:spPr>
          <p:txBody>
            <a:bodyPr wrap="none" lIns="96120" tIns="51120" rIns="96120" bIns="51120" anchor="t" anchorCtr="0" compatLnSpc="0">
              <a:spAutoFit/>
            </a:bodyPr>
            <a:lstStyle/>
            <a:p>
              <a:pPr marL="0" marR="0" lvl="0" indent="0" algn="l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2400" b="0" i="0" u="none" strike="noStrike" kern="1200" cap="none">
                  <a:ln>
                    <a:noFill/>
                  </a:ln>
                  <a:latin typeface="Source Sans Pro" pitchFamily="34"/>
                  <a:ea typeface="Tahoma" pitchFamily="2"/>
                  <a:cs typeface="Droid Sans Devanagari" pitchFamily="2"/>
                </a:rPr>
                <a:t>Shared Heap</a:t>
              </a:r>
            </a:p>
          </p:txBody>
        </p:sp>
        <p:cxnSp>
          <p:nvCxnSpPr>
            <p:cNvPr id="11" name="Elbow Connector 10">
              <a:extLst>
                <a:ext uri="{FF2B5EF4-FFF2-40B4-BE49-F238E27FC236}">
                  <a16:creationId xmlns:a16="http://schemas.microsoft.com/office/drawing/2014/main" id="{E002E9F8-B0DB-2F4A-8A3F-5573DD372198}"/>
                </a:ext>
              </a:extLst>
            </p:cNvPr>
            <p:cNvCxnSpPr>
              <a:stCxn id="12" idx="0"/>
              <a:endCxn id="2" idx="2"/>
            </p:cNvCxnSpPr>
            <p:nvPr/>
          </p:nvCxnSpPr>
          <p:spPr>
            <a:xfrm rot="5400000" flipH="1" flipV="1">
              <a:off x="4424849" y="5258429"/>
              <a:ext cx="1230482" cy="1620"/>
            </a:xfrm>
            <a:prstGeom prst="bentConnector3">
              <a:avLst>
                <a:gd name="adj1" fmla="val 50000"/>
              </a:avLst>
            </a:prstGeom>
            <a:noFill/>
            <a:ln w="0" cap="rnd">
              <a:solidFill>
                <a:srgbClr val="000000"/>
              </a:solidFill>
              <a:prstDash val="solid"/>
              <a:tailEnd type="arrow"/>
            </a:ln>
          </p:spPr>
        </p:cxnSp>
      </p:grpSp>
      <p:sp>
        <p:nvSpPr>
          <p:cNvPr id="12" name="Freeform 11">
            <a:extLst>
              <a:ext uri="{FF2B5EF4-FFF2-40B4-BE49-F238E27FC236}">
                <a16:creationId xmlns:a16="http://schemas.microsoft.com/office/drawing/2014/main" id="{CF5D2C4F-96A0-9C4B-9A1B-41C57B4C502C}"/>
              </a:ext>
            </a:extLst>
          </p:cNvPr>
          <p:cNvSpPr/>
          <p:nvPr/>
        </p:nvSpPr>
        <p:spPr>
          <a:xfrm>
            <a:off x="3566160" y="5874480"/>
            <a:ext cx="2946239" cy="11736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007AC2"/>
          </a:solidFill>
          <a:ln w="0" cap="rnd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sp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200" b="1" i="0" u="none" strike="noStrike" kern="1200" cap="none">
                <a:ln>
                  <a:noFill/>
                </a:ln>
                <a:solidFill>
                  <a:srgbClr val="FFFFFF"/>
                </a:solidFill>
                <a:latin typeface="Source Sans Pro" pitchFamily="34"/>
                <a:ea typeface="Tahoma" pitchFamily="2"/>
                <a:cs typeface="Droid Sans Devanagari" pitchFamily="2"/>
              </a:rPr>
              <a:t>Software Timer Driver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9753F3F-43F0-C64C-906E-9E8B345BA210}"/>
              </a:ext>
            </a:extLst>
          </p:cNvPr>
          <p:cNvGrpSpPr/>
          <p:nvPr/>
        </p:nvGrpSpPr>
        <p:grpSpPr>
          <a:xfrm>
            <a:off x="5085720" y="2103120"/>
            <a:ext cx="2814119" cy="3763079"/>
            <a:chOff x="5085720" y="2103120"/>
            <a:chExt cx="2814119" cy="3763079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614286A-A771-6B49-9294-52432AA77D15}"/>
                </a:ext>
              </a:extLst>
            </p:cNvPr>
            <p:cNvSpPr/>
            <p:nvPr/>
          </p:nvSpPr>
          <p:spPr>
            <a:xfrm>
              <a:off x="6423480" y="3979080"/>
              <a:ext cx="705240" cy="459719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EDD400"/>
            </a:solidFill>
            <a:ln w="12600" cap="rnd">
              <a:solidFill>
                <a:srgbClr val="FFFFFF"/>
              </a:solidFill>
              <a:prstDash val="solid"/>
            </a:ln>
          </p:spPr>
          <p:txBody>
            <a:bodyPr wrap="none" lIns="96120" tIns="51120" rIns="96120" bIns="51120" anchor="b" anchorCtr="0" compatLnSpc="0">
              <a:sp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Tahoma" pitchFamily="2"/>
                <a:cs typeface="Droid Sans Devanagari" pitchFamily="2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01D7698-C4FE-E242-AF60-6B1D6124C8B7}"/>
                </a:ext>
              </a:extLst>
            </p:cNvPr>
            <p:cNvSpPr/>
            <p:nvPr/>
          </p:nvSpPr>
          <p:spPr>
            <a:xfrm>
              <a:off x="6415200" y="2668680"/>
              <a:ext cx="705240" cy="459719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EDD400"/>
            </a:solidFill>
            <a:ln w="12600" cap="rnd">
              <a:solidFill>
                <a:srgbClr val="FFFFFF"/>
              </a:solidFill>
              <a:prstDash val="solid"/>
            </a:ln>
          </p:spPr>
          <p:txBody>
            <a:bodyPr wrap="none" lIns="96120" tIns="51120" rIns="96120" bIns="51120" anchor="b" anchorCtr="0" compatLnSpc="0">
              <a:sp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Tahoma" pitchFamily="2"/>
                <a:cs typeface="Droid Sans Devanagari" pitchFamily="2"/>
              </a:endParaRPr>
            </a:p>
          </p:txBody>
        </p:sp>
        <p:cxnSp>
          <p:nvCxnSpPr>
            <p:cNvPr id="16" name="Elbow Connector 15">
              <a:extLst>
                <a:ext uri="{FF2B5EF4-FFF2-40B4-BE49-F238E27FC236}">
                  <a16:creationId xmlns:a16="http://schemas.microsoft.com/office/drawing/2014/main" id="{FE918266-31AA-1745-80D9-F7E44E96FAAA}"/>
                </a:ext>
              </a:extLst>
            </p:cNvPr>
            <p:cNvCxnSpPr>
              <a:stCxn id="14" idx="0"/>
              <a:endCxn id="15" idx="2"/>
            </p:cNvCxnSpPr>
            <p:nvPr/>
          </p:nvCxnSpPr>
          <p:spPr>
            <a:xfrm rot="16200000" flipV="1">
              <a:off x="6346620" y="3549600"/>
              <a:ext cx="850681" cy="8280"/>
            </a:xfrm>
            <a:prstGeom prst="bentConnector3">
              <a:avLst>
                <a:gd name="adj1" fmla="val 50000"/>
              </a:avLst>
            </a:prstGeom>
            <a:noFill/>
            <a:ln w="0" cap="rnd">
              <a:solidFill>
                <a:srgbClr val="000000"/>
              </a:solidFill>
              <a:prstDash val="solid"/>
              <a:tailEnd type="arrow"/>
            </a:ln>
          </p:spPr>
        </p:cxn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9914A318-AD63-F743-A4EA-A98F98102F57}"/>
                </a:ext>
              </a:extLst>
            </p:cNvPr>
            <p:cNvSpPr/>
            <p:nvPr/>
          </p:nvSpPr>
          <p:spPr>
            <a:xfrm>
              <a:off x="5500800" y="2103120"/>
              <a:ext cx="2399039" cy="2579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2600" cap="rnd">
              <a:solidFill>
                <a:srgbClr val="000000"/>
              </a:solidFill>
              <a:prstDash val="solid"/>
            </a:ln>
          </p:spPr>
          <p:txBody>
            <a:bodyPr wrap="none" lIns="96120" tIns="51120" rIns="96120" bIns="51120" anchor="t" anchorCtr="0" compatLnSpc="0">
              <a:spAutoFit/>
            </a:bodyPr>
            <a:lstStyle/>
            <a:p>
              <a:pPr marL="0" marR="0" lvl="0" indent="0" algn="l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2400" b="0" i="0" u="none" strike="noStrike" kern="1200" cap="none">
                  <a:ln>
                    <a:noFill/>
                  </a:ln>
                  <a:latin typeface="Source Sans Pro" pitchFamily="34"/>
                  <a:ea typeface="Tahoma" pitchFamily="2"/>
                  <a:cs typeface="Droid Sans Devanagari" pitchFamily="2"/>
                </a:rPr>
                <a:t>Process 2</a:t>
              </a:r>
            </a:p>
          </p:txBody>
        </p:sp>
        <p:cxnSp>
          <p:nvCxnSpPr>
            <p:cNvPr id="18" name="Elbow Connector 17">
              <a:extLst>
                <a:ext uri="{FF2B5EF4-FFF2-40B4-BE49-F238E27FC236}">
                  <a16:creationId xmlns:a16="http://schemas.microsoft.com/office/drawing/2014/main" id="{5EB5D939-86A6-8348-B5B4-47387E6D9139}"/>
                </a:ext>
              </a:extLst>
            </p:cNvPr>
            <p:cNvCxnSpPr>
              <a:endCxn id="14" idx="2"/>
            </p:cNvCxnSpPr>
            <p:nvPr/>
          </p:nvCxnSpPr>
          <p:spPr>
            <a:xfrm flipV="1">
              <a:off x="5085720" y="4438800"/>
              <a:ext cx="1690200" cy="1427399"/>
            </a:xfrm>
            <a:prstGeom prst="bentConnector3">
              <a:avLst/>
            </a:prstGeom>
            <a:noFill/>
            <a:ln w="0" cap="rnd">
              <a:solidFill>
                <a:srgbClr val="000000"/>
              </a:solidFill>
              <a:prstDash val="solid"/>
              <a:tailEnd type="arrow"/>
            </a:ln>
          </p:spPr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327E726-AF4C-DA41-8386-71ED4ADBA161}"/>
              </a:ext>
            </a:extLst>
          </p:cNvPr>
          <p:cNvGrpSpPr/>
          <p:nvPr/>
        </p:nvGrpSpPr>
        <p:grpSpPr>
          <a:xfrm>
            <a:off x="2011680" y="2103120"/>
            <a:ext cx="3007800" cy="3778200"/>
            <a:chOff x="2011680" y="2103120"/>
            <a:chExt cx="3007800" cy="3778200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8184B494-A741-D94E-B6FD-260F6822F763}"/>
                </a:ext>
              </a:extLst>
            </p:cNvPr>
            <p:cNvSpPr/>
            <p:nvPr/>
          </p:nvSpPr>
          <p:spPr>
            <a:xfrm>
              <a:off x="2942640" y="3959640"/>
              <a:ext cx="705240" cy="459719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0000"/>
            </a:solidFill>
            <a:ln w="12600" cap="rnd">
              <a:solidFill>
                <a:srgbClr val="FFFFFF"/>
              </a:solidFill>
              <a:prstDash val="solid"/>
            </a:ln>
          </p:spPr>
          <p:txBody>
            <a:bodyPr wrap="none" lIns="96120" tIns="51120" rIns="96120" bIns="51120" anchor="b" anchorCtr="0" compatLnSpc="0">
              <a:sp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Tahoma" pitchFamily="2"/>
                <a:cs typeface="Droid Sans Devanagari" pitchFamily="2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D3B78497-FB4C-6548-9C88-B3481E61765F}"/>
                </a:ext>
              </a:extLst>
            </p:cNvPr>
            <p:cNvSpPr/>
            <p:nvPr/>
          </p:nvSpPr>
          <p:spPr>
            <a:xfrm>
              <a:off x="2934360" y="2649240"/>
              <a:ext cx="705240" cy="459719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0000"/>
            </a:solidFill>
            <a:ln w="12600" cap="rnd">
              <a:solidFill>
                <a:srgbClr val="FFFFFF"/>
              </a:solidFill>
              <a:prstDash val="solid"/>
            </a:ln>
          </p:spPr>
          <p:txBody>
            <a:bodyPr wrap="none" lIns="96120" tIns="51120" rIns="96120" bIns="51120" anchor="b" anchorCtr="0" compatLnSpc="0">
              <a:sp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Tahoma" pitchFamily="2"/>
                <a:cs typeface="Droid Sans Devanagari" pitchFamily="2"/>
              </a:endParaRPr>
            </a:p>
          </p:txBody>
        </p:sp>
        <p:cxnSp>
          <p:nvCxnSpPr>
            <p:cNvPr id="22" name="Elbow Connector 21">
              <a:extLst>
                <a:ext uri="{FF2B5EF4-FFF2-40B4-BE49-F238E27FC236}">
                  <a16:creationId xmlns:a16="http://schemas.microsoft.com/office/drawing/2014/main" id="{399061AF-E697-214F-B13E-15EBE4A0BEFA}"/>
                </a:ext>
              </a:extLst>
            </p:cNvPr>
            <p:cNvCxnSpPr>
              <a:stCxn id="20" idx="0"/>
              <a:endCxn id="21" idx="2"/>
            </p:cNvCxnSpPr>
            <p:nvPr/>
          </p:nvCxnSpPr>
          <p:spPr>
            <a:xfrm rot="16200000" flipV="1">
              <a:off x="2865780" y="3530160"/>
              <a:ext cx="850681" cy="8280"/>
            </a:xfrm>
            <a:prstGeom prst="bentConnector3">
              <a:avLst>
                <a:gd name="adj1" fmla="val 50000"/>
              </a:avLst>
            </a:prstGeom>
            <a:noFill/>
            <a:ln w="0" cap="rnd">
              <a:solidFill>
                <a:srgbClr val="000000"/>
              </a:solidFill>
              <a:prstDash val="solid"/>
              <a:tailEnd type="arrow"/>
            </a:ln>
          </p:spPr>
        </p:cxn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3B8F98C2-8506-5C4E-A039-EAB9A783521D}"/>
                </a:ext>
              </a:extLst>
            </p:cNvPr>
            <p:cNvSpPr/>
            <p:nvPr/>
          </p:nvSpPr>
          <p:spPr>
            <a:xfrm>
              <a:off x="2011680" y="2103120"/>
              <a:ext cx="2399039" cy="256031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2600" cap="rnd">
              <a:solidFill>
                <a:srgbClr val="000000"/>
              </a:solidFill>
              <a:prstDash val="solid"/>
            </a:ln>
          </p:spPr>
          <p:txBody>
            <a:bodyPr wrap="none" lIns="96120" tIns="51120" rIns="96120" bIns="51120" anchor="t" anchorCtr="0" compatLnSpc="0">
              <a:spAutoFit/>
            </a:bodyPr>
            <a:lstStyle/>
            <a:p>
              <a:pPr marL="0" marR="0" lvl="0" indent="0" algn="l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2400" b="0" i="0" u="none" strike="noStrike" kern="1200" cap="none">
                  <a:ln>
                    <a:noFill/>
                  </a:ln>
                  <a:latin typeface="Source Sans Pro" pitchFamily="34"/>
                  <a:ea typeface="Tahoma" pitchFamily="2"/>
                  <a:cs typeface="Droid Sans Devanagari" pitchFamily="2"/>
                </a:rPr>
                <a:t>Process 1</a:t>
              </a:r>
            </a:p>
          </p:txBody>
        </p:sp>
        <p:cxnSp>
          <p:nvCxnSpPr>
            <p:cNvPr id="24" name="Elbow Connector 23">
              <a:extLst>
                <a:ext uri="{FF2B5EF4-FFF2-40B4-BE49-F238E27FC236}">
                  <a16:creationId xmlns:a16="http://schemas.microsoft.com/office/drawing/2014/main" id="{C77E9808-E726-C549-A80D-FAA2F85AB102}"/>
                </a:ext>
              </a:extLst>
            </p:cNvPr>
            <p:cNvCxnSpPr>
              <a:endCxn id="20" idx="2"/>
            </p:cNvCxnSpPr>
            <p:nvPr/>
          </p:nvCxnSpPr>
          <p:spPr>
            <a:xfrm flipH="1" flipV="1">
              <a:off x="3295080" y="4419360"/>
              <a:ext cx="1724400" cy="1461960"/>
            </a:xfrm>
            <a:prstGeom prst="bentConnector3">
              <a:avLst/>
            </a:prstGeom>
            <a:noFill/>
            <a:ln w="0" cap="rnd">
              <a:solidFill>
                <a:srgbClr val="000000"/>
              </a:solidFill>
              <a:prstDash val="solid"/>
              <a:tailEnd type="arrow"/>
            </a:ln>
          </p:spPr>
        </p:cxnSp>
      </p:grpSp>
      <p:sp>
        <p:nvSpPr>
          <p:cNvPr id="25" name="Title 24">
            <a:extLst>
              <a:ext uri="{FF2B5EF4-FFF2-40B4-BE49-F238E27FC236}">
                <a16:creationId xmlns:a16="http://schemas.microsoft.com/office/drawing/2014/main" id="{65D4D5B9-3FF6-B543-810E-8BB816614BA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Grants: No Cross-Process Structures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3C9041E-FFD1-DE4E-8134-0AC145D2A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48F0A5D-F281-5A4A-970E-D8B3EFAE817F}" type="slidenum">
              <a:t>29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630934-5DCA-4044-9892-E43B428E7D1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128240" y="1280520"/>
            <a:ext cx="7923960" cy="5942880"/>
          </a:xfrm>
          <a:prstGeom prst="rect">
            <a:avLst/>
          </a:prstGeom>
          <a:noFill/>
          <a:ln cap="rnd"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D923458-2789-0248-AD8C-43E20DA6A45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Grants: No Cross-Process Structures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CBC5CA-22D1-6A49-82BD-D02998A2E951}"/>
              </a:ext>
            </a:extLst>
          </p:cNvPr>
          <p:cNvSpPr txBox="1"/>
          <p:nvPr/>
        </p:nvSpPr>
        <p:spPr>
          <a:xfrm rot="5400000">
            <a:off x="8176500" y="4122540"/>
            <a:ext cx="403560" cy="344880"/>
          </a:xfrm>
          <a:prstGeom prst="rect">
            <a:avLst/>
          </a:prstGeom>
          <a:noFill/>
          <a:ln cap="rnd"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>
                <a:ln>
                  <a:noFill/>
                </a:ln>
                <a:latin typeface="Source Sans Pro" pitchFamily="34"/>
                <a:ea typeface="Source Sans Pro" pitchFamily="34"/>
                <a:cs typeface="Source Sans Pro" pitchFamily="34"/>
              </a:rPr>
              <a:t>μ</a:t>
            </a:r>
            <a:r>
              <a:rPr lang="en-US" sz="1600" b="0" i="0" u="none" strike="noStrike" kern="1200" cap="none">
                <a:ln>
                  <a:noFill/>
                </a:ln>
                <a:latin typeface="Source Sans Pro" pitchFamily="34"/>
                <a:ea typeface="Tahoma" pitchFamily="2"/>
                <a:cs typeface="Droid Sans Devanagari" pitchFamily="2"/>
              </a:rPr>
              <a:t>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C3DBA21A-C035-444D-B9DB-9628A2067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3E5988D-2DFD-F544-86C8-F4019B232052}" type="slidenum">
              <a:t>3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6BDC66-D844-A14F-8412-27382006D088}"/>
              </a:ext>
            </a:extLst>
          </p:cNvPr>
          <p:cNvSpPr txBox="1"/>
          <p:nvPr/>
        </p:nvSpPr>
        <p:spPr>
          <a:xfrm>
            <a:off x="2535480" y="6784560"/>
            <a:ext cx="5279760" cy="506879"/>
          </a:xfrm>
          <a:prstGeom prst="rect">
            <a:avLst/>
          </a:prstGeom>
          <a:noFill/>
          <a:ln cap="rnd"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600" b="0" i="0" u="none" strike="noStrike" kern="1200" cap="none">
                <a:ln>
                  <a:noFill/>
                </a:ln>
                <a:latin typeface="Source Sans Pro" pitchFamily="34"/>
                <a:ea typeface="Tahoma" pitchFamily="2"/>
                <a:cs typeface="Droid Sans Devanagari" pitchFamily="2"/>
              </a:rPr>
              <a:t>Currently deployed @ U.C. Berkeley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B69BE2-EB35-4741-A429-11F029F11CB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Multi-User Device: Signpost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F9FA9A-B999-8C4E-9C28-E246A0E2124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640" y="1319040"/>
            <a:ext cx="4982760" cy="5465520"/>
          </a:xfrm>
        </p:spPr>
        <p:txBody>
          <a:bodyPr/>
          <a:lstStyle/>
          <a:p>
            <a:pPr lvl="0"/>
            <a:r>
              <a:rPr lang="en-US" sz="2600"/>
              <a:t>Modular city-scale sensing</a:t>
            </a:r>
          </a:p>
          <a:p>
            <a:pPr lvl="0">
              <a:buSzPct val="45000"/>
              <a:buFont typeface="StarSymbol"/>
              <a:buChar char="➔"/>
            </a:pPr>
            <a:r>
              <a:rPr lang="en-US" sz="2600"/>
              <a:t>Tracking Ambient conditions</a:t>
            </a:r>
          </a:p>
          <a:p>
            <a:pPr lvl="0">
              <a:buSzPct val="45000"/>
              <a:buFont typeface="StarSymbol"/>
              <a:buChar char="➔"/>
            </a:pPr>
            <a:r>
              <a:rPr lang="en-US" sz="2600"/>
              <a:t>Pedestrian density</a:t>
            </a:r>
          </a:p>
          <a:p>
            <a:pPr lvl="0">
              <a:buSzPct val="45000"/>
              <a:buFont typeface="StarSymbol"/>
              <a:buChar char="➔"/>
            </a:pPr>
            <a:r>
              <a:rPr lang="en-US" sz="2600"/>
              <a:t>Noise monitoring</a:t>
            </a:r>
          </a:p>
          <a:p>
            <a:pPr lvl="0"/>
            <a:r>
              <a:rPr lang="en-US" sz="2600"/>
              <a:t>8 pluggable modules</a:t>
            </a:r>
          </a:p>
          <a:p>
            <a:pPr lvl="0">
              <a:buSzPct val="45000"/>
              <a:buFont typeface="StarSymbol"/>
              <a:buChar char="➔"/>
            </a:pPr>
            <a:r>
              <a:rPr lang="en-US" sz="2600"/>
              <a:t>Microcontroller + Sensors</a:t>
            </a:r>
          </a:p>
          <a:p>
            <a:pPr lvl="0"/>
            <a:r>
              <a:rPr lang="en-US" sz="2600" b="1" i="1"/>
              <a:t>Several applications per module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E0C4145-BC52-4E42-B904-03E2F4BF74D6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 l="17565" r="24844"/>
          <a:stretch>
            <a:fillRect/>
          </a:stretch>
        </p:blipFill>
        <p:spPr>
          <a:xfrm>
            <a:off x="6274439" y="1588320"/>
            <a:ext cx="2498040" cy="4906800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C91C03-A352-E94F-8834-D75D3C05E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06F69B4-1E1A-7842-883B-BCD8BEE11880}" type="slidenum">
              <a:t>30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E5B4C9-712F-6249-8DBE-9198A282D14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Multiprograming a Microcontroller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7B8E2B-6A88-2145-9803-84BA7B33B2E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95640" y="1374479"/>
            <a:ext cx="9071640" cy="5716080"/>
          </a:xfrm>
        </p:spPr>
        <p:txBody>
          <a:bodyPr/>
          <a:lstStyle/>
          <a:p>
            <a:pPr lvl="0">
              <a:spcBef>
                <a:spcPts val="5329"/>
              </a:spcBef>
              <a:buClr>
                <a:srgbClr val="808080"/>
              </a:buClr>
              <a:buSzPct val="100000"/>
              <a:buAutoNum type="arabicPeriod"/>
            </a:pPr>
            <a:r>
              <a:rPr lang="en-US" sz="4800">
                <a:solidFill>
                  <a:srgbClr val="999999"/>
                </a:solidFill>
              </a:rPr>
              <a:t>Memory &amp; Performance Isolation</a:t>
            </a:r>
          </a:p>
          <a:p>
            <a:pPr lvl="0">
              <a:spcBef>
                <a:spcPts val="5329"/>
              </a:spcBef>
              <a:buSzPct val="100000"/>
              <a:buAutoNum type="arabicPeriod"/>
            </a:pPr>
            <a:r>
              <a:rPr lang="en-US" sz="3200" b="1"/>
              <a:t>Power &amp; Clock Control</a:t>
            </a:r>
          </a:p>
          <a:p>
            <a:pPr lvl="0">
              <a:spcBef>
                <a:spcPts val="5329"/>
              </a:spcBef>
              <a:buSzPct val="100000"/>
              <a:buAutoNum type="arabicPeriod"/>
            </a:pPr>
            <a:r>
              <a:rPr lang="en-US" sz="3200"/>
              <a:t>Peripheral communication busses</a:t>
            </a:r>
          </a:p>
          <a:p>
            <a:pPr lvl="0">
              <a:spcBef>
                <a:spcPts val="5329"/>
              </a:spcBef>
              <a:buSzPct val="100000"/>
              <a:buAutoNum type="arabicPeriod"/>
            </a:pPr>
            <a:r>
              <a:rPr lang="en-US" sz="3200"/>
              <a:t>Future work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D7BCB6E8-BB77-C845-8EB4-1035417E6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0BDF80A-2286-5840-A1C0-022E7B92CED6}" type="slidenum">
              <a:t>31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FF173-4749-AB42-88E7-B764F62C9AA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120960"/>
            <a:ext cx="10080000" cy="1262160"/>
          </a:xfrm>
        </p:spPr>
        <p:txBody>
          <a:bodyPr/>
          <a:lstStyle/>
          <a:p>
            <a:pPr lvl="0"/>
            <a:r>
              <a:rPr lang="en-US"/>
              <a:t>Power State &amp; Clock Control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DCAD42-8670-524C-B036-7CE89EAF932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25229" r="36560"/>
          <a:stretch>
            <a:fillRect/>
          </a:stretch>
        </p:blipFill>
        <p:spPr>
          <a:xfrm>
            <a:off x="568080" y="3812039"/>
            <a:ext cx="3017160" cy="3179880"/>
          </a:xfrm>
          <a:prstGeom prst="rect">
            <a:avLst/>
          </a:prstGeom>
          <a:noFill/>
          <a:ln cap="rnd">
            <a:noFill/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8DAA23-51E7-CF40-95D0-439A1119789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4359" y="1203119"/>
            <a:ext cx="9096840" cy="1997280"/>
          </a:xfrm>
        </p:spPr>
        <p:txBody>
          <a:bodyPr/>
          <a:lstStyle/>
          <a:p>
            <a:pPr lvl="0">
              <a:spcBef>
                <a:spcPts val="0"/>
              </a:spcBef>
              <a:buSzPct val="45000"/>
              <a:buFont typeface="StarSymbol"/>
              <a:buChar char="➔"/>
            </a:pPr>
            <a:r>
              <a:rPr lang="en-US" sz="2800"/>
              <a:t>Power draw combo of duty cycle and active draw</a:t>
            </a:r>
          </a:p>
          <a:p>
            <a:pPr lvl="1">
              <a:spcBef>
                <a:spcPts val="0"/>
              </a:spcBef>
              <a:buSzPct val="75000"/>
              <a:buFont typeface="StarSymbol"/>
              <a:buChar char="–"/>
            </a:pPr>
            <a:r>
              <a:rPr lang="en-US" sz="2800"/>
              <a:t>What’s the deepest sleep state we can drop to?</a:t>
            </a:r>
          </a:p>
          <a:p>
            <a:pPr lvl="1">
              <a:spcBef>
                <a:spcPts val="0"/>
              </a:spcBef>
              <a:buSzPct val="75000"/>
              <a:buFont typeface="StarSymbol"/>
              <a:buChar char="–"/>
            </a:pPr>
            <a:r>
              <a:rPr lang="en-US" sz="2800"/>
              <a:t>Which clock should drive active peripherals?</a:t>
            </a:r>
          </a:p>
          <a:p>
            <a:pPr lvl="0">
              <a:spcBef>
                <a:spcPts val="0"/>
              </a:spcBef>
              <a:buSzPct val="45000"/>
              <a:buFont typeface="StarSymbol"/>
              <a:buChar char="➔"/>
            </a:pPr>
            <a:r>
              <a:rPr lang="en-US" sz="2800"/>
              <a:t>Multiprogramming makes both harder!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6005ED-43AE-2642-A0BF-08687B47C9F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938120" y="4352400"/>
            <a:ext cx="4946759" cy="2411280"/>
          </a:xfrm>
          <a:prstGeom prst="rect">
            <a:avLst/>
          </a:prstGeom>
          <a:noFill/>
          <a:ln cap="rnd"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8529B5-DF19-994E-8816-5FA283180F3B}"/>
              </a:ext>
            </a:extLst>
          </p:cNvPr>
          <p:cNvSpPr txBox="1"/>
          <p:nvPr/>
        </p:nvSpPr>
        <p:spPr>
          <a:xfrm rot="5400000">
            <a:off x="-111600" y="4482180"/>
            <a:ext cx="980640" cy="378720"/>
          </a:xfrm>
          <a:prstGeom prst="rect">
            <a:avLst/>
          </a:prstGeom>
          <a:noFill/>
          <a:ln cap="rnd"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latin typeface="Source Sans Pro" pitchFamily="34"/>
                <a:ea typeface="Tahoma" pitchFamily="2"/>
                <a:cs typeface="Droid Sans Devanagari" pitchFamily="2"/>
              </a:rPr>
              <a:t>RCSYS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D4312D-6B22-0149-BE41-FA2DA3A88140}"/>
              </a:ext>
            </a:extLst>
          </p:cNvPr>
          <p:cNvSpPr txBox="1"/>
          <p:nvPr/>
        </p:nvSpPr>
        <p:spPr>
          <a:xfrm rot="5400000">
            <a:off x="-111600" y="6074460"/>
            <a:ext cx="980640" cy="378720"/>
          </a:xfrm>
          <a:prstGeom prst="rect">
            <a:avLst/>
          </a:prstGeom>
          <a:noFill/>
          <a:ln cap="rnd"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latin typeface="Source Sans Pro" pitchFamily="34"/>
                <a:ea typeface="Tahoma" pitchFamily="2"/>
                <a:cs typeface="Droid Sans Devanagari" pitchFamily="2"/>
              </a:rPr>
              <a:t>RCFAST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51E2F9-77FF-BD4F-B4C0-869DE904BB9A}"/>
              </a:ext>
            </a:extLst>
          </p:cNvPr>
          <p:cNvSpPr txBox="1"/>
          <p:nvPr/>
        </p:nvSpPr>
        <p:spPr>
          <a:xfrm>
            <a:off x="254880" y="7040880"/>
            <a:ext cx="3931920" cy="378720"/>
          </a:xfrm>
          <a:prstGeom prst="rect">
            <a:avLst/>
          </a:prstGeom>
          <a:noFill/>
          <a:ln cap="rnd"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latin typeface="Source Sans Pro" pitchFamily="34"/>
                <a:ea typeface="Tahoma" pitchFamily="2"/>
                <a:cs typeface="Droid Sans Devanagari" pitchFamily="2"/>
              </a:rPr>
              <a:t>Impact of Active Clock Selection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3EC814-3394-CE44-8A6F-EBEA6037F7A7}"/>
              </a:ext>
            </a:extLst>
          </p:cNvPr>
          <p:cNvSpPr txBox="1"/>
          <p:nvPr/>
        </p:nvSpPr>
        <p:spPr>
          <a:xfrm>
            <a:off x="5486399" y="6991919"/>
            <a:ext cx="3931920" cy="378720"/>
          </a:xfrm>
          <a:prstGeom prst="rect">
            <a:avLst/>
          </a:prstGeom>
          <a:noFill/>
          <a:ln cap="rnd"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latin typeface="Source Sans Pro" pitchFamily="34"/>
                <a:ea typeface="Tahoma" pitchFamily="2"/>
                <a:cs typeface="Droid Sans Devanagari" pitchFamily="2"/>
              </a:rPr>
              <a:t>Duty Cycle a Function of Workload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179B7F-67BA-5148-A4D7-B228CB99165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7243588" y="2406572"/>
            <a:ext cx="2597012" cy="1587653"/>
          </a:xfrm>
          <a:prstGeom prst="rect">
            <a:avLst/>
          </a:prstGeom>
          <a:noFill/>
          <a:ln cap="rnd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A82BBA-CF92-044A-9208-BF76CA34A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F632B1D-0751-8D4F-88F6-C2B1FA963DCA}" type="slidenum">
              <a:t>32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D4E774-A199-2F47-8575-8AC0BD39BC6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Multiprograming a Microcontroller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2E0CB1-E188-3D4D-B668-F539D9C3CFC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95640" y="1374479"/>
            <a:ext cx="9071640" cy="5716080"/>
          </a:xfrm>
        </p:spPr>
        <p:txBody>
          <a:bodyPr/>
          <a:lstStyle/>
          <a:p>
            <a:pPr lvl="0">
              <a:spcBef>
                <a:spcPts val="5329"/>
              </a:spcBef>
              <a:buClr>
                <a:srgbClr val="808080"/>
              </a:buClr>
              <a:buSzPct val="100000"/>
              <a:buAutoNum type="arabicPeriod"/>
            </a:pPr>
            <a:r>
              <a:rPr lang="en-US" sz="4800">
                <a:solidFill>
                  <a:srgbClr val="999999"/>
                </a:solidFill>
              </a:rPr>
              <a:t>Memory &amp; Performance Isolation</a:t>
            </a:r>
          </a:p>
          <a:p>
            <a:pPr lvl="0">
              <a:spcBef>
                <a:spcPts val="5329"/>
              </a:spcBef>
              <a:buClr>
                <a:srgbClr val="808080"/>
              </a:buClr>
              <a:buSzPct val="100000"/>
              <a:buAutoNum type="arabicPeriod"/>
            </a:pPr>
            <a:r>
              <a:rPr lang="en-US" sz="3200">
                <a:solidFill>
                  <a:srgbClr val="808080"/>
                </a:solidFill>
              </a:rPr>
              <a:t>Power &amp; Clock Control</a:t>
            </a:r>
          </a:p>
          <a:p>
            <a:pPr lvl="0">
              <a:spcBef>
                <a:spcPts val="5329"/>
              </a:spcBef>
              <a:buSzPct val="100000"/>
              <a:buAutoNum type="arabicPeriod"/>
            </a:pPr>
            <a:r>
              <a:rPr lang="en-US" sz="3200" b="1"/>
              <a:t>Peripheral communication busses</a:t>
            </a:r>
          </a:p>
          <a:p>
            <a:pPr lvl="0">
              <a:spcBef>
                <a:spcPts val="5329"/>
              </a:spcBef>
              <a:buSzPct val="100000"/>
              <a:buAutoNum type="arabicPeriod"/>
            </a:pPr>
            <a:r>
              <a:rPr lang="en-US" sz="3200"/>
              <a:t>Future work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994DC0-7A63-F041-B0FA-3E02BF73285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4359" y="1203119"/>
            <a:ext cx="5164920" cy="5837760"/>
          </a:xfrm>
        </p:spPr>
        <p:txBody>
          <a:bodyPr/>
          <a:lstStyle/>
          <a:p>
            <a:pPr lvl="0">
              <a:spcBef>
                <a:spcPts val="0"/>
              </a:spcBef>
              <a:buSzPct val="45000"/>
              <a:buFont typeface="StarSymbol"/>
              <a:buChar char="➔"/>
            </a:pPr>
            <a:r>
              <a:rPr lang="en-US" sz="2800" dirty="0"/>
              <a:t>A </a:t>
            </a:r>
            <a:r>
              <a:rPr lang="en-US" sz="2800" i="1" dirty="0"/>
              <a:t>platform</a:t>
            </a:r>
            <a:r>
              <a:rPr lang="en-US" sz="2800" dirty="0"/>
              <a:t> must support all possible applications</a:t>
            </a:r>
          </a:p>
          <a:p>
            <a:pPr lvl="1">
              <a:buSzPct val="75000"/>
              <a:buFont typeface="StarSymbol"/>
              <a:buChar char="–"/>
            </a:pPr>
            <a:r>
              <a:rPr lang="en-US" sz="2800" dirty="0"/>
              <a:t>Efficient protocols may not be so efficient anymore</a:t>
            </a:r>
          </a:p>
          <a:p>
            <a:pPr lvl="0">
              <a:buSzPct val="45000"/>
              <a:buFont typeface="StarSymbol"/>
              <a:buChar char="➔"/>
            </a:pPr>
            <a:r>
              <a:rPr lang="en-US" sz="2800" dirty="0"/>
              <a:t>Peripheral communication not designed for multiprogramming</a:t>
            </a:r>
          </a:p>
          <a:p>
            <a:pPr lvl="1">
              <a:buSzPct val="75000"/>
              <a:buFont typeface="StarSymbol"/>
              <a:buChar char="–"/>
            </a:pPr>
            <a:r>
              <a:rPr lang="en-US" sz="2800" dirty="0"/>
              <a:t>How to restart individual components?</a:t>
            </a:r>
          </a:p>
          <a:p>
            <a:pPr lvl="1">
              <a:buSzPct val="75000"/>
              <a:buFont typeface="StarSymbol"/>
              <a:buChar char="–"/>
            </a:pPr>
            <a:r>
              <a:rPr lang="en-US" sz="2800" dirty="0"/>
              <a:t>How to isolate services?</a:t>
            </a:r>
          </a:p>
          <a:p>
            <a:pPr lvl="1">
              <a:buSzPct val="75000"/>
              <a:buFont typeface="StarSymbol"/>
              <a:buChar char="–"/>
            </a:pPr>
            <a:r>
              <a:rPr lang="en-US" sz="2800" dirty="0"/>
              <a:t>Virtualizing vs. Multiplexing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12B7671-F55E-274F-AA71-5594BD98B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75D602F-887D-F043-9CC6-AA73AFE3C01B}" type="slidenum">
              <a:t>33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D795E5-DD24-0A4F-A66A-596ACE33F4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l="24840" t="21929" r="24083" b="28975"/>
          <a:stretch/>
        </p:blipFill>
        <p:spPr>
          <a:xfrm>
            <a:off x="5669279" y="4291718"/>
            <a:ext cx="3578087" cy="2394582"/>
          </a:xfrm>
          <a:prstGeom prst="rect">
            <a:avLst/>
          </a:prstGeom>
          <a:noFill/>
          <a:ln cap="rnd"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B3A567A-F2E5-A742-9AC4-79200404D56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120960"/>
            <a:ext cx="10080000" cy="1262160"/>
          </a:xfrm>
        </p:spPr>
        <p:txBody>
          <a:bodyPr/>
          <a:lstStyle/>
          <a:p>
            <a:pPr lvl="0"/>
            <a:r>
              <a:rPr lang="en-US"/>
              <a:t>Multiprogramming a Peripheral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0C508B-67B8-2749-9088-7CF5726E3E1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b="25875"/>
          <a:stretch>
            <a:fillRect/>
          </a:stretch>
        </p:blipFill>
        <p:spPr>
          <a:xfrm>
            <a:off x="6802291" y="1805046"/>
            <a:ext cx="1573738" cy="2315333"/>
          </a:xfrm>
          <a:prstGeom prst="rect">
            <a:avLst/>
          </a:prstGeom>
          <a:noFill/>
          <a:ln cap="rnd"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34F6C-63A7-8244-B60B-54B4BC492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916D3CC-FC57-4449-8E40-B3120B74758A}" type="slidenum">
              <a:t>34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0A8BFB-91CC-EF43-AF17-422A7815554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Multiprograming a Microcontroller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2E95C1-0E0D-D84C-AEFA-BA95B9EC3F8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95640" y="1374479"/>
            <a:ext cx="9071640" cy="5716080"/>
          </a:xfrm>
        </p:spPr>
        <p:txBody>
          <a:bodyPr/>
          <a:lstStyle/>
          <a:p>
            <a:pPr lvl="0">
              <a:spcBef>
                <a:spcPts val="5329"/>
              </a:spcBef>
              <a:buClr>
                <a:srgbClr val="808080"/>
              </a:buClr>
              <a:buSzPct val="100000"/>
              <a:buAutoNum type="arabicPeriod"/>
            </a:pPr>
            <a:r>
              <a:rPr lang="en-US" sz="4800">
                <a:solidFill>
                  <a:srgbClr val="999999"/>
                </a:solidFill>
              </a:rPr>
              <a:t>Memory &amp; Performance Isolation</a:t>
            </a:r>
          </a:p>
          <a:p>
            <a:pPr lvl="0">
              <a:spcBef>
                <a:spcPts val="5329"/>
              </a:spcBef>
              <a:buClr>
                <a:srgbClr val="808080"/>
              </a:buClr>
              <a:buSzPct val="100000"/>
              <a:buAutoNum type="arabicPeriod"/>
            </a:pPr>
            <a:r>
              <a:rPr lang="en-US" sz="3200">
                <a:solidFill>
                  <a:srgbClr val="808080"/>
                </a:solidFill>
              </a:rPr>
              <a:t>Power &amp; Clock Control</a:t>
            </a:r>
          </a:p>
          <a:p>
            <a:pPr lvl="0">
              <a:spcBef>
                <a:spcPts val="5329"/>
              </a:spcBef>
              <a:buClr>
                <a:srgbClr val="808080"/>
              </a:buClr>
              <a:buSzPct val="100000"/>
              <a:buAutoNum type="arabicPeriod"/>
            </a:pPr>
            <a:r>
              <a:rPr lang="en-US" sz="3200">
                <a:solidFill>
                  <a:srgbClr val="808080"/>
                </a:solidFill>
              </a:rPr>
              <a:t>Peripheral communication busses</a:t>
            </a:r>
          </a:p>
          <a:p>
            <a:pPr lvl="0">
              <a:spcBef>
                <a:spcPts val="5329"/>
              </a:spcBef>
              <a:buSzPct val="100000"/>
              <a:buAutoNum type="arabicPeriod"/>
            </a:pPr>
            <a:r>
              <a:rPr lang="en-US" sz="3200" b="1"/>
              <a:t>Future work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555FBC-57F3-7641-8A35-6043A77C5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5C1E2F7-21B4-B74B-A889-027262946D60}" type="slidenum">
              <a:t>35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EBE36E-D47B-804B-A012-99FE1770F1E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120960"/>
            <a:ext cx="10080000" cy="1262160"/>
          </a:xfrm>
        </p:spPr>
        <p:txBody>
          <a:bodyPr/>
          <a:lstStyle/>
          <a:p>
            <a:pPr lvl="0"/>
            <a:r>
              <a:rPr lang="en-US"/>
              <a:t>Future 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7F4C4E-A605-A04A-B081-333960F02A9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4359" y="1203119"/>
            <a:ext cx="8913960" cy="5837760"/>
          </a:xfrm>
        </p:spPr>
        <p:txBody>
          <a:bodyPr/>
          <a:lstStyle/>
          <a:p>
            <a:pPr lvl="0">
              <a:buSzPct val="45000"/>
              <a:buFont typeface="StarSymbol"/>
              <a:buChar char="➔"/>
            </a:pPr>
            <a:r>
              <a:rPr lang="en-US" sz="2800"/>
              <a:t>Writing &amp; Enforcing security policies</a:t>
            </a:r>
          </a:p>
          <a:p>
            <a:pPr lvl="1">
              <a:buSzPct val="75000"/>
              <a:buFont typeface="StarSymbol"/>
              <a:buChar char="–"/>
            </a:pPr>
            <a:r>
              <a:rPr lang="en-US" sz="2800"/>
              <a:t>For the kernel: language-based capability system?</a:t>
            </a:r>
          </a:p>
          <a:p>
            <a:pPr lvl="1">
              <a:buSzPct val="75000"/>
              <a:buFont typeface="StarSymbol"/>
              <a:buChar char="–"/>
            </a:pPr>
            <a:r>
              <a:rPr lang="en-US" sz="2800"/>
              <a:t>For processes: permissions without a file system?</a:t>
            </a:r>
          </a:p>
          <a:p>
            <a:pPr lvl="1">
              <a:buSzPct val="75000"/>
              <a:buFont typeface="StarSymbol"/>
              <a:buChar char="–"/>
            </a:pPr>
            <a:r>
              <a:rPr lang="en-US" sz="2800"/>
              <a:t>For networked applications: cryptographic tokens?</a:t>
            </a:r>
          </a:p>
          <a:p>
            <a:pPr lvl="0">
              <a:buSzPct val="45000"/>
              <a:buFont typeface="StarSymbol"/>
              <a:buChar char="➔"/>
            </a:pPr>
            <a:r>
              <a:rPr lang="en-US" sz="2800"/>
              <a:t>Debugging embedded applications</a:t>
            </a:r>
          </a:p>
          <a:p>
            <a:pPr lvl="1">
              <a:buSzPct val="75000"/>
              <a:buFont typeface="StarSymbol"/>
              <a:buChar char="–"/>
            </a:pPr>
            <a:r>
              <a:rPr lang="en-US" sz="2800"/>
              <a:t>Security implications</a:t>
            </a:r>
          </a:p>
          <a:p>
            <a:pPr lvl="1">
              <a:buSzPct val="75000"/>
              <a:buFont typeface="StarSymbol"/>
              <a:buChar char="–"/>
            </a:pPr>
            <a:r>
              <a:rPr lang="en-US" sz="2800"/>
              <a:t>Logging</a:t>
            </a:r>
          </a:p>
          <a:p>
            <a:pPr lvl="0">
              <a:buSzPct val="45000"/>
              <a:buFont typeface="StarSymbol"/>
              <a:buChar char="➔"/>
            </a:pPr>
            <a:r>
              <a:rPr lang="en-US" sz="2800"/>
              <a:t>More applications, more hardware</a:t>
            </a:r>
          </a:p>
          <a:p>
            <a:pPr lvl="1">
              <a:buSzPct val="75000"/>
              <a:buFont typeface="StarSymbol"/>
              <a:buChar char="–"/>
            </a:pPr>
            <a:r>
              <a:rPr lang="en-US" sz="2800"/>
              <a:t>RISC-V, x86</a:t>
            </a:r>
          </a:p>
          <a:p>
            <a:pPr lvl="1">
              <a:buSzPct val="75000"/>
              <a:buFont typeface="StarSymbol"/>
              <a:buChar char="–"/>
            </a:pPr>
            <a:r>
              <a:rPr lang="en-US" sz="2800"/>
              <a:t>Wearables, sensor networks, security devices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880692-A91E-9943-9638-BB67F2B91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73D8DCB-EFE5-4F4A-A931-96E895F8388F}" type="slidenum">
              <a:t>36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55B4CE-C716-8C48-B28D-7BD0E23BB28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49320"/>
            <a:ext cx="10080000" cy="1405800"/>
          </a:xfrm>
        </p:spPr>
        <p:txBody>
          <a:bodyPr/>
          <a:lstStyle/>
          <a:p>
            <a:pPr lvl="0"/>
            <a:r>
              <a:rPr lang="en-US"/>
              <a:t>Tock: A Secure Operating System for Microcontrollers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ED7BA0-9435-6046-A71B-3CBFA0DEE6B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9" y="1203119"/>
            <a:ext cx="9071640" cy="5837760"/>
          </a:xfrm>
        </p:spPr>
        <p:txBody>
          <a:bodyPr/>
          <a:lstStyle/>
          <a:p>
            <a:pPr lvl="0">
              <a:buSzPct val="45000"/>
              <a:buFont typeface="StarSymbol"/>
              <a:buChar char="➔"/>
            </a:pPr>
            <a:r>
              <a:rPr lang="en-US" sz="2800"/>
              <a:t>Embedded devices are multiprogrammable</a:t>
            </a:r>
          </a:p>
          <a:p>
            <a:pPr lvl="1">
              <a:buSzPct val="75000"/>
              <a:buFont typeface="StarSymbol"/>
              <a:buChar char="–"/>
            </a:pPr>
            <a:r>
              <a:rPr lang="en-US" sz="2800"/>
              <a:t>Security, Software Updates, Multi-tenancy</a:t>
            </a:r>
          </a:p>
          <a:p>
            <a:pPr lvl="0">
              <a:buSzPct val="45000"/>
              <a:buFont typeface="StarSymbol"/>
              <a:buChar char="➔"/>
            </a:pPr>
            <a:r>
              <a:rPr lang="en-US" sz="2800"/>
              <a:t>Tension between isolation and resources</a:t>
            </a:r>
          </a:p>
          <a:p>
            <a:pPr lvl="1">
              <a:buSzPct val="75000"/>
              <a:buFont typeface="StarSymbol"/>
              <a:buChar char="–"/>
            </a:pPr>
            <a:r>
              <a:rPr lang="en-US" sz="2800"/>
              <a:t>Traditional approaches insufficient for low memory</a:t>
            </a:r>
          </a:p>
          <a:p>
            <a:pPr lvl="1">
              <a:buSzPct val="75000"/>
              <a:buFont typeface="StarSymbol"/>
              <a:buChar char="–"/>
            </a:pPr>
            <a:r>
              <a:rPr lang="en-US" sz="2800"/>
              <a:t>New programming languages &amp; hardware features help</a:t>
            </a:r>
          </a:p>
          <a:p>
            <a:pPr lvl="0">
              <a:buSzPct val="45000"/>
              <a:buFont typeface="StarSymbol"/>
              <a:buChar char="➔"/>
            </a:pPr>
            <a:r>
              <a:rPr lang="en-US" sz="2800"/>
              <a:t>Must also rethink: power management, networking, security policies...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675D8AED-0838-0848-9CF1-837A88CA2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0252D5F-C15D-464A-B2DC-39AC143E43D0}" type="slidenum">
              <a:t>37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7E0C1D-DBB0-E640-86FC-A2419C0E03D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Evaluating with Practitioners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25C0C1-DFF3-8342-9963-67DBE9FD9CF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640" y="2956679"/>
            <a:ext cx="9071640" cy="4384440"/>
          </a:xfrm>
        </p:spPr>
        <p:txBody>
          <a:bodyPr/>
          <a:lstStyle/>
          <a:p>
            <a:pPr lvl="0">
              <a:buSzPct val="45000"/>
              <a:buFont typeface="StarSymbol"/>
              <a:buChar char="➔"/>
            </a:pPr>
            <a:r>
              <a:rPr lang="en-US" sz="3200"/>
              <a:t>Researchers working with Tock</a:t>
            </a:r>
          </a:p>
          <a:p>
            <a:pPr lvl="0">
              <a:buSzPct val="45000"/>
              <a:buFont typeface="StarSymbol"/>
              <a:buChar char="➔"/>
            </a:pPr>
            <a:r>
              <a:rPr lang="en-US" sz="3200"/>
              <a:t>Half-day tutorials (~100 people)</a:t>
            </a:r>
          </a:p>
          <a:p>
            <a:pPr lvl="0">
              <a:buSzPct val="45000"/>
              <a:buFont typeface="StarSymbol"/>
              <a:buChar char="➔"/>
            </a:pPr>
            <a:r>
              <a:rPr lang="en-US" sz="3200"/>
              <a:t>Open source community (45+ contributors)</a:t>
            </a:r>
          </a:p>
          <a:p>
            <a:pPr lvl="0">
              <a:buSzPct val="45000"/>
              <a:buFont typeface="StarSymbol"/>
              <a:buChar char="➔"/>
            </a:pPr>
            <a:r>
              <a:rPr lang="en-US" sz="3200"/>
              <a:t>Embedded Systems class at Stanford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591C11-5226-1F45-9AD0-B2F5E7538B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17565" r="24844"/>
          <a:stretch>
            <a:fillRect/>
          </a:stretch>
        </p:blipFill>
        <p:spPr>
          <a:xfrm>
            <a:off x="7975800" y="1275120"/>
            <a:ext cx="1539000" cy="3022560"/>
          </a:xfrm>
          <a:prstGeom prst="rect">
            <a:avLst/>
          </a:prstGeom>
          <a:noFill/>
          <a:ln cap="rnd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EF0D2C-378E-2947-8AB6-A55560BAC9B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6481" t="9677" r="98366" b="57335"/>
          <a:stretch>
            <a:fillRect/>
          </a:stretch>
        </p:blipFill>
        <p:spPr>
          <a:xfrm>
            <a:off x="4662720" y="1260720"/>
            <a:ext cx="2163240" cy="2286000"/>
          </a:xfrm>
          <a:prstGeom prst="rect">
            <a:avLst/>
          </a:prstGeom>
          <a:noFill/>
          <a:ln cap="rnd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6A49AB-86EA-7243-89AE-AD6BAEB2D86E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88080" y="1520280"/>
            <a:ext cx="3840479" cy="2009880"/>
          </a:xfrm>
          <a:prstGeom prst="rect">
            <a:avLst/>
          </a:prstGeom>
          <a:noFill/>
          <a:ln cap="rnd"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79EDA-C941-A245-91D8-EC39F751C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0067C53-74EE-D04B-BA48-7726DCF79808}" type="slidenum">
              <a:t>38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E83508-9D73-BB43-8F4A-8A96EAB88BD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Security is an End-to-End Property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E2C783-0AD5-0640-B85C-8FD98A17762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buSzPct val="45000"/>
              <a:buFont typeface="StarSymbol"/>
              <a:buChar char="➔"/>
            </a:pPr>
            <a:r>
              <a:rPr lang="en-US" sz="3200"/>
              <a:t>Is threat model realistic?</a:t>
            </a:r>
          </a:p>
          <a:p>
            <a:pPr lvl="0">
              <a:buSzPct val="45000"/>
              <a:buFont typeface="StarSymbol"/>
              <a:buChar char="➔"/>
            </a:pPr>
            <a:r>
              <a:rPr lang="en-US" sz="3200"/>
              <a:t>Can system builders extend TCB safely?</a:t>
            </a:r>
          </a:p>
          <a:p>
            <a:pPr lvl="0">
              <a:buSzPct val="45000"/>
              <a:buFont typeface="StarSymbol"/>
              <a:buChar char="➔"/>
            </a:pPr>
            <a:r>
              <a:rPr lang="en-US" sz="3200"/>
              <a:t>Can developers build applications?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DAD292-23B5-4C4E-B4F0-E1F46BBF9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D575F7A-F89D-BD40-9934-EDBE3CD83742}" type="slidenum">
              <a:t>39</a:t>
            </a:fld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644C086-774A-5A4B-B38B-4164CF192240}"/>
              </a:ext>
            </a:extLst>
          </p:cNvPr>
          <p:cNvGraphicFramePr>
            <a:graphicFrameLocks noGrp="1"/>
          </p:cNvGraphicFramePr>
          <p:nvPr/>
        </p:nvGraphicFramePr>
        <p:xfrm>
          <a:off x="687600" y="1928879"/>
          <a:ext cx="8412119" cy="4210920"/>
        </p:xfrm>
        <a:graphic>
          <a:graphicData uri="http://schemas.openxmlformats.org/drawingml/2006/table">
            <a:tbl>
              <a:tblPr>
                <a:tableStyleId>{5BC053EC-B738-0343-B174-70050DA4CB11}</a:tableStyleId>
              </a:tblPr>
              <a:tblGrid>
                <a:gridCol w="2233440">
                  <a:extLst>
                    <a:ext uri="{9D8B030D-6E8A-4147-A177-3AD203B41FA5}">
                      <a16:colId xmlns:a16="http://schemas.microsoft.com/office/drawing/2014/main" val="570827620"/>
                    </a:ext>
                  </a:extLst>
                </a:gridCol>
                <a:gridCol w="2089080">
                  <a:extLst>
                    <a:ext uri="{9D8B030D-6E8A-4147-A177-3AD203B41FA5}">
                      <a16:colId xmlns:a16="http://schemas.microsoft.com/office/drawing/2014/main" val="3142237903"/>
                    </a:ext>
                  </a:extLst>
                </a:gridCol>
                <a:gridCol w="2095199">
                  <a:extLst>
                    <a:ext uri="{9D8B030D-6E8A-4147-A177-3AD203B41FA5}">
                      <a16:colId xmlns:a16="http://schemas.microsoft.com/office/drawing/2014/main" val="3901378165"/>
                    </a:ext>
                  </a:extLst>
                </a:gridCol>
                <a:gridCol w="1994400">
                  <a:extLst>
                    <a:ext uri="{9D8B030D-6E8A-4147-A177-3AD203B41FA5}">
                      <a16:colId xmlns:a16="http://schemas.microsoft.com/office/drawing/2014/main" val="2970993537"/>
                    </a:ext>
                  </a:extLst>
                </a:gridCol>
              </a:tblGrid>
              <a:tr h="721080">
                <a:tc>
                  <a:txBody>
                    <a:bodyPr/>
                    <a:lstStyle/>
                    <a:p>
                      <a:pPr marL="0" marR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endParaRPr lang="en-US" sz="1800" b="0" i="0" u="none" strike="noStrike" kern="1200" cap="none">
                        <a:ln>
                          <a:noFill/>
                        </a:ln>
                        <a:latin typeface="Liberation Sans" pitchFamily="18"/>
                        <a:ea typeface="Tahoma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2800" b="1" i="0" u="none" strike="noStrike" kern="1200" cap="none">
                          <a:ln>
                            <a:noFill/>
                          </a:ln>
                          <a:latin typeface="Source Sans Pro" pitchFamily="34"/>
                          <a:ea typeface="Tahoma" pitchFamily="2"/>
                          <a:cs typeface="Droid Sans Devanagari" pitchFamily="2"/>
                        </a:rPr>
                        <a:t>Signpost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2800" b="1" i="0" u="none" strike="noStrike" kern="1200" cap="none">
                          <a:ln>
                            <a:noFill/>
                          </a:ln>
                          <a:latin typeface="Source Sans Pro" pitchFamily="34"/>
                          <a:ea typeface="Tahoma" pitchFamily="2"/>
                          <a:cs typeface="Droid Sans Devanagari" pitchFamily="2"/>
                        </a:rPr>
                        <a:t>Helium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2800" b="1" i="0" u="none" strike="noStrike" kern="1200" cap="none">
                          <a:ln>
                            <a:noFill/>
                          </a:ln>
                          <a:latin typeface="Source Sans Pro" pitchFamily="34"/>
                          <a:ea typeface="Tahoma" pitchFamily="2"/>
                          <a:cs typeface="Droid Sans Devanagari" pitchFamily="2"/>
                        </a:rPr>
                        <a:t>Titan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9357149"/>
                  </a:ext>
                </a:extLst>
              </a:tr>
              <a:tr h="1167480">
                <a:tc>
                  <a:txBody>
                    <a:bodyPr/>
                    <a:lstStyle/>
                    <a:p>
                      <a:pPr marL="0" marR="0" lvl="0" indent="0" algn="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2800" b="1" i="0" u="none" strike="noStrike" kern="1200" cap="none">
                          <a:ln>
                            <a:noFill/>
                          </a:ln>
                          <a:solidFill>
                            <a:srgbClr val="4CAF50"/>
                          </a:solidFill>
                          <a:latin typeface="Source Sans Pro" pitchFamily="34"/>
                          <a:ea typeface="Tahoma" pitchFamily="2"/>
                          <a:cs typeface="Droid Sans Devanagari" pitchFamily="2"/>
                        </a:rPr>
                        <a:t>Applications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2800" b="0" i="0" u="none" strike="noStrike" kern="1200" cap="none">
                          <a:ln>
                            <a:noFill/>
                          </a:ln>
                          <a:latin typeface="Source Sans Pro" pitchFamily="34"/>
                          <a:ea typeface="Tahoma" pitchFamily="2"/>
                          <a:cs typeface="Droid Sans Devanagari" pitchFamily="2"/>
                        </a:rPr>
                        <a:t>Researchers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2800" b="0" i="0" u="none" strike="noStrike" kern="1200" cap="none">
                          <a:ln>
                            <a:noFill/>
                          </a:ln>
                          <a:latin typeface="Source Sans Pro" pitchFamily="34"/>
                          <a:ea typeface="Tahoma" pitchFamily="2"/>
                          <a:cs typeface="Droid Sans Devanagari" pitchFamily="2"/>
                        </a:rPr>
                        <a:t>Customers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2800" b="0" i="0" u="none" strike="noStrike" kern="1200" cap="none">
                          <a:ln>
                            <a:noFill/>
                          </a:ln>
                          <a:latin typeface="Source Sans Pro" pitchFamily="34"/>
                          <a:ea typeface="Tahoma" pitchFamily="2"/>
                          <a:cs typeface="Droid Sans Devanagari" pitchFamily="2"/>
                        </a:rPr>
                        <a:t>App Developers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0628823"/>
                  </a:ext>
                </a:extLst>
              </a:tr>
              <a:tr h="1154880">
                <a:tc>
                  <a:txBody>
                    <a:bodyPr/>
                    <a:lstStyle/>
                    <a:p>
                      <a:pPr marL="0" marR="0" lvl="0" indent="0" algn="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2800" b="1" i="0" u="none" strike="noStrike" kern="1200" cap="none">
                          <a:ln>
                            <a:noFill/>
                          </a:ln>
                          <a:solidFill>
                            <a:srgbClr val="007AC2"/>
                          </a:solidFill>
                          <a:latin typeface="Source Sans Pro" pitchFamily="34"/>
                          <a:ea typeface="Tahoma" pitchFamily="2"/>
                          <a:cs typeface="Droid Sans Devanagari" pitchFamily="2"/>
                        </a:rPr>
                        <a:t>Capsules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2800" b="0" i="0" u="none" strike="noStrike" kern="1200" cap="none">
                          <a:ln>
                            <a:noFill/>
                          </a:ln>
                          <a:latin typeface="Source Sans Pro" pitchFamily="34"/>
                          <a:ea typeface="Tahoma" pitchFamily="2"/>
                          <a:cs typeface="Droid Sans Devanagari" pitchFamily="2"/>
                        </a:rPr>
                        <a:t>Module builders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2800" b="0" i="0" u="none" strike="noStrike" kern="1200" cap="none">
                          <a:ln>
                            <a:noFill/>
                          </a:ln>
                          <a:latin typeface="Source Sans Pro" pitchFamily="34"/>
                          <a:ea typeface="Tahoma" pitchFamily="2"/>
                          <a:cs typeface="Droid Sans Devanagari" pitchFamily="2"/>
                        </a:rPr>
                        <a:t>Community, Helium Inc.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2800" b="0" i="0" u="none" strike="noStrike" kern="1200" cap="none">
                          <a:ln>
                            <a:noFill/>
                          </a:ln>
                          <a:latin typeface="Source Sans Pro" pitchFamily="34"/>
                          <a:ea typeface="Tahoma" pitchFamily="2"/>
                          <a:cs typeface="Droid Sans Devanagari" pitchFamily="2"/>
                        </a:rPr>
                        <a:t>Product developers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9223996"/>
                  </a:ext>
                </a:extLst>
              </a:tr>
              <a:tr h="1167480">
                <a:tc>
                  <a:txBody>
                    <a:bodyPr/>
                    <a:lstStyle/>
                    <a:p>
                      <a:pPr marL="0" marR="0" lvl="0" indent="0" algn="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2800" b="1" i="0" u="none" strike="noStrike" kern="1200" cap="none">
                          <a:ln>
                            <a:noFill/>
                          </a:ln>
                          <a:solidFill>
                            <a:srgbClr val="D50000"/>
                          </a:solidFill>
                          <a:latin typeface="Source Sans Pro" pitchFamily="34"/>
                          <a:ea typeface="Tahoma" pitchFamily="2"/>
                          <a:cs typeface="Droid Sans Devanagari" pitchFamily="2"/>
                        </a:rPr>
                        <a:t>Platform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2800" b="0" i="0" u="none" strike="noStrike" kern="1200" cap="none">
                          <a:ln>
                            <a:noFill/>
                          </a:ln>
                          <a:latin typeface="Source Sans Pro" pitchFamily="34"/>
                          <a:ea typeface="Tahoma" pitchFamily="2"/>
                          <a:cs typeface="Droid Sans Devanagari" pitchFamily="2"/>
                        </a:rPr>
                        <a:t>Signpost authors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2800" b="0" i="0" u="none" strike="noStrike" kern="1200" cap="none">
                          <a:ln>
                            <a:noFill/>
                          </a:ln>
                          <a:latin typeface="Source Sans Pro" pitchFamily="34"/>
                          <a:ea typeface="Tahoma" pitchFamily="2"/>
                          <a:cs typeface="Droid Sans Devanagari" pitchFamily="2"/>
                        </a:rPr>
                        <a:t>Helium Inc.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2800" b="0" i="0" u="none" strike="noStrike" kern="1200" cap="none">
                          <a:ln>
                            <a:noFill/>
                          </a:ln>
                          <a:latin typeface="Source Sans Pro" pitchFamily="34"/>
                          <a:ea typeface="Tahoma" pitchFamily="2"/>
                          <a:cs typeface="Droid Sans Devanagari" pitchFamily="2"/>
                        </a:rPr>
                        <a:t>Titan team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2275587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C0C85FCC-5001-B24F-9E8D-3C949545D6D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Realistic Threat Model?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6748361-AC1D-DE42-BE32-CA1AB733F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DEBA28A-7559-7745-9935-C5DB19BA8905}" type="slidenum">
              <a:t>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430C86-C0AD-9543-A3B3-0954B139261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OTA Updates: Helium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6C08EA-A2BF-0A40-B471-CB3BAFCF94F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95640" y="1374479"/>
            <a:ext cx="9071640" cy="5716080"/>
          </a:xfrm>
        </p:spPr>
        <p:txBody>
          <a:bodyPr/>
          <a:lstStyle/>
          <a:p>
            <a:pPr lvl="0">
              <a:buSzPct val="45000"/>
              <a:buFont typeface="StarSymbol"/>
              <a:buChar char="➔"/>
            </a:pPr>
            <a:r>
              <a:rPr lang="en-US" sz="3200"/>
              <a:t>End-to-end IoT “solution”</a:t>
            </a:r>
          </a:p>
          <a:p>
            <a:pPr lvl="0">
              <a:buSzPct val="45000"/>
              <a:buFont typeface="StarSymbol"/>
              <a:buChar char="➔"/>
            </a:pPr>
            <a:r>
              <a:rPr lang="en-US" sz="3200"/>
              <a:t>Programmable module</a:t>
            </a:r>
          </a:p>
          <a:p>
            <a:pPr lvl="1">
              <a:buSzPct val="75000"/>
              <a:buFont typeface="StarSymbol"/>
              <a:buChar char="–"/>
            </a:pPr>
            <a:r>
              <a:rPr lang="en-US"/>
              <a:t>Long-range radio</a:t>
            </a:r>
          </a:p>
          <a:p>
            <a:pPr lvl="1">
              <a:buSzPct val="75000"/>
              <a:buFont typeface="StarSymbol"/>
              <a:buChar char="–"/>
            </a:pPr>
            <a:r>
              <a:rPr lang="en-US"/>
              <a:t>MCU runs customer services + applications</a:t>
            </a:r>
          </a:p>
          <a:p>
            <a:pPr lvl="0">
              <a:buSzPct val="45000"/>
              <a:buFont typeface="StarSymbol"/>
              <a:buChar char="➔"/>
            </a:pPr>
            <a:r>
              <a:rPr lang="en-US" sz="3200"/>
              <a:t>Abandoned a previous version that used Lua</a:t>
            </a:r>
          </a:p>
          <a:p>
            <a:pPr lvl="0">
              <a:buSzPct val="45000"/>
              <a:buFont typeface="StarSymbol"/>
              <a:buChar char="➔"/>
            </a:pPr>
            <a:r>
              <a:rPr lang="en-US" sz="3200"/>
              <a:t>Next version uses Tock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78F6D7-8013-AA4E-89D7-9C6C29B40A1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593679" y="1329840"/>
            <a:ext cx="4193279" cy="2194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83B53F9A-9AC9-3146-94C5-DEEB97541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9CD9282-946B-934E-B69A-7049992D7704}" type="slidenum">
              <a:t>40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D68383-C0D0-0945-B328-BE4767A662B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Security is an End-to-End Property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F7F751-6C99-A64C-9DAB-8ED67152BD9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buSzPct val="45000"/>
              <a:buFont typeface="StarSymbol"/>
              <a:buChar char="➔"/>
            </a:pPr>
            <a:r>
              <a:rPr lang="en-US" sz="3200"/>
              <a:t>Is threat model realistic?</a:t>
            </a:r>
          </a:p>
          <a:p>
            <a:pPr lvl="0">
              <a:buSzPct val="45000"/>
              <a:buFont typeface="StarSymbol"/>
              <a:buChar char="➔"/>
            </a:pPr>
            <a:r>
              <a:rPr lang="en-US" sz="3200"/>
              <a:t>Can system builders extend TCB safely?</a:t>
            </a:r>
          </a:p>
          <a:p>
            <a:pPr lvl="0">
              <a:buSzPct val="45000"/>
              <a:buFont typeface="StarSymbol"/>
              <a:buChar char="➔"/>
            </a:pPr>
            <a:r>
              <a:rPr lang="en-US" sz="3200"/>
              <a:t>Can developers build applications?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C9D953-655E-E947-98CC-7385440979F7}"/>
              </a:ext>
            </a:extLst>
          </p:cNvPr>
          <p:cNvSpPr txBox="1"/>
          <p:nvPr/>
        </p:nvSpPr>
        <p:spPr>
          <a:xfrm>
            <a:off x="5237279" y="2759039"/>
            <a:ext cx="523799" cy="856800"/>
          </a:xfrm>
          <a:prstGeom prst="rect">
            <a:avLst/>
          </a:prstGeom>
          <a:noFill/>
          <a:ln cap="rnd"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zh-CN" sz="4800" b="1" i="0" u="none" strike="noStrike" kern="1200" cap="none">
                <a:ln>
                  <a:noFill/>
                </a:ln>
                <a:solidFill>
                  <a:srgbClr val="72BF44"/>
                </a:solidFill>
                <a:latin typeface="Source Sans Pro" pitchFamily="34"/>
                <a:ea typeface="Source Sans Pro" pitchFamily="34"/>
                <a:cs typeface="Source Sans Pro" pitchFamily="34"/>
              </a:rPr>
              <a:t>✓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D37CFD-7981-AA48-A7A5-244E1E736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D3BC177-DDEE-AB4A-BD7F-1320991E8A30}" type="slidenum">
              <a:t>41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C0F12F-B4E7-E041-AE70-9DBB52C55A7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Safely Extend the TCB?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E9C883-F90B-524A-96B8-CF2B507F555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/>
            <a:r>
              <a:rPr lang="en-US" sz="3200"/>
              <a:t>Rule out common errors by design:</a:t>
            </a:r>
          </a:p>
          <a:p>
            <a:pPr lvl="0">
              <a:buSzPct val="45000"/>
              <a:buFont typeface="StarSymbol"/>
              <a:buChar char="➔"/>
            </a:pPr>
            <a:r>
              <a:rPr lang="en-US" sz="3200"/>
              <a:t>Synchronization with interrupt handlers</a:t>
            </a:r>
          </a:p>
          <a:p>
            <a:pPr lvl="0">
              <a:buSzPct val="45000"/>
              <a:buFont typeface="StarSymbol"/>
              <a:buChar char="➔"/>
            </a:pPr>
            <a:r>
              <a:rPr lang="en-US" sz="3200"/>
              <a:t>Untrusted user pointers</a:t>
            </a:r>
          </a:p>
          <a:p>
            <a:pPr lvl="0">
              <a:buSzPct val="45000"/>
              <a:buFont typeface="StarSymbol"/>
              <a:buChar char="➔"/>
            </a:pPr>
            <a:r>
              <a:rPr lang="en-US" sz="3200"/>
              <a:t>Use-after-free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21C95A32-122C-934B-AFEE-B2226A9AF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E353449-5A3A-DD4B-8E11-C338EF8E3FED}" type="slidenum">
              <a:t>42</a:t>
            </a:fld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CB72A20-A2F1-DD46-9E8E-1FF3CCCC25AD}"/>
              </a:ext>
            </a:extLst>
          </p:cNvPr>
          <p:cNvGraphicFramePr>
            <a:graphicFrameLocks noGrp="1"/>
          </p:cNvGraphicFramePr>
          <p:nvPr/>
        </p:nvGraphicFramePr>
        <p:xfrm>
          <a:off x="831599" y="4425840"/>
          <a:ext cx="8620560" cy="2556355"/>
        </p:xfrm>
        <a:graphic>
          <a:graphicData uri="http://schemas.openxmlformats.org/drawingml/2006/table">
            <a:tbl>
              <a:tblPr firstRow="1" bandRow="1">
                <a:tableStyleId>{5BC053EC-B738-0343-B174-70050DA4CB11}</a:tableStyleId>
              </a:tblPr>
              <a:tblGrid>
                <a:gridCol w="2391120">
                  <a:extLst>
                    <a:ext uri="{9D8B030D-6E8A-4147-A177-3AD203B41FA5}">
                      <a16:colId xmlns:a16="http://schemas.microsoft.com/office/drawing/2014/main" val="1982710133"/>
                    </a:ext>
                  </a:extLst>
                </a:gridCol>
                <a:gridCol w="3175200">
                  <a:extLst>
                    <a:ext uri="{9D8B030D-6E8A-4147-A177-3AD203B41FA5}">
                      <a16:colId xmlns:a16="http://schemas.microsoft.com/office/drawing/2014/main" val="3089955490"/>
                    </a:ext>
                  </a:extLst>
                </a:gridCol>
                <a:gridCol w="3054240">
                  <a:extLst>
                    <a:ext uri="{9D8B030D-6E8A-4147-A177-3AD203B41FA5}">
                      <a16:colId xmlns:a16="http://schemas.microsoft.com/office/drawing/2014/main" val="3601244769"/>
                    </a:ext>
                  </a:extLst>
                </a:gridCol>
              </a:tblGrid>
              <a:tr h="510119">
                <a:tc>
                  <a:txBody>
                    <a:bodyPr/>
                    <a:lstStyle/>
                    <a:p>
                      <a:pPr marL="0" marR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endParaRPr lang="en-US" sz="1800" b="0" i="0" u="none" strike="noStrike" kern="1200" cap="none">
                        <a:ln>
                          <a:noFill/>
                        </a:ln>
                        <a:latin typeface="Liberation Sans" pitchFamily="18"/>
                        <a:ea typeface="Tahoma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2600" b="1" i="0" u="none" strike="noStrike" kern="1200" cap="none">
                          <a:ln>
                            <a:noFill/>
                          </a:ln>
                          <a:latin typeface="Source Sans Pro" pitchFamily="34"/>
                          <a:ea typeface="Droid Sans Fallback" pitchFamily="2"/>
                          <a:cs typeface="Droid Sans Devanagari" pitchFamily="2"/>
                        </a:rPr>
                        <a:t>Ambient Module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2600" b="1" i="0" u="none" strike="noStrike" kern="1200" cap="none">
                          <a:ln>
                            <a:noFill/>
                          </a:ln>
                          <a:latin typeface="Source Sans Pro" pitchFamily="34"/>
                          <a:ea typeface="Droid Sans Fallback" pitchFamily="2"/>
                          <a:cs typeface="Droid Sans Devanagari" pitchFamily="2"/>
                        </a:rPr>
                        <a:t>Audio Module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8019869"/>
                  </a:ext>
                </a:extLst>
              </a:tr>
              <a:tr h="511559">
                <a:tc>
                  <a:txBody>
                    <a:bodyPr/>
                    <a:lstStyle/>
                    <a:p>
                      <a:pPr marL="0" marR="0" lvl="0" indent="0" algn="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2600" b="1" i="0" u="none" strike="noStrike" kern="1200" cap="none">
                          <a:ln>
                            <a:noFill/>
                          </a:ln>
                          <a:solidFill>
                            <a:srgbClr val="4CAF50"/>
                          </a:solidFill>
                          <a:latin typeface="Source Sans Pro" pitchFamily="34"/>
                          <a:ea typeface="Droid Sans Fallback" pitchFamily="2"/>
                          <a:cs typeface="Droid Sans Devanagari" pitchFamily="2"/>
                        </a:rPr>
                        <a:t>Process LoC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2600" b="0" i="0" u="none" strike="noStrike" kern="1200" cap="none">
                          <a:ln>
                            <a:noFill/>
                          </a:ln>
                          <a:latin typeface="Source Code Pro" pitchFamily="17"/>
                          <a:ea typeface="Droid Sans Fallback" pitchFamily="2"/>
                          <a:cs typeface="Droid Sans Devanagari" pitchFamily="2"/>
                        </a:rPr>
                        <a:t>6990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2600" b="0" i="0" u="none" strike="noStrike" kern="1200" cap="none">
                          <a:ln>
                            <a:noFill/>
                          </a:ln>
                          <a:latin typeface="Source Code Pro" pitchFamily="17"/>
                          <a:ea typeface="Droid Sans Fallback" pitchFamily="2"/>
                          <a:cs typeface="Droid Sans Devanagari" pitchFamily="2"/>
                        </a:rPr>
                        <a:t>6688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5178261"/>
                  </a:ext>
                </a:extLst>
              </a:tr>
              <a:tr h="511559">
                <a:tc>
                  <a:txBody>
                    <a:bodyPr/>
                    <a:lstStyle/>
                    <a:p>
                      <a:pPr marL="0" marR="0" lvl="0" indent="0" algn="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2600" b="1" i="0" u="none" strike="noStrike" kern="1200" cap="none">
                          <a:ln>
                            <a:noFill/>
                          </a:ln>
                          <a:solidFill>
                            <a:srgbClr val="007AC2"/>
                          </a:solidFill>
                          <a:latin typeface="Source Sans Pro" pitchFamily="34"/>
                          <a:ea typeface="Droid Sans Fallback" pitchFamily="2"/>
                          <a:cs typeface="Droid Sans Devanagari" pitchFamily="2"/>
                        </a:rPr>
                        <a:t>Capsules LoC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2600" b="0" i="0" u="none" strike="noStrike" kern="1200" cap="none">
                          <a:ln>
                            <a:noFill/>
                          </a:ln>
                          <a:latin typeface="Source Code Pro" pitchFamily="17"/>
                          <a:ea typeface="Droid Sans Fallback" pitchFamily="2"/>
                          <a:cs typeface="Droid Sans Devanagari" pitchFamily="2"/>
                        </a:rPr>
                        <a:t>4479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2600" b="0" i="0" u="none" strike="noStrike" kern="1200" cap="none">
                          <a:ln>
                            <a:noFill/>
                          </a:ln>
                          <a:latin typeface="Source Code Pro" pitchFamily="17"/>
                          <a:ea typeface="Droid Sans Fallback" pitchFamily="2"/>
                          <a:cs typeface="Droid Sans Devanagari" pitchFamily="2"/>
                        </a:rPr>
                        <a:t>3985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9095604"/>
                  </a:ext>
                </a:extLst>
              </a:tr>
              <a:tr h="511559">
                <a:tc>
                  <a:txBody>
                    <a:bodyPr/>
                    <a:lstStyle/>
                    <a:p>
                      <a:pPr marL="0" marR="0" lvl="0" indent="0" algn="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2600" b="1" i="0" u="none" strike="noStrike" kern="1200" cap="none">
                          <a:ln>
                            <a:noFill/>
                          </a:ln>
                          <a:solidFill>
                            <a:srgbClr val="D50000"/>
                          </a:solidFill>
                          <a:latin typeface="Source Sans Pro" pitchFamily="34"/>
                          <a:ea typeface="Droid Sans Fallback" pitchFamily="2"/>
                          <a:cs typeface="Droid Sans Devanagari" pitchFamily="2"/>
                        </a:rPr>
                        <a:t>Platform LoC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2600" b="0" i="0" u="none" strike="noStrike" kern="1200" cap="none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Source Code Pro" pitchFamily="17"/>
                          <a:ea typeface="Droid Sans Fallback" pitchFamily="2"/>
                          <a:cs typeface="Droid Sans Devanagari" pitchFamily="2"/>
                        </a:rPr>
                        <a:t>3252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2600" b="0" i="0" u="none" strike="noStrike" kern="1200" cap="none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Source Code Pro" pitchFamily="17"/>
                          <a:ea typeface="Droid Sans Fallback" pitchFamily="2"/>
                          <a:cs typeface="Droid Sans Devanagari" pitchFamily="2"/>
                        </a:rPr>
                        <a:t>3244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2225689"/>
                  </a:ext>
                </a:extLst>
              </a:tr>
              <a:tr h="511559">
                <a:tc>
                  <a:txBody>
                    <a:bodyPr/>
                    <a:lstStyle/>
                    <a:p>
                      <a:pPr marL="0" marR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endParaRPr lang="en-US" sz="1800" b="0" i="0" u="none" strike="noStrike" kern="1200" cap="none">
                        <a:ln>
                          <a:noFill/>
                        </a:ln>
                        <a:latin typeface="Liberation Sans" pitchFamily="18"/>
                        <a:ea typeface="Tahoma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2600" b="0" i="0" u="none" strike="noStrike" kern="1200" cap="none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Source Code Pro" pitchFamily="17"/>
                          <a:ea typeface="Droid Sans Fallback" pitchFamily="2"/>
                          <a:cs typeface="Droid Sans Devanagari" pitchFamily="2"/>
                        </a:rPr>
                        <a:t>405 “unsafe”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2600" b="0" i="0" u="none" strike="noStrike" kern="1200" cap="none">
                          <a:ln>
                            <a:noFill/>
                          </a:ln>
                          <a:latin typeface="Source Code Pro" pitchFamily="17"/>
                          <a:ea typeface="Tahoma" pitchFamily="2"/>
                          <a:cs typeface="Droid Sans Devanagari" pitchFamily="2"/>
                        </a:rPr>
                        <a:t>381 “unsafe”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471304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5D1C3F23-BD38-FB4E-8EF2-E122817664A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166520" y="1880999"/>
            <a:ext cx="2628720" cy="2544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2CEDDA-E6B4-3945-A917-79D9C366A82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832200" y="1983240"/>
            <a:ext cx="2623320" cy="2442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DAAD21-60FA-3B45-B74F-BFEA98E22CDF}"/>
              </a:ext>
            </a:extLst>
          </p:cNvPr>
          <p:cNvSpPr txBox="1"/>
          <p:nvPr/>
        </p:nvSpPr>
        <p:spPr>
          <a:xfrm>
            <a:off x="703440" y="1097280"/>
            <a:ext cx="5916600" cy="922680"/>
          </a:xfrm>
          <a:prstGeom prst="rect">
            <a:avLst/>
          </a:prstGeom>
          <a:noFill/>
          <a:ln cap="rnd"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600" b="0" i="0" u="none" strike="noStrike" kern="1200" cap="none">
                <a:ln>
                  <a:noFill/>
                </a:ln>
                <a:latin typeface="Source Sans Pro" pitchFamily="34"/>
                <a:ea typeface="Tahoma" pitchFamily="2"/>
                <a:cs typeface="Droid Sans Devanagari" pitchFamily="2"/>
              </a:rPr>
              <a:t>Each Signpost module runs a Tock kernel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95FB905-2AAD-FC40-9ACF-EE158C62A5C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Tock on Signpost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E02C27F-F751-1149-B46E-0ADD5EB1D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A7E3B42-1F33-AC4A-8641-4B3658E246DA}" type="slidenum">
              <a:t>43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FACAD6-B65E-BC45-B7F0-D9A33EB5204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Security is an End-to-End Property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D3B5F1-23AA-1E45-BF79-E76E2C2E23F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buSzPct val="45000"/>
              <a:buFont typeface="StarSymbol"/>
              <a:buChar char="➔"/>
            </a:pPr>
            <a:r>
              <a:rPr lang="en-US" sz="3200"/>
              <a:t>Is threat model realistic?</a:t>
            </a:r>
          </a:p>
          <a:p>
            <a:pPr lvl="0">
              <a:buSzPct val="45000"/>
              <a:buFont typeface="StarSymbol"/>
              <a:buChar char="➔"/>
            </a:pPr>
            <a:r>
              <a:rPr lang="en-US" sz="3200"/>
              <a:t>Can system builders extend TCB safely?</a:t>
            </a:r>
          </a:p>
          <a:p>
            <a:pPr lvl="0">
              <a:buSzPct val="45000"/>
              <a:buFont typeface="StarSymbol"/>
              <a:buChar char="➔"/>
            </a:pPr>
            <a:r>
              <a:rPr lang="en-US" sz="3200"/>
              <a:t>Can developers build applications?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75EFC0-55C3-2F40-BA68-0F311E4E460F}"/>
              </a:ext>
            </a:extLst>
          </p:cNvPr>
          <p:cNvSpPr txBox="1"/>
          <p:nvPr/>
        </p:nvSpPr>
        <p:spPr>
          <a:xfrm>
            <a:off x="5237279" y="2759039"/>
            <a:ext cx="523799" cy="856800"/>
          </a:xfrm>
          <a:prstGeom prst="rect">
            <a:avLst/>
          </a:prstGeom>
          <a:noFill/>
          <a:ln cap="rnd"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zh-CN" sz="4800" b="1" i="0" u="none" strike="noStrike" kern="1200" cap="none">
                <a:ln>
                  <a:noFill/>
                </a:ln>
                <a:solidFill>
                  <a:srgbClr val="72BF44"/>
                </a:solidFill>
                <a:latin typeface="Source Sans Pro" pitchFamily="34"/>
                <a:ea typeface="Source Sans Pro" pitchFamily="34"/>
                <a:cs typeface="Source Sans Pro" pitchFamily="34"/>
              </a:rPr>
              <a:t>✓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58DD87-6E7B-204D-B997-F30F83B8C008}"/>
              </a:ext>
            </a:extLst>
          </p:cNvPr>
          <p:cNvSpPr txBox="1"/>
          <p:nvPr/>
        </p:nvSpPr>
        <p:spPr>
          <a:xfrm>
            <a:off x="7685640" y="3479040"/>
            <a:ext cx="523799" cy="856800"/>
          </a:xfrm>
          <a:prstGeom prst="rect">
            <a:avLst/>
          </a:prstGeom>
          <a:noFill/>
          <a:ln cap="rnd"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zh-CN" sz="4800" b="1" i="0" u="none" strike="noStrike" kern="1200" cap="none">
                <a:ln>
                  <a:noFill/>
                </a:ln>
                <a:solidFill>
                  <a:srgbClr val="72BF44"/>
                </a:solidFill>
                <a:latin typeface="Source Sans Pro" pitchFamily="34"/>
                <a:ea typeface="Source Sans Pro" pitchFamily="34"/>
                <a:cs typeface="Source Sans Pro" pitchFamily="34"/>
              </a:rPr>
              <a:t>✓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8EDB148-E251-4345-BF93-9ED9EB41F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A8AE533-9181-6147-8EFA-CBB1FE04D25E}" type="slidenum">
              <a:t>44</a:t>
            </a:fld>
            <a:endParaRPr lang="en-US"/>
          </a:p>
        </p:txBody>
      </p:sp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68762276-127F-8B40-B992-C7CB7D4E2491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63639" y="1768320"/>
            <a:ext cx="8350920" cy="4384440"/>
          </a:xfrm>
          <a:ln cap="rnd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3616F0-81F9-474D-82F9-F6D2DBC1587C}"/>
              </a:ext>
            </a:extLst>
          </p:cNvPr>
          <p:cNvSpPr txBox="1"/>
          <p:nvPr/>
        </p:nvSpPr>
        <p:spPr>
          <a:xfrm>
            <a:off x="1862639" y="6145920"/>
            <a:ext cx="6578280" cy="506519"/>
          </a:xfrm>
          <a:prstGeom prst="rect">
            <a:avLst/>
          </a:prstGeom>
          <a:noFill/>
          <a:ln cap="rnd"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600" b="0" i="0" u="none" strike="noStrike" kern="1200" cap="none">
                <a:ln>
                  <a:noFill/>
                </a:ln>
                <a:latin typeface="Source Sans Pro" pitchFamily="34"/>
                <a:ea typeface="Tahoma" pitchFamily="2"/>
                <a:cs typeface="Droid Sans Devanagari" pitchFamily="2"/>
              </a:rPr>
              <a:t>Energy consumption on Signpost applications</a:t>
            </a:r>
            <a:r>
              <a:rPr lang="en-US" sz="2600" b="0" i="0" u="none" strike="noStrike" kern="1200" cap="none" baseline="33000">
                <a:ln>
                  <a:noFill/>
                </a:ln>
                <a:latin typeface="Source Sans Pro" pitchFamily="34"/>
                <a:ea typeface="Tahoma" pitchFamily="2"/>
                <a:cs typeface="Droid Sans Devanagari" pitchFamily="2"/>
              </a:rPr>
              <a:t>*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5FE5635-398F-B741-AC9E-C17748155A5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Writing Applications?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FB061F-5E07-5041-8C9F-624AFE9F370B}"/>
              </a:ext>
            </a:extLst>
          </p:cNvPr>
          <p:cNvSpPr txBox="1"/>
          <p:nvPr/>
        </p:nvSpPr>
        <p:spPr>
          <a:xfrm>
            <a:off x="99000" y="6974280"/>
            <a:ext cx="6002280" cy="474480"/>
          </a:xfrm>
          <a:prstGeom prst="rect">
            <a:avLst/>
          </a:prstGeom>
          <a:noFill/>
          <a:ln cap="rnd"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0" i="0" u="none" strike="noStrike" kern="1200" cap="none">
                <a:ln>
                  <a:noFill/>
                </a:ln>
                <a:latin typeface="Source Sans Pro" pitchFamily="34"/>
                <a:ea typeface="Tahoma" pitchFamily="2"/>
                <a:cs typeface="Droid Sans Devanagari" pitchFamily="2"/>
              </a:rPr>
              <a:t>*Adkins et al., IPSN’18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2725066-0810-A44A-B238-2C0C3CB4D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34BC175-A2EC-2242-A443-D2543EC3C3C6}" type="slidenum">
              <a:t>45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1B1C9C-C761-7848-802B-26CF3A3CBD8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Future Work with Tock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273726-4DCA-BF4E-82B0-154A5C7D7A8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22960" y="1228680"/>
            <a:ext cx="8412480" cy="5272200"/>
          </a:xfrm>
        </p:spPr>
        <p:txBody>
          <a:bodyPr/>
          <a:lstStyle/>
          <a:p>
            <a:pPr lvl="0"/>
            <a:r>
              <a:rPr lang="en-US" sz="2800" b="1"/>
              <a:t>Efficient Clock Management</a:t>
            </a:r>
          </a:p>
          <a:p>
            <a:pPr lvl="0">
              <a:buSzPct val="45000"/>
              <a:buFont typeface="StarSymbol"/>
              <a:buChar char="➔"/>
            </a:pPr>
            <a:r>
              <a:rPr lang="en-US" sz="2800"/>
              <a:t>Can’t statically choose clock domains</a:t>
            </a:r>
          </a:p>
          <a:p>
            <a:pPr lvl="0">
              <a:buSzPct val="45000"/>
              <a:buFont typeface="StarSymbol"/>
              <a:buChar char="➔"/>
            </a:pPr>
            <a:r>
              <a:rPr lang="en-US" sz="2800"/>
              <a:t>Idea: Hide clock choices from app</a:t>
            </a:r>
          </a:p>
          <a:p>
            <a:pPr lvl="0"/>
            <a:r>
              <a:rPr lang="en-US" sz="2800" b="1"/>
              <a:t>Low-power wireless networking</a:t>
            </a:r>
          </a:p>
          <a:p>
            <a:pPr lvl="0">
              <a:buSzPct val="45000"/>
              <a:buFont typeface="StarSymbol"/>
              <a:buChar char="➔"/>
            </a:pPr>
            <a:r>
              <a:rPr lang="en-US" sz="2800"/>
              <a:t>6lowpan implementation overheads</a:t>
            </a:r>
          </a:p>
          <a:p>
            <a:pPr lvl="0">
              <a:buSzPct val="45000"/>
              <a:buFont typeface="StarSymbol"/>
              <a:buChar char="➔"/>
            </a:pPr>
            <a:r>
              <a:rPr lang="en-US" sz="2800"/>
              <a:t>Multi-application Bluetooth Low-Energy peripherals</a:t>
            </a:r>
          </a:p>
          <a:p>
            <a:pPr lvl="0"/>
            <a:r>
              <a:rPr lang="en-US" sz="2800" b="1"/>
              <a:t>Security Policies</a:t>
            </a:r>
          </a:p>
          <a:p>
            <a:pPr lvl="0">
              <a:buSzPct val="45000"/>
              <a:buFont typeface="StarSymbol"/>
              <a:buChar char="➔"/>
            </a:pPr>
            <a:r>
              <a:rPr lang="en-US" sz="2800"/>
              <a:t>Specify access rights for processes/apps</a:t>
            </a:r>
          </a:p>
          <a:p>
            <a:pPr lvl="0">
              <a:buSzPct val="45000"/>
              <a:buFont typeface="StarSymbol"/>
              <a:buChar char="➔"/>
            </a:pPr>
            <a:r>
              <a:rPr lang="en-US" sz="2800"/>
              <a:t>Enforce high-level policies on capsules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3E1C06-591D-E74C-ADA7-00971334BCCC}"/>
              </a:ext>
            </a:extLst>
          </p:cNvPr>
          <p:cNvSpPr txBox="1"/>
          <p:nvPr/>
        </p:nvSpPr>
        <p:spPr>
          <a:xfrm>
            <a:off x="1933920" y="6714000"/>
            <a:ext cx="5847119" cy="474480"/>
          </a:xfrm>
          <a:prstGeom prst="rect">
            <a:avLst/>
          </a:prstGeom>
          <a:noFill/>
          <a:ln cap="rnd"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0" i="1" u="none" strike="noStrike" kern="1200" cap="none">
                <a:ln>
                  <a:noFill/>
                </a:ln>
                <a:latin typeface="Source Sans Pro" pitchFamily="34"/>
                <a:ea typeface="Tahoma" pitchFamily="2"/>
                <a:cs typeface="Droid Sans Devanagari" pitchFamily="2"/>
              </a:rPr>
              <a:t>Tagline: An “App Store” for embedded systems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03D4268C-FA5D-E44C-954E-3CD07E38E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33E9043-8F57-404D-AD76-DE895002B965}" type="slidenum">
              <a:t>46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B54B5A-7994-E84A-B0CB-ED4E69A92F9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029560" y="1234800"/>
            <a:ext cx="4571640" cy="3428639"/>
          </a:xfrm>
          <a:prstGeom prst="rect">
            <a:avLst/>
          </a:prstGeom>
          <a:noFill/>
          <a:ln cap="rnd">
            <a:noFill/>
          </a:ln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135D201-EB82-4D44-B5C4-0A91CF865690}"/>
              </a:ext>
            </a:extLst>
          </p:cNvPr>
          <p:cNvGraphicFramePr>
            <a:graphicFrameLocks noGrp="1"/>
          </p:cNvGraphicFramePr>
          <p:nvPr/>
        </p:nvGraphicFramePr>
        <p:xfrm>
          <a:off x="2188800" y="5239080"/>
          <a:ext cx="5566319" cy="1682278"/>
        </p:xfrm>
        <a:graphic>
          <a:graphicData uri="http://schemas.openxmlformats.org/drawingml/2006/table">
            <a:tbl>
              <a:tblPr firstRow="1" bandRow="1">
                <a:tableStyleId>{5BC053EC-B738-0343-B174-70050DA4CB11}</a:tableStyleId>
              </a:tblPr>
              <a:tblGrid>
                <a:gridCol w="2954879">
                  <a:extLst>
                    <a:ext uri="{9D8B030D-6E8A-4147-A177-3AD203B41FA5}">
                      <a16:colId xmlns:a16="http://schemas.microsoft.com/office/drawing/2014/main" val="1652456709"/>
                    </a:ext>
                  </a:extLst>
                </a:gridCol>
                <a:gridCol w="2611440">
                  <a:extLst>
                    <a:ext uri="{9D8B030D-6E8A-4147-A177-3AD203B41FA5}">
                      <a16:colId xmlns:a16="http://schemas.microsoft.com/office/drawing/2014/main" val="27783823"/>
                    </a:ext>
                  </a:extLst>
                </a:gridCol>
              </a:tblGrid>
              <a:tr h="840959">
                <a:tc>
                  <a:txBody>
                    <a:bodyPr/>
                    <a:lstStyle/>
                    <a:p>
                      <a:pPr marL="0" marR="0" lvl="0" indent="0" algn="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3200" b="1" i="0" u="none" strike="noStrike" kern="1200" cap="none">
                          <a:ln>
                            <a:noFill/>
                          </a:ln>
                          <a:solidFill>
                            <a:srgbClr val="D50000"/>
                          </a:solidFill>
                          <a:latin typeface="Source Sans Pro" pitchFamily="34"/>
                          <a:ea typeface="Droid Sans Fallback" pitchFamily="2"/>
                          <a:cs typeface="Droid Sans Devanagari" pitchFamily="2"/>
                        </a:rPr>
                        <a:t>Platform LoC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3200" b="0" i="0" u="none" strike="noStrike" kern="1200" cap="none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Source Code Pro" pitchFamily="17"/>
                          <a:ea typeface="Droid Sans Fallback" pitchFamily="2"/>
                          <a:cs typeface="Droid Sans Devanagari" pitchFamily="2"/>
                        </a:rPr>
                        <a:t>4055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8086094"/>
                  </a:ext>
                </a:extLst>
              </a:tr>
              <a:tr h="841319">
                <a:tc>
                  <a:txBody>
                    <a:bodyPr/>
                    <a:lstStyle/>
                    <a:p>
                      <a:pPr marL="0" marR="0" lvl="0" indent="0" algn="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3200" b="1" i="0" u="none" strike="noStrike" kern="1200" cap="none">
                          <a:ln>
                            <a:noFill/>
                          </a:ln>
                          <a:solidFill>
                            <a:srgbClr val="D50000"/>
                          </a:solidFill>
                          <a:latin typeface="Source Code Pro" pitchFamily="17"/>
                          <a:ea typeface="Droid Sans Fallback" pitchFamily="2"/>
                          <a:cs typeface="Droid Sans Devanagari" pitchFamily="2"/>
                        </a:rPr>
                        <a:t>Unsafe </a:t>
                      </a:r>
                      <a:r>
                        <a:rPr lang="en-US" sz="3200" b="1" i="0" u="none" strike="noStrike" kern="1200" cap="none">
                          <a:ln>
                            <a:noFill/>
                          </a:ln>
                          <a:solidFill>
                            <a:srgbClr val="D50000"/>
                          </a:solidFill>
                          <a:latin typeface="Source Sans Pro" pitchFamily="34"/>
                          <a:ea typeface="Droid Sans Fallback" pitchFamily="2"/>
                          <a:cs typeface="Droid Sans Devanagari" pitchFamily="2"/>
                        </a:rPr>
                        <a:t>LoC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3200" b="0" i="0" u="none" strike="noStrike" kern="1200" cap="none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Source Code Pro" pitchFamily="17"/>
                          <a:ea typeface="Droid Sans Fallback" pitchFamily="2"/>
                          <a:cs typeface="Droid Sans Devanagari" pitchFamily="2"/>
                        </a:rPr>
                        <a:t>170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0771792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9463A1C5-3B2D-C042-895D-E452B43721D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Teensy (Embedded Systems Class)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312BCF-C2CE-2F4B-9AA4-D002340E43D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65760" y="2380680"/>
            <a:ext cx="4480560" cy="1276920"/>
          </a:xfrm>
          <a:prstGeom prst="rect">
            <a:avLst/>
          </a:prstGeom>
          <a:noFill/>
          <a:ln cap="rnd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1A5DD2-6B70-3D49-A0D7-EF063281D052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108959" y="1282320"/>
            <a:ext cx="1005841" cy="1005841"/>
          </a:xfrm>
          <a:prstGeom prst="rect">
            <a:avLst/>
          </a:prstGeom>
          <a:noFill/>
          <a:ln cap="rnd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73D34-C86F-1844-8619-7BB20B98A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CFA8BF2-BCBE-C64E-BFD3-588A2E9092BB}" type="slidenum">
              <a:t>47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8921DB-A70B-5D4A-B76B-72F40211A42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Rust Features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369FF3-D102-5640-9CD7-767DDDC030A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640" y="1371599"/>
            <a:ext cx="9071640" cy="5486399"/>
          </a:xfrm>
        </p:spPr>
        <p:txBody>
          <a:bodyPr/>
          <a:lstStyle/>
          <a:p>
            <a:pPr lvl="0">
              <a:buSzPct val="45000"/>
              <a:buFont typeface="StarSymbol"/>
              <a:buChar char="➔"/>
            </a:pPr>
            <a:r>
              <a:rPr lang="en-US" sz="3200"/>
              <a:t>Type and memory safe</a:t>
            </a:r>
          </a:p>
          <a:p>
            <a:pPr lvl="1">
              <a:buSzPct val="75000"/>
              <a:buFont typeface="StarSymbol"/>
              <a:buChar char="–"/>
            </a:pPr>
            <a:r>
              <a:rPr lang="en-US"/>
              <a:t>No buffer overflows, dangling pointers, type confusion, use-after-free…</a:t>
            </a:r>
          </a:p>
          <a:p>
            <a:pPr lvl="0">
              <a:buSzPct val="45000"/>
              <a:buFont typeface="StarSymbol"/>
              <a:buChar char="➔"/>
            </a:pPr>
            <a:r>
              <a:rPr lang="en-US" sz="3200"/>
              <a:t>Compile-time enforced type system</a:t>
            </a:r>
          </a:p>
          <a:p>
            <a:pPr lvl="1">
              <a:buSzPct val="75000"/>
              <a:buFont typeface="StarSymbol"/>
              <a:buChar char="–"/>
            </a:pPr>
            <a:r>
              <a:rPr lang="en-US"/>
              <a:t>No type artifacts at run time</a:t>
            </a:r>
          </a:p>
          <a:p>
            <a:pPr lvl="0">
              <a:buSzPct val="45000"/>
              <a:buFont typeface="StarSymbol"/>
              <a:buChar char="➔"/>
            </a:pPr>
            <a:r>
              <a:rPr lang="en-US" sz="3200"/>
              <a:t>No garbage collection</a:t>
            </a:r>
          </a:p>
          <a:p>
            <a:pPr lvl="1">
              <a:buSzPct val="75000"/>
              <a:buFont typeface="StarSymbol"/>
              <a:buChar char="–"/>
            </a:pPr>
            <a:r>
              <a:rPr lang="en-US"/>
              <a:t>Control over memory layout and execution</a:t>
            </a:r>
          </a:p>
          <a:p>
            <a:pPr lvl="0">
              <a:buSzPct val="45000"/>
              <a:buFont typeface="StarSymbol"/>
              <a:buChar char="➔"/>
            </a:pPr>
            <a:r>
              <a:rPr lang="en-US" sz="3200"/>
              <a:t>Runtime behavior similar to C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47A462-7968-A94E-B19A-645CF7257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A36CDCB-9C35-4644-A56B-0C9DC0AC1126}" type="slidenum">
              <a:t>48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D66324-F0F9-6E4F-AE44-74F29E2A060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Rust’s Ownership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EF55E6-136C-714E-B7D1-46BC82F37E1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640" y="1131120"/>
            <a:ext cx="9071640" cy="5948640"/>
          </a:xfrm>
        </p:spPr>
        <p:txBody>
          <a:bodyPr/>
          <a:lstStyle/>
          <a:p>
            <a:pPr lvl="0">
              <a:spcBef>
                <a:spcPts val="0"/>
              </a:spcBef>
            </a:pPr>
            <a:r>
              <a:rPr lang="en-US" sz="2600" b="1"/>
              <a:t>Key Property: </a:t>
            </a:r>
            <a:r>
              <a:rPr lang="en-US" sz="2600"/>
              <a:t>Deallocate memory as soon as owner out of scope</a:t>
            </a:r>
          </a:p>
          <a:p>
            <a:pPr lvl="0">
              <a:spcBef>
                <a:spcPts val="0"/>
              </a:spcBef>
            </a:pPr>
            <a:r>
              <a:rPr lang="en-US" sz="2600" b="1">
                <a:latin typeface="Source Code Pro" pitchFamily="33"/>
              </a:rPr>
              <a:t>{</a:t>
            </a:r>
          </a:p>
          <a:p>
            <a:pPr lvl="0">
              <a:spcBef>
                <a:spcPts val="0"/>
              </a:spcBef>
            </a:pPr>
            <a:r>
              <a:rPr lang="en-US" sz="2600" b="1">
                <a:latin typeface="Source Code Pro" pitchFamily="33"/>
              </a:rPr>
              <a:t>    </a:t>
            </a:r>
            <a:r>
              <a:rPr lang="en-US" sz="2600" b="1">
                <a:solidFill>
                  <a:srgbClr val="72BF44"/>
                </a:solidFill>
                <a:latin typeface="Source Code Pro" pitchFamily="33"/>
              </a:rPr>
              <a:t>let</a:t>
            </a:r>
            <a:r>
              <a:rPr lang="en-US" sz="2600" b="1">
                <a:latin typeface="Source Code Pro" pitchFamily="33"/>
              </a:rPr>
              <a:t> x = Resource::new();</a:t>
            </a:r>
          </a:p>
          <a:p>
            <a:pPr lvl="0">
              <a:spcBef>
                <a:spcPts val="0"/>
              </a:spcBef>
            </a:pPr>
            <a:r>
              <a:rPr lang="en-US" sz="2600" b="1">
                <a:latin typeface="Source Code Pro" pitchFamily="33"/>
              </a:rPr>
              <a:t>}</a:t>
            </a:r>
          </a:p>
          <a:p>
            <a:pPr lvl="0">
              <a:spcBef>
                <a:spcPts val="0"/>
              </a:spcBef>
            </a:pPr>
            <a:r>
              <a:rPr lang="en-US" sz="2600"/>
              <a:t>When the scope exits, x is no longer valid and the memory is “freed”</a:t>
            </a:r>
          </a:p>
          <a:p>
            <a:pPr lvl="0">
              <a:spcBef>
                <a:spcPts val="0"/>
              </a:spcBef>
            </a:pPr>
            <a:endParaRPr lang="en-US" sz="2600"/>
          </a:p>
          <a:p>
            <a:pPr lvl="0">
              <a:spcBef>
                <a:spcPts val="0"/>
              </a:spcBef>
            </a:pPr>
            <a:r>
              <a:rPr lang="en-US" sz="2600" b="1">
                <a:latin typeface="Source Code Pro" pitchFamily="33"/>
              </a:rPr>
              <a:t>{</a:t>
            </a:r>
          </a:p>
          <a:p>
            <a:pPr lvl="0">
              <a:spcBef>
                <a:spcPts val="0"/>
              </a:spcBef>
            </a:pPr>
            <a:r>
              <a:rPr lang="en-US" sz="2600" b="1">
                <a:latin typeface="Source Code Pro" pitchFamily="33"/>
              </a:rPr>
              <a:t>    </a:t>
            </a:r>
            <a:r>
              <a:rPr lang="en-US" sz="2600" b="1">
                <a:solidFill>
                  <a:srgbClr val="72BF44"/>
                </a:solidFill>
                <a:latin typeface="Source Code Pro" pitchFamily="33"/>
              </a:rPr>
              <a:t>let</a:t>
            </a:r>
            <a:r>
              <a:rPr lang="en-US" sz="2600" b="1">
                <a:latin typeface="Source Code Pro" pitchFamily="33"/>
              </a:rPr>
              <a:t> x = Resource::new();</a:t>
            </a:r>
          </a:p>
          <a:p>
            <a:pPr lvl="0">
              <a:spcBef>
                <a:spcPts val="0"/>
              </a:spcBef>
            </a:pPr>
            <a:r>
              <a:rPr lang="en-US" sz="2600" b="1">
                <a:latin typeface="Source Code Pro" pitchFamily="33"/>
              </a:rPr>
              <a:t>    </a:t>
            </a:r>
            <a:r>
              <a:rPr lang="en-US" sz="2600" b="1">
                <a:solidFill>
                  <a:srgbClr val="72BF44"/>
                </a:solidFill>
                <a:latin typeface="Source Code Pro" pitchFamily="33"/>
              </a:rPr>
              <a:t>let</a:t>
            </a:r>
            <a:r>
              <a:rPr lang="en-US" sz="2600" b="1">
                <a:latin typeface="Source Code Pro" pitchFamily="33"/>
              </a:rPr>
              <a:t> y = x;</a:t>
            </a:r>
          </a:p>
          <a:p>
            <a:pPr lvl="0">
              <a:spcBef>
                <a:spcPts val="0"/>
              </a:spcBef>
            </a:pPr>
            <a:r>
              <a:rPr lang="en-US" sz="2600" b="1">
                <a:latin typeface="Source Code Pro" pitchFamily="33"/>
              </a:rPr>
              <a:t>    </a:t>
            </a:r>
            <a:r>
              <a:rPr lang="en-US" sz="2600" b="1">
                <a:solidFill>
                  <a:srgbClr val="A3238E"/>
                </a:solidFill>
                <a:latin typeface="Source Code Pro" pitchFamily="33"/>
              </a:rPr>
              <a:t>println!</a:t>
            </a:r>
            <a:r>
              <a:rPr lang="en-US" sz="2600" b="1">
                <a:latin typeface="Source Code Pro" pitchFamily="33"/>
              </a:rPr>
              <a:t>(“{}”, y); </a:t>
            </a:r>
            <a:r>
              <a:rPr lang="en-US" sz="2600" b="1">
                <a:solidFill>
                  <a:srgbClr val="007AC2"/>
                </a:solidFill>
                <a:latin typeface="Source Code Pro" pitchFamily="33"/>
              </a:rPr>
              <a:t>// OK: value moved</a:t>
            </a:r>
          </a:p>
          <a:p>
            <a:pPr lvl="0">
              <a:spcBef>
                <a:spcPts val="0"/>
              </a:spcBef>
            </a:pPr>
            <a:r>
              <a:rPr lang="en-US" sz="2600" b="1">
                <a:latin typeface="Source Code Pro" pitchFamily="33"/>
              </a:rPr>
              <a:t>    </a:t>
            </a:r>
            <a:r>
              <a:rPr lang="en-US" sz="2600" b="1" i="1">
                <a:solidFill>
                  <a:srgbClr val="ED1C24"/>
                </a:solidFill>
                <a:latin typeface="Source Code Pro" pitchFamily="33"/>
              </a:rPr>
              <a:t>println!(“{}”, x); </a:t>
            </a:r>
            <a:r>
              <a:rPr lang="en-US" sz="2600" b="1">
                <a:solidFill>
                  <a:srgbClr val="ED1C24"/>
                </a:solidFill>
                <a:latin typeface="Source Code Pro" pitchFamily="33"/>
              </a:rPr>
              <a:t>// </a:t>
            </a:r>
            <a:r>
              <a:rPr lang="en-US" sz="2600" b="1" i="1">
                <a:solidFill>
                  <a:srgbClr val="ED1C24"/>
                </a:solidFill>
                <a:latin typeface="Source Code Pro" pitchFamily="33"/>
              </a:rPr>
              <a:t>compilation error!</a:t>
            </a:r>
          </a:p>
          <a:p>
            <a:pPr lvl="0">
              <a:spcBef>
                <a:spcPts val="0"/>
              </a:spcBef>
            </a:pPr>
            <a:r>
              <a:rPr lang="en-US" sz="2600" b="1">
                <a:latin typeface="Source Code Pro" pitchFamily="33"/>
              </a:rPr>
              <a:t>}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7464953-BF46-1D48-883A-97D5F4551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F425E67-764E-4343-9F5D-4568D68B2652}" type="slidenum">
              <a:t>49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025018-EDE2-D447-B824-4A4227EE7D9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Borrowing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35DB78-D2BE-5742-A30A-487D11C7C91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640" y="1131120"/>
            <a:ext cx="9071640" cy="5948640"/>
          </a:xfrm>
        </p:spPr>
        <p:txBody>
          <a:bodyPr/>
          <a:lstStyle/>
          <a:p>
            <a:pPr lvl="0">
              <a:spcBef>
                <a:spcPts val="0"/>
              </a:spcBef>
            </a:pPr>
            <a:r>
              <a:rPr lang="en-US" sz="2800" b="1">
                <a:solidFill>
                  <a:srgbClr val="72BF44"/>
                </a:solidFill>
                <a:latin typeface="Source Code Pro" pitchFamily="33"/>
              </a:rPr>
              <a:t>fn</a:t>
            </a:r>
            <a:r>
              <a:rPr lang="en-US" sz="2800" b="1">
                <a:latin typeface="Source Code Pro" pitchFamily="33"/>
              </a:rPr>
              <a:t> transform(x: &amp;</a:t>
            </a:r>
            <a:r>
              <a:rPr lang="en-US" sz="2800" b="1">
                <a:solidFill>
                  <a:srgbClr val="72BF44"/>
                </a:solidFill>
                <a:latin typeface="Source Code Pro" pitchFamily="33"/>
              </a:rPr>
              <a:t>mut</a:t>
            </a:r>
            <a:r>
              <a:rPr lang="en-US" sz="2800" b="1">
                <a:latin typeface="Source Code Pro" pitchFamily="33"/>
              </a:rPr>
              <a:t> Resource) {</a:t>
            </a:r>
          </a:p>
          <a:p>
            <a:pPr lvl="0">
              <a:spcBef>
                <a:spcPts val="0"/>
              </a:spcBef>
            </a:pPr>
            <a:r>
              <a:rPr lang="en-US" sz="2800" b="1">
                <a:solidFill>
                  <a:srgbClr val="007AC2"/>
                </a:solidFill>
                <a:latin typeface="Source Code Pro" pitchFamily="33"/>
              </a:rPr>
              <a:t>// the borrow is implicitly released.</a:t>
            </a:r>
          </a:p>
          <a:p>
            <a:pPr lvl="0">
              <a:spcBef>
                <a:spcPts val="0"/>
              </a:spcBef>
            </a:pPr>
            <a:r>
              <a:rPr lang="en-US" sz="2800" b="1">
                <a:latin typeface="Source Code Pro" pitchFamily="33"/>
              </a:rPr>
              <a:t>}</a:t>
            </a:r>
          </a:p>
          <a:p>
            <a:pPr lvl="0">
              <a:spcBef>
                <a:spcPts val="0"/>
              </a:spcBef>
            </a:pPr>
            <a:endParaRPr lang="en-US" sz="2600" b="1">
              <a:latin typeface="Source Code Pro" pitchFamily="33"/>
            </a:endParaRPr>
          </a:p>
          <a:p>
            <a:pPr lvl="0">
              <a:spcBef>
                <a:spcPts val="0"/>
              </a:spcBef>
            </a:pPr>
            <a:r>
              <a:rPr lang="en-US" sz="2800" b="1">
                <a:solidFill>
                  <a:srgbClr val="72BF44"/>
                </a:solidFill>
                <a:latin typeface="Source Code Pro" pitchFamily="33"/>
              </a:rPr>
              <a:t>let</a:t>
            </a:r>
            <a:r>
              <a:rPr lang="en-US" sz="2800" b="1">
                <a:latin typeface="Source Code Pro" pitchFamily="33"/>
              </a:rPr>
              <a:t> </a:t>
            </a:r>
            <a:r>
              <a:rPr lang="en-US" sz="2800" b="1">
                <a:solidFill>
                  <a:srgbClr val="72BF44"/>
                </a:solidFill>
                <a:latin typeface="Source Code Pro" pitchFamily="33"/>
              </a:rPr>
              <a:t>mut</a:t>
            </a:r>
            <a:r>
              <a:rPr lang="en-US" sz="2800" b="1">
                <a:latin typeface="Source Code Pro" pitchFamily="33"/>
              </a:rPr>
              <a:t> my_resource = Resource::new();</a:t>
            </a:r>
          </a:p>
          <a:p>
            <a:pPr lvl="0">
              <a:spcBef>
                <a:spcPts val="0"/>
              </a:spcBef>
            </a:pPr>
            <a:r>
              <a:rPr lang="en-US" sz="2800" b="1">
                <a:latin typeface="Source Code Pro" pitchFamily="33"/>
              </a:rPr>
              <a:t>transform(&amp;</a:t>
            </a:r>
            <a:r>
              <a:rPr lang="en-US" sz="2800" b="1">
                <a:solidFill>
                  <a:srgbClr val="72BF44"/>
                </a:solidFill>
                <a:latin typeface="Source Code Pro" pitchFamily="33"/>
              </a:rPr>
              <a:t>mut</a:t>
            </a:r>
            <a:r>
              <a:rPr lang="en-US" sz="2800" b="1">
                <a:latin typeface="Source Code Pro" pitchFamily="33"/>
              </a:rPr>
              <a:t> my_resource);</a:t>
            </a:r>
          </a:p>
          <a:p>
            <a:pPr lvl="0">
              <a:spcBef>
                <a:spcPts val="0"/>
              </a:spcBef>
            </a:pPr>
            <a:r>
              <a:rPr lang="en-US" sz="2800" b="1">
                <a:solidFill>
                  <a:srgbClr val="007AC2"/>
                </a:solidFill>
                <a:latin typeface="Source Code Pro" pitchFamily="33"/>
              </a:rPr>
              <a:t>// my_resource still valid here</a:t>
            </a:r>
          </a:p>
          <a:p>
            <a:pPr lvl="0">
              <a:spcBef>
                <a:spcPts val="0"/>
              </a:spcBef>
            </a:pPr>
            <a:endParaRPr lang="en-US" sz="2600"/>
          </a:p>
          <a:p>
            <a:pPr lvl="0">
              <a:spcBef>
                <a:spcPts val="0"/>
              </a:spcBef>
            </a:pPr>
            <a:r>
              <a:rPr lang="en-US" sz="2800"/>
              <a:t>Just a pointer at runtime</a:t>
            </a:r>
          </a:p>
          <a:p>
            <a:pPr lvl="0">
              <a:spcBef>
                <a:spcPts val="0"/>
              </a:spcBef>
              <a:buSzPct val="45000"/>
              <a:buFont typeface="StarSymbol"/>
              <a:buChar char="➔"/>
            </a:pPr>
            <a:r>
              <a:rPr lang="en-US" sz="2800"/>
              <a:t>Mutable references (&amp;mut) must be unique</a:t>
            </a:r>
          </a:p>
          <a:p>
            <a:pPr lvl="0">
              <a:spcBef>
                <a:spcPts val="0"/>
              </a:spcBef>
              <a:buSzPct val="45000"/>
              <a:buFont typeface="StarSymbol"/>
              <a:buChar char="➔"/>
            </a:pPr>
            <a:r>
              <a:rPr lang="en-US" sz="2800"/>
              <a:t>Shared references (&amp;) cannot mutate the value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9D38-EC27-AC43-ADF5-9728445BB6D9}"/>
              </a:ext>
            </a:extLst>
          </p:cNvPr>
          <p:cNvSpPr txBox="1"/>
          <p:nvPr/>
        </p:nvSpPr>
        <p:spPr>
          <a:xfrm>
            <a:off x="1828800" y="6766560"/>
            <a:ext cx="4460040" cy="1111320"/>
          </a:xfrm>
          <a:prstGeom prst="rect">
            <a:avLst/>
          </a:prstGeom>
          <a:noFill/>
          <a:ln cap="rnd"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Droid Sans Devanagari" pitchFamily="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A456C1C-E6A7-BD4D-938B-4CB47D97E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E675AA9-9AAA-DC4F-A2E9-39F011B2405A}" type="slidenum">
              <a:t>5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20A823-48B7-4043-82C6-CB27D20CB14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Security Sensitive Device: Google Titan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828EB0-2852-BD48-A7CB-574C7F3570E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7280" y="4245120"/>
            <a:ext cx="9075960" cy="2834640"/>
          </a:xfrm>
        </p:spPr>
        <p:txBody>
          <a:bodyPr/>
          <a:lstStyle/>
          <a:p>
            <a:pPr lvl="0">
              <a:buSzPct val="45000"/>
              <a:buFont typeface="StarSymbol"/>
              <a:buChar char="➔"/>
            </a:pPr>
            <a:r>
              <a:rPr lang="en-US" sz="3200"/>
              <a:t>Google’s Titan chip: security hardened MCU</a:t>
            </a:r>
          </a:p>
          <a:p>
            <a:pPr lvl="0">
              <a:buSzPct val="45000"/>
              <a:buFont typeface="StarSymbol"/>
              <a:buChar char="➔"/>
            </a:pPr>
            <a:r>
              <a:rPr lang="en-US" sz="3200"/>
              <a:t>Server root-of-trust, authentication</a:t>
            </a:r>
          </a:p>
          <a:p>
            <a:pPr lvl="0">
              <a:buSzPct val="45000"/>
              <a:buFont typeface="StarSymbol"/>
              <a:buChar char="➔"/>
            </a:pPr>
            <a:r>
              <a:rPr lang="en-US" sz="3200"/>
              <a:t>Without Tock: a handful of experts audit all code</a:t>
            </a:r>
          </a:p>
          <a:p>
            <a:pPr lvl="0">
              <a:buSzPct val="45000"/>
              <a:buFont typeface="StarSymbol"/>
              <a:buChar char="➔"/>
            </a:pPr>
            <a:r>
              <a:rPr lang="en-US" sz="3200"/>
              <a:t>Open source port of Tock started during internship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07C9DD-0FD9-AF40-8F86-992ADF8F9A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l="4287" t="9071" r="2081" b="37144"/>
          <a:stretch/>
        </p:blipFill>
        <p:spPr>
          <a:xfrm>
            <a:off x="2504662" y="1275120"/>
            <a:ext cx="4581938" cy="2447886"/>
          </a:xfrm>
          <a:prstGeom prst="rect">
            <a:avLst/>
          </a:prstGeom>
          <a:noFill/>
          <a:ln cap="rnd"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C939E6B3-2820-2D4E-930B-FA107E3EB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0DB834B-11CC-2E4E-9044-A428899462C2}" type="slidenum">
              <a:t>50</a:t>
            </a:fld>
            <a:endParaRPr lang="en-U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6A8864BF-79B2-654A-B6AB-325FEAC72092}"/>
              </a:ext>
            </a:extLst>
          </p:cNvPr>
          <p:cNvSpPr/>
          <p:nvPr/>
        </p:nvSpPr>
        <p:spPr>
          <a:xfrm>
            <a:off x="3753360" y="2099160"/>
            <a:ext cx="2489400" cy="100655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007AC2"/>
          </a:solidFill>
          <a:ln w="0" cap="rnd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sp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200" b="1" i="0" u="none" strike="noStrike" kern="1200" cap="none">
                <a:ln>
                  <a:noFill/>
                </a:ln>
                <a:solidFill>
                  <a:srgbClr val="FFFFFF"/>
                </a:solidFill>
                <a:latin typeface="Source Sans Pro" pitchFamily="34"/>
                <a:ea typeface="Tahoma" pitchFamily="2"/>
                <a:cs typeface="Droid Sans Devanagari" pitchFamily="2"/>
              </a:rPr>
              <a:t>SoftwareTimer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70A98C93-884D-644C-BE4B-9ADF0B189126}"/>
              </a:ext>
            </a:extLst>
          </p:cNvPr>
          <p:cNvSpPr/>
          <p:nvPr/>
        </p:nvSpPr>
        <p:spPr>
          <a:xfrm>
            <a:off x="3753360" y="3707640"/>
            <a:ext cx="2489400" cy="100655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007AC2"/>
          </a:solidFill>
          <a:ln w="0" cap="rnd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sp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200" b="1" i="0" u="none" strike="noStrike" kern="1200" cap="none">
                <a:ln>
                  <a:noFill/>
                </a:ln>
                <a:solidFill>
                  <a:srgbClr val="FFFFFF"/>
                </a:solidFill>
                <a:latin typeface="Source Sans Pro" pitchFamily="34"/>
                <a:ea typeface="Tahoma" pitchFamily="2"/>
                <a:cs typeface="Droid Sans Devanagari" pitchFamily="2"/>
              </a:rPr>
              <a:t>VirtualAlarm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56CEFF1-055C-5841-94A3-B95C91FE7E8B}"/>
              </a:ext>
            </a:extLst>
          </p:cNvPr>
          <p:cNvSpPr/>
          <p:nvPr/>
        </p:nvSpPr>
        <p:spPr>
          <a:xfrm>
            <a:off x="3779640" y="5328720"/>
            <a:ext cx="2489400" cy="100655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007AC2"/>
          </a:solidFill>
          <a:ln w="0" cap="rnd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sp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200" b="1" i="0" u="none" strike="noStrike" kern="1200" cap="none">
                <a:ln>
                  <a:noFill/>
                </a:ln>
                <a:solidFill>
                  <a:srgbClr val="FFFFFF"/>
                </a:solidFill>
                <a:latin typeface="Source Sans Pro" pitchFamily="34"/>
                <a:ea typeface="Tahoma" pitchFamily="2"/>
                <a:cs typeface="Droid Sans Devanagari" pitchFamily="2"/>
              </a:rPr>
              <a:t>Alarm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981E548E-510E-0640-B147-3814D93921A4}"/>
              </a:ext>
            </a:extLst>
          </p:cNvPr>
          <p:cNvSpPr/>
          <p:nvPr/>
        </p:nvSpPr>
        <p:spPr>
          <a:xfrm>
            <a:off x="4360680" y="6957720"/>
            <a:ext cx="1540080" cy="4014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B71C1C"/>
          </a:solidFill>
          <a:ln cap="rnd">
            <a:noFill/>
            <a:prstDash val="solid"/>
          </a:ln>
        </p:spPr>
        <p:txBody>
          <a:bodyPr wrap="none" lIns="90000" tIns="45000" rIns="90000" bIns="45000" anchor="ctr" anchorCtr="0" compatLnSpc="0">
            <a:sp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1" i="0" u="none" strike="noStrike" kern="1200" cap="none">
                <a:ln>
                  <a:noFill/>
                </a:ln>
                <a:solidFill>
                  <a:srgbClr val="FFFFFF"/>
                </a:solidFill>
                <a:latin typeface="Source Sans Pro" pitchFamily="34"/>
                <a:ea typeface="Tahoma" pitchFamily="2"/>
                <a:cs typeface="Droid Sans Devanagari" pitchFamily="2"/>
              </a:rPr>
              <a:t>HWAlarm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2DECBEFB-6BED-2A48-B52A-C457DF30FF97}"/>
              </a:ext>
            </a:extLst>
          </p:cNvPr>
          <p:cNvSpPr/>
          <p:nvPr/>
        </p:nvSpPr>
        <p:spPr>
          <a:xfrm>
            <a:off x="3585600" y="1979640"/>
            <a:ext cx="2851200" cy="45284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8160" cap="rnd">
            <a:solidFill>
              <a:srgbClr val="000000"/>
            </a:solidFill>
            <a:prstDash val="solid"/>
          </a:ln>
        </p:spPr>
        <p:txBody>
          <a:bodyPr wrap="none" lIns="109080" tIns="64080" rIns="109080" bIns="64080" anchor="ctr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Droid Sans Devanagari" pitchFamily="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6996F4-4402-F04E-A588-BA6F77B0CEB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07920" y="1141200"/>
            <a:ext cx="1151640" cy="568440"/>
          </a:xfrm>
          <a:prstGeom prst="rect">
            <a:avLst/>
          </a:prstGeom>
          <a:noFill/>
          <a:ln cap="rnd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CF4D1A-949E-824B-9D84-E34396E7FF0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201279" y="1141200"/>
            <a:ext cx="1151640" cy="568440"/>
          </a:xfrm>
          <a:prstGeom prst="rect">
            <a:avLst/>
          </a:prstGeom>
          <a:noFill/>
          <a:ln cap="rnd">
            <a:noFill/>
          </a:ln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14CC9AF6-A903-B34B-B3B3-0CB07BB0F5FC}"/>
              </a:ext>
            </a:extLst>
          </p:cNvPr>
          <p:cNvSpPr/>
          <p:nvPr/>
        </p:nvSpPr>
        <p:spPr>
          <a:xfrm rot="5400000">
            <a:off x="4504383" y="3322869"/>
            <a:ext cx="601920" cy="16740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673" h="466">
                <a:moveTo>
                  <a:pt x="0" y="466"/>
                </a:moveTo>
                <a:cubicBezTo>
                  <a:pt x="932" y="466"/>
                  <a:pt x="1673" y="0"/>
                  <a:pt x="1673" y="0"/>
                </a:cubicBezTo>
              </a:path>
            </a:pathLst>
          </a:custGeom>
          <a:noFill/>
          <a:ln w="38160" cap="rnd">
            <a:solidFill>
              <a:srgbClr val="000000"/>
            </a:solidFill>
            <a:prstDash val="solid"/>
            <a:tailEnd type="arrow"/>
          </a:ln>
        </p:spPr>
        <p:txBody>
          <a:bodyPr wrap="none" lIns="109080" tIns="64080" rIns="109080" bIns="6408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Droid Sans Devanagari" pitchFamily="2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230CCAFA-6B68-BC42-A28C-438EF0F4FACC}"/>
              </a:ext>
            </a:extLst>
          </p:cNvPr>
          <p:cNvSpPr/>
          <p:nvPr/>
        </p:nvSpPr>
        <p:spPr>
          <a:xfrm rot="5400000">
            <a:off x="4727566" y="3917144"/>
            <a:ext cx="601920" cy="16740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673" h="466">
                <a:moveTo>
                  <a:pt x="0" y="466"/>
                </a:moveTo>
                <a:cubicBezTo>
                  <a:pt x="932" y="466"/>
                  <a:pt x="1673" y="0"/>
                  <a:pt x="1673" y="0"/>
                </a:cubicBezTo>
              </a:path>
            </a:pathLst>
          </a:custGeom>
          <a:noFill/>
          <a:ln w="38160" cap="rnd">
            <a:solidFill>
              <a:srgbClr val="000000"/>
            </a:solidFill>
            <a:prstDash val="solid"/>
            <a:tailEnd type="arrow"/>
          </a:ln>
        </p:spPr>
        <p:txBody>
          <a:bodyPr wrap="none" lIns="109080" tIns="64080" rIns="109080" bIns="6408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Droid Sans Devanagari" pitchFamily="2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0EC0EEC9-2DF6-1F48-81DE-2F8EDF660DCD}"/>
              </a:ext>
            </a:extLst>
          </p:cNvPr>
          <p:cNvSpPr/>
          <p:nvPr/>
        </p:nvSpPr>
        <p:spPr>
          <a:xfrm rot="5400000">
            <a:off x="4621917" y="4939297"/>
            <a:ext cx="601920" cy="16740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673" h="466">
                <a:moveTo>
                  <a:pt x="0" y="466"/>
                </a:moveTo>
                <a:cubicBezTo>
                  <a:pt x="932" y="466"/>
                  <a:pt x="1673" y="0"/>
                  <a:pt x="1673" y="0"/>
                </a:cubicBezTo>
              </a:path>
            </a:pathLst>
          </a:custGeom>
          <a:noFill/>
          <a:ln w="38160" cap="rnd">
            <a:solidFill>
              <a:srgbClr val="000000"/>
            </a:solidFill>
            <a:prstDash val="solid"/>
            <a:tailEnd type="arrow"/>
          </a:ln>
        </p:spPr>
        <p:txBody>
          <a:bodyPr wrap="none" lIns="109080" tIns="64080" rIns="109080" bIns="6408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Droid Sans Devanagari" pitchFamily="2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49D7A243-3461-C045-BE12-BFBA6EF730FF}"/>
              </a:ext>
            </a:extLst>
          </p:cNvPr>
          <p:cNvSpPr/>
          <p:nvPr/>
        </p:nvSpPr>
        <p:spPr>
          <a:xfrm rot="5400000">
            <a:off x="4746055" y="5533572"/>
            <a:ext cx="601920" cy="16740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673" h="466">
                <a:moveTo>
                  <a:pt x="0" y="466"/>
                </a:moveTo>
                <a:cubicBezTo>
                  <a:pt x="932" y="466"/>
                  <a:pt x="1673" y="0"/>
                  <a:pt x="1673" y="0"/>
                </a:cubicBezTo>
              </a:path>
            </a:pathLst>
          </a:custGeom>
          <a:noFill/>
          <a:ln w="38160" cap="rnd">
            <a:solidFill>
              <a:srgbClr val="000000"/>
            </a:solidFill>
            <a:prstDash val="solid"/>
            <a:tailEnd type="arrow"/>
          </a:ln>
        </p:spPr>
        <p:txBody>
          <a:bodyPr wrap="none" lIns="109080" tIns="64080" rIns="109080" bIns="6408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Droid Sans Devanagari" pitchFamily="2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84821B3F-561F-EB4D-B45F-7C1C76AB357A}"/>
              </a:ext>
            </a:extLst>
          </p:cNvPr>
          <p:cNvSpPr/>
          <p:nvPr/>
        </p:nvSpPr>
        <p:spPr>
          <a:xfrm rot="5400000">
            <a:off x="4621917" y="6557376"/>
            <a:ext cx="601920" cy="16740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673" h="466">
                <a:moveTo>
                  <a:pt x="0" y="466"/>
                </a:moveTo>
                <a:cubicBezTo>
                  <a:pt x="932" y="466"/>
                  <a:pt x="1673" y="0"/>
                  <a:pt x="1673" y="0"/>
                </a:cubicBezTo>
              </a:path>
            </a:pathLst>
          </a:custGeom>
          <a:noFill/>
          <a:ln w="38160" cap="rnd">
            <a:solidFill>
              <a:srgbClr val="000000"/>
            </a:solidFill>
            <a:prstDash val="solid"/>
            <a:tailEnd type="arrow"/>
          </a:ln>
        </p:spPr>
        <p:txBody>
          <a:bodyPr wrap="none" lIns="109080" tIns="64080" rIns="109080" bIns="6408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Droid Sans Devanagari" pitchFamily="2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21C42F3B-BE8E-6342-AF91-4F0261E2CC9C}"/>
              </a:ext>
            </a:extLst>
          </p:cNvPr>
          <p:cNvSpPr/>
          <p:nvPr/>
        </p:nvSpPr>
        <p:spPr>
          <a:xfrm rot="5400000">
            <a:off x="4746055" y="7151652"/>
            <a:ext cx="601920" cy="16740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673" h="466">
                <a:moveTo>
                  <a:pt x="0" y="466"/>
                </a:moveTo>
                <a:cubicBezTo>
                  <a:pt x="932" y="466"/>
                  <a:pt x="1673" y="0"/>
                  <a:pt x="1673" y="0"/>
                </a:cubicBezTo>
              </a:path>
            </a:pathLst>
          </a:custGeom>
          <a:noFill/>
          <a:ln w="38160" cap="rnd">
            <a:solidFill>
              <a:srgbClr val="000000"/>
            </a:solidFill>
            <a:prstDash val="solid"/>
            <a:tailEnd type="arrow"/>
          </a:ln>
        </p:spPr>
        <p:txBody>
          <a:bodyPr wrap="none" lIns="109080" tIns="64080" rIns="109080" bIns="6408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Droid Sans Devanagari" pitchFamily="2"/>
            </a:endParaRPr>
          </a:p>
        </p:txBody>
      </p:sp>
      <p:cxnSp>
        <p:nvCxnSpPr>
          <p:cNvPr id="15" name="Curved Connector 14">
            <a:extLst>
              <a:ext uri="{FF2B5EF4-FFF2-40B4-BE49-F238E27FC236}">
                <a16:creationId xmlns:a16="http://schemas.microsoft.com/office/drawing/2014/main" id="{D780541B-15A6-AB45-B5CB-9EDA9FD39B98}"/>
              </a:ext>
            </a:extLst>
          </p:cNvPr>
          <p:cNvCxnSpPr>
            <a:stCxn id="7" idx="2"/>
            <a:endCxn id="2" idx="0"/>
          </p:cNvCxnSpPr>
          <p:nvPr/>
        </p:nvCxnSpPr>
        <p:spPr>
          <a:xfrm rot="16200000" flipH="1">
            <a:off x="4396140" y="1497240"/>
            <a:ext cx="389520" cy="814320"/>
          </a:xfrm>
          <a:prstGeom prst="curvedConnector3">
            <a:avLst>
              <a:gd name="adj1" fmla="val 50000"/>
            </a:avLst>
          </a:prstGeom>
          <a:noFill/>
          <a:ln w="0" cap="rnd">
            <a:solidFill>
              <a:srgbClr val="000000"/>
            </a:solidFill>
            <a:prstDash val="solid"/>
            <a:tailEnd type="arrow"/>
          </a:ln>
        </p:spPr>
      </p:cxnSp>
      <p:cxnSp>
        <p:nvCxnSpPr>
          <p:cNvPr id="16" name="Curved Connector 15">
            <a:extLst>
              <a:ext uri="{FF2B5EF4-FFF2-40B4-BE49-F238E27FC236}">
                <a16:creationId xmlns:a16="http://schemas.microsoft.com/office/drawing/2014/main" id="{14747655-5C92-3949-A69B-0BABCEFC8EED}"/>
              </a:ext>
            </a:extLst>
          </p:cNvPr>
          <p:cNvCxnSpPr>
            <a:stCxn id="8" idx="2"/>
          </p:cNvCxnSpPr>
          <p:nvPr/>
        </p:nvCxnSpPr>
        <p:spPr>
          <a:xfrm flipH="1">
            <a:off x="4997880" y="1709640"/>
            <a:ext cx="779040" cy="389520"/>
          </a:xfrm>
          <a:prstGeom prst="curvedConnector3">
            <a:avLst/>
          </a:prstGeom>
          <a:noFill/>
          <a:ln w="0" cap="rnd">
            <a:solidFill>
              <a:srgbClr val="000000"/>
            </a:solidFill>
            <a:prstDash val="solid"/>
            <a:tailEnd type="arrow"/>
          </a:ln>
        </p:spPr>
      </p:cxnSp>
      <p:sp>
        <p:nvSpPr>
          <p:cNvPr id="17" name="Title 16">
            <a:extLst>
              <a:ext uri="{FF2B5EF4-FFF2-40B4-BE49-F238E27FC236}">
                <a16:creationId xmlns:a16="http://schemas.microsoft.com/office/drawing/2014/main" id="{D7E1F7E0-3CE7-D040-8ED1-9BF8A94A927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What About Circular Data-Structures?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D2229EF6-7C3A-A241-95CF-0AB74F3E6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018B686-E23F-8341-A9AD-B2A6A161A9C5}" type="slidenum">
              <a:t>51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894B7E-0A26-B44D-B813-C1C30EE9163B}"/>
              </a:ext>
            </a:extLst>
          </p:cNvPr>
          <p:cNvSpPr txBox="1"/>
          <p:nvPr/>
        </p:nvSpPr>
        <p:spPr>
          <a:xfrm>
            <a:off x="3098160" y="1496160"/>
            <a:ext cx="3851279" cy="1689839"/>
          </a:xfrm>
          <a:prstGeom prst="rect">
            <a:avLst/>
          </a:prstGeom>
          <a:noFill/>
          <a:ln w="38160" cap="rnd">
            <a:solidFill>
              <a:srgbClr val="007AC2"/>
            </a:solidFill>
            <a:prstDash val="solid"/>
          </a:ln>
        </p:spPr>
        <p:txBody>
          <a:bodyPr wrap="none" lIns="109080" tIns="64080" rIns="109080" bIns="6408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1" i="0" u="none" strike="noStrike" kern="1200" cap="none">
                <a:ln>
                  <a:noFill/>
                </a:ln>
                <a:solidFill>
                  <a:srgbClr val="72BF44"/>
                </a:solidFill>
                <a:latin typeface="Source Code Pro" pitchFamily="17"/>
                <a:ea typeface="Tahoma" pitchFamily="2"/>
                <a:cs typeface="Droid Sans Devanagari" pitchFamily="2"/>
              </a:rPr>
              <a:t>enum</a:t>
            </a:r>
            <a:r>
              <a:rPr lang="en-US" sz="2400" b="1" i="0" u="none" strike="noStrike" kern="1200" cap="none">
                <a:ln>
                  <a:noFill/>
                </a:ln>
                <a:latin typeface="Source Code Pro" pitchFamily="17"/>
                <a:ea typeface="Tahoma" pitchFamily="2"/>
                <a:cs typeface="Droid Sans Devanagari" pitchFamily="2"/>
              </a:rPr>
              <a:t> NumOrPointer {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1" i="0" u="none" strike="noStrike" kern="1200" cap="none">
                <a:ln>
                  <a:noFill/>
                </a:ln>
                <a:latin typeface="Source Code Pro" pitchFamily="17"/>
                <a:ea typeface="Tahoma" pitchFamily="2"/>
                <a:cs typeface="Droid Sans Devanagari" pitchFamily="2"/>
              </a:rPr>
              <a:t>  Num(</a:t>
            </a:r>
            <a:r>
              <a:rPr lang="en-US" sz="2400" b="1" i="0" u="none" strike="noStrike" kern="1200" cap="none">
                <a:ln>
                  <a:noFill/>
                </a:ln>
                <a:solidFill>
                  <a:srgbClr val="72BF44"/>
                </a:solidFill>
                <a:latin typeface="Source Code Pro" pitchFamily="17"/>
                <a:ea typeface="Tahoma" pitchFamily="2"/>
                <a:cs typeface="Droid Sans Devanagari" pitchFamily="2"/>
              </a:rPr>
              <a:t>u32</a:t>
            </a:r>
            <a:r>
              <a:rPr lang="en-US" sz="2400" b="1" i="0" u="none" strike="noStrike" kern="1200" cap="none">
                <a:ln>
                  <a:noFill/>
                </a:ln>
                <a:latin typeface="Source Code Pro" pitchFamily="17"/>
                <a:ea typeface="Tahoma" pitchFamily="2"/>
                <a:cs typeface="Droid Sans Devanagari" pitchFamily="2"/>
              </a:rPr>
              <a:t>),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1" i="0" u="none" strike="noStrike" kern="1200" cap="none">
                <a:ln>
                  <a:noFill/>
                </a:ln>
                <a:latin typeface="Source Code Pro" pitchFamily="17"/>
                <a:ea typeface="Tahoma" pitchFamily="2"/>
                <a:cs typeface="Droid Sans Devanagari" pitchFamily="2"/>
              </a:rPr>
              <a:t>  Pointer(&amp;</a:t>
            </a:r>
            <a:r>
              <a:rPr lang="en-US" sz="2400" b="1" i="0" u="none" strike="noStrike" kern="1200" cap="none">
                <a:ln>
                  <a:noFill/>
                </a:ln>
                <a:solidFill>
                  <a:srgbClr val="72BF44"/>
                </a:solidFill>
                <a:latin typeface="Source Code Pro" pitchFamily="17"/>
                <a:ea typeface="Tahoma" pitchFamily="2"/>
                <a:cs typeface="Droid Sans Devanagari" pitchFamily="2"/>
              </a:rPr>
              <a:t>mut</a:t>
            </a:r>
            <a:r>
              <a:rPr lang="en-US" sz="2400" b="1" i="0" u="none" strike="noStrike" kern="1200" cap="none">
                <a:ln>
                  <a:noFill/>
                </a:ln>
                <a:latin typeface="Source Code Pro" pitchFamily="17"/>
                <a:ea typeface="Tahoma" pitchFamily="2"/>
                <a:cs typeface="Droid Sans Devanagari" pitchFamily="2"/>
              </a:rPr>
              <a:t> </a:t>
            </a:r>
            <a:r>
              <a:rPr lang="en-US" sz="2400" b="1" i="0" u="none" strike="noStrike" kern="1200" cap="none">
                <a:ln>
                  <a:noFill/>
                </a:ln>
                <a:solidFill>
                  <a:srgbClr val="72BF44"/>
                </a:solidFill>
                <a:latin typeface="Source Code Pro" pitchFamily="17"/>
                <a:ea typeface="Tahoma" pitchFamily="2"/>
                <a:cs typeface="Droid Sans Devanagari" pitchFamily="2"/>
              </a:rPr>
              <a:t>u32</a:t>
            </a:r>
            <a:r>
              <a:rPr lang="en-US" sz="2400" b="1" i="0" u="none" strike="noStrike" kern="1200" cap="none">
                <a:ln>
                  <a:noFill/>
                </a:ln>
                <a:latin typeface="Source Code Pro" pitchFamily="17"/>
                <a:ea typeface="Tahoma" pitchFamily="2"/>
                <a:cs typeface="Droid Sans Devanagari" pitchFamily="2"/>
              </a:rPr>
              <a:t>)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1" i="0" u="none" strike="noStrike" kern="1200" cap="none">
                <a:ln>
                  <a:noFill/>
                </a:ln>
                <a:latin typeface="Source Code Pro" pitchFamily="17"/>
                <a:ea typeface="Tahoma" pitchFamily="2"/>
                <a:cs typeface="Droid Sans Devanagari" pitchFamily="2"/>
              </a:rPr>
              <a:t>}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29E0F3-EDDC-394D-972F-935E3148A021}"/>
              </a:ext>
            </a:extLst>
          </p:cNvPr>
          <p:cNvSpPr txBox="1"/>
          <p:nvPr/>
        </p:nvSpPr>
        <p:spPr>
          <a:xfrm>
            <a:off x="1287359" y="3425039"/>
            <a:ext cx="7582319" cy="3408480"/>
          </a:xfrm>
          <a:prstGeom prst="rect">
            <a:avLst/>
          </a:prstGeom>
          <a:noFill/>
          <a:ln w="38160" cap="rnd">
            <a:solidFill>
              <a:srgbClr val="007AC2"/>
            </a:solidFill>
            <a:prstDash val="solid"/>
          </a:ln>
        </p:spPr>
        <p:txBody>
          <a:bodyPr wrap="none" lIns="109080" tIns="64080" rIns="109080" bIns="64080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1" i="0" u="none" strike="noStrike" kern="1200" cap="none">
                <a:ln>
                  <a:noFill/>
                </a:ln>
                <a:solidFill>
                  <a:srgbClr val="007AC2"/>
                </a:solidFill>
                <a:latin typeface="Source Code Pro" pitchFamily="17"/>
                <a:ea typeface="Tahoma" pitchFamily="2"/>
                <a:cs typeface="Droid Sans Devanagari" pitchFamily="2"/>
              </a:rPr>
              <a:t>// n.b. will not compile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1" i="0" u="none" strike="noStrike" kern="1200" cap="none">
                <a:ln>
                  <a:noFill/>
                </a:ln>
                <a:solidFill>
                  <a:srgbClr val="72BF44"/>
                </a:solidFill>
                <a:latin typeface="Source Code Pro" pitchFamily="17"/>
                <a:ea typeface="Tahoma" pitchFamily="2"/>
                <a:cs typeface="Droid Sans Devanagari" pitchFamily="2"/>
              </a:rPr>
              <a:t>let</a:t>
            </a:r>
            <a:r>
              <a:rPr lang="en-US" sz="2400" b="1" i="0" u="none" strike="noStrike" kern="1200" cap="none">
                <a:ln>
                  <a:noFill/>
                </a:ln>
                <a:latin typeface="Source Code Pro" pitchFamily="17"/>
                <a:ea typeface="Tahoma" pitchFamily="2"/>
                <a:cs typeface="Droid Sans Devanagari" pitchFamily="2"/>
              </a:rPr>
              <a:t> external : &amp;</a:t>
            </a:r>
            <a:r>
              <a:rPr lang="en-US" sz="2400" b="1" i="0" u="none" strike="noStrike" kern="1200" cap="none">
                <a:ln>
                  <a:noFill/>
                </a:ln>
                <a:solidFill>
                  <a:srgbClr val="72BF44"/>
                </a:solidFill>
                <a:latin typeface="Source Code Pro" pitchFamily="17"/>
                <a:ea typeface="Tahoma" pitchFamily="2"/>
                <a:cs typeface="Droid Sans Devanagari" pitchFamily="2"/>
              </a:rPr>
              <a:t>mut</a:t>
            </a:r>
            <a:r>
              <a:rPr lang="en-US" sz="2400" b="1" i="0" u="none" strike="noStrike" kern="1200" cap="none">
                <a:ln>
                  <a:noFill/>
                </a:ln>
                <a:latin typeface="Source Code Pro" pitchFamily="17"/>
                <a:ea typeface="Tahoma" pitchFamily="2"/>
                <a:cs typeface="Droid Sans Devanagari" pitchFamily="2"/>
              </a:rPr>
              <a:t> NumOrPointer;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1" i="0" u="none" strike="noStrike" kern="1200" cap="none">
                <a:ln>
                  <a:noFill/>
                </a:ln>
                <a:solidFill>
                  <a:srgbClr val="72BF44"/>
                </a:solidFill>
                <a:latin typeface="Source Code Pro" pitchFamily="17"/>
                <a:ea typeface="Tahoma" pitchFamily="2"/>
                <a:cs typeface="Droid Sans Devanagari" pitchFamily="2"/>
              </a:rPr>
              <a:t>if let</a:t>
            </a:r>
            <a:r>
              <a:rPr lang="en-US" sz="2400" b="1" i="0" u="none" strike="noStrike" kern="1200" cap="none">
                <a:ln>
                  <a:noFill/>
                </a:ln>
                <a:latin typeface="Source Code Pro" pitchFamily="17"/>
                <a:ea typeface="Tahoma" pitchFamily="2"/>
                <a:cs typeface="Droid Sans Devanagari" pitchFamily="2"/>
              </a:rPr>
              <a:t> Pointer(internal) = external {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1" i="0" u="none" strike="noStrike" kern="1200" cap="none">
                <a:ln>
                  <a:noFill/>
                </a:ln>
                <a:latin typeface="Source Code Pro" pitchFamily="17"/>
                <a:ea typeface="Tahoma" pitchFamily="2"/>
                <a:cs typeface="Droid Sans Devanagari" pitchFamily="2"/>
              </a:rPr>
              <a:t>  *external = Num(</a:t>
            </a:r>
            <a:r>
              <a:rPr lang="en-US" sz="2400" b="1" i="0" u="none" strike="noStrike" kern="1200" cap="none">
                <a:ln>
                  <a:noFill/>
                </a:ln>
                <a:solidFill>
                  <a:srgbClr val="72BF44"/>
                </a:solidFill>
                <a:latin typeface="Source Code Pro" pitchFamily="17"/>
                <a:ea typeface="Tahoma" pitchFamily="2"/>
                <a:cs typeface="Droid Sans Devanagari" pitchFamily="2"/>
              </a:rPr>
              <a:t>0xdeadbeef</a:t>
            </a:r>
            <a:r>
              <a:rPr lang="en-US" sz="2400" b="1" i="0" u="none" strike="noStrike" kern="1200" cap="none">
                <a:ln>
                  <a:noFill/>
                </a:ln>
                <a:latin typeface="Source Code Pro" pitchFamily="17"/>
                <a:ea typeface="Tahoma" pitchFamily="2"/>
                <a:cs typeface="Droid Sans Devanagari" pitchFamily="2"/>
              </a:rPr>
              <a:t>);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1" i="0" u="none" strike="noStrike" kern="1200" cap="none">
                <a:ln>
                  <a:noFill/>
                </a:ln>
                <a:latin typeface="Source Code Pro" pitchFamily="17"/>
                <a:ea typeface="Tahoma" pitchFamily="2"/>
                <a:cs typeface="Droid Sans Devanagari" pitchFamily="2"/>
              </a:rPr>
              <a:t>  *internal = </a:t>
            </a:r>
            <a:r>
              <a:rPr lang="en-US" sz="2400" b="1" i="0" u="none" strike="noStrike" kern="1200" cap="none">
                <a:ln>
                  <a:noFill/>
                </a:ln>
                <a:solidFill>
                  <a:srgbClr val="72BF44"/>
                </a:solidFill>
                <a:latin typeface="Source Code Pro" pitchFamily="17"/>
                <a:ea typeface="Tahoma" pitchFamily="2"/>
                <a:cs typeface="Droid Sans Devanagari" pitchFamily="2"/>
              </a:rPr>
              <a:t>12345</a:t>
            </a:r>
            <a:r>
              <a:rPr lang="en-US" sz="2400" b="1" i="0" u="none" strike="noStrike" kern="1200" cap="none">
                <a:ln>
                  <a:noFill/>
                </a:ln>
                <a:latin typeface="Source Code Pro" pitchFamily="17"/>
                <a:ea typeface="Tahoma" pitchFamily="2"/>
                <a:cs typeface="Droid Sans Devanagari" pitchFamily="2"/>
              </a:rPr>
              <a:t>;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1" i="0" u="none" strike="noStrike" kern="1200" cap="none">
                <a:ln>
                  <a:noFill/>
                </a:ln>
                <a:latin typeface="Source Code Pro" pitchFamily="17"/>
                <a:ea typeface="Tahoma" pitchFamily="2"/>
                <a:cs typeface="Droid Sans Devanagari" pitchFamily="2"/>
              </a:rPr>
              <a:t>  </a:t>
            </a:r>
            <a:r>
              <a:rPr lang="en-US" sz="2400" b="1" i="0" u="none" strike="noStrike" kern="1200" cap="none">
                <a:ln>
                  <a:noFill/>
                </a:ln>
                <a:solidFill>
                  <a:srgbClr val="007AC2"/>
                </a:solidFill>
                <a:latin typeface="Source Code Pro" pitchFamily="17"/>
                <a:ea typeface="Tahoma" pitchFamily="2"/>
                <a:cs typeface="Droid Sans Devanagari" pitchFamily="2"/>
              </a:rPr>
              <a:t>// Kaboom: we’ve just written ‘12345‘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1" i="0" u="none" strike="noStrike" kern="1200" cap="none">
                <a:ln>
                  <a:noFill/>
                </a:ln>
                <a:solidFill>
                  <a:srgbClr val="007AC2"/>
                </a:solidFill>
                <a:latin typeface="Source Code Pro" pitchFamily="17"/>
                <a:ea typeface="Tahoma" pitchFamily="2"/>
                <a:cs typeface="Droid Sans Devanagari" pitchFamily="2"/>
              </a:rPr>
              <a:t>  // to the address ‘0xdeadbeef‘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1" i="0" u="none" strike="noStrike" kern="1200" cap="none">
                <a:ln>
                  <a:noFill/>
                </a:ln>
                <a:latin typeface="Source Code Pro" pitchFamily="17"/>
                <a:ea typeface="Tahoma" pitchFamily="2"/>
                <a:cs typeface="Droid Sans Devanagari" pitchFamily="2"/>
              </a:rPr>
              <a:t>}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C0B556-0AE4-2445-B6D8-7F05DD000B89}"/>
              </a:ext>
            </a:extLst>
          </p:cNvPr>
          <p:cNvSpPr txBox="1"/>
          <p:nvPr/>
        </p:nvSpPr>
        <p:spPr>
          <a:xfrm>
            <a:off x="1013791" y="2306880"/>
            <a:ext cx="8455679" cy="2172960"/>
          </a:xfrm>
          <a:prstGeom prst="rect">
            <a:avLst/>
          </a:prstGeom>
          <a:solidFill>
            <a:srgbClr val="071136">
              <a:alpha val="95000"/>
            </a:srgbClr>
          </a:solidFill>
          <a:ln cap="rnd">
            <a:noFill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1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Source Code Pro" pitchFamily="17"/>
                <a:ea typeface="Tahoma" pitchFamily="2"/>
                <a:cs typeface="Droid Sans Devanagari" pitchFamily="2"/>
              </a:rPr>
              <a:t>    $ </a:t>
            </a:r>
            <a:r>
              <a:rPr lang="en-US" sz="2000" b="1" i="0" u="none" strike="noStrike" kern="1200" cap="none" dirty="0" err="1">
                <a:ln>
                  <a:noFill/>
                </a:ln>
                <a:solidFill>
                  <a:schemeClr val="bg1"/>
                </a:solidFill>
                <a:latin typeface="Source Code Pro" pitchFamily="17"/>
                <a:ea typeface="Tahoma" pitchFamily="2"/>
                <a:cs typeface="Droid Sans Devanagari" pitchFamily="2"/>
              </a:rPr>
              <a:t>rustc</a:t>
            </a:r>
            <a:r>
              <a:rPr lang="en-US" sz="2000" b="1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Source Code Pro" pitchFamily="17"/>
                <a:ea typeface="Tahoma" pitchFamily="2"/>
                <a:cs typeface="Droid Sans Devanagari" pitchFamily="2"/>
              </a:rPr>
              <a:t> </a:t>
            </a:r>
            <a:r>
              <a:rPr lang="en-US" sz="2000" b="1" i="0" u="none" strike="noStrike" kern="1200" cap="none" dirty="0" err="1">
                <a:ln>
                  <a:noFill/>
                </a:ln>
                <a:solidFill>
                  <a:schemeClr val="bg1"/>
                </a:solidFill>
                <a:latin typeface="Source Code Pro" pitchFamily="17"/>
                <a:ea typeface="Tahoma" pitchFamily="2"/>
                <a:cs typeface="Droid Sans Devanagari" pitchFamily="2"/>
              </a:rPr>
              <a:t>test.rs</a:t>
            </a:r>
            <a:endParaRPr lang="en-US" sz="2000" b="1" i="0" u="none" strike="noStrike" kern="1200" cap="none" dirty="0">
              <a:ln>
                <a:noFill/>
              </a:ln>
              <a:solidFill>
                <a:schemeClr val="bg1"/>
              </a:solidFill>
              <a:latin typeface="Source Code Pro" pitchFamily="17"/>
              <a:ea typeface="Tahoma" pitchFamily="2"/>
              <a:cs typeface="Droid Sans Devanagar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1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Source Code Pro" pitchFamily="17"/>
                <a:ea typeface="Tahoma" pitchFamily="2"/>
                <a:cs typeface="Droid Sans Devanagari" pitchFamily="2"/>
              </a:rPr>
              <a:t>    error[E0506]: cannot assign to ‘external‘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1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Source Code Pro" pitchFamily="17"/>
                <a:ea typeface="Tahoma" pitchFamily="2"/>
                <a:cs typeface="Droid Sans Devanagari" pitchFamily="2"/>
              </a:rPr>
              <a:t>    because it is borrowed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E5E9E0-9DF2-264E-B52E-F1BA9D6D75F8}"/>
              </a:ext>
            </a:extLst>
          </p:cNvPr>
          <p:cNvSpPr txBox="1"/>
          <p:nvPr/>
        </p:nvSpPr>
        <p:spPr>
          <a:xfrm>
            <a:off x="98640" y="7040880"/>
            <a:ext cx="7216560" cy="457200"/>
          </a:xfrm>
          <a:prstGeom prst="rect">
            <a:avLst/>
          </a:prstGeom>
          <a:noFill/>
          <a:ln cap="rnd"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buNone/>
              <a:tabLst/>
            </a:pPr>
            <a:r>
              <a:rPr lang="en-US" sz="2000" b="0" i="1" u="none" strike="noStrike" kern="1200" cap="none">
                <a:ln>
                  <a:noFill/>
                </a:ln>
                <a:latin typeface="Source Sans Pro" pitchFamily="34"/>
                <a:ea typeface="Tahoma" pitchFamily="2"/>
                <a:cs typeface="Droid Sans Devanagari" pitchFamily="2"/>
              </a:rPr>
              <a:t>Existential types for imperative languages</a:t>
            </a:r>
            <a:r>
              <a:rPr lang="en-US" sz="2000" b="0" i="0" u="none" strike="noStrike" kern="1200" cap="none">
                <a:ln>
                  <a:noFill/>
                </a:ln>
                <a:latin typeface="Source Sans Pro" pitchFamily="34"/>
                <a:ea typeface="Tahoma" pitchFamily="2"/>
                <a:cs typeface="Droid Sans Devanagari" pitchFamily="2"/>
              </a:rPr>
              <a:t>, Dan Grossman, ESOP’02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D6760F8-572D-574C-A456-9E59794E99B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Sum Types vs. Shared Mutability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6F60CC-7BAF-5447-943C-BEAB2D5AA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8C4969E-872B-3442-8017-6D3598D8827D}" type="slidenum">
              <a:t>52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D344EA-B63F-1C42-806B-102428266DF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Interior Mutability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9BE5B2-BF6B-D442-B77F-44E9C56A879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640" y="1264680"/>
            <a:ext cx="9071640" cy="5546520"/>
          </a:xfrm>
        </p:spPr>
        <p:txBody>
          <a:bodyPr/>
          <a:lstStyle/>
          <a:p>
            <a:pPr lvl="0"/>
            <a:r>
              <a:rPr lang="en-US" sz="3200"/>
              <a:t>Safe if we avoid mutability + aliasing concurrently</a:t>
            </a:r>
          </a:p>
          <a:p>
            <a:pPr lvl="0"/>
            <a:r>
              <a:rPr lang="en-US" sz="3200"/>
              <a:t>Examples from Rust core library:</a:t>
            </a:r>
          </a:p>
          <a:p>
            <a:pPr lvl="0">
              <a:buSzPct val="45000"/>
              <a:buFont typeface="StarSymbol"/>
              <a:buChar char="➔"/>
            </a:pPr>
            <a:r>
              <a:rPr lang="en-US" sz="3200">
                <a:latin typeface="Source Code Pro" pitchFamily="33"/>
              </a:rPr>
              <a:t>Cell</a:t>
            </a:r>
            <a:r>
              <a:rPr lang="en-US" sz="3200"/>
              <a:t>: Copy-in/out or replace, no direct references</a:t>
            </a:r>
          </a:p>
          <a:p>
            <a:pPr lvl="0">
              <a:buSzPct val="45000"/>
              <a:buFont typeface="StarSymbol"/>
              <a:buChar char="➔"/>
            </a:pPr>
            <a:r>
              <a:rPr lang="en-US" sz="3200">
                <a:latin typeface="Source Code Pro" pitchFamily="33"/>
              </a:rPr>
              <a:t>Mutex</a:t>
            </a:r>
            <a:r>
              <a:rPr lang="en-US" sz="3200"/>
              <a:t>: mutual-exclusion on internal reference</a:t>
            </a:r>
          </a:p>
          <a:p>
            <a:pPr lvl="0"/>
            <a:r>
              <a:rPr lang="en-US" sz="3200"/>
              <a:t>Can write our own with different semantics:</a:t>
            </a:r>
          </a:p>
          <a:p>
            <a:pPr lvl="0">
              <a:buSzPct val="45000"/>
              <a:buFont typeface="StarSymbol"/>
              <a:buChar char="➔"/>
            </a:pPr>
            <a:r>
              <a:rPr lang="en-US" sz="3200">
                <a:latin typeface="Source Code Pro" pitchFamily="33"/>
              </a:rPr>
              <a:t>TakeCell</a:t>
            </a:r>
            <a:r>
              <a:rPr lang="en-US" sz="3200"/>
              <a:t>: non-blocking mutual-exclusion</a:t>
            </a:r>
          </a:p>
          <a:p>
            <a:pPr lvl="1">
              <a:buSzPct val="75000"/>
              <a:buFont typeface="StarSymbol"/>
              <a:buChar char="–"/>
            </a:pPr>
            <a:r>
              <a:rPr lang="en-US"/>
              <a:t>Used in Tock for storing large buffers</a:t>
            </a:r>
          </a:p>
          <a:p>
            <a:pPr lvl="1">
              <a:buSzPct val="75000"/>
              <a:buFont typeface="StarSymbol"/>
              <a:buChar char="–"/>
            </a:pPr>
            <a:endParaRPr lang="en-US"/>
          </a:p>
          <a:p>
            <a:pPr lvl="0" algn="ctr"/>
            <a:r>
              <a:rPr lang="en-US" sz="3200" i="1"/>
              <a:t>Developer expresses</a:t>
            </a:r>
            <a:r>
              <a:rPr lang="en-US" sz="3200"/>
              <a:t>: Which part of data is mutable?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5E601275-4597-634D-BF5C-8353964C2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BD3C276-1CE8-B847-B409-32B8EB00804A}" type="slidenum">
              <a:t>53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EA7CF2-6E77-5545-A0B2-EDD0544ABED4}"/>
              </a:ext>
            </a:extLst>
          </p:cNvPr>
          <p:cNvSpPr txBox="1"/>
          <p:nvPr/>
        </p:nvSpPr>
        <p:spPr>
          <a:xfrm>
            <a:off x="366480" y="276480"/>
            <a:ext cx="5851440" cy="6856199"/>
          </a:xfrm>
          <a:prstGeom prst="rect">
            <a:avLst/>
          </a:prstGeom>
          <a:noFill/>
          <a:ln cap="rnd">
            <a:noFill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200" b="1" i="0" u="none" strike="noStrike" kern="1200" cap="none">
                <a:ln>
                  <a:noFill/>
                </a:ln>
                <a:solidFill>
                  <a:srgbClr val="72BF44"/>
                </a:solidFill>
                <a:latin typeface="Source Code Pro" pitchFamily="17"/>
                <a:ea typeface="Tahoma" pitchFamily="2"/>
                <a:cs typeface="Droid Sans Devanagari" pitchFamily="2"/>
              </a:rPr>
              <a:t>pub struct</a:t>
            </a:r>
            <a:r>
              <a:rPr lang="en-US" sz="2200" b="1" i="0" u="none" strike="noStrike" kern="1200" cap="none">
                <a:ln>
                  <a:noFill/>
                </a:ln>
                <a:latin typeface="Source Code Pro" pitchFamily="17"/>
                <a:ea typeface="Tahoma" pitchFamily="2"/>
                <a:cs typeface="Droid Sans Devanagari" pitchFamily="2"/>
              </a:rPr>
              <a:t> SoftwareTimer {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200" b="1" i="0" u="none" strike="noStrike" kern="1200" cap="none">
                <a:ln>
                  <a:noFill/>
                </a:ln>
                <a:latin typeface="Source Code Pro" pitchFamily="17"/>
                <a:ea typeface="Tahoma" pitchFamily="2"/>
                <a:cs typeface="Droid Sans Devanagari" pitchFamily="2"/>
              </a:rPr>
              <a:t>  alarm: &amp;VirtualAlarm,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200" b="1" i="0" u="none" strike="noStrike" kern="1200" cap="none">
                <a:ln>
                  <a:noFill/>
                </a:ln>
                <a:latin typeface="Source Code Pro" pitchFamily="17"/>
                <a:ea typeface="Tahoma" pitchFamily="2"/>
                <a:cs typeface="Droid Sans Devanagari" pitchFamily="2"/>
              </a:rPr>
              <a:t>  ...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200" b="1" i="0" u="none" strike="noStrike" kern="1200" cap="none">
                <a:ln>
                  <a:noFill/>
                </a:ln>
                <a:latin typeface="Source Code Pro" pitchFamily="17"/>
                <a:ea typeface="Tahoma" pitchFamily="2"/>
                <a:cs typeface="Droid Sans Devanagari" pitchFamily="2"/>
              </a:rPr>
              <a:t>}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1" i="0" u="none" strike="noStrike" kern="1200" cap="none">
              <a:ln>
                <a:noFill/>
              </a:ln>
              <a:latin typeface="Source Code Pro" pitchFamily="17"/>
              <a:ea typeface="Tahoma" pitchFamily="2"/>
              <a:cs typeface="Droid Sans Devanagar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200" b="1" i="0" u="none" strike="noStrike" kern="1200" cap="none">
                <a:ln>
                  <a:noFill/>
                </a:ln>
                <a:solidFill>
                  <a:srgbClr val="72BF44"/>
                </a:solidFill>
                <a:latin typeface="Source Code Pro" pitchFamily="17"/>
                <a:ea typeface="Tahoma" pitchFamily="2"/>
                <a:cs typeface="Droid Sans Devanagari" pitchFamily="2"/>
              </a:rPr>
              <a:t>pub struct</a:t>
            </a:r>
            <a:r>
              <a:rPr lang="en-US" sz="2200" b="1" i="0" u="none" strike="noStrike" kern="1200" cap="none">
                <a:ln>
                  <a:noFill/>
                </a:ln>
                <a:latin typeface="Source Code Pro" pitchFamily="17"/>
                <a:ea typeface="Tahoma" pitchFamily="2"/>
                <a:cs typeface="Droid Sans Devanagari" pitchFamily="2"/>
              </a:rPr>
              <a:t> VirtualAlarm {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200" b="1" i="0" u="none" strike="noStrike" kern="1200" cap="none">
                <a:ln>
                  <a:noFill/>
                </a:ln>
                <a:latin typeface="Source Code Pro" pitchFamily="17"/>
                <a:ea typeface="Tahoma" pitchFamily="2"/>
                <a:cs typeface="Droid Sans Devanagari" pitchFamily="2"/>
              </a:rPr>
              <a:t>  next_alarm: Cell&lt;</a:t>
            </a:r>
            <a:r>
              <a:rPr lang="en-US" sz="2200" b="1" i="0" u="none" strike="noStrike" kern="1200" cap="none">
                <a:ln>
                  <a:noFill/>
                </a:ln>
                <a:solidFill>
                  <a:srgbClr val="72BF44"/>
                </a:solidFill>
                <a:latin typeface="Source Code Pro" pitchFamily="17"/>
                <a:ea typeface="Tahoma" pitchFamily="2"/>
                <a:cs typeface="Droid Sans Devanagari" pitchFamily="2"/>
              </a:rPr>
              <a:t>u32</a:t>
            </a:r>
            <a:r>
              <a:rPr lang="en-US" sz="2200" b="1" i="0" u="none" strike="noStrike" kern="1200" cap="none">
                <a:ln>
                  <a:noFill/>
                </a:ln>
                <a:latin typeface="Source Code Pro" pitchFamily="17"/>
                <a:ea typeface="Tahoma" pitchFamily="2"/>
                <a:cs typeface="Droid Sans Devanagari" pitchFamily="2"/>
              </a:rPr>
              <a:t>&gt;,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200" b="1" i="0" u="none" strike="noStrike" kern="1200" cap="none">
                <a:ln>
                  <a:noFill/>
                </a:ln>
                <a:latin typeface="Source Code Pro" pitchFamily="17"/>
                <a:ea typeface="Tahoma" pitchFamily="2"/>
                <a:cs typeface="Droid Sans Devanagari" pitchFamily="2"/>
              </a:rPr>
              <a:t>  alarm: &amp;HWAlarm,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200" b="1" i="0" u="none" strike="noStrike" kern="1200" cap="none">
                <a:ln>
                  <a:noFill/>
                </a:ln>
                <a:latin typeface="Source Code Pro" pitchFamily="17"/>
                <a:ea typeface="Tahoma" pitchFamily="2"/>
                <a:cs typeface="Droid Sans Devanagari" pitchFamily="2"/>
              </a:rPr>
              <a:t>  client: &amp;SoftwareTimer,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200" b="1" i="0" u="none" strike="noStrike" kern="1200" cap="none">
                <a:ln>
                  <a:noFill/>
                </a:ln>
                <a:latin typeface="Source Code Pro" pitchFamily="17"/>
                <a:ea typeface="Tahoma" pitchFamily="2"/>
                <a:cs typeface="Droid Sans Devanagari" pitchFamily="2"/>
              </a:rPr>
              <a:t>  ...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200" b="1" i="0" u="none" strike="noStrike" kern="1200" cap="none">
                <a:ln>
                  <a:noFill/>
                </a:ln>
                <a:latin typeface="Source Code Pro" pitchFamily="17"/>
                <a:ea typeface="Tahoma" pitchFamily="2"/>
                <a:cs typeface="Droid Sans Devanagari" pitchFamily="2"/>
              </a:rPr>
              <a:t>}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1" i="0" u="none" strike="noStrike" kern="1200" cap="none">
              <a:ln>
                <a:noFill/>
              </a:ln>
              <a:latin typeface="Source Code Pro" pitchFamily="17"/>
              <a:ea typeface="Tahoma" pitchFamily="2"/>
              <a:cs typeface="Droid Sans Devanagari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200" b="1" i="0" u="none" strike="noStrike" kern="1200" cap="none">
                <a:ln>
                  <a:noFill/>
                </a:ln>
                <a:solidFill>
                  <a:srgbClr val="72BF44"/>
                </a:solidFill>
                <a:latin typeface="Source Code Pro" pitchFamily="17"/>
                <a:ea typeface="Tahoma" pitchFamily="2"/>
                <a:cs typeface="Droid Sans Devanagari" pitchFamily="2"/>
              </a:rPr>
              <a:t>pub struct</a:t>
            </a:r>
            <a:r>
              <a:rPr lang="en-US" sz="2200" b="1" i="0" u="none" strike="noStrike" kern="1200" cap="none">
                <a:ln>
                  <a:noFill/>
                </a:ln>
                <a:latin typeface="Source Code Pro" pitchFamily="17"/>
                <a:ea typeface="Tahoma" pitchFamily="2"/>
                <a:cs typeface="Droid Sans Devanagari" pitchFamily="2"/>
              </a:rPr>
              <a:t> HWAlarm {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200" b="1" i="0" u="none" strike="noStrike" kern="1200" cap="none">
                <a:ln>
                  <a:noFill/>
                </a:ln>
                <a:latin typeface="Source Code Pro" pitchFamily="17"/>
                <a:ea typeface="Tahoma" pitchFamily="2"/>
                <a:cs typeface="Droid Sans Devanagari" pitchFamily="2"/>
              </a:rPr>
              <a:t>  regs: [VolatileCell&lt;</a:t>
            </a:r>
            <a:r>
              <a:rPr lang="en-US" sz="2200" b="1" i="0" u="none" strike="noStrike" kern="1200" cap="none">
                <a:ln>
                  <a:noFill/>
                </a:ln>
                <a:solidFill>
                  <a:srgbClr val="72BF44"/>
                </a:solidFill>
                <a:latin typeface="Source Code Pro" pitchFamily="17"/>
                <a:ea typeface="Tahoma" pitchFamily="2"/>
                <a:cs typeface="Droid Sans Devanagari" pitchFamily="2"/>
              </a:rPr>
              <a:t>u32</a:t>
            </a:r>
            <a:r>
              <a:rPr lang="en-US" sz="2200" b="1" i="0" u="none" strike="noStrike" kern="1200" cap="none">
                <a:ln>
                  <a:noFill/>
                </a:ln>
                <a:latin typeface="Source Code Pro" pitchFamily="17"/>
                <a:ea typeface="Tahoma" pitchFamily="2"/>
                <a:cs typeface="Droid Sans Devanagari" pitchFamily="2"/>
              </a:rPr>
              <a:t>&gt;; </a:t>
            </a:r>
            <a:r>
              <a:rPr lang="en-US" sz="2200" b="1" i="0" u="none" strike="noStrike" kern="1200" cap="none">
                <a:ln>
                  <a:noFill/>
                </a:ln>
                <a:solidFill>
                  <a:srgbClr val="72BF44"/>
                </a:solidFill>
                <a:latin typeface="Source Code Pro" pitchFamily="17"/>
                <a:ea typeface="Tahoma" pitchFamily="2"/>
                <a:cs typeface="Droid Sans Devanagari" pitchFamily="2"/>
              </a:rPr>
              <a:t>16</a:t>
            </a:r>
            <a:r>
              <a:rPr lang="en-US" sz="2200" b="1" i="0" u="none" strike="noStrike" kern="1200" cap="none">
                <a:ln>
                  <a:noFill/>
                </a:ln>
                <a:latin typeface="Source Code Pro" pitchFamily="17"/>
                <a:ea typeface="Tahoma" pitchFamily="2"/>
                <a:cs typeface="Droid Sans Devanagari" pitchFamily="2"/>
              </a:rPr>
              <a:t>],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200" b="1" i="0" u="none" strike="noStrike" kern="1200" cap="none">
                <a:ln>
                  <a:noFill/>
                </a:ln>
                <a:latin typeface="Source Code Pro" pitchFamily="17"/>
                <a:ea typeface="Tahoma" pitchFamily="2"/>
                <a:cs typeface="Droid Sans Devanagari" pitchFamily="2"/>
              </a:rPr>
              <a:t>  client: &amp;VirtualAlarm,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200" b="1" i="0" u="none" strike="noStrike" kern="1200" cap="none">
                <a:ln>
                  <a:noFill/>
                </a:ln>
                <a:latin typeface="Source Code Pro" pitchFamily="17"/>
                <a:ea typeface="Tahoma" pitchFamily="2"/>
                <a:cs typeface="Droid Sans Devanagari" pitchFamily="2"/>
              </a:rPr>
              <a:t>  ...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200" b="1" i="0" u="none" strike="noStrike" kern="1200" cap="none">
                <a:ln>
                  <a:noFill/>
                </a:ln>
                <a:latin typeface="Source Code Pro" pitchFamily="17"/>
                <a:ea typeface="Tahoma" pitchFamily="2"/>
                <a:cs typeface="Droid Sans Devanagari" pitchFamily="2"/>
              </a:rPr>
              <a:t>}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2A22C9D2-A84A-F949-9D09-C47206465978}"/>
              </a:ext>
            </a:extLst>
          </p:cNvPr>
          <p:cNvSpPr/>
          <p:nvPr/>
        </p:nvSpPr>
        <p:spPr>
          <a:xfrm>
            <a:off x="6536880" y="1393919"/>
            <a:ext cx="2714400" cy="109728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007AC2"/>
          </a:solidFill>
          <a:ln w="0" cap="rnd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sp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200" b="1" i="0" u="none" strike="noStrike" kern="1200" cap="none">
                <a:ln>
                  <a:noFill/>
                </a:ln>
                <a:solidFill>
                  <a:srgbClr val="FFFFFF"/>
                </a:solidFill>
                <a:latin typeface="Source Sans Pro" pitchFamily="34"/>
                <a:ea typeface="Tahoma" pitchFamily="2"/>
                <a:cs typeface="Droid Sans Devanagari" pitchFamily="2"/>
              </a:rPr>
              <a:t>SoftwareTimer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18E358DD-9B4F-EC46-A136-E315B5E54701}"/>
              </a:ext>
            </a:extLst>
          </p:cNvPr>
          <p:cNvSpPr/>
          <p:nvPr/>
        </p:nvSpPr>
        <p:spPr>
          <a:xfrm>
            <a:off x="6536880" y="3147839"/>
            <a:ext cx="2714400" cy="109728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007AC2"/>
          </a:solidFill>
          <a:ln w="0" cap="rnd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sp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200" b="1" i="0" u="none" strike="noStrike" kern="1200" cap="none">
                <a:ln>
                  <a:noFill/>
                </a:ln>
                <a:solidFill>
                  <a:srgbClr val="FFFFFF"/>
                </a:solidFill>
                <a:latin typeface="Source Sans Pro" pitchFamily="34"/>
                <a:ea typeface="Tahoma" pitchFamily="2"/>
                <a:cs typeface="Droid Sans Devanagari" pitchFamily="2"/>
              </a:rPr>
              <a:t>VirtualAlarm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010FE27C-E559-4C42-8E41-DAEC35EBF6E5}"/>
              </a:ext>
            </a:extLst>
          </p:cNvPr>
          <p:cNvSpPr/>
          <p:nvPr/>
        </p:nvSpPr>
        <p:spPr>
          <a:xfrm>
            <a:off x="6565680" y="4915440"/>
            <a:ext cx="2714400" cy="109728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007AC2"/>
          </a:solidFill>
          <a:ln w="0" cap="rnd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sp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200" b="1" i="0" u="none" strike="noStrike" kern="1200" cap="none">
                <a:ln>
                  <a:noFill/>
                </a:ln>
                <a:solidFill>
                  <a:srgbClr val="FFFFFF"/>
                </a:solidFill>
                <a:latin typeface="Source Sans Pro" pitchFamily="34"/>
                <a:ea typeface="Tahoma" pitchFamily="2"/>
                <a:cs typeface="Droid Sans Devanagari" pitchFamily="2"/>
              </a:rPr>
              <a:t>Alarm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A648EB77-36C6-184A-9CFB-1BDF6B183AC7}"/>
              </a:ext>
            </a:extLst>
          </p:cNvPr>
          <p:cNvSpPr/>
          <p:nvPr/>
        </p:nvSpPr>
        <p:spPr>
          <a:xfrm>
            <a:off x="7199279" y="6691679"/>
            <a:ext cx="1679039" cy="43776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B71C1C"/>
          </a:solidFill>
          <a:ln cap="rnd">
            <a:noFill/>
            <a:prstDash val="solid"/>
          </a:ln>
        </p:spPr>
        <p:txBody>
          <a:bodyPr wrap="none" lIns="90000" tIns="45000" rIns="90000" bIns="45000" anchor="ctr" anchorCtr="0" compatLnSpc="0">
            <a:sp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1" i="0" u="none" strike="noStrike" kern="1200" cap="none">
                <a:ln>
                  <a:noFill/>
                </a:ln>
                <a:solidFill>
                  <a:srgbClr val="FFFFFF"/>
                </a:solidFill>
                <a:latin typeface="Source Sans Pro" pitchFamily="34"/>
                <a:ea typeface="Tahoma" pitchFamily="2"/>
                <a:cs typeface="Droid Sans Devanagari" pitchFamily="2"/>
              </a:rPr>
              <a:t>HWAlarm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D96C2EBD-BE51-FC41-ADAA-39367B333959}"/>
              </a:ext>
            </a:extLst>
          </p:cNvPr>
          <p:cNvSpPr/>
          <p:nvPr/>
        </p:nvSpPr>
        <p:spPr>
          <a:xfrm>
            <a:off x="6354000" y="1263600"/>
            <a:ext cx="3108959" cy="4937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8160" cap="rnd">
            <a:solidFill>
              <a:srgbClr val="000000"/>
            </a:solidFill>
            <a:prstDash val="solid"/>
          </a:ln>
        </p:spPr>
        <p:txBody>
          <a:bodyPr wrap="none" lIns="109080" tIns="64080" rIns="109080" bIns="64080" anchor="ctr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Tahoma" pitchFamily="2"/>
              <a:cs typeface="Droid Sans Devanagari" pitchFamily="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E55552-32DF-7D4F-872A-C30238FD206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378480" y="349200"/>
            <a:ext cx="1255680" cy="619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9FD876-885D-EF4D-8F67-C3851580D79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115840" y="349200"/>
            <a:ext cx="1255680" cy="61992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0F16886C-4113-2049-97B2-3A5C2A9DB1F0}"/>
              </a:ext>
            </a:extLst>
          </p:cNvPr>
          <p:cNvSpPr/>
          <p:nvPr/>
        </p:nvSpPr>
        <p:spPr>
          <a:xfrm rot="5400000">
            <a:off x="7355880" y="2728080"/>
            <a:ext cx="656280" cy="18252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824" h="508">
                <a:moveTo>
                  <a:pt x="0" y="508"/>
                </a:moveTo>
                <a:cubicBezTo>
                  <a:pt x="1016" y="508"/>
                  <a:pt x="1824" y="0"/>
                  <a:pt x="1824" y="0"/>
                </a:cubicBezTo>
              </a:path>
            </a:pathLst>
          </a:custGeom>
          <a:noFill/>
          <a:ln w="38160">
            <a:solidFill>
              <a:srgbClr val="000000"/>
            </a:solidFill>
            <a:prstDash val="solid"/>
            <a:tailEnd type="arrow"/>
          </a:ln>
        </p:spPr>
        <p:txBody>
          <a:bodyPr wrap="none" lIns="109080" tIns="64080" rIns="109080" bIns="64080" anchor="ctr" compatLnSpc="0"/>
          <a:lstStyle/>
          <a:p>
            <a:pPr lvl="0" hangingPunct="0">
              <a:buNone/>
              <a:tabLst/>
            </a:pPr>
            <a:endParaRPr lang="en-US" sz="2400">
              <a:latin typeface="Liberation Serif" pitchFamily="18"/>
              <a:ea typeface="Tahoma" pitchFamily="2"/>
              <a:cs typeface="Tahoma" pitchFamily="2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B3A2E1E5-A7E0-F147-AB06-C17FD08E48DC}"/>
              </a:ext>
            </a:extLst>
          </p:cNvPr>
          <p:cNvSpPr/>
          <p:nvPr/>
        </p:nvSpPr>
        <p:spPr>
          <a:xfrm rot="5400000">
            <a:off x="7599240" y="3376079"/>
            <a:ext cx="656280" cy="18252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824" h="508">
                <a:moveTo>
                  <a:pt x="0" y="508"/>
                </a:moveTo>
                <a:cubicBezTo>
                  <a:pt x="1016" y="508"/>
                  <a:pt x="1824" y="0"/>
                  <a:pt x="1824" y="0"/>
                </a:cubicBezTo>
              </a:path>
            </a:pathLst>
          </a:custGeom>
          <a:noFill/>
          <a:ln w="38160">
            <a:solidFill>
              <a:srgbClr val="000000"/>
            </a:solidFill>
            <a:prstDash val="solid"/>
            <a:tailEnd type="arrow"/>
          </a:ln>
        </p:spPr>
        <p:txBody>
          <a:bodyPr wrap="none" lIns="109080" tIns="64080" rIns="109080" bIns="64080" anchor="ctr" compatLnSpc="0"/>
          <a:lstStyle/>
          <a:p>
            <a:pPr lvl="0" hangingPunct="0">
              <a:buNone/>
              <a:tabLst/>
            </a:pPr>
            <a:endParaRPr lang="en-US" sz="2400">
              <a:latin typeface="Liberation Serif" pitchFamily="18"/>
              <a:ea typeface="Tahoma" pitchFamily="2"/>
              <a:cs typeface="Tahoma" pitchFamily="2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3100B9B-A518-E04B-854D-CCDCF0213620}"/>
              </a:ext>
            </a:extLst>
          </p:cNvPr>
          <p:cNvSpPr/>
          <p:nvPr/>
        </p:nvSpPr>
        <p:spPr>
          <a:xfrm rot="5400000">
            <a:off x="7484040" y="4490640"/>
            <a:ext cx="656280" cy="18252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824" h="508">
                <a:moveTo>
                  <a:pt x="0" y="508"/>
                </a:moveTo>
                <a:cubicBezTo>
                  <a:pt x="1016" y="508"/>
                  <a:pt x="1824" y="0"/>
                  <a:pt x="1824" y="0"/>
                </a:cubicBezTo>
              </a:path>
            </a:pathLst>
          </a:custGeom>
          <a:noFill/>
          <a:ln w="38160">
            <a:solidFill>
              <a:srgbClr val="000000"/>
            </a:solidFill>
            <a:prstDash val="solid"/>
            <a:tailEnd type="arrow"/>
          </a:ln>
        </p:spPr>
        <p:txBody>
          <a:bodyPr wrap="none" lIns="109080" tIns="64080" rIns="109080" bIns="64080" anchor="ctr" compatLnSpc="0"/>
          <a:lstStyle/>
          <a:p>
            <a:pPr lvl="0" hangingPunct="0">
              <a:buNone/>
              <a:tabLst/>
            </a:pPr>
            <a:endParaRPr lang="en-US" sz="2400">
              <a:latin typeface="Liberation Serif" pitchFamily="18"/>
              <a:ea typeface="Tahoma" pitchFamily="2"/>
              <a:cs typeface="Tahoma" pitchFamily="2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DFEF442-574D-AC47-83EF-4BB16BA80A7A}"/>
              </a:ext>
            </a:extLst>
          </p:cNvPr>
          <p:cNvSpPr/>
          <p:nvPr/>
        </p:nvSpPr>
        <p:spPr>
          <a:xfrm rot="5400000">
            <a:off x="7619400" y="5138640"/>
            <a:ext cx="656280" cy="18252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824" h="508">
                <a:moveTo>
                  <a:pt x="0" y="508"/>
                </a:moveTo>
                <a:cubicBezTo>
                  <a:pt x="1016" y="508"/>
                  <a:pt x="1824" y="0"/>
                  <a:pt x="1824" y="0"/>
                </a:cubicBezTo>
              </a:path>
            </a:pathLst>
          </a:custGeom>
          <a:noFill/>
          <a:ln w="38160">
            <a:solidFill>
              <a:srgbClr val="000000"/>
            </a:solidFill>
            <a:prstDash val="solid"/>
            <a:tailEnd type="arrow"/>
          </a:ln>
        </p:spPr>
        <p:txBody>
          <a:bodyPr wrap="none" lIns="109080" tIns="64080" rIns="109080" bIns="64080" anchor="ctr" compatLnSpc="0"/>
          <a:lstStyle/>
          <a:p>
            <a:pPr lvl="0" hangingPunct="0">
              <a:buNone/>
              <a:tabLst/>
            </a:pPr>
            <a:endParaRPr lang="en-US" sz="2400">
              <a:latin typeface="Liberation Serif" pitchFamily="18"/>
              <a:ea typeface="Tahoma" pitchFamily="2"/>
              <a:cs typeface="Tahoma" pitchFamily="2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E9B1D598-576B-D84F-A4B9-4989FA8174E7}"/>
              </a:ext>
            </a:extLst>
          </p:cNvPr>
          <p:cNvSpPr/>
          <p:nvPr/>
        </p:nvSpPr>
        <p:spPr>
          <a:xfrm rot="5400000">
            <a:off x="7484040" y="6255000"/>
            <a:ext cx="656280" cy="18252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824" h="508">
                <a:moveTo>
                  <a:pt x="0" y="508"/>
                </a:moveTo>
                <a:cubicBezTo>
                  <a:pt x="1016" y="508"/>
                  <a:pt x="1824" y="0"/>
                  <a:pt x="1824" y="0"/>
                </a:cubicBezTo>
              </a:path>
            </a:pathLst>
          </a:custGeom>
          <a:noFill/>
          <a:ln w="38160">
            <a:solidFill>
              <a:srgbClr val="000000"/>
            </a:solidFill>
            <a:prstDash val="solid"/>
            <a:tailEnd type="arrow"/>
          </a:ln>
        </p:spPr>
        <p:txBody>
          <a:bodyPr wrap="none" lIns="109080" tIns="64080" rIns="109080" bIns="64080" anchor="ctr" compatLnSpc="0"/>
          <a:lstStyle/>
          <a:p>
            <a:pPr lvl="0" hangingPunct="0">
              <a:buNone/>
              <a:tabLst/>
            </a:pPr>
            <a:endParaRPr lang="en-US" sz="2400">
              <a:latin typeface="Liberation Serif" pitchFamily="18"/>
              <a:ea typeface="Tahoma" pitchFamily="2"/>
              <a:cs typeface="Tahoma" pitchFamily="2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5BD4E5B8-8453-8744-A565-213D3D6B56E3}"/>
              </a:ext>
            </a:extLst>
          </p:cNvPr>
          <p:cNvSpPr/>
          <p:nvPr/>
        </p:nvSpPr>
        <p:spPr>
          <a:xfrm rot="5400000">
            <a:off x="7619400" y="6903000"/>
            <a:ext cx="656280" cy="18252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824" h="508">
                <a:moveTo>
                  <a:pt x="0" y="508"/>
                </a:moveTo>
                <a:cubicBezTo>
                  <a:pt x="1016" y="508"/>
                  <a:pt x="1824" y="0"/>
                  <a:pt x="1824" y="0"/>
                </a:cubicBezTo>
              </a:path>
            </a:pathLst>
          </a:custGeom>
          <a:noFill/>
          <a:ln w="38160">
            <a:solidFill>
              <a:srgbClr val="000000"/>
            </a:solidFill>
            <a:prstDash val="solid"/>
            <a:tailEnd type="arrow"/>
          </a:ln>
        </p:spPr>
        <p:txBody>
          <a:bodyPr wrap="none" lIns="109080" tIns="64080" rIns="109080" bIns="64080" anchor="ctr" compatLnSpc="0"/>
          <a:lstStyle/>
          <a:p>
            <a:pPr lvl="0" hangingPunct="0">
              <a:buNone/>
              <a:tabLst/>
            </a:pPr>
            <a:endParaRPr lang="en-US" sz="2400">
              <a:latin typeface="Liberation Serif" pitchFamily="18"/>
              <a:ea typeface="Tahoma" pitchFamily="2"/>
              <a:cs typeface="Tahoma" pitchFamily="2"/>
            </a:endParaRPr>
          </a:p>
        </p:txBody>
      </p:sp>
      <p:cxnSp>
        <p:nvCxnSpPr>
          <p:cNvPr id="16" name="Curved Connector 15">
            <a:extLst>
              <a:ext uri="{FF2B5EF4-FFF2-40B4-BE49-F238E27FC236}">
                <a16:creationId xmlns:a16="http://schemas.microsoft.com/office/drawing/2014/main" id="{21210D90-6165-8343-9FEF-AAC2E8A28A5D}"/>
              </a:ext>
            </a:extLst>
          </p:cNvPr>
          <p:cNvCxnSpPr>
            <a:stCxn id="8" idx="2"/>
            <a:endCxn id="3" idx="0"/>
          </p:cNvCxnSpPr>
          <p:nvPr/>
        </p:nvCxnSpPr>
        <p:spPr>
          <a:xfrm rot="16200000" flipH="1">
            <a:off x="7237801" y="737639"/>
            <a:ext cx="424799" cy="887760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rgbClr val="000000"/>
            </a:solidFill>
            <a:prstDash val="solid"/>
            <a:tailEnd type="arrow"/>
          </a:ln>
        </p:spPr>
      </p:cxnSp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5AF6D937-1B4B-114F-9446-2602BA658983}"/>
              </a:ext>
            </a:extLst>
          </p:cNvPr>
          <p:cNvCxnSpPr>
            <a:stCxn id="9" idx="2"/>
          </p:cNvCxnSpPr>
          <p:nvPr/>
        </p:nvCxnSpPr>
        <p:spPr>
          <a:xfrm flipH="1">
            <a:off x="7894079" y="969119"/>
            <a:ext cx="849600" cy="424800"/>
          </a:xfrm>
          <a:prstGeom prst="curvedConnector3">
            <a:avLst/>
          </a:prstGeom>
          <a:noFill/>
          <a:ln w="25400">
            <a:solidFill>
              <a:srgbClr val="000000"/>
            </a:solidFill>
            <a:prstDash val="solid"/>
            <a:tailEnd type="arrow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27907F-0A27-D246-A8AD-51AD54C20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6E1D4DA-CE13-1042-A219-87096DEA054A}" type="slidenum">
              <a:t>6</a:t>
            </a:fld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337C949-E71A-5747-9471-10CC1597CB7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640" y="1264680"/>
            <a:ext cx="9071640" cy="5363640"/>
          </a:xfrm>
        </p:spPr>
        <p:txBody>
          <a:bodyPr/>
          <a:lstStyle/>
          <a:p>
            <a:pPr lvl="0" algn="l">
              <a:buSzPct val="45000"/>
              <a:buFont typeface="StarSymbol"/>
              <a:buChar char="➔"/>
            </a:pPr>
            <a:r>
              <a:rPr lang="en-US" sz="3200"/>
              <a:t>Multiple users running applications concurrently</a:t>
            </a:r>
          </a:p>
          <a:p>
            <a:pPr lvl="0">
              <a:buSzPct val="45000"/>
              <a:buFont typeface="StarSymbol"/>
              <a:buChar char="➔"/>
            </a:pPr>
            <a:r>
              <a:rPr lang="en-US" sz="3200"/>
              <a:t>Applications updated dynamically</a:t>
            </a:r>
          </a:p>
          <a:p>
            <a:pPr lvl="1">
              <a:buSzPct val="75000"/>
              <a:buFont typeface="StarSymbol"/>
              <a:buChar char="–"/>
            </a:pPr>
            <a:r>
              <a:rPr lang="en-US"/>
              <a:t>Small payloads better</a:t>
            </a:r>
          </a:p>
          <a:p>
            <a:pPr lvl="1">
              <a:buSzPct val="75000"/>
              <a:buFont typeface="StarSymbol"/>
              <a:buChar char="–"/>
            </a:pPr>
            <a:r>
              <a:rPr lang="en-US"/>
              <a:t>Buggy updates shouldn’t brick devices</a:t>
            </a:r>
          </a:p>
          <a:p>
            <a:pPr lvl="0">
              <a:buSzPct val="45000"/>
              <a:buFont typeface="StarSymbol"/>
              <a:buChar char="➔"/>
            </a:pPr>
            <a:r>
              <a:rPr lang="en-US" sz="3200"/>
              <a:t>Security sensitive devices want </a:t>
            </a:r>
            <a:r>
              <a:rPr lang="en-US" sz="3200" i="1"/>
              <a:t>least privilege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84D3B6-DEE7-EA40-885F-0C6E23A4391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49320"/>
            <a:ext cx="10080000" cy="2037240"/>
          </a:xfrm>
        </p:spPr>
        <p:txBody>
          <a:bodyPr/>
          <a:lstStyle/>
          <a:p>
            <a:pPr lvl="0"/>
            <a:r>
              <a:rPr lang="en-US" sz="5400"/>
              <a:t>Thesis: Embedded Devices are Multiprogrammed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9C242-EB55-3A4F-91F7-3D93D88D26B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9" y="-58680"/>
            <a:ext cx="9071640" cy="1261800"/>
          </a:xfrm>
        </p:spPr>
        <p:txBody>
          <a:bodyPr/>
          <a:lstStyle/>
          <a:p>
            <a:pPr lvl="0"/>
            <a:r>
              <a:rPr lang="en-US"/>
              <a:t>Tock Embedded OS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3F461-0FE0-EA44-A49E-0201CA5B41E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9" y="1228680"/>
            <a:ext cx="9071640" cy="5889960"/>
          </a:xfrm>
        </p:spPr>
        <p:txBody>
          <a:bodyPr/>
          <a:lstStyle/>
          <a:p>
            <a:pPr lvl="0">
              <a:buSzPct val="45000"/>
              <a:buFont typeface="StarSymbol"/>
              <a:buChar char="➔"/>
            </a:pPr>
            <a:r>
              <a:rPr lang="en-US" sz="3200"/>
              <a:t>Growing open-source community</a:t>
            </a:r>
          </a:p>
          <a:p>
            <a:pPr lvl="1">
              <a:buSzPct val="75000"/>
              <a:buFont typeface="StarSymbol"/>
              <a:buChar char="–"/>
            </a:pPr>
            <a:r>
              <a:rPr lang="en-US"/>
              <a:t>883 GitHub followers, &gt;100 mailing list subscribers</a:t>
            </a:r>
          </a:p>
          <a:p>
            <a:pPr lvl="1">
              <a:buSzPct val="75000"/>
              <a:buFont typeface="StarSymbol"/>
              <a:buChar char="–"/>
            </a:pPr>
            <a:r>
              <a:rPr lang="en-US"/>
              <a:t>54 contributors (so far) to main project</a:t>
            </a:r>
          </a:p>
          <a:p>
            <a:pPr lvl="1">
              <a:buSzPct val="75000"/>
              <a:buFont typeface="StarSymbol"/>
              <a:buChar char="–"/>
            </a:pPr>
            <a:r>
              <a:rPr lang="en-US"/>
              <a:t>~20 contributors to out-of-tree HW ports</a:t>
            </a:r>
          </a:p>
          <a:p>
            <a:pPr lvl="1">
              <a:buSzPct val="75000"/>
              <a:buFont typeface="StarSymbol"/>
              <a:buChar char="–"/>
            </a:pPr>
            <a:r>
              <a:rPr lang="en-US"/>
              <a:t>&gt;100 developers trained at Tock tutorials</a:t>
            </a:r>
          </a:p>
          <a:p>
            <a:pPr lvl="0">
              <a:buSzPct val="45000"/>
              <a:buFont typeface="StarSymbol"/>
              <a:buChar char="➔"/>
            </a:pPr>
            <a:r>
              <a:rPr lang="en-US" sz="3200"/>
              <a:t>Growing HW support</a:t>
            </a:r>
          </a:p>
          <a:p>
            <a:pPr lvl="1">
              <a:buSzPct val="75000"/>
              <a:buFont typeface="StarSymbol"/>
              <a:buChar char="–"/>
            </a:pPr>
            <a:r>
              <a:rPr lang="en-US"/>
              <a:t>ARM Cortex-Ms: Atmel SAM4L, Nordic NRF5x, TI CC26xx &amp; TM4C129x, NXP MK66, STM32</a:t>
            </a:r>
          </a:p>
          <a:p>
            <a:pPr lvl="1">
              <a:buSzPct val="75000"/>
              <a:buFont typeface="StarSymbol"/>
              <a:buChar char="–"/>
            </a:pPr>
            <a:r>
              <a:rPr lang="en-US"/>
              <a:t>RISC-V port at a secret facility outside Boston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EA4A5F-4FCA-7845-A38A-7CAFAC74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084612C-5310-F142-8F8D-FFE22CF61393}" type="slidenum">
              <a:t>8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470B72-F5D7-0042-8335-F94F52C6DA8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Multiprograming a Microcontroller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CA511-5A8B-8645-B143-7EAF8C34125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95640" y="1374479"/>
            <a:ext cx="9071640" cy="5716080"/>
          </a:xfrm>
        </p:spPr>
        <p:txBody>
          <a:bodyPr/>
          <a:lstStyle/>
          <a:p>
            <a:pPr lvl="0">
              <a:spcBef>
                <a:spcPts val="5329"/>
              </a:spcBef>
              <a:buSzPct val="100000"/>
              <a:buAutoNum type="arabicPeriod"/>
            </a:pPr>
            <a:r>
              <a:rPr lang="en-US" sz="4800"/>
              <a:t>Memory &amp; Performance Isolation</a:t>
            </a:r>
          </a:p>
          <a:p>
            <a:pPr lvl="0">
              <a:spcBef>
                <a:spcPts val="5329"/>
              </a:spcBef>
              <a:buSzPct val="100000"/>
              <a:buAutoNum type="arabicPeriod"/>
            </a:pPr>
            <a:r>
              <a:rPr lang="en-US" sz="3200"/>
              <a:t>Power &amp; Clock Control</a:t>
            </a:r>
          </a:p>
          <a:p>
            <a:pPr lvl="0">
              <a:spcBef>
                <a:spcPts val="5329"/>
              </a:spcBef>
              <a:buSzPct val="100000"/>
              <a:buAutoNum type="arabicPeriod"/>
            </a:pPr>
            <a:r>
              <a:rPr lang="en-US" sz="3200"/>
              <a:t>Peripheral communication busses</a:t>
            </a:r>
          </a:p>
          <a:p>
            <a:pPr lvl="0">
              <a:spcBef>
                <a:spcPts val="5329"/>
              </a:spcBef>
              <a:buSzPct val="100000"/>
              <a:buAutoNum type="arabicPeriod"/>
            </a:pPr>
            <a:r>
              <a:rPr lang="en-US" sz="3200"/>
              <a:t>Future work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ED64C18B-402D-D14E-A90F-DA5EAA854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09CC38F-0A8F-9444-A772-B3FBBB3B3BAB}" type="slidenum">
              <a:t>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72C44E-492B-FB4D-8A29-CB3C45C9E33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29840" y="2877840"/>
            <a:ext cx="8829720" cy="4072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C8FBEB-EAA0-2F48-A911-9BC28F6AD1E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29840" y="2878200"/>
            <a:ext cx="8829720" cy="40723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4ED381-5024-1E4F-A5E3-7682252B97A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14600" y="1371240"/>
            <a:ext cx="8321040" cy="1829160"/>
          </a:xfrm>
        </p:spPr>
        <p:txBody>
          <a:bodyPr/>
          <a:lstStyle/>
          <a:p>
            <a:pPr lvl="0" algn="l">
              <a:buSzPct val="45000"/>
              <a:buFont typeface="StarSymbol"/>
              <a:buChar char="➔"/>
            </a:pPr>
            <a:r>
              <a:rPr lang="en-US" sz="2600"/>
              <a:t>Multiple independent applications</a:t>
            </a:r>
          </a:p>
          <a:p>
            <a:pPr lvl="0" algn="l">
              <a:buSzPct val="45000"/>
              <a:buFont typeface="StarSymbol"/>
              <a:buChar char="➔"/>
            </a:pPr>
            <a:r>
              <a:rPr lang="en-US" sz="2600"/>
              <a:t>No programmability in favor of security</a:t>
            </a:r>
          </a:p>
          <a:p>
            <a:pPr lvl="0" algn="l">
              <a:buSzPct val="45000"/>
              <a:buFont typeface="StarSymbol"/>
              <a:buChar char="➔"/>
            </a:pPr>
            <a:r>
              <a:rPr lang="en-US" sz="2600"/>
              <a:t>Result: Handful of programmers control software stack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46D0FF-6C69-0B46-A94D-7D41785F473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Example: USB Authentication Key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7415</TotalTime>
  <Words>2359</Words>
  <Application>Microsoft Macintosh PowerPoint</Application>
  <PresentationFormat>Custom</PresentationFormat>
  <Paragraphs>578</Paragraphs>
  <Slides>53</Slides>
  <Notes>53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4" baseType="lpstr">
      <vt:lpstr>Arial</vt:lpstr>
      <vt:lpstr>Calibri</vt:lpstr>
      <vt:lpstr>Droid Sans Devanagari</vt:lpstr>
      <vt:lpstr>Droid Sans Fallback</vt:lpstr>
      <vt:lpstr>Liberation Sans</vt:lpstr>
      <vt:lpstr>Liberation Serif</vt:lpstr>
      <vt:lpstr>Source Code Pro</vt:lpstr>
      <vt:lpstr>Source Sans Pro</vt:lpstr>
      <vt:lpstr>StarSymbol</vt:lpstr>
      <vt:lpstr>Tahoma</vt:lpstr>
      <vt:lpstr>Default</vt:lpstr>
      <vt:lpstr>PowerPoint Presentation</vt:lpstr>
      <vt:lpstr>Limitations of Microcontroller Software</vt:lpstr>
      <vt:lpstr>Multi-User Device: Signpost</vt:lpstr>
      <vt:lpstr>OTA Updates: Helium</vt:lpstr>
      <vt:lpstr>Security Sensitive Device: Google Titan</vt:lpstr>
      <vt:lpstr>Thesis: Embedded Devices are Multiprogrammed</vt:lpstr>
      <vt:lpstr>Tock Embedded OS</vt:lpstr>
      <vt:lpstr>Multiprograming a Microcontroller</vt:lpstr>
      <vt:lpstr>Example: USB Authentication Key</vt:lpstr>
      <vt:lpstr>Platform (~10 developers)</vt:lpstr>
      <vt:lpstr>OS Services (~1000 developers)</vt:lpstr>
      <vt:lpstr>Applications (~20M developers)</vt:lpstr>
      <vt:lpstr>Need New Isolation Techniques</vt:lpstr>
      <vt:lpstr>New Tools Available</vt:lpstr>
      <vt:lpstr>Tock: A Microcontroller OS</vt:lpstr>
      <vt:lpstr>Tock’s Isolation Mechanisms</vt:lpstr>
      <vt:lpstr>Processes</vt:lpstr>
      <vt:lpstr>Process Overhead</vt:lpstr>
      <vt:lpstr>Capsules</vt:lpstr>
      <vt:lpstr>Capsule Resource Overhead</vt:lpstr>
      <vt:lpstr>Capsule Isolation</vt:lpstr>
      <vt:lpstr>Working Example: Software Timer</vt:lpstr>
      <vt:lpstr>Statically allocate timer state?</vt:lpstr>
      <vt:lpstr>What About Dynamic Allocation?</vt:lpstr>
      <vt:lpstr>Grants: Per-Process Kernel Heaps</vt:lpstr>
      <vt:lpstr>Grants: Per-Process Kernel Heaps</vt:lpstr>
      <vt:lpstr>PowerPoint Presentation</vt:lpstr>
      <vt:lpstr>Grants: No Cross-Process Structures</vt:lpstr>
      <vt:lpstr>Grants: No Cross-Process Structures</vt:lpstr>
      <vt:lpstr>Multiprograming a Microcontroller</vt:lpstr>
      <vt:lpstr>Power State &amp; Clock Control</vt:lpstr>
      <vt:lpstr>Multiprograming a Microcontroller</vt:lpstr>
      <vt:lpstr>Multiprogramming a Peripheral</vt:lpstr>
      <vt:lpstr>Multiprograming a Microcontroller</vt:lpstr>
      <vt:lpstr>Future Work</vt:lpstr>
      <vt:lpstr>Tock: A Secure Operating System for Microcontrollers</vt:lpstr>
      <vt:lpstr>Evaluating with Practitioners</vt:lpstr>
      <vt:lpstr>Security is an End-to-End Property</vt:lpstr>
      <vt:lpstr>Realistic Threat Model?</vt:lpstr>
      <vt:lpstr>Security is an End-to-End Property</vt:lpstr>
      <vt:lpstr>Safely Extend the TCB?</vt:lpstr>
      <vt:lpstr>Tock on Signpost</vt:lpstr>
      <vt:lpstr>Security is an End-to-End Property</vt:lpstr>
      <vt:lpstr>Writing Applications?</vt:lpstr>
      <vt:lpstr>Future Work with Tock</vt:lpstr>
      <vt:lpstr>Teensy (Embedded Systems Class)</vt:lpstr>
      <vt:lpstr>Rust Features</vt:lpstr>
      <vt:lpstr>Rust’s Ownership</vt:lpstr>
      <vt:lpstr>Borrowing</vt:lpstr>
      <vt:lpstr>What About Circular Data-Structures?</vt:lpstr>
      <vt:lpstr>Sum Types vs. Shared Mutability</vt:lpstr>
      <vt:lpstr>Interior Mutability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Amit Levy</dc:creator>
  <cp:lastModifiedBy>Brad Campbell</cp:lastModifiedBy>
  <cp:revision>486</cp:revision>
  <dcterms:created xsi:type="dcterms:W3CDTF">2017-10-16T16:27:34Z</dcterms:created>
  <dcterms:modified xsi:type="dcterms:W3CDTF">2018-10-29T13:21:45Z</dcterms:modified>
</cp:coreProperties>
</file>