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38"/>
  </p:notesMasterIdLst>
  <p:handoutMasterIdLst>
    <p:handoutMasterId r:id="rId39"/>
  </p:handoutMasterIdLst>
  <p:sldIdLst>
    <p:sldId id="542" r:id="rId2"/>
    <p:sldId id="1324" r:id="rId3"/>
    <p:sldId id="1337" r:id="rId4"/>
    <p:sldId id="1338" r:id="rId5"/>
    <p:sldId id="1340" r:id="rId6"/>
    <p:sldId id="856" r:id="rId7"/>
    <p:sldId id="1342" r:id="rId8"/>
    <p:sldId id="1341" r:id="rId9"/>
    <p:sldId id="258" r:id="rId10"/>
    <p:sldId id="1343" r:id="rId11"/>
    <p:sldId id="261" r:id="rId12"/>
    <p:sldId id="1274" r:id="rId13"/>
    <p:sldId id="1275" r:id="rId14"/>
    <p:sldId id="1276" r:id="rId15"/>
    <p:sldId id="1277" r:id="rId16"/>
    <p:sldId id="1278" r:id="rId17"/>
    <p:sldId id="1279" r:id="rId18"/>
    <p:sldId id="1280" r:id="rId19"/>
    <p:sldId id="1281" r:id="rId20"/>
    <p:sldId id="1282" r:id="rId21"/>
    <p:sldId id="1314" r:id="rId22"/>
    <p:sldId id="1322" r:id="rId23"/>
    <p:sldId id="1315" r:id="rId24"/>
    <p:sldId id="1316" r:id="rId25"/>
    <p:sldId id="1317" r:id="rId26"/>
    <p:sldId id="1344" r:id="rId27"/>
    <p:sldId id="1346" r:id="rId28"/>
    <p:sldId id="1347" r:id="rId29"/>
    <p:sldId id="1345" r:id="rId30"/>
    <p:sldId id="1348" r:id="rId31"/>
    <p:sldId id="1349" r:id="rId32"/>
    <p:sldId id="1319" r:id="rId33"/>
    <p:sldId id="1320" r:id="rId34"/>
    <p:sldId id="1321" r:id="rId35"/>
    <p:sldId id="1336" r:id="rId36"/>
    <p:sldId id="1318" r:id="rId37"/>
  </p:sldIdLst>
  <p:sldSz cx="9144000" cy="6858000" type="screen4x3"/>
  <p:notesSz cx="7302500" cy="9586913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63" autoAdjust="0"/>
    <p:restoredTop sz="94649" autoAdjust="0"/>
  </p:normalViewPr>
  <p:slideViewPr>
    <p:cSldViewPr snapToObjects="1">
      <p:cViewPr>
        <p:scale>
          <a:sx n="157" d="100"/>
          <a:sy n="157" d="100"/>
        </p:scale>
        <p:origin x="1480" y="280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orei7mm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4.6499999999999977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15-EC4C-BA60-8838DF310FFB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4.6399999999999997</c:v>
                </c:pt>
                <c:pt idx="3">
                  <c:v>4.6899999999999986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15-EC4C-BA60-8838DF310FFB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15-EC4C-BA60-8838DF310FFB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4.1399999999999997</c:v>
                </c:pt>
                <c:pt idx="2">
                  <c:v>4.3599999999999977</c:v>
                </c:pt>
                <c:pt idx="3">
                  <c:v>4.47</c:v>
                </c:pt>
                <c:pt idx="4">
                  <c:v>4.5199999999999996</c:v>
                </c:pt>
                <c:pt idx="5">
                  <c:v>4.5599999999999996</c:v>
                </c:pt>
                <c:pt idx="6">
                  <c:v>4.57</c:v>
                </c:pt>
                <c:pt idx="7">
                  <c:v>4.5999999999999996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815-EC4C-BA60-8838DF310FFB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2.2999999999999998</c:v>
                </c:pt>
                <c:pt idx="4">
                  <c:v>2.23</c:v>
                </c:pt>
                <c:pt idx="5">
                  <c:v>2.1800000000000002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815-EC4C-BA60-8838DF310FFB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2.0299999999999998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15-EC4C-BA60-8838DF310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3702472"/>
        <c:axId val="-2123724056"/>
      </c:lineChart>
      <c:catAx>
        <c:axId val="-2123702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23724056"/>
        <c:crossesAt val="0"/>
        <c:auto val="1"/>
        <c:lblAlgn val="ctr"/>
        <c:lblOffset val="100"/>
        <c:noMultiLvlLbl val="0"/>
      </c:catAx>
      <c:valAx>
        <c:axId val="-2123724056"/>
        <c:scaling>
          <c:logBase val="10"/>
          <c:orientation val="minMax"/>
          <c:min val="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-2123702472"/>
        <c:crosses val="autoZero"/>
        <c:crossBetween val="between"/>
        <c:minorUnit val="10"/>
      </c:valAx>
      <c:spPr>
        <a:solidFill>
          <a:schemeClr val="bg1"/>
        </a:solidFill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4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40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932F-D9E8-D043-BB59-3A4D731E9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706CA-E72F-8049-9AC7-F450C1217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C0379-34E6-794D-8444-B206B80F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F08D5-7569-4B43-AA57-34D6C691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3E502-975B-BB44-87B2-1626E6EA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8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EC7AD-A71D-8341-B8E1-CD2CDBBB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C1F430-E41D-F142-AA18-8507FA80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78933-C85D-8E46-A97F-8837640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B1C49-89A1-5041-AFB6-D794B75D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3BF65-666D-AE4F-8E64-ACB66910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E03D98-9E74-694F-A73D-6EB93302C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28BF1-6BD4-3447-BE3A-D9D7CBDA1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907FE-4788-D64A-9677-326D0C22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EC4AE-3383-8344-8701-0D6688CD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995EF-E628-6148-9826-7168439DF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5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2EA8E-5302-AA40-BA1C-464C2D3A5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11AAE-E8D5-C241-B4BC-8EC7ECFE7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AA3AD-EDC1-4948-9DBD-C8C6D12A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CC0EA-BA40-BC47-B6F8-9AAB5EA7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2CB5B-DCE9-C14D-8CB5-401E7C2D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5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51FD-01AF-FF41-9327-501F2FBF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03F1C-EB37-2D42-AB97-8A332BD3C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12ADF-873A-0247-B050-0D97BC29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71C5F-6D1D-9A47-A594-FDD1846A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048EC-9AA4-1745-A964-3B2B0A19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3DA65-6A31-0B43-988C-C5952B8B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F81CA-3C38-444F-807F-B65337361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16FBB-0639-5C42-8223-EBDF666BA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26E24-B70C-224D-8F20-CEB07A4A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BEEC6-629B-C848-9AD5-C8ACB8BA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D1324-4B85-774B-BCB1-1C6CFE85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0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C5542-8CCD-F548-8743-508B170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E263A-4124-DD46-B694-FAFB8AD70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DC9B-07EA-E142-AA9A-813121FF2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2A395C-1A70-F84B-BA2A-8A19A23A2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9A426A-3214-E84A-9FA7-C24D64DCE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40104-CC70-D044-9C15-B7E4E7ADC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FA0B3-B20E-2349-B42B-3705EE64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F494CD-D7B3-924E-B345-DCDCEC4C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4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B726-BE9D-3548-96BC-4A2D03C1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C7371-8DA7-5442-8527-77896015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A1241-A61D-8F46-AC7A-7082BC9A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7C05D-4592-E445-BE6F-5C7824E6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0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FF9F9-F859-1C40-BBEA-2321689D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0E616-1AEE-2B42-9B61-F441D27B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66980-E311-5A4C-838F-66374E8F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4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DD70-B979-DE45-AB9F-623EA707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4540-18A3-7A49-A672-FAA611770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33005-F586-4444-BAD6-4F9299DE2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582F8-9699-3D4B-A20C-9F2CCC1A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58E2-6288-144A-8317-AA969786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D8D28-B21C-0249-B05D-CB5E7689C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7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DC2C-EA6F-554E-8849-A5A1C73D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75F9A5-F7AC-E841-A89D-5F9EF6ED6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B3051-6C1B-A347-92EF-CED0FB778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51B0C-BEA4-184A-A7EA-72B2687D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FE36D-D02E-DA49-B335-7C0D2F5AF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EA7CF-8B64-B347-BC6D-30874F679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1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DDC41-47CD-C947-96DD-F085C11A2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6A984-D239-934B-AFEE-B2AF21086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30D4D-29F3-D942-8050-6B5AC6185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061F9-EB63-D341-915F-F4E9006CC03C}" type="datetimeFigureOut">
              <a:rPr lang="en-US" smtClean="0"/>
              <a:t>10/29/18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A3CCB-DA68-7C44-BBC5-78A2D04B9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F240-7FD8-7942-B94E-A03A22701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8B35-7978-CA47-BCA0-1AB8B7206A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8EBC4-CBF2-F942-B887-5A78BB3E5E5F}"/>
              </a:ext>
            </a:extLst>
          </p:cNvPr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E4ADAA-1CF5-2A4A-A483-43CD4FB9C100}"/>
              </a:ext>
            </a:extLst>
          </p:cNvPr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1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Cache Memories</a:t>
            </a:r>
            <a:br>
              <a:rPr lang="en-US" dirty="0"/>
            </a:br>
            <a:br>
              <a:rPr lang="en-US" b="0" dirty="0"/>
            </a:br>
            <a:r>
              <a:rPr lang="en-US" sz="2000" b="0" dirty="0"/>
              <a:t> Lecture, Oct. 30, 2018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83CC8A-AFF0-6E4A-A6AE-48B0E4BB5FFE}"/>
              </a:ext>
            </a:extLst>
          </p:cNvPr>
          <p:cNvSpPr txBox="1"/>
          <p:nvPr/>
        </p:nvSpPr>
        <p:spPr>
          <a:xfrm>
            <a:off x="508438" y="1235623"/>
            <a:ext cx="402611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3: j = j+1){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for(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i &lt; 3;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 = 2*x[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AB60E3-89F5-B144-82B5-160C0BB0E94E}"/>
              </a:ext>
            </a:extLst>
          </p:cNvPr>
          <p:cNvSpPr txBox="1"/>
          <p:nvPr/>
        </p:nvSpPr>
        <p:spPr>
          <a:xfrm>
            <a:off x="4808484" y="1241535"/>
            <a:ext cx="402611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3: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for(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3;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 = 2*x[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A5985-D829-484C-8BF3-787D02A1D075}"/>
              </a:ext>
            </a:extLst>
          </p:cNvPr>
          <p:cNvSpPr txBox="1"/>
          <p:nvPr/>
        </p:nvSpPr>
        <p:spPr>
          <a:xfrm>
            <a:off x="202980" y="2750372"/>
            <a:ext cx="4413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These two loops compute the same result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93289BE-8632-A24B-BC64-CF8DC0148598}"/>
              </a:ext>
            </a:extLst>
          </p:cNvPr>
          <p:cNvGraphicFramePr>
            <a:graphicFrameLocks noGrp="1"/>
          </p:cNvGraphicFramePr>
          <p:nvPr/>
        </p:nvGraphicFramePr>
        <p:xfrm>
          <a:off x="608943" y="3771218"/>
          <a:ext cx="2089919" cy="834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625">
                  <a:extLst>
                    <a:ext uri="{9D8B030D-6E8A-4147-A177-3AD203B41FA5}">
                      <a16:colId xmlns:a16="http://schemas.microsoft.com/office/drawing/2014/main" val="2926076263"/>
                    </a:ext>
                  </a:extLst>
                </a:gridCol>
                <a:gridCol w="697625">
                  <a:extLst>
                    <a:ext uri="{9D8B030D-6E8A-4147-A177-3AD203B41FA5}">
                      <a16:colId xmlns:a16="http://schemas.microsoft.com/office/drawing/2014/main" val="1927672001"/>
                    </a:ext>
                  </a:extLst>
                </a:gridCol>
                <a:gridCol w="694669">
                  <a:extLst>
                    <a:ext uri="{9D8B030D-6E8A-4147-A177-3AD203B41FA5}">
                      <a16:colId xmlns:a16="http://schemas.microsoft.com/office/drawing/2014/main" val="205259870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X[0][0]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X[0][1]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X[0][2]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628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X[1][0]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X[1][1]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X[1][2]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6361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X[2][0]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X[2][1]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X[2][2]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7176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732CC88-E28E-8D47-BF7B-DECF1A2E8E83}"/>
              </a:ext>
            </a:extLst>
          </p:cNvPr>
          <p:cNvSpPr txBox="1"/>
          <p:nvPr/>
        </p:nvSpPr>
        <p:spPr>
          <a:xfrm>
            <a:off x="304800" y="3241327"/>
            <a:ext cx="282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Array in row major order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75D3C1B-E86C-6141-AA71-542293BC0FEC}"/>
              </a:ext>
            </a:extLst>
          </p:cNvPr>
          <p:cNvGraphicFramePr>
            <a:graphicFrameLocks noGrp="1"/>
          </p:cNvGraphicFramePr>
          <p:nvPr/>
        </p:nvGraphicFramePr>
        <p:xfrm>
          <a:off x="1368648" y="5423118"/>
          <a:ext cx="220980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152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59048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X[0][0]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X[0][1]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X[0][2]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5AA66271-65F2-4C46-897B-FD84AA72184A}"/>
              </a:ext>
            </a:extLst>
          </p:cNvPr>
          <p:cNvGraphicFramePr>
            <a:graphicFrameLocks noGrp="1"/>
          </p:cNvGraphicFramePr>
          <p:nvPr/>
        </p:nvGraphicFramePr>
        <p:xfrm>
          <a:off x="3578447" y="5423118"/>
          <a:ext cx="2469602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365">
                  <a:extLst>
                    <a:ext uri="{9D8B030D-6E8A-4147-A177-3AD203B41FA5}">
                      <a16:colId xmlns:a16="http://schemas.microsoft.com/office/drawing/2014/main" val="593542600"/>
                    </a:ext>
                  </a:extLst>
                </a:gridCol>
                <a:gridCol w="824365">
                  <a:extLst>
                    <a:ext uri="{9D8B030D-6E8A-4147-A177-3AD203B41FA5}">
                      <a16:colId xmlns:a16="http://schemas.microsoft.com/office/drawing/2014/main" val="3748322491"/>
                    </a:ext>
                  </a:extLst>
                </a:gridCol>
                <a:gridCol w="820872">
                  <a:extLst>
                    <a:ext uri="{9D8B030D-6E8A-4147-A177-3AD203B41FA5}">
                      <a16:colId xmlns:a16="http://schemas.microsoft.com/office/drawing/2014/main" val="170812169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X[1][0]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X[1][1]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X[1][2]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503867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903548E-98D1-5E48-B6ED-1D41EC90895F}"/>
              </a:ext>
            </a:extLst>
          </p:cNvPr>
          <p:cNvGraphicFramePr>
            <a:graphicFrameLocks noGrp="1"/>
          </p:cNvGraphicFramePr>
          <p:nvPr/>
        </p:nvGraphicFramePr>
        <p:xfrm>
          <a:off x="6048047" y="5423118"/>
          <a:ext cx="2477158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887">
                  <a:extLst>
                    <a:ext uri="{9D8B030D-6E8A-4147-A177-3AD203B41FA5}">
                      <a16:colId xmlns:a16="http://schemas.microsoft.com/office/drawing/2014/main" val="3674311743"/>
                    </a:ext>
                  </a:extLst>
                </a:gridCol>
                <a:gridCol w="826887">
                  <a:extLst>
                    <a:ext uri="{9D8B030D-6E8A-4147-A177-3AD203B41FA5}">
                      <a16:colId xmlns:a16="http://schemas.microsoft.com/office/drawing/2014/main" val="702468122"/>
                    </a:ext>
                  </a:extLst>
                </a:gridCol>
                <a:gridCol w="823384">
                  <a:extLst>
                    <a:ext uri="{9D8B030D-6E8A-4147-A177-3AD203B41FA5}">
                      <a16:colId xmlns:a16="http://schemas.microsoft.com/office/drawing/2014/main" val="77452367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X[2][0]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X[2][1]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X[2][2]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40694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464DD16-E671-F740-A9E4-CB5F98335C45}"/>
              </a:ext>
            </a:extLst>
          </p:cNvPr>
          <p:cNvGraphicFramePr>
            <a:graphicFrameLocks noGrp="1"/>
          </p:cNvGraphicFramePr>
          <p:nvPr/>
        </p:nvGraphicFramePr>
        <p:xfrm>
          <a:off x="1368647" y="5075690"/>
          <a:ext cx="220980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0x0 – 0x3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0x4 - 0x7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0x8-0x11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772D9908-EBE0-6D42-9A5B-69894C060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29395"/>
              </p:ext>
            </p:extLst>
          </p:nvPr>
        </p:nvGraphicFramePr>
        <p:xfrm>
          <a:off x="3572860" y="5075690"/>
          <a:ext cx="2471247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736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900596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70915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0x12–0x15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0x16 - 0x19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0x20-0x23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79E4172B-F2B9-A146-9A11-74AAEE57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12" y="-13946"/>
            <a:ext cx="7886700" cy="1325563"/>
          </a:xfrm>
        </p:spPr>
        <p:txBody>
          <a:bodyPr/>
          <a:lstStyle/>
          <a:p>
            <a:r>
              <a:rPr lang="en-US" dirty="0"/>
              <a:t>Cache Optimization Techniques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69ACE6-290F-004C-A637-07BD4AB2A517}"/>
              </a:ext>
            </a:extLst>
          </p:cNvPr>
          <p:cNvSpPr txBox="1"/>
          <p:nvPr/>
        </p:nvSpPr>
        <p:spPr>
          <a:xfrm>
            <a:off x="4267200" y="3096669"/>
            <a:ext cx="4343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*x = malloc(N*N);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3: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i+1){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for( j = 0; j &lt; 3; j = j + 1){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*N +j] = 2*x[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*N + j];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23742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87BEA-FEEC-924B-BD46-E72B13EC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Refresher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F7454E-C5D1-D94D-B521-6DF1F2EBA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250" y="2069060"/>
            <a:ext cx="3221363" cy="247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9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(ijk)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</a:t>
            </a:r>
            <a:r>
              <a:rPr lang="en-US" b="0" u="sng" dirty="0">
                <a:latin typeface="Calibri"/>
                <a:cs typeface="Calibri"/>
              </a:rPr>
              <a:t>per inner loop iteration</a:t>
            </a:r>
            <a:r>
              <a:rPr lang="en-US" sz="2400" b="0" u="sng" dirty="0">
                <a:latin typeface="Calibri"/>
                <a:cs typeface="Calibri"/>
              </a:rPr>
              <a:t>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4256291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9718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283174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</a:t>
            </a:r>
            <a:r>
              <a:rPr lang="en-GB" sz="1600" b="1" dirty="0">
                <a:latin typeface="Calibri" pitchFamily="34" charset="0"/>
              </a:rPr>
              <a:t>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8F1ECDE-6F6A-0347-9243-42C724C54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04FFC5F-3B35-C847-9A24-1D22B0D57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664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b[k][j];}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r * b[k][j];}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r;}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42503"/>
              </p:ext>
            </p:extLst>
          </p:nvPr>
        </p:nvGraphicFramePr>
        <p:xfrm>
          <a:off x="228600" y="1447800"/>
          <a:ext cx="8686800" cy="525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13501" y="3124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549933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/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52425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9862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893212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Assume the matrix is square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97544"/>
            <a:ext cx="7886700" cy="1325563"/>
          </a:xfrm>
        </p:spPr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156733" y="2209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756933" y="2209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3268" y="28803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66264" y="16880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2065" y="2624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371600" y="2209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2145" y="249285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015068" y="29972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6733" y="2971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4868336" y="2667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3720310" y="30768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957377" y="30768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256231" y="30768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3484831" y="30768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5080002" y="26754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4628985" y="35168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5439836" y="33528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4928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22487E-4611-5C41-9A38-07C14ADDDC8E}"/>
              </a:ext>
            </a:extLst>
          </p:cNvPr>
          <p:cNvSpPr/>
          <p:nvPr/>
        </p:nvSpPr>
        <p:spPr bwMode="auto">
          <a:xfrm>
            <a:off x="32766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6EAEA-9E1A-004F-8799-867B34A0E2DE}"/>
              </a:ext>
            </a:extLst>
          </p:cNvPr>
          <p:cNvSpPr/>
          <p:nvPr/>
        </p:nvSpPr>
        <p:spPr bwMode="auto">
          <a:xfrm>
            <a:off x="48768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34068-A44D-BD40-87EC-376EDF9FF26E}"/>
              </a:ext>
            </a:extLst>
          </p:cNvPr>
          <p:cNvSpPr txBox="1"/>
          <p:nvPr/>
        </p:nvSpPr>
        <p:spPr>
          <a:xfrm>
            <a:off x="2973135" y="1280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1124B-10A5-D246-844B-037340B4374A}"/>
              </a:ext>
            </a:extLst>
          </p:cNvPr>
          <p:cNvSpPr txBox="1"/>
          <p:nvPr/>
        </p:nvSpPr>
        <p:spPr>
          <a:xfrm>
            <a:off x="5386131" y="87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18934-C7A4-234F-8D81-6487E9883796}"/>
              </a:ext>
            </a:extLst>
          </p:cNvPr>
          <p:cNvSpPr txBox="1"/>
          <p:nvPr/>
        </p:nvSpPr>
        <p:spPr>
          <a:xfrm>
            <a:off x="4461932" y="1023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9431F4-CABE-5445-85C9-6914A6ACE6A3}"/>
              </a:ext>
            </a:extLst>
          </p:cNvPr>
          <p:cNvSpPr/>
          <p:nvPr/>
        </p:nvSpPr>
        <p:spPr bwMode="auto">
          <a:xfrm>
            <a:off x="1491467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BC3349-1CF9-0B4E-8865-54408E3E4E80}"/>
              </a:ext>
            </a:extLst>
          </p:cNvPr>
          <p:cNvSpPr txBox="1"/>
          <p:nvPr/>
        </p:nvSpPr>
        <p:spPr>
          <a:xfrm>
            <a:off x="2639233" y="914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B25A7-80EC-1342-BCAD-0EA240B327C5}"/>
              </a:ext>
            </a:extLst>
          </p:cNvPr>
          <p:cNvSpPr/>
          <p:nvPr/>
        </p:nvSpPr>
        <p:spPr bwMode="auto">
          <a:xfrm>
            <a:off x="2134935" y="1397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9846F-B9D3-FF49-9E1D-8CD872EBC8D2}"/>
              </a:ext>
            </a:extLst>
          </p:cNvPr>
          <p:cNvSpPr/>
          <p:nvPr/>
        </p:nvSpPr>
        <p:spPr bwMode="auto">
          <a:xfrm>
            <a:off x="3276600" y="1371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CB1D6-6B27-D845-B813-9C9985388469}"/>
              </a:ext>
            </a:extLst>
          </p:cNvPr>
          <p:cNvSpPr/>
          <p:nvPr/>
        </p:nvSpPr>
        <p:spPr bwMode="auto">
          <a:xfrm rot="5400000">
            <a:off x="4988203" y="1066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DB1A0-718A-C748-A502-2DA135E29A9F}"/>
              </a:ext>
            </a:extLst>
          </p:cNvPr>
          <p:cNvCxnSpPr/>
          <p:nvPr/>
        </p:nvCxnSpPr>
        <p:spPr bwMode="auto">
          <a:xfrm rot="5400000">
            <a:off x="3840177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AF26F8-60B1-BF42-B9FA-C7B952C8180F}"/>
              </a:ext>
            </a:extLst>
          </p:cNvPr>
          <p:cNvCxnSpPr/>
          <p:nvPr/>
        </p:nvCxnSpPr>
        <p:spPr bwMode="auto">
          <a:xfrm rot="5400000">
            <a:off x="4077244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46A639-70CC-674A-8A09-DF60B84F797A}"/>
              </a:ext>
            </a:extLst>
          </p:cNvPr>
          <p:cNvCxnSpPr/>
          <p:nvPr/>
        </p:nvCxnSpPr>
        <p:spPr bwMode="auto">
          <a:xfrm rot="5400000">
            <a:off x="33760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A18C60-C85A-C245-8DED-9B720EF4F7FD}"/>
              </a:ext>
            </a:extLst>
          </p:cNvPr>
          <p:cNvCxnSpPr/>
          <p:nvPr/>
        </p:nvCxnSpPr>
        <p:spPr bwMode="auto">
          <a:xfrm rot="5400000">
            <a:off x="36046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E8C827B6-42CD-4D42-98E6-4EC4268CD154}"/>
              </a:ext>
            </a:extLst>
          </p:cNvPr>
          <p:cNvGrpSpPr/>
          <p:nvPr/>
        </p:nvGrpSpPr>
        <p:grpSpPr>
          <a:xfrm rot="5400000">
            <a:off x="5199869" y="1075267"/>
            <a:ext cx="702734" cy="228600"/>
            <a:chOff x="2650069" y="6316133"/>
            <a:chExt cx="702734" cy="2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74432E-950B-8744-91C2-FB5E573618F6}"/>
                </a:ext>
              </a:extLst>
            </p:cNvPr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2DF3E0-7218-274E-A9D2-0CBFB26316E0}"/>
                </a:ext>
              </a:extLst>
            </p:cNvPr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427723-6031-A546-8428-5E6CC5DCF52E}"/>
                </a:ext>
              </a:extLst>
            </p:cNvPr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76D1D9-1B78-AB4F-86D7-793E6D93DFA5}"/>
                </a:ext>
              </a:extLst>
            </p:cNvPr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8522AB2E-558E-DE40-8A5A-4C246D6C5D23}"/>
              </a:ext>
            </a:extLst>
          </p:cNvPr>
          <p:cNvSpPr txBox="1"/>
          <p:nvPr/>
        </p:nvSpPr>
        <p:spPr>
          <a:xfrm>
            <a:off x="4748852" y="1916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86F8F2-4A3F-8F44-8FDD-DA7A5B547B1B}"/>
              </a:ext>
            </a:extLst>
          </p:cNvPr>
          <p:cNvCxnSpPr>
            <a:stCxn id="25" idx="0"/>
            <a:endCxn id="15" idx="3"/>
          </p:cNvCxnSpPr>
          <p:nvPr/>
        </p:nvCxnSpPr>
        <p:spPr bwMode="auto">
          <a:xfrm flipH="1" flipV="1">
            <a:off x="5559703" y="1752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DBEFE53-4B5D-1F4D-A755-6B4EABF98289}"/>
              </a:ext>
            </a:extLst>
          </p:cNvPr>
          <p:cNvSpPr/>
          <p:nvPr/>
        </p:nvSpPr>
        <p:spPr>
          <a:xfrm>
            <a:off x="3283479" y="1379765"/>
            <a:ext cx="197658" cy="2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0D1E5-367F-E14D-86A1-C7B9B638A203}"/>
              </a:ext>
            </a:extLst>
          </p:cNvPr>
          <p:cNvSpPr/>
          <p:nvPr/>
        </p:nvSpPr>
        <p:spPr>
          <a:xfrm>
            <a:off x="3750734" y="1381518"/>
            <a:ext cx="197658" cy="203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A20E32-1F0A-2B4D-A667-39B2A07E9561}"/>
              </a:ext>
            </a:extLst>
          </p:cNvPr>
          <p:cNvSpPr/>
          <p:nvPr/>
        </p:nvSpPr>
        <p:spPr>
          <a:xfrm>
            <a:off x="3984379" y="1384148"/>
            <a:ext cx="197658" cy="203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E97C29-A0E4-CD4F-9DDF-6975801C4653}"/>
              </a:ext>
            </a:extLst>
          </p:cNvPr>
          <p:cNvSpPr/>
          <p:nvPr/>
        </p:nvSpPr>
        <p:spPr>
          <a:xfrm>
            <a:off x="4214813" y="1388229"/>
            <a:ext cx="197658" cy="203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3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22487E-4611-5C41-9A38-07C14ADDDC8E}"/>
              </a:ext>
            </a:extLst>
          </p:cNvPr>
          <p:cNvSpPr/>
          <p:nvPr/>
        </p:nvSpPr>
        <p:spPr bwMode="auto">
          <a:xfrm>
            <a:off x="32766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6EAEA-9E1A-004F-8799-867B34A0E2DE}"/>
              </a:ext>
            </a:extLst>
          </p:cNvPr>
          <p:cNvSpPr/>
          <p:nvPr/>
        </p:nvSpPr>
        <p:spPr bwMode="auto">
          <a:xfrm>
            <a:off x="48768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34068-A44D-BD40-87EC-376EDF9FF26E}"/>
              </a:ext>
            </a:extLst>
          </p:cNvPr>
          <p:cNvSpPr txBox="1"/>
          <p:nvPr/>
        </p:nvSpPr>
        <p:spPr>
          <a:xfrm>
            <a:off x="2973135" y="1280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1124B-10A5-D246-844B-037340B4374A}"/>
              </a:ext>
            </a:extLst>
          </p:cNvPr>
          <p:cNvSpPr txBox="1"/>
          <p:nvPr/>
        </p:nvSpPr>
        <p:spPr>
          <a:xfrm>
            <a:off x="5386131" y="87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18934-C7A4-234F-8D81-6487E9883796}"/>
              </a:ext>
            </a:extLst>
          </p:cNvPr>
          <p:cNvSpPr txBox="1"/>
          <p:nvPr/>
        </p:nvSpPr>
        <p:spPr>
          <a:xfrm>
            <a:off x="4461932" y="1023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9431F4-CABE-5445-85C9-6914A6ACE6A3}"/>
              </a:ext>
            </a:extLst>
          </p:cNvPr>
          <p:cNvSpPr/>
          <p:nvPr/>
        </p:nvSpPr>
        <p:spPr bwMode="auto">
          <a:xfrm>
            <a:off x="1491467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BC3349-1CF9-0B4E-8865-54408E3E4E80}"/>
              </a:ext>
            </a:extLst>
          </p:cNvPr>
          <p:cNvSpPr txBox="1"/>
          <p:nvPr/>
        </p:nvSpPr>
        <p:spPr>
          <a:xfrm>
            <a:off x="2639233" y="914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B25A7-80EC-1342-BCAD-0EA240B327C5}"/>
              </a:ext>
            </a:extLst>
          </p:cNvPr>
          <p:cNvSpPr/>
          <p:nvPr/>
        </p:nvSpPr>
        <p:spPr bwMode="auto">
          <a:xfrm>
            <a:off x="2134935" y="1397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9846F-B9D3-FF49-9E1D-8CD872EBC8D2}"/>
              </a:ext>
            </a:extLst>
          </p:cNvPr>
          <p:cNvSpPr/>
          <p:nvPr/>
        </p:nvSpPr>
        <p:spPr bwMode="auto">
          <a:xfrm>
            <a:off x="3276600" y="1371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CB1D6-6B27-D845-B813-9C9985388469}"/>
              </a:ext>
            </a:extLst>
          </p:cNvPr>
          <p:cNvSpPr/>
          <p:nvPr/>
        </p:nvSpPr>
        <p:spPr bwMode="auto">
          <a:xfrm rot="5400000">
            <a:off x="4988203" y="1066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DB1A0-718A-C748-A502-2DA135E29A9F}"/>
              </a:ext>
            </a:extLst>
          </p:cNvPr>
          <p:cNvCxnSpPr/>
          <p:nvPr/>
        </p:nvCxnSpPr>
        <p:spPr bwMode="auto">
          <a:xfrm rot="5400000">
            <a:off x="3840177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AF26F8-60B1-BF42-B9FA-C7B952C8180F}"/>
              </a:ext>
            </a:extLst>
          </p:cNvPr>
          <p:cNvCxnSpPr/>
          <p:nvPr/>
        </p:nvCxnSpPr>
        <p:spPr bwMode="auto">
          <a:xfrm rot="5400000">
            <a:off x="4077244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46A639-70CC-674A-8A09-DF60B84F797A}"/>
              </a:ext>
            </a:extLst>
          </p:cNvPr>
          <p:cNvCxnSpPr/>
          <p:nvPr/>
        </p:nvCxnSpPr>
        <p:spPr bwMode="auto">
          <a:xfrm rot="5400000">
            <a:off x="33760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A18C60-C85A-C245-8DED-9B720EF4F7FD}"/>
              </a:ext>
            </a:extLst>
          </p:cNvPr>
          <p:cNvCxnSpPr/>
          <p:nvPr/>
        </p:nvCxnSpPr>
        <p:spPr bwMode="auto">
          <a:xfrm rot="5400000">
            <a:off x="36046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E8C827B6-42CD-4D42-98E6-4EC4268CD154}"/>
              </a:ext>
            </a:extLst>
          </p:cNvPr>
          <p:cNvGrpSpPr/>
          <p:nvPr/>
        </p:nvGrpSpPr>
        <p:grpSpPr>
          <a:xfrm rot="5400000">
            <a:off x="5199869" y="1075267"/>
            <a:ext cx="702734" cy="228600"/>
            <a:chOff x="2650069" y="6316133"/>
            <a:chExt cx="702734" cy="2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74432E-950B-8744-91C2-FB5E573618F6}"/>
                </a:ext>
              </a:extLst>
            </p:cNvPr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2DF3E0-7218-274E-A9D2-0CBFB26316E0}"/>
                </a:ext>
              </a:extLst>
            </p:cNvPr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427723-6031-A546-8428-5E6CC5DCF52E}"/>
                </a:ext>
              </a:extLst>
            </p:cNvPr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76D1D9-1B78-AB4F-86D7-793E6D93DFA5}"/>
                </a:ext>
              </a:extLst>
            </p:cNvPr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8522AB2E-558E-DE40-8A5A-4C246D6C5D23}"/>
              </a:ext>
            </a:extLst>
          </p:cNvPr>
          <p:cNvSpPr txBox="1"/>
          <p:nvPr/>
        </p:nvSpPr>
        <p:spPr>
          <a:xfrm>
            <a:off x="4748852" y="1916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86F8F2-4A3F-8F44-8FDD-DA7A5B547B1B}"/>
              </a:ext>
            </a:extLst>
          </p:cNvPr>
          <p:cNvCxnSpPr>
            <a:stCxn id="25" idx="0"/>
            <a:endCxn id="15" idx="3"/>
          </p:cNvCxnSpPr>
          <p:nvPr/>
        </p:nvCxnSpPr>
        <p:spPr bwMode="auto">
          <a:xfrm flipH="1" flipV="1">
            <a:off x="5559703" y="1752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DBEFE53-4B5D-1F4D-A755-6B4EABF98289}"/>
              </a:ext>
            </a:extLst>
          </p:cNvPr>
          <p:cNvSpPr/>
          <p:nvPr/>
        </p:nvSpPr>
        <p:spPr>
          <a:xfrm>
            <a:off x="3283479" y="1379765"/>
            <a:ext cx="197658" cy="2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0D1E5-367F-E14D-86A1-C7B9B638A203}"/>
              </a:ext>
            </a:extLst>
          </p:cNvPr>
          <p:cNvSpPr/>
          <p:nvPr/>
        </p:nvSpPr>
        <p:spPr>
          <a:xfrm>
            <a:off x="3750734" y="1381518"/>
            <a:ext cx="197658" cy="203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A20E32-1F0A-2B4D-A667-39B2A07E9561}"/>
              </a:ext>
            </a:extLst>
          </p:cNvPr>
          <p:cNvSpPr/>
          <p:nvPr/>
        </p:nvSpPr>
        <p:spPr>
          <a:xfrm>
            <a:off x="3984379" y="1384148"/>
            <a:ext cx="197658" cy="203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E97C29-A0E4-CD4F-9DDF-6975801C4653}"/>
              </a:ext>
            </a:extLst>
          </p:cNvPr>
          <p:cNvSpPr/>
          <p:nvPr/>
        </p:nvSpPr>
        <p:spPr>
          <a:xfrm>
            <a:off x="4214813" y="1388229"/>
            <a:ext cx="197658" cy="203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8331B201-C8B0-5F46-A74C-311C72E57318}"/>
              </a:ext>
            </a:extLst>
          </p:cNvPr>
          <p:cNvGraphicFramePr>
            <a:graphicFrameLocks noGrp="1"/>
          </p:cNvGraphicFramePr>
          <p:nvPr/>
        </p:nvGraphicFramePr>
        <p:xfrm>
          <a:off x="2814922" y="3046024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57FA616-B10A-C545-8B97-75C81E02BBEF}"/>
              </a:ext>
            </a:extLst>
          </p:cNvPr>
          <p:cNvGraphicFramePr>
            <a:graphicFrameLocks noGrp="1"/>
          </p:cNvGraphicFramePr>
          <p:nvPr/>
        </p:nvGraphicFramePr>
        <p:xfrm>
          <a:off x="5436936" y="3048000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218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22487E-4611-5C41-9A38-07C14ADDDC8E}"/>
              </a:ext>
            </a:extLst>
          </p:cNvPr>
          <p:cNvSpPr/>
          <p:nvPr/>
        </p:nvSpPr>
        <p:spPr bwMode="auto">
          <a:xfrm>
            <a:off x="32766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6EAEA-9E1A-004F-8799-867B34A0E2DE}"/>
              </a:ext>
            </a:extLst>
          </p:cNvPr>
          <p:cNvSpPr/>
          <p:nvPr/>
        </p:nvSpPr>
        <p:spPr bwMode="auto">
          <a:xfrm>
            <a:off x="48768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34068-A44D-BD40-87EC-376EDF9FF26E}"/>
              </a:ext>
            </a:extLst>
          </p:cNvPr>
          <p:cNvSpPr txBox="1"/>
          <p:nvPr/>
        </p:nvSpPr>
        <p:spPr>
          <a:xfrm>
            <a:off x="2973135" y="1280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1124B-10A5-D246-844B-037340B4374A}"/>
              </a:ext>
            </a:extLst>
          </p:cNvPr>
          <p:cNvSpPr txBox="1"/>
          <p:nvPr/>
        </p:nvSpPr>
        <p:spPr>
          <a:xfrm>
            <a:off x="5386131" y="87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18934-C7A4-234F-8D81-6487E9883796}"/>
              </a:ext>
            </a:extLst>
          </p:cNvPr>
          <p:cNvSpPr txBox="1"/>
          <p:nvPr/>
        </p:nvSpPr>
        <p:spPr>
          <a:xfrm>
            <a:off x="4461932" y="1023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9431F4-CABE-5445-85C9-6914A6ACE6A3}"/>
              </a:ext>
            </a:extLst>
          </p:cNvPr>
          <p:cNvSpPr/>
          <p:nvPr/>
        </p:nvSpPr>
        <p:spPr bwMode="auto">
          <a:xfrm>
            <a:off x="1491467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BC3349-1CF9-0B4E-8865-54408E3E4E80}"/>
              </a:ext>
            </a:extLst>
          </p:cNvPr>
          <p:cNvSpPr txBox="1"/>
          <p:nvPr/>
        </p:nvSpPr>
        <p:spPr>
          <a:xfrm>
            <a:off x="2639233" y="914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B25A7-80EC-1342-BCAD-0EA240B327C5}"/>
              </a:ext>
            </a:extLst>
          </p:cNvPr>
          <p:cNvSpPr/>
          <p:nvPr/>
        </p:nvSpPr>
        <p:spPr bwMode="auto">
          <a:xfrm>
            <a:off x="2134935" y="1397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9846F-B9D3-FF49-9E1D-8CD872EBC8D2}"/>
              </a:ext>
            </a:extLst>
          </p:cNvPr>
          <p:cNvSpPr/>
          <p:nvPr/>
        </p:nvSpPr>
        <p:spPr bwMode="auto">
          <a:xfrm>
            <a:off x="3276600" y="1371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CB1D6-6B27-D845-B813-9C9985388469}"/>
              </a:ext>
            </a:extLst>
          </p:cNvPr>
          <p:cNvSpPr/>
          <p:nvPr/>
        </p:nvSpPr>
        <p:spPr bwMode="auto">
          <a:xfrm rot="5400000">
            <a:off x="4988203" y="1066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DB1A0-718A-C748-A502-2DA135E29A9F}"/>
              </a:ext>
            </a:extLst>
          </p:cNvPr>
          <p:cNvCxnSpPr/>
          <p:nvPr/>
        </p:nvCxnSpPr>
        <p:spPr bwMode="auto">
          <a:xfrm rot="5400000">
            <a:off x="3840177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AF26F8-60B1-BF42-B9FA-C7B952C8180F}"/>
              </a:ext>
            </a:extLst>
          </p:cNvPr>
          <p:cNvCxnSpPr/>
          <p:nvPr/>
        </p:nvCxnSpPr>
        <p:spPr bwMode="auto">
          <a:xfrm rot="5400000">
            <a:off x="4077244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46A639-70CC-674A-8A09-DF60B84F797A}"/>
              </a:ext>
            </a:extLst>
          </p:cNvPr>
          <p:cNvCxnSpPr/>
          <p:nvPr/>
        </p:nvCxnSpPr>
        <p:spPr bwMode="auto">
          <a:xfrm rot="5400000">
            <a:off x="33760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A18C60-C85A-C245-8DED-9B720EF4F7FD}"/>
              </a:ext>
            </a:extLst>
          </p:cNvPr>
          <p:cNvCxnSpPr/>
          <p:nvPr/>
        </p:nvCxnSpPr>
        <p:spPr bwMode="auto">
          <a:xfrm rot="5400000">
            <a:off x="36046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E8C827B6-42CD-4D42-98E6-4EC4268CD154}"/>
              </a:ext>
            </a:extLst>
          </p:cNvPr>
          <p:cNvGrpSpPr/>
          <p:nvPr/>
        </p:nvGrpSpPr>
        <p:grpSpPr>
          <a:xfrm rot="5400000">
            <a:off x="5199869" y="1075267"/>
            <a:ext cx="702734" cy="228600"/>
            <a:chOff x="2650069" y="6316133"/>
            <a:chExt cx="702734" cy="2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74432E-950B-8744-91C2-FB5E573618F6}"/>
                </a:ext>
              </a:extLst>
            </p:cNvPr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2DF3E0-7218-274E-A9D2-0CBFB26316E0}"/>
                </a:ext>
              </a:extLst>
            </p:cNvPr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427723-6031-A546-8428-5E6CC5DCF52E}"/>
                </a:ext>
              </a:extLst>
            </p:cNvPr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76D1D9-1B78-AB4F-86D7-793E6D93DFA5}"/>
                </a:ext>
              </a:extLst>
            </p:cNvPr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8522AB2E-558E-DE40-8A5A-4C246D6C5D23}"/>
              </a:ext>
            </a:extLst>
          </p:cNvPr>
          <p:cNvSpPr txBox="1"/>
          <p:nvPr/>
        </p:nvSpPr>
        <p:spPr>
          <a:xfrm>
            <a:off x="4748852" y="1916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86F8F2-4A3F-8F44-8FDD-DA7A5B547B1B}"/>
              </a:ext>
            </a:extLst>
          </p:cNvPr>
          <p:cNvCxnSpPr>
            <a:stCxn id="25" idx="0"/>
            <a:endCxn id="15" idx="3"/>
          </p:cNvCxnSpPr>
          <p:nvPr/>
        </p:nvCxnSpPr>
        <p:spPr bwMode="auto">
          <a:xfrm flipH="1" flipV="1">
            <a:off x="5559703" y="1752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DBEFE53-4B5D-1F4D-A755-6B4EABF98289}"/>
              </a:ext>
            </a:extLst>
          </p:cNvPr>
          <p:cNvSpPr/>
          <p:nvPr/>
        </p:nvSpPr>
        <p:spPr>
          <a:xfrm>
            <a:off x="3283479" y="1379765"/>
            <a:ext cx="197658" cy="2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0D1E5-367F-E14D-86A1-C7B9B638A203}"/>
              </a:ext>
            </a:extLst>
          </p:cNvPr>
          <p:cNvSpPr/>
          <p:nvPr/>
        </p:nvSpPr>
        <p:spPr>
          <a:xfrm>
            <a:off x="3750734" y="1381518"/>
            <a:ext cx="197658" cy="203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A20E32-1F0A-2B4D-A667-39B2A07E9561}"/>
              </a:ext>
            </a:extLst>
          </p:cNvPr>
          <p:cNvSpPr/>
          <p:nvPr/>
        </p:nvSpPr>
        <p:spPr>
          <a:xfrm>
            <a:off x="3984379" y="1384148"/>
            <a:ext cx="197658" cy="203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E97C29-A0E4-CD4F-9DDF-6975801C4653}"/>
              </a:ext>
            </a:extLst>
          </p:cNvPr>
          <p:cNvSpPr/>
          <p:nvPr/>
        </p:nvSpPr>
        <p:spPr>
          <a:xfrm>
            <a:off x="4214813" y="1388229"/>
            <a:ext cx="197658" cy="203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8331B201-C8B0-5F46-A74C-311C72E57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13834"/>
              </p:ext>
            </p:extLst>
          </p:nvPr>
        </p:nvGraphicFramePr>
        <p:xfrm>
          <a:off x="2814922" y="3046024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57FA616-B10A-C545-8B97-75C81E02B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459443"/>
              </p:ext>
            </p:extLst>
          </p:nvPr>
        </p:nvGraphicFramePr>
        <p:xfrm>
          <a:off x="5436936" y="3048000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F0BA4C06-F2F6-124A-A838-9413AB876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06844"/>
              </p:ext>
            </p:extLst>
          </p:nvPr>
        </p:nvGraphicFramePr>
        <p:xfrm>
          <a:off x="2480273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7E120534-3DBC-8C4E-8153-CC7981108B03}"/>
              </a:ext>
            </a:extLst>
          </p:cNvPr>
          <p:cNvSpPr txBox="1"/>
          <p:nvPr/>
        </p:nvSpPr>
        <p:spPr>
          <a:xfrm>
            <a:off x="3601477" y="523204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9E79A08E-DF3D-814C-93B4-B090FD237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0146"/>
              </p:ext>
            </p:extLst>
          </p:nvPr>
        </p:nvGraphicFramePr>
        <p:xfrm>
          <a:off x="4131284" y="5105247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2846424467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3992992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8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1293"/>
                  </a:ext>
                </a:extLst>
              </a:tr>
            </a:tbl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49F48F5D-7F8C-8A47-AA09-38EE14C25385}"/>
              </a:ext>
            </a:extLst>
          </p:cNvPr>
          <p:cNvSpPr/>
          <p:nvPr/>
        </p:nvSpPr>
        <p:spPr>
          <a:xfrm>
            <a:off x="5208138" y="52452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+</a:t>
            </a:r>
            <a:endParaRPr lang="en-US" dirty="0"/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744A77A6-84AC-5E45-9057-576978F50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31524"/>
              </p:ext>
            </p:extLst>
          </p:nvPr>
        </p:nvGraphicFramePr>
        <p:xfrm>
          <a:off x="5664189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1300884209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39259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0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76434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4544E3E3-6460-AB45-8F67-F240FDEB5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842883"/>
              </p:ext>
            </p:extLst>
          </p:nvPr>
        </p:nvGraphicFramePr>
        <p:xfrm>
          <a:off x="7315200" y="5146460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62404815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792455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84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50347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90C3E79D-879E-4E4A-A72E-A2EC0008327F}"/>
              </a:ext>
            </a:extLst>
          </p:cNvPr>
          <p:cNvSpPr txBox="1"/>
          <p:nvPr/>
        </p:nvSpPr>
        <p:spPr>
          <a:xfrm>
            <a:off x="6725270" y="524525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73534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FE5EC0-44F7-6A45-B4C5-FACF7478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8679261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33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22487E-4611-5C41-9A38-07C14ADDDC8E}"/>
              </a:ext>
            </a:extLst>
          </p:cNvPr>
          <p:cNvSpPr/>
          <p:nvPr/>
        </p:nvSpPr>
        <p:spPr bwMode="auto">
          <a:xfrm>
            <a:off x="32766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6EAEA-9E1A-004F-8799-867B34A0E2DE}"/>
              </a:ext>
            </a:extLst>
          </p:cNvPr>
          <p:cNvSpPr/>
          <p:nvPr/>
        </p:nvSpPr>
        <p:spPr bwMode="auto">
          <a:xfrm>
            <a:off x="48768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34068-A44D-BD40-87EC-376EDF9FF26E}"/>
              </a:ext>
            </a:extLst>
          </p:cNvPr>
          <p:cNvSpPr txBox="1"/>
          <p:nvPr/>
        </p:nvSpPr>
        <p:spPr>
          <a:xfrm>
            <a:off x="2973135" y="1280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1124B-10A5-D246-844B-037340B4374A}"/>
              </a:ext>
            </a:extLst>
          </p:cNvPr>
          <p:cNvSpPr txBox="1"/>
          <p:nvPr/>
        </p:nvSpPr>
        <p:spPr>
          <a:xfrm>
            <a:off x="5386131" y="87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18934-C7A4-234F-8D81-6487E9883796}"/>
              </a:ext>
            </a:extLst>
          </p:cNvPr>
          <p:cNvSpPr txBox="1"/>
          <p:nvPr/>
        </p:nvSpPr>
        <p:spPr>
          <a:xfrm>
            <a:off x="4461932" y="1023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9431F4-CABE-5445-85C9-6914A6ACE6A3}"/>
              </a:ext>
            </a:extLst>
          </p:cNvPr>
          <p:cNvSpPr/>
          <p:nvPr/>
        </p:nvSpPr>
        <p:spPr bwMode="auto">
          <a:xfrm>
            <a:off x="1491467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BC3349-1CF9-0B4E-8865-54408E3E4E80}"/>
              </a:ext>
            </a:extLst>
          </p:cNvPr>
          <p:cNvSpPr txBox="1"/>
          <p:nvPr/>
        </p:nvSpPr>
        <p:spPr>
          <a:xfrm>
            <a:off x="2639233" y="914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B25A7-80EC-1342-BCAD-0EA240B327C5}"/>
              </a:ext>
            </a:extLst>
          </p:cNvPr>
          <p:cNvSpPr/>
          <p:nvPr/>
        </p:nvSpPr>
        <p:spPr bwMode="auto">
          <a:xfrm>
            <a:off x="2134935" y="1397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9846F-B9D3-FF49-9E1D-8CD872EBC8D2}"/>
              </a:ext>
            </a:extLst>
          </p:cNvPr>
          <p:cNvSpPr/>
          <p:nvPr/>
        </p:nvSpPr>
        <p:spPr bwMode="auto">
          <a:xfrm>
            <a:off x="3276600" y="1371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CB1D6-6B27-D845-B813-9C9985388469}"/>
              </a:ext>
            </a:extLst>
          </p:cNvPr>
          <p:cNvSpPr/>
          <p:nvPr/>
        </p:nvSpPr>
        <p:spPr bwMode="auto">
          <a:xfrm rot="5400000">
            <a:off x="4988203" y="1066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DB1A0-718A-C748-A502-2DA135E29A9F}"/>
              </a:ext>
            </a:extLst>
          </p:cNvPr>
          <p:cNvCxnSpPr/>
          <p:nvPr/>
        </p:nvCxnSpPr>
        <p:spPr bwMode="auto">
          <a:xfrm rot="5400000">
            <a:off x="3840177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AF26F8-60B1-BF42-B9FA-C7B952C8180F}"/>
              </a:ext>
            </a:extLst>
          </p:cNvPr>
          <p:cNvCxnSpPr/>
          <p:nvPr/>
        </p:nvCxnSpPr>
        <p:spPr bwMode="auto">
          <a:xfrm rot="5400000">
            <a:off x="4077244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46A639-70CC-674A-8A09-DF60B84F797A}"/>
              </a:ext>
            </a:extLst>
          </p:cNvPr>
          <p:cNvCxnSpPr/>
          <p:nvPr/>
        </p:nvCxnSpPr>
        <p:spPr bwMode="auto">
          <a:xfrm rot="5400000">
            <a:off x="33760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A18C60-C85A-C245-8DED-9B720EF4F7FD}"/>
              </a:ext>
            </a:extLst>
          </p:cNvPr>
          <p:cNvCxnSpPr/>
          <p:nvPr/>
        </p:nvCxnSpPr>
        <p:spPr bwMode="auto">
          <a:xfrm rot="5400000">
            <a:off x="36046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E8C827B6-42CD-4D42-98E6-4EC4268CD154}"/>
              </a:ext>
            </a:extLst>
          </p:cNvPr>
          <p:cNvGrpSpPr/>
          <p:nvPr/>
        </p:nvGrpSpPr>
        <p:grpSpPr>
          <a:xfrm rot="5400000">
            <a:off x="5199869" y="1075267"/>
            <a:ext cx="702734" cy="228600"/>
            <a:chOff x="2650069" y="6316133"/>
            <a:chExt cx="702734" cy="2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74432E-950B-8744-91C2-FB5E573618F6}"/>
                </a:ext>
              </a:extLst>
            </p:cNvPr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2DF3E0-7218-274E-A9D2-0CBFB26316E0}"/>
                </a:ext>
              </a:extLst>
            </p:cNvPr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427723-6031-A546-8428-5E6CC5DCF52E}"/>
                </a:ext>
              </a:extLst>
            </p:cNvPr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76D1D9-1B78-AB4F-86D7-793E6D93DFA5}"/>
                </a:ext>
              </a:extLst>
            </p:cNvPr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8522AB2E-558E-DE40-8A5A-4C246D6C5D23}"/>
              </a:ext>
            </a:extLst>
          </p:cNvPr>
          <p:cNvSpPr txBox="1"/>
          <p:nvPr/>
        </p:nvSpPr>
        <p:spPr>
          <a:xfrm>
            <a:off x="4748852" y="1916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86F8F2-4A3F-8F44-8FDD-DA7A5B547B1B}"/>
              </a:ext>
            </a:extLst>
          </p:cNvPr>
          <p:cNvCxnSpPr>
            <a:stCxn id="25" idx="0"/>
            <a:endCxn id="15" idx="3"/>
          </p:cNvCxnSpPr>
          <p:nvPr/>
        </p:nvCxnSpPr>
        <p:spPr bwMode="auto">
          <a:xfrm flipH="1" flipV="1">
            <a:off x="5559703" y="1752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DBEFE53-4B5D-1F4D-A755-6B4EABF98289}"/>
              </a:ext>
            </a:extLst>
          </p:cNvPr>
          <p:cNvSpPr/>
          <p:nvPr/>
        </p:nvSpPr>
        <p:spPr>
          <a:xfrm>
            <a:off x="3283479" y="1379765"/>
            <a:ext cx="197658" cy="2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0D1E5-367F-E14D-86A1-C7B9B638A203}"/>
              </a:ext>
            </a:extLst>
          </p:cNvPr>
          <p:cNvSpPr/>
          <p:nvPr/>
        </p:nvSpPr>
        <p:spPr>
          <a:xfrm>
            <a:off x="3750734" y="1381518"/>
            <a:ext cx="197658" cy="203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A20E32-1F0A-2B4D-A667-39B2A07E9561}"/>
              </a:ext>
            </a:extLst>
          </p:cNvPr>
          <p:cNvSpPr/>
          <p:nvPr/>
        </p:nvSpPr>
        <p:spPr>
          <a:xfrm>
            <a:off x="3984379" y="1384148"/>
            <a:ext cx="197658" cy="203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E97C29-A0E4-CD4F-9DDF-6975801C4653}"/>
              </a:ext>
            </a:extLst>
          </p:cNvPr>
          <p:cNvSpPr/>
          <p:nvPr/>
        </p:nvSpPr>
        <p:spPr>
          <a:xfrm>
            <a:off x="4214813" y="1388229"/>
            <a:ext cx="197658" cy="203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8331B201-C8B0-5F46-A74C-311C72E57318}"/>
              </a:ext>
            </a:extLst>
          </p:cNvPr>
          <p:cNvGraphicFramePr>
            <a:graphicFrameLocks noGrp="1"/>
          </p:cNvGraphicFramePr>
          <p:nvPr/>
        </p:nvGraphicFramePr>
        <p:xfrm>
          <a:off x="2814922" y="3046024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57FA616-B10A-C545-8B97-75C81E02BBEF}"/>
              </a:ext>
            </a:extLst>
          </p:cNvPr>
          <p:cNvGraphicFramePr>
            <a:graphicFrameLocks noGrp="1"/>
          </p:cNvGraphicFramePr>
          <p:nvPr/>
        </p:nvGraphicFramePr>
        <p:xfrm>
          <a:off x="5436936" y="3048000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F0BA4C06-F2F6-124A-A838-9413AB876D40}"/>
              </a:ext>
            </a:extLst>
          </p:cNvPr>
          <p:cNvGraphicFramePr>
            <a:graphicFrameLocks noGrp="1"/>
          </p:cNvGraphicFramePr>
          <p:nvPr/>
        </p:nvGraphicFramePr>
        <p:xfrm>
          <a:off x="2480273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7E120534-3DBC-8C4E-8153-CC7981108B03}"/>
              </a:ext>
            </a:extLst>
          </p:cNvPr>
          <p:cNvSpPr txBox="1"/>
          <p:nvPr/>
        </p:nvSpPr>
        <p:spPr>
          <a:xfrm>
            <a:off x="3601477" y="523204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9E79A08E-DF3D-814C-93B4-B090FD2372D0}"/>
              </a:ext>
            </a:extLst>
          </p:cNvPr>
          <p:cNvGraphicFramePr>
            <a:graphicFrameLocks noGrp="1"/>
          </p:cNvGraphicFramePr>
          <p:nvPr/>
        </p:nvGraphicFramePr>
        <p:xfrm>
          <a:off x="4131284" y="5105247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2846424467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3992992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8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1293"/>
                  </a:ext>
                </a:extLst>
              </a:tr>
            </a:tbl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49F48F5D-7F8C-8A47-AA09-38EE14C25385}"/>
              </a:ext>
            </a:extLst>
          </p:cNvPr>
          <p:cNvSpPr/>
          <p:nvPr/>
        </p:nvSpPr>
        <p:spPr>
          <a:xfrm>
            <a:off x="5208138" y="52452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+</a:t>
            </a:r>
            <a:endParaRPr lang="en-US" dirty="0"/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744A77A6-84AC-5E45-9057-576978F50060}"/>
              </a:ext>
            </a:extLst>
          </p:cNvPr>
          <p:cNvGraphicFramePr>
            <a:graphicFrameLocks noGrp="1"/>
          </p:cNvGraphicFramePr>
          <p:nvPr/>
        </p:nvGraphicFramePr>
        <p:xfrm>
          <a:off x="5664189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1300884209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39259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0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76434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4544E3E3-6460-AB45-8F67-F240FDEB506C}"/>
              </a:ext>
            </a:extLst>
          </p:cNvPr>
          <p:cNvGraphicFramePr>
            <a:graphicFrameLocks noGrp="1"/>
          </p:cNvGraphicFramePr>
          <p:nvPr/>
        </p:nvGraphicFramePr>
        <p:xfrm>
          <a:off x="7315200" y="5146460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62404815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792455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84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50347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90C3E79D-879E-4E4A-A72E-A2EC0008327F}"/>
              </a:ext>
            </a:extLst>
          </p:cNvPr>
          <p:cNvSpPr txBox="1"/>
          <p:nvPr/>
        </p:nvSpPr>
        <p:spPr>
          <a:xfrm>
            <a:off x="6725270" y="524525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1238721-41B6-3840-BD18-3F44DF4D11AE}"/>
              </a:ext>
            </a:extLst>
          </p:cNvPr>
          <p:cNvSpPr/>
          <p:nvPr/>
        </p:nvSpPr>
        <p:spPr>
          <a:xfrm>
            <a:off x="1893690" y="523204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  <a:endParaRPr lang="en-US" dirty="0"/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45E0B67-DF66-EF4F-997A-06D5633281B5}"/>
              </a:ext>
            </a:extLst>
          </p:cNvPr>
          <p:cNvGraphicFramePr>
            <a:graphicFrameLocks noGrp="1"/>
          </p:cNvGraphicFramePr>
          <p:nvPr/>
        </p:nvGraphicFramePr>
        <p:xfrm>
          <a:off x="732373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522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22487E-4611-5C41-9A38-07C14ADDDC8E}"/>
              </a:ext>
            </a:extLst>
          </p:cNvPr>
          <p:cNvSpPr/>
          <p:nvPr/>
        </p:nvSpPr>
        <p:spPr bwMode="auto">
          <a:xfrm>
            <a:off x="32766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6EAEA-9E1A-004F-8799-867B34A0E2DE}"/>
              </a:ext>
            </a:extLst>
          </p:cNvPr>
          <p:cNvSpPr/>
          <p:nvPr/>
        </p:nvSpPr>
        <p:spPr bwMode="auto">
          <a:xfrm>
            <a:off x="4876800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34068-A44D-BD40-87EC-376EDF9FF26E}"/>
              </a:ext>
            </a:extLst>
          </p:cNvPr>
          <p:cNvSpPr txBox="1"/>
          <p:nvPr/>
        </p:nvSpPr>
        <p:spPr>
          <a:xfrm>
            <a:off x="2973135" y="1280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1124B-10A5-D246-844B-037340B4374A}"/>
              </a:ext>
            </a:extLst>
          </p:cNvPr>
          <p:cNvSpPr txBox="1"/>
          <p:nvPr/>
        </p:nvSpPr>
        <p:spPr>
          <a:xfrm>
            <a:off x="5386131" y="87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18934-C7A4-234F-8D81-6487E9883796}"/>
              </a:ext>
            </a:extLst>
          </p:cNvPr>
          <p:cNvSpPr txBox="1"/>
          <p:nvPr/>
        </p:nvSpPr>
        <p:spPr>
          <a:xfrm>
            <a:off x="4461932" y="1023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9431F4-CABE-5445-85C9-6914A6ACE6A3}"/>
              </a:ext>
            </a:extLst>
          </p:cNvPr>
          <p:cNvSpPr/>
          <p:nvPr/>
        </p:nvSpPr>
        <p:spPr bwMode="auto">
          <a:xfrm>
            <a:off x="1491467" y="609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BC3349-1CF9-0B4E-8865-54408E3E4E80}"/>
              </a:ext>
            </a:extLst>
          </p:cNvPr>
          <p:cNvSpPr txBox="1"/>
          <p:nvPr/>
        </p:nvSpPr>
        <p:spPr>
          <a:xfrm>
            <a:off x="2639233" y="914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B25A7-80EC-1342-BCAD-0EA240B327C5}"/>
              </a:ext>
            </a:extLst>
          </p:cNvPr>
          <p:cNvSpPr/>
          <p:nvPr/>
        </p:nvSpPr>
        <p:spPr bwMode="auto">
          <a:xfrm>
            <a:off x="2134935" y="1397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9846F-B9D3-FF49-9E1D-8CD872EBC8D2}"/>
              </a:ext>
            </a:extLst>
          </p:cNvPr>
          <p:cNvSpPr/>
          <p:nvPr/>
        </p:nvSpPr>
        <p:spPr bwMode="auto">
          <a:xfrm>
            <a:off x="3276600" y="1371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CB1D6-6B27-D845-B813-9C9985388469}"/>
              </a:ext>
            </a:extLst>
          </p:cNvPr>
          <p:cNvSpPr/>
          <p:nvPr/>
        </p:nvSpPr>
        <p:spPr bwMode="auto">
          <a:xfrm rot="5400000">
            <a:off x="4988203" y="1066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DB1A0-718A-C748-A502-2DA135E29A9F}"/>
              </a:ext>
            </a:extLst>
          </p:cNvPr>
          <p:cNvCxnSpPr/>
          <p:nvPr/>
        </p:nvCxnSpPr>
        <p:spPr bwMode="auto">
          <a:xfrm rot="5400000">
            <a:off x="3840177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AF26F8-60B1-BF42-B9FA-C7B952C8180F}"/>
              </a:ext>
            </a:extLst>
          </p:cNvPr>
          <p:cNvCxnSpPr/>
          <p:nvPr/>
        </p:nvCxnSpPr>
        <p:spPr bwMode="auto">
          <a:xfrm rot="5400000">
            <a:off x="4077244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46A639-70CC-674A-8A09-DF60B84F797A}"/>
              </a:ext>
            </a:extLst>
          </p:cNvPr>
          <p:cNvCxnSpPr/>
          <p:nvPr/>
        </p:nvCxnSpPr>
        <p:spPr bwMode="auto">
          <a:xfrm rot="5400000">
            <a:off x="33760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A18C60-C85A-C245-8DED-9B720EF4F7FD}"/>
              </a:ext>
            </a:extLst>
          </p:cNvPr>
          <p:cNvCxnSpPr/>
          <p:nvPr/>
        </p:nvCxnSpPr>
        <p:spPr bwMode="auto">
          <a:xfrm rot="5400000">
            <a:off x="3604698" y="1476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0" name="Group 30">
            <a:extLst>
              <a:ext uri="{FF2B5EF4-FFF2-40B4-BE49-F238E27FC236}">
                <a16:creationId xmlns:a16="http://schemas.microsoft.com/office/drawing/2014/main" id="{E8C827B6-42CD-4D42-98E6-4EC4268CD154}"/>
              </a:ext>
            </a:extLst>
          </p:cNvPr>
          <p:cNvGrpSpPr/>
          <p:nvPr/>
        </p:nvGrpSpPr>
        <p:grpSpPr>
          <a:xfrm rot="5400000">
            <a:off x="5199869" y="1075267"/>
            <a:ext cx="702734" cy="228600"/>
            <a:chOff x="2650069" y="6316133"/>
            <a:chExt cx="702734" cy="2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274432E-950B-8744-91C2-FB5E573618F6}"/>
                </a:ext>
              </a:extLst>
            </p:cNvPr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2DF3E0-7218-274E-A9D2-0CBFB26316E0}"/>
                </a:ext>
              </a:extLst>
            </p:cNvPr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427723-6031-A546-8428-5E6CC5DCF52E}"/>
                </a:ext>
              </a:extLst>
            </p:cNvPr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76D1D9-1B78-AB4F-86D7-793E6D93DFA5}"/>
                </a:ext>
              </a:extLst>
            </p:cNvPr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8522AB2E-558E-DE40-8A5A-4C246D6C5D23}"/>
              </a:ext>
            </a:extLst>
          </p:cNvPr>
          <p:cNvSpPr txBox="1"/>
          <p:nvPr/>
        </p:nvSpPr>
        <p:spPr>
          <a:xfrm>
            <a:off x="4748852" y="1916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886F8F2-4A3F-8F44-8FDD-DA7A5B547B1B}"/>
              </a:ext>
            </a:extLst>
          </p:cNvPr>
          <p:cNvCxnSpPr>
            <a:stCxn id="25" idx="0"/>
            <a:endCxn id="15" idx="3"/>
          </p:cNvCxnSpPr>
          <p:nvPr/>
        </p:nvCxnSpPr>
        <p:spPr bwMode="auto">
          <a:xfrm flipH="1" flipV="1">
            <a:off x="5559703" y="1752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DBEFE53-4B5D-1F4D-A755-6B4EABF98289}"/>
              </a:ext>
            </a:extLst>
          </p:cNvPr>
          <p:cNvSpPr/>
          <p:nvPr/>
        </p:nvSpPr>
        <p:spPr>
          <a:xfrm>
            <a:off x="3283479" y="1379765"/>
            <a:ext cx="197658" cy="203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0D1E5-367F-E14D-86A1-C7B9B638A203}"/>
              </a:ext>
            </a:extLst>
          </p:cNvPr>
          <p:cNvSpPr/>
          <p:nvPr/>
        </p:nvSpPr>
        <p:spPr>
          <a:xfrm>
            <a:off x="3750734" y="1381518"/>
            <a:ext cx="197658" cy="203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A20E32-1F0A-2B4D-A667-39B2A07E9561}"/>
              </a:ext>
            </a:extLst>
          </p:cNvPr>
          <p:cNvSpPr/>
          <p:nvPr/>
        </p:nvSpPr>
        <p:spPr>
          <a:xfrm>
            <a:off x="3984379" y="1384148"/>
            <a:ext cx="197658" cy="203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E97C29-A0E4-CD4F-9DDF-6975801C4653}"/>
              </a:ext>
            </a:extLst>
          </p:cNvPr>
          <p:cNvSpPr/>
          <p:nvPr/>
        </p:nvSpPr>
        <p:spPr>
          <a:xfrm>
            <a:off x="4214813" y="1388229"/>
            <a:ext cx="197658" cy="203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8331B201-C8B0-5F46-A74C-311C72E57318}"/>
              </a:ext>
            </a:extLst>
          </p:cNvPr>
          <p:cNvGraphicFramePr>
            <a:graphicFrameLocks noGrp="1"/>
          </p:cNvGraphicFramePr>
          <p:nvPr/>
        </p:nvGraphicFramePr>
        <p:xfrm>
          <a:off x="2814922" y="3046024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57FA616-B10A-C545-8B97-75C81E02BBEF}"/>
              </a:ext>
            </a:extLst>
          </p:cNvPr>
          <p:cNvGraphicFramePr>
            <a:graphicFrameLocks noGrp="1"/>
          </p:cNvGraphicFramePr>
          <p:nvPr/>
        </p:nvGraphicFramePr>
        <p:xfrm>
          <a:off x="5436936" y="3048000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592387950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535787921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16284254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415830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15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5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1738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F0BA4C06-F2F6-124A-A838-9413AB876D40}"/>
              </a:ext>
            </a:extLst>
          </p:cNvPr>
          <p:cNvGraphicFramePr>
            <a:graphicFrameLocks noGrp="1"/>
          </p:cNvGraphicFramePr>
          <p:nvPr/>
        </p:nvGraphicFramePr>
        <p:xfrm>
          <a:off x="2480273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7E120534-3DBC-8C4E-8153-CC7981108B03}"/>
              </a:ext>
            </a:extLst>
          </p:cNvPr>
          <p:cNvSpPr txBox="1"/>
          <p:nvPr/>
        </p:nvSpPr>
        <p:spPr>
          <a:xfrm>
            <a:off x="3601477" y="523204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9E79A08E-DF3D-814C-93B4-B090FD2372D0}"/>
              </a:ext>
            </a:extLst>
          </p:cNvPr>
          <p:cNvGraphicFramePr>
            <a:graphicFrameLocks noGrp="1"/>
          </p:cNvGraphicFramePr>
          <p:nvPr/>
        </p:nvGraphicFramePr>
        <p:xfrm>
          <a:off x="4131284" y="5105247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2846424467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3992992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8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1293"/>
                  </a:ext>
                </a:extLst>
              </a:tr>
            </a:tbl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49F48F5D-7F8C-8A47-AA09-38EE14C25385}"/>
              </a:ext>
            </a:extLst>
          </p:cNvPr>
          <p:cNvSpPr/>
          <p:nvPr/>
        </p:nvSpPr>
        <p:spPr>
          <a:xfrm>
            <a:off x="5208138" y="52452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+</a:t>
            </a:r>
            <a:endParaRPr lang="en-US" dirty="0"/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744A77A6-84AC-5E45-9057-576978F50060}"/>
              </a:ext>
            </a:extLst>
          </p:cNvPr>
          <p:cNvGraphicFramePr>
            <a:graphicFrameLocks noGrp="1"/>
          </p:cNvGraphicFramePr>
          <p:nvPr/>
        </p:nvGraphicFramePr>
        <p:xfrm>
          <a:off x="5664189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1300884209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39259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0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76434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4544E3E3-6460-AB45-8F67-F240FDEB506C}"/>
              </a:ext>
            </a:extLst>
          </p:cNvPr>
          <p:cNvGraphicFramePr>
            <a:graphicFrameLocks noGrp="1"/>
          </p:cNvGraphicFramePr>
          <p:nvPr/>
        </p:nvGraphicFramePr>
        <p:xfrm>
          <a:off x="7315200" y="5146460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62404815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1792455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84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50347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90C3E79D-879E-4E4A-A72E-A2EC0008327F}"/>
              </a:ext>
            </a:extLst>
          </p:cNvPr>
          <p:cNvSpPr txBox="1"/>
          <p:nvPr/>
        </p:nvSpPr>
        <p:spPr>
          <a:xfrm>
            <a:off x="6725270" y="524525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1238721-41B6-3840-BD18-3F44DF4D11AE}"/>
              </a:ext>
            </a:extLst>
          </p:cNvPr>
          <p:cNvSpPr/>
          <p:nvPr/>
        </p:nvSpPr>
        <p:spPr>
          <a:xfrm>
            <a:off x="1893690" y="523204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  <a:endParaRPr lang="en-US" dirty="0"/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45E0B67-DF66-EF4F-997A-06D5633281B5}"/>
              </a:ext>
            </a:extLst>
          </p:cNvPr>
          <p:cNvGraphicFramePr>
            <a:graphicFrameLocks noGrp="1"/>
          </p:cNvGraphicFramePr>
          <p:nvPr/>
        </p:nvGraphicFramePr>
        <p:xfrm>
          <a:off x="732373" y="5124442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97498C-3740-DD47-8E5F-C1C0EB5F2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71377"/>
              </p:ext>
            </p:extLst>
          </p:nvPr>
        </p:nvGraphicFramePr>
        <p:xfrm>
          <a:off x="421505" y="3046024"/>
          <a:ext cx="180656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940420118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7301593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3766612257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997397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6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63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385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12319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3288C570-68E6-1648-9863-1F7D2B848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37349"/>
              </p:ext>
            </p:extLst>
          </p:nvPr>
        </p:nvGraphicFramePr>
        <p:xfrm>
          <a:off x="421505" y="3046024"/>
          <a:ext cx="9032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41">
                  <a:extLst>
                    <a:ext uri="{9D8B030D-6E8A-4147-A177-3AD203B41FA5}">
                      <a16:colId xmlns:a16="http://schemas.microsoft.com/office/drawing/2014/main" val="732867182"/>
                    </a:ext>
                  </a:extLst>
                </a:gridCol>
                <a:gridCol w="451641">
                  <a:extLst>
                    <a:ext uri="{9D8B030D-6E8A-4147-A177-3AD203B41FA5}">
                      <a16:colId xmlns:a16="http://schemas.microsoft.com/office/drawing/2014/main" val="2441032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8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38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245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Square Matrix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fit into cache: 3B</a:t>
            </a:r>
            <a:r>
              <a:rPr lang="en-US" baseline="30000" dirty="0"/>
              <a:t>2</a:t>
            </a:r>
            <a:r>
              <a:rPr lang="en-US" dirty="0"/>
              <a:t> &lt; C  (Where B</a:t>
            </a:r>
            <a:r>
              <a:rPr lang="en-US" baseline="30000" dirty="0"/>
              <a:t>2</a:t>
            </a:r>
            <a:r>
              <a:rPr lang="en-US" dirty="0"/>
              <a:t> is the size of B x B block)</a:t>
            </a:r>
          </a:p>
          <a:p>
            <a:pPr marL="342900" lvl="1" indent="0">
              <a:buNone/>
            </a:pPr>
            <a:r>
              <a:rPr lang="en-US" baseline="30000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elements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97544"/>
            <a:ext cx="7886700" cy="1325563"/>
          </a:xfrm>
        </p:spPr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r>
              <a:rPr lang="en-US" sz="1600" dirty="0">
                <a:latin typeface="Courier New" pitchFamily="49" charset="0"/>
              </a:rPr>
              <a:t>  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r>
              <a:rPr lang="en-US" sz="1600" dirty="0">
                <a:latin typeface="Courier New" pitchFamily="49" charset="0"/>
              </a:rPr>
              <a:t>  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               c[i1*n+j1] += a[i1*n + k1]*b[k1*n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659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930679-6875-6B4C-8F5C-0D5011378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94580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9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4B86E1-7DFD-4C40-8F16-A7B6AD879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85800"/>
            <a:ext cx="8923747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82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558159" y="2968015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414143" y="2166309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685800" y="2438400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3903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4B86E1-7DFD-4C40-8F16-A7B6AD879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81000"/>
            <a:ext cx="8923747" cy="55626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215A60-92EC-634F-9BB3-F6D81680E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43525"/>
              </p:ext>
            </p:extLst>
          </p:nvPr>
        </p:nvGraphicFramePr>
        <p:xfrm>
          <a:off x="5029200" y="1371600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I[0].A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52C2D8-09B4-1740-839D-2899E0E83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97613"/>
              </p:ext>
            </p:extLst>
          </p:nvPr>
        </p:nvGraphicFramePr>
        <p:xfrm>
          <a:off x="5029200" y="1879600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I[1].A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sp>
        <p:nvSpPr>
          <p:cNvPr id="7" name="Cross 6">
            <a:extLst>
              <a:ext uri="{FF2B5EF4-FFF2-40B4-BE49-F238E27FC236}">
                <a16:creationId xmlns:a16="http://schemas.microsoft.com/office/drawing/2014/main" id="{53E54FB1-8E0C-9B44-87BA-DCEC7722DA65}"/>
              </a:ext>
            </a:extLst>
          </p:cNvPr>
          <p:cNvSpPr/>
          <p:nvPr/>
        </p:nvSpPr>
        <p:spPr>
          <a:xfrm rot="18860531">
            <a:off x="5862568" y="815510"/>
            <a:ext cx="2124019" cy="2159167"/>
          </a:xfrm>
          <a:prstGeom prst="plus">
            <a:avLst>
              <a:gd name="adj" fmla="val 4561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1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392D59-C1AD-0D45-9A78-A6CA0847C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7978"/>
              </p:ext>
            </p:extLst>
          </p:nvPr>
        </p:nvGraphicFramePr>
        <p:xfrm>
          <a:off x="304800" y="228600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I[0].A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I[0].B[1]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5B6E47-0EF5-A14A-B16A-974145E6B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60646"/>
              </p:ext>
            </p:extLst>
          </p:nvPr>
        </p:nvGraphicFramePr>
        <p:xfrm>
          <a:off x="315310" y="1447800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I[1].A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I[1].B[1]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2A3CD7-3FB5-094E-9421-DD0342257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10859"/>
              </p:ext>
            </p:extLst>
          </p:nvPr>
        </p:nvGraphicFramePr>
        <p:xfrm>
          <a:off x="275896" y="2802758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I[2].A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I[2].B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I[2].BV[0]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I[2].B[1]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6C6245-9935-F244-B45F-9E5797E9B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29752"/>
              </p:ext>
            </p:extLst>
          </p:nvPr>
        </p:nvGraphicFramePr>
        <p:xfrm>
          <a:off x="275896" y="4343400"/>
          <a:ext cx="3665948" cy="5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487">
                  <a:extLst>
                    <a:ext uri="{9D8B030D-6E8A-4147-A177-3AD203B41FA5}">
                      <a16:colId xmlns:a16="http://schemas.microsoft.com/office/drawing/2014/main" val="4072160946"/>
                    </a:ext>
                  </a:extLst>
                </a:gridCol>
                <a:gridCol w="916487">
                  <a:extLst>
                    <a:ext uri="{9D8B030D-6E8A-4147-A177-3AD203B41FA5}">
                      <a16:colId xmlns:a16="http://schemas.microsoft.com/office/drawing/2014/main" val="451924303"/>
                    </a:ext>
                  </a:extLst>
                </a:gridCol>
                <a:gridCol w="910227">
                  <a:extLst>
                    <a:ext uri="{9D8B030D-6E8A-4147-A177-3AD203B41FA5}">
                      <a16:colId xmlns:a16="http://schemas.microsoft.com/office/drawing/2014/main" val="2788013390"/>
                    </a:ext>
                  </a:extLst>
                </a:gridCol>
                <a:gridCol w="922747">
                  <a:extLst>
                    <a:ext uri="{9D8B030D-6E8A-4147-A177-3AD203B41FA5}">
                      <a16:colId xmlns:a16="http://schemas.microsoft.com/office/drawing/2014/main" val="210017824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/>
                        <a:t>I[3].A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I[3].B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I[3].BV[0]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I[3].B[1]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67840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630AA83-AD90-9549-B306-10D9AE475370}"/>
              </a:ext>
            </a:extLst>
          </p:cNvPr>
          <p:cNvSpPr/>
          <p:nvPr/>
        </p:nvSpPr>
        <p:spPr>
          <a:xfrm>
            <a:off x="304800" y="5638800"/>
            <a:ext cx="8305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49DF29-A6C5-F64C-ACC6-0C38DF5912E2}"/>
              </a:ext>
            </a:extLst>
          </p:cNvPr>
          <p:cNvSpPr/>
          <p:nvPr/>
        </p:nvSpPr>
        <p:spPr>
          <a:xfrm>
            <a:off x="304800" y="5638800"/>
            <a:ext cx="375745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A10AD4-7EC5-D74E-8A9E-A753D40A3B75}"/>
              </a:ext>
            </a:extLst>
          </p:cNvPr>
          <p:cNvSpPr/>
          <p:nvPr/>
        </p:nvSpPr>
        <p:spPr>
          <a:xfrm>
            <a:off x="2322129" y="5638800"/>
            <a:ext cx="375745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761361-9958-CC4E-8EEA-99D95ADB44F0}"/>
              </a:ext>
            </a:extLst>
          </p:cNvPr>
          <p:cNvSpPr/>
          <p:nvPr/>
        </p:nvSpPr>
        <p:spPr>
          <a:xfrm>
            <a:off x="4265886" y="5638800"/>
            <a:ext cx="375745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01756A-5409-4A4F-B6EA-735D074D48D6}"/>
              </a:ext>
            </a:extLst>
          </p:cNvPr>
          <p:cNvSpPr/>
          <p:nvPr/>
        </p:nvSpPr>
        <p:spPr>
          <a:xfrm>
            <a:off x="6170886" y="5638800"/>
            <a:ext cx="375745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40F428-63AC-884F-A78A-0E11E0A0E9DC}"/>
              </a:ext>
            </a:extLst>
          </p:cNvPr>
          <p:cNvSpPr txBox="1"/>
          <p:nvPr/>
        </p:nvSpPr>
        <p:spPr>
          <a:xfrm>
            <a:off x="2132519" y="5161849"/>
            <a:ext cx="134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2^9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6D03EE-EF4D-7844-817F-E1D7EE0AEBFE}"/>
              </a:ext>
            </a:extLst>
          </p:cNvPr>
          <p:cNvSpPr txBox="1"/>
          <p:nvPr/>
        </p:nvSpPr>
        <p:spPr>
          <a:xfrm>
            <a:off x="5410200" y="1219200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block associated the first half of the array has a unique spot in memory</a:t>
            </a:r>
          </a:p>
        </p:txBody>
      </p:sp>
    </p:spTree>
    <p:extLst>
      <p:ext uri="{BB962C8B-B14F-4D97-AF65-F5344CB8AC3E}">
        <p14:creationId xmlns:p14="http://schemas.microsoft.com/office/powerpoint/2010/main" val="2983100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83CC8A-AFF0-6E4A-A6AE-48B0E4BB5FFE}"/>
              </a:ext>
            </a:extLst>
          </p:cNvPr>
          <p:cNvSpPr txBox="1"/>
          <p:nvPr/>
        </p:nvSpPr>
        <p:spPr>
          <a:xfrm>
            <a:off x="508438" y="1235623"/>
            <a:ext cx="402611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3: j = j+1){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for(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i &lt; 3;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 = 2*x[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AB60E3-89F5-B144-82B5-160C0BB0E94E}"/>
              </a:ext>
            </a:extLst>
          </p:cNvPr>
          <p:cNvSpPr txBox="1"/>
          <p:nvPr/>
        </p:nvSpPr>
        <p:spPr>
          <a:xfrm>
            <a:off x="4808484" y="1241535"/>
            <a:ext cx="402611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3: 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for(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 3;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+ 1){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 = 2*x[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][j];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A5985-D829-484C-8BF3-787D02A1D075}"/>
              </a:ext>
            </a:extLst>
          </p:cNvPr>
          <p:cNvSpPr txBox="1"/>
          <p:nvPr/>
        </p:nvSpPr>
        <p:spPr>
          <a:xfrm>
            <a:off x="202980" y="2750372"/>
            <a:ext cx="4413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These two loops compute the same result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93289BE-8632-A24B-BC64-CF8DC0148598}"/>
              </a:ext>
            </a:extLst>
          </p:cNvPr>
          <p:cNvGraphicFramePr>
            <a:graphicFrameLocks noGrp="1"/>
          </p:cNvGraphicFramePr>
          <p:nvPr/>
        </p:nvGraphicFramePr>
        <p:xfrm>
          <a:off x="608943" y="3771218"/>
          <a:ext cx="2089919" cy="834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625">
                  <a:extLst>
                    <a:ext uri="{9D8B030D-6E8A-4147-A177-3AD203B41FA5}">
                      <a16:colId xmlns:a16="http://schemas.microsoft.com/office/drawing/2014/main" val="2926076263"/>
                    </a:ext>
                  </a:extLst>
                </a:gridCol>
                <a:gridCol w="697625">
                  <a:extLst>
                    <a:ext uri="{9D8B030D-6E8A-4147-A177-3AD203B41FA5}">
                      <a16:colId xmlns:a16="http://schemas.microsoft.com/office/drawing/2014/main" val="1927672001"/>
                    </a:ext>
                  </a:extLst>
                </a:gridCol>
                <a:gridCol w="694669">
                  <a:extLst>
                    <a:ext uri="{9D8B030D-6E8A-4147-A177-3AD203B41FA5}">
                      <a16:colId xmlns:a16="http://schemas.microsoft.com/office/drawing/2014/main" val="205259870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X[0][0]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X[0][1]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X[0][2]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628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X[1][0]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X[1][1]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X[1][2]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6361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X[2][0]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X[2][1]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X[2][2]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7176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732CC88-E28E-8D47-BF7B-DECF1A2E8E83}"/>
              </a:ext>
            </a:extLst>
          </p:cNvPr>
          <p:cNvSpPr txBox="1"/>
          <p:nvPr/>
        </p:nvSpPr>
        <p:spPr>
          <a:xfrm>
            <a:off x="304800" y="3241327"/>
            <a:ext cx="282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Array in row major order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75D3C1B-E86C-6141-AA71-542293BC0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606"/>
              </p:ext>
            </p:extLst>
          </p:nvPr>
        </p:nvGraphicFramePr>
        <p:xfrm>
          <a:off x="1368648" y="5423118"/>
          <a:ext cx="220980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152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59048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X[0][0]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X[0][1]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X[0][2]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5AA66271-65F2-4C46-897B-FD84AA721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58970"/>
              </p:ext>
            </p:extLst>
          </p:nvPr>
        </p:nvGraphicFramePr>
        <p:xfrm>
          <a:off x="3578447" y="5423118"/>
          <a:ext cx="2469602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365">
                  <a:extLst>
                    <a:ext uri="{9D8B030D-6E8A-4147-A177-3AD203B41FA5}">
                      <a16:colId xmlns:a16="http://schemas.microsoft.com/office/drawing/2014/main" val="593542600"/>
                    </a:ext>
                  </a:extLst>
                </a:gridCol>
                <a:gridCol w="824365">
                  <a:extLst>
                    <a:ext uri="{9D8B030D-6E8A-4147-A177-3AD203B41FA5}">
                      <a16:colId xmlns:a16="http://schemas.microsoft.com/office/drawing/2014/main" val="3748322491"/>
                    </a:ext>
                  </a:extLst>
                </a:gridCol>
                <a:gridCol w="820872">
                  <a:extLst>
                    <a:ext uri="{9D8B030D-6E8A-4147-A177-3AD203B41FA5}">
                      <a16:colId xmlns:a16="http://schemas.microsoft.com/office/drawing/2014/main" val="170812169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X[1][0]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X[1][1]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X[1][2]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503867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903548E-98D1-5E48-B6ED-1D41EC90895F}"/>
              </a:ext>
            </a:extLst>
          </p:cNvPr>
          <p:cNvGraphicFramePr>
            <a:graphicFrameLocks noGrp="1"/>
          </p:cNvGraphicFramePr>
          <p:nvPr/>
        </p:nvGraphicFramePr>
        <p:xfrm>
          <a:off x="6048047" y="5423118"/>
          <a:ext cx="2477158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887">
                  <a:extLst>
                    <a:ext uri="{9D8B030D-6E8A-4147-A177-3AD203B41FA5}">
                      <a16:colId xmlns:a16="http://schemas.microsoft.com/office/drawing/2014/main" val="3674311743"/>
                    </a:ext>
                  </a:extLst>
                </a:gridCol>
                <a:gridCol w="826887">
                  <a:extLst>
                    <a:ext uri="{9D8B030D-6E8A-4147-A177-3AD203B41FA5}">
                      <a16:colId xmlns:a16="http://schemas.microsoft.com/office/drawing/2014/main" val="702468122"/>
                    </a:ext>
                  </a:extLst>
                </a:gridCol>
                <a:gridCol w="823384">
                  <a:extLst>
                    <a:ext uri="{9D8B030D-6E8A-4147-A177-3AD203B41FA5}">
                      <a16:colId xmlns:a16="http://schemas.microsoft.com/office/drawing/2014/main" val="77452367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X[2][0]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X[2][1]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X[2][2]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40694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464DD16-E671-F740-A9E4-CB5F98335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13145"/>
              </p:ext>
            </p:extLst>
          </p:nvPr>
        </p:nvGraphicFramePr>
        <p:xfrm>
          <a:off x="1368647" y="5075690"/>
          <a:ext cx="220980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0x0 – 0x3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0x4 - 0x7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0x8-0x11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772D9908-EBE0-6D42-9A5B-69894C060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224388"/>
              </p:ext>
            </p:extLst>
          </p:nvPr>
        </p:nvGraphicFramePr>
        <p:xfrm>
          <a:off x="3578447" y="5069312"/>
          <a:ext cx="2471247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736">
                  <a:extLst>
                    <a:ext uri="{9D8B030D-6E8A-4147-A177-3AD203B41FA5}">
                      <a16:colId xmlns:a16="http://schemas.microsoft.com/office/drawing/2014/main" val="3082376412"/>
                    </a:ext>
                  </a:extLst>
                </a:gridCol>
                <a:gridCol w="900596">
                  <a:extLst>
                    <a:ext uri="{9D8B030D-6E8A-4147-A177-3AD203B41FA5}">
                      <a16:colId xmlns:a16="http://schemas.microsoft.com/office/drawing/2014/main" val="938990140"/>
                    </a:ext>
                  </a:extLst>
                </a:gridCol>
                <a:gridCol w="770915">
                  <a:extLst>
                    <a:ext uri="{9D8B030D-6E8A-4147-A177-3AD203B41FA5}">
                      <a16:colId xmlns:a16="http://schemas.microsoft.com/office/drawing/2014/main" val="97249790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0x12–0x15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0x16 - 0x19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0x20-0x23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787828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79E4172B-F2B9-A146-9A11-74AAEE57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12" y="-13946"/>
            <a:ext cx="7886700" cy="1325563"/>
          </a:xfrm>
        </p:spPr>
        <p:txBody>
          <a:bodyPr/>
          <a:lstStyle/>
          <a:p>
            <a:r>
              <a:rPr lang="en-US" dirty="0"/>
              <a:t>Cache Optimization Techniques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1BC9B0-D0ED-7F49-95F7-91371ECC8BAC}"/>
              </a:ext>
            </a:extLst>
          </p:cNvPr>
          <p:cNvSpPr txBox="1"/>
          <p:nvPr/>
        </p:nvSpPr>
        <p:spPr>
          <a:xfrm>
            <a:off x="5488043" y="249003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Inner loop analysis</a:t>
            </a:r>
          </a:p>
        </p:txBody>
      </p:sp>
    </p:spTree>
    <p:extLst>
      <p:ext uri="{BB962C8B-B14F-4D97-AF65-F5344CB8AC3E}">
        <p14:creationId xmlns:p14="http://schemas.microsoft.com/office/powerpoint/2010/main" val="2362618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11875</TotalTime>
  <Words>2610</Words>
  <Application>Microsoft Macintosh PowerPoint</Application>
  <PresentationFormat>On-screen Show (4:3)</PresentationFormat>
  <Paragraphs>765</Paragraphs>
  <Slides>36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ＭＳ Ｐゴシック</vt:lpstr>
      <vt:lpstr>Arial</vt:lpstr>
      <vt:lpstr>Arial Narrow</vt:lpstr>
      <vt:lpstr>Calibri</vt:lpstr>
      <vt:lpstr>Calibri Light</vt:lpstr>
      <vt:lpstr>Courier New</vt:lpstr>
      <vt:lpstr>msgothic</vt:lpstr>
      <vt:lpstr>Times New Roman</vt:lpstr>
      <vt:lpstr>Wingdings</vt:lpstr>
      <vt:lpstr>Wingdings 2</vt:lpstr>
      <vt:lpstr>Office Theme</vt:lpstr>
      <vt:lpstr>Cache Memories   Lecture, Oct. 30, 2018</vt:lpstr>
      <vt:lpstr>General Cache Concept</vt:lpstr>
      <vt:lpstr>PowerPoint Presentation</vt:lpstr>
      <vt:lpstr>PowerPoint Presentation</vt:lpstr>
      <vt:lpstr>PowerPoint Presentation</vt:lpstr>
      <vt:lpstr>Structure Representation</vt:lpstr>
      <vt:lpstr>PowerPoint Presentation</vt:lpstr>
      <vt:lpstr>PowerPoint Presentation</vt:lpstr>
      <vt:lpstr>Cache Optimization Techniques</vt:lpstr>
      <vt:lpstr>Cache Optimization Techniques</vt:lpstr>
      <vt:lpstr>Matrix Multiplication Refresher</vt:lpstr>
      <vt:lpstr>Miss 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Cache Miss Analysis</vt:lpstr>
      <vt:lpstr>Cache Miss Analysis</vt:lpstr>
      <vt:lpstr>Blocking Summary</vt:lpstr>
      <vt:lpstr>Cache Summary </vt:lpstr>
      <vt:lpstr>Blocked Matrix Multiplication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Graham, Daniel George (dgg6b)</cp:lastModifiedBy>
  <cp:revision>536</cp:revision>
  <cp:lastPrinted>2018-10-30T13:41:41Z</cp:lastPrinted>
  <dcterms:created xsi:type="dcterms:W3CDTF">2012-10-02T17:26:51Z</dcterms:created>
  <dcterms:modified xsi:type="dcterms:W3CDTF">2018-10-30T15:43:47Z</dcterms:modified>
</cp:coreProperties>
</file>