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77"/>
  </p:notesMasterIdLst>
  <p:handoutMasterIdLst>
    <p:handoutMasterId r:id="rId78"/>
  </p:handoutMasterIdLst>
  <p:sldIdLst>
    <p:sldId id="542" r:id="rId2"/>
    <p:sldId id="1324" r:id="rId3"/>
    <p:sldId id="1337" r:id="rId4"/>
    <p:sldId id="1338" r:id="rId5"/>
    <p:sldId id="1340" r:id="rId6"/>
    <p:sldId id="856" r:id="rId7"/>
    <p:sldId id="1342" r:id="rId8"/>
    <p:sldId id="1341" r:id="rId9"/>
    <p:sldId id="258" r:id="rId10"/>
    <p:sldId id="1343" r:id="rId11"/>
    <p:sldId id="261" r:id="rId12"/>
    <p:sldId id="1274" r:id="rId13"/>
    <p:sldId id="1275" r:id="rId14"/>
    <p:sldId id="1276" r:id="rId15"/>
    <p:sldId id="1277" r:id="rId16"/>
    <p:sldId id="1278" r:id="rId17"/>
    <p:sldId id="1279" r:id="rId18"/>
    <p:sldId id="1280" r:id="rId19"/>
    <p:sldId id="1281" r:id="rId20"/>
    <p:sldId id="1282" r:id="rId21"/>
    <p:sldId id="1314" r:id="rId22"/>
    <p:sldId id="1315" r:id="rId23"/>
    <p:sldId id="1316" r:id="rId24"/>
    <p:sldId id="1317" r:id="rId25"/>
    <p:sldId id="1344" r:id="rId26"/>
    <p:sldId id="1346" r:id="rId27"/>
    <p:sldId id="1347" r:id="rId28"/>
    <p:sldId id="1345" r:id="rId29"/>
    <p:sldId id="1348" r:id="rId30"/>
    <p:sldId id="1349" r:id="rId31"/>
    <p:sldId id="1319" r:id="rId32"/>
    <p:sldId id="1320" r:id="rId33"/>
    <p:sldId id="1321" r:id="rId34"/>
    <p:sldId id="1336" r:id="rId35"/>
    <p:sldId id="1318" r:id="rId36"/>
    <p:sldId id="1144" r:id="rId37"/>
    <p:sldId id="1350" r:id="rId38"/>
    <p:sldId id="1351" r:id="rId39"/>
    <p:sldId id="1089" r:id="rId40"/>
    <p:sldId id="1090" r:id="rId41"/>
    <p:sldId id="1352" r:id="rId42"/>
    <p:sldId id="1353" r:id="rId43"/>
    <p:sldId id="1322" r:id="rId44"/>
    <p:sldId id="1323" r:id="rId45"/>
    <p:sldId id="1091" r:id="rId46"/>
    <p:sldId id="1093" r:id="rId47"/>
    <p:sldId id="1094" r:id="rId48"/>
    <p:sldId id="1325" r:id="rId49"/>
    <p:sldId id="1354" r:id="rId50"/>
    <p:sldId id="1095" r:id="rId51"/>
    <p:sldId id="1096" r:id="rId52"/>
    <p:sldId id="1097" r:id="rId53"/>
    <p:sldId id="1098" r:id="rId54"/>
    <p:sldId id="1099" r:id="rId55"/>
    <p:sldId id="1100" r:id="rId56"/>
    <p:sldId id="1101" r:id="rId57"/>
    <p:sldId id="1328" r:id="rId58"/>
    <p:sldId id="1326" r:id="rId59"/>
    <p:sldId id="1327" r:id="rId60"/>
    <p:sldId id="1329" r:id="rId61"/>
    <p:sldId id="1330" r:id="rId62"/>
    <p:sldId id="1331" r:id="rId63"/>
    <p:sldId id="1333" r:id="rId64"/>
    <p:sldId id="1332" r:id="rId65"/>
    <p:sldId id="1334" r:id="rId66"/>
    <p:sldId id="1103" r:id="rId67"/>
    <p:sldId id="1335" r:id="rId68"/>
    <p:sldId id="1102" r:id="rId69"/>
    <p:sldId id="1106" r:id="rId70"/>
    <p:sldId id="1355" r:id="rId71"/>
    <p:sldId id="1356" r:id="rId72"/>
    <p:sldId id="1357" r:id="rId73"/>
    <p:sldId id="1339" r:id="rId74"/>
    <p:sldId id="1358" r:id="rId75"/>
    <p:sldId id="1359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D5F1CF"/>
    <a:srgbClr val="F1C7C7"/>
    <a:srgbClr val="E2AC00"/>
    <a:srgbClr val="A9E39D"/>
    <a:srgbClr val="FF9999"/>
    <a:srgbClr val="8C4040"/>
    <a:srgbClr val="5C5C9A"/>
    <a:srgbClr val="676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4" autoAdjust="0"/>
    <p:restoredTop sz="94649" autoAdjust="0"/>
  </p:normalViewPr>
  <p:slideViewPr>
    <p:cSldViewPr snapToObjects="1">
      <p:cViewPr varScale="1">
        <p:scale>
          <a:sx n="62" d="100"/>
          <a:sy n="62" d="100"/>
        </p:scale>
        <p:origin x="208" y="1424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40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tar"/>
            <c:size val="8"/>
            <c:spPr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15-EC4C-BA60-8838DF310FFB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15-EC4C-BA60-8838DF310FFB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x"/>
            <c:size val="8"/>
            <c:spPr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15-EC4C-BA60-8838DF310FFB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15-EC4C-BA60-8838DF310FFB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plus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15-EC4C-BA60-8838DF310FFB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15-EC4C-BA60-8838DF310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702472"/>
        <c:axId val="-2123724056"/>
      </c:lineChart>
      <c:catAx>
        <c:axId val="-2123702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3724056"/>
        <c:crossesAt val="0"/>
        <c:auto val="1"/>
        <c:lblAlgn val="ctr"/>
        <c:lblOffset val="100"/>
        <c:noMultiLvlLbl val="0"/>
      </c:catAx>
      <c:valAx>
        <c:axId val="-2123724056"/>
        <c:scaling>
          <c:logBase val="10"/>
          <c:orientation val="minMax"/>
          <c:min val="1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Cycles per inner loop iteration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crossAx val="-2123702472"/>
        <c:crosses val="autoZero"/>
        <c:crossBetween val="between"/>
        <c:minorUnit val="10"/>
      </c:valAx>
      <c:spPr>
        <a:solidFill>
          <a:schemeClr val="bg1"/>
        </a:solidFill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3D-CA4F-A299-24B68484A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623880"/>
        <c:axId val="-2074798600"/>
      </c:scatterChart>
      <c:valAx>
        <c:axId val="-2136623880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4798600"/>
        <c:crosses val="autoZero"/>
        <c:crossBetween val="midCat"/>
      </c:valAx>
      <c:valAx>
        <c:axId val="-207479860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662388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DE-FA4D-8606-5AFD705A563B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DE-FA4D-8606-5AFD705A5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4119224"/>
        <c:axId val="-2133763288"/>
      </c:scatterChart>
      <c:valAx>
        <c:axId val="-2074119224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763288"/>
        <c:crosses val="autoZero"/>
        <c:crossBetween val="midCat"/>
      </c:valAx>
      <c:valAx>
        <c:axId val="-2133763288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411922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30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61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35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9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5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94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51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8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7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74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15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40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7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932F-D9E8-D043-BB59-3A4D731E9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706CA-E72F-8049-9AC7-F450C1217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C0379-34E6-794D-8444-B206B80F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F08D5-7569-4B43-AA57-34D6C691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E502-975B-BB44-87B2-1626E6EA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C7AD-A71D-8341-B8E1-CD2CDBBB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1F430-E41D-F142-AA18-8507FA801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78933-C85D-8E46-A97F-88376402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1C49-89A1-5041-AFB6-D794B75D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3BF65-666D-AE4F-8E64-ACB66910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03D98-9E74-694F-A73D-6EB93302C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28BF1-6BD4-3447-BE3A-D9D7CBDA1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907FE-4788-D64A-9677-326D0C22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EC4AE-3383-8344-8701-0D6688CD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95EF-E628-6148-9826-7168439D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5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EA8E-5302-AA40-BA1C-464C2D3A5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1AAE-E8D5-C241-B4BC-8EC7ECFE7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AA3AD-EDC1-4948-9DBD-C8C6D12A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CC0EA-BA40-BC47-B6F8-9AAB5EA7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2CB5B-DCE9-C14D-8CB5-401E7C2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51FD-01AF-FF41-9327-501F2FBF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03F1C-EB37-2D42-AB97-8A332BD3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12ADF-873A-0247-B050-0D97BC29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1C5F-6D1D-9A47-A594-FDD1846A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48EC-9AA4-1745-A964-3B2B0A19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DA65-6A31-0B43-988C-C5952B8B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F81CA-3C38-444F-807F-B65337361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16FBB-0639-5C42-8223-EBDF666BA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26E24-B70C-224D-8F20-CEB07A4A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BEEC6-629B-C848-9AD5-C8ACB8BA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D1324-4B85-774B-BCB1-1C6CFE85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5542-8CCD-F548-8743-508B170A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E263A-4124-DD46-B694-FAFB8AD7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9DC9B-07EA-E142-AA9A-813121FF2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A395C-1A70-F84B-BA2A-8A19A23A2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A426A-3214-E84A-9FA7-C24D64DCE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40104-CC70-D044-9C15-B7E4E7AD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8FA0B3-B20E-2349-B42B-3705EE64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494CD-D7B3-924E-B345-DCDCEC4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B726-BE9D-3548-96BC-4A2D03C1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C7371-8DA7-5442-8527-7789601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A1241-A61D-8F46-AC7A-7082BC9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7C05D-4592-E445-BE6F-5C7824E6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0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FF9F9-F859-1C40-BBEA-2321689D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0E616-1AEE-2B42-9B61-F441D27B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66980-E311-5A4C-838F-66374E8F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DD70-B979-DE45-AB9F-623EA707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4540-18A3-7A49-A672-FAA61177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33005-F586-4444-BAD6-4F9299DE2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582F8-9699-3D4B-A20C-9F2CCC1A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158E2-6288-144A-8317-AA969786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D8D28-B21C-0249-B05D-CB5E7689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DC2C-EA6F-554E-8849-A5A1C73D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5F9A5-F7AC-E841-A89D-5F9EF6ED6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B3051-6C1B-A347-92EF-CED0FB778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51B0C-BEA4-184A-A7EA-72B2687D4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FE36D-D02E-DA49-B335-7C0D2F5A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EA7CF-8B64-B347-BC6D-30874F67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6DDC41-47CD-C947-96DD-F085C11A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A984-D239-934B-AFEE-B2AF2108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0D4D-29F3-D942-8050-6B5AC6185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61F9-EB63-D341-915F-F4E9006CC03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A3CCB-DA68-7C44-BBC5-78A2D04B9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F240-7FD8-7942-B94E-A03A22701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8B35-7978-CA47-BCA0-1AB8B7206A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B8EBC4-CBF2-F942-B887-5A78BB3E5E5F}"/>
              </a:ext>
            </a:extLst>
          </p:cNvPr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4ADAA-1CF5-2A4A-A483-43CD4FB9C100}"/>
              </a:ext>
            </a:extLst>
          </p:cNvPr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1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ner.org/optimize/instruction_table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Cache Memories</a:t>
            </a:r>
            <a:br>
              <a:rPr lang="en-US" dirty="0"/>
            </a:br>
            <a:br>
              <a:rPr lang="en-US" b="0" dirty="0"/>
            </a:br>
            <a:r>
              <a:rPr lang="en-US" sz="2000" b="0" dirty="0"/>
              <a:t> Lecture, Oct. 30,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83CC8A-AFF0-6E4A-A6AE-48B0E4BB5FFE}"/>
              </a:ext>
            </a:extLst>
          </p:cNvPr>
          <p:cNvSpPr txBox="1"/>
          <p:nvPr/>
        </p:nvSpPr>
        <p:spPr>
          <a:xfrm>
            <a:off x="508438" y="1235623"/>
            <a:ext cx="402611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(j = 0; j &lt; 3: j = j+1){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for(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i &lt; 3;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 = 2*x[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B60E3-89F5-B144-82B5-160C0BB0E94E}"/>
              </a:ext>
            </a:extLst>
          </p:cNvPr>
          <p:cNvSpPr txBox="1"/>
          <p:nvPr/>
        </p:nvSpPr>
        <p:spPr>
          <a:xfrm>
            <a:off x="4808484" y="1241535"/>
            <a:ext cx="402611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3: </a:t>
            </a:r>
            <a:r>
              <a:rPr lang="en-US" sz="12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for(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3;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 = 2*x[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A5985-D829-484C-8BF3-787D02A1D075}"/>
              </a:ext>
            </a:extLst>
          </p:cNvPr>
          <p:cNvSpPr txBox="1"/>
          <p:nvPr/>
        </p:nvSpPr>
        <p:spPr>
          <a:xfrm>
            <a:off x="202980" y="2750372"/>
            <a:ext cx="44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These two loops compute the same result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3289BE-8632-A24B-BC64-CF8DC0148598}"/>
              </a:ext>
            </a:extLst>
          </p:cNvPr>
          <p:cNvGraphicFramePr>
            <a:graphicFrameLocks noGrp="1"/>
          </p:cNvGraphicFramePr>
          <p:nvPr/>
        </p:nvGraphicFramePr>
        <p:xfrm>
          <a:off x="608943" y="3771218"/>
          <a:ext cx="2089919" cy="83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625">
                  <a:extLst>
                    <a:ext uri="{9D8B030D-6E8A-4147-A177-3AD203B41FA5}">
                      <a16:colId xmlns:a16="http://schemas.microsoft.com/office/drawing/2014/main" val="2926076263"/>
                    </a:ext>
                  </a:extLst>
                </a:gridCol>
                <a:gridCol w="697625">
                  <a:extLst>
                    <a:ext uri="{9D8B030D-6E8A-4147-A177-3AD203B41FA5}">
                      <a16:colId xmlns:a16="http://schemas.microsoft.com/office/drawing/2014/main" val="1927672001"/>
                    </a:ext>
                  </a:extLst>
                </a:gridCol>
                <a:gridCol w="694669">
                  <a:extLst>
                    <a:ext uri="{9D8B030D-6E8A-4147-A177-3AD203B41FA5}">
                      <a16:colId xmlns:a16="http://schemas.microsoft.com/office/drawing/2014/main" val="20525987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X[0][0]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X[0][1]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X[0][2]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62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X[1][0]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X[1][1]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X[1][2]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636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X[2][0]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X[2][1]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X[2][2]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717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732CC88-E28E-8D47-BF7B-DECF1A2E8E83}"/>
              </a:ext>
            </a:extLst>
          </p:cNvPr>
          <p:cNvSpPr txBox="1"/>
          <p:nvPr/>
        </p:nvSpPr>
        <p:spPr>
          <a:xfrm>
            <a:off x="304800" y="3241327"/>
            <a:ext cx="2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Array in row major order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75D3C1B-E86C-6141-AA71-542293BC0FEC}"/>
              </a:ext>
            </a:extLst>
          </p:cNvPr>
          <p:cNvGraphicFramePr>
            <a:graphicFrameLocks noGrp="1"/>
          </p:cNvGraphicFramePr>
          <p:nvPr/>
        </p:nvGraphicFramePr>
        <p:xfrm>
          <a:off x="1368648" y="5423118"/>
          <a:ext cx="2209800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152">
                  <a:extLst>
                    <a:ext uri="{9D8B030D-6E8A-4147-A177-3AD203B41FA5}">
                      <a16:colId xmlns:a16="http://schemas.microsoft.com/office/drawing/2014/main" val="30823764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8990140"/>
                    </a:ext>
                  </a:extLst>
                </a:gridCol>
                <a:gridCol w="759048">
                  <a:extLst>
                    <a:ext uri="{9D8B030D-6E8A-4147-A177-3AD203B41FA5}">
                      <a16:colId xmlns:a16="http://schemas.microsoft.com/office/drawing/2014/main" val="9724979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X[0][0]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X[0][1]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X[0][2]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8782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AA66271-65F2-4C46-897B-FD84AA72184A}"/>
              </a:ext>
            </a:extLst>
          </p:cNvPr>
          <p:cNvGraphicFramePr>
            <a:graphicFrameLocks noGrp="1"/>
          </p:cNvGraphicFramePr>
          <p:nvPr/>
        </p:nvGraphicFramePr>
        <p:xfrm>
          <a:off x="3578447" y="5423118"/>
          <a:ext cx="2469602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365">
                  <a:extLst>
                    <a:ext uri="{9D8B030D-6E8A-4147-A177-3AD203B41FA5}">
                      <a16:colId xmlns:a16="http://schemas.microsoft.com/office/drawing/2014/main" val="593542600"/>
                    </a:ext>
                  </a:extLst>
                </a:gridCol>
                <a:gridCol w="824365">
                  <a:extLst>
                    <a:ext uri="{9D8B030D-6E8A-4147-A177-3AD203B41FA5}">
                      <a16:colId xmlns:a16="http://schemas.microsoft.com/office/drawing/2014/main" val="3748322491"/>
                    </a:ext>
                  </a:extLst>
                </a:gridCol>
                <a:gridCol w="820872">
                  <a:extLst>
                    <a:ext uri="{9D8B030D-6E8A-4147-A177-3AD203B41FA5}">
                      <a16:colId xmlns:a16="http://schemas.microsoft.com/office/drawing/2014/main" val="170812169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X[1][0]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X[1][1]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X[1][2]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0386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903548E-98D1-5E48-B6ED-1D41EC90895F}"/>
              </a:ext>
            </a:extLst>
          </p:cNvPr>
          <p:cNvGraphicFramePr>
            <a:graphicFrameLocks noGrp="1"/>
          </p:cNvGraphicFramePr>
          <p:nvPr/>
        </p:nvGraphicFramePr>
        <p:xfrm>
          <a:off x="6048047" y="5423118"/>
          <a:ext cx="2477158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7">
                  <a:extLst>
                    <a:ext uri="{9D8B030D-6E8A-4147-A177-3AD203B41FA5}">
                      <a16:colId xmlns:a16="http://schemas.microsoft.com/office/drawing/2014/main" val="3674311743"/>
                    </a:ext>
                  </a:extLst>
                </a:gridCol>
                <a:gridCol w="826887">
                  <a:extLst>
                    <a:ext uri="{9D8B030D-6E8A-4147-A177-3AD203B41FA5}">
                      <a16:colId xmlns:a16="http://schemas.microsoft.com/office/drawing/2014/main" val="702468122"/>
                    </a:ext>
                  </a:extLst>
                </a:gridCol>
                <a:gridCol w="823384">
                  <a:extLst>
                    <a:ext uri="{9D8B030D-6E8A-4147-A177-3AD203B41FA5}">
                      <a16:colId xmlns:a16="http://schemas.microsoft.com/office/drawing/2014/main" val="7745236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X[2][0]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X[2][1]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X[2][2]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4069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464DD16-E671-F740-A9E4-CB5F98335C45}"/>
              </a:ext>
            </a:extLst>
          </p:cNvPr>
          <p:cNvGraphicFramePr>
            <a:graphicFrameLocks noGrp="1"/>
          </p:cNvGraphicFramePr>
          <p:nvPr/>
        </p:nvGraphicFramePr>
        <p:xfrm>
          <a:off x="1368647" y="5075690"/>
          <a:ext cx="2209800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308237641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3899014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9724979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0x0 – 0x3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0x4 - 0x7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0x8-0x11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8782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72D9908-EBE0-6D42-9A5B-69894C06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9395"/>
              </p:ext>
            </p:extLst>
          </p:nvPr>
        </p:nvGraphicFramePr>
        <p:xfrm>
          <a:off x="3572860" y="5075690"/>
          <a:ext cx="2471247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736">
                  <a:extLst>
                    <a:ext uri="{9D8B030D-6E8A-4147-A177-3AD203B41FA5}">
                      <a16:colId xmlns:a16="http://schemas.microsoft.com/office/drawing/2014/main" val="3082376412"/>
                    </a:ext>
                  </a:extLst>
                </a:gridCol>
                <a:gridCol w="900596">
                  <a:extLst>
                    <a:ext uri="{9D8B030D-6E8A-4147-A177-3AD203B41FA5}">
                      <a16:colId xmlns:a16="http://schemas.microsoft.com/office/drawing/2014/main" val="938990140"/>
                    </a:ext>
                  </a:extLst>
                </a:gridCol>
                <a:gridCol w="770915">
                  <a:extLst>
                    <a:ext uri="{9D8B030D-6E8A-4147-A177-3AD203B41FA5}">
                      <a16:colId xmlns:a16="http://schemas.microsoft.com/office/drawing/2014/main" val="9724979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0x12–0x15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0x16 - 0x19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0x20-0x23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8782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9E4172B-F2B9-A146-9A11-74AAEE57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12" y="-13946"/>
            <a:ext cx="7886700" cy="1325563"/>
          </a:xfrm>
        </p:spPr>
        <p:txBody>
          <a:bodyPr/>
          <a:lstStyle/>
          <a:p>
            <a:r>
              <a:rPr lang="en-US" dirty="0"/>
              <a:t>Cache Optimization Techniques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9ACE6-290F-004C-A637-07BD4AB2A517}"/>
              </a:ext>
            </a:extLst>
          </p:cNvPr>
          <p:cNvSpPr txBox="1"/>
          <p:nvPr/>
        </p:nvSpPr>
        <p:spPr>
          <a:xfrm>
            <a:off x="4267200" y="3096669"/>
            <a:ext cx="4343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*x = malloc(N*N);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3: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i+1){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for( j = 0; j &lt; 3; j = j + 1){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*N +j] = 2*x[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*N + 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2374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7BEA-FEEC-924B-BD46-E72B13EC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Refresher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7454E-C5D1-D94D-B521-6DF1F2EB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50" y="2069060"/>
            <a:ext cx="3221363" cy="24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7462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075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642214"/>
            <a:ext cx="53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700538"/>
            <a:ext cx="53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Courier New" charset="0"/>
              </a:rPr>
              <a:t>for (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= 0;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&lt; N;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0" dirty="0">
                <a:latin typeface="Courier New" charset="0"/>
              </a:rPr>
              <a:t>for (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= 0;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 &lt; </a:t>
            </a:r>
            <a:r>
              <a:rPr lang="en-US" b="0" dirty="0" err="1">
                <a:latin typeface="Courier New" charset="0"/>
              </a:rPr>
              <a:t>n</a:t>
            </a:r>
            <a:r>
              <a:rPr lang="en-US" b="0" dirty="0">
                <a:latin typeface="Courier New" charset="0"/>
              </a:rPr>
              <a:t>; </a:t>
            </a:r>
            <a:r>
              <a:rPr lang="en-US" b="0" dirty="0" err="1">
                <a:latin typeface="Courier New" charset="0"/>
              </a:rPr>
              <a:t>i</a:t>
            </a:r>
            <a:r>
              <a:rPr lang="en-US" b="0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(ijk)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</a:t>
            </a:r>
            <a:r>
              <a:rPr lang="en-US" b="0" u="sng" dirty="0">
                <a:latin typeface="Calibri"/>
                <a:cs typeface="Calibri"/>
              </a:rPr>
              <a:t>per inner loop iteration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(jik)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jik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(kij)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(ikj)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ikj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(jki)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FF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(kji)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kji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</a:t>
            </a:r>
            <a:r>
              <a:rPr lang="en-US" sz="1800">
                <a:solidFill>
                  <a:srgbClr val="FF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F1ECDE-6F6A-0347-9243-42C724C54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4FFC5F-3B35-C847-9A24-1D22B0D5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324353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alibri"/>
                <a:cs typeface="Calibri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alibri"/>
                <a:cs typeface="Calibri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196113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>
                <a:latin typeface="Calibri"/>
                <a:cs typeface="Calibri"/>
              </a:rPr>
              <a:t>kij (&amp; ikj):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b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>
                <a:latin typeface="Calibri"/>
                <a:cs typeface="Calibri"/>
              </a:rPr>
              <a:t> misses/iter = </a:t>
            </a:r>
            <a:r>
              <a:rPr lang="en-US" sz="2000">
                <a:latin typeface="Calibri"/>
                <a:cs typeface="Calibri"/>
              </a:rPr>
              <a:t>0.5</a:t>
            </a:r>
            <a:endParaRPr lang="en-US" sz="2000" b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22176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>
                <a:latin typeface="Calibri"/>
                <a:cs typeface="Calibri"/>
              </a:rPr>
              <a:t>jki (&amp; kji):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b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>
                <a:latin typeface="Calibri"/>
                <a:cs typeface="Calibri"/>
              </a:rPr>
              <a:t> misses/iter = </a:t>
            </a:r>
            <a:r>
              <a:rPr lang="en-US" sz="2000">
                <a:latin typeface="Calibri"/>
                <a:cs typeface="Calibri"/>
              </a:rPr>
              <a:t>2.0</a:t>
            </a:r>
            <a:endParaRPr lang="en-US" sz="2000" b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664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sum +=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 * b[k][j];}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c[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][j]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c[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][j] += r * b[k][j];}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c[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][j] +=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 * r;}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2503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ijk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jik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926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jki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kji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628" y="5410200"/>
            <a:ext cx="91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kij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ikj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87560" y="5242573"/>
            <a:ext cx="24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399" y="3936999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9862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Assume the matrix is square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dirty="0"/>
              <a:t>n/8 + n = 9n/8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4071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672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dirty="0"/>
              <a:t>n/8 + n = 9n/8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9n/8 * n</a:t>
            </a:r>
            <a:r>
              <a:rPr lang="en-US" baseline="30000" dirty="0"/>
              <a:t>2</a:t>
            </a:r>
            <a:r>
              <a:rPr lang="en-US" dirty="0"/>
              <a:t> = (9/8) * 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40689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7544"/>
            <a:ext cx="7886700" cy="1325563"/>
          </a:xfrm>
        </p:spPr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56733" y="2209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756933" y="2209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3268" y="28803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264" y="16880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2065" y="2624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2209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2145" y="249285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015068" y="29972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56733" y="2971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868336" y="2667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3720310" y="30768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957377" y="30768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256231" y="30768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3484831" y="30768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5080002" y="26754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4628985" y="35168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H="1" flipV="1">
            <a:off x="5439836" y="33528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14928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2487E-4611-5C41-9A38-07C14ADDDC8E}"/>
              </a:ext>
            </a:extLst>
          </p:cNvPr>
          <p:cNvSpPr/>
          <p:nvPr/>
        </p:nvSpPr>
        <p:spPr bwMode="auto">
          <a:xfrm>
            <a:off x="32766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6EAEA-9E1A-004F-8799-867B34A0E2DE}"/>
              </a:ext>
            </a:extLst>
          </p:cNvPr>
          <p:cNvSpPr/>
          <p:nvPr/>
        </p:nvSpPr>
        <p:spPr bwMode="auto">
          <a:xfrm>
            <a:off x="48768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34068-A44D-BD40-87EC-376EDF9FF26E}"/>
              </a:ext>
            </a:extLst>
          </p:cNvPr>
          <p:cNvSpPr txBox="1"/>
          <p:nvPr/>
        </p:nvSpPr>
        <p:spPr>
          <a:xfrm>
            <a:off x="2973135" y="1280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1124B-10A5-D246-844B-037340B4374A}"/>
              </a:ext>
            </a:extLst>
          </p:cNvPr>
          <p:cNvSpPr txBox="1"/>
          <p:nvPr/>
        </p:nvSpPr>
        <p:spPr>
          <a:xfrm>
            <a:off x="5386131" y="87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18934-C7A4-234F-8D81-6487E9883796}"/>
              </a:ext>
            </a:extLst>
          </p:cNvPr>
          <p:cNvSpPr txBox="1"/>
          <p:nvPr/>
        </p:nvSpPr>
        <p:spPr>
          <a:xfrm>
            <a:off x="4461932" y="1023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31F4-CABE-5445-85C9-6914A6ACE6A3}"/>
              </a:ext>
            </a:extLst>
          </p:cNvPr>
          <p:cNvSpPr/>
          <p:nvPr/>
        </p:nvSpPr>
        <p:spPr bwMode="auto">
          <a:xfrm>
            <a:off x="1491467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C3349-1CF9-0B4E-8865-54408E3E4E80}"/>
              </a:ext>
            </a:extLst>
          </p:cNvPr>
          <p:cNvSpPr txBox="1"/>
          <p:nvPr/>
        </p:nvSpPr>
        <p:spPr>
          <a:xfrm>
            <a:off x="2639233" y="914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B25A7-80EC-1342-BCAD-0EA240B327C5}"/>
              </a:ext>
            </a:extLst>
          </p:cNvPr>
          <p:cNvSpPr/>
          <p:nvPr/>
        </p:nvSpPr>
        <p:spPr bwMode="auto">
          <a:xfrm>
            <a:off x="2134935" y="1397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9846F-B9D3-FF49-9E1D-8CD872EBC8D2}"/>
              </a:ext>
            </a:extLst>
          </p:cNvPr>
          <p:cNvSpPr/>
          <p:nvPr/>
        </p:nvSpPr>
        <p:spPr bwMode="auto">
          <a:xfrm>
            <a:off x="3276600" y="1371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CB1D6-6B27-D845-B813-9C9985388469}"/>
              </a:ext>
            </a:extLst>
          </p:cNvPr>
          <p:cNvSpPr/>
          <p:nvPr/>
        </p:nvSpPr>
        <p:spPr bwMode="auto">
          <a:xfrm rot="5400000">
            <a:off x="4988203" y="1066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DB1A0-718A-C748-A502-2DA135E29A9F}"/>
              </a:ext>
            </a:extLst>
          </p:cNvPr>
          <p:cNvCxnSpPr/>
          <p:nvPr/>
        </p:nvCxnSpPr>
        <p:spPr bwMode="auto">
          <a:xfrm rot="5400000">
            <a:off x="3840177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AF26F8-60B1-BF42-B9FA-C7B952C8180F}"/>
              </a:ext>
            </a:extLst>
          </p:cNvPr>
          <p:cNvCxnSpPr/>
          <p:nvPr/>
        </p:nvCxnSpPr>
        <p:spPr bwMode="auto">
          <a:xfrm rot="5400000">
            <a:off x="4077244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6A639-70CC-674A-8A09-DF60B84F797A}"/>
              </a:ext>
            </a:extLst>
          </p:cNvPr>
          <p:cNvCxnSpPr/>
          <p:nvPr/>
        </p:nvCxnSpPr>
        <p:spPr bwMode="auto">
          <a:xfrm rot="5400000">
            <a:off x="33760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A18C60-C85A-C245-8DED-9B720EF4F7FD}"/>
              </a:ext>
            </a:extLst>
          </p:cNvPr>
          <p:cNvCxnSpPr/>
          <p:nvPr/>
        </p:nvCxnSpPr>
        <p:spPr bwMode="auto">
          <a:xfrm rot="5400000">
            <a:off x="36046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0">
            <a:extLst>
              <a:ext uri="{FF2B5EF4-FFF2-40B4-BE49-F238E27FC236}">
                <a16:creationId xmlns:a16="http://schemas.microsoft.com/office/drawing/2014/main" id="{E8C827B6-42CD-4D42-98E6-4EC4268CD154}"/>
              </a:ext>
            </a:extLst>
          </p:cNvPr>
          <p:cNvGrpSpPr/>
          <p:nvPr/>
        </p:nvGrpSpPr>
        <p:grpSpPr>
          <a:xfrm rot="5400000">
            <a:off x="5199869" y="1075267"/>
            <a:ext cx="702734" cy="228600"/>
            <a:chOff x="2650069" y="6316133"/>
            <a:chExt cx="702734" cy="2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74432E-950B-8744-91C2-FB5E573618F6}"/>
                </a:ext>
              </a:extLst>
            </p:cNvPr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2DF3E0-7218-274E-A9D2-0CBFB26316E0}"/>
                </a:ext>
              </a:extLst>
            </p:cNvPr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427723-6031-A546-8428-5E6CC5DCF52E}"/>
                </a:ext>
              </a:extLst>
            </p:cNvPr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76D1D9-1B78-AB4F-86D7-793E6D93DFA5}"/>
                </a:ext>
              </a:extLst>
            </p:cNvPr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22AB2E-558E-DE40-8A5A-4C246D6C5D23}"/>
              </a:ext>
            </a:extLst>
          </p:cNvPr>
          <p:cNvSpPr txBox="1"/>
          <p:nvPr/>
        </p:nvSpPr>
        <p:spPr>
          <a:xfrm>
            <a:off x="4748852" y="1916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86F8F2-4A3F-8F44-8FDD-DA7A5B547B1B}"/>
              </a:ext>
            </a:extLst>
          </p:cNvPr>
          <p:cNvCxnSpPr>
            <a:stCxn id="25" idx="0"/>
            <a:endCxn id="15" idx="3"/>
          </p:cNvCxnSpPr>
          <p:nvPr/>
        </p:nvCxnSpPr>
        <p:spPr bwMode="auto">
          <a:xfrm flipH="1" flipV="1">
            <a:off x="5559703" y="1752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BEFE53-4B5D-1F4D-A755-6B4EABF98289}"/>
              </a:ext>
            </a:extLst>
          </p:cNvPr>
          <p:cNvSpPr/>
          <p:nvPr/>
        </p:nvSpPr>
        <p:spPr>
          <a:xfrm>
            <a:off x="3283479" y="1379765"/>
            <a:ext cx="197658" cy="2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0D1E5-367F-E14D-86A1-C7B9B638A203}"/>
              </a:ext>
            </a:extLst>
          </p:cNvPr>
          <p:cNvSpPr/>
          <p:nvPr/>
        </p:nvSpPr>
        <p:spPr>
          <a:xfrm>
            <a:off x="3750734" y="1381518"/>
            <a:ext cx="197658" cy="203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A20E32-1F0A-2B4D-A667-39B2A07E9561}"/>
              </a:ext>
            </a:extLst>
          </p:cNvPr>
          <p:cNvSpPr/>
          <p:nvPr/>
        </p:nvSpPr>
        <p:spPr>
          <a:xfrm>
            <a:off x="3984379" y="1384148"/>
            <a:ext cx="197658" cy="203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E97C29-A0E4-CD4F-9DDF-6975801C4653}"/>
              </a:ext>
            </a:extLst>
          </p:cNvPr>
          <p:cNvSpPr/>
          <p:nvPr/>
        </p:nvSpPr>
        <p:spPr>
          <a:xfrm>
            <a:off x="4214813" y="1388229"/>
            <a:ext cx="197658" cy="203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2487E-4611-5C41-9A38-07C14ADDDC8E}"/>
              </a:ext>
            </a:extLst>
          </p:cNvPr>
          <p:cNvSpPr/>
          <p:nvPr/>
        </p:nvSpPr>
        <p:spPr bwMode="auto">
          <a:xfrm>
            <a:off x="32766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6EAEA-9E1A-004F-8799-867B34A0E2DE}"/>
              </a:ext>
            </a:extLst>
          </p:cNvPr>
          <p:cNvSpPr/>
          <p:nvPr/>
        </p:nvSpPr>
        <p:spPr bwMode="auto">
          <a:xfrm>
            <a:off x="48768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34068-A44D-BD40-87EC-376EDF9FF26E}"/>
              </a:ext>
            </a:extLst>
          </p:cNvPr>
          <p:cNvSpPr txBox="1"/>
          <p:nvPr/>
        </p:nvSpPr>
        <p:spPr>
          <a:xfrm>
            <a:off x="2973135" y="1280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1124B-10A5-D246-844B-037340B4374A}"/>
              </a:ext>
            </a:extLst>
          </p:cNvPr>
          <p:cNvSpPr txBox="1"/>
          <p:nvPr/>
        </p:nvSpPr>
        <p:spPr>
          <a:xfrm>
            <a:off x="5386131" y="87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18934-C7A4-234F-8D81-6487E9883796}"/>
              </a:ext>
            </a:extLst>
          </p:cNvPr>
          <p:cNvSpPr txBox="1"/>
          <p:nvPr/>
        </p:nvSpPr>
        <p:spPr>
          <a:xfrm>
            <a:off x="4461932" y="1023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31F4-CABE-5445-85C9-6914A6ACE6A3}"/>
              </a:ext>
            </a:extLst>
          </p:cNvPr>
          <p:cNvSpPr/>
          <p:nvPr/>
        </p:nvSpPr>
        <p:spPr bwMode="auto">
          <a:xfrm>
            <a:off x="1491467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C3349-1CF9-0B4E-8865-54408E3E4E80}"/>
              </a:ext>
            </a:extLst>
          </p:cNvPr>
          <p:cNvSpPr txBox="1"/>
          <p:nvPr/>
        </p:nvSpPr>
        <p:spPr>
          <a:xfrm>
            <a:off x="2639233" y="914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B25A7-80EC-1342-BCAD-0EA240B327C5}"/>
              </a:ext>
            </a:extLst>
          </p:cNvPr>
          <p:cNvSpPr/>
          <p:nvPr/>
        </p:nvSpPr>
        <p:spPr bwMode="auto">
          <a:xfrm>
            <a:off x="2134935" y="1397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9846F-B9D3-FF49-9E1D-8CD872EBC8D2}"/>
              </a:ext>
            </a:extLst>
          </p:cNvPr>
          <p:cNvSpPr/>
          <p:nvPr/>
        </p:nvSpPr>
        <p:spPr bwMode="auto">
          <a:xfrm>
            <a:off x="3276600" y="1371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CB1D6-6B27-D845-B813-9C9985388469}"/>
              </a:ext>
            </a:extLst>
          </p:cNvPr>
          <p:cNvSpPr/>
          <p:nvPr/>
        </p:nvSpPr>
        <p:spPr bwMode="auto">
          <a:xfrm rot="5400000">
            <a:off x="4988203" y="1066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DB1A0-718A-C748-A502-2DA135E29A9F}"/>
              </a:ext>
            </a:extLst>
          </p:cNvPr>
          <p:cNvCxnSpPr/>
          <p:nvPr/>
        </p:nvCxnSpPr>
        <p:spPr bwMode="auto">
          <a:xfrm rot="5400000">
            <a:off x="3840177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AF26F8-60B1-BF42-B9FA-C7B952C8180F}"/>
              </a:ext>
            </a:extLst>
          </p:cNvPr>
          <p:cNvCxnSpPr/>
          <p:nvPr/>
        </p:nvCxnSpPr>
        <p:spPr bwMode="auto">
          <a:xfrm rot="5400000">
            <a:off x="4077244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6A639-70CC-674A-8A09-DF60B84F797A}"/>
              </a:ext>
            </a:extLst>
          </p:cNvPr>
          <p:cNvCxnSpPr/>
          <p:nvPr/>
        </p:nvCxnSpPr>
        <p:spPr bwMode="auto">
          <a:xfrm rot="5400000">
            <a:off x="33760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A18C60-C85A-C245-8DED-9B720EF4F7FD}"/>
              </a:ext>
            </a:extLst>
          </p:cNvPr>
          <p:cNvCxnSpPr/>
          <p:nvPr/>
        </p:nvCxnSpPr>
        <p:spPr bwMode="auto">
          <a:xfrm rot="5400000">
            <a:off x="36046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0">
            <a:extLst>
              <a:ext uri="{FF2B5EF4-FFF2-40B4-BE49-F238E27FC236}">
                <a16:creationId xmlns:a16="http://schemas.microsoft.com/office/drawing/2014/main" id="{E8C827B6-42CD-4D42-98E6-4EC4268CD154}"/>
              </a:ext>
            </a:extLst>
          </p:cNvPr>
          <p:cNvGrpSpPr/>
          <p:nvPr/>
        </p:nvGrpSpPr>
        <p:grpSpPr>
          <a:xfrm rot="5400000">
            <a:off x="5199869" y="1075267"/>
            <a:ext cx="702734" cy="228600"/>
            <a:chOff x="2650069" y="6316133"/>
            <a:chExt cx="702734" cy="2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74432E-950B-8744-91C2-FB5E573618F6}"/>
                </a:ext>
              </a:extLst>
            </p:cNvPr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2DF3E0-7218-274E-A9D2-0CBFB26316E0}"/>
                </a:ext>
              </a:extLst>
            </p:cNvPr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427723-6031-A546-8428-5E6CC5DCF52E}"/>
                </a:ext>
              </a:extLst>
            </p:cNvPr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76D1D9-1B78-AB4F-86D7-793E6D93DFA5}"/>
                </a:ext>
              </a:extLst>
            </p:cNvPr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22AB2E-558E-DE40-8A5A-4C246D6C5D23}"/>
              </a:ext>
            </a:extLst>
          </p:cNvPr>
          <p:cNvSpPr txBox="1"/>
          <p:nvPr/>
        </p:nvSpPr>
        <p:spPr>
          <a:xfrm>
            <a:off x="4748852" y="1916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86F8F2-4A3F-8F44-8FDD-DA7A5B547B1B}"/>
              </a:ext>
            </a:extLst>
          </p:cNvPr>
          <p:cNvCxnSpPr>
            <a:stCxn id="25" idx="0"/>
            <a:endCxn id="15" idx="3"/>
          </p:cNvCxnSpPr>
          <p:nvPr/>
        </p:nvCxnSpPr>
        <p:spPr bwMode="auto">
          <a:xfrm flipH="1" flipV="1">
            <a:off x="5559703" y="1752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BEFE53-4B5D-1F4D-A755-6B4EABF98289}"/>
              </a:ext>
            </a:extLst>
          </p:cNvPr>
          <p:cNvSpPr/>
          <p:nvPr/>
        </p:nvSpPr>
        <p:spPr>
          <a:xfrm>
            <a:off x="3283479" y="1379765"/>
            <a:ext cx="197658" cy="2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0D1E5-367F-E14D-86A1-C7B9B638A203}"/>
              </a:ext>
            </a:extLst>
          </p:cNvPr>
          <p:cNvSpPr/>
          <p:nvPr/>
        </p:nvSpPr>
        <p:spPr>
          <a:xfrm>
            <a:off x="3750734" y="1381518"/>
            <a:ext cx="197658" cy="203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A20E32-1F0A-2B4D-A667-39B2A07E9561}"/>
              </a:ext>
            </a:extLst>
          </p:cNvPr>
          <p:cNvSpPr/>
          <p:nvPr/>
        </p:nvSpPr>
        <p:spPr>
          <a:xfrm>
            <a:off x="3984379" y="1384148"/>
            <a:ext cx="197658" cy="203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E97C29-A0E4-CD4F-9DDF-6975801C4653}"/>
              </a:ext>
            </a:extLst>
          </p:cNvPr>
          <p:cNvSpPr/>
          <p:nvPr/>
        </p:nvSpPr>
        <p:spPr>
          <a:xfrm>
            <a:off x="4214813" y="1388229"/>
            <a:ext cx="197658" cy="203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331B201-C8B0-5F46-A74C-311C72E57318}"/>
              </a:ext>
            </a:extLst>
          </p:cNvPr>
          <p:cNvGraphicFramePr>
            <a:graphicFrameLocks noGrp="1"/>
          </p:cNvGraphicFramePr>
          <p:nvPr/>
        </p:nvGraphicFramePr>
        <p:xfrm>
          <a:off x="2814922" y="3046024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57FA616-B10A-C545-8B97-75C81E02BBEF}"/>
              </a:ext>
            </a:extLst>
          </p:cNvPr>
          <p:cNvGraphicFramePr>
            <a:graphicFrameLocks noGrp="1"/>
          </p:cNvGraphicFramePr>
          <p:nvPr/>
        </p:nvGraphicFramePr>
        <p:xfrm>
          <a:off x="5436936" y="3048000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18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2487E-4611-5C41-9A38-07C14ADDDC8E}"/>
              </a:ext>
            </a:extLst>
          </p:cNvPr>
          <p:cNvSpPr/>
          <p:nvPr/>
        </p:nvSpPr>
        <p:spPr bwMode="auto">
          <a:xfrm>
            <a:off x="32766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6EAEA-9E1A-004F-8799-867B34A0E2DE}"/>
              </a:ext>
            </a:extLst>
          </p:cNvPr>
          <p:cNvSpPr/>
          <p:nvPr/>
        </p:nvSpPr>
        <p:spPr bwMode="auto">
          <a:xfrm>
            <a:off x="48768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34068-A44D-BD40-87EC-376EDF9FF26E}"/>
              </a:ext>
            </a:extLst>
          </p:cNvPr>
          <p:cNvSpPr txBox="1"/>
          <p:nvPr/>
        </p:nvSpPr>
        <p:spPr>
          <a:xfrm>
            <a:off x="2973135" y="1280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1124B-10A5-D246-844B-037340B4374A}"/>
              </a:ext>
            </a:extLst>
          </p:cNvPr>
          <p:cNvSpPr txBox="1"/>
          <p:nvPr/>
        </p:nvSpPr>
        <p:spPr>
          <a:xfrm>
            <a:off x="5386131" y="87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18934-C7A4-234F-8D81-6487E9883796}"/>
              </a:ext>
            </a:extLst>
          </p:cNvPr>
          <p:cNvSpPr txBox="1"/>
          <p:nvPr/>
        </p:nvSpPr>
        <p:spPr>
          <a:xfrm>
            <a:off x="4461932" y="1023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31F4-CABE-5445-85C9-6914A6ACE6A3}"/>
              </a:ext>
            </a:extLst>
          </p:cNvPr>
          <p:cNvSpPr/>
          <p:nvPr/>
        </p:nvSpPr>
        <p:spPr bwMode="auto">
          <a:xfrm>
            <a:off x="1491467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C3349-1CF9-0B4E-8865-54408E3E4E80}"/>
              </a:ext>
            </a:extLst>
          </p:cNvPr>
          <p:cNvSpPr txBox="1"/>
          <p:nvPr/>
        </p:nvSpPr>
        <p:spPr>
          <a:xfrm>
            <a:off x="2639233" y="914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B25A7-80EC-1342-BCAD-0EA240B327C5}"/>
              </a:ext>
            </a:extLst>
          </p:cNvPr>
          <p:cNvSpPr/>
          <p:nvPr/>
        </p:nvSpPr>
        <p:spPr bwMode="auto">
          <a:xfrm>
            <a:off x="2134935" y="1397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9846F-B9D3-FF49-9E1D-8CD872EBC8D2}"/>
              </a:ext>
            </a:extLst>
          </p:cNvPr>
          <p:cNvSpPr/>
          <p:nvPr/>
        </p:nvSpPr>
        <p:spPr bwMode="auto">
          <a:xfrm>
            <a:off x="3276600" y="1371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CB1D6-6B27-D845-B813-9C9985388469}"/>
              </a:ext>
            </a:extLst>
          </p:cNvPr>
          <p:cNvSpPr/>
          <p:nvPr/>
        </p:nvSpPr>
        <p:spPr bwMode="auto">
          <a:xfrm rot="5400000">
            <a:off x="4988203" y="1066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DB1A0-718A-C748-A502-2DA135E29A9F}"/>
              </a:ext>
            </a:extLst>
          </p:cNvPr>
          <p:cNvCxnSpPr/>
          <p:nvPr/>
        </p:nvCxnSpPr>
        <p:spPr bwMode="auto">
          <a:xfrm rot="5400000">
            <a:off x="3840177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AF26F8-60B1-BF42-B9FA-C7B952C8180F}"/>
              </a:ext>
            </a:extLst>
          </p:cNvPr>
          <p:cNvCxnSpPr/>
          <p:nvPr/>
        </p:nvCxnSpPr>
        <p:spPr bwMode="auto">
          <a:xfrm rot="5400000">
            <a:off x="4077244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6A639-70CC-674A-8A09-DF60B84F797A}"/>
              </a:ext>
            </a:extLst>
          </p:cNvPr>
          <p:cNvCxnSpPr/>
          <p:nvPr/>
        </p:nvCxnSpPr>
        <p:spPr bwMode="auto">
          <a:xfrm rot="5400000">
            <a:off x="33760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A18C60-C85A-C245-8DED-9B720EF4F7FD}"/>
              </a:ext>
            </a:extLst>
          </p:cNvPr>
          <p:cNvCxnSpPr/>
          <p:nvPr/>
        </p:nvCxnSpPr>
        <p:spPr bwMode="auto">
          <a:xfrm rot="5400000">
            <a:off x="36046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0">
            <a:extLst>
              <a:ext uri="{FF2B5EF4-FFF2-40B4-BE49-F238E27FC236}">
                <a16:creationId xmlns:a16="http://schemas.microsoft.com/office/drawing/2014/main" id="{E8C827B6-42CD-4D42-98E6-4EC4268CD154}"/>
              </a:ext>
            </a:extLst>
          </p:cNvPr>
          <p:cNvGrpSpPr/>
          <p:nvPr/>
        </p:nvGrpSpPr>
        <p:grpSpPr>
          <a:xfrm rot="5400000">
            <a:off x="5199869" y="1075267"/>
            <a:ext cx="702734" cy="228600"/>
            <a:chOff x="2650069" y="6316133"/>
            <a:chExt cx="702734" cy="2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74432E-950B-8744-91C2-FB5E573618F6}"/>
                </a:ext>
              </a:extLst>
            </p:cNvPr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2DF3E0-7218-274E-A9D2-0CBFB26316E0}"/>
                </a:ext>
              </a:extLst>
            </p:cNvPr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427723-6031-A546-8428-5E6CC5DCF52E}"/>
                </a:ext>
              </a:extLst>
            </p:cNvPr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76D1D9-1B78-AB4F-86D7-793E6D93DFA5}"/>
                </a:ext>
              </a:extLst>
            </p:cNvPr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22AB2E-558E-DE40-8A5A-4C246D6C5D23}"/>
              </a:ext>
            </a:extLst>
          </p:cNvPr>
          <p:cNvSpPr txBox="1"/>
          <p:nvPr/>
        </p:nvSpPr>
        <p:spPr>
          <a:xfrm>
            <a:off x="4748852" y="1916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86F8F2-4A3F-8F44-8FDD-DA7A5B547B1B}"/>
              </a:ext>
            </a:extLst>
          </p:cNvPr>
          <p:cNvCxnSpPr>
            <a:stCxn id="25" idx="0"/>
            <a:endCxn id="15" idx="3"/>
          </p:cNvCxnSpPr>
          <p:nvPr/>
        </p:nvCxnSpPr>
        <p:spPr bwMode="auto">
          <a:xfrm flipH="1" flipV="1">
            <a:off x="5559703" y="1752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BEFE53-4B5D-1F4D-A755-6B4EABF98289}"/>
              </a:ext>
            </a:extLst>
          </p:cNvPr>
          <p:cNvSpPr/>
          <p:nvPr/>
        </p:nvSpPr>
        <p:spPr>
          <a:xfrm>
            <a:off x="3283479" y="1379765"/>
            <a:ext cx="197658" cy="2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0D1E5-367F-E14D-86A1-C7B9B638A203}"/>
              </a:ext>
            </a:extLst>
          </p:cNvPr>
          <p:cNvSpPr/>
          <p:nvPr/>
        </p:nvSpPr>
        <p:spPr>
          <a:xfrm>
            <a:off x="3750734" y="1381518"/>
            <a:ext cx="197658" cy="203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A20E32-1F0A-2B4D-A667-39B2A07E9561}"/>
              </a:ext>
            </a:extLst>
          </p:cNvPr>
          <p:cNvSpPr/>
          <p:nvPr/>
        </p:nvSpPr>
        <p:spPr>
          <a:xfrm>
            <a:off x="3984379" y="1384148"/>
            <a:ext cx="197658" cy="203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E97C29-A0E4-CD4F-9DDF-6975801C4653}"/>
              </a:ext>
            </a:extLst>
          </p:cNvPr>
          <p:cNvSpPr/>
          <p:nvPr/>
        </p:nvSpPr>
        <p:spPr>
          <a:xfrm>
            <a:off x="4214813" y="1388229"/>
            <a:ext cx="197658" cy="203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331B201-C8B0-5F46-A74C-311C72E57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13834"/>
              </p:ext>
            </p:extLst>
          </p:nvPr>
        </p:nvGraphicFramePr>
        <p:xfrm>
          <a:off x="2814922" y="3046024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57FA616-B10A-C545-8B97-75C81E02B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59443"/>
              </p:ext>
            </p:extLst>
          </p:nvPr>
        </p:nvGraphicFramePr>
        <p:xfrm>
          <a:off x="5436936" y="3048000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0BA4C06-F2F6-124A-A838-9413AB876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06844"/>
              </p:ext>
            </p:extLst>
          </p:nvPr>
        </p:nvGraphicFramePr>
        <p:xfrm>
          <a:off x="2480273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7328671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44103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3687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E120534-3DBC-8C4E-8153-CC7981108B03}"/>
              </a:ext>
            </a:extLst>
          </p:cNvPr>
          <p:cNvSpPr txBox="1"/>
          <p:nvPr/>
        </p:nvSpPr>
        <p:spPr>
          <a:xfrm>
            <a:off x="3601477" y="523204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79A08E-DF3D-814C-93B4-B090FD237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90146"/>
              </p:ext>
            </p:extLst>
          </p:nvPr>
        </p:nvGraphicFramePr>
        <p:xfrm>
          <a:off x="4131284" y="5105247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2846424467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3992992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293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49F48F5D-7F8C-8A47-AA09-38EE14C25385}"/>
              </a:ext>
            </a:extLst>
          </p:cNvPr>
          <p:cNvSpPr/>
          <p:nvPr/>
        </p:nvSpPr>
        <p:spPr>
          <a:xfrm>
            <a:off x="5208138" y="52452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  <a:endParaRPr lang="en-US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44A77A6-84AC-5E45-9057-576978F50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31524"/>
              </p:ext>
            </p:extLst>
          </p:nvPr>
        </p:nvGraphicFramePr>
        <p:xfrm>
          <a:off x="5664189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1300884209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139259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0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7643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544E3E3-6460-AB45-8F67-F240FDEB5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42883"/>
              </p:ext>
            </p:extLst>
          </p:nvPr>
        </p:nvGraphicFramePr>
        <p:xfrm>
          <a:off x="7315200" y="5146460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62404815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1792455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5034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0C3E79D-879E-4E4A-A72E-A2EC0008327F}"/>
              </a:ext>
            </a:extLst>
          </p:cNvPr>
          <p:cNvSpPr txBox="1"/>
          <p:nvPr/>
        </p:nvSpPr>
        <p:spPr>
          <a:xfrm>
            <a:off x="6725270" y="52452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5340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2487E-4611-5C41-9A38-07C14ADDDC8E}"/>
              </a:ext>
            </a:extLst>
          </p:cNvPr>
          <p:cNvSpPr/>
          <p:nvPr/>
        </p:nvSpPr>
        <p:spPr bwMode="auto">
          <a:xfrm>
            <a:off x="32766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6EAEA-9E1A-004F-8799-867B34A0E2DE}"/>
              </a:ext>
            </a:extLst>
          </p:cNvPr>
          <p:cNvSpPr/>
          <p:nvPr/>
        </p:nvSpPr>
        <p:spPr bwMode="auto">
          <a:xfrm>
            <a:off x="48768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34068-A44D-BD40-87EC-376EDF9FF26E}"/>
              </a:ext>
            </a:extLst>
          </p:cNvPr>
          <p:cNvSpPr txBox="1"/>
          <p:nvPr/>
        </p:nvSpPr>
        <p:spPr>
          <a:xfrm>
            <a:off x="2973135" y="1280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1124B-10A5-D246-844B-037340B4374A}"/>
              </a:ext>
            </a:extLst>
          </p:cNvPr>
          <p:cNvSpPr txBox="1"/>
          <p:nvPr/>
        </p:nvSpPr>
        <p:spPr>
          <a:xfrm>
            <a:off x="5386131" y="87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18934-C7A4-234F-8D81-6487E9883796}"/>
              </a:ext>
            </a:extLst>
          </p:cNvPr>
          <p:cNvSpPr txBox="1"/>
          <p:nvPr/>
        </p:nvSpPr>
        <p:spPr>
          <a:xfrm>
            <a:off x="4461932" y="1023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31F4-CABE-5445-85C9-6914A6ACE6A3}"/>
              </a:ext>
            </a:extLst>
          </p:cNvPr>
          <p:cNvSpPr/>
          <p:nvPr/>
        </p:nvSpPr>
        <p:spPr bwMode="auto">
          <a:xfrm>
            <a:off x="1491467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C3349-1CF9-0B4E-8865-54408E3E4E80}"/>
              </a:ext>
            </a:extLst>
          </p:cNvPr>
          <p:cNvSpPr txBox="1"/>
          <p:nvPr/>
        </p:nvSpPr>
        <p:spPr>
          <a:xfrm>
            <a:off x="2639233" y="914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B25A7-80EC-1342-BCAD-0EA240B327C5}"/>
              </a:ext>
            </a:extLst>
          </p:cNvPr>
          <p:cNvSpPr/>
          <p:nvPr/>
        </p:nvSpPr>
        <p:spPr bwMode="auto">
          <a:xfrm>
            <a:off x="2134935" y="1397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9846F-B9D3-FF49-9E1D-8CD872EBC8D2}"/>
              </a:ext>
            </a:extLst>
          </p:cNvPr>
          <p:cNvSpPr/>
          <p:nvPr/>
        </p:nvSpPr>
        <p:spPr bwMode="auto">
          <a:xfrm>
            <a:off x="3276600" y="1371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CB1D6-6B27-D845-B813-9C9985388469}"/>
              </a:ext>
            </a:extLst>
          </p:cNvPr>
          <p:cNvSpPr/>
          <p:nvPr/>
        </p:nvSpPr>
        <p:spPr bwMode="auto">
          <a:xfrm rot="5400000">
            <a:off x="4988203" y="1066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DB1A0-718A-C748-A502-2DA135E29A9F}"/>
              </a:ext>
            </a:extLst>
          </p:cNvPr>
          <p:cNvCxnSpPr/>
          <p:nvPr/>
        </p:nvCxnSpPr>
        <p:spPr bwMode="auto">
          <a:xfrm rot="5400000">
            <a:off x="3840177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AF26F8-60B1-BF42-B9FA-C7B952C8180F}"/>
              </a:ext>
            </a:extLst>
          </p:cNvPr>
          <p:cNvCxnSpPr/>
          <p:nvPr/>
        </p:nvCxnSpPr>
        <p:spPr bwMode="auto">
          <a:xfrm rot="5400000">
            <a:off x="4077244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6A639-70CC-674A-8A09-DF60B84F797A}"/>
              </a:ext>
            </a:extLst>
          </p:cNvPr>
          <p:cNvCxnSpPr/>
          <p:nvPr/>
        </p:nvCxnSpPr>
        <p:spPr bwMode="auto">
          <a:xfrm rot="5400000">
            <a:off x="33760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A18C60-C85A-C245-8DED-9B720EF4F7FD}"/>
              </a:ext>
            </a:extLst>
          </p:cNvPr>
          <p:cNvCxnSpPr/>
          <p:nvPr/>
        </p:nvCxnSpPr>
        <p:spPr bwMode="auto">
          <a:xfrm rot="5400000">
            <a:off x="36046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0">
            <a:extLst>
              <a:ext uri="{FF2B5EF4-FFF2-40B4-BE49-F238E27FC236}">
                <a16:creationId xmlns:a16="http://schemas.microsoft.com/office/drawing/2014/main" id="{E8C827B6-42CD-4D42-98E6-4EC4268CD154}"/>
              </a:ext>
            </a:extLst>
          </p:cNvPr>
          <p:cNvGrpSpPr/>
          <p:nvPr/>
        </p:nvGrpSpPr>
        <p:grpSpPr>
          <a:xfrm rot="5400000">
            <a:off x="5199869" y="1075267"/>
            <a:ext cx="702734" cy="228600"/>
            <a:chOff x="2650069" y="6316133"/>
            <a:chExt cx="702734" cy="2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74432E-950B-8744-91C2-FB5E573618F6}"/>
                </a:ext>
              </a:extLst>
            </p:cNvPr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2DF3E0-7218-274E-A9D2-0CBFB26316E0}"/>
                </a:ext>
              </a:extLst>
            </p:cNvPr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427723-6031-A546-8428-5E6CC5DCF52E}"/>
                </a:ext>
              </a:extLst>
            </p:cNvPr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76D1D9-1B78-AB4F-86D7-793E6D93DFA5}"/>
                </a:ext>
              </a:extLst>
            </p:cNvPr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22AB2E-558E-DE40-8A5A-4C246D6C5D23}"/>
              </a:ext>
            </a:extLst>
          </p:cNvPr>
          <p:cNvSpPr txBox="1"/>
          <p:nvPr/>
        </p:nvSpPr>
        <p:spPr>
          <a:xfrm>
            <a:off x="4748852" y="1916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86F8F2-4A3F-8F44-8FDD-DA7A5B547B1B}"/>
              </a:ext>
            </a:extLst>
          </p:cNvPr>
          <p:cNvCxnSpPr>
            <a:stCxn id="25" idx="0"/>
            <a:endCxn id="15" idx="3"/>
          </p:cNvCxnSpPr>
          <p:nvPr/>
        </p:nvCxnSpPr>
        <p:spPr bwMode="auto">
          <a:xfrm flipH="1" flipV="1">
            <a:off x="5559703" y="1752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BEFE53-4B5D-1F4D-A755-6B4EABF98289}"/>
              </a:ext>
            </a:extLst>
          </p:cNvPr>
          <p:cNvSpPr/>
          <p:nvPr/>
        </p:nvSpPr>
        <p:spPr>
          <a:xfrm>
            <a:off x="3283479" y="1379765"/>
            <a:ext cx="197658" cy="2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0D1E5-367F-E14D-86A1-C7B9B638A203}"/>
              </a:ext>
            </a:extLst>
          </p:cNvPr>
          <p:cNvSpPr/>
          <p:nvPr/>
        </p:nvSpPr>
        <p:spPr>
          <a:xfrm>
            <a:off x="3750734" y="1381518"/>
            <a:ext cx="197658" cy="203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A20E32-1F0A-2B4D-A667-39B2A07E9561}"/>
              </a:ext>
            </a:extLst>
          </p:cNvPr>
          <p:cNvSpPr/>
          <p:nvPr/>
        </p:nvSpPr>
        <p:spPr>
          <a:xfrm>
            <a:off x="3984379" y="1384148"/>
            <a:ext cx="197658" cy="203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E97C29-A0E4-CD4F-9DDF-6975801C4653}"/>
              </a:ext>
            </a:extLst>
          </p:cNvPr>
          <p:cNvSpPr/>
          <p:nvPr/>
        </p:nvSpPr>
        <p:spPr>
          <a:xfrm>
            <a:off x="4214813" y="1388229"/>
            <a:ext cx="197658" cy="203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331B201-C8B0-5F46-A74C-311C72E57318}"/>
              </a:ext>
            </a:extLst>
          </p:cNvPr>
          <p:cNvGraphicFramePr>
            <a:graphicFrameLocks noGrp="1"/>
          </p:cNvGraphicFramePr>
          <p:nvPr/>
        </p:nvGraphicFramePr>
        <p:xfrm>
          <a:off x="2814922" y="3046024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57FA616-B10A-C545-8B97-75C81E02BBEF}"/>
              </a:ext>
            </a:extLst>
          </p:cNvPr>
          <p:cNvGraphicFramePr>
            <a:graphicFrameLocks noGrp="1"/>
          </p:cNvGraphicFramePr>
          <p:nvPr/>
        </p:nvGraphicFramePr>
        <p:xfrm>
          <a:off x="5436936" y="3048000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0BA4C06-F2F6-124A-A838-9413AB876D40}"/>
              </a:ext>
            </a:extLst>
          </p:cNvPr>
          <p:cNvGraphicFramePr>
            <a:graphicFrameLocks noGrp="1"/>
          </p:cNvGraphicFramePr>
          <p:nvPr/>
        </p:nvGraphicFramePr>
        <p:xfrm>
          <a:off x="2480273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7328671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44103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3687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E120534-3DBC-8C4E-8153-CC7981108B03}"/>
              </a:ext>
            </a:extLst>
          </p:cNvPr>
          <p:cNvSpPr txBox="1"/>
          <p:nvPr/>
        </p:nvSpPr>
        <p:spPr>
          <a:xfrm>
            <a:off x="3601477" y="523204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79A08E-DF3D-814C-93B4-B090FD2372D0}"/>
              </a:ext>
            </a:extLst>
          </p:cNvPr>
          <p:cNvGraphicFramePr>
            <a:graphicFrameLocks noGrp="1"/>
          </p:cNvGraphicFramePr>
          <p:nvPr/>
        </p:nvGraphicFramePr>
        <p:xfrm>
          <a:off x="4131284" y="5105247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2846424467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3992992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293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49F48F5D-7F8C-8A47-AA09-38EE14C25385}"/>
              </a:ext>
            </a:extLst>
          </p:cNvPr>
          <p:cNvSpPr/>
          <p:nvPr/>
        </p:nvSpPr>
        <p:spPr>
          <a:xfrm>
            <a:off x="5208138" y="52452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  <a:endParaRPr lang="en-US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44A77A6-84AC-5E45-9057-576978F50060}"/>
              </a:ext>
            </a:extLst>
          </p:cNvPr>
          <p:cNvGraphicFramePr>
            <a:graphicFrameLocks noGrp="1"/>
          </p:cNvGraphicFramePr>
          <p:nvPr/>
        </p:nvGraphicFramePr>
        <p:xfrm>
          <a:off x="5664189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1300884209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139259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0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7643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544E3E3-6460-AB45-8F67-F240FDEB506C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5146460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62404815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1792455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5034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0C3E79D-879E-4E4A-A72E-A2EC0008327F}"/>
              </a:ext>
            </a:extLst>
          </p:cNvPr>
          <p:cNvSpPr txBox="1"/>
          <p:nvPr/>
        </p:nvSpPr>
        <p:spPr>
          <a:xfrm>
            <a:off x="6725270" y="52452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238721-41B6-3840-BD18-3F44DF4D11AE}"/>
              </a:ext>
            </a:extLst>
          </p:cNvPr>
          <p:cNvSpPr/>
          <p:nvPr/>
        </p:nvSpPr>
        <p:spPr>
          <a:xfrm>
            <a:off x="1893690" y="52320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  <a:endParaRPr lang="en-US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45E0B67-DF66-EF4F-997A-06D5633281B5}"/>
              </a:ext>
            </a:extLst>
          </p:cNvPr>
          <p:cNvGraphicFramePr>
            <a:graphicFrameLocks noGrp="1"/>
          </p:cNvGraphicFramePr>
          <p:nvPr/>
        </p:nvGraphicFramePr>
        <p:xfrm>
          <a:off x="732373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7328671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44103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52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E5EC0-44F7-6A45-B4C5-FACF7478F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67926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33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2487E-4611-5C41-9A38-07C14ADDDC8E}"/>
              </a:ext>
            </a:extLst>
          </p:cNvPr>
          <p:cNvSpPr/>
          <p:nvPr/>
        </p:nvSpPr>
        <p:spPr bwMode="auto">
          <a:xfrm>
            <a:off x="32766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6EAEA-9E1A-004F-8799-867B34A0E2DE}"/>
              </a:ext>
            </a:extLst>
          </p:cNvPr>
          <p:cNvSpPr/>
          <p:nvPr/>
        </p:nvSpPr>
        <p:spPr bwMode="auto">
          <a:xfrm>
            <a:off x="4876800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34068-A44D-BD40-87EC-376EDF9FF26E}"/>
              </a:ext>
            </a:extLst>
          </p:cNvPr>
          <p:cNvSpPr txBox="1"/>
          <p:nvPr/>
        </p:nvSpPr>
        <p:spPr>
          <a:xfrm>
            <a:off x="2973135" y="1280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1124B-10A5-D246-844B-037340B4374A}"/>
              </a:ext>
            </a:extLst>
          </p:cNvPr>
          <p:cNvSpPr txBox="1"/>
          <p:nvPr/>
        </p:nvSpPr>
        <p:spPr>
          <a:xfrm>
            <a:off x="5386131" y="87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18934-C7A4-234F-8D81-6487E9883796}"/>
              </a:ext>
            </a:extLst>
          </p:cNvPr>
          <p:cNvSpPr txBox="1"/>
          <p:nvPr/>
        </p:nvSpPr>
        <p:spPr>
          <a:xfrm>
            <a:off x="4461932" y="1023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31F4-CABE-5445-85C9-6914A6ACE6A3}"/>
              </a:ext>
            </a:extLst>
          </p:cNvPr>
          <p:cNvSpPr/>
          <p:nvPr/>
        </p:nvSpPr>
        <p:spPr bwMode="auto">
          <a:xfrm>
            <a:off x="1491467" y="609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BC3349-1CF9-0B4E-8865-54408E3E4E80}"/>
              </a:ext>
            </a:extLst>
          </p:cNvPr>
          <p:cNvSpPr txBox="1"/>
          <p:nvPr/>
        </p:nvSpPr>
        <p:spPr>
          <a:xfrm>
            <a:off x="2639233" y="9144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B25A7-80EC-1342-BCAD-0EA240B327C5}"/>
              </a:ext>
            </a:extLst>
          </p:cNvPr>
          <p:cNvSpPr/>
          <p:nvPr/>
        </p:nvSpPr>
        <p:spPr bwMode="auto">
          <a:xfrm>
            <a:off x="2134935" y="1397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9846F-B9D3-FF49-9E1D-8CD872EBC8D2}"/>
              </a:ext>
            </a:extLst>
          </p:cNvPr>
          <p:cNvSpPr/>
          <p:nvPr/>
        </p:nvSpPr>
        <p:spPr bwMode="auto">
          <a:xfrm>
            <a:off x="3276600" y="1371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CB1D6-6B27-D845-B813-9C9985388469}"/>
              </a:ext>
            </a:extLst>
          </p:cNvPr>
          <p:cNvSpPr/>
          <p:nvPr/>
        </p:nvSpPr>
        <p:spPr bwMode="auto">
          <a:xfrm rot="5400000">
            <a:off x="4988203" y="1066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DB1A0-718A-C748-A502-2DA135E29A9F}"/>
              </a:ext>
            </a:extLst>
          </p:cNvPr>
          <p:cNvCxnSpPr/>
          <p:nvPr/>
        </p:nvCxnSpPr>
        <p:spPr bwMode="auto">
          <a:xfrm rot="5400000">
            <a:off x="3840177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AF26F8-60B1-BF42-B9FA-C7B952C8180F}"/>
              </a:ext>
            </a:extLst>
          </p:cNvPr>
          <p:cNvCxnSpPr/>
          <p:nvPr/>
        </p:nvCxnSpPr>
        <p:spPr bwMode="auto">
          <a:xfrm rot="5400000">
            <a:off x="4077244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46A639-70CC-674A-8A09-DF60B84F797A}"/>
              </a:ext>
            </a:extLst>
          </p:cNvPr>
          <p:cNvCxnSpPr/>
          <p:nvPr/>
        </p:nvCxnSpPr>
        <p:spPr bwMode="auto">
          <a:xfrm rot="5400000">
            <a:off x="33760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A18C60-C85A-C245-8DED-9B720EF4F7FD}"/>
              </a:ext>
            </a:extLst>
          </p:cNvPr>
          <p:cNvCxnSpPr/>
          <p:nvPr/>
        </p:nvCxnSpPr>
        <p:spPr bwMode="auto">
          <a:xfrm rot="5400000">
            <a:off x="3604698" y="1476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30">
            <a:extLst>
              <a:ext uri="{FF2B5EF4-FFF2-40B4-BE49-F238E27FC236}">
                <a16:creationId xmlns:a16="http://schemas.microsoft.com/office/drawing/2014/main" id="{E8C827B6-42CD-4D42-98E6-4EC4268CD154}"/>
              </a:ext>
            </a:extLst>
          </p:cNvPr>
          <p:cNvGrpSpPr/>
          <p:nvPr/>
        </p:nvGrpSpPr>
        <p:grpSpPr>
          <a:xfrm rot="5400000">
            <a:off x="5199869" y="1075267"/>
            <a:ext cx="702734" cy="228600"/>
            <a:chOff x="2650069" y="6316133"/>
            <a:chExt cx="702734" cy="2286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74432E-950B-8744-91C2-FB5E573618F6}"/>
                </a:ext>
              </a:extLst>
            </p:cNvPr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2DF3E0-7218-274E-A9D2-0CBFB26316E0}"/>
                </a:ext>
              </a:extLst>
            </p:cNvPr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427723-6031-A546-8428-5E6CC5DCF52E}"/>
                </a:ext>
              </a:extLst>
            </p:cNvPr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76D1D9-1B78-AB4F-86D7-793E6D93DFA5}"/>
                </a:ext>
              </a:extLst>
            </p:cNvPr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522AB2E-558E-DE40-8A5A-4C246D6C5D23}"/>
              </a:ext>
            </a:extLst>
          </p:cNvPr>
          <p:cNvSpPr txBox="1"/>
          <p:nvPr/>
        </p:nvSpPr>
        <p:spPr>
          <a:xfrm>
            <a:off x="4748852" y="1916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86F8F2-4A3F-8F44-8FDD-DA7A5B547B1B}"/>
              </a:ext>
            </a:extLst>
          </p:cNvPr>
          <p:cNvCxnSpPr>
            <a:stCxn id="25" idx="0"/>
            <a:endCxn id="15" idx="3"/>
          </p:cNvCxnSpPr>
          <p:nvPr/>
        </p:nvCxnSpPr>
        <p:spPr bwMode="auto">
          <a:xfrm flipH="1" flipV="1">
            <a:off x="5559703" y="1752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BEFE53-4B5D-1F4D-A755-6B4EABF98289}"/>
              </a:ext>
            </a:extLst>
          </p:cNvPr>
          <p:cNvSpPr/>
          <p:nvPr/>
        </p:nvSpPr>
        <p:spPr>
          <a:xfrm>
            <a:off x="3283479" y="1379765"/>
            <a:ext cx="197658" cy="2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0D1E5-367F-E14D-86A1-C7B9B638A203}"/>
              </a:ext>
            </a:extLst>
          </p:cNvPr>
          <p:cNvSpPr/>
          <p:nvPr/>
        </p:nvSpPr>
        <p:spPr>
          <a:xfrm>
            <a:off x="3750734" y="1381518"/>
            <a:ext cx="197658" cy="203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A20E32-1F0A-2B4D-A667-39B2A07E9561}"/>
              </a:ext>
            </a:extLst>
          </p:cNvPr>
          <p:cNvSpPr/>
          <p:nvPr/>
        </p:nvSpPr>
        <p:spPr>
          <a:xfrm>
            <a:off x="3984379" y="1384148"/>
            <a:ext cx="197658" cy="2035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E97C29-A0E4-CD4F-9DDF-6975801C4653}"/>
              </a:ext>
            </a:extLst>
          </p:cNvPr>
          <p:cNvSpPr/>
          <p:nvPr/>
        </p:nvSpPr>
        <p:spPr>
          <a:xfrm>
            <a:off x="4214813" y="1388229"/>
            <a:ext cx="197658" cy="203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331B201-C8B0-5F46-A74C-311C72E57318}"/>
              </a:ext>
            </a:extLst>
          </p:cNvPr>
          <p:cNvGraphicFramePr>
            <a:graphicFrameLocks noGrp="1"/>
          </p:cNvGraphicFramePr>
          <p:nvPr/>
        </p:nvGraphicFramePr>
        <p:xfrm>
          <a:off x="2814922" y="3046024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557FA616-B10A-C545-8B97-75C81E02BBEF}"/>
              </a:ext>
            </a:extLst>
          </p:cNvPr>
          <p:cNvGraphicFramePr>
            <a:graphicFrameLocks noGrp="1"/>
          </p:cNvGraphicFramePr>
          <p:nvPr/>
        </p:nvGraphicFramePr>
        <p:xfrm>
          <a:off x="5436936" y="3048000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592387950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535787921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16284254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415830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5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01738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F0BA4C06-F2F6-124A-A838-9413AB876D40}"/>
              </a:ext>
            </a:extLst>
          </p:cNvPr>
          <p:cNvGraphicFramePr>
            <a:graphicFrameLocks noGrp="1"/>
          </p:cNvGraphicFramePr>
          <p:nvPr/>
        </p:nvGraphicFramePr>
        <p:xfrm>
          <a:off x="2480273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7328671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44103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3687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E120534-3DBC-8C4E-8153-CC7981108B03}"/>
              </a:ext>
            </a:extLst>
          </p:cNvPr>
          <p:cNvSpPr txBox="1"/>
          <p:nvPr/>
        </p:nvSpPr>
        <p:spPr>
          <a:xfrm>
            <a:off x="3601477" y="523204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E79A08E-DF3D-814C-93B4-B090FD2372D0}"/>
              </a:ext>
            </a:extLst>
          </p:cNvPr>
          <p:cNvGraphicFramePr>
            <a:graphicFrameLocks noGrp="1"/>
          </p:cNvGraphicFramePr>
          <p:nvPr/>
        </p:nvGraphicFramePr>
        <p:xfrm>
          <a:off x="4131284" y="5105247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2846424467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3992992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293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49F48F5D-7F8C-8A47-AA09-38EE14C25385}"/>
              </a:ext>
            </a:extLst>
          </p:cNvPr>
          <p:cNvSpPr/>
          <p:nvPr/>
        </p:nvSpPr>
        <p:spPr>
          <a:xfrm>
            <a:off x="5208138" y="524525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+</a:t>
            </a:r>
            <a:endParaRPr lang="en-US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44A77A6-84AC-5E45-9057-576978F50060}"/>
              </a:ext>
            </a:extLst>
          </p:cNvPr>
          <p:cNvGraphicFramePr>
            <a:graphicFrameLocks noGrp="1"/>
          </p:cNvGraphicFramePr>
          <p:nvPr/>
        </p:nvGraphicFramePr>
        <p:xfrm>
          <a:off x="5664189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1300884209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1392592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0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77643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4544E3E3-6460-AB45-8F67-F240FDEB506C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5146460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62404815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1792455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8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550347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0C3E79D-879E-4E4A-A72E-A2EC0008327F}"/>
              </a:ext>
            </a:extLst>
          </p:cNvPr>
          <p:cNvSpPr txBox="1"/>
          <p:nvPr/>
        </p:nvSpPr>
        <p:spPr>
          <a:xfrm>
            <a:off x="6725270" y="52452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238721-41B6-3840-BD18-3F44DF4D11AE}"/>
              </a:ext>
            </a:extLst>
          </p:cNvPr>
          <p:cNvSpPr/>
          <p:nvPr/>
        </p:nvSpPr>
        <p:spPr>
          <a:xfrm>
            <a:off x="1893690" y="52320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=</a:t>
            </a:r>
            <a:endParaRPr lang="en-US" dirty="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45E0B67-DF66-EF4F-997A-06D5633281B5}"/>
              </a:ext>
            </a:extLst>
          </p:cNvPr>
          <p:cNvGraphicFramePr>
            <a:graphicFrameLocks noGrp="1"/>
          </p:cNvGraphicFramePr>
          <p:nvPr/>
        </p:nvGraphicFramePr>
        <p:xfrm>
          <a:off x="732373" y="5124442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7328671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44103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368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97498C-3740-DD47-8E5F-C1C0EB5F2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71377"/>
              </p:ext>
            </p:extLst>
          </p:nvPr>
        </p:nvGraphicFramePr>
        <p:xfrm>
          <a:off x="421505" y="3046024"/>
          <a:ext cx="1806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940420118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7301593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3766612257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99739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16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63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8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12319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288C570-68E6-1648-9863-1F7D2B848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37349"/>
              </p:ext>
            </p:extLst>
          </p:nvPr>
        </p:nvGraphicFramePr>
        <p:xfrm>
          <a:off x="421505" y="3046024"/>
          <a:ext cx="90328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641">
                  <a:extLst>
                    <a:ext uri="{9D8B030D-6E8A-4147-A177-3AD203B41FA5}">
                      <a16:colId xmlns:a16="http://schemas.microsoft.com/office/drawing/2014/main" val="732867182"/>
                    </a:ext>
                  </a:extLst>
                </a:gridCol>
                <a:gridCol w="451641">
                  <a:extLst>
                    <a:ext uri="{9D8B030D-6E8A-4147-A177-3AD203B41FA5}">
                      <a16:colId xmlns:a16="http://schemas.microsoft.com/office/drawing/2014/main" val="2441032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8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24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Square Matrix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pPr lvl="1"/>
            <a:r>
              <a:rPr lang="en-US" dirty="0"/>
              <a:t>Three blocks  fit into cache: 3B</a:t>
            </a:r>
            <a:r>
              <a:rPr lang="en-US" baseline="30000" dirty="0"/>
              <a:t>2</a:t>
            </a:r>
            <a:r>
              <a:rPr lang="en-US" dirty="0"/>
              <a:t> &lt; C  (Where B</a:t>
            </a:r>
            <a:r>
              <a:rPr lang="en-US" baseline="30000" dirty="0"/>
              <a:t>2</a:t>
            </a:r>
            <a:r>
              <a:rPr lang="en-US" dirty="0"/>
              <a:t> is the size of B x B block)</a:t>
            </a:r>
          </a:p>
          <a:p>
            <a:pPr marL="342900" lvl="1" indent="0">
              <a:buNone/>
            </a:pP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dirty="0"/>
              <a:t>B</a:t>
            </a:r>
            <a:r>
              <a:rPr lang="en-US" baseline="30000" dirty="0"/>
              <a:t>2</a:t>
            </a:r>
            <a:r>
              <a:rPr lang="en-US" dirty="0"/>
              <a:t>/8 misses for each block</a:t>
            </a:r>
          </a:p>
          <a:p>
            <a:pPr lvl="1"/>
            <a:r>
              <a:rPr lang="en-US" dirty="0"/>
              <a:t>2n/B * B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nB</a:t>
            </a:r>
            <a:r>
              <a:rPr lang="en-US" dirty="0"/>
              <a:t>/4</a:t>
            </a:r>
            <a:br>
              <a:rPr lang="en-US" dirty="0"/>
            </a:br>
            <a:r>
              <a:rPr lang="en-US" dirty="0"/>
              <a:t>(omitting matrix c)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976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148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62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n/B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block = 8 doubles</a:t>
            </a:r>
          </a:p>
          <a:p>
            <a:pPr lvl="1"/>
            <a:r>
              <a:rPr lang="en-US" dirty="0"/>
              <a:t>Cache size C &lt;&lt; n (much smaller than n)</a:t>
            </a:r>
          </a:p>
          <a:p>
            <a:pPr lvl="1"/>
            <a:r>
              <a:rPr lang="en-US" dirty="0"/>
              <a:t>Three blocks       fit into cache: 3B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as first iteration</a:t>
            </a:r>
          </a:p>
          <a:p>
            <a:pPr lvl="1"/>
            <a:r>
              <a:rPr lang="en-US" dirty="0"/>
              <a:t>2n/B * B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nB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/4 * (n/B)</a:t>
            </a:r>
            <a:r>
              <a:rPr lang="en-US" baseline="30000" dirty="0"/>
              <a:t>2</a:t>
            </a:r>
            <a:r>
              <a:rPr lang="en-US" dirty="0"/>
              <a:t> = n</a:t>
            </a:r>
            <a:r>
              <a:rPr lang="en-US" baseline="30000" dirty="0"/>
              <a:t>3</a:t>
            </a:r>
            <a:r>
              <a:rPr lang="en-US" dirty="0"/>
              <a:t>/(4B)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148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62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rot="16200000" flipV="1">
            <a:off x="7638479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n/B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blocking: (9/8) * n</a:t>
            </a:r>
            <a:r>
              <a:rPr lang="en-US" baseline="30000" dirty="0"/>
              <a:t>3</a:t>
            </a:r>
          </a:p>
          <a:p>
            <a:r>
              <a:rPr lang="en-US" dirty="0"/>
              <a:t>Blocking: 1/(4B) * n</a:t>
            </a:r>
            <a:r>
              <a:rPr lang="en-US" baseline="30000" dirty="0"/>
              <a:t>3</a:t>
            </a:r>
            <a:endParaRPr lang="en-US" dirty="0"/>
          </a:p>
          <a:p>
            <a:endParaRPr lang="en-US" dirty="0"/>
          </a:p>
          <a:p>
            <a:r>
              <a:rPr lang="en-US" dirty="0"/>
              <a:t>Suggest largest possible block size B, but limit 3B</a:t>
            </a:r>
            <a:r>
              <a:rPr lang="en-US" baseline="30000" dirty="0"/>
              <a:t>2</a:t>
            </a:r>
            <a:r>
              <a:rPr lang="en-US" dirty="0"/>
              <a:t> &lt; C!</a:t>
            </a:r>
            <a:endParaRPr lang="en-US" sz="20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3n</a:t>
            </a:r>
            <a:r>
              <a:rPr lang="en-US" baseline="30000" dirty="0"/>
              <a:t>2</a:t>
            </a:r>
            <a:r>
              <a:rPr lang="en-US" dirty="0"/>
              <a:t>, computation 2n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O(n)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with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7544"/>
            <a:ext cx="7886700" cy="1325563"/>
          </a:xfrm>
        </p:spPr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B x B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i+B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j+B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k+B</a:t>
            </a:r>
            <a:r>
              <a:rPr lang="en-US" sz="1600" dirty="0">
                <a:latin typeface="Courier New" pitchFamily="49" charset="0"/>
              </a:rPr>
              <a:t>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852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4196" y="4659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595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H="1" flipV="1">
            <a:off x="4567768" y="6324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US" dirty="0"/>
              <a:t>Program Optimization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FAEEF-9A43-DD4A-9551-C87B1837D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1079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7544"/>
            <a:ext cx="7886700" cy="1325563"/>
          </a:xfrm>
        </p:spPr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k+=B)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B x B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i+B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j+B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k+B</a:t>
            </a:r>
            <a:r>
              <a:rPr lang="en-US" sz="1600" dirty="0">
                <a:latin typeface="Courier New" pitchFamily="49" charset="0"/>
              </a:rPr>
              <a:t>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85217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4196" y="4659868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595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6278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B x B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H="1" flipV="1">
            <a:off x="4567768" y="6324600"/>
            <a:ext cx="309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04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F9BC-8979-7A41-A3FE-79C3E068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42BD-A95D-C242-A543-67D3EF16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7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/>
              <a:t>register allocation</a:t>
            </a:r>
          </a:p>
          <a:p>
            <a:pPr lvl="1" eaLnBrk="1" hangingPunct="1">
              <a:defRPr/>
            </a:pPr>
            <a:r>
              <a:rPr lang="en-US"/>
              <a:t>code selection and ordering (scheduling)</a:t>
            </a:r>
          </a:p>
          <a:p>
            <a:pPr lvl="1" eaLnBrk="1" hangingPunct="1">
              <a:defRPr/>
            </a:pPr>
            <a:r>
              <a:rPr lang="en-US"/>
              <a:t>dead code elimination</a:t>
            </a:r>
          </a:p>
          <a:p>
            <a:pPr lvl="1" eaLnBrk="1" hangingPunct="1">
              <a:defRPr/>
            </a:pPr>
            <a:r>
              <a:rPr lang="en-US"/>
              <a:t>eliminating minor inefficiencies</a:t>
            </a:r>
          </a:p>
          <a:p>
            <a:pPr eaLnBrk="1" hangingPunct="1">
              <a:defRPr/>
            </a:pPr>
            <a:r>
              <a:rPr lang="en-US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/>
              <a:t>but constant factors also matter</a:t>
            </a:r>
          </a:p>
          <a:p>
            <a:pPr eaLnBrk="1" hangingPunct="1">
              <a:defRPr/>
            </a:pPr>
            <a:r>
              <a:rPr lang="en-US"/>
              <a:t>Have difficulty overcoming “optimization blockers”</a:t>
            </a:r>
          </a:p>
          <a:p>
            <a:pPr lvl="1" eaLnBrk="1" hangingPunct="1">
              <a:defRPr/>
            </a:pPr>
            <a:r>
              <a:rPr lang="en-US"/>
              <a:t>potential memory aliasing</a:t>
            </a:r>
          </a:p>
          <a:p>
            <a:pPr lvl="1" eaLnBrk="1" hangingPunct="1">
              <a:defRPr/>
            </a:pPr>
            <a:r>
              <a:rPr lang="en-US"/>
              <a:t>potential procedure side-effects</a:t>
            </a:r>
          </a:p>
        </p:txBody>
      </p:sp>
    </p:spTree>
    <p:extLst>
      <p:ext uri="{BB962C8B-B14F-4D97-AF65-F5344CB8AC3E}">
        <p14:creationId xmlns:p14="http://schemas.microsoft.com/office/powerpoint/2010/main" val="33767848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30679-6875-6B4C-8F5C-0D501137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4580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9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0668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dirty="0"/>
              <a:t>Must not cause any change in program behavior</a:t>
            </a:r>
          </a:p>
          <a:p>
            <a:pPr lvl="2">
              <a:defRPr/>
            </a:pPr>
            <a:r>
              <a:rPr lang="en-US" sz="1800" dirty="0"/>
              <a:t>Except, possibly when program making use of nonstandard language features</a:t>
            </a:r>
          </a:p>
          <a:p>
            <a:pPr lvl="1" eaLnBrk="1" hangingPunct="1">
              <a:defRPr/>
            </a:pPr>
            <a:r>
              <a:rPr lang="en-US" sz="1800" dirty="0"/>
              <a:t>Often prevents it from making optimizations that would only affect behavior under </a:t>
            </a:r>
            <a:r>
              <a:rPr lang="en-US" sz="1800" dirty="0">
                <a:solidFill>
                  <a:srgbClr val="FF0000"/>
                </a:solidFill>
              </a:rPr>
              <a:t>edge</a:t>
            </a:r>
            <a:r>
              <a:rPr lang="en-US" sz="1800" dirty="0"/>
              <a:t> conditions.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Most analysis is performed only within procedures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too expensive in most cases</a:t>
            </a:r>
          </a:p>
          <a:p>
            <a:pPr lvl="1" eaLnBrk="1" hangingPunct="1">
              <a:defRPr/>
            </a:pPr>
            <a:r>
              <a:rPr lang="en-US" sz="1800" dirty="0"/>
              <a:t>Newer versions of GCC do </a:t>
            </a:r>
            <a:r>
              <a:rPr lang="en-US" sz="1800" dirty="0" err="1"/>
              <a:t>interprocedural</a:t>
            </a:r>
            <a:r>
              <a:rPr lang="en-US" sz="1800" dirty="0"/>
              <a:t> analysis within individual files</a:t>
            </a:r>
          </a:p>
          <a:p>
            <a:pPr lvl="2">
              <a:defRPr/>
            </a:pPr>
            <a:r>
              <a:rPr lang="en-US" sz="1800" dirty="0"/>
              <a:t>But, not between code in different files</a:t>
            </a:r>
          </a:p>
          <a:p>
            <a:pPr marL="685800" lvl="2" indent="0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3429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When in doubt, the compiler must be conservative</a:t>
            </a:r>
          </a:p>
        </p:txBody>
      </p:sp>
    </p:spTree>
    <p:extLst>
      <p:ext uri="{BB962C8B-B14F-4D97-AF65-F5344CB8AC3E}">
        <p14:creationId xmlns:p14="http://schemas.microsoft.com/office/powerpoint/2010/main" val="342803434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3AAEC-AE73-994F-A2A6-08C6BA922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68233" cy="5715000"/>
          </a:xfrm>
        </p:spPr>
      </p:pic>
    </p:spTree>
    <p:extLst>
      <p:ext uri="{BB962C8B-B14F-4D97-AF65-F5344CB8AC3E}">
        <p14:creationId xmlns:p14="http://schemas.microsoft.com/office/powerpoint/2010/main" val="3929173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DB7C3-0093-DA4C-943D-19A5AB2F2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3" y="533400"/>
            <a:ext cx="8923747" cy="556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F6B27-2B82-1444-AEC7-D5B0DC49CDCF}"/>
              </a:ext>
            </a:extLst>
          </p:cNvPr>
          <p:cNvSpPr txBox="1"/>
          <p:nvPr/>
        </p:nvSpPr>
        <p:spPr>
          <a:xfrm>
            <a:off x="6096000" y="3505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%</a:t>
            </a:r>
            <a:r>
              <a:rPr lang="en-US" sz="1600" dirty="0" err="1"/>
              <a:t>edx</a:t>
            </a:r>
            <a:r>
              <a:rPr lang="en-US" sz="1600" dirty="0"/>
              <a:t> holds </a:t>
            </a:r>
            <a:r>
              <a:rPr lang="en-US" sz="1600" dirty="0" err="1"/>
              <a:t>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7882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0516E-3889-2345-96A7-9E4528EEF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326261"/>
            <a:ext cx="8434775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CBBE22-AE78-6147-89ED-78B10E72F90E}"/>
              </a:ext>
            </a:extLst>
          </p:cNvPr>
          <p:cNvSpPr txBox="1"/>
          <p:nvPr/>
        </p:nvSpPr>
        <p:spPr>
          <a:xfrm>
            <a:off x="5029200" y="1524000"/>
            <a:ext cx="3329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*p = A;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* end = A + N-1;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while( p!= end){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result+ = p;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p++;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FC5BC-4F89-EC40-91D3-4780927C73BF}"/>
              </a:ext>
            </a:extLst>
          </p:cNvPr>
          <p:cNvSpPr/>
          <p:nvPr/>
        </p:nvSpPr>
        <p:spPr>
          <a:xfrm>
            <a:off x="4114800" y="487680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Optimization removes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 a more efficient compare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Because were are now testing for equivalence so we can use test.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Also makes the address calculation simpler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819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78BE-2563-7E4D-A5B3-9E8EB323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categories of optimizations compilers are good 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43BFF-A3E1-E440-8FC1-B1FFBF619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61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985407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Reduction in Strength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63129"/>
            <a:ext cx="83073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	--&gt;	x &lt;&lt; 4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On Intel Nehalem, integer multiply requires 3 CPU cycles</a:t>
            </a:r>
          </a:p>
          <a:p>
            <a:pPr lvl="3"/>
            <a:r>
              <a:rPr lang="en-US" dirty="0">
                <a:hlinkClick r:id="rId3"/>
              </a:rPr>
              <a:t>https://www.agner.org/optimize/instruction_tables.pdf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" y="4112245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= n*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00600" y="3883645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 += n</a:t>
            </a:r>
            <a:r>
              <a:rPr lang="en-US" sz="1400" i="1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941763" y="4421808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4BCE7-69E1-9B47-B27D-D2B22037BE0A}"/>
              </a:ext>
            </a:extLst>
          </p:cNvPr>
          <p:cNvSpPr txBox="1"/>
          <p:nvPr/>
        </p:nvSpPr>
        <p:spPr>
          <a:xfrm>
            <a:off x="5181600" y="5715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can replace multiple operation with and add</a:t>
            </a:r>
          </a:p>
        </p:txBody>
      </p:sp>
    </p:spTree>
    <p:extLst>
      <p:ext uri="{BB962C8B-B14F-4D97-AF65-F5344CB8AC3E}">
        <p14:creationId xmlns:p14="http://schemas.microsoft.com/office/powerpoint/2010/main" val="108237603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[(i-1)*n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[(i+1)*n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35879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alibri"/>
                <a:cs typeface="Calibri"/>
              </a:rPr>
              <a:t>i</a:t>
            </a:r>
            <a:r>
              <a:rPr lang="en-US" sz="1600" dirty="0">
                <a:latin typeface="Calibri"/>
                <a:cs typeface="Calibri"/>
              </a:rPr>
              <a:t>*n, (</a:t>
            </a:r>
            <a:r>
              <a:rPr lang="en-US" sz="1600" dirty="0" err="1">
                <a:latin typeface="Calibri"/>
                <a:cs typeface="Calibri"/>
              </a:rPr>
              <a:t>i</a:t>
            </a:r>
            <a:r>
              <a:rPr lang="en-US" sz="1600" dirty="0">
                <a:latin typeface="Calibri"/>
                <a:cs typeface="Calibri"/>
              </a:rPr>
              <a:t>–1)*n, 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88493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/>
                <a:cs typeface="Calibri"/>
              </a:rPr>
              <a:t>1 multiplication: 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leaq   1(%rsi), %rax  # i+1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leaq   -1(%rsi), %r8  # i-1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  %rcx, %rsi     # i*n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  %rcx, %rax     # (i+1)*n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  %rcx,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   %rdx, %rsi     # i*n+j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   %rdx, %rax     # (i+1)*n+j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   %rdx, %r8      # (i-1)*n+j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19600" y="4191000"/>
            <a:ext cx="4419600" cy="11906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imulq	%rcx, %rsi  # i*n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addq	%rdx, %rsi  # i*n+j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movq	%rsi, %rax  # i*n+j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subq	%rcx, %rax  # i*n+j-n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leaq	(%rsi,%rcx), %rcx # i*n+j+n</a:t>
            </a:r>
          </a:p>
        </p:txBody>
      </p:sp>
    </p:spTree>
    <p:extLst>
      <p:ext uri="{BB962C8B-B14F-4D97-AF65-F5344CB8AC3E}">
        <p14:creationId xmlns:p14="http://schemas.microsoft.com/office/powerpoint/2010/main" val="104355882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[(i-1)*n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[(i+1)*n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196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3550" y="3716338"/>
            <a:ext cx="335879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alibri"/>
                <a:cs typeface="Calibri"/>
              </a:rPr>
              <a:t>i</a:t>
            </a:r>
            <a:r>
              <a:rPr lang="en-US" sz="1600" dirty="0">
                <a:latin typeface="Calibri"/>
                <a:cs typeface="Calibri"/>
              </a:rPr>
              <a:t>*n, (</a:t>
            </a:r>
            <a:r>
              <a:rPr lang="en-US" sz="1600" dirty="0" err="1">
                <a:latin typeface="Calibri"/>
                <a:cs typeface="Calibri"/>
              </a:rPr>
              <a:t>i</a:t>
            </a:r>
            <a:r>
              <a:rPr lang="en-US" sz="1600" dirty="0">
                <a:latin typeface="Calibri"/>
                <a:cs typeface="Calibri"/>
              </a:rPr>
              <a:t>–1)*n, 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54550" y="3716338"/>
            <a:ext cx="188493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/>
                <a:cs typeface="Calibri"/>
              </a:rPr>
              <a:t>1 multiplication: i*n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A3974-6197-CB49-AFF6-20CE6D53ACA5}"/>
              </a:ext>
            </a:extLst>
          </p:cNvPr>
          <p:cNvSpPr txBox="1"/>
          <p:nvPr/>
        </p:nvSpPr>
        <p:spPr>
          <a:xfrm>
            <a:off x="4953000" y="1521768"/>
            <a:ext cx="260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Distribute the N</a:t>
            </a:r>
          </a:p>
        </p:txBody>
      </p:sp>
    </p:spTree>
    <p:extLst>
      <p:ext uri="{BB962C8B-B14F-4D97-AF65-F5344CB8AC3E}">
        <p14:creationId xmlns:p14="http://schemas.microsoft.com/office/powerpoint/2010/main" val="121856284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E846-3BB3-5347-837E-F069BA5A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Compiler Friendly code: Times when the compilers need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3BB86-FAE8-DD43-9C0B-032C2F1AF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B86E1-7DFD-4C40-8F16-A7B6AD87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92374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2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  <p:sp>
        <p:nvSpPr>
          <p:cNvPr id="6533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81200" y="2286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D2D45-D5A0-4040-8338-E73F19122847}"/>
              </a:ext>
            </a:extLst>
          </p:cNvPr>
          <p:cNvSpPr txBox="1"/>
          <p:nvPr/>
        </p:nvSpPr>
        <p:spPr>
          <a:xfrm>
            <a:off x="7772400" y="1825625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= 65</a:t>
            </a:r>
          </a:p>
          <a:p>
            <a:r>
              <a:rPr lang="en-US" dirty="0"/>
              <a:t>Z = 90</a:t>
            </a:r>
          </a:p>
          <a:p>
            <a:r>
              <a:rPr lang="en-US" dirty="0"/>
              <a:t>a = 97</a:t>
            </a:r>
          </a:p>
          <a:p>
            <a:r>
              <a:rPr lang="en-US" dirty="0"/>
              <a:t>z = 122 </a:t>
            </a:r>
          </a:p>
        </p:txBody>
      </p:sp>
    </p:spTree>
    <p:extLst>
      <p:ext uri="{BB962C8B-B14F-4D97-AF65-F5344CB8AC3E}">
        <p14:creationId xmlns:p14="http://schemas.microsoft.com/office/powerpoint/2010/main" val="201097149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522413"/>
            <a:ext cx="8307387" cy="908050"/>
          </a:xfrm>
        </p:spPr>
        <p:txBody>
          <a:bodyPr/>
          <a:lstStyle/>
          <a:p>
            <a:pPr lvl="1" eaLnBrk="1" hangingPunct="1"/>
            <a:r>
              <a:rPr lang="en-US"/>
              <a:t>Time quadruples when double string length</a:t>
            </a:r>
          </a:p>
          <a:p>
            <a:pPr lvl="1" eaLnBrk="1" hangingPunct="1"/>
            <a:r>
              <a:rPr lang="en-US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69900" y="2620246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  <p:extLst>
      <p:ext uri="{BB962C8B-B14F-4D97-AF65-F5344CB8AC3E}">
        <p14:creationId xmlns:p14="http://schemas.microsoft.com/office/powerpoint/2010/main" val="95903310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Convert Loop To Goto 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5000625"/>
            <a:ext cx="8281987" cy="908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/>
              <a:t> </a:t>
            </a:r>
            <a:r>
              <a:rPr lang="en-US" sz="1800">
                <a:latin typeface="Courier New" pitchFamily="49" charset="0"/>
              </a:rPr>
              <a:t>strlen</a:t>
            </a:r>
            <a:r>
              <a:rPr lang="en-US" sz="1800"/>
              <a:t> executed every iteration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09800" y="1143000"/>
            <a:ext cx="4962525" cy="369331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&gt;=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done;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loop: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if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dirty="0" err="1">
                <a:latin typeface="Courier New" pitchFamily="49" charset="0"/>
              </a:rPr>
              <a:t>goto</a:t>
            </a:r>
            <a:r>
              <a:rPr lang="en-US" sz="1800" dirty="0">
                <a:latin typeface="Courier New" pitchFamily="49" charset="0"/>
              </a:rPr>
              <a:t> loop;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done: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615659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Calling Strlen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3962400"/>
            <a:ext cx="8281987" cy="1946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Strlen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N calls to strlen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/>
              <a:t>Overall O(N</a:t>
            </a:r>
            <a:r>
              <a:rPr lang="en-US" sz="1800" baseline="30000"/>
              <a:t>2</a:t>
            </a:r>
            <a:r>
              <a:rPr lang="en-US" sz="180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990600"/>
            <a:ext cx="4962525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958825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4008012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1220788"/>
            <a:ext cx="8307387" cy="906462"/>
          </a:xfrm>
        </p:spPr>
        <p:txBody>
          <a:bodyPr/>
          <a:lstStyle/>
          <a:p>
            <a:pPr lvl="1" eaLnBrk="1" hangingPunct="1"/>
            <a:r>
              <a:rPr lang="en-US"/>
              <a:t>Time doubles when double string length</a:t>
            </a:r>
          </a:p>
          <a:p>
            <a:pPr lvl="1" eaLnBrk="1" hangingPunct="1"/>
            <a:r>
              <a:rPr lang="en-US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9900" y="2620246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1640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dirty="0">
                <a:latin typeface="Courier New" pitchFamily="49" charset="0"/>
              </a:rPr>
              <a:t>lower</a:t>
            </a:r>
            <a:r>
              <a:rPr lang="en-US" sz="1600" dirty="0"/>
              <a:t> could interact with </a:t>
            </a:r>
            <a:r>
              <a:rPr lang="en-US" sz="1600" dirty="0" err="1">
                <a:latin typeface="Courier New" pitchFamily="49" charset="0"/>
              </a:rPr>
              <a:t>strlen</a:t>
            </a:r>
            <a:endParaRPr lang="en-US" sz="16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treats procedure call as a black box</a:t>
            </a:r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0" y="3733800"/>
            <a:ext cx="4038600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517719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5EFFBB-6A77-444A-AD45-4CD481D6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2904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6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4E063-7577-3346-9276-89238AA54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91682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42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BCB03-C5A4-994F-BBB5-AE0C00EB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91682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558159" y="2968015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14143" y="2166309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85800" y="2438400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039031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4F633-47A6-9244-9370-CC353AD7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3" y="457200"/>
            <a:ext cx="892374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057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94F5-FCEB-9649-AF8C-86FDD532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Aliasing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088F4-BEC9-CA42-95E6-8DF08019C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698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917E3-9A4B-EF4F-9808-EB9DB035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8" y="685799"/>
            <a:ext cx="8820352" cy="54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117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97B3A-9D58-6E43-9436-B1D8B626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9168232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611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6C61-6017-6941-AF46-559B1FF7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Aliasing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07A23-C3D6-2346-803E-810A57FBF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03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45244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-152400" y="3514725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dirty="0">
                <a:latin typeface="Courier New" pitchFamily="49" charset="0"/>
              </a:rPr>
              <a:t>b[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Why couldn’t compiler optimize this away?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0775643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957" y="-195815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4,   8,  16},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25730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/>
              <a:t>Value of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0785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85152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Code updates </a:t>
            </a:r>
            <a:r>
              <a:rPr lang="en-US">
                <a:latin typeface="Courier New" pitchFamily="49" charset="0"/>
              </a:rPr>
              <a:t>b[i]</a:t>
            </a:r>
            <a:r>
              <a:rPr lang="en-US"/>
              <a:t> on every iteration</a:t>
            </a:r>
          </a:p>
          <a:p>
            <a:pPr lvl="1" eaLnBrk="1" hangingPunct="1"/>
            <a:r>
              <a:rPr lang="en-US"/>
              <a:t>Must consider possibility that these updates will affect program behavior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065462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6264965" y="4618623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264965" y="4161423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6264965" y="5075823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6264965" y="5555248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137965" y="3704223"/>
            <a:ext cx="125730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/>
              <a:t>Value of </a:t>
            </a:r>
            <a:r>
              <a:rPr lang="en-US">
                <a:latin typeface="Courier New" pitchFamily="49" charset="0"/>
              </a:rPr>
              <a:t>B</a:t>
            </a:r>
            <a:r>
              <a:rPr lang="en-US"/>
              <a:t>: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39B832B-6567-104E-909A-79120C12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77128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4,   8,  16},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sum_rows1(A, B, 3);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979B6CD-7A13-744F-B223-A8AF51F0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804" y="716515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3,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C757754-9FC5-F94E-897D-EA5BAD11E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716515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6,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65D2E21-E8EE-A64E-8521-2863634A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804" y="3065462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6,  22},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8D60B2-E526-BC4D-BB55-32C5B31BAA41}"/>
              </a:ext>
            </a:extLst>
          </p:cNvPr>
          <p:cNvCxnSpPr/>
          <p:nvPr/>
        </p:nvCxnSpPr>
        <p:spPr>
          <a:xfrm flipV="1">
            <a:off x="2971800" y="2209800"/>
            <a:ext cx="533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4F23D26-E39B-7E48-A0C3-3C12ECB4F3A0}"/>
              </a:ext>
            </a:extLst>
          </p:cNvPr>
          <p:cNvCxnSpPr>
            <a:cxnSpLocks/>
          </p:cNvCxnSpPr>
          <p:nvPr/>
        </p:nvCxnSpPr>
        <p:spPr>
          <a:xfrm>
            <a:off x="5945808" y="1447800"/>
            <a:ext cx="607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361811-799C-6B4F-BC26-8648ED05D2AD}"/>
              </a:ext>
            </a:extLst>
          </p:cNvPr>
          <p:cNvCxnSpPr/>
          <p:nvPr/>
        </p:nvCxnSpPr>
        <p:spPr>
          <a:xfrm flipH="1">
            <a:off x="6019800" y="2564365"/>
            <a:ext cx="914400" cy="501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356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-45244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Matters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-152400" y="3514725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dirty="0">
                <a:latin typeface="Courier New" pitchFamily="49" charset="0"/>
              </a:rPr>
              <a:t>b[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Why couldn’t compiler optimize this away?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2F85B1A5-FD36-9646-80DA-325F8F42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019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25C1A5-3E7D-3144-849B-10302AD3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91" y="4203700"/>
            <a:ext cx="5123196" cy="245964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sum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sum</a:t>
            </a:r>
            <a:r>
              <a:rPr lang="en-US" sz="1400" dirty="0">
                <a:latin typeface="Courier New" pitchFamily="49" charset="0"/>
              </a:rPr>
              <a:t>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b[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] = sum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8146019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endParaRPr lang="en-US" dirty="0"/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Your way of telling compiler not to check for aliasing</a:t>
            </a:r>
          </a:p>
        </p:txBody>
      </p:sp>
    </p:spTree>
    <p:extLst>
      <p:ext uri="{BB962C8B-B14F-4D97-AF65-F5344CB8AC3E}">
        <p14:creationId xmlns:p14="http://schemas.microsoft.com/office/powerpoint/2010/main" val="5840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B86E1-7DFD-4C40-8F16-A7B6AD87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"/>
            <a:ext cx="8923747" cy="55626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215A60-92EC-634F-9BB3-F6D81680E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43525"/>
              </p:ext>
            </p:extLst>
          </p:nvPr>
        </p:nvGraphicFramePr>
        <p:xfrm>
          <a:off x="5029200" y="1371600"/>
          <a:ext cx="3665948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487">
                  <a:extLst>
                    <a:ext uri="{9D8B030D-6E8A-4147-A177-3AD203B41FA5}">
                      <a16:colId xmlns:a16="http://schemas.microsoft.com/office/drawing/2014/main" val="4072160946"/>
                    </a:ext>
                  </a:extLst>
                </a:gridCol>
                <a:gridCol w="916487">
                  <a:extLst>
                    <a:ext uri="{9D8B030D-6E8A-4147-A177-3AD203B41FA5}">
                      <a16:colId xmlns:a16="http://schemas.microsoft.com/office/drawing/2014/main" val="451924303"/>
                    </a:ext>
                  </a:extLst>
                </a:gridCol>
                <a:gridCol w="910227">
                  <a:extLst>
                    <a:ext uri="{9D8B030D-6E8A-4147-A177-3AD203B41FA5}">
                      <a16:colId xmlns:a16="http://schemas.microsoft.com/office/drawing/2014/main" val="2788013390"/>
                    </a:ext>
                  </a:extLst>
                </a:gridCol>
                <a:gridCol w="922747">
                  <a:extLst>
                    <a:ext uri="{9D8B030D-6E8A-4147-A177-3AD203B41FA5}">
                      <a16:colId xmlns:a16="http://schemas.microsoft.com/office/drawing/2014/main" val="210017824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I[0].A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I[0].B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I[0].BV[0]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I[0].B[1]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78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52C2D8-09B4-1740-839D-2899E0E83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97613"/>
              </p:ext>
            </p:extLst>
          </p:nvPr>
        </p:nvGraphicFramePr>
        <p:xfrm>
          <a:off x="5029200" y="1879600"/>
          <a:ext cx="3665948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487">
                  <a:extLst>
                    <a:ext uri="{9D8B030D-6E8A-4147-A177-3AD203B41FA5}">
                      <a16:colId xmlns:a16="http://schemas.microsoft.com/office/drawing/2014/main" val="4072160946"/>
                    </a:ext>
                  </a:extLst>
                </a:gridCol>
                <a:gridCol w="916487">
                  <a:extLst>
                    <a:ext uri="{9D8B030D-6E8A-4147-A177-3AD203B41FA5}">
                      <a16:colId xmlns:a16="http://schemas.microsoft.com/office/drawing/2014/main" val="451924303"/>
                    </a:ext>
                  </a:extLst>
                </a:gridCol>
                <a:gridCol w="910227">
                  <a:extLst>
                    <a:ext uri="{9D8B030D-6E8A-4147-A177-3AD203B41FA5}">
                      <a16:colId xmlns:a16="http://schemas.microsoft.com/office/drawing/2014/main" val="2788013390"/>
                    </a:ext>
                  </a:extLst>
                </a:gridCol>
                <a:gridCol w="922747">
                  <a:extLst>
                    <a:ext uri="{9D8B030D-6E8A-4147-A177-3AD203B41FA5}">
                      <a16:colId xmlns:a16="http://schemas.microsoft.com/office/drawing/2014/main" val="210017824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I[1].A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I[1].B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I[1].BV[0]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I[1].B[1]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7840"/>
                  </a:ext>
                </a:extLst>
              </a:tr>
            </a:tbl>
          </a:graphicData>
        </a:graphic>
      </p:graphicFrame>
      <p:sp>
        <p:nvSpPr>
          <p:cNvPr id="7" name="Cross 6">
            <a:extLst>
              <a:ext uri="{FF2B5EF4-FFF2-40B4-BE49-F238E27FC236}">
                <a16:creationId xmlns:a16="http://schemas.microsoft.com/office/drawing/2014/main" id="{53E54FB1-8E0C-9B44-87BA-DCEC7722DA65}"/>
              </a:ext>
            </a:extLst>
          </p:cNvPr>
          <p:cNvSpPr/>
          <p:nvPr/>
        </p:nvSpPr>
        <p:spPr>
          <a:xfrm rot="18860531">
            <a:off x="5862568" y="815510"/>
            <a:ext cx="2124019" cy="2159167"/>
          </a:xfrm>
          <a:prstGeom prst="plus">
            <a:avLst>
              <a:gd name="adj" fmla="val 456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ADCE-4DF9-CE42-BE69-5EF0249C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unrolling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1E42-3CD0-4B41-99CC-C9750A30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20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5DEC65-4DE4-B049-A32A-EEC9B7D6E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5" y="609600"/>
            <a:ext cx="929047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6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AE960-0E23-B54C-9C58-169739A0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8" y="685800"/>
            <a:ext cx="904599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114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68AAA-BBDC-4540-8AF1-07DE9AF2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9067800" cy="56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55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356E8-C6D1-514F-B1A1-590E3090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74051"/>
            <a:ext cx="9296400" cy="57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45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31416-B823-7646-9185-567B59E73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628393" cy="60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2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392D59-C1AD-0D45-9A78-A6CA0847C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7978"/>
              </p:ext>
            </p:extLst>
          </p:nvPr>
        </p:nvGraphicFramePr>
        <p:xfrm>
          <a:off x="304800" y="228600"/>
          <a:ext cx="3665948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487">
                  <a:extLst>
                    <a:ext uri="{9D8B030D-6E8A-4147-A177-3AD203B41FA5}">
                      <a16:colId xmlns:a16="http://schemas.microsoft.com/office/drawing/2014/main" val="4072160946"/>
                    </a:ext>
                  </a:extLst>
                </a:gridCol>
                <a:gridCol w="916487">
                  <a:extLst>
                    <a:ext uri="{9D8B030D-6E8A-4147-A177-3AD203B41FA5}">
                      <a16:colId xmlns:a16="http://schemas.microsoft.com/office/drawing/2014/main" val="451924303"/>
                    </a:ext>
                  </a:extLst>
                </a:gridCol>
                <a:gridCol w="910227">
                  <a:extLst>
                    <a:ext uri="{9D8B030D-6E8A-4147-A177-3AD203B41FA5}">
                      <a16:colId xmlns:a16="http://schemas.microsoft.com/office/drawing/2014/main" val="2788013390"/>
                    </a:ext>
                  </a:extLst>
                </a:gridCol>
                <a:gridCol w="922747">
                  <a:extLst>
                    <a:ext uri="{9D8B030D-6E8A-4147-A177-3AD203B41FA5}">
                      <a16:colId xmlns:a16="http://schemas.microsoft.com/office/drawing/2014/main" val="210017824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I[0].A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I[0].B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I[0].BV[0]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I[0].B[1]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78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5B6E47-0EF5-A14A-B16A-974145E6B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60646"/>
              </p:ext>
            </p:extLst>
          </p:nvPr>
        </p:nvGraphicFramePr>
        <p:xfrm>
          <a:off x="315310" y="1447800"/>
          <a:ext cx="3665948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487">
                  <a:extLst>
                    <a:ext uri="{9D8B030D-6E8A-4147-A177-3AD203B41FA5}">
                      <a16:colId xmlns:a16="http://schemas.microsoft.com/office/drawing/2014/main" val="4072160946"/>
                    </a:ext>
                  </a:extLst>
                </a:gridCol>
                <a:gridCol w="916487">
                  <a:extLst>
                    <a:ext uri="{9D8B030D-6E8A-4147-A177-3AD203B41FA5}">
                      <a16:colId xmlns:a16="http://schemas.microsoft.com/office/drawing/2014/main" val="451924303"/>
                    </a:ext>
                  </a:extLst>
                </a:gridCol>
                <a:gridCol w="910227">
                  <a:extLst>
                    <a:ext uri="{9D8B030D-6E8A-4147-A177-3AD203B41FA5}">
                      <a16:colId xmlns:a16="http://schemas.microsoft.com/office/drawing/2014/main" val="2788013390"/>
                    </a:ext>
                  </a:extLst>
                </a:gridCol>
                <a:gridCol w="922747">
                  <a:extLst>
                    <a:ext uri="{9D8B030D-6E8A-4147-A177-3AD203B41FA5}">
                      <a16:colId xmlns:a16="http://schemas.microsoft.com/office/drawing/2014/main" val="210017824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I[1].A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I[1].B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I[1].BV[0]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I[1].B[1]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78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2A3CD7-3FB5-094E-9421-DD0342257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10859"/>
              </p:ext>
            </p:extLst>
          </p:nvPr>
        </p:nvGraphicFramePr>
        <p:xfrm>
          <a:off x="275896" y="2802758"/>
          <a:ext cx="3665948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487">
                  <a:extLst>
                    <a:ext uri="{9D8B030D-6E8A-4147-A177-3AD203B41FA5}">
                      <a16:colId xmlns:a16="http://schemas.microsoft.com/office/drawing/2014/main" val="4072160946"/>
                    </a:ext>
                  </a:extLst>
                </a:gridCol>
                <a:gridCol w="916487">
                  <a:extLst>
                    <a:ext uri="{9D8B030D-6E8A-4147-A177-3AD203B41FA5}">
                      <a16:colId xmlns:a16="http://schemas.microsoft.com/office/drawing/2014/main" val="451924303"/>
                    </a:ext>
                  </a:extLst>
                </a:gridCol>
                <a:gridCol w="910227">
                  <a:extLst>
                    <a:ext uri="{9D8B030D-6E8A-4147-A177-3AD203B41FA5}">
                      <a16:colId xmlns:a16="http://schemas.microsoft.com/office/drawing/2014/main" val="2788013390"/>
                    </a:ext>
                  </a:extLst>
                </a:gridCol>
                <a:gridCol w="922747">
                  <a:extLst>
                    <a:ext uri="{9D8B030D-6E8A-4147-A177-3AD203B41FA5}">
                      <a16:colId xmlns:a16="http://schemas.microsoft.com/office/drawing/2014/main" val="210017824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I[2].A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I[2].B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I[2].BV[0]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I[2].B[1]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78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6C6245-9935-F244-B45F-9E5797E9B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9752"/>
              </p:ext>
            </p:extLst>
          </p:nvPr>
        </p:nvGraphicFramePr>
        <p:xfrm>
          <a:off x="275896" y="4343400"/>
          <a:ext cx="3665948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487">
                  <a:extLst>
                    <a:ext uri="{9D8B030D-6E8A-4147-A177-3AD203B41FA5}">
                      <a16:colId xmlns:a16="http://schemas.microsoft.com/office/drawing/2014/main" val="4072160946"/>
                    </a:ext>
                  </a:extLst>
                </a:gridCol>
                <a:gridCol w="916487">
                  <a:extLst>
                    <a:ext uri="{9D8B030D-6E8A-4147-A177-3AD203B41FA5}">
                      <a16:colId xmlns:a16="http://schemas.microsoft.com/office/drawing/2014/main" val="451924303"/>
                    </a:ext>
                  </a:extLst>
                </a:gridCol>
                <a:gridCol w="910227">
                  <a:extLst>
                    <a:ext uri="{9D8B030D-6E8A-4147-A177-3AD203B41FA5}">
                      <a16:colId xmlns:a16="http://schemas.microsoft.com/office/drawing/2014/main" val="2788013390"/>
                    </a:ext>
                  </a:extLst>
                </a:gridCol>
                <a:gridCol w="922747">
                  <a:extLst>
                    <a:ext uri="{9D8B030D-6E8A-4147-A177-3AD203B41FA5}">
                      <a16:colId xmlns:a16="http://schemas.microsoft.com/office/drawing/2014/main" val="210017824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/>
                        <a:t>I[3].A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I[3].B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I[3].BV[0]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I[3].B[1]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6784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630AA83-AD90-9549-B306-10D9AE475370}"/>
              </a:ext>
            </a:extLst>
          </p:cNvPr>
          <p:cNvSpPr/>
          <p:nvPr/>
        </p:nvSpPr>
        <p:spPr>
          <a:xfrm>
            <a:off x="304800" y="5638800"/>
            <a:ext cx="830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9DF29-A6C5-F64C-ACC6-0C38DF5912E2}"/>
              </a:ext>
            </a:extLst>
          </p:cNvPr>
          <p:cNvSpPr/>
          <p:nvPr/>
        </p:nvSpPr>
        <p:spPr>
          <a:xfrm>
            <a:off x="304800" y="5638800"/>
            <a:ext cx="375745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A10AD4-7EC5-D74E-8A9E-A753D40A3B75}"/>
              </a:ext>
            </a:extLst>
          </p:cNvPr>
          <p:cNvSpPr/>
          <p:nvPr/>
        </p:nvSpPr>
        <p:spPr>
          <a:xfrm>
            <a:off x="2322129" y="5638800"/>
            <a:ext cx="375745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61361-9958-CC4E-8EEA-99D95ADB44F0}"/>
              </a:ext>
            </a:extLst>
          </p:cNvPr>
          <p:cNvSpPr/>
          <p:nvPr/>
        </p:nvSpPr>
        <p:spPr>
          <a:xfrm>
            <a:off x="4265886" y="5638800"/>
            <a:ext cx="375745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1756A-5409-4A4F-B6EA-735D074D48D6}"/>
              </a:ext>
            </a:extLst>
          </p:cNvPr>
          <p:cNvSpPr/>
          <p:nvPr/>
        </p:nvSpPr>
        <p:spPr>
          <a:xfrm>
            <a:off x="6170886" y="5638800"/>
            <a:ext cx="375745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0F428-63AC-884F-A78A-0E11E0A0E9DC}"/>
              </a:ext>
            </a:extLst>
          </p:cNvPr>
          <p:cNvSpPr txBox="1"/>
          <p:nvPr/>
        </p:nvSpPr>
        <p:spPr>
          <a:xfrm>
            <a:off x="2132519" y="5161849"/>
            <a:ext cx="134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2^9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D03EE-EF4D-7844-817F-E1D7EE0AEBFE}"/>
              </a:ext>
            </a:extLst>
          </p:cNvPr>
          <p:cNvSpPr txBox="1"/>
          <p:nvPr/>
        </p:nvSpPr>
        <p:spPr>
          <a:xfrm>
            <a:off x="5410200" y="1219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block associated the first half of the array has a unique spot in memory</a:t>
            </a:r>
          </a:p>
        </p:txBody>
      </p:sp>
    </p:spTree>
    <p:extLst>
      <p:ext uri="{BB962C8B-B14F-4D97-AF65-F5344CB8AC3E}">
        <p14:creationId xmlns:p14="http://schemas.microsoft.com/office/powerpoint/2010/main" val="298310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83CC8A-AFF0-6E4A-A6AE-48B0E4BB5FFE}"/>
              </a:ext>
            </a:extLst>
          </p:cNvPr>
          <p:cNvSpPr txBox="1"/>
          <p:nvPr/>
        </p:nvSpPr>
        <p:spPr>
          <a:xfrm>
            <a:off x="508438" y="1235623"/>
            <a:ext cx="402611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(j = 0; j &lt; 3: j = j+1){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for(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i &lt; 3;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 = 2*x[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B60E3-89F5-B144-82B5-160C0BB0E94E}"/>
              </a:ext>
            </a:extLst>
          </p:cNvPr>
          <p:cNvSpPr txBox="1"/>
          <p:nvPr/>
        </p:nvSpPr>
        <p:spPr>
          <a:xfrm>
            <a:off x="4808484" y="1241535"/>
            <a:ext cx="402611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3: </a:t>
            </a:r>
            <a:r>
              <a:rPr lang="en-US" sz="12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for(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3;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+ 1){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 = 2*x[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A5985-D829-484C-8BF3-787D02A1D075}"/>
              </a:ext>
            </a:extLst>
          </p:cNvPr>
          <p:cNvSpPr txBox="1"/>
          <p:nvPr/>
        </p:nvSpPr>
        <p:spPr>
          <a:xfrm>
            <a:off x="202980" y="2750372"/>
            <a:ext cx="44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These two loops compute the same result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3289BE-8632-A24B-BC64-CF8DC0148598}"/>
              </a:ext>
            </a:extLst>
          </p:cNvPr>
          <p:cNvGraphicFramePr>
            <a:graphicFrameLocks noGrp="1"/>
          </p:cNvGraphicFramePr>
          <p:nvPr/>
        </p:nvGraphicFramePr>
        <p:xfrm>
          <a:off x="608943" y="3771218"/>
          <a:ext cx="2089919" cy="83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625">
                  <a:extLst>
                    <a:ext uri="{9D8B030D-6E8A-4147-A177-3AD203B41FA5}">
                      <a16:colId xmlns:a16="http://schemas.microsoft.com/office/drawing/2014/main" val="2926076263"/>
                    </a:ext>
                  </a:extLst>
                </a:gridCol>
                <a:gridCol w="697625">
                  <a:extLst>
                    <a:ext uri="{9D8B030D-6E8A-4147-A177-3AD203B41FA5}">
                      <a16:colId xmlns:a16="http://schemas.microsoft.com/office/drawing/2014/main" val="1927672001"/>
                    </a:ext>
                  </a:extLst>
                </a:gridCol>
                <a:gridCol w="694669">
                  <a:extLst>
                    <a:ext uri="{9D8B030D-6E8A-4147-A177-3AD203B41FA5}">
                      <a16:colId xmlns:a16="http://schemas.microsoft.com/office/drawing/2014/main" val="20525987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X[0][0]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X[0][1]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X[0][2]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62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X[1][0]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X[1][1]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X[1][2]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636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X[2][0]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X[2][1]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X[2][2]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717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732CC88-E28E-8D47-BF7B-DECF1A2E8E83}"/>
              </a:ext>
            </a:extLst>
          </p:cNvPr>
          <p:cNvSpPr txBox="1"/>
          <p:nvPr/>
        </p:nvSpPr>
        <p:spPr>
          <a:xfrm>
            <a:off x="304800" y="3241327"/>
            <a:ext cx="282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Array in row major order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75D3C1B-E86C-6141-AA71-542293BC0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606"/>
              </p:ext>
            </p:extLst>
          </p:nvPr>
        </p:nvGraphicFramePr>
        <p:xfrm>
          <a:off x="1368648" y="5423118"/>
          <a:ext cx="2209800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152">
                  <a:extLst>
                    <a:ext uri="{9D8B030D-6E8A-4147-A177-3AD203B41FA5}">
                      <a16:colId xmlns:a16="http://schemas.microsoft.com/office/drawing/2014/main" val="30823764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38990140"/>
                    </a:ext>
                  </a:extLst>
                </a:gridCol>
                <a:gridCol w="759048">
                  <a:extLst>
                    <a:ext uri="{9D8B030D-6E8A-4147-A177-3AD203B41FA5}">
                      <a16:colId xmlns:a16="http://schemas.microsoft.com/office/drawing/2014/main" val="9724979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X[0][0]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X[0][1]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X[0][2]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78782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AA66271-65F2-4C46-897B-FD84AA721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58970"/>
              </p:ext>
            </p:extLst>
          </p:nvPr>
        </p:nvGraphicFramePr>
        <p:xfrm>
          <a:off x="3578447" y="5423118"/>
          <a:ext cx="2469602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4365">
                  <a:extLst>
                    <a:ext uri="{9D8B030D-6E8A-4147-A177-3AD203B41FA5}">
                      <a16:colId xmlns:a16="http://schemas.microsoft.com/office/drawing/2014/main" val="593542600"/>
                    </a:ext>
                  </a:extLst>
                </a:gridCol>
                <a:gridCol w="824365">
                  <a:extLst>
                    <a:ext uri="{9D8B030D-6E8A-4147-A177-3AD203B41FA5}">
                      <a16:colId xmlns:a16="http://schemas.microsoft.com/office/drawing/2014/main" val="3748322491"/>
                    </a:ext>
                  </a:extLst>
                </a:gridCol>
                <a:gridCol w="820872">
                  <a:extLst>
                    <a:ext uri="{9D8B030D-6E8A-4147-A177-3AD203B41FA5}">
                      <a16:colId xmlns:a16="http://schemas.microsoft.com/office/drawing/2014/main" val="170812169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X[1][0]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X[1][1]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X[1][2]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0386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903548E-98D1-5E48-B6ED-1D41EC90895F}"/>
              </a:ext>
            </a:extLst>
          </p:cNvPr>
          <p:cNvGraphicFramePr>
            <a:graphicFrameLocks noGrp="1"/>
          </p:cNvGraphicFramePr>
          <p:nvPr/>
        </p:nvGraphicFramePr>
        <p:xfrm>
          <a:off x="6048047" y="5423118"/>
          <a:ext cx="2477158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6887">
                  <a:extLst>
                    <a:ext uri="{9D8B030D-6E8A-4147-A177-3AD203B41FA5}">
                      <a16:colId xmlns:a16="http://schemas.microsoft.com/office/drawing/2014/main" val="3674311743"/>
                    </a:ext>
                  </a:extLst>
                </a:gridCol>
                <a:gridCol w="826887">
                  <a:extLst>
                    <a:ext uri="{9D8B030D-6E8A-4147-A177-3AD203B41FA5}">
                      <a16:colId xmlns:a16="http://schemas.microsoft.com/office/drawing/2014/main" val="702468122"/>
                    </a:ext>
                  </a:extLst>
                </a:gridCol>
                <a:gridCol w="823384">
                  <a:extLst>
                    <a:ext uri="{9D8B030D-6E8A-4147-A177-3AD203B41FA5}">
                      <a16:colId xmlns:a16="http://schemas.microsoft.com/office/drawing/2014/main" val="77452367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X[2][0]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X[2][1]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X[2][2]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4069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464DD16-E671-F740-A9E4-CB5F98335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13145"/>
              </p:ext>
            </p:extLst>
          </p:nvPr>
        </p:nvGraphicFramePr>
        <p:xfrm>
          <a:off x="1368647" y="5075690"/>
          <a:ext cx="2209800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308237641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3899014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9724979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0x0 – 0x3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0x4 - 0x7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0x8-0x11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8782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72D9908-EBE0-6D42-9A5B-69894C06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24388"/>
              </p:ext>
            </p:extLst>
          </p:nvPr>
        </p:nvGraphicFramePr>
        <p:xfrm>
          <a:off x="3578447" y="5069312"/>
          <a:ext cx="2471247" cy="278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736">
                  <a:extLst>
                    <a:ext uri="{9D8B030D-6E8A-4147-A177-3AD203B41FA5}">
                      <a16:colId xmlns:a16="http://schemas.microsoft.com/office/drawing/2014/main" val="3082376412"/>
                    </a:ext>
                  </a:extLst>
                </a:gridCol>
                <a:gridCol w="900596">
                  <a:extLst>
                    <a:ext uri="{9D8B030D-6E8A-4147-A177-3AD203B41FA5}">
                      <a16:colId xmlns:a16="http://schemas.microsoft.com/office/drawing/2014/main" val="938990140"/>
                    </a:ext>
                  </a:extLst>
                </a:gridCol>
                <a:gridCol w="770915">
                  <a:extLst>
                    <a:ext uri="{9D8B030D-6E8A-4147-A177-3AD203B41FA5}">
                      <a16:colId xmlns:a16="http://schemas.microsoft.com/office/drawing/2014/main" val="9724979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0x12–0x15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0x16 - 0x19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0x20-0x23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8782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9E4172B-F2B9-A146-9A11-74AAEE57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12" y="-13946"/>
            <a:ext cx="7886700" cy="1325563"/>
          </a:xfrm>
        </p:spPr>
        <p:txBody>
          <a:bodyPr/>
          <a:lstStyle/>
          <a:p>
            <a:r>
              <a:rPr lang="en-US" dirty="0"/>
              <a:t>Cache Optimization Techniques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BC9B0-D0ED-7F49-95F7-91371ECC8BAC}"/>
              </a:ext>
            </a:extLst>
          </p:cNvPr>
          <p:cNvSpPr txBox="1"/>
          <p:nvPr/>
        </p:nvSpPr>
        <p:spPr>
          <a:xfrm>
            <a:off x="5488043" y="249003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 loop analysis</a:t>
            </a:r>
          </a:p>
        </p:txBody>
      </p:sp>
    </p:spTree>
    <p:extLst>
      <p:ext uri="{BB962C8B-B14F-4D97-AF65-F5344CB8AC3E}">
        <p14:creationId xmlns:p14="http://schemas.microsoft.com/office/powerpoint/2010/main" val="2362618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11904</TotalTime>
  <Words>4770</Words>
  <Application>Microsoft Office PowerPoint</Application>
  <PresentationFormat>On-screen Show (4:3)</PresentationFormat>
  <Paragraphs>1137</Paragraphs>
  <Slides>75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Cache Memories   Lecture, Oct. 30, 2018</vt:lpstr>
      <vt:lpstr>General Cache Concept</vt:lpstr>
      <vt:lpstr>PowerPoint Presentation</vt:lpstr>
      <vt:lpstr>PowerPoint Presentation</vt:lpstr>
      <vt:lpstr>PowerPoint Presentation</vt:lpstr>
      <vt:lpstr>Structure Representation</vt:lpstr>
      <vt:lpstr>PowerPoint Presentation</vt:lpstr>
      <vt:lpstr>PowerPoint Presentation</vt:lpstr>
      <vt:lpstr>Cache Optimization Techniques</vt:lpstr>
      <vt:lpstr>Cache Optimization Techniques</vt:lpstr>
      <vt:lpstr>Matrix Multiplication Refresher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(ikj)</vt:lpstr>
      <vt:lpstr>Matrix Multiplication (jki)</vt:lpstr>
      <vt:lpstr>Matrix Multiplication (kji)</vt:lpstr>
      <vt:lpstr>Summary of Matrix Multiplication</vt:lpstr>
      <vt:lpstr>Core i7 Matrix Multiply Performance</vt:lpstr>
      <vt:lpstr>Example: Matrix Multiplication</vt:lpstr>
      <vt:lpstr>Cache Miss Analysis</vt:lpstr>
      <vt:lpstr>Cache Miss Analysis</vt:lpstr>
      <vt:lpstr>Blocked Matrix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Cache Miss Analysis</vt:lpstr>
      <vt:lpstr>Cache Miss Analysis</vt:lpstr>
      <vt:lpstr>Blocking Summary</vt:lpstr>
      <vt:lpstr>Cache Summary </vt:lpstr>
      <vt:lpstr>Blocked Matrix Multiplication</vt:lpstr>
      <vt:lpstr>Program Optimization </vt:lpstr>
      <vt:lpstr>Blocked Matrix Multiplication</vt:lpstr>
      <vt:lpstr>Compiler Optimizations</vt:lpstr>
      <vt:lpstr>Optimizing Compilers</vt:lpstr>
      <vt:lpstr>Limitations of Optimizing Compilers</vt:lpstr>
      <vt:lpstr>PowerPoint Presentation</vt:lpstr>
      <vt:lpstr>PowerPoint Presentation</vt:lpstr>
      <vt:lpstr>PowerPoint Presentation</vt:lpstr>
      <vt:lpstr>Some categories of optimizations compilers are good at</vt:lpstr>
      <vt:lpstr>Generally Useful Optimizations</vt:lpstr>
      <vt:lpstr>Reduction in Strength</vt:lpstr>
      <vt:lpstr>Share Common Subexpressions</vt:lpstr>
      <vt:lpstr>Share Common Subexpressions</vt:lpstr>
      <vt:lpstr>Write Compiler Friendly code: Times when the compilers need help</vt:lpstr>
      <vt:lpstr>Optimization Blocker #1: Procedure Calls</vt:lpstr>
      <vt:lpstr>Lower Case Conversion Performance</vt:lpstr>
      <vt:lpstr>Convert Loop To Goto Form</vt:lpstr>
      <vt:lpstr>Calling Strlen</vt:lpstr>
      <vt:lpstr>Improving Performance</vt:lpstr>
      <vt:lpstr>Lower Case Conversion Performance</vt:lpstr>
      <vt:lpstr>Optimization Blocker: Procedure Calls</vt:lpstr>
      <vt:lpstr>PowerPoint Presentation</vt:lpstr>
      <vt:lpstr>PowerPoint Presentation</vt:lpstr>
      <vt:lpstr>PowerPoint Presentation</vt:lpstr>
      <vt:lpstr>PowerPoint Presentation</vt:lpstr>
      <vt:lpstr>Memory Aliasing </vt:lpstr>
      <vt:lpstr>PowerPoint Presentation</vt:lpstr>
      <vt:lpstr>PowerPoint Presentation</vt:lpstr>
      <vt:lpstr>Another example of Aliasing</vt:lpstr>
      <vt:lpstr>Memory Aliasing</vt:lpstr>
      <vt:lpstr>Memory Aliasing</vt:lpstr>
      <vt:lpstr>Memory Aliasing</vt:lpstr>
      <vt:lpstr>Memory Matters</vt:lpstr>
      <vt:lpstr>Optimization Blocker: Memory Aliasing</vt:lpstr>
      <vt:lpstr>Loop unrolling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Graham, Daniel George (dgg6b)</cp:lastModifiedBy>
  <cp:revision>539</cp:revision>
  <cp:lastPrinted>2018-10-30T13:41:41Z</cp:lastPrinted>
  <dcterms:created xsi:type="dcterms:W3CDTF">2012-10-02T17:26:51Z</dcterms:created>
  <dcterms:modified xsi:type="dcterms:W3CDTF">2018-11-01T16:41:06Z</dcterms:modified>
</cp:coreProperties>
</file>