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72" r:id="rId2"/>
    <p:sldId id="27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9" r:id="rId12"/>
    <p:sldId id="264" r:id="rId13"/>
    <p:sldId id="265" r:id="rId14"/>
    <p:sldId id="266" r:id="rId15"/>
    <p:sldId id="267" r:id="rId16"/>
    <p:sldId id="268" r:id="rId17"/>
    <p:sldId id="270" r:id="rId18"/>
    <p:sldId id="271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1FBF5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5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82F33-B1E0-F143-988B-266E63B6A821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5C188-DC3B-4E4E-82CB-3D85063DC3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5C188-DC3B-4E4E-82CB-3D85063DC38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3ABF9447-907B-4E4A-9CC1-6AEC6E23400C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5C188-DC3B-4E4E-82CB-3D85063DC38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5C188-DC3B-4E4E-82CB-3D85063DC38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75C188-DC3B-4E4E-82CB-3D85063DC38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1682-DC28-FC4F-84DC-5CF721462805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8D36-3C01-2E45-ADE3-580F7192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1682-DC28-FC4F-84DC-5CF721462805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8D36-3C01-2E45-ADE3-580F7192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1682-DC28-FC4F-84DC-5CF721462805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8D36-3C01-2E45-ADE3-580F7192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1682-DC28-FC4F-84DC-5CF721462805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8D36-3C01-2E45-ADE3-580F7192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1682-DC28-FC4F-84DC-5CF721462805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8D36-3C01-2E45-ADE3-580F7192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1682-DC28-FC4F-84DC-5CF721462805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8D36-3C01-2E45-ADE3-580F7192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1682-DC28-FC4F-84DC-5CF721462805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8D36-3C01-2E45-ADE3-580F7192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1682-DC28-FC4F-84DC-5CF721462805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8D36-3C01-2E45-ADE3-580F7192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1682-DC28-FC4F-84DC-5CF721462805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8D36-3C01-2E45-ADE3-580F7192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1682-DC28-FC4F-84DC-5CF721462805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8D36-3C01-2E45-ADE3-580F7192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51682-DC28-FC4F-84DC-5CF721462805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68D36-3C01-2E45-ADE3-580F7192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51682-DC28-FC4F-84DC-5CF721462805}" type="datetimeFigureOut">
              <a:rPr lang="en-US" smtClean="0"/>
              <a:pPr/>
              <a:t>12/4/2011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68D36-3C01-2E45-ADE3-580F7192C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0.wav"/><Relationship Id="rId1" Type="http://schemas.openxmlformats.org/officeDocument/2006/relationships/tags" Target="../tags/tag8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2" Type="http://schemas.openxmlformats.org/officeDocument/2006/relationships/audio" Target="../media/audio12.wav"/><Relationship Id="rId1" Type="http://schemas.openxmlformats.org/officeDocument/2006/relationships/tags" Target="../tags/tag9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2" Type="http://schemas.openxmlformats.org/officeDocument/2006/relationships/audio" Target="../media/audio13.wav"/><Relationship Id="rId1" Type="http://schemas.openxmlformats.org/officeDocument/2006/relationships/tags" Target="../tags/tag10.xml"/><Relationship Id="rId6" Type="http://schemas.openxmlformats.org/officeDocument/2006/relationships/image" Target="../media/image30.png"/><Relationship Id="rId5" Type="http://schemas.openxmlformats.org/officeDocument/2006/relationships/image" Target="../media/image31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jpeg"/><Relationship Id="rId2" Type="http://schemas.openxmlformats.org/officeDocument/2006/relationships/audio" Target="../media/audio15.wav"/><Relationship Id="rId1" Type="http://schemas.openxmlformats.org/officeDocument/2006/relationships/tags" Target="../tags/tag11.xml"/><Relationship Id="rId6" Type="http://schemas.openxmlformats.org/officeDocument/2006/relationships/image" Target="../media/image37.jpeg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1.jpeg"/><Relationship Id="rId2" Type="http://schemas.openxmlformats.org/officeDocument/2006/relationships/audio" Target="../media/audio16.wav"/><Relationship Id="rId1" Type="http://schemas.openxmlformats.org/officeDocument/2006/relationships/tags" Target="../tags/tag12.xml"/><Relationship Id="rId6" Type="http://schemas.openxmlformats.org/officeDocument/2006/relationships/image" Target="../media/image40.jpeg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9.png"/><Relationship Id="rId2" Type="http://schemas.openxmlformats.org/officeDocument/2006/relationships/audio" Target="../media/audio18.wav"/><Relationship Id="rId1" Type="http://schemas.openxmlformats.org/officeDocument/2006/relationships/tags" Target="../tags/tag13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9.wav"/><Relationship Id="rId1" Type="http://schemas.openxmlformats.org/officeDocument/2006/relationships/tags" Target="../tags/tag14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5.wav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.wav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audio7.wav"/><Relationship Id="rId1" Type="http://schemas.openxmlformats.org/officeDocument/2006/relationships/tags" Target="../tags/tag5.xml"/><Relationship Id="rId6" Type="http://schemas.openxmlformats.org/officeDocument/2006/relationships/image" Target="../media/image12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2" Type="http://schemas.openxmlformats.org/officeDocument/2006/relationships/audio" Target="../media/audio8.wav"/><Relationship Id="rId1" Type="http://schemas.openxmlformats.org/officeDocument/2006/relationships/tags" Target="../tags/tag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hyperlink" Target="http://www.wallsave.com/big/background-art-snowman-christmas-urban-183423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9.wav"/><Relationship Id="rId1" Type="http://schemas.openxmlformats.org/officeDocument/2006/relationships/tags" Target="../tags/tag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hristmasbackgrounds.net/backgrounds/jpeg-christmas-backgroun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1384" y="632012"/>
            <a:ext cx="77364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Lucida Calligraphy" pitchFamily="66" charset="0"/>
              </a:rPr>
              <a:t>A WONDERFUL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Lucida Calligraphy" pitchFamily="66" charset="0"/>
              </a:rPr>
              <a:t>COMPUTING CHRISTMAS</a:t>
            </a:r>
            <a:endParaRPr lang="en-US" sz="4000" b="1" dirty="0">
              <a:solidFill>
                <a:schemeClr val="bg1"/>
              </a:solidFill>
              <a:latin typeface="Lucida Calligraphy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69726" y="4219303"/>
            <a:ext cx="274305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Lucida Calligraphy" pitchFamily="66" charset="0"/>
              </a:rPr>
              <a:t>By: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Lucida Calligraphy" pitchFamily="66" charset="0"/>
              </a:rPr>
              <a:t>Deidre Regan</a:t>
            </a:r>
          </a:p>
          <a:p>
            <a:r>
              <a:rPr lang="en-US" sz="2400" b="1" dirty="0" err="1" smtClean="0">
                <a:solidFill>
                  <a:schemeClr val="bg1"/>
                </a:solidFill>
                <a:latin typeface="Lucida Calligraphy" pitchFamily="66" charset="0"/>
              </a:rPr>
              <a:t>Deeksha</a:t>
            </a:r>
            <a:r>
              <a:rPr lang="en-US" sz="2400" b="1" dirty="0" smtClean="0">
                <a:solidFill>
                  <a:schemeClr val="bg1"/>
                </a:solidFill>
                <a:latin typeface="Lucida Calligraphy" pitchFamily="66" charset="0"/>
              </a:rPr>
              <a:t> Kola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Lucida Calligraphy" pitchFamily="66" charset="0"/>
              </a:rPr>
              <a:t>Julia </a:t>
            </a:r>
            <a:r>
              <a:rPr lang="en-US" sz="2400" b="1" dirty="0" err="1" smtClean="0">
                <a:solidFill>
                  <a:schemeClr val="bg1"/>
                </a:solidFill>
                <a:latin typeface="Lucida Calligraphy" pitchFamily="66" charset="0"/>
              </a:rPr>
              <a:t>Dangtran</a:t>
            </a:r>
            <a:endParaRPr lang="en-US" sz="2400" b="1" dirty="0" smtClean="0">
              <a:solidFill>
                <a:schemeClr val="bg1"/>
              </a:solidFill>
              <a:latin typeface="Lucida Calligraphy" pitchFamily="66" charset="0"/>
            </a:endParaRPr>
          </a:p>
          <a:p>
            <a:r>
              <a:rPr lang="en-US" sz="2400" b="1" dirty="0" err="1" smtClean="0">
                <a:solidFill>
                  <a:schemeClr val="bg1"/>
                </a:solidFill>
                <a:latin typeface="Lucida Calligraphy" pitchFamily="66" charset="0"/>
              </a:rPr>
              <a:t>Samah</a:t>
            </a:r>
            <a:r>
              <a:rPr lang="en-US" sz="2400" b="1" dirty="0" smtClean="0">
                <a:solidFill>
                  <a:schemeClr val="bg1"/>
                </a:solidFill>
                <a:latin typeface="Lucida Calligraphy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Lucida Calligraphy" pitchFamily="66" charset="0"/>
              </a:rPr>
              <a:t>Hasan</a:t>
            </a:r>
            <a:endParaRPr lang="en-US" sz="2400" b="1" dirty="0" smtClean="0">
              <a:solidFill>
                <a:schemeClr val="bg1"/>
              </a:solidFill>
              <a:latin typeface="Lucida Calligraphy" pitchFamily="66" charset="0"/>
            </a:endParaRPr>
          </a:p>
        </p:txBody>
      </p:sp>
      <p:pic>
        <p:nvPicPr>
          <p:cNvPr id="11" name="~PP1259.WAV">
            <a:hlinkClick r:id="" action="ppaction://media"/>
          </p:cNvPr>
          <p:cNvPicPr>
            <a:picLocks noRot="1" noChangeAspect="1"/>
          </p:cNvPicPr>
          <p:nvPr>
            <a:wavAudioFile r:embed="rId2" name="~PP1259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8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tock-vector-blue-christmas-background-vector-illustration-36142354.jpg (450×368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70901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59988" y="562708"/>
            <a:ext cx="6161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Papyrus" pitchFamily="66" charset="0"/>
              </a:rPr>
              <a:t>…</a:t>
            </a:r>
            <a:r>
              <a:rPr lang="en-US" sz="3000" dirty="0" smtClean="0">
                <a:solidFill>
                  <a:schemeClr val="bg1"/>
                </a:solidFill>
                <a:latin typeface="Papyrus" pitchFamily="66" charset="0"/>
              </a:rPr>
              <a:t>and the Elf Lodge, where all of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Papyrus" pitchFamily="66" charset="0"/>
              </a:rPr>
              <a:t> Santa’s helpers live</a:t>
            </a:r>
            <a:r>
              <a:rPr lang="en-US" sz="3000" dirty="0" smtClean="0">
                <a:solidFill>
                  <a:schemeClr val="bg1"/>
                </a:solidFill>
              </a:rPr>
              <a:t>.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18436" name="Picture 4" descr="Picture_tiny_Christmas_Elves_making_and_passing_Christmas_gifts_in_a_vector_clip_art_illustration_110831-193518-679001.jpg (450×199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08296" y="2799471"/>
            <a:ext cx="6682153" cy="24239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~PP3303.WAV">
            <a:hlinkClick r:id="" action="ppaction://media"/>
          </p:cNvPr>
          <p:cNvPicPr>
            <a:picLocks noRot="1" noChangeAspect="1"/>
          </p:cNvPicPr>
          <p:nvPr>
            <a:wavAudioFile r:embed="rId2" name="~PP3303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6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276407-christmas-santa-with-blank-note-vector-illustrat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1740" y="0"/>
            <a:ext cx="665226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91741" y="1736367"/>
            <a:ext cx="5176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Lucida Calligraphy" pitchFamily="66" charset="0"/>
                <a:cs typeface="Herculanum"/>
              </a:rPr>
              <a:t>List Map</a:t>
            </a:r>
            <a:endParaRPr lang="en-US" sz="8000" dirty="0">
              <a:latin typeface="Lucida Calligraphy" pitchFamily="66" charset="0"/>
              <a:cs typeface="Herculanum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323" y="0"/>
            <a:ext cx="2515063" cy="6663631"/>
          </a:xfrm>
          <a:prstGeom prst="rect">
            <a:avLst/>
          </a:prstGeom>
        </p:spPr>
      </p:pic>
      <p:pic>
        <p:nvPicPr>
          <p:cNvPr id="7" name="~PP1188.WAV">
            <a:hlinkClick r:id="" action="ppaction://media"/>
          </p:cNvPr>
          <p:cNvPicPr>
            <a:picLocks noRot="1" noChangeAspect="1"/>
          </p:cNvPicPr>
          <p:nvPr>
            <a:wavAudioFile r:embed="rId1" name="~PP1188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BF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ig elf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62125"/>
            <a:ext cx="3963988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500" y="5935663"/>
            <a:ext cx="3208338" cy="938212"/>
          </a:xfrm>
        </p:spPr>
        <p:txBody>
          <a:bodyPr/>
          <a:lstStyle/>
          <a:p>
            <a:pPr algn="l" eaLnBrk="1" hangingPunct="1"/>
            <a:r>
              <a:rPr lang="en-US" smtClean="0">
                <a:latin typeface="Edwardian Script ITC" pitchFamily="-105" charset="0"/>
                <a:ea typeface="Edwardian Script ITC" pitchFamily="-105" charset="0"/>
                <a:cs typeface="Edwardian Script ITC" pitchFamily="-105" charset="0"/>
              </a:rPr>
              <a:t>Procedure: Bow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252413" y="0"/>
            <a:ext cx="3070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7200" b="1">
                <a:solidFill>
                  <a:srgbClr val="000000"/>
                </a:solidFill>
                <a:latin typeface="Edwardian Script ITC" pitchFamily="-105" charset="0"/>
                <a:ea typeface="Edwardian Script ITC" pitchFamily="-105" charset="0"/>
                <a:cs typeface="Edwardian Script ITC" pitchFamily="-105" charset="0"/>
              </a:rPr>
              <a:t>List Map</a:t>
            </a:r>
            <a:endParaRPr lang="en-US">
              <a:latin typeface="Calibri" pitchFamily="-105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6363" y="2938463"/>
            <a:ext cx="1774825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lus 9"/>
          <p:cNvSpPr/>
          <p:nvPr/>
        </p:nvSpPr>
        <p:spPr>
          <a:xfrm>
            <a:off x="4719095" y="3301999"/>
            <a:ext cx="914400" cy="914400"/>
          </a:xfrm>
          <a:prstGeom prst="mathPlus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outerShdw blurRad="40000" dist="23000" dir="5400000" sx="90000" sy="90000" rotWithShape="0">
              <a:srgbClr val="000000">
                <a:alpha val="35000"/>
              </a:srgbClr>
            </a:outerShdw>
            <a:softEdge rad="381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>
            <a:off x="965200" y="1008063"/>
            <a:ext cx="756285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300">
                <a:solidFill>
                  <a:srgbClr val="000000"/>
                </a:solidFill>
                <a:latin typeface="Edwardian Script ITC" pitchFamily="-105" charset="0"/>
                <a:ea typeface="Edwardian Script ITC" pitchFamily="-105" charset="0"/>
                <a:cs typeface="Edwardian Script ITC" pitchFamily="-105" charset="0"/>
              </a:rPr>
              <a:t>List map takes a procedure and list as its input….. </a:t>
            </a:r>
            <a:endParaRPr lang="en-US">
              <a:latin typeface="Calibri" pitchFamily="-105" charset="0"/>
            </a:endParaRPr>
          </a:p>
        </p:txBody>
      </p:sp>
      <p:sp>
        <p:nvSpPr>
          <p:cNvPr id="12" name="Cube 11"/>
          <p:cNvSpPr/>
          <p:nvPr/>
        </p:nvSpPr>
        <p:spPr>
          <a:xfrm>
            <a:off x="5451475" y="2393950"/>
            <a:ext cx="1230313" cy="1090613"/>
          </a:xfrm>
          <a:prstGeom prst="cube">
            <a:avLst/>
          </a:prstGeom>
          <a:blipFill rotWithShape="1">
            <a:blip r:embed="rId6"/>
            <a:stretch>
              <a:fillRect/>
            </a:stretch>
          </a:blipFill>
          <a:ln w="38100" cmpd="sng">
            <a:solidFill>
              <a:schemeClr val="tx1">
                <a:lumMod val="95000"/>
                <a:lumOff val="5000"/>
              </a:schemeClr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3" name="Cube 12"/>
          <p:cNvSpPr/>
          <p:nvPr/>
        </p:nvSpPr>
        <p:spPr>
          <a:xfrm>
            <a:off x="5840413" y="4030663"/>
            <a:ext cx="1231900" cy="1090612"/>
          </a:xfrm>
          <a:prstGeom prst="cube">
            <a:avLst/>
          </a:prstGeom>
          <a:blipFill rotWithShape="1">
            <a:blip r:embed="rId6"/>
            <a:stretch>
              <a:fillRect/>
            </a:stretch>
          </a:blipFill>
          <a:ln w="38100" cmpd="sng">
            <a:solidFill>
              <a:schemeClr val="tx1">
                <a:lumMod val="95000"/>
                <a:lumOff val="5000"/>
              </a:schemeClr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4" name="Cube 13"/>
          <p:cNvSpPr/>
          <p:nvPr/>
        </p:nvSpPr>
        <p:spPr>
          <a:xfrm>
            <a:off x="6681788" y="2322513"/>
            <a:ext cx="1231900" cy="1090612"/>
          </a:xfrm>
          <a:prstGeom prst="cube">
            <a:avLst/>
          </a:prstGeom>
          <a:blipFill rotWithShape="1">
            <a:blip r:embed="rId6"/>
            <a:stretch>
              <a:fillRect/>
            </a:stretch>
          </a:blipFill>
          <a:ln w="38100" cmpd="sng">
            <a:solidFill>
              <a:schemeClr val="tx1">
                <a:lumMod val="95000"/>
                <a:lumOff val="5000"/>
              </a:schemeClr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5" name="Cube 14"/>
          <p:cNvSpPr/>
          <p:nvPr/>
        </p:nvSpPr>
        <p:spPr>
          <a:xfrm>
            <a:off x="7297738" y="4030663"/>
            <a:ext cx="1230312" cy="1090612"/>
          </a:xfrm>
          <a:prstGeom prst="cube">
            <a:avLst/>
          </a:prstGeom>
          <a:blipFill rotWithShape="1">
            <a:blip r:embed="rId6"/>
            <a:stretch>
              <a:fillRect/>
            </a:stretch>
          </a:blipFill>
          <a:ln w="38100" cmpd="sng">
            <a:solidFill>
              <a:schemeClr val="tx1">
                <a:lumMod val="95000"/>
                <a:lumOff val="5000"/>
              </a:schemeClr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6" name="Cube 15"/>
          <p:cNvSpPr/>
          <p:nvPr/>
        </p:nvSpPr>
        <p:spPr>
          <a:xfrm>
            <a:off x="7913688" y="2322513"/>
            <a:ext cx="1230312" cy="1090612"/>
          </a:xfrm>
          <a:prstGeom prst="cube">
            <a:avLst/>
          </a:prstGeom>
          <a:blipFill rotWithShape="1">
            <a:blip r:embed="rId6"/>
            <a:stretch>
              <a:fillRect/>
            </a:stretch>
          </a:blipFill>
          <a:ln w="38100" cmpd="sng">
            <a:solidFill>
              <a:schemeClr val="tx1">
                <a:lumMod val="95000"/>
                <a:lumOff val="5000"/>
              </a:schemeClr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64238" y="6103938"/>
            <a:ext cx="2214562" cy="769937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400">
                <a:solidFill>
                  <a:srgbClr val="000000"/>
                </a:solidFill>
                <a:latin typeface="Edwardian Script ITC" pitchFamily="-105" charset="0"/>
                <a:ea typeface="Edwardian Script ITC" pitchFamily="-105" charset="0"/>
                <a:cs typeface="Edwardian Script ITC" pitchFamily="-105" charset="0"/>
              </a:rPr>
              <a:t>List: Gifts</a:t>
            </a:r>
            <a:endParaRPr lang="en-US">
              <a:latin typeface="Calibri" pitchFamily="-105" charset="0"/>
            </a:endParaRPr>
          </a:p>
        </p:txBody>
      </p:sp>
      <p:pic>
        <p:nvPicPr>
          <p:cNvPr id="18" name="~PP2043.WAV">
            <a:hlinkClick r:id="" action="ppaction://media"/>
          </p:cNvPr>
          <p:cNvPicPr>
            <a:picLocks noRot="1" noChangeAspect="1"/>
          </p:cNvPicPr>
          <p:nvPr>
            <a:wavAudioFile r:embed="rId2" name="~PP2043.WAV"/>
          </p:nvPr>
        </p:nvPicPr>
        <p:blipFill>
          <a:blip r:embed="rId7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71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7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8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9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" grpId="0"/>
      <p:bldP spid="2" grpId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BF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4" descr="banner 1.jpg"/>
          <p:cNvPicPr>
            <a:picLocks noChangeAspect="1"/>
          </p:cNvPicPr>
          <p:nvPr/>
        </p:nvPicPr>
        <p:blipFill>
          <a:blip r:embed="rId4">
            <a:alphaModFix amt="85000"/>
          </a:blip>
          <a:srcRect t="66553"/>
          <a:stretch>
            <a:fillRect/>
          </a:stretch>
        </p:blipFill>
        <p:spPr bwMode="auto">
          <a:xfrm>
            <a:off x="0" y="4494213"/>
            <a:ext cx="9144000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500" y="0"/>
            <a:ext cx="4246563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6500" b="1">
                <a:solidFill>
                  <a:srgbClr val="000000"/>
                </a:solidFill>
                <a:latin typeface="Edwardian Script ITC" pitchFamily="-105" charset="0"/>
                <a:ea typeface="Edwardian Script ITC" pitchFamily="-105" charset="0"/>
                <a:cs typeface="Edwardian Script ITC" pitchFamily="-105" charset="0"/>
              </a:rPr>
              <a:t>List Map</a:t>
            </a:r>
            <a:endParaRPr lang="en-US" sz="360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213" y="4324350"/>
            <a:ext cx="8389937" cy="2533650"/>
          </a:xfrm>
        </p:spPr>
        <p:txBody>
          <a:bodyPr/>
          <a:lstStyle/>
          <a:p>
            <a:pPr eaLnBrk="1" hangingPunct="1">
              <a:buFont typeface="Arial" pitchFamily="-105" charset="0"/>
              <a:buNone/>
            </a:pPr>
            <a:r>
              <a:rPr lang="en-US" sz="4500" smtClean="0">
                <a:solidFill>
                  <a:srgbClr val="000000"/>
                </a:solidFill>
                <a:latin typeface="Edwardian Script ITC" pitchFamily="-105" charset="0"/>
                <a:ea typeface="Edwardian Script ITC" pitchFamily="-105" charset="0"/>
                <a:cs typeface="Edwardian Script ITC" pitchFamily="-105" charset="0"/>
              </a:rPr>
              <a:t>….and outputs a list whose elements are the results of applying the input procedure to each element of the input list</a:t>
            </a:r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6" name="Cube 5"/>
          <p:cNvSpPr/>
          <p:nvPr/>
        </p:nvSpPr>
        <p:spPr>
          <a:xfrm>
            <a:off x="4300538" y="2733675"/>
            <a:ext cx="1322387" cy="1268413"/>
          </a:xfrm>
          <a:prstGeom prst="cube">
            <a:avLst/>
          </a:prstGeom>
          <a:blipFill rotWithShape="1">
            <a:blip r:embed="rId5"/>
            <a:stretch>
              <a:fillRect/>
            </a:stretch>
          </a:blipFill>
          <a:ln w="38100" cmpd="sng">
            <a:solidFill>
              <a:schemeClr val="tx1">
                <a:lumMod val="95000"/>
                <a:lumOff val="5000"/>
              </a:schemeClr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5" name="Cube 14"/>
          <p:cNvSpPr/>
          <p:nvPr/>
        </p:nvSpPr>
        <p:spPr>
          <a:xfrm>
            <a:off x="5907088" y="2711450"/>
            <a:ext cx="1322387" cy="1268413"/>
          </a:xfrm>
          <a:prstGeom prst="cube">
            <a:avLst/>
          </a:prstGeom>
          <a:blipFill rotWithShape="1">
            <a:blip r:embed="rId5"/>
            <a:stretch>
              <a:fillRect/>
            </a:stretch>
          </a:blipFill>
          <a:ln w="38100" cmpd="sng">
            <a:solidFill>
              <a:schemeClr val="tx1">
                <a:lumMod val="95000"/>
                <a:lumOff val="5000"/>
              </a:schemeClr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6" name="Cube 15"/>
          <p:cNvSpPr/>
          <p:nvPr/>
        </p:nvSpPr>
        <p:spPr>
          <a:xfrm>
            <a:off x="7618413" y="2733675"/>
            <a:ext cx="1322387" cy="1268413"/>
          </a:xfrm>
          <a:prstGeom prst="cube">
            <a:avLst/>
          </a:prstGeom>
          <a:blipFill rotWithShape="1">
            <a:blip r:embed="rId5"/>
            <a:stretch>
              <a:fillRect/>
            </a:stretch>
          </a:blipFill>
          <a:ln w="38100" cmpd="sng">
            <a:solidFill>
              <a:schemeClr val="tx1">
                <a:lumMod val="95000"/>
                <a:lumOff val="5000"/>
              </a:schemeClr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7" name="Cube 16"/>
          <p:cNvSpPr/>
          <p:nvPr/>
        </p:nvSpPr>
        <p:spPr>
          <a:xfrm>
            <a:off x="2565400" y="2711450"/>
            <a:ext cx="1322388" cy="1268413"/>
          </a:xfrm>
          <a:prstGeom prst="cube">
            <a:avLst/>
          </a:prstGeom>
          <a:blipFill rotWithShape="1">
            <a:blip r:embed="rId5"/>
            <a:stretch>
              <a:fillRect/>
            </a:stretch>
          </a:blipFill>
          <a:ln w="38100" cmpd="sng">
            <a:solidFill>
              <a:schemeClr val="tx1">
                <a:lumMod val="95000"/>
                <a:lumOff val="5000"/>
              </a:schemeClr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8" name="Cube 17"/>
          <p:cNvSpPr/>
          <p:nvPr/>
        </p:nvSpPr>
        <p:spPr>
          <a:xfrm>
            <a:off x="847725" y="2733675"/>
            <a:ext cx="1322388" cy="1268413"/>
          </a:xfrm>
          <a:prstGeom prst="cube">
            <a:avLst/>
          </a:prstGeom>
          <a:blipFill rotWithShape="1">
            <a:blip r:embed="rId5"/>
            <a:stretch>
              <a:fillRect/>
            </a:stretch>
          </a:blipFill>
          <a:ln w="38100" cmpd="sng">
            <a:solidFill>
              <a:schemeClr val="tx1">
                <a:lumMod val="95000"/>
                <a:lumOff val="5000"/>
              </a:schemeClr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9650" y="2065338"/>
            <a:ext cx="9461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5325" y="2065338"/>
            <a:ext cx="947738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65425" y="2065338"/>
            <a:ext cx="947738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35050" y="2065338"/>
            <a:ext cx="947738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85100" y="2065338"/>
            <a:ext cx="947738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~PP2500.WAV">
            <a:hlinkClick r:id="" action="ppaction://media"/>
          </p:cNvPr>
          <p:cNvPicPr>
            <a:picLocks noRot="1" noChangeAspect="1"/>
          </p:cNvPicPr>
          <p:nvPr>
            <a:wavAudioFile r:embed="rId2" name="~PP2500.WAV"/>
          </p:nvPr>
        </p:nvPicPr>
        <p:blipFill>
          <a:blip r:embed="rId7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6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xmas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6"/>
          <p:cNvSpPr txBox="1">
            <a:spLocks noChangeArrowheads="1"/>
          </p:cNvSpPr>
          <p:nvPr/>
        </p:nvSpPr>
        <p:spPr bwMode="auto">
          <a:xfrm>
            <a:off x="317500" y="620713"/>
            <a:ext cx="5715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+mj-lt"/>
              </a:rPr>
              <a:t>IfExpression</a:t>
            </a:r>
            <a:r>
              <a:rPr lang="en-US" sz="4400" b="1" dirty="0">
                <a:solidFill>
                  <a:schemeClr val="bg1"/>
                </a:solidFill>
                <a:latin typeface="+mj-lt"/>
              </a:rPr>
              <a:t>::=&gt;</a:t>
            </a:r>
          </a:p>
        </p:txBody>
      </p:sp>
      <p:sp>
        <p:nvSpPr>
          <p:cNvPr id="19460" name="TextBox 7"/>
          <p:cNvSpPr txBox="1">
            <a:spLocks noChangeArrowheads="1"/>
          </p:cNvSpPr>
          <p:nvPr/>
        </p:nvSpPr>
        <p:spPr bwMode="auto">
          <a:xfrm>
            <a:off x="952500" y="3435531"/>
            <a:ext cx="69310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+mj-lt"/>
                <a:cs typeface="Aparajita" pitchFamily="34" charset="0"/>
              </a:rPr>
              <a:t>Expression that provides a way of using the result of one expression to select which of two possible expressions to evaluate</a:t>
            </a:r>
          </a:p>
        </p:txBody>
      </p:sp>
      <p:sp>
        <p:nvSpPr>
          <p:cNvPr id="19461" name="TextBox 8"/>
          <p:cNvSpPr txBox="1">
            <a:spLocks noChangeArrowheads="1"/>
          </p:cNvSpPr>
          <p:nvPr/>
        </p:nvSpPr>
        <p:spPr bwMode="auto">
          <a:xfrm rot="10800000" flipV="1">
            <a:off x="4418013" y="605155"/>
            <a:ext cx="386238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Apple Casual"/>
              </a:rPr>
              <a:t>if </a:t>
            </a:r>
            <a:r>
              <a:rPr lang="en-US" sz="3000" dirty="0" err="1">
                <a:solidFill>
                  <a:schemeClr val="bg1"/>
                </a:solidFill>
                <a:latin typeface="Apple Casual"/>
              </a:rPr>
              <a:t>Expression</a:t>
            </a:r>
            <a:r>
              <a:rPr lang="en-US" sz="3000" baseline="-25000" dirty="0" err="1">
                <a:solidFill>
                  <a:schemeClr val="bg1"/>
                </a:solidFill>
                <a:latin typeface="Apple Casual"/>
              </a:rPr>
              <a:t>Predicate</a:t>
            </a:r>
            <a:endParaRPr lang="en-US" sz="3000" dirty="0">
              <a:solidFill>
                <a:schemeClr val="bg1"/>
              </a:solidFill>
              <a:latin typeface="Apple Casual"/>
            </a:endParaRPr>
          </a:p>
          <a:p>
            <a:r>
              <a:rPr lang="en-US" sz="3000" dirty="0" smtClean="0">
                <a:solidFill>
                  <a:schemeClr val="bg1"/>
                </a:solidFill>
                <a:latin typeface="Apple Casual"/>
              </a:rPr>
              <a:t>   </a:t>
            </a:r>
            <a:r>
              <a:rPr lang="en-US" sz="3000" dirty="0" err="1" smtClean="0">
                <a:solidFill>
                  <a:schemeClr val="bg1"/>
                </a:solidFill>
                <a:latin typeface="Apple Casual"/>
              </a:rPr>
              <a:t>Expression</a:t>
            </a:r>
            <a:r>
              <a:rPr lang="en-US" sz="3000" baseline="-25000" dirty="0" err="1" smtClean="0">
                <a:solidFill>
                  <a:schemeClr val="bg1"/>
                </a:solidFill>
                <a:latin typeface="Apple Casual"/>
              </a:rPr>
              <a:t>Consequent</a:t>
            </a:r>
            <a:endParaRPr lang="en-US" sz="3000" dirty="0">
              <a:solidFill>
                <a:schemeClr val="bg1"/>
              </a:solidFill>
              <a:latin typeface="Apple Casual"/>
            </a:endParaRPr>
          </a:p>
          <a:p>
            <a:r>
              <a:rPr lang="en-US" sz="3000" dirty="0" smtClean="0">
                <a:solidFill>
                  <a:schemeClr val="bg1"/>
                </a:solidFill>
                <a:latin typeface="Apple Casual"/>
              </a:rPr>
              <a:t>   </a:t>
            </a:r>
            <a:r>
              <a:rPr lang="en-US" sz="3000" dirty="0" err="1" smtClean="0">
                <a:solidFill>
                  <a:schemeClr val="bg1"/>
                </a:solidFill>
                <a:latin typeface="Apple Casual"/>
              </a:rPr>
              <a:t>Expression</a:t>
            </a:r>
            <a:r>
              <a:rPr lang="en-US" sz="3000" baseline="-25000" dirty="0" err="1" smtClean="0">
                <a:solidFill>
                  <a:schemeClr val="bg1"/>
                </a:solidFill>
                <a:latin typeface="Apple Casual"/>
              </a:rPr>
              <a:t>Alternate</a:t>
            </a:r>
            <a:endParaRPr lang="en-US" sz="3000" dirty="0">
              <a:solidFill>
                <a:schemeClr val="bg1"/>
              </a:solidFill>
              <a:latin typeface="Apple Casual"/>
            </a:endParaRPr>
          </a:p>
        </p:txBody>
      </p:sp>
      <p:pic>
        <p:nvPicPr>
          <p:cNvPr id="6" name="~PP2427.WAV">
            <a:hlinkClick r:id="" action="ppaction://media"/>
          </p:cNvPr>
          <p:cNvPicPr>
            <a:picLocks noRot="1" noChangeAspect="1"/>
          </p:cNvPicPr>
          <p:nvPr>
            <a:wavAudioFile r:embed="rId1" name="~PP2427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1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xmas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9888" y="493713"/>
            <a:ext cx="7413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Apple Casual" pitchFamily="-105" charset="0"/>
              </a:rPr>
              <a:t>If </a:t>
            </a:r>
          </a:p>
        </p:txBody>
      </p:sp>
      <p:pic>
        <p:nvPicPr>
          <p:cNvPr id="6" name="Picture 5" descr="gir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49375" y="490538"/>
            <a:ext cx="1773238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71875" y="493713"/>
            <a:ext cx="19446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Apple Casual" pitchFamily="-105" charset="0"/>
              </a:rPr>
              <a:t>Wrap in </a:t>
            </a:r>
          </a:p>
        </p:txBody>
      </p:sp>
      <p:pic>
        <p:nvPicPr>
          <p:cNvPr id="9" name="Picture 8" descr="gift.jpg"/>
          <p:cNvPicPr>
            <a:picLocks noChangeAspect="1"/>
          </p:cNvPicPr>
          <p:nvPr/>
        </p:nvPicPr>
        <p:blipFill>
          <a:blip r:embed="rId7"/>
          <a:srcRect b="46014"/>
          <a:stretch>
            <a:fillRect/>
          </a:stretch>
        </p:blipFill>
        <p:spPr bwMode="auto">
          <a:xfrm>
            <a:off x="5722938" y="369888"/>
            <a:ext cx="2249487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55738" y="3373438"/>
            <a:ext cx="33321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Apple Casual" pitchFamily="-105" charset="0"/>
              </a:rPr>
              <a:t>Else Wrap In</a:t>
            </a:r>
          </a:p>
        </p:txBody>
      </p:sp>
      <p:pic>
        <p:nvPicPr>
          <p:cNvPr id="11" name="Picture 10" descr="gift.jpg"/>
          <p:cNvPicPr>
            <a:picLocks noChangeAspect="1"/>
          </p:cNvPicPr>
          <p:nvPr/>
        </p:nvPicPr>
        <p:blipFill>
          <a:blip r:embed="rId7"/>
          <a:srcRect t="44772"/>
          <a:stretch>
            <a:fillRect/>
          </a:stretch>
        </p:blipFill>
        <p:spPr bwMode="auto">
          <a:xfrm>
            <a:off x="5776913" y="3082925"/>
            <a:ext cx="2195512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47688" y="5688013"/>
            <a:ext cx="51482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pple Casual" pitchFamily="-105" charset="0"/>
              </a:rPr>
              <a:t>(define (wrapping paper) (if (= girl) pink blue))</a:t>
            </a:r>
          </a:p>
        </p:txBody>
      </p:sp>
      <p:pic>
        <p:nvPicPr>
          <p:cNvPr id="13" name="~PP1502.WAV">
            <a:hlinkClick r:id="" action="ppaction://media"/>
          </p:cNvPr>
          <p:cNvPicPr>
            <a:picLocks noRot="1" noChangeAspect="1"/>
          </p:cNvPicPr>
          <p:nvPr>
            <a:wavAudioFile r:embed="rId2" name="~PP1502.WAV"/>
          </p:nvPr>
        </p:nvPicPr>
        <p:blipFill>
          <a:blip r:embed="rId8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53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/>
      <p:bldP spid="8" grpId="0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xmas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7688" y="5688013"/>
            <a:ext cx="51482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pple Casual" pitchFamily="-105" charset="0"/>
              </a:rPr>
              <a:t>(define (Did Santa Come) (if (= Santa came) emptyplate fullplate))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9888" y="493713"/>
            <a:ext cx="7413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Apple Casual" pitchFamily="-105" charset="0"/>
              </a:rPr>
              <a:t>If </a:t>
            </a:r>
          </a:p>
        </p:txBody>
      </p:sp>
      <p:pic>
        <p:nvPicPr>
          <p:cNvPr id="9" name="Picture 8" descr="santa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2900" y="493713"/>
            <a:ext cx="2089150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46563" y="615950"/>
            <a:ext cx="1946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Apple Casual" pitchFamily="-105" charset="0"/>
              </a:rPr>
              <a:t>then </a:t>
            </a:r>
          </a:p>
        </p:txBody>
      </p:sp>
      <p:pic>
        <p:nvPicPr>
          <p:cNvPr id="11" name="Picture 10" descr="plate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95950" y="615950"/>
            <a:ext cx="3090863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57363" y="3676650"/>
            <a:ext cx="1944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Apple Casual" pitchFamily="-105" charset="0"/>
              </a:rPr>
              <a:t>Else</a:t>
            </a:r>
          </a:p>
        </p:txBody>
      </p:sp>
      <p:pic>
        <p:nvPicPr>
          <p:cNvPr id="13" name="Picture 12" descr="lots cookies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95950" y="3255963"/>
            <a:ext cx="3090863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~PP2194.WAV">
            <a:hlinkClick r:id="" action="ppaction://media"/>
          </p:cNvPr>
          <p:cNvPicPr>
            <a:picLocks noRot="1" noChangeAspect="1"/>
          </p:cNvPicPr>
          <p:nvPr>
            <a:wavAudioFile r:embed="rId2" name="~PP2194.WAV"/>
          </p:nvPr>
        </p:nvPicPr>
        <p:blipFill>
          <a:blip r:embed="rId9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9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5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65" y="0"/>
            <a:ext cx="8857711" cy="66247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05182" y="872788"/>
            <a:ext cx="35099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1FBF59"/>
                </a:solidFill>
                <a:latin typeface="Lucida Calligraphy" pitchFamily="66" charset="0"/>
                <a:cs typeface="Big Caslon"/>
              </a:rPr>
              <a:t>If Santa wants to see how many gifts he has to deliver, he can use </a:t>
            </a:r>
            <a:r>
              <a:rPr lang="en-US" sz="3000" b="1" u="sng" dirty="0" smtClean="0">
                <a:solidFill>
                  <a:srgbClr val="FF0000"/>
                </a:solidFill>
                <a:latin typeface="Lucida Calligraphy" pitchFamily="66" charset="0"/>
                <a:cs typeface="Big Caslon"/>
              </a:rPr>
              <a:t>list-sum…..</a:t>
            </a:r>
            <a:endParaRPr lang="en-US" sz="3000" b="1" u="sng" dirty="0">
              <a:solidFill>
                <a:srgbClr val="FF0000"/>
              </a:solidFill>
              <a:latin typeface="Lucida Calligraphy" pitchFamily="66" charset="0"/>
              <a:cs typeface="Big Caslo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2657" y="1396008"/>
            <a:ext cx="3602525" cy="45892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95567" y="3073390"/>
            <a:ext cx="6790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latin typeface="Cooper Black"/>
                <a:cs typeface="Cooper Black"/>
              </a:rPr>
              <a:t>?</a:t>
            </a:r>
            <a:endParaRPr lang="en-US" sz="8000" dirty="0">
              <a:latin typeface="Cooper Black"/>
              <a:cs typeface="Cooper Black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5181" y="3935164"/>
            <a:ext cx="3954841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Big Caslon"/>
                <a:cs typeface="Big Caslon"/>
              </a:rPr>
              <a:t>Define (list-sum </a:t>
            </a:r>
            <a:r>
              <a:rPr lang="en-US" sz="2400" b="1" dirty="0" err="1" smtClean="0">
                <a:solidFill>
                  <a:srgbClr val="FF0000"/>
                </a:solidFill>
                <a:latin typeface="Big Caslon"/>
                <a:cs typeface="Big Caslon"/>
              </a:rPr>
              <a:t>p</a:t>
            </a:r>
            <a:r>
              <a:rPr lang="en-US" sz="2400" b="1" dirty="0" smtClean="0">
                <a:solidFill>
                  <a:srgbClr val="FF0000"/>
                </a:solidFill>
                <a:latin typeface="Big Caslon"/>
                <a:cs typeface="Big Caslon"/>
              </a:rPr>
              <a:t>)</a:t>
            </a:r>
            <a:br>
              <a:rPr lang="en-US" sz="2400" b="1" dirty="0" smtClean="0">
                <a:solidFill>
                  <a:srgbClr val="FF0000"/>
                </a:solidFill>
                <a:latin typeface="Big Caslon"/>
                <a:cs typeface="Big Caslon"/>
              </a:rPr>
            </a:br>
            <a:r>
              <a:rPr lang="en-US" sz="2400" b="1" dirty="0" smtClean="0">
                <a:solidFill>
                  <a:srgbClr val="FF0000"/>
                </a:solidFill>
                <a:latin typeface="Big Caslon"/>
                <a:cs typeface="Big Caslon"/>
              </a:rPr>
              <a:t>(if (null? </a:t>
            </a:r>
            <a:r>
              <a:rPr lang="en-US" sz="2400" b="1" dirty="0" err="1" smtClean="0">
                <a:solidFill>
                  <a:srgbClr val="FF0000"/>
                </a:solidFill>
                <a:latin typeface="Big Caslon"/>
                <a:cs typeface="Big Caslon"/>
              </a:rPr>
              <a:t>p</a:t>
            </a:r>
            <a:r>
              <a:rPr lang="en-US" sz="2400" b="1" dirty="0" smtClean="0">
                <a:solidFill>
                  <a:srgbClr val="FF0000"/>
                </a:solidFill>
                <a:latin typeface="Big Caslon"/>
                <a:cs typeface="Big Caslon"/>
              </a:rPr>
              <a:t>) 0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Big Caslon"/>
                <a:cs typeface="Big Caslon"/>
              </a:rPr>
              <a:t>(+ (car </a:t>
            </a:r>
            <a:r>
              <a:rPr lang="en-US" sz="2400" b="1" dirty="0" err="1" smtClean="0">
                <a:solidFill>
                  <a:srgbClr val="FF0000"/>
                </a:solidFill>
                <a:latin typeface="Big Caslon"/>
                <a:cs typeface="Big Caslon"/>
              </a:rPr>
              <a:t>p</a:t>
            </a:r>
            <a:r>
              <a:rPr lang="en-US" sz="2400" b="1" dirty="0" smtClean="0">
                <a:solidFill>
                  <a:srgbClr val="FF0000"/>
                </a:solidFill>
                <a:latin typeface="Big Caslon"/>
                <a:cs typeface="Big Caslon"/>
              </a:rPr>
              <a:t>) (list-sum (</a:t>
            </a:r>
            <a:r>
              <a:rPr lang="en-US" sz="2400" b="1" dirty="0" err="1" smtClean="0">
                <a:solidFill>
                  <a:srgbClr val="FF0000"/>
                </a:solidFill>
                <a:latin typeface="Big Caslon"/>
                <a:cs typeface="Big Caslon"/>
              </a:rPr>
              <a:t>cdr</a:t>
            </a:r>
            <a:r>
              <a:rPr lang="en-US" sz="2400" b="1" dirty="0" smtClean="0">
                <a:solidFill>
                  <a:srgbClr val="FF0000"/>
                </a:solidFill>
                <a:latin typeface="Big Caslon"/>
                <a:cs typeface="Big Caslo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Big Caslon"/>
                <a:cs typeface="Big Caslon"/>
              </a:rPr>
              <a:t>p</a:t>
            </a:r>
            <a:r>
              <a:rPr lang="en-US" sz="2400" b="1" dirty="0" smtClean="0">
                <a:solidFill>
                  <a:srgbClr val="FF0000"/>
                </a:solidFill>
                <a:latin typeface="Big Caslon"/>
                <a:cs typeface="Big Caslon"/>
              </a:rPr>
              <a:t>))))</a:t>
            </a:r>
            <a:endParaRPr lang="en-US" sz="2400" b="1" dirty="0">
              <a:solidFill>
                <a:srgbClr val="FF0000"/>
              </a:solidFill>
              <a:latin typeface="Big Caslon"/>
              <a:cs typeface="Big Caslon"/>
            </a:endParaRPr>
          </a:p>
        </p:txBody>
      </p:sp>
      <p:pic>
        <p:nvPicPr>
          <p:cNvPr id="7" name="~PP3620.WAV">
            <a:hlinkClick r:id="" action="ppaction://media"/>
          </p:cNvPr>
          <p:cNvPicPr>
            <a:picLocks noRot="1" noChangeAspect="1"/>
          </p:cNvPicPr>
          <p:nvPr>
            <a:wavAudioFile r:embed="rId1" name="~PP3620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4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anner.jpg"/>
          <p:cNvPicPr>
            <a:picLocks noChangeAspect="1"/>
          </p:cNvPicPr>
          <p:nvPr/>
        </p:nvPicPr>
        <p:blipFill>
          <a:blip r:embed="rId5">
            <a:alphaModFix amt="84000"/>
          </a:blip>
          <a:srcRect l="1582" t="76237" r="2423" b="3568"/>
          <a:stretch>
            <a:fillRect/>
          </a:stretch>
        </p:blipFill>
        <p:spPr>
          <a:xfrm>
            <a:off x="169" y="4922646"/>
            <a:ext cx="9144000" cy="1935354"/>
          </a:xfrm>
          <a:prstGeom prst="rect">
            <a:avLst/>
          </a:prstGeom>
        </p:spPr>
      </p:pic>
      <p:pic>
        <p:nvPicPr>
          <p:cNvPr id="5" name="Picture 4" descr="banner.jpg"/>
          <p:cNvPicPr>
            <a:picLocks noChangeAspect="1"/>
          </p:cNvPicPr>
          <p:nvPr/>
        </p:nvPicPr>
        <p:blipFill>
          <a:blip r:embed="rId5">
            <a:alphaModFix amt="81000"/>
          </a:blip>
          <a:srcRect l="2049" t="1803" r="1922" b="76407"/>
          <a:stretch>
            <a:fillRect/>
          </a:stretch>
        </p:blipFill>
        <p:spPr>
          <a:xfrm>
            <a:off x="0" y="0"/>
            <a:ext cx="9144000" cy="18914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111" y="239660"/>
            <a:ext cx="8229600" cy="1651752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0090"/>
                </a:solidFill>
                <a:latin typeface="Big Caslon"/>
                <a:cs typeface="Big Caslon"/>
              </a:rPr>
              <a:t>List sum adds the value of the first number in the list to the sum of the rest of the numbers. </a:t>
            </a:r>
            <a:endParaRPr lang="en-US" b="1" dirty="0">
              <a:solidFill>
                <a:srgbClr val="000090"/>
              </a:solidFill>
              <a:latin typeface="Big Caslon"/>
              <a:cs typeface="Big Caslo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rcRect r="34211"/>
          <a:stretch>
            <a:fillRect/>
          </a:stretch>
        </p:blipFill>
        <p:spPr>
          <a:xfrm>
            <a:off x="0" y="1891412"/>
            <a:ext cx="1671053" cy="248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rcRect r="34211"/>
          <a:stretch>
            <a:fillRect/>
          </a:stretch>
        </p:blipFill>
        <p:spPr>
          <a:xfrm>
            <a:off x="1850190" y="1891412"/>
            <a:ext cx="1671053" cy="248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rcRect r="34211"/>
          <a:stretch>
            <a:fillRect/>
          </a:stretch>
        </p:blipFill>
        <p:spPr>
          <a:xfrm>
            <a:off x="3916948" y="1891412"/>
            <a:ext cx="1671053" cy="248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rcRect r="34211"/>
          <a:stretch>
            <a:fillRect/>
          </a:stretch>
        </p:blipFill>
        <p:spPr>
          <a:xfrm>
            <a:off x="5940926" y="1891412"/>
            <a:ext cx="1671053" cy="2489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6235" y="3075057"/>
            <a:ext cx="1124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Britannic Bold"/>
                <a:cs typeface="Britannic Bold"/>
              </a:rPr>
              <a:t>150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2091871" y="3075057"/>
            <a:ext cx="11239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Britannic Bold"/>
                <a:cs typeface="Britannic Bold"/>
              </a:rPr>
              <a:t>200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268070" y="3075057"/>
            <a:ext cx="8113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smtClean="0">
                <a:solidFill>
                  <a:prstClr val="black"/>
                </a:solidFill>
                <a:latin typeface="Britannic Bold"/>
                <a:cs typeface="Britannic Bold"/>
              </a:rPr>
              <a:t>90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08430" y="3075057"/>
            <a:ext cx="11239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smtClean="0">
                <a:solidFill>
                  <a:prstClr val="black"/>
                </a:solidFill>
                <a:latin typeface="Britannic Bold"/>
                <a:cs typeface="Britannic Bold"/>
              </a:rPr>
              <a:t>210</a:t>
            </a:r>
            <a:endParaRPr lang="en-US" dirty="0" smtClean="0">
              <a:solidFill>
                <a:prstClr val="black"/>
              </a:solidFill>
            </a:endParaRPr>
          </a:p>
          <a:p>
            <a:endParaRPr lang="en-US" sz="6000" dirty="0"/>
          </a:p>
        </p:txBody>
      </p:sp>
      <p:sp>
        <p:nvSpPr>
          <p:cNvPr id="16" name="Rectangle 15"/>
          <p:cNvSpPr/>
          <p:nvPr/>
        </p:nvSpPr>
        <p:spPr>
          <a:xfrm>
            <a:off x="7611979" y="3075057"/>
            <a:ext cx="15321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smtClean="0">
                <a:solidFill>
                  <a:prstClr val="black"/>
                </a:solidFill>
                <a:latin typeface="Britannic Bold"/>
                <a:cs typeface="Britannic Bold"/>
              </a:rPr>
              <a:t>= 650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5103674"/>
            <a:ext cx="914400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90"/>
                </a:solidFill>
                <a:latin typeface="Big Caslon"/>
                <a:cs typeface="Big Caslon"/>
              </a:rPr>
              <a:t>So if you had a list of numbers that told you how many presents Santa has in each bag, list-sum will tell you the total number of presents he has to deliver! </a:t>
            </a:r>
            <a:endParaRPr lang="en-US" b="1" dirty="0" smtClean="0">
              <a:solidFill>
                <a:srgbClr val="000090"/>
              </a:solidFill>
              <a:latin typeface="Big Caslon"/>
              <a:cs typeface="Big Caslon"/>
            </a:endParaRPr>
          </a:p>
          <a:p>
            <a:pPr algn="ctr"/>
            <a:endParaRPr lang="en-US" b="1" dirty="0" smtClean="0">
              <a:solidFill>
                <a:srgbClr val="000090"/>
              </a:solidFill>
              <a:latin typeface="Big Caslon"/>
              <a:cs typeface="Big Caslon"/>
            </a:endParaRPr>
          </a:p>
          <a:p>
            <a:pPr algn="ctr"/>
            <a:r>
              <a:rPr lang="en-US" dirty="0" smtClean="0">
                <a:latin typeface="Big Caslon"/>
              </a:rPr>
              <a:t>Define (list-sum presents-in-bag)</a:t>
            </a:r>
            <a:br>
              <a:rPr lang="en-US" dirty="0" smtClean="0">
                <a:latin typeface="Big Caslon"/>
              </a:rPr>
            </a:br>
            <a:r>
              <a:rPr lang="en-US" dirty="0" smtClean="0">
                <a:latin typeface="Big Caslon"/>
              </a:rPr>
              <a:t>(if (null? presents-in-bag) 0 </a:t>
            </a:r>
            <a:br>
              <a:rPr lang="en-US" dirty="0" smtClean="0">
                <a:latin typeface="Big Caslon"/>
              </a:rPr>
            </a:br>
            <a:r>
              <a:rPr lang="en-US" dirty="0" smtClean="0">
                <a:latin typeface="Big Caslon"/>
              </a:rPr>
              <a:t>(+ (car presents-in-bag) (list-sum (</a:t>
            </a:r>
            <a:r>
              <a:rPr lang="en-US" dirty="0" err="1" smtClean="0">
                <a:latin typeface="Big Caslon"/>
              </a:rPr>
              <a:t>cdr</a:t>
            </a:r>
            <a:r>
              <a:rPr lang="en-US" dirty="0" smtClean="0">
                <a:latin typeface="Big Caslon"/>
              </a:rPr>
              <a:t> presents-in-bag))))</a:t>
            </a:r>
            <a:endParaRPr lang="en-US" b="1" dirty="0">
              <a:solidFill>
                <a:srgbClr val="000090"/>
              </a:solidFill>
              <a:latin typeface="Big Caslon"/>
              <a:cs typeface="Big Caslon"/>
            </a:endParaRPr>
          </a:p>
        </p:txBody>
      </p:sp>
      <p:pic>
        <p:nvPicPr>
          <p:cNvPr id="17" name="~PP3139.WAV">
            <a:hlinkClick r:id="" action="ppaction://media"/>
          </p:cNvPr>
          <p:cNvPicPr>
            <a:picLocks noRot="1" noChangeAspect="1"/>
          </p:cNvPicPr>
          <p:nvPr>
            <a:wavAudioFile r:embed="rId2" name="~PP3139.WAV"/>
          </p:nvPr>
        </p:nvPicPr>
        <p:blipFill>
          <a:blip r:embed="rId7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99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  <p:bldP spid="14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AutoShape 4" descr="https://mail.google.com/mail/?ui=2&amp;ik=3ae47861ea&amp;view=att&amp;th=1340b0805a832df6&amp;attid=0.1&amp;disp=inline&amp;realattid=f_gvskvfw10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AutoShape 6" descr="https://mail.google.com/mail/?ui=2&amp;ik=3ae47861ea&amp;view=att&amp;th=1340b0805a832df6&amp;attid=0.1&amp;disp=inline&amp;realattid=f_gvskvfw10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https://mail.google.com/mail/?ui=2&amp;ik=3ae47861ea&amp;view=att&amp;th=1340b0805a832df6&amp;attid=0.1&amp;disp=inline&amp;realattid=f_gvskvfw10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AutoShape 10" descr="https://mail.google.com/mail/?ui=2&amp;ik=3ae47861ea&amp;view=att&amp;th=1340b0805a832df6&amp;attid=0.1&amp;disp=inline&amp;realattid=f_gvskvfw10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AutoShape 12" descr="https://mail.google.com/mail/?ui=2&amp;ik=3ae47861ea&amp;view=att&amp;th=1340b0805a832df6&amp;attid=0.1&amp;disp=inline&amp;realattid=f_gvskvfw10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8" name="AutoShape 14" descr="https://mail.google.com/mail/?ui=2&amp;ik=3ae47861ea&amp;view=att&amp;th=1340b0805a832df6&amp;attid=0.1&amp;disp=inline&amp;realattid=f_gvskvfw10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0" name="AutoShape 16" descr="https://mail.google.com/mail/?ui=2&amp;ik=3ae47861ea&amp;view=att&amp;th=1340b0805a832df6&amp;attid=0.1&amp;disp=inline&amp;realattid=f_gvskvfw10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81" name="Picture 17" descr="C:\Users\Sree\Downloads\snowm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55575" y="295088"/>
            <a:ext cx="61643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Remember, always be optimistic if you</a:t>
            </a:r>
          </a:p>
          <a:p>
            <a:r>
              <a:rPr lang="en-US" sz="3000" dirty="0" smtClean="0"/>
              <a:t>want Santa to bring </a:t>
            </a:r>
          </a:p>
          <a:p>
            <a:r>
              <a:rPr lang="en-US" sz="3000" dirty="0" smtClean="0"/>
              <a:t>presents </a:t>
            </a:r>
            <a:r>
              <a:rPr lang="en-US" sz="3000" dirty="0" smtClean="0">
                <a:sym typeface="Wingdings" pitchFamily="2" charset="2"/>
              </a:rPr>
              <a:t></a:t>
            </a:r>
            <a:endParaRPr lang="en-US" sz="3000" dirty="0"/>
          </a:p>
        </p:txBody>
      </p:sp>
      <p:sp>
        <p:nvSpPr>
          <p:cNvPr id="14" name="TextBox 13"/>
          <p:cNvSpPr txBox="1"/>
          <p:nvPr/>
        </p:nvSpPr>
        <p:spPr>
          <a:xfrm>
            <a:off x="2891118" y="5970494"/>
            <a:ext cx="1372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 END.</a:t>
            </a:r>
            <a:endParaRPr lang="en-US" sz="2400" b="1" dirty="0"/>
          </a:p>
        </p:txBody>
      </p:sp>
      <p:pic>
        <p:nvPicPr>
          <p:cNvPr id="15" name="~PP2670.WAV">
            <a:hlinkClick r:id="" action="ppaction://media"/>
          </p:cNvPr>
          <p:cNvPicPr>
            <a:picLocks noRot="1" noChangeAspect="1"/>
          </p:cNvPicPr>
          <p:nvPr>
            <a:wavAudioFile r:embed="rId2" name="~PP2670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6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3" grpId="0" build="allAtOnce"/>
      <p:bldP spid="1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5657" y="3640072"/>
            <a:ext cx="817935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story is meant to introduce computer science terms to children, and</a:t>
            </a:r>
          </a:p>
          <a:p>
            <a:r>
              <a:rPr lang="en-US" dirty="0" smtClean="0"/>
              <a:t>Show them how magical the computing world can be.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presentation consists of a collection of computer science terms we have learned </a:t>
            </a:r>
          </a:p>
          <a:p>
            <a:r>
              <a:rPr lang="en-US" dirty="0" smtClean="0"/>
              <a:t>Throughout the semester.</a:t>
            </a:r>
            <a:endParaRPr lang="en-US" dirty="0"/>
          </a:p>
        </p:txBody>
      </p:sp>
      <p:pic>
        <p:nvPicPr>
          <p:cNvPr id="7" name="~PP98.WAV">
            <a:hlinkClick r:id="" action="ppaction://media"/>
          </p:cNvPr>
          <p:cNvPicPr>
            <a:picLocks noRot="1" noChangeAspect="1"/>
          </p:cNvPicPr>
          <p:nvPr>
            <a:wavAudioFile r:embed="rId1" name="~PP98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  <p:pic>
        <p:nvPicPr>
          <p:cNvPr id="37890" name="Picture 2" descr="http://www.north-pole-christmas.com/uploads/Wallpaper/bluesnowflak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1885746"/>
            <a:ext cx="975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Lucida Calligraphy" pitchFamily="66" charset="0"/>
              </a:rPr>
              <a:t>This presentation consists of </a:t>
            </a:r>
            <a:r>
              <a:rPr lang="en-US" sz="3000" b="1" dirty="0" smtClean="0">
                <a:latin typeface="Lucida Calligraphy" pitchFamily="66" charset="0"/>
              </a:rPr>
              <a:t>a collection </a:t>
            </a:r>
            <a:r>
              <a:rPr lang="en-US" sz="3000" b="1" dirty="0" smtClean="0">
                <a:latin typeface="Lucida Calligraphy" pitchFamily="66" charset="0"/>
              </a:rPr>
              <a:t>of computer science terms </a:t>
            </a:r>
            <a:r>
              <a:rPr lang="en-US" sz="3000" b="1" dirty="0" smtClean="0">
                <a:latin typeface="Lucida Calligraphy" pitchFamily="66" charset="0"/>
              </a:rPr>
              <a:t>we </a:t>
            </a:r>
            <a:r>
              <a:rPr lang="en-US" sz="3000" b="1" dirty="0" smtClean="0">
                <a:latin typeface="Lucida Calligraphy" pitchFamily="66" charset="0"/>
              </a:rPr>
              <a:t>have learned </a:t>
            </a:r>
          </a:p>
          <a:p>
            <a:pPr algn="ctr"/>
            <a:r>
              <a:rPr lang="en-US" sz="3000" b="1" dirty="0" smtClean="0">
                <a:latin typeface="Lucida Calligraphy" pitchFamily="66" charset="0"/>
              </a:rPr>
              <a:t>throughout the semester</a:t>
            </a:r>
            <a:r>
              <a:rPr lang="en-US" sz="3000" b="1" dirty="0" smtClean="0">
                <a:latin typeface="Lucida Calligraphy" pitchFamily="66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 advTm="78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37" y="706061"/>
            <a:ext cx="8049653" cy="53411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061159">
            <a:off x="4603475" y="2160762"/>
            <a:ext cx="1929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Papyrus"/>
              </a:rPr>
              <a:t>Naughty...</a:t>
            </a:r>
            <a:endParaRPr lang="en-US" sz="2800" dirty="0">
              <a:latin typeface="Papyrus"/>
            </a:endParaRPr>
          </a:p>
        </p:txBody>
      </p:sp>
      <p:sp>
        <p:nvSpPr>
          <p:cNvPr id="6" name="TextBox 5"/>
          <p:cNvSpPr txBox="1"/>
          <p:nvPr/>
        </p:nvSpPr>
        <p:spPr>
          <a:xfrm rot="21040419">
            <a:off x="4552395" y="3062375"/>
            <a:ext cx="170195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²"/>
            </a:pPr>
            <a:r>
              <a:rPr lang="en-US" sz="2200" dirty="0" err="1" smtClean="0">
                <a:latin typeface="Papyrus"/>
              </a:rPr>
              <a:t>meval</a:t>
            </a:r>
            <a:endParaRPr lang="en-US" sz="2200" dirty="0" smtClean="0">
              <a:latin typeface="Papyrus"/>
            </a:endParaRPr>
          </a:p>
          <a:p>
            <a:pPr>
              <a:buFont typeface="Wingdings" charset="2"/>
              <a:buChar char="²"/>
            </a:pPr>
            <a:endParaRPr lang="en-US" sz="2200" dirty="0" smtClean="0">
              <a:latin typeface="Papyrus"/>
            </a:endParaRPr>
          </a:p>
          <a:p>
            <a:pPr>
              <a:buFont typeface="Wingdings" charset="2"/>
              <a:buChar char="²"/>
            </a:pPr>
            <a:r>
              <a:rPr lang="en-US" sz="2200" dirty="0" err="1">
                <a:latin typeface="Papyrus"/>
              </a:rPr>
              <a:t>m</a:t>
            </a:r>
            <a:r>
              <a:rPr lang="en-US" sz="2200" dirty="0" err="1" smtClean="0">
                <a:latin typeface="Papyrus"/>
              </a:rPr>
              <a:t>cons</a:t>
            </a:r>
            <a:endParaRPr lang="en-US" sz="2200" dirty="0" smtClean="0">
              <a:latin typeface="Papyrus"/>
            </a:endParaRPr>
          </a:p>
          <a:p>
            <a:pPr>
              <a:buFont typeface="Wingdings" charset="2"/>
              <a:buChar char="²"/>
            </a:pPr>
            <a:endParaRPr lang="en-US" sz="2200" dirty="0" smtClean="0">
              <a:latin typeface="Papyrus"/>
            </a:endParaRPr>
          </a:p>
          <a:p>
            <a:pPr>
              <a:buFont typeface="Wingdings" charset="2"/>
              <a:buChar char="²"/>
            </a:pPr>
            <a:r>
              <a:rPr lang="en-US" sz="2200" dirty="0" err="1" smtClean="0">
                <a:latin typeface="Papyrus"/>
              </a:rPr>
              <a:t>mlist</a:t>
            </a:r>
            <a:endParaRPr lang="en-US" sz="2200" dirty="0">
              <a:latin typeface="Papyru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6037" y="3461919"/>
            <a:ext cx="292580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Papyrus"/>
              </a:rPr>
              <a:t>A </a:t>
            </a:r>
            <a:r>
              <a:rPr lang="en-US" sz="2400" b="1" u="wavyHeavy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Papyrus"/>
              </a:rPr>
              <a:t>List</a:t>
            </a:r>
            <a:r>
              <a:rPr lang="en-US" sz="2400" b="1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Papyrus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apyrus"/>
              </a:rPr>
              <a:t>can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Papyrus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apyrus"/>
              </a:rPr>
              <a:t>be 2 </a:t>
            </a:r>
            <a:r>
              <a:rPr lang="en-US" sz="2400" dirty="0" smtClean="0">
                <a:solidFill>
                  <a:schemeClr val="bg1"/>
                </a:solidFill>
                <a:latin typeface="Papyrus"/>
              </a:rPr>
              <a:t>or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Papyrus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Papyrus"/>
              </a:rPr>
              <a:t>more things</a:t>
            </a:r>
          </a:p>
          <a:p>
            <a:endParaRPr lang="en-US" sz="2400" dirty="0" smtClean="0">
              <a:solidFill>
                <a:schemeClr val="bg1"/>
              </a:solidFill>
              <a:latin typeface="Papyrus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Papyrus"/>
              </a:rPr>
              <a:t>Where the second is </a:t>
            </a:r>
            <a:endParaRPr lang="en-US" sz="2400" dirty="0" smtClean="0">
              <a:solidFill>
                <a:schemeClr val="bg1"/>
              </a:solidFill>
              <a:latin typeface="Papyrus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Papyrus"/>
              </a:rPr>
              <a:t>A list….</a:t>
            </a:r>
            <a:endParaRPr lang="en-US" sz="2400" dirty="0" smtClean="0">
              <a:solidFill>
                <a:schemeClr val="bg1"/>
              </a:solidFill>
              <a:latin typeface="Papyrus"/>
            </a:endParaRPr>
          </a:p>
          <a:p>
            <a:endParaRPr lang="en-US" dirty="0"/>
          </a:p>
        </p:txBody>
      </p:sp>
      <p:pic>
        <p:nvPicPr>
          <p:cNvPr id="9" name="~PP1962.WAV">
            <a:hlinkClick r:id="" action="ppaction://media"/>
          </p:cNvPr>
          <p:cNvPicPr>
            <a:picLocks noRot="1" noChangeAspect="1"/>
          </p:cNvPicPr>
          <p:nvPr>
            <a:wavAudioFile r:embed="rId1" name="~PP1962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8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37" y="498733"/>
            <a:ext cx="8049653" cy="534118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Rectangle 4"/>
          <p:cNvSpPr/>
          <p:nvPr/>
        </p:nvSpPr>
        <p:spPr>
          <a:xfrm rot="21139155">
            <a:off x="4976952" y="2276793"/>
            <a:ext cx="1223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Papyrus"/>
              </a:rPr>
              <a:t>Nice...</a:t>
            </a:r>
            <a:endParaRPr lang="en-US" sz="2800" dirty="0">
              <a:latin typeface="Papyrus"/>
            </a:endParaRPr>
          </a:p>
        </p:txBody>
      </p:sp>
      <p:sp>
        <p:nvSpPr>
          <p:cNvPr id="9" name="TextBox 8"/>
          <p:cNvSpPr txBox="1"/>
          <p:nvPr/>
        </p:nvSpPr>
        <p:spPr>
          <a:xfrm rot="21021169">
            <a:off x="4947473" y="3292125"/>
            <a:ext cx="1609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Papyrus"/>
              </a:rPr>
              <a:t>(null...)</a:t>
            </a:r>
            <a:endParaRPr lang="en-US" sz="2800" dirty="0">
              <a:latin typeface="Papyru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6037" y="4180114"/>
            <a:ext cx="2043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Papyrus"/>
              </a:rPr>
              <a:t>... Or null.</a:t>
            </a:r>
            <a:endParaRPr lang="en-US" sz="2400" b="1" dirty="0" smtClean="0">
              <a:solidFill>
                <a:schemeClr val="bg1"/>
              </a:solidFill>
              <a:latin typeface="Papyrus"/>
            </a:endParaRPr>
          </a:p>
        </p:txBody>
      </p:sp>
      <p:pic>
        <p:nvPicPr>
          <p:cNvPr id="7" name="~PP2780.WAV">
            <a:hlinkClick r:id="" action="ppaction://media"/>
          </p:cNvPr>
          <p:cNvPicPr>
            <a:picLocks noRot="1" noChangeAspect="1"/>
          </p:cNvPicPr>
          <p:nvPr>
            <a:wavAudioFile r:embed="rId2" name="~PP2780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8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39999"/>
            <a:ext cx="5279317" cy="38634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007802" flipH="1">
            <a:off x="5001521" y="975026"/>
            <a:ext cx="3151649" cy="20395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7579" y="378431"/>
            <a:ext cx="379663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Papyrus"/>
              </a:rPr>
              <a:t>Rudolph comes first, because he is the </a:t>
            </a:r>
            <a:r>
              <a:rPr lang="en-US" sz="2400" b="1" i="1" u="sng" dirty="0" smtClean="0">
                <a:solidFill>
                  <a:srgbClr val="FF0000"/>
                </a:solidFill>
                <a:latin typeface="Papyrus"/>
              </a:rPr>
              <a:t>car</a:t>
            </a:r>
          </a:p>
          <a:p>
            <a:endParaRPr lang="en-US" sz="2400" dirty="0" smtClean="0">
              <a:solidFill>
                <a:srgbClr val="FF0000"/>
              </a:solidFill>
              <a:latin typeface="Papyru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8211" y="3903579"/>
            <a:ext cx="32618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Papyrus"/>
              </a:rPr>
              <a:t>Then comes the </a:t>
            </a:r>
            <a:r>
              <a:rPr lang="en-US" sz="2400" b="1" i="1" dirty="0" err="1" smtClean="0">
                <a:solidFill>
                  <a:srgbClr val="FF0000"/>
                </a:solidFill>
                <a:latin typeface="Papyrus"/>
              </a:rPr>
              <a:t>cdr</a:t>
            </a:r>
            <a:r>
              <a:rPr lang="en-US" sz="2400" b="1" dirty="0" smtClean="0">
                <a:solidFill>
                  <a:srgbClr val="FF0000"/>
                </a:solidFill>
                <a:latin typeface="Papyrus"/>
              </a:rPr>
              <a:t>,</a:t>
            </a:r>
            <a:r>
              <a:rPr lang="en-US" sz="2400" dirty="0" smtClean="0">
                <a:solidFill>
                  <a:srgbClr val="FF0000"/>
                </a:solidFill>
                <a:latin typeface="Papyrus"/>
              </a:rPr>
              <a:t> or those just behind</a:t>
            </a:r>
          </a:p>
          <a:p>
            <a:endParaRPr lang="en-US" sz="2400" dirty="0" smtClean="0">
              <a:solidFill>
                <a:srgbClr val="FF0000"/>
              </a:solidFill>
              <a:latin typeface="Papyru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68211" y="5240421"/>
            <a:ext cx="326189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Papyrus"/>
              </a:rPr>
              <a:t>Without them the list wouldn’t exist!</a:t>
            </a:r>
          </a:p>
          <a:p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47579" y="1390316"/>
            <a:ext cx="379663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Papyrus"/>
              </a:rPr>
              <a:t>The first element in any good list...</a:t>
            </a:r>
          </a:p>
          <a:p>
            <a:endParaRPr lang="en-US" sz="2400" dirty="0"/>
          </a:p>
        </p:txBody>
      </p:sp>
      <p:pic>
        <p:nvPicPr>
          <p:cNvPr id="15" name="~PP1722.WAV">
            <a:hlinkClick r:id="" action="ppaction://media"/>
          </p:cNvPr>
          <p:cNvPicPr>
            <a:picLocks noRot="1" noChangeAspect="1"/>
          </p:cNvPicPr>
          <p:nvPr>
            <a:wavAudioFile r:embed="rId2" name="~PP1722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93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accel="50000" decel="5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hristmas-wallpaper-15.jpg (500×300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animated snowglob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25313" y="1923969"/>
            <a:ext cx="5518171" cy="389950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7114" y="723640"/>
            <a:ext cx="8007320" cy="120032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Papyrus" pitchFamily="66" charset="0"/>
              </a:rPr>
              <a:t>The </a:t>
            </a:r>
            <a:r>
              <a:rPr lang="en-US" sz="2400" b="1" dirty="0" smtClean="0">
                <a:solidFill>
                  <a:schemeClr val="bg2"/>
                </a:solidFill>
                <a:latin typeface="Papyrus" pitchFamily="66" charset="0"/>
              </a:rPr>
              <a:t>Global Environment </a:t>
            </a:r>
            <a:r>
              <a:rPr lang="en-US" sz="2400" dirty="0" smtClean="0">
                <a:solidFill>
                  <a:schemeClr val="bg2"/>
                </a:solidFill>
                <a:latin typeface="Papyrus" pitchFamily="66" charset="0"/>
              </a:rPr>
              <a:t>is </a:t>
            </a:r>
            <a:r>
              <a:rPr lang="en-US" sz="2400" i="1" dirty="0" smtClean="0">
                <a:solidFill>
                  <a:schemeClr val="bg2"/>
                </a:solidFill>
                <a:latin typeface="Papyrus" pitchFamily="66" charset="0"/>
              </a:rPr>
              <a:t>Santa’s Wonderland</a:t>
            </a:r>
            <a:r>
              <a:rPr lang="en-US" sz="2400" dirty="0" smtClean="0">
                <a:solidFill>
                  <a:schemeClr val="bg2"/>
                </a:solidFill>
                <a:latin typeface="Papyrus" pitchFamily="66" charset="0"/>
              </a:rPr>
              <a:t>, where all </a:t>
            </a:r>
          </a:p>
          <a:p>
            <a:r>
              <a:rPr lang="en-US" sz="2400" dirty="0" smtClean="0">
                <a:solidFill>
                  <a:schemeClr val="bg2"/>
                </a:solidFill>
                <a:latin typeface="Papyrus" pitchFamily="66" charset="0"/>
              </a:rPr>
              <a:t>magical creatures  work hard to make  dreams come true </a:t>
            </a:r>
          </a:p>
          <a:p>
            <a:r>
              <a:rPr lang="en-US" sz="2400" dirty="0" smtClean="0">
                <a:solidFill>
                  <a:schemeClr val="bg2"/>
                </a:solidFill>
                <a:latin typeface="Papyrus" pitchFamily="66" charset="0"/>
              </a:rPr>
              <a:t>e</a:t>
            </a:r>
            <a:r>
              <a:rPr lang="en-US" sz="2400" dirty="0" smtClean="0">
                <a:solidFill>
                  <a:schemeClr val="bg2"/>
                </a:solidFill>
                <a:latin typeface="Papyrus" pitchFamily="66" charset="0"/>
              </a:rPr>
              <a:t>very </a:t>
            </a:r>
            <a:r>
              <a:rPr lang="en-US" sz="2400" dirty="0" smtClean="0">
                <a:solidFill>
                  <a:schemeClr val="bg2"/>
                </a:solidFill>
                <a:latin typeface="Papyrus" pitchFamily="66" charset="0"/>
              </a:rPr>
              <a:t>Christmas. </a:t>
            </a:r>
            <a:endParaRPr lang="en-US" sz="2400" dirty="0">
              <a:solidFill>
                <a:schemeClr val="bg2"/>
              </a:solidFill>
              <a:latin typeface="Papyru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0927" y="6146641"/>
            <a:ext cx="6243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Global Environment:  a special environment that has no parent environment and where all other environments descend from.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~PP1515.WAV">
            <a:hlinkClick r:id="" action="ppaction://media"/>
          </p:cNvPr>
          <p:cNvPicPr>
            <a:picLocks noRot="1" noChangeAspect="1"/>
          </p:cNvPicPr>
          <p:nvPr>
            <a:wavAudioFile r:embed="rId2" name="~PP1515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61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3"/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8" name="Picture 10" descr="Blue-Christmas-Background-502201.jpg (450×347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27275" y="872197"/>
            <a:ext cx="7652824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Papyrus" pitchFamily="66" charset="0"/>
              </a:rPr>
              <a:t>The </a:t>
            </a:r>
            <a:r>
              <a:rPr lang="en-US" sz="3000" b="1" i="1" dirty="0" smtClean="0">
                <a:solidFill>
                  <a:schemeClr val="bg1"/>
                </a:solidFill>
                <a:latin typeface="Papyrus" pitchFamily="66" charset="0"/>
              </a:rPr>
              <a:t>Parent Environments  </a:t>
            </a:r>
            <a:r>
              <a:rPr lang="en-US" sz="3000" b="1" dirty="0" smtClean="0">
                <a:solidFill>
                  <a:schemeClr val="bg1"/>
                </a:solidFill>
                <a:latin typeface="Papyrus" pitchFamily="66" charset="0"/>
              </a:rPr>
              <a:t>are </a:t>
            </a:r>
          </a:p>
          <a:p>
            <a:r>
              <a:rPr lang="en-US" sz="3000" b="1" dirty="0" smtClean="0">
                <a:solidFill>
                  <a:schemeClr val="bg1"/>
                </a:solidFill>
                <a:latin typeface="Papyrus" pitchFamily="66" charset="0"/>
              </a:rPr>
              <a:t>Santa’s Workshop</a:t>
            </a:r>
            <a:r>
              <a:rPr lang="en-US" sz="3000" b="1" dirty="0" smtClean="0">
                <a:solidFill>
                  <a:schemeClr val="bg1"/>
                </a:solidFill>
              </a:rPr>
              <a:t>…</a:t>
            </a:r>
            <a:endParaRPr lang="en-US" sz="3000" b="1" dirty="0">
              <a:solidFill>
                <a:schemeClr val="bg1"/>
              </a:solidFill>
            </a:endParaRPr>
          </a:p>
        </p:txBody>
      </p:sp>
      <p:pic>
        <p:nvPicPr>
          <p:cNvPr id="17422" name="Picture 14" descr="0511-1012-0612-1929_Santas_Elves_Working_on_Santas_Workshop_clipart_image.jpg (350×295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92107" y="3948546"/>
            <a:ext cx="3451893" cy="29094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4" descr="animated snowglob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1649650"/>
            <a:ext cx="4258490" cy="3144419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 rot="1206858">
            <a:off x="4127860" y="3592621"/>
            <a:ext cx="1972491" cy="1087839"/>
          </a:xfrm>
          <a:prstGeom prst="rightArrow">
            <a:avLst>
              <a:gd name="adj1" fmla="val 50000"/>
              <a:gd name="adj2" fmla="val 80454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~PP16.WAV">
            <a:hlinkClick r:id="" action="ppaction://media"/>
          </p:cNvPr>
          <p:cNvPicPr>
            <a:picLocks noRot="1" noChangeAspect="1"/>
          </p:cNvPicPr>
          <p:nvPr>
            <a:wavAudioFile r:embed="rId2" name="~PP16.WAV"/>
          </p:nvPr>
        </p:nvPicPr>
        <p:blipFill>
          <a:blip r:embed="rId7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6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Wallpaper Background Art Snowman Christmas Urban 183423 1600x120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07097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7108" y="394677"/>
            <a:ext cx="5998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Papyrus" pitchFamily="66" charset="0"/>
              </a:rPr>
              <a:t>…  Santa’s Home, where Santa spends time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Papyrus" pitchFamily="66" charset="0"/>
              </a:rPr>
              <a:t>with Mrs. Clause…</a:t>
            </a:r>
            <a:endParaRPr lang="en-US" sz="2400" dirty="0">
              <a:solidFill>
                <a:schemeClr val="bg1"/>
              </a:solidFill>
              <a:latin typeface="Papyrus" pitchFamily="66" charset="0"/>
            </a:endParaRPr>
          </a:p>
        </p:txBody>
      </p:sp>
      <p:pic>
        <p:nvPicPr>
          <p:cNvPr id="20484" name="Picture 4" descr="santas-house2.jpg (445×301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0672" y="1927274"/>
            <a:ext cx="4916658" cy="3826411"/>
          </a:xfrm>
          <a:prstGeom prst="rect">
            <a:avLst/>
          </a:prstGeom>
          <a:noFill/>
        </p:spPr>
      </p:pic>
      <p:pic>
        <p:nvPicPr>
          <p:cNvPr id="6" name="~PP3423.WAV">
            <a:hlinkClick r:id="" action="ppaction://media"/>
          </p:cNvPr>
          <p:cNvPicPr>
            <a:picLocks noRot="1" noChangeAspect="1"/>
          </p:cNvPicPr>
          <p:nvPr>
            <a:wavAudioFile r:embed="rId2" name="~PP3423.WAV"/>
          </p:nvPr>
        </p:nvPicPr>
        <p:blipFill>
          <a:blip r:embed="rId7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4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hristmas Background2.jpg (590×442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7812" y="381075"/>
            <a:ext cx="76161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Papyrus" pitchFamily="66" charset="0"/>
              </a:rPr>
              <a:t>… the Reindeer Farm, where all the reindeer </a:t>
            </a:r>
          </a:p>
          <a:p>
            <a:r>
              <a:rPr lang="en-US" sz="2800" dirty="0" smtClean="0">
                <a:latin typeface="Papyrus" pitchFamily="66" charset="0"/>
              </a:rPr>
              <a:t>rest up for their long journey on Christmas Eve…</a:t>
            </a:r>
            <a:endParaRPr lang="en-US" sz="2800" dirty="0">
              <a:latin typeface="Papyrus" pitchFamily="66" charset="0"/>
            </a:endParaRPr>
          </a:p>
        </p:txBody>
      </p:sp>
      <p:pic>
        <p:nvPicPr>
          <p:cNvPr id="19460" name="Picture 4" descr="r_990.jpg (150×150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7434" y="2377440"/>
            <a:ext cx="4065563" cy="3222436"/>
          </a:xfrm>
          <a:prstGeom prst="rect">
            <a:avLst/>
          </a:prstGeom>
          <a:noFill/>
        </p:spPr>
      </p:pic>
      <p:pic>
        <p:nvPicPr>
          <p:cNvPr id="6" name="~PP1752.WAV">
            <a:hlinkClick r:id="" action="ppaction://media"/>
          </p:cNvPr>
          <p:cNvPicPr>
            <a:picLocks noRot="1" noChangeAspect="1"/>
          </p:cNvPicPr>
          <p:nvPr>
            <a:wavAudioFile r:embed="rId2" name="~PP1752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4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7.1|0.8|0.6|0.6|0.7|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3|1.4|0.9|4.2|2.9|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|2.2|1.7|1.4|1.8|1.5|1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1.2|0.9|0.8|0.9|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7|2.2|3.1|4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|1.3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7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|1.3|0.7|0.7|0.6|0.5|0.5|0.5|2.4|2|0.9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</TotalTime>
  <Words>453</Words>
  <Application>Microsoft Office PowerPoint</Application>
  <PresentationFormat>On-screen Show (4:3)</PresentationFormat>
  <Paragraphs>90</Paragraphs>
  <Slides>19</Slides>
  <Notes>5</Notes>
  <HiddenSlides>0</HiddenSlides>
  <MMClips>19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Procedure: Bow</vt:lpstr>
      <vt:lpstr>List Map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Deirdre Regan</dc:creator>
  <cp:lastModifiedBy>Sree</cp:lastModifiedBy>
  <cp:revision>47</cp:revision>
  <dcterms:created xsi:type="dcterms:W3CDTF">2011-12-04T19:31:03Z</dcterms:created>
  <dcterms:modified xsi:type="dcterms:W3CDTF">2011-12-04T23:48:44Z</dcterms:modified>
</cp:coreProperties>
</file>