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3" r:id="rId2"/>
    <p:sldId id="264" r:id="rId3"/>
    <p:sldId id="304" r:id="rId4"/>
    <p:sldId id="267" r:id="rId5"/>
    <p:sldId id="268" r:id="rId6"/>
    <p:sldId id="269" r:id="rId7"/>
    <p:sldId id="270" r:id="rId8"/>
    <p:sldId id="271" r:id="rId9"/>
    <p:sldId id="272" r:id="rId10"/>
    <p:sldId id="306" r:id="rId11"/>
    <p:sldId id="273" r:id="rId12"/>
    <p:sldId id="276" r:id="rId13"/>
    <p:sldId id="275" r:id="rId14"/>
    <p:sldId id="307" r:id="rId15"/>
    <p:sldId id="289" r:id="rId16"/>
    <p:sldId id="309" r:id="rId17"/>
    <p:sldId id="277" r:id="rId18"/>
    <p:sldId id="311" r:id="rId19"/>
    <p:sldId id="278" r:id="rId20"/>
    <p:sldId id="314" r:id="rId21"/>
    <p:sldId id="280" r:id="rId22"/>
    <p:sldId id="312" r:id="rId23"/>
    <p:sldId id="310" r:id="rId24"/>
    <p:sldId id="294" r:id="rId25"/>
    <p:sldId id="313" r:id="rId26"/>
    <p:sldId id="315" r:id="rId27"/>
    <p:sldId id="308" r:id="rId28"/>
    <p:sldId id="293" r:id="rId29"/>
    <p:sldId id="291" r:id="rId30"/>
    <p:sldId id="303"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000" autoAdjust="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class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005599104143358"/>
          <c:y val="5.0314542665559042E-2"/>
          <c:w val="0.83538633818589025"/>
          <c:h val="0.82075597723193261"/>
        </c:manualLayout>
      </c:layout>
      <c:lineChart>
        <c:grouping val="standard"/>
        <c:ser>
          <c:idx val="0"/>
          <c:order val="0"/>
          <c:spPr>
            <a:ln w="38100">
              <a:solidFill>
                <a:srgbClr val="000080"/>
              </a:solidFill>
              <a:prstDash val="solid"/>
            </a:ln>
          </c:spPr>
          <c:marker>
            <c:symbol val="diamond"/>
            <c:size val="10"/>
            <c:spPr>
              <a:solidFill>
                <a:srgbClr val="000080"/>
              </a:solidFill>
              <a:ln>
                <a:solidFill>
                  <a:srgbClr val="000080"/>
                </a:solidFill>
                <a:prstDash val="solid"/>
              </a:ln>
            </c:spPr>
          </c:marker>
          <c:cat>
            <c:numRef>
              <c:f>'[Worksheet in class1]Sheet1'!$D$15:$D$43</c:f>
              <c:numCache>
                <c:formatCode>General</c:formatCode>
                <c:ptCount val="29"/>
                <c:pt idx="0">
                  <c:v>1969</c:v>
                </c:pt>
                <c:pt idx="1">
                  <c:v>1970.5</c:v>
                </c:pt>
                <c:pt idx="2">
                  <c:v>1972</c:v>
                </c:pt>
                <c:pt idx="3">
                  <c:v>1973.5</c:v>
                </c:pt>
                <c:pt idx="4">
                  <c:v>1975</c:v>
                </c:pt>
                <c:pt idx="5">
                  <c:v>1976.5</c:v>
                </c:pt>
                <c:pt idx="6">
                  <c:v>1978</c:v>
                </c:pt>
                <c:pt idx="7">
                  <c:v>1979.5</c:v>
                </c:pt>
                <c:pt idx="8">
                  <c:v>1981</c:v>
                </c:pt>
                <c:pt idx="9">
                  <c:v>1982.5</c:v>
                </c:pt>
                <c:pt idx="10">
                  <c:v>1984</c:v>
                </c:pt>
                <c:pt idx="11">
                  <c:v>1985.5</c:v>
                </c:pt>
                <c:pt idx="12">
                  <c:v>1987</c:v>
                </c:pt>
                <c:pt idx="13">
                  <c:v>1988.5</c:v>
                </c:pt>
                <c:pt idx="14">
                  <c:v>1990</c:v>
                </c:pt>
                <c:pt idx="15">
                  <c:v>1991.5</c:v>
                </c:pt>
                <c:pt idx="16">
                  <c:v>1993</c:v>
                </c:pt>
                <c:pt idx="17">
                  <c:v>1994.5</c:v>
                </c:pt>
                <c:pt idx="18">
                  <c:v>1996</c:v>
                </c:pt>
                <c:pt idx="19">
                  <c:v>1997.5</c:v>
                </c:pt>
                <c:pt idx="20">
                  <c:v>1999</c:v>
                </c:pt>
                <c:pt idx="21">
                  <c:v>2000.5</c:v>
                </c:pt>
                <c:pt idx="22">
                  <c:v>2002</c:v>
                </c:pt>
                <c:pt idx="23">
                  <c:v>2003.5</c:v>
                </c:pt>
                <c:pt idx="24">
                  <c:v>2005</c:v>
                </c:pt>
                <c:pt idx="25">
                  <c:v>2006.5</c:v>
                </c:pt>
                <c:pt idx="26">
                  <c:v>2008</c:v>
                </c:pt>
                <c:pt idx="27">
                  <c:v>2009.5</c:v>
                </c:pt>
                <c:pt idx="28">
                  <c:v>2011</c:v>
                </c:pt>
              </c:numCache>
            </c:numRef>
          </c:cat>
          <c:val>
            <c:numRef>
              <c:f>'[Worksheet in class1]Sheet1'!$E$15:$E$43</c:f>
              <c:numCache>
                <c:formatCode>General</c:formatCode>
                <c:ptCount val="29"/>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pt idx="21">
                  <c:v>2097152</c:v>
                </c:pt>
                <c:pt idx="22">
                  <c:v>4194304</c:v>
                </c:pt>
                <c:pt idx="23">
                  <c:v>8388608</c:v>
                </c:pt>
                <c:pt idx="24">
                  <c:v>16777216</c:v>
                </c:pt>
                <c:pt idx="25">
                  <c:v>33554432</c:v>
                </c:pt>
                <c:pt idx="26">
                  <c:v>67108864</c:v>
                </c:pt>
                <c:pt idx="27">
                  <c:v>134217728</c:v>
                </c:pt>
                <c:pt idx="28">
                  <c:v>268435456</c:v>
                </c:pt>
              </c:numCache>
            </c:numRef>
          </c:val>
        </c:ser>
        <c:marker val="1"/>
        <c:axId val="123634816"/>
        <c:axId val="123636736"/>
      </c:lineChart>
      <c:catAx>
        <c:axId val="123634816"/>
        <c:scaling>
          <c:orientation val="minMax"/>
        </c:scaling>
        <c:axPos val="b"/>
        <c:numFmt formatCode="General" sourceLinked="1"/>
        <c:tickLblPos val="nextTo"/>
        <c:spPr>
          <a:ln w="3175">
            <a:solidFill>
              <a:srgbClr val="000000"/>
            </a:solidFill>
            <a:prstDash val="solid"/>
          </a:ln>
        </c:spPr>
        <c:txPr>
          <a:bodyPr rot="-2700000" vert="horz"/>
          <a:lstStyle/>
          <a:p>
            <a:pPr>
              <a:defRPr sz="1500" b="0" i="0" u="none" strike="noStrike" baseline="0">
                <a:solidFill>
                  <a:srgbClr val="000000"/>
                </a:solidFill>
                <a:latin typeface="Arial"/>
                <a:ea typeface="Arial"/>
                <a:cs typeface="Arial"/>
              </a:defRPr>
            </a:pPr>
            <a:endParaRPr lang="en-US"/>
          </a:p>
        </c:txPr>
        <c:crossAx val="123636736"/>
        <c:crosses val="autoZero"/>
        <c:auto val="1"/>
        <c:lblAlgn val="ctr"/>
        <c:lblOffset val="100"/>
        <c:tickLblSkip val="2"/>
        <c:tickMarkSkip val="1"/>
      </c:catAx>
      <c:valAx>
        <c:axId val="123636736"/>
        <c:scaling>
          <c:orientation val="minMax"/>
        </c:scaling>
        <c:axPos val="l"/>
        <c:majorGridlines>
          <c:spPr>
            <a:ln w="3175">
              <a:solidFill>
                <a:srgbClr val="000000"/>
              </a:solidFill>
              <a:prstDash val="solid"/>
            </a:ln>
          </c:spPr>
        </c:majorGridlines>
        <c:numFmt formatCode="#,##0" sourceLinked="0"/>
        <c:tickLblPos val="nextTo"/>
        <c:spPr>
          <a:ln w="3175">
            <a:solidFill>
              <a:srgbClr val="000000"/>
            </a:solidFill>
            <a:prstDash val="solid"/>
          </a:ln>
        </c:spPr>
        <c:txPr>
          <a:bodyPr rot="0" vert="horz"/>
          <a:lstStyle/>
          <a:p>
            <a:pPr>
              <a:defRPr sz="1500" b="0" i="0" u="none" strike="noStrike" baseline="0">
                <a:solidFill>
                  <a:srgbClr val="000000"/>
                </a:solidFill>
                <a:latin typeface="Arial"/>
                <a:ea typeface="Arial"/>
                <a:cs typeface="Arial"/>
              </a:defRPr>
            </a:pPr>
            <a:endParaRPr lang="en-US"/>
          </a:p>
        </c:txPr>
        <c:crossAx val="123634816"/>
        <c:crosses val="autoZero"/>
        <c:crossBetween val="between"/>
      </c:valAx>
      <c:spPr>
        <a:solidFill>
          <a:srgbClr val="FFFFCC"/>
        </a:solidFill>
        <a:ln w="12700">
          <a:solidFill>
            <a:srgbClr val="C0C0C0"/>
          </a:solidFill>
          <a:prstDash val="solid"/>
        </a:ln>
      </c:spPr>
    </c:plotArea>
    <c:plotVisOnly val="1"/>
    <c:dispBlanksAs val="gap"/>
  </c:chart>
  <c:spPr>
    <a:solidFill>
      <a:srgbClr val="FFFFFF"/>
    </a:solidFill>
    <a:ln w="3175">
      <a:solidFill>
        <a:srgbClr val="000000"/>
      </a:solidFill>
      <a:prstDash val="solid"/>
    </a:ln>
  </c:spPr>
  <c:txPr>
    <a:bodyPr/>
    <a:lstStyle/>
    <a:p>
      <a:pPr>
        <a:defRPr sz="1500" b="0" i="0" u="none" strike="noStrike" baseline="0">
          <a:solidFill>
            <a:srgbClr val="000000"/>
          </a:solidFill>
          <a:latin typeface="Arial"/>
          <a:ea typeface="Arial"/>
          <a:cs typeface="Aria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FEBD29E-BF96-4DF9-80CD-F1D2C35044B8}" type="datetimeFigureOut">
              <a:rPr lang="en-US" smtClean="0"/>
              <a:pPr/>
              <a:t>8/24/2010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A3E004E-8A26-490C-895C-BABC424DFB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3E004E-8A26-490C-895C-BABC424DFB5A}"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 Sibley and Alistair Walker, bridge</a:t>
            </a:r>
            <a:r>
              <a:rPr lang="en-US" baseline="0" dirty="0" smtClean="0"/>
              <a:t> catastrophe every 30 years – designers push new design to tipping point, new generation gets overconfident</a:t>
            </a:r>
            <a:endParaRPr lang="en-US" dirty="0"/>
          </a:p>
        </p:txBody>
      </p:sp>
      <p:sp>
        <p:nvSpPr>
          <p:cNvPr id="4" name="Slide Number Placeholder 3"/>
          <p:cNvSpPr>
            <a:spLocks noGrp="1"/>
          </p:cNvSpPr>
          <p:nvPr>
            <p:ph type="sldNum" sz="quarter" idx="10"/>
          </p:nvPr>
        </p:nvSpPr>
        <p:spPr/>
        <p:txBody>
          <a:bodyPr/>
          <a:lstStyle/>
          <a:p>
            <a:fld id="{0A3E004E-8A26-490C-895C-BABC424DFB5A}"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8EF5E1-7704-442C-A3C8-352380077AAE}"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EF5E1-7704-442C-A3C8-352380077AAE}"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EF5E1-7704-442C-A3C8-352380077AAE}"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EF5E1-7704-442C-A3C8-352380077AAE}"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8EF5E1-7704-442C-A3C8-352380077AAE}" type="datetimeFigureOut">
              <a:rPr lang="en-US" smtClean="0"/>
              <a:pPr/>
              <a:t>8/24/2010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8EF5E1-7704-442C-A3C8-352380077AAE}" type="datetimeFigureOut">
              <a:rPr lang="en-US" smtClean="0"/>
              <a:pPr/>
              <a:t>8/24/2010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8EF5E1-7704-442C-A3C8-352380077AAE}" type="datetimeFigureOut">
              <a:rPr lang="en-US" smtClean="0"/>
              <a:pPr/>
              <a:t>8/24/2010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8EF5E1-7704-442C-A3C8-352380077AAE}" type="datetimeFigureOut">
              <a:rPr lang="en-US" smtClean="0"/>
              <a:pPr/>
              <a:t>8/24/2010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EF5E1-7704-442C-A3C8-352380077AAE}" type="datetimeFigureOut">
              <a:rPr lang="en-US" smtClean="0"/>
              <a:pPr/>
              <a:t>8/24/2010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EF5E1-7704-442C-A3C8-352380077AAE}" type="datetimeFigureOut">
              <a:rPr lang="en-US" smtClean="0"/>
              <a:pPr/>
              <a:t>8/24/2010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EF5E1-7704-442C-A3C8-352380077AAE}" type="datetimeFigureOut">
              <a:rPr lang="en-US" smtClean="0"/>
              <a:pPr/>
              <a:t>8/24/2010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94E62-4D17-4F19-86A0-9B66EA8B49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EF5E1-7704-442C-A3C8-352380077AAE}" type="datetimeFigureOut">
              <a:rPr lang="en-US" smtClean="0"/>
              <a:pPr/>
              <a:t>8/24/2010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94E62-4D17-4F19-86A0-9B66EA8B49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vans@cs.virginia.edu"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458200" cy="2895600"/>
          </a:xfrm>
        </p:spPr>
        <p:txBody>
          <a:bodyPr>
            <a:normAutofit/>
          </a:bodyPr>
          <a:lstStyle/>
          <a:p>
            <a:r>
              <a:rPr lang="en-US" dirty="0" smtClean="0"/>
              <a:t>cs2220: Engineering Software</a:t>
            </a:r>
            <a:br>
              <a:rPr lang="en-US" dirty="0" smtClean="0"/>
            </a:br>
            <a:r>
              <a:rPr lang="en-US" dirty="0" smtClean="0"/>
              <a:t/>
            </a:r>
            <a:br>
              <a:rPr lang="en-US" dirty="0" smtClean="0"/>
            </a:br>
            <a:r>
              <a:rPr lang="en-US" dirty="0" smtClean="0"/>
              <a:t>Class 1: </a:t>
            </a:r>
            <a:br>
              <a:rPr lang="en-US" dirty="0" smtClean="0"/>
            </a:br>
            <a:r>
              <a:rPr lang="en-US" b="1" dirty="0" smtClean="0"/>
              <a:t>Engineering Software?</a:t>
            </a:r>
          </a:p>
        </p:txBody>
      </p:sp>
      <p:sp>
        <p:nvSpPr>
          <p:cNvPr id="3" name="Subtitle 2"/>
          <p:cNvSpPr>
            <a:spLocks noGrp="1"/>
          </p:cNvSpPr>
          <p:nvPr>
            <p:ph type="subTitle" idx="1"/>
          </p:nvPr>
        </p:nvSpPr>
        <p:spPr>
          <a:xfrm>
            <a:off x="5334000" y="4343400"/>
            <a:ext cx="3581400" cy="1295400"/>
          </a:xfrm>
        </p:spPr>
        <p:txBody>
          <a:bodyPr>
            <a:normAutofit lnSpcReduction="10000"/>
          </a:bodyPr>
          <a:lstStyle/>
          <a:p>
            <a:pPr algn="l">
              <a:lnSpc>
                <a:spcPct val="110000"/>
              </a:lnSpc>
              <a:spcBef>
                <a:spcPts val="0"/>
              </a:spcBef>
            </a:pPr>
            <a:r>
              <a:rPr lang="en-US" sz="2400" dirty="0" smtClean="0"/>
              <a:t>Fall 2010</a:t>
            </a:r>
          </a:p>
          <a:p>
            <a:pPr algn="l">
              <a:lnSpc>
                <a:spcPct val="110000"/>
              </a:lnSpc>
              <a:spcBef>
                <a:spcPts val="0"/>
              </a:spcBef>
            </a:pPr>
            <a:r>
              <a:rPr lang="en-US" sz="2400" dirty="0" smtClean="0"/>
              <a:t>University of Virginia</a:t>
            </a:r>
          </a:p>
          <a:p>
            <a:pPr algn="l">
              <a:lnSpc>
                <a:spcPct val="110000"/>
              </a:lnSpc>
              <a:spcBef>
                <a:spcPts val="0"/>
              </a:spcBef>
            </a:pPr>
            <a:r>
              <a:rPr lang="en-US" sz="2400" dirty="0" smtClean="0"/>
              <a:t>David Evans</a:t>
            </a:r>
            <a:endParaRPr lang="en-US" sz="2400" dirty="0"/>
          </a:p>
        </p:txBody>
      </p:sp>
      <p:pic>
        <p:nvPicPr>
          <p:cNvPr id="5" name="Picture 4" descr="IMG_1250.JPG"/>
          <p:cNvPicPr>
            <a:picLocks noChangeAspect="1"/>
          </p:cNvPicPr>
          <p:nvPr/>
        </p:nvPicPr>
        <p:blipFill>
          <a:blip r:embed="rId2" cstate="print"/>
          <a:srcRect r="1641"/>
          <a:stretch>
            <a:fillRect/>
          </a:stretch>
        </p:blipFill>
        <p:spPr>
          <a:xfrm>
            <a:off x="8627" y="5714889"/>
            <a:ext cx="9135373" cy="11431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27038"/>
            <a:ext cx="4040188" cy="639762"/>
          </a:xfrm>
        </p:spPr>
        <p:txBody>
          <a:bodyPr>
            <a:normAutofit lnSpcReduction="10000"/>
          </a:bodyPr>
          <a:lstStyle/>
          <a:p>
            <a:pPr algn="ctr"/>
            <a:r>
              <a:rPr lang="en-US" sz="3600" dirty="0" smtClean="0"/>
              <a:t>Bridges</a:t>
            </a:r>
            <a:endParaRPr lang="en-US" sz="3600" dirty="0"/>
          </a:p>
        </p:txBody>
      </p:sp>
      <p:sp>
        <p:nvSpPr>
          <p:cNvPr id="6" name="Text Placeholder 5"/>
          <p:cNvSpPr>
            <a:spLocks noGrp="1"/>
          </p:cNvSpPr>
          <p:nvPr>
            <p:ph type="body" sz="quarter" idx="3"/>
          </p:nvPr>
        </p:nvSpPr>
        <p:spPr>
          <a:xfrm>
            <a:off x="4721225" y="427038"/>
            <a:ext cx="4041775" cy="639762"/>
          </a:xfrm>
        </p:spPr>
        <p:txBody>
          <a:bodyPr>
            <a:noAutofit/>
          </a:bodyPr>
          <a:lstStyle/>
          <a:p>
            <a:pPr algn="ctr"/>
            <a:r>
              <a:rPr lang="en-US" sz="3600" dirty="0" smtClean="0"/>
              <a:t>Software</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body" sz="half" idx="1"/>
          </p:nvPr>
        </p:nvSpPr>
        <p:spPr>
          <a:xfrm>
            <a:off x="533400" y="1382903"/>
            <a:ext cx="4495800" cy="4221163"/>
          </a:xfrm>
        </p:spPr>
        <p:txBody>
          <a:bodyPr/>
          <a:lstStyle/>
          <a:p>
            <a:pPr>
              <a:buNone/>
            </a:pPr>
            <a:r>
              <a:rPr lang="en-US" b="1" dirty="0" smtClean="0"/>
              <a:t>Continuous</a:t>
            </a:r>
          </a:p>
          <a:p>
            <a:pPr>
              <a:buNone/>
            </a:pPr>
            <a:r>
              <a:rPr lang="en-US" b="1" dirty="0" smtClean="0"/>
              <a:t>	</a:t>
            </a:r>
            <a:r>
              <a:rPr lang="en-US" dirty="0" smtClean="0"/>
              <a:t>Calculus</a:t>
            </a:r>
          </a:p>
          <a:p>
            <a:pPr>
              <a:buNone/>
            </a:pPr>
            <a:r>
              <a:rPr lang="en-US" dirty="0" smtClean="0"/>
              <a:t>	Testing/analysis </a:t>
            </a:r>
            <a:r>
              <a:rPr lang="en-US" dirty="0"/>
              <a:t>is </a:t>
            </a:r>
            <a:r>
              <a:rPr lang="en-US" dirty="0" smtClean="0"/>
              <a:t>“easy” 	</a:t>
            </a:r>
            <a:r>
              <a:rPr lang="en-US" sz="2000" dirty="0" smtClean="0"/>
              <a:t>if </a:t>
            </a:r>
            <a:r>
              <a:rPr lang="en-US" sz="2000" dirty="0"/>
              <a:t>the bridge holds </a:t>
            </a:r>
            <a:r>
              <a:rPr lang="en-US" sz="2000" dirty="0" smtClean="0"/>
              <a:t> for </a:t>
            </a:r>
            <a:r>
              <a:rPr lang="en-US" sz="2000" dirty="0"/>
              <a:t>1M kg, </a:t>
            </a:r>
            <a:endParaRPr lang="en-US" sz="2000" dirty="0" smtClean="0"/>
          </a:p>
          <a:p>
            <a:pPr>
              <a:buNone/>
            </a:pPr>
            <a:r>
              <a:rPr lang="en-US" sz="2000" dirty="0" smtClean="0"/>
              <a:t>		it </a:t>
            </a:r>
            <a:r>
              <a:rPr lang="en-US" sz="2000" dirty="0"/>
              <a:t>also </a:t>
            </a:r>
            <a:r>
              <a:rPr lang="en-US" sz="2000" dirty="0" smtClean="0"/>
              <a:t>probably holds 0.99M kg</a:t>
            </a:r>
            <a:endParaRPr lang="en-US" sz="2000" dirty="0"/>
          </a:p>
        </p:txBody>
      </p:sp>
      <p:sp>
        <p:nvSpPr>
          <p:cNvPr id="77830" name="Rectangle 6"/>
          <p:cNvSpPr>
            <a:spLocks noGrp="1" noChangeArrowheads="1"/>
          </p:cNvSpPr>
          <p:nvPr>
            <p:ph type="body" sz="half" idx="2"/>
          </p:nvPr>
        </p:nvSpPr>
        <p:spPr>
          <a:xfrm>
            <a:off x="4648200" y="1238758"/>
            <a:ext cx="4343400" cy="4221163"/>
          </a:xfrm>
        </p:spPr>
        <p:txBody>
          <a:bodyPr/>
          <a:lstStyle/>
          <a:p>
            <a:pPr>
              <a:buNone/>
            </a:pPr>
            <a:r>
              <a:rPr lang="en-US" b="1" dirty="0"/>
              <a:t>Discrete</a:t>
            </a:r>
          </a:p>
          <a:p>
            <a:pPr lvl="1">
              <a:buNone/>
            </a:pPr>
            <a:r>
              <a:rPr lang="en-US" dirty="0"/>
              <a:t>Logic, </a:t>
            </a:r>
            <a:r>
              <a:rPr lang="en-US" dirty="0" smtClean="0"/>
              <a:t>Discrete Mathematics</a:t>
            </a:r>
            <a:endParaRPr lang="en-US" dirty="0"/>
          </a:p>
          <a:p>
            <a:pPr lvl="1">
              <a:buNone/>
            </a:pPr>
            <a:r>
              <a:rPr lang="en-US" dirty="0"/>
              <a:t>Testing/analysis is difficult</a:t>
            </a:r>
          </a:p>
        </p:txBody>
      </p:sp>
      <p:sp>
        <p:nvSpPr>
          <p:cNvPr id="77831" name="Text Box 7"/>
          <p:cNvSpPr txBox="1">
            <a:spLocks noChangeArrowheads="1"/>
          </p:cNvSpPr>
          <p:nvPr/>
        </p:nvSpPr>
        <p:spPr bwMode="auto">
          <a:xfrm>
            <a:off x="1560513" y="381000"/>
            <a:ext cx="1509712" cy="519113"/>
          </a:xfrm>
          <a:prstGeom prst="rect">
            <a:avLst/>
          </a:prstGeom>
          <a:noFill/>
          <a:ln w="31750">
            <a:noFill/>
            <a:miter lim="800000"/>
            <a:headEnd/>
            <a:tailEnd/>
          </a:ln>
          <a:effectLst/>
        </p:spPr>
        <p:txBody>
          <a:bodyPr wrap="none">
            <a:spAutoFit/>
          </a:bodyPr>
          <a:lstStyle/>
          <a:p>
            <a:r>
              <a:rPr lang="en-US" sz="2800" b="1"/>
              <a:t>Bridges</a:t>
            </a:r>
          </a:p>
        </p:txBody>
      </p:sp>
      <p:sp>
        <p:nvSpPr>
          <p:cNvPr id="77832" name="Text Box 8"/>
          <p:cNvSpPr txBox="1">
            <a:spLocks noChangeArrowheads="1"/>
          </p:cNvSpPr>
          <p:nvPr/>
        </p:nvSpPr>
        <p:spPr bwMode="auto">
          <a:xfrm>
            <a:off x="5727700" y="414338"/>
            <a:ext cx="1687513" cy="519112"/>
          </a:xfrm>
          <a:prstGeom prst="rect">
            <a:avLst/>
          </a:prstGeom>
          <a:noFill/>
          <a:ln w="31750">
            <a:noFill/>
            <a:miter lim="800000"/>
            <a:headEnd/>
            <a:tailEnd/>
          </a:ln>
          <a:effectLst/>
        </p:spPr>
        <p:txBody>
          <a:bodyPr wrap="none">
            <a:spAutoFit/>
          </a:bodyPr>
          <a:lstStyle/>
          <a:p>
            <a:r>
              <a:rPr lang="en-US" sz="2800" b="1"/>
              <a:t>Software</a:t>
            </a:r>
          </a:p>
        </p:txBody>
      </p:sp>
      <p:sp>
        <p:nvSpPr>
          <p:cNvPr id="8" name="Rectangle 2"/>
          <p:cNvSpPr txBox="1">
            <a:spLocks noChangeArrowheads="1"/>
          </p:cNvSpPr>
          <p:nvPr/>
        </p:nvSpPr>
        <p:spPr>
          <a:xfrm>
            <a:off x="533400" y="4156583"/>
            <a:ext cx="4050792" cy="20238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Made of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physical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stuff</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Most costs are obvious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Changes after construction are hard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3"/>
          <p:cNvSpPr txBox="1">
            <a:spLocks noChangeArrowheads="1"/>
          </p:cNvSpPr>
          <p:nvPr/>
        </p:nvSpPr>
        <p:spPr>
          <a:xfrm>
            <a:off x="4648200" y="4156583"/>
            <a:ext cx="4191000" cy="209181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Made of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virtual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stuff</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All costs are non-obvious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Changes should be easy (but they’re not)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Effect transition="in" filter="dissolve">
                                      <p:cBhvr>
                                        <p:cTn id="7" dur="500"/>
                                        <p:tgtEl>
                                          <p:spTgt spid="77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77829">
                                            <p:txEl>
                                              <p:pRg st="1" end="1"/>
                                            </p:txEl>
                                          </p:spTgt>
                                        </p:tgtEl>
                                        <p:attrNameLst>
                                          <p:attrName>style.visibility</p:attrName>
                                        </p:attrNameLst>
                                      </p:cBhvr>
                                      <p:to>
                                        <p:strVal val="visible"/>
                                      </p:to>
                                    </p:set>
                                    <p:animEffect transition="in" filter="dissolve">
                                      <p:cBhvr>
                                        <p:cTn id="12" dur="500"/>
                                        <p:tgtEl>
                                          <p:spTgt spid="778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77829">
                                            <p:txEl>
                                              <p:pRg st="2" end="2"/>
                                            </p:txEl>
                                          </p:spTgt>
                                        </p:tgtEl>
                                        <p:attrNameLst>
                                          <p:attrName>style.visibility</p:attrName>
                                        </p:attrNameLst>
                                      </p:cBhvr>
                                      <p:to>
                                        <p:strVal val="visible"/>
                                      </p:to>
                                    </p:set>
                                    <p:animEffect transition="in" filter="dissolve">
                                      <p:cBhvr>
                                        <p:cTn id="17" dur="500"/>
                                        <p:tgtEl>
                                          <p:spTgt spid="778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77829">
                                            <p:txEl>
                                              <p:pRg st="3" end="3"/>
                                            </p:txEl>
                                          </p:spTgt>
                                        </p:tgtEl>
                                        <p:attrNameLst>
                                          <p:attrName>style.visibility</p:attrName>
                                        </p:attrNameLst>
                                      </p:cBhvr>
                                      <p:to>
                                        <p:strVal val="visible"/>
                                      </p:to>
                                    </p:set>
                                    <p:animEffect transition="in" filter="dissolve">
                                      <p:cBhvr>
                                        <p:cTn id="22" dur="500"/>
                                        <p:tgtEl>
                                          <p:spTgt spid="77829">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7829">
                                            <p:txEl>
                                              <p:pRg st="0" end="0"/>
                                            </p:txEl>
                                          </p:spTgt>
                                        </p:tgtEl>
                                        <p:attrNameLst>
                                          <p:attrName>style.visibility</p:attrName>
                                        </p:attrNameLst>
                                      </p:cBhvr>
                                      <p:to>
                                        <p:strVal val="visible"/>
                                      </p:to>
                                    </p:set>
                                    <p:animEffect transition="in" filter="dissolve">
                                      <p:cBhvr>
                                        <p:cTn id="25" dur="500"/>
                                        <p:tgtEl>
                                          <p:spTgt spid="77829">
                                            <p:txEl>
                                              <p:pRg st="0" end="0"/>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7829">
                                            <p:txEl>
                                              <p:pRg st="1" end="1"/>
                                            </p:txEl>
                                          </p:spTgt>
                                        </p:tgtEl>
                                        <p:attrNameLst>
                                          <p:attrName>style.visibility</p:attrName>
                                        </p:attrNameLst>
                                      </p:cBhvr>
                                      <p:to>
                                        <p:strVal val="visible"/>
                                      </p:to>
                                    </p:set>
                                    <p:animEffect transition="in" filter="dissolve">
                                      <p:cBhvr>
                                        <p:cTn id="28" dur="500"/>
                                        <p:tgtEl>
                                          <p:spTgt spid="77829">
                                            <p:txEl>
                                              <p:pRg st="1" end="1"/>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7829">
                                            <p:txEl>
                                              <p:pRg st="2" end="2"/>
                                            </p:txEl>
                                          </p:spTgt>
                                        </p:tgtEl>
                                        <p:attrNameLst>
                                          <p:attrName>style.visibility</p:attrName>
                                        </p:attrNameLst>
                                      </p:cBhvr>
                                      <p:to>
                                        <p:strVal val="visible"/>
                                      </p:to>
                                    </p:set>
                                    <p:animEffect transition="in" filter="dissolve">
                                      <p:cBhvr>
                                        <p:cTn id="31" dur="500"/>
                                        <p:tgtEl>
                                          <p:spTgt spid="77829">
                                            <p:txEl>
                                              <p:pRg st="2" end="2"/>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7829">
                                            <p:txEl>
                                              <p:pRg st="3" end="3"/>
                                            </p:txEl>
                                          </p:spTgt>
                                        </p:tgtEl>
                                        <p:attrNameLst>
                                          <p:attrName>style.visibility</p:attrName>
                                        </p:attrNameLst>
                                      </p:cBhvr>
                                      <p:to>
                                        <p:strVal val="visible"/>
                                      </p:to>
                                    </p:set>
                                    <p:animEffect transition="in" filter="dissolve">
                                      <p:cBhvr>
                                        <p:cTn id="34" dur="500"/>
                                        <p:tgtEl>
                                          <p:spTgt spid="7782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77830">
                                            <p:txEl>
                                              <p:pRg st="0" end="0"/>
                                            </p:txEl>
                                          </p:spTgt>
                                        </p:tgtEl>
                                        <p:attrNameLst>
                                          <p:attrName>style.visibility</p:attrName>
                                        </p:attrNameLst>
                                      </p:cBhvr>
                                      <p:to>
                                        <p:strVal val="visible"/>
                                      </p:to>
                                    </p:set>
                                    <p:animEffect transition="in" filter="fade">
                                      <p:cBhvr>
                                        <p:cTn id="39" dur="800" decel="100000"/>
                                        <p:tgtEl>
                                          <p:spTgt spid="77830">
                                            <p:txEl>
                                              <p:pRg st="0" end="0"/>
                                            </p:txEl>
                                          </p:spTgt>
                                        </p:tgtEl>
                                      </p:cBhvr>
                                    </p:animEffect>
                                    <p:anim calcmode="lin" valueType="num">
                                      <p:cBhvr>
                                        <p:cTn id="40" dur="800" decel="100000" fill="hold"/>
                                        <p:tgtEl>
                                          <p:spTgt spid="77830">
                                            <p:txEl>
                                              <p:pRg st="0" end="0"/>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77830">
                                            <p:txEl>
                                              <p:pRg st="0" end="0"/>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77830">
                                            <p:txEl>
                                              <p:pRg st="0" end="0"/>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7830">
                                            <p:txEl>
                                              <p:pRg st="0" end="0"/>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7830">
                                            <p:txEl>
                                              <p:pRg st="0" end="0"/>
                                            </p:txEl>
                                          </p:spTgt>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77830">
                                            <p:txEl>
                                              <p:pRg st="1" end="1"/>
                                            </p:txEl>
                                          </p:spTgt>
                                        </p:tgtEl>
                                        <p:attrNameLst>
                                          <p:attrName>style.visibility</p:attrName>
                                        </p:attrNameLst>
                                      </p:cBhvr>
                                      <p:to>
                                        <p:strVal val="visible"/>
                                      </p:to>
                                    </p:set>
                                    <p:animEffect transition="in" filter="fade">
                                      <p:cBhvr>
                                        <p:cTn id="47" dur="800" decel="100000"/>
                                        <p:tgtEl>
                                          <p:spTgt spid="77830">
                                            <p:txEl>
                                              <p:pRg st="1" end="1"/>
                                            </p:txEl>
                                          </p:spTgt>
                                        </p:tgtEl>
                                      </p:cBhvr>
                                    </p:animEffect>
                                    <p:anim calcmode="lin" valueType="num">
                                      <p:cBhvr>
                                        <p:cTn id="48" dur="800" decel="100000" fill="hold"/>
                                        <p:tgtEl>
                                          <p:spTgt spid="77830">
                                            <p:txEl>
                                              <p:pRg st="1" end="1"/>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77830">
                                            <p:txEl>
                                              <p:pRg st="1" end="1"/>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77830">
                                            <p:txEl>
                                              <p:pRg st="1" end="1"/>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7830">
                                            <p:txEl>
                                              <p:pRg st="1" end="1"/>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7830">
                                            <p:txEl>
                                              <p:pRg st="1" end="1"/>
                                            </p:txEl>
                                          </p:spTgt>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77830">
                                            <p:txEl>
                                              <p:pRg st="2" end="2"/>
                                            </p:txEl>
                                          </p:spTgt>
                                        </p:tgtEl>
                                        <p:attrNameLst>
                                          <p:attrName>style.visibility</p:attrName>
                                        </p:attrNameLst>
                                      </p:cBhvr>
                                      <p:to>
                                        <p:strVal val="visible"/>
                                      </p:to>
                                    </p:set>
                                    <p:animEffect transition="in" filter="fade">
                                      <p:cBhvr>
                                        <p:cTn id="55" dur="800" decel="100000"/>
                                        <p:tgtEl>
                                          <p:spTgt spid="77830">
                                            <p:txEl>
                                              <p:pRg st="2" end="2"/>
                                            </p:txEl>
                                          </p:spTgt>
                                        </p:tgtEl>
                                      </p:cBhvr>
                                    </p:animEffect>
                                    <p:anim calcmode="lin" valueType="num">
                                      <p:cBhvr>
                                        <p:cTn id="56" dur="800" decel="100000" fill="hold"/>
                                        <p:tgtEl>
                                          <p:spTgt spid="77830">
                                            <p:txEl>
                                              <p:pRg st="2" end="2"/>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77830">
                                            <p:txEl>
                                              <p:pRg st="2" end="2"/>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77830">
                                            <p:txEl>
                                              <p:pRg st="2" end="2"/>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77830">
                                            <p:txEl>
                                              <p:pRg st="2" end="2"/>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77830">
                                            <p:txEl>
                                              <p:pRg st="2" end="2"/>
                                            </p:txEl>
                                          </p:spTgt>
                                        </p:tgtEl>
                                        <p:attrNameLst>
                                          <p:attrName>ppt_y</p:attrName>
                                        </p:attrNameLst>
                                      </p:cBhvr>
                                      <p:tavLst>
                                        <p:tav tm="0">
                                          <p:val>
                                            <p:strVal val="#ppt_y+0.1"/>
                                          </p:val>
                                        </p:tav>
                                        <p:tav tm="100000">
                                          <p:val>
                                            <p:strVal val="#ppt_y"/>
                                          </p:val>
                                        </p:tav>
                                      </p:tavLst>
                                    </p:anim>
                                  </p:childTnLst>
                                </p:cTn>
                              </p:par>
                              <p:par>
                                <p:cTn id="61" presetID="10" presetClass="entr" presetSubtype="0" fill="hold" grpId="0" nodeType="with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2000"/>
                                        <p:tgtEl>
                                          <p:spTgt spid="8">
                                            <p:txEl>
                                              <p:pRg st="0" end="0"/>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
                                            <p:txEl>
                                              <p:pRg st="1" end="1"/>
                                            </p:txEl>
                                          </p:spTgt>
                                        </p:tgtEl>
                                        <p:attrNameLst>
                                          <p:attrName>style.visibility</p:attrName>
                                        </p:attrNameLst>
                                      </p:cBhvr>
                                      <p:to>
                                        <p:strVal val="visible"/>
                                      </p:to>
                                    </p:set>
                                    <p:animEffect transition="in" filter="fade">
                                      <p:cBhvr>
                                        <p:cTn id="66" dur="2000"/>
                                        <p:tgtEl>
                                          <p:spTgt spid="8">
                                            <p:txEl>
                                              <p:pRg st="1" end="1"/>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xEl>
                                              <p:pRg st="2" end="2"/>
                                            </p:txEl>
                                          </p:spTgt>
                                        </p:tgtEl>
                                        <p:attrNameLst>
                                          <p:attrName>style.visibility</p:attrName>
                                        </p:attrNameLst>
                                      </p:cBhvr>
                                      <p:to>
                                        <p:strVal val="visible"/>
                                      </p:to>
                                    </p:set>
                                    <p:animEffect transition="in" filter="fade">
                                      <p:cBhvr>
                                        <p:cTn id="69" dur="2000"/>
                                        <p:tgtEl>
                                          <p:spTgt spid="8">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9">
                                            <p:txEl>
                                              <p:pRg st="0" end="0"/>
                                            </p:txEl>
                                          </p:spTgt>
                                        </p:tgtEl>
                                        <p:attrNameLst>
                                          <p:attrName>style.visibility</p:attrName>
                                        </p:attrNameLst>
                                      </p:cBhvr>
                                      <p:to>
                                        <p:strVal val="visible"/>
                                      </p:to>
                                    </p:set>
                                    <p:animEffect transition="in" filter="fade">
                                      <p:cBhvr>
                                        <p:cTn id="74" dur="1000"/>
                                        <p:tgtEl>
                                          <p:spTgt spid="9">
                                            <p:txEl>
                                              <p:pRg st="0" end="0"/>
                                            </p:txEl>
                                          </p:spTgt>
                                        </p:tgtEl>
                                      </p:cBhvr>
                                    </p:animEffect>
                                    <p:anim calcmode="lin" valueType="num">
                                      <p:cBhvr>
                                        <p:cTn id="7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
                                            <p:txEl>
                                              <p:pRg st="1" end="1"/>
                                            </p:txEl>
                                          </p:spTgt>
                                        </p:tgtEl>
                                        <p:attrNameLst>
                                          <p:attrName>style.visibility</p:attrName>
                                        </p:attrNameLst>
                                      </p:cBhvr>
                                      <p:to>
                                        <p:strVal val="visible"/>
                                      </p:to>
                                    </p:set>
                                    <p:animEffect transition="in" filter="fade">
                                      <p:cBhvr>
                                        <p:cTn id="79" dur="1000"/>
                                        <p:tgtEl>
                                          <p:spTgt spid="9">
                                            <p:txEl>
                                              <p:pRg st="1" end="1"/>
                                            </p:txEl>
                                          </p:spTgt>
                                        </p:tgtEl>
                                      </p:cBhvr>
                                    </p:animEffect>
                                    <p:anim calcmode="lin" valueType="num">
                                      <p:cBhvr>
                                        <p:cTn id="8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build="p"/>
      <p:bldP spid="77829" grpId="1" build="p"/>
      <p:bldP spid="77830" grpId="0" build="p"/>
      <p:bldP spid="8"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sz="half" idx="1"/>
          </p:nvPr>
        </p:nvSpPr>
        <p:spPr>
          <a:xfrm>
            <a:off x="457200" y="815975"/>
            <a:ext cx="4191000" cy="4221163"/>
          </a:xfrm>
        </p:spPr>
        <p:txBody>
          <a:bodyPr/>
          <a:lstStyle/>
          <a:p>
            <a:pPr>
              <a:buNone/>
            </a:pPr>
            <a:r>
              <a:rPr lang="en-US" dirty="0"/>
              <a:t>Requirements are (usually) obvious and easy to describe</a:t>
            </a:r>
          </a:p>
          <a:p>
            <a:pPr>
              <a:buNone/>
            </a:pPr>
            <a:r>
              <a:rPr lang="en-US" dirty="0"/>
              <a:t>A good design is apparent to everyone immediately</a:t>
            </a:r>
          </a:p>
        </p:txBody>
      </p:sp>
      <p:sp>
        <p:nvSpPr>
          <p:cNvPr id="86019" name="Rectangle 3"/>
          <p:cNvSpPr>
            <a:spLocks noGrp="1" noChangeArrowheads="1"/>
          </p:cNvSpPr>
          <p:nvPr>
            <p:ph type="body" sz="half" idx="2"/>
          </p:nvPr>
        </p:nvSpPr>
        <p:spPr>
          <a:xfrm>
            <a:off x="4767072" y="889127"/>
            <a:ext cx="4191000" cy="2536825"/>
          </a:xfrm>
        </p:spPr>
        <p:txBody>
          <a:bodyPr>
            <a:normAutofit lnSpcReduction="10000"/>
          </a:bodyPr>
          <a:lstStyle/>
          <a:p>
            <a:pPr>
              <a:buNone/>
            </a:pPr>
            <a:r>
              <a:rPr lang="en-US" dirty="0"/>
              <a:t>Requirements are mysterious and hard to describe</a:t>
            </a:r>
          </a:p>
          <a:p>
            <a:pPr>
              <a:buNone/>
            </a:pPr>
            <a:r>
              <a:rPr lang="en-US" dirty="0"/>
              <a:t>A good design is only apparent to “experts” but has impact later on</a:t>
            </a:r>
          </a:p>
        </p:txBody>
      </p:sp>
      <p:sp>
        <p:nvSpPr>
          <p:cNvPr id="86020" name="Text Box 4"/>
          <p:cNvSpPr txBox="1">
            <a:spLocks noChangeArrowheads="1"/>
          </p:cNvSpPr>
          <p:nvPr/>
        </p:nvSpPr>
        <p:spPr bwMode="auto">
          <a:xfrm>
            <a:off x="1560513" y="304800"/>
            <a:ext cx="1509712" cy="519113"/>
          </a:xfrm>
          <a:prstGeom prst="rect">
            <a:avLst/>
          </a:prstGeom>
          <a:noFill/>
          <a:ln w="31750">
            <a:noFill/>
            <a:miter lim="800000"/>
            <a:headEnd/>
            <a:tailEnd/>
          </a:ln>
          <a:effectLst/>
        </p:spPr>
        <p:txBody>
          <a:bodyPr wrap="none">
            <a:spAutoFit/>
          </a:bodyPr>
          <a:lstStyle/>
          <a:p>
            <a:r>
              <a:rPr lang="en-US" sz="2800" b="1"/>
              <a:t>Bridges</a:t>
            </a:r>
          </a:p>
        </p:txBody>
      </p:sp>
      <p:sp>
        <p:nvSpPr>
          <p:cNvPr id="86021" name="Text Box 5"/>
          <p:cNvSpPr txBox="1">
            <a:spLocks noChangeArrowheads="1"/>
          </p:cNvSpPr>
          <p:nvPr/>
        </p:nvSpPr>
        <p:spPr bwMode="auto">
          <a:xfrm>
            <a:off x="5727700" y="338138"/>
            <a:ext cx="1687513" cy="519112"/>
          </a:xfrm>
          <a:prstGeom prst="rect">
            <a:avLst/>
          </a:prstGeom>
          <a:noFill/>
          <a:ln w="31750">
            <a:noFill/>
            <a:miter lim="800000"/>
            <a:headEnd/>
            <a:tailEnd/>
          </a:ln>
          <a:effectLst/>
        </p:spPr>
        <p:txBody>
          <a:bodyPr wrap="none">
            <a:spAutoFit/>
          </a:bodyPr>
          <a:lstStyle/>
          <a:p>
            <a:r>
              <a:rPr lang="en-US" sz="2800" b="1"/>
              <a:t>Software</a:t>
            </a:r>
          </a:p>
        </p:txBody>
      </p:sp>
      <p:pic>
        <p:nvPicPr>
          <p:cNvPr id="86024" name="Picture 8" descr="Golden-Gate-Bridge-2"/>
          <p:cNvPicPr>
            <a:picLocks noChangeAspect="1" noChangeArrowheads="1"/>
          </p:cNvPicPr>
          <p:nvPr/>
        </p:nvPicPr>
        <p:blipFill>
          <a:blip r:embed="rId2" cstate="print"/>
          <a:srcRect/>
          <a:stretch>
            <a:fillRect/>
          </a:stretch>
        </p:blipFill>
        <p:spPr bwMode="auto">
          <a:xfrm>
            <a:off x="498475" y="3567113"/>
            <a:ext cx="2124075" cy="3217862"/>
          </a:xfrm>
          <a:prstGeom prst="rect">
            <a:avLst/>
          </a:prstGeom>
          <a:noFill/>
        </p:spPr>
      </p:pic>
      <p:pic>
        <p:nvPicPr>
          <p:cNvPr id="36865" name="Picture 1"/>
          <p:cNvPicPr>
            <a:picLocks noChangeAspect="1" noChangeArrowheads="1"/>
          </p:cNvPicPr>
          <p:nvPr/>
        </p:nvPicPr>
        <p:blipFill>
          <a:blip r:embed="rId3" cstate="print"/>
          <a:srcRect/>
          <a:stretch>
            <a:fillRect/>
          </a:stretch>
        </p:blipFill>
        <p:spPr bwMode="auto">
          <a:xfrm>
            <a:off x="5273548" y="3435095"/>
            <a:ext cx="2782316" cy="33387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sz="half" idx="1"/>
          </p:nvPr>
        </p:nvSpPr>
        <p:spPr>
          <a:xfrm>
            <a:off x="457200" y="815975"/>
            <a:ext cx="4038600" cy="2384425"/>
          </a:xfrm>
        </p:spPr>
        <p:txBody>
          <a:bodyPr/>
          <a:lstStyle/>
          <a:p>
            <a:pPr>
              <a:buNone/>
            </a:pPr>
            <a:r>
              <a:rPr lang="en-US" dirty="0"/>
              <a:t>Obvious when it fails</a:t>
            </a:r>
          </a:p>
          <a:p>
            <a:pPr lvl="1">
              <a:buNone/>
            </a:pPr>
            <a:r>
              <a:rPr lang="en-US" dirty="0"/>
              <a:t>Bridge makers get sued</a:t>
            </a:r>
          </a:p>
          <a:p>
            <a:pPr lvl="1">
              <a:buNone/>
            </a:pPr>
            <a:r>
              <a:rPr lang="en-US" dirty="0"/>
              <a:t>Architects need </a:t>
            </a:r>
            <a:r>
              <a:rPr lang="en-US" dirty="0" smtClean="0"/>
              <a:t>licenses</a:t>
            </a:r>
          </a:p>
          <a:p>
            <a:pPr lvl="1">
              <a:buNone/>
            </a:pPr>
            <a:r>
              <a:rPr lang="en-US" dirty="0" smtClean="0"/>
              <a:t>Sibley &amp; Walker (~30 years between failures)</a:t>
            </a:r>
            <a:endParaRPr lang="en-US" dirty="0"/>
          </a:p>
        </p:txBody>
      </p:sp>
      <p:sp>
        <p:nvSpPr>
          <p:cNvPr id="83972" name="Rectangle 4"/>
          <p:cNvSpPr>
            <a:spLocks noGrp="1" noChangeArrowheads="1"/>
          </p:cNvSpPr>
          <p:nvPr>
            <p:ph type="body" sz="half" idx="2"/>
          </p:nvPr>
        </p:nvSpPr>
        <p:spPr>
          <a:xfrm>
            <a:off x="4832160" y="843915"/>
            <a:ext cx="4354512" cy="2201037"/>
          </a:xfrm>
        </p:spPr>
        <p:txBody>
          <a:bodyPr/>
          <a:lstStyle/>
          <a:p>
            <a:pPr>
              <a:buNone/>
            </a:pPr>
            <a:r>
              <a:rPr lang="en-US" dirty="0"/>
              <a:t>Falls down quietly (usually)</a:t>
            </a:r>
          </a:p>
          <a:p>
            <a:pPr lvl="1">
              <a:buNone/>
            </a:pPr>
            <a:r>
              <a:rPr lang="en-US" dirty="0"/>
              <a:t>Software vendors blame user, charge for upgrades</a:t>
            </a:r>
          </a:p>
          <a:p>
            <a:pPr lvl="1">
              <a:buNone/>
            </a:pPr>
            <a:r>
              <a:rPr lang="en-US" dirty="0"/>
              <a:t>Anyone can make software, no one gets sued</a:t>
            </a:r>
          </a:p>
        </p:txBody>
      </p:sp>
      <p:sp>
        <p:nvSpPr>
          <p:cNvPr id="83974" name="Text Box 6"/>
          <p:cNvSpPr txBox="1">
            <a:spLocks noChangeArrowheads="1"/>
          </p:cNvSpPr>
          <p:nvPr/>
        </p:nvSpPr>
        <p:spPr bwMode="auto">
          <a:xfrm>
            <a:off x="1560513" y="304800"/>
            <a:ext cx="1509712" cy="519113"/>
          </a:xfrm>
          <a:prstGeom prst="rect">
            <a:avLst/>
          </a:prstGeom>
          <a:noFill/>
          <a:ln w="31750">
            <a:noFill/>
            <a:miter lim="800000"/>
            <a:headEnd/>
            <a:tailEnd/>
          </a:ln>
          <a:effectLst/>
        </p:spPr>
        <p:txBody>
          <a:bodyPr wrap="none">
            <a:spAutoFit/>
          </a:bodyPr>
          <a:lstStyle/>
          <a:p>
            <a:r>
              <a:rPr lang="en-US" sz="2800" b="1"/>
              <a:t>Bridges</a:t>
            </a:r>
          </a:p>
        </p:txBody>
      </p:sp>
      <p:sp>
        <p:nvSpPr>
          <p:cNvPr id="83975" name="Text Box 7"/>
          <p:cNvSpPr txBox="1">
            <a:spLocks noChangeArrowheads="1"/>
          </p:cNvSpPr>
          <p:nvPr/>
        </p:nvSpPr>
        <p:spPr bwMode="auto">
          <a:xfrm>
            <a:off x="5727700" y="338138"/>
            <a:ext cx="1687513" cy="519112"/>
          </a:xfrm>
          <a:prstGeom prst="rect">
            <a:avLst/>
          </a:prstGeom>
          <a:noFill/>
          <a:ln w="31750">
            <a:noFill/>
            <a:miter lim="800000"/>
            <a:headEnd/>
            <a:tailEnd/>
          </a:ln>
          <a:effectLst/>
        </p:spPr>
        <p:txBody>
          <a:bodyPr wrap="none">
            <a:spAutoFit/>
          </a:bodyPr>
          <a:lstStyle/>
          <a:p>
            <a:r>
              <a:rPr lang="en-US" sz="2800" b="1"/>
              <a:t>Software</a:t>
            </a:r>
          </a:p>
        </p:txBody>
      </p:sp>
      <p:pic>
        <p:nvPicPr>
          <p:cNvPr id="83978" name="Picture 10" descr="Palau5-524x781"/>
          <p:cNvPicPr>
            <a:picLocks noChangeAspect="1" noChangeArrowheads="1"/>
          </p:cNvPicPr>
          <p:nvPr/>
        </p:nvPicPr>
        <p:blipFill>
          <a:blip r:embed="rId3" cstate="print"/>
          <a:srcRect/>
          <a:stretch>
            <a:fillRect/>
          </a:stretch>
        </p:blipFill>
        <p:spPr bwMode="auto">
          <a:xfrm>
            <a:off x="381000" y="3124200"/>
            <a:ext cx="4267200" cy="2862263"/>
          </a:xfrm>
          <a:prstGeom prst="rect">
            <a:avLst/>
          </a:prstGeom>
          <a:noFill/>
        </p:spPr>
      </p:pic>
      <p:pic>
        <p:nvPicPr>
          <p:cNvPr id="83979" name="Picture 11" descr="billboard"/>
          <p:cNvPicPr>
            <a:picLocks noChangeAspect="1" noChangeArrowheads="1"/>
          </p:cNvPicPr>
          <p:nvPr/>
        </p:nvPicPr>
        <p:blipFill>
          <a:blip r:embed="rId4" cstate="print"/>
          <a:srcRect/>
          <a:stretch>
            <a:fillRect/>
          </a:stretch>
        </p:blipFill>
        <p:spPr bwMode="auto">
          <a:xfrm>
            <a:off x="5081016" y="3224784"/>
            <a:ext cx="3713163" cy="27844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Failures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144578" y="2204050"/>
            <a:ext cx="2857500" cy="3657600"/>
          </a:xfrm>
          <a:prstGeom prst="rect">
            <a:avLst/>
          </a:prstGeom>
          <a:noFill/>
          <a:ln w="9525">
            <a:noFill/>
            <a:miter lim="800000"/>
            <a:headEnd/>
            <a:tailEnd/>
          </a:ln>
        </p:spPr>
      </p:pic>
      <p:sp>
        <p:nvSpPr>
          <p:cNvPr id="6" name="Rectangle 5"/>
          <p:cNvSpPr/>
          <p:nvPr/>
        </p:nvSpPr>
        <p:spPr>
          <a:xfrm>
            <a:off x="5307335" y="5935776"/>
            <a:ext cx="2659190" cy="369332"/>
          </a:xfrm>
          <a:prstGeom prst="rect">
            <a:avLst/>
          </a:prstGeom>
        </p:spPr>
        <p:txBody>
          <a:bodyPr wrap="none">
            <a:spAutoFit/>
          </a:bodyPr>
          <a:lstStyle/>
          <a:p>
            <a:r>
              <a:rPr lang="en-US" dirty="0" err="1" smtClean="0"/>
              <a:t>Spanair</a:t>
            </a:r>
            <a:r>
              <a:rPr lang="en-US" dirty="0" smtClean="0"/>
              <a:t> flight 5022  (2008)</a:t>
            </a:r>
            <a:endParaRPr lang="en-US" dirty="0"/>
          </a:p>
        </p:txBody>
      </p:sp>
      <p:pic>
        <p:nvPicPr>
          <p:cNvPr id="60418" name="Picture 2"/>
          <p:cNvPicPr>
            <a:picLocks noChangeAspect="1" noChangeArrowheads="1"/>
          </p:cNvPicPr>
          <p:nvPr/>
        </p:nvPicPr>
        <p:blipFill>
          <a:blip r:embed="rId3" cstate="print"/>
          <a:srcRect/>
          <a:stretch>
            <a:fillRect/>
          </a:stretch>
        </p:blipFill>
        <p:spPr bwMode="auto">
          <a:xfrm>
            <a:off x="601599" y="1366076"/>
            <a:ext cx="2381250" cy="3248025"/>
          </a:xfrm>
          <a:prstGeom prst="rect">
            <a:avLst/>
          </a:prstGeom>
          <a:noFill/>
          <a:ln w="9525">
            <a:noFill/>
            <a:miter lim="800000"/>
            <a:headEnd/>
            <a:tailEnd/>
          </a:ln>
        </p:spPr>
      </p:pic>
      <p:sp>
        <p:nvSpPr>
          <p:cNvPr id="8" name="Rectangle 7"/>
          <p:cNvSpPr/>
          <p:nvPr/>
        </p:nvSpPr>
        <p:spPr>
          <a:xfrm>
            <a:off x="905256" y="4770120"/>
            <a:ext cx="1630575" cy="369332"/>
          </a:xfrm>
          <a:prstGeom prst="rect">
            <a:avLst/>
          </a:prstGeom>
        </p:spPr>
        <p:txBody>
          <a:bodyPr wrap="none">
            <a:spAutoFit/>
          </a:bodyPr>
          <a:lstStyle/>
          <a:p>
            <a:r>
              <a:rPr lang="en-US" dirty="0" err="1" smtClean="0"/>
              <a:t>Ariane</a:t>
            </a:r>
            <a:r>
              <a:rPr lang="en-US" dirty="0" smtClean="0"/>
              <a:t> 5 (1996)</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457200" y="2590800"/>
            <a:ext cx="8229600" cy="1143000"/>
          </a:xfrm>
        </p:spPr>
        <p:txBody>
          <a:bodyPr>
            <a:normAutofit fontScale="90000"/>
          </a:bodyPr>
          <a:lstStyle/>
          <a:p>
            <a:r>
              <a:rPr lang="en-US" sz="7200" dirty="0" smtClean="0"/>
              <a:t>Course Overview</a:t>
            </a:r>
            <a:endParaRPr lang="en-US" sz="7200" dirty="0"/>
          </a:p>
        </p:txBody>
      </p:sp>
      <p:sp>
        <p:nvSpPr>
          <p:cNvPr id="61445" name="Text Box 5"/>
          <p:cNvSpPr txBox="1">
            <a:spLocks noChangeArrowheads="1"/>
          </p:cNvSpPr>
          <p:nvPr/>
        </p:nvSpPr>
        <p:spPr bwMode="auto">
          <a:xfrm>
            <a:off x="5791200" y="5562600"/>
            <a:ext cx="2638425" cy="3693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r>
              <a:rPr lang="en-US" dirty="0" smtClean="0"/>
              <a:t>Introductions Thursday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cs1120 ends…</a:t>
            </a:r>
            <a:endParaRPr lang="en-US" dirty="0"/>
          </a:p>
        </p:txBody>
      </p:sp>
      <p:sp>
        <p:nvSpPr>
          <p:cNvPr id="3" name="Rectangle 2"/>
          <p:cNvSpPr/>
          <p:nvPr/>
        </p:nvSpPr>
        <p:spPr>
          <a:xfrm>
            <a:off x="605589" y="1191126"/>
            <a:ext cx="8153400" cy="5262979"/>
          </a:xfrm>
          <a:prstGeom prst="rect">
            <a:avLst/>
          </a:prstGeom>
        </p:spPr>
        <p:txBody>
          <a:bodyPr wrap="square">
            <a:spAutoFit/>
          </a:bodyPr>
          <a:lstStyle/>
          <a:p>
            <a:r>
              <a:rPr lang="en-US" sz="2400" dirty="0" smtClean="0"/>
              <a:t>I think that it’s extraordinarily important that we in computer science keep fun in computing. When it started out, it was an awful lot of fun. Of course, the paying customer got shafted every now and then, and after a while we began to take their complaints seriously. We began to feel as if we really were responsible for the successful, error-free perfect use of these machines. I don't think we are. I think we’re responsible for stretching them, setting them off in new directions, and keeping fun in the house. I hope the field of computer science never loses its sense of fun…. What’s in your hands, I think and hope, is intelligence: the ability to see the machine as more than when you were first led up to it, that you can make it more. </a:t>
            </a:r>
          </a:p>
          <a:p>
            <a:pPr algn="r"/>
            <a:r>
              <a:rPr lang="en-US" sz="2400" dirty="0" smtClean="0"/>
              <a:t>Alan Perlis, preface to Abelson &amp; </a:t>
            </a:r>
            <a:r>
              <a:rPr lang="en-US" sz="2400" dirty="0" err="1" smtClean="0"/>
              <a:t>Sussman</a:t>
            </a:r>
            <a:r>
              <a:rPr lang="en-US" sz="2400" dirty="0" smtClean="0"/>
              <a:t>, </a:t>
            </a:r>
          </a:p>
          <a:p>
            <a:pPr algn="r"/>
            <a:r>
              <a:rPr lang="en-US" sz="2400" i="1" dirty="0" smtClean="0"/>
              <a:t>Structure and Interpretation of Computer Programs</a:t>
            </a:r>
            <a:r>
              <a:rPr lang="en-US" sz="2400" dirty="0" smtClean="0"/>
              <a:t> </a:t>
            </a:r>
            <a:endParaRPr lang="en-US" sz="2400" dirty="0"/>
          </a:p>
        </p:txBody>
      </p:sp>
      <p:sp>
        <p:nvSpPr>
          <p:cNvPr id="4" name="TextBox 3"/>
          <p:cNvSpPr txBox="1"/>
          <p:nvPr/>
        </p:nvSpPr>
        <p:spPr>
          <a:xfrm rot="16200000">
            <a:off x="-1110917" y="2979821"/>
            <a:ext cx="2827377"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Computer Science</a:t>
            </a:r>
            <a:endParaRPr lang="en-US" sz="2800" dirty="0"/>
          </a:p>
        </p:txBody>
      </p:sp>
      <p:sp>
        <p:nvSpPr>
          <p:cNvPr id="5" name="TextBox 4"/>
          <p:cNvSpPr txBox="1"/>
          <p:nvPr/>
        </p:nvSpPr>
        <p:spPr>
          <a:xfrm>
            <a:off x="1074820" y="3850105"/>
            <a:ext cx="7026443"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smtClean="0"/>
              <a:t>Software Engineering: taking “customer” complaints seriously!  </a:t>
            </a:r>
            <a:endParaRPr lang="en-US" sz="3200" dirty="0"/>
          </a:p>
        </p:txBody>
      </p:sp>
      <p:sp>
        <p:nvSpPr>
          <p:cNvPr id="6" name="TextBox 5"/>
          <p:cNvSpPr txBox="1"/>
          <p:nvPr/>
        </p:nvSpPr>
        <p:spPr>
          <a:xfrm>
            <a:off x="978569" y="5061284"/>
            <a:ext cx="7822847" cy="40011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000" dirty="0" smtClean="0"/>
              <a:t>but, it should still be fun and stretching what one can do with computers!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a:xfrm>
            <a:off x="457200" y="274638"/>
            <a:ext cx="8305800" cy="5668962"/>
          </a:xfrm>
        </p:spPr>
        <p:txBody>
          <a:bodyPr/>
          <a:lstStyle/>
          <a:p>
            <a:r>
              <a:rPr lang="en-US" dirty="0"/>
              <a:t>Small, Fun </a:t>
            </a:r>
            <a:r>
              <a:rPr lang="en-US" dirty="0" smtClean="0"/>
              <a:t>Programs (“cs1120”)</a:t>
            </a:r>
            <a:r>
              <a:rPr lang="en-US" dirty="0"/>
              <a:t/>
            </a:r>
            <a:br>
              <a:rPr lang="en-US" dirty="0"/>
            </a:br>
            <a:r>
              <a:rPr lang="en-US" dirty="0"/>
              <a:t>vs.</a:t>
            </a:r>
            <a:br>
              <a:rPr lang="en-US" dirty="0"/>
            </a:br>
            <a:r>
              <a:rPr lang="en-US" dirty="0"/>
              <a:t>Big, Important </a:t>
            </a:r>
            <a:r>
              <a:rPr lang="en-US" dirty="0" smtClean="0"/>
              <a:t>Programs </a:t>
            </a:r>
            <a:br>
              <a:rPr lang="en-US" dirty="0" smtClean="0"/>
            </a:br>
            <a:r>
              <a:rPr lang="en-US" dirty="0" smtClean="0"/>
              <a:t>(</a:t>
            </a:r>
            <a:r>
              <a:rPr lang="en-US" i="1" dirty="0" smtClean="0"/>
              <a:t>simulated</a:t>
            </a:r>
            <a:r>
              <a:rPr lang="en-US" dirty="0" smtClean="0"/>
              <a:t> in “cs2220”)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3962400" cy="1143000"/>
          </a:xfrm>
        </p:spPr>
        <p:txBody>
          <a:bodyPr>
            <a:normAutofit/>
          </a:bodyPr>
          <a:lstStyle/>
          <a:p>
            <a:r>
              <a:rPr lang="en-US" sz="3600" dirty="0"/>
              <a:t>Small, Fun Programs</a:t>
            </a:r>
          </a:p>
        </p:txBody>
      </p:sp>
      <p:sp>
        <p:nvSpPr>
          <p:cNvPr id="80901" name="Rectangle 5"/>
          <p:cNvSpPr>
            <a:spLocks noChangeArrowheads="1"/>
          </p:cNvSpPr>
          <p:nvPr/>
        </p:nvSpPr>
        <p:spPr bwMode="auto">
          <a:xfrm>
            <a:off x="4643437" y="274638"/>
            <a:ext cx="4404309" cy="1143000"/>
          </a:xfrm>
          <a:prstGeom prst="rect">
            <a:avLst/>
          </a:prstGeom>
          <a:noFill/>
          <a:ln w="9525">
            <a:noFill/>
            <a:miter lim="800000"/>
            <a:headEnd/>
            <a:tailEnd/>
          </a:ln>
          <a:effectLst/>
        </p:spPr>
        <p:txBody>
          <a:bodyPr anchor="ctr"/>
          <a:lstStyle/>
          <a:p>
            <a:pPr algn="ctr"/>
            <a:r>
              <a:rPr lang="en-US" sz="3600" dirty="0" smtClean="0">
                <a:solidFill>
                  <a:srgbClr val="002060"/>
                </a:solidFill>
              </a:rPr>
              <a:t>Important </a:t>
            </a:r>
            <a:r>
              <a:rPr lang="en-US" sz="3600" dirty="0">
                <a:solidFill>
                  <a:srgbClr val="002060"/>
                </a:solidFill>
              </a:rPr>
              <a:t>Programs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3962400" cy="1143000"/>
          </a:xfrm>
        </p:spPr>
        <p:txBody>
          <a:bodyPr>
            <a:normAutofit/>
          </a:bodyPr>
          <a:lstStyle/>
          <a:p>
            <a:r>
              <a:rPr lang="en-US" sz="3600" dirty="0">
                <a:latin typeface="+mn-lt"/>
              </a:rPr>
              <a:t>Small, Fun Programs</a:t>
            </a:r>
          </a:p>
        </p:txBody>
      </p:sp>
      <p:sp>
        <p:nvSpPr>
          <p:cNvPr id="80899" name="Rectangle 3"/>
          <p:cNvSpPr>
            <a:spLocks noGrp="1" noChangeArrowheads="1"/>
          </p:cNvSpPr>
          <p:nvPr>
            <p:ph type="body" sz="half" idx="1"/>
          </p:nvPr>
        </p:nvSpPr>
        <p:spPr>
          <a:xfrm>
            <a:off x="457200" y="1371600"/>
            <a:ext cx="4038600" cy="2189747"/>
          </a:xfrm>
        </p:spPr>
        <p:txBody>
          <a:bodyPr/>
          <a:lstStyle/>
          <a:p>
            <a:pPr>
              <a:buNone/>
            </a:pPr>
            <a:r>
              <a:rPr lang="en-US" dirty="0" smtClean="0"/>
              <a:t>If it doesn’t work on some input, no big deal</a:t>
            </a:r>
          </a:p>
          <a:p>
            <a:pPr>
              <a:buNone/>
            </a:pPr>
            <a:endParaRPr lang="en-US" b="1" dirty="0" smtClean="0"/>
          </a:p>
          <a:p>
            <a:pPr>
              <a:buNone/>
            </a:pPr>
            <a:r>
              <a:rPr lang="en-US" b="1" dirty="0" smtClean="0"/>
              <a:t>Happy </a:t>
            </a:r>
            <a:r>
              <a:rPr lang="en-US" b="1" dirty="0"/>
              <a:t>if it works </a:t>
            </a:r>
            <a:r>
              <a:rPr lang="en-US" b="1" dirty="0" smtClean="0"/>
              <a:t>once</a:t>
            </a:r>
            <a:endParaRPr lang="en-US" b="1" dirty="0"/>
          </a:p>
        </p:txBody>
      </p:sp>
      <p:sp>
        <p:nvSpPr>
          <p:cNvPr id="80900" name="Rectangle 4"/>
          <p:cNvSpPr>
            <a:spLocks noGrp="1" noChangeArrowheads="1"/>
          </p:cNvSpPr>
          <p:nvPr>
            <p:ph type="body" sz="half" idx="2"/>
          </p:nvPr>
        </p:nvSpPr>
        <p:spPr>
          <a:xfrm>
            <a:off x="4648200" y="1371600"/>
            <a:ext cx="4038600" cy="3416967"/>
          </a:xfrm>
        </p:spPr>
        <p:txBody>
          <a:bodyPr>
            <a:normAutofit/>
          </a:bodyPr>
          <a:lstStyle/>
          <a:p>
            <a:pPr>
              <a:buNone/>
            </a:pPr>
            <a:r>
              <a:rPr lang="en-US" dirty="0" smtClean="0"/>
              <a:t>If it doesn’t work on </a:t>
            </a:r>
            <a:r>
              <a:rPr lang="en-US" b="1" dirty="0" smtClean="0"/>
              <a:t>just one input</a:t>
            </a:r>
            <a:r>
              <a:rPr lang="en-US" dirty="0" smtClean="0"/>
              <a:t> people may die, $$$$ lost</a:t>
            </a:r>
            <a:endParaRPr lang="en-US" b="1" dirty="0" smtClean="0"/>
          </a:p>
          <a:p>
            <a:pPr>
              <a:buNone/>
            </a:pPr>
            <a:r>
              <a:rPr lang="en-US" b="1" dirty="0" smtClean="0"/>
              <a:t>Must </a:t>
            </a:r>
            <a:r>
              <a:rPr lang="en-US" b="1" dirty="0"/>
              <a:t>work on all </a:t>
            </a:r>
            <a:r>
              <a:rPr lang="en-US" b="1" dirty="0" smtClean="0"/>
              <a:t>inputs</a:t>
            </a:r>
            <a:endParaRPr lang="en-US" b="1" dirty="0"/>
          </a:p>
        </p:txBody>
      </p:sp>
      <p:sp>
        <p:nvSpPr>
          <p:cNvPr id="80901" name="Rectangle 5"/>
          <p:cNvSpPr>
            <a:spLocks noChangeArrowheads="1"/>
          </p:cNvSpPr>
          <p:nvPr/>
        </p:nvSpPr>
        <p:spPr bwMode="auto">
          <a:xfrm>
            <a:off x="4643437" y="274638"/>
            <a:ext cx="4404309" cy="1143000"/>
          </a:xfrm>
          <a:prstGeom prst="rect">
            <a:avLst/>
          </a:prstGeom>
          <a:noFill/>
          <a:ln w="9525">
            <a:noFill/>
            <a:miter lim="800000"/>
            <a:headEnd/>
            <a:tailEnd/>
          </a:ln>
          <a:effectLst/>
        </p:spPr>
        <p:txBody>
          <a:bodyPr anchor="ctr"/>
          <a:lstStyle/>
          <a:p>
            <a:pPr algn="ctr"/>
            <a:r>
              <a:rPr lang="en-US" sz="3600" dirty="0" smtClean="0">
                <a:solidFill>
                  <a:srgbClr val="002060"/>
                </a:solidFill>
              </a:rPr>
              <a:t>Important </a:t>
            </a:r>
            <a:r>
              <a:rPr lang="en-US" sz="3600" dirty="0">
                <a:solidFill>
                  <a:srgbClr val="002060"/>
                </a:solidFill>
              </a:rPr>
              <a:t>Programs</a:t>
            </a:r>
          </a:p>
        </p:txBody>
      </p:sp>
      <p:pic>
        <p:nvPicPr>
          <p:cNvPr id="2050" name="Picture 2"/>
          <p:cNvPicPr>
            <a:picLocks noChangeAspect="1" noChangeArrowheads="1"/>
          </p:cNvPicPr>
          <p:nvPr/>
        </p:nvPicPr>
        <p:blipFill>
          <a:blip r:embed="rId2" cstate="print"/>
          <a:srcRect/>
          <a:stretch>
            <a:fillRect/>
          </a:stretch>
        </p:blipFill>
        <p:spPr bwMode="auto">
          <a:xfrm>
            <a:off x="244641" y="3372853"/>
            <a:ext cx="4223085" cy="3167314"/>
          </a:xfrm>
          <a:prstGeom prst="rect">
            <a:avLst/>
          </a:prstGeom>
          <a:noFill/>
          <a:ln w="9525">
            <a:noFill/>
            <a:miter lim="800000"/>
            <a:headEnd/>
            <a:tailEnd/>
          </a:ln>
        </p:spPr>
      </p:pic>
      <p:sp>
        <p:nvSpPr>
          <p:cNvPr id="7" name="Rectangle 6"/>
          <p:cNvSpPr/>
          <p:nvPr/>
        </p:nvSpPr>
        <p:spPr>
          <a:xfrm>
            <a:off x="199921" y="6508904"/>
            <a:ext cx="1704441" cy="307777"/>
          </a:xfrm>
          <a:prstGeom prst="rect">
            <a:avLst/>
          </a:prstGeom>
        </p:spPr>
        <p:txBody>
          <a:bodyPr wrap="none">
            <a:spAutoFit/>
          </a:bodyPr>
          <a:lstStyle/>
          <a:p>
            <a:r>
              <a:rPr lang="en-US" sz="1400" dirty="0" err="1" smtClean="0">
                <a:solidFill>
                  <a:schemeClr val="bg2">
                    <a:lumMod val="90000"/>
                  </a:schemeClr>
                </a:solidFill>
              </a:rPr>
              <a:t>flickr</a:t>
            </a:r>
            <a:r>
              <a:rPr lang="en-US" sz="1400" dirty="0" smtClean="0">
                <a:solidFill>
                  <a:schemeClr val="bg2">
                    <a:lumMod val="90000"/>
                  </a:schemeClr>
                </a:solidFill>
              </a:rPr>
              <a:t> </a:t>
            </a:r>
            <a:r>
              <a:rPr lang="en-US" sz="1400" dirty="0" err="1" smtClean="0">
                <a:solidFill>
                  <a:schemeClr val="bg2">
                    <a:lumMod val="90000"/>
                  </a:schemeClr>
                </a:solidFill>
              </a:rPr>
              <a:t>cc:foolswisdom</a:t>
            </a:r>
            <a:endParaRPr lang="en-US" sz="1400" dirty="0">
              <a:solidFill>
                <a:schemeClr val="bg2">
                  <a:lumMod val="90000"/>
                </a:schemeClr>
              </a:solidFill>
            </a:endParaRPr>
          </a:p>
        </p:txBody>
      </p:sp>
      <p:pic>
        <p:nvPicPr>
          <p:cNvPr id="2051" name="Picture 3"/>
          <p:cNvPicPr>
            <a:picLocks noChangeAspect="1" noChangeArrowheads="1"/>
          </p:cNvPicPr>
          <p:nvPr/>
        </p:nvPicPr>
        <p:blipFill>
          <a:blip r:embed="rId3" cstate="print"/>
          <a:srcRect/>
          <a:stretch>
            <a:fillRect/>
          </a:stretch>
        </p:blipFill>
        <p:spPr bwMode="auto">
          <a:xfrm>
            <a:off x="4716379" y="3390899"/>
            <a:ext cx="4227095" cy="3170322"/>
          </a:xfrm>
          <a:prstGeom prst="rect">
            <a:avLst/>
          </a:prstGeom>
          <a:noFill/>
          <a:ln w="9525">
            <a:noFill/>
            <a:miter lim="800000"/>
            <a:headEnd/>
            <a:tailEnd/>
          </a:ln>
        </p:spPr>
      </p:pic>
      <p:sp>
        <p:nvSpPr>
          <p:cNvPr id="9" name="Rectangle 8"/>
          <p:cNvSpPr/>
          <p:nvPr/>
        </p:nvSpPr>
        <p:spPr>
          <a:xfrm>
            <a:off x="6820205" y="6532966"/>
            <a:ext cx="2009204" cy="307777"/>
          </a:xfrm>
          <a:prstGeom prst="rect">
            <a:avLst/>
          </a:prstGeom>
        </p:spPr>
        <p:txBody>
          <a:bodyPr wrap="none">
            <a:spAutoFit/>
          </a:bodyPr>
          <a:lstStyle/>
          <a:p>
            <a:r>
              <a:rPr lang="en-US" sz="1400" dirty="0" err="1" smtClean="0">
                <a:solidFill>
                  <a:schemeClr val="bg2">
                    <a:lumMod val="90000"/>
                  </a:schemeClr>
                </a:solidFill>
              </a:rPr>
              <a:t>flickr</a:t>
            </a:r>
            <a:r>
              <a:rPr lang="en-US" sz="1400" dirty="0" smtClean="0">
                <a:solidFill>
                  <a:schemeClr val="bg2">
                    <a:lumMod val="90000"/>
                  </a:schemeClr>
                </a:solidFill>
              </a:rPr>
              <a:t> cc: </a:t>
            </a:r>
            <a:r>
              <a:rPr lang="en-US" sz="1400" dirty="0" err="1" smtClean="0">
                <a:solidFill>
                  <a:schemeClr val="bg2">
                    <a:lumMod val="90000"/>
                  </a:schemeClr>
                </a:solidFill>
              </a:rPr>
              <a:t>scottvanderchijs</a:t>
            </a:r>
            <a:endParaRPr lang="en-US" sz="1400" dirty="0">
              <a:solidFill>
                <a:schemeClr val="bg2">
                  <a:lumMod val="9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diamond(in)">
                                      <p:cBhvr>
                                        <p:cTn id="7" dur="2000"/>
                                        <p:tgtEl>
                                          <p:spTgt spid="80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0900">
                                            <p:txEl>
                                              <p:pRg st="1" end="1"/>
                                            </p:txEl>
                                          </p:spTgt>
                                        </p:tgtEl>
                                        <p:attrNameLst>
                                          <p:attrName>style.visibility</p:attrName>
                                        </p:attrNameLst>
                                      </p:cBhvr>
                                      <p:to>
                                        <p:strVal val="visible"/>
                                      </p:to>
                                    </p:set>
                                    <p:animEffect transition="in" filter="diamond(in)">
                                      <p:cBhvr>
                                        <p:cTn id="12" dur="2000"/>
                                        <p:tgtEl>
                                          <p:spTgt spid="80900">
                                            <p:txEl>
                                              <p:pRg st="1" end="1"/>
                                            </p:txEl>
                                          </p:spTgt>
                                        </p:tgtEl>
                                      </p:cBhvr>
                                    </p:animEffec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3" name="Content Placeholder 2"/>
          <p:cNvSpPr>
            <a:spLocks noGrp="1"/>
          </p:cNvSpPr>
          <p:nvPr>
            <p:ph idx="1"/>
          </p:nvPr>
        </p:nvSpPr>
        <p:spPr/>
        <p:txBody>
          <a:bodyPr/>
          <a:lstStyle/>
          <a:p>
            <a:pPr>
              <a:buNone/>
            </a:pPr>
            <a:r>
              <a:rPr lang="en-US" sz="4400" dirty="0" smtClean="0"/>
              <a:t>Can we </a:t>
            </a:r>
            <a:r>
              <a:rPr lang="en-US" sz="4400" b="1" dirty="0" smtClean="0"/>
              <a:t>engineer</a:t>
            </a:r>
            <a:r>
              <a:rPr lang="en-US" sz="4400" dirty="0" smtClean="0"/>
              <a:t> software?</a:t>
            </a:r>
          </a:p>
          <a:p>
            <a:pPr>
              <a:buNone/>
            </a:pPr>
            <a:r>
              <a:rPr lang="en-US" dirty="0" smtClean="0"/>
              <a:t>About this Course</a:t>
            </a:r>
          </a:p>
          <a:p>
            <a:pPr>
              <a:buNone/>
            </a:pPr>
            <a:r>
              <a:rPr lang="en-US" dirty="0" smtClean="0"/>
              <a:t>Managing </a:t>
            </a:r>
            <a:r>
              <a:rPr lang="en-US" b="1" dirty="0" smtClean="0"/>
              <a:t>Complexity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3962400" cy="1143000"/>
          </a:xfrm>
        </p:spPr>
        <p:txBody>
          <a:bodyPr>
            <a:normAutofit/>
          </a:bodyPr>
          <a:lstStyle/>
          <a:p>
            <a:r>
              <a:rPr lang="en-US" sz="3600" dirty="0"/>
              <a:t>Small, Fun Programs</a:t>
            </a:r>
          </a:p>
        </p:txBody>
      </p:sp>
      <p:sp>
        <p:nvSpPr>
          <p:cNvPr id="80899" name="Rectangle 3"/>
          <p:cNvSpPr>
            <a:spLocks noGrp="1" noChangeArrowheads="1"/>
          </p:cNvSpPr>
          <p:nvPr>
            <p:ph type="body" sz="half" idx="1"/>
          </p:nvPr>
        </p:nvSpPr>
        <p:spPr>
          <a:xfrm>
            <a:off x="457200" y="1371600"/>
            <a:ext cx="3962400" cy="3886200"/>
          </a:xfrm>
        </p:spPr>
        <p:txBody>
          <a:bodyPr>
            <a:normAutofit/>
          </a:bodyPr>
          <a:lstStyle/>
          <a:p>
            <a:pPr>
              <a:buNone/>
            </a:pPr>
            <a:r>
              <a:rPr lang="en-US" b="1" dirty="0" smtClean="0"/>
              <a:t>Manage complexity mostly by memory</a:t>
            </a:r>
            <a:endParaRPr lang="en-US" dirty="0" smtClean="0"/>
          </a:p>
          <a:p>
            <a:pPr>
              <a:buNone/>
            </a:pPr>
            <a:r>
              <a:rPr lang="en-US" dirty="0" smtClean="0"/>
              <a:t>	Written by a few people over a short period of time</a:t>
            </a:r>
          </a:p>
        </p:txBody>
      </p:sp>
      <p:sp>
        <p:nvSpPr>
          <p:cNvPr id="80900" name="Rectangle 4"/>
          <p:cNvSpPr>
            <a:spLocks noGrp="1" noChangeArrowheads="1"/>
          </p:cNvSpPr>
          <p:nvPr>
            <p:ph type="body" sz="half" idx="2"/>
          </p:nvPr>
        </p:nvSpPr>
        <p:spPr>
          <a:xfrm>
            <a:off x="4648200" y="1371601"/>
            <a:ext cx="4038600" cy="2286000"/>
          </a:xfrm>
        </p:spPr>
        <p:txBody>
          <a:bodyPr>
            <a:normAutofit/>
          </a:bodyPr>
          <a:lstStyle/>
          <a:p>
            <a:pPr>
              <a:buNone/>
            </a:pPr>
            <a:r>
              <a:rPr lang="en-US" dirty="0" smtClean="0"/>
              <a:t>Written by many people over many years</a:t>
            </a:r>
          </a:p>
          <a:p>
            <a:pPr lvl="1">
              <a:buNone/>
            </a:pPr>
            <a:r>
              <a:rPr lang="en-US" dirty="0" smtClean="0"/>
              <a:t>	Need to </a:t>
            </a:r>
            <a:r>
              <a:rPr lang="en-US" b="1" dirty="0" smtClean="0"/>
              <a:t>design and document well to manage complexity</a:t>
            </a:r>
          </a:p>
        </p:txBody>
      </p:sp>
      <p:sp>
        <p:nvSpPr>
          <p:cNvPr id="80901" name="Rectangle 5"/>
          <p:cNvSpPr>
            <a:spLocks noChangeArrowheads="1"/>
          </p:cNvSpPr>
          <p:nvPr/>
        </p:nvSpPr>
        <p:spPr bwMode="auto">
          <a:xfrm>
            <a:off x="4643437" y="274638"/>
            <a:ext cx="4404309" cy="1143000"/>
          </a:xfrm>
          <a:prstGeom prst="rect">
            <a:avLst/>
          </a:prstGeom>
          <a:noFill/>
          <a:ln w="9525">
            <a:noFill/>
            <a:miter lim="800000"/>
            <a:headEnd/>
            <a:tailEnd/>
          </a:ln>
          <a:effectLst/>
        </p:spPr>
        <p:txBody>
          <a:bodyPr anchor="ctr"/>
          <a:lstStyle/>
          <a:p>
            <a:pPr algn="ctr"/>
            <a:r>
              <a:rPr lang="en-US" sz="3600" dirty="0" smtClean="0">
                <a:solidFill>
                  <a:srgbClr val="002060"/>
                </a:solidFill>
              </a:rPr>
              <a:t>Important </a:t>
            </a:r>
            <a:r>
              <a:rPr lang="en-US" sz="3600" dirty="0">
                <a:solidFill>
                  <a:srgbClr val="002060"/>
                </a:solidFill>
              </a:rPr>
              <a:t>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diamond(in)">
                                      <p:cBhvr>
                                        <p:cTn id="7" dur="2000"/>
                                        <p:tgtEl>
                                          <p:spTgt spid="80900">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0900">
                                            <p:txEl>
                                              <p:pRg st="1" end="1"/>
                                            </p:txEl>
                                          </p:spTgt>
                                        </p:tgtEl>
                                        <p:attrNameLst>
                                          <p:attrName>style.visibility</p:attrName>
                                        </p:attrNameLst>
                                      </p:cBhvr>
                                      <p:to>
                                        <p:strVal val="visible"/>
                                      </p:to>
                                    </p:set>
                                    <p:animEffect transition="in" filter="diamond(in)">
                                      <p:cBhvr>
                                        <p:cTn id="10" dur="2000"/>
                                        <p:tgtEl>
                                          <p:spTgt spid="809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How Big are Big Programs?</a:t>
            </a:r>
          </a:p>
        </p:txBody>
      </p:sp>
      <p:sp>
        <p:nvSpPr>
          <p:cNvPr id="88067" name="Rectangle 3"/>
          <p:cNvSpPr>
            <a:spLocks noGrp="1" noChangeArrowheads="1"/>
          </p:cNvSpPr>
          <p:nvPr>
            <p:ph type="body" idx="1"/>
          </p:nvPr>
        </p:nvSpPr>
        <p:spPr/>
        <p:txBody>
          <a:bodyPr/>
          <a:lstStyle/>
          <a:p>
            <a:pPr>
              <a:buNone/>
            </a:pPr>
            <a:r>
              <a:rPr lang="en-US" dirty="0"/>
              <a:t>Largest program in </a:t>
            </a:r>
            <a:r>
              <a:rPr lang="en-US" dirty="0" smtClean="0"/>
              <a:t>cs1120: ~1000 lines of code</a:t>
            </a:r>
            <a:endParaRPr lang="en-US" dirty="0"/>
          </a:p>
          <a:p>
            <a:pPr>
              <a:buNone/>
            </a:pPr>
            <a:r>
              <a:rPr lang="en-US" dirty="0"/>
              <a:t>F-22 </a:t>
            </a:r>
            <a:r>
              <a:rPr lang="en-US" dirty="0" err="1"/>
              <a:t>Steath</a:t>
            </a:r>
            <a:r>
              <a:rPr lang="en-US" dirty="0"/>
              <a:t> Fighter Avionics </a:t>
            </a:r>
            <a:r>
              <a:rPr lang="en-US" dirty="0" smtClean="0"/>
              <a:t>Software: 1.5M loc</a:t>
            </a:r>
          </a:p>
          <a:p>
            <a:pPr>
              <a:buNone/>
            </a:pPr>
            <a:r>
              <a:rPr lang="en-US" dirty="0" smtClean="0"/>
              <a:t>Linux: 10M lines of code</a:t>
            </a:r>
          </a:p>
          <a:p>
            <a:pPr>
              <a:buNone/>
            </a:pPr>
            <a:r>
              <a:rPr lang="en-US" dirty="0" smtClean="0"/>
              <a:t>Windows (XP): ~</a:t>
            </a:r>
            <a:r>
              <a:rPr lang="en-US" dirty="0"/>
              <a:t>50M lines </a:t>
            </a:r>
            <a:r>
              <a:rPr lang="en-US" dirty="0" smtClean="0"/>
              <a:t>of code</a:t>
            </a:r>
          </a:p>
          <a:p>
            <a:pPr>
              <a:buNone/>
            </a:pPr>
            <a:r>
              <a:rPr lang="en-US" dirty="0" smtClean="0"/>
              <a:t>Amazon.com: ~100M lines of code</a:t>
            </a:r>
          </a:p>
          <a:p>
            <a:pPr>
              <a:buNone/>
            </a:pPr>
            <a:r>
              <a:rPr lang="en-US" dirty="0" smtClean="0"/>
              <a:t>Modern automobile: ~100M lines of code</a:t>
            </a:r>
            <a:endParaRPr lang="en-US" dirty="0"/>
          </a:p>
        </p:txBody>
      </p:sp>
      <p:sp>
        <p:nvSpPr>
          <p:cNvPr id="4" name="TextBox 3"/>
          <p:cNvSpPr txBox="1"/>
          <p:nvPr/>
        </p:nvSpPr>
        <p:spPr>
          <a:xfrm>
            <a:off x="1276350" y="5135335"/>
            <a:ext cx="5603072"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smtClean="0"/>
              <a:t>Typical estimate: </a:t>
            </a:r>
            <a:r>
              <a:rPr lang="en-US" sz="2800" b="1" dirty="0" smtClean="0"/>
              <a:t>$18</a:t>
            </a:r>
            <a:r>
              <a:rPr lang="en-US" sz="2800" dirty="0" smtClean="0"/>
              <a:t> per </a:t>
            </a:r>
            <a:r>
              <a:rPr lang="en-US" sz="2800" b="1" dirty="0" smtClean="0"/>
              <a:t>line of code</a:t>
            </a:r>
            <a:endParaRPr lang="en-US" sz="2800" b="1" dirty="0"/>
          </a:p>
        </p:txBody>
      </p:sp>
      <p:sp>
        <p:nvSpPr>
          <p:cNvPr id="5" name="TextBox 4"/>
          <p:cNvSpPr txBox="1"/>
          <p:nvPr/>
        </p:nvSpPr>
        <p:spPr>
          <a:xfrm>
            <a:off x="189929" y="5817268"/>
            <a:ext cx="8794715"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t>Typical estimate: </a:t>
            </a:r>
            <a:r>
              <a:rPr lang="en-US" sz="2800" b="1" dirty="0" smtClean="0"/>
              <a:t>1</a:t>
            </a:r>
            <a:r>
              <a:rPr lang="en-US" sz="2800" dirty="0" smtClean="0"/>
              <a:t> bug per </a:t>
            </a:r>
            <a:r>
              <a:rPr lang="en-US" sz="2800" b="1" dirty="0" smtClean="0"/>
              <a:t>1000</a:t>
            </a:r>
            <a:r>
              <a:rPr lang="en-US" sz="2800" dirty="0" smtClean="0"/>
              <a:t> </a:t>
            </a:r>
            <a:r>
              <a:rPr lang="en-US" sz="2800" b="1" dirty="0" smtClean="0"/>
              <a:t>lines of </a:t>
            </a:r>
            <a:r>
              <a:rPr lang="en-US" sz="2800" dirty="0" smtClean="0"/>
              <a:t>(production)</a:t>
            </a:r>
            <a:r>
              <a:rPr lang="en-US" sz="2800" b="1" dirty="0" smtClean="0"/>
              <a:t> code</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blinds(horizontal)">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blinds(horizontal)">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blinds(horizontal)">
                                      <p:cBhvr>
                                        <p:cTn id="22" dur="500"/>
                                        <p:tgtEl>
                                          <p:spTgt spid="88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blinds(horizontal)">
                                      <p:cBhvr>
                                        <p:cTn id="27" dur="500"/>
                                        <p:tgtEl>
                                          <p:spTgt spid="88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8067">
                                            <p:txEl>
                                              <p:pRg st="5" end="5"/>
                                            </p:txEl>
                                          </p:spTgt>
                                        </p:tgtEl>
                                        <p:attrNameLst>
                                          <p:attrName>style.visibility</p:attrName>
                                        </p:attrNameLst>
                                      </p:cBhvr>
                                      <p:to>
                                        <p:strVal val="visible"/>
                                      </p:to>
                                    </p:set>
                                    <p:animEffect transition="in" filter="blinds(horizontal)">
                                      <p:cBhvr>
                                        <p:cTn id="32" dur="500"/>
                                        <p:tgtEl>
                                          <p:spTgt spid="880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uiExpand="1" build="p"/>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8233" y="1542047"/>
            <a:ext cx="8915400"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cs2220</a:t>
            </a:r>
            <a:endParaRPr lang="en-US" dirty="0"/>
          </a:p>
        </p:txBody>
      </p:sp>
      <p:sp>
        <p:nvSpPr>
          <p:cNvPr id="3" name="Content Placeholder 2"/>
          <p:cNvSpPr>
            <a:spLocks noGrp="1"/>
          </p:cNvSpPr>
          <p:nvPr>
            <p:ph idx="1"/>
          </p:nvPr>
        </p:nvSpPr>
        <p:spPr>
          <a:xfrm>
            <a:off x="449179" y="1471864"/>
            <a:ext cx="8229600" cy="1219200"/>
          </a:xfrm>
        </p:spPr>
        <p:txBody>
          <a:bodyPr/>
          <a:lstStyle/>
          <a:p>
            <a:pPr>
              <a:buNone/>
            </a:pPr>
            <a:r>
              <a:rPr lang="en-US" dirty="0" smtClean="0"/>
              <a:t>	</a:t>
            </a:r>
            <a:r>
              <a:rPr lang="en-US" b="1" dirty="0" smtClean="0">
                <a:solidFill>
                  <a:schemeClr val="accent2">
                    <a:lumMod val="50000"/>
                  </a:schemeClr>
                </a:solidFill>
              </a:rPr>
              <a:t>Develop the concepts and skills necessary to successfully build important software.</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152400"/>
            <a:ext cx="8229600" cy="1143000"/>
          </a:xfrm>
        </p:spPr>
        <p:txBody>
          <a:bodyPr/>
          <a:lstStyle/>
          <a:p>
            <a:r>
              <a:rPr lang="en-US"/>
              <a:t>Grading</a:t>
            </a:r>
          </a:p>
        </p:txBody>
      </p:sp>
      <p:sp>
        <p:nvSpPr>
          <p:cNvPr id="133123" name="Rectangle 3"/>
          <p:cNvSpPr>
            <a:spLocks noGrp="1" noChangeArrowheads="1"/>
          </p:cNvSpPr>
          <p:nvPr>
            <p:ph type="body" idx="1"/>
          </p:nvPr>
        </p:nvSpPr>
        <p:spPr>
          <a:xfrm>
            <a:off x="457200" y="1143000"/>
            <a:ext cx="8305800" cy="4876800"/>
          </a:xfrm>
        </p:spPr>
        <p:txBody>
          <a:bodyPr>
            <a:normAutofit/>
          </a:bodyPr>
          <a:lstStyle/>
          <a:p>
            <a:pPr>
              <a:buFontTx/>
              <a:buNone/>
            </a:pPr>
            <a:r>
              <a:rPr lang="en-US" b="1" dirty="0"/>
              <a:t>A+</a:t>
            </a:r>
            <a:r>
              <a:rPr lang="en-US" dirty="0"/>
              <a:t>: I would be willing to fly in a plane running </a:t>
            </a:r>
            <a:r>
              <a:rPr lang="en-US" dirty="0" smtClean="0"/>
              <a:t>	software </a:t>
            </a:r>
            <a:r>
              <a:rPr lang="en-US" dirty="0"/>
              <a:t>you designed and wrote</a:t>
            </a:r>
          </a:p>
          <a:p>
            <a:pPr>
              <a:buFontTx/>
              <a:buNone/>
            </a:pPr>
            <a:r>
              <a:rPr lang="en-US" b="1" dirty="0"/>
              <a:t>A</a:t>
            </a:r>
            <a:r>
              <a:rPr lang="en-US" dirty="0"/>
              <a:t>: I would </a:t>
            </a:r>
            <a:r>
              <a:rPr lang="en-US" dirty="0" smtClean="0"/>
              <a:t>be willing to shop in an ecommerce 	store you built</a:t>
            </a:r>
            <a:endParaRPr lang="en-US" dirty="0"/>
          </a:p>
          <a:p>
            <a:pPr>
              <a:buFontTx/>
              <a:buNone/>
            </a:pPr>
            <a:r>
              <a:rPr lang="en-US" b="1" dirty="0"/>
              <a:t>B</a:t>
            </a:r>
            <a:r>
              <a:rPr lang="en-US" dirty="0"/>
              <a:t>: I would trust you to </a:t>
            </a:r>
            <a:r>
              <a:rPr lang="en-US" i="1" dirty="0"/>
              <a:t>manage</a:t>
            </a:r>
            <a:r>
              <a:rPr lang="en-US" dirty="0"/>
              <a:t> programmers </a:t>
            </a:r>
            <a:r>
              <a:rPr lang="en-US" dirty="0" smtClean="0"/>
              <a:t>	working </a:t>
            </a:r>
            <a:r>
              <a:rPr lang="en-US" dirty="0"/>
              <a:t>on important software</a:t>
            </a:r>
          </a:p>
          <a:p>
            <a:pPr>
              <a:buFontTx/>
              <a:buNone/>
            </a:pPr>
            <a:endParaRPr lang="en-US" dirty="0"/>
          </a:p>
          <a:p>
            <a:pPr algn="ctr">
              <a:buFontTx/>
              <a:buNone/>
            </a:pPr>
            <a:r>
              <a:rPr lang="en-US" dirty="0"/>
              <a:t>(See syllabus for grading details.)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Summary</a:t>
            </a:r>
            <a:endParaRPr lang="en-US" dirty="0"/>
          </a:p>
        </p:txBody>
      </p:sp>
      <p:sp>
        <p:nvSpPr>
          <p:cNvPr id="4" name="TextBox 3"/>
          <p:cNvSpPr txBox="1"/>
          <p:nvPr/>
        </p:nvSpPr>
        <p:spPr>
          <a:xfrm>
            <a:off x="649703" y="1295400"/>
            <a:ext cx="7716253"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t>Main ideas:</a:t>
            </a:r>
          </a:p>
          <a:p>
            <a:r>
              <a:rPr lang="en-US" sz="2400" b="1" dirty="0" smtClean="0"/>
              <a:t>Abstraction</a:t>
            </a:r>
          </a:p>
          <a:p>
            <a:r>
              <a:rPr lang="en-US" sz="2400" dirty="0" smtClean="0"/>
              <a:t>   Using and designing data abstractions</a:t>
            </a:r>
          </a:p>
          <a:p>
            <a:r>
              <a:rPr lang="en-US" sz="2400" b="1" dirty="0" smtClean="0"/>
              <a:t>Specification</a:t>
            </a:r>
          </a:p>
          <a:p>
            <a:r>
              <a:rPr lang="en-US" sz="2400" dirty="0" smtClean="0"/>
              <a:t>   Understanding and writing declarative specifications</a:t>
            </a:r>
          </a:p>
          <a:p>
            <a:r>
              <a:rPr lang="en-US" sz="2400" b="1" dirty="0" smtClean="0"/>
              <a:t>Analysis</a:t>
            </a:r>
          </a:p>
          <a:p>
            <a:r>
              <a:rPr lang="en-US" sz="2400" dirty="0" smtClean="0"/>
              <a:t>   Static: reasoning about behavior</a:t>
            </a:r>
          </a:p>
          <a:p>
            <a:r>
              <a:rPr lang="en-US" sz="2400" dirty="0" smtClean="0"/>
              <a:t>   Dynamic: developing and executing testing strategies</a:t>
            </a:r>
            <a:endParaRPr lang="en-US" sz="2400" dirty="0"/>
          </a:p>
        </p:txBody>
      </p:sp>
      <p:sp>
        <p:nvSpPr>
          <p:cNvPr id="5" name="TextBox 4"/>
          <p:cNvSpPr txBox="1"/>
          <p:nvPr/>
        </p:nvSpPr>
        <p:spPr>
          <a:xfrm>
            <a:off x="641684" y="4475747"/>
            <a:ext cx="7684169"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t>Learn by doing:</a:t>
            </a:r>
          </a:p>
          <a:p>
            <a:r>
              <a:rPr lang="en-US" sz="2400" dirty="0" smtClean="0"/>
              <a:t>5 smallish software projects (problem sets 1-5)</a:t>
            </a:r>
          </a:p>
          <a:p>
            <a:r>
              <a:rPr lang="en-US" sz="2400" dirty="0" smtClean="0"/>
              <a:t>	individually, in small teams, 1-2.5 weeks each</a:t>
            </a:r>
          </a:p>
          <a:p>
            <a:r>
              <a:rPr lang="en-US" sz="2400" dirty="0" smtClean="0"/>
              <a:t>1 larger team project: (almost) anything you want</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Background</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Prerequisite: cs1120/cs150</a:t>
            </a:r>
          </a:p>
          <a:p>
            <a:pPr>
              <a:buNone/>
            </a:pPr>
            <a:r>
              <a:rPr lang="en-US" dirty="0" smtClean="0"/>
              <a:t>You should be able to:</a:t>
            </a:r>
          </a:p>
          <a:p>
            <a:pPr>
              <a:buNone/>
            </a:pPr>
            <a:r>
              <a:rPr lang="en-US" dirty="0" smtClean="0"/>
              <a:t>	Write and understand </a:t>
            </a:r>
            <a:r>
              <a:rPr lang="en-US" b="1" dirty="0" smtClean="0"/>
              <a:t>short programs</a:t>
            </a:r>
          </a:p>
          <a:p>
            <a:pPr>
              <a:buNone/>
            </a:pPr>
            <a:r>
              <a:rPr lang="en-US" dirty="0" smtClean="0"/>
              <a:t>	Write and understand </a:t>
            </a:r>
            <a:r>
              <a:rPr lang="en-US" b="1" dirty="0" smtClean="0"/>
              <a:t>recursive definitions</a:t>
            </a:r>
          </a:p>
          <a:p>
            <a:pPr>
              <a:buNone/>
            </a:pPr>
            <a:r>
              <a:rPr lang="en-US" dirty="0" smtClean="0"/>
              <a:t>    Use </a:t>
            </a:r>
            <a:r>
              <a:rPr lang="en-US" b="1" dirty="0" smtClean="0"/>
              <a:t>procedures </a:t>
            </a:r>
            <a:r>
              <a:rPr lang="en-US" dirty="0" smtClean="0"/>
              <a:t>as parameters and results</a:t>
            </a:r>
          </a:p>
          <a:p>
            <a:pPr>
              <a:buNone/>
            </a:pPr>
            <a:r>
              <a:rPr lang="en-US" b="1" dirty="0" smtClean="0"/>
              <a:t>	</a:t>
            </a:r>
            <a:r>
              <a:rPr lang="en-US" dirty="0" smtClean="0"/>
              <a:t>Analyze the </a:t>
            </a:r>
            <a:r>
              <a:rPr lang="en-US" b="1" dirty="0" smtClean="0"/>
              <a:t>asymptotic running-time</a:t>
            </a:r>
            <a:r>
              <a:rPr lang="en-US" dirty="0" smtClean="0"/>
              <a:t> of a 	procedure	</a:t>
            </a:r>
          </a:p>
          <a:p>
            <a:pPr>
              <a:buNone/>
            </a:pPr>
            <a:r>
              <a:rPr lang="en-US" dirty="0" smtClean="0"/>
              <a:t>	Understand replacement (BNF) </a:t>
            </a:r>
            <a:r>
              <a:rPr lang="en-US" b="1" dirty="0" smtClean="0"/>
              <a:t>grammars</a:t>
            </a:r>
          </a:p>
        </p:txBody>
      </p:sp>
      <p:sp>
        <p:nvSpPr>
          <p:cNvPr id="4" name="TextBox 3"/>
          <p:cNvSpPr txBox="1"/>
          <p:nvPr/>
        </p:nvSpPr>
        <p:spPr>
          <a:xfrm>
            <a:off x="501316" y="5915527"/>
            <a:ext cx="809593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If you don’t have this background, you may still be able to take the class (talk to me).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History</a:t>
            </a:r>
            <a:endParaRPr lang="en-US" dirty="0"/>
          </a:p>
        </p:txBody>
      </p:sp>
      <p:sp>
        <p:nvSpPr>
          <p:cNvPr id="3" name="Content Placeholder 2"/>
          <p:cNvSpPr>
            <a:spLocks noGrp="1"/>
          </p:cNvSpPr>
          <p:nvPr>
            <p:ph idx="1"/>
          </p:nvPr>
        </p:nvSpPr>
        <p:spPr/>
        <p:txBody>
          <a:bodyPr/>
          <a:lstStyle/>
          <a:p>
            <a:pPr>
              <a:buNone/>
            </a:pPr>
            <a:r>
              <a:rPr lang="en-US" dirty="0" smtClean="0"/>
              <a:t>2002: First offered (cs201j)</a:t>
            </a:r>
          </a:p>
          <a:p>
            <a:pPr>
              <a:buNone/>
            </a:pPr>
            <a:r>
              <a:rPr lang="en-US" dirty="0" smtClean="0"/>
              <a:t>	</a:t>
            </a:r>
            <a:r>
              <a:rPr lang="en-US" sz="2400" dirty="0" smtClean="0"/>
              <a:t>Developed with support from National Science Foundation</a:t>
            </a:r>
          </a:p>
          <a:p>
            <a:pPr>
              <a:buNone/>
            </a:pPr>
            <a:r>
              <a:rPr lang="en-US" dirty="0" smtClean="0"/>
              <a:t>Spring 2006: BACS Degree launched</a:t>
            </a:r>
          </a:p>
          <a:p>
            <a:pPr>
              <a:buNone/>
            </a:pPr>
            <a:r>
              <a:rPr lang="en-US" dirty="0" smtClean="0"/>
              <a:t>Fall 2006: cs205</a:t>
            </a:r>
          </a:p>
          <a:p>
            <a:pPr>
              <a:buNone/>
            </a:pPr>
            <a:r>
              <a:rPr lang="en-US" dirty="0" smtClean="0"/>
              <a:t>Fall 2007, 2008, 2009: cs205 (taught by Paul Reynolds)</a:t>
            </a:r>
          </a:p>
          <a:p>
            <a:pPr>
              <a:buNone/>
            </a:pPr>
            <a:r>
              <a:rPr lang="en-US" dirty="0" smtClean="0"/>
              <a:t>Fall 2010: cs2220</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Course Pledge</a:t>
            </a:r>
          </a:p>
        </p:txBody>
      </p:sp>
      <p:sp>
        <p:nvSpPr>
          <p:cNvPr id="66563" name="Rectangle 3"/>
          <p:cNvSpPr>
            <a:spLocks noGrp="1" noChangeArrowheads="1"/>
          </p:cNvSpPr>
          <p:nvPr>
            <p:ph type="body" idx="1"/>
          </p:nvPr>
        </p:nvSpPr>
        <p:spPr/>
        <p:txBody>
          <a:bodyPr>
            <a:normAutofit fontScale="85000" lnSpcReduction="10000"/>
          </a:bodyPr>
          <a:lstStyle/>
          <a:p>
            <a:pPr>
              <a:buNone/>
            </a:pPr>
            <a:r>
              <a:rPr lang="en-US" dirty="0" smtClean="0"/>
              <a:t>Not the </a:t>
            </a:r>
            <a:r>
              <a:rPr lang="en-US" b="1" dirty="0" smtClean="0"/>
              <a:t>classroom pledge</a:t>
            </a:r>
            <a:r>
              <a:rPr lang="en-US" dirty="0" smtClean="0"/>
              <a:t>!</a:t>
            </a:r>
            <a:endParaRPr lang="en-US" dirty="0"/>
          </a:p>
          <a:p>
            <a:pPr>
              <a:buNone/>
            </a:pPr>
            <a:r>
              <a:rPr lang="en-US" dirty="0"/>
              <a:t>The whole point of being at a University is so you can:</a:t>
            </a:r>
          </a:p>
          <a:p>
            <a:pPr lvl="1"/>
            <a:r>
              <a:rPr lang="en-US" dirty="0"/>
              <a:t>Learn from your classmates</a:t>
            </a:r>
          </a:p>
          <a:p>
            <a:pPr lvl="1"/>
            <a:r>
              <a:rPr lang="en-US" dirty="0"/>
              <a:t>Learn better by teaching your classmates	</a:t>
            </a:r>
          </a:p>
          <a:p>
            <a:pPr>
              <a:buNone/>
            </a:pPr>
            <a:r>
              <a:rPr lang="en-US" b="1" dirty="0"/>
              <a:t>READ, sign and return the </a:t>
            </a:r>
            <a:r>
              <a:rPr lang="en-US" b="1" dirty="0" smtClean="0"/>
              <a:t>cs2220 </a:t>
            </a:r>
            <a:r>
              <a:rPr lang="en-US" b="1" dirty="0"/>
              <a:t>Pledge </a:t>
            </a:r>
            <a:r>
              <a:rPr lang="en-US" b="1" dirty="0" smtClean="0"/>
              <a:t>next class (Thursday)</a:t>
            </a:r>
          </a:p>
          <a:p>
            <a:pPr>
              <a:buNone/>
            </a:pPr>
            <a:r>
              <a:rPr lang="en-US" b="1" dirty="0" smtClean="0"/>
              <a:t>	</a:t>
            </a:r>
            <a:r>
              <a:rPr lang="en-US" dirty="0" smtClean="0"/>
              <a:t>If you disagree with anything, this is your chance to 	object</a:t>
            </a:r>
            <a:r>
              <a:rPr lang="en-US" b="1" dirty="0" smtClean="0"/>
              <a:t> </a:t>
            </a:r>
            <a:r>
              <a:rPr lang="en-US" dirty="0" smtClean="0"/>
              <a:t>	</a:t>
            </a:r>
          </a:p>
          <a:p>
            <a:pPr>
              <a:buNone/>
            </a:pPr>
            <a:r>
              <a:rPr lang="en-US" dirty="0" smtClean="0"/>
              <a:t>	There may be questions about the pledge on a quiz!</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Help Available</a:t>
            </a:r>
          </a:p>
        </p:txBody>
      </p:sp>
      <p:sp>
        <p:nvSpPr>
          <p:cNvPr id="76803" name="Rectangle 3"/>
          <p:cNvSpPr>
            <a:spLocks noGrp="1" noChangeArrowheads="1"/>
          </p:cNvSpPr>
          <p:nvPr>
            <p:ph type="body" idx="1"/>
          </p:nvPr>
        </p:nvSpPr>
        <p:spPr>
          <a:xfrm>
            <a:off x="479424" y="1454150"/>
            <a:ext cx="8359775" cy="4794250"/>
          </a:xfrm>
        </p:spPr>
        <p:txBody>
          <a:bodyPr>
            <a:normAutofit fontScale="92500" lnSpcReduction="10000"/>
          </a:bodyPr>
          <a:lstStyle/>
          <a:p>
            <a:pPr>
              <a:buNone/>
            </a:pPr>
            <a:r>
              <a:rPr lang="en-US" sz="2800" b="1" dirty="0" smtClean="0"/>
              <a:t>Me: </a:t>
            </a:r>
            <a:r>
              <a:rPr lang="en-US" sz="2800" dirty="0" smtClean="0"/>
              <a:t>David Evans</a:t>
            </a:r>
          </a:p>
          <a:p>
            <a:pPr>
              <a:lnSpc>
                <a:spcPct val="90000"/>
              </a:lnSpc>
              <a:buNone/>
            </a:pPr>
            <a:r>
              <a:rPr lang="en-US" sz="2800" dirty="0" smtClean="0"/>
              <a:t>	Office hours: 	Mondays, 1:15-2:30pm</a:t>
            </a:r>
          </a:p>
          <a:p>
            <a:pPr>
              <a:lnSpc>
                <a:spcPct val="90000"/>
              </a:lnSpc>
              <a:buNone/>
            </a:pPr>
            <a:r>
              <a:rPr lang="en-US" sz="2800" dirty="0" smtClean="0"/>
              <a:t>				Thursdays, 11am-noon</a:t>
            </a:r>
          </a:p>
          <a:p>
            <a:pPr>
              <a:lnSpc>
                <a:spcPct val="90000"/>
              </a:lnSpc>
              <a:buNone/>
            </a:pPr>
            <a:r>
              <a:rPr lang="en-US" sz="2800" dirty="0" smtClean="0"/>
              <a:t>	</a:t>
            </a:r>
            <a:r>
              <a:rPr lang="en-US" sz="2800" b="1" dirty="0" smtClean="0"/>
              <a:t>Blog comments</a:t>
            </a:r>
            <a:r>
              <a:rPr lang="en-US" sz="2800" dirty="0" smtClean="0"/>
              <a:t>:	 http://www.cs.virginia.edu/cs2220</a:t>
            </a:r>
          </a:p>
          <a:p>
            <a:pPr>
              <a:lnSpc>
                <a:spcPct val="90000"/>
              </a:lnSpc>
              <a:buNone/>
            </a:pPr>
            <a:r>
              <a:rPr lang="en-US" sz="2800" dirty="0" smtClean="0"/>
              <a:t>			</a:t>
            </a:r>
            <a:r>
              <a:rPr lang="en-US" sz="2800" dirty="0" smtClean="0">
                <a:solidFill>
                  <a:srgbClr val="00B050"/>
                </a:solidFill>
              </a:rPr>
              <a:t>Please use this for things that would be useful 		for everyone</a:t>
            </a:r>
          </a:p>
          <a:p>
            <a:pPr>
              <a:lnSpc>
                <a:spcPct val="90000"/>
              </a:lnSpc>
              <a:buNone/>
            </a:pPr>
            <a:r>
              <a:rPr lang="en-US" sz="2800" b="1" dirty="0" smtClean="0"/>
              <a:t>	Email:</a:t>
            </a:r>
            <a:r>
              <a:rPr lang="en-US" sz="2800" dirty="0" smtClean="0"/>
              <a:t>		</a:t>
            </a:r>
            <a:r>
              <a:rPr lang="en-US" sz="2800" dirty="0" smtClean="0">
                <a:hlinkClick r:id="rId3"/>
              </a:rPr>
              <a:t>evans@cs.virginia.edu</a:t>
            </a:r>
            <a:r>
              <a:rPr lang="en-US" sz="2800" dirty="0" smtClean="0"/>
              <a:t> (anytime)</a:t>
            </a:r>
          </a:p>
          <a:p>
            <a:pPr>
              <a:lnSpc>
                <a:spcPct val="90000"/>
              </a:lnSpc>
              <a:buNone/>
            </a:pPr>
            <a:endParaRPr lang="en-US" sz="2800" b="1" dirty="0" smtClean="0"/>
          </a:p>
          <a:p>
            <a:pPr>
              <a:lnSpc>
                <a:spcPct val="90000"/>
              </a:lnSpc>
              <a:buNone/>
            </a:pPr>
            <a:endParaRPr lang="en-US" sz="2800" b="1" dirty="0" smtClean="0"/>
          </a:p>
          <a:p>
            <a:pPr>
              <a:lnSpc>
                <a:spcPct val="90000"/>
              </a:lnSpc>
              <a:buNone/>
            </a:pPr>
            <a:r>
              <a:rPr lang="en-US" sz="2800" b="1" dirty="0" smtClean="0"/>
              <a:t>Assistant Teacher: </a:t>
            </a:r>
          </a:p>
          <a:p>
            <a:pPr>
              <a:lnSpc>
                <a:spcPct val="90000"/>
              </a:lnSpc>
              <a:buNone/>
            </a:pPr>
            <a:r>
              <a:rPr lang="en-US" sz="2800" b="1" dirty="0" smtClean="0"/>
              <a:t>Web </a:t>
            </a:r>
            <a:r>
              <a:rPr lang="en-US" sz="2800" b="1" dirty="0"/>
              <a:t>site:</a:t>
            </a:r>
            <a:r>
              <a:rPr lang="en-US" sz="2800" dirty="0"/>
              <a:t> http://</a:t>
            </a:r>
            <a:r>
              <a:rPr lang="en-US" sz="2800" dirty="0" smtClean="0"/>
              <a:t>www.cs.virginia.edu/cs2220</a:t>
            </a:r>
            <a:endParaRPr lang="en-US" sz="2800" dirty="0"/>
          </a:p>
          <a:p>
            <a:pPr lvl="1">
              <a:lnSpc>
                <a:spcPct val="90000"/>
              </a:lnSpc>
              <a:buNone/>
            </a:pPr>
            <a:r>
              <a:rPr lang="en-US" sz="2400" b="1" i="1" dirty="0" smtClean="0"/>
              <a:t>Almost Everything</a:t>
            </a:r>
            <a:r>
              <a:rPr lang="en-US" sz="2400" dirty="0" smtClean="0"/>
              <a:t> </a:t>
            </a:r>
            <a:r>
              <a:rPr lang="en-US" sz="2400" dirty="0"/>
              <a:t>goes on the </a:t>
            </a:r>
            <a:r>
              <a:rPr lang="en-US" sz="2400" dirty="0" smtClean="0"/>
              <a:t>web</a:t>
            </a:r>
          </a:p>
          <a:p>
            <a:pPr lvl="1">
              <a:lnSpc>
                <a:spcPct val="90000"/>
              </a:lnSpc>
              <a:buNone/>
            </a:pPr>
            <a:endParaRPr lang="en-US" sz="2400" dirty="0"/>
          </a:p>
        </p:txBody>
      </p:sp>
      <p:sp>
        <p:nvSpPr>
          <p:cNvPr id="4" name="TextBox 3"/>
          <p:cNvSpPr txBox="1"/>
          <p:nvPr/>
        </p:nvSpPr>
        <p:spPr>
          <a:xfrm>
            <a:off x="2458452" y="4295274"/>
            <a:ext cx="4642874"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t>Don’t be afraid to ask for help!</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09" y="4996133"/>
            <a:ext cx="8229600" cy="1143000"/>
          </a:xfrm>
        </p:spPr>
        <p:txBody>
          <a:bodyPr>
            <a:normAutofit/>
          </a:bodyPr>
          <a:lstStyle/>
          <a:p>
            <a:r>
              <a:rPr lang="en-US" sz="4800" dirty="0" smtClean="0"/>
              <a:t>Can we </a:t>
            </a:r>
            <a:r>
              <a:rPr lang="en-US" sz="4800" b="1" dirty="0" smtClean="0"/>
              <a:t>engineer</a:t>
            </a:r>
            <a:r>
              <a:rPr lang="en-US" sz="4800" dirty="0" smtClean="0"/>
              <a:t> software?</a:t>
            </a:r>
            <a:endParaRPr lang="en-US" sz="4800" dirty="0"/>
          </a:p>
        </p:txBody>
      </p:sp>
      <p:pic>
        <p:nvPicPr>
          <p:cNvPr id="5" name="Picture 4" descr="city-center-construction-2009_01_01_IMG_0044.JPG"/>
          <p:cNvPicPr>
            <a:picLocks noChangeAspect="1"/>
          </p:cNvPicPr>
          <p:nvPr/>
        </p:nvPicPr>
        <p:blipFill>
          <a:blip r:embed="rId2" cstate="print"/>
          <a:stretch>
            <a:fillRect/>
          </a:stretch>
        </p:blipFill>
        <p:spPr>
          <a:xfrm>
            <a:off x="1219200" y="533400"/>
            <a:ext cx="6477000" cy="431692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Charge</a:t>
            </a:r>
          </a:p>
        </p:txBody>
      </p:sp>
      <p:sp>
        <p:nvSpPr>
          <p:cNvPr id="68611" name="Rectangle 3"/>
          <p:cNvSpPr>
            <a:spLocks noGrp="1" noChangeArrowheads="1"/>
          </p:cNvSpPr>
          <p:nvPr>
            <p:ph idx="1"/>
          </p:nvPr>
        </p:nvSpPr>
        <p:spPr>
          <a:xfrm>
            <a:off x="381000" y="1371600"/>
            <a:ext cx="8305800" cy="4525963"/>
          </a:xfrm>
        </p:spPr>
        <p:txBody>
          <a:bodyPr>
            <a:normAutofit/>
          </a:bodyPr>
          <a:lstStyle/>
          <a:p>
            <a:pPr>
              <a:lnSpc>
                <a:spcPct val="90000"/>
              </a:lnSpc>
              <a:buNone/>
            </a:pPr>
            <a:r>
              <a:rPr lang="en-US" dirty="0">
                <a:solidFill>
                  <a:srgbClr val="002060"/>
                </a:solidFill>
              </a:rPr>
              <a:t>This class is </a:t>
            </a:r>
            <a:r>
              <a:rPr lang="en-US" dirty="0" smtClean="0">
                <a:solidFill>
                  <a:srgbClr val="002060"/>
                </a:solidFill>
              </a:rPr>
              <a:t>about:</a:t>
            </a:r>
          </a:p>
          <a:p>
            <a:pPr>
              <a:lnSpc>
                <a:spcPct val="90000"/>
              </a:lnSpc>
              <a:buNone/>
            </a:pPr>
            <a:r>
              <a:rPr lang="en-US" b="1" dirty="0" smtClean="0">
                <a:solidFill>
                  <a:srgbClr val="002060"/>
                </a:solidFill>
              </a:rPr>
              <a:t>	Managing </a:t>
            </a:r>
            <a:r>
              <a:rPr lang="en-US" b="1" dirty="0">
                <a:solidFill>
                  <a:srgbClr val="002060"/>
                </a:solidFill>
              </a:rPr>
              <a:t>complexity</a:t>
            </a:r>
            <a:r>
              <a:rPr lang="en-US" dirty="0">
                <a:solidFill>
                  <a:srgbClr val="002060"/>
                </a:solidFill>
              </a:rPr>
              <a:t>: modularity, abstraction, </a:t>
            </a:r>
            <a:r>
              <a:rPr lang="en-US" dirty="0" smtClean="0">
                <a:solidFill>
                  <a:srgbClr val="002060"/>
                </a:solidFill>
              </a:rPr>
              <a:t>	specification</a:t>
            </a:r>
          </a:p>
          <a:p>
            <a:pPr>
              <a:lnSpc>
                <a:spcPct val="90000"/>
              </a:lnSpc>
              <a:buNone/>
            </a:pPr>
            <a:r>
              <a:rPr lang="en-US" b="1" dirty="0" smtClean="0">
                <a:solidFill>
                  <a:srgbClr val="002060"/>
                </a:solidFill>
              </a:rPr>
              <a:t>	Engineering </a:t>
            </a:r>
            <a:r>
              <a:rPr lang="en-US" b="1" dirty="0">
                <a:solidFill>
                  <a:srgbClr val="002060"/>
                </a:solidFill>
              </a:rPr>
              <a:t>dependability</a:t>
            </a:r>
            <a:r>
              <a:rPr lang="en-US" dirty="0">
                <a:solidFill>
                  <a:srgbClr val="002060"/>
                </a:solidFill>
              </a:rPr>
              <a:t>: analysis, </a:t>
            </a:r>
            <a:r>
              <a:rPr lang="en-US" dirty="0" smtClean="0">
                <a:solidFill>
                  <a:srgbClr val="002060"/>
                </a:solidFill>
              </a:rPr>
              <a:t>	redundancy</a:t>
            </a:r>
            <a:r>
              <a:rPr lang="en-US" dirty="0">
                <a:solidFill>
                  <a:srgbClr val="002060"/>
                </a:solidFill>
              </a:rPr>
              <a:t>, design</a:t>
            </a:r>
          </a:p>
          <a:p>
            <a:pPr>
              <a:lnSpc>
                <a:spcPct val="90000"/>
              </a:lnSpc>
              <a:buNone/>
            </a:pPr>
            <a:r>
              <a:rPr lang="en-US" dirty="0" smtClean="0"/>
              <a:t>By </a:t>
            </a:r>
            <a:r>
              <a:rPr lang="en-US" b="1" dirty="0" smtClean="0"/>
              <a:t>5pm Tomorrow</a:t>
            </a:r>
            <a:r>
              <a:rPr lang="en-US" dirty="0" smtClean="0"/>
              <a:t>: submit registration survey</a:t>
            </a:r>
          </a:p>
          <a:p>
            <a:pPr>
              <a:lnSpc>
                <a:spcPct val="90000"/>
              </a:lnSpc>
              <a:buNone/>
            </a:pPr>
            <a:r>
              <a:rPr lang="en-US" b="1" dirty="0" smtClean="0"/>
              <a:t>Thursday</a:t>
            </a:r>
            <a:r>
              <a:rPr lang="en-US" dirty="0" smtClean="0"/>
              <a:t>: Print, read, and return </a:t>
            </a:r>
            <a:r>
              <a:rPr lang="en-US" b="1" dirty="0" smtClean="0"/>
              <a:t>cs2220 pledge</a:t>
            </a:r>
            <a:endParaRPr lang="en-US" b="1" dirty="0"/>
          </a:p>
          <a:p>
            <a:pPr>
              <a:lnSpc>
                <a:spcPct val="90000"/>
              </a:lnSpc>
              <a:buNone/>
            </a:pPr>
            <a:r>
              <a:rPr lang="en-US" dirty="0" smtClean="0"/>
              <a:t>Beginning of class Tuesday: </a:t>
            </a:r>
            <a:r>
              <a:rPr lang="en-US" b="1" dirty="0" smtClean="0"/>
              <a:t>Problem </a:t>
            </a:r>
            <a:r>
              <a:rPr lang="en-US" b="1" dirty="0"/>
              <a:t>Set 1 Due</a:t>
            </a:r>
          </a:p>
        </p:txBody>
      </p:sp>
      <p:sp>
        <p:nvSpPr>
          <p:cNvPr id="7" name="TextBox 6"/>
          <p:cNvSpPr txBox="1"/>
          <p:nvPr/>
        </p:nvSpPr>
        <p:spPr>
          <a:xfrm>
            <a:off x="454152" y="5684520"/>
            <a:ext cx="803757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t>If you do not satisfy the </a:t>
            </a:r>
            <a:r>
              <a:rPr lang="en-US" sz="2000" dirty="0" err="1" smtClean="0"/>
              <a:t>prereq</a:t>
            </a:r>
            <a:r>
              <a:rPr lang="en-US" sz="2000" dirty="0" smtClean="0"/>
              <a:t> for this course but want to stay in it, please talk to me now (or Thursday 11-noon, or arrange another time.</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5826" y="152400"/>
            <a:ext cx="8458200" cy="1143000"/>
          </a:xfrm>
        </p:spPr>
        <p:txBody>
          <a:bodyPr>
            <a:normAutofit/>
          </a:bodyPr>
          <a:lstStyle/>
          <a:p>
            <a:r>
              <a:rPr lang="en-US" dirty="0"/>
              <a:t>What is </a:t>
            </a:r>
            <a:r>
              <a:rPr lang="en-US" b="1" i="1" dirty="0" smtClean="0"/>
              <a:t>engineering</a:t>
            </a:r>
            <a:r>
              <a:rPr lang="en-US" dirty="0"/>
              <a:t>?</a:t>
            </a:r>
          </a:p>
        </p:txBody>
      </p:sp>
      <p:pic>
        <p:nvPicPr>
          <p:cNvPr id="1026" name="Picture 2"/>
          <p:cNvPicPr>
            <a:picLocks noChangeAspect="1" noChangeArrowheads="1"/>
          </p:cNvPicPr>
          <p:nvPr/>
        </p:nvPicPr>
        <p:blipFill>
          <a:blip r:embed="rId3" cstate="print"/>
          <a:srcRect/>
          <a:stretch>
            <a:fillRect/>
          </a:stretch>
        </p:blipFill>
        <p:spPr bwMode="auto">
          <a:xfrm>
            <a:off x="1235242" y="1351547"/>
            <a:ext cx="6858000" cy="5143500"/>
          </a:xfrm>
          <a:prstGeom prst="rect">
            <a:avLst/>
          </a:prstGeom>
          <a:noFill/>
          <a:ln w="9525">
            <a:noFill/>
            <a:miter lim="800000"/>
            <a:headEnd/>
            <a:tailEnd/>
          </a:ln>
        </p:spPr>
      </p:pic>
      <p:sp>
        <p:nvSpPr>
          <p:cNvPr id="4" name="Rectangle 3"/>
          <p:cNvSpPr/>
          <p:nvPr/>
        </p:nvSpPr>
        <p:spPr>
          <a:xfrm>
            <a:off x="6869101" y="6492860"/>
            <a:ext cx="2213555" cy="369332"/>
          </a:xfrm>
          <a:prstGeom prst="rect">
            <a:avLst/>
          </a:prstGeom>
        </p:spPr>
        <p:txBody>
          <a:bodyPr wrap="none">
            <a:spAutoFit/>
          </a:bodyPr>
          <a:lstStyle/>
          <a:p>
            <a:r>
              <a:rPr lang="en-US" dirty="0" err="1" smtClean="0"/>
              <a:t>flickr</a:t>
            </a:r>
            <a:r>
              <a:rPr lang="en-US" dirty="0" smtClean="0"/>
              <a:t> </a:t>
            </a:r>
            <a:r>
              <a:rPr lang="en-US" dirty="0" err="1" smtClean="0"/>
              <a:t>cc:dpblackwood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Webster’s Definitions</a:t>
            </a:r>
          </a:p>
        </p:txBody>
      </p:sp>
      <p:sp>
        <p:nvSpPr>
          <p:cNvPr id="81923" name="Rectangle 3"/>
          <p:cNvSpPr>
            <a:spLocks noGrp="1" noChangeArrowheads="1"/>
          </p:cNvSpPr>
          <p:nvPr>
            <p:ph idx="1"/>
          </p:nvPr>
        </p:nvSpPr>
        <p:spPr/>
        <p:txBody>
          <a:bodyPr>
            <a:normAutofit lnSpcReduction="10000"/>
          </a:bodyPr>
          <a:lstStyle/>
          <a:p>
            <a:pPr>
              <a:buFontTx/>
              <a:buNone/>
            </a:pPr>
            <a:r>
              <a:rPr lang="en-US" b="1" dirty="0" err="1"/>
              <a:t>en·gi·neer·ing</a:t>
            </a:r>
            <a:r>
              <a:rPr lang="en-US" dirty="0"/>
              <a:t> ( n j -</a:t>
            </a:r>
            <a:r>
              <a:rPr lang="en-US" dirty="0" err="1"/>
              <a:t>nîr</a:t>
            </a:r>
            <a:r>
              <a:rPr lang="en-US" dirty="0"/>
              <a:t>  </a:t>
            </a:r>
            <a:r>
              <a:rPr lang="en-US" dirty="0" err="1"/>
              <a:t>ng</a:t>
            </a:r>
            <a:r>
              <a:rPr lang="en-US" dirty="0"/>
              <a:t>) </a:t>
            </a:r>
            <a:r>
              <a:rPr lang="en-US" i="1" dirty="0"/>
              <a:t>n.</a:t>
            </a:r>
            <a:r>
              <a:rPr lang="en-US" dirty="0"/>
              <a:t> </a:t>
            </a:r>
          </a:p>
          <a:p>
            <a:pPr>
              <a:buFontTx/>
              <a:buNone/>
            </a:pPr>
            <a:r>
              <a:rPr lang="en-US" sz="2800" dirty="0"/>
              <a:t>1a. The application of scientific and mathematical principles to practical ends such as the design, manufacture, and operation of efficient and economical structures, machines, processes, and systems. </a:t>
            </a:r>
          </a:p>
          <a:p>
            <a:pPr lvl="1">
              <a:buFontTx/>
              <a:buNone/>
            </a:pPr>
            <a:r>
              <a:rPr lang="en-US" dirty="0"/>
              <a:t>b. The profession of or the work performed by an engineer. </a:t>
            </a:r>
          </a:p>
          <a:p>
            <a:pPr>
              <a:buFontTx/>
              <a:buNone/>
            </a:pPr>
            <a:r>
              <a:rPr lang="en-US" sz="2800" dirty="0"/>
              <a:t>2. Skillful maneuvering or direction: </a:t>
            </a:r>
            <a:r>
              <a:rPr lang="en-US" sz="2800" i="1" dirty="0"/>
              <a:t>geopolitical engineering; social engineering.</a:t>
            </a:r>
            <a:r>
              <a:rPr lang="en-US" sz="2800"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Design Under Constraint</a:t>
            </a:r>
          </a:p>
        </p:txBody>
      </p:sp>
      <p:sp>
        <p:nvSpPr>
          <p:cNvPr id="8" name="Rectangle 3"/>
          <p:cNvSpPr txBox="1">
            <a:spLocks noChangeArrowheads="1"/>
          </p:cNvSpPr>
          <p:nvPr/>
        </p:nvSpPr>
        <p:spPr>
          <a:xfrm>
            <a:off x="457200" y="1371600"/>
            <a:ext cx="8229600" cy="464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“Engineering is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design under constraint</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Engineering is synthetic - it strives to create what can be, but it is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constrained by nature</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by cost</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by concerns of safety</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reliability</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environmental impact</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manufacturability</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maintainability</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and many other such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ilities</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8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William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Wulf</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George Fisher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786294" y="1185744"/>
          <a:ext cx="7748106" cy="521505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
          <p:cNvSpPr>
            <a:spLocks noGrp="1" noChangeArrowheads="1"/>
          </p:cNvSpPr>
          <p:nvPr>
            <p:ph type="ctrTitle"/>
          </p:nvPr>
        </p:nvSpPr>
        <p:spPr>
          <a:xfrm>
            <a:off x="152400" y="41275"/>
            <a:ext cx="8991600" cy="1470025"/>
          </a:xfrm>
        </p:spPr>
        <p:txBody>
          <a:bodyPr/>
          <a:lstStyle/>
          <a:p>
            <a:pPr eaLnBrk="1" hangingPunct="1"/>
            <a:r>
              <a:rPr lang="en-US" dirty="0" smtClean="0"/>
              <a:t>Computing Power 1969-2010</a:t>
            </a:r>
          </a:p>
        </p:txBody>
      </p:sp>
      <p:sp>
        <p:nvSpPr>
          <p:cNvPr id="8" name="Text Box 5"/>
          <p:cNvSpPr txBox="1">
            <a:spLocks noChangeArrowheads="1"/>
          </p:cNvSpPr>
          <p:nvPr/>
        </p:nvSpPr>
        <p:spPr bwMode="auto">
          <a:xfrm>
            <a:off x="228600" y="1981200"/>
            <a:ext cx="6362700" cy="107632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r>
              <a:rPr lang="en-US" sz="3200" dirty="0">
                <a:latin typeface="Calibri" pitchFamily="34" charset="0"/>
              </a:rPr>
              <a:t>Moore’s “Law”: computing power roughly doubles every 18 months!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a:t>Constraints Software Engineers Face</a:t>
            </a:r>
          </a:p>
        </p:txBody>
      </p:sp>
      <p:sp>
        <p:nvSpPr>
          <p:cNvPr id="47107" name="Rectangle 3"/>
          <p:cNvSpPr>
            <a:spLocks noGrp="1" noChangeArrowheads="1"/>
          </p:cNvSpPr>
          <p:nvPr>
            <p:ph idx="1"/>
          </p:nvPr>
        </p:nvSpPr>
        <p:spPr>
          <a:xfrm>
            <a:off x="228600" y="1600200"/>
            <a:ext cx="8458200" cy="4525963"/>
          </a:xfrm>
        </p:spPr>
        <p:txBody>
          <a:bodyPr>
            <a:normAutofit/>
          </a:bodyPr>
          <a:lstStyle/>
          <a:p>
            <a:pPr>
              <a:buNone/>
            </a:pPr>
            <a:r>
              <a:rPr lang="en-US" dirty="0"/>
              <a:t>Not like those for “real” engineers:</a:t>
            </a:r>
          </a:p>
          <a:p>
            <a:pPr lvl="1">
              <a:buNone/>
            </a:pPr>
            <a:r>
              <a:rPr lang="en-US" dirty="0" smtClean="0"/>
              <a:t>Weight</a:t>
            </a:r>
            <a:r>
              <a:rPr lang="en-US" dirty="0"/>
              <a:t>, physics, etc.</a:t>
            </a:r>
          </a:p>
          <a:p>
            <a:pPr>
              <a:buNone/>
            </a:pPr>
            <a:r>
              <a:rPr lang="en-US" b="1" dirty="0" smtClean="0"/>
              <a:t>Complexity</a:t>
            </a:r>
            <a:r>
              <a:rPr lang="en-US" dirty="0" smtClean="0"/>
              <a:t> </a:t>
            </a:r>
            <a:r>
              <a:rPr lang="en-US" dirty="0"/>
              <a:t>of what we can understand</a:t>
            </a:r>
          </a:p>
          <a:p>
            <a:pPr>
              <a:buNone/>
            </a:pPr>
            <a:r>
              <a:rPr lang="en-US" dirty="0" smtClean="0"/>
              <a:t>	Most </a:t>
            </a:r>
            <a:r>
              <a:rPr lang="en-US" dirty="0"/>
              <a:t>important </a:t>
            </a:r>
            <a:r>
              <a:rPr lang="en-US" dirty="0" smtClean="0"/>
              <a:t>constraints:</a:t>
            </a:r>
          </a:p>
          <a:p>
            <a:pPr lvl="1">
              <a:buNone/>
            </a:pPr>
            <a:r>
              <a:rPr lang="en-US" dirty="0" smtClean="0"/>
              <a:t>		Limits of </a:t>
            </a:r>
            <a:r>
              <a:rPr lang="en-US" b="1" dirty="0" smtClean="0"/>
              <a:t>human memory</a:t>
            </a:r>
          </a:p>
          <a:p>
            <a:pPr lvl="1">
              <a:buNone/>
            </a:pPr>
            <a:r>
              <a:rPr lang="en-US" b="1" dirty="0" smtClean="0"/>
              <a:t>		Cost</a:t>
            </a:r>
            <a:r>
              <a:rPr lang="en-US" dirty="0" smtClean="0"/>
              <a:t> </a:t>
            </a:r>
            <a:r>
              <a:rPr lang="en-US" dirty="0"/>
              <a:t>of human </a:t>
            </a:r>
            <a:r>
              <a:rPr lang="en-US" dirty="0" smtClean="0"/>
              <a:t>effort</a:t>
            </a:r>
            <a:endParaRPr lang="en-US" dirty="0"/>
          </a:p>
        </p:txBody>
      </p:sp>
      <p:sp>
        <p:nvSpPr>
          <p:cNvPr id="47108" name="Text Box 4"/>
          <p:cNvSpPr txBox="1">
            <a:spLocks noChangeArrowheads="1"/>
          </p:cNvSpPr>
          <p:nvPr/>
        </p:nvSpPr>
        <p:spPr bwMode="auto">
          <a:xfrm>
            <a:off x="304800" y="5105400"/>
            <a:ext cx="8333874" cy="9541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dirty="0"/>
              <a:t>This class is about </a:t>
            </a:r>
            <a:r>
              <a:rPr lang="en-US" sz="2800" b="1" dirty="0"/>
              <a:t>managing complexity</a:t>
            </a:r>
            <a:r>
              <a:rPr lang="en-US" sz="2800" dirty="0"/>
              <a:t> to </a:t>
            </a:r>
            <a:r>
              <a:rPr lang="en-US" sz="2800" dirty="0" smtClean="0"/>
              <a:t>efficiently produce </a:t>
            </a:r>
            <a:r>
              <a:rPr lang="en-US" sz="2800" dirty="0"/>
              <a:t>reliable complex </a:t>
            </a:r>
            <a:r>
              <a:rPr lang="en-US" sz="2800" dirty="0" smtClean="0"/>
              <a:t>software systems.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checkerboard(across)">
                                      <p:cBhvr>
                                        <p:cTn id="7" dur="500"/>
                                        <p:tgtEl>
                                          <p:spTgt spid="4710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checkerboard(across)">
                                      <p:cBhvr>
                                        <p:cTn id="10" dur="500"/>
                                        <p:tgtEl>
                                          <p:spTgt spid="471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checkerboard(across)">
                                      <p:cBhvr>
                                        <p:cTn id="15" dur="500"/>
                                        <p:tgtEl>
                                          <p:spTgt spid="471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7107">
                                            <p:txEl>
                                              <p:pRg st="3" end="3"/>
                                            </p:txEl>
                                          </p:spTgt>
                                        </p:tgtEl>
                                        <p:attrNameLst>
                                          <p:attrName>style.visibility</p:attrName>
                                        </p:attrNameLst>
                                      </p:cBhvr>
                                      <p:to>
                                        <p:strVal val="visible"/>
                                      </p:to>
                                    </p:set>
                                    <p:animEffect transition="in" filter="checkerboard(across)">
                                      <p:cBhvr>
                                        <p:cTn id="20" dur="500"/>
                                        <p:tgtEl>
                                          <p:spTgt spid="47107">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animEffect transition="in" filter="checkerboard(across)">
                                      <p:cBhvr>
                                        <p:cTn id="23" dur="500"/>
                                        <p:tgtEl>
                                          <p:spTgt spid="47107">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7107">
                                            <p:txEl>
                                              <p:pRg st="5" end="5"/>
                                            </p:txEl>
                                          </p:spTgt>
                                        </p:tgtEl>
                                        <p:attrNameLst>
                                          <p:attrName>style.visibility</p:attrName>
                                        </p:attrNameLst>
                                      </p:cBhvr>
                                      <p:to>
                                        <p:strVal val="visible"/>
                                      </p:to>
                                    </p:set>
                                    <p:animEffect transition="in" filter="checkerboard(across)">
                                      <p:cBhvr>
                                        <p:cTn id="26" dur="500"/>
                                        <p:tgtEl>
                                          <p:spTgt spid="47107">
                                            <p:txEl>
                                              <p:pRg st="5" end="5"/>
                                            </p:txEl>
                                          </p:spTgt>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47108"/>
                                        </p:tgtEl>
                                        <p:attrNameLst>
                                          <p:attrName>style.visibility</p:attrName>
                                        </p:attrNameLst>
                                      </p:cBhvr>
                                      <p:to>
                                        <p:strVal val="visible"/>
                                      </p:to>
                                    </p:set>
                                    <p:anim calcmode="lin" valueType="num">
                                      <p:cBhvr additive="base">
                                        <p:cTn id="30" dur="500" fill="hold"/>
                                        <p:tgtEl>
                                          <p:spTgt spid="47108"/>
                                        </p:tgtEl>
                                        <p:attrNameLst>
                                          <p:attrName>ppt_x</p:attrName>
                                        </p:attrNameLst>
                                      </p:cBhvr>
                                      <p:tavLst>
                                        <p:tav tm="0">
                                          <p:val>
                                            <p:strVal val="#ppt_x"/>
                                          </p:val>
                                        </p:tav>
                                        <p:tav tm="100000">
                                          <p:val>
                                            <p:strVal val="#ppt_x"/>
                                          </p:val>
                                        </p:tav>
                                      </p:tavLst>
                                    </p:anim>
                                    <p:anim calcmode="lin" valueType="num">
                                      <p:cBhvr additive="base">
                                        <p:cTn id="31"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P spid="471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g-tower-IMG_1267.JPG"/>
          <p:cNvPicPr>
            <a:picLocks noChangeAspect="1"/>
          </p:cNvPicPr>
          <p:nvPr/>
        </p:nvPicPr>
        <p:blipFill>
          <a:blip r:embed="rId2" cstate="print"/>
          <a:srcRect r="23292"/>
          <a:stretch>
            <a:fillRect/>
          </a:stretch>
        </p:blipFill>
        <p:spPr>
          <a:xfrm>
            <a:off x="-228601" y="0"/>
            <a:ext cx="9372601" cy="6858000"/>
          </a:xfrm>
          <a:prstGeom prst="rect">
            <a:avLst/>
          </a:prstGeom>
        </p:spPr>
      </p:pic>
      <p:sp>
        <p:nvSpPr>
          <p:cNvPr id="119812" name="Rectangle 4"/>
          <p:cNvSpPr>
            <a:spLocks noGrp="1" noChangeArrowheads="1"/>
          </p:cNvSpPr>
          <p:nvPr>
            <p:ph type="title"/>
          </p:nvPr>
        </p:nvSpPr>
        <p:spPr>
          <a:xfrm>
            <a:off x="30231" y="3280215"/>
            <a:ext cx="8951976" cy="1492953"/>
          </a:xfrm>
          <a:solidFill>
            <a:srgbClr val="99CCFF">
              <a:alpha val="47059"/>
            </a:srgbClr>
          </a:solidFill>
        </p:spPr>
        <p:style>
          <a:lnRef idx="1">
            <a:schemeClr val="dk1"/>
          </a:lnRef>
          <a:fillRef idx="2">
            <a:schemeClr val="dk1"/>
          </a:fillRef>
          <a:effectRef idx="1">
            <a:schemeClr val="dk1"/>
          </a:effectRef>
          <a:fontRef idx="minor">
            <a:schemeClr val="dk1"/>
          </a:fontRef>
        </p:style>
        <p:txBody>
          <a:bodyPr/>
          <a:lstStyle/>
          <a:p>
            <a:r>
              <a:rPr lang="en-US" dirty="0"/>
              <a:t>How is engineering </a:t>
            </a:r>
            <a:r>
              <a:rPr lang="en-US" b="1" dirty="0"/>
              <a:t>software</a:t>
            </a:r>
            <a:r>
              <a:rPr lang="en-US" dirty="0"/>
              <a:t> </a:t>
            </a:r>
            <a:r>
              <a:rPr lang="en-US" dirty="0" smtClean="0"/>
              <a:t>different from </a:t>
            </a:r>
            <a:r>
              <a:rPr lang="en-US" dirty="0"/>
              <a:t>engineering </a:t>
            </a:r>
            <a:r>
              <a:rPr lang="en-US" b="1" dirty="0"/>
              <a:t>bridges</a:t>
            </a:r>
            <a:r>
              <a:rPr lang="en-US"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936</Words>
  <Application>Microsoft Office PowerPoint</Application>
  <PresentationFormat>On-screen Show (4:3)</PresentationFormat>
  <Paragraphs>171</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cs2220: Engineering Software  Class 1:  Engineering Software?</vt:lpstr>
      <vt:lpstr>Menu</vt:lpstr>
      <vt:lpstr>Can we engineer software?</vt:lpstr>
      <vt:lpstr>What is engineering?</vt:lpstr>
      <vt:lpstr>Webster’s Definitions</vt:lpstr>
      <vt:lpstr>Design Under Constraint</vt:lpstr>
      <vt:lpstr>Computing Power 1969-2010</vt:lpstr>
      <vt:lpstr>Constraints Software Engineers Face</vt:lpstr>
      <vt:lpstr>How is engineering software different from engineering bridges?</vt:lpstr>
      <vt:lpstr>Slide 10</vt:lpstr>
      <vt:lpstr>Slide 11</vt:lpstr>
      <vt:lpstr>Slide 12</vt:lpstr>
      <vt:lpstr>Slide 13</vt:lpstr>
      <vt:lpstr>Software Failures</vt:lpstr>
      <vt:lpstr>Course Overview</vt:lpstr>
      <vt:lpstr>where cs1120 ends…</vt:lpstr>
      <vt:lpstr>Small, Fun Programs (“cs1120”) vs. Big, Important Programs  (simulated in “cs2220”)</vt:lpstr>
      <vt:lpstr>Small, Fun Programs</vt:lpstr>
      <vt:lpstr>Small, Fun Programs</vt:lpstr>
      <vt:lpstr>Small, Fun Programs</vt:lpstr>
      <vt:lpstr>How Big are Big Programs?</vt:lpstr>
      <vt:lpstr>Slide 22</vt:lpstr>
      <vt:lpstr>Goal of cs2220</vt:lpstr>
      <vt:lpstr>Grading</vt:lpstr>
      <vt:lpstr>Course Summary</vt:lpstr>
      <vt:lpstr>Expected Background</vt:lpstr>
      <vt:lpstr>Course History</vt:lpstr>
      <vt:lpstr>Course Pledge</vt:lpstr>
      <vt:lpstr>Help Available</vt:lpstr>
      <vt:lpstr>Charge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Evans</dc:creator>
  <cp:lastModifiedBy>David Evans</cp:lastModifiedBy>
  <cp:revision>58</cp:revision>
  <dcterms:created xsi:type="dcterms:W3CDTF">2010-04-29T14:21:32Z</dcterms:created>
  <dcterms:modified xsi:type="dcterms:W3CDTF">2010-08-24T21:02:33Z</dcterms:modified>
</cp:coreProperties>
</file>