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3" r:id="rId2"/>
    <p:sldId id="264" r:id="rId3"/>
    <p:sldId id="275" r:id="rId4"/>
    <p:sldId id="265" r:id="rId5"/>
    <p:sldId id="266" r:id="rId6"/>
    <p:sldId id="267" r:id="rId7"/>
    <p:sldId id="273" r:id="rId8"/>
    <p:sldId id="274" r:id="rId9"/>
    <p:sldId id="276" r:id="rId10"/>
    <p:sldId id="277" r:id="rId11"/>
    <p:sldId id="278" r:id="rId12"/>
    <p:sldId id="279" r:id="rId13"/>
    <p:sldId id="280" r:id="rId14"/>
    <p:sldId id="281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93" autoAdjust="0"/>
    <p:restoredTop sz="86364" autoAdjust="0"/>
  </p:normalViewPr>
  <p:slideViewPr>
    <p:cSldViewPr>
      <p:cViewPr varScale="1">
        <p:scale>
          <a:sx n="78" d="100"/>
          <a:sy n="78" d="100"/>
        </p:scale>
        <p:origin x="-15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2189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/>
          <a:lstStyle>
            <a:lvl1pPr algn="r">
              <a:defRPr sz="1300"/>
            </a:lvl1pPr>
          </a:lstStyle>
          <a:p>
            <a:fld id="{144E0CFA-9C2D-42A6-B7DA-552AF61E5B4A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6" rIns="96653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6" rIns="96653" bIns="483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6" rIns="96653" bIns="48326" rtlCol="0" anchor="b"/>
          <a:lstStyle>
            <a:lvl1pPr algn="r">
              <a:defRPr sz="1300"/>
            </a:lvl1pPr>
          </a:lstStyle>
          <a:p>
            <a:fld id="{2F345F62-28E5-4D7A-BF2C-280E267F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2597-4B07-4299-A0DA-EC129B8AEA8F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5344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cs2220: Engineering Software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10: </a:t>
            </a:r>
            <a:br>
              <a:rPr lang="en-US" dirty="0" smtClean="0"/>
            </a:br>
            <a:r>
              <a:rPr lang="en-US" dirty="0" smtClean="0"/>
              <a:t>Generic </a:t>
            </a:r>
            <a:r>
              <a:rPr lang="en-US" dirty="0" err="1" smtClean="0"/>
              <a:t>Datatypes</a:t>
            </a:r>
            <a:endParaRPr lang="en-US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343400"/>
            <a:ext cx="3581400" cy="12954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Fall 2010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University of Virginia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David Evans</a:t>
            </a:r>
            <a:endParaRPr lang="en-US" sz="2400" dirty="0"/>
          </a:p>
        </p:txBody>
      </p:sp>
      <p:pic>
        <p:nvPicPr>
          <p:cNvPr id="5" name="Picture 4" descr="IMG_125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627" y="5714889"/>
            <a:ext cx="9135373" cy="1143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681" y="88901"/>
            <a:ext cx="8229600" cy="1143000"/>
          </a:xfrm>
        </p:spPr>
        <p:txBody>
          <a:bodyPr/>
          <a:lstStyle/>
          <a:p>
            <a:r>
              <a:rPr lang="en-US" dirty="0" smtClean="0"/>
              <a:t>Generic </a:t>
            </a:r>
            <a:r>
              <a:rPr lang="en-US" dirty="0" err="1" smtClean="0"/>
              <a:t>NodeRecord</a:t>
            </a:r>
            <a:endParaRPr lang="en-US" dirty="0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21467" y="869425"/>
            <a:ext cx="7162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class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implements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Comparable&lt;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&gt;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T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Set&lt;T&gt;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(T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p_key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p_key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new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TreeSet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&lt;T&gt;();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public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compareTo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n)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// This assertion should be guaranteed by the </a:t>
            </a:r>
            <a:r>
              <a:rPr kumimoji="0" lang="en-US" sz="1400" b="0" i="0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invariant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assert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(!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.equals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||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==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return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.compareTo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public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boolean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matches(T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p_key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return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.equals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p_key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public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void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addEdge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(T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p_edge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throws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DuplicateException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if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.contains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p_edge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))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throw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new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DuplicateException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"&lt;"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+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+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", "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+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p_edge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+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"&gt;"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.add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p_edge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07596" y="3732211"/>
            <a:ext cx="5322092" cy="2031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Abstraction Function: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  Nodes = {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el.key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| el is an element in rep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  Edges =  { (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el.key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, value ) | el is an element in rep and value is an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sz="1400" dirty="0" smtClean="0">
                <a:ea typeface="Calibri" pitchFamily="34" charset="0"/>
                <a:cs typeface="Calibri" pitchFamily="34" charset="0"/>
              </a:rPr>
              <a:t>                     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element in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el.values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}</a:t>
            </a:r>
          </a:p>
          <a:p>
            <a:r>
              <a:rPr lang="en-US" sz="1400" dirty="0" smtClean="0"/>
              <a:t>Rep Invariant:</a:t>
            </a:r>
          </a:p>
          <a:p>
            <a:r>
              <a:rPr lang="en-US" sz="1400" dirty="0" smtClean="0"/>
              <a:t>   rep != null</a:t>
            </a:r>
          </a:p>
          <a:p>
            <a:r>
              <a:rPr lang="en-US" sz="1400" dirty="0" smtClean="0"/>
              <a:t>   elements of rep are not null</a:t>
            </a:r>
          </a:p>
          <a:p>
            <a:r>
              <a:rPr lang="en-US" sz="1400" dirty="0" smtClean="0"/>
              <a:t>   </a:t>
            </a:r>
            <a:r>
              <a:rPr lang="en-US" sz="1400" dirty="0" err="1" smtClean="0"/>
              <a:t>forall</a:t>
            </a:r>
            <a:r>
              <a:rPr lang="en-US" sz="1400" dirty="0" smtClean="0"/>
              <a:t> elements e in rep: </a:t>
            </a:r>
          </a:p>
          <a:p>
            <a:r>
              <a:rPr lang="en-US" sz="1400" dirty="0" smtClean="0"/>
              <a:t>       </a:t>
            </a:r>
            <a:r>
              <a:rPr lang="en-US" sz="1400" dirty="0" err="1" smtClean="0"/>
              <a:t>forall</a:t>
            </a:r>
            <a:r>
              <a:rPr lang="en-US" sz="1400" dirty="0" smtClean="0"/>
              <a:t> elements f in </a:t>
            </a:r>
            <a:r>
              <a:rPr lang="en-US" sz="1400" dirty="0" err="1" smtClean="0"/>
              <a:t>e.values</a:t>
            </a:r>
            <a:r>
              <a:rPr lang="en-US" sz="1400" dirty="0" smtClean="0"/>
              <a:t>: f = </a:t>
            </a:r>
            <a:r>
              <a:rPr lang="en-US" sz="1400" dirty="0" err="1" smtClean="0"/>
              <a:t>el.key</a:t>
            </a:r>
            <a:r>
              <a:rPr lang="en-US" sz="1400" dirty="0" smtClean="0"/>
              <a:t> for some element el in rep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376237" y="428000"/>
            <a:ext cx="8124825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 smtClean="0">
                <a:solidFill>
                  <a:srgbClr val="7F0055"/>
                </a:solidFill>
                <a:ea typeface="Calibri"/>
                <a:cs typeface="Times New Roman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ea typeface="Calibri"/>
                <a:cs typeface="Times New Roman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ea typeface="Calibri"/>
                <a:cs typeface="Times New Roman"/>
              </a:rPr>
              <a:t> Graph&lt;T </a:t>
            </a:r>
            <a:r>
              <a:rPr lang="en-US" sz="1400" b="1" dirty="0" smtClean="0">
                <a:solidFill>
                  <a:srgbClr val="7F0055"/>
                </a:solidFill>
                <a:ea typeface="Calibri"/>
                <a:cs typeface="Times New Roman"/>
              </a:rPr>
              <a:t>extends</a:t>
            </a:r>
            <a:r>
              <a:rPr lang="en-US" sz="1400" dirty="0" smtClean="0">
                <a:solidFill>
                  <a:srgbClr val="000000"/>
                </a:solidFill>
                <a:ea typeface="Calibri"/>
                <a:cs typeface="Times New Roman"/>
              </a:rPr>
              <a:t> Comparable&lt;T&gt;&gt;  {	</a:t>
            </a:r>
            <a:endParaRPr lang="en-US" sz="1400" dirty="0" smtClean="0">
              <a:latin typeface="Cambria"/>
              <a:ea typeface="Calibri"/>
              <a:cs typeface="Times New Roman"/>
            </a:endParaRPr>
          </a:p>
          <a:p>
            <a:r>
              <a:rPr lang="en-US" sz="1400" b="1" dirty="0" smtClean="0">
                <a:solidFill>
                  <a:srgbClr val="7F0055"/>
                </a:solidFill>
                <a:ea typeface="Calibri"/>
                <a:cs typeface="Times New Roman"/>
              </a:rPr>
              <a:t>   class</a:t>
            </a:r>
            <a:r>
              <a:rPr lang="en-US" sz="1400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ea typeface="Calibri"/>
                <a:cs typeface="Times New Roman"/>
              </a:rPr>
              <a:t>NodeRecord</a:t>
            </a:r>
            <a:r>
              <a:rPr lang="en-US" sz="1400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ea typeface="Calibri"/>
                <a:cs typeface="Times New Roman"/>
              </a:rPr>
              <a:t>implements</a:t>
            </a:r>
            <a:r>
              <a:rPr lang="en-US" sz="1400" dirty="0" smtClean="0">
                <a:solidFill>
                  <a:srgbClr val="000000"/>
                </a:solidFill>
                <a:ea typeface="Calibri"/>
                <a:cs typeface="Times New Roman"/>
              </a:rPr>
              <a:t> Comparable&lt;</a:t>
            </a:r>
            <a:r>
              <a:rPr lang="en-US" sz="1400" dirty="0" err="1" smtClean="0">
                <a:solidFill>
                  <a:srgbClr val="000000"/>
                </a:solidFill>
                <a:ea typeface="Calibri"/>
                <a:cs typeface="Times New Roman"/>
              </a:rPr>
              <a:t>NodeRecord</a:t>
            </a:r>
            <a:r>
              <a:rPr lang="en-US" sz="1400" dirty="0" smtClean="0">
                <a:solidFill>
                  <a:srgbClr val="000000"/>
                </a:solidFill>
                <a:ea typeface="Calibri"/>
                <a:cs typeface="Times New Roman"/>
              </a:rPr>
              <a:t>&gt; { … }</a:t>
            </a:r>
            <a:endParaRPr lang="en-US" sz="1400" dirty="0" smtClean="0">
              <a:latin typeface="Cambria"/>
              <a:ea typeface="Calibri"/>
              <a:cs typeface="Times New Roman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private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Set&lt;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public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Graph()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new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TreeSet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&gt;();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private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getNode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(T s)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throws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NoNodeException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// EFFECTS: If s is a node in this returns the corresponding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3F7F5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 If not, throws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3F7F5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NoNodeException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r :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if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r.matches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(s))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return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r;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throw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new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NoNodeException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s.toString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());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public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void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addNode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(T s)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throws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DuplicateException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getNode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(s);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throw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new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DuplicateException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s.toString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());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}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catch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NoNodeException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e) {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// No exception means its not a duplicate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rep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.add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new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(s));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416719" y="1851663"/>
            <a:ext cx="811053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ea typeface="Calibri" pitchFamily="34" charset="0"/>
                <a:cs typeface="Calibri" pitchFamily="34" charset="0"/>
              </a:rPr>
              <a:t>public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ea typeface="Calibri" pitchFamily="34" charset="0"/>
                <a:cs typeface="Calibri" pitchFamily="34" charset="0"/>
              </a:rPr>
              <a:t>void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addEdge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(T s, T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t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)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ea typeface="Calibri" pitchFamily="34" charset="0"/>
                <a:cs typeface="Calibri" pitchFamily="34" charset="0"/>
              </a:rPr>
              <a:t>throws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NoNodeException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DuplicateException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{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NodeRecord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srec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=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getNode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(s);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getNode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(t); 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ea typeface="Calibri" pitchFamily="34" charset="0"/>
                <a:cs typeface="Calibri" pitchFamily="34" charset="0"/>
              </a:rPr>
              <a:t>// only to get exception if t doesn't exist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srec.addEdge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(t); 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ea typeface="Calibri" pitchFamily="34" charset="0"/>
                <a:cs typeface="Calibri" pitchFamily="34" charset="0"/>
              </a:rPr>
              <a:t>//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3F7F5F"/>
                </a:solidFill>
                <a:effectLst/>
                <a:ea typeface="Calibri" pitchFamily="34" charset="0"/>
                <a:cs typeface="Calibri" pitchFamily="34" charset="0"/>
              </a:rPr>
              <a:t>DuplicateException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ea typeface="Calibri" pitchFamily="34" charset="0"/>
                <a:cs typeface="Calibri" pitchFamily="34" charset="0"/>
              </a:rPr>
              <a:t> will be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3F7F5F"/>
                </a:solidFill>
                <a:effectLst/>
                <a:ea typeface="Calibri" pitchFamily="34" charset="0"/>
                <a:cs typeface="Calibri" pitchFamily="34" charset="0"/>
              </a:rPr>
              <a:t>rethrown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  }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strike="noStrike" cap="none" normalizeH="0" baseline="0" dirty="0" smtClean="0">
              <a:ln>
                <a:noFill/>
              </a:ln>
              <a:solidFill>
                <a:srgbClr val="7F0055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ea typeface="Calibri" pitchFamily="34" charset="0"/>
                <a:cs typeface="Calibri" pitchFamily="34" charset="0"/>
              </a:rPr>
              <a:t>public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Set&lt;T&gt;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getAdjacent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(T s)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ea typeface="Calibri" pitchFamily="34" charset="0"/>
                <a:cs typeface="Calibri" pitchFamily="34" charset="0"/>
              </a:rPr>
              <a:t>throws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NoNodeException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{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    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ea typeface="Calibri" pitchFamily="34" charset="0"/>
                <a:cs typeface="Calibri" pitchFamily="34" charset="0"/>
              </a:rPr>
              <a:t>return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ea typeface="Calibri" pitchFamily="34" charset="0"/>
                <a:cs typeface="Calibri" pitchFamily="34" charset="0"/>
              </a:rPr>
              <a:t>new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TreeSet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&lt;T&gt;(</a:t>
            </a:r>
            <a:r>
              <a:rPr kumimoji="0" lang="en-US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getNode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(s).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ea typeface="Calibri" pitchFamily="34" charset="0"/>
                <a:cs typeface="Calibri" pitchFamily="34" charset="0"/>
              </a:rPr>
              <a:t>values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); 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alibri" pitchFamily="34" charset="0"/>
              </a:rPr>
              <a:t>   }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86350" y="4410075"/>
            <a:ext cx="326339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Why do we need to copy values?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4356" y="478721"/>
            <a:ext cx="61436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String 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toString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() {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String res = </a:t>
            </a:r>
            <a:r>
              <a:rPr lang="en-US" dirty="0" smtClean="0">
                <a:solidFill>
                  <a:srgbClr val="2A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"&lt;"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b="1" dirty="0" err="1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boolean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firstone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 : </a:t>
            </a:r>
            <a:r>
              <a:rPr lang="en-US" dirty="0" smtClean="0">
                <a:solidFill>
                  <a:srgbClr val="000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rep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{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firstone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{ 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firstone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false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}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else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{ res += </a:t>
            </a:r>
            <a:r>
              <a:rPr lang="en-US" dirty="0" smtClean="0">
                <a:solidFill>
                  <a:srgbClr val="2A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", “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}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res += 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r.</a:t>
            </a:r>
            <a:r>
              <a:rPr lang="en-US" dirty="0" err="1" smtClean="0">
                <a:solidFill>
                  <a:srgbClr val="000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    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}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res += </a:t>
            </a:r>
            <a:r>
              <a:rPr lang="en-US" dirty="0" smtClean="0">
                <a:solidFill>
                  <a:srgbClr val="2A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"; { "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firstone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NodeRecord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 : </a:t>
            </a:r>
            <a:r>
              <a:rPr lang="en-US" dirty="0" smtClean="0">
                <a:solidFill>
                  <a:srgbClr val="000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rep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{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(T e : 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r.</a:t>
            </a:r>
            <a:r>
              <a:rPr lang="en-US" dirty="0" err="1" smtClean="0">
                <a:solidFill>
                  <a:srgbClr val="000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{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firstone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{ 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firstone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false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}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else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{ res += </a:t>
            </a:r>
            <a:r>
              <a:rPr lang="en-US" dirty="0" smtClean="0">
                <a:solidFill>
                  <a:srgbClr val="2A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", “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}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res += </a:t>
            </a:r>
            <a:r>
              <a:rPr lang="en-US" dirty="0" smtClean="0">
                <a:solidFill>
                  <a:srgbClr val="2A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"("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+ 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r.</a:t>
            </a:r>
            <a:r>
              <a:rPr lang="en-US" dirty="0" err="1" smtClean="0">
                <a:solidFill>
                  <a:srgbClr val="000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+ </a:t>
            </a:r>
            <a:r>
              <a:rPr lang="en-US" dirty="0" smtClean="0">
                <a:solidFill>
                  <a:srgbClr val="2A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", "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+ e + </a:t>
            </a:r>
            <a:r>
              <a:rPr lang="en-US" dirty="0" smtClean="0">
                <a:solidFill>
                  <a:srgbClr val="2A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")"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}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}     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res += </a:t>
            </a:r>
            <a:r>
              <a:rPr lang="en-US" dirty="0" smtClean="0">
                <a:solidFill>
                  <a:srgbClr val="2A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} &gt;"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b="1" dirty="0" smtClean="0">
                <a:solidFill>
                  <a:srgbClr val="7F0055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res;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}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}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2693195" y="4792314"/>
            <a:ext cx="5857874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Abstraction Function: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	   Nodes = {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el.key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| el is an element in rep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	   Edges =  { (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el.key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, value ) | el is an element in rep and value is an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sz="1400" dirty="0" smtClean="0">
                <a:ea typeface="Calibri" pitchFamily="34" charset="0"/>
                <a:cs typeface="Calibri" pitchFamily="34" charset="0"/>
              </a:rPr>
              <a:t>                     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element in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el.values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}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Exam 1 is due Tuesday</a:t>
            </a:r>
          </a:p>
          <a:p>
            <a:pPr>
              <a:buNone/>
            </a:pPr>
            <a:r>
              <a:rPr lang="en-US" b="1" dirty="0" smtClean="0"/>
              <a:t>Next week:</a:t>
            </a:r>
            <a:r>
              <a:rPr lang="en-US" dirty="0" smtClean="0"/>
              <a:t> </a:t>
            </a:r>
            <a:r>
              <a:rPr lang="en-US" dirty="0" err="1" smtClean="0"/>
              <a:t>Subtyping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PS4:</a:t>
            </a:r>
            <a:r>
              <a:rPr lang="en-US" dirty="0" smtClean="0"/>
              <a:t> Designing with Data Abstractions and </a:t>
            </a:r>
            <a:r>
              <a:rPr lang="en-US" dirty="0" err="1" smtClean="0"/>
              <a:t>Subtyping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Out at end of class today, </a:t>
            </a:r>
            <a:r>
              <a:rPr lang="en-US" b="1" dirty="0" smtClean="0"/>
              <a:t>due Tuesday at beginning of class</a:t>
            </a:r>
          </a:p>
          <a:p>
            <a:pPr lvl="1"/>
            <a:r>
              <a:rPr lang="en-US" dirty="0" smtClean="0"/>
              <a:t>I will answer questions about PS3 (including anything in PS3 comments) while the exam is out (including Monday’s office hours)</a:t>
            </a:r>
          </a:p>
          <a:p>
            <a:r>
              <a:rPr lang="en-US" b="1" dirty="0" smtClean="0"/>
              <a:t>Work alone</a:t>
            </a:r>
          </a:p>
          <a:p>
            <a:r>
              <a:rPr lang="en-US" b="1" dirty="0" smtClean="0"/>
              <a:t>Open resources</a:t>
            </a:r>
            <a:r>
              <a:rPr lang="en-US" dirty="0" smtClean="0"/>
              <a:t>: use any resources you want, but cite anything that is not part of the course materials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5867400"/>
            <a:ext cx="5799857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smtClean="0"/>
              <a:t>PS3: Available for pick-up by Monday.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Reality Check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Writing abstraction functions, rep invariants, testing code thoroughly, reasoning about correctness, etc. for a big program is a ridiculous amount of work!</a:t>
            </a:r>
          </a:p>
          <a:p>
            <a:pPr>
              <a:lnSpc>
                <a:spcPct val="90000"/>
              </a:lnSpc>
            </a:pPr>
            <a:r>
              <a:rPr lang="en-US" sz="2800"/>
              <a:t>Does anyone really do this?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Yes (and a lot more), but usually only when its really important to get things right:</a:t>
            </a:r>
          </a:p>
          <a:p>
            <a:pPr>
              <a:lnSpc>
                <a:spcPct val="90000"/>
              </a:lnSpc>
            </a:pPr>
            <a:r>
              <a:rPr lang="en-US" sz="2800"/>
              <a:t>Cost per line of code: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Small, unimportant projects: $1-5/line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WindowsNT: about $100/line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FAA’s Automation System (1982-1994): $900/line</a:t>
            </a:r>
          </a:p>
          <a:p>
            <a:pPr lvl="3">
              <a:lnSpc>
                <a:spcPct val="90000"/>
              </a:lnSpc>
              <a:buFontTx/>
              <a:buNone/>
            </a:pPr>
            <a:endParaRPr lang="en-US" sz="1800"/>
          </a:p>
          <a:p>
            <a:pPr lvl="2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07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StringGraph</a:t>
            </a:r>
            <a:r>
              <a:rPr lang="en-US" dirty="0" smtClean="0"/>
              <a:t>, </a:t>
            </a:r>
            <a:r>
              <a:rPr lang="en-US" dirty="0" err="1" smtClean="0"/>
              <a:t>IntegerGraph</a:t>
            </a:r>
            <a:r>
              <a:rPr lang="en-US" dirty="0" smtClean="0"/>
              <a:t>, etc.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0050" y="1490662"/>
            <a:ext cx="693420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public class </a:t>
            </a:r>
            <a:r>
              <a:rPr lang="en-US" b="1" dirty="0" err="1" smtClean="0"/>
              <a:t>StringGraph</a:t>
            </a:r>
            <a:endParaRPr lang="en-US" b="1" dirty="0" smtClean="0"/>
          </a:p>
          <a:p>
            <a:r>
              <a:rPr lang="en-US" dirty="0" smtClean="0"/>
              <a:t>    </a:t>
            </a:r>
            <a:r>
              <a:rPr lang="en-US" b="1" dirty="0" smtClean="0"/>
              <a:t>OVERVIEW: </a:t>
            </a:r>
            <a:r>
              <a:rPr lang="en-US" dirty="0" smtClean="0"/>
              <a:t>A </a:t>
            </a:r>
            <a:r>
              <a:rPr lang="en-US" dirty="0" err="1" smtClean="0"/>
              <a:t>StringGraph</a:t>
            </a:r>
            <a:r>
              <a:rPr lang="en-US" dirty="0" smtClean="0"/>
              <a:t> is a directed graph where V is a set of </a:t>
            </a:r>
          </a:p>
          <a:p>
            <a:r>
              <a:rPr lang="en-US" dirty="0" smtClean="0"/>
              <a:t>       Strings, and E is a set of edges. Each edge is a pair (v1, v2), </a:t>
            </a:r>
          </a:p>
          <a:p>
            <a:r>
              <a:rPr lang="en-US" dirty="0" smtClean="0"/>
              <a:t>       representing an edge from v1 to v2 in G. A typical </a:t>
            </a:r>
            <a:r>
              <a:rPr lang="en-US" dirty="0" err="1" smtClean="0"/>
              <a:t>StringGraph</a:t>
            </a:r>
            <a:r>
              <a:rPr lang="en-US" dirty="0" smtClean="0"/>
              <a:t> is </a:t>
            </a:r>
          </a:p>
          <a:p>
            <a:r>
              <a:rPr lang="en-US" dirty="0" smtClean="0"/>
              <a:t>        &lt; {v1, v2, ..., </a:t>
            </a:r>
            <a:r>
              <a:rPr lang="en-US" dirty="0" err="1" smtClean="0"/>
              <a:t>vn</a:t>
            </a:r>
            <a:r>
              <a:rPr lang="en-US" dirty="0" smtClean="0"/>
              <a:t>} , { (v_a1, v_b1), (v_a2, v_b2), ... } &gt; where each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and bi is in [1, n].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 void </a:t>
            </a:r>
            <a:r>
              <a:rPr lang="en-US" b="1" dirty="0" err="1" smtClean="0"/>
              <a:t>addNode</a:t>
            </a:r>
            <a:r>
              <a:rPr lang="en-US" b="1" dirty="0" smtClean="0"/>
              <a:t>(String s) throws </a:t>
            </a:r>
            <a:r>
              <a:rPr lang="en-US" b="1" dirty="0" err="1" smtClean="0"/>
              <a:t>DuplicateException</a:t>
            </a:r>
            <a:r>
              <a:rPr lang="en-US" b="1" dirty="0" smtClean="0"/>
              <a:t>;</a:t>
            </a:r>
          </a:p>
          <a:p>
            <a:r>
              <a:rPr lang="en-US" b="1" dirty="0" smtClean="0"/>
              <a:t>     public void </a:t>
            </a:r>
            <a:r>
              <a:rPr lang="en-US" b="1" dirty="0" err="1" smtClean="0"/>
              <a:t>addEdge</a:t>
            </a:r>
            <a:r>
              <a:rPr lang="en-US" b="1" dirty="0" smtClean="0"/>
              <a:t>(String s, String t) throws </a:t>
            </a:r>
            <a:r>
              <a:rPr lang="en-US" b="1" dirty="0" err="1" smtClean="0"/>
              <a:t>NoNodeException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          </a:t>
            </a:r>
            <a:r>
              <a:rPr lang="en-US" b="1" dirty="0" err="1" smtClean="0"/>
              <a:t>DuplicateException</a:t>
            </a:r>
            <a:endParaRPr lang="en-US" b="1" dirty="0" smtClean="0"/>
          </a:p>
          <a:p>
            <a:r>
              <a:rPr lang="en-US" b="1" dirty="0" smtClean="0"/>
              <a:t>    …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52512" y="2400300"/>
            <a:ext cx="6934200" cy="28623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public class </a:t>
            </a:r>
            <a:r>
              <a:rPr lang="en-US" b="1" dirty="0" err="1" smtClean="0"/>
              <a:t>IntegerGraph</a:t>
            </a:r>
            <a:endParaRPr lang="en-US" b="1" dirty="0" smtClean="0"/>
          </a:p>
          <a:p>
            <a:r>
              <a:rPr lang="en-US" dirty="0" smtClean="0"/>
              <a:t>    </a:t>
            </a:r>
            <a:r>
              <a:rPr lang="en-US" b="1" dirty="0" smtClean="0"/>
              <a:t>OVERVIEW: </a:t>
            </a:r>
            <a:r>
              <a:rPr lang="en-US" dirty="0" smtClean="0"/>
              <a:t>A </a:t>
            </a:r>
            <a:r>
              <a:rPr lang="en-US" dirty="0" err="1" smtClean="0"/>
              <a:t>IntegerGraph</a:t>
            </a:r>
            <a:r>
              <a:rPr lang="en-US" dirty="0" smtClean="0"/>
              <a:t> is a directed graph where V is a set of 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ints</a:t>
            </a:r>
            <a:r>
              <a:rPr lang="en-US" dirty="0" smtClean="0"/>
              <a:t>, and E is a set of edges. Each edge is a pair (v1, v2), </a:t>
            </a:r>
          </a:p>
          <a:p>
            <a:r>
              <a:rPr lang="en-US" dirty="0" smtClean="0"/>
              <a:t>       representing an edge from v1 to v2 in G. A typical </a:t>
            </a:r>
            <a:r>
              <a:rPr lang="en-US" dirty="0" err="1" smtClean="0"/>
              <a:t>IntegerGraph</a:t>
            </a:r>
            <a:r>
              <a:rPr lang="en-US" dirty="0" smtClean="0"/>
              <a:t> is </a:t>
            </a:r>
          </a:p>
          <a:p>
            <a:r>
              <a:rPr lang="en-US" dirty="0" smtClean="0"/>
              <a:t>        &lt; {v1, v2, ..., </a:t>
            </a:r>
            <a:r>
              <a:rPr lang="en-US" dirty="0" err="1" smtClean="0"/>
              <a:t>vn</a:t>
            </a:r>
            <a:r>
              <a:rPr lang="en-US" dirty="0" smtClean="0"/>
              <a:t>} , { (v_a1, v_b1), (v_a2, v_b2), ... } &gt; where each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and bi is in [1, n].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 void </a:t>
            </a:r>
            <a:r>
              <a:rPr lang="en-US" b="1" dirty="0" err="1" smtClean="0"/>
              <a:t>addNode</a:t>
            </a:r>
            <a:r>
              <a:rPr lang="en-US" b="1" dirty="0" smtClean="0"/>
              <a:t>(</a:t>
            </a:r>
            <a:r>
              <a:rPr lang="en-US" b="1" dirty="0" err="1" smtClean="0"/>
              <a:t>int</a:t>
            </a:r>
            <a:r>
              <a:rPr lang="en-US" b="1" dirty="0" smtClean="0"/>
              <a:t> s) throws </a:t>
            </a:r>
            <a:r>
              <a:rPr lang="en-US" b="1" dirty="0" err="1" smtClean="0"/>
              <a:t>DuplicateException</a:t>
            </a:r>
            <a:r>
              <a:rPr lang="en-US" b="1" dirty="0" smtClean="0"/>
              <a:t>;</a:t>
            </a:r>
          </a:p>
          <a:p>
            <a:r>
              <a:rPr lang="en-US" b="1" dirty="0" smtClean="0"/>
              <a:t>     public void </a:t>
            </a:r>
            <a:r>
              <a:rPr lang="en-US" b="1" dirty="0" err="1" smtClean="0"/>
              <a:t>addEdge</a:t>
            </a:r>
            <a:r>
              <a:rPr lang="en-US" b="1" dirty="0" smtClean="0"/>
              <a:t>(</a:t>
            </a:r>
            <a:r>
              <a:rPr lang="en-US" b="1" dirty="0" err="1" smtClean="0"/>
              <a:t>int</a:t>
            </a:r>
            <a:r>
              <a:rPr lang="en-US" b="1" dirty="0" smtClean="0"/>
              <a:t> s, </a:t>
            </a:r>
            <a:r>
              <a:rPr lang="en-US" b="1" dirty="0" err="1" smtClean="0"/>
              <a:t>int</a:t>
            </a:r>
            <a:r>
              <a:rPr lang="en-US" b="1" dirty="0" smtClean="0"/>
              <a:t> t) throws </a:t>
            </a:r>
            <a:r>
              <a:rPr lang="en-US" b="1" dirty="0" err="1" smtClean="0"/>
              <a:t>NoNodeException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          </a:t>
            </a:r>
            <a:r>
              <a:rPr lang="en-US" b="1" dirty="0" err="1" smtClean="0"/>
              <a:t>DuplicateException</a:t>
            </a:r>
            <a:endParaRPr lang="en-US" b="1" dirty="0" smtClean="0"/>
          </a:p>
          <a:p>
            <a:r>
              <a:rPr lang="en-US" b="1" dirty="0" smtClean="0"/>
              <a:t>    …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83518" y="2952750"/>
            <a:ext cx="6934200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public class </a:t>
            </a:r>
            <a:r>
              <a:rPr lang="en-US" b="1" dirty="0" err="1" smtClean="0"/>
              <a:t>CityGraph</a:t>
            </a:r>
            <a:endParaRPr lang="en-US" b="1" dirty="0" smtClean="0"/>
          </a:p>
          <a:p>
            <a:r>
              <a:rPr lang="en-US" dirty="0" smtClean="0"/>
              <a:t>    </a:t>
            </a:r>
            <a:r>
              <a:rPr lang="en-US" b="1" dirty="0" smtClean="0"/>
              <a:t>OVERVIEW: </a:t>
            </a:r>
            <a:r>
              <a:rPr lang="en-US" dirty="0" smtClean="0"/>
              <a:t>A </a:t>
            </a:r>
            <a:r>
              <a:rPr lang="en-US" dirty="0" err="1" smtClean="0"/>
              <a:t>CityGraph</a:t>
            </a:r>
            <a:r>
              <a:rPr lang="en-US" dirty="0" smtClean="0"/>
              <a:t> is a directed graph where V is a set of </a:t>
            </a:r>
          </a:p>
          <a:p>
            <a:r>
              <a:rPr lang="en-US" dirty="0" smtClean="0"/>
              <a:t>       City objects, and E is a set of edges. Each edge is a pair (v1, v2), </a:t>
            </a:r>
          </a:p>
          <a:p>
            <a:r>
              <a:rPr lang="en-US" dirty="0" smtClean="0"/>
              <a:t>       representing an edge from v1 to v2 in G. A typical </a:t>
            </a:r>
            <a:r>
              <a:rPr lang="en-US" dirty="0" err="1" smtClean="0"/>
              <a:t>IntegerGraph</a:t>
            </a:r>
            <a:r>
              <a:rPr lang="en-US" dirty="0" smtClean="0"/>
              <a:t> is </a:t>
            </a:r>
          </a:p>
          <a:p>
            <a:r>
              <a:rPr lang="en-US" dirty="0" smtClean="0"/>
              <a:t>        &lt; {v1, v2, ..., </a:t>
            </a:r>
            <a:r>
              <a:rPr lang="en-US" dirty="0" err="1" smtClean="0"/>
              <a:t>vn</a:t>
            </a:r>
            <a:r>
              <a:rPr lang="en-US" dirty="0" smtClean="0"/>
              <a:t>} , { (v_a1, v_b1), (v_a2, v_b2), ... } &gt; where each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and bi is in [1, n].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 void </a:t>
            </a:r>
            <a:r>
              <a:rPr lang="en-US" b="1" dirty="0" err="1" smtClean="0"/>
              <a:t>addNode</a:t>
            </a:r>
            <a:r>
              <a:rPr lang="en-US" b="1" dirty="0" smtClean="0"/>
              <a:t>(City s) throws </a:t>
            </a:r>
            <a:r>
              <a:rPr lang="en-US" b="1" dirty="0" err="1" smtClean="0"/>
              <a:t>DuplicateException</a:t>
            </a:r>
            <a:r>
              <a:rPr lang="en-US" b="1" dirty="0" smtClean="0"/>
              <a:t>;</a:t>
            </a:r>
          </a:p>
          <a:p>
            <a:r>
              <a:rPr lang="en-US" b="1" dirty="0" smtClean="0"/>
              <a:t>     public void </a:t>
            </a:r>
            <a:r>
              <a:rPr lang="en-US" b="1" dirty="0" err="1" smtClean="0"/>
              <a:t>addEdge</a:t>
            </a:r>
            <a:r>
              <a:rPr lang="en-US" b="1" dirty="0" smtClean="0"/>
              <a:t>(City s, City t) throws </a:t>
            </a:r>
            <a:r>
              <a:rPr lang="en-US" b="1" dirty="0" err="1" smtClean="0"/>
              <a:t>NoNodeException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          </a:t>
            </a:r>
            <a:r>
              <a:rPr lang="en-US" b="1" dirty="0" err="1" smtClean="0"/>
              <a:t>DuplicateException</a:t>
            </a:r>
            <a:endParaRPr lang="en-US" b="1" dirty="0" smtClean="0"/>
          </a:p>
          <a:p>
            <a:r>
              <a:rPr lang="en-US" b="1" dirty="0" smtClean="0"/>
              <a:t>    …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28799" y="3398044"/>
            <a:ext cx="6934200" cy="28623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public class </a:t>
            </a:r>
            <a:r>
              <a:rPr lang="en-US" b="1" dirty="0" err="1" smtClean="0"/>
              <a:t>URLGraph</a:t>
            </a:r>
            <a:endParaRPr lang="en-US" b="1" dirty="0" smtClean="0"/>
          </a:p>
          <a:p>
            <a:r>
              <a:rPr lang="en-US" dirty="0" smtClean="0"/>
              <a:t>    </a:t>
            </a:r>
            <a:r>
              <a:rPr lang="en-US" b="1" dirty="0" smtClean="0"/>
              <a:t>OVERVIEW: </a:t>
            </a:r>
            <a:r>
              <a:rPr lang="en-US" dirty="0" smtClean="0"/>
              <a:t>A </a:t>
            </a:r>
            <a:r>
              <a:rPr lang="en-US" dirty="0" err="1" smtClean="0"/>
              <a:t>URLGraph</a:t>
            </a:r>
            <a:r>
              <a:rPr lang="en-US" dirty="0" smtClean="0"/>
              <a:t> is a directed graph where V is a set of </a:t>
            </a:r>
          </a:p>
          <a:p>
            <a:r>
              <a:rPr lang="en-US" dirty="0" smtClean="0"/>
              <a:t>       URL objects, and E is a set of edges. Each edge is a pair (v1, v2), </a:t>
            </a:r>
          </a:p>
          <a:p>
            <a:r>
              <a:rPr lang="en-US" dirty="0" smtClean="0"/>
              <a:t>       representing an edge from v1 to v2 in G. A typical </a:t>
            </a:r>
            <a:r>
              <a:rPr lang="en-US" dirty="0" err="1" smtClean="0"/>
              <a:t>IntegerGraph</a:t>
            </a:r>
            <a:r>
              <a:rPr lang="en-US" dirty="0" smtClean="0"/>
              <a:t> is </a:t>
            </a:r>
          </a:p>
          <a:p>
            <a:r>
              <a:rPr lang="en-US" dirty="0" smtClean="0"/>
              <a:t>        &lt; {v1, v2, ..., </a:t>
            </a:r>
            <a:r>
              <a:rPr lang="en-US" dirty="0" err="1" smtClean="0"/>
              <a:t>vn</a:t>
            </a:r>
            <a:r>
              <a:rPr lang="en-US" dirty="0" smtClean="0"/>
              <a:t>} , { (v_a1, v_b1), (v_a2, v_b2), ... } &gt; where each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and bi is in [1, n].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 void </a:t>
            </a:r>
            <a:r>
              <a:rPr lang="en-US" b="1" dirty="0" err="1" smtClean="0"/>
              <a:t>addNode</a:t>
            </a:r>
            <a:r>
              <a:rPr lang="en-US" b="1" dirty="0" smtClean="0"/>
              <a:t>(URL s) throws </a:t>
            </a:r>
            <a:r>
              <a:rPr lang="en-US" b="1" dirty="0" err="1" smtClean="0"/>
              <a:t>DuplicateException</a:t>
            </a:r>
            <a:r>
              <a:rPr lang="en-US" b="1" dirty="0" smtClean="0"/>
              <a:t>;</a:t>
            </a:r>
          </a:p>
          <a:p>
            <a:r>
              <a:rPr lang="en-US" b="1" dirty="0" smtClean="0"/>
              <a:t>     public void </a:t>
            </a:r>
            <a:r>
              <a:rPr lang="en-US" b="1" dirty="0" err="1" smtClean="0"/>
              <a:t>addEdge</a:t>
            </a:r>
            <a:r>
              <a:rPr lang="en-US" b="1" dirty="0" smtClean="0"/>
              <a:t>(URL s, URL t) throws </a:t>
            </a:r>
            <a:r>
              <a:rPr lang="en-US" b="1" dirty="0" err="1" smtClean="0"/>
              <a:t>NoNodeException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          </a:t>
            </a:r>
            <a:r>
              <a:rPr lang="en-US" b="1" dirty="0" err="1" smtClean="0"/>
              <a:t>DuplicateException</a:t>
            </a:r>
            <a:endParaRPr lang="en-US" b="1" dirty="0" smtClean="0"/>
          </a:p>
          <a:p>
            <a:r>
              <a:rPr lang="en-US" b="1" dirty="0" smtClean="0"/>
              <a:t>    …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Parameters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have </a:t>
            </a:r>
            <a:r>
              <a:rPr lang="en-US" dirty="0" smtClean="0"/>
              <a:t>Graphs with many different </a:t>
            </a:r>
            <a:r>
              <a:rPr lang="en-US" dirty="0"/>
              <a:t>types of </a:t>
            </a:r>
            <a:r>
              <a:rPr lang="en-US" dirty="0" smtClean="0"/>
              <a:t>nodes</a:t>
            </a:r>
            <a:endParaRPr lang="en-US" dirty="0"/>
          </a:p>
          <a:p>
            <a:r>
              <a:rPr lang="en-US" dirty="0"/>
              <a:t>How should we declare the </a:t>
            </a:r>
            <a:r>
              <a:rPr lang="en-US" b="1" dirty="0" smtClean="0"/>
              <a:t>Graph</a:t>
            </a:r>
            <a:r>
              <a:rPr lang="en-US" dirty="0" smtClean="0"/>
              <a:t> </a:t>
            </a:r>
            <a:r>
              <a:rPr lang="en-US" dirty="0"/>
              <a:t>methods?</a:t>
            </a:r>
          </a:p>
          <a:p>
            <a:pPr lvl="1">
              <a:buFontTx/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tx2"/>
                </a:solidFill>
              </a:rPr>
              <a:t>public </a:t>
            </a:r>
            <a:r>
              <a:rPr lang="en-US" b="1" dirty="0" smtClean="0">
                <a:solidFill>
                  <a:schemeClr val="tx2"/>
                </a:solidFill>
              </a:rPr>
              <a:t>void </a:t>
            </a:r>
            <a:r>
              <a:rPr lang="en-US" b="1" dirty="0" err="1" smtClean="0">
                <a:solidFill>
                  <a:schemeClr val="tx2"/>
                </a:solidFill>
              </a:rPr>
              <a:t>addNode</a:t>
            </a:r>
            <a:r>
              <a:rPr lang="en-US" b="1" dirty="0" smtClean="0">
                <a:solidFill>
                  <a:schemeClr val="tx2"/>
                </a:solidFill>
              </a:rPr>
              <a:t>(? s)</a:t>
            </a:r>
            <a:endParaRPr lang="en-US" b="1" dirty="0">
              <a:solidFill>
                <a:schemeClr val="tx2"/>
              </a:solidFill>
            </a:endParaRPr>
          </a:p>
          <a:p>
            <a:pPr lvl="1">
              <a:buFontTx/>
              <a:buNone/>
            </a:pPr>
            <a:r>
              <a:rPr lang="en-US" b="1" dirty="0">
                <a:solidFill>
                  <a:schemeClr val="tx2"/>
                </a:solidFill>
              </a:rPr>
              <a:t>  	public </a:t>
            </a:r>
            <a:r>
              <a:rPr lang="en-US" b="1" dirty="0" smtClean="0">
                <a:solidFill>
                  <a:schemeClr val="tx2"/>
                </a:solidFill>
              </a:rPr>
              <a:t>void </a:t>
            </a:r>
            <a:r>
              <a:rPr lang="en-US" b="1" dirty="0" err="1" smtClean="0">
                <a:solidFill>
                  <a:schemeClr val="tx2"/>
                </a:solidFill>
              </a:rPr>
              <a:t>addEdge</a:t>
            </a:r>
            <a:r>
              <a:rPr lang="en-US" b="1" dirty="0" smtClean="0">
                <a:solidFill>
                  <a:schemeClr val="tx2"/>
                </a:solidFill>
              </a:rPr>
              <a:t>(? s, ? t)</a:t>
            </a:r>
            <a:endParaRPr lang="en-US" b="1" dirty="0">
              <a:solidFill>
                <a:schemeClr val="tx2"/>
              </a:solidFill>
            </a:endParaRPr>
          </a:p>
          <a:p>
            <a:pPr lvl="1">
              <a:buFontTx/>
              <a:buNone/>
            </a:pPr>
            <a:r>
              <a:rPr lang="en-US" b="1" dirty="0">
                <a:solidFill>
                  <a:schemeClr val="tx2"/>
                </a:solidFill>
              </a:rPr>
              <a:t>	public </a:t>
            </a:r>
            <a:r>
              <a:rPr lang="en-US" b="1" dirty="0" smtClean="0">
                <a:solidFill>
                  <a:schemeClr val="tx2"/>
                </a:solidFill>
              </a:rPr>
              <a:t>Set&lt;?&gt; </a:t>
            </a:r>
            <a:r>
              <a:rPr lang="en-US" b="1" dirty="0" err="1" smtClean="0">
                <a:solidFill>
                  <a:schemeClr val="tx2"/>
                </a:solidFill>
              </a:rPr>
              <a:t>getAdjacent</a:t>
            </a:r>
            <a:r>
              <a:rPr lang="en-US" b="1" dirty="0" smtClean="0">
                <a:solidFill>
                  <a:schemeClr val="tx2"/>
                </a:solidFill>
              </a:rPr>
              <a:t>()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78916" name="Text Box 4"/>
          <p:cNvSpPr txBox="1">
            <a:spLocks noChangeArrowheads="1"/>
          </p:cNvSpPr>
          <p:nvPr/>
        </p:nvSpPr>
        <p:spPr bwMode="auto">
          <a:xfrm>
            <a:off x="1150995" y="5154613"/>
            <a:ext cx="6514989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400" dirty="0"/>
              <a:t>We don’t want just one </a:t>
            </a:r>
            <a:r>
              <a:rPr lang="en-US" sz="2400" dirty="0" smtClean="0"/>
              <a:t>Graph </a:t>
            </a:r>
            <a:r>
              <a:rPr lang="en-US" sz="2400" dirty="0" err="1"/>
              <a:t>datatype</a:t>
            </a:r>
            <a:r>
              <a:rPr lang="en-US" sz="2400" dirty="0"/>
              <a:t>.</a:t>
            </a:r>
          </a:p>
          <a:p>
            <a:pPr algn="ctr"/>
            <a:r>
              <a:rPr lang="en-US" sz="2400" dirty="0"/>
              <a:t>We want different </a:t>
            </a:r>
            <a:r>
              <a:rPr lang="en-US" sz="2400" dirty="0" smtClean="0"/>
              <a:t>Graphs </a:t>
            </a:r>
            <a:r>
              <a:rPr lang="en-US" sz="2400" dirty="0"/>
              <a:t>for different </a:t>
            </a:r>
            <a:r>
              <a:rPr lang="en-US" sz="2400" dirty="0" smtClean="0"/>
              <a:t>node </a:t>
            </a:r>
            <a:r>
              <a:rPr lang="en-US" sz="2400" dirty="0"/>
              <a:t>types.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 Datatype</a:t>
            </a:r>
          </a:p>
        </p:txBody>
      </p:sp>
      <p:sp>
        <p:nvSpPr>
          <p:cNvPr id="679940" name="Text Box 4"/>
          <p:cNvSpPr txBox="1">
            <a:spLocks noChangeArrowheads="1"/>
          </p:cNvSpPr>
          <p:nvPr/>
        </p:nvSpPr>
        <p:spPr bwMode="auto">
          <a:xfrm>
            <a:off x="3731419" y="3043237"/>
            <a:ext cx="4953215" cy="310854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public class </a:t>
            </a:r>
            <a:r>
              <a:rPr lang="en-US" sz="2800" dirty="0" smtClean="0"/>
              <a:t>Graph</a:t>
            </a:r>
            <a:r>
              <a:rPr lang="en-US" sz="2800" dirty="0" smtClean="0">
                <a:solidFill>
                  <a:schemeClr val="accent2"/>
                </a:solidFill>
              </a:rPr>
              <a:t>&lt;T</a:t>
            </a:r>
            <a:r>
              <a:rPr lang="en-US" sz="2800" dirty="0">
                <a:solidFill>
                  <a:schemeClr val="accent2"/>
                </a:solidFill>
              </a:rPr>
              <a:t>&gt;</a:t>
            </a:r>
            <a:r>
              <a:rPr lang="en-US" sz="2800" dirty="0"/>
              <a:t> {</a:t>
            </a:r>
          </a:p>
          <a:p>
            <a:r>
              <a:rPr lang="en-US" sz="2800" dirty="0"/>
              <a:t>   ...</a:t>
            </a:r>
          </a:p>
          <a:p>
            <a:r>
              <a:rPr lang="en-US" sz="2800" dirty="0"/>
              <a:t>   public </a:t>
            </a:r>
            <a:r>
              <a:rPr lang="en-US" sz="2800" dirty="0" smtClean="0"/>
              <a:t>void </a:t>
            </a:r>
            <a:r>
              <a:rPr lang="en-US" sz="2800" dirty="0" err="1" smtClean="0"/>
              <a:t>addNode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chemeClr val="accent2"/>
                </a:solidFill>
              </a:rPr>
              <a:t>T</a:t>
            </a:r>
            <a:r>
              <a:rPr lang="en-US" sz="2800" dirty="0" smtClean="0"/>
              <a:t> s) …</a:t>
            </a:r>
            <a:endParaRPr lang="en-US" sz="2800" dirty="0"/>
          </a:p>
          <a:p>
            <a:r>
              <a:rPr lang="en-US" sz="2800" dirty="0"/>
              <a:t>   </a:t>
            </a:r>
            <a:r>
              <a:rPr lang="en-US" sz="2800" dirty="0" smtClean="0"/>
              <a:t>public void </a:t>
            </a:r>
            <a:r>
              <a:rPr lang="en-US" sz="2800" dirty="0" err="1" smtClean="0"/>
              <a:t>addEdge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chemeClr val="accent2"/>
                </a:solidFill>
              </a:rPr>
              <a:t>T</a:t>
            </a:r>
            <a:r>
              <a:rPr lang="en-US" sz="2800" dirty="0" smtClean="0"/>
              <a:t> s, </a:t>
            </a:r>
            <a:r>
              <a:rPr lang="en-US" sz="2800" dirty="0" smtClean="0">
                <a:solidFill>
                  <a:schemeClr val="accent2"/>
                </a:solidFill>
              </a:rPr>
              <a:t>T</a:t>
            </a:r>
            <a:r>
              <a:rPr lang="en-US" sz="2800" dirty="0" smtClean="0"/>
              <a:t> </a:t>
            </a:r>
            <a:r>
              <a:rPr lang="en-US" sz="2800" dirty="0" err="1" smtClean="0"/>
              <a:t>t</a:t>
            </a:r>
            <a:r>
              <a:rPr lang="en-US" sz="2800" dirty="0" smtClean="0"/>
              <a:t>) …</a:t>
            </a:r>
            <a:endParaRPr lang="en-US" sz="2800" dirty="0"/>
          </a:p>
          <a:p>
            <a:r>
              <a:rPr lang="en-US" sz="2800" dirty="0"/>
              <a:t>   public </a:t>
            </a:r>
            <a:r>
              <a:rPr lang="en-US" sz="2800" dirty="0" smtClean="0"/>
              <a:t>Set&lt;</a:t>
            </a:r>
            <a:r>
              <a:rPr lang="en-US" sz="2800" dirty="0" smtClean="0">
                <a:solidFill>
                  <a:schemeClr val="accent2"/>
                </a:solidFill>
              </a:rPr>
              <a:t>T</a:t>
            </a:r>
            <a:r>
              <a:rPr lang="en-US" sz="2800" dirty="0" smtClean="0"/>
              <a:t>&gt; </a:t>
            </a:r>
            <a:r>
              <a:rPr lang="en-US" sz="2800" dirty="0" err="1" smtClean="0"/>
              <a:t>getAdjacent</a:t>
            </a:r>
            <a:r>
              <a:rPr lang="en-US" sz="2800" dirty="0" smtClean="0"/>
              <a:t>() …</a:t>
            </a:r>
            <a:endParaRPr lang="en-US" sz="2800" dirty="0"/>
          </a:p>
          <a:p>
            <a:r>
              <a:rPr lang="en-US" sz="2800" dirty="0"/>
              <a:t>   ...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679941" name="Text Box 5"/>
          <p:cNvSpPr txBox="1">
            <a:spLocks noChangeArrowheads="1"/>
          </p:cNvSpPr>
          <p:nvPr/>
        </p:nvSpPr>
        <p:spPr bwMode="auto">
          <a:xfrm>
            <a:off x="454819" y="3831431"/>
            <a:ext cx="2936081" cy="23083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Note: Java did not support generic </a:t>
            </a:r>
            <a:r>
              <a:rPr lang="en-US" sz="2400" dirty="0" err="1"/>
              <a:t>datatypes</a:t>
            </a:r>
            <a:r>
              <a:rPr lang="en-US" sz="2400" dirty="0"/>
              <a:t> until version 1.5 (this is why the book doesn’t use them)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11956" y="1409699"/>
            <a:ext cx="4475649" cy="2246769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public class </a:t>
            </a:r>
            <a:r>
              <a:rPr lang="en-US" sz="2000" dirty="0" err="1" smtClean="0"/>
              <a:t>StringGraph</a:t>
            </a:r>
            <a:r>
              <a:rPr lang="en-US" sz="2000" dirty="0" smtClean="0"/>
              <a:t> </a:t>
            </a:r>
            <a:r>
              <a:rPr lang="en-US" sz="2000" dirty="0"/>
              <a:t>{</a:t>
            </a:r>
          </a:p>
          <a:p>
            <a:r>
              <a:rPr lang="en-US" sz="2000" dirty="0"/>
              <a:t>   ...</a:t>
            </a:r>
          </a:p>
          <a:p>
            <a:r>
              <a:rPr lang="en-US" sz="2000" dirty="0"/>
              <a:t>   public </a:t>
            </a:r>
            <a:r>
              <a:rPr lang="en-US" sz="2000" dirty="0" smtClean="0"/>
              <a:t>void </a:t>
            </a:r>
            <a:r>
              <a:rPr lang="en-US" sz="2000" dirty="0" err="1" smtClean="0"/>
              <a:t>addNode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chemeClr val="accent2"/>
                </a:solidFill>
              </a:rPr>
              <a:t>String</a:t>
            </a:r>
            <a:r>
              <a:rPr lang="en-US" sz="2000" dirty="0" smtClean="0"/>
              <a:t> s) …</a:t>
            </a:r>
            <a:endParaRPr lang="en-US" sz="2000" dirty="0"/>
          </a:p>
          <a:p>
            <a:r>
              <a:rPr lang="en-US" sz="2000" dirty="0"/>
              <a:t>   </a:t>
            </a:r>
            <a:r>
              <a:rPr lang="en-US" sz="2000" dirty="0" smtClean="0"/>
              <a:t>public void </a:t>
            </a:r>
            <a:r>
              <a:rPr lang="en-US" sz="2000" dirty="0" err="1" smtClean="0"/>
              <a:t>addEdge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chemeClr val="accent2"/>
                </a:solidFill>
              </a:rPr>
              <a:t>String</a:t>
            </a:r>
            <a:r>
              <a:rPr lang="en-US" sz="2000" dirty="0" smtClean="0"/>
              <a:t> s, </a:t>
            </a:r>
            <a:r>
              <a:rPr lang="en-US" sz="2000" dirty="0" smtClean="0">
                <a:solidFill>
                  <a:schemeClr val="accent2"/>
                </a:solidFill>
              </a:rPr>
              <a:t>String</a:t>
            </a:r>
            <a:r>
              <a:rPr lang="en-US" sz="2000" dirty="0" smtClean="0"/>
              <a:t> t) …</a:t>
            </a:r>
            <a:endParaRPr lang="en-US" sz="2000" dirty="0"/>
          </a:p>
          <a:p>
            <a:r>
              <a:rPr lang="en-US" sz="2000" dirty="0"/>
              <a:t>   public </a:t>
            </a:r>
            <a:r>
              <a:rPr lang="en-US" sz="2000" dirty="0" smtClean="0"/>
              <a:t>Set&lt;</a:t>
            </a:r>
            <a:r>
              <a:rPr lang="en-US" sz="2000" dirty="0" smtClean="0">
                <a:solidFill>
                  <a:schemeClr val="accent2"/>
                </a:solidFill>
              </a:rPr>
              <a:t> String</a:t>
            </a:r>
            <a:r>
              <a:rPr lang="en-US" sz="2000" dirty="0" smtClean="0"/>
              <a:t>&gt; </a:t>
            </a:r>
            <a:r>
              <a:rPr lang="en-US" sz="2000" dirty="0" err="1" smtClean="0"/>
              <a:t>getAdjacent</a:t>
            </a:r>
            <a:r>
              <a:rPr lang="en-US" sz="2000" dirty="0" smtClean="0"/>
              <a:t>() …</a:t>
            </a:r>
            <a:endParaRPr lang="en-US" sz="2000" dirty="0"/>
          </a:p>
          <a:p>
            <a:r>
              <a:rPr lang="en-US" sz="2000" dirty="0"/>
              <a:t>   ...</a:t>
            </a:r>
          </a:p>
          <a:p>
            <a:r>
              <a:rPr lang="en-US" sz="20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7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7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7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7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67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7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7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7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40" grpId="0" build="p"/>
      <p:bldP spid="6799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the Generic Graph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1518" y="1659762"/>
            <a:ext cx="77866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public class Graph&lt;T&gt;</a:t>
            </a:r>
          </a:p>
          <a:p>
            <a:r>
              <a:rPr lang="en-US" dirty="0" smtClean="0"/>
              <a:t>    </a:t>
            </a:r>
            <a:r>
              <a:rPr lang="en-US" b="1" dirty="0" smtClean="0"/>
              <a:t>OVERVIEW: </a:t>
            </a:r>
            <a:r>
              <a:rPr lang="en-US" dirty="0" smtClean="0"/>
              <a:t>A Graph is a directed graph where V is a set of </a:t>
            </a:r>
          </a:p>
          <a:p>
            <a:r>
              <a:rPr lang="en-US" dirty="0" smtClean="0"/>
              <a:t>       T objects, and E is a set of edges. Each edge is a pair (v1, v2), </a:t>
            </a:r>
          </a:p>
          <a:p>
            <a:r>
              <a:rPr lang="en-US" dirty="0" smtClean="0"/>
              <a:t>       representing an edge from v1 to v2 in G. A typical Graph is </a:t>
            </a:r>
          </a:p>
          <a:p>
            <a:r>
              <a:rPr lang="en-US" dirty="0" smtClean="0"/>
              <a:t>        &lt; {v1, v2, ..., </a:t>
            </a:r>
            <a:r>
              <a:rPr lang="en-US" dirty="0" err="1" smtClean="0"/>
              <a:t>vn</a:t>
            </a:r>
            <a:r>
              <a:rPr lang="en-US" dirty="0" smtClean="0"/>
              <a:t>} , { (v_a1, v_b1), (v_a2, v_b2), ... } &gt; where each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and bi is in [1, n].</a:t>
            </a:r>
          </a:p>
          <a:p>
            <a:endParaRPr lang="en-US" dirty="0" smtClean="0"/>
          </a:p>
          <a:p>
            <a:r>
              <a:rPr lang="en-US" dirty="0" smtClean="0"/>
              <a:t>     </a:t>
            </a:r>
            <a:r>
              <a:rPr lang="en-US" b="1" dirty="0" smtClean="0"/>
              <a:t>public void </a:t>
            </a:r>
            <a:r>
              <a:rPr lang="en-US" b="1" dirty="0" err="1" smtClean="0"/>
              <a:t>addNode</a:t>
            </a:r>
            <a:r>
              <a:rPr lang="en-US" b="1" dirty="0" smtClean="0"/>
              <a:t>(T s) throws </a:t>
            </a:r>
            <a:r>
              <a:rPr lang="en-US" b="1" dirty="0" err="1" smtClean="0"/>
              <a:t>DuplicateException</a:t>
            </a:r>
            <a:endParaRPr lang="en-US" b="1" dirty="0" smtClean="0"/>
          </a:p>
          <a:p>
            <a:r>
              <a:rPr lang="en-US" b="1" dirty="0" smtClean="0"/>
              <a:t>         // MODIFIES: this</a:t>
            </a:r>
          </a:p>
          <a:p>
            <a:r>
              <a:rPr lang="en-US" b="1" dirty="0" smtClean="0"/>
              <a:t>         // EFFECTS: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00425" y="4241005"/>
            <a:ext cx="5275943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public class </a:t>
            </a:r>
            <a:r>
              <a:rPr lang="en-US" b="1" dirty="0" err="1" smtClean="0"/>
              <a:t>StringGraph</a:t>
            </a:r>
            <a:endParaRPr lang="en-US" b="1" dirty="0" smtClean="0"/>
          </a:p>
          <a:p>
            <a:r>
              <a:rPr lang="en-US" dirty="0" smtClean="0"/>
              <a:t>   public void </a:t>
            </a:r>
            <a:r>
              <a:rPr lang="en-US" dirty="0" err="1" smtClean="0"/>
              <a:t>addNode</a:t>
            </a:r>
            <a:r>
              <a:rPr lang="en-US" dirty="0" smtClean="0"/>
              <a:t>(String s) </a:t>
            </a:r>
          </a:p>
          <a:p>
            <a:r>
              <a:rPr lang="en-US" dirty="0" smtClean="0"/>
              <a:t>       throws </a:t>
            </a:r>
            <a:r>
              <a:rPr lang="en-US" dirty="0" err="1" smtClean="0"/>
              <a:t>DuplicateException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MODIFIES: this </a:t>
            </a:r>
          </a:p>
          <a:p>
            <a:r>
              <a:rPr lang="en-US" dirty="0" smtClean="0"/>
              <a:t>     EFFECTS: If </a:t>
            </a:r>
            <a:r>
              <a:rPr lang="en-US" i="1" dirty="0" smtClean="0"/>
              <a:t>s</a:t>
            </a:r>
            <a:r>
              <a:rPr lang="en-US" dirty="0" smtClean="0"/>
              <a:t> is the name of a node in this, throws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DuplicateException</a:t>
            </a:r>
            <a:r>
              <a:rPr lang="en-US" dirty="0" smtClean="0"/>
              <a:t>. Otherwise, adds </a:t>
            </a:r>
            <a:r>
              <a:rPr lang="en-US" i="1" dirty="0" smtClean="0"/>
              <a:t>s</a:t>
            </a:r>
            <a:r>
              <a:rPr lang="en-US" dirty="0" smtClean="0"/>
              <a:t> to the </a:t>
            </a:r>
          </a:p>
          <a:p>
            <a:r>
              <a:rPr lang="en-US" dirty="0" smtClean="0"/>
              <a:t>        nodes in this, with no  adjacent nodes: </a:t>
            </a:r>
          </a:p>
          <a:p>
            <a:r>
              <a:rPr lang="en-US" dirty="0" smtClean="0"/>
              <a:t>             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post</a:t>
            </a:r>
            <a:r>
              <a:rPr lang="en-US" dirty="0" smtClean="0"/>
              <a:t> = &lt;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pre</a:t>
            </a:r>
            <a:r>
              <a:rPr lang="en-US" dirty="0" smtClean="0"/>
              <a:t> U { </a:t>
            </a:r>
            <a:r>
              <a:rPr lang="en-US" i="1" dirty="0" smtClean="0"/>
              <a:t>s</a:t>
            </a:r>
            <a:r>
              <a:rPr lang="en-US" dirty="0" smtClean="0"/>
              <a:t> },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pre</a:t>
            </a:r>
            <a:r>
              <a:rPr lang="en-US" dirty="0" smtClean="0"/>
              <a:t> &gt;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Generic Graph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5313" y="1455629"/>
            <a:ext cx="6324600" cy="2585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// Rep C</a:t>
            </a:r>
          </a:p>
          <a:p>
            <a:r>
              <a:rPr lang="en-US" b="1" dirty="0" smtClean="0"/>
              <a:t>public class </a:t>
            </a:r>
            <a:r>
              <a:rPr lang="en-US" b="1" dirty="0" err="1" smtClean="0"/>
              <a:t>StringGraph</a:t>
            </a:r>
            <a:r>
              <a:rPr lang="en-US" b="1" dirty="0" smtClean="0"/>
              <a:t> {</a:t>
            </a:r>
          </a:p>
          <a:p>
            <a:r>
              <a:rPr lang="en-US" b="1" dirty="0" smtClean="0"/>
              <a:t> class </a:t>
            </a:r>
            <a:r>
              <a:rPr lang="en-US" b="1" dirty="0" err="1" smtClean="0"/>
              <a:t>NodeRecord</a:t>
            </a:r>
            <a:r>
              <a:rPr lang="en-US" b="1" dirty="0" smtClean="0"/>
              <a:t> implements Comparable&lt;</a:t>
            </a:r>
            <a:r>
              <a:rPr lang="en-US" b="1" dirty="0" err="1" smtClean="0"/>
              <a:t>NodeRecord</a:t>
            </a:r>
            <a:r>
              <a:rPr lang="en-US" b="1" dirty="0" smtClean="0"/>
              <a:t>&gt; {</a:t>
            </a:r>
          </a:p>
          <a:p>
            <a:r>
              <a:rPr lang="en-US" b="1" dirty="0" smtClean="0"/>
              <a:t>    </a:t>
            </a:r>
            <a:r>
              <a:rPr lang="en-US" dirty="0" smtClean="0"/>
              <a:t>String key;</a:t>
            </a:r>
          </a:p>
          <a:p>
            <a:r>
              <a:rPr lang="en-US" dirty="0" smtClean="0"/>
              <a:t>    Set&lt;String&gt; values;</a:t>
            </a:r>
          </a:p>
          <a:p>
            <a:r>
              <a:rPr lang="en-US" dirty="0" smtClean="0"/>
              <a:t>    …</a:t>
            </a:r>
          </a:p>
          <a:p>
            <a:r>
              <a:rPr lang="en-US" b="1" dirty="0" smtClean="0"/>
              <a:t> }</a:t>
            </a:r>
          </a:p>
          <a:p>
            <a:endParaRPr lang="en-US" b="1" dirty="0" smtClean="0"/>
          </a:p>
          <a:p>
            <a:r>
              <a:rPr lang="en-US" b="1" dirty="0" smtClean="0"/>
              <a:t> private Set&lt;</a:t>
            </a:r>
            <a:r>
              <a:rPr lang="en-US" b="1" dirty="0" err="1" smtClean="0"/>
              <a:t>NodeRecord</a:t>
            </a:r>
            <a:r>
              <a:rPr lang="en-US" b="1" dirty="0" smtClean="0"/>
              <a:t>&gt; rep;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35957" y="4137749"/>
            <a:ext cx="6477000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/>
              <a:t>public class Graph</a:t>
            </a:r>
            <a:r>
              <a:rPr lang="fr-FR" b="1" dirty="0" smtClean="0">
                <a:solidFill>
                  <a:srgbClr val="C00000"/>
                </a:solidFill>
              </a:rPr>
              <a:t>&lt;T </a:t>
            </a:r>
            <a:r>
              <a:rPr lang="fr-FR" b="1" dirty="0" err="1" smtClean="0">
                <a:solidFill>
                  <a:srgbClr val="C00000"/>
                </a:solidFill>
              </a:rPr>
              <a:t>extends</a:t>
            </a:r>
            <a:r>
              <a:rPr lang="fr-FR" b="1" dirty="0" smtClean="0">
                <a:solidFill>
                  <a:srgbClr val="C00000"/>
                </a:solidFill>
              </a:rPr>
              <a:t> Comparable&lt;T&gt;&gt;</a:t>
            </a:r>
            <a:r>
              <a:rPr lang="fr-FR" b="1" dirty="0" smtClean="0"/>
              <a:t>  {</a:t>
            </a:r>
          </a:p>
          <a:p>
            <a:r>
              <a:rPr lang="en-US" b="1" dirty="0" smtClean="0"/>
              <a:t>   </a:t>
            </a:r>
            <a:r>
              <a:rPr lang="en-US" dirty="0" smtClean="0"/>
              <a:t>class </a:t>
            </a:r>
            <a:r>
              <a:rPr lang="en-US" dirty="0" err="1" smtClean="0"/>
              <a:t>NodeRecord</a:t>
            </a:r>
            <a:r>
              <a:rPr lang="en-US" dirty="0" smtClean="0"/>
              <a:t> implements Comparable&lt;</a:t>
            </a:r>
            <a:r>
              <a:rPr lang="en-US" dirty="0" err="1" smtClean="0"/>
              <a:t>NodeRecord</a:t>
            </a:r>
            <a:r>
              <a:rPr lang="en-US" dirty="0" smtClean="0"/>
              <a:t>&gt; {</a:t>
            </a:r>
          </a:p>
          <a:p>
            <a:r>
              <a:rPr lang="en-US" dirty="0" smtClean="0"/>
              <a:t>      </a:t>
            </a:r>
            <a:r>
              <a:rPr lang="en-US" b="1" dirty="0" smtClean="0">
                <a:solidFill>
                  <a:srgbClr val="C00000"/>
                </a:solidFill>
              </a:rPr>
              <a:t>T</a:t>
            </a:r>
            <a:r>
              <a:rPr lang="en-US" dirty="0" smtClean="0"/>
              <a:t> key;</a:t>
            </a:r>
          </a:p>
          <a:p>
            <a:r>
              <a:rPr lang="en-US" dirty="0" smtClean="0"/>
              <a:t>      Set&lt;</a:t>
            </a:r>
            <a:r>
              <a:rPr lang="en-US" b="1" dirty="0" smtClean="0">
                <a:solidFill>
                  <a:srgbClr val="C00000"/>
                </a:solidFill>
              </a:rPr>
              <a:t>T</a:t>
            </a:r>
            <a:r>
              <a:rPr lang="en-US" dirty="0" smtClean="0"/>
              <a:t>&gt; values;</a:t>
            </a:r>
          </a:p>
          <a:p>
            <a:r>
              <a:rPr lang="en-US" dirty="0" smtClean="0"/>
              <a:t>       …</a:t>
            </a:r>
          </a:p>
          <a:p>
            <a:r>
              <a:rPr lang="en-US" dirty="0" smtClean="0"/>
              <a:t>    }</a:t>
            </a:r>
          </a:p>
          <a:p>
            <a:r>
              <a:rPr lang="en-US" b="1" dirty="0" smtClean="0"/>
              <a:t>    </a:t>
            </a:r>
            <a:r>
              <a:rPr lang="en-US" dirty="0" smtClean="0"/>
              <a:t>private Set&lt;</a:t>
            </a:r>
            <a:r>
              <a:rPr lang="en-US" dirty="0" err="1" smtClean="0"/>
              <a:t>NodeRecord</a:t>
            </a:r>
            <a:r>
              <a:rPr lang="en-US" dirty="0" smtClean="0"/>
              <a:t>&gt; rep;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NodeRecord</a:t>
            </a:r>
            <a:r>
              <a:rPr lang="en-US" dirty="0" smtClean="0"/>
              <a:t> (for </a:t>
            </a:r>
            <a:r>
              <a:rPr lang="en-US" dirty="0" err="1" smtClean="0"/>
              <a:t>StringGraph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600200"/>
            <a:ext cx="63793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29431" y="1181554"/>
            <a:ext cx="72858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NodeRecord</a:t>
            </a:r>
            <a:r>
              <a:rPr lang="en-US" dirty="0" smtClean="0"/>
              <a:t> </a:t>
            </a:r>
            <a:r>
              <a:rPr lang="en-US" b="1" dirty="0" smtClean="0"/>
              <a:t>implements</a:t>
            </a:r>
            <a:r>
              <a:rPr lang="en-US" dirty="0" smtClean="0"/>
              <a:t> Comparable&lt;</a:t>
            </a:r>
            <a:r>
              <a:rPr lang="en-US" dirty="0" err="1" smtClean="0"/>
              <a:t>NodeRecord</a:t>
            </a:r>
            <a:r>
              <a:rPr lang="en-US" dirty="0" smtClean="0"/>
              <a:t>&gt; {</a:t>
            </a:r>
          </a:p>
          <a:p>
            <a:r>
              <a:rPr lang="en-US" dirty="0" smtClean="0"/>
              <a:t>      String key;</a:t>
            </a:r>
          </a:p>
          <a:p>
            <a:r>
              <a:rPr lang="en-US" dirty="0" smtClean="0"/>
              <a:t>      Set&lt;String&gt; values;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NodeRecord</a:t>
            </a:r>
            <a:r>
              <a:rPr lang="en-US" dirty="0" smtClean="0"/>
              <a:t> (String </a:t>
            </a:r>
            <a:r>
              <a:rPr lang="en-US" dirty="0" err="1" smtClean="0"/>
              <a:t>p_key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 key = </a:t>
            </a:r>
            <a:r>
              <a:rPr lang="en-US" dirty="0" err="1" smtClean="0"/>
              <a:t>p_key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  values = 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TreeSet</a:t>
            </a:r>
            <a:r>
              <a:rPr lang="en-US" dirty="0" smtClean="0"/>
              <a:t>&lt;String&gt;();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compareTo</a:t>
            </a:r>
            <a:r>
              <a:rPr lang="en-US" dirty="0" smtClean="0"/>
              <a:t>(</a:t>
            </a:r>
            <a:r>
              <a:rPr lang="en-US" dirty="0" err="1" smtClean="0"/>
              <a:t>NodeRecord</a:t>
            </a:r>
            <a:r>
              <a:rPr lang="en-US" dirty="0" smtClean="0"/>
              <a:t> n) {</a:t>
            </a:r>
          </a:p>
          <a:p>
            <a:r>
              <a:rPr lang="en-US" dirty="0" smtClean="0"/>
              <a:t>         // This assertion should be guaranteed by the rep invariant</a:t>
            </a:r>
          </a:p>
          <a:p>
            <a:r>
              <a:rPr lang="en-US" dirty="0" smtClean="0"/>
              <a:t>         </a:t>
            </a:r>
            <a:r>
              <a:rPr lang="en-US" b="1" dirty="0" smtClean="0"/>
              <a:t>assert</a:t>
            </a:r>
            <a:r>
              <a:rPr lang="en-US" dirty="0" smtClean="0"/>
              <a:t> (!</a:t>
            </a:r>
            <a:r>
              <a:rPr lang="en-US" dirty="0" err="1" smtClean="0"/>
              <a:t>key.equals</a:t>
            </a:r>
            <a:r>
              <a:rPr lang="en-US" dirty="0" smtClean="0"/>
              <a:t>(</a:t>
            </a:r>
            <a:r>
              <a:rPr lang="en-US" dirty="0" err="1" smtClean="0"/>
              <a:t>n.key</a:t>
            </a:r>
            <a:r>
              <a:rPr lang="en-US" dirty="0" smtClean="0"/>
              <a:t>) || (</a:t>
            </a:r>
            <a:r>
              <a:rPr lang="en-US" dirty="0" err="1" smtClean="0"/>
              <a:t>n.values</a:t>
            </a:r>
            <a:r>
              <a:rPr lang="en-US" dirty="0" smtClean="0"/>
              <a:t> == values));</a:t>
            </a:r>
          </a:p>
          <a:p>
            <a:r>
              <a:rPr lang="en-US" dirty="0" smtClean="0"/>
              <a:t>         </a:t>
            </a:r>
            <a:r>
              <a:rPr lang="en-US" b="1" dirty="0" smtClean="0"/>
              <a:t>return</a:t>
            </a:r>
            <a:r>
              <a:rPr lang="en-US" dirty="0" smtClean="0"/>
              <a:t> </a:t>
            </a:r>
            <a:r>
              <a:rPr lang="en-US" dirty="0" err="1" smtClean="0"/>
              <a:t>key.compareTo</a:t>
            </a:r>
            <a:r>
              <a:rPr lang="en-US" dirty="0" smtClean="0"/>
              <a:t>(</a:t>
            </a:r>
            <a:r>
              <a:rPr lang="en-US" dirty="0" err="1" smtClean="0"/>
              <a:t>n.key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}       </a:t>
            </a:r>
          </a:p>
          <a:p>
            <a:r>
              <a:rPr lang="en-US" dirty="0" smtClean="0"/>
              <a:t> 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boolean</a:t>
            </a:r>
            <a:r>
              <a:rPr lang="en-US" dirty="0" smtClean="0"/>
              <a:t> matches(String </a:t>
            </a:r>
            <a:r>
              <a:rPr lang="en-US" dirty="0" err="1" smtClean="0"/>
              <a:t>p_key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 </a:t>
            </a:r>
            <a:r>
              <a:rPr lang="en-US" b="1" dirty="0" smtClean="0"/>
              <a:t>return</a:t>
            </a:r>
            <a:r>
              <a:rPr lang="en-US" dirty="0" smtClean="0"/>
              <a:t> </a:t>
            </a:r>
            <a:r>
              <a:rPr lang="en-US" dirty="0" err="1" smtClean="0"/>
              <a:t>key.equals</a:t>
            </a:r>
            <a:r>
              <a:rPr lang="en-US" dirty="0" smtClean="0"/>
              <a:t>(</a:t>
            </a:r>
            <a:r>
              <a:rPr lang="en-US" dirty="0" err="1" smtClean="0"/>
              <a:t>p_key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   </a:t>
            </a:r>
          </a:p>
          <a:p>
            <a:r>
              <a:rPr lang="en-US" dirty="0" smtClean="0"/>
              <a:t> 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addEdge</a:t>
            </a:r>
            <a:r>
              <a:rPr lang="en-US" dirty="0" smtClean="0"/>
              <a:t>(String </a:t>
            </a:r>
            <a:r>
              <a:rPr lang="en-US" dirty="0" err="1" smtClean="0"/>
              <a:t>p_edge</a:t>
            </a:r>
            <a:r>
              <a:rPr lang="en-US" dirty="0" smtClean="0"/>
              <a:t>) </a:t>
            </a:r>
            <a:r>
              <a:rPr lang="en-US" b="1" dirty="0" smtClean="0"/>
              <a:t>throws</a:t>
            </a:r>
            <a:r>
              <a:rPr lang="en-US" dirty="0" smtClean="0"/>
              <a:t> </a:t>
            </a:r>
            <a:r>
              <a:rPr lang="en-US" dirty="0" err="1" smtClean="0"/>
              <a:t>DuplicateException</a:t>
            </a:r>
            <a:r>
              <a:rPr lang="en-US" dirty="0" smtClean="0"/>
              <a:t> { … }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43487" y="1643063"/>
            <a:ext cx="3527953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Its okay that the rep isn’t private,</a:t>
            </a:r>
          </a:p>
          <a:p>
            <a:r>
              <a:rPr lang="en-US" dirty="0" smtClean="0"/>
              <a:t>since this is an </a:t>
            </a:r>
            <a:r>
              <a:rPr lang="en-US" b="1" dirty="0" smtClean="0"/>
              <a:t>inner class</a:t>
            </a:r>
            <a:r>
              <a:rPr lang="en-US" dirty="0" smtClean="0"/>
              <a:t>: defined</a:t>
            </a:r>
          </a:p>
          <a:p>
            <a:r>
              <a:rPr lang="en-US" dirty="0" smtClean="0"/>
              <a:t>inside </a:t>
            </a:r>
            <a:r>
              <a:rPr lang="en-US" b="1" dirty="0" err="1" smtClean="0"/>
              <a:t>StringGraph</a:t>
            </a:r>
            <a:r>
              <a:rPr lang="en-US" dirty="0" smtClean="0"/>
              <a:t> implementation,</a:t>
            </a:r>
          </a:p>
          <a:p>
            <a:r>
              <a:rPr lang="en-US" dirty="0" smtClean="0"/>
              <a:t>not visible to clients.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86463" y="4329112"/>
            <a:ext cx="2819400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We need to implement </a:t>
            </a:r>
            <a:r>
              <a:rPr lang="en-US" sz="1600" dirty="0" err="1" smtClean="0"/>
              <a:t>compareTo</a:t>
            </a:r>
            <a:r>
              <a:rPr lang="en-US" sz="1600" dirty="0" smtClean="0"/>
              <a:t> to satisfy the Comparable&lt;</a:t>
            </a:r>
            <a:r>
              <a:rPr lang="en-US" sz="1600" dirty="0" err="1" smtClean="0"/>
              <a:t>NodeRecord</a:t>
            </a:r>
            <a:r>
              <a:rPr lang="en-US" sz="1600" dirty="0" smtClean="0"/>
              <a:t>&gt; interface, required by </a:t>
            </a:r>
            <a:r>
              <a:rPr lang="en-US" sz="1600" dirty="0" err="1" smtClean="0"/>
              <a:t>TreeSet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1500</Words>
  <Application>Microsoft Office PowerPoint</Application>
  <PresentationFormat>On-screen Show (4:3)</PresentationFormat>
  <Paragraphs>241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cs2220: Engineering Software  Class 10:  Generic Datatypes</vt:lpstr>
      <vt:lpstr>Exam 1</vt:lpstr>
      <vt:lpstr>Reality Check</vt:lpstr>
      <vt:lpstr>StringGraph, IntegerGraph, etc.</vt:lpstr>
      <vt:lpstr>Type Parameters</vt:lpstr>
      <vt:lpstr>Generic Datatype</vt:lpstr>
      <vt:lpstr>Specifying the Generic Graph</vt:lpstr>
      <vt:lpstr>Implementing a Generic Graph</vt:lpstr>
      <vt:lpstr>NodeRecord (for StringGraph)</vt:lpstr>
      <vt:lpstr>Generic NodeRecord</vt:lpstr>
      <vt:lpstr>Slide 11</vt:lpstr>
      <vt:lpstr>Slide 12</vt:lpstr>
      <vt:lpstr>Slide 13</vt:lpstr>
      <vt:lpstr>Charge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David Evans</cp:lastModifiedBy>
  <cp:revision>101</cp:revision>
  <dcterms:created xsi:type="dcterms:W3CDTF">2010-09-07T21:02:44Z</dcterms:created>
  <dcterms:modified xsi:type="dcterms:W3CDTF">2010-09-23T21:02:41Z</dcterms:modified>
</cp:coreProperties>
</file>