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63" r:id="rId2"/>
    <p:sldId id="280" r:id="rId3"/>
    <p:sldId id="273" r:id="rId4"/>
    <p:sldId id="265" r:id="rId5"/>
    <p:sldId id="279" r:id="rId6"/>
    <p:sldId id="274" r:id="rId7"/>
    <p:sldId id="275" r:id="rId8"/>
    <p:sldId id="299" r:id="rId9"/>
    <p:sldId id="301" r:id="rId10"/>
    <p:sldId id="302" r:id="rId11"/>
    <p:sldId id="303" r:id="rId12"/>
    <p:sldId id="304" r:id="rId13"/>
    <p:sldId id="277" r:id="rId14"/>
    <p:sldId id="278" r:id="rId15"/>
    <p:sldId id="276" r:id="rId16"/>
    <p:sldId id="281" r:id="rId17"/>
    <p:sldId id="282" r:id="rId18"/>
    <p:sldId id="283" r:id="rId19"/>
    <p:sldId id="268" r:id="rId20"/>
    <p:sldId id="305" r:id="rId21"/>
    <p:sldId id="269" r:id="rId22"/>
    <p:sldId id="285" r:id="rId23"/>
    <p:sldId id="284" r:id="rId24"/>
    <p:sldId id="272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93" autoAdjust="0"/>
    <p:restoredTop sz="86364" autoAdjust="0"/>
  </p:normalViewPr>
  <p:slideViewPr>
    <p:cSldViewPr>
      <p:cViewPr varScale="1">
        <p:scale>
          <a:sx n="71" d="100"/>
          <a:sy n="71" d="100"/>
        </p:scale>
        <p:origin x="-1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6" rIns="96653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6" rIns="96653" bIns="48326" rtlCol="0"/>
          <a:lstStyle>
            <a:lvl1pPr algn="r">
              <a:defRPr sz="1300"/>
            </a:lvl1pPr>
          </a:lstStyle>
          <a:p>
            <a:fld id="{144E0CFA-9C2D-42A6-B7DA-552AF61E5B4A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2188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6" rIns="96653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6" rIns="96653" bIns="483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6" rIns="96653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6" rIns="96653" bIns="48326" rtlCol="0" anchor="b"/>
          <a:lstStyle>
            <a:lvl1pPr algn="r">
              <a:defRPr sz="1300"/>
            </a:lvl1pPr>
          </a:lstStyle>
          <a:p>
            <a:fld id="{2F345F62-28E5-4D7A-BF2C-280E267F8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FB7603-BF01-4F1E-B159-471F3FF51EAD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A7CD81-69AF-40ED-B55C-087CBDCB0ACE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028514-0AA4-490E-8880-9358B1FC59A7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FCA341-6069-4B9E-8431-8167B687DBB4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D6703B-5445-4F95-BB13-8C2BB47F9B73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12597-4B07-4299-A0DA-EC129B8AEA8F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oracle.com/javase/6/docs/api/java/util/TreeSet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143000"/>
            <a:ext cx="8534400" cy="3124200"/>
          </a:xfrm>
        </p:spPr>
        <p:txBody>
          <a:bodyPr>
            <a:normAutofit/>
          </a:bodyPr>
          <a:lstStyle/>
          <a:p>
            <a:r>
              <a:rPr lang="en-US" dirty="0" smtClean="0"/>
              <a:t>cs2220: Engineering Software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Class 11: </a:t>
            </a:r>
            <a:br>
              <a:rPr lang="en-US" dirty="0" smtClean="0"/>
            </a:br>
            <a:r>
              <a:rPr lang="en-US" dirty="0" err="1" smtClean="0"/>
              <a:t>Subtyping</a:t>
            </a:r>
            <a:r>
              <a:rPr lang="en-US" dirty="0" smtClean="0"/>
              <a:t> and Inheritance</a:t>
            </a:r>
            <a:endParaRPr lang="en-US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0" y="4343400"/>
            <a:ext cx="3581400" cy="129540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Fall 2010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University of Virginia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David Evans</a:t>
            </a:r>
            <a:endParaRPr lang="en-US" sz="2400" dirty="0"/>
          </a:p>
        </p:txBody>
      </p:sp>
      <p:pic>
        <p:nvPicPr>
          <p:cNvPr id="5" name="Picture 4" descr="IMG_125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5714889"/>
            <a:ext cx="9135373" cy="11431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20583"/>
            <a:r>
              <a:rPr lang="en-US" dirty="0" smtClean="0"/>
              <a:t>Dynamic Dispatch</a:t>
            </a:r>
          </a:p>
        </p:txBody>
      </p:sp>
      <p:sp>
        <p:nvSpPr>
          <p:cNvPr id="18439" name="Rectangle 6"/>
          <p:cNvSpPr>
            <a:spLocks noChangeArrowheads="1"/>
          </p:cNvSpPr>
          <p:nvPr/>
        </p:nvSpPr>
        <p:spPr bwMode="auto">
          <a:xfrm>
            <a:off x="381000" y="4782176"/>
            <a:ext cx="1157432" cy="359858"/>
          </a:xfrm>
          <a:prstGeom prst="rect">
            <a:avLst/>
          </a:prstGeom>
          <a:noFill/>
          <a:ln w="31750">
            <a:solidFill>
              <a:schemeClr val="accent2"/>
            </a:solidFill>
            <a:miter lim="800000"/>
            <a:headEnd/>
            <a:tailEnd/>
          </a:ln>
        </p:spPr>
        <p:txBody>
          <a:bodyPr lIns="82058" tIns="41029" rIns="82058" bIns="41029" anchor="ctr">
            <a:spAutoFit/>
          </a:bodyPr>
          <a:lstStyle/>
          <a:p>
            <a:endParaRPr lang="en-US"/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825500" y="4740089"/>
            <a:ext cx="320899" cy="3693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608"/>
            <a:r>
              <a:rPr lang="en-US" dirty="0">
                <a:latin typeface="Tahoma" pitchFamily="34" charset="0"/>
              </a:rPr>
              <a:t>B</a:t>
            </a:r>
          </a:p>
        </p:txBody>
      </p:sp>
      <p:cxnSp>
        <p:nvCxnSpPr>
          <p:cNvPr id="18441" name="AutoShape 8"/>
          <p:cNvCxnSpPr>
            <a:cxnSpLocks noChangeShapeType="1"/>
            <a:stCxn id="18439" idx="0"/>
          </p:cNvCxnSpPr>
          <p:nvPr/>
        </p:nvCxnSpPr>
        <p:spPr bwMode="auto">
          <a:xfrm rot="16200000" flipV="1">
            <a:off x="738284" y="4560743"/>
            <a:ext cx="437095" cy="5771"/>
          </a:xfrm>
          <a:prstGeom prst="straightConnector1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lg"/>
          </a:ln>
        </p:spPr>
      </p:cxnSp>
      <p:sp>
        <p:nvSpPr>
          <p:cNvPr id="18442" name="AutoShape 9"/>
          <p:cNvSpPr>
            <a:spLocks noChangeArrowheads="1"/>
          </p:cNvSpPr>
          <p:nvPr/>
        </p:nvSpPr>
        <p:spPr bwMode="auto">
          <a:xfrm rot="21594668" flipV="1">
            <a:off x="788973" y="3675657"/>
            <a:ext cx="353781" cy="714844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3175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058" tIns="41029" rIns="82058" bIns="41029" anchor="ctr">
            <a:spAutoFit/>
          </a:bodyPr>
          <a:lstStyle/>
          <a:p>
            <a:endParaRPr lang="en-US"/>
          </a:p>
        </p:txBody>
      </p:sp>
      <p:sp>
        <p:nvSpPr>
          <p:cNvPr id="18443" name="Text Box 10"/>
          <p:cNvSpPr txBox="1">
            <a:spLocks noChangeArrowheads="1"/>
          </p:cNvSpPr>
          <p:nvPr/>
        </p:nvSpPr>
        <p:spPr bwMode="auto">
          <a:xfrm>
            <a:off x="5520171" y="3258110"/>
            <a:ext cx="1693390" cy="193898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608"/>
            <a:r>
              <a:rPr lang="en-US" sz="2000" dirty="0"/>
              <a:t>A </a:t>
            </a:r>
            <a:r>
              <a:rPr lang="en-US" sz="2000" dirty="0" err="1"/>
              <a:t>a</a:t>
            </a:r>
            <a:r>
              <a:rPr lang="en-US" sz="2000" dirty="0"/>
              <a:t> = new A ();</a:t>
            </a:r>
          </a:p>
          <a:p>
            <a:pPr defTabSz="914608"/>
            <a:r>
              <a:rPr lang="en-US" sz="2000" dirty="0"/>
              <a:t>B </a:t>
            </a:r>
            <a:r>
              <a:rPr lang="en-US" sz="2000" dirty="0" err="1"/>
              <a:t>b</a:t>
            </a:r>
            <a:r>
              <a:rPr lang="en-US" sz="2000" dirty="0"/>
              <a:t> = new B ();</a:t>
            </a:r>
          </a:p>
          <a:p>
            <a:pPr defTabSz="914608"/>
            <a:endParaRPr lang="en-US" sz="2000" dirty="0"/>
          </a:p>
          <a:p>
            <a:pPr defTabSz="914608"/>
            <a:r>
              <a:rPr lang="en-US" sz="2000" dirty="0" err="1"/>
              <a:t>a.display</a:t>
            </a:r>
            <a:r>
              <a:rPr lang="en-US" sz="2000" dirty="0"/>
              <a:t> ();</a:t>
            </a:r>
          </a:p>
          <a:p>
            <a:pPr defTabSz="914608"/>
            <a:r>
              <a:rPr lang="en-US" sz="2000" dirty="0" err="1"/>
              <a:t>b.display</a:t>
            </a:r>
            <a:r>
              <a:rPr lang="en-US" sz="2000" dirty="0"/>
              <a:t> ();</a:t>
            </a:r>
          </a:p>
          <a:p>
            <a:pPr defTabSz="914608"/>
            <a:r>
              <a:rPr lang="en-US" sz="2000" dirty="0"/>
              <a:t>a = b;</a:t>
            </a:r>
          </a:p>
        </p:txBody>
      </p:sp>
      <p:sp>
        <p:nvSpPr>
          <p:cNvPr id="18444" name="Oval 11"/>
          <p:cNvSpPr>
            <a:spLocks noChangeArrowheads="1"/>
          </p:cNvSpPr>
          <p:nvPr/>
        </p:nvSpPr>
        <p:spPr bwMode="auto">
          <a:xfrm>
            <a:off x="2167659" y="4211129"/>
            <a:ext cx="1294535" cy="506029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</p:spPr>
        <p:txBody>
          <a:bodyPr lIns="82058" tIns="41029" rIns="82058" bIns="41029" anchor="ctr">
            <a:spAutoFit/>
          </a:bodyPr>
          <a:lstStyle/>
          <a:p>
            <a:endParaRPr lang="en-US"/>
          </a:p>
        </p:txBody>
      </p:sp>
      <p:sp>
        <p:nvSpPr>
          <p:cNvPr id="18445" name="Text Box 12"/>
          <p:cNvSpPr txBox="1">
            <a:spLocks noChangeArrowheads="1"/>
          </p:cNvSpPr>
          <p:nvPr/>
        </p:nvSpPr>
        <p:spPr bwMode="auto">
          <a:xfrm>
            <a:off x="3652694" y="3273519"/>
            <a:ext cx="311727" cy="36699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defTabSz="914608"/>
            <a:r>
              <a:rPr lang="en-US" dirty="0">
                <a:latin typeface="Arial" charset="0"/>
              </a:rPr>
              <a:t>a</a:t>
            </a:r>
          </a:p>
        </p:txBody>
      </p:sp>
      <p:sp>
        <p:nvSpPr>
          <p:cNvPr id="626701" name="Line 13"/>
          <p:cNvSpPr>
            <a:spLocks noChangeShapeType="1"/>
          </p:cNvSpPr>
          <p:nvPr/>
        </p:nvSpPr>
        <p:spPr bwMode="auto">
          <a:xfrm flipH="1">
            <a:off x="3238500" y="3541059"/>
            <a:ext cx="357909" cy="66535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82058" tIns="41029" rIns="82058" bIns="41029">
            <a:spAutoFit/>
          </a:bodyPr>
          <a:lstStyle/>
          <a:p>
            <a:endParaRPr lang="en-US"/>
          </a:p>
        </p:txBody>
      </p:sp>
      <p:sp>
        <p:nvSpPr>
          <p:cNvPr id="18447" name="Line 14"/>
          <p:cNvSpPr>
            <a:spLocks noChangeShapeType="1"/>
          </p:cNvSpPr>
          <p:nvPr/>
        </p:nvSpPr>
        <p:spPr bwMode="auto">
          <a:xfrm flipH="1" flipV="1">
            <a:off x="1538432" y="3846419"/>
            <a:ext cx="796636" cy="420221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 type="triangle" w="med" len="med"/>
          </a:ln>
        </p:spPr>
        <p:txBody>
          <a:bodyPr lIns="82058" tIns="41029" rIns="82058" bIns="41029">
            <a:spAutoFit/>
          </a:bodyPr>
          <a:lstStyle/>
          <a:p>
            <a:endParaRPr lang="en-US"/>
          </a:p>
        </p:txBody>
      </p:sp>
      <p:sp>
        <p:nvSpPr>
          <p:cNvPr id="18448" name="Line 15"/>
          <p:cNvSpPr>
            <a:spLocks noChangeShapeType="1"/>
          </p:cNvSpPr>
          <p:nvPr/>
        </p:nvSpPr>
        <p:spPr bwMode="auto">
          <a:xfrm flipH="1">
            <a:off x="1614921" y="3465420"/>
            <a:ext cx="1981488" cy="22832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lIns="82058" tIns="41029" rIns="82058" bIns="41029">
            <a:spAutoFit/>
          </a:bodyPr>
          <a:lstStyle/>
          <a:p>
            <a:endParaRPr lang="en-US"/>
          </a:p>
        </p:txBody>
      </p:sp>
      <p:sp>
        <p:nvSpPr>
          <p:cNvPr id="18449" name="Text Box 16"/>
          <p:cNvSpPr txBox="1">
            <a:spLocks noChangeArrowheads="1"/>
          </p:cNvSpPr>
          <p:nvPr/>
        </p:nvSpPr>
        <p:spPr bwMode="auto">
          <a:xfrm>
            <a:off x="1828512" y="3123640"/>
            <a:ext cx="1581727" cy="36699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608"/>
            <a:r>
              <a:rPr lang="en-US" dirty="0">
                <a:latin typeface="Arial" charset="0"/>
              </a:rPr>
              <a:t>apparent type</a:t>
            </a:r>
          </a:p>
        </p:txBody>
      </p:sp>
      <p:sp>
        <p:nvSpPr>
          <p:cNvPr id="18450" name="Text Box 17"/>
          <p:cNvSpPr txBox="1">
            <a:spLocks noChangeArrowheads="1"/>
          </p:cNvSpPr>
          <p:nvPr/>
        </p:nvSpPr>
        <p:spPr bwMode="auto">
          <a:xfrm>
            <a:off x="1842944" y="3734360"/>
            <a:ext cx="1300334" cy="3693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608"/>
            <a:r>
              <a:rPr lang="en-US" dirty="0">
                <a:latin typeface="Arial" charset="0"/>
              </a:rPr>
              <a:t>actual type</a:t>
            </a:r>
          </a:p>
        </p:txBody>
      </p:sp>
      <p:sp>
        <p:nvSpPr>
          <p:cNvPr id="18451" name="Oval 18"/>
          <p:cNvSpPr>
            <a:spLocks noChangeArrowheads="1"/>
          </p:cNvSpPr>
          <p:nvPr/>
        </p:nvSpPr>
        <p:spPr bwMode="auto">
          <a:xfrm>
            <a:off x="2362489" y="5728825"/>
            <a:ext cx="1294534" cy="506029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</p:spPr>
        <p:txBody>
          <a:bodyPr lIns="82058" tIns="41029" rIns="82058" bIns="41029" anchor="ctr">
            <a:spAutoFit/>
          </a:bodyPr>
          <a:lstStyle/>
          <a:p>
            <a:endParaRPr lang="en-US"/>
          </a:p>
        </p:txBody>
      </p:sp>
      <p:sp>
        <p:nvSpPr>
          <p:cNvPr id="18452" name="Text Box 19"/>
          <p:cNvSpPr txBox="1">
            <a:spLocks noChangeArrowheads="1"/>
          </p:cNvSpPr>
          <p:nvPr/>
        </p:nvSpPr>
        <p:spPr bwMode="auto">
          <a:xfrm>
            <a:off x="4463762" y="4668651"/>
            <a:ext cx="311727" cy="36699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defTabSz="914608"/>
            <a:r>
              <a:rPr lang="en-US" dirty="0">
                <a:latin typeface="Arial" charset="0"/>
              </a:rPr>
              <a:t>b</a:t>
            </a:r>
          </a:p>
        </p:txBody>
      </p:sp>
      <p:sp>
        <p:nvSpPr>
          <p:cNvPr id="18453" name="Line 20"/>
          <p:cNvSpPr>
            <a:spLocks noChangeShapeType="1"/>
          </p:cNvSpPr>
          <p:nvPr/>
        </p:nvSpPr>
        <p:spPr bwMode="auto">
          <a:xfrm flipH="1">
            <a:off x="3433330" y="4975412"/>
            <a:ext cx="1222375" cy="726982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82058" tIns="41029" rIns="82058" bIns="41029">
            <a:spAutoFit/>
          </a:bodyPr>
          <a:lstStyle/>
          <a:p>
            <a:endParaRPr lang="en-US"/>
          </a:p>
        </p:txBody>
      </p:sp>
      <p:sp>
        <p:nvSpPr>
          <p:cNvPr id="18454" name="Line 21"/>
          <p:cNvSpPr>
            <a:spLocks noChangeShapeType="1"/>
          </p:cNvSpPr>
          <p:nvPr/>
        </p:nvSpPr>
        <p:spPr bwMode="auto">
          <a:xfrm flipH="1" flipV="1">
            <a:off x="1614921" y="5370419"/>
            <a:ext cx="796636" cy="420221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 type="triangle" w="med" len="med"/>
          </a:ln>
        </p:spPr>
        <p:txBody>
          <a:bodyPr lIns="82058" tIns="41029" rIns="82058" bIns="41029">
            <a:spAutoFit/>
          </a:bodyPr>
          <a:lstStyle/>
          <a:p>
            <a:endParaRPr lang="en-US"/>
          </a:p>
        </p:txBody>
      </p:sp>
      <p:sp>
        <p:nvSpPr>
          <p:cNvPr id="18455" name="Line 22"/>
          <p:cNvSpPr>
            <a:spLocks noChangeShapeType="1"/>
          </p:cNvSpPr>
          <p:nvPr/>
        </p:nvSpPr>
        <p:spPr bwMode="auto">
          <a:xfrm flipH="1">
            <a:off x="1600489" y="4877361"/>
            <a:ext cx="2895023" cy="22832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82058" tIns="41029" rIns="82058" bIns="41029">
            <a:spAutoFit/>
          </a:bodyPr>
          <a:lstStyle/>
          <a:p>
            <a:endParaRPr lang="en-US"/>
          </a:p>
        </p:txBody>
      </p:sp>
      <p:sp>
        <p:nvSpPr>
          <p:cNvPr id="18456" name="Text Box 23"/>
          <p:cNvSpPr txBox="1">
            <a:spLocks noChangeArrowheads="1"/>
          </p:cNvSpPr>
          <p:nvPr/>
        </p:nvSpPr>
        <p:spPr bwMode="auto">
          <a:xfrm>
            <a:off x="2186421" y="4996424"/>
            <a:ext cx="1595286" cy="3693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608"/>
            <a:r>
              <a:rPr lang="en-US" dirty="0">
                <a:latin typeface="Arial" charset="0"/>
              </a:rPr>
              <a:t>apparent type</a:t>
            </a:r>
          </a:p>
        </p:txBody>
      </p:sp>
      <p:sp>
        <p:nvSpPr>
          <p:cNvPr id="18457" name="Text Box 24"/>
          <p:cNvSpPr txBox="1">
            <a:spLocks noChangeArrowheads="1"/>
          </p:cNvSpPr>
          <p:nvPr/>
        </p:nvSpPr>
        <p:spPr bwMode="auto">
          <a:xfrm>
            <a:off x="815398" y="5537107"/>
            <a:ext cx="1290205" cy="36699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608"/>
            <a:r>
              <a:rPr lang="en-US" dirty="0">
                <a:latin typeface="Arial" charset="0"/>
              </a:rPr>
              <a:t>actual type</a:t>
            </a:r>
          </a:p>
        </p:txBody>
      </p:sp>
      <p:cxnSp>
        <p:nvCxnSpPr>
          <p:cNvPr id="626713" name="AutoShape 25"/>
          <p:cNvCxnSpPr>
            <a:cxnSpLocks noChangeShapeType="1"/>
          </p:cNvCxnSpPr>
          <p:nvPr/>
        </p:nvCxnSpPr>
        <p:spPr bwMode="auto">
          <a:xfrm rot="5400000">
            <a:off x="2712737" y="4665446"/>
            <a:ext cx="2066084" cy="122670"/>
          </a:xfrm>
          <a:prstGeom prst="curvedConnector2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18459" name="Text Box 26"/>
          <p:cNvSpPr txBox="1">
            <a:spLocks noChangeArrowheads="1"/>
          </p:cNvSpPr>
          <p:nvPr/>
        </p:nvSpPr>
        <p:spPr bwMode="auto">
          <a:xfrm>
            <a:off x="5257800" y="5410200"/>
            <a:ext cx="2936294" cy="646319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608"/>
            <a:r>
              <a:rPr lang="en-US" dirty="0"/>
              <a:t>Now: </a:t>
            </a:r>
            <a:r>
              <a:rPr lang="en-US" b="1" dirty="0"/>
              <a:t>apparent type</a:t>
            </a:r>
            <a:r>
              <a:rPr lang="en-US" dirty="0"/>
              <a:t> of a is A,</a:t>
            </a:r>
          </a:p>
          <a:p>
            <a:pPr defTabSz="914608"/>
            <a:r>
              <a:rPr lang="en-US" dirty="0"/>
              <a:t>         </a:t>
            </a:r>
            <a:r>
              <a:rPr lang="en-US" b="1" dirty="0"/>
              <a:t>actual type</a:t>
            </a:r>
            <a:r>
              <a:rPr lang="en-US" dirty="0"/>
              <a:t> of a is B</a:t>
            </a: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421409" y="3625869"/>
            <a:ext cx="1066512" cy="359858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  <a:miter lim="800000"/>
            <a:headEnd/>
            <a:tailEnd/>
          </a:ln>
        </p:spPr>
        <p:txBody>
          <a:bodyPr lIns="82058" tIns="41029" rIns="82058" bIns="41029" anchor="ctr">
            <a:spAutoFit/>
          </a:bodyPr>
          <a:lstStyle/>
          <a:p>
            <a:endParaRPr lang="en-US"/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777876" y="3576078"/>
            <a:ext cx="322502" cy="3693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608"/>
            <a:r>
              <a:rPr lang="en-US" dirty="0">
                <a:latin typeface="Tahoma" pitchFamily="34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26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26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6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26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70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20583"/>
            <a:r>
              <a:rPr lang="en-US" dirty="0" smtClean="0"/>
              <a:t>Apparent and Actual Types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489" y="1421747"/>
            <a:ext cx="8229023" cy="4527176"/>
          </a:xfrm>
        </p:spPr>
        <p:txBody>
          <a:bodyPr/>
          <a:lstStyle/>
          <a:p>
            <a:pPr marL="307718" indent="-307718" defTabSz="820583">
              <a:lnSpc>
                <a:spcPct val="110000"/>
              </a:lnSpc>
              <a:buNone/>
            </a:pPr>
            <a:r>
              <a:rPr lang="en-US" sz="2700" b="1" dirty="0" smtClean="0"/>
              <a:t>Apparent types</a:t>
            </a:r>
            <a:r>
              <a:rPr lang="en-US" sz="2700" dirty="0" smtClean="0"/>
              <a:t> are associated with declarations</a:t>
            </a:r>
          </a:p>
          <a:p>
            <a:pPr marL="666723" lvl="1" indent="-256432" defTabSz="820583">
              <a:lnSpc>
                <a:spcPct val="110000"/>
              </a:lnSpc>
              <a:buNone/>
            </a:pPr>
            <a:r>
              <a:rPr lang="en-US" dirty="0" smtClean="0"/>
              <a:t>	Never change</a:t>
            </a:r>
          </a:p>
          <a:p>
            <a:pPr marL="307718" indent="-307718" defTabSz="820583">
              <a:lnSpc>
                <a:spcPct val="110000"/>
              </a:lnSpc>
              <a:buNone/>
            </a:pPr>
            <a:r>
              <a:rPr lang="en-US" sz="2700" b="1" dirty="0" smtClean="0"/>
              <a:t>Actual types</a:t>
            </a:r>
            <a:r>
              <a:rPr lang="en-US" sz="2700" dirty="0" smtClean="0"/>
              <a:t> are associated with objects</a:t>
            </a:r>
          </a:p>
          <a:p>
            <a:pPr marL="666723" lvl="1" indent="-256432" defTabSz="820583">
              <a:lnSpc>
                <a:spcPct val="110000"/>
              </a:lnSpc>
              <a:buNone/>
            </a:pPr>
            <a:r>
              <a:rPr lang="en-US" dirty="0" smtClean="0"/>
              <a:t>	Always a subtype of the apparent type</a:t>
            </a:r>
          </a:p>
          <a:p>
            <a:pPr marL="666723" lvl="1" indent="-256432" defTabSz="820583">
              <a:lnSpc>
                <a:spcPct val="110000"/>
              </a:lnSpc>
              <a:buNone/>
            </a:pPr>
            <a:r>
              <a:rPr lang="en-US" dirty="0" smtClean="0"/>
              <a:t>	Can change which subtype it is</a:t>
            </a:r>
          </a:p>
          <a:p>
            <a:pPr marL="307718" indent="-307718" defTabSz="820583">
              <a:lnSpc>
                <a:spcPct val="110000"/>
              </a:lnSpc>
              <a:buNone/>
            </a:pPr>
            <a:r>
              <a:rPr lang="en-US" sz="2700" dirty="0" smtClean="0"/>
              <a:t>Compiler does type checking using apparent type</a:t>
            </a:r>
          </a:p>
          <a:p>
            <a:pPr marL="307718" indent="-307718" defTabSz="820583">
              <a:lnSpc>
                <a:spcPct val="110000"/>
              </a:lnSpc>
              <a:buNone/>
            </a:pPr>
            <a:r>
              <a:rPr lang="en-US" sz="2700" dirty="0" smtClean="0"/>
              <a:t>JVM does method dispatch using actual type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5334000"/>
            <a:ext cx="4831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can we change the </a:t>
            </a:r>
            <a:r>
              <a:rPr lang="en-US" b="1" dirty="0" smtClean="0"/>
              <a:t>actual type</a:t>
            </a:r>
            <a:r>
              <a:rPr lang="en-US" dirty="0" smtClean="0"/>
              <a:t> of a variable?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5715000"/>
            <a:ext cx="5519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can we change the </a:t>
            </a:r>
            <a:r>
              <a:rPr lang="en-US" b="1" dirty="0" smtClean="0"/>
              <a:t>apparent type</a:t>
            </a:r>
            <a:r>
              <a:rPr lang="en-US" dirty="0" smtClean="0"/>
              <a:t> of an expression?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76250" y="60232"/>
            <a:ext cx="8229023" cy="1143000"/>
          </a:xfrm>
        </p:spPr>
        <p:txBody>
          <a:bodyPr/>
          <a:lstStyle/>
          <a:p>
            <a:pPr defTabSz="820583"/>
            <a:r>
              <a:rPr lang="en-US" dirty="0" err="1" smtClean="0"/>
              <a:t>Downcasting</a:t>
            </a:r>
            <a:endParaRPr lang="en-US" dirty="0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050637" y="1057556"/>
            <a:ext cx="184727" cy="36699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608"/>
            <a:endParaRPr lang="en-US" dirty="0">
              <a:latin typeface="Arial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69637" y="1895196"/>
            <a:ext cx="184727" cy="36699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608"/>
            <a:endParaRPr lang="en-US" dirty="0">
              <a:latin typeface="Arial" charset="0"/>
            </a:endParaRPr>
          </a:p>
        </p:txBody>
      </p:sp>
      <p:sp>
        <p:nvSpPr>
          <p:cNvPr id="629766" name="Text Box 6"/>
          <p:cNvSpPr txBox="1">
            <a:spLocks noChangeArrowheads="1"/>
          </p:cNvSpPr>
          <p:nvPr/>
        </p:nvSpPr>
        <p:spPr bwMode="auto">
          <a:xfrm>
            <a:off x="2286000" y="4419600"/>
            <a:ext cx="4857750" cy="156964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29" tIns="45714" rIns="91429" bIns="45714">
            <a:spAutoFit/>
          </a:bodyPr>
          <a:lstStyle/>
          <a:p>
            <a:pPr defTabSz="914608"/>
            <a:r>
              <a:rPr lang="en-US" sz="2400" dirty="0"/>
              <a:t>Casting changes the </a:t>
            </a:r>
            <a:r>
              <a:rPr lang="en-US" sz="2400" i="1" dirty="0"/>
              <a:t>apparent</a:t>
            </a:r>
            <a:r>
              <a:rPr lang="en-US" sz="2400" dirty="0"/>
              <a:t> type.</a:t>
            </a:r>
          </a:p>
          <a:p>
            <a:pPr defTabSz="914608"/>
            <a:r>
              <a:rPr lang="en-US" sz="2400" dirty="0"/>
              <a:t>The VM must check </a:t>
            </a:r>
            <a:r>
              <a:rPr lang="en-US" sz="2400" dirty="0" smtClean="0"/>
              <a:t>at runtime that </a:t>
            </a:r>
            <a:r>
              <a:rPr lang="en-US" sz="2400" dirty="0"/>
              <a:t>the actual type is a subtype of the cast </a:t>
            </a:r>
            <a:r>
              <a:rPr lang="en-US" sz="2400" dirty="0" smtClean="0"/>
              <a:t>type (if not, </a:t>
            </a:r>
            <a:r>
              <a:rPr lang="en-US" sz="2400" dirty="0" err="1" smtClean="0"/>
              <a:t>ClassCastException</a:t>
            </a:r>
            <a:r>
              <a:rPr lang="en-US" sz="2400" dirty="0" smtClean="0"/>
              <a:t>).</a:t>
            </a:r>
            <a:endParaRPr lang="en-US" sz="2400" dirty="0"/>
          </a:p>
        </p:txBody>
      </p:sp>
      <p:sp>
        <p:nvSpPr>
          <p:cNvPr id="20487" name="Text Box 9"/>
          <p:cNvSpPr txBox="1">
            <a:spLocks noChangeArrowheads="1"/>
          </p:cNvSpPr>
          <p:nvPr/>
        </p:nvSpPr>
        <p:spPr bwMode="auto">
          <a:xfrm>
            <a:off x="1075172" y="1271868"/>
            <a:ext cx="3345061" cy="286231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608"/>
            <a:r>
              <a:rPr lang="en-US" dirty="0" smtClean="0">
                <a:latin typeface="Tahoma" pitchFamily="34" charset="0"/>
              </a:rPr>
              <a:t>Filter f </a:t>
            </a:r>
            <a:r>
              <a:rPr lang="en-US" dirty="0">
                <a:latin typeface="Tahoma" pitchFamily="34" charset="0"/>
              </a:rPr>
              <a:t>= new </a:t>
            </a:r>
            <a:r>
              <a:rPr lang="en-US" dirty="0" smtClean="0">
                <a:latin typeface="Tahoma" pitchFamily="34" charset="0"/>
              </a:rPr>
              <a:t>Filter();</a:t>
            </a:r>
          </a:p>
          <a:p>
            <a:pPr defTabSz="914608"/>
            <a:r>
              <a:rPr lang="en-US" dirty="0" err="1" smtClean="0">
                <a:latin typeface="Tahoma" pitchFamily="34" charset="0"/>
              </a:rPr>
              <a:t>BlurFilter</a:t>
            </a:r>
            <a:r>
              <a:rPr lang="en-US" dirty="0" smtClean="0">
                <a:latin typeface="Tahoma" pitchFamily="34" charset="0"/>
              </a:rPr>
              <a:t> bf = new </a:t>
            </a:r>
            <a:r>
              <a:rPr lang="en-US" dirty="0" err="1" smtClean="0">
                <a:latin typeface="Tahoma" pitchFamily="34" charset="0"/>
              </a:rPr>
              <a:t>BlurFilter</a:t>
            </a:r>
            <a:r>
              <a:rPr lang="en-US" dirty="0" smtClean="0">
                <a:latin typeface="Tahoma" pitchFamily="34" charset="0"/>
              </a:rPr>
              <a:t>();</a:t>
            </a:r>
          </a:p>
          <a:p>
            <a:pPr defTabSz="914608"/>
            <a:endParaRPr lang="en-US" dirty="0">
              <a:latin typeface="Tahoma" pitchFamily="34" charset="0"/>
            </a:endParaRPr>
          </a:p>
          <a:p>
            <a:pPr defTabSz="914608"/>
            <a:r>
              <a:rPr lang="en-US" dirty="0" smtClean="0">
                <a:latin typeface="Tahoma" pitchFamily="34" charset="0"/>
              </a:rPr>
              <a:t>f = bf;</a:t>
            </a:r>
          </a:p>
          <a:p>
            <a:pPr defTabSz="914608"/>
            <a:endParaRPr lang="en-US" dirty="0" smtClean="0">
              <a:latin typeface="Tahoma" pitchFamily="34" charset="0"/>
            </a:endParaRPr>
          </a:p>
          <a:p>
            <a:pPr defTabSz="914608"/>
            <a:r>
              <a:rPr lang="en-US" dirty="0" smtClean="0">
                <a:latin typeface="Tahoma" pitchFamily="34" charset="0"/>
              </a:rPr>
              <a:t>bf = f;</a:t>
            </a:r>
          </a:p>
          <a:p>
            <a:pPr defTabSz="914608"/>
            <a:endParaRPr lang="en-US" dirty="0" smtClean="0">
              <a:latin typeface="Tahoma" pitchFamily="34" charset="0"/>
            </a:endParaRPr>
          </a:p>
          <a:p>
            <a:pPr defTabSz="914608"/>
            <a:r>
              <a:rPr lang="en-US" dirty="0" smtClean="0">
                <a:latin typeface="Tahoma" pitchFamily="34" charset="0"/>
              </a:rPr>
              <a:t>bf = (</a:t>
            </a:r>
            <a:r>
              <a:rPr lang="en-US" dirty="0" err="1" smtClean="0">
                <a:latin typeface="Tahoma" pitchFamily="34" charset="0"/>
              </a:rPr>
              <a:t>BlurFilter</a:t>
            </a:r>
            <a:r>
              <a:rPr lang="en-US" dirty="0" smtClean="0">
                <a:latin typeface="Tahoma" pitchFamily="34" charset="0"/>
              </a:rPr>
              <a:t>) f;</a:t>
            </a:r>
          </a:p>
          <a:p>
            <a:pPr defTabSz="914608"/>
            <a:endParaRPr lang="en-US" dirty="0" smtClean="0">
              <a:latin typeface="Tahoma" pitchFamily="34" charset="0"/>
            </a:endParaRPr>
          </a:p>
          <a:p>
            <a:pPr defTabSz="914608"/>
            <a:r>
              <a:rPr lang="en-US" dirty="0" smtClean="0">
                <a:latin typeface="Tahoma" pitchFamily="34" charset="0"/>
              </a:rPr>
              <a:t>bf = (</a:t>
            </a:r>
            <a:r>
              <a:rPr lang="en-US" dirty="0" err="1" smtClean="0">
                <a:latin typeface="Tahoma" pitchFamily="34" charset="0"/>
              </a:rPr>
              <a:t>AddFilter</a:t>
            </a:r>
            <a:r>
              <a:rPr lang="en-US" dirty="0" smtClean="0">
                <a:latin typeface="Tahoma" pitchFamily="34" charset="0"/>
              </a:rPr>
              <a:t>) f;</a:t>
            </a:r>
          </a:p>
        </p:txBody>
      </p:sp>
      <p:sp>
        <p:nvSpPr>
          <p:cNvPr id="629770" name="Text Box 10"/>
          <p:cNvSpPr txBox="1">
            <a:spLocks noChangeArrowheads="1"/>
          </p:cNvSpPr>
          <p:nvPr/>
        </p:nvSpPr>
        <p:spPr bwMode="auto">
          <a:xfrm>
            <a:off x="3995650" y="2648989"/>
            <a:ext cx="3297986" cy="39063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defTabSz="913183"/>
            <a:r>
              <a:rPr lang="en-US" sz="2000" dirty="0" smtClean="0">
                <a:solidFill>
                  <a:srgbClr val="3333FF"/>
                </a:solidFill>
              </a:rPr>
              <a:t>Compiler type mismatch error</a:t>
            </a:r>
            <a:endParaRPr lang="en-US" sz="2000" dirty="0">
              <a:solidFill>
                <a:srgbClr val="3333FF"/>
              </a:solidFill>
            </a:endParaRPr>
          </a:p>
        </p:txBody>
      </p:sp>
      <p:sp>
        <p:nvSpPr>
          <p:cNvPr id="629771" name="Text Box 11"/>
          <p:cNvSpPr txBox="1">
            <a:spLocks noChangeArrowheads="1"/>
          </p:cNvSpPr>
          <p:nvPr/>
        </p:nvSpPr>
        <p:spPr bwMode="auto">
          <a:xfrm>
            <a:off x="3962400" y="3733800"/>
            <a:ext cx="2604976" cy="4521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defTabSz="913183"/>
            <a:r>
              <a:rPr lang="en-US" sz="2400" dirty="0" err="1" smtClean="0">
                <a:solidFill>
                  <a:srgbClr val="FF0000"/>
                </a:solidFill>
              </a:rPr>
              <a:t>ClassCastException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2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66" grpId="0" animBg="1"/>
      <p:bldP spid="629770" grpId="0"/>
      <p:bldP spid="62977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a Subtype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91000" y="3276600"/>
            <a:ext cx="4071307" cy="25545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/>
              <a:t>public class </a:t>
            </a:r>
            <a:r>
              <a:rPr lang="en-US" sz="2000" b="1" dirty="0" err="1" smtClean="0"/>
              <a:t>BlurFilter</a:t>
            </a:r>
            <a:r>
              <a:rPr lang="en-US" sz="2000" dirty="0" smtClean="0"/>
              <a:t> </a:t>
            </a:r>
            <a:r>
              <a:rPr lang="en-US" sz="2000" b="1" dirty="0" smtClean="0"/>
              <a:t>extends Filter</a:t>
            </a:r>
            <a:r>
              <a:rPr lang="en-US" sz="2000" dirty="0" smtClean="0"/>
              <a:t> {</a:t>
            </a:r>
          </a:p>
          <a:p>
            <a:r>
              <a:rPr lang="en-US" sz="2000" dirty="0" smtClean="0"/>
              <a:t>   ...</a:t>
            </a:r>
          </a:p>
          <a:p>
            <a:r>
              <a:rPr lang="en-US" sz="2000" dirty="0" smtClean="0"/>
              <a:t>  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@Override     </a:t>
            </a:r>
          </a:p>
          <a:p>
            <a:r>
              <a:rPr lang="en-US" sz="2000" dirty="0" smtClean="0"/>
              <a:t>   public String </a:t>
            </a:r>
            <a:r>
              <a:rPr lang="en-US" sz="2000" dirty="0" err="1" smtClean="0"/>
              <a:t>getFilterName</a:t>
            </a:r>
            <a:r>
              <a:rPr lang="en-US" sz="2000" dirty="0" smtClean="0"/>
              <a:t>() {</a:t>
            </a:r>
          </a:p>
          <a:p>
            <a:r>
              <a:rPr lang="en-US" sz="2000" dirty="0" smtClean="0"/>
              <a:t>       return "blur";</a:t>
            </a:r>
          </a:p>
          <a:p>
            <a:r>
              <a:rPr lang="en-US" sz="2000" dirty="0" smtClean="0"/>
              <a:t>   }</a:t>
            </a:r>
          </a:p>
          <a:p>
            <a:r>
              <a:rPr lang="en-US" sz="2000" dirty="0" smtClean="0"/>
              <a:t>   ...</a:t>
            </a:r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295400"/>
            <a:ext cx="3501471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/>
              <a:t>public abstract class Filter {</a:t>
            </a:r>
          </a:p>
          <a:p>
            <a:r>
              <a:rPr lang="en-US" sz="2000" dirty="0" smtClean="0"/>
              <a:t>   ...</a:t>
            </a:r>
          </a:p>
          <a:p>
            <a:r>
              <a:rPr lang="en-US" sz="2000" dirty="0" smtClean="0"/>
              <a:t>   public String </a:t>
            </a:r>
            <a:r>
              <a:rPr lang="en-US" sz="2000" dirty="0" err="1" smtClean="0"/>
              <a:t>getFilterName</a:t>
            </a:r>
            <a:r>
              <a:rPr lang="en-US" sz="2000" dirty="0" smtClean="0"/>
              <a:t>() {</a:t>
            </a:r>
          </a:p>
          <a:p>
            <a:r>
              <a:rPr lang="en-US" sz="2000" dirty="0" smtClean="0"/>
              <a:t>       return "basic";</a:t>
            </a:r>
          </a:p>
          <a:p>
            <a:r>
              <a:rPr lang="en-US" sz="2000" dirty="0" smtClean="0"/>
              <a:t>   }</a:t>
            </a:r>
          </a:p>
          <a:p>
            <a:r>
              <a:rPr lang="en-US" sz="2000" dirty="0" smtClean="0"/>
              <a:t>   ...</a:t>
            </a:r>
          </a:p>
          <a:p>
            <a:r>
              <a:rPr lang="en-US" sz="2000" dirty="0" smtClean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19600" y="1676400"/>
            <a:ext cx="146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Supertype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438400" y="4419600"/>
            <a:ext cx="1206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Subtype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Dispatch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447800"/>
            <a:ext cx="7173118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Filter f </a:t>
            </a:r>
            <a:r>
              <a:rPr lang="en-US" sz="2000" dirty="0" smtClean="0"/>
              <a:t>= </a:t>
            </a:r>
            <a:r>
              <a:rPr lang="en-US" sz="2000" dirty="0" err="1" smtClean="0"/>
              <a:t>loadFilter</a:t>
            </a:r>
            <a:r>
              <a:rPr lang="en-US" sz="2000" dirty="0" smtClean="0"/>
              <a:t>(command);</a:t>
            </a:r>
          </a:p>
          <a:p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idx</a:t>
            </a:r>
            <a:r>
              <a:rPr lang="en-US" sz="2000" dirty="0" smtClean="0"/>
              <a:t> = </a:t>
            </a:r>
            <a:r>
              <a:rPr lang="en-US" sz="2000" dirty="0" err="1" smtClean="0"/>
              <a:t>images.getSelectedIndex</a:t>
            </a:r>
            <a:r>
              <a:rPr lang="en-US" sz="2000" dirty="0" smtClean="0"/>
              <a:t>();</a:t>
            </a:r>
          </a:p>
          <a:p>
            <a:r>
              <a:rPr lang="en-US" sz="2000" dirty="0" smtClean="0"/>
              <a:t>if (</a:t>
            </a:r>
            <a:r>
              <a:rPr lang="en-US" sz="2000" dirty="0" err="1" smtClean="0"/>
              <a:t>idx</a:t>
            </a:r>
            <a:r>
              <a:rPr lang="en-US" sz="2000" dirty="0" smtClean="0"/>
              <a:t> &lt; 0) {</a:t>
            </a:r>
          </a:p>
          <a:p>
            <a:r>
              <a:rPr lang="en-US" sz="2000" dirty="0" smtClean="0"/>
              <a:t>   </a:t>
            </a:r>
            <a:r>
              <a:rPr lang="en-US" sz="2000" dirty="0" err="1" smtClean="0"/>
              <a:t>reportError</a:t>
            </a:r>
            <a:r>
              <a:rPr lang="en-US" sz="2000" dirty="0" smtClean="0"/>
              <a:t>("An image must be selected to apply an effect.");</a:t>
            </a:r>
          </a:p>
          <a:p>
            <a:r>
              <a:rPr lang="en-US" sz="2000" dirty="0" smtClean="0"/>
              <a:t>   return;</a:t>
            </a:r>
          </a:p>
          <a:p>
            <a:r>
              <a:rPr lang="en-US" sz="2000" dirty="0" smtClean="0"/>
              <a:t>}</a:t>
            </a:r>
          </a:p>
          <a:p>
            <a:r>
              <a:rPr lang="en-US" sz="2000" b="1" dirty="0" err="1" smtClean="0"/>
              <a:t>f.setImage</a:t>
            </a:r>
            <a:r>
              <a:rPr lang="en-US" sz="2000" dirty="0" smtClean="0"/>
              <a:t>(</a:t>
            </a:r>
            <a:r>
              <a:rPr lang="en-US" sz="2000" dirty="0" err="1" smtClean="0"/>
              <a:t>workingImages.get</a:t>
            </a:r>
            <a:r>
              <a:rPr lang="en-US" sz="2000" dirty="0" smtClean="0"/>
              <a:t>(</a:t>
            </a:r>
            <a:r>
              <a:rPr lang="en-US" sz="2000" dirty="0" err="1" smtClean="0"/>
              <a:t>idx</a:t>
            </a:r>
            <a:r>
              <a:rPr lang="en-US" sz="2000" dirty="0" smtClean="0"/>
              <a:t>), (String) </a:t>
            </a:r>
            <a:r>
              <a:rPr lang="en-US" sz="2000" dirty="0" err="1" smtClean="0"/>
              <a:t>imagesModel.get</a:t>
            </a:r>
            <a:r>
              <a:rPr lang="en-US" sz="2000" dirty="0" smtClean="0"/>
              <a:t>(</a:t>
            </a:r>
            <a:r>
              <a:rPr lang="en-US" sz="2000" dirty="0" err="1" smtClean="0"/>
              <a:t>idx</a:t>
            </a:r>
            <a:r>
              <a:rPr lang="en-US" sz="2000" dirty="0" smtClean="0"/>
              <a:t>));</a:t>
            </a:r>
          </a:p>
          <a:p>
            <a:r>
              <a:rPr lang="en-US" sz="2000" dirty="0" smtClean="0"/>
              <a:t>Image result = </a:t>
            </a:r>
            <a:r>
              <a:rPr lang="en-US" sz="2000" b="1" dirty="0" err="1" smtClean="0"/>
              <a:t>f.apply</a:t>
            </a:r>
            <a:r>
              <a:rPr lang="en-US" sz="2000" dirty="0" smtClean="0"/>
              <a:t>();</a:t>
            </a:r>
          </a:p>
          <a:p>
            <a:r>
              <a:rPr lang="en-US" sz="2000" dirty="0" smtClean="0"/>
              <a:t>if (result == null) {</a:t>
            </a:r>
          </a:p>
          <a:p>
            <a:r>
              <a:rPr lang="en-US" sz="2000" dirty="0" smtClean="0"/>
              <a:t>   </a:t>
            </a:r>
            <a:r>
              <a:rPr lang="en-US" sz="2000" dirty="0" err="1" smtClean="0"/>
              <a:t>reportError</a:t>
            </a:r>
            <a:r>
              <a:rPr lang="en-US" sz="2000" dirty="0" smtClean="0"/>
              <a:t>("Error applying filter");</a:t>
            </a:r>
          </a:p>
          <a:p>
            <a:r>
              <a:rPr lang="en-US" sz="2000" dirty="0" smtClean="0"/>
              <a:t>} else {</a:t>
            </a:r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addImage</a:t>
            </a:r>
            <a:r>
              <a:rPr lang="en-US" sz="2000" dirty="0" smtClean="0"/>
              <a:t>(result, </a:t>
            </a:r>
            <a:r>
              <a:rPr lang="en-US" sz="2000" b="1" dirty="0" err="1" smtClean="0"/>
              <a:t>f.getImageName</a:t>
            </a:r>
            <a:r>
              <a:rPr lang="en-US" sz="2000" b="1" dirty="0" smtClean="0"/>
              <a:t>()</a:t>
            </a:r>
            <a:r>
              <a:rPr lang="en-US" sz="2000" dirty="0" smtClean="0"/>
              <a:t> + "/" + </a:t>
            </a:r>
            <a:r>
              <a:rPr lang="en-US" sz="2000" b="1" dirty="0" err="1" smtClean="0">
                <a:solidFill>
                  <a:srgbClr val="002060"/>
                </a:solidFill>
              </a:rPr>
              <a:t>f.getFilterName</a:t>
            </a:r>
            <a:r>
              <a:rPr lang="en-US" sz="2000" b="1" dirty="0" smtClean="0">
                <a:solidFill>
                  <a:srgbClr val="002060"/>
                </a:solidFill>
              </a:rPr>
              <a:t>()</a:t>
            </a:r>
            <a:r>
              <a:rPr lang="en-US" sz="2000" dirty="0" smtClean="0"/>
              <a:t>);</a:t>
            </a:r>
          </a:p>
          <a:p>
            <a:r>
              <a:rPr lang="en-US" sz="2000" dirty="0" smtClean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91200" y="5943600"/>
            <a:ext cx="1942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ps4/GUI.java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Overriding Methods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524000"/>
            <a:ext cx="7620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public abstract class Filter {</a:t>
            </a:r>
          </a:p>
          <a:p>
            <a:r>
              <a:rPr lang="en-US" b="1" dirty="0" smtClean="0"/>
              <a:t>   ...</a:t>
            </a:r>
          </a:p>
          <a:p>
            <a:r>
              <a:rPr lang="en-US" b="1" dirty="0" smtClean="0"/>
              <a:t>   protected abstract void filter();</a:t>
            </a:r>
          </a:p>
          <a:p>
            <a:r>
              <a:rPr lang="en-US" dirty="0" smtClean="0"/>
              <a:t>      // REQUIRES: this must be initialized</a:t>
            </a:r>
          </a:p>
          <a:p>
            <a:r>
              <a:rPr lang="en-US" dirty="0" smtClean="0"/>
              <a:t>      // MODIFIES: this</a:t>
            </a:r>
          </a:p>
          <a:p>
            <a:r>
              <a:rPr lang="en-US" dirty="0" smtClean="0"/>
              <a:t>     // EFFECTS: alters the image in a manner specified by the filter.</a:t>
            </a:r>
          </a:p>
          <a:p>
            <a:r>
              <a:rPr lang="en-US" dirty="0" smtClean="0"/>
              <a:t>   ...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5030" y="3370811"/>
            <a:ext cx="7568260" cy="31393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public class </a:t>
            </a:r>
            <a:r>
              <a:rPr lang="en-US" b="1" dirty="0" err="1" smtClean="0"/>
              <a:t>BlurFilter</a:t>
            </a:r>
            <a:r>
              <a:rPr lang="en-US" b="1" dirty="0" smtClean="0"/>
              <a:t> extends Filter {</a:t>
            </a:r>
          </a:p>
          <a:p>
            <a:r>
              <a:rPr lang="en-US" dirty="0" smtClean="0"/>
              <a:t>    ...</a:t>
            </a:r>
          </a:p>
          <a:p>
            <a:r>
              <a:rPr lang="en-US" dirty="0" smtClean="0"/>
              <a:t>   @Override</a:t>
            </a:r>
          </a:p>
          <a:p>
            <a:r>
              <a:rPr lang="en-US" b="1" dirty="0" smtClean="0"/>
              <a:t>   protected void filter() </a:t>
            </a:r>
          </a:p>
          <a:p>
            <a:r>
              <a:rPr lang="en-US" dirty="0" smtClean="0"/>
              <a:t>      // MODIFIES: this</a:t>
            </a:r>
          </a:p>
          <a:p>
            <a:r>
              <a:rPr lang="en-US" dirty="0" smtClean="0"/>
              <a:t>     // EFFECTS: Blurs the pixels in this by averaging their colors</a:t>
            </a:r>
          </a:p>
          <a:p>
            <a:r>
              <a:rPr lang="en-US" dirty="0" smtClean="0"/>
              <a:t>     //    with those of the surrounding pixels. </a:t>
            </a:r>
          </a:p>
          <a:p>
            <a:r>
              <a:rPr lang="en-US" dirty="0" smtClean="0"/>
              <a:t>   {</a:t>
            </a:r>
          </a:p>
          <a:p>
            <a:r>
              <a:rPr lang="en-US" dirty="0" smtClean="0"/>
              <a:t>        ...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05000" y="3733800"/>
            <a:ext cx="6096000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/>
              <a:t>public class </a:t>
            </a:r>
            <a:r>
              <a:rPr lang="en-US" b="1" dirty="0" err="1" smtClean="0"/>
              <a:t>FlipFilter</a:t>
            </a:r>
            <a:r>
              <a:rPr lang="en-US" b="1" dirty="0" smtClean="0"/>
              <a:t> extends Filter {</a:t>
            </a:r>
          </a:p>
          <a:p>
            <a:r>
              <a:rPr lang="en-US" dirty="0" smtClean="0"/>
              <a:t>   @Override</a:t>
            </a:r>
          </a:p>
          <a:p>
            <a:r>
              <a:rPr lang="en-US" b="1" dirty="0" smtClean="0"/>
              <a:t>   protected void filter()</a:t>
            </a:r>
          </a:p>
          <a:p>
            <a:r>
              <a:rPr lang="en-US" dirty="0" smtClean="0"/>
              <a:t>   // MODIFIES: this</a:t>
            </a:r>
          </a:p>
          <a:p>
            <a:r>
              <a:rPr lang="en-US" dirty="0" smtClean="0"/>
              <a:t>// EFFECTS: Replaces the pixels in image with their mirror image</a:t>
            </a:r>
          </a:p>
          <a:p>
            <a:r>
              <a:rPr lang="en-US" dirty="0" smtClean="0"/>
              <a:t>//             (flips horizontally around center).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05000" y="4168676"/>
            <a:ext cx="5181600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public abstract class </a:t>
            </a:r>
            <a:r>
              <a:rPr lang="en-US" b="1" dirty="0" err="1" smtClean="0"/>
              <a:t>MultiFilter</a:t>
            </a:r>
            <a:r>
              <a:rPr lang="en-US" b="1" dirty="0" smtClean="0"/>
              <a:t> extends Filter </a:t>
            </a:r>
          </a:p>
          <a:p>
            <a:r>
              <a:rPr lang="en-US" b="1" dirty="0" smtClean="0"/>
              <a:t>{</a:t>
            </a:r>
          </a:p>
          <a:p>
            <a:r>
              <a:rPr lang="en-US" dirty="0" smtClean="0"/>
              <a:t>   ...</a:t>
            </a:r>
          </a:p>
          <a:p>
            <a:r>
              <a:rPr lang="en-US" dirty="0" smtClean="0"/>
              <a:t>   </a:t>
            </a:r>
            <a:r>
              <a:rPr lang="en-US" b="1" dirty="0" smtClean="0"/>
              <a:t>protected void </a:t>
            </a:r>
            <a:r>
              <a:rPr lang="en-US" b="1" dirty="0" err="1" smtClean="0"/>
              <a:t>addImage</a:t>
            </a:r>
            <a:r>
              <a:rPr lang="en-US" b="1" dirty="0" smtClean="0"/>
              <a:t> (Image </a:t>
            </a:r>
            <a:r>
              <a:rPr lang="en-US" b="1" dirty="0" err="1" smtClean="0"/>
              <a:t>p_image</a:t>
            </a:r>
            <a:r>
              <a:rPr lang="en-US" b="1" dirty="0" smtClean="0"/>
              <a:t>) ;</a:t>
            </a:r>
          </a:p>
          <a:p>
            <a:r>
              <a:rPr lang="en-US" b="1" dirty="0" smtClean="0"/>
              <a:t>}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4473476"/>
            <a:ext cx="6158345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public class </a:t>
            </a:r>
            <a:r>
              <a:rPr lang="en-US" b="1" dirty="0" err="1" smtClean="0"/>
              <a:t>AddFilter</a:t>
            </a:r>
            <a:r>
              <a:rPr lang="en-US" b="1" dirty="0" smtClean="0"/>
              <a:t> extends </a:t>
            </a:r>
            <a:r>
              <a:rPr lang="en-US" b="1" dirty="0" err="1" smtClean="0"/>
              <a:t>MultiFilter</a:t>
            </a:r>
            <a:r>
              <a:rPr lang="en-US" b="1" dirty="0" smtClean="0"/>
              <a:t> {</a:t>
            </a:r>
          </a:p>
          <a:p>
            <a:r>
              <a:rPr lang="en-US" dirty="0" smtClean="0"/>
              <a:t>   ...</a:t>
            </a:r>
          </a:p>
          <a:p>
            <a:r>
              <a:rPr lang="en-US" dirty="0" smtClean="0"/>
              <a:t>@Override</a:t>
            </a:r>
          </a:p>
          <a:p>
            <a:r>
              <a:rPr lang="en-US" b="1" dirty="0" smtClean="0"/>
              <a:t>protected void filter()</a:t>
            </a:r>
          </a:p>
          <a:p>
            <a:r>
              <a:rPr lang="en-US" dirty="0" smtClean="0"/>
              <a:t>    // MODIFIES: this</a:t>
            </a:r>
          </a:p>
          <a:p>
            <a:r>
              <a:rPr lang="en-US" dirty="0" smtClean="0"/>
              <a:t>    // EFFECTS: Replaces each pixel in the image with the </a:t>
            </a:r>
          </a:p>
          <a:p>
            <a:r>
              <a:rPr lang="en-US" dirty="0" smtClean="0"/>
              <a:t>    //   bitwise or of the corresponding pixels in all the images.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allAtOnce" animBg="1"/>
      <p:bldP spid="7" grpId="0" build="allAtOnce" animBg="1"/>
      <p:bldP spid="8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Subtyping</a:t>
            </a:r>
            <a:r>
              <a:rPr lang="en-US" dirty="0" smtClean="0"/>
              <a:t> vs.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Inheritance</a:t>
            </a:r>
          </a:p>
          <a:p>
            <a:pPr>
              <a:buNone/>
            </a:pPr>
            <a:r>
              <a:rPr lang="en-US" b="1" dirty="0" smtClean="0"/>
              <a:t>	Reusing the implementation</a:t>
            </a:r>
            <a:r>
              <a:rPr lang="en-US" dirty="0" smtClean="0"/>
              <a:t> of one type to build a new </a:t>
            </a:r>
            <a:r>
              <a:rPr lang="en-US" dirty="0" err="1" smtClean="0"/>
              <a:t>datatype</a:t>
            </a:r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err="1" smtClean="0"/>
              <a:t>Subtyping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Defining a new type that can be used everywhere the </a:t>
            </a:r>
            <a:r>
              <a:rPr lang="en-US" dirty="0" err="1" smtClean="0"/>
              <a:t>supertype</a:t>
            </a:r>
            <a:r>
              <a:rPr lang="en-US" dirty="0" smtClean="0"/>
              <a:t> is expected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5638800"/>
            <a:ext cx="7543799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These are very different notions, but often confused!  It is possible to have inheritance without </a:t>
            </a:r>
            <a:r>
              <a:rPr lang="en-US" dirty="0" err="1" smtClean="0"/>
              <a:t>subtyping</a:t>
            </a:r>
            <a:r>
              <a:rPr lang="en-US" dirty="0" smtClean="0"/>
              <a:t>, and to have </a:t>
            </a:r>
            <a:r>
              <a:rPr lang="en-US" dirty="0" err="1" smtClean="0"/>
              <a:t>subtyping</a:t>
            </a:r>
            <a:r>
              <a:rPr lang="en-US" dirty="0" smtClean="0"/>
              <a:t> without inheritance.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Subtyping</a:t>
            </a:r>
            <a:r>
              <a:rPr lang="en-US" dirty="0" smtClean="0"/>
              <a:t>/Inheritance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extends</a:t>
            </a:r>
            <a:r>
              <a:rPr lang="en-US" dirty="0" smtClean="0"/>
              <a:t>: both </a:t>
            </a:r>
            <a:r>
              <a:rPr lang="en-US" dirty="0" err="1" smtClean="0"/>
              <a:t>subtyping</a:t>
            </a:r>
            <a:r>
              <a:rPr lang="en-US" dirty="0" smtClean="0"/>
              <a:t> and inheritance</a:t>
            </a:r>
          </a:p>
          <a:p>
            <a:pPr>
              <a:buNone/>
            </a:pPr>
            <a:r>
              <a:rPr lang="en-US" b="1" dirty="0" smtClean="0"/>
              <a:t>implements</a:t>
            </a:r>
            <a:r>
              <a:rPr lang="en-US" dirty="0" smtClean="0"/>
              <a:t>: just </a:t>
            </a:r>
            <a:r>
              <a:rPr lang="en-US" dirty="0" err="1" smtClean="0"/>
              <a:t>subtyping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914400" y="3200400"/>
            <a:ext cx="7239000" cy="233294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>
              <a:spcBef>
                <a:spcPct val="5000"/>
              </a:spcBef>
            </a:pPr>
            <a:r>
              <a:rPr lang="en-US" sz="2800" b="1" dirty="0" smtClean="0"/>
              <a:t>class</a:t>
            </a:r>
            <a:r>
              <a:rPr lang="en-US" sz="2800" dirty="0" smtClean="0"/>
              <a:t> B </a:t>
            </a:r>
            <a:r>
              <a:rPr lang="en-US" sz="2800" b="1" dirty="0" smtClean="0"/>
              <a:t>extends</a:t>
            </a:r>
            <a:r>
              <a:rPr lang="en-US" sz="2800" dirty="0" smtClean="0"/>
              <a:t> A { ... }</a:t>
            </a:r>
          </a:p>
          <a:p>
            <a:pPr lvl="1">
              <a:spcBef>
                <a:spcPct val="5000"/>
              </a:spcBef>
            </a:pPr>
            <a:r>
              <a:rPr lang="en-US" sz="2800" dirty="0" smtClean="0"/>
              <a:t>	B is a subtype of A</a:t>
            </a:r>
          </a:p>
          <a:p>
            <a:pPr lvl="1">
              <a:spcBef>
                <a:spcPct val="5000"/>
              </a:spcBef>
            </a:pPr>
            <a:r>
              <a:rPr lang="en-US" sz="2800" dirty="0" smtClean="0"/>
              <a:t>	B inherits from A</a:t>
            </a:r>
          </a:p>
          <a:p>
            <a:pPr lvl="1">
              <a:spcBef>
                <a:spcPct val="5000"/>
              </a:spcBef>
            </a:pPr>
            <a:r>
              <a:rPr lang="en-US" sz="2800" b="1" dirty="0" smtClean="0"/>
              <a:t>class</a:t>
            </a:r>
            <a:r>
              <a:rPr lang="en-US" sz="2800" dirty="0" smtClean="0"/>
              <a:t> C </a:t>
            </a:r>
            <a:r>
              <a:rPr lang="en-US" sz="2800" b="1" dirty="0" smtClean="0"/>
              <a:t>implements</a:t>
            </a:r>
            <a:r>
              <a:rPr lang="en-US" sz="2800" dirty="0" smtClean="0"/>
              <a:t> D { ... }</a:t>
            </a:r>
          </a:p>
          <a:p>
            <a:pPr lvl="1">
              <a:spcBef>
                <a:spcPct val="5000"/>
              </a:spcBef>
            </a:pPr>
            <a:r>
              <a:rPr lang="en-US" sz="2800" dirty="0" smtClean="0"/>
              <a:t>	C is a subtype of 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dirty="0" smtClean="0"/>
              <a:t>Is it possible to get inheritance without </a:t>
            </a:r>
            <a:r>
              <a:rPr lang="en-US" dirty="0" err="1" smtClean="0"/>
              <a:t>subtyping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5029200"/>
            <a:ext cx="68475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conveniently.   But, this reuses most of B’s implementation without</a:t>
            </a:r>
          </a:p>
          <a:p>
            <a:r>
              <a:rPr lang="en-US" dirty="0" smtClean="0"/>
              <a:t>allowing A objects to be used where B is expected.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5000" y="2362200"/>
            <a:ext cx="5051704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public class A {</a:t>
            </a:r>
          </a:p>
          <a:p>
            <a:r>
              <a:rPr lang="en-US" dirty="0" smtClean="0"/>
              <a:t>    // rep is a B</a:t>
            </a:r>
          </a:p>
          <a:p>
            <a:r>
              <a:rPr lang="en-US" dirty="0" smtClean="0"/>
              <a:t>    private B rep;</a:t>
            </a:r>
          </a:p>
          <a:p>
            <a:r>
              <a:rPr lang="en-US" dirty="0" smtClean="0"/>
              <a:t>    </a:t>
            </a:r>
          </a:p>
          <a:p>
            <a:r>
              <a:rPr lang="en-US" dirty="0" smtClean="0"/>
              <a:t>    public A() { rep(); }</a:t>
            </a:r>
          </a:p>
          <a:p>
            <a:r>
              <a:rPr lang="en-US" dirty="0" smtClean="0"/>
              <a:t>    public </a:t>
            </a:r>
            <a:r>
              <a:rPr lang="en-US" dirty="0" err="1" smtClean="0"/>
              <a:t>int</a:t>
            </a:r>
            <a:r>
              <a:rPr lang="en-US" dirty="0" smtClean="0"/>
              <a:t> method(</a:t>
            </a:r>
            <a:r>
              <a:rPr lang="en-US" dirty="0" err="1" smtClean="0"/>
              <a:t>int</a:t>
            </a:r>
            <a:r>
              <a:rPr lang="en-US" dirty="0" smtClean="0"/>
              <a:t> x) { return </a:t>
            </a:r>
            <a:r>
              <a:rPr lang="en-US" dirty="0" err="1" smtClean="0"/>
              <a:t>rep.method</a:t>
            </a:r>
            <a:r>
              <a:rPr lang="en-US" dirty="0" smtClean="0"/>
              <a:t>(x); }</a:t>
            </a:r>
          </a:p>
          <a:p>
            <a:r>
              <a:rPr lang="en-US" dirty="0" smtClean="0"/>
              <a:t>    ... // same for all B methods you want to “inherit”</a:t>
            </a:r>
          </a:p>
          <a:p>
            <a:r>
              <a:rPr lang="en-US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hape 29"/>
          <p:cNvCxnSpPr/>
          <p:nvPr/>
        </p:nvCxnSpPr>
        <p:spPr>
          <a:xfrm rot="5400000" flipH="1" flipV="1">
            <a:off x="2467985" y="1951616"/>
            <a:ext cx="1066800" cy="2040369"/>
          </a:xfrm>
          <a:prstGeom prst="bentConnector3">
            <a:avLst>
              <a:gd name="adj1" fmla="val 50000"/>
            </a:avLst>
          </a:prstGeom>
          <a:ln w="38100"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hape 29"/>
          <p:cNvCxnSpPr/>
          <p:nvPr/>
        </p:nvCxnSpPr>
        <p:spPr>
          <a:xfrm rot="16200000" flipV="1">
            <a:off x="4876799" y="4572000"/>
            <a:ext cx="685800" cy="2057400"/>
          </a:xfrm>
          <a:prstGeom prst="bentConnector3">
            <a:avLst>
              <a:gd name="adj1" fmla="val 50000"/>
            </a:avLst>
          </a:prstGeom>
          <a:ln w="38100"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hape 29"/>
          <p:cNvCxnSpPr>
            <a:stCxn id="40" idx="0"/>
            <a:endCxn id="34" idx="2"/>
          </p:cNvCxnSpPr>
          <p:nvPr/>
        </p:nvCxnSpPr>
        <p:spPr>
          <a:xfrm rot="5400000" flipH="1" flipV="1">
            <a:off x="1529679" y="4006179"/>
            <a:ext cx="685800" cy="750642"/>
          </a:xfrm>
          <a:prstGeom prst="bentConnector3">
            <a:avLst>
              <a:gd name="adj1" fmla="val 50000"/>
            </a:avLst>
          </a:prstGeom>
          <a:ln w="38100"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hape 29"/>
          <p:cNvCxnSpPr/>
          <p:nvPr/>
        </p:nvCxnSpPr>
        <p:spPr>
          <a:xfrm rot="16200000" flipV="1">
            <a:off x="3200400" y="3352800"/>
            <a:ext cx="685800" cy="2057400"/>
          </a:xfrm>
          <a:prstGeom prst="bentConnector3">
            <a:avLst>
              <a:gd name="adj1" fmla="val 50000"/>
            </a:avLst>
          </a:prstGeom>
          <a:ln w="38100"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228600" y="3276600"/>
            <a:ext cx="4038599" cy="762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cxnSp>
        <p:nvCxnSpPr>
          <p:cNvPr id="30" name="Shape 29"/>
          <p:cNvCxnSpPr>
            <a:stCxn id="374792" idx="0"/>
            <a:endCxn id="374789" idx="2"/>
          </p:cNvCxnSpPr>
          <p:nvPr/>
        </p:nvCxnSpPr>
        <p:spPr>
          <a:xfrm rot="16200000" flipV="1">
            <a:off x="5229010" y="1705984"/>
            <a:ext cx="1295400" cy="2760231"/>
          </a:xfrm>
          <a:prstGeom prst="bentConnector3">
            <a:avLst>
              <a:gd name="adj1" fmla="val 50000"/>
            </a:avLst>
          </a:prstGeom>
          <a:ln w="38100"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Java’s Type Hierarchy</a:t>
            </a:r>
          </a:p>
        </p:txBody>
      </p:sp>
      <p:sp>
        <p:nvSpPr>
          <p:cNvPr id="374789" name="Rectangle 5"/>
          <p:cNvSpPr>
            <a:spLocks noChangeArrowheads="1"/>
          </p:cNvSpPr>
          <p:nvPr/>
        </p:nvSpPr>
        <p:spPr bwMode="auto">
          <a:xfrm>
            <a:off x="3276600" y="1371600"/>
            <a:ext cx="2439987" cy="1066800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374791" name="Text Box 7"/>
          <p:cNvSpPr txBox="1">
            <a:spLocks noChangeArrowheads="1"/>
          </p:cNvSpPr>
          <p:nvPr/>
        </p:nvSpPr>
        <p:spPr bwMode="auto">
          <a:xfrm>
            <a:off x="3287535" y="1741517"/>
            <a:ext cx="2382447" cy="46166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/>
            <a:r>
              <a:rPr lang="en-US" sz="2400" dirty="0" err="1" smtClean="0"/>
              <a:t>java.lang.Object</a:t>
            </a:r>
            <a:endParaRPr lang="en-US" sz="2400" dirty="0"/>
          </a:p>
        </p:txBody>
      </p:sp>
      <p:sp>
        <p:nvSpPr>
          <p:cNvPr id="374792" name="Rectangle 8"/>
          <p:cNvSpPr>
            <a:spLocks noChangeArrowheads="1"/>
          </p:cNvSpPr>
          <p:nvPr/>
        </p:nvSpPr>
        <p:spPr bwMode="auto">
          <a:xfrm>
            <a:off x="6240493" y="3733800"/>
            <a:ext cx="2032663" cy="762000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374794" name="Text Box 10"/>
          <p:cNvSpPr txBox="1">
            <a:spLocks noChangeArrowheads="1"/>
          </p:cNvSpPr>
          <p:nvPr/>
        </p:nvSpPr>
        <p:spPr bwMode="auto">
          <a:xfrm>
            <a:off x="6216767" y="3981912"/>
            <a:ext cx="2089033" cy="46166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r>
              <a:rPr lang="en-US" sz="2400" dirty="0" err="1" smtClean="0"/>
              <a:t>java.lang.String</a:t>
            </a:r>
            <a:endParaRPr lang="en-US" sz="2400" dirty="0"/>
          </a:p>
        </p:txBody>
      </p:sp>
      <p:sp>
        <p:nvSpPr>
          <p:cNvPr id="374805" name="Text Box 21"/>
          <p:cNvSpPr txBox="1">
            <a:spLocks noChangeArrowheads="1"/>
          </p:cNvSpPr>
          <p:nvPr/>
        </p:nvSpPr>
        <p:spPr bwMode="auto">
          <a:xfrm>
            <a:off x="5867401" y="1371600"/>
            <a:ext cx="2971800" cy="1200329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 err="1" smtClean="0"/>
              <a:t>java.lang.Object</a:t>
            </a:r>
            <a:r>
              <a:rPr lang="en-US" sz="2400" dirty="0" smtClean="0"/>
              <a:t> </a:t>
            </a:r>
            <a:r>
              <a:rPr lang="en-US" sz="2400" dirty="0"/>
              <a:t>is the ultimate </a:t>
            </a:r>
            <a:r>
              <a:rPr lang="en-US" sz="2400" dirty="0" err="1"/>
              <a:t>supertype</a:t>
            </a:r>
            <a:r>
              <a:rPr lang="en-US" sz="2400" dirty="0"/>
              <a:t> of</a:t>
            </a:r>
          </a:p>
          <a:p>
            <a:r>
              <a:rPr lang="en-US" sz="2400" i="1" dirty="0"/>
              <a:t>every</a:t>
            </a:r>
            <a:r>
              <a:rPr lang="en-US" sz="2400" dirty="0"/>
              <a:t> object type.</a:t>
            </a:r>
          </a:p>
        </p:txBody>
      </p:sp>
      <p:sp>
        <p:nvSpPr>
          <p:cNvPr id="374808" name="Line 24"/>
          <p:cNvSpPr>
            <a:spLocks noChangeShapeType="1"/>
          </p:cNvSpPr>
          <p:nvPr/>
        </p:nvSpPr>
        <p:spPr bwMode="auto">
          <a:xfrm>
            <a:off x="3276600" y="1600200"/>
            <a:ext cx="2438400" cy="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374809" name="Line 25"/>
          <p:cNvSpPr>
            <a:spLocks noChangeShapeType="1"/>
          </p:cNvSpPr>
          <p:nvPr/>
        </p:nvSpPr>
        <p:spPr bwMode="auto">
          <a:xfrm>
            <a:off x="6226205" y="3910013"/>
            <a:ext cx="2041525" cy="9525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958967" y="3524712"/>
            <a:ext cx="2089033" cy="46166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endParaRPr lang="en-US" sz="2400" dirty="0"/>
          </a:p>
        </p:txBody>
      </p:sp>
      <p:sp>
        <p:nvSpPr>
          <p:cNvPr id="40" name="Rectangle 8"/>
          <p:cNvSpPr>
            <a:spLocks noChangeArrowheads="1"/>
          </p:cNvSpPr>
          <p:nvPr/>
        </p:nvSpPr>
        <p:spPr bwMode="auto">
          <a:xfrm>
            <a:off x="480926" y="4724400"/>
            <a:ext cx="2032663" cy="762000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457200" y="4972512"/>
            <a:ext cx="2089033" cy="46166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endParaRPr lang="en-US" sz="2400" dirty="0"/>
          </a:p>
        </p:txBody>
      </p:sp>
      <p:sp>
        <p:nvSpPr>
          <p:cNvPr id="42" name="Line 25"/>
          <p:cNvSpPr>
            <a:spLocks noChangeShapeType="1"/>
          </p:cNvSpPr>
          <p:nvPr/>
        </p:nvSpPr>
        <p:spPr bwMode="auto">
          <a:xfrm>
            <a:off x="466638" y="4900613"/>
            <a:ext cx="2041525" cy="9525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2667001" y="4495800"/>
            <a:ext cx="3070168" cy="762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3244967" y="4743912"/>
            <a:ext cx="2089033" cy="46166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endParaRPr lang="en-US" sz="2400" dirty="0"/>
          </a:p>
        </p:txBody>
      </p:sp>
      <p:sp>
        <p:nvSpPr>
          <p:cNvPr id="45" name="Line 25"/>
          <p:cNvSpPr>
            <a:spLocks noChangeShapeType="1"/>
          </p:cNvSpPr>
          <p:nvPr/>
        </p:nvSpPr>
        <p:spPr bwMode="auto">
          <a:xfrm flipV="1">
            <a:off x="2667000" y="4648199"/>
            <a:ext cx="3048000" cy="1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36" name="Line 25"/>
          <p:cNvSpPr>
            <a:spLocks noChangeShapeType="1"/>
          </p:cNvSpPr>
          <p:nvPr/>
        </p:nvSpPr>
        <p:spPr bwMode="auto">
          <a:xfrm flipV="1">
            <a:off x="228600" y="3505198"/>
            <a:ext cx="4038600" cy="1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990600" y="3576935"/>
            <a:ext cx="2382447" cy="46166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/>
            <a:r>
              <a:rPr lang="en-US" sz="2400" dirty="0" err="1" smtClean="0"/>
              <a:t>java.util.AbstractCollection</a:t>
            </a:r>
            <a:r>
              <a:rPr lang="en-US" sz="2400" dirty="0" smtClean="0"/>
              <a:t>&lt;E&gt;</a:t>
            </a:r>
            <a:endParaRPr lang="en-US" sz="2400" dirty="0"/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3048000" y="4724400"/>
            <a:ext cx="2382447" cy="46166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/>
            <a:r>
              <a:rPr lang="en-US" sz="2400" dirty="0" err="1" smtClean="0"/>
              <a:t>java.util.AbstractList</a:t>
            </a:r>
            <a:r>
              <a:rPr lang="en-US" sz="2400" dirty="0" smtClean="0"/>
              <a:t>&lt;E&gt;</a:t>
            </a:r>
            <a:endParaRPr lang="en-US" sz="2400" dirty="0"/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4572000" y="5943600"/>
            <a:ext cx="2667000" cy="762000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4921366" y="6191712"/>
            <a:ext cx="2089033" cy="46166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endParaRPr lang="en-US" sz="2400" dirty="0"/>
          </a:p>
        </p:txBody>
      </p:sp>
      <p:sp>
        <p:nvSpPr>
          <p:cNvPr id="59" name="Line 25"/>
          <p:cNvSpPr>
            <a:spLocks noChangeShapeType="1"/>
          </p:cNvSpPr>
          <p:nvPr/>
        </p:nvSpPr>
        <p:spPr bwMode="auto">
          <a:xfrm flipV="1">
            <a:off x="4571999" y="6096000"/>
            <a:ext cx="2666999" cy="1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4724399" y="6172200"/>
            <a:ext cx="2382447" cy="46166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/>
            <a:r>
              <a:rPr lang="en-US" sz="2400" dirty="0" err="1" smtClean="0"/>
              <a:t>java.util.ArrayList</a:t>
            </a:r>
            <a:r>
              <a:rPr lang="en-US" sz="2400" dirty="0" smtClean="0"/>
              <a:t>&lt;E&gt;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PS4</a:t>
            </a:r>
            <a:r>
              <a:rPr lang="en-US" dirty="0" smtClean="0"/>
              <a:t> is now due on </a:t>
            </a:r>
            <a:r>
              <a:rPr lang="en-US" b="1" dirty="0" smtClean="0"/>
              <a:t>Monday, October 11</a:t>
            </a:r>
          </a:p>
          <a:p>
            <a:pPr lvl="1">
              <a:buNone/>
            </a:pPr>
            <a:r>
              <a:rPr lang="en-US" sz="3200" dirty="0" smtClean="0"/>
              <a:t>(October 12: Reading day)</a:t>
            </a:r>
            <a:r>
              <a:rPr lang="en-US" sz="3200" b="1" dirty="0" smtClean="0"/>
              <a:t>	</a:t>
            </a:r>
          </a:p>
          <a:p>
            <a:pPr marL="571500" indent="-514350">
              <a:buNone/>
            </a:pPr>
            <a:endParaRPr lang="en-US" sz="3600" b="1" dirty="0" smtClean="0"/>
          </a:p>
          <a:p>
            <a:pPr marL="571500" indent="-514350">
              <a:buNone/>
            </a:pPr>
            <a:r>
              <a:rPr lang="en-US" sz="3600" b="1" dirty="0" smtClean="0"/>
              <a:t>Start thinking about project ideas</a:t>
            </a:r>
          </a:p>
          <a:p>
            <a:pPr marL="571500" indent="-514350">
              <a:buNone/>
            </a:pPr>
            <a:r>
              <a:rPr lang="en-US" sz="3600" b="1" dirty="0" smtClean="0"/>
              <a:t>	</a:t>
            </a:r>
            <a:r>
              <a:rPr lang="en-US" sz="3600" dirty="0" smtClean="0"/>
              <a:t>Once you have an idea for your project, can substitute parts of your project for programming parts of PS</a:t>
            </a:r>
            <a:endParaRPr lang="en-US" sz="3600" b="1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3048000"/>
            <a:ext cx="7543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hlinkClick r:id="rId2"/>
              </a:rPr>
              <a:t>http://download.oracle.com/javase/6/docs/api/java/util/TreeSet.html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 October 2003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201J Fall 2003</a:t>
            </a:r>
          </a:p>
        </p:txBody>
      </p:sp>
      <p:pic>
        <p:nvPicPr>
          <p:cNvPr id="405506" name="Picture 2" descr="j3dcla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8153400" cy="6811963"/>
          </a:xfrm>
          <a:prstGeom prst="rect">
            <a:avLst/>
          </a:prstGeom>
          <a:noFill/>
        </p:spPr>
      </p:pic>
      <p:sp>
        <p:nvSpPr>
          <p:cNvPr id="405507" name="Rectangle 3"/>
          <p:cNvSpPr>
            <a:spLocks noChangeArrowheads="1"/>
          </p:cNvSpPr>
          <p:nvPr/>
        </p:nvSpPr>
        <p:spPr bwMode="auto">
          <a:xfrm>
            <a:off x="138113" y="6170613"/>
            <a:ext cx="3921125" cy="488950"/>
          </a:xfrm>
          <a:prstGeom prst="rect">
            <a:avLst/>
          </a:prstGeom>
          <a:solidFill>
            <a:schemeClr val="bg1"/>
          </a:solidFill>
          <a:ln w="317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Java 3D Class Hierarchy Diagram </a:t>
            </a:r>
          </a:p>
          <a:p>
            <a:r>
              <a:rPr lang="en-US" sz="1000"/>
              <a:t>http://java.sun.com/products/java-media/3D/collateral/j3dclass.html</a:t>
            </a:r>
          </a:p>
        </p:txBody>
      </p:sp>
      <p:sp>
        <p:nvSpPr>
          <p:cNvPr id="405508" name="Rectangle 4"/>
          <p:cNvSpPr>
            <a:spLocks noChangeArrowheads="1"/>
          </p:cNvSpPr>
          <p:nvPr/>
        </p:nvSpPr>
        <p:spPr bwMode="auto">
          <a:xfrm>
            <a:off x="4791075" y="971550"/>
            <a:ext cx="695325" cy="95250"/>
          </a:xfrm>
          <a:prstGeom prst="rect">
            <a:avLst/>
          </a:prstGeom>
          <a:noFill/>
          <a:ln w="15875" algn="ctr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05509" name="Rectangle 5"/>
          <p:cNvSpPr>
            <a:spLocks noChangeArrowheads="1"/>
          </p:cNvSpPr>
          <p:nvPr/>
        </p:nvSpPr>
        <p:spPr bwMode="auto">
          <a:xfrm>
            <a:off x="3981450" y="1198563"/>
            <a:ext cx="590550" cy="103187"/>
          </a:xfrm>
          <a:prstGeom prst="rect">
            <a:avLst/>
          </a:prstGeom>
          <a:noFill/>
          <a:ln w="15875" algn="ctr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05510" name="Rectangle 6"/>
          <p:cNvSpPr>
            <a:spLocks noChangeArrowheads="1"/>
          </p:cNvSpPr>
          <p:nvPr/>
        </p:nvSpPr>
        <p:spPr bwMode="auto">
          <a:xfrm>
            <a:off x="2803525" y="1662113"/>
            <a:ext cx="590550" cy="103187"/>
          </a:xfrm>
          <a:prstGeom prst="rect">
            <a:avLst/>
          </a:prstGeom>
          <a:noFill/>
          <a:ln w="15875" algn="ctr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05511" name="Rectangle 7"/>
          <p:cNvSpPr>
            <a:spLocks noChangeArrowheads="1"/>
          </p:cNvSpPr>
          <p:nvPr/>
        </p:nvSpPr>
        <p:spPr bwMode="auto">
          <a:xfrm>
            <a:off x="2000250" y="1649413"/>
            <a:ext cx="590550" cy="103187"/>
          </a:xfrm>
          <a:prstGeom prst="rect">
            <a:avLst/>
          </a:prstGeom>
          <a:noFill/>
          <a:ln w="15875" algn="ctr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05512" name="Rectangle 8"/>
          <p:cNvSpPr>
            <a:spLocks noChangeArrowheads="1"/>
          </p:cNvSpPr>
          <p:nvPr/>
        </p:nvSpPr>
        <p:spPr bwMode="auto">
          <a:xfrm>
            <a:off x="1162050" y="2259013"/>
            <a:ext cx="590550" cy="103187"/>
          </a:xfrm>
          <a:prstGeom prst="rect">
            <a:avLst/>
          </a:prstGeom>
          <a:noFill/>
          <a:ln w="15875" algn="ctr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05513" name="Rectangle 9"/>
          <p:cNvSpPr>
            <a:spLocks noChangeArrowheads="1"/>
          </p:cNvSpPr>
          <p:nvPr/>
        </p:nvSpPr>
        <p:spPr bwMode="auto">
          <a:xfrm>
            <a:off x="685800" y="1484313"/>
            <a:ext cx="609600" cy="115887"/>
          </a:xfrm>
          <a:prstGeom prst="rect">
            <a:avLst/>
          </a:prstGeom>
          <a:noFill/>
          <a:ln w="15875" algn="ctr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05514" name="Rectangle 10"/>
          <p:cNvSpPr>
            <a:spLocks noChangeArrowheads="1"/>
          </p:cNvSpPr>
          <p:nvPr/>
        </p:nvSpPr>
        <p:spPr bwMode="auto">
          <a:xfrm>
            <a:off x="228600" y="3402013"/>
            <a:ext cx="533400" cy="103187"/>
          </a:xfrm>
          <a:prstGeom prst="rect">
            <a:avLst/>
          </a:prstGeom>
          <a:noFill/>
          <a:ln w="15875" algn="ctr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05515" name="Text Box 11"/>
          <p:cNvSpPr txBox="1">
            <a:spLocks noChangeArrowheads="1"/>
          </p:cNvSpPr>
          <p:nvPr/>
        </p:nvSpPr>
        <p:spPr bwMode="auto">
          <a:xfrm>
            <a:off x="4899025" y="406400"/>
            <a:ext cx="2955925" cy="396875"/>
          </a:xfrm>
          <a:prstGeom prst="rect">
            <a:avLst/>
          </a:prstGeom>
          <a:solidFill>
            <a:schemeClr val="bg1">
              <a:alpha val="80000"/>
            </a:schemeClr>
          </a:solidFill>
          <a:ln w="317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ahoma" pitchFamily="34" charset="0"/>
              </a:rPr>
              <a:t>RotationPathInterpolator</a:t>
            </a:r>
          </a:p>
        </p:txBody>
      </p:sp>
      <p:sp>
        <p:nvSpPr>
          <p:cNvPr id="405516" name="Text Box 12"/>
          <p:cNvSpPr txBox="1">
            <a:spLocks noChangeArrowheads="1"/>
          </p:cNvSpPr>
          <p:nvPr/>
        </p:nvSpPr>
        <p:spPr bwMode="auto">
          <a:xfrm>
            <a:off x="2836863" y="539750"/>
            <a:ext cx="2017712" cy="396875"/>
          </a:xfrm>
          <a:prstGeom prst="rect">
            <a:avLst/>
          </a:prstGeom>
          <a:solidFill>
            <a:schemeClr val="bg1">
              <a:alpha val="80000"/>
            </a:schemeClr>
          </a:solidFill>
          <a:ln w="317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ahoma" pitchFamily="34" charset="0"/>
              </a:rPr>
              <a:t>PathInterpolator</a:t>
            </a:r>
          </a:p>
        </p:txBody>
      </p:sp>
      <p:sp>
        <p:nvSpPr>
          <p:cNvPr id="405517" name="Text Box 13"/>
          <p:cNvSpPr txBox="1">
            <a:spLocks noChangeArrowheads="1"/>
          </p:cNvSpPr>
          <p:nvPr/>
        </p:nvSpPr>
        <p:spPr bwMode="auto">
          <a:xfrm>
            <a:off x="2422525" y="842963"/>
            <a:ext cx="1517650" cy="396875"/>
          </a:xfrm>
          <a:prstGeom prst="rect">
            <a:avLst/>
          </a:prstGeom>
          <a:solidFill>
            <a:schemeClr val="bg1">
              <a:alpha val="80000"/>
            </a:schemeClr>
          </a:solidFill>
          <a:ln w="317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ahoma" pitchFamily="34" charset="0"/>
              </a:rPr>
              <a:t>Interpolator</a:t>
            </a:r>
          </a:p>
        </p:txBody>
      </p:sp>
      <p:sp>
        <p:nvSpPr>
          <p:cNvPr id="405518" name="Text Box 14"/>
          <p:cNvSpPr txBox="1">
            <a:spLocks noChangeArrowheads="1"/>
          </p:cNvSpPr>
          <p:nvPr/>
        </p:nvSpPr>
        <p:spPr bwMode="auto">
          <a:xfrm>
            <a:off x="1714500" y="1154113"/>
            <a:ext cx="1084263" cy="396875"/>
          </a:xfrm>
          <a:prstGeom prst="rect">
            <a:avLst/>
          </a:prstGeom>
          <a:solidFill>
            <a:schemeClr val="bg1">
              <a:alpha val="80000"/>
            </a:schemeClr>
          </a:solidFill>
          <a:ln w="317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ahoma" pitchFamily="34" charset="0"/>
              </a:rPr>
              <a:t>Selector</a:t>
            </a:r>
          </a:p>
        </p:txBody>
      </p:sp>
      <p:sp>
        <p:nvSpPr>
          <p:cNvPr id="405519" name="Text Box 15"/>
          <p:cNvSpPr txBox="1">
            <a:spLocks noChangeArrowheads="1"/>
          </p:cNvSpPr>
          <p:nvPr/>
        </p:nvSpPr>
        <p:spPr bwMode="auto">
          <a:xfrm>
            <a:off x="681038" y="1008063"/>
            <a:ext cx="765175" cy="396875"/>
          </a:xfrm>
          <a:prstGeom prst="rect">
            <a:avLst/>
          </a:prstGeom>
          <a:solidFill>
            <a:schemeClr val="bg1">
              <a:alpha val="80000"/>
            </a:schemeClr>
          </a:solidFill>
          <a:ln w="317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ahoma" pitchFamily="34" charset="0"/>
              </a:rPr>
              <a:t>Node</a:t>
            </a:r>
          </a:p>
        </p:txBody>
      </p:sp>
      <p:sp>
        <p:nvSpPr>
          <p:cNvPr id="405520" name="Text Box 16"/>
          <p:cNvSpPr txBox="1">
            <a:spLocks noChangeArrowheads="1"/>
          </p:cNvSpPr>
          <p:nvPr/>
        </p:nvSpPr>
        <p:spPr bwMode="auto">
          <a:xfrm>
            <a:off x="1116013" y="1790700"/>
            <a:ext cx="658812" cy="396875"/>
          </a:xfrm>
          <a:prstGeom prst="rect">
            <a:avLst/>
          </a:prstGeom>
          <a:solidFill>
            <a:schemeClr val="bg1">
              <a:alpha val="80000"/>
            </a:schemeClr>
          </a:solidFill>
          <a:ln w="317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ahoma" pitchFamily="34" charset="0"/>
              </a:rPr>
              <a:t>Leaf</a:t>
            </a:r>
          </a:p>
        </p:txBody>
      </p:sp>
      <p:sp>
        <p:nvSpPr>
          <p:cNvPr id="405521" name="Text Box 17"/>
          <p:cNvSpPr txBox="1">
            <a:spLocks noChangeArrowheads="1"/>
          </p:cNvSpPr>
          <p:nvPr/>
        </p:nvSpPr>
        <p:spPr bwMode="auto">
          <a:xfrm>
            <a:off x="304800" y="2895600"/>
            <a:ext cx="2254250" cy="396875"/>
          </a:xfrm>
          <a:prstGeom prst="rect">
            <a:avLst/>
          </a:prstGeom>
          <a:solidFill>
            <a:schemeClr val="bg1">
              <a:alpha val="80000"/>
            </a:schemeClr>
          </a:solidFill>
          <a:ln w="317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ahoma" pitchFamily="34" charset="0"/>
              </a:rPr>
              <a:t>SceneGraphObject</a:t>
            </a:r>
          </a:p>
        </p:txBody>
      </p:sp>
      <p:sp>
        <p:nvSpPr>
          <p:cNvPr id="405522" name="Text Box 18"/>
          <p:cNvSpPr txBox="1">
            <a:spLocks noChangeArrowheads="1"/>
          </p:cNvSpPr>
          <p:nvPr/>
        </p:nvSpPr>
        <p:spPr bwMode="auto">
          <a:xfrm>
            <a:off x="4641850" y="4992688"/>
            <a:ext cx="4065588" cy="822325"/>
          </a:xfrm>
          <a:prstGeom prst="rect">
            <a:avLst/>
          </a:prstGeom>
          <a:solidFill>
            <a:schemeClr val="bg1"/>
          </a:solidFill>
          <a:ln w="317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Not at all uncommon to have</a:t>
            </a:r>
          </a:p>
          <a:p>
            <a:r>
              <a:rPr lang="en-US" sz="2400"/>
              <a:t>class hierarchies like this!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5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5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05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05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05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05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5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5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05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5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05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05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05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05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05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8" grpId="0" animBg="1"/>
      <p:bldP spid="405509" grpId="0" animBg="1"/>
      <p:bldP spid="405510" grpId="0" animBg="1"/>
      <p:bldP spid="405511" grpId="0" animBg="1"/>
      <p:bldP spid="405512" grpId="0" animBg="1"/>
      <p:bldP spid="405513" grpId="0" animBg="1"/>
      <p:bldP spid="405514" grpId="0" animBg="1"/>
      <p:bldP spid="405515" grpId="0" animBg="1"/>
      <p:bldP spid="405516" grpId="0" animBg="1"/>
      <p:bldP spid="405517" grpId="0" animBg="1"/>
      <p:bldP spid="405518" grpId="0" animBg="1"/>
      <p:bldP spid="405519" grpId="0" animBg="1"/>
      <p:bldP spid="405520" grpId="0" animBg="1"/>
      <p:bldP spid="405521" grpId="0" animBg="1"/>
      <p:bldP spid="4055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Classes are Subtypes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2658" y="1796934"/>
            <a:ext cx="2630977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public class </a:t>
            </a:r>
            <a:r>
              <a:rPr lang="en-US" sz="2400" dirty="0" smtClean="0"/>
              <a:t>Graph {</a:t>
            </a:r>
          </a:p>
          <a:p>
            <a:r>
              <a:rPr lang="en-US" sz="2400" dirty="0" smtClean="0"/>
              <a:t>   ...</a:t>
            </a:r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177146" y="2982883"/>
            <a:ext cx="461652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public class </a:t>
            </a:r>
            <a:r>
              <a:rPr lang="en-US" sz="2400" dirty="0" smtClean="0"/>
              <a:t>Graph 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</a:rPr>
              <a:t>extends Object</a:t>
            </a:r>
            <a:r>
              <a:rPr lang="en-US" sz="2400" dirty="0" smtClean="0"/>
              <a:t> {</a:t>
            </a:r>
          </a:p>
          <a:p>
            <a:r>
              <a:rPr lang="en-US" sz="2400" dirty="0" smtClean="0"/>
              <a:t>   ...</a:t>
            </a:r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6" name="Right Arrow 5"/>
          <p:cNvSpPr/>
          <p:nvPr/>
        </p:nvSpPr>
        <p:spPr>
          <a:xfrm rot="1879806">
            <a:off x="3556462" y="2284615"/>
            <a:ext cx="1295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419600" y="1981200"/>
            <a:ext cx="1435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really means: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4343400"/>
            <a:ext cx="3807453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public class </a:t>
            </a:r>
            <a:r>
              <a:rPr lang="en-US" dirty="0" err="1" smtClean="0"/>
              <a:t>java.lang.Object</a:t>
            </a:r>
            <a:r>
              <a:rPr lang="en-US" dirty="0" smtClean="0"/>
              <a:t> {</a:t>
            </a:r>
          </a:p>
          <a:p>
            <a:r>
              <a:rPr lang="en-US" dirty="0" smtClean="0"/>
              <a:t>   public </a:t>
            </a:r>
            <a:r>
              <a:rPr lang="en-US" dirty="0" err="1" smtClean="0"/>
              <a:t>boolean</a:t>
            </a:r>
            <a:r>
              <a:rPr lang="en-US" dirty="0" smtClean="0"/>
              <a:t> equals(Object o) { ... }</a:t>
            </a:r>
          </a:p>
          <a:p>
            <a:r>
              <a:rPr lang="en-US" dirty="0" smtClean="0"/>
              <a:t>   public String </a:t>
            </a:r>
            <a:r>
              <a:rPr lang="en-US" dirty="0" err="1" smtClean="0"/>
              <a:t>toString</a:t>
            </a:r>
            <a:r>
              <a:rPr lang="en-US" dirty="0" smtClean="0"/>
              <a:t>() { ... }</a:t>
            </a:r>
          </a:p>
          <a:p>
            <a:r>
              <a:rPr lang="en-US" dirty="0" smtClean="0"/>
              <a:t>   ... // 7 other methods</a:t>
            </a:r>
          </a:p>
          <a:p>
            <a:r>
              <a:rPr lang="en-US" dirty="0" smtClean="0"/>
              <a:t>}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Subtyping</a:t>
            </a:r>
            <a:r>
              <a:rPr lang="en-US" dirty="0" smtClean="0"/>
              <a:t> is </a:t>
            </a:r>
            <a:r>
              <a:rPr lang="en-US" b="1" dirty="0" smtClean="0"/>
              <a:t>Scary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4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Reasoning about correct code now requires thinking about all possible subtypes!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66801" y="4038600"/>
            <a:ext cx="678180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Substitution Principle (Behavioral </a:t>
            </a:r>
            <a:r>
              <a:rPr lang="en-US" sz="2400" b="1" dirty="0" err="1" smtClean="0"/>
              <a:t>Subtyping</a:t>
            </a:r>
            <a:r>
              <a:rPr lang="en-US" sz="2400" b="1" dirty="0" smtClean="0"/>
              <a:t>):</a:t>
            </a:r>
            <a:r>
              <a:rPr lang="en-US" sz="2400" dirty="0" smtClean="0"/>
              <a:t> imposing limits on the possible specifications of subtypes to make this possible!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Charge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427163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b="1" dirty="0" err="1"/>
              <a:t>Subtyping</a:t>
            </a:r>
            <a:endParaRPr lang="en-US" b="1" dirty="0"/>
          </a:p>
          <a:p>
            <a:pPr lvl="1">
              <a:lnSpc>
                <a:spcPct val="90000"/>
              </a:lnSpc>
            </a:pPr>
            <a:r>
              <a:rPr lang="en-US" dirty="0"/>
              <a:t>Allow one type to be used where another type is expected</a:t>
            </a:r>
          </a:p>
          <a:p>
            <a:pPr>
              <a:lnSpc>
                <a:spcPct val="90000"/>
              </a:lnSpc>
              <a:buNone/>
            </a:pPr>
            <a:r>
              <a:rPr lang="en-US" b="1" dirty="0"/>
              <a:t>Inheritance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Reuse implementation of the </a:t>
            </a:r>
            <a:r>
              <a:rPr lang="en-US" dirty="0" err="1"/>
              <a:t>supertype</a:t>
            </a:r>
            <a:r>
              <a:rPr lang="en-US" dirty="0"/>
              <a:t> to implement a subtype</a:t>
            </a:r>
          </a:p>
          <a:p>
            <a:pPr>
              <a:lnSpc>
                <a:spcPct val="90000"/>
              </a:lnSpc>
              <a:buNone/>
            </a:pPr>
            <a:r>
              <a:rPr lang="en-US" b="1" dirty="0"/>
              <a:t>Thursday: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When is it safe to say B is a subtype of A?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10200" y="5486400"/>
            <a:ext cx="3034036" cy="5232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Now: project ideas!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Procedural Abstraction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dirty="0" smtClean="0"/>
              <a:t>Abstraction hides details of computations</a:t>
            </a:r>
            <a:endParaRPr lang="en-US" sz="2800" b="1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sz="2800" dirty="0" smtClean="0"/>
              <a:t>One procedure abstracts many information processes</a:t>
            </a:r>
          </a:p>
          <a:p>
            <a:pPr>
              <a:buNone/>
            </a:pPr>
            <a:r>
              <a:rPr lang="en-US" b="1" dirty="0" smtClean="0"/>
              <a:t>Abstraction by Specification</a:t>
            </a:r>
          </a:p>
          <a:p>
            <a:pPr>
              <a:buNone/>
            </a:pPr>
            <a:r>
              <a:rPr lang="en-US" sz="2800" b="1" i="1" dirty="0" smtClean="0"/>
              <a:t>	</a:t>
            </a:r>
            <a:r>
              <a:rPr lang="en-US" sz="2800" dirty="0" smtClean="0"/>
              <a:t>Abstraction hides how a computation is done</a:t>
            </a:r>
            <a:endParaRPr lang="en-US" sz="2800" b="1" i="1" dirty="0" smtClean="0"/>
          </a:p>
          <a:p>
            <a:pPr>
              <a:buNone/>
            </a:pPr>
            <a:r>
              <a:rPr lang="en-US" sz="2800" b="1" i="1" dirty="0" smtClean="0"/>
              <a:t>	</a:t>
            </a:r>
            <a:r>
              <a:rPr lang="en-US" sz="2800" dirty="0" smtClean="0"/>
              <a:t>One specification can be satisfied by many procedures</a:t>
            </a:r>
          </a:p>
          <a:p>
            <a:pPr>
              <a:buNone/>
            </a:pPr>
            <a:r>
              <a:rPr lang="en-US" b="1" dirty="0" smtClean="0"/>
              <a:t>Data Abstraction</a:t>
            </a:r>
          </a:p>
          <a:p>
            <a:pPr>
              <a:buNone/>
            </a:pPr>
            <a:r>
              <a:rPr lang="en-US" sz="3000" dirty="0" smtClean="0"/>
              <a:t>	Abstraction hides how data is represented</a:t>
            </a:r>
          </a:p>
          <a:p>
            <a:pPr>
              <a:buNone/>
            </a:pPr>
            <a:r>
              <a:rPr lang="en-US" sz="3000" dirty="0" smtClean="0"/>
              <a:t>	One </a:t>
            </a:r>
            <a:r>
              <a:rPr lang="en-US" sz="3000" dirty="0" err="1" smtClean="0"/>
              <a:t>datatype</a:t>
            </a:r>
            <a:r>
              <a:rPr lang="en-US" sz="3000" dirty="0" smtClean="0"/>
              <a:t> can be implemented many ways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Subtyping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30313" y="1752600"/>
            <a:ext cx="2457450" cy="1066800"/>
            <a:chOff x="3348" y="2448"/>
            <a:chExt cx="1548" cy="672"/>
          </a:xfrm>
        </p:grpSpPr>
        <p:sp>
          <p:nvSpPr>
            <p:cNvPr id="371717" name="Rectangle 5"/>
            <p:cNvSpPr>
              <a:spLocks noChangeArrowheads="1"/>
            </p:cNvSpPr>
            <p:nvPr/>
          </p:nvSpPr>
          <p:spPr bwMode="auto">
            <a:xfrm>
              <a:off x="3359" y="2448"/>
              <a:ext cx="1537" cy="672"/>
            </a:xfrm>
            <a:prstGeom prst="rect">
              <a:avLst/>
            </a:prstGeom>
            <a:noFill/>
            <a:ln w="317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71718" name="Line 6"/>
            <p:cNvSpPr>
              <a:spLocks noChangeShapeType="1"/>
            </p:cNvSpPr>
            <p:nvPr/>
          </p:nvSpPr>
          <p:spPr bwMode="auto">
            <a:xfrm>
              <a:off x="3348" y="2614"/>
              <a:ext cx="1541" cy="1"/>
            </a:xfrm>
            <a:prstGeom prst="line">
              <a:avLst/>
            </a:prstGeom>
            <a:noFill/>
            <a:ln w="317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71719" name="Text Box 7"/>
            <p:cNvSpPr txBox="1">
              <a:spLocks noChangeArrowheads="1"/>
            </p:cNvSpPr>
            <p:nvPr/>
          </p:nvSpPr>
          <p:spPr bwMode="auto">
            <a:xfrm>
              <a:off x="3830" y="2678"/>
              <a:ext cx="657" cy="368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dirty="0" smtClean="0"/>
                <a:t>Filter</a:t>
              </a:r>
              <a:endParaRPr lang="en-US" sz="3200" dirty="0"/>
            </a:p>
          </p:txBody>
        </p:sp>
      </p:grpSp>
      <p:sp>
        <p:nvSpPr>
          <p:cNvPr id="371722" name="Rectangle 10"/>
          <p:cNvSpPr>
            <a:spLocks noChangeArrowheads="1"/>
          </p:cNvSpPr>
          <p:nvPr/>
        </p:nvSpPr>
        <p:spPr bwMode="auto">
          <a:xfrm>
            <a:off x="1236663" y="4572000"/>
            <a:ext cx="2439987" cy="1066800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1723" name="Line 11"/>
          <p:cNvSpPr>
            <a:spLocks noChangeShapeType="1"/>
          </p:cNvSpPr>
          <p:nvPr/>
        </p:nvSpPr>
        <p:spPr bwMode="auto">
          <a:xfrm>
            <a:off x="1219200" y="4835525"/>
            <a:ext cx="2446338" cy="1588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1724" name="Text Box 12"/>
          <p:cNvSpPr txBox="1">
            <a:spLocks noChangeArrowheads="1"/>
          </p:cNvSpPr>
          <p:nvPr/>
        </p:nvSpPr>
        <p:spPr bwMode="auto">
          <a:xfrm>
            <a:off x="1609494" y="4926561"/>
            <a:ext cx="1719125" cy="58477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err="1" smtClean="0"/>
              <a:t>BlurFilter</a:t>
            </a:r>
            <a:endParaRPr lang="en-US" sz="3200" dirty="0"/>
          </a:p>
        </p:txBody>
      </p:sp>
      <p:cxnSp>
        <p:nvCxnSpPr>
          <p:cNvPr id="371726" name="AutoShape 14"/>
          <p:cNvCxnSpPr>
            <a:cxnSpLocks noChangeShapeType="1"/>
            <a:stCxn id="371722" idx="0"/>
            <a:endCxn id="371717" idx="2"/>
          </p:cNvCxnSpPr>
          <p:nvPr/>
        </p:nvCxnSpPr>
        <p:spPr bwMode="auto">
          <a:xfrm flipV="1">
            <a:off x="2457450" y="2835275"/>
            <a:ext cx="11113" cy="1720850"/>
          </a:xfrm>
          <a:prstGeom prst="straightConnector1">
            <a:avLst/>
          </a:prstGeom>
          <a:noFill/>
          <a:ln w="31750">
            <a:solidFill>
              <a:schemeClr val="tx2"/>
            </a:solidFill>
            <a:round/>
            <a:headEnd/>
            <a:tailEnd type="none" w="lg" len="lg"/>
          </a:ln>
          <a:effectLst/>
        </p:spPr>
      </p:cxnSp>
      <p:sp>
        <p:nvSpPr>
          <p:cNvPr id="371728" name="Text Box 16"/>
          <p:cNvSpPr txBox="1">
            <a:spLocks noChangeArrowheads="1"/>
          </p:cNvSpPr>
          <p:nvPr/>
        </p:nvSpPr>
        <p:spPr bwMode="auto">
          <a:xfrm>
            <a:off x="3973674" y="2362200"/>
            <a:ext cx="5170326" cy="144655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 err="1" smtClean="0"/>
              <a:t>BlurFilter</a:t>
            </a:r>
            <a:r>
              <a:rPr lang="en-US" sz="2800" dirty="0" smtClean="0"/>
              <a:t> </a:t>
            </a:r>
            <a:r>
              <a:rPr lang="en-US" sz="2800" dirty="0"/>
              <a:t>is a </a:t>
            </a:r>
            <a:r>
              <a:rPr lang="en-US" sz="2800" b="1" i="1" dirty="0"/>
              <a:t>subtype</a:t>
            </a:r>
            <a:r>
              <a:rPr lang="en-US" sz="2800" dirty="0"/>
              <a:t> of </a:t>
            </a:r>
            <a:r>
              <a:rPr lang="en-US" sz="2800" dirty="0" smtClean="0"/>
              <a:t>Filter</a:t>
            </a:r>
            <a:endParaRPr lang="en-US" sz="2800" dirty="0"/>
          </a:p>
          <a:p>
            <a:r>
              <a:rPr lang="en-US" sz="2800" dirty="0" smtClean="0"/>
              <a:t>Filter </a:t>
            </a:r>
            <a:r>
              <a:rPr lang="en-US" sz="2800" dirty="0"/>
              <a:t>is </a:t>
            </a:r>
            <a:r>
              <a:rPr lang="en-US" sz="2800" dirty="0" smtClean="0"/>
              <a:t>the </a:t>
            </a:r>
            <a:r>
              <a:rPr lang="en-US" sz="2800" b="1" i="1" dirty="0" err="1"/>
              <a:t>supertype</a:t>
            </a:r>
            <a:r>
              <a:rPr lang="en-US" sz="2800" dirty="0"/>
              <a:t> of </a:t>
            </a:r>
            <a:r>
              <a:rPr lang="en-US" sz="2800" dirty="0" err="1" smtClean="0"/>
              <a:t>BlurFilter</a:t>
            </a:r>
            <a:endParaRPr lang="en-US" sz="2800" dirty="0"/>
          </a:p>
          <a:p>
            <a:r>
              <a:rPr lang="en-US" sz="2800" dirty="0" err="1" smtClean="0"/>
              <a:t>BlurFilter</a:t>
            </a:r>
            <a:r>
              <a:rPr lang="en-US" sz="2800" dirty="0" smtClean="0"/>
              <a:t> </a:t>
            </a:r>
            <a:r>
              <a:rPr lang="en-US" sz="3200" b="1" dirty="0" smtClean="0">
                <a:sym typeface="Symbol"/>
              </a:rPr>
              <a:t></a:t>
            </a:r>
            <a:r>
              <a:rPr lang="en-US" sz="2800" dirty="0" smtClean="0">
                <a:sym typeface="Symbol"/>
              </a:rPr>
              <a:t> Filter</a:t>
            </a:r>
            <a:endParaRPr lang="en-US" sz="4000" dirty="0"/>
          </a:p>
        </p:txBody>
      </p:sp>
      <p:sp>
        <p:nvSpPr>
          <p:cNvPr id="371729" name="AutoShape 17"/>
          <p:cNvSpPr>
            <a:spLocks noChangeArrowheads="1"/>
          </p:cNvSpPr>
          <p:nvPr/>
        </p:nvSpPr>
        <p:spPr bwMode="auto">
          <a:xfrm flipV="1">
            <a:off x="2352675" y="2849563"/>
            <a:ext cx="2286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317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038600" y="4419600"/>
            <a:ext cx="4876799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Subtype Abstraction allows us to abstract</a:t>
            </a:r>
            <a:r>
              <a:rPr lang="en-US" sz="2800" b="1" dirty="0" smtClean="0"/>
              <a:t> many possible </a:t>
            </a:r>
            <a:r>
              <a:rPr lang="en-US" sz="2800" b="1" dirty="0" err="1" smtClean="0"/>
              <a:t>datatypes</a:t>
            </a:r>
            <a:r>
              <a:rPr lang="en-US" sz="2800" dirty="0" smtClean="0"/>
              <a:t> with their </a:t>
            </a:r>
            <a:r>
              <a:rPr lang="en-US" sz="2800" dirty="0" err="1" smtClean="0"/>
              <a:t>supertype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71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71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71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71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1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71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22" grpId="0" animBg="1"/>
      <p:bldP spid="371723" grpId="0" animBg="1"/>
      <p:bldP spid="371724" grpId="0"/>
      <p:bldP spid="371728" grpId="0"/>
      <p:bldP spid="3717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Subtype Substitution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19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If </a:t>
            </a:r>
            <a:r>
              <a:rPr lang="en-US" i="1" dirty="0" smtClean="0"/>
              <a:t>B</a:t>
            </a:r>
            <a:r>
              <a:rPr lang="en-US" dirty="0" smtClean="0"/>
              <a:t> is a subtype of </a:t>
            </a:r>
            <a:r>
              <a:rPr lang="en-US" i="1" dirty="0" smtClean="0"/>
              <a:t>A</a:t>
            </a:r>
            <a:r>
              <a:rPr lang="en-US" dirty="0" smtClean="0"/>
              <a:t>, everywhere the code expects an </a:t>
            </a:r>
            <a:r>
              <a:rPr lang="en-US" i="1" dirty="0" smtClean="0"/>
              <a:t>A</a:t>
            </a:r>
            <a:r>
              <a:rPr lang="en-US" dirty="0" smtClean="0"/>
              <a:t>, a </a:t>
            </a:r>
            <a:r>
              <a:rPr lang="en-US" i="1" dirty="0" smtClean="0"/>
              <a:t>B</a:t>
            </a:r>
            <a:r>
              <a:rPr lang="en-US" dirty="0" smtClean="0"/>
              <a:t> can be used instead.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3733800"/>
            <a:ext cx="48565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Filter f = new </a:t>
            </a:r>
            <a:r>
              <a:rPr lang="en-US" sz="3600" dirty="0" err="1" smtClean="0"/>
              <a:t>BlurFilter</a:t>
            </a:r>
            <a:r>
              <a:rPr lang="en-US" sz="3600" dirty="0" smtClean="0"/>
              <a:t>();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5715000" y="3048000"/>
            <a:ext cx="251306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Filter f;</a:t>
            </a:r>
          </a:p>
          <a:p>
            <a:r>
              <a:rPr lang="en-US" sz="3600" dirty="0" err="1" smtClean="0"/>
              <a:t>BlurFilter</a:t>
            </a:r>
            <a:r>
              <a:rPr lang="en-US" sz="3600" dirty="0" smtClean="0"/>
              <a:t> bf;</a:t>
            </a:r>
          </a:p>
          <a:p>
            <a:r>
              <a:rPr lang="en-US" sz="3600" dirty="0" smtClean="0"/>
              <a:t>...</a:t>
            </a:r>
          </a:p>
          <a:p>
            <a:r>
              <a:rPr lang="en-US" sz="3600" dirty="0" smtClean="0"/>
              <a:t>f = bf;</a:t>
            </a:r>
          </a:p>
          <a:p>
            <a:r>
              <a:rPr lang="en-US" sz="3600" dirty="0" smtClean="0"/>
              <a:t>bf = f;</a:t>
            </a:r>
            <a:endParaRPr lang="en-US" sz="36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638800" y="5562600"/>
            <a:ext cx="1371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a Filter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447800"/>
            <a:ext cx="7173118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Filter f </a:t>
            </a:r>
            <a:r>
              <a:rPr lang="en-US" sz="2000" dirty="0" smtClean="0"/>
              <a:t>= </a:t>
            </a:r>
            <a:r>
              <a:rPr lang="en-US" sz="2000" dirty="0" err="1" smtClean="0"/>
              <a:t>loadFilter</a:t>
            </a:r>
            <a:r>
              <a:rPr lang="en-US" sz="2000" dirty="0" smtClean="0"/>
              <a:t>(command);</a:t>
            </a:r>
          </a:p>
          <a:p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idx</a:t>
            </a:r>
            <a:r>
              <a:rPr lang="en-US" sz="2000" dirty="0" smtClean="0"/>
              <a:t> = </a:t>
            </a:r>
            <a:r>
              <a:rPr lang="en-US" sz="2000" dirty="0" err="1" smtClean="0"/>
              <a:t>images.getSelectedIndex</a:t>
            </a:r>
            <a:r>
              <a:rPr lang="en-US" sz="2000" dirty="0" smtClean="0"/>
              <a:t>();</a:t>
            </a:r>
          </a:p>
          <a:p>
            <a:r>
              <a:rPr lang="en-US" sz="2000" dirty="0" smtClean="0"/>
              <a:t>if (</a:t>
            </a:r>
            <a:r>
              <a:rPr lang="en-US" sz="2000" dirty="0" err="1" smtClean="0"/>
              <a:t>idx</a:t>
            </a:r>
            <a:r>
              <a:rPr lang="en-US" sz="2000" dirty="0" smtClean="0"/>
              <a:t> &lt; 0) {</a:t>
            </a:r>
          </a:p>
          <a:p>
            <a:r>
              <a:rPr lang="en-US" sz="2000" dirty="0" smtClean="0"/>
              <a:t>   </a:t>
            </a:r>
            <a:r>
              <a:rPr lang="en-US" sz="2000" dirty="0" err="1" smtClean="0"/>
              <a:t>reportError</a:t>
            </a:r>
            <a:r>
              <a:rPr lang="en-US" sz="2000" dirty="0" smtClean="0"/>
              <a:t>("An image must be selected to apply an effect.");</a:t>
            </a:r>
          </a:p>
          <a:p>
            <a:r>
              <a:rPr lang="en-US" sz="2000" dirty="0" smtClean="0"/>
              <a:t>   return;</a:t>
            </a:r>
          </a:p>
          <a:p>
            <a:r>
              <a:rPr lang="en-US" sz="2000" dirty="0" smtClean="0"/>
              <a:t>}</a:t>
            </a:r>
          </a:p>
          <a:p>
            <a:r>
              <a:rPr lang="en-US" sz="2000" b="1" dirty="0" err="1" smtClean="0"/>
              <a:t>f.setImage</a:t>
            </a:r>
            <a:r>
              <a:rPr lang="en-US" sz="2000" dirty="0" smtClean="0"/>
              <a:t>(</a:t>
            </a:r>
            <a:r>
              <a:rPr lang="en-US" sz="2000" dirty="0" err="1" smtClean="0"/>
              <a:t>workingImages.get</a:t>
            </a:r>
            <a:r>
              <a:rPr lang="en-US" sz="2000" dirty="0" smtClean="0"/>
              <a:t>(</a:t>
            </a:r>
            <a:r>
              <a:rPr lang="en-US" sz="2000" dirty="0" err="1" smtClean="0"/>
              <a:t>idx</a:t>
            </a:r>
            <a:r>
              <a:rPr lang="en-US" sz="2000" dirty="0" smtClean="0"/>
              <a:t>), (String) </a:t>
            </a:r>
            <a:r>
              <a:rPr lang="en-US" sz="2000" dirty="0" err="1" smtClean="0"/>
              <a:t>imagesModel.get</a:t>
            </a:r>
            <a:r>
              <a:rPr lang="en-US" sz="2000" dirty="0" smtClean="0"/>
              <a:t>(</a:t>
            </a:r>
            <a:r>
              <a:rPr lang="en-US" sz="2000" dirty="0" err="1" smtClean="0"/>
              <a:t>idx</a:t>
            </a:r>
            <a:r>
              <a:rPr lang="en-US" sz="2000" dirty="0" smtClean="0"/>
              <a:t>));</a:t>
            </a:r>
          </a:p>
          <a:p>
            <a:r>
              <a:rPr lang="en-US" sz="2000" dirty="0" smtClean="0"/>
              <a:t>Image result = </a:t>
            </a:r>
            <a:r>
              <a:rPr lang="en-US" sz="2000" b="1" dirty="0" err="1" smtClean="0"/>
              <a:t>f.apply</a:t>
            </a:r>
            <a:r>
              <a:rPr lang="en-US" sz="2000" dirty="0" smtClean="0"/>
              <a:t>();</a:t>
            </a:r>
          </a:p>
          <a:p>
            <a:r>
              <a:rPr lang="en-US" sz="2000" dirty="0" smtClean="0"/>
              <a:t>if (result == null) {</a:t>
            </a:r>
          </a:p>
          <a:p>
            <a:r>
              <a:rPr lang="en-US" sz="2000" dirty="0" smtClean="0"/>
              <a:t>   </a:t>
            </a:r>
            <a:r>
              <a:rPr lang="en-US" sz="2000" dirty="0" err="1" smtClean="0"/>
              <a:t>reportError</a:t>
            </a:r>
            <a:r>
              <a:rPr lang="en-US" sz="2000" dirty="0" smtClean="0"/>
              <a:t>("Error applying filter");</a:t>
            </a:r>
          </a:p>
          <a:p>
            <a:r>
              <a:rPr lang="en-US" sz="2000" dirty="0" smtClean="0"/>
              <a:t>} else {</a:t>
            </a:r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addImage</a:t>
            </a:r>
            <a:r>
              <a:rPr lang="en-US" sz="2000" dirty="0" smtClean="0"/>
              <a:t>(result, </a:t>
            </a:r>
            <a:r>
              <a:rPr lang="en-US" sz="2000" b="1" dirty="0" err="1" smtClean="0"/>
              <a:t>f.getImageName</a:t>
            </a:r>
            <a:r>
              <a:rPr lang="en-US" sz="2000" b="1" dirty="0" smtClean="0"/>
              <a:t>()</a:t>
            </a:r>
            <a:r>
              <a:rPr lang="en-US" sz="2000" dirty="0" smtClean="0"/>
              <a:t> + "/" + </a:t>
            </a:r>
            <a:r>
              <a:rPr lang="en-US" sz="2000" b="1" dirty="0" err="1" smtClean="0"/>
              <a:t>f.getFilterName</a:t>
            </a:r>
            <a:r>
              <a:rPr lang="en-US" sz="2000" b="1" dirty="0" smtClean="0"/>
              <a:t>()</a:t>
            </a:r>
            <a:r>
              <a:rPr lang="en-US" sz="2000" dirty="0" smtClean="0"/>
              <a:t>);</a:t>
            </a:r>
          </a:p>
          <a:p>
            <a:r>
              <a:rPr lang="en-US" sz="2000" dirty="0" smtClean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91200" y="5943600"/>
            <a:ext cx="1942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ps4/GUI.java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1295400"/>
            <a:ext cx="3952214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// EFFECTS: Returns a Filter object </a:t>
            </a:r>
          </a:p>
          <a:p>
            <a:r>
              <a:rPr lang="en-US" dirty="0" smtClean="0"/>
              <a:t>//   associated  with the input name.</a:t>
            </a:r>
          </a:p>
          <a:p>
            <a:r>
              <a:rPr lang="en-US" dirty="0" smtClean="0"/>
              <a:t>private Filter </a:t>
            </a:r>
            <a:r>
              <a:rPr lang="en-US" dirty="0" err="1" smtClean="0"/>
              <a:t>loadFilter</a:t>
            </a:r>
            <a:r>
              <a:rPr lang="en-US" dirty="0" smtClean="0"/>
              <a:t>(String </a:t>
            </a:r>
            <a:r>
              <a:rPr lang="en-US" dirty="0" err="1" smtClean="0"/>
              <a:t>fname</a:t>
            </a:r>
            <a:r>
              <a:rPr lang="en-US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Supertype</a:t>
            </a:r>
            <a:r>
              <a:rPr lang="en-US" dirty="0" smtClean="0"/>
              <a:t> Specification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371600"/>
            <a:ext cx="8094395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public abstract class Filter {</a:t>
            </a:r>
          </a:p>
          <a:p>
            <a:r>
              <a:rPr lang="en-US" dirty="0" smtClean="0"/>
              <a:t>   // OVERVIEW: A Filter represents an image and provides a technique for altering it.</a:t>
            </a:r>
          </a:p>
          <a:p>
            <a:r>
              <a:rPr lang="en-US" dirty="0" smtClean="0"/>
              <a:t>   //     A Filter may be in one of three states: uninitialized, initialized,</a:t>
            </a:r>
          </a:p>
          <a:p>
            <a:r>
              <a:rPr lang="en-US" dirty="0" smtClean="0"/>
              <a:t>   //     and applied.  An initialized or applied filter has an associated image;</a:t>
            </a:r>
          </a:p>
          <a:p>
            <a:r>
              <a:rPr lang="en-US" dirty="0" smtClean="0"/>
              <a:t>   //     and a Pixels object that represents the pixel data (possibly modified </a:t>
            </a:r>
          </a:p>
          <a:p>
            <a:r>
              <a:rPr lang="en-US" dirty="0" smtClean="0"/>
              <a:t>   //     by the filter) in the image.</a:t>
            </a:r>
          </a:p>
          <a:p>
            <a:r>
              <a:rPr lang="en-US" b="1" dirty="0" smtClean="0"/>
              <a:t>  public Filter() </a:t>
            </a:r>
          </a:p>
          <a:p>
            <a:r>
              <a:rPr lang="en-US" b="1" dirty="0" smtClean="0"/>
              <a:t>       </a:t>
            </a:r>
            <a:r>
              <a:rPr lang="en-US" dirty="0" smtClean="0"/>
              <a:t>// EFFECTS: Initializes this to an uninitialized filter.</a:t>
            </a:r>
          </a:p>
          <a:p>
            <a:r>
              <a:rPr lang="en-US" b="1" dirty="0" smtClean="0"/>
              <a:t>  final public void </a:t>
            </a:r>
            <a:r>
              <a:rPr lang="en-US" b="1" dirty="0" err="1" smtClean="0"/>
              <a:t>setImage</a:t>
            </a:r>
            <a:r>
              <a:rPr lang="en-US" b="1" dirty="0" smtClean="0"/>
              <a:t>(Image </a:t>
            </a:r>
            <a:r>
              <a:rPr lang="en-US" b="1" dirty="0" err="1" smtClean="0"/>
              <a:t>p_image</a:t>
            </a:r>
            <a:r>
              <a:rPr lang="en-US" b="1" dirty="0" smtClean="0"/>
              <a:t>, String </a:t>
            </a:r>
            <a:r>
              <a:rPr lang="en-US" b="1" dirty="0" err="1" smtClean="0"/>
              <a:t>p_name</a:t>
            </a:r>
            <a:r>
              <a:rPr lang="en-US" b="1" dirty="0" smtClean="0"/>
              <a:t>)</a:t>
            </a:r>
          </a:p>
          <a:p>
            <a:r>
              <a:rPr lang="en-US" b="1" dirty="0" smtClean="0"/>
              <a:t>      </a:t>
            </a:r>
            <a:r>
              <a:rPr lang="en-US" dirty="0" smtClean="0"/>
              <a:t>// REQUIRES: this is uninitialized</a:t>
            </a:r>
          </a:p>
          <a:p>
            <a:r>
              <a:rPr lang="en-US" dirty="0" smtClean="0"/>
              <a:t>      // MODIFIES: this</a:t>
            </a:r>
          </a:p>
          <a:p>
            <a:r>
              <a:rPr lang="en-US" dirty="0" smtClean="0"/>
              <a:t>     // EFFECTS: Sets the image for this to </a:t>
            </a:r>
            <a:r>
              <a:rPr lang="en-US" dirty="0" err="1" smtClean="0"/>
              <a:t>p_image</a:t>
            </a:r>
            <a:r>
              <a:rPr lang="en-US" dirty="0" smtClean="0"/>
              <a:t>; sets this to the initialized state. </a:t>
            </a:r>
          </a:p>
          <a:p>
            <a:r>
              <a:rPr lang="en-US" b="1" dirty="0" smtClean="0"/>
              <a:t>  public String </a:t>
            </a:r>
            <a:r>
              <a:rPr lang="en-US" b="1" dirty="0" err="1" smtClean="0"/>
              <a:t>getImageName</a:t>
            </a:r>
            <a:r>
              <a:rPr lang="en-US" b="1" dirty="0" smtClean="0"/>
              <a:t>() </a:t>
            </a:r>
          </a:p>
          <a:p>
            <a:r>
              <a:rPr lang="en-US" dirty="0" smtClean="0"/>
              <a:t>      // EFFECTS: Returns the image name associated with the filter.</a:t>
            </a:r>
          </a:p>
          <a:p>
            <a:r>
              <a:rPr lang="en-US" b="1" dirty="0" smtClean="0"/>
              <a:t>  public String </a:t>
            </a:r>
            <a:r>
              <a:rPr lang="en-US" b="1" dirty="0" err="1" smtClean="0"/>
              <a:t>getFilterName</a:t>
            </a:r>
            <a:r>
              <a:rPr lang="en-US" b="1" dirty="0" smtClean="0"/>
              <a:t>() </a:t>
            </a:r>
          </a:p>
          <a:p>
            <a:r>
              <a:rPr lang="en-US" b="1" dirty="0" smtClean="0"/>
              <a:t>      </a:t>
            </a:r>
            <a:r>
              <a:rPr lang="en-US" dirty="0" smtClean="0"/>
              <a:t>// EFFECTS: Returns the name of the filter.</a:t>
            </a:r>
          </a:p>
          <a:p>
            <a:r>
              <a:rPr lang="en-US" b="1" dirty="0" smtClean="0"/>
              <a:t>   ...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2971800"/>
            <a:ext cx="37338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All subtypes must implement the </a:t>
            </a:r>
            <a:r>
              <a:rPr lang="en-US" dirty="0" err="1" smtClean="0"/>
              <a:t>supertype’s</a:t>
            </a:r>
            <a:r>
              <a:rPr lang="en-US" dirty="0" smtClean="0"/>
              <a:t> specification.  But, they can provide different implementations.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20583"/>
            <a:r>
              <a:rPr lang="en-US" dirty="0" smtClean="0"/>
              <a:t>Method Dispatch 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07718" indent="-307718" defTabSz="820583">
              <a:buNone/>
            </a:pPr>
            <a:r>
              <a:rPr lang="en-US" dirty="0" smtClean="0"/>
              <a:t>Assume B is a </a:t>
            </a:r>
            <a:r>
              <a:rPr lang="en-US" i="1" dirty="0" smtClean="0"/>
              <a:t>subtype</a:t>
            </a:r>
            <a:r>
              <a:rPr lang="en-US" dirty="0" smtClean="0"/>
              <a:t> of A</a:t>
            </a:r>
          </a:p>
          <a:p>
            <a:pPr marL="307718" indent="-307718" defTabSz="820583">
              <a:buNone/>
            </a:pPr>
            <a:r>
              <a:rPr lang="en-US" dirty="0" smtClean="0"/>
              <a:t>If both </a:t>
            </a:r>
            <a:r>
              <a:rPr lang="en-US" dirty="0" smtClean="0">
                <a:latin typeface="Tahoma" pitchFamily="34" charset="0"/>
              </a:rPr>
              <a:t>A</a:t>
            </a:r>
            <a:r>
              <a:rPr lang="en-US" dirty="0" smtClean="0"/>
              <a:t> and </a:t>
            </a:r>
            <a:r>
              <a:rPr lang="en-US" dirty="0" smtClean="0">
                <a:latin typeface="Tahoma" pitchFamily="34" charset="0"/>
              </a:rPr>
              <a:t>B</a:t>
            </a:r>
            <a:r>
              <a:rPr lang="en-US" dirty="0" smtClean="0"/>
              <a:t> have a method filter which method should be called?</a:t>
            </a:r>
          </a:p>
          <a:p>
            <a:pPr marL="307718" indent="-307718" defTabSz="820583">
              <a:buNone/>
            </a:pPr>
            <a:endParaRPr lang="en-US" dirty="0" smtClean="0"/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1306080" y="3326747"/>
            <a:ext cx="1988151" cy="2677644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608"/>
            <a:r>
              <a:rPr lang="en-US" sz="2400" dirty="0" smtClean="0"/>
              <a:t>A </a:t>
            </a:r>
            <a:r>
              <a:rPr lang="en-US" sz="2400" dirty="0" err="1" smtClean="0"/>
              <a:t>a</a:t>
            </a:r>
            <a:r>
              <a:rPr lang="en-US" sz="2400" dirty="0" smtClean="0"/>
              <a:t> = new A ();</a:t>
            </a:r>
          </a:p>
          <a:p>
            <a:pPr defTabSz="914608"/>
            <a:r>
              <a:rPr lang="en-US" sz="2400" dirty="0" smtClean="0"/>
              <a:t>B </a:t>
            </a:r>
            <a:r>
              <a:rPr lang="en-US" sz="2400" dirty="0" err="1" smtClean="0"/>
              <a:t>b</a:t>
            </a:r>
            <a:r>
              <a:rPr lang="en-US" sz="2400" dirty="0" smtClean="0"/>
              <a:t> = new B ();</a:t>
            </a:r>
          </a:p>
          <a:p>
            <a:pPr defTabSz="914608"/>
            <a:endParaRPr lang="en-US" sz="2400" dirty="0" smtClean="0"/>
          </a:p>
          <a:p>
            <a:pPr defTabSz="914608"/>
            <a:r>
              <a:rPr lang="en-US" sz="2400" dirty="0" err="1" smtClean="0"/>
              <a:t>a.filter</a:t>
            </a:r>
            <a:r>
              <a:rPr lang="en-US" sz="2400" dirty="0" smtClean="0"/>
              <a:t>();</a:t>
            </a:r>
          </a:p>
          <a:p>
            <a:pPr defTabSz="914608"/>
            <a:r>
              <a:rPr lang="en-US" sz="2400" dirty="0" err="1" smtClean="0"/>
              <a:t>b.filter</a:t>
            </a:r>
            <a:r>
              <a:rPr lang="en-US" sz="2400" dirty="0" smtClean="0"/>
              <a:t>();</a:t>
            </a:r>
          </a:p>
          <a:p>
            <a:pPr defTabSz="914608"/>
            <a:r>
              <a:rPr lang="en-US" sz="2400" dirty="0" smtClean="0"/>
              <a:t>a = b;</a:t>
            </a:r>
          </a:p>
          <a:p>
            <a:pPr defTabSz="914608"/>
            <a:r>
              <a:rPr lang="en-US" sz="2400" dirty="0" err="1" smtClean="0"/>
              <a:t>a.filter</a:t>
            </a:r>
            <a:r>
              <a:rPr lang="en-US" sz="2400" dirty="0" smtClean="0"/>
              <a:t>()</a:t>
            </a:r>
            <a:endParaRPr lang="en-US" sz="2400" dirty="0"/>
          </a:p>
        </p:txBody>
      </p:sp>
      <p:sp>
        <p:nvSpPr>
          <p:cNvPr id="624645" name="Text Box 5"/>
          <p:cNvSpPr txBox="1">
            <a:spLocks noChangeArrowheads="1"/>
          </p:cNvSpPr>
          <p:nvPr/>
        </p:nvSpPr>
        <p:spPr bwMode="auto">
          <a:xfrm>
            <a:off x="3528580" y="4441732"/>
            <a:ext cx="2998876" cy="40009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608"/>
            <a:r>
              <a:rPr lang="en-US" sz="2000" dirty="0"/>
              <a:t>Calls class A’s </a:t>
            </a:r>
            <a:r>
              <a:rPr lang="en-US" sz="2000" dirty="0" smtClean="0"/>
              <a:t>filter method</a:t>
            </a:r>
            <a:endParaRPr lang="en-US" sz="2000" dirty="0"/>
          </a:p>
        </p:txBody>
      </p:sp>
      <p:sp>
        <p:nvSpPr>
          <p:cNvPr id="624646" name="Text Box 6"/>
          <p:cNvSpPr txBox="1">
            <a:spLocks noChangeArrowheads="1"/>
          </p:cNvSpPr>
          <p:nvPr/>
        </p:nvSpPr>
        <p:spPr bwMode="auto">
          <a:xfrm>
            <a:off x="3541568" y="4812926"/>
            <a:ext cx="2999004" cy="40009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608"/>
            <a:r>
              <a:rPr lang="en-US" sz="2000" dirty="0"/>
              <a:t>Calls class B’s </a:t>
            </a:r>
            <a:r>
              <a:rPr lang="en-US" sz="2000" dirty="0" smtClean="0"/>
              <a:t>filter </a:t>
            </a:r>
            <a:r>
              <a:rPr lang="en-US" sz="2000" dirty="0"/>
              <a:t>method</a:t>
            </a:r>
          </a:p>
        </p:txBody>
      </p:sp>
      <p:sp>
        <p:nvSpPr>
          <p:cNvPr id="624647" name="Text Box 7"/>
          <p:cNvSpPr txBox="1">
            <a:spLocks noChangeArrowheads="1"/>
          </p:cNvSpPr>
          <p:nvPr/>
        </p:nvSpPr>
        <p:spPr bwMode="auto">
          <a:xfrm>
            <a:off x="3544454" y="5572125"/>
            <a:ext cx="2999004" cy="40009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608"/>
            <a:r>
              <a:rPr lang="en-US" sz="2000" dirty="0"/>
              <a:t>Calls class B’s </a:t>
            </a:r>
            <a:r>
              <a:rPr lang="en-US" sz="2000" dirty="0" smtClean="0"/>
              <a:t>filter </a:t>
            </a:r>
            <a:r>
              <a:rPr lang="en-US" sz="2000" dirty="0"/>
              <a:t>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2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2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45" grpId="0"/>
      <p:bldP spid="624646" grpId="0"/>
      <p:bldP spid="6246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20583"/>
            <a:r>
              <a:rPr lang="en-US" dirty="0" smtClean="0"/>
              <a:t>Dynamic Dispatch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489" y="1448361"/>
            <a:ext cx="8229023" cy="4525776"/>
          </a:xfrm>
        </p:spPr>
        <p:txBody>
          <a:bodyPr/>
          <a:lstStyle/>
          <a:p>
            <a:pPr marL="307718" indent="-307718" defTabSz="820583">
              <a:buNone/>
            </a:pPr>
            <a:r>
              <a:rPr lang="en-US" dirty="0" smtClean="0"/>
              <a:t>	Search for the method up the type hierarchy, starting from the </a:t>
            </a:r>
            <a:r>
              <a:rPr lang="en-US" b="1" dirty="0" smtClean="0"/>
              <a:t>actual</a:t>
            </a:r>
            <a:r>
              <a:rPr lang="en-US" dirty="0" smtClean="0"/>
              <a:t> (dynamic) </a:t>
            </a:r>
            <a:r>
              <a:rPr lang="en-US" b="1" dirty="0" smtClean="0"/>
              <a:t>type</a:t>
            </a:r>
            <a:r>
              <a:rPr lang="en-US" dirty="0" smtClean="0"/>
              <a:t> of the object</a:t>
            </a:r>
          </a:p>
        </p:txBody>
      </p:sp>
      <p:sp>
        <p:nvSpPr>
          <p:cNvPr id="625668" name="Rectangle 4"/>
          <p:cNvSpPr>
            <a:spLocks noChangeArrowheads="1"/>
          </p:cNvSpPr>
          <p:nvPr/>
        </p:nvSpPr>
        <p:spPr bwMode="auto">
          <a:xfrm>
            <a:off x="598921" y="3473889"/>
            <a:ext cx="1066511" cy="359858"/>
          </a:xfrm>
          <a:prstGeom prst="rect">
            <a:avLst/>
          </a:prstGeom>
          <a:noFill/>
          <a:ln w="31750">
            <a:solidFill>
              <a:schemeClr val="accent2"/>
            </a:solidFill>
            <a:miter lim="800000"/>
            <a:headEnd/>
            <a:tailEnd/>
          </a:ln>
        </p:spPr>
        <p:txBody>
          <a:bodyPr lIns="82058" tIns="41029" rIns="82058" bIns="41029" anchor="ctr">
            <a:spAutoFit/>
          </a:bodyPr>
          <a:lstStyle/>
          <a:p>
            <a:endParaRPr lang="en-US"/>
          </a:p>
        </p:txBody>
      </p:sp>
      <p:sp>
        <p:nvSpPr>
          <p:cNvPr id="625669" name="Text Box 5"/>
          <p:cNvSpPr txBox="1">
            <a:spLocks noChangeArrowheads="1"/>
          </p:cNvSpPr>
          <p:nvPr/>
        </p:nvSpPr>
        <p:spPr bwMode="auto">
          <a:xfrm>
            <a:off x="963700" y="3466363"/>
            <a:ext cx="322502" cy="3693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608"/>
            <a:r>
              <a:rPr lang="en-US" dirty="0">
                <a:latin typeface="Tahoma" pitchFamily="34" charset="0"/>
              </a:rPr>
              <a:t>A</a:t>
            </a:r>
          </a:p>
        </p:txBody>
      </p:sp>
      <p:sp>
        <p:nvSpPr>
          <p:cNvPr id="625670" name="Rectangle 6"/>
          <p:cNvSpPr>
            <a:spLocks noChangeArrowheads="1"/>
          </p:cNvSpPr>
          <p:nvPr/>
        </p:nvSpPr>
        <p:spPr bwMode="auto">
          <a:xfrm>
            <a:off x="558512" y="4889003"/>
            <a:ext cx="1157432" cy="359858"/>
          </a:xfrm>
          <a:prstGeom prst="rect">
            <a:avLst/>
          </a:prstGeom>
          <a:noFill/>
          <a:ln w="31750">
            <a:solidFill>
              <a:schemeClr val="accent2"/>
            </a:solidFill>
            <a:miter lim="800000"/>
            <a:headEnd/>
            <a:tailEnd/>
          </a:ln>
        </p:spPr>
        <p:txBody>
          <a:bodyPr lIns="82058" tIns="41029" rIns="82058" bIns="41029" anchor="ctr">
            <a:spAutoFit/>
          </a:bodyPr>
          <a:lstStyle/>
          <a:p>
            <a:endParaRPr lang="en-US"/>
          </a:p>
        </p:txBody>
      </p:sp>
      <p:sp>
        <p:nvSpPr>
          <p:cNvPr id="625671" name="Text Box 7"/>
          <p:cNvSpPr txBox="1">
            <a:spLocks noChangeArrowheads="1"/>
          </p:cNvSpPr>
          <p:nvPr/>
        </p:nvSpPr>
        <p:spPr bwMode="auto">
          <a:xfrm>
            <a:off x="969760" y="4888480"/>
            <a:ext cx="320899" cy="3693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608"/>
            <a:r>
              <a:rPr lang="en-US" dirty="0" smtClean="0">
                <a:latin typeface="Tahoma" pitchFamily="34" charset="0"/>
              </a:rPr>
              <a:t>B</a:t>
            </a:r>
            <a:endParaRPr lang="en-US" dirty="0">
              <a:latin typeface="Tahoma" pitchFamily="34" charset="0"/>
            </a:endParaRPr>
          </a:p>
        </p:txBody>
      </p:sp>
      <p:sp>
        <p:nvSpPr>
          <p:cNvPr id="17419" name="Text Box 10"/>
          <p:cNvSpPr txBox="1">
            <a:spLocks noChangeArrowheads="1"/>
          </p:cNvSpPr>
          <p:nvPr/>
        </p:nvSpPr>
        <p:spPr bwMode="auto">
          <a:xfrm>
            <a:off x="5520171" y="3258110"/>
            <a:ext cx="1988151" cy="193898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608"/>
            <a:r>
              <a:rPr lang="en-US" sz="2400" dirty="0"/>
              <a:t>A </a:t>
            </a:r>
            <a:r>
              <a:rPr lang="en-US" sz="2400" dirty="0" err="1"/>
              <a:t>a</a:t>
            </a:r>
            <a:r>
              <a:rPr lang="en-US" sz="2400" dirty="0"/>
              <a:t> = new A ();</a:t>
            </a:r>
          </a:p>
          <a:p>
            <a:pPr defTabSz="914608"/>
            <a:r>
              <a:rPr lang="en-US" sz="2400" dirty="0"/>
              <a:t>B </a:t>
            </a:r>
            <a:r>
              <a:rPr lang="en-US" sz="2400" dirty="0" err="1"/>
              <a:t>b</a:t>
            </a:r>
            <a:r>
              <a:rPr lang="en-US" sz="2400" dirty="0"/>
              <a:t> = new B ();</a:t>
            </a:r>
          </a:p>
          <a:p>
            <a:pPr defTabSz="914608"/>
            <a:endParaRPr lang="en-US" sz="2400" dirty="0"/>
          </a:p>
          <a:p>
            <a:pPr defTabSz="914608"/>
            <a:r>
              <a:rPr lang="en-US" sz="2400" dirty="0" err="1" smtClean="0"/>
              <a:t>a.filter</a:t>
            </a:r>
            <a:r>
              <a:rPr lang="en-US" sz="2400" dirty="0" smtClean="0"/>
              <a:t>();</a:t>
            </a:r>
            <a:endParaRPr lang="en-US" sz="2400" dirty="0"/>
          </a:p>
          <a:p>
            <a:pPr defTabSz="914608"/>
            <a:r>
              <a:rPr lang="en-US" sz="2400" dirty="0" err="1" smtClean="0"/>
              <a:t>b.filter</a:t>
            </a:r>
            <a:r>
              <a:rPr lang="en-US" sz="2400" dirty="0" smtClean="0"/>
              <a:t>();</a:t>
            </a:r>
          </a:p>
        </p:txBody>
      </p:sp>
      <p:sp>
        <p:nvSpPr>
          <p:cNvPr id="17420" name="Oval 11"/>
          <p:cNvSpPr>
            <a:spLocks noChangeArrowheads="1"/>
          </p:cNvSpPr>
          <p:nvPr/>
        </p:nvSpPr>
        <p:spPr bwMode="auto">
          <a:xfrm>
            <a:off x="2345171" y="4058449"/>
            <a:ext cx="1294534" cy="506029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</p:spPr>
        <p:txBody>
          <a:bodyPr lIns="82058" tIns="41029" rIns="82058" bIns="41029" anchor="ctr">
            <a:spAutoFit/>
          </a:bodyPr>
          <a:lstStyle/>
          <a:p>
            <a:endParaRPr lang="en-US"/>
          </a:p>
        </p:txBody>
      </p:sp>
      <p:sp>
        <p:nvSpPr>
          <p:cNvPr id="17421" name="Text Box 12"/>
          <p:cNvSpPr txBox="1">
            <a:spLocks noChangeArrowheads="1"/>
          </p:cNvSpPr>
          <p:nvPr/>
        </p:nvSpPr>
        <p:spPr bwMode="auto">
          <a:xfrm>
            <a:off x="3830205" y="3120839"/>
            <a:ext cx="311727" cy="36699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defTabSz="914608"/>
            <a:r>
              <a:rPr lang="en-US" dirty="0">
                <a:latin typeface="Arial" charset="0"/>
              </a:rPr>
              <a:t>a</a:t>
            </a:r>
          </a:p>
        </p:txBody>
      </p:sp>
      <p:sp>
        <p:nvSpPr>
          <p:cNvPr id="17422" name="Line 13"/>
          <p:cNvSpPr>
            <a:spLocks noChangeShapeType="1"/>
          </p:cNvSpPr>
          <p:nvPr/>
        </p:nvSpPr>
        <p:spPr bwMode="auto">
          <a:xfrm flipH="1">
            <a:off x="3416011" y="3433156"/>
            <a:ext cx="515908" cy="621974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square" lIns="82058" tIns="41029" rIns="82058" bIns="41029">
            <a:spAutoFit/>
          </a:bodyPr>
          <a:lstStyle/>
          <a:p>
            <a:endParaRPr lang="en-US"/>
          </a:p>
        </p:txBody>
      </p:sp>
      <p:sp>
        <p:nvSpPr>
          <p:cNvPr id="17423" name="Line 14"/>
          <p:cNvSpPr>
            <a:spLocks noChangeShapeType="1"/>
          </p:cNvSpPr>
          <p:nvPr/>
        </p:nvSpPr>
        <p:spPr bwMode="auto">
          <a:xfrm flipH="1" flipV="1">
            <a:off x="1715944" y="3693740"/>
            <a:ext cx="796636" cy="421621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 type="triangle" w="med" len="med"/>
          </a:ln>
        </p:spPr>
        <p:txBody>
          <a:bodyPr lIns="82058" tIns="41029" rIns="82058" bIns="41029">
            <a:spAutoFit/>
          </a:bodyPr>
          <a:lstStyle/>
          <a:p>
            <a:endParaRPr lang="en-US"/>
          </a:p>
        </p:txBody>
      </p:sp>
      <p:sp>
        <p:nvSpPr>
          <p:cNvPr id="17424" name="Line 15"/>
          <p:cNvSpPr>
            <a:spLocks noChangeShapeType="1"/>
          </p:cNvSpPr>
          <p:nvPr/>
        </p:nvSpPr>
        <p:spPr bwMode="auto">
          <a:xfrm flipH="1">
            <a:off x="1720734" y="3333404"/>
            <a:ext cx="2144682" cy="216131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square" lIns="82058" tIns="41029" rIns="82058" bIns="41029">
            <a:spAutoFit/>
          </a:bodyPr>
          <a:lstStyle/>
          <a:p>
            <a:endParaRPr lang="en-US"/>
          </a:p>
        </p:txBody>
      </p:sp>
      <p:sp>
        <p:nvSpPr>
          <p:cNvPr id="17425" name="Text Box 16"/>
          <p:cNvSpPr txBox="1">
            <a:spLocks noChangeArrowheads="1"/>
          </p:cNvSpPr>
          <p:nvPr/>
        </p:nvSpPr>
        <p:spPr bwMode="auto">
          <a:xfrm>
            <a:off x="2006023" y="2972360"/>
            <a:ext cx="1510007" cy="3693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608"/>
            <a:r>
              <a:rPr lang="en-US" dirty="0"/>
              <a:t>apparent type</a:t>
            </a:r>
          </a:p>
        </p:txBody>
      </p:sp>
      <p:sp>
        <p:nvSpPr>
          <p:cNvPr id="17426" name="Text Box 17"/>
          <p:cNvSpPr txBox="1">
            <a:spLocks noChangeArrowheads="1"/>
          </p:cNvSpPr>
          <p:nvPr/>
        </p:nvSpPr>
        <p:spPr bwMode="auto">
          <a:xfrm>
            <a:off x="2020455" y="3581681"/>
            <a:ext cx="1226596" cy="3693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608"/>
            <a:r>
              <a:rPr lang="en-US" dirty="0"/>
              <a:t>actual type</a:t>
            </a:r>
          </a:p>
        </p:txBody>
      </p:sp>
      <p:sp>
        <p:nvSpPr>
          <p:cNvPr id="17427" name="Oval 18"/>
          <p:cNvSpPr>
            <a:spLocks noChangeArrowheads="1"/>
          </p:cNvSpPr>
          <p:nvPr/>
        </p:nvSpPr>
        <p:spPr bwMode="auto">
          <a:xfrm>
            <a:off x="2540001" y="5576146"/>
            <a:ext cx="1295977" cy="506029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</p:spPr>
        <p:txBody>
          <a:bodyPr lIns="82058" tIns="41029" rIns="82058" bIns="41029" anchor="ctr">
            <a:spAutoFit/>
          </a:bodyPr>
          <a:lstStyle/>
          <a:p>
            <a:endParaRPr lang="en-US"/>
          </a:p>
        </p:txBody>
      </p:sp>
      <p:sp>
        <p:nvSpPr>
          <p:cNvPr id="17428" name="Text Box 19"/>
          <p:cNvSpPr txBox="1">
            <a:spLocks noChangeArrowheads="1"/>
          </p:cNvSpPr>
          <p:nvPr/>
        </p:nvSpPr>
        <p:spPr bwMode="auto">
          <a:xfrm>
            <a:off x="4765964" y="4532596"/>
            <a:ext cx="311727" cy="36699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defTabSz="914608"/>
            <a:r>
              <a:rPr lang="en-US" dirty="0">
                <a:latin typeface="Arial" charset="0"/>
              </a:rPr>
              <a:t>b</a:t>
            </a:r>
          </a:p>
        </p:txBody>
      </p:sp>
      <p:sp>
        <p:nvSpPr>
          <p:cNvPr id="17429" name="Line 20"/>
          <p:cNvSpPr>
            <a:spLocks noChangeShapeType="1"/>
          </p:cNvSpPr>
          <p:nvPr/>
        </p:nvSpPr>
        <p:spPr bwMode="auto">
          <a:xfrm flipH="1">
            <a:off x="3612284" y="4822732"/>
            <a:ext cx="1222375" cy="726981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82058" tIns="41029" rIns="82058" bIns="41029">
            <a:spAutoFit/>
          </a:bodyPr>
          <a:lstStyle/>
          <a:p>
            <a:endParaRPr lang="en-US"/>
          </a:p>
        </p:txBody>
      </p:sp>
      <p:sp>
        <p:nvSpPr>
          <p:cNvPr id="17430" name="Line 21"/>
          <p:cNvSpPr>
            <a:spLocks noChangeShapeType="1"/>
          </p:cNvSpPr>
          <p:nvPr/>
        </p:nvSpPr>
        <p:spPr bwMode="auto">
          <a:xfrm flipH="1" flipV="1">
            <a:off x="1792432" y="5217740"/>
            <a:ext cx="796636" cy="421621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 type="triangle" w="med" len="med"/>
          </a:ln>
        </p:spPr>
        <p:txBody>
          <a:bodyPr lIns="82058" tIns="41029" rIns="82058" bIns="41029">
            <a:spAutoFit/>
          </a:bodyPr>
          <a:lstStyle/>
          <a:p>
            <a:endParaRPr lang="en-US"/>
          </a:p>
        </p:txBody>
      </p:sp>
      <p:sp>
        <p:nvSpPr>
          <p:cNvPr id="17431" name="Line 22"/>
          <p:cNvSpPr>
            <a:spLocks noChangeShapeType="1"/>
          </p:cNvSpPr>
          <p:nvPr/>
        </p:nvSpPr>
        <p:spPr bwMode="auto">
          <a:xfrm flipH="1">
            <a:off x="1778000" y="4724681"/>
            <a:ext cx="2895023" cy="228319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82058" tIns="41029" rIns="82058" bIns="41029">
            <a:spAutoFit/>
          </a:bodyPr>
          <a:lstStyle/>
          <a:p>
            <a:endParaRPr lang="en-US"/>
          </a:p>
        </p:txBody>
      </p:sp>
      <p:sp>
        <p:nvSpPr>
          <p:cNvPr id="17432" name="Text Box 23"/>
          <p:cNvSpPr txBox="1">
            <a:spLocks noChangeArrowheads="1"/>
          </p:cNvSpPr>
          <p:nvPr/>
        </p:nvSpPr>
        <p:spPr bwMode="auto">
          <a:xfrm>
            <a:off x="2363932" y="4843743"/>
            <a:ext cx="1510007" cy="3693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608"/>
            <a:r>
              <a:rPr lang="en-US" dirty="0"/>
              <a:t>apparent type</a:t>
            </a:r>
          </a:p>
        </p:txBody>
      </p:sp>
      <p:sp>
        <p:nvSpPr>
          <p:cNvPr id="17433" name="Text Box 24"/>
          <p:cNvSpPr txBox="1">
            <a:spLocks noChangeArrowheads="1"/>
          </p:cNvSpPr>
          <p:nvPr/>
        </p:nvSpPr>
        <p:spPr bwMode="auto">
          <a:xfrm>
            <a:off x="994353" y="5384427"/>
            <a:ext cx="1226596" cy="3693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608"/>
            <a:r>
              <a:rPr lang="en-US" dirty="0"/>
              <a:t>actual 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5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25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25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25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8" grpId="0" animBg="1"/>
      <p:bldP spid="625669" grpId="0"/>
      <p:bldP spid="625670" grpId="0" animBg="1"/>
      <p:bldP spid="62567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1805</TotalTime>
  <Words>1269</Words>
  <Application>Microsoft Office PowerPoint</Application>
  <PresentationFormat>On-screen Show (4:3)</PresentationFormat>
  <Paragraphs>290</Paragraphs>
  <Slides>24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cs2220: Engineering Software  Class 11:  Subtyping and Inheritance</vt:lpstr>
      <vt:lpstr>Schedule Updates</vt:lpstr>
      <vt:lpstr>Kinds of Abstraction</vt:lpstr>
      <vt:lpstr>Subtyping</vt:lpstr>
      <vt:lpstr>Subtype Substitution</vt:lpstr>
      <vt:lpstr>Applying a Filter</vt:lpstr>
      <vt:lpstr>Supertype Specification</vt:lpstr>
      <vt:lpstr>Method Dispatch </vt:lpstr>
      <vt:lpstr>Dynamic Dispatch</vt:lpstr>
      <vt:lpstr>Dynamic Dispatch</vt:lpstr>
      <vt:lpstr>Apparent and Actual Types</vt:lpstr>
      <vt:lpstr>Downcasting</vt:lpstr>
      <vt:lpstr>Implementing a Subtype</vt:lpstr>
      <vt:lpstr>Dynamic Dispatch</vt:lpstr>
      <vt:lpstr>Overriding Methods</vt:lpstr>
      <vt:lpstr>Subtyping vs. Inheritance</vt:lpstr>
      <vt:lpstr>Subtyping/Inheritance in Java</vt:lpstr>
      <vt:lpstr>Is it possible to get inheritance without subtyping?</vt:lpstr>
      <vt:lpstr>Java’s Type Hierarchy</vt:lpstr>
      <vt:lpstr>Slide 20</vt:lpstr>
      <vt:lpstr>Slide 21</vt:lpstr>
      <vt:lpstr>All Classes are Subtypes</vt:lpstr>
      <vt:lpstr>Why Subtyping is Scary</vt:lpstr>
      <vt:lpstr>Charge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Evans</dc:creator>
  <cp:lastModifiedBy>David Evans</cp:lastModifiedBy>
  <cp:revision>221</cp:revision>
  <dcterms:created xsi:type="dcterms:W3CDTF">2010-09-07T21:02:44Z</dcterms:created>
  <dcterms:modified xsi:type="dcterms:W3CDTF">2010-09-28T21:00:48Z</dcterms:modified>
</cp:coreProperties>
</file>