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76" r:id="rId3"/>
    <p:sldId id="277" r:id="rId4"/>
    <p:sldId id="278" r:id="rId5"/>
    <p:sldId id="279" r:id="rId6"/>
    <p:sldId id="273" r:id="rId7"/>
    <p:sldId id="281" r:id="rId8"/>
    <p:sldId id="282" r:id="rId9"/>
    <p:sldId id="283" r:id="rId10"/>
    <p:sldId id="284" r:id="rId11"/>
    <p:sldId id="285" r:id="rId12"/>
    <p:sldId id="288" r:id="rId13"/>
    <p:sldId id="289" r:id="rId14"/>
    <p:sldId id="290" r:id="rId15"/>
    <p:sldId id="291" r:id="rId16"/>
    <p:sldId id="296" r:id="rId17"/>
    <p:sldId id="292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7F7F7F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593" autoAdjust="0"/>
    <p:restoredTop sz="86364" autoAdjust="0"/>
  </p:normalViewPr>
  <p:slideViewPr>
    <p:cSldViewPr>
      <p:cViewPr varScale="1">
        <p:scale>
          <a:sx n="133" d="100"/>
          <a:sy n="133" d="100"/>
        </p:scale>
        <p:origin x="-17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/>
          <a:lstStyle>
            <a:lvl1pPr algn="r">
              <a:defRPr sz="1300"/>
            </a:lvl1pPr>
          </a:lstStyle>
          <a:p>
            <a:fld id="{144E0CFA-9C2D-42A6-B7DA-552AF61E5B4A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2" rIns="96644" bIns="483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4" tIns="48322" rIns="96644" bIns="483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4" tIns="48322" rIns="96644" bIns="48322" rtlCol="0" anchor="b"/>
          <a:lstStyle>
            <a:lvl1pPr algn="r">
              <a:defRPr sz="1300"/>
            </a:lvl1pPr>
          </a:lstStyle>
          <a:p>
            <a:fld id="{2F345F62-28E5-4D7A-BF2C-280E267F8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12597-4B07-4299-A0DA-EC129B8AEA8F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12597-4B07-4299-A0DA-EC129B8AEA8F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DB644-29E3-4CA2-A824-559DC7C8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12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5714889"/>
            <a:ext cx="9135373" cy="114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11290"/>
          <a:stretch>
            <a:fillRect/>
          </a:stretch>
        </p:blipFill>
        <p:spPr bwMode="auto">
          <a:xfrm>
            <a:off x="0" y="0"/>
            <a:ext cx="9144000" cy="686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634" y="193108"/>
            <a:ext cx="8534400" cy="1803400"/>
          </a:xfrm>
          <a:solidFill>
            <a:srgbClr val="EAEAEA">
              <a:alpha val="27059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cs2220: Engineering Software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Class 12: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Substitution Principle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4892" y="5270159"/>
            <a:ext cx="3581400" cy="1295400"/>
          </a:xfrm>
          <a:solidFill>
            <a:srgbClr val="EAEAEA">
              <a:alpha val="27059"/>
            </a:srgbClr>
          </a:solidFill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Fall 2010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University of Virginia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David Evans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Signature Rule</a:t>
            </a:r>
          </a:p>
        </p:txBody>
      </p:sp>
      <p:sp>
        <p:nvSpPr>
          <p:cNvPr id="831491" name="Text Box 3"/>
          <p:cNvSpPr txBox="1">
            <a:spLocks noChangeArrowheads="1"/>
          </p:cNvSpPr>
          <p:nvPr/>
        </p:nvSpPr>
        <p:spPr bwMode="auto">
          <a:xfrm>
            <a:off x="914400" y="1752600"/>
            <a:ext cx="3142976" cy="138499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class A {</a:t>
            </a:r>
          </a:p>
          <a:p>
            <a:r>
              <a:rPr lang="en-US" sz="2800"/>
              <a:t>   public R</a:t>
            </a:r>
            <a:r>
              <a:rPr lang="en-US" sz="2800" baseline="-25000"/>
              <a:t>A</a:t>
            </a:r>
            <a:r>
              <a:rPr lang="en-US" sz="2800"/>
              <a:t> m (P</a:t>
            </a:r>
            <a:r>
              <a:rPr lang="en-US" sz="2800" baseline="-25000"/>
              <a:t>A</a:t>
            </a:r>
            <a:r>
              <a:rPr lang="en-US" sz="2800"/>
              <a:t> p) ;</a:t>
            </a:r>
          </a:p>
          <a:p>
            <a:r>
              <a:rPr lang="en-US" sz="2800"/>
              <a:t>}</a:t>
            </a:r>
          </a:p>
        </p:txBody>
      </p:sp>
      <p:sp>
        <p:nvSpPr>
          <p:cNvPr id="831492" name="Text Box 4"/>
          <p:cNvSpPr txBox="1">
            <a:spLocks noChangeArrowheads="1"/>
          </p:cNvSpPr>
          <p:nvPr/>
        </p:nvSpPr>
        <p:spPr bwMode="auto">
          <a:xfrm>
            <a:off x="4360863" y="1707356"/>
            <a:ext cx="4191000" cy="137318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class B extends A {</a:t>
            </a:r>
          </a:p>
          <a:p>
            <a:r>
              <a:rPr lang="en-US" sz="2800" dirty="0"/>
              <a:t>   public R</a:t>
            </a:r>
            <a:r>
              <a:rPr lang="en-US" sz="2800" baseline="-25000" dirty="0"/>
              <a:t>B</a:t>
            </a:r>
            <a:r>
              <a:rPr lang="en-US" sz="2800" dirty="0"/>
              <a:t> m (P</a:t>
            </a:r>
            <a:r>
              <a:rPr lang="en-US" sz="2800" baseline="-25000" dirty="0"/>
              <a:t>B</a:t>
            </a:r>
            <a:r>
              <a:rPr lang="en-US" sz="2800" dirty="0"/>
              <a:t> p) ;</a:t>
            </a:r>
          </a:p>
          <a:p>
            <a:r>
              <a:rPr lang="en-US" sz="2800" dirty="0"/>
              <a:t>}</a:t>
            </a:r>
          </a:p>
        </p:txBody>
      </p:sp>
      <p:sp>
        <p:nvSpPr>
          <p:cNvPr id="831493" name="Text Box 5"/>
          <p:cNvSpPr txBox="1">
            <a:spLocks noChangeArrowheads="1"/>
          </p:cNvSpPr>
          <p:nvPr/>
        </p:nvSpPr>
        <p:spPr bwMode="auto">
          <a:xfrm>
            <a:off x="1225550" y="3465513"/>
            <a:ext cx="6692900" cy="5191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R</a:t>
            </a:r>
            <a:r>
              <a:rPr lang="en-US" sz="2800" baseline="-25000" dirty="0"/>
              <a:t>B</a:t>
            </a:r>
            <a:r>
              <a:rPr lang="en-US" sz="2800" dirty="0"/>
              <a:t> must be a </a:t>
            </a:r>
            <a:r>
              <a:rPr lang="en-US" sz="2800" b="1" dirty="0"/>
              <a:t>subtype</a:t>
            </a:r>
            <a:r>
              <a:rPr lang="en-US" sz="2800" dirty="0"/>
              <a:t> of R</a:t>
            </a:r>
            <a:r>
              <a:rPr lang="en-US" sz="2800" baseline="-25000" dirty="0"/>
              <a:t>A</a:t>
            </a:r>
            <a:r>
              <a:rPr lang="en-US" sz="2800" dirty="0"/>
              <a:t>: R</a:t>
            </a:r>
            <a:r>
              <a:rPr lang="en-US" sz="2800" baseline="-25000" dirty="0"/>
              <a:t>B</a:t>
            </a:r>
            <a:r>
              <a:rPr lang="en-US" sz="2800" dirty="0"/>
              <a:t> &lt;= R</a:t>
            </a:r>
            <a:r>
              <a:rPr lang="en-US" sz="2800" baseline="-25000" dirty="0"/>
              <a:t>A</a:t>
            </a:r>
          </a:p>
        </p:txBody>
      </p:sp>
      <p:sp>
        <p:nvSpPr>
          <p:cNvPr id="831494" name="Text Box 6"/>
          <p:cNvSpPr txBox="1">
            <a:spLocks noChangeArrowheads="1"/>
          </p:cNvSpPr>
          <p:nvPr/>
        </p:nvSpPr>
        <p:spPr bwMode="auto">
          <a:xfrm>
            <a:off x="1268413" y="4052888"/>
            <a:ext cx="6692900" cy="51911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B</a:t>
            </a:r>
            <a:r>
              <a:rPr lang="en-US" sz="2800" dirty="0"/>
              <a:t> must be a </a:t>
            </a:r>
            <a:r>
              <a:rPr lang="en-US" sz="2800" b="1" i="1" dirty="0" err="1"/>
              <a:t>super</a:t>
            </a:r>
            <a:r>
              <a:rPr lang="en-US" sz="2800" b="1" dirty="0" err="1"/>
              <a:t>type</a:t>
            </a:r>
            <a:r>
              <a:rPr lang="en-US" sz="2800" dirty="0"/>
              <a:t> of P</a:t>
            </a:r>
            <a:r>
              <a:rPr lang="en-US" sz="2800" baseline="-25000" dirty="0"/>
              <a:t>A</a:t>
            </a:r>
            <a:r>
              <a:rPr lang="en-US" sz="2800" dirty="0"/>
              <a:t>: P</a:t>
            </a:r>
            <a:r>
              <a:rPr lang="en-US" sz="2800" baseline="-25000" dirty="0"/>
              <a:t>B</a:t>
            </a:r>
            <a:r>
              <a:rPr lang="en-US" sz="2800" dirty="0"/>
              <a:t> &gt;= P</a:t>
            </a:r>
            <a:r>
              <a:rPr lang="en-US" sz="2800" baseline="-25000" dirty="0"/>
              <a:t>A</a:t>
            </a:r>
          </a:p>
        </p:txBody>
      </p:sp>
      <p:sp>
        <p:nvSpPr>
          <p:cNvPr id="831495" name="Text Box 7"/>
          <p:cNvSpPr txBox="1">
            <a:spLocks noChangeArrowheads="1"/>
          </p:cNvSpPr>
          <p:nvPr/>
        </p:nvSpPr>
        <p:spPr bwMode="auto">
          <a:xfrm>
            <a:off x="1339851" y="5370513"/>
            <a:ext cx="6485365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i="1" dirty="0"/>
              <a:t>covariant</a:t>
            </a:r>
            <a:r>
              <a:rPr lang="en-US" sz="2400" dirty="0"/>
              <a:t> for results, </a:t>
            </a:r>
            <a:r>
              <a:rPr lang="en-US" sz="2400" b="1" i="1" dirty="0" err="1"/>
              <a:t>contravariant</a:t>
            </a:r>
            <a:r>
              <a:rPr lang="en-US" sz="2400" dirty="0"/>
              <a:t> for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3" grpId="0"/>
      <p:bldP spid="831494" grpId="0"/>
      <p:bldP spid="8314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Subtype Condition 2: </a:t>
            </a:r>
            <a:r>
              <a:rPr lang="en-US" sz="3600" b="1" dirty="0">
                <a:solidFill>
                  <a:schemeClr val="tx1"/>
                </a:solidFill>
              </a:rPr>
              <a:t>Methods Rule</a:t>
            </a:r>
            <a:endParaRPr lang="en-US" sz="3600" b="1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8366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Precondition</a:t>
            </a:r>
            <a:r>
              <a:rPr lang="en-US" dirty="0"/>
              <a:t> of the subtype method must be </a:t>
            </a:r>
            <a:r>
              <a:rPr lang="en-US" i="1" dirty="0"/>
              <a:t>weaker</a:t>
            </a:r>
            <a:r>
              <a:rPr lang="en-US" dirty="0"/>
              <a:t> than the precondition of the </a:t>
            </a:r>
            <a:r>
              <a:rPr lang="en-US" dirty="0" err="1"/>
              <a:t>supertype</a:t>
            </a:r>
            <a:r>
              <a:rPr lang="en-US" dirty="0"/>
              <a:t> method.</a:t>
            </a:r>
          </a:p>
          <a:p>
            <a:pPr lvl="2">
              <a:buFontTx/>
              <a:buNone/>
            </a:pPr>
            <a:r>
              <a:rPr lang="en-US" sz="2800" dirty="0"/>
              <a:t>	m</a:t>
            </a:r>
            <a:r>
              <a:rPr lang="en-US" sz="2800" baseline="-25000" dirty="0"/>
              <a:t>A</a:t>
            </a:r>
            <a:r>
              <a:rPr lang="en-US" sz="2800" dirty="0"/>
              <a:t>.pre </a:t>
            </a:r>
            <a:r>
              <a:rPr lang="en-US" sz="2800" dirty="0">
                <a:sym typeface="Symbol" pitchFamily="18" charset="2"/>
              </a:rPr>
              <a:t> m</a:t>
            </a:r>
            <a:r>
              <a:rPr lang="en-US" sz="2800" baseline="-25000" dirty="0">
                <a:sym typeface="Symbol" pitchFamily="18" charset="2"/>
              </a:rPr>
              <a:t>B</a:t>
            </a:r>
            <a:r>
              <a:rPr lang="en-US" sz="2800" dirty="0">
                <a:sym typeface="Symbol" pitchFamily="18" charset="2"/>
              </a:rPr>
              <a:t>.pre</a:t>
            </a:r>
          </a:p>
          <a:p>
            <a:pPr>
              <a:buNone/>
            </a:pPr>
            <a:r>
              <a:rPr lang="en-US" b="1" dirty="0" err="1"/>
              <a:t>Postcondition</a:t>
            </a:r>
            <a:r>
              <a:rPr lang="en-US" dirty="0"/>
              <a:t> of the subtype method must be </a:t>
            </a:r>
            <a:r>
              <a:rPr lang="en-US" i="1" dirty="0"/>
              <a:t>stronger</a:t>
            </a:r>
            <a:r>
              <a:rPr lang="en-US" dirty="0"/>
              <a:t> than the </a:t>
            </a:r>
            <a:r>
              <a:rPr lang="en-US" dirty="0" err="1"/>
              <a:t>postcondition</a:t>
            </a:r>
            <a:r>
              <a:rPr lang="en-US" dirty="0"/>
              <a:t> of the </a:t>
            </a:r>
            <a:r>
              <a:rPr lang="en-US" dirty="0" err="1"/>
              <a:t>supertype</a:t>
            </a:r>
            <a:r>
              <a:rPr lang="en-US" dirty="0"/>
              <a:t> method.</a:t>
            </a:r>
          </a:p>
          <a:p>
            <a:pPr>
              <a:buFontTx/>
              <a:buNone/>
            </a:pPr>
            <a:r>
              <a:rPr lang="en-US" dirty="0"/>
              <a:t>		m</a:t>
            </a:r>
            <a:r>
              <a:rPr lang="en-US" baseline="-25000" dirty="0"/>
              <a:t>B</a:t>
            </a:r>
            <a:r>
              <a:rPr lang="en-US" dirty="0"/>
              <a:t>.post </a:t>
            </a:r>
            <a:r>
              <a:rPr lang="en-US" dirty="0">
                <a:sym typeface="Symbol" pitchFamily="18" charset="2"/>
              </a:rPr>
              <a:t> m</a:t>
            </a:r>
            <a:r>
              <a:rPr lang="en-US" baseline="-25000" dirty="0">
                <a:sym typeface="Symbol" pitchFamily="18" charset="2"/>
              </a:rPr>
              <a:t>A</a:t>
            </a:r>
            <a:r>
              <a:rPr lang="en-US" dirty="0">
                <a:sym typeface="Symbol" pitchFamily="18" charset="2"/>
              </a:rPr>
              <a:t>.post</a:t>
            </a:r>
            <a:endParaRPr lang="en-US" dirty="0"/>
          </a:p>
          <a:p>
            <a:pPr lvl="2">
              <a:buFontTx/>
              <a:buNone/>
            </a:pPr>
            <a:endParaRPr lang="en-US" dirty="0">
              <a:sym typeface="Symbol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6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6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6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10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Subtype Condition 3: </a:t>
            </a:r>
            <a:r>
              <a:rPr lang="en-US" sz="4000" b="1" dirty="0">
                <a:solidFill>
                  <a:schemeClr val="tx1"/>
                </a:solidFill>
              </a:rPr>
              <a:t>Properties</a:t>
            </a:r>
            <a:endParaRPr lang="en-US" sz="4000" b="1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839682" name="Rectangle 2"/>
          <p:cNvSpPr>
            <a:spLocks noGrp="1" noChangeArrowheads="1"/>
          </p:cNvSpPr>
          <p:nvPr>
            <p:ph idx="1"/>
          </p:nvPr>
        </p:nvSpPr>
        <p:spPr>
          <a:xfrm>
            <a:off x="4836319" y="1385887"/>
            <a:ext cx="4157662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/>
              <a:t>	Subtypes must preserve all properties described in the </a:t>
            </a:r>
            <a:r>
              <a:rPr lang="en-US" b="1" dirty="0"/>
              <a:t>overview specification </a:t>
            </a:r>
            <a:r>
              <a:rPr lang="en-US" dirty="0"/>
              <a:t>of the </a:t>
            </a:r>
            <a:r>
              <a:rPr lang="en-US" dirty="0" err="1"/>
              <a:t>supertype</a:t>
            </a:r>
            <a:r>
              <a:rPr lang="en-US" dirty="0"/>
              <a:t>.</a:t>
            </a:r>
            <a:endParaRPr lang="en-US" dirty="0">
              <a:sym typeface="Symbol" pitchFamily="18" charset="2"/>
            </a:endParaRPr>
          </a:p>
          <a:p>
            <a:pPr marL="1371600" lvl="2" indent="-457200">
              <a:lnSpc>
                <a:spcPct val="90000"/>
              </a:lnSpc>
              <a:buFontTx/>
              <a:buNone/>
            </a:pPr>
            <a:endParaRPr lang="en-US" dirty="0">
              <a:sym typeface="Symbol" pitchFamily="18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0" y="1223963"/>
            <a:ext cx="5243514" cy="462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Example</a:t>
            </a:r>
          </a:p>
        </p:txBody>
      </p:sp>
      <p:sp>
        <p:nvSpPr>
          <p:cNvPr id="848900" name="Text Box 4"/>
          <p:cNvSpPr txBox="1">
            <a:spLocks noChangeArrowheads="1"/>
          </p:cNvSpPr>
          <p:nvPr/>
        </p:nvSpPr>
        <p:spPr bwMode="auto">
          <a:xfrm>
            <a:off x="236538" y="1520825"/>
            <a:ext cx="8789987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public class </a:t>
            </a:r>
            <a:r>
              <a:rPr lang="en-US" sz="2400" dirty="0" err="1" smtClean="0"/>
              <a:t>StringSet</a:t>
            </a:r>
            <a:endParaRPr lang="en-US" sz="2400" dirty="0"/>
          </a:p>
          <a:p>
            <a:r>
              <a:rPr lang="en-US" sz="2400" dirty="0"/>
              <a:t>   // Overview: An immutable set of Strings.</a:t>
            </a:r>
          </a:p>
        </p:txBody>
      </p:sp>
      <p:sp>
        <p:nvSpPr>
          <p:cNvPr id="848901" name="Text Box 5"/>
          <p:cNvSpPr txBox="1">
            <a:spLocks noChangeArrowheads="1"/>
          </p:cNvSpPr>
          <p:nvPr/>
        </p:nvSpPr>
        <p:spPr bwMode="auto">
          <a:xfrm>
            <a:off x="339725" y="3443288"/>
            <a:ext cx="5560305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public class </a:t>
            </a:r>
            <a:r>
              <a:rPr lang="en-US" sz="2400" dirty="0" err="1"/>
              <a:t>MutStringSet</a:t>
            </a:r>
            <a:r>
              <a:rPr lang="en-US" sz="2400" dirty="0"/>
              <a:t> extends </a:t>
            </a:r>
            <a:r>
              <a:rPr lang="en-US" sz="2400" dirty="0" err="1" smtClean="0"/>
              <a:t>StringSet</a:t>
            </a:r>
            <a:endParaRPr lang="en-US" sz="2400" dirty="0"/>
          </a:p>
          <a:p>
            <a:r>
              <a:rPr lang="en-US" sz="2400" dirty="0"/>
              <a:t>   // Overview: A mutable set of Strings.</a:t>
            </a:r>
          </a:p>
        </p:txBody>
      </p:sp>
      <p:sp>
        <p:nvSpPr>
          <p:cNvPr id="848905" name="Text Box 9"/>
          <p:cNvSpPr txBox="1">
            <a:spLocks noChangeArrowheads="1"/>
          </p:cNvSpPr>
          <p:nvPr/>
        </p:nvSpPr>
        <p:spPr bwMode="auto">
          <a:xfrm>
            <a:off x="979488" y="4518026"/>
            <a:ext cx="697150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err="1"/>
              <a:t>MutStringSet</a:t>
            </a:r>
            <a:r>
              <a:rPr lang="en-US" sz="2000" dirty="0"/>
              <a:t> cannot be a </a:t>
            </a:r>
            <a:r>
              <a:rPr lang="en-US" sz="2000" dirty="0" smtClean="0"/>
              <a:t>subtype of </a:t>
            </a:r>
            <a:r>
              <a:rPr lang="en-US" sz="2000" b="1" dirty="0" err="1"/>
              <a:t>StringSet</a:t>
            </a:r>
            <a:r>
              <a:rPr lang="en-US" sz="2000" dirty="0"/>
              <a:t>, since it does not satisfy </a:t>
            </a:r>
            <a:r>
              <a:rPr lang="en-US" sz="2000" dirty="0" smtClean="0"/>
              <a:t>property that once a </a:t>
            </a:r>
            <a:r>
              <a:rPr lang="en-US" sz="2000" dirty="0" err="1" smtClean="0"/>
              <a:t>StringSet</a:t>
            </a:r>
            <a:r>
              <a:rPr lang="en-US" sz="2000" dirty="0" smtClean="0"/>
              <a:t> object is created its value never changes.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64556" y="5855494"/>
            <a:ext cx="647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Would it be okay for a subtype of a mutable type to be immutable?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9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Example</a:t>
            </a:r>
          </a:p>
        </p:txBody>
      </p:sp>
      <p:sp>
        <p:nvSpPr>
          <p:cNvPr id="849923" name="Text Box 3"/>
          <p:cNvSpPr txBox="1">
            <a:spLocks noChangeArrowheads="1"/>
          </p:cNvSpPr>
          <p:nvPr/>
        </p:nvSpPr>
        <p:spPr bwMode="auto">
          <a:xfrm>
            <a:off x="293688" y="3228182"/>
            <a:ext cx="8789987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public class </a:t>
            </a:r>
            <a:r>
              <a:rPr lang="en-US" sz="2400" dirty="0" err="1" smtClean="0"/>
              <a:t>ImmutableStringSet</a:t>
            </a:r>
            <a:r>
              <a:rPr lang="en-US" sz="2400" dirty="0" smtClean="0"/>
              <a:t> </a:t>
            </a:r>
            <a:r>
              <a:rPr lang="en-US" sz="2400" dirty="0"/>
              <a:t>extends </a:t>
            </a:r>
            <a:r>
              <a:rPr lang="en-US" sz="2400" dirty="0" err="1" smtClean="0"/>
              <a:t>MutStringSet</a:t>
            </a:r>
            <a:endParaRPr lang="en-US" sz="2400" dirty="0"/>
          </a:p>
          <a:p>
            <a:r>
              <a:rPr lang="en-US" sz="2400" dirty="0"/>
              <a:t>   // Overview: An immutable set of Strings.</a:t>
            </a:r>
          </a:p>
        </p:txBody>
      </p:sp>
      <p:sp>
        <p:nvSpPr>
          <p:cNvPr id="849924" name="Text Box 4"/>
          <p:cNvSpPr txBox="1">
            <a:spLocks noChangeArrowheads="1"/>
          </p:cNvSpPr>
          <p:nvPr/>
        </p:nvSpPr>
        <p:spPr bwMode="auto">
          <a:xfrm>
            <a:off x="353220" y="1747838"/>
            <a:ext cx="8264525" cy="830997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public class </a:t>
            </a:r>
            <a:r>
              <a:rPr lang="en-US" sz="2400" dirty="0" err="1" smtClean="0"/>
              <a:t>MutStringSet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/>
              <a:t>   // Overview: A mutable set of Strings.</a:t>
            </a:r>
          </a:p>
        </p:txBody>
      </p:sp>
      <p:sp>
        <p:nvSpPr>
          <p:cNvPr id="849925" name="Text Box 5"/>
          <p:cNvSpPr txBox="1">
            <a:spLocks noChangeArrowheads="1"/>
          </p:cNvSpPr>
          <p:nvPr/>
        </p:nvSpPr>
        <p:spPr bwMode="auto">
          <a:xfrm>
            <a:off x="264319" y="4418013"/>
            <a:ext cx="839152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 smtClean="0"/>
              <a:t>ImmtableStringSet</a:t>
            </a:r>
            <a:r>
              <a:rPr lang="en-US" dirty="0" smtClean="0"/>
              <a:t> </a:t>
            </a:r>
            <a:r>
              <a:rPr lang="en-US" dirty="0"/>
              <a:t>could be a subtype of </a:t>
            </a:r>
            <a:r>
              <a:rPr lang="en-US" b="1" dirty="0" err="1"/>
              <a:t>MutStringSet</a:t>
            </a:r>
            <a:r>
              <a:rPr lang="en-US" dirty="0"/>
              <a:t> according to the properties rule.</a:t>
            </a:r>
          </a:p>
        </p:txBody>
      </p:sp>
      <p:sp>
        <p:nvSpPr>
          <p:cNvPr id="849926" name="Text Box 6"/>
          <p:cNvSpPr txBox="1">
            <a:spLocks noChangeArrowheads="1"/>
          </p:cNvSpPr>
          <p:nvPr/>
        </p:nvSpPr>
        <p:spPr bwMode="auto">
          <a:xfrm>
            <a:off x="1266032" y="5103018"/>
            <a:ext cx="7156449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...but </a:t>
            </a:r>
            <a:r>
              <a:rPr lang="en-US" sz="2400" dirty="0" smtClean="0"/>
              <a:t>would be very difficult to satisfy the methods rule!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5" grpId="0" animBg="1"/>
      <p:bldP spid="8499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Substitution Principle Summary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Signatures:</a:t>
            </a:r>
            <a:r>
              <a:rPr lang="en-US" sz="2800" dirty="0"/>
              <a:t> subtype methods must be type correct in </a:t>
            </a:r>
            <a:r>
              <a:rPr lang="en-US" sz="2800" dirty="0" err="1"/>
              <a:t>supertype</a:t>
            </a:r>
            <a:r>
              <a:rPr lang="en-US" sz="2800" dirty="0"/>
              <a:t> </a:t>
            </a:r>
            <a:r>
              <a:rPr lang="en-US" sz="2800" dirty="0" err="1"/>
              <a:t>callsites</a:t>
            </a:r>
            <a:r>
              <a:rPr lang="en-US" sz="2800" dirty="0"/>
              <a:t>: result is a subtype (covariant), parameters are </a:t>
            </a:r>
            <a:r>
              <a:rPr lang="en-US" sz="2800" dirty="0" err="1"/>
              <a:t>supertypes</a:t>
            </a:r>
            <a:r>
              <a:rPr lang="en-US" sz="2800" dirty="0"/>
              <a:t> (</a:t>
            </a:r>
            <a:r>
              <a:rPr lang="en-US" sz="2800" dirty="0" err="1"/>
              <a:t>contravariant</a:t>
            </a:r>
            <a:r>
              <a:rPr lang="en-US" sz="2800" dirty="0"/>
              <a:t>)</a:t>
            </a:r>
          </a:p>
          <a:p>
            <a:r>
              <a:rPr lang="en-US" sz="2800" b="1" dirty="0"/>
              <a:t>Methods:</a:t>
            </a:r>
            <a:r>
              <a:rPr lang="en-US" sz="2800" dirty="0"/>
              <a:t> subtype preconditions must be weaker than </a:t>
            </a:r>
            <a:r>
              <a:rPr lang="en-US" sz="2800" dirty="0" err="1"/>
              <a:t>supertype</a:t>
            </a:r>
            <a:r>
              <a:rPr lang="en-US" sz="2800" dirty="0"/>
              <a:t> preconditions (covariant); subtype </a:t>
            </a:r>
            <a:r>
              <a:rPr lang="en-US" sz="2800" dirty="0" err="1"/>
              <a:t>postconditions</a:t>
            </a:r>
            <a:r>
              <a:rPr lang="en-US" sz="2800" dirty="0"/>
              <a:t> must be stronger than </a:t>
            </a:r>
            <a:r>
              <a:rPr lang="en-US" sz="2800" dirty="0" err="1"/>
              <a:t>supertype</a:t>
            </a:r>
            <a:r>
              <a:rPr lang="en-US" sz="2800" dirty="0"/>
              <a:t> </a:t>
            </a:r>
            <a:r>
              <a:rPr lang="en-US" sz="2800" dirty="0" err="1"/>
              <a:t>postconditions</a:t>
            </a:r>
            <a:r>
              <a:rPr lang="en-US" sz="2800" dirty="0"/>
              <a:t> (</a:t>
            </a:r>
            <a:r>
              <a:rPr lang="en-US" sz="2800" dirty="0" err="1"/>
              <a:t>contravariant</a:t>
            </a:r>
            <a:r>
              <a:rPr lang="en-US" sz="2800" dirty="0"/>
              <a:t>)</a:t>
            </a:r>
          </a:p>
          <a:p>
            <a:r>
              <a:rPr lang="en-US" sz="2800" b="1" dirty="0"/>
              <a:t>Properties:</a:t>
            </a:r>
            <a:r>
              <a:rPr lang="en-US" sz="2800" dirty="0"/>
              <a:t> subtype must preserve all properties specified in </a:t>
            </a:r>
            <a:r>
              <a:rPr lang="en-US" sz="2800" dirty="0" err="1"/>
              <a:t>supertype</a:t>
            </a:r>
            <a:r>
              <a:rPr lang="en-US" sz="2800" dirty="0"/>
              <a:t>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44463"/>
            <a:ext cx="8855075" cy="1143000"/>
          </a:xfrm>
        </p:spPr>
        <p:txBody>
          <a:bodyPr/>
          <a:lstStyle/>
          <a:p>
            <a:r>
              <a:rPr lang="en-US" sz="4000"/>
              <a:t>Substitution Principle Summary</a:t>
            </a:r>
          </a:p>
        </p:txBody>
      </p:sp>
      <p:sp>
        <p:nvSpPr>
          <p:cNvPr id="816133" name="Text Box 5"/>
          <p:cNvSpPr txBox="1">
            <a:spLocks noChangeArrowheads="1"/>
          </p:cNvSpPr>
          <p:nvPr/>
        </p:nvSpPr>
        <p:spPr bwMode="auto">
          <a:xfrm>
            <a:off x="193675" y="1458913"/>
            <a:ext cx="8829675" cy="313932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 err="1"/>
              <a:t>Param</a:t>
            </a:r>
            <a:r>
              <a:rPr lang="en-US" sz="2800" b="1" dirty="0"/>
              <a:t> Types </a:t>
            </a:r>
            <a:r>
              <a:rPr lang="en-US" sz="2800" dirty="0"/>
              <a:t>	</a:t>
            </a:r>
            <a:r>
              <a:rPr lang="en-US" sz="2800" dirty="0" err="1"/>
              <a:t>Psub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</a:t>
            </a:r>
            <a:r>
              <a:rPr lang="en-US" sz="2800" dirty="0"/>
              <a:t> </a:t>
            </a:r>
            <a:r>
              <a:rPr lang="en-US" sz="2800" dirty="0" err="1"/>
              <a:t>Psuper</a:t>
            </a:r>
            <a:r>
              <a:rPr lang="en-US" sz="2800" dirty="0"/>
              <a:t>	</a:t>
            </a:r>
          </a:p>
          <a:p>
            <a:r>
              <a:rPr lang="en-US" sz="2800" b="1" dirty="0"/>
              <a:t>Preconditions</a:t>
            </a:r>
            <a:r>
              <a:rPr lang="en-US" sz="2800" dirty="0"/>
              <a:t> 	</a:t>
            </a:r>
            <a:r>
              <a:rPr lang="en-US" sz="2800" dirty="0" err="1"/>
              <a:t>pre_sub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 </a:t>
            </a:r>
            <a:r>
              <a:rPr lang="en-US" sz="2800" dirty="0" err="1">
                <a:sym typeface="Symbol" pitchFamily="18" charset="2"/>
              </a:rPr>
              <a:t>pre_super</a:t>
            </a:r>
            <a:endParaRPr lang="en-US" sz="2800" dirty="0">
              <a:sym typeface="Symbol" pitchFamily="18" charset="2"/>
            </a:endParaRPr>
          </a:p>
          <a:p>
            <a:endParaRPr lang="en-US" sz="4000" dirty="0"/>
          </a:p>
          <a:p>
            <a:r>
              <a:rPr lang="en-US" sz="2800" b="1" dirty="0"/>
              <a:t>Result Type</a:t>
            </a: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err="1" smtClean="0"/>
              <a:t>Rsub</a:t>
            </a:r>
            <a:r>
              <a:rPr lang="en-US" sz="2800" dirty="0" smtClean="0"/>
              <a:t> </a:t>
            </a:r>
            <a:r>
              <a:rPr lang="en-US" sz="2800" dirty="0">
                <a:sym typeface="Symbol" pitchFamily="18" charset="2"/>
              </a:rPr>
              <a:t></a:t>
            </a:r>
            <a:r>
              <a:rPr lang="en-US" sz="2800" dirty="0"/>
              <a:t> </a:t>
            </a:r>
            <a:r>
              <a:rPr lang="en-US" sz="2800" dirty="0" err="1"/>
              <a:t>Rsuper</a:t>
            </a:r>
            <a:endParaRPr lang="en-US" sz="2800" dirty="0"/>
          </a:p>
          <a:p>
            <a:r>
              <a:rPr lang="en-US" sz="2800" b="1" dirty="0" err="1"/>
              <a:t>Postconditions</a:t>
            </a:r>
            <a:r>
              <a:rPr lang="en-US" sz="2800" b="1" dirty="0"/>
              <a:t> </a:t>
            </a:r>
            <a:r>
              <a:rPr lang="en-US" sz="2800" dirty="0"/>
              <a:t>	</a:t>
            </a:r>
            <a:r>
              <a:rPr lang="en-US" sz="2800" dirty="0" err="1"/>
              <a:t>post_sub</a:t>
            </a:r>
            <a:r>
              <a:rPr lang="en-US" sz="2800" dirty="0"/>
              <a:t> </a:t>
            </a:r>
            <a:r>
              <a:rPr lang="en-US" sz="2800" dirty="0">
                <a:sym typeface="Symbol" pitchFamily="18" charset="2"/>
              </a:rPr>
              <a:t> </a:t>
            </a:r>
            <a:r>
              <a:rPr lang="en-US" sz="2800" dirty="0" err="1">
                <a:sym typeface="Symbol" pitchFamily="18" charset="2"/>
              </a:rPr>
              <a:t>post_super</a:t>
            </a:r>
            <a:endParaRPr lang="en-US" sz="2800" dirty="0">
              <a:sym typeface="Symbol" pitchFamily="18" charset="2"/>
            </a:endParaRPr>
          </a:p>
          <a:p>
            <a:endParaRPr lang="en-US" dirty="0"/>
          </a:p>
          <a:p>
            <a:r>
              <a:rPr lang="en-US" sz="2800" b="1" dirty="0"/>
              <a:t>Properties</a:t>
            </a:r>
            <a:r>
              <a:rPr lang="en-US" sz="2800" dirty="0"/>
              <a:t>		</a:t>
            </a:r>
            <a:r>
              <a:rPr lang="en-US" sz="2800" dirty="0" err="1"/>
              <a:t>properties_sub</a:t>
            </a:r>
            <a:r>
              <a:rPr lang="en-US" sz="2800" dirty="0"/>
              <a:t> </a:t>
            </a:r>
            <a:r>
              <a:rPr lang="en-US" dirty="0">
                <a:sym typeface="Symbol" pitchFamily="18" charset="2"/>
              </a:rPr>
              <a:t> </a:t>
            </a:r>
            <a:r>
              <a:rPr lang="en-US" sz="2800" dirty="0" err="1">
                <a:sym typeface="Symbol" pitchFamily="18" charset="2"/>
              </a:rPr>
              <a:t>properties_super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816135" name="Text Box 7"/>
          <p:cNvSpPr txBox="1">
            <a:spLocks noChangeArrowheads="1"/>
          </p:cNvSpPr>
          <p:nvPr/>
        </p:nvSpPr>
        <p:spPr bwMode="auto">
          <a:xfrm>
            <a:off x="6577013" y="1423988"/>
            <a:ext cx="2579687" cy="9461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 dirty="0" err="1"/>
              <a:t>contravariant</a:t>
            </a:r>
            <a:endParaRPr lang="en-US" sz="2800" i="1" dirty="0"/>
          </a:p>
          <a:p>
            <a:r>
              <a:rPr lang="en-US" sz="2800" dirty="0"/>
              <a:t>for inputs</a:t>
            </a:r>
          </a:p>
        </p:txBody>
      </p:sp>
      <p:sp>
        <p:nvSpPr>
          <p:cNvPr id="816136" name="Text Box 8"/>
          <p:cNvSpPr txBox="1">
            <a:spLocks noChangeArrowheads="1"/>
          </p:cNvSpPr>
          <p:nvPr/>
        </p:nvSpPr>
        <p:spPr bwMode="auto">
          <a:xfrm>
            <a:off x="6900863" y="2952750"/>
            <a:ext cx="2263775" cy="9461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 dirty="0"/>
              <a:t>covariant</a:t>
            </a:r>
          </a:p>
          <a:p>
            <a:r>
              <a:rPr lang="en-US" sz="2800" dirty="0"/>
              <a:t>for outputs</a:t>
            </a:r>
          </a:p>
        </p:txBody>
      </p:sp>
      <p:sp>
        <p:nvSpPr>
          <p:cNvPr id="816137" name="Text Box 9"/>
          <p:cNvSpPr txBox="1">
            <a:spLocks noChangeArrowheads="1"/>
          </p:cNvSpPr>
          <p:nvPr/>
        </p:nvSpPr>
        <p:spPr bwMode="auto">
          <a:xfrm>
            <a:off x="405607" y="4953001"/>
            <a:ext cx="8397875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/>
              <a:t>These properties </a:t>
            </a:r>
            <a:r>
              <a:rPr lang="en-US" sz="2400" dirty="0" smtClean="0"/>
              <a:t>ensure code </a:t>
            </a:r>
            <a:r>
              <a:rPr lang="en-US" sz="2400" dirty="0"/>
              <a:t>that is correct using an object of </a:t>
            </a:r>
            <a:r>
              <a:rPr lang="en-US" sz="2400" dirty="0" err="1"/>
              <a:t>supertype</a:t>
            </a:r>
            <a:r>
              <a:rPr lang="en-US" sz="2400" dirty="0"/>
              <a:t> is correct using an object of subtype.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Substitution Mystery</a:t>
            </a:r>
          </a:p>
        </p:txBody>
      </p:sp>
      <p:sp>
        <p:nvSpPr>
          <p:cNvPr id="812035" name="Text Box 3"/>
          <p:cNvSpPr txBox="1">
            <a:spLocks noChangeArrowheads="1"/>
          </p:cNvSpPr>
          <p:nvPr/>
        </p:nvSpPr>
        <p:spPr bwMode="auto">
          <a:xfrm>
            <a:off x="1052513" y="1119188"/>
            <a:ext cx="7467600" cy="265430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/>
              <a:t>	…	(in client code)</a:t>
            </a:r>
          </a:p>
          <a:p>
            <a:r>
              <a:rPr lang="en-US" sz="2800" dirty="0"/>
              <a:t>	MysteryType1 mt1;</a:t>
            </a:r>
          </a:p>
          <a:p>
            <a:r>
              <a:rPr lang="en-US" sz="2800" dirty="0"/>
              <a:t>	MysteryType2 mt2;</a:t>
            </a:r>
          </a:p>
          <a:p>
            <a:r>
              <a:rPr lang="en-US" sz="2800" dirty="0"/>
              <a:t>	MysteryType3 mt3;</a:t>
            </a:r>
          </a:p>
          <a:p>
            <a:r>
              <a:rPr lang="en-US" sz="2800" dirty="0"/>
              <a:t>	…	(anything could be here)</a:t>
            </a:r>
          </a:p>
          <a:p>
            <a:r>
              <a:rPr lang="en-US" sz="2800" dirty="0"/>
              <a:t>	mt1 = mt2.m (mt3);</a:t>
            </a:r>
          </a:p>
        </p:txBody>
      </p:sp>
      <p:sp>
        <p:nvSpPr>
          <p:cNvPr id="812036" name="Text Box 4"/>
          <p:cNvSpPr txBox="1">
            <a:spLocks noChangeArrowheads="1"/>
          </p:cNvSpPr>
          <p:nvPr/>
        </p:nvSpPr>
        <p:spPr bwMode="auto">
          <a:xfrm>
            <a:off x="685800" y="3831431"/>
            <a:ext cx="7715250" cy="203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1800" dirty="0"/>
              <a:t>If the Java compiler accepts this code, which of these are </a:t>
            </a:r>
            <a:r>
              <a:rPr lang="en-US" sz="1800" i="1" dirty="0" smtClean="0"/>
              <a:t>guaranteed </a:t>
            </a:r>
            <a:r>
              <a:rPr lang="en-US" sz="1800" dirty="0" smtClean="0"/>
              <a:t>to </a:t>
            </a:r>
            <a:r>
              <a:rPr lang="en-US" sz="1800" dirty="0"/>
              <a:t>be true:</a:t>
            </a:r>
          </a:p>
          <a:p>
            <a:pPr marL="342900" indent="-342900">
              <a:buFontTx/>
              <a:buAutoNum type="alphaLcPeriod"/>
            </a:pPr>
            <a:r>
              <a:rPr lang="en-US" sz="1800" dirty="0"/>
              <a:t>The apparent type of mt2 is MysteryType2</a:t>
            </a:r>
          </a:p>
          <a:p>
            <a:pPr marL="342900" indent="-342900">
              <a:buFontTx/>
              <a:buAutoNum type="alphaLcPeriod"/>
            </a:pPr>
            <a:r>
              <a:rPr lang="en-US" sz="1800" dirty="0"/>
              <a:t>At the last statement, the actual type of mt2 is MysteryType2</a:t>
            </a:r>
          </a:p>
          <a:p>
            <a:pPr marL="342900" indent="-342900">
              <a:buFontTx/>
              <a:buAutoNum type="alphaLcPeriod"/>
            </a:pPr>
            <a:r>
              <a:rPr lang="en-US" sz="1800" dirty="0"/>
              <a:t>MysteryType2 has a method named m</a:t>
            </a:r>
          </a:p>
          <a:p>
            <a:pPr marL="342900" indent="-342900">
              <a:buFontTx/>
              <a:buAutoNum type="alphaLcPeriod"/>
            </a:pPr>
            <a:r>
              <a:rPr lang="en-US" sz="1800" dirty="0"/>
              <a:t>The MysteryType2.m method takes a parameter of type MysteryType3</a:t>
            </a:r>
          </a:p>
          <a:p>
            <a:pPr marL="342900" indent="-342900">
              <a:buFontTx/>
              <a:buAutoNum type="alphaLcPeriod"/>
            </a:pPr>
            <a:r>
              <a:rPr lang="en-US" sz="1800" dirty="0"/>
              <a:t>The MysteryType2.m method returns a subtype of MysteryType1</a:t>
            </a:r>
          </a:p>
          <a:p>
            <a:pPr marL="342900" indent="-342900">
              <a:buFontTx/>
              <a:buAutoNum type="alphaLcPeriod"/>
            </a:pPr>
            <a:r>
              <a:rPr lang="en-US" sz="1800" dirty="0"/>
              <a:t>After the last statement, the actual type of mt1 is MysteryType1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357" y="2025196"/>
            <a:ext cx="80603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static public </a:t>
            </a:r>
            <a:r>
              <a:rPr lang="en-US" sz="2000" dirty="0" err="1" smtClean="0"/>
              <a:t>boolean</a:t>
            </a:r>
            <a:r>
              <a:rPr lang="en-US" sz="2000" dirty="0" smtClean="0"/>
              <a:t> </a:t>
            </a:r>
            <a:r>
              <a:rPr lang="en-US" sz="2000" dirty="0" err="1" smtClean="0"/>
              <a:t>moreElements</a:t>
            </a:r>
            <a:r>
              <a:rPr lang="en-US" sz="2000" dirty="0" smtClean="0"/>
              <a:t>(</a:t>
            </a:r>
            <a:r>
              <a:rPr lang="en-US" sz="2000" dirty="0" err="1" smtClean="0"/>
              <a:t>ArrayList</a:t>
            </a:r>
            <a:r>
              <a:rPr lang="en-US" sz="2000" dirty="0" smtClean="0"/>
              <a:t>&lt;String&gt; a, </a:t>
            </a:r>
            <a:r>
              <a:rPr lang="en-US" sz="2000" dirty="0" err="1" smtClean="0"/>
              <a:t>ArrayList</a:t>
            </a:r>
            <a:r>
              <a:rPr lang="en-US" sz="2000" dirty="0" smtClean="0"/>
              <a:t>&lt;String&gt; b)</a:t>
            </a:r>
          </a:p>
          <a:p>
            <a:r>
              <a:rPr lang="en-US" sz="2000" dirty="0" smtClean="0"/>
              <a:t>   // REQUIRES: a and b are not null </a:t>
            </a:r>
          </a:p>
          <a:p>
            <a:r>
              <a:rPr lang="en-US" sz="2000" dirty="0" smtClean="0"/>
              <a:t>   // MODIFIES: nothing</a:t>
            </a:r>
          </a:p>
          <a:p>
            <a:r>
              <a:rPr lang="en-US" sz="2000" dirty="0" smtClean="0"/>
              <a:t>   // EFFECTS: Returns true </a:t>
            </a:r>
            <a:r>
              <a:rPr lang="en-US" sz="2000" dirty="0" err="1" smtClean="0"/>
              <a:t>iff</a:t>
            </a:r>
            <a:r>
              <a:rPr lang="en-US" sz="2000" dirty="0" smtClean="0"/>
              <a:t> a has more elements than b.</a:t>
            </a:r>
          </a:p>
          <a:p>
            <a:r>
              <a:rPr lang="en-US" sz="2000" dirty="0" smtClean="0"/>
              <a:t>{</a:t>
            </a:r>
          </a:p>
          <a:p>
            <a:r>
              <a:rPr lang="en-US" sz="2000" dirty="0" smtClean="0"/>
              <a:t>   return </a:t>
            </a:r>
            <a:r>
              <a:rPr lang="en-US" sz="2000" dirty="0" err="1" smtClean="0"/>
              <a:t>a.size</a:t>
            </a:r>
            <a:r>
              <a:rPr lang="en-US" sz="2000" dirty="0" smtClean="0"/>
              <a:t>() &gt; </a:t>
            </a:r>
            <a:r>
              <a:rPr lang="en-US" sz="2000" dirty="0" err="1" smtClean="0"/>
              <a:t>b.size</a:t>
            </a:r>
            <a:r>
              <a:rPr lang="en-US" sz="2000" dirty="0" smtClean="0"/>
              <a:t>();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14999" y="4898231"/>
            <a:ext cx="200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Is this correct?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476" y="417853"/>
            <a:ext cx="80603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static public </a:t>
            </a:r>
            <a:r>
              <a:rPr lang="en-US" sz="2000" dirty="0" err="1" smtClean="0"/>
              <a:t>boolean</a:t>
            </a:r>
            <a:r>
              <a:rPr lang="en-US" sz="2000" dirty="0" smtClean="0"/>
              <a:t> </a:t>
            </a:r>
            <a:r>
              <a:rPr lang="en-US" sz="2000" dirty="0" err="1" smtClean="0"/>
              <a:t>moreElements</a:t>
            </a:r>
            <a:r>
              <a:rPr lang="en-US" sz="2000" dirty="0" smtClean="0"/>
              <a:t>(</a:t>
            </a:r>
            <a:r>
              <a:rPr lang="en-US" sz="2000" dirty="0" err="1" smtClean="0"/>
              <a:t>ArrayList</a:t>
            </a:r>
            <a:r>
              <a:rPr lang="en-US" sz="2000" dirty="0" smtClean="0"/>
              <a:t>&lt;String&gt; a, </a:t>
            </a:r>
            <a:r>
              <a:rPr lang="en-US" sz="2000" dirty="0" err="1" smtClean="0"/>
              <a:t>ArrayList</a:t>
            </a:r>
            <a:r>
              <a:rPr lang="en-US" sz="2000" dirty="0" smtClean="0"/>
              <a:t>&lt;String&gt; b)</a:t>
            </a:r>
          </a:p>
          <a:p>
            <a:r>
              <a:rPr lang="en-US" sz="2000" dirty="0" smtClean="0"/>
              <a:t>   // REQUIRES: a and b are not null </a:t>
            </a:r>
          </a:p>
          <a:p>
            <a:r>
              <a:rPr lang="en-US" sz="2000" dirty="0" smtClean="0"/>
              <a:t>   // MODIFIES: nothing</a:t>
            </a:r>
          </a:p>
          <a:p>
            <a:r>
              <a:rPr lang="en-US" sz="2000" dirty="0" smtClean="0"/>
              <a:t>   // EFFECTS: Returns true </a:t>
            </a:r>
            <a:r>
              <a:rPr lang="en-US" sz="2000" dirty="0" err="1" smtClean="0"/>
              <a:t>iff</a:t>
            </a:r>
            <a:r>
              <a:rPr lang="en-US" sz="2000" dirty="0" smtClean="0"/>
              <a:t> a has more elements than b.</a:t>
            </a:r>
          </a:p>
          <a:p>
            <a:r>
              <a:rPr lang="en-US" sz="2000" dirty="0" smtClean="0"/>
              <a:t>{</a:t>
            </a:r>
          </a:p>
          <a:p>
            <a:r>
              <a:rPr lang="en-US" sz="2000" dirty="0" smtClean="0"/>
              <a:t>   return </a:t>
            </a:r>
            <a:r>
              <a:rPr lang="en-US" sz="2000" dirty="0" err="1" smtClean="0"/>
              <a:t>a.size</a:t>
            </a:r>
            <a:r>
              <a:rPr lang="en-US" sz="2000" dirty="0" smtClean="0"/>
              <a:t>() &gt; </a:t>
            </a:r>
            <a:r>
              <a:rPr lang="en-US" sz="2000" dirty="0" err="1" smtClean="0"/>
              <a:t>b.size</a:t>
            </a:r>
            <a:r>
              <a:rPr lang="en-US" sz="2000" dirty="0" smtClean="0"/>
              <a:t>();</a:t>
            </a:r>
          </a:p>
          <a:p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35805" y="2965458"/>
            <a:ext cx="60340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public static void main(String[] </a:t>
            </a:r>
            <a:r>
              <a:rPr lang="en-US" b="1" dirty="0" err="1" smtClean="0"/>
              <a:t>args</a:t>
            </a:r>
            <a:r>
              <a:rPr lang="en-US" b="1" dirty="0" smtClean="0"/>
              <a:t>) {</a:t>
            </a:r>
          </a:p>
          <a:p>
            <a:r>
              <a:rPr lang="en-US" dirty="0" smtClean="0"/>
              <a:t>// </a:t>
            </a:r>
            <a:r>
              <a:rPr lang="en-US" b="1" dirty="0" smtClean="0"/>
              <a:t>TODO Auto-generated method stub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ArrayList</a:t>
            </a:r>
            <a:r>
              <a:rPr lang="en-US" dirty="0" smtClean="0"/>
              <a:t>&lt;String&gt; a;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ArrayList</a:t>
            </a:r>
            <a:r>
              <a:rPr lang="en-US" dirty="0" smtClean="0"/>
              <a:t>&lt;String&gt; b;</a:t>
            </a:r>
          </a:p>
          <a:p>
            <a:r>
              <a:rPr lang="en-US" dirty="0" smtClean="0"/>
              <a:t>  …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a.add</a:t>
            </a:r>
            <a:r>
              <a:rPr lang="en-US" dirty="0" smtClean="0"/>
              <a:t>("Hello");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b.add</a:t>
            </a:r>
            <a:r>
              <a:rPr lang="en-US" dirty="0" smtClean="0"/>
              <a:t>("Ciao");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b.add</a:t>
            </a:r>
            <a:r>
              <a:rPr lang="en-US" dirty="0" smtClean="0"/>
              <a:t>("Goodbye");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System.</a:t>
            </a:r>
            <a:r>
              <a:rPr lang="en-US" i="1" dirty="0" err="1" smtClean="0"/>
              <a:t>out.println</a:t>
            </a:r>
            <a:r>
              <a:rPr lang="en-US" i="1" dirty="0" smtClean="0"/>
              <a:t>("More elements: " + </a:t>
            </a:r>
            <a:r>
              <a:rPr lang="en-US" i="1" dirty="0" err="1" smtClean="0"/>
              <a:t>moreElements</a:t>
            </a:r>
            <a:r>
              <a:rPr lang="en-US" i="1" dirty="0" smtClean="0"/>
              <a:t>(a, b));</a:t>
            </a:r>
          </a:p>
          <a:p>
            <a:r>
              <a:rPr lang="en-US" dirty="0" smtClean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9" y="246063"/>
            <a:ext cx="8229600" cy="1143000"/>
          </a:xfrm>
        </p:spPr>
        <p:txBody>
          <a:bodyPr/>
          <a:lstStyle/>
          <a:p>
            <a:r>
              <a:rPr lang="en-US" dirty="0" smtClean="0"/>
              <a:t>Dangers of </a:t>
            </a:r>
            <a:r>
              <a:rPr lang="en-US" dirty="0" err="1" smtClean="0"/>
              <a:t>Subtyping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0094" y="1200954"/>
            <a:ext cx="71794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</a:rPr>
              <a:t>public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7F0055"/>
                </a:solidFill>
              </a:rPr>
              <a:t>class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SillyList</a:t>
            </a:r>
            <a:r>
              <a:rPr lang="en-US" b="1" dirty="0" smtClean="0">
                <a:solidFill>
                  <a:srgbClr val="000000"/>
                </a:solidFill>
              </a:rPr>
              <a:t>&lt;E&gt; </a:t>
            </a:r>
            <a:r>
              <a:rPr lang="en-US" b="1" dirty="0" smtClean="0">
                <a:solidFill>
                  <a:srgbClr val="7F0055"/>
                </a:solidFill>
              </a:rPr>
              <a:t>extends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ArrayList</a:t>
            </a:r>
            <a:r>
              <a:rPr lang="en-US" b="1" dirty="0" smtClean="0">
                <a:solidFill>
                  <a:srgbClr val="000000"/>
                </a:solidFill>
              </a:rPr>
              <a:t>&lt;E&gt;  {</a:t>
            </a:r>
          </a:p>
          <a:p>
            <a:r>
              <a:rPr lang="en-US" dirty="0" smtClean="0">
                <a:solidFill>
                  <a:srgbClr val="646464"/>
                </a:solidFill>
              </a:rPr>
              <a:t>  @Override</a:t>
            </a:r>
          </a:p>
          <a:p>
            <a:r>
              <a:rPr lang="en-US" b="1" dirty="0" smtClean="0">
                <a:solidFill>
                  <a:srgbClr val="7F0055"/>
                </a:solidFill>
              </a:rPr>
              <a:t>  public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</a:rPr>
              <a:t>int</a:t>
            </a:r>
            <a:r>
              <a:rPr lang="en-US" b="1" dirty="0" smtClean="0">
                <a:solidFill>
                  <a:srgbClr val="000000"/>
                </a:solidFill>
              </a:rPr>
              <a:t> size() </a:t>
            </a:r>
          </a:p>
          <a:p>
            <a:r>
              <a:rPr lang="en-US" dirty="0" smtClean="0">
                <a:solidFill>
                  <a:srgbClr val="3F7F5F"/>
                </a:solidFill>
              </a:rPr>
              <a:t>   // REQUIRES: The alert level has reached DEFCON 5, all the missiles have </a:t>
            </a:r>
          </a:p>
          <a:p>
            <a:r>
              <a:rPr lang="en-US" dirty="0" smtClean="0">
                <a:solidFill>
                  <a:srgbClr val="3F7F5F"/>
                </a:solidFill>
              </a:rPr>
              <a:t>   //     been targeted, and the President has issued a verified launch </a:t>
            </a:r>
          </a:p>
          <a:p>
            <a:r>
              <a:rPr lang="en-US" dirty="0" smtClean="0">
                <a:solidFill>
                  <a:srgbClr val="3F7F5F"/>
                </a:solidFill>
              </a:rPr>
              <a:t>   //     command.</a:t>
            </a:r>
          </a:p>
          <a:p>
            <a:r>
              <a:rPr lang="en-US" dirty="0" smtClean="0">
                <a:solidFill>
                  <a:srgbClr val="3F7F5F"/>
                </a:solidFill>
              </a:rPr>
              <a:t>   // MODIFIES: Everything</a:t>
            </a:r>
          </a:p>
          <a:p>
            <a:r>
              <a:rPr lang="en-US" dirty="0" smtClean="0">
                <a:solidFill>
                  <a:srgbClr val="3F7F5F"/>
                </a:solidFill>
              </a:rPr>
              <a:t>   // EFFECTS: Launches the missiles.  Returns the expected number of </a:t>
            </a:r>
          </a:p>
          <a:p>
            <a:r>
              <a:rPr lang="en-US" dirty="0" smtClean="0">
                <a:solidFill>
                  <a:srgbClr val="3F7F5F"/>
                </a:solidFill>
              </a:rPr>
              <a:t>   //     elements in the object after all the computer’s memory has been </a:t>
            </a:r>
          </a:p>
          <a:p>
            <a:r>
              <a:rPr lang="en-US" dirty="0" smtClean="0">
                <a:solidFill>
                  <a:srgbClr val="3F7F5F"/>
                </a:solidFill>
              </a:rPr>
              <a:t>   //     destroyed by radiation.</a:t>
            </a:r>
            <a:endParaRPr lang="en-US" u="sng" dirty="0" smtClean="0">
              <a:solidFill>
                <a:srgbClr val="3F7F5F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   {</a:t>
            </a:r>
          </a:p>
          <a:p>
            <a:r>
              <a:rPr lang="en-US" dirty="0" smtClean="0">
                <a:solidFill>
                  <a:srgbClr val="3F7F5F"/>
                </a:solidFill>
              </a:rPr>
              <a:t>      </a:t>
            </a:r>
            <a:r>
              <a:rPr lang="en-US" dirty="0" err="1" smtClean="0">
                <a:solidFill>
                  <a:srgbClr val="3F7F5F"/>
                </a:solidFill>
              </a:rPr>
              <a:t>launchMissiles</a:t>
            </a:r>
            <a:r>
              <a:rPr lang="en-US" dirty="0" smtClean="0">
                <a:solidFill>
                  <a:srgbClr val="3F7F5F"/>
                </a:solidFill>
              </a:rPr>
              <a:t>();</a:t>
            </a:r>
          </a:p>
          <a:p>
            <a:r>
              <a:rPr lang="en-US" b="1" dirty="0" smtClean="0">
                <a:solidFill>
                  <a:srgbClr val="7F0055"/>
                </a:solidFill>
              </a:rPr>
              <a:t>      return</a:t>
            </a:r>
            <a:r>
              <a:rPr lang="en-US" b="1" dirty="0" smtClean="0">
                <a:solidFill>
                  <a:srgbClr val="000000"/>
                </a:solidFill>
              </a:rPr>
              <a:t> 0;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   }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}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000375" y="4221956"/>
            <a:ext cx="6015037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F0055"/>
                </a:solidFill>
              </a:rPr>
              <a:t>public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7F0055"/>
                </a:solidFill>
              </a:rPr>
              <a:t>static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7F0055"/>
                </a:solidFill>
              </a:rPr>
              <a:t>void</a:t>
            </a:r>
            <a:r>
              <a:rPr lang="en-US" b="1" dirty="0" smtClean="0">
                <a:solidFill>
                  <a:srgbClr val="000000"/>
                </a:solidFill>
              </a:rPr>
              <a:t> main(String[] </a:t>
            </a:r>
            <a:r>
              <a:rPr lang="en-US" b="1" dirty="0" err="1" smtClean="0">
                <a:solidFill>
                  <a:srgbClr val="000000"/>
                </a:solidFill>
              </a:rPr>
              <a:t>args</a:t>
            </a:r>
            <a:r>
              <a:rPr lang="en-US" b="1" dirty="0" smtClean="0">
                <a:solidFill>
                  <a:srgbClr val="000000"/>
                </a:solidFill>
              </a:rPr>
              <a:t>) {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err="1" smtClean="0">
                <a:solidFill>
                  <a:srgbClr val="000000"/>
                </a:solidFill>
              </a:rPr>
              <a:t>ArrayList</a:t>
            </a:r>
            <a:r>
              <a:rPr lang="en-US" dirty="0" smtClean="0">
                <a:solidFill>
                  <a:srgbClr val="000000"/>
                </a:solidFill>
              </a:rPr>
              <a:t>&lt;String&gt; a = </a:t>
            </a:r>
            <a:r>
              <a:rPr lang="en-US" b="1" dirty="0" smtClean="0">
                <a:solidFill>
                  <a:srgbClr val="7F0055"/>
                </a:solidFill>
              </a:rPr>
              <a:t>new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SillyList</a:t>
            </a:r>
            <a:r>
              <a:rPr lang="en-US" b="1" dirty="0" smtClean="0">
                <a:solidFill>
                  <a:srgbClr val="000000"/>
                </a:solidFill>
              </a:rPr>
              <a:t>&lt;String&gt;();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err="1" smtClean="0">
                <a:solidFill>
                  <a:srgbClr val="000000"/>
                </a:solidFill>
              </a:rPr>
              <a:t>ArrayList</a:t>
            </a:r>
            <a:r>
              <a:rPr lang="en-US" dirty="0" smtClean="0">
                <a:solidFill>
                  <a:srgbClr val="000000"/>
                </a:solidFill>
              </a:rPr>
              <a:t>&lt;String&gt; b = </a:t>
            </a:r>
            <a:r>
              <a:rPr lang="en-US" b="1" dirty="0" smtClean="0">
                <a:solidFill>
                  <a:srgbClr val="7F0055"/>
                </a:solidFill>
              </a:rPr>
              <a:t>new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SillyList</a:t>
            </a:r>
            <a:r>
              <a:rPr lang="en-US" b="1" dirty="0" smtClean="0">
                <a:solidFill>
                  <a:srgbClr val="000000"/>
                </a:solidFill>
              </a:rPr>
              <a:t>&lt;String&gt;();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err="1" smtClean="0">
                <a:solidFill>
                  <a:srgbClr val="000000"/>
                </a:solidFill>
              </a:rPr>
              <a:t>a.add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2A00FF"/>
                </a:solidFill>
              </a:rPr>
              <a:t>"Hello"</a:t>
            </a:r>
            <a:r>
              <a:rPr lang="en-US" dirty="0" smtClean="0">
                <a:solidFill>
                  <a:srgbClr val="000000"/>
                </a:solidFill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err="1" smtClean="0">
                <a:solidFill>
                  <a:srgbClr val="000000"/>
                </a:solidFill>
              </a:rPr>
              <a:t>b.add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2A00FF"/>
                </a:solidFill>
              </a:rPr>
              <a:t>"Ciao"</a:t>
            </a:r>
            <a:r>
              <a:rPr lang="en-US" dirty="0" smtClean="0">
                <a:solidFill>
                  <a:srgbClr val="000000"/>
                </a:solidFill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err="1" smtClean="0">
                <a:solidFill>
                  <a:srgbClr val="000000"/>
                </a:solidFill>
              </a:rPr>
              <a:t>b.add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2A00FF"/>
                </a:solidFill>
              </a:rPr>
              <a:t>"Goodbye"</a:t>
            </a:r>
            <a:r>
              <a:rPr lang="en-US" dirty="0" smtClean="0">
                <a:solidFill>
                  <a:srgbClr val="000000"/>
                </a:solidFill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err="1" smtClean="0">
                <a:solidFill>
                  <a:srgbClr val="000000"/>
                </a:solidFill>
              </a:rPr>
              <a:t>System.</a:t>
            </a:r>
            <a:r>
              <a:rPr lang="en-US" i="1" dirty="0" err="1" smtClean="0">
                <a:solidFill>
                  <a:srgbClr val="0000C0"/>
                </a:solidFill>
              </a:rPr>
              <a:t>out</a:t>
            </a:r>
            <a:r>
              <a:rPr lang="en-US" i="1" dirty="0" err="1" smtClean="0">
                <a:solidFill>
                  <a:srgbClr val="000000"/>
                </a:solidFill>
              </a:rPr>
              <a:t>.println</a:t>
            </a:r>
            <a:r>
              <a:rPr lang="en-US" i="1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2A00FF"/>
                </a:solidFill>
              </a:rPr>
              <a:t>"More elements: "</a:t>
            </a:r>
            <a:r>
              <a:rPr lang="en-US" i="1" dirty="0" smtClean="0">
                <a:solidFill>
                  <a:srgbClr val="000000"/>
                </a:solidFill>
              </a:rPr>
              <a:t> + </a:t>
            </a:r>
            <a:r>
              <a:rPr lang="en-US" i="1" dirty="0" err="1" smtClean="0">
                <a:solidFill>
                  <a:srgbClr val="000000"/>
                </a:solidFill>
              </a:rPr>
              <a:t>moreElements</a:t>
            </a:r>
            <a:r>
              <a:rPr lang="en-US" i="1" dirty="0" smtClean="0">
                <a:solidFill>
                  <a:srgbClr val="000000"/>
                </a:solidFill>
              </a:rPr>
              <a:t>(a, b));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49" y="102395"/>
            <a:ext cx="6665119" cy="443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8592" y="4371974"/>
            <a:ext cx="8808245" cy="1993107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Reasoning about programs that can use unfettered </a:t>
            </a:r>
            <a:r>
              <a:rPr lang="en-US" sz="4000" b="1" dirty="0" err="1" smtClean="0">
                <a:solidFill>
                  <a:srgbClr val="FFFF00"/>
                </a:solidFill>
              </a:rPr>
              <a:t>subtyping</a:t>
            </a:r>
            <a:r>
              <a:rPr lang="en-US" sz="4000" b="1" dirty="0" smtClean="0">
                <a:solidFill>
                  <a:srgbClr val="FFFF00"/>
                </a:solidFill>
              </a:rPr>
              <a:t> is hopeless!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solve this?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1100" y="1952625"/>
            <a:ext cx="67508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static public String </a:t>
            </a:r>
            <a:r>
              <a:rPr lang="en-US" sz="2400" dirty="0" err="1" smtClean="0"/>
              <a:t>pasteTogether</a:t>
            </a:r>
            <a:r>
              <a:rPr lang="en-US" sz="2400" dirty="0" smtClean="0"/>
              <a:t>(String a, String b) </a:t>
            </a:r>
          </a:p>
          <a:p>
            <a:r>
              <a:rPr lang="en-US" sz="2400" dirty="0" smtClean="0"/>
              <a:t>   // REQUIRES: a and b are not null</a:t>
            </a:r>
          </a:p>
          <a:p>
            <a:r>
              <a:rPr lang="en-US" sz="2400" dirty="0" smtClean="0"/>
              <a:t>   // EFFECTS: Returns a String that is a followed by b.</a:t>
            </a:r>
          </a:p>
          <a:p>
            <a:r>
              <a:rPr lang="en-US" sz="2400" dirty="0" smtClean="0"/>
              <a:t>{</a:t>
            </a:r>
          </a:p>
          <a:p>
            <a:r>
              <a:rPr lang="en-US" sz="2400" dirty="0" smtClean="0"/>
              <a:t>   return </a:t>
            </a:r>
            <a:r>
              <a:rPr lang="en-US" sz="2400" dirty="0" err="1" smtClean="0"/>
              <a:t>a.concat</a:t>
            </a:r>
            <a:r>
              <a:rPr lang="en-US" sz="2400" dirty="0" smtClean="0"/>
              <a:t>(b);</a:t>
            </a:r>
          </a:p>
          <a:p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93269" y="4343400"/>
            <a:ext cx="53303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Could </a:t>
            </a:r>
            <a:r>
              <a:rPr lang="en-US" sz="2400" dirty="0" err="1" smtClean="0"/>
              <a:t>pasteTogether</a:t>
            </a:r>
            <a:r>
              <a:rPr lang="en-US" sz="2400" dirty="0" smtClean="0"/>
              <a:t> launch the missiles?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18771" y="5158922"/>
            <a:ext cx="6477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public </a:t>
            </a:r>
            <a:r>
              <a:rPr lang="en-US" b="1" dirty="0" smtClean="0">
                <a:solidFill>
                  <a:srgbClr val="C00000"/>
                </a:solidFill>
              </a:rPr>
              <a:t>final</a:t>
            </a:r>
            <a:r>
              <a:rPr lang="en-US" dirty="0" smtClean="0"/>
              <a:t> class </a:t>
            </a:r>
            <a:r>
              <a:rPr lang="en-US" b="1" dirty="0" smtClean="0"/>
              <a:t>String </a:t>
            </a:r>
            <a:r>
              <a:rPr lang="en-US" dirty="0" smtClean="0"/>
              <a:t>extends Object </a:t>
            </a:r>
          </a:p>
          <a:p>
            <a:r>
              <a:rPr lang="en-US" dirty="0" smtClean="0"/>
              <a:t>   implements Serializable, Comparable&lt;String&gt;, CharSequence { … 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with </a:t>
            </a:r>
            <a:r>
              <a:rPr lang="en-US" dirty="0" err="1" smtClean="0"/>
              <a:t>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Easy approach #1</a:t>
            </a:r>
            <a:r>
              <a:rPr lang="en-US" dirty="0" smtClean="0"/>
              <a:t>: don’t allow </a:t>
            </a:r>
            <a:r>
              <a:rPr lang="en-US" dirty="0" err="1" smtClean="0"/>
              <a:t>subtyping</a:t>
            </a:r>
            <a:r>
              <a:rPr lang="en-US" dirty="0" smtClean="0"/>
              <a:t>!</a:t>
            </a:r>
          </a:p>
          <a:p>
            <a:pPr lvl="1">
              <a:buNone/>
            </a:pPr>
            <a:r>
              <a:rPr lang="en-US" dirty="0" smtClean="0"/>
              <a:t>Make all classes </a:t>
            </a:r>
            <a:r>
              <a:rPr lang="en-US" b="1" dirty="0" smtClean="0"/>
              <a:t>final </a:t>
            </a:r>
            <a:r>
              <a:rPr lang="en-US" dirty="0" smtClean="0"/>
              <a:t>(like </a:t>
            </a:r>
            <a:r>
              <a:rPr lang="en-US" dirty="0" err="1" smtClean="0"/>
              <a:t>java.lang.String</a:t>
            </a:r>
            <a:r>
              <a:rPr lang="en-US" dirty="0" smtClean="0"/>
              <a:t>)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Easy approach #2</a:t>
            </a:r>
            <a:r>
              <a:rPr lang="en-US" dirty="0" smtClean="0"/>
              <a:t>: give up on reasoning</a:t>
            </a:r>
          </a:p>
          <a:p>
            <a:pPr>
              <a:buNone/>
            </a:pPr>
            <a:r>
              <a:rPr lang="en-US" dirty="0" smtClean="0"/>
              <a:t>	Reason based on the apparent type specification and don’t make any claims about what happens with subtypes.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Hard approach</a:t>
            </a:r>
            <a:r>
              <a:rPr lang="en-US" dirty="0" smtClean="0"/>
              <a:t>: impose constraints on subtypes to allow reasoning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Substitution principle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ChangeArrowheads="1"/>
          </p:cNvSpPr>
          <p:nvPr/>
        </p:nvSpPr>
        <p:spPr bwMode="auto">
          <a:xfrm>
            <a:off x="566738" y="285750"/>
            <a:ext cx="771683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How do we know if saying </a:t>
            </a:r>
            <a:br>
              <a:rPr lang="en-US" sz="4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i="1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 is a subtype of </a:t>
            </a:r>
            <a:r>
              <a:rPr lang="en-US" sz="4400" i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is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safe?</a:t>
            </a:r>
          </a:p>
        </p:txBody>
      </p:sp>
      <p:sp>
        <p:nvSpPr>
          <p:cNvPr id="827395" name="Rectangle 3"/>
          <p:cNvSpPr>
            <a:spLocks noChangeArrowheads="1"/>
          </p:cNvSpPr>
          <p:nvPr/>
        </p:nvSpPr>
        <p:spPr bwMode="auto">
          <a:xfrm>
            <a:off x="474663" y="3232150"/>
            <a:ext cx="8410575" cy="206210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/>
              <a:t>Substitution Principle: </a:t>
            </a:r>
            <a:r>
              <a:rPr lang="en-US" sz="3200" dirty="0"/>
              <a:t>If </a:t>
            </a:r>
            <a:r>
              <a:rPr lang="en-US" sz="3200" i="1" dirty="0"/>
              <a:t>B</a:t>
            </a:r>
            <a:r>
              <a:rPr lang="en-US" sz="3200" dirty="0"/>
              <a:t> is a subtype of </a:t>
            </a:r>
            <a:r>
              <a:rPr lang="en-US" sz="3200" i="1" dirty="0"/>
              <a:t>A</a:t>
            </a:r>
            <a:r>
              <a:rPr lang="en-US" sz="3200" dirty="0"/>
              <a:t>, everywhere the code expects an </a:t>
            </a:r>
            <a:r>
              <a:rPr lang="en-US" sz="3200" i="1" dirty="0"/>
              <a:t>A</a:t>
            </a:r>
            <a:r>
              <a:rPr lang="en-US" sz="3200" dirty="0"/>
              <a:t>, a </a:t>
            </a:r>
            <a:r>
              <a:rPr lang="en-US" sz="3200" i="1" dirty="0"/>
              <a:t>B</a:t>
            </a:r>
            <a:r>
              <a:rPr lang="en-US" sz="3200" dirty="0"/>
              <a:t> can be used instead </a:t>
            </a:r>
            <a:r>
              <a:rPr lang="en-US" sz="3200" i="1" dirty="0">
                <a:solidFill>
                  <a:srgbClr val="0070C0"/>
                </a:solidFill>
              </a:rPr>
              <a:t>and </a:t>
            </a:r>
            <a:r>
              <a:rPr lang="en-US" sz="3200" dirty="0">
                <a:solidFill>
                  <a:srgbClr val="0070C0"/>
                </a:solidFill>
              </a:rPr>
              <a:t>the program still satisfies its specification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Subtype Condition 1: </a:t>
            </a:r>
            <a:r>
              <a:rPr lang="en-US" sz="3600" b="1" dirty="0">
                <a:solidFill>
                  <a:schemeClr val="tx1"/>
                </a:solidFill>
              </a:rPr>
              <a:t>Signature Rule</a:t>
            </a:r>
            <a:endParaRPr lang="en-US" sz="3600" b="1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830467" name="Rectangle 3"/>
          <p:cNvSpPr>
            <a:spLocks noGrp="1" noChangeArrowheads="1"/>
          </p:cNvSpPr>
          <p:nvPr>
            <p:ph idx="1"/>
          </p:nvPr>
        </p:nvSpPr>
        <p:spPr>
          <a:xfrm>
            <a:off x="185738" y="1600200"/>
            <a:ext cx="8722518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>
                <a:sym typeface="Symbol" pitchFamily="18" charset="2"/>
              </a:rPr>
              <a:t>	We can use a subtype method where a </a:t>
            </a:r>
            <a:r>
              <a:rPr lang="en-US" dirty="0" err="1">
                <a:sym typeface="Symbol" pitchFamily="18" charset="2"/>
              </a:rPr>
              <a:t>supertype</a:t>
            </a:r>
            <a:r>
              <a:rPr lang="en-US" dirty="0">
                <a:sym typeface="Symbol" pitchFamily="18" charset="2"/>
              </a:rPr>
              <a:t> methods is expected:</a:t>
            </a:r>
          </a:p>
          <a:p>
            <a:pPr marL="990600" lvl="1" indent="-533400"/>
            <a:r>
              <a:rPr lang="en-US" dirty="0">
                <a:sym typeface="Symbol" pitchFamily="18" charset="2"/>
              </a:rPr>
              <a:t>Subtype must implement all of the </a:t>
            </a:r>
            <a:r>
              <a:rPr lang="en-US" dirty="0" err="1">
                <a:sym typeface="Symbol" pitchFamily="18" charset="2"/>
              </a:rPr>
              <a:t>supertype</a:t>
            </a:r>
            <a:r>
              <a:rPr lang="en-US" dirty="0">
                <a:sym typeface="Symbol" pitchFamily="18" charset="2"/>
              </a:rPr>
              <a:t> methods</a:t>
            </a:r>
          </a:p>
          <a:p>
            <a:pPr marL="990600" lvl="1" indent="-533400"/>
            <a:r>
              <a:rPr lang="en-US" dirty="0">
                <a:sym typeface="Symbol" pitchFamily="18" charset="2"/>
              </a:rPr>
              <a:t>Argument types must not be more restrictive</a:t>
            </a:r>
          </a:p>
          <a:p>
            <a:pPr marL="990600" lvl="1" indent="-533400"/>
            <a:r>
              <a:rPr lang="en-US" dirty="0">
                <a:sym typeface="Symbol" pitchFamily="18" charset="2"/>
              </a:rPr>
              <a:t>Result type must be at least as restrictive</a:t>
            </a:r>
          </a:p>
          <a:p>
            <a:pPr marL="990600" lvl="1" indent="-533400"/>
            <a:r>
              <a:rPr lang="en-US" dirty="0">
                <a:sym typeface="Symbol" pitchFamily="18" charset="2"/>
              </a:rPr>
              <a:t>Subtype method must not throw exceptions that are not subtypes of exceptions thrown by </a:t>
            </a:r>
            <a:r>
              <a:rPr lang="en-US" dirty="0" err="1">
                <a:sym typeface="Symbol" pitchFamily="18" charset="2"/>
              </a:rPr>
              <a:t>supertype</a:t>
            </a:r>
            <a:endParaRPr lang="en-US" i="1" dirty="0">
              <a:sym typeface="Symbol" pitchFamily="18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848</Words>
  <Application>Microsoft Office PowerPoint</Application>
  <PresentationFormat>On-screen Show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cs2220: Engineering Software Class 12:  Substitution Principle</vt:lpstr>
      <vt:lpstr>Slide 2</vt:lpstr>
      <vt:lpstr>Slide 3</vt:lpstr>
      <vt:lpstr>Dangers of Subtyping</vt:lpstr>
      <vt:lpstr>Reasoning about programs that can use unfettered subtyping is hopeless!</vt:lpstr>
      <vt:lpstr>How can we solve this?</vt:lpstr>
      <vt:lpstr>Reasoning with Subtyping</vt:lpstr>
      <vt:lpstr>Slide 8</vt:lpstr>
      <vt:lpstr>Subtype Condition 1: Signature Rule</vt:lpstr>
      <vt:lpstr>Signature Rule</vt:lpstr>
      <vt:lpstr>Subtype Condition 2: Methods Rule</vt:lpstr>
      <vt:lpstr>Subtype Condition 3: Properties</vt:lpstr>
      <vt:lpstr>Properties Example</vt:lpstr>
      <vt:lpstr>Properties Example</vt:lpstr>
      <vt:lpstr>Substitution Principle Summary</vt:lpstr>
      <vt:lpstr>Substitution Principle Summary</vt:lpstr>
      <vt:lpstr>Substitution Mystery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Evans</dc:creator>
  <cp:lastModifiedBy>evans</cp:lastModifiedBy>
  <cp:revision>207</cp:revision>
  <dcterms:created xsi:type="dcterms:W3CDTF">2010-09-07T21:02:44Z</dcterms:created>
  <dcterms:modified xsi:type="dcterms:W3CDTF">2010-09-30T21:26:27Z</dcterms:modified>
</cp:coreProperties>
</file>