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314" r:id="rId3"/>
    <p:sldId id="320" r:id="rId4"/>
    <p:sldId id="321" r:id="rId5"/>
    <p:sldId id="323" r:id="rId6"/>
    <p:sldId id="316" r:id="rId7"/>
    <p:sldId id="317" r:id="rId8"/>
    <p:sldId id="318" r:id="rId9"/>
    <p:sldId id="322" r:id="rId10"/>
    <p:sldId id="296" r:id="rId11"/>
    <p:sldId id="324" r:id="rId12"/>
    <p:sldId id="297" r:id="rId13"/>
    <p:sldId id="298" r:id="rId14"/>
    <p:sldId id="299" r:id="rId15"/>
    <p:sldId id="301" r:id="rId16"/>
    <p:sldId id="308" r:id="rId17"/>
    <p:sldId id="325" r:id="rId18"/>
    <p:sldId id="309" r:id="rId19"/>
    <p:sldId id="310" r:id="rId20"/>
    <p:sldId id="311" r:id="rId21"/>
    <p:sldId id="326" r:id="rId22"/>
    <p:sldId id="312" r:id="rId23"/>
    <p:sldId id="327"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F7F7F"/>
    <a:srgbClr val="C0C0C0"/>
  </p:clrMru>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93" autoAdjust="0"/>
    <p:restoredTop sz="86364" autoAdjust="0"/>
  </p:normalViewPr>
  <p:slideViewPr>
    <p:cSldViewPr>
      <p:cViewPr varScale="1">
        <p:scale>
          <a:sx n="78" d="100"/>
          <a:sy n="78" d="100"/>
        </p:scale>
        <p:origin x="-151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1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4" tIns="48322" rIns="96644" bIns="48322" rtlCol="0"/>
          <a:lstStyle>
            <a:lvl1pPr algn="r">
              <a:defRPr sz="1300"/>
            </a:lvl1pPr>
          </a:lstStyle>
          <a:p>
            <a:fld id="{144E0CFA-9C2D-42A6-B7DA-552AF61E5B4A}" type="datetimeFigureOut">
              <a:rPr lang="en-US" smtClean="0"/>
              <a:pPr/>
              <a:t>10/5/2010</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4" tIns="48322" rIns="96644"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4" tIns="48322" rIns="96644" bIns="4832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4" tIns="48322" rIns="96644" bIns="48322" rtlCol="0" anchor="b"/>
          <a:lstStyle>
            <a:lvl1pPr algn="r">
              <a:defRPr sz="1300"/>
            </a:lvl1pPr>
          </a:lstStyle>
          <a:p>
            <a:fld id="{2F345F62-28E5-4D7A-BF2C-280E267F8B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12597-4B07-4299-A0DA-EC129B8AEA8F}"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12597-4B07-4299-A0DA-EC129B8AEA8F}"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12597-4B07-4299-A0DA-EC129B8AEA8F}" type="datetimeFigureOut">
              <a:rPr lang="en-US" smtClean="0"/>
              <a:pPr/>
              <a:t>10/5/2010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12597-4B07-4299-A0DA-EC129B8AEA8F}" type="datetimeFigureOut">
              <a:rPr lang="en-US" smtClean="0"/>
              <a:pPr/>
              <a:t>10/5/2010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12597-4B07-4299-A0DA-EC129B8AEA8F}" type="datetimeFigureOut">
              <a:rPr lang="en-US" smtClean="0"/>
              <a:pPr/>
              <a:t>10/5/2010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2597-4B07-4299-A0DA-EC129B8AEA8F}"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2597-4B07-4299-A0DA-EC129B8AEA8F}"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12597-4B07-4299-A0DA-EC129B8AEA8F}" type="datetimeFigureOut">
              <a:rPr lang="en-US" smtClean="0"/>
              <a:pPr/>
              <a:t>10/5/2010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DB644-29E3-4CA2-A824-559DC7C842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250.JPG"/>
          <p:cNvPicPr>
            <a:picLocks noChangeAspect="1"/>
          </p:cNvPicPr>
          <p:nvPr/>
        </p:nvPicPr>
        <p:blipFill>
          <a:blip r:embed="rId2" cstate="print"/>
          <a:srcRect/>
          <a:stretch>
            <a:fillRect/>
          </a:stretch>
        </p:blipFill>
        <p:spPr>
          <a:xfrm>
            <a:off x="0" y="5714889"/>
            <a:ext cx="9135373" cy="1143111"/>
          </a:xfrm>
          <a:prstGeom prst="rect">
            <a:avLst/>
          </a:prstGeom>
          <a:ln>
            <a:noFill/>
          </a:ln>
          <a:effectLst>
            <a:softEdge rad="112500"/>
          </a:effectLst>
        </p:spPr>
      </p:pic>
      <p:sp>
        <p:nvSpPr>
          <p:cNvPr id="2" name="Title 1"/>
          <p:cNvSpPr>
            <a:spLocks noGrp="1"/>
          </p:cNvSpPr>
          <p:nvPr>
            <p:ph type="ctrTitle"/>
          </p:nvPr>
        </p:nvSpPr>
        <p:spPr>
          <a:noFill/>
        </p:spPr>
        <p:txBody>
          <a:bodyPr>
            <a:normAutofit fontScale="90000"/>
          </a:bodyPr>
          <a:lstStyle/>
          <a:p>
            <a:r>
              <a:rPr lang="en-US" dirty="0" smtClean="0"/>
              <a:t>cs2220: Engineering Software</a:t>
            </a:r>
            <a:br>
              <a:rPr lang="en-US" dirty="0" smtClean="0"/>
            </a:br>
            <a:r>
              <a:rPr lang="en-US" dirty="0" smtClean="0"/>
              <a:t>Class 13: </a:t>
            </a:r>
            <a:br>
              <a:rPr lang="en-US" dirty="0" smtClean="0"/>
            </a:br>
            <a:r>
              <a:rPr lang="en-US" dirty="0" smtClean="0"/>
              <a:t>Behavioral </a:t>
            </a:r>
            <a:r>
              <a:rPr lang="en-US" dirty="0" err="1" smtClean="0"/>
              <a:t>Subtyping</a:t>
            </a:r>
            <a:endParaRPr lang="en-US" b="1" dirty="0" smtClean="0"/>
          </a:p>
        </p:txBody>
      </p:sp>
      <p:sp>
        <p:nvSpPr>
          <p:cNvPr id="3" name="Subtitle 2"/>
          <p:cNvSpPr>
            <a:spLocks noGrp="1"/>
          </p:cNvSpPr>
          <p:nvPr>
            <p:ph type="subTitle" idx="1"/>
          </p:nvPr>
        </p:nvSpPr>
        <p:spPr>
          <a:xfrm>
            <a:off x="2438400" y="4267200"/>
            <a:ext cx="6400800" cy="1752600"/>
          </a:xfrm>
          <a:noFill/>
        </p:spPr>
        <p:txBody>
          <a:bodyPr>
            <a:normAutofit/>
          </a:bodyPr>
          <a:lstStyle/>
          <a:p>
            <a:pPr algn="r">
              <a:lnSpc>
                <a:spcPct val="110000"/>
              </a:lnSpc>
              <a:spcBef>
                <a:spcPts val="0"/>
              </a:spcBef>
            </a:pPr>
            <a:r>
              <a:rPr lang="en-US" sz="2400" dirty="0" smtClean="0">
                <a:solidFill>
                  <a:schemeClr val="bg1">
                    <a:lumMod val="65000"/>
                  </a:schemeClr>
                </a:solidFill>
              </a:rPr>
              <a:t>Fall 2010</a:t>
            </a:r>
          </a:p>
          <a:p>
            <a:pPr algn="r">
              <a:lnSpc>
                <a:spcPct val="110000"/>
              </a:lnSpc>
              <a:spcBef>
                <a:spcPts val="0"/>
              </a:spcBef>
            </a:pPr>
            <a:r>
              <a:rPr lang="en-US" sz="2400" dirty="0" smtClean="0">
                <a:solidFill>
                  <a:schemeClr val="bg1">
                    <a:lumMod val="65000"/>
                  </a:schemeClr>
                </a:solidFill>
              </a:rPr>
              <a:t>University of Virginia</a:t>
            </a:r>
          </a:p>
          <a:p>
            <a:pPr algn="r">
              <a:lnSpc>
                <a:spcPct val="110000"/>
              </a:lnSpc>
              <a:spcBef>
                <a:spcPts val="0"/>
              </a:spcBef>
            </a:pPr>
            <a:r>
              <a:rPr lang="en-US" sz="2400" dirty="0" smtClean="0">
                <a:solidFill>
                  <a:schemeClr val="bg1">
                    <a:lumMod val="65000"/>
                  </a:schemeClr>
                </a:solidFill>
              </a:rPr>
              <a:t>David Evans</a:t>
            </a:r>
            <a:endParaRPr lang="en-US" sz="2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184150" y="144463"/>
            <a:ext cx="8855075" cy="1143000"/>
          </a:xfrm>
        </p:spPr>
        <p:txBody>
          <a:bodyPr/>
          <a:lstStyle/>
          <a:p>
            <a:r>
              <a:rPr lang="en-US" sz="4000" dirty="0" smtClean="0"/>
              <a:t>Recap: Substitution </a:t>
            </a:r>
            <a:r>
              <a:rPr lang="en-US" sz="4000" dirty="0"/>
              <a:t>Principle Summary</a:t>
            </a:r>
          </a:p>
        </p:txBody>
      </p:sp>
      <p:sp>
        <p:nvSpPr>
          <p:cNvPr id="816133" name="Text Box 5"/>
          <p:cNvSpPr txBox="1">
            <a:spLocks noChangeArrowheads="1"/>
          </p:cNvSpPr>
          <p:nvPr/>
        </p:nvSpPr>
        <p:spPr bwMode="auto">
          <a:xfrm>
            <a:off x="193675" y="1458913"/>
            <a:ext cx="8829675" cy="3139321"/>
          </a:xfrm>
          <a:prstGeom prst="rect">
            <a:avLst/>
          </a:prstGeom>
          <a:noFill/>
          <a:ln w="31750">
            <a:noFill/>
            <a:miter lim="800000"/>
            <a:headEnd/>
            <a:tailEnd/>
          </a:ln>
          <a:effectLst/>
        </p:spPr>
        <p:txBody>
          <a:bodyPr>
            <a:spAutoFit/>
          </a:bodyPr>
          <a:lstStyle/>
          <a:p>
            <a:r>
              <a:rPr lang="en-US" sz="2800" b="1" dirty="0" err="1"/>
              <a:t>Param</a:t>
            </a:r>
            <a:r>
              <a:rPr lang="en-US" sz="2800" b="1" dirty="0"/>
              <a:t> Types </a:t>
            </a:r>
            <a:r>
              <a:rPr lang="en-US" sz="2800" dirty="0"/>
              <a:t>	</a:t>
            </a:r>
            <a:r>
              <a:rPr lang="en-US" sz="2800" dirty="0" err="1"/>
              <a:t>Psub</a:t>
            </a:r>
            <a:r>
              <a:rPr lang="en-US" sz="2800" dirty="0"/>
              <a:t> </a:t>
            </a:r>
            <a:r>
              <a:rPr lang="en-US" sz="2800" dirty="0">
                <a:sym typeface="Symbol" pitchFamily="18" charset="2"/>
              </a:rPr>
              <a:t></a:t>
            </a:r>
            <a:r>
              <a:rPr lang="en-US" sz="2800" dirty="0"/>
              <a:t> </a:t>
            </a:r>
            <a:r>
              <a:rPr lang="en-US" sz="2800" dirty="0" err="1"/>
              <a:t>Psuper</a:t>
            </a:r>
            <a:r>
              <a:rPr lang="en-US" sz="2800" dirty="0"/>
              <a:t>	</a:t>
            </a:r>
          </a:p>
          <a:p>
            <a:r>
              <a:rPr lang="en-US" sz="2800" b="1" dirty="0"/>
              <a:t>Preconditions</a:t>
            </a:r>
            <a:r>
              <a:rPr lang="en-US" sz="2800" dirty="0"/>
              <a:t> 	</a:t>
            </a:r>
            <a:r>
              <a:rPr lang="en-US" sz="2800" dirty="0" err="1"/>
              <a:t>pre_sub</a:t>
            </a:r>
            <a:r>
              <a:rPr lang="en-US" sz="2800" dirty="0"/>
              <a:t> </a:t>
            </a:r>
            <a:r>
              <a:rPr lang="en-US" sz="2800" dirty="0">
                <a:sym typeface="Symbol" pitchFamily="18" charset="2"/>
              </a:rPr>
              <a:t> </a:t>
            </a:r>
            <a:r>
              <a:rPr lang="en-US" sz="2800" dirty="0" err="1">
                <a:sym typeface="Symbol" pitchFamily="18" charset="2"/>
              </a:rPr>
              <a:t>pre_super</a:t>
            </a:r>
            <a:endParaRPr lang="en-US" sz="2800" dirty="0">
              <a:sym typeface="Symbol" pitchFamily="18" charset="2"/>
            </a:endParaRPr>
          </a:p>
          <a:p>
            <a:endParaRPr lang="en-US" sz="4000" dirty="0"/>
          </a:p>
          <a:p>
            <a:r>
              <a:rPr lang="en-US" sz="2800" b="1" dirty="0"/>
              <a:t>Result Type</a:t>
            </a:r>
            <a:r>
              <a:rPr lang="en-US" sz="2800" dirty="0"/>
              <a:t>	</a:t>
            </a:r>
            <a:r>
              <a:rPr lang="en-US" sz="2800" dirty="0" smtClean="0"/>
              <a:t>	</a:t>
            </a:r>
            <a:r>
              <a:rPr lang="en-US" sz="2800" dirty="0" err="1" smtClean="0"/>
              <a:t>Rsub</a:t>
            </a:r>
            <a:r>
              <a:rPr lang="en-US" sz="2800" dirty="0" smtClean="0"/>
              <a:t> </a:t>
            </a:r>
            <a:r>
              <a:rPr lang="en-US" sz="2800" dirty="0">
                <a:sym typeface="Symbol" pitchFamily="18" charset="2"/>
              </a:rPr>
              <a:t></a:t>
            </a:r>
            <a:r>
              <a:rPr lang="en-US" sz="2800" dirty="0"/>
              <a:t> </a:t>
            </a:r>
            <a:r>
              <a:rPr lang="en-US" sz="2800" dirty="0" err="1"/>
              <a:t>Rsuper</a:t>
            </a:r>
            <a:endParaRPr lang="en-US" sz="2800" dirty="0"/>
          </a:p>
          <a:p>
            <a:r>
              <a:rPr lang="en-US" sz="2800" b="1" dirty="0" err="1"/>
              <a:t>Postconditions</a:t>
            </a:r>
            <a:r>
              <a:rPr lang="en-US" sz="2800" b="1" dirty="0"/>
              <a:t> </a:t>
            </a:r>
            <a:r>
              <a:rPr lang="en-US" sz="2800" dirty="0"/>
              <a:t>	</a:t>
            </a:r>
            <a:r>
              <a:rPr lang="en-US" sz="2800" dirty="0" err="1"/>
              <a:t>post_sub</a:t>
            </a:r>
            <a:r>
              <a:rPr lang="en-US" sz="2800" dirty="0"/>
              <a:t> </a:t>
            </a:r>
            <a:r>
              <a:rPr lang="en-US" sz="2800" dirty="0">
                <a:sym typeface="Symbol" pitchFamily="18" charset="2"/>
              </a:rPr>
              <a:t> </a:t>
            </a:r>
            <a:r>
              <a:rPr lang="en-US" sz="2800" dirty="0" err="1">
                <a:sym typeface="Symbol" pitchFamily="18" charset="2"/>
              </a:rPr>
              <a:t>post_super</a:t>
            </a:r>
            <a:endParaRPr lang="en-US" sz="2800" dirty="0">
              <a:sym typeface="Symbol" pitchFamily="18" charset="2"/>
            </a:endParaRPr>
          </a:p>
          <a:p>
            <a:endParaRPr lang="en-US" dirty="0"/>
          </a:p>
          <a:p>
            <a:r>
              <a:rPr lang="en-US" sz="2800" b="1" dirty="0"/>
              <a:t>Properties</a:t>
            </a:r>
            <a:r>
              <a:rPr lang="en-US" sz="2800" dirty="0"/>
              <a:t>		</a:t>
            </a:r>
            <a:r>
              <a:rPr lang="en-US" sz="2800" dirty="0" err="1"/>
              <a:t>properties_sub</a:t>
            </a:r>
            <a:r>
              <a:rPr lang="en-US" sz="2800" dirty="0"/>
              <a:t> </a:t>
            </a:r>
            <a:r>
              <a:rPr lang="en-US" dirty="0">
                <a:sym typeface="Symbol" pitchFamily="18" charset="2"/>
              </a:rPr>
              <a:t> </a:t>
            </a:r>
            <a:r>
              <a:rPr lang="en-US" sz="2800" dirty="0" err="1">
                <a:sym typeface="Symbol" pitchFamily="18" charset="2"/>
              </a:rPr>
              <a:t>properties_super</a:t>
            </a:r>
            <a:endParaRPr lang="en-US" sz="2800" dirty="0">
              <a:sym typeface="Symbol" pitchFamily="18" charset="2"/>
            </a:endParaRPr>
          </a:p>
        </p:txBody>
      </p:sp>
      <p:sp>
        <p:nvSpPr>
          <p:cNvPr id="816135" name="Text Box 7"/>
          <p:cNvSpPr txBox="1">
            <a:spLocks noChangeArrowheads="1"/>
          </p:cNvSpPr>
          <p:nvPr/>
        </p:nvSpPr>
        <p:spPr bwMode="auto">
          <a:xfrm>
            <a:off x="6577013" y="1423988"/>
            <a:ext cx="2579687" cy="946150"/>
          </a:xfrm>
          <a:prstGeom prst="rect">
            <a:avLst/>
          </a:prstGeom>
          <a:noFill/>
          <a:ln w="31750">
            <a:noFill/>
            <a:miter lim="800000"/>
            <a:headEnd/>
            <a:tailEnd/>
          </a:ln>
          <a:effectLst/>
        </p:spPr>
        <p:txBody>
          <a:bodyPr>
            <a:spAutoFit/>
          </a:bodyPr>
          <a:lstStyle/>
          <a:p>
            <a:r>
              <a:rPr lang="en-US" sz="2800" i="1" dirty="0" err="1"/>
              <a:t>contravariant</a:t>
            </a:r>
            <a:endParaRPr lang="en-US" sz="2800" i="1" dirty="0"/>
          </a:p>
          <a:p>
            <a:r>
              <a:rPr lang="en-US" sz="2800" dirty="0"/>
              <a:t>for inputs</a:t>
            </a:r>
          </a:p>
        </p:txBody>
      </p:sp>
      <p:sp>
        <p:nvSpPr>
          <p:cNvPr id="816136" name="Text Box 8"/>
          <p:cNvSpPr txBox="1">
            <a:spLocks noChangeArrowheads="1"/>
          </p:cNvSpPr>
          <p:nvPr/>
        </p:nvSpPr>
        <p:spPr bwMode="auto">
          <a:xfrm>
            <a:off x="6900863" y="2952750"/>
            <a:ext cx="2263775" cy="946150"/>
          </a:xfrm>
          <a:prstGeom prst="rect">
            <a:avLst/>
          </a:prstGeom>
          <a:noFill/>
          <a:ln w="31750">
            <a:noFill/>
            <a:miter lim="800000"/>
            <a:headEnd/>
            <a:tailEnd/>
          </a:ln>
          <a:effectLst/>
        </p:spPr>
        <p:txBody>
          <a:bodyPr>
            <a:spAutoFit/>
          </a:bodyPr>
          <a:lstStyle/>
          <a:p>
            <a:r>
              <a:rPr lang="en-US" sz="2800" i="1" dirty="0"/>
              <a:t>covariant</a:t>
            </a:r>
          </a:p>
          <a:p>
            <a:r>
              <a:rPr lang="en-US" sz="2800" dirty="0"/>
              <a:t>for outputs</a:t>
            </a:r>
          </a:p>
        </p:txBody>
      </p:sp>
      <p:sp>
        <p:nvSpPr>
          <p:cNvPr id="816137" name="Text Box 9"/>
          <p:cNvSpPr txBox="1">
            <a:spLocks noChangeArrowheads="1"/>
          </p:cNvSpPr>
          <p:nvPr/>
        </p:nvSpPr>
        <p:spPr bwMode="auto">
          <a:xfrm>
            <a:off x="405607" y="4953001"/>
            <a:ext cx="8397875"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en-US" sz="2400" dirty="0"/>
              <a:t>These properties </a:t>
            </a:r>
            <a:r>
              <a:rPr lang="en-US" sz="2400" dirty="0" smtClean="0"/>
              <a:t>ensure code </a:t>
            </a:r>
            <a:r>
              <a:rPr lang="en-US" sz="2400" dirty="0"/>
              <a:t>that is correct using an object of </a:t>
            </a:r>
            <a:r>
              <a:rPr lang="en-US" sz="2400" dirty="0" err="1"/>
              <a:t>supertype</a:t>
            </a:r>
            <a:r>
              <a:rPr lang="en-US" sz="2400" dirty="0"/>
              <a:t> is correct using an object of subtype.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23"/>
          <p:cNvCxnSpPr>
            <a:cxnSpLocks noChangeShapeType="1"/>
            <a:endCxn id="14" idx="0"/>
          </p:cNvCxnSpPr>
          <p:nvPr/>
        </p:nvCxnSpPr>
        <p:spPr bwMode="auto">
          <a:xfrm>
            <a:off x="1463675" y="725269"/>
            <a:ext cx="1025525" cy="762000"/>
          </a:xfrm>
          <a:prstGeom prst="straightConnector1">
            <a:avLst/>
          </a:prstGeom>
          <a:noFill/>
          <a:ln w="22225">
            <a:solidFill>
              <a:schemeClr val="tx1"/>
            </a:solidFill>
            <a:round/>
            <a:headEnd type="diamond" w="lg" len="lg"/>
            <a:tailEnd type="none" w="med" len="med"/>
          </a:ln>
          <a:effectLst/>
        </p:spPr>
      </p:cxnSp>
      <p:cxnSp>
        <p:nvCxnSpPr>
          <p:cNvPr id="5" name="AutoShape 25"/>
          <p:cNvCxnSpPr>
            <a:cxnSpLocks noChangeShapeType="1"/>
            <a:stCxn id="14" idx="2"/>
            <a:endCxn id="11" idx="0"/>
          </p:cNvCxnSpPr>
          <p:nvPr/>
        </p:nvCxnSpPr>
        <p:spPr bwMode="auto">
          <a:xfrm rot="16200000" flipH="1">
            <a:off x="2451533" y="2109711"/>
            <a:ext cx="1320225" cy="1244890"/>
          </a:xfrm>
          <a:prstGeom prst="straightConnector1">
            <a:avLst/>
          </a:prstGeom>
          <a:noFill/>
          <a:ln w="22225">
            <a:solidFill>
              <a:schemeClr val="tx1"/>
            </a:solidFill>
            <a:round/>
            <a:headEnd type="diamond" w="lg" len="lg"/>
            <a:tailEnd type="none" w="med" len="med"/>
          </a:ln>
          <a:effectLst/>
        </p:spPr>
      </p:cxnSp>
      <p:cxnSp>
        <p:nvCxnSpPr>
          <p:cNvPr id="6" name="AutoShape 27"/>
          <p:cNvCxnSpPr>
            <a:cxnSpLocks noChangeShapeType="1"/>
            <a:endCxn id="11" idx="0"/>
          </p:cNvCxnSpPr>
          <p:nvPr/>
        </p:nvCxnSpPr>
        <p:spPr bwMode="auto">
          <a:xfrm rot="5400000">
            <a:off x="3221183" y="2076376"/>
            <a:ext cx="1828800" cy="802986"/>
          </a:xfrm>
          <a:prstGeom prst="straightConnector1">
            <a:avLst/>
          </a:prstGeom>
          <a:noFill/>
          <a:ln w="22225">
            <a:solidFill>
              <a:schemeClr val="tx1"/>
            </a:solidFill>
            <a:round/>
            <a:headEnd type="diamond" w="lg" len="lg"/>
            <a:tailEnd type="none" w="med" len="med"/>
          </a:ln>
          <a:effectLst/>
        </p:spPr>
      </p:cxnSp>
      <p:cxnSp>
        <p:nvCxnSpPr>
          <p:cNvPr id="7" name="AutoShape 29"/>
          <p:cNvCxnSpPr>
            <a:cxnSpLocks noChangeShapeType="1"/>
            <a:stCxn id="14" idx="2"/>
            <a:endCxn id="10" idx="0"/>
          </p:cNvCxnSpPr>
          <p:nvPr/>
        </p:nvCxnSpPr>
        <p:spPr bwMode="auto">
          <a:xfrm rot="5400000">
            <a:off x="1336314" y="2239382"/>
            <a:ext cx="1320225" cy="985548"/>
          </a:xfrm>
          <a:prstGeom prst="straightConnector1">
            <a:avLst/>
          </a:prstGeom>
          <a:noFill/>
          <a:ln w="22225">
            <a:solidFill>
              <a:schemeClr val="tx1"/>
            </a:solidFill>
            <a:round/>
            <a:headEnd type="diamond" w="lg" len="lg"/>
            <a:tailEnd type="none" w="med" len="med"/>
          </a:ln>
          <a:effectLst/>
        </p:spPr>
      </p:cxnSp>
      <p:cxnSp>
        <p:nvCxnSpPr>
          <p:cNvPr id="8" name="AutoShape 30"/>
          <p:cNvCxnSpPr>
            <a:cxnSpLocks noChangeShapeType="1"/>
            <a:stCxn id="13" idx="2"/>
            <a:endCxn id="14" idx="0"/>
          </p:cNvCxnSpPr>
          <p:nvPr/>
        </p:nvCxnSpPr>
        <p:spPr bwMode="auto">
          <a:xfrm rot="5400000">
            <a:off x="2359313" y="830331"/>
            <a:ext cx="786825" cy="527050"/>
          </a:xfrm>
          <a:prstGeom prst="straightConnector1">
            <a:avLst/>
          </a:prstGeom>
          <a:noFill/>
          <a:ln w="22225">
            <a:solidFill>
              <a:schemeClr val="tx1"/>
            </a:solidFill>
            <a:round/>
            <a:headEnd type="diamond" w="lg" len="lg"/>
            <a:tailEnd type="none" w="med" len="med"/>
          </a:ln>
          <a:effectLst/>
        </p:spPr>
      </p:cxnSp>
      <p:sp>
        <p:nvSpPr>
          <p:cNvPr id="9" name="Text Box 21"/>
          <p:cNvSpPr txBox="1">
            <a:spLocks noChangeArrowheads="1"/>
          </p:cNvSpPr>
          <p:nvPr/>
        </p:nvSpPr>
        <p:spPr bwMode="auto">
          <a:xfrm>
            <a:off x="990600" y="115669"/>
            <a:ext cx="919162"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37160" rIns="182880" bIns="137160">
            <a:spAutoFit/>
          </a:bodyPr>
          <a:lstStyle/>
          <a:p>
            <a:pPr algn="ctr"/>
            <a:r>
              <a:rPr lang="en-US" sz="2000" b="1"/>
              <a:t>Killer</a:t>
            </a:r>
          </a:p>
        </p:txBody>
      </p:sp>
      <p:sp>
        <p:nvSpPr>
          <p:cNvPr id="10" name="Text Box 22"/>
          <p:cNvSpPr txBox="1">
            <a:spLocks noChangeArrowheads="1"/>
          </p:cNvSpPr>
          <p:nvPr/>
        </p:nvSpPr>
        <p:spPr bwMode="auto">
          <a:xfrm>
            <a:off x="685800" y="3392269"/>
            <a:ext cx="1635704"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b="1"/>
              <a:t>BlackBear</a:t>
            </a:r>
            <a:endParaRPr lang="en-US" sz="2000" b="1" i="1"/>
          </a:p>
        </p:txBody>
      </p:sp>
      <p:sp>
        <p:nvSpPr>
          <p:cNvPr id="11" name="Text Box 24"/>
          <p:cNvSpPr txBox="1">
            <a:spLocks noChangeArrowheads="1"/>
          </p:cNvSpPr>
          <p:nvPr/>
        </p:nvSpPr>
        <p:spPr bwMode="auto">
          <a:xfrm>
            <a:off x="2832080" y="3392269"/>
            <a:ext cx="1804019"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b="1" dirty="0" err="1"/>
              <a:t>GrizzlyBear</a:t>
            </a:r>
            <a:endParaRPr lang="en-US" sz="2000" b="1" i="1" dirty="0"/>
          </a:p>
        </p:txBody>
      </p:sp>
      <p:sp>
        <p:nvSpPr>
          <p:cNvPr id="12" name="Text Box 26"/>
          <p:cNvSpPr txBox="1">
            <a:spLocks noChangeArrowheads="1"/>
          </p:cNvSpPr>
          <p:nvPr/>
        </p:nvSpPr>
        <p:spPr bwMode="auto">
          <a:xfrm>
            <a:off x="4026139" y="987207"/>
            <a:ext cx="1198084"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37160" rIns="182880" bIns="137160">
            <a:spAutoFit/>
          </a:bodyPr>
          <a:lstStyle/>
          <a:p>
            <a:pPr algn="ctr"/>
            <a:r>
              <a:rPr lang="en-US" sz="2000" b="1" dirty="0"/>
              <a:t>Climber</a:t>
            </a:r>
          </a:p>
        </p:txBody>
      </p:sp>
      <p:sp>
        <p:nvSpPr>
          <p:cNvPr id="13" name="Text Box 28"/>
          <p:cNvSpPr txBox="1">
            <a:spLocks noChangeArrowheads="1"/>
          </p:cNvSpPr>
          <p:nvPr/>
        </p:nvSpPr>
        <p:spPr bwMode="auto">
          <a:xfrm>
            <a:off x="2585523" y="115669"/>
            <a:ext cx="861453"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000" b="1" dirty="0"/>
              <a:t>Bear</a:t>
            </a:r>
          </a:p>
        </p:txBody>
      </p:sp>
      <p:sp>
        <p:nvSpPr>
          <p:cNvPr id="14" name="Text Box 31"/>
          <p:cNvSpPr txBox="1">
            <a:spLocks noChangeArrowheads="1"/>
          </p:cNvSpPr>
          <p:nvPr/>
        </p:nvSpPr>
        <p:spPr bwMode="auto">
          <a:xfrm>
            <a:off x="1733063" y="1487269"/>
            <a:ext cx="1512273"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000" b="1"/>
              <a:t>KillingBear</a:t>
            </a:r>
          </a:p>
        </p:txBody>
      </p:sp>
      <p:sp>
        <p:nvSpPr>
          <p:cNvPr id="15" name="TextBox 14"/>
          <p:cNvSpPr txBox="1"/>
          <p:nvPr/>
        </p:nvSpPr>
        <p:spPr>
          <a:xfrm>
            <a:off x="5436394" y="569119"/>
            <a:ext cx="3190875" cy="1569660"/>
          </a:xfrm>
          <a:prstGeom prst="rect">
            <a:avLst/>
          </a:prstGeom>
          <a:noFill/>
        </p:spPr>
        <p:txBody>
          <a:bodyPr wrap="square" rtlCol="0">
            <a:spAutoFit/>
          </a:bodyPr>
          <a:lstStyle/>
          <a:p>
            <a:r>
              <a:rPr lang="en-US" sz="2400" dirty="0" smtClean="0"/>
              <a:t>What should the spec of the </a:t>
            </a:r>
            <a:r>
              <a:rPr lang="en-US" sz="2400" b="1" dirty="0" err="1" smtClean="0"/>
              <a:t>KillingBear</a:t>
            </a:r>
            <a:r>
              <a:rPr lang="en-US" sz="2400" dirty="0" smtClean="0"/>
              <a:t> class’</a:t>
            </a:r>
          </a:p>
          <a:p>
            <a:r>
              <a:rPr lang="en-US" sz="2400" dirty="0" smtClean="0"/>
              <a:t>   </a:t>
            </a:r>
            <a:r>
              <a:rPr lang="en-US" sz="2400" b="1" dirty="0" smtClean="0"/>
              <a:t>kill (Object o) </a:t>
            </a:r>
          </a:p>
          <a:p>
            <a:r>
              <a:rPr lang="en-US" sz="2400" dirty="0" smtClean="0"/>
              <a:t>method be?</a:t>
            </a:r>
            <a:endParaRPr lang="en-US" sz="2400" dirty="0"/>
          </a:p>
        </p:txBody>
      </p:sp>
      <p:sp>
        <p:nvSpPr>
          <p:cNvPr id="27" name="TextBox 26"/>
          <p:cNvSpPr txBox="1"/>
          <p:nvPr/>
        </p:nvSpPr>
        <p:spPr>
          <a:xfrm>
            <a:off x="4750595" y="4224338"/>
            <a:ext cx="4307680" cy="2308324"/>
          </a:xfrm>
          <a:prstGeom prst="rect">
            <a:avLst/>
          </a:prstGeom>
          <a:noFill/>
        </p:spPr>
        <p:txBody>
          <a:bodyPr wrap="square" rtlCol="0">
            <a:spAutoFit/>
          </a:bodyPr>
          <a:lstStyle/>
          <a:p>
            <a:r>
              <a:rPr lang="en-US" b="1" dirty="0" err="1" smtClean="0"/>
              <a:t>GrizzlyBear</a:t>
            </a:r>
            <a:r>
              <a:rPr lang="en-US" b="1" dirty="0" smtClean="0"/>
              <a:t>:</a:t>
            </a:r>
          </a:p>
          <a:p>
            <a:r>
              <a:rPr lang="en-US" dirty="0" smtClean="0"/>
              <a:t>public </a:t>
            </a:r>
            <a:r>
              <a:rPr lang="en-US" dirty="0" err="1" smtClean="0"/>
              <a:t>boolean</a:t>
            </a:r>
            <a:r>
              <a:rPr lang="en-US" dirty="0" smtClean="0"/>
              <a:t> kill(Object o) </a:t>
            </a:r>
          </a:p>
          <a:p>
            <a:endParaRPr lang="en-US" dirty="0" smtClean="0"/>
          </a:p>
          <a:p>
            <a:r>
              <a:rPr lang="en-US" dirty="0" smtClean="0"/>
              <a:t>   // MODIFIES: this, o, nearby trees and</a:t>
            </a:r>
          </a:p>
          <a:p>
            <a:r>
              <a:rPr lang="en-US" dirty="0" smtClean="0"/>
              <a:t>   //     incidentals</a:t>
            </a:r>
          </a:p>
          <a:p>
            <a:r>
              <a:rPr lang="en-US" dirty="0" smtClean="0"/>
              <a:t>   // EFFECTS: If o is up a tree, knocks down </a:t>
            </a:r>
          </a:p>
          <a:p>
            <a:r>
              <a:rPr lang="en-US" dirty="0" smtClean="0"/>
              <a:t>   //     the tree, eats o, and returns true.  </a:t>
            </a:r>
          </a:p>
          <a:p>
            <a:r>
              <a:rPr lang="en-US" dirty="0" smtClean="0"/>
              <a:t>   //     Otherwise, returns false.</a:t>
            </a:r>
            <a:endParaRPr lang="en-US" dirty="0"/>
          </a:p>
        </p:txBody>
      </p:sp>
      <p:sp>
        <p:nvSpPr>
          <p:cNvPr id="28" name="TextBox 27"/>
          <p:cNvSpPr txBox="1"/>
          <p:nvPr/>
        </p:nvSpPr>
        <p:spPr>
          <a:xfrm>
            <a:off x="4912521" y="4757738"/>
            <a:ext cx="4124324" cy="369332"/>
          </a:xfrm>
          <a:prstGeom prst="rect">
            <a:avLst/>
          </a:prstGeom>
          <a:noFill/>
        </p:spPr>
        <p:txBody>
          <a:bodyPr wrap="square" rtlCol="0">
            <a:spAutoFit/>
          </a:bodyPr>
          <a:lstStyle/>
          <a:p>
            <a:r>
              <a:rPr lang="en-US" dirty="0" smtClean="0">
                <a:solidFill>
                  <a:srgbClr val="C00000"/>
                </a:solidFill>
              </a:rPr>
              <a:t> // REQUIRES: o is yummy to a </a:t>
            </a:r>
            <a:r>
              <a:rPr lang="en-US" dirty="0" err="1" smtClean="0">
                <a:solidFill>
                  <a:srgbClr val="C00000"/>
                </a:solidFill>
              </a:rPr>
              <a:t>GrizzlyBear</a:t>
            </a:r>
            <a:endParaRPr lang="en-US" dirty="0">
              <a:solidFill>
                <a:srgbClr val="C00000"/>
              </a:solidFill>
            </a:endParaRPr>
          </a:p>
        </p:txBody>
      </p:sp>
      <p:sp>
        <p:nvSpPr>
          <p:cNvPr id="29" name="TextBox 28"/>
          <p:cNvSpPr txBox="1"/>
          <p:nvPr/>
        </p:nvSpPr>
        <p:spPr>
          <a:xfrm>
            <a:off x="73819" y="4326730"/>
            <a:ext cx="4595812" cy="2031325"/>
          </a:xfrm>
          <a:prstGeom prst="rect">
            <a:avLst/>
          </a:prstGeom>
          <a:noFill/>
        </p:spPr>
        <p:txBody>
          <a:bodyPr wrap="square" rtlCol="0">
            <a:spAutoFit/>
          </a:bodyPr>
          <a:lstStyle/>
          <a:p>
            <a:r>
              <a:rPr lang="en-US" b="1" dirty="0" err="1" smtClean="0"/>
              <a:t>BlackBear</a:t>
            </a:r>
            <a:r>
              <a:rPr lang="en-US" b="1" dirty="0" smtClean="0"/>
              <a:t>:</a:t>
            </a:r>
          </a:p>
          <a:p>
            <a:r>
              <a:rPr lang="en-US" dirty="0" smtClean="0"/>
              <a:t>public </a:t>
            </a:r>
            <a:r>
              <a:rPr lang="en-US" dirty="0" err="1" smtClean="0"/>
              <a:t>boolean</a:t>
            </a:r>
            <a:r>
              <a:rPr lang="en-US" dirty="0" smtClean="0"/>
              <a:t> kill(Object o) </a:t>
            </a:r>
          </a:p>
          <a:p>
            <a:r>
              <a:rPr lang="en-US" dirty="0" smtClean="0"/>
              <a:t>   // MODIFIES: this, o</a:t>
            </a:r>
          </a:p>
          <a:p>
            <a:r>
              <a:rPr lang="en-US" dirty="0" smtClean="0"/>
              <a:t>   // EFFECTS: If o is up a tree, climbs the tree,</a:t>
            </a:r>
          </a:p>
          <a:p>
            <a:r>
              <a:rPr lang="en-US" dirty="0" smtClean="0"/>
              <a:t>   //      eats o, and returns true.  Otherwise, </a:t>
            </a:r>
          </a:p>
          <a:p>
            <a:r>
              <a:rPr lang="en-US" dirty="0" smtClean="0"/>
              <a:t>   //      if o is reachable, eats o.  Otherwise,</a:t>
            </a:r>
          </a:p>
          <a:p>
            <a:r>
              <a:rPr lang="en-US" dirty="0" smtClean="0"/>
              <a:t>   //      returns false.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r>
              <a:rPr lang="en-US"/>
              <a:t>Substitution Principle</a:t>
            </a:r>
          </a:p>
        </p:txBody>
      </p:sp>
      <p:sp>
        <p:nvSpPr>
          <p:cNvPr id="817155" name="Rectangle 3"/>
          <p:cNvSpPr>
            <a:spLocks noGrp="1" noChangeArrowheads="1"/>
          </p:cNvSpPr>
          <p:nvPr>
            <p:ph idx="1"/>
          </p:nvPr>
        </p:nvSpPr>
        <p:spPr>
          <a:xfrm>
            <a:off x="457200" y="2667000"/>
            <a:ext cx="8229600" cy="838200"/>
          </a:xfrm>
        </p:spPr>
        <p:txBody>
          <a:bodyPr/>
          <a:lstStyle/>
          <a:p>
            <a:pPr algn="ctr">
              <a:buFontTx/>
              <a:buNone/>
            </a:pPr>
            <a:r>
              <a:rPr lang="en-US" sz="4000" dirty="0"/>
              <a:t>Is this the only way?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457200" y="2286000"/>
            <a:ext cx="8229600" cy="1143000"/>
          </a:xfrm>
        </p:spPr>
        <p:txBody>
          <a:bodyPr/>
          <a:lstStyle/>
          <a:p>
            <a:r>
              <a:rPr lang="en-US"/>
              <a:t>Eiffel’s Rules</a:t>
            </a:r>
          </a:p>
        </p:txBody>
      </p:sp>
      <p:sp>
        <p:nvSpPr>
          <p:cNvPr id="841731" name="Text Box 3"/>
          <p:cNvSpPr txBox="1">
            <a:spLocks noChangeArrowheads="1"/>
          </p:cNvSpPr>
          <p:nvPr/>
        </p:nvSpPr>
        <p:spPr bwMode="auto">
          <a:xfrm>
            <a:off x="3688556" y="3987006"/>
            <a:ext cx="4335802" cy="369332"/>
          </a:xfrm>
          <a:prstGeom prst="rect">
            <a:avLst/>
          </a:prstGeom>
          <a:noFill/>
          <a:ln w="31750">
            <a:noFill/>
            <a:miter lim="800000"/>
            <a:headEnd/>
            <a:tailEnd/>
          </a:ln>
          <a:effectLst/>
        </p:spPr>
        <p:txBody>
          <a:bodyPr wrap="none">
            <a:spAutoFit/>
          </a:bodyPr>
          <a:lstStyle/>
          <a:p>
            <a:r>
              <a:rPr lang="en-US" sz="1800" dirty="0"/>
              <a:t>(Described in Bertrand Meyer paper </a:t>
            </a:r>
            <a:r>
              <a:rPr lang="en-US" sz="1800" dirty="0" smtClean="0"/>
              <a:t>for ps4)</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762000" y="228600"/>
            <a:ext cx="7772400" cy="1143000"/>
          </a:xfrm>
        </p:spPr>
        <p:txBody>
          <a:bodyPr/>
          <a:lstStyle/>
          <a:p>
            <a:r>
              <a:rPr lang="en-US"/>
              <a:t>Eiffel Rules</a:t>
            </a:r>
          </a:p>
        </p:txBody>
      </p:sp>
      <p:sp>
        <p:nvSpPr>
          <p:cNvPr id="842755" name="Text Box 3"/>
          <p:cNvSpPr txBox="1">
            <a:spLocks noChangeArrowheads="1"/>
          </p:cNvSpPr>
          <p:nvPr/>
        </p:nvSpPr>
        <p:spPr bwMode="auto">
          <a:xfrm>
            <a:off x="316014" y="2574925"/>
            <a:ext cx="2638222"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a:t>Skier</a:t>
            </a:r>
          </a:p>
          <a:p>
            <a:pPr algn="ctr"/>
            <a:r>
              <a:rPr lang="en-US" sz="2000"/>
              <a:t>set_roommate (Skier)</a:t>
            </a:r>
          </a:p>
        </p:txBody>
      </p:sp>
      <p:sp>
        <p:nvSpPr>
          <p:cNvPr id="842756" name="Text Box 4"/>
          <p:cNvSpPr txBox="1">
            <a:spLocks noChangeArrowheads="1"/>
          </p:cNvSpPr>
          <p:nvPr/>
        </p:nvSpPr>
        <p:spPr bwMode="auto">
          <a:xfrm>
            <a:off x="593725" y="4568825"/>
            <a:ext cx="835742"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r>
              <a:rPr lang="en-US" sz="2400"/>
              <a:t>Boy</a:t>
            </a:r>
            <a:endParaRPr lang="en-US" sz="2000" i="1"/>
          </a:p>
        </p:txBody>
      </p:sp>
      <p:sp>
        <p:nvSpPr>
          <p:cNvPr id="842757" name="Text Box 5"/>
          <p:cNvSpPr txBox="1">
            <a:spLocks noChangeArrowheads="1"/>
          </p:cNvSpPr>
          <p:nvPr/>
        </p:nvSpPr>
        <p:spPr bwMode="auto">
          <a:xfrm>
            <a:off x="1757363" y="4586288"/>
            <a:ext cx="827087" cy="647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r>
              <a:rPr lang="en-US" sz="2400" dirty="0"/>
              <a:t>Girl</a:t>
            </a:r>
            <a:endParaRPr lang="en-US" sz="2000" i="1" dirty="0"/>
          </a:p>
        </p:txBody>
      </p:sp>
      <p:sp>
        <p:nvSpPr>
          <p:cNvPr id="842758" name="Text Box 6"/>
          <p:cNvSpPr txBox="1">
            <a:spLocks noChangeArrowheads="1"/>
          </p:cNvSpPr>
          <p:nvPr/>
        </p:nvSpPr>
        <p:spPr bwMode="auto">
          <a:xfrm>
            <a:off x="3262313" y="1336675"/>
            <a:ext cx="5740400" cy="3908762"/>
          </a:xfrm>
          <a:prstGeom prst="rect">
            <a:avLst/>
          </a:prstGeom>
          <a:noFill/>
          <a:ln w="9525">
            <a:noFill/>
            <a:miter lim="800000"/>
            <a:headEnd/>
            <a:tailEnd/>
          </a:ln>
          <a:effectLst/>
        </p:spPr>
        <p:txBody>
          <a:bodyPr>
            <a:spAutoFit/>
          </a:bodyPr>
          <a:lstStyle/>
          <a:p>
            <a:r>
              <a:rPr lang="en-US" sz="2800" dirty="0"/>
              <a:t>The types of the parameters in the subtype method may be subtypes of the </a:t>
            </a:r>
            <a:r>
              <a:rPr lang="en-US" sz="2800" dirty="0" err="1"/>
              <a:t>supertype</a:t>
            </a:r>
            <a:r>
              <a:rPr lang="en-US" sz="2800" dirty="0"/>
              <a:t> parameters.</a:t>
            </a:r>
          </a:p>
          <a:p>
            <a:endParaRPr lang="en-US" sz="2800" dirty="0"/>
          </a:p>
          <a:p>
            <a:r>
              <a:rPr lang="en-US" sz="2400" dirty="0"/>
              <a:t>How can </a:t>
            </a:r>
            <a:r>
              <a:rPr lang="en-US" sz="2400" b="1" dirty="0"/>
              <a:t>Girl</a:t>
            </a:r>
            <a:r>
              <a:rPr lang="en-US" sz="2400" dirty="0"/>
              <a:t> override </a:t>
            </a:r>
            <a:r>
              <a:rPr lang="en-US" sz="2400" b="1" dirty="0" err="1"/>
              <a:t>set_roomate</a:t>
            </a:r>
            <a:r>
              <a:rPr lang="en-US" sz="2400" dirty="0"/>
              <a:t>?</a:t>
            </a:r>
          </a:p>
          <a:p>
            <a:r>
              <a:rPr lang="en-US" sz="2400" dirty="0"/>
              <a:t>	</a:t>
            </a:r>
            <a:r>
              <a:rPr lang="en-US" sz="2400" dirty="0" err="1"/>
              <a:t>set_roommate</a:t>
            </a:r>
            <a:r>
              <a:rPr lang="en-US" sz="2400" dirty="0"/>
              <a:t> (Girl g)</a:t>
            </a:r>
          </a:p>
          <a:p>
            <a:r>
              <a:rPr lang="en-US" sz="2400" dirty="0"/>
              <a:t>	</a:t>
            </a:r>
            <a:r>
              <a:rPr lang="en-US" sz="2400" dirty="0" err="1"/>
              <a:t>set_roommate</a:t>
            </a:r>
            <a:r>
              <a:rPr lang="en-US" sz="2400" dirty="0"/>
              <a:t> (Boy b)</a:t>
            </a:r>
          </a:p>
          <a:p>
            <a:endParaRPr lang="en-US" sz="3600" dirty="0">
              <a:latin typeface="Tahoma" pitchFamily="34" charset="0"/>
            </a:endParaRPr>
          </a:p>
          <a:p>
            <a:r>
              <a:rPr lang="en-US" sz="2800" dirty="0"/>
              <a:t>Opposite of substitution principle!</a:t>
            </a:r>
          </a:p>
        </p:txBody>
      </p:sp>
      <p:cxnSp>
        <p:nvCxnSpPr>
          <p:cNvPr id="842763" name="AutoShape 11"/>
          <p:cNvCxnSpPr>
            <a:cxnSpLocks noChangeShapeType="1"/>
            <a:stCxn id="842756" idx="0"/>
            <a:endCxn id="842755" idx="2"/>
          </p:cNvCxnSpPr>
          <p:nvPr/>
        </p:nvCxnSpPr>
        <p:spPr bwMode="auto">
          <a:xfrm rot="5400000" flipH="1" flipV="1">
            <a:off x="803464" y="3737165"/>
            <a:ext cx="1039793" cy="623529"/>
          </a:xfrm>
          <a:prstGeom prst="straightConnector1">
            <a:avLst/>
          </a:prstGeom>
          <a:noFill/>
          <a:ln w="31750">
            <a:solidFill>
              <a:schemeClr val="accent1"/>
            </a:solidFill>
            <a:round/>
            <a:headEnd/>
            <a:tailEnd type="arrow" w="med" len="med"/>
          </a:ln>
          <a:effectLst/>
        </p:spPr>
      </p:cxnSp>
      <p:cxnSp>
        <p:nvCxnSpPr>
          <p:cNvPr id="842764" name="AutoShape 12"/>
          <p:cNvCxnSpPr>
            <a:cxnSpLocks noChangeShapeType="1"/>
            <a:stCxn id="842757" idx="0"/>
            <a:endCxn id="842755" idx="2"/>
          </p:cNvCxnSpPr>
          <p:nvPr/>
        </p:nvCxnSpPr>
        <p:spPr bwMode="auto">
          <a:xfrm rot="16200000" flipV="1">
            <a:off x="1374388" y="3789769"/>
            <a:ext cx="1057256" cy="535782"/>
          </a:xfrm>
          <a:prstGeom prst="straightConnector1">
            <a:avLst/>
          </a:prstGeom>
          <a:noFill/>
          <a:ln w="31750">
            <a:solidFill>
              <a:schemeClr val="accent1"/>
            </a:solidFill>
            <a:round/>
            <a:headEnd/>
            <a:tailEnd type="arrow" w="med" len="med"/>
          </a:ln>
          <a:effectLst/>
        </p:spPr>
      </p:cxn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685800" y="304800"/>
            <a:ext cx="7772400" cy="1143000"/>
          </a:xfrm>
        </p:spPr>
        <p:txBody>
          <a:bodyPr/>
          <a:lstStyle/>
          <a:p>
            <a:r>
              <a:rPr lang="en-US"/>
              <a:t>Eiffel and I Can’t Get Up?</a:t>
            </a:r>
          </a:p>
        </p:txBody>
      </p:sp>
      <p:sp>
        <p:nvSpPr>
          <p:cNvPr id="843780" name="Text Box 4"/>
          <p:cNvSpPr txBox="1">
            <a:spLocks noChangeArrowheads="1"/>
          </p:cNvSpPr>
          <p:nvPr/>
        </p:nvSpPr>
        <p:spPr bwMode="auto">
          <a:xfrm>
            <a:off x="376339" y="1898650"/>
            <a:ext cx="2638222"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a:t>Skier</a:t>
            </a:r>
          </a:p>
          <a:p>
            <a:pPr algn="ctr"/>
            <a:r>
              <a:rPr lang="en-US" sz="2000"/>
              <a:t>set_roommate (Skier)</a:t>
            </a:r>
          </a:p>
        </p:txBody>
      </p:sp>
      <p:sp>
        <p:nvSpPr>
          <p:cNvPr id="843781" name="Text Box 5"/>
          <p:cNvSpPr txBox="1">
            <a:spLocks noChangeArrowheads="1"/>
          </p:cNvSpPr>
          <p:nvPr/>
        </p:nvSpPr>
        <p:spPr bwMode="auto">
          <a:xfrm>
            <a:off x="500063" y="3575050"/>
            <a:ext cx="835742"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r>
              <a:rPr lang="en-US" sz="2400"/>
              <a:t>Boy</a:t>
            </a:r>
            <a:endParaRPr lang="en-US" sz="2000" i="1"/>
          </a:p>
        </p:txBody>
      </p:sp>
      <p:sp>
        <p:nvSpPr>
          <p:cNvPr id="843782" name="Text Box 6"/>
          <p:cNvSpPr txBox="1">
            <a:spLocks noChangeArrowheads="1"/>
          </p:cNvSpPr>
          <p:nvPr/>
        </p:nvSpPr>
        <p:spPr bwMode="auto">
          <a:xfrm>
            <a:off x="1840958" y="3644900"/>
            <a:ext cx="1904496"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dirty="0"/>
              <a:t>Girl</a:t>
            </a:r>
          </a:p>
          <a:p>
            <a:pPr algn="ctr"/>
            <a:r>
              <a:rPr lang="en-US" sz="1600" dirty="0" err="1"/>
              <a:t>set_roomate</a:t>
            </a:r>
            <a:r>
              <a:rPr lang="en-US" sz="1600" dirty="0"/>
              <a:t> (Girl)</a:t>
            </a:r>
            <a:endParaRPr lang="en-US" sz="1400" i="1" dirty="0"/>
          </a:p>
        </p:txBody>
      </p:sp>
      <p:cxnSp>
        <p:nvCxnSpPr>
          <p:cNvPr id="843787" name="AutoShape 11"/>
          <p:cNvCxnSpPr>
            <a:cxnSpLocks noChangeShapeType="1"/>
            <a:stCxn id="843781" idx="0"/>
            <a:endCxn id="843780" idx="2"/>
          </p:cNvCxnSpPr>
          <p:nvPr/>
        </p:nvCxnSpPr>
        <p:spPr bwMode="auto">
          <a:xfrm rot="5400000" flipH="1" flipV="1">
            <a:off x="945546" y="2825146"/>
            <a:ext cx="722293" cy="777516"/>
          </a:xfrm>
          <a:prstGeom prst="straightConnector1">
            <a:avLst/>
          </a:prstGeom>
          <a:noFill/>
          <a:ln w="31750">
            <a:solidFill>
              <a:srgbClr val="339966"/>
            </a:solidFill>
            <a:round/>
            <a:headEnd/>
            <a:tailEnd type="arrow" w="med" len="med"/>
          </a:ln>
          <a:effectLst/>
        </p:spPr>
      </p:cxnSp>
      <p:cxnSp>
        <p:nvCxnSpPr>
          <p:cNvPr id="843788" name="AutoShape 12"/>
          <p:cNvCxnSpPr>
            <a:cxnSpLocks noChangeShapeType="1"/>
            <a:stCxn id="843782" idx="0"/>
            <a:endCxn id="843780" idx="2"/>
          </p:cNvCxnSpPr>
          <p:nvPr/>
        </p:nvCxnSpPr>
        <p:spPr bwMode="auto">
          <a:xfrm rot="16200000" flipV="1">
            <a:off x="1848257" y="2699951"/>
            <a:ext cx="792143" cy="1097756"/>
          </a:xfrm>
          <a:prstGeom prst="straightConnector1">
            <a:avLst/>
          </a:prstGeom>
          <a:noFill/>
          <a:ln w="31750">
            <a:solidFill>
              <a:srgbClr val="339966"/>
            </a:solidFill>
            <a:round/>
            <a:headEnd/>
            <a:tailEnd type="arrow" w="med" len="med"/>
          </a:ln>
          <a:effectLst/>
        </p:spPr>
      </p:cxnSp>
      <p:sp>
        <p:nvSpPr>
          <p:cNvPr id="843789" name="Text Box 13"/>
          <p:cNvSpPr txBox="1">
            <a:spLocks noChangeArrowheads="1"/>
          </p:cNvSpPr>
          <p:nvPr/>
        </p:nvSpPr>
        <p:spPr bwMode="auto">
          <a:xfrm>
            <a:off x="420687" y="4977606"/>
            <a:ext cx="8302625"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en-US" sz="2800" dirty="0"/>
              <a:t>Meyer’s paper is all about the contortions Eiffel needs to deal with non-substitutable subtypes</a:t>
            </a:r>
          </a:p>
        </p:txBody>
      </p:sp>
      <p:sp>
        <p:nvSpPr>
          <p:cNvPr id="11" name="Text Box 3"/>
          <p:cNvSpPr txBox="1">
            <a:spLocks noChangeArrowheads="1"/>
          </p:cNvSpPr>
          <p:nvPr/>
        </p:nvSpPr>
        <p:spPr>
          <a:xfrm>
            <a:off x="3765550" y="1600201"/>
            <a:ext cx="4921250" cy="22098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s: skier; g: girl; b: boy;</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s := g; </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s.set_roommate (b);</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3789"/>
                                        </p:tgtEl>
                                        <p:attrNameLst>
                                          <p:attrName>style.visibility</p:attrName>
                                        </p:attrNameLst>
                                      </p:cBhvr>
                                      <p:to>
                                        <p:strVal val="visible"/>
                                      </p:to>
                                    </p:set>
                                    <p:animEffect transition="in" filter="dissolve">
                                      <p:cBhvr>
                                        <p:cTn id="7" dur="500"/>
                                        <p:tgtEl>
                                          <p:spTgt spid="8437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9" grpId="0" animBg="1"/>
      <p:bldP spid="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457200" y="0"/>
            <a:ext cx="8229600" cy="1143000"/>
          </a:xfrm>
        </p:spPr>
        <p:txBody>
          <a:bodyPr/>
          <a:lstStyle/>
          <a:p>
            <a:r>
              <a:rPr lang="en-US" dirty="0"/>
              <a:t>Substitution Principle </a:t>
            </a:r>
            <a:r>
              <a:rPr lang="en-US" dirty="0" smtClean="0"/>
              <a:t>vs. </a:t>
            </a:r>
            <a:r>
              <a:rPr lang="en-US" dirty="0"/>
              <a:t>Eiffel</a:t>
            </a:r>
          </a:p>
        </p:txBody>
      </p:sp>
      <p:sp>
        <p:nvSpPr>
          <p:cNvPr id="475141" name="Text Box 5"/>
          <p:cNvSpPr txBox="1">
            <a:spLocks noChangeArrowheads="1"/>
          </p:cNvSpPr>
          <p:nvPr/>
        </p:nvSpPr>
        <p:spPr bwMode="auto">
          <a:xfrm>
            <a:off x="304800" y="3352800"/>
            <a:ext cx="8505825" cy="2923877"/>
          </a:xfrm>
          <a:prstGeom prst="rect">
            <a:avLst/>
          </a:prstGeom>
          <a:noFill/>
          <a:ln w="31750">
            <a:noFill/>
            <a:miter lim="800000"/>
            <a:headEnd/>
            <a:tailEnd/>
          </a:ln>
          <a:effectLst/>
        </p:spPr>
        <p:txBody>
          <a:bodyPr>
            <a:spAutoFit/>
          </a:bodyPr>
          <a:lstStyle/>
          <a:p>
            <a:r>
              <a:rPr lang="en-US" sz="2800" dirty="0"/>
              <a:t>		</a:t>
            </a:r>
            <a:r>
              <a:rPr lang="en-US" sz="2800" b="1" dirty="0"/>
              <a:t>Substitution Principle</a:t>
            </a:r>
            <a:r>
              <a:rPr lang="en-US" sz="2800" dirty="0"/>
              <a:t>		</a:t>
            </a:r>
            <a:r>
              <a:rPr lang="en-US" sz="2800" b="1" dirty="0"/>
              <a:t>Eiffel</a:t>
            </a:r>
          </a:p>
          <a:p>
            <a:r>
              <a:rPr lang="en-US" sz="2800" dirty="0"/>
              <a:t>Parameters     </a:t>
            </a:r>
            <a:r>
              <a:rPr lang="en-US" sz="2800" dirty="0" smtClean="0"/>
              <a:t>	PB </a:t>
            </a:r>
            <a:r>
              <a:rPr lang="en-US" sz="2800" dirty="0"/>
              <a:t>&gt;= PA		</a:t>
            </a:r>
            <a:r>
              <a:rPr lang="en-US" sz="2800" dirty="0" smtClean="0"/>
              <a:t>PB </a:t>
            </a:r>
            <a:r>
              <a:rPr lang="en-US" sz="3200" b="1" dirty="0"/>
              <a:t>&lt;=</a:t>
            </a:r>
            <a:r>
              <a:rPr lang="en-US" sz="2800" dirty="0"/>
              <a:t> PA</a:t>
            </a:r>
          </a:p>
          <a:p>
            <a:r>
              <a:rPr lang="en-US" sz="2800" dirty="0"/>
              <a:t>Preconditions  </a:t>
            </a:r>
            <a:r>
              <a:rPr lang="en-US" sz="2800" dirty="0" smtClean="0"/>
              <a:t>	</a:t>
            </a:r>
            <a:r>
              <a:rPr lang="en-US" sz="2800" dirty="0" err="1" smtClean="0"/>
              <a:t>pre_A</a:t>
            </a:r>
            <a:r>
              <a:rPr lang="en-US" sz="2800" dirty="0" smtClean="0"/>
              <a:t> </a:t>
            </a:r>
            <a:r>
              <a:rPr lang="en-US" sz="2800" dirty="0">
                <a:sym typeface="Symbol" pitchFamily="18" charset="2"/>
              </a:rPr>
              <a:t> </a:t>
            </a:r>
            <a:r>
              <a:rPr lang="en-US" sz="2800" dirty="0" err="1">
                <a:sym typeface="Symbol" pitchFamily="18" charset="2"/>
              </a:rPr>
              <a:t>pre_B</a:t>
            </a:r>
            <a:r>
              <a:rPr lang="en-US" sz="2800" dirty="0">
                <a:sym typeface="Symbol" pitchFamily="18" charset="2"/>
              </a:rPr>
              <a:t>	</a:t>
            </a:r>
            <a:r>
              <a:rPr lang="en-US" sz="2800" b="1" dirty="0" err="1" smtClean="0">
                <a:sym typeface="Symbol" pitchFamily="18" charset="2"/>
              </a:rPr>
              <a:t>pre_B</a:t>
            </a:r>
            <a:r>
              <a:rPr lang="en-US" sz="2800" b="1" dirty="0" smtClean="0">
                <a:sym typeface="Symbol" pitchFamily="18" charset="2"/>
              </a:rPr>
              <a:t> </a:t>
            </a:r>
            <a:r>
              <a:rPr lang="en-US" sz="2800" b="1" dirty="0">
                <a:sym typeface="Symbol" pitchFamily="18" charset="2"/>
              </a:rPr>
              <a:t></a:t>
            </a:r>
            <a:r>
              <a:rPr lang="en-US" b="1" dirty="0">
                <a:sym typeface="Symbol" pitchFamily="18" charset="2"/>
              </a:rPr>
              <a:t> </a:t>
            </a:r>
            <a:r>
              <a:rPr lang="en-US" sz="2800" b="1" dirty="0" err="1">
                <a:sym typeface="Symbol" pitchFamily="18" charset="2"/>
              </a:rPr>
              <a:t>pre_A</a:t>
            </a:r>
            <a:endParaRPr lang="en-US" sz="2800" b="1" dirty="0">
              <a:sym typeface="Symbol" pitchFamily="18" charset="2"/>
            </a:endParaRPr>
          </a:p>
          <a:p>
            <a:endParaRPr lang="en-US" sz="4000" dirty="0"/>
          </a:p>
          <a:p>
            <a:r>
              <a:rPr lang="en-US" sz="2800" dirty="0"/>
              <a:t>Result	      </a:t>
            </a:r>
            <a:r>
              <a:rPr lang="en-US" sz="2800" dirty="0" smtClean="0"/>
              <a:t>		RB </a:t>
            </a:r>
            <a:r>
              <a:rPr lang="en-US" sz="2800" dirty="0"/>
              <a:t>&lt;= RA		RB &lt;= RA</a:t>
            </a:r>
          </a:p>
          <a:p>
            <a:r>
              <a:rPr lang="en-US" sz="2800" dirty="0" err="1"/>
              <a:t>Postconditions</a:t>
            </a:r>
            <a:r>
              <a:rPr lang="en-US" sz="2800" dirty="0"/>
              <a:t> </a:t>
            </a:r>
            <a:r>
              <a:rPr lang="en-US" sz="2800" dirty="0" smtClean="0"/>
              <a:t>	</a:t>
            </a:r>
            <a:r>
              <a:rPr lang="en-US" sz="2800" dirty="0" err="1" smtClean="0"/>
              <a:t>post_B</a:t>
            </a:r>
            <a:r>
              <a:rPr lang="en-US" sz="2800" dirty="0" smtClean="0"/>
              <a:t> </a:t>
            </a:r>
            <a:r>
              <a:rPr lang="en-US" sz="2800" dirty="0">
                <a:sym typeface="Symbol" pitchFamily="18" charset="2"/>
              </a:rPr>
              <a:t> </a:t>
            </a:r>
            <a:r>
              <a:rPr lang="en-US" sz="2800" dirty="0" err="1">
                <a:sym typeface="Symbol" pitchFamily="18" charset="2"/>
              </a:rPr>
              <a:t>post_A</a:t>
            </a:r>
            <a:r>
              <a:rPr lang="en-US" sz="2800" dirty="0">
                <a:sym typeface="Symbol" pitchFamily="18" charset="2"/>
              </a:rPr>
              <a:t> 	</a:t>
            </a:r>
            <a:r>
              <a:rPr lang="en-US" sz="2800" dirty="0" err="1">
                <a:sym typeface="Symbol" pitchFamily="18" charset="2"/>
              </a:rPr>
              <a:t>post_B</a:t>
            </a:r>
            <a:r>
              <a:rPr lang="en-US" sz="2800" dirty="0">
                <a:sym typeface="Symbol" pitchFamily="18" charset="2"/>
              </a:rPr>
              <a:t>  </a:t>
            </a:r>
            <a:r>
              <a:rPr lang="en-US" sz="2800" dirty="0" err="1">
                <a:sym typeface="Symbol" pitchFamily="18" charset="2"/>
              </a:rPr>
              <a:t>post_A</a:t>
            </a:r>
            <a:endParaRPr lang="en-US" sz="2800" dirty="0">
              <a:sym typeface="Symbol" pitchFamily="18" charset="2"/>
            </a:endParaRPr>
          </a:p>
        </p:txBody>
      </p:sp>
      <p:sp>
        <p:nvSpPr>
          <p:cNvPr id="6" name="Rectangle 5"/>
          <p:cNvSpPr/>
          <p:nvPr/>
        </p:nvSpPr>
        <p:spPr>
          <a:xfrm>
            <a:off x="5791200" y="3810000"/>
            <a:ext cx="31242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4"/>
          <p:cNvSpPr txBox="1">
            <a:spLocks noChangeArrowheads="1"/>
          </p:cNvSpPr>
          <p:nvPr/>
        </p:nvSpPr>
        <p:spPr bwMode="auto">
          <a:xfrm>
            <a:off x="5808222" y="957262"/>
            <a:ext cx="2638222"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a:t>Skier</a:t>
            </a:r>
          </a:p>
          <a:p>
            <a:pPr algn="ctr"/>
            <a:r>
              <a:rPr lang="en-US" sz="2000" dirty="0" err="1"/>
              <a:t>set_roommate</a:t>
            </a:r>
            <a:r>
              <a:rPr lang="en-US" sz="2000" dirty="0"/>
              <a:t> (Skier)</a:t>
            </a:r>
          </a:p>
        </p:txBody>
      </p:sp>
      <p:sp>
        <p:nvSpPr>
          <p:cNvPr id="9" name="Text Box 6"/>
          <p:cNvSpPr txBox="1">
            <a:spLocks noChangeArrowheads="1"/>
          </p:cNvSpPr>
          <p:nvPr/>
        </p:nvSpPr>
        <p:spPr bwMode="auto">
          <a:xfrm>
            <a:off x="6170323" y="2336800"/>
            <a:ext cx="1904496"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smtClean="0"/>
              <a:t>Boy</a:t>
            </a:r>
            <a:endParaRPr lang="en-US" sz="2400" dirty="0"/>
          </a:p>
          <a:p>
            <a:pPr algn="ctr"/>
            <a:r>
              <a:rPr lang="en-US" sz="1600" dirty="0" err="1"/>
              <a:t>set_roomate</a:t>
            </a:r>
            <a:r>
              <a:rPr lang="en-US" sz="1600" dirty="0"/>
              <a:t> </a:t>
            </a:r>
            <a:r>
              <a:rPr lang="en-US" sz="1600" dirty="0" smtClean="0"/>
              <a:t>(Boy)</a:t>
            </a:r>
            <a:endParaRPr lang="en-US" sz="1400" i="1" dirty="0"/>
          </a:p>
        </p:txBody>
      </p:sp>
      <p:cxnSp>
        <p:nvCxnSpPr>
          <p:cNvPr id="11" name="AutoShape 12"/>
          <p:cNvCxnSpPr>
            <a:cxnSpLocks noChangeShapeType="1"/>
            <a:stCxn id="9" idx="0"/>
            <a:endCxn id="7" idx="2"/>
          </p:cNvCxnSpPr>
          <p:nvPr/>
        </p:nvCxnSpPr>
        <p:spPr bwMode="auto">
          <a:xfrm rot="5400000" flipH="1" flipV="1">
            <a:off x="6912237" y="2121704"/>
            <a:ext cx="425431" cy="4762"/>
          </a:xfrm>
          <a:prstGeom prst="straightConnector1">
            <a:avLst/>
          </a:prstGeom>
          <a:noFill/>
          <a:ln w="31750">
            <a:solidFill>
              <a:srgbClr val="339966"/>
            </a:solidFill>
            <a:round/>
            <a:headEnd/>
            <a:tailEnd type="arrow" w="med" len="med"/>
          </a:ln>
          <a:effectLst/>
        </p:spPr>
      </p:cxnSp>
      <p:sp>
        <p:nvSpPr>
          <p:cNvPr id="17" name="Text Box 4"/>
          <p:cNvSpPr txBox="1">
            <a:spLocks noChangeArrowheads="1"/>
          </p:cNvSpPr>
          <p:nvPr/>
        </p:nvSpPr>
        <p:spPr bwMode="auto">
          <a:xfrm>
            <a:off x="1143000" y="914400"/>
            <a:ext cx="2638222"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a:t>Skier</a:t>
            </a:r>
          </a:p>
          <a:p>
            <a:pPr algn="ctr"/>
            <a:r>
              <a:rPr lang="en-US" sz="2000" dirty="0" err="1"/>
              <a:t>set_roommate</a:t>
            </a:r>
            <a:r>
              <a:rPr lang="en-US" sz="2000" dirty="0"/>
              <a:t> (Skier)</a:t>
            </a:r>
          </a:p>
        </p:txBody>
      </p:sp>
      <p:sp>
        <p:nvSpPr>
          <p:cNvPr id="19" name="Text Box 6"/>
          <p:cNvSpPr txBox="1">
            <a:spLocks noChangeArrowheads="1"/>
          </p:cNvSpPr>
          <p:nvPr/>
        </p:nvSpPr>
        <p:spPr bwMode="auto">
          <a:xfrm>
            <a:off x="1321745" y="2317751"/>
            <a:ext cx="2257274"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smtClean="0"/>
              <a:t>Boy</a:t>
            </a:r>
            <a:endParaRPr lang="en-US" sz="2400" dirty="0"/>
          </a:p>
          <a:p>
            <a:pPr algn="ctr"/>
            <a:r>
              <a:rPr lang="en-US" sz="1600" dirty="0" err="1"/>
              <a:t>set_roomate</a:t>
            </a:r>
            <a:r>
              <a:rPr lang="en-US" sz="1600" dirty="0"/>
              <a:t> </a:t>
            </a:r>
            <a:r>
              <a:rPr lang="en-US" sz="1600" dirty="0" smtClean="0"/>
              <a:t>(Object)</a:t>
            </a:r>
            <a:endParaRPr lang="en-US" sz="1400" i="1" dirty="0"/>
          </a:p>
        </p:txBody>
      </p:sp>
      <p:cxnSp>
        <p:nvCxnSpPr>
          <p:cNvPr id="20" name="AutoShape 11"/>
          <p:cNvCxnSpPr>
            <a:cxnSpLocks noChangeShapeType="1"/>
            <a:stCxn id="19" idx="0"/>
            <a:endCxn id="17" idx="2"/>
          </p:cNvCxnSpPr>
          <p:nvPr/>
        </p:nvCxnSpPr>
        <p:spPr bwMode="auto">
          <a:xfrm rot="5400000" flipH="1" flipV="1">
            <a:off x="2231624" y="2087265"/>
            <a:ext cx="449244" cy="11729"/>
          </a:xfrm>
          <a:prstGeom prst="straightConnector1">
            <a:avLst/>
          </a:prstGeom>
          <a:noFill/>
          <a:ln w="31750">
            <a:solidFill>
              <a:srgbClr val="339966"/>
            </a:solidFill>
            <a:round/>
            <a:headEnd/>
            <a:tailEnd type="arrow"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Rules vs. Java</a:t>
            </a:r>
            <a:endParaRPr lang="en-US" dirty="0"/>
          </a:p>
        </p:txBody>
      </p:sp>
      <p:sp>
        <p:nvSpPr>
          <p:cNvPr id="4" name="Text Box 4"/>
          <p:cNvSpPr txBox="1">
            <a:spLocks noChangeArrowheads="1"/>
          </p:cNvSpPr>
          <p:nvPr/>
        </p:nvSpPr>
        <p:spPr bwMode="auto">
          <a:xfrm>
            <a:off x="1143000" y="2276097"/>
            <a:ext cx="2638222"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a:t>Skier</a:t>
            </a:r>
          </a:p>
          <a:p>
            <a:pPr algn="ctr"/>
            <a:r>
              <a:rPr lang="en-US" sz="2000" dirty="0" err="1"/>
              <a:t>set_roommate</a:t>
            </a:r>
            <a:r>
              <a:rPr lang="en-US" sz="2000" dirty="0"/>
              <a:t> (Skier)</a:t>
            </a:r>
          </a:p>
        </p:txBody>
      </p:sp>
      <p:sp>
        <p:nvSpPr>
          <p:cNvPr id="5" name="Text Box 6"/>
          <p:cNvSpPr txBox="1">
            <a:spLocks noChangeArrowheads="1"/>
          </p:cNvSpPr>
          <p:nvPr/>
        </p:nvSpPr>
        <p:spPr bwMode="auto">
          <a:xfrm>
            <a:off x="1321745" y="3679448"/>
            <a:ext cx="2257274"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smtClean="0"/>
              <a:t>Boy</a:t>
            </a:r>
            <a:endParaRPr lang="en-US" sz="2400" dirty="0"/>
          </a:p>
          <a:p>
            <a:pPr algn="ctr"/>
            <a:r>
              <a:rPr lang="en-US" sz="1600" dirty="0" err="1">
                <a:solidFill>
                  <a:srgbClr val="C00000"/>
                </a:solidFill>
              </a:rPr>
              <a:t>set_roomate</a:t>
            </a:r>
            <a:r>
              <a:rPr lang="en-US" sz="1600" dirty="0">
                <a:solidFill>
                  <a:srgbClr val="C00000"/>
                </a:solidFill>
              </a:rPr>
              <a:t> </a:t>
            </a:r>
            <a:r>
              <a:rPr lang="en-US" sz="1600" dirty="0" smtClean="0">
                <a:solidFill>
                  <a:srgbClr val="C00000"/>
                </a:solidFill>
              </a:rPr>
              <a:t>(Object)</a:t>
            </a:r>
            <a:endParaRPr lang="en-US" sz="1400" i="1" dirty="0">
              <a:solidFill>
                <a:srgbClr val="C00000"/>
              </a:solidFill>
            </a:endParaRPr>
          </a:p>
        </p:txBody>
      </p:sp>
      <p:cxnSp>
        <p:nvCxnSpPr>
          <p:cNvPr id="6" name="AutoShape 11"/>
          <p:cNvCxnSpPr>
            <a:cxnSpLocks noChangeShapeType="1"/>
            <a:stCxn id="5" idx="0"/>
            <a:endCxn id="4" idx="2"/>
          </p:cNvCxnSpPr>
          <p:nvPr/>
        </p:nvCxnSpPr>
        <p:spPr bwMode="auto">
          <a:xfrm rot="5400000" flipH="1" flipV="1">
            <a:off x="2231624" y="3448962"/>
            <a:ext cx="449244" cy="11729"/>
          </a:xfrm>
          <a:prstGeom prst="straightConnector1">
            <a:avLst/>
          </a:prstGeom>
          <a:noFill/>
          <a:ln w="31750">
            <a:solidFill>
              <a:srgbClr val="339966"/>
            </a:solidFill>
            <a:round/>
            <a:headEnd/>
            <a:tailEnd type="arrow" w="med" len="med"/>
          </a:ln>
          <a:effectLst/>
        </p:spPr>
      </p:cxnSp>
      <p:sp>
        <p:nvSpPr>
          <p:cNvPr id="7" name="Text Box 4"/>
          <p:cNvSpPr txBox="1">
            <a:spLocks noChangeArrowheads="1"/>
          </p:cNvSpPr>
          <p:nvPr/>
        </p:nvSpPr>
        <p:spPr bwMode="auto">
          <a:xfrm>
            <a:off x="4905578" y="2286000"/>
            <a:ext cx="2638222"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a:t>Skier</a:t>
            </a:r>
          </a:p>
          <a:p>
            <a:pPr algn="ctr"/>
            <a:r>
              <a:rPr lang="en-US" sz="2000" dirty="0" err="1"/>
              <a:t>set_roommate</a:t>
            </a:r>
            <a:r>
              <a:rPr lang="en-US" sz="2000" dirty="0"/>
              <a:t> (Skier)</a:t>
            </a:r>
          </a:p>
        </p:txBody>
      </p:sp>
      <p:sp>
        <p:nvSpPr>
          <p:cNvPr id="8" name="Text Box 6"/>
          <p:cNvSpPr txBox="1">
            <a:spLocks noChangeArrowheads="1"/>
          </p:cNvSpPr>
          <p:nvPr/>
        </p:nvSpPr>
        <p:spPr bwMode="auto">
          <a:xfrm>
            <a:off x="4850606" y="3689351"/>
            <a:ext cx="2728913" cy="18774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82880" tIns="137160" rIns="182880" bIns="137160">
            <a:spAutoFit/>
          </a:bodyPr>
          <a:lstStyle/>
          <a:p>
            <a:pPr algn="ctr"/>
            <a:r>
              <a:rPr lang="en-US" sz="2400" dirty="0" smtClean="0"/>
              <a:t>Boy</a:t>
            </a:r>
            <a:endParaRPr lang="en-US" sz="2400" dirty="0"/>
          </a:p>
          <a:p>
            <a:pPr algn="ctr"/>
            <a:r>
              <a:rPr lang="en-US" sz="1600" dirty="0" smtClean="0">
                <a:solidFill>
                  <a:schemeClr val="tx2">
                    <a:lumMod val="50000"/>
                  </a:schemeClr>
                </a:solidFill>
              </a:rPr>
              <a:t>@Override</a:t>
            </a:r>
          </a:p>
          <a:p>
            <a:pPr algn="ctr"/>
            <a:r>
              <a:rPr lang="en-US" sz="1600" dirty="0" smtClean="0">
                <a:solidFill>
                  <a:schemeClr val="tx2">
                    <a:lumMod val="50000"/>
                  </a:schemeClr>
                </a:solidFill>
              </a:rPr>
              <a:t>void </a:t>
            </a:r>
            <a:r>
              <a:rPr lang="en-US" sz="1600" dirty="0" err="1" smtClean="0">
                <a:solidFill>
                  <a:schemeClr val="tx2">
                    <a:lumMod val="50000"/>
                  </a:schemeClr>
                </a:solidFill>
              </a:rPr>
              <a:t>set_roommate</a:t>
            </a:r>
            <a:r>
              <a:rPr lang="en-US" sz="1600" dirty="0" smtClean="0">
                <a:solidFill>
                  <a:schemeClr val="tx2">
                    <a:lumMod val="50000"/>
                  </a:schemeClr>
                </a:solidFill>
              </a:rPr>
              <a:t>(Skier)</a:t>
            </a:r>
          </a:p>
          <a:p>
            <a:pPr algn="ctr"/>
            <a:endParaRPr lang="en-US" sz="1600" dirty="0" smtClean="0">
              <a:solidFill>
                <a:schemeClr val="tx2">
                  <a:lumMod val="50000"/>
                </a:schemeClr>
              </a:solidFill>
            </a:endParaRPr>
          </a:p>
          <a:p>
            <a:pPr algn="ctr"/>
            <a:r>
              <a:rPr lang="en-US" sz="1600" dirty="0" smtClean="0">
                <a:solidFill>
                  <a:schemeClr val="tx2">
                    <a:lumMod val="50000"/>
                  </a:schemeClr>
                </a:solidFill>
              </a:rPr>
              <a:t>// Overloads</a:t>
            </a:r>
          </a:p>
          <a:p>
            <a:pPr algn="ctr"/>
            <a:r>
              <a:rPr lang="en-US" sz="1600" dirty="0" smtClean="0">
                <a:solidFill>
                  <a:srgbClr val="C00000"/>
                </a:solidFill>
              </a:rPr>
              <a:t>void </a:t>
            </a:r>
            <a:r>
              <a:rPr lang="en-US" sz="1600" dirty="0" err="1" smtClean="0">
                <a:solidFill>
                  <a:srgbClr val="C00000"/>
                </a:solidFill>
              </a:rPr>
              <a:t>set_roommate</a:t>
            </a:r>
            <a:r>
              <a:rPr lang="en-US" sz="1600" dirty="0" smtClean="0">
                <a:solidFill>
                  <a:srgbClr val="C00000"/>
                </a:solidFill>
              </a:rPr>
              <a:t> (Object)</a:t>
            </a:r>
            <a:endParaRPr lang="en-US" sz="1400" i="1" dirty="0">
              <a:solidFill>
                <a:srgbClr val="C00000"/>
              </a:solidFill>
            </a:endParaRPr>
          </a:p>
        </p:txBody>
      </p:sp>
      <p:cxnSp>
        <p:nvCxnSpPr>
          <p:cNvPr id="9" name="AutoShape 11"/>
          <p:cNvCxnSpPr>
            <a:cxnSpLocks noChangeShapeType="1"/>
            <a:stCxn id="8" idx="0"/>
            <a:endCxn id="7" idx="2"/>
          </p:cNvCxnSpPr>
          <p:nvPr/>
        </p:nvCxnSpPr>
        <p:spPr bwMode="auto">
          <a:xfrm rot="5400000" flipH="1" flipV="1">
            <a:off x="5995254" y="3459916"/>
            <a:ext cx="449244" cy="9626"/>
          </a:xfrm>
          <a:prstGeom prst="straightConnector1">
            <a:avLst/>
          </a:prstGeom>
          <a:noFill/>
          <a:ln w="31750">
            <a:solidFill>
              <a:srgbClr val="339966"/>
            </a:solidFill>
            <a:round/>
            <a:headEnd/>
            <a:tailEnd type="arrow"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a:t>Overloading and Overriding</a:t>
            </a:r>
          </a:p>
        </p:txBody>
      </p:sp>
      <p:sp>
        <p:nvSpPr>
          <p:cNvPr id="476163" name="Rectangle 3"/>
          <p:cNvSpPr>
            <a:spLocks noGrp="1" noChangeArrowheads="1"/>
          </p:cNvSpPr>
          <p:nvPr>
            <p:ph type="body" idx="1"/>
          </p:nvPr>
        </p:nvSpPr>
        <p:spPr/>
        <p:txBody>
          <a:bodyPr/>
          <a:lstStyle/>
          <a:p>
            <a:r>
              <a:rPr lang="en-US" b="1" dirty="0"/>
              <a:t>Overriding</a:t>
            </a:r>
            <a:r>
              <a:rPr lang="en-US" dirty="0"/>
              <a:t>: replacing a </a:t>
            </a:r>
            <a:r>
              <a:rPr lang="en-US" dirty="0" err="1"/>
              <a:t>supertype’s</a:t>
            </a:r>
            <a:r>
              <a:rPr lang="en-US" dirty="0"/>
              <a:t> method in a subtype </a:t>
            </a:r>
          </a:p>
          <a:p>
            <a:pPr lvl="1"/>
            <a:r>
              <a:rPr lang="en-US" dirty="0"/>
              <a:t>Dynamic dispatch finds method of actual type</a:t>
            </a:r>
          </a:p>
          <a:p>
            <a:r>
              <a:rPr lang="en-US" b="1" dirty="0"/>
              <a:t>Overloading</a:t>
            </a:r>
            <a:r>
              <a:rPr lang="en-US" dirty="0"/>
              <a:t>: providing two methods with the same name but different parameter types</a:t>
            </a:r>
          </a:p>
          <a:p>
            <a:pPr lvl="1"/>
            <a:r>
              <a:rPr lang="en-US" dirty="0"/>
              <a:t>Statically select </a:t>
            </a:r>
            <a:r>
              <a:rPr lang="en-US" i="1" dirty="0"/>
              <a:t>most specific matching method of apparent type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Overloading Example</a:t>
            </a:r>
          </a:p>
        </p:txBody>
      </p:sp>
      <p:sp>
        <p:nvSpPr>
          <p:cNvPr id="479236" name="Text Box 4"/>
          <p:cNvSpPr txBox="1">
            <a:spLocks noChangeArrowheads="1"/>
          </p:cNvSpPr>
          <p:nvPr/>
        </p:nvSpPr>
        <p:spPr bwMode="auto">
          <a:xfrm>
            <a:off x="611188" y="1289050"/>
            <a:ext cx="5235216" cy="4893647"/>
          </a:xfrm>
          <a:prstGeom prst="rect">
            <a:avLst/>
          </a:prstGeom>
          <a:noFill/>
          <a:ln w="31750">
            <a:noFill/>
            <a:miter lim="800000"/>
            <a:headEnd/>
            <a:tailEnd/>
          </a:ln>
          <a:effectLst/>
        </p:spPr>
        <p:txBody>
          <a:bodyPr wrap="none">
            <a:spAutoFit/>
          </a:bodyPr>
          <a:lstStyle/>
          <a:p>
            <a:r>
              <a:rPr lang="en-US" sz="2400" dirty="0"/>
              <a:t>public class Overloaded </a:t>
            </a:r>
            <a:r>
              <a:rPr lang="en-US" sz="2400" dirty="0">
                <a:solidFill>
                  <a:schemeClr val="bg1">
                    <a:lumMod val="50000"/>
                  </a:schemeClr>
                </a:solidFill>
              </a:rPr>
              <a:t>extends Object </a:t>
            </a:r>
            <a:r>
              <a:rPr lang="en-US" sz="2400" dirty="0"/>
              <a:t>{</a:t>
            </a:r>
          </a:p>
          <a:p>
            <a:r>
              <a:rPr lang="en-US" sz="2400" dirty="0"/>
              <a:t>    public </a:t>
            </a:r>
            <a:r>
              <a:rPr lang="en-US" sz="2400" dirty="0" err="1"/>
              <a:t>int</a:t>
            </a:r>
            <a:r>
              <a:rPr lang="en-US" sz="2400" dirty="0"/>
              <a:t> </a:t>
            </a:r>
            <a:r>
              <a:rPr lang="en-US" sz="2400" dirty="0" err="1"/>
              <a:t>tryMe</a:t>
            </a:r>
            <a:r>
              <a:rPr lang="en-US" sz="2400" dirty="0"/>
              <a:t> (Object o) {</a:t>
            </a:r>
          </a:p>
          <a:p>
            <a:r>
              <a:rPr lang="en-US" sz="2400" dirty="0"/>
              <a:t>        return 17;</a:t>
            </a:r>
          </a:p>
          <a:p>
            <a:r>
              <a:rPr lang="en-US" sz="2400" dirty="0"/>
              <a:t>    }</a:t>
            </a:r>
          </a:p>
          <a:p>
            <a:endParaRPr lang="en-US" sz="2400" dirty="0"/>
          </a:p>
          <a:p>
            <a:r>
              <a:rPr lang="en-US" sz="2400" dirty="0"/>
              <a:t>    public </a:t>
            </a:r>
            <a:r>
              <a:rPr lang="en-US" sz="2400" dirty="0" err="1"/>
              <a:t>int</a:t>
            </a:r>
            <a:r>
              <a:rPr lang="en-US" sz="2400" dirty="0"/>
              <a:t> </a:t>
            </a:r>
            <a:r>
              <a:rPr lang="en-US" sz="2400" dirty="0" err="1"/>
              <a:t>tryMe</a:t>
            </a:r>
            <a:r>
              <a:rPr lang="en-US" sz="2400" dirty="0"/>
              <a:t> (String s) {</a:t>
            </a:r>
          </a:p>
          <a:p>
            <a:r>
              <a:rPr lang="en-US" sz="2400" dirty="0"/>
              <a:t>        return 23;</a:t>
            </a:r>
          </a:p>
          <a:p>
            <a:r>
              <a:rPr lang="en-US" sz="2400" dirty="0"/>
              <a:t>    }</a:t>
            </a:r>
          </a:p>
          <a:p>
            <a:endParaRPr lang="en-US" sz="2400" dirty="0"/>
          </a:p>
          <a:p>
            <a:r>
              <a:rPr lang="en-US" sz="2400" dirty="0"/>
              <a:t>    public </a:t>
            </a:r>
            <a:r>
              <a:rPr lang="en-US" sz="2400" dirty="0" err="1"/>
              <a:t>boolean</a:t>
            </a:r>
            <a:r>
              <a:rPr lang="en-US" sz="2400" dirty="0"/>
              <a:t> equals (String s) {</a:t>
            </a:r>
          </a:p>
          <a:p>
            <a:r>
              <a:rPr lang="en-US" sz="2400" dirty="0"/>
              <a:t>        return true;</a:t>
            </a:r>
          </a:p>
          <a:p>
            <a:r>
              <a:rPr lang="en-US" sz="2400" dirty="0"/>
              <a:t>    }</a:t>
            </a:r>
          </a:p>
          <a:p>
            <a:r>
              <a:rPr lang="en-US" sz="2400" dirty="0"/>
              <a:t>}</a:t>
            </a:r>
          </a:p>
        </p:txBody>
      </p:sp>
      <p:sp>
        <p:nvSpPr>
          <p:cNvPr id="479237" name="Text Box 5"/>
          <p:cNvSpPr txBox="1">
            <a:spLocks noChangeArrowheads="1"/>
          </p:cNvSpPr>
          <p:nvPr/>
        </p:nvSpPr>
        <p:spPr bwMode="auto">
          <a:xfrm>
            <a:off x="4187826" y="5413375"/>
            <a:ext cx="4063933" cy="830997"/>
          </a:xfrm>
          <a:prstGeom prst="rect">
            <a:avLst/>
          </a:prstGeom>
          <a:noFill/>
          <a:ln w="31750">
            <a:noFill/>
            <a:miter lim="800000"/>
            <a:headEnd/>
            <a:tailEnd/>
          </a:ln>
          <a:effectLst/>
        </p:spPr>
        <p:txBody>
          <a:bodyPr wrap="none">
            <a:spAutoFit/>
          </a:bodyPr>
          <a:lstStyle/>
          <a:p>
            <a:r>
              <a:rPr lang="en-US" sz="2400" dirty="0"/>
              <a:t>public </a:t>
            </a:r>
            <a:r>
              <a:rPr lang="en-US" sz="2400" dirty="0" err="1"/>
              <a:t>boolean</a:t>
            </a:r>
            <a:r>
              <a:rPr lang="en-US" sz="2400" dirty="0"/>
              <a:t> equals (Object) </a:t>
            </a:r>
          </a:p>
          <a:p>
            <a:r>
              <a:rPr lang="en-US" sz="2400" dirty="0"/>
              <a:t>   is inherited from Object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838200" y="304800"/>
            <a:ext cx="4317208" cy="830997"/>
          </a:xfrm>
          <a:prstGeom prst="rect">
            <a:avLst/>
          </a:prstGeom>
          <a:noFill/>
        </p:spPr>
        <p:txBody>
          <a:bodyPr wrap="square" rtlCol="0">
            <a:spAutoFit/>
          </a:bodyPr>
          <a:lstStyle/>
          <a:p>
            <a:r>
              <a:rPr lang="en-US" sz="2400" dirty="0" smtClean="0">
                <a:solidFill>
                  <a:schemeClr val="bg1">
                    <a:lumMod val="75000"/>
                  </a:schemeClr>
                </a:solidFill>
              </a:rPr>
              <a:t>What’s the difference between a </a:t>
            </a:r>
            <a:r>
              <a:rPr lang="en-US" sz="2400" b="1" dirty="0" smtClean="0">
                <a:solidFill>
                  <a:schemeClr val="bg1">
                    <a:lumMod val="75000"/>
                  </a:schemeClr>
                </a:solidFill>
              </a:rPr>
              <a:t>black bear </a:t>
            </a:r>
            <a:r>
              <a:rPr lang="en-US" sz="2400" dirty="0" smtClean="0">
                <a:solidFill>
                  <a:schemeClr val="bg1">
                    <a:lumMod val="75000"/>
                  </a:schemeClr>
                </a:solidFill>
              </a:rPr>
              <a:t>and a </a:t>
            </a:r>
            <a:r>
              <a:rPr lang="en-US" sz="2400" b="1" dirty="0" smtClean="0">
                <a:solidFill>
                  <a:schemeClr val="bg1">
                    <a:lumMod val="75000"/>
                  </a:schemeClr>
                </a:solidFill>
              </a:rPr>
              <a:t>grizzly bear?</a:t>
            </a:r>
            <a:endParaRPr lang="en-US" sz="24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152400" y="152400"/>
            <a:ext cx="5410200" cy="1143000"/>
          </a:xfrm>
        </p:spPr>
        <p:txBody>
          <a:bodyPr/>
          <a:lstStyle/>
          <a:p>
            <a:r>
              <a:rPr lang="en-US"/>
              <a:t>Overloading </a:t>
            </a:r>
          </a:p>
        </p:txBody>
      </p:sp>
      <p:sp>
        <p:nvSpPr>
          <p:cNvPr id="480259" name="Text Box 3"/>
          <p:cNvSpPr txBox="1">
            <a:spLocks noChangeArrowheads="1"/>
          </p:cNvSpPr>
          <p:nvPr/>
        </p:nvSpPr>
        <p:spPr bwMode="auto">
          <a:xfrm>
            <a:off x="5638800" y="0"/>
            <a:ext cx="3778250" cy="2781300"/>
          </a:xfrm>
          <a:prstGeom prst="rect">
            <a:avLst/>
          </a:prstGeom>
          <a:noFill/>
          <a:ln w="31750">
            <a:noFill/>
            <a:miter lim="800000"/>
            <a:headEnd/>
            <a:tailEnd/>
          </a:ln>
          <a:effectLst/>
        </p:spPr>
        <p:txBody>
          <a:bodyPr>
            <a:spAutoFit/>
          </a:bodyPr>
          <a:lstStyle/>
          <a:p>
            <a:r>
              <a:rPr lang="en-US" sz="1600"/>
              <a:t>public class Overloaded {</a:t>
            </a:r>
          </a:p>
          <a:p>
            <a:r>
              <a:rPr lang="en-US" sz="1600"/>
              <a:t>    public int tryMe (Object o) {</a:t>
            </a:r>
          </a:p>
          <a:p>
            <a:r>
              <a:rPr lang="en-US" sz="1600"/>
              <a:t>        return 17;</a:t>
            </a:r>
          </a:p>
          <a:p>
            <a:r>
              <a:rPr lang="en-US" sz="1600"/>
              <a:t>    }</a:t>
            </a:r>
          </a:p>
          <a:p>
            <a:r>
              <a:rPr lang="en-US" sz="1600"/>
              <a:t>    public int tryMe (String s) {</a:t>
            </a:r>
          </a:p>
          <a:p>
            <a:r>
              <a:rPr lang="en-US" sz="1600"/>
              <a:t>        return 23;</a:t>
            </a:r>
          </a:p>
          <a:p>
            <a:r>
              <a:rPr lang="en-US" sz="1600"/>
              <a:t>    }</a:t>
            </a:r>
          </a:p>
          <a:p>
            <a:r>
              <a:rPr lang="en-US" sz="1600"/>
              <a:t>    public boolean equals (String s) {</a:t>
            </a:r>
          </a:p>
          <a:p>
            <a:r>
              <a:rPr lang="en-US" sz="1600"/>
              <a:t>        return true;</a:t>
            </a:r>
          </a:p>
          <a:p>
            <a:r>
              <a:rPr lang="en-US" sz="1600"/>
              <a:t>    }</a:t>
            </a:r>
          </a:p>
          <a:p>
            <a:r>
              <a:rPr lang="en-US" sz="1600"/>
              <a:t>}</a:t>
            </a:r>
          </a:p>
        </p:txBody>
      </p:sp>
      <p:sp>
        <p:nvSpPr>
          <p:cNvPr id="480260" name="Text Box 4"/>
          <p:cNvSpPr txBox="1">
            <a:spLocks noChangeArrowheads="1"/>
          </p:cNvSpPr>
          <p:nvPr/>
        </p:nvSpPr>
        <p:spPr bwMode="auto">
          <a:xfrm>
            <a:off x="219075" y="1335087"/>
            <a:ext cx="5984876" cy="3662362"/>
          </a:xfrm>
          <a:prstGeom prst="rect">
            <a:avLst/>
          </a:prstGeom>
          <a:noFill/>
          <a:ln w="31750">
            <a:noFill/>
            <a:miter lim="800000"/>
            <a:headEnd/>
            <a:tailEnd/>
          </a:ln>
          <a:effectLst/>
        </p:spPr>
        <p:txBody>
          <a:bodyPr wrap="none">
            <a:spAutoFit/>
          </a:bodyPr>
          <a:lstStyle/>
          <a:p>
            <a:r>
              <a:rPr lang="en-US" dirty="0"/>
              <a:t>    static public void main (String </a:t>
            </a:r>
            <a:r>
              <a:rPr lang="en-US" dirty="0" err="1"/>
              <a:t>args</a:t>
            </a:r>
            <a:r>
              <a:rPr lang="en-US" dirty="0"/>
              <a:t>[]) {</a:t>
            </a:r>
          </a:p>
          <a:p>
            <a:r>
              <a:rPr lang="en-US" dirty="0"/>
              <a:t>        Overloaded over = new Overloaded ();</a:t>
            </a:r>
          </a:p>
          <a:p>
            <a:r>
              <a:rPr lang="en-US" dirty="0"/>
              <a:t>        </a:t>
            </a:r>
            <a:r>
              <a:rPr lang="en-US" dirty="0" err="1"/>
              <a:t>System.err.println</a:t>
            </a:r>
            <a:r>
              <a:rPr lang="en-US" dirty="0"/>
              <a:t> (</a:t>
            </a:r>
            <a:r>
              <a:rPr lang="en-US" dirty="0" err="1"/>
              <a:t>over.tryMe</a:t>
            </a:r>
            <a:r>
              <a:rPr lang="en-US" dirty="0"/>
              <a:t> (over));</a:t>
            </a:r>
          </a:p>
          <a:p>
            <a:r>
              <a:rPr lang="en-US" dirty="0"/>
              <a:t>        </a:t>
            </a:r>
            <a:r>
              <a:rPr lang="en-US" dirty="0" err="1"/>
              <a:t>System.err.println</a:t>
            </a:r>
            <a:r>
              <a:rPr lang="en-US" dirty="0"/>
              <a:t> (</a:t>
            </a:r>
            <a:r>
              <a:rPr lang="en-US" dirty="0" err="1"/>
              <a:t>over.tryMe</a:t>
            </a:r>
            <a:r>
              <a:rPr lang="en-US" dirty="0"/>
              <a:t> (new String ("test")));</a:t>
            </a:r>
          </a:p>
          <a:p>
            <a:endParaRPr lang="en-US" dirty="0"/>
          </a:p>
          <a:p>
            <a:r>
              <a:rPr lang="en-US" dirty="0"/>
              <a:t>        Object </a:t>
            </a:r>
            <a:r>
              <a:rPr lang="en-US" dirty="0" err="1"/>
              <a:t>obj</a:t>
            </a:r>
            <a:r>
              <a:rPr lang="en-US" dirty="0"/>
              <a:t> = new String ("test");</a:t>
            </a:r>
          </a:p>
          <a:p>
            <a:r>
              <a:rPr lang="en-US" dirty="0"/>
              <a:t>        </a:t>
            </a:r>
            <a:r>
              <a:rPr lang="en-US" dirty="0" err="1"/>
              <a:t>System.err.println</a:t>
            </a:r>
            <a:r>
              <a:rPr lang="en-US" dirty="0"/>
              <a:t> (</a:t>
            </a:r>
            <a:r>
              <a:rPr lang="en-US" dirty="0" err="1"/>
              <a:t>over.tryMe</a:t>
            </a:r>
            <a:r>
              <a:rPr lang="en-US" dirty="0"/>
              <a:t> (</a:t>
            </a:r>
            <a:r>
              <a:rPr lang="en-US" dirty="0" err="1"/>
              <a:t>obj</a:t>
            </a:r>
            <a:r>
              <a:rPr lang="en-US" dirty="0"/>
              <a:t>));</a:t>
            </a:r>
          </a:p>
          <a:p>
            <a:r>
              <a:rPr lang="en-US" dirty="0"/>
              <a:t>        </a:t>
            </a:r>
            <a:r>
              <a:rPr lang="en-US" dirty="0" err="1"/>
              <a:t>System.err.println</a:t>
            </a:r>
            <a:r>
              <a:rPr lang="en-US" dirty="0"/>
              <a:t> (</a:t>
            </a:r>
            <a:r>
              <a:rPr lang="en-US" dirty="0" err="1"/>
              <a:t>over.equals</a:t>
            </a:r>
            <a:r>
              <a:rPr lang="en-US" dirty="0"/>
              <a:t> (new String ("test")));</a:t>
            </a:r>
          </a:p>
          <a:p>
            <a:r>
              <a:rPr lang="en-US" dirty="0"/>
              <a:t>        </a:t>
            </a:r>
            <a:r>
              <a:rPr lang="en-US" dirty="0" err="1"/>
              <a:t>System.err.println</a:t>
            </a:r>
            <a:r>
              <a:rPr lang="en-US" dirty="0"/>
              <a:t> (</a:t>
            </a:r>
            <a:r>
              <a:rPr lang="en-US" dirty="0" err="1"/>
              <a:t>over.equals</a:t>
            </a:r>
            <a:r>
              <a:rPr lang="en-US" dirty="0"/>
              <a:t> (</a:t>
            </a:r>
            <a:r>
              <a:rPr lang="en-US" dirty="0" err="1"/>
              <a:t>obj</a:t>
            </a:r>
            <a:r>
              <a:rPr lang="en-US" dirty="0"/>
              <a:t>));</a:t>
            </a:r>
          </a:p>
          <a:p>
            <a:endParaRPr lang="en-US" dirty="0"/>
          </a:p>
          <a:p>
            <a:r>
              <a:rPr lang="en-US" dirty="0"/>
              <a:t>        Object obj2 = over;</a:t>
            </a:r>
          </a:p>
          <a:p>
            <a:r>
              <a:rPr lang="en-US" dirty="0"/>
              <a:t>        </a:t>
            </a:r>
            <a:r>
              <a:rPr lang="en-US" dirty="0" err="1"/>
              <a:t>System.err.println</a:t>
            </a:r>
            <a:r>
              <a:rPr lang="en-US" dirty="0"/>
              <a:t> (obj2.equals (new String ("test")));</a:t>
            </a:r>
          </a:p>
          <a:p>
            <a:r>
              <a:rPr lang="en-US" dirty="0"/>
              <a:t>    }</a:t>
            </a:r>
          </a:p>
        </p:txBody>
      </p:sp>
      <p:sp>
        <p:nvSpPr>
          <p:cNvPr id="480261" name="Text Box 5"/>
          <p:cNvSpPr txBox="1">
            <a:spLocks noChangeArrowheads="1"/>
          </p:cNvSpPr>
          <p:nvPr/>
        </p:nvSpPr>
        <p:spPr bwMode="auto">
          <a:xfrm>
            <a:off x="6945313" y="3208338"/>
            <a:ext cx="936625" cy="2654300"/>
          </a:xfrm>
          <a:prstGeom prst="rect">
            <a:avLst/>
          </a:prstGeom>
          <a:noFill/>
          <a:ln w="31750">
            <a:noFill/>
            <a:miter lim="800000"/>
            <a:headEnd/>
            <a:tailEnd/>
          </a:ln>
          <a:effectLst/>
        </p:spPr>
        <p:txBody>
          <a:bodyPr wrap="none">
            <a:spAutoFit/>
          </a:bodyPr>
          <a:lstStyle/>
          <a:p>
            <a:r>
              <a:rPr lang="da-DK" sz="2800">
                <a:solidFill>
                  <a:srgbClr val="0000CC"/>
                </a:solidFill>
              </a:rPr>
              <a:t>17</a:t>
            </a:r>
          </a:p>
          <a:p>
            <a:r>
              <a:rPr lang="da-DK" sz="2800">
                <a:solidFill>
                  <a:srgbClr val="0000CC"/>
                </a:solidFill>
              </a:rPr>
              <a:t>23</a:t>
            </a:r>
          </a:p>
          <a:p>
            <a:r>
              <a:rPr lang="da-DK" sz="2800">
                <a:solidFill>
                  <a:srgbClr val="0000CC"/>
                </a:solidFill>
              </a:rPr>
              <a:t>17</a:t>
            </a:r>
          </a:p>
          <a:p>
            <a:r>
              <a:rPr lang="da-DK" sz="2800">
                <a:solidFill>
                  <a:srgbClr val="0000CC"/>
                </a:solidFill>
              </a:rPr>
              <a:t>true</a:t>
            </a:r>
          </a:p>
          <a:p>
            <a:r>
              <a:rPr lang="da-DK" sz="2800">
                <a:solidFill>
                  <a:srgbClr val="0000CC"/>
                </a:solidFill>
              </a:rPr>
              <a:t>false</a:t>
            </a:r>
          </a:p>
          <a:p>
            <a:r>
              <a:rPr lang="da-DK" sz="2800">
                <a:solidFill>
                  <a:srgbClr val="0000CC"/>
                </a:solidFill>
              </a:rPr>
              <a:t>false</a:t>
            </a:r>
            <a:endParaRPr lang="en-US" sz="28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0261">
                                            <p:txEl>
                                              <p:pRg st="0" end="0"/>
                                            </p:txEl>
                                          </p:spTgt>
                                        </p:tgtEl>
                                        <p:attrNameLst>
                                          <p:attrName>style.visibility</p:attrName>
                                        </p:attrNameLst>
                                      </p:cBhvr>
                                      <p:to>
                                        <p:strVal val="visible"/>
                                      </p:to>
                                    </p:set>
                                    <p:animEffect transition="in" filter="dissolve">
                                      <p:cBhvr>
                                        <p:cTn id="7" dur="500"/>
                                        <p:tgtEl>
                                          <p:spTgt spid="480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0261">
                                            <p:txEl>
                                              <p:pRg st="1" end="1"/>
                                            </p:txEl>
                                          </p:spTgt>
                                        </p:tgtEl>
                                        <p:attrNameLst>
                                          <p:attrName>style.visibility</p:attrName>
                                        </p:attrNameLst>
                                      </p:cBhvr>
                                      <p:to>
                                        <p:strVal val="visible"/>
                                      </p:to>
                                    </p:set>
                                    <p:animEffect transition="in" filter="dissolve">
                                      <p:cBhvr>
                                        <p:cTn id="12" dur="500"/>
                                        <p:tgtEl>
                                          <p:spTgt spid="4802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0261">
                                            <p:txEl>
                                              <p:pRg st="2" end="2"/>
                                            </p:txEl>
                                          </p:spTgt>
                                        </p:tgtEl>
                                        <p:attrNameLst>
                                          <p:attrName>style.visibility</p:attrName>
                                        </p:attrNameLst>
                                      </p:cBhvr>
                                      <p:to>
                                        <p:strVal val="visible"/>
                                      </p:to>
                                    </p:set>
                                    <p:animEffect transition="in" filter="dissolve">
                                      <p:cBhvr>
                                        <p:cTn id="17" dur="500"/>
                                        <p:tgtEl>
                                          <p:spTgt spid="4802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0261">
                                            <p:txEl>
                                              <p:pRg st="3" end="3"/>
                                            </p:txEl>
                                          </p:spTgt>
                                        </p:tgtEl>
                                        <p:attrNameLst>
                                          <p:attrName>style.visibility</p:attrName>
                                        </p:attrNameLst>
                                      </p:cBhvr>
                                      <p:to>
                                        <p:strVal val="visible"/>
                                      </p:to>
                                    </p:set>
                                    <p:animEffect transition="in" filter="dissolve">
                                      <p:cBhvr>
                                        <p:cTn id="22" dur="500"/>
                                        <p:tgtEl>
                                          <p:spTgt spid="4802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0261">
                                            <p:txEl>
                                              <p:pRg st="4" end="4"/>
                                            </p:txEl>
                                          </p:spTgt>
                                        </p:tgtEl>
                                        <p:attrNameLst>
                                          <p:attrName>style.visibility</p:attrName>
                                        </p:attrNameLst>
                                      </p:cBhvr>
                                      <p:to>
                                        <p:strVal val="visible"/>
                                      </p:to>
                                    </p:set>
                                    <p:animEffect transition="in" filter="dissolve">
                                      <p:cBhvr>
                                        <p:cTn id="27" dur="500"/>
                                        <p:tgtEl>
                                          <p:spTgt spid="4802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0261">
                                            <p:txEl>
                                              <p:pRg st="5" end="5"/>
                                            </p:txEl>
                                          </p:spTgt>
                                        </p:tgtEl>
                                        <p:attrNameLst>
                                          <p:attrName>style.visibility</p:attrName>
                                        </p:attrNameLst>
                                      </p:cBhvr>
                                      <p:to>
                                        <p:strVal val="visible"/>
                                      </p:to>
                                    </p:set>
                                    <p:animEffect transition="in" filter="dissolve">
                                      <p:cBhvr>
                                        <p:cTn id="32" dur="500"/>
                                        <p:tgtEl>
                                          <p:spTgt spid="4802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Overloading 2</a:t>
            </a:r>
            <a:endParaRPr lang="en-US" dirty="0"/>
          </a:p>
        </p:txBody>
      </p:sp>
      <p:sp>
        <p:nvSpPr>
          <p:cNvPr id="4" name="TextBox 3"/>
          <p:cNvSpPr txBox="1"/>
          <p:nvPr/>
        </p:nvSpPr>
        <p:spPr>
          <a:xfrm>
            <a:off x="585788" y="1659731"/>
            <a:ext cx="5023298" cy="4247317"/>
          </a:xfrm>
          <a:prstGeom prst="rect">
            <a:avLst/>
          </a:prstGeom>
          <a:noFill/>
        </p:spPr>
        <p:txBody>
          <a:bodyPr wrap="none" rtlCol="0">
            <a:spAutoFit/>
          </a:bodyPr>
          <a:lstStyle/>
          <a:p>
            <a:r>
              <a:rPr lang="en-US" b="1" dirty="0" smtClean="0"/>
              <a:t>public class Overwhelming {</a:t>
            </a:r>
          </a:p>
          <a:p>
            <a:r>
              <a:rPr lang="en-US" dirty="0" smtClean="0"/>
              <a:t>    </a:t>
            </a:r>
            <a:r>
              <a:rPr lang="en-US" b="1" dirty="0" smtClean="0"/>
              <a:t>public </a:t>
            </a:r>
            <a:r>
              <a:rPr lang="en-US" b="1" dirty="0" err="1" smtClean="0"/>
              <a:t>int</a:t>
            </a:r>
            <a:r>
              <a:rPr lang="en-US" b="1" dirty="0" smtClean="0"/>
              <a:t> </a:t>
            </a:r>
            <a:r>
              <a:rPr lang="en-US" b="1" dirty="0" err="1" smtClean="0"/>
              <a:t>tryMe</a:t>
            </a:r>
            <a:r>
              <a:rPr lang="en-US" b="1" dirty="0" smtClean="0"/>
              <a:t> (Object o, String s) {</a:t>
            </a:r>
          </a:p>
          <a:p>
            <a:r>
              <a:rPr lang="en-US" dirty="0" smtClean="0"/>
              <a:t>        </a:t>
            </a:r>
            <a:r>
              <a:rPr lang="en-US" b="1" dirty="0" smtClean="0"/>
              <a:t>return 17;</a:t>
            </a:r>
          </a:p>
          <a:p>
            <a:r>
              <a:rPr lang="en-US" dirty="0" smtClean="0"/>
              <a:t>    }</a:t>
            </a:r>
          </a:p>
          <a:p>
            <a:endParaRPr lang="en-US" dirty="0" smtClean="0"/>
          </a:p>
          <a:p>
            <a:r>
              <a:rPr lang="en-US" dirty="0" smtClean="0"/>
              <a:t>    </a:t>
            </a:r>
            <a:r>
              <a:rPr lang="en-US" b="1" dirty="0" smtClean="0"/>
              <a:t>public </a:t>
            </a:r>
            <a:r>
              <a:rPr lang="en-US" b="1" dirty="0" err="1" smtClean="0"/>
              <a:t>int</a:t>
            </a:r>
            <a:r>
              <a:rPr lang="en-US" b="1" dirty="0" smtClean="0"/>
              <a:t> </a:t>
            </a:r>
            <a:r>
              <a:rPr lang="en-US" b="1" dirty="0" err="1" smtClean="0"/>
              <a:t>tryMe</a:t>
            </a:r>
            <a:r>
              <a:rPr lang="en-US" b="1" dirty="0" smtClean="0"/>
              <a:t> (String s, Object o) {</a:t>
            </a:r>
          </a:p>
          <a:p>
            <a:r>
              <a:rPr lang="en-US" dirty="0" smtClean="0"/>
              <a:t>        </a:t>
            </a:r>
            <a:r>
              <a:rPr lang="en-US" b="1" dirty="0" smtClean="0"/>
              <a:t>return 23;</a:t>
            </a:r>
          </a:p>
          <a:p>
            <a:r>
              <a:rPr lang="en-US" dirty="0" smtClean="0"/>
              <a:t>    }</a:t>
            </a:r>
          </a:p>
          <a:p>
            <a:endParaRPr lang="en-US" dirty="0" smtClean="0"/>
          </a:p>
          <a:p>
            <a:r>
              <a:rPr lang="en-US" b="1" dirty="0" smtClean="0"/>
              <a:t>   public static void main(String[] </a:t>
            </a:r>
            <a:r>
              <a:rPr lang="en-US" b="1" dirty="0" err="1" smtClean="0"/>
              <a:t>args</a:t>
            </a:r>
            <a:r>
              <a:rPr lang="en-US" b="1" dirty="0" smtClean="0"/>
              <a:t>) {</a:t>
            </a:r>
          </a:p>
          <a:p>
            <a:r>
              <a:rPr lang="en-US" dirty="0" smtClean="0"/>
              <a:t>      Overwhelming over = </a:t>
            </a:r>
            <a:r>
              <a:rPr lang="en-US" b="1" dirty="0" smtClean="0"/>
              <a:t>new Overwhelming ();</a:t>
            </a:r>
          </a:p>
          <a:p>
            <a:r>
              <a:rPr lang="en-US" dirty="0" smtClean="0"/>
              <a:t>      </a:t>
            </a:r>
            <a:r>
              <a:rPr lang="en-US" dirty="0" err="1" smtClean="0"/>
              <a:t>System.</a:t>
            </a:r>
            <a:r>
              <a:rPr lang="en-US" i="1" dirty="0" err="1" smtClean="0"/>
              <a:t>err.println</a:t>
            </a:r>
            <a:r>
              <a:rPr lang="en-US" i="1" dirty="0" smtClean="0"/>
              <a:t> (</a:t>
            </a:r>
            <a:r>
              <a:rPr lang="en-US" i="1" dirty="0" err="1" smtClean="0"/>
              <a:t>over.tryMe</a:t>
            </a:r>
            <a:r>
              <a:rPr lang="en-US" i="1" dirty="0" smtClean="0"/>
              <a:t> ("test1", "test2"));</a:t>
            </a:r>
          </a:p>
          <a:p>
            <a:r>
              <a:rPr lang="en-US" dirty="0" smtClean="0"/>
              <a:t>   }</a:t>
            </a:r>
          </a:p>
          <a:p>
            <a:r>
              <a:rPr lang="en-US" dirty="0" smtClean="0"/>
              <a:t>}</a:t>
            </a:r>
          </a:p>
          <a:p>
            <a:endParaRPr lang="en-US" dirty="0"/>
          </a:p>
        </p:txBody>
      </p:sp>
      <p:sp>
        <p:nvSpPr>
          <p:cNvPr id="6" name="Rectangle 5"/>
          <p:cNvSpPr/>
          <p:nvPr/>
        </p:nvSpPr>
        <p:spPr>
          <a:xfrm>
            <a:off x="3579018" y="5103316"/>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dirty="0" smtClean="0"/>
              <a:t>Compiler error:</a:t>
            </a:r>
          </a:p>
          <a:p>
            <a:r>
              <a:rPr lang="en-US" b="1" dirty="0" smtClean="0">
                <a:solidFill>
                  <a:srgbClr val="FF0000"/>
                </a:solidFill>
              </a:rPr>
              <a:t>The method </a:t>
            </a:r>
            <a:r>
              <a:rPr lang="en-US" b="1" dirty="0" err="1" smtClean="0">
                <a:solidFill>
                  <a:srgbClr val="FF0000"/>
                </a:solidFill>
              </a:rPr>
              <a:t>tryMe</a:t>
            </a:r>
            <a:r>
              <a:rPr lang="en-US" b="1" dirty="0" smtClean="0">
                <a:solidFill>
                  <a:srgbClr val="FF0000"/>
                </a:solidFill>
              </a:rPr>
              <a:t>(Object, String) is ambiguous for the type Overwhelming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Overkill</a:t>
            </a:r>
          </a:p>
        </p:txBody>
      </p:sp>
      <p:sp>
        <p:nvSpPr>
          <p:cNvPr id="478211" name="Rectangle 3"/>
          <p:cNvSpPr>
            <a:spLocks noGrp="1" noChangeArrowheads="1"/>
          </p:cNvSpPr>
          <p:nvPr>
            <p:ph idx="1"/>
          </p:nvPr>
        </p:nvSpPr>
        <p:spPr/>
        <p:txBody>
          <a:bodyPr>
            <a:normAutofit lnSpcReduction="10000"/>
          </a:bodyPr>
          <a:lstStyle/>
          <a:p>
            <a:r>
              <a:rPr lang="en-US" dirty="0"/>
              <a:t>Overloading and overriding together can be overwhelming!</a:t>
            </a:r>
          </a:p>
          <a:p>
            <a:r>
              <a:rPr lang="en-US" b="1" dirty="0"/>
              <a:t>Avoid overloading whenever possible</a:t>
            </a:r>
            <a:r>
              <a:rPr lang="en-US" dirty="0"/>
              <a:t>: names are cheap and plentiful</a:t>
            </a:r>
          </a:p>
          <a:p>
            <a:r>
              <a:rPr lang="en-US" dirty="0"/>
              <a:t>One place you can’t easily avoid it: constructors (they all have to have the same name</a:t>
            </a:r>
            <a:r>
              <a:rPr lang="en-US" dirty="0" smtClean="0"/>
              <a:t>)</a:t>
            </a:r>
          </a:p>
          <a:p>
            <a:pPr lvl="1"/>
            <a:r>
              <a:rPr lang="en-US" dirty="0" smtClean="0"/>
              <a:t>But, can make static “factory” methods instead (this is usually better)</a:t>
            </a:r>
            <a:endParaRPr lang="en-US" dirty="0"/>
          </a:p>
        </p:txBody>
      </p:sp>
      <p:sp>
        <p:nvSpPr>
          <p:cNvPr id="4" name="TextBox 3"/>
          <p:cNvSpPr txBox="1"/>
          <p:nvPr/>
        </p:nvSpPr>
        <p:spPr>
          <a:xfrm>
            <a:off x="547688" y="5903119"/>
            <a:ext cx="797442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Use </a:t>
            </a:r>
            <a:r>
              <a:rPr lang="en-US" b="1" dirty="0" smtClean="0">
                <a:solidFill>
                  <a:schemeClr val="bg1">
                    <a:lumMod val="50000"/>
                  </a:schemeClr>
                </a:solidFill>
              </a:rPr>
              <a:t>@Override </a:t>
            </a:r>
            <a:r>
              <a:rPr lang="en-US" dirty="0" smtClean="0"/>
              <a:t>annotations so compiler will check that you are actually overriding!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20638" y="533400"/>
            <a:ext cx="9144001" cy="1143000"/>
          </a:xfrm>
        </p:spPr>
        <p:txBody>
          <a:bodyPr/>
          <a:lstStyle/>
          <a:p>
            <a:r>
              <a:rPr lang="en-US" dirty="0" smtClean="0"/>
              <a:t>Java Buzzword </a:t>
            </a:r>
            <a:r>
              <a:rPr lang="en-US" dirty="0"/>
              <a:t>Description</a:t>
            </a:r>
          </a:p>
        </p:txBody>
      </p:sp>
      <p:sp>
        <p:nvSpPr>
          <p:cNvPr id="860163" name="Rectangle 3"/>
          <p:cNvSpPr>
            <a:spLocks noGrp="1" noChangeArrowheads="1"/>
          </p:cNvSpPr>
          <p:nvPr>
            <p:ph type="body" idx="1"/>
          </p:nvPr>
        </p:nvSpPr>
        <p:spPr>
          <a:xfrm>
            <a:off x="90488" y="1225550"/>
            <a:ext cx="8824912" cy="5022850"/>
          </a:xfrm>
        </p:spPr>
        <p:txBody>
          <a:bodyPr/>
          <a:lstStyle/>
          <a:p>
            <a:pPr lvl="1">
              <a:lnSpc>
                <a:spcPct val="90000"/>
              </a:lnSpc>
              <a:buFontTx/>
              <a:buNone/>
            </a:pPr>
            <a:endParaRPr lang="en-US" dirty="0"/>
          </a:p>
          <a:p>
            <a:pPr lvl="1">
              <a:lnSpc>
                <a:spcPct val="90000"/>
              </a:lnSpc>
              <a:buFontTx/>
              <a:buNone/>
            </a:pPr>
            <a:r>
              <a:rPr lang="en-US" dirty="0"/>
              <a:t>	</a:t>
            </a:r>
            <a:r>
              <a:rPr lang="en-US" sz="4000" dirty="0"/>
              <a:t>“A simple, object-oriented, distributed, interpreted, robust, secure, architecture neutral, portable, high-performance, multithreaded, and dynamic language.”</a:t>
            </a:r>
          </a:p>
          <a:p>
            <a:pPr lvl="1">
              <a:lnSpc>
                <a:spcPct val="90000"/>
              </a:lnSpc>
              <a:buFontTx/>
              <a:buNone/>
            </a:pPr>
            <a:r>
              <a:rPr lang="en-US" sz="4000" dirty="0"/>
              <a:t>							[Sun95]</a:t>
            </a:r>
          </a:p>
        </p:txBody>
      </p:sp>
      <p:sp>
        <p:nvSpPr>
          <p:cNvPr id="860164" name="Text Box 4"/>
          <p:cNvSpPr txBox="1">
            <a:spLocks noChangeArrowheads="1"/>
          </p:cNvSpPr>
          <p:nvPr/>
        </p:nvSpPr>
        <p:spPr bwMode="auto">
          <a:xfrm>
            <a:off x="581025" y="5257800"/>
            <a:ext cx="3990975" cy="915988"/>
          </a:xfrm>
          <a:prstGeom prst="rect">
            <a:avLst/>
          </a:prstGeom>
          <a:noFill/>
          <a:ln w="31750">
            <a:noFill/>
            <a:miter lim="800000"/>
            <a:headEnd/>
            <a:tailEnd/>
          </a:ln>
          <a:effectLst/>
        </p:spPr>
        <p:txBody>
          <a:bodyPr>
            <a:spAutoFit/>
          </a:bodyPr>
          <a:lstStyle/>
          <a:p>
            <a:r>
              <a:rPr lang="en-US" sz="1800"/>
              <a:t>Later in the course, we will discuss how well it satisfies these “buzzwords”.</a:t>
            </a:r>
          </a:p>
        </p:txBody>
      </p:sp>
      <p:sp>
        <p:nvSpPr>
          <p:cNvPr id="860165" name="Text Box 5"/>
          <p:cNvSpPr txBox="1">
            <a:spLocks noChangeArrowheads="1"/>
          </p:cNvSpPr>
          <p:nvPr/>
        </p:nvSpPr>
        <p:spPr bwMode="auto">
          <a:xfrm>
            <a:off x="122238" y="66675"/>
            <a:ext cx="164731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r>
              <a:rPr lang="en-US" sz="2000"/>
              <a:t>from Class 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23"/>
          <p:cNvCxnSpPr>
            <a:cxnSpLocks noChangeShapeType="1"/>
            <a:endCxn id="14" idx="0"/>
          </p:cNvCxnSpPr>
          <p:nvPr/>
        </p:nvCxnSpPr>
        <p:spPr bwMode="auto">
          <a:xfrm>
            <a:off x="3140075" y="1944469"/>
            <a:ext cx="1025525" cy="762000"/>
          </a:xfrm>
          <a:prstGeom prst="straightConnector1">
            <a:avLst/>
          </a:prstGeom>
          <a:noFill/>
          <a:ln w="22225">
            <a:solidFill>
              <a:schemeClr val="tx1"/>
            </a:solidFill>
            <a:round/>
            <a:headEnd type="diamond" w="lg" len="lg"/>
            <a:tailEnd type="none" w="med" len="med"/>
          </a:ln>
          <a:effectLst/>
        </p:spPr>
      </p:cxnSp>
      <p:cxnSp>
        <p:nvCxnSpPr>
          <p:cNvPr id="5" name="AutoShape 25"/>
          <p:cNvCxnSpPr>
            <a:cxnSpLocks noChangeShapeType="1"/>
            <a:stCxn id="14" idx="2"/>
            <a:endCxn id="11" idx="0"/>
          </p:cNvCxnSpPr>
          <p:nvPr/>
        </p:nvCxnSpPr>
        <p:spPr bwMode="auto">
          <a:xfrm rot="16200000" flipH="1">
            <a:off x="4127933" y="3328911"/>
            <a:ext cx="1320225" cy="1244890"/>
          </a:xfrm>
          <a:prstGeom prst="straightConnector1">
            <a:avLst/>
          </a:prstGeom>
          <a:noFill/>
          <a:ln w="22225">
            <a:solidFill>
              <a:schemeClr val="tx1"/>
            </a:solidFill>
            <a:round/>
            <a:headEnd type="diamond" w="lg" len="lg"/>
            <a:tailEnd type="none" w="med" len="med"/>
          </a:ln>
          <a:effectLst/>
        </p:spPr>
      </p:cxnSp>
      <p:cxnSp>
        <p:nvCxnSpPr>
          <p:cNvPr id="6" name="AutoShape 27"/>
          <p:cNvCxnSpPr>
            <a:cxnSpLocks noChangeShapeType="1"/>
            <a:endCxn id="11" idx="0"/>
          </p:cNvCxnSpPr>
          <p:nvPr/>
        </p:nvCxnSpPr>
        <p:spPr bwMode="auto">
          <a:xfrm rot="5400000">
            <a:off x="4897583" y="3295576"/>
            <a:ext cx="1828800" cy="802986"/>
          </a:xfrm>
          <a:prstGeom prst="straightConnector1">
            <a:avLst/>
          </a:prstGeom>
          <a:noFill/>
          <a:ln w="22225">
            <a:solidFill>
              <a:schemeClr val="tx1"/>
            </a:solidFill>
            <a:round/>
            <a:headEnd type="diamond" w="lg" len="lg"/>
            <a:tailEnd type="none" w="med" len="med"/>
          </a:ln>
          <a:effectLst/>
        </p:spPr>
      </p:cxnSp>
      <p:cxnSp>
        <p:nvCxnSpPr>
          <p:cNvPr id="7" name="AutoShape 29"/>
          <p:cNvCxnSpPr>
            <a:cxnSpLocks noChangeShapeType="1"/>
            <a:stCxn id="14" idx="2"/>
            <a:endCxn id="10" idx="0"/>
          </p:cNvCxnSpPr>
          <p:nvPr/>
        </p:nvCxnSpPr>
        <p:spPr bwMode="auto">
          <a:xfrm rot="5400000">
            <a:off x="3012714" y="3458582"/>
            <a:ext cx="1320225" cy="985548"/>
          </a:xfrm>
          <a:prstGeom prst="straightConnector1">
            <a:avLst/>
          </a:prstGeom>
          <a:noFill/>
          <a:ln w="22225">
            <a:solidFill>
              <a:schemeClr val="tx1"/>
            </a:solidFill>
            <a:round/>
            <a:headEnd type="diamond" w="lg" len="lg"/>
            <a:tailEnd type="none" w="med" len="med"/>
          </a:ln>
          <a:effectLst/>
        </p:spPr>
      </p:cxnSp>
      <p:cxnSp>
        <p:nvCxnSpPr>
          <p:cNvPr id="8" name="AutoShape 30"/>
          <p:cNvCxnSpPr>
            <a:cxnSpLocks noChangeShapeType="1"/>
            <a:stCxn id="13" idx="2"/>
            <a:endCxn id="14" idx="0"/>
          </p:cNvCxnSpPr>
          <p:nvPr/>
        </p:nvCxnSpPr>
        <p:spPr bwMode="auto">
          <a:xfrm rot="5400000">
            <a:off x="4035713" y="2049531"/>
            <a:ext cx="786825" cy="527050"/>
          </a:xfrm>
          <a:prstGeom prst="straightConnector1">
            <a:avLst/>
          </a:prstGeom>
          <a:noFill/>
          <a:ln w="22225">
            <a:solidFill>
              <a:schemeClr val="tx1"/>
            </a:solidFill>
            <a:round/>
            <a:headEnd type="diamond" w="lg" len="lg"/>
            <a:tailEnd type="none" w="med" len="med"/>
          </a:ln>
          <a:effectLst/>
        </p:spPr>
      </p:cxnSp>
      <p:sp>
        <p:nvSpPr>
          <p:cNvPr id="9" name="Text Box 21"/>
          <p:cNvSpPr txBox="1">
            <a:spLocks noChangeArrowheads="1"/>
          </p:cNvSpPr>
          <p:nvPr/>
        </p:nvSpPr>
        <p:spPr bwMode="auto">
          <a:xfrm>
            <a:off x="2667000" y="1334869"/>
            <a:ext cx="919162"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37160" rIns="182880" bIns="137160">
            <a:spAutoFit/>
          </a:bodyPr>
          <a:lstStyle/>
          <a:p>
            <a:pPr algn="ctr"/>
            <a:r>
              <a:rPr lang="en-US" sz="2000" b="1"/>
              <a:t>Killer</a:t>
            </a:r>
          </a:p>
        </p:txBody>
      </p:sp>
      <p:sp>
        <p:nvSpPr>
          <p:cNvPr id="10" name="Text Box 22"/>
          <p:cNvSpPr txBox="1">
            <a:spLocks noChangeArrowheads="1"/>
          </p:cNvSpPr>
          <p:nvPr/>
        </p:nvSpPr>
        <p:spPr bwMode="auto">
          <a:xfrm>
            <a:off x="2362200" y="4611469"/>
            <a:ext cx="1635704"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b="1"/>
              <a:t>BlackBear</a:t>
            </a:r>
            <a:endParaRPr lang="en-US" sz="2000" b="1" i="1"/>
          </a:p>
        </p:txBody>
      </p:sp>
      <p:sp>
        <p:nvSpPr>
          <p:cNvPr id="11" name="Text Box 24"/>
          <p:cNvSpPr txBox="1">
            <a:spLocks noChangeArrowheads="1"/>
          </p:cNvSpPr>
          <p:nvPr/>
        </p:nvSpPr>
        <p:spPr bwMode="auto">
          <a:xfrm>
            <a:off x="4508480" y="4611469"/>
            <a:ext cx="1804019"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400" b="1" dirty="0" err="1"/>
              <a:t>GrizzlyBear</a:t>
            </a:r>
            <a:endParaRPr lang="en-US" sz="2000" b="1" i="1" dirty="0"/>
          </a:p>
        </p:txBody>
      </p:sp>
      <p:sp>
        <p:nvSpPr>
          <p:cNvPr id="12" name="Text Box 26"/>
          <p:cNvSpPr txBox="1">
            <a:spLocks noChangeArrowheads="1"/>
          </p:cNvSpPr>
          <p:nvPr/>
        </p:nvSpPr>
        <p:spPr bwMode="auto">
          <a:xfrm>
            <a:off x="5502514" y="2173069"/>
            <a:ext cx="1198084"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82880" tIns="137160" rIns="182880" bIns="137160">
            <a:spAutoFit/>
          </a:bodyPr>
          <a:lstStyle/>
          <a:p>
            <a:pPr algn="ctr"/>
            <a:r>
              <a:rPr lang="en-US" sz="2000" b="1" dirty="0"/>
              <a:t>Climber</a:t>
            </a:r>
          </a:p>
        </p:txBody>
      </p:sp>
      <p:sp>
        <p:nvSpPr>
          <p:cNvPr id="13" name="Text Box 28"/>
          <p:cNvSpPr txBox="1">
            <a:spLocks noChangeArrowheads="1"/>
          </p:cNvSpPr>
          <p:nvPr/>
        </p:nvSpPr>
        <p:spPr bwMode="auto">
          <a:xfrm>
            <a:off x="4261923" y="1334869"/>
            <a:ext cx="861453"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000" b="1" dirty="0"/>
              <a:t>Bear</a:t>
            </a:r>
          </a:p>
        </p:txBody>
      </p:sp>
      <p:sp>
        <p:nvSpPr>
          <p:cNvPr id="14" name="Text Box 31"/>
          <p:cNvSpPr txBox="1">
            <a:spLocks noChangeArrowheads="1"/>
          </p:cNvSpPr>
          <p:nvPr/>
        </p:nvSpPr>
        <p:spPr bwMode="auto">
          <a:xfrm>
            <a:off x="3409463" y="2706469"/>
            <a:ext cx="1512273"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82880" tIns="137160" rIns="182880" bIns="137160">
            <a:spAutoFit/>
          </a:bodyPr>
          <a:lstStyle/>
          <a:p>
            <a:pPr algn="ctr"/>
            <a:r>
              <a:rPr lang="en-US" sz="2000" b="1"/>
              <a:t>KillingBear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769" y="2582069"/>
            <a:ext cx="8229600" cy="1143000"/>
          </a:xfrm>
        </p:spPr>
        <p:txBody>
          <a:bodyPr/>
          <a:lstStyle/>
          <a:p>
            <a:r>
              <a:rPr lang="en-US" dirty="0" smtClean="0"/>
              <a:t>Exam 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4" name="Rectangle 3"/>
          <p:cNvSpPr/>
          <p:nvPr/>
        </p:nvSpPr>
        <p:spPr>
          <a:xfrm>
            <a:off x="533400" y="1371600"/>
            <a:ext cx="8229600"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sz="2400" dirty="0" smtClean="0"/>
              <a:t>Give one concrete example where the Java programming language designers sacrificed expressiveness for truthiness.  An ideal answer would illustrate your example with code snippets showing something that is difficult to express concisely because of the Java language’s emphasis on truthiness.</a:t>
            </a:r>
            <a:endParaRPr lang="en-US" sz="2400" dirty="0"/>
          </a:p>
        </p:txBody>
      </p:sp>
      <p:sp>
        <p:nvSpPr>
          <p:cNvPr id="5" name="TextBox 4"/>
          <p:cNvSpPr txBox="1"/>
          <p:nvPr/>
        </p:nvSpPr>
        <p:spPr>
          <a:xfrm>
            <a:off x="727364" y="3854335"/>
            <a:ext cx="4349396" cy="1631216"/>
          </a:xfrm>
          <a:prstGeom prst="rect">
            <a:avLst/>
          </a:prstGeom>
          <a:noFill/>
        </p:spPr>
        <p:txBody>
          <a:bodyPr wrap="none" rtlCol="0">
            <a:spAutoFit/>
          </a:bodyPr>
          <a:lstStyle/>
          <a:p>
            <a:r>
              <a:rPr lang="en-US" sz="2000" dirty="0" smtClean="0"/>
              <a:t>public class </a:t>
            </a:r>
            <a:r>
              <a:rPr lang="en-US" sz="2000" dirty="0" err="1" smtClean="0"/>
              <a:t>HelloWorld</a:t>
            </a:r>
            <a:r>
              <a:rPr lang="en-US" sz="2000" dirty="0" smtClean="0"/>
              <a:t> {</a:t>
            </a:r>
          </a:p>
          <a:p>
            <a:r>
              <a:rPr lang="en-US" sz="2000" dirty="0" smtClean="0"/>
              <a:t>   public static void main (String [] </a:t>
            </a:r>
            <a:r>
              <a:rPr lang="en-US" sz="2000" dirty="0" err="1" smtClean="0"/>
              <a:t>args</a:t>
            </a:r>
            <a:r>
              <a:rPr lang="en-US" sz="2000" dirty="0" smtClean="0"/>
              <a:t>) {</a:t>
            </a:r>
          </a:p>
          <a:p>
            <a:r>
              <a:rPr lang="en-US" sz="2000" dirty="0" smtClean="0"/>
              <a:t>        </a:t>
            </a:r>
            <a:r>
              <a:rPr lang="en-US" sz="2000" dirty="0" err="1" smtClean="0"/>
              <a:t>System.out.println</a:t>
            </a:r>
            <a:r>
              <a:rPr lang="en-US" sz="2000" dirty="0" smtClean="0"/>
              <a:t>(“Hello!”);</a:t>
            </a:r>
          </a:p>
          <a:p>
            <a:r>
              <a:rPr lang="en-US" sz="2000" dirty="0" smtClean="0"/>
              <a:t>   }</a:t>
            </a:r>
          </a:p>
          <a:p>
            <a:r>
              <a:rPr lang="en-US" sz="2000" dirty="0" smtClean="0"/>
              <a:t>}</a:t>
            </a:r>
            <a:endParaRPr lang="en-US" sz="2000" dirty="0"/>
          </a:p>
        </p:txBody>
      </p:sp>
      <p:sp>
        <p:nvSpPr>
          <p:cNvPr id="6" name="TextBox 5"/>
          <p:cNvSpPr txBox="1"/>
          <p:nvPr/>
        </p:nvSpPr>
        <p:spPr>
          <a:xfrm>
            <a:off x="5342312" y="4037215"/>
            <a:ext cx="3200400" cy="1200329"/>
          </a:xfrm>
          <a:prstGeom prst="rect">
            <a:avLst/>
          </a:prstGeom>
          <a:noFill/>
        </p:spPr>
        <p:txBody>
          <a:bodyPr wrap="square" rtlCol="0">
            <a:spAutoFit/>
          </a:bodyPr>
          <a:lstStyle/>
          <a:p>
            <a:r>
              <a:rPr lang="en-US" dirty="0" smtClean="0"/>
              <a:t>What are the </a:t>
            </a:r>
            <a:r>
              <a:rPr lang="en-US" b="1" i="1" dirty="0" smtClean="0"/>
              <a:t>language design decisions</a:t>
            </a:r>
            <a:r>
              <a:rPr lang="en-US" dirty="0" smtClean="0"/>
              <a:t> Java made differently from Scheme to explain why this is so long?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Java language design decisions make this so long?</a:t>
            </a:r>
            <a:endParaRPr lang="en-US" sz="2800" dirty="0"/>
          </a:p>
        </p:txBody>
      </p:sp>
      <p:sp>
        <p:nvSpPr>
          <p:cNvPr id="5" name="TextBox 4"/>
          <p:cNvSpPr txBox="1"/>
          <p:nvPr/>
        </p:nvSpPr>
        <p:spPr>
          <a:xfrm>
            <a:off x="838200" y="1371600"/>
            <a:ext cx="6010813" cy="2246769"/>
          </a:xfrm>
          <a:prstGeom prst="rect">
            <a:avLst/>
          </a:prstGeom>
          <a:noFill/>
        </p:spPr>
        <p:txBody>
          <a:bodyPr wrap="none" rtlCol="0">
            <a:spAutoFit/>
          </a:bodyPr>
          <a:lstStyle/>
          <a:p>
            <a:r>
              <a:rPr lang="en-US" sz="2800" dirty="0" smtClean="0"/>
              <a:t>public class </a:t>
            </a:r>
            <a:r>
              <a:rPr lang="en-US" sz="2800" dirty="0" err="1" smtClean="0"/>
              <a:t>HelloWorld</a:t>
            </a:r>
            <a:r>
              <a:rPr lang="en-US" sz="2800" dirty="0" smtClean="0"/>
              <a:t> {</a:t>
            </a:r>
          </a:p>
          <a:p>
            <a:r>
              <a:rPr lang="en-US" sz="2800" dirty="0" smtClean="0"/>
              <a:t>   public static void main (String [] </a:t>
            </a:r>
            <a:r>
              <a:rPr lang="en-US" sz="2800" dirty="0" err="1" smtClean="0"/>
              <a:t>args</a:t>
            </a:r>
            <a:r>
              <a:rPr lang="en-US" sz="2800" dirty="0" smtClean="0"/>
              <a:t>) {</a:t>
            </a:r>
          </a:p>
          <a:p>
            <a:r>
              <a:rPr lang="en-US" sz="2800" dirty="0" smtClean="0"/>
              <a:t>        </a:t>
            </a:r>
            <a:r>
              <a:rPr lang="en-US" sz="2800" dirty="0" err="1" smtClean="0"/>
              <a:t>System.out.println</a:t>
            </a:r>
            <a:r>
              <a:rPr lang="en-US" sz="2800" dirty="0" smtClean="0"/>
              <a:t>(“Hello!”);</a:t>
            </a:r>
          </a:p>
          <a:p>
            <a:r>
              <a:rPr lang="en-US" sz="2800" dirty="0" smtClean="0"/>
              <a:t>   }</a:t>
            </a:r>
          </a:p>
          <a:p>
            <a:r>
              <a:rPr lang="en-US" sz="2800" dirty="0" smtClean="0"/>
              <a:t>}</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5" name="TextBox 4"/>
          <p:cNvSpPr txBox="1"/>
          <p:nvPr/>
        </p:nvSpPr>
        <p:spPr>
          <a:xfrm>
            <a:off x="838200" y="1371600"/>
            <a:ext cx="6010813" cy="2246769"/>
          </a:xfrm>
          <a:prstGeom prst="rect">
            <a:avLst/>
          </a:prstGeom>
          <a:noFill/>
        </p:spPr>
        <p:txBody>
          <a:bodyPr wrap="none" rtlCol="0">
            <a:spAutoFit/>
          </a:bodyPr>
          <a:lstStyle/>
          <a:p>
            <a:r>
              <a:rPr lang="en-US" sz="2800" dirty="0" smtClean="0"/>
              <a:t>public class </a:t>
            </a:r>
            <a:r>
              <a:rPr lang="en-US" sz="2800" dirty="0" err="1" smtClean="0"/>
              <a:t>HelloWorld</a:t>
            </a:r>
            <a:r>
              <a:rPr lang="en-US" sz="2800" dirty="0" smtClean="0"/>
              <a:t> {</a:t>
            </a:r>
          </a:p>
          <a:p>
            <a:r>
              <a:rPr lang="en-US" sz="2800" dirty="0" smtClean="0"/>
              <a:t>   public static void main (String [] </a:t>
            </a:r>
            <a:r>
              <a:rPr lang="en-US" sz="2800" dirty="0" err="1" smtClean="0"/>
              <a:t>args</a:t>
            </a:r>
            <a:r>
              <a:rPr lang="en-US" sz="2800" dirty="0" smtClean="0"/>
              <a:t>) {</a:t>
            </a:r>
          </a:p>
          <a:p>
            <a:r>
              <a:rPr lang="en-US" sz="2800" dirty="0" smtClean="0"/>
              <a:t>        </a:t>
            </a:r>
            <a:r>
              <a:rPr lang="en-US" sz="2800" dirty="0" err="1" smtClean="0"/>
              <a:t>System.out.println</a:t>
            </a:r>
            <a:r>
              <a:rPr lang="en-US" sz="2800" dirty="0" smtClean="0"/>
              <a:t>(“Hello!”);</a:t>
            </a:r>
          </a:p>
          <a:p>
            <a:r>
              <a:rPr lang="en-US" sz="2800" dirty="0" smtClean="0"/>
              <a:t>   }</a:t>
            </a:r>
          </a:p>
          <a:p>
            <a:r>
              <a:rPr lang="en-US" sz="2800" dirty="0" smtClean="0"/>
              <a:t>}</a:t>
            </a:r>
            <a:endParaRPr lang="en-US" sz="2800" dirty="0"/>
          </a:p>
        </p:txBody>
      </p:sp>
      <p:sp>
        <p:nvSpPr>
          <p:cNvPr id="7" name="TextBox 6"/>
          <p:cNvSpPr txBox="1"/>
          <p:nvPr/>
        </p:nvSpPr>
        <p:spPr>
          <a:xfrm>
            <a:off x="2057400" y="4038600"/>
            <a:ext cx="5715000" cy="2308324"/>
          </a:xfrm>
          <a:prstGeom prst="rect">
            <a:avLst/>
          </a:prstGeom>
          <a:noFill/>
        </p:spPr>
        <p:txBody>
          <a:bodyPr wrap="square" rtlCol="0">
            <a:spAutoFit/>
          </a:bodyPr>
          <a:lstStyle/>
          <a:p>
            <a:pPr marL="342900" indent="-342900">
              <a:buAutoNum type="arabicPeriod"/>
            </a:pPr>
            <a:r>
              <a:rPr lang="en-US" b="1" dirty="0" smtClean="0">
                <a:solidFill>
                  <a:srgbClr val="C00000"/>
                </a:solidFill>
              </a:rPr>
              <a:t>Static typing: big win for truthiness</a:t>
            </a:r>
          </a:p>
          <a:p>
            <a:pPr marL="342900" indent="-342900">
              <a:buAutoNum type="arabicPeriod"/>
            </a:pPr>
            <a:r>
              <a:rPr lang="en-US" b="1" dirty="0" smtClean="0">
                <a:solidFill>
                  <a:srgbClr val="0070C0"/>
                </a:solidFill>
              </a:rPr>
              <a:t>All procedures must be inside a class</a:t>
            </a:r>
          </a:p>
          <a:p>
            <a:pPr marL="342900" indent="-342900">
              <a:buAutoNum type="arabicPeriod"/>
            </a:pPr>
            <a:r>
              <a:rPr lang="en-US" b="1" dirty="0" smtClean="0">
                <a:solidFill>
                  <a:srgbClr val="00B050"/>
                </a:solidFill>
              </a:rPr>
              <a:t>Default visibility is not public (package protected)</a:t>
            </a:r>
          </a:p>
          <a:p>
            <a:pPr marL="342900" indent="-342900">
              <a:buAutoNum type="arabicPeriod"/>
            </a:pPr>
            <a:r>
              <a:rPr lang="en-US" b="1" dirty="0" smtClean="0">
                <a:solidFill>
                  <a:schemeClr val="bg1">
                    <a:lumMod val="50000"/>
                  </a:schemeClr>
                </a:solidFill>
              </a:rPr>
              <a:t>Use squiggly brackets to denote blocks, semi-colons to end statements</a:t>
            </a:r>
          </a:p>
          <a:p>
            <a:pPr marL="342900" indent="-342900">
              <a:buAutoNum type="arabicPeriod"/>
            </a:pPr>
            <a:r>
              <a:rPr lang="en-US" b="1" dirty="0" smtClean="0">
                <a:solidFill>
                  <a:srgbClr val="FFC000"/>
                </a:solidFill>
              </a:rPr>
              <a:t>Not providing a special, convenient way to print output, but requiring an I/O object and invoking a method</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1</a:t>
            </a:r>
            <a:endParaRPr lang="en-US" dirty="0"/>
          </a:p>
        </p:txBody>
      </p:sp>
      <p:graphicFrame>
        <p:nvGraphicFramePr>
          <p:cNvPr id="4" name="Content Placeholder 3"/>
          <p:cNvGraphicFramePr>
            <a:graphicFrameLocks noGrp="1"/>
          </p:cNvGraphicFramePr>
          <p:nvPr>
            <p:ph idx="1"/>
          </p:nvPr>
        </p:nvGraphicFramePr>
        <p:xfrm>
          <a:off x="3505200" y="2590800"/>
          <a:ext cx="2133600" cy="1371600"/>
        </p:xfrm>
        <a:graphic>
          <a:graphicData uri="http://schemas.openxmlformats.org/drawingml/2006/table">
            <a:tbl>
              <a:tblPr>
                <a:tableStyleId>{7DF18680-E054-41AD-8BC1-D1AEF772440D}</a:tableStyleId>
              </a:tblPr>
              <a:tblGrid>
                <a:gridCol w="1066800"/>
                <a:gridCol w="1066800"/>
              </a:tblGrid>
              <a:tr h="342900">
                <a:tc>
                  <a:txBody>
                    <a:bodyPr/>
                    <a:lstStyle/>
                    <a:p>
                      <a:pPr algn="l" fontAlgn="b"/>
                      <a:r>
                        <a:rPr lang="en-US" sz="2000" u="none" strike="noStrike" dirty="0"/>
                        <a:t>90-100</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a:t>9</a:t>
                      </a:r>
                      <a:endParaRPr lang="en-US" sz="2000" b="0" i="0" u="none" strike="noStrike">
                        <a:solidFill>
                          <a:srgbClr val="000000"/>
                        </a:solidFill>
                        <a:latin typeface="Calibri"/>
                      </a:endParaRPr>
                    </a:p>
                  </a:txBody>
                  <a:tcPr marL="9525" marR="9525" marT="9525" marB="0" anchor="b"/>
                </a:tc>
              </a:tr>
              <a:tr h="342900">
                <a:tc>
                  <a:txBody>
                    <a:bodyPr/>
                    <a:lstStyle/>
                    <a:p>
                      <a:pPr algn="l" fontAlgn="b"/>
                      <a:r>
                        <a:rPr lang="en-US" sz="2000" u="none" strike="noStrike"/>
                        <a:t>80-89</a:t>
                      </a:r>
                      <a:endParaRPr lang="en-US" sz="2000" b="0" i="0" u="none" strike="noStrike">
                        <a:solidFill>
                          <a:srgbClr val="000000"/>
                        </a:solidFill>
                        <a:latin typeface="Calibri"/>
                      </a:endParaRPr>
                    </a:p>
                  </a:txBody>
                  <a:tcPr marL="9525" marR="9525" marT="9525" marB="0" anchor="b"/>
                </a:tc>
                <a:tc>
                  <a:txBody>
                    <a:bodyPr/>
                    <a:lstStyle/>
                    <a:p>
                      <a:pPr algn="r" fontAlgn="b"/>
                      <a:r>
                        <a:rPr lang="en-US" sz="2000" u="none" strike="noStrike"/>
                        <a:t>5</a:t>
                      </a:r>
                      <a:endParaRPr lang="en-US" sz="2000" b="0" i="0" u="none" strike="noStrike">
                        <a:solidFill>
                          <a:srgbClr val="000000"/>
                        </a:solidFill>
                        <a:latin typeface="Calibri"/>
                      </a:endParaRPr>
                    </a:p>
                  </a:txBody>
                  <a:tcPr marL="9525" marR="9525" marT="9525" marB="0" anchor="b"/>
                </a:tc>
              </a:tr>
              <a:tr h="342900">
                <a:tc>
                  <a:txBody>
                    <a:bodyPr/>
                    <a:lstStyle/>
                    <a:p>
                      <a:pPr algn="l" fontAlgn="b"/>
                      <a:r>
                        <a:rPr lang="en-US" sz="2000" u="none" strike="noStrike" dirty="0"/>
                        <a:t>70-79</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u="none" strike="noStrike"/>
                        <a:t>0</a:t>
                      </a:r>
                      <a:endParaRPr lang="en-US" sz="2000" b="0" i="0" u="none" strike="noStrike">
                        <a:solidFill>
                          <a:srgbClr val="000000"/>
                        </a:solidFill>
                        <a:latin typeface="Calibri"/>
                      </a:endParaRPr>
                    </a:p>
                  </a:txBody>
                  <a:tcPr marL="9525" marR="9525" marT="9525" marB="0" anchor="b"/>
                </a:tc>
              </a:tr>
              <a:tr h="342900">
                <a:tc>
                  <a:txBody>
                    <a:bodyPr/>
                    <a:lstStyle/>
                    <a:p>
                      <a:pPr algn="l" fontAlgn="b"/>
                      <a:r>
                        <a:rPr lang="en-US" sz="2000" u="none" strike="noStrike"/>
                        <a:t>&lt;=70</a:t>
                      </a:r>
                      <a:endParaRPr lang="en-US" sz="2000" b="0" i="0" u="none" strike="noStrike">
                        <a:solidFill>
                          <a:srgbClr val="000000"/>
                        </a:solidFill>
                        <a:latin typeface="Calibri"/>
                      </a:endParaRPr>
                    </a:p>
                  </a:txBody>
                  <a:tcPr marL="9525" marR="9525" marT="9525" marB="0" anchor="b"/>
                </a:tc>
                <a:tc>
                  <a:txBody>
                    <a:bodyPr/>
                    <a:lstStyle/>
                    <a:p>
                      <a:pPr algn="r" fontAlgn="b"/>
                      <a:r>
                        <a:rPr lang="en-US" sz="2000" u="none" strike="noStrike" dirty="0"/>
                        <a:t>4</a:t>
                      </a:r>
                      <a:endParaRPr lang="en-US" sz="2000" b="0" i="0" u="none" strike="noStrike" dirty="0">
                        <a:solidFill>
                          <a:srgbClr val="000000"/>
                        </a:solidFill>
                        <a:latin typeface="Calibri"/>
                      </a:endParaRPr>
                    </a:p>
                  </a:txBody>
                  <a:tcPr marL="9525" marR="9525" marT="9525" marB="0" anchor="b"/>
                </a:tc>
              </a:tr>
            </a:tbl>
          </a:graphicData>
        </a:graphic>
      </p:graphicFrame>
      <p:sp>
        <p:nvSpPr>
          <p:cNvPr id="5" name="TextBox 4"/>
          <p:cNvSpPr txBox="1"/>
          <p:nvPr/>
        </p:nvSpPr>
        <p:spPr>
          <a:xfrm>
            <a:off x="3657600" y="2133600"/>
            <a:ext cx="1898405" cy="369332"/>
          </a:xfrm>
          <a:prstGeom prst="rect">
            <a:avLst/>
          </a:prstGeom>
          <a:noFill/>
        </p:spPr>
        <p:txBody>
          <a:bodyPr wrap="none" rtlCol="0">
            <a:spAutoFit/>
          </a:bodyPr>
          <a:lstStyle/>
          <a:p>
            <a:r>
              <a:rPr lang="en-US" b="1" dirty="0" smtClean="0"/>
              <a:t>Score Distribution</a:t>
            </a:r>
            <a:endParaRPr lang="en-US" b="1" dirty="0"/>
          </a:p>
        </p:txBody>
      </p:sp>
      <p:sp>
        <p:nvSpPr>
          <p:cNvPr id="7" name="TextBox 6"/>
          <p:cNvSpPr txBox="1"/>
          <p:nvPr/>
        </p:nvSpPr>
        <p:spPr>
          <a:xfrm>
            <a:off x="1683543" y="4964907"/>
            <a:ext cx="6019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I will re-ask (in slightly different from) at least some of the questions on Exam 1 on Exam 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3425</TotalTime>
  <Words>1007</Words>
  <Application>Microsoft Office PowerPoint</Application>
  <PresentationFormat>On-screen Show (4:3)</PresentationFormat>
  <Paragraphs>222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cs2220: Engineering Software Class 13:  Behavioral Subtyping</vt:lpstr>
      <vt:lpstr>Slide 2</vt:lpstr>
      <vt:lpstr>Slide 3</vt:lpstr>
      <vt:lpstr>Slide 4</vt:lpstr>
      <vt:lpstr>Exam 1</vt:lpstr>
      <vt:lpstr>Question 1</vt:lpstr>
      <vt:lpstr>What Java language design decisions make this so long?</vt:lpstr>
      <vt:lpstr>Question 1</vt:lpstr>
      <vt:lpstr>Exam 1</vt:lpstr>
      <vt:lpstr>Recap: Substitution Principle Summary</vt:lpstr>
      <vt:lpstr>Slide 11</vt:lpstr>
      <vt:lpstr>Substitution Principle</vt:lpstr>
      <vt:lpstr>Eiffel’s Rules</vt:lpstr>
      <vt:lpstr>Eiffel Rules</vt:lpstr>
      <vt:lpstr>Eiffel and I Can’t Get Up?</vt:lpstr>
      <vt:lpstr>Substitution Principle vs. Eiffel</vt:lpstr>
      <vt:lpstr>Substitution Rules vs. Java</vt:lpstr>
      <vt:lpstr>Overloading and Overriding</vt:lpstr>
      <vt:lpstr>Overloading Example</vt:lpstr>
      <vt:lpstr>Overloading </vt:lpstr>
      <vt:lpstr>Overloading 2</vt:lpstr>
      <vt:lpstr>Overkill</vt:lpstr>
      <vt:lpstr>Java Buzzword Description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600</cp:revision>
  <dcterms:created xsi:type="dcterms:W3CDTF">2010-09-07T21:02:44Z</dcterms:created>
  <dcterms:modified xsi:type="dcterms:W3CDTF">2010-10-05T20:57:07Z</dcterms:modified>
</cp:coreProperties>
</file>