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340" r:id="rId3"/>
    <p:sldId id="358" r:id="rId4"/>
    <p:sldId id="359" r:id="rId5"/>
    <p:sldId id="360" r:id="rId6"/>
    <p:sldId id="362" r:id="rId7"/>
    <p:sldId id="363" r:id="rId8"/>
    <p:sldId id="364" r:id="rId9"/>
    <p:sldId id="365" r:id="rId10"/>
    <p:sldId id="33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F7F7F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4593" autoAdjust="0"/>
    <p:restoredTop sz="86364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300"/>
            </a:lvl1pPr>
          </a:lstStyle>
          <a:p>
            <a:fld id="{144E0CFA-9C2D-42A6-B7DA-552AF61E5B4A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300"/>
            </a:lvl1pPr>
          </a:lstStyle>
          <a:p>
            <a:fld id="{2F345F62-28E5-4D7A-BF2C-280E267F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E004E-8A26-490C-895C-BABC424DFB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2597-4B07-4299-A0DA-EC129B8AEA8F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8288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Class 14:</a:t>
            </a:r>
            <a:br>
              <a:rPr lang="en-US" dirty="0" smtClean="0"/>
            </a:br>
            <a:r>
              <a:rPr lang="en-US" dirty="0" smtClean="0"/>
              <a:t>Object-Oriented Programming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267200"/>
            <a:ext cx="6400800" cy="1752600"/>
          </a:xfrm>
          <a:noFill/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Fall 2010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University of Virginia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David Evans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810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cs2220: Engineering Software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638" y="152400"/>
            <a:ext cx="9144001" cy="1143000"/>
          </a:xfrm>
        </p:spPr>
        <p:txBody>
          <a:bodyPr/>
          <a:lstStyle/>
          <a:p>
            <a:r>
              <a:rPr lang="en-US"/>
              <a:t>Buzzword Description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8" y="1225550"/>
            <a:ext cx="8824912" cy="3595103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4000" dirty="0"/>
              <a:t>“A </a:t>
            </a:r>
            <a:r>
              <a:rPr lang="en-US" sz="4000" b="1" dirty="0">
                <a:solidFill>
                  <a:srgbClr val="0070C0"/>
                </a:solidFill>
              </a:rPr>
              <a:t>simple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0070C0"/>
                </a:solidFill>
              </a:rPr>
              <a:t>object-oriented</a:t>
            </a:r>
            <a:r>
              <a:rPr lang="en-US" sz="4000" dirty="0"/>
              <a:t>, distributed, interpreted, </a:t>
            </a:r>
            <a:r>
              <a:rPr lang="en-US" sz="4000" b="1" dirty="0">
                <a:solidFill>
                  <a:srgbClr val="0070C0"/>
                </a:solidFill>
              </a:rPr>
              <a:t>robust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0070C0"/>
                </a:solidFill>
              </a:rPr>
              <a:t>secure</a:t>
            </a:r>
            <a:r>
              <a:rPr lang="en-US" sz="4000" dirty="0"/>
              <a:t>, architecture neutral, portable, high-performance, </a:t>
            </a:r>
            <a:r>
              <a:rPr lang="en-US" sz="4000" b="1" dirty="0">
                <a:solidFill>
                  <a:srgbClr val="7030A0"/>
                </a:solidFill>
              </a:rPr>
              <a:t>multithreaded</a:t>
            </a:r>
            <a:r>
              <a:rPr lang="en-US" sz="4000" dirty="0"/>
              <a:t>, and dynamic language</a:t>
            </a:r>
            <a:r>
              <a:rPr lang="en-US" sz="4000" dirty="0" smtClean="0"/>
              <a:t>.”      [</a:t>
            </a:r>
            <a:r>
              <a:rPr lang="en-US" sz="4000" dirty="0"/>
              <a:t>Sun95]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1150520" y="5113420"/>
            <a:ext cx="6962775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As the course proceeds, we </a:t>
            </a:r>
            <a:r>
              <a:rPr lang="en-US" sz="2000" dirty="0"/>
              <a:t>will discuss how well it satisfies </a:t>
            </a:r>
            <a:r>
              <a:rPr lang="en-US" sz="2000" dirty="0" smtClean="0"/>
              <a:t>these </a:t>
            </a:r>
            <a:r>
              <a:rPr lang="en-US" sz="2000" dirty="0"/>
              <a:t>“buzzwords</a:t>
            </a:r>
            <a:r>
              <a:rPr lang="en-US" sz="2000" dirty="0" smtClean="0"/>
              <a:t>”.  You should especially be able to answer how well it satisfies each of the </a:t>
            </a:r>
            <a:r>
              <a:rPr lang="en-US" sz="2000" dirty="0" smtClean="0">
                <a:solidFill>
                  <a:srgbClr val="0070C0"/>
                </a:solidFill>
              </a:rPr>
              <a:t>blue</a:t>
            </a:r>
            <a:r>
              <a:rPr lang="en-US" sz="2000" dirty="0" smtClean="0"/>
              <a:t> ones in your final interview.</a:t>
            </a:r>
            <a:endParaRPr lang="en-US" sz="2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2238" y="66675"/>
            <a:ext cx="164731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from Class 2...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r>
              <a:rPr lang="en-US" dirty="0" smtClean="0"/>
              <a:t> with Parameterized Types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Generics</a:t>
            </a:r>
          </a:p>
          <a:p>
            <a:r>
              <a:rPr lang="en-US" dirty="0" smtClean="0"/>
              <a:t>“Object-Oriented Programming”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and Arrays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2133600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sz="4400" dirty="0"/>
              <a:t>	</a:t>
            </a:r>
            <a:r>
              <a:rPr lang="en-US" sz="4400" dirty="0" smtClean="0"/>
              <a:t>Does </a:t>
            </a:r>
            <a:r>
              <a:rPr lang="en-US" sz="4400" b="1" dirty="0">
                <a:solidFill>
                  <a:srgbClr val="0070C0"/>
                </a:solidFill>
              </a:rPr>
              <a:t>B </a:t>
            </a:r>
            <a:r>
              <a:rPr lang="en-US" sz="4400" b="1" dirty="0" smtClean="0">
                <a:solidFill>
                  <a:srgbClr val="0070C0"/>
                </a:solidFill>
                <a:sym typeface="Symbol"/>
              </a:rPr>
              <a:t></a:t>
            </a:r>
            <a:r>
              <a:rPr lang="en-US" sz="4400" b="1" dirty="0" smtClean="0">
                <a:solidFill>
                  <a:srgbClr val="0070C0"/>
                </a:solidFill>
              </a:rPr>
              <a:t> A </a:t>
            </a:r>
            <a:r>
              <a:rPr lang="en-US" sz="4400" dirty="0" smtClean="0"/>
              <a:t>imply </a:t>
            </a:r>
            <a:r>
              <a:rPr lang="en-US" sz="4400" b="1" dirty="0" smtClean="0">
                <a:solidFill>
                  <a:srgbClr val="0070C0"/>
                </a:solidFill>
              </a:rPr>
              <a:t>B</a:t>
            </a:r>
            <a:r>
              <a:rPr lang="en-US" sz="4400" b="1" dirty="0">
                <a:solidFill>
                  <a:srgbClr val="0070C0"/>
                </a:solidFill>
              </a:rPr>
              <a:t>[] </a:t>
            </a:r>
            <a:r>
              <a:rPr lang="en-US" sz="4400" b="1" dirty="0" smtClean="0">
                <a:solidFill>
                  <a:srgbClr val="0070C0"/>
                </a:solidFill>
                <a:sym typeface="Symbol"/>
              </a:rPr>
              <a:t>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>
                <a:solidFill>
                  <a:srgbClr val="0070C0"/>
                </a:solidFill>
              </a:rPr>
              <a:t>A []</a:t>
            </a:r>
            <a:r>
              <a:rPr lang="en-US" sz="44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Subtyping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892969" y="1497013"/>
            <a:ext cx="7332328" cy="452431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static public Object </a:t>
            </a:r>
            <a:r>
              <a:rPr lang="en-US" dirty="0" err="1"/>
              <a:t>getFirst</a:t>
            </a:r>
            <a:r>
              <a:rPr lang="en-US" dirty="0"/>
              <a:t> (Object [] </a:t>
            </a:r>
            <a:r>
              <a:rPr lang="en-US" dirty="0" err="1"/>
              <a:t>els</a:t>
            </a:r>
            <a:r>
              <a:rPr lang="en-US" dirty="0"/>
              <a:t>) throws </a:t>
            </a:r>
            <a:r>
              <a:rPr lang="en-US" dirty="0" err="1"/>
              <a:t>NoSuchElementException</a:t>
            </a:r>
            <a:r>
              <a:rPr lang="en-US" dirty="0"/>
              <a:t> {</a:t>
            </a:r>
          </a:p>
          <a:p>
            <a:r>
              <a:rPr lang="en-US" dirty="0"/>
              <a:t>   if (</a:t>
            </a:r>
            <a:r>
              <a:rPr lang="en-US" dirty="0" err="1"/>
              <a:t>els</a:t>
            </a:r>
            <a:r>
              <a:rPr lang="en-US" dirty="0"/>
              <a:t> == null || </a:t>
            </a:r>
            <a:r>
              <a:rPr lang="en-US" dirty="0" err="1"/>
              <a:t>els.length</a:t>
            </a:r>
            <a:r>
              <a:rPr lang="en-US" dirty="0"/>
              <a:t> == 0) {</a:t>
            </a:r>
          </a:p>
          <a:p>
            <a:r>
              <a:rPr lang="en-US" dirty="0"/>
              <a:t>       throw new </a:t>
            </a:r>
            <a:r>
              <a:rPr lang="en-US" dirty="0" err="1"/>
              <a:t>NoSuchElementException</a:t>
            </a:r>
            <a:r>
              <a:rPr lang="en-US" dirty="0"/>
              <a:t> ();</a:t>
            </a:r>
          </a:p>
          <a:p>
            <a:r>
              <a:rPr lang="en-US" dirty="0"/>
              <a:t>   } else {</a:t>
            </a:r>
          </a:p>
          <a:p>
            <a:r>
              <a:rPr lang="en-US" dirty="0"/>
              <a:t>       return </a:t>
            </a:r>
            <a:r>
              <a:rPr lang="en-US" dirty="0" err="1"/>
              <a:t>els</a:t>
            </a:r>
            <a:r>
              <a:rPr lang="en-US" dirty="0"/>
              <a:t>[0];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static public void main 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r>
              <a:rPr lang="en-US" dirty="0"/>
              <a:t>     try {</a:t>
            </a:r>
          </a:p>
          <a:p>
            <a:r>
              <a:rPr lang="en-US" dirty="0"/>
              <a:t>            Object o = </a:t>
            </a:r>
            <a:r>
              <a:rPr lang="en-US" dirty="0" err="1"/>
              <a:t>getFirst</a:t>
            </a:r>
            <a:r>
              <a:rPr lang="en-US" dirty="0"/>
              <a:t> (</a:t>
            </a:r>
            <a:r>
              <a:rPr lang="en-US" dirty="0" err="1"/>
              <a:t>args</a:t>
            </a:r>
            <a:r>
              <a:rPr lang="en-US" dirty="0"/>
              <a:t>);</a:t>
            </a:r>
          </a:p>
          <a:p>
            <a:r>
              <a:rPr lang="en-US" dirty="0"/>
              <a:t>            </a:t>
            </a:r>
            <a:r>
              <a:rPr lang="en-US" dirty="0" err="1"/>
              <a:t>System.err.println</a:t>
            </a:r>
            <a:r>
              <a:rPr lang="en-US" dirty="0"/>
              <a:t> ("The first parameter is: " + o);</a:t>
            </a:r>
          </a:p>
          <a:p>
            <a:r>
              <a:rPr lang="en-US" dirty="0"/>
              <a:t>        } catch (</a:t>
            </a:r>
            <a:r>
              <a:rPr lang="en-US" dirty="0" err="1"/>
              <a:t>NoSuchElementException</a:t>
            </a:r>
            <a:r>
              <a:rPr lang="en-US" dirty="0"/>
              <a:t> e) {</a:t>
            </a:r>
          </a:p>
          <a:p>
            <a:r>
              <a:rPr lang="en-US" dirty="0"/>
              <a:t>            </a:t>
            </a:r>
            <a:r>
              <a:rPr lang="en-US" dirty="0" err="1"/>
              <a:t>System.err.println</a:t>
            </a:r>
            <a:r>
              <a:rPr lang="en-US" dirty="0"/>
              <a:t> ("There are no parameters!");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104775"/>
            <a:ext cx="8229600" cy="885825"/>
          </a:xfrm>
        </p:spPr>
        <p:txBody>
          <a:bodyPr/>
          <a:lstStyle/>
          <a:p>
            <a:r>
              <a:rPr lang="en-US"/>
              <a:t>Array Store</a:t>
            </a:r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720013" cy="20145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static public void setFirst (Object [] els) throws NoSuchElementException {</a:t>
            </a:r>
          </a:p>
          <a:p>
            <a:r>
              <a:rPr lang="en-US"/>
              <a:t>   if (els == null || els.length == 0) {</a:t>
            </a:r>
          </a:p>
          <a:p>
            <a:r>
              <a:rPr lang="en-US"/>
              <a:t>       throw new NoSuchElementException ();</a:t>
            </a:r>
          </a:p>
          <a:p>
            <a:r>
              <a:rPr lang="en-US"/>
              <a:t>   } else {</a:t>
            </a:r>
          </a:p>
          <a:p>
            <a:r>
              <a:rPr lang="en-US"/>
              <a:t>       els[0] = new Object ();</a:t>
            </a:r>
          </a:p>
          <a:p>
            <a:r>
              <a:rPr lang="en-US"/>
              <a:t>   }</a:t>
            </a:r>
          </a:p>
          <a:p>
            <a:r>
              <a:rPr lang="en-US"/>
              <a:t>}</a:t>
            </a:r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381000" y="3962400"/>
            <a:ext cx="7010400" cy="25638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static public void main (String args[]) {</a:t>
            </a:r>
          </a:p>
          <a:p>
            <a:r>
              <a:rPr lang="en-US"/>
              <a:t>     try {</a:t>
            </a:r>
          </a:p>
          <a:p>
            <a:r>
              <a:rPr lang="en-US"/>
              <a:t>            Object o = getFirst (args);</a:t>
            </a:r>
          </a:p>
          <a:p>
            <a:r>
              <a:rPr lang="en-US"/>
              <a:t>            System.err.println ("The first parameter is: " + o);</a:t>
            </a:r>
          </a:p>
          <a:p>
            <a:r>
              <a:rPr lang="en-US"/>
              <a:t>            setFirst (args);</a:t>
            </a:r>
          </a:p>
          <a:p>
            <a:r>
              <a:rPr lang="en-US"/>
              <a:t>        } catch (NoSuchElementException e) {</a:t>
            </a:r>
          </a:p>
          <a:p>
            <a:r>
              <a:rPr lang="en-US"/>
              <a:t>            System.err.println ("There are no parameters!");</a:t>
            </a:r>
          </a:p>
          <a:p>
            <a:r>
              <a:rPr lang="en-US"/>
              <a:t>        }</a:t>
            </a:r>
          </a:p>
          <a:p>
            <a:r>
              <a:rPr lang="en-US"/>
              <a:t>}</a:t>
            </a:r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3309938" y="2162175"/>
            <a:ext cx="5690597" cy="17543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&gt; </a:t>
            </a:r>
            <a:r>
              <a:rPr lang="en-US" dirty="0" err="1"/>
              <a:t>javac</a:t>
            </a:r>
            <a:r>
              <a:rPr lang="en-US" dirty="0"/>
              <a:t> TestArrays.java</a:t>
            </a:r>
          </a:p>
          <a:p>
            <a:r>
              <a:rPr lang="en-US" dirty="0"/>
              <a:t>&gt; java </a:t>
            </a:r>
            <a:r>
              <a:rPr lang="en-US" dirty="0" err="1"/>
              <a:t>TestArrays</a:t>
            </a:r>
            <a:r>
              <a:rPr lang="en-US" dirty="0"/>
              <a:t> test</a:t>
            </a:r>
          </a:p>
          <a:p>
            <a:r>
              <a:rPr lang="en-US" b="1" dirty="0">
                <a:solidFill>
                  <a:srgbClr val="CC0066"/>
                </a:solidFill>
              </a:rPr>
              <a:t>The first parameter is: test</a:t>
            </a:r>
          </a:p>
          <a:p>
            <a:r>
              <a:rPr lang="en-US" b="1" dirty="0">
                <a:solidFill>
                  <a:srgbClr val="CC0066"/>
                </a:solidFill>
              </a:rPr>
              <a:t>Exception in thread "main" </a:t>
            </a:r>
            <a:r>
              <a:rPr lang="en-US" b="1" dirty="0" err="1">
                <a:solidFill>
                  <a:srgbClr val="CC0066"/>
                </a:solidFill>
              </a:rPr>
              <a:t>java.lang.ArrayStoreException</a:t>
            </a:r>
            <a:endParaRPr lang="en-US" b="1" dirty="0">
              <a:solidFill>
                <a:srgbClr val="CC0066"/>
              </a:solidFill>
            </a:endParaRPr>
          </a:p>
          <a:p>
            <a:r>
              <a:rPr lang="en-US" b="1" dirty="0">
                <a:solidFill>
                  <a:srgbClr val="CC0066"/>
                </a:solidFill>
              </a:rPr>
              <a:t>        at </a:t>
            </a:r>
            <a:r>
              <a:rPr lang="en-US" b="1" dirty="0" err="1">
                <a:solidFill>
                  <a:srgbClr val="CC0066"/>
                </a:solidFill>
              </a:rPr>
              <a:t>TestArrays.setFirst</a:t>
            </a:r>
            <a:r>
              <a:rPr lang="en-US" b="1" dirty="0">
                <a:solidFill>
                  <a:srgbClr val="CC0066"/>
                </a:solidFill>
              </a:rPr>
              <a:t>(TestArrays.java:16)</a:t>
            </a:r>
          </a:p>
          <a:p>
            <a:r>
              <a:rPr lang="en-US" b="1" dirty="0">
                <a:solidFill>
                  <a:srgbClr val="CC0066"/>
                </a:solidFill>
              </a:rPr>
              <a:t>        at </a:t>
            </a:r>
            <a:r>
              <a:rPr lang="en-US" b="1" dirty="0" err="1">
                <a:solidFill>
                  <a:srgbClr val="CC0066"/>
                </a:solidFill>
              </a:rPr>
              <a:t>TestArrays.main</a:t>
            </a:r>
            <a:r>
              <a:rPr lang="en-US" b="1" dirty="0">
                <a:solidFill>
                  <a:srgbClr val="CC0066"/>
                </a:solidFill>
              </a:rPr>
              <a:t>(TestArrays.java:25)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58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5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5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5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5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5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5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5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5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05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5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0" grpId="0"/>
      <p:bldP spid="50586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Array </a:t>
            </a:r>
            <a:r>
              <a:rPr lang="en-US" dirty="0" err="1" smtClean="0"/>
              <a:t>Subtyping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Static type </a:t>
            </a:r>
            <a:r>
              <a:rPr lang="en-US" dirty="0"/>
              <a:t>checking: </a:t>
            </a:r>
            <a:r>
              <a:rPr lang="en-US" dirty="0">
                <a:solidFill>
                  <a:srgbClr val="0070C0"/>
                </a:solidFill>
              </a:rPr>
              <a:t>B &lt;= A </a:t>
            </a:r>
            <a:r>
              <a:rPr lang="en-US" dirty="0">
                <a:sym typeface="Symbol" pitchFamily="18" charset="2"/>
              </a:rPr>
              <a:t> 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B[] &lt;= A[]</a:t>
            </a:r>
          </a:p>
          <a:p>
            <a:pPr>
              <a:buNone/>
            </a:pPr>
            <a:r>
              <a:rPr lang="en-US" dirty="0"/>
              <a:t>Need a </a:t>
            </a:r>
            <a:r>
              <a:rPr lang="en-US" b="1" dirty="0"/>
              <a:t>run-time check </a:t>
            </a:r>
            <a:r>
              <a:rPr lang="en-US" dirty="0"/>
              <a:t>for </a:t>
            </a:r>
            <a:r>
              <a:rPr lang="en-US" dirty="0" smtClean="0"/>
              <a:t>every array store to </a:t>
            </a:r>
            <a:r>
              <a:rPr lang="en-US" dirty="0"/>
              <a:t>an array where the actual element type is not </a:t>
            </a:r>
            <a:r>
              <a:rPr lang="en-US" dirty="0" smtClean="0"/>
              <a:t>known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0206" y="4443413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would be a better rule?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600200"/>
            <a:ext cx="8458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Does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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imply </a:t>
            </a:r>
            <a:r>
              <a:rPr lang="en-US" sz="4400" b="1" noProof="0" dirty="0" smtClean="0">
                <a:solidFill>
                  <a:srgbClr val="0070C0"/>
                </a:solidFill>
              </a:rPr>
              <a:t>T&lt;</a:t>
            </a:r>
            <a:r>
              <a:rPr lang="en-US" sz="4400" b="1" dirty="0" smtClean="0">
                <a:solidFill>
                  <a:srgbClr val="0070C0"/>
                </a:solidFill>
              </a:rPr>
              <a:t>B&gt;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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T&lt;A&gt;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Subtyping</a:t>
            </a:r>
            <a:r>
              <a:rPr lang="en-US" dirty="0" smtClean="0"/>
              <a:t>: </a:t>
            </a:r>
            <a:r>
              <a:rPr lang="en-US" dirty="0" err="1" smtClean="0"/>
              <a:t>Novariant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0156" y="1854993"/>
            <a:ext cx="25354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List&lt;String&gt; as; </a:t>
            </a:r>
          </a:p>
          <a:p>
            <a:r>
              <a:rPr lang="en-US" sz="2800" dirty="0" smtClean="0"/>
              <a:t>List&lt;Object&gt; </a:t>
            </a:r>
            <a:r>
              <a:rPr lang="en-US" sz="2800" dirty="0" err="1" smtClean="0"/>
              <a:t>ao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ao</a:t>
            </a:r>
            <a:r>
              <a:rPr lang="en-US" sz="2800" dirty="0" smtClean="0"/>
              <a:t> = as; </a:t>
            </a:r>
          </a:p>
          <a:p>
            <a:r>
              <a:rPr lang="en-US" sz="2800" dirty="0" smtClean="0"/>
              <a:t>as = </a:t>
            </a:r>
            <a:r>
              <a:rPr lang="en-US" sz="2800" dirty="0" err="1" smtClean="0"/>
              <a:t>ao</a:t>
            </a:r>
            <a:r>
              <a:rPr lang="en-US" sz="2800" dirty="0" smtClean="0"/>
              <a:t>;</a:t>
            </a:r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636044" y="3177273"/>
            <a:ext cx="6236493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Type mismatch: cannot convert from List&lt;String&gt; to List&lt;Object&gt;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09850" y="3694004"/>
            <a:ext cx="6236493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Type mismatch: cannot convert from List&lt;Object&gt; to List&lt;String&gt;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 Types!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0156" y="1854993"/>
            <a:ext cx="398750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List&lt;? extends Object&gt; </a:t>
            </a:r>
            <a:r>
              <a:rPr lang="en-US" sz="2800" dirty="0" err="1" smtClean="0"/>
              <a:t>ag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ag</a:t>
            </a:r>
            <a:r>
              <a:rPr lang="en-US" sz="2800" dirty="0" smtClean="0"/>
              <a:t> = </a:t>
            </a:r>
            <a:r>
              <a:rPr lang="en-US" sz="2800" dirty="0" err="1" smtClean="0"/>
              <a:t>ao</a:t>
            </a:r>
            <a:r>
              <a:rPr lang="en-US" sz="2800" dirty="0" smtClean="0"/>
              <a:t>;</a:t>
            </a:r>
          </a:p>
          <a:p>
            <a:r>
              <a:rPr lang="en-US" sz="2800" dirty="0" err="1" smtClean="0"/>
              <a:t>ag</a:t>
            </a:r>
            <a:r>
              <a:rPr lang="en-US" sz="2800" dirty="0" smtClean="0"/>
              <a:t> = as;</a:t>
            </a:r>
          </a:p>
          <a:p>
            <a:endParaRPr lang="en-US" sz="2800" dirty="0" smtClean="0"/>
          </a:p>
          <a:p>
            <a:r>
              <a:rPr lang="en-US" sz="2800" dirty="0" smtClean="0"/>
              <a:t>String s = </a:t>
            </a:r>
            <a:r>
              <a:rPr lang="en-US" sz="2800" dirty="0" err="1" smtClean="0"/>
              <a:t>ag.get</a:t>
            </a:r>
            <a:r>
              <a:rPr lang="en-US" sz="2800" dirty="0" smtClean="0"/>
              <a:t>(0);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443037" y="4541730"/>
            <a:ext cx="737949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Type mismatch: cannot convert from capture#3-of ? extends Object to String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11609</TotalTime>
  <Words>416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 14: Object-Oriented Programming</vt:lpstr>
      <vt:lpstr>Menu</vt:lpstr>
      <vt:lpstr>Subtyping and Arrays</vt:lpstr>
      <vt:lpstr>Array Subtyping</vt:lpstr>
      <vt:lpstr>Array Store</vt:lpstr>
      <vt:lpstr>Java’s Array Subtyping Rule</vt:lpstr>
      <vt:lpstr>Generic Subtyping</vt:lpstr>
      <vt:lpstr>Generic Subtyping: Novariant</vt:lpstr>
      <vt:lpstr>Wildcard Types!</vt:lpstr>
      <vt:lpstr>Buzzword Description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evans</cp:lastModifiedBy>
  <cp:revision>1155</cp:revision>
  <dcterms:created xsi:type="dcterms:W3CDTF">2010-09-07T21:02:44Z</dcterms:created>
  <dcterms:modified xsi:type="dcterms:W3CDTF">2010-10-11T14:43:53Z</dcterms:modified>
</cp:coreProperties>
</file>