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63" r:id="rId2"/>
    <p:sldId id="357" r:id="rId3"/>
    <p:sldId id="340" r:id="rId4"/>
    <p:sldId id="358" r:id="rId5"/>
    <p:sldId id="341" r:id="rId6"/>
    <p:sldId id="342" r:id="rId7"/>
    <p:sldId id="360" r:id="rId8"/>
    <p:sldId id="347" r:id="rId9"/>
    <p:sldId id="348" r:id="rId10"/>
    <p:sldId id="349" r:id="rId11"/>
    <p:sldId id="350" r:id="rId12"/>
    <p:sldId id="351" r:id="rId13"/>
    <p:sldId id="352" r:id="rId14"/>
    <p:sldId id="355" r:id="rId15"/>
    <p:sldId id="343" r:id="rId16"/>
    <p:sldId id="344" r:id="rId17"/>
    <p:sldId id="345" r:id="rId18"/>
    <p:sldId id="353" r:id="rId19"/>
    <p:sldId id="346" r:id="rId20"/>
    <p:sldId id="356" r:id="rId21"/>
    <p:sldId id="354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7F7F7F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86" autoAdjust="0"/>
    <p:restoredTop sz="86364" autoAdjust="0"/>
  </p:normalViewPr>
  <p:slideViewPr>
    <p:cSldViewPr>
      <p:cViewPr varScale="1">
        <p:scale>
          <a:sx n="133" d="100"/>
          <a:sy n="133" d="100"/>
        </p:scale>
        <p:origin x="-3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5343E8B-F57E-42D0-8CBB-F09A5004F4B1}" type="datetimeFigureOut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4" tIns="48322" rIns="96644" bIns="4832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44" tIns="48322" rIns="96644" bIns="4832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7CF7B80-88A0-4A53-984C-08C64853D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 pitchFamily="-7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8C306-4939-4DB1-9958-73166F5CA07F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0D644-75D6-47C5-AA72-534B406A0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01473-A642-40F2-A8CD-D55E97C2D7BA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9C0C-6D5C-456A-B672-BA66FAEAA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5112C-3FC8-4C89-BEFA-38A86631D7A8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BF194-6C72-48AE-85E3-EC3AF627B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9BD-54C9-4F0B-9E7A-EFDF9B283F17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3501A-A161-4C5B-A7C5-65B464E6E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5E28B-624A-4AD6-8732-B20801C73A9E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56019-8150-4813-9EA8-D1325445D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97444-2F65-42DE-973D-751FA5BE7D3A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3929-E305-4780-AC45-E89E3CF90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946E3-CAAD-4B38-A616-6D5634E83DA5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317FA-0A7D-4D25-BB16-B51B975F1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CBED4-4594-4ACC-B2B5-5BEA7CD31F77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F9820-AAC0-4CE5-A04E-9057CAAB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FCEE0-EF0D-46F9-BD70-03EF91B287DA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8386C-F352-4E91-A965-64EFB0F63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8DF98-9EAF-4634-9EAE-11B40E54AAA9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E832C-D162-4390-AD11-A39F56163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3E8C5-8DCD-43C5-A2E9-7BC7AC6FF642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75781-ED11-4266-BFDD-1BFF5AB09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2BAD7-E3E9-4805-952F-2D91D3779399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D985F-C05D-4D42-82E4-F499EE035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40B717-0311-4102-BF92-E2D83AF9A775}" type="datetime1">
              <a:rPr lang="en-US"/>
              <a:pPr>
                <a:defRPr/>
              </a:pPr>
              <a:t>10/15/2010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7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72" charset="0"/>
              </a:defRPr>
            </a:lvl1pPr>
          </a:lstStyle>
          <a:p>
            <a:pPr>
              <a:defRPr/>
            </a:pPr>
            <a:fld id="{8C3FF6AD-4D8E-4139-8DD8-D64F01C63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3200" kern="1200">
          <a:solidFill>
            <a:schemeClr val="tx1"/>
          </a:solidFill>
          <a:latin typeface="+mn-lt"/>
          <a:ea typeface="ＭＳ Ｐゴシック" pitchFamily="-72" charset="-128"/>
          <a:cs typeface="ＭＳ Ｐゴシック" pitchFamily="-7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8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24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»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G_125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5714889"/>
            <a:ext cx="9135373" cy="1143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28800"/>
          </a:xfrm>
        </p:spPr>
        <p:txBody>
          <a:bodyPr/>
          <a:lstStyle/>
          <a:p>
            <a:pPr eaLnBrk="1" hangingPunct="1"/>
            <a:r>
              <a:rPr lang="en-US" smtClean="0"/>
              <a:t>Class 15:</a:t>
            </a:r>
            <a:br>
              <a:rPr lang="en-US" smtClean="0"/>
            </a:br>
            <a:r>
              <a:rPr lang="en-US" smtClean="0"/>
              <a:t>Threads and Concurrency</a:t>
            </a:r>
            <a:endParaRPr lang="en-US" b="1" smtClean="0"/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438400" y="4267200"/>
            <a:ext cx="6400800" cy="1752600"/>
          </a:xfrm>
        </p:spPr>
        <p:txBody>
          <a:bodyPr/>
          <a:lstStyle/>
          <a:p>
            <a:pPr algn="r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2400" smtClean="0">
                <a:solidFill>
                  <a:srgbClr val="A6A6A6"/>
                </a:solidFill>
              </a:rPr>
              <a:t>Fall 2010</a:t>
            </a:r>
          </a:p>
          <a:p>
            <a:pPr algn="r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2400" smtClean="0">
                <a:solidFill>
                  <a:srgbClr val="A6A6A6"/>
                </a:solidFill>
              </a:rPr>
              <a:t>University of Virginia</a:t>
            </a:r>
          </a:p>
          <a:p>
            <a:pPr algn="r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2400" smtClean="0">
                <a:solidFill>
                  <a:srgbClr val="A6A6A6"/>
                </a:solidFill>
              </a:rPr>
              <a:t>Robbie Hott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914400" y="381000"/>
            <a:ext cx="7162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>
                <a:latin typeface="Calibri" pitchFamily="-72" charset="0"/>
              </a:rPr>
              <a:t>cs2220: Engineering Software</a:t>
            </a:r>
            <a:br>
              <a:rPr lang="en-US" sz="3600">
                <a:latin typeface="Calibri" pitchFamily="-72" charset="0"/>
              </a:rPr>
            </a:br>
            <a:endParaRPr lang="en-US" sz="3600">
              <a:latin typeface="Calibri" pitchFamily="-7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1E810D-B4B0-4EA2-9486-6E772B53B825}" type="slidenum">
              <a:rPr lang="en-US"/>
              <a:pPr/>
              <a:t>10</a:t>
            </a:fld>
            <a:endParaRPr lang="en-US"/>
          </a:p>
        </p:txBody>
      </p:sp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Race Condition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3019425" y="2286000"/>
            <a:ext cx="28575" cy="38100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622550" y="1789113"/>
            <a:ext cx="5905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Bob</a:t>
            </a: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5480050" y="2286000"/>
            <a:ext cx="6350" cy="3733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083175" y="1789113"/>
            <a:ext cx="6794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Alice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7766050" y="2286000"/>
            <a:ext cx="6350" cy="38100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7369175" y="1789113"/>
            <a:ext cx="9588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Colleen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3095625" y="2514600"/>
            <a:ext cx="23622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5457825" y="2514600"/>
            <a:ext cx="22860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3400425" y="1752600"/>
            <a:ext cx="1447800" cy="91598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“When can you meet Friday?”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5838825" y="1752600"/>
            <a:ext cx="1447800" cy="91598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“When can you meet Friday?”</a:t>
            </a: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3019425" y="3276600"/>
            <a:ext cx="2438400" cy="3810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5457825" y="3505200"/>
            <a:ext cx="2286000" cy="5334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3300413" y="2935288"/>
            <a:ext cx="198120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“9, 11am or 3pm”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686425" y="3200400"/>
            <a:ext cx="198120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“9am or 11am”</a:t>
            </a: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3095625" y="4745038"/>
            <a:ext cx="23622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5457825" y="4745038"/>
            <a:ext cx="22860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3570288" y="4997450"/>
            <a:ext cx="1447800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“Let’s meet at 11am”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741988" y="4843463"/>
            <a:ext cx="1447800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“Let’s meet at 11am”</a:t>
            </a: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5534025" y="4203700"/>
            <a:ext cx="487363" cy="9525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 type="diamond" w="med" len="med"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135688" y="3919538"/>
            <a:ext cx="1608137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Picks meeting time</a:t>
            </a:r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685800" y="3352800"/>
            <a:ext cx="22860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644525" y="2362200"/>
            <a:ext cx="0" cy="2895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247650" y="1865313"/>
            <a:ext cx="7302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Doug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762000" y="2286000"/>
            <a:ext cx="1447800" cy="91598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“When can you meet Friday?”</a:t>
            </a:r>
          </a:p>
        </p:txBody>
      </p:sp>
      <p:sp>
        <p:nvSpPr>
          <p:cNvPr id="43035" name="Line 27"/>
          <p:cNvSpPr>
            <a:spLocks noChangeShapeType="1"/>
          </p:cNvSpPr>
          <p:nvPr/>
        </p:nvSpPr>
        <p:spPr bwMode="auto">
          <a:xfrm flipH="1">
            <a:off x="685800" y="3846513"/>
            <a:ext cx="2362200" cy="2682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762000" y="3581400"/>
            <a:ext cx="198120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“9, 11am or 3pm”</a:t>
            </a:r>
          </a:p>
        </p:txBody>
      </p:sp>
      <p:sp>
        <p:nvSpPr>
          <p:cNvPr id="43037" name="Line 29"/>
          <p:cNvSpPr>
            <a:spLocks noChangeShapeType="1"/>
          </p:cNvSpPr>
          <p:nvPr/>
        </p:nvSpPr>
        <p:spPr bwMode="auto">
          <a:xfrm>
            <a:off x="685800" y="4330700"/>
            <a:ext cx="22860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969963" y="4429125"/>
            <a:ext cx="1447800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“Let’s meet at 11am”</a:t>
            </a:r>
          </a:p>
        </p:txBody>
      </p:sp>
      <p:sp>
        <p:nvSpPr>
          <p:cNvPr id="43039" name="Line 31"/>
          <p:cNvSpPr>
            <a:spLocks noChangeShapeType="1"/>
          </p:cNvSpPr>
          <p:nvPr/>
        </p:nvSpPr>
        <p:spPr bwMode="auto">
          <a:xfrm flipV="1">
            <a:off x="3108325" y="4562475"/>
            <a:ext cx="6096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 type="diamond" w="med" len="med"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40" name="Text Box 32"/>
          <p:cNvSpPr txBox="1">
            <a:spLocks noChangeArrowheads="1"/>
          </p:cNvSpPr>
          <p:nvPr/>
        </p:nvSpPr>
        <p:spPr bwMode="auto">
          <a:xfrm>
            <a:off x="3678238" y="4094163"/>
            <a:ext cx="1784350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Reserves 11am</a:t>
            </a:r>
          </a:p>
          <a:p>
            <a:r>
              <a:rPr lang="en-US" sz="1800"/>
              <a:t>for Doug</a:t>
            </a:r>
          </a:p>
        </p:txBody>
      </p:sp>
      <p:sp>
        <p:nvSpPr>
          <p:cNvPr id="33825" name="Line 33"/>
          <p:cNvSpPr>
            <a:spLocks noChangeShapeType="1"/>
          </p:cNvSpPr>
          <p:nvPr/>
        </p:nvSpPr>
        <p:spPr bwMode="auto">
          <a:xfrm>
            <a:off x="3065463" y="5553075"/>
            <a:ext cx="2344737" cy="314325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3200400" y="5681663"/>
            <a:ext cx="1447800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“I’m busy then…”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1" grpId="0" animBg="1"/>
      <p:bldP spid="43032" grpId="0" animBg="1"/>
      <p:bldP spid="43033" grpId="0"/>
      <p:bldP spid="43034" grpId="0"/>
      <p:bldP spid="43035" grpId="0" animBg="1"/>
      <p:bldP spid="43036" grpId="0"/>
      <p:bldP spid="43037" grpId="0" animBg="1"/>
      <p:bldP spid="43038" grpId="0"/>
      <p:bldP spid="43039" grpId="0" animBg="1"/>
      <p:bldP spid="43040" grpId="0"/>
      <p:bldP spid="33825" grpId="0" animBg="1"/>
      <p:bldP spid="338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713451-47A1-4813-AFA4-A694A810068D}" type="slidenum">
              <a:rPr lang="en-US"/>
              <a:pPr/>
              <a:t>11</a:t>
            </a:fld>
            <a:endParaRPr lang="en-US"/>
          </a:p>
        </p:txBody>
      </p:sp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Preventing Race Conditions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57200" y="1320800"/>
            <a:ext cx="8229600" cy="4525963"/>
          </a:xfrm>
        </p:spPr>
        <p:txBody>
          <a:bodyPr/>
          <a:lstStyle/>
          <a:p>
            <a:pPr eaLnBrk="1" hangingPunct="1"/>
            <a:r>
              <a:rPr lang="en-US"/>
              <a:t>Use locks to impose ordering constraints</a:t>
            </a:r>
          </a:p>
          <a:p>
            <a:pPr eaLnBrk="1" hangingPunct="1"/>
            <a:r>
              <a:rPr lang="en-US"/>
              <a:t>After responding to Alice, Bob reserves all the times in his response until he hears back (and then frees the other times)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0B28AE-C12E-41BB-95B8-1377AFA5DF53}" type="slidenum">
              <a:rPr lang="en-US"/>
              <a:pPr/>
              <a:t>12</a:t>
            </a:fld>
            <a:endParaRPr lang="en-US"/>
          </a:p>
        </p:txBody>
      </p:sp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468313" y="11430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Locking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3225800" y="1828800"/>
            <a:ext cx="28575" cy="38100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828925" y="1331913"/>
            <a:ext cx="5905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Bob</a:t>
            </a:r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5686425" y="1828800"/>
            <a:ext cx="6350" cy="3733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5289550" y="1331913"/>
            <a:ext cx="6794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Alice</a:t>
            </a:r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7972425" y="1828800"/>
            <a:ext cx="6350" cy="38100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7575550" y="1331913"/>
            <a:ext cx="9588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Colleen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3302000" y="2057400"/>
            <a:ext cx="23622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5664200" y="2057400"/>
            <a:ext cx="22860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3606800" y="1295400"/>
            <a:ext cx="1447800" cy="91598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“When can you meet Friday?”</a:t>
            </a: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6045200" y="1295400"/>
            <a:ext cx="1447800" cy="91598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“When can you meet Friday?”</a:t>
            </a:r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3225800" y="2819400"/>
            <a:ext cx="2438400" cy="3810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5664200" y="3048000"/>
            <a:ext cx="2286000" cy="5334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3506788" y="2478088"/>
            <a:ext cx="198120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“9, 11am or 3pm”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5892800" y="2743200"/>
            <a:ext cx="198120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“9am or 11am”</a:t>
            </a:r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3302000" y="4287838"/>
            <a:ext cx="23622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>
            <a:off x="5664200" y="4287838"/>
            <a:ext cx="22860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3776663" y="4540250"/>
            <a:ext cx="1447800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“Let’s meet at 11am”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5948363" y="4386263"/>
            <a:ext cx="1447800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“Let’s meet at 11am”</a:t>
            </a:r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5740400" y="3746500"/>
            <a:ext cx="487363" cy="9525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 type="diamond" w="med" len="med"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6342063" y="3462338"/>
            <a:ext cx="1608137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Picks meeting time</a:t>
            </a:r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892175" y="2895600"/>
            <a:ext cx="22860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 flipH="1">
            <a:off x="815975" y="1905000"/>
            <a:ext cx="34925" cy="38100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454025" y="1408113"/>
            <a:ext cx="7302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Doug</a:t>
            </a: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968375" y="1828800"/>
            <a:ext cx="1447800" cy="91598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“When can you meet Friday?”</a:t>
            </a:r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 flipH="1">
            <a:off x="892175" y="4760913"/>
            <a:ext cx="2362200" cy="2682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968375" y="4495800"/>
            <a:ext cx="83820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“3pm”</a:t>
            </a:r>
          </a:p>
        </p:txBody>
      </p:sp>
      <p:sp>
        <p:nvSpPr>
          <p:cNvPr id="45085" name="Line 29"/>
          <p:cNvSpPr>
            <a:spLocks noChangeShapeType="1"/>
          </p:cNvSpPr>
          <p:nvPr/>
        </p:nvSpPr>
        <p:spPr bwMode="auto">
          <a:xfrm>
            <a:off x="892175" y="5245100"/>
            <a:ext cx="22860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936625" y="5451475"/>
            <a:ext cx="1447800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“Let’s meet at 3”</a:t>
            </a:r>
          </a:p>
        </p:txBody>
      </p:sp>
      <p:sp>
        <p:nvSpPr>
          <p:cNvPr id="37919" name="Line 31"/>
          <p:cNvSpPr>
            <a:spLocks noChangeShapeType="1"/>
          </p:cNvSpPr>
          <p:nvPr/>
        </p:nvSpPr>
        <p:spPr bwMode="auto">
          <a:xfrm>
            <a:off x="3240088" y="2841625"/>
            <a:ext cx="0" cy="1781175"/>
          </a:xfrm>
          <a:prstGeom prst="line">
            <a:avLst/>
          </a:prstGeom>
          <a:noFill/>
          <a:ln w="53975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3349625" y="3535363"/>
            <a:ext cx="1722438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Locks calendar</a:t>
            </a:r>
          </a:p>
        </p:txBody>
      </p:sp>
      <p:sp>
        <p:nvSpPr>
          <p:cNvPr id="37921" name="Line 33"/>
          <p:cNvSpPr>
            <a:spLocks noChangeShapeType="1"/>
          </p:cNvSpPr>
          <p:nvPr/>
        </p:nvSpPr>
        <p:spPr bwMode="auto">
          <a:xfrm>
            <a:off x="7985125" y="3076575"/>
            <a:ext cx="1588" cy="1482725"/>
          </a:xfrm>
          <a:prstGeom prst="line">
            <a:avLst/>
          </a:prstGeom>
          <a:noFill/>
          <a:ln w="53975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9" grpId="0" animBg="1"/>
      <p:bldP spid="45080" grpId="0" animBg="1"/>
      <p:bldP spid="45081" grpId="0"/>
      <p:bldP spid="45082" grpId="0"/>
      <p:bldP spid="45083" grpId="0" animBg="1"/>
      <p:bldP spid="45084" grpId="0"/>
      <p:bldP spid="45085" grpId="0" animBg="1"/>
      <p:bldP spid="4508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C3FA90-1C87-4BC2-B7A7-E5A6B7125AFD}" type="slidenum">
              <a:rPr lang="en-US"/>
              <a:pPr/>
              <a:t>13</a:t>
            </a:fld>
            <a:endParaRPr lang="en-US"/>
          </a:p>
        </p:txBody>
      </p:sp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468313" y="11430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Deadlocks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2781300" y="1365250"/>
            <a:ext cx="38100" cy="4581525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393950" y="1123950"/>
            <a:ext cx="5905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Bob</a:t>
            </a:r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5257800" y="1295400"/>
            <a:ext cx="22225" cy="4575175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854575" y="1123950"/>
            <a:ext cx="6794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Alice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7543800" y="1354138"/>
            <a:ext cx="0" cy="459263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7140575" y="1123950"/>
            <a:ext cx="9588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Colleen</a:t>
            </a: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2867025" y="3043238"/>
            <a:ext cx="23622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5229225" y="3043238"/>
            <a:ext cx="22860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3171825" y="2281238"/>
            <a:ext cx="1447800" cy="91598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“When can you meet Friday?”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5610225" y="2281238"/>
            <a:ext cx="1447800" cy="91598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“When can you meet Friday?”</a:t>
            </a:r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2790825" y="3486150"/>
            <a:ext cx="2438400" cy="3810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447675" y="2044700"/>
            <a:ext cx="7037388" cy="25558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2994025" y="3810000"/>
            <a:ext cx="198120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“9, 11am or 3pm”</a:t>
            </a:r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479425" y="1885950"/>
            <a:ext cx="2254250" cy="203993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381000" y="1524000"/>
            <a:ext cx="22225" cy="4498975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174625" y="1069975"/>
            <a:ext cx="7302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Doug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1092200" y="887413"/>
            <a:ext cx="1447800" cy="91598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“When can you meet Friday?”</a:t>
            </a:r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>
            <a:off x="2803525" y="3467100"/>
            <a:ext cx="15875" cy="2476500"/>
          </a:xfrm>
          <a:prstGeom prst="line">
            <a:avLst/>
          </a:prstGeom>
          <a:noFill/>
          <a:ln w="53975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2917825" y="4419600"/>
            <a:ext cx="1874838" cy="91598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Locks calendar</a:t>
            </a:r>
          </a:p>
          <a:p>
            <a:r>
              <a:rPr lang="en-US" sz="1800"/>
              <a:t>for Alice, can’t </a:t>
            </a:r>
          </a:p>
          <a:p>
            <a:r>
              <a:rPr lang="en-US" sz="1800"/>
              <a:t>respond to Doug</a:t>
            </a:r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>
            <a:off x="7527925" y="2036763"/>
            <a:ext cx="3175" cy="3817937"/>
          </a:xfrm>
          <a:prstGeom prst="line">
            <a:avLst/>
          </a:prstGeom>
          <a:noFill/>
          <a:ln w="53975">
            <a:solidFill>
              <a:srgbClr val="FFCC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103" name="Line 23"/>
          <p:cNvSpPr>
            <a:spLocks noChangeShapeType="1"/>
          </p:cNvSpPr>
          <p:nvPr/>
        </p:nvSpPr>
        <p:spPr bwMode="auto">
          <a:xfrm>
            <a:off x="479425" y="1733550"/>
            <a:ext cx="7056438" cy="195263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631825" y="3048000"/>
            <a:ext cx="1447800" cy="91598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“When can you meet Friday?”</a:t>
            </a: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7620000" y="2133600"/>
            <a:ext cx="1524000" cy="17399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Locks calendar</a:t>
            </a:r>
          </a:p>
          <a:p>
            <a:r>
              <a:rPr lang="en-US" sz="1800"/>
              <a:t>for Doug, can’t </a:t>
            </a:r>
          </a:p>
          <a:p>
            <a:r>
              <a:rPr lang="en-US" sz="1800"/>
              <a:t>respond to Alice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517525" y="4227513"/>
            <a:ext cx="1697038" cy="119062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Can’t schedule</a:t>
            </a:r>
          </a:p>
          <a:p>
            <a:r>
              <a:rPr lang="en-US" sz="1800"/>
              <a:t>meeting, no</a:t>
            </a:r>
          </a:p>
          <a:p>
            <a:r>
              <a:rPr lang="en-US" sz="1800"/>
              <a:t>response from</a:t>
            </a:r>
          </a:p>
          <a:p>
            <a:r>
              <a:rPr lang="en-US" sz="1800"/>
              <a:t>Bob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5410200" y="4572000"/>
            <a:ext cx="1697038" cy="119062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Can’t schedule</a:t>
            </a:r>
          </a:p>
          <a:p>
            <a:r>
              <a:rPr lang="en-US" sz="1800"/>
              <a:t>meeting, no</a:t>
            </a:r>
          </a:p>
          <a:p>
            <a:r>
              <a:rPr lang="en-US" sz="1800"/>
              <a:t>response from</a:t>
            </a:r>
          </a:p>
          <a:p>
            <a:r>
              <a:rPr lang="en-US" sz="1800"/>
              <a:t>Colleen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9" grpId="0" animBg="1"/>
      <p:bldP spid="46090" grpId="0" animBg="1"/>
      <p:bldP spid="46091" grpId="0"/>
      <p:bldP spid="46092" grpId="0"/>
      <p:bldP spid="46093" grpId="0" animBg="1"/>
      <p:bldP spid="46094" grpId="0" animBg="1"/>
      <p:bldP spid="46095" grpId="0"/>
      <p:bldP spid="46096" grpId="0" animBg="1"/>
      <p:bldP spid="46099" grpId="0"/>
      <p:bldP spid="46100" grpId="0" animBg="1"/>
      <p:bldP spid="46101" grpId="0"/>
      <p:bldP spid="46102" grpId="0" animBg="1"/>
      <p:bldP spid="46103" grpId="0" animBg="1"/>
      <p:bldP spid="46104" grpId="0"/>
      <p:bldP spid="46105" grpId="0"/>
      <p:bldP spid="46106" grpId="0"/>
      <p:bldP spid="4610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C5811F-D4B2-43B2-A99A-FCC53FDB87F8}" type="slidenum">
              <a:rPr lang="en-US"/>
              <a:pPr/>
              <a:t>14</a:t>
            </a:fld>
            <a:endParaRPr lang="en-US"/>
          </a:p>
        </p:txBody>
      </p:sp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Deadlocks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>
                <a:latin typeface="Helvetica" pitchFamily="-72" charset="0"/>
              </a:rPr>
              <a:t>Deadlock: </a:t>
            </a:r>
            <a:r>
              <a:rPr lang="en-US" sz="2800">
                <a:latin typeface="Helvetica" pitchFamily="-72" charset="0"/>
              </a:rPr>
              <a:t>when computation has stalled because execution units are blocked and waiting on a circular dependency chain.  For example, when 2 or more threads wait for the other’s response to finish. Therefore, neither does.</a:t>
            </a:r>
          </a:p>
          <a:p>
            <a:pPr lvl="1" eaLnBrk="1" hangingPunct="1"/>
            <a:r>
              <a:rPr lang="en-US" sz="2400">
                <a:latin typeface="Helvetica" pitchFamily="-72" charset="0"/>
              </a:rPr>
              <a:t>Other examples?</a:t>
            </a:r>
          </a:p>
          <a:p>
            <a:pPr lvl="2" eaLnBrk="1" hangingPunct="1"/>
            <a:r>
              <a:rPr lang="en-US" sz="2000">
                <a:latin typeface="Helvetica" pitchFamily="-72" charset="0"/>
              </a:rPr>
              <a:t>“</a:t>
            </a:r>
            <a:r>
              <a:rPr lang="en-US" sz="2000"/>
              <a:t>When two trains approach each other at a crossing, both shall come to a full stop and neither shall start up again until the other has gone.”</a:t>
            </a:r>
            <a:br>
              <a:rPr lang="en-US" sz="2000"/>
            </a:br>
            <a:r>
              <a:rPr lang="en-US" sz="2000"/>
              <a:t>—statute passed by the Kansas Legislature (wikipedia)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3A2A60-3DF5-468C-8B29-593389E799E8}" type="slidenum">
              <a:rPr lang="en-US"/>
              <a:pPr/>
              <a:t>15</a:t>
            </a:fld>
            <a:endParaRPr lang="en-US"/>
          </a:p>
        </p:txBody>
      </p:sp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Concurrency in Java</a:t>
            </a:r>
          </a:p>
        </p:txBody>
      </p:sp>
      <p:sp>
        <p:nvSpPr>
          <p:cNvPr id="44035" name="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7427913" cy="40544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ahoma" pitchFamily="-72" charset="0"/>
              </a:rPr>
              <a:t>public class Thread implements Runnable {</a:t>
            </a:r>
          </a:p>
          <a:p>
            <a:r>
              <a:rPr lang="en-US" sz="2000">
                <a:latin typeface="Tahoma" pitchFamily="-72" charset="0"/>
              </a:rPr>
              <a:t>  // OVERVIEW: A </a:t>
            </a:r>
            <a:r>
              <a:rPr lang="en-US" sz="2000" i="1">
                <a:latin typeface="Tahoma" pitchFamily="-72" charset="0"/>
              </a:rPr>
              <a:t>thread</a:t>
            </a:r>
            <a:r>
              <a:rPr lang="en-US" sz="2000">
                <a:latin typeface="Tahoma" pitchFamily="-72" charset="0"/>
              </a:rPr>
              <a:t> is a thread of execution in a program. </a:t>
            </a:r>
          </a:p>
          <a:p>
            <a:r>
              <a:rPr lang="en-US" sz="2000">
                <a:latin typeface="Tahoma" pitchFamily="-72" charset="0"/>
              </a:rPr>
              <a:t>  //     The Java Virtual Machine allows an application to have </a:t>
            </a:r>
          </a:p>
          <a:p>
            <a:r>
              <a:rPr lang="en-US" sz="2000">
                <a:latin typeface="Tahoma" pitchFamily="-72" charset="0"/>
              </a:rPr>
              <a:t>  //     multiple threads of execution running concurrently. </a:t>
            </a:r>
          </a:p>
          <a:p>
            <a:endParaRPr lang="en-US" sz="2000">
              <a:latin typeface="Tahoma" pitchFamily="-72" charset="0"/>
            </a:endParaRPr>
          </a:p>
          <a:p>
            <a:r>
              <a:rPr lang="en-US" sz="2000">
                <a:latin typeface="Tahoma" pitchFamily="-72" charset="0"/>
              </a:rPr>
              <a:t>  public </a:t>
            </a:r>
            <a:r>
              <a:rPr lang="en-US" sz="2000" b="1">
                <a:latin typeface="Tahoma" pitchFamily="-72" charset="0"/>
              </a:rPr>
              <a:t>Thread </a:t>
            </a:r>
            <a:r>
              <a:rPr lang="en-US" sz="2000">
                <a:latin typeface="Tahoma" pitchFamily="-72" charset="0"/>
              </a:rPr>
              <a:t>(Runnable target) </a:t>
            </a:r>
          </a:p>
          <a:p>
            <a:r>
              <a:rPr lang="en-US" sz="2000">
                <a:latin typeface="Tahoma" pitchFamily="-72" charset="0"/>
              </a:rPr>
              <a:t>      // Creates a new Thread object that will run the target.</a:t>
            </a:r>
          </a:p>
          <a:p>
            <a:endParaRPr lang="en-US" sz="2000">
              <a:latin typeface="Tahoma" pitchFamily="-72" charset="0"/>
            </a:endParaRPr>
          </a:p>
          <a:p>
            <a:r>
              <a:rPr lang="en-US" sz="2000">
                <a:latin typeface="Tahoma" pitchFamily="-72" charset="0"/>
              </a:rPr>
              <a:t>  public void </a:t>
            </a:r>
            <a:r>
              <a:rPr lang="en-US" sz="2000" b="1">
                <a:latin typeface="Tahoma" pitchFamily="-72" charset="0"/>
              </a:rPr>
              <a:t>start </a:t>
            </a:r>
            <a:r>
              <a:rPr lang="en-US" sz="2000">
                <a:latin typeface="Tahoma" pitchFamily="-72" charset="0"/>
              </a:rPr>
              <a:t>() </a:t>
            </a:r>
          </a:p>
          <a:p>
            <a:r>
              <a:rPr lang="en-US" sz="2000">
                <a:latin typeface="Tahoma" pitchFamily="-72" charset="0"/>
              </a:rPr>
              <a:t>       // Starts a new thread of execution. Calls the target’s run().</a:t>
            </a:r>
          </a:p>
          <a:p>
            <a:endParaRPr lang="en-US" sz="2000">
              <a:latin typeface="Tahoma" pitchFamily="-72" charset="0"/>
            </a:endParaRPr>
          </a:p>
          <a:p>
            <a:r>
              <a:rPr lang="en-US" sz="2000">
                <a:latin typeface="Tahoma" pitchFamily="-72" charset="0"/>
              </a:rPr>
              <a:t>  … many other methods</a:t>
            </a:r>
          </a:p>
          <a:p>
            <a:r>
              <a:rPr lang="en-US" sz="2000">
                <a:latin typeface="Tahoma" pitchFamily="-72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F2C8D5-A2DD-49B5-BEA4-9902D234076B}" type="slidenum">
              <a:rPr lang="en-US"/>
              <a:pPr/>
              <a:t>16</a:t>
            </a:fld>
            <a:endParaRPr lang="en-US"/>
          </a:p>
        </p:txBody>
      </p:sp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Concurrency in Java</a:t>
            </a:r>
          </a:p>
        </p:txBody>
      </p:sp>
      <p:sp>
        <p:nvSpPr>
          <p:cNvPr id="46083" name="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8550275" cy="374332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public interface </a:t>
            </a:r>
            <a:r>
              <a:rPr lang="en-US" b="1"/>
              <a:t>Runnable {</a:t>
            </a:r>
            <a:endParaRPr lang="en-US"/>
          </a:p>
          <a:p>
            <a:r>
              <a:rPr lang="en-US"/>
              <a:t>   public void </a:t>
            </a:r>
            <a:r>
              <a:rPr lang="en-US" b="1"/>
              <a:t>run</a:t>
            </a:r>
            <a:r>
              <a:rPr lang="en-US"/>
              <a:t>() </a:t>
            </a:r>
          </a:p>
          <a:p>
            <a:pPr lvl="1"/>
            <a:r>
              <a:rPr lang="en-US"/>
              <a:t>	When an object implementing interface Runnable is</a:t>
            </a:r>
          </a:p>
          <a:p>
            <a:pPr lvl="1"/>
            <a:r>
              <a:rPr lang="en-US"/>
              <a:t>	used to create a thread, starting the thread causes the</a:t>
            </a:r>
          </a:p>
          <a:p>
            <a:pPr lvl="1"/>
            <a:r>
              <a:rPr lang="en-US"/>
              <a:t>	object's run method to be called in that separately</a:t>
            </a:r>
          </a:p>
          <a:p>
            <a:pPr lvl="1"/>
            <a:r>
              <a:rPr lang="en-US"/>
              <a:t>	executing thread. </a:t>
            </a:r>
            <a:r>
              <a:rPr lang="en-US" b="1"/>
              <a:t>The general contract of the 		method run is that it may take any action</a:t>
            </a:r>
          </a:p>
          <a:p>
            <a:pPr lvl="1"/>
            <a:r>
              <a:rPr lang="en-US" b="1"/>
              <a:t>	whatsoever. </a:t>
            </a:r>
          </a:p>
          <a:p>
            <a:pPr lvl="1"/>
            <a:r>
              <a:rPr lang="en-US"/>
              <a:t>}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8359AD9-7AF7-4D63-ABF5-A7B7C6C8B1A8}" type="slidenum">
              <a:rPr lang="en-US"/>
              <a:pPr/>
              <a:t>17</a:t>
            </a:fld>
            <a:endParaRPr lang="en-US"/>
          </a:p>
        </p:txBody>
      </p:sp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Simple Java Example: Counter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One Counter with two operations, increment and decrement.</a:t>
            </a:r>
          </a:p>
          <a:p>
            <a:pPr eaLnBrk="1" hangingPunct="1"/>
            <a:r>
              <a:rPr lang="en-US"/>
              <a:t>Two Threads, one calls increment, the other calls decrement.</a:t>
            </a:r>
          </a:p>
          <a:p>
            <a:pPr eaLnBrk="1" hangingPunct="1"/>
            <a:r>
              <a:rPr lang="en-US"/>
              <a:t>After each call, they sleep.</a:t>
            </a:r>
          </a:p>
          <a:p>
            <a:pPr eaLnBrk="1" hangingPunct="1"/>
            <a:r>
              <a:rPr lang="en-US"/>
              <a:t>What do you think will happen?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9B514-7F7F-443C-8210-870ACCC0E583}" type="slidenum">
              <a:rPr lang="en-US"/>
              <a:pPr/>
              <a:t>18</a:t>
            </a:fld>
            <a:endParaRPr lang="en-US"/>
          </a:p>
        </p:txBody>
      </p:sp>
      <p:sp>
        <p:nvSpPr>
          <p:cNvPr id="5017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Why are threads hard?</a:t>
            </a:r>
          </a:p>
        </p:txBody>
      </p:sp>
      <p:sp>
        <p:nvSpPr>
          <p:cNvPr id="50179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Too few ordering constraints: race conditions</a:t>
            </a:r>
          </a:p>
          <a:p>
            <a:pPr eaLnBrk="1" hangingPunct="1"/>
            <a:r>
              <a:rPr lang="en-US" sz="2800"/>
              <a:t>Too many ordering constraints: deadlocks</a:t>
            </a:r>
          </a:p>
          <a:p>
            <a:pPr eaLnBrk="1" hangingPunct="1"/>
            <a:r>
              <a:rPr lang="en-US" sz="2800"/>
              <a:t>Hard/impossible to reason modularly</a:t>
            </a:r>
          </a:p>
          <a:p>
            <a:pPr lvl="1" eaLnBrk="1" hangingPunct="1"/>
            <a:r>
              <a:rPr lang="en-US" sz="2400"/>
              <a:t>If an object is accessible to multiple threads, need to think about what any of those threads could do at any time!</a:t>
            </a:r>
          </a:p>
          <a:p>
            <a:pPr eaLnBrk="1" hangingPunct="1"/>
            <a:r>
              <a:rPr lang="en-US" sz="2800"/>
              <a:t>Testing is even more impossible than it is for sequential code</a:t>
            </a:r>
          </a:p>
          <a:p>
            <a:pPr lvl="1" eaLnBrk="1" hangingPunct="1"/>
            <a:r>
              <a:rPr lang="en-US" sz="2400"/>
              <a:t>Even if you test all the inputs, don’t know it will work if threads run in different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2FF581-D9EE-4442-B180-02EFEA74B11A}" type="slidenum">
              <a:rPr lang="en-US"/>
              <a:pPr/>
              <a:t>19</a:t>
            </a:fld>
            <a:endParaRPr lang="en-US"/>
          </a:p>
        </p:txBody>
      </p:sp>
      <p:sp>
        <p:nvSpPr>
          <p:cNvPr id="52226" name="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2227" name="Oval 4" descr="Medium wood"/>
          <p:cNvSpPr>
            <a:spLocks noChangeArrowheads="1"/>
          </p:cNvSpPr>
          <p:nvPr/>
        </p:nvSpPr>
        <p:spPr bwMode="auto">
          <a:xfrm>
            <a:off x="2438400" y="1676400"/>
            <a:ext cx="4419600" cy="4419600"/>
          </a:xfrm>
          <a:prstGeom prst="ellipse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pic>
        <p:nvPicPr>
          <p:cNvPr id="52228" name="Picture 5" descr="Chopstick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2057400"/>
            <a:ext cx="12446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9" name="Picture 6" descr="Chopstick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137471">
            <a:off x="4953000" y="21336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0" name="Picture 7" descr="Chopstick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3239266">
            <a:off x="4038600" y="47244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1" name="Picture 8" descr="Chopstick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4477658">
            <a:off x="2667000" y="3733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2" name="Picture 9" descr="spinach-plat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FFC"/>
              </a:clrFrom>
              <a:clrTo>
                <a:srgbClr val="FEFF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1828800"/>
            <a:ext cx="12890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3" name="Picture 10" descr="spinach-plat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FFC"/>
              </a:clrFrom>
              <a:clrTo>
                <a:srgbClr val="FEFF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2895600"/>
            <a:ext cx="12890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4" name="Picture 11" descr="spinach-plat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FFC"/>
              </a:clrFrom>
              <a:clrTo>
                <a:srgbClr val="FEFF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4343400"/>
            <a:ext cx="12890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5" name="Picture 12" descr="spinach-plat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FFC"/>
              </a:clrFrom>
              <a:clrTo>
                <a:srgbClr val="FEFF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2819400"/>
            <a:ext cx="12890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6" name="Picture 13"/>
          <p:cNvPicPr>
            <a:picLocks noChangeAspect="1" noChangeArrowheads="1"/>
          </p:cNvPicPr>
          <p:nvPr/>
        </p:nvPicPr>
        <p:blipFill>
          <a:blip r:embed="rId6" cstate="print"/>
          <a:srcRect l="34204" t="4347" r="33871" b="58696"/>
          <a:stretch>
            <a:fillRect/>
          </a:stretch>
        </p:blipFill>
        <p:spPr bwMode="auto">
          <a:xfrm>
            <a:off x="1447800" y="1981200"/>
            <a:ext cx="106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7" name="Picture 14"/>
          <p:cNvPicPr>
            <a:picLocks noChangeAspect="1" noChangeArrowheads="1"/>
          </p:cNvPicPr>
          <p:nvPr/>
        </p:nvPicPr>
        <p:blipFill>
          <a:blip r:embed="rId6" cstate="print"/>
          <a:srcRect l="34204" t="4347" r="33871" b="58696"/>
          <a:stretch>
            <a:fillRect/>
          </a:stretch>
        </p:blipFill>
        <p:spPr bwMode="auto">
          <a:xfrm>
            <a:off x="1828800" y="5410200"/>
            <a:ext cx="106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8" name="Picture 15"/>
          <p:cNvPicPr>
            <a:picLocks noChangeAspect="1" noChangeArrowheads="1"/>
          </p:cNvPicPr>
          <p:nvPr/>
        </p:nvPicPr>
        <p:blipFill>
          <a:blip r:embed="rId6" cstate="print"/>
          <a:srcRect l="34204" t="4347" r="33871" b="58696"/>
          <a:stretch>
            <a:fillRect/>
          </a:stretch>
        </p:blipFill>
        <p:spPr bwMode="auto">
          <a:xfrm>
            <a:off x="6858000" y="2514600"/>
            <a:ext cx="106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9" name="Picture 16"/>
          <p:cNvPicPr>
            <a:picLocks noChangeAspect="1" noChangeArrowheads="1"/>
          </p:cNvPicPr>
          <p:nvPr/>
        </p:nvPicPr>
        <p:blipFill>
          <a:blip r:embed="rId6" cstate="print"/>
          <a:srcRect l="34204" t="4347" r="33871" b="58696"/>
          <a:stretch>
            <a:fillRect/>
          </a:stretch>
        </p:blipFill>
        <p:spPr bwMode="auto">
          <a:xfrm>
            <a:off x="5181600" y="914400"/>
            <a:ext cx="106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4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Dining Philosopher’s Problem</a:t>
            </a:r>
          </a:p>
        </p:txBody>
      </p:sp>
      <p:pic>
        <p:nvPicPr>
          <p:cNvPr id="52241" name="Picture 11" descr="spinach-plat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FFC"/>
              </a:clrFrom>
              <a:clrTo>
                <a:srgbClr val="FEFF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4419600"/>
            <a:ext cx="12890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42" name="Picture 7" descr="Chopstick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733956">
            <a:off x="5410200" y="3886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43" name="Picture 15"/>
          <p:cNvPicPr>
            <a:picLocks noChangeAspect="1" noChangeArrowheads="1"/>
          </p:cNvPicPr>
          <p:nvPr/>
        </p:nvPicPr>
        <p:blipFill>
          <a:blip r:embed="rId6" cstate="print"/>
          <a:srcRect l="34204" t="4347" r="33871" b="58696"/>
          <a:stretch>
            <a:fillRect/>
          </a:stretch>
        </p:blipFill>
        <p:spPr bwMode="auto">
          <a:xfrm>
            <a:off x="6096000" y="5410200"/>
            <a:ext cx="106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B8E60C1-09B2-4A94-98E8-D55BF75B10D9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PS5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Team requests due tonight by midnight</a:t>
            </a:r>
          </a:p>
          <a:p>
            <a:pPr eaLnBrk="1" hangingPunct="1"/>
            <a:r>
              <a:rPr lang="en-US"/>
              <a:t>Teams of 2-3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F0D892-3A07-4D5E-94A9-C97E031E1663}" type="slidenum">
              <a:rPr lang="en-US"/>
              <a:pPr/>
              <a:t>20</a:t>
            </a:fld>
            <a:endParaRPr lang="en-US"/>
          </a:p>
        </p:txBody>
      </p:sp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Dining Philosopher’s Problem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38138" indent="-338138" eaLnBrk="1" hangingPunct="1"/>
            <a:r>
              <a:rPr lang="en-US" sz="2800"/>
              <a:t>What are the issues to avoid?</a:t>
            </a:r>
          </a:p>
          <a:p>
            <a:pPr marL="860425" lvl="1" indent="-403225" eaLnBrk="1" hangingPunct="1"/>
            <a:r>
              <a:rPr lang="en-US"/>
              <a:t>Deadlock</a:t>
            </a:r>
          </a:p>
          <a:p>
            <a:pPr marL="860425" lvl="1" indent="-403225" eaLnBrk="1" hangingPunct="1"/>
            <a:r>
              <a:rPr lang="en-US"/>
              <a:t>Starvation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E76D26A-222F-4472-8686-CF76ED5D4C67}" type="slidenum">
              <a:rPr lang="en-US"/>
              <a:pPr/>
              <a:t>21</a:t>
            </a:fld>
            <a:endParaRPr lang="en-US"/>
          </a:p>
        </p:txBody>
      </p:sp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Dining Philosopher’s Problem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How does it look in Java?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653E2F-3CDB-4E51-B593-4FA91E01A7BF}" type="slidenum">
              <a:rPr lang="en-US"/>
              <a:pPr/>
              <a:t>3</a:t>
            </a:fld>
            <a:endParaRPr lang="en-US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Remember: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Arial" pitchFamily="-72" charset="0"/>
              <a:buNone/>
            </a:pPr>
            <a:r>
              <a:rPr lang="en-US" sz="4000" smtClean="0"/>
              <a:t>“A simple, object-oriented, </a:t>
            </a:r>
            <a:r>
              <a:rPr lang="en-US" sz="4000" smtClean="0">
                <a:solidFill>
                  <a:srgbClr val="B2B2B2"/>
                </a:solidFill>
              </a:rPr>
              <a:t>distributed, interpreted, robust, secure, architecture neutral, portable, high-performance</a:t>
            </a:r>
            <a:r>
              <a:rPr lang="en-US" sz="4000" smtClean="0"/>
              <a:t>, multithreaded, </a:t>
            </a:r>
            <a:r>
              <a:rPr lang="en-US" sz="4000" smtClean="0">
                <a:solidFill>
                  <a:srgbClr val="B2B2B2"/>
                </a:solidFill>
              </a:rPr>
              <a:t>and dynamic language.”</a:t>
            </a:r>
          </a:p>
          <a:p>
            <a:pPr lvl="1" eaLnBrk="1" hangingPunct="1">
              <a:buFont typeface="Arial" pitchFamily="-72" charset="0"/>
              <a:buNone/>
            </a:pPr>
            <a:r>
              <a:rPr lang="en-US" sz="4000" smtClean="0"/>
              <a:t>							[Sun95]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43462D-B267-445D-A5A3-B060F19956ED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Concurrent Programming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Our computer can only do one instruction at a time, why would we want to program pretending it can do many things at once?</a:t>
            </a:r>
          </a:p>
          <a:p>
            <a:pPr eaLnBrk="1" hangingPunct="1"/>
            <a:r>
              <a:rPr lang="en-US" b="1"/>
              <a:t>Concurrency</a:t>
            </a:r>
            <a:r>
              <a:rPr lang="en-US"/>
              <a:t>: having several computations interleaved or executing simultaneously, potentially interacting with each other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CEE02B-D0F3-45E9-ACB2-4A5685FBC31B}" type="slidenum">
              <a:rPr lang="en-US"/>
              <a:pPr/>
              <a:t>5</a:t>
            </a:fld>
            <a:endParaRPr lang="en-US"/>
          </a:p>
        </p:txBody>
      </p:sp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Threading Concept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2800"/>
              <a:t>Multiple Threads of execution at once</a:t>
            </a:r>
          </a:p>
          <a:p>
            <a:pPr eaLnBrk="1" hangingPunct="1"/>
            <a:r>
              <a:rPr lang="en-US" sz="2800"/>
              <a:t>One set of shared data</a:t>
            </a: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57200" y="17526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685800" y="1752600"/>
            <a:ext cx="1143000" cy="457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Web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Server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 Process</a:t>
            </a: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r>
              <a:rPr lang="en-US" sz="1600">
                <a:solidFill>
                  <a:schemeClr val="bg1"/>
                </a:solidFill>
              </a:rPr>
              <a:t>Listen();</a:t>
            </a: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r>
              <a:rPr lang="en-US" sz="1600">
                <a:solidFill>
                  <a:schemeClr val="bg1"/>
                </a:solidFill>
              </a:rPr>
              <a:t>Respond();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//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//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//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Listen();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Respond();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//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685800" y="1752600"/>
            <a:ext cx="1143000" cy="457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Web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Server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 Process</a:t>
            </a: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r>
              <a:rPr lang="en-US" sz="1600">
                <a:solidFill>
                  <a:schemeClr val="bg1"/>
                </a:solidFill>
              </a:rPr>
              <a:t>Listen();</a:t>
            </a: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r>
              <a:rPr lang="en-US" sz="1600">
                <a:solidFill>
                  <a:schemeClr val="bg1"/>
                </a:solidFill>
              </a:rPr>
              <a:t>Thread();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Listen();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Thread();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Listen();</a:t>
            </a: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endParaRPr lang="en-US" sz="1600">
              <a:solidFill>
                <a:schemeClr val="bg1"/>
              </a:solidFill>
            </a:endParaRPr>
          </a:p>
          <a:p>
            <a:pPr algn="ctr"/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2057400" y="4267200"/>
            <a:ext cx="11430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Respond();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//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//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//</a:t>
            </a: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676400" y="43434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3" name="Text Box 1033"/>
          <p:cNvSpPr txBox="1">
            <a:spLocks noChangeArrowheads="1"/>
          </p:cNvSpPr>
          <p:nvPr/>
        </p:nvSpPr>
        <p:spPr bwMode="auto">
          <a:xfrm>
            <a:off x="2133600" y="35052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Request</a:t>
            </a:r>
          </a:p>
        </p:txBody>
      </p:sp>
      <p:sp>
        <p:nvSpPr>
          <p:cNvPr id="21514" name="Line 1034"/>
          <p:cNvSpPr>
            <a:spLocks noChangeShapeType="1"/>
          </p:cNvSpPr>
          <p:nvPr/>
        </p:nvSpPr>
        <p:spPr bwMode="auto">
          <a:xfrm flipH="1">
            <a:off x="1524000" y="37338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5" name="Text Box 1035"/>
          <p:cNvSpPr txBox="1">
            <a:spLocks noChangeArrowheads="1"/>
          </p:cNvSpPr>
          <p:nvPr/>
        </p:nvSpPr>
        <p:spPr bwMode="auto">
          <a:xfrm>
            <a:off x="2209800" y="39624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Request</a:t>
            </a:r>
          </a:p>
        </p:txBody>
      </p:sp>
      <p:sp>
        <p:nvSpPr>
          <p:cNvPr id="21516" name="Line 1036"/>
          <p:cNvSpPr>
            <a:spLocks noChangeShapeType="1"/>
          </p:cNvSpPr>
          <p:nvPr/>
        </p:nvSpPr>
        <p:spPr bwMode="auto">
          <a:xfrm flipH="1">
            <a:off x="1600200" y="4191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9"/>
          <p:cNvSpPr>
            <a:spLocks noChangeArrowheads="1"/>
          </p:cNvSpPr>
          <p:nvPr/>
        </p:nvSpPr>
        <p:spPr bwMode="auto">
          <a:xfrm>
            <a:off x="3352800" y="4876800"/>
            <a:ext cx="11430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Respond();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//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//</a:t>
            </a:r>
          </a:p>
          <a:p>
            <a:pPr algn="ctr"/>
            <a:r>
              <a:rPr lang="en-US" sz="1600">
                <a:solidFill>
                  <a:schemeClr val="bg1"/>
                </a:solidFill>
              </a:rPr>
              <a:t>//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1447800" y="4876800"/>
            <a:ext cx="1981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animBg="1"/>
      <p:bldP spid="26632" grpId="0" animBg="1"/>
      <p:bldP spid="26633" grpId="0" animBg="1"/>
      <p:bldP spid="26634" grpId="0" animBg="1"/>
      <p:bldP spid="21513" grpId="0"/>
      <p:bldP spid="21513" grpId="1"/>
      <p:bldP spid="21513" grpId="2"/>
      <p:bldP spid="21514" grpId="0" animBg="1"/>
      <p:bldP spid="21514" grpId="1" animBg="1"/>
      <p:bldP spid="21514" grpId="2" animBg="1"/>
      <p:bldP spid="21515" grpId="0"/>
      <p:bldP spid="21515" grpId="1"/>
      <p:bldP spid="21515" grpId="2"/>
      <p:bldP spid="21516" grpId="0" animBg="1"/>
      <p:bldP spid="21516" grpId="1" animBg="1"/>
      <p:bldP spid="21516" grpId="2" animBg="1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EDF51A0-B923-4E59-9EFD-70D4590B6F48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Concurrent Programming</a:t>
            </a:r>
          </a:p>
        </p:txBody>
      </p:sp>
      <p:sp>
        <p:nvSpPr>
          <p:cNvPr id="32772" name="Rectangl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41838"/>
          </a:xfrm>
        </p:spPr>
        <p:txBody>
          <a:bodyPr>
            <a:spAutoFit/>
          </a:bodyPr>
          <a:lstStyle/>
          <a:p>
            <a:pPr eaLnBrk="1" hangingPunct="1"/>
            <a:r>
              <a:rPr lang="en-US"/>
              <a:t>Why?</a:t>
            </a:r>
          </a:p>
          <a:p>
            <a:pPr eaLnBrk="1" hangingPunct="1"/>
            <a:r>
              <a:rPr lang="en-US"/>
              <a:t>Some problems are clearer to program concurrently</a:t>
            </a:r>
          </a:p>
          <a:p>
            <a:pPr lvl="1" eaLnBrk="1" hangingPunct="1"/>
            <a:r>
              <a:rPr lang="en-US"/>
              <a:t>Modularity: Don’t have to explicitly interleave code for different abstractions (especially: user interfaces)</a:t>
            </a:r>
          </a:p>
          <a:p>
            <a:pPr lvl="1" eaLnBrk="1" hangingPunct="1"/>
            <a:r>
              <a:rPr lang="en-US"/>
              <a:t>Modeling: Closer map to real world problems: things in the real world aren’t sequential</a:t>
            </a:r>
          </a:p>
          <a:p>
            <a:pPr eaLnBrk="1" hangingPunct="1">
              <a:buFont typeface="Arial" pitchFamily="-72" charset="0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A63823-78D7-4DC3-BD27-A58EE619DE19}" type="slidenum">
              <a:rPr lang="en-US"/>
              <a:pPr/>
              <a:t>7</a:t>
            </a:fld>
            <a:endParaRPr lang="en-US"/>
          </a:p>
        </p:txBody>
      </p:sp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Simple Example: Counter (in Java)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One Counter with two operations, increment and decrement.</a:t>
            </a:r>
          </a:p>
          <a:p>
            <a:pPr eaLnBrk="1" hangingPunct="1"/>
            <a:r>
              <a:rPr lang="en-US"/>
              <a:t>Two Threads, one calls increment, the other calls decrement.</a:t>
            </a:r>
          </a:p>
          <a:p>
            <a:pPr eaLnBrk="1" hangingPunct="1"/>
            <a:r>
              <a:rPr lang="en-US"/>
              <a:t>After each call, they sleep.</a:t>
            </a:r>
          </a:p>
          <a:p>
            <a:pPr eaLnBrk="1" hangingPunct="1"/>
            <a:r>
              <a:rPr lang="en-US"/>
              <a:t>What do you think will happen?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1EBF95-74A1-46DB-ADBD-136CEB5F5561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Scheduling Meetings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539750" y="1338263"/>
            <a:ext cx="8229600" cy="118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-72" charset="0"/>
              <a:buNone/>
            </a:pPr>
            <a:r>
              <a:rPr lang="en-US" sz="2800"/>
              <a:t>	Alice wants to schedule a meeting with Bob and Colleen</a:t>
            </a:r>
          </a:p>
          <a:p>
            <a:pPr eaLnBrk="1" hangingPunct="1">
              <a:lnSpc>
                <a:spcPct val="90000"/>
              </a:lnSpc>
              <a:buFont typeface="Arial" pitchFamily="-72" charset="0"/>
              <a:buNone/>
            </a:pPr>
            <a:endParaRPr lang="en-US" sz="2800"/>
          </a:p>
          <a:p>
            <a:pPr eaLnBrk="1" hangingPunct="1">
              <a:lnSpc>
                <a:spcPct val="90000"/>
              </a:lnSpc>
              <a:buFont typeface="Arial" pitchFamily="-72" charset="0"/>
              <a:buNone/>
            </a:pPr>
            <a:endParaRPr lang="en-US" sz="2800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1752600" y="3276600"/>
            <a:ext cx="0" cy="2895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355725" y="2779713"/>
            <a:ext cx="5905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Bob</a:t>
            </a: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4213225" y="3276600"/>
            <a:ext cx="0" cy="2895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816350" y="2779713"/>
            <a:ext cx="6794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Alice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6499225" y="3276600"/>
            <a:ext cx="0" cy="2895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102350" y="2779713"/>
            <a:ext cx="95885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Colleen</a:t>
            </a: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1828800" y="3505200"/>
            <a:ext cx="23622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4191000" y="3505200"/>
            <a:ext cx="22860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2133600" y="2743200"/>
            <a:ext cx="1447800" cy="91598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“When can you meet Friday?”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572000" y="2743200"/>
            <a:ext cx="1447800" cy="91598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“When can you meet Friday?”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1752600" y="4267200"/>
            <a:ext cx="2438400" cy="3810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4191000" y="4495800"/>
            <a:ext cx="2286000" cy="5334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2033588" y="3925888"/>
            <a:ext cx="1981200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“11am or 3pm”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4419600" y="4191000"/>
            <a:ext cx="198120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“9am or 11am”</a:t>
            </a:r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1828800" y="5486400"/>
            <a:ext cx="23622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191000" y="5486400"/>
            <a:ext cx="2286000" cy="304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2303463" y="5738813"/>
            <a:ext cx="1447800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“Let’s meet at 11am”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4475163" y="5584825"/>
            <a:ext cx="1447800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“Let’s meet at 11am”</a:t>
            </a:r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6572250" y="5857875"/>
            <a:ext cx="487363" cy="9525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 type="diamond" w="med" len="med"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7007225" y="5464175"/>
            <a:ext cx="1784350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Reserves 11am</a:t>
            </a:r>
          </a:p>
          <a:p>
            <a:r>
              <a:rPr lang="en-US" sz="1800"/>
              <a:t>for meeting</a:t>
            </a: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 flipH="1">
            <a:off x="1219200" y="5867400"/>
            <a:ext cx="4572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 type="diamond" w="med" len="med"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-31750" y="5410200"/>
            <a:ext cx="1784350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Reserves 11am</a:t>
            </a:r>
          </a:p>
          <a:p>
            <a:r>
              <a:rPr lang="en-US" sz="1800"/>
              <a:t>for meeting</a:t>
            </a:r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4267200" y="5194300"/>
            <a:ext cx="487363" cy="9525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 type="diamond" w="med" len="med"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4868863" y="4910138"/>
            <a:ext cx="1608137" cy="6413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Picks meeting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4E85A1-94F6-4B83-9C8D-DA87CFF33E69}" type="slidenum">
              <a:rPr lang="en-US"/>
              <a:pPr/>
              <a:t>9</a:t>
            </a:fld>
            <a:endParaRPr lang="en-US"/>
          </a:p>
        </p:txBody>
      </p:sp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Partial Ordering of Events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427038" y="1243013"/>
            <a:ext cx="8229600" cy="4525962"/>
          </a:xfrm>
        </p:spPr>
        <p:txBody>
          <a:bodyPr/>
          <a:lstStyle/>
          <a:p>
            <a:pPr eaLnBrk="1" hangingPunct="1"/>
            <a:r>
              <a:rPr lang="en-US"/>
              <a:t>Sequential programs give use a </a:t>
            </a:r>
            <a:r>
              <a:rPr lang="en-US" i="1"/>
              <a:t>total ordering </a:t>
            </a:r>
            <a:r>
              <a:rPr lang="en-US"/>
              <a:t>of events: everything happens in a determined order</a:t>
            </a:r>
          </a:p>
          <a:p>
            <a:pPr eaLnBrk="1" hangingPunct="1"/>
            <a:r>
              <a:rPr lang="en-US"/>
              <a:t>Concurrency gives us a </a:t>
            </a:r>
            <a:r>
              <a:rPr lang="en-US" i="1"/>
              <a:t>partial ordering</a:t>
            </a:r>
            <a:r>
              <a:rPr lang="en-US"/>
              <a:t> of events: we know some things happen before other things, but not total order</a:t>
            </a:r>
          </a:p>
          <a:p>
            <a:pPr lvl="1" eaLnBrk="1" hangingPunct="1">
              <a:buFont typeface="Arial" pitchFamily="-72" charset="0"/>
              <a:buNone/>
            </a:pPr>
            <a:endParaRPr lang="en-US"/>
          </a:p>
          <a:p>
            <a:pPr eaLnBrk="1" hangingPunct="1">
              <a:buFont typeface="Arial" pitchFamily="-72" charset="0"/>
              <a:buNone/>
            </a:pPr>
            <a:endParaRPr lang="en-US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966788" y="4959350"/>
            <a:ext cx="7845425" cy="119062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1"/>
            <a:r>
              <a:rPr lang="en-US" sz="1800">
                <a:latin typeface="Verdana" pitchFamily="-72" charset="0"/>
              </a:rPr>
              <a:t>Alice asks to schedule meeting before Bob replies</a:t>
            </a:r>
          </a:p>
          <a:p>
            <a:pPr lvl="1"/>
            <a:r>
              <a:rPr lang="en-US" sz="1800">
                <a:latin typeface="Verdana" pitchFamily="-72" charset="0"/>
              </a:rPr>
              <a:t>Alice asks to schedule meeting before Colleen replies</a:t>
            </a:r>
          </a:p>
          <a:p>
            <a:pPr lvl="1"/>
            <a:r>
              <a:rPr lang="en-US" sz="1800">
                <a:latin typeface="Verdana" pitchFamily="-72" charset="0"/>
              </a:rPr>
              <a:t>Bob and Colleen both reply before Alice picks meeting time</a:t>
            </a:r>
          </a:p>
          <a:p>
            <a:pPr lvl="1"/>
            <a:r>
              <a:rPr lang="en-US" sz="1800">
                <a:latin typeface="Verdana" pitchFamily="-72" charset="0"/>
              </a:rPr>
              <a:t>Alice picks meeting time before Bob reserves time on calendar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12705</TotalTime>
  <Words>920</Words>
  <Application>Microsoft Office PowerPoint</Application>
  <PresentationFormat>On-screen Show (4:3)</PresentationFormat>
  <Paragraphs>220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Class 15: Threads and Concurrency</vt:lpstr>
      <vt:lpstr>PS5</vt:lpstr>
      <vt:lpstr>Remember:</vt:lpstr>
      <vt:lpstr>Concurrent Programming</vt:lpstr>
      <vt:lpstr>Threading Concept</vt:lpstr>
      <vt:lpstr>Concurrent Programming</vt:lpstr>
      <vt:lpstr>Simple Example: Counter (in Java)</vt:lpstr>
      <vt:lpstr>Example: Scheduling Meetings</vt:lpstr>
      <vt:lpstr>Partial Ordering of Events</vt:lpstr>
      <vt:lpstr>Race Condition</vt:lpstr>
      <vt:lpstr>Preventing Race Conditions</vt:lpstr>
      <vt:lpstr>Locking</vt:lpstr>
      <vt:lpstr>Deadlocks</vt:lpstr>
      <vt:lpstr>Deadlocks</vt:lpstr>
      <vt:lpstr>Concurrency in Java</vt:lpstr>
      <vt:lpstr>Concurrency in Java</vt:lpstr>
      <vt:lpstr>Simple Java Example: Counter</vt:lpstr>
      <vt:lpstr>Why are threads hard?</vt:lpstr>
      <vt:lpstr>The Dining Philosopher’s Problem</vt:lpstr>
      <vt:lpstr>The Dining Philosopher’s Problem</vt:lpstr>
      <vt:lpstr>The Dining Philosopher’s Problem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Evans</dc:creator>
  <cp:lastModifiedBy>evans</cp:lastModifiedBy>
  <cp:revision>1180</cp:revision>
  <dcterms:created xsi:type="dcterms:W3CDTF">2010-09-07T21:02:44Z</dcterms:created>
  <dcterms:modified xsi:type="dcterms:W3CDTF">2010-10-15T20:35:11Z</dcterms:modified>
</cp:coreProperties>
</file>