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73" r:id="rId4"/>
    <p:sldId id="277" r:id="rId5"/>
    <p:sldId id="278" r:id="rId6"/>
    <p:sldId id="279" r:id="rId7"/>
    <p:sldId id="340" r:id="rId8"/>
    <p:sldId id="276" r:id="rId9"/>
    <p:sldId id="280" r:id="rId10"/>
    <p:sldId id="281" r:id="rId11"/>
    <p:sldId id="341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7F7F7F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4593" autoAdjust="0"/>
    <p:restoredTop sz="86364" autoAdjust="0"/>
  </p:normalViewPr>
  <p:slideViewPr>
    <p:cSldViewPr>
      <p:cViewPr varScale="1">
        <p:scale>
          <a:sx n="133" d="100"/>
          <a:sy n="133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300"/>
            </a:lvl1pPr>
          </a:lstStyle>
          <a:p>
            <a:fld id="{144E0CFA-9C2D-42A6-B7DA-552AF61E5B4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300"/>
            </a:lvl1pPr>
          </a:lstStyle>
          <a:p>
            <a:fld id="{2F345F62-28E5-4D7A-BF2C-280E267F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2597-4B07-4299-A0DA-EC129B8AEA8F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K:\04-public_html\cs2220-f10\ps\ps4\images\jonathan-dilorenz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7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138" y="1152526"/>
            <a:ext cx="2667000" cy="182880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Class 16: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Concurrency Rules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7969" y="4648199"/>
            <a:ext cx="2388394" cy="1071563"/>
          </a:xfrm>
          <a:noFill/>
        </p:spPr>
        <p:txBody>
          <a:bodyPr>
            <a:normAutofit fontScale="92500" lnSpcReduction="20000"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Fall 2010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UVa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David Evans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28600"/>
            <a:ext cx="281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cs2220: Engineering Software</a:t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6096000"/>
            <a:ext cx="297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Picture by Jonathan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Dilorenzo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52600" y="304800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Filter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1697355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PointFilter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457200" y="2550795"/>
            <a:ext cx="11049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NegativeFilter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752600" y="1697355"/>
            <a:ext cx="11049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BlurFilter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2933700" y="1697355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MultiFilter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933700" y="2550795"/>
            <a:ext cx="11049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AverageFilter</a:t>
            </a:r>
            <a:endParaRPr lang="en-US" sz="1600" dirty="0"/>
          </a:p>
        </p:txBody>
      </p:sp>
      <p:cxnSp>
        <p:nvCxnSpPr>
          <p:cNvPr id="14" name="Shape 13"/>
          <p:cNvCxnSpPr>
            <a:stCxn id="11" idx="0"/>
            <a:endCxn id="7" idx="2"/>
          </p:cNvCxnSpPr>
          <p:nvPr/>
        </p:nvCxnSpPr>
        <p:spPr>
          <a:xfrm rot="16200000" flipV="1">
            <a:off x="2486025" y="697230"/>
            <a:ext cx="819150" cy="11811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3"/>
          <p:cNvCxnSpPr>
            <a:stCxn id="12" idx="0"/>
            <a:endCxn id="11" idx="2"/>
          </p:cNvCxnSpPr>
          <p:nvPr/>
        </p:nvCxnSpPr>
        <p:spPr>
          <a:xfrm rot="5400000" flipH="1" flipV="1">
            <a:off x="3346133" y="2410778"/>
            <a:ext cx="280035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13"/>
          <p:cNvCxnSpPr>
            <a:stCxn id="10" idx="0"/>
            <a:endCxn id="7" idx="2"/>
          </p:cNvCxnSpPr>
          <p:nvPr/>
        </p:nvCxnSpPr>
        <p:spPr>
          <a:xfrm rot="5400000" flipH="1" flipV="1">
            <a:off x="1895475" y="1288237"/>
            <a:ext cx="819150" cy="79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13"/>
          <p:cNvCxnSpPr>
            <a:stCxn id="8" idx="0"/>
            <a:endCxn id="7" idx="2"/>
          </p:cNvCxnSpPr>
          <p:nvPr/>
        </p:nvCxnSpPr>
        <p:spPr>
          <a:xfrm rot="5400000" flipH="1" flipV="1">
            <a:off x="1247775" y="640080"/>
            <a:ext cx="819150" cy="1295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13"/>
          <p:cNvCxnSpPr>
            <a:stCxn id="9" idx="0"/>
            <a:endCxn id="8" idx="2"/>
          </p:cNvCxnSpPr>
          <p:nvPr/>
        </p:nvCxnSpPr>
        <p:spPr>
          <a:xfrm rot="5400000" flipH="1" flipV="1">
            <a:off x="869633" y="2410778"/>
            <a:ext cx="280035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5486400" y="914400"/>
            <a:ext cx="1928813" cy="5734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ParameterizedFilter</a:t>
            </a:r>
            <a:endParaRPr lang="en-US" sz="1600" dirty="0"/>
          </a:p>
        </p:txBody>
      </p:sp>
      <p:sp>
        <p:nvSpPr>
          <p:cNvPr id="53" name="Rounded Rectangle 52"/>
          <p:cNvSpPr/>
          <p:nvPr/>
        </p:nvSpPr>
        <p:spPr>
          <a:xfrm>
            <a:off x="4267200" y="2286000"/>
            <a:ext cx="2143125" cy="5734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IntParameterizedFilter</a:t>
            </a:r>
            <a:endParaRPr lang="en-US" sz="1600" dirty="0"/>
          </a:p>
        </p:txBody>
      </p:sp>
      <p:cxnSp>
        <p:nvCxnSpPr>
          <p:cNvPr id="54" name="Shape 13"/>
          <p:cNvCxnSpPr>
            <a:stCxn id="53" idx="0"/>
            <a:endCxn id="49" idx="2"/>
          </p:cNvCxnSpPr>
          <p:nvPr/>
        </p:nvCxnSpPr>
        <p:spPr>
          <a:xfrm rot="5400000" flipH="1" flipV="1">
            <a:off x="5495688" y="1330881"/>
            <a:ext cx="798195" cy="111204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05600" y="3429000"/>
            <a:ext cx="1079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3:</a:t>
            </a:r>
          </a:p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6629400" y="2286000"/>
            <a:ext cx="2362200" cy="5734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StringParameterizedFilter</a:t>
            </a:r>
            <a:endParaRPr lang="en-US" sz="1600" dirty="0"/>
          </a:p>
        </p:txBody>
      </p:sp>
      <p:cxnSp>
        <p:nvCxnSpPr>
          <p:cNvPr id="34" name="Shape 13"/>
          <p:cNvCxnSpPr>
            <a:stCxn id="32" idx="0"/>
            <a:endCxn id="49" idx="2"/>
          </p:cNvCxnSpPr>
          <p:nvPr/>
        </p:nvCxnSpPr>
        <p:spPr>
          <a:xfrm rot="16200000" flipV="1">
            <a:off x="6731557" y="1207056"/>
            <a:ext cx="798195" cy="135969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8600" y="3276600"/>
            <a:ext cx="4952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BlurFilter</a:t>
            </a:r>
            <a:r>
              <a:rPr lang="en-US" dirty="0" smtClean="0"/>
              <a:t> extends Filter   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implements </a:t>
            </a:r>
            <a:r>
              <a:rPr lang="en-US" b="1" dirty="0" err="1" smtClean="0"/>
              <a:t>ParameterizedFilter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param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public void </a:t>
            </a:r>
            <a:r>
              <a:rPr lang="en-US" dirty="0" err="1" smtClean="0"/>
              <a:t>setParameter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 {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param</a:t>
            </a:r>
            <a:r>
              <a:rPr lang="en-US" dirty="0" smtClean="0"/>
              <a:t> = </a:t>
            </a:r>
            <a:r>
              <a:rPr lang="en-US" dirty="0" err="1" smtClean="0"/>
              <a:t>val</a:t>
            </a:r>
            <a:r>
              <a:rPr lang="en-US" dirty="0" smtClean="0"/>
              <a:t>; }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getParameter</a:t>
            </a:r>
            <a:r>
              <a:rPr lang="en-US" dirty="0" smtClean="0"/>
              <a:t>() { </a:t>
            </a:r>
          </a:p>
          <a:p>
            <a:r>
              <a:rPr lang="en-US" dirty="0" smtClean="0"/>
              <a:t>      return </a:t>
            </a:r>
            <a:r>
              <a:rPr lang="en-US" dirty="0" err="1" smtClean="0"/>
              <a:t>param</a:t>
            </a:r>
            <a:r>
              <a:rPr lang="en-US" dirty="0" smtClean="0"/>
              <a:t>; }</a:t>
            </a:r>
          </a:p>
          <a:p>
            <a:r>
              <a:rPr lang="en-US" dirty="0" smtClean="0"/>
              <a:t>   public String </a:t>
            </a:r>
            <a:r>
              <a:rPr lang="en-US" dirty="0" err="1" smtClean="0"/>
              <a:t>getPrompt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  return “Enter the blurring factor: ”; }</a:t>
            </a:r>
          </a:p>
          <a:p>
            <a:r>
              <a:rPr lang="en-US" dirty="0" smtClean="0"/>
              <a:t>  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81600" y="4114800"/>
            <a:ext cx="3653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interface </a:t>
            </a:r>
            <a:r>
              <a:rPr lang="en-US" dirty="0" err="1" smtClean="0"/>
              <a:t>ParameterizedFilter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public void </a:t>
            </a:r>
            <a:r>
              <a:rPr lang="en-US" dirty="0" err="1" smtClean="0"/>
              <a:t>setParameter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getParameter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public String </a:t>
            </a:r>
            <a:r>
              <a:rPr lang="en-US" dirty="0" err="1" smtClean="0"/>
              <a:t>getPrompt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3587" y="569119"/>
            <a:ext cx="5139933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PS5 Designs [Throughout the Day]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119" y="1989833"/>
            <a:ext cx="8153400" cy="35394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1. Blanton, James		</a:t>
            </a:r>
            <a:r>
              <a:rPr lang="en-US" sz="2800" dirty="0" err="1" smtClean="0"/>
              <a:t>Kalish</a:t>
            </a:r>
            <a:r>
              <a:rPr lang="en-US" sz="2800" dirty="0" smtClean="0"/>
              <a:t>, Michael</a:t>
            </a:r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Borja</a:t>
            </a:r>
            <a:r>
              <a:rPr lang="en-US" sz="2800" dirty="0" smtClean="0"/>
              <a:t>, Joseph	Oh, </a:t>
            </a:r>
            <a:r>
              <a:rPr lang="en-US" sz="2800" dirty="0" err="1" smtClean="0"/>
              <a:t>Uyn</a:t>
            </a:r>
            <a:r>
              <a:rPr lang="en-US" sz="2800" dirty="0" smtClean="0"/>
              <a:t>	                Noh, Brian</a:t>
            </a:r>
          </a:p>
          <a:p>
            <a:r>
              <a:rPr lang="en-US" sz="2800" dirty="0" smtClean="0"/>
              <a:t>3. Brown, Jeremy		Hearn, Charles</a:t>
            </a:r>
          </a:p>
          <a:p>
            <a:r>
              <a:rPr lang="en-US" sz="2800" dirty="0" smtClean="0"/>
              <a:t>4. Chen, </a:t>
            </a:r>
            <a:r>
              <a:rPr lang="en-US" sz="2800" dirty="0" err="1" smtClean="0"/>
              <a:t>Jiamin</a:t>
            </a:r>
            <a:r>
              <a:rPr lang="en-US" sz="2800" dirty="0" smtClean="0"/>
              <a:t>	 Sparkman, Elisabeth	Sun, </a:t>
            </a:r>
            <a:r>
              <a:rPr lang="en-US" sz="2800" dirty="0" err="1" smtClean="0"/>
              <a:t>Yixin</a:t>
            </a:r>
            <a:endParaRPr lang="en-US" sz="2800" dirty="0" smtClean="0"/>
          </a:p>
          <a:p>
            <a:r>
              <a:rPr lang="en-US" sz="2800" dirty="0" smtClean="0"/>
              <a:t>5. Dewey-Vogt, Michael 	Lopez, Erik</a:t>
            </a:r>
          </a:p>
          <a:p>
            <a:r>
              <a:rPr lang="en-US" sz="2800" dirty="0" smtClean="0"/>
              <a:t>6. </a:t>
            </a:r>
            <a:r>
              <a:rPr lang="en-US" sz="2800" dirty="0" err="1" smtClean="0"/>
              <a:t>Dilorenzo</a:t>
            </a:r>
            <a:r>
              <a:rPr lang="en-US" sz="2800" dirty="0" smtClean="0"/>
              <a:t>, Jonathan	 </a:t>
            </a:r>
            <a:r>
              <a:rPr lang="en-US" sz="2800" dirty="0" err="1" smtClean="0"/>
              <a:t>Featherston</a:t>
            </a:r>
            <a:r>
              <a:rPr lang="en-US" sz="2800" dirty="0" smtClean="0"/>
              <a:t>, Joseph</a:t>
            </a:r>
          </a:p>
          <a:p>
            <a:r>
              <a:rPr lang="en-US" sz="2800" dirty="0" smtClean="0"/>
              <a:t>7. </a:t>
            </a:r>
            <a:r>
              <a:rPr lang="en-US" sz="2800" dirty="0" err="1" smtClean="0"/>
              <a:t>Dollhopf</a:t>
            </a:r>
            <a:r>
              <a:rPr lang="en-US" sz="2800" dirty="0" smtClean="0"/>
              <a:t>, </a:t>
            </a:r>
            <a:r>
              <a:rPr lang="en-US" sz="2800" dirty="0" err="1" smtClean="0"/>
              <a:t>Niklaus</a:t>
            </a:r>
            <a:r>
              <a:rPr lang="en-US" sz="2800" dirty="0" smtClean="0"/>
              <a:t>        	Marion, John</a:t>
            </a:r>
          </a:p>
          <a:p>
            <a:r>
              <a:rPr lang="en-US" sz="2800" dirty="0" smtClean="0"/>
              <a:t>8. Herder, Samuel 	        	Wallace, Alexander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PS4</a:t>
            </a:r>
          </a:p>
          <a:p>
            <a:r>
              <a:rPr lang="en-US" dirty="0" smtClean="0"/>
              <a:t>Concurrency</a:t>
            </a:r>
          </a:p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3429000"/>
            <a:ext cx="5139933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PS5 Designs [Throughout the Day]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4188" y="4092476"/>
            <a:ext cx="5791200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1. Blanton, James		</a:t>
            </a:r>
            <a:r>
              <a:rPr lang="en-US" dirty="0" err="1" smtClean="0"/>
              <a:t>Kalish</a:t>
            </a:r>
            <a:r>
              <a:rPr lang="en-US" dirty="0" smtClean="0"/>
              <a:t>, Michael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Borja</a:t>
            </a:r>
            <a:r>
              <a:rPr lang="en-US" dirty="0" smtClean="0"/>
              <a:t>, Joseph	Oh, </a:t>
            </a:r>
            <a:r>
              <a:rPr lang="en-US" dirty="0" err="1" smtClean="0"/>
              <a:t>Uyn</a:t>
            </a:r>
            <a:r>
              <a:rPr lang="en-US" dirty="0" smtClean="0"/>
              <a:t>	                Noh, Brian</a:t>
            </a:r>
          </a:p>
          <a:p>
            <a:r>
              <a:rPr lang="en-US" dirty="0" smtClean="0"/>
              <a:t>3. Brown, Jeremy		Hearn, Charles</a:t>
            </a:r>
          </a:p>
          <a:p>
            <a:r>
              <a:rPr lang="en-US" dirty="0" smtClean="0"/>
              <a:t>4. Chen, </a:t>
            </a:r>
            <a:r>
              <a:rPr lang="en-US" dirty="0" err="1" smtClean="0"/>
              <a:t>Jiamin</a:t>
            </a:r>
            <a:r>
              <a:rPr lang="en-US" dirty="0" smtClean="0"/>
              <a:t>	 Sparkman, Elisabeth	Sun, </a:t>
            </a:r>
            <a:r>
              <a:rPr lang="en-US" dirty="0" err="1" smtClean="0"/>
              <a:t>Yixin</a:t>
            </a:r>
            <a:endParaRPr lang="en-US" dirty="0" smtClean="0"/>
          </a:p>
          <a:p>
            <a:r>
              <a:rPr lang="en-US" dirty="0" smtClean="0"/>
              <a:t>5. Dewey-Vogt, Michael 	Lopez, Erik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Dilorenzo</a:t>
            </a:r>
            <a:r>
              <a:rPr lang="en-US" dirty="0" smtClean="0"/>
              <a:t>, Jonathan	 </a:t>
            </a:r>
            <a:r>
              <a:rPr lang="en-US" dirty="0" err="1" smtClean="0"/>
              <a:t>Featherston</a:t>
            </a:r>
            <a:r>
              <a:rPr lang="en-US" dirty="0" smtClean="0"/>
              <a:t>, Joseph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Dollhopf</a:t>
            </a:r>
            <a:r>
              <a:rPr lang="en-US" dirty="0" smtClean="0"/>
              <a:t>, </a:t>
            </a:r>
            <a:r>
              <a:rPr lang="en-US" dirty="0" err="1" smtClean="0"/>
              <a:t>Niklaus</a:t>
            </a:r>
            <a:r>
              <a:rPr lang="en-US" dirty="0" smtClean="0"/>
              <a:t>        	Marion, John</a:t>
            </a:r>
          </a:p>
          <a:p>
            <a:r>
              <a:rPr lang="en-US" dirty="0" smtClean="0"/>
              <a:t>8. Herder, Samuel 	        	Wallace, Alexander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593" y="1219200"/>
            <a:ext cx="6477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b="1" dirty="0" smtClean="0"/>
              <a:t>Tree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public Tree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dirty="0" smtClean="0"/>
              <a:t>      // REQUIRES: 0 &lt;= n &lt; </a:t>
            </a:r>
            <a:r>
              <a:rPr lang="en-US" dirty="0" err="1" smtClean="0"/>
              <a:t>children.length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// EFFECTS: Returns the Tree that is the nth leftmost child </a:t>
            </a:r>
          </a:p>
          <a:p>
            <a:r>
              <a:rPr lang="en-US" dirty="0" smtClean="0"/>
              <a:t>      //                       of this.   NOTE: the rep is exposed!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6455" y="2878931"/>
            <a:ext cx="6477000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b="1" dirty="0" err="1" smtClean="0"/>
              <a:t>BinaryTree</a:t>
            </a:r>
            <a:r>
              <a:rPr lang="en-US" dirty="0" smtClean="0"/>
              <a:t> extends Tree {</a:t>
            </a:r>
          </a:p>
          <a:p>
            <a:r>
              <a:rPr lang="en-US" dirty="0" smtClean="0"/>
              <a:t>   // OVERVIEW: A </a:t>
            </a:r>
            <a:r>
              <a:rPr lang="en-US" dirty="0" err="1" smtClean="0"/>
              <a:t>BinaryTree</a:t>
            </a:r>
            <a:r>
              <a:rPr lang="en-US" dirty="0" smtClean="0"/>
              <a:t> is a mutable tree where the nodes are </a:t>
            </a:r>
          </a:p>
          <a:p>
            <a:r>
              <a:rPr lang="en-US" dirty="0" smtClean="0"/>
              <a:t>  //     </a:t>
            </a:r>
            <a:r>
              <a:rPr lang="en-US" dirty="0" err="1" smtClean="0"/>
              <a:t>int</a:t>
            </a:r>
            <a:r>
              <a:rPr lang="en-US" dirty="0" smtClean="0"/>
              <a:t> values and each node has zero, one or two children.</a:t>
            </a:r>
          </a:p>
          <a:p>
            <a:r>
              <a:rPr lang="en-US" dirty="0" smtClean="0"/>
              <a:t>   @Override 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BinaryTree</a:t>
            </a:r>
            <a:r>
              <a:rPr lang="en-US" dirty="0" smtClean="0"/>
              <a:t>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dirty="0" smtClean="0"/>
              <a:t>      // REQUIRES: 0 &lt;= n &lt; 2 </a:t>
            </a:r>
          </a:p>
          <a:p>
            <a:r>
              <a:rPr lang="en-US" dirty="0" smtClean="0"/>
              <a:t>      // EFFECTS: If this has at least n children, returns a copy of the</a:t>
            </a:r>
          </a:p>
          <a:p>
            <a:r>
              <a:rPr lang="en-US" dirty="0" smtClean="0"/>
              <a:t>     //      </a:t>
            </a:r>
            <a:r>
              <a:rPr lang="en-US" dirty="0" err="1" smtClean="0"/>
              <a:t>BinaryTree</a:t>
            </a:r>
            <a:r>
              <a:rPr lang="en-US" dirty="0" smtClean="0"/>
              <a:t> that is the nth leftmost child of this. Otherwise, </a:t>
            </a:r>
          </a:p>
          <a:p>
            <a:r>
              <a:rPr lang="en-US" dirty="0" smtClean="0"/>
              <a:t>     //      returns null.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5715000"/>
            <a:ext cx="5459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Does </a:t>
            </a:r>
            <a:r>
              <a:rPr lang="en-US" sz="3200" dirty="0" smtClean="0">
                <a:latin typeface="Palatino Linotype" pitchFamily="18" charset="0"/>
              </a:rPr>
              <a:t>pre</a:t>
            </a:r>
            <a:r>
              <a:rPr lang="en-US" sz="3200" baseline="-25000" dirty="0" smtClean="0">
                <a:latin typeface="Palatino Linotype" pitchFamily="18" charset="0"/>
              </a:rPr>
              <a:t>Tree</a:t>
            </a:r>
            <a:r>
              <a:rPr lang="en-US" sz="3200" dirty="0" smtClean="0"/>
              <a:t> imply </a:t>
            </a:r>
            <a:r>
              <a:rPr lang="en-US" sz="3200" dirty="0" smtClean="0">
                <a:latin typeface="Palatino Linotype" pitchFamily="18" charset="0"/>
              </a:rPr>
              <a:t>pre</a:t>
            </a:r>
            <a:r>
              <a:rPr lang="en-US" sz="3200" baseline="-25000" dirty="0" smtClean="0">
                <a:latin typeface="Palatino Linotype" pitchFamily="18" charset="0"/>
              </a:rPr>
              <a:t>BinaryTree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593" y="1219200"/>
            <a:ext cx="6477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b="1" dirty="0" smtClean="0"/>
              <a:t>Tree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public Tree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b="1" dirty="0" smtClean="0"/>
              <a:t>      // REQUIRES: 0 &lt;= n &lt; </a:t>
            </a:r>
            <a:r>
              <a:rPr lang="en-US" b="1" dirty="0" err="1" smtClean="0"/>
              <a:t>children.length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      // EFFECTS: Returns the Tree that is the nth leftmost child </a:t>
            </a:r>
          </a:p>
          <a:p>
            <a:r>
              <a:rPr lang="en-US" dirty="0" smtClean="0"/>
              <a:t>      //                       of this.   NOTE: the rep is exposed!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6454" y="2878931"/>
            <a:ext cx="6712745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b="1" dirty="0" err="1" smtClean="0"/>
              <a:t>BinaryTree</a:t>
            </a:r>
            <a:r>
              <a:rPr lang="en-US" dirty="0" smtClean="0"/>
              <a:t> extends Tree {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// OVERVIEW: A </a:t>
            </a:r>
            <a:r>
              <a:rPr lang="en-US" b="1" dirty="0" err="1" smtClean="0"/>
              <a:t>BinaryTree</a:t>
            </a:r>
            <a:r>
              <a:rPr lang="en-US" b="1" dirty="0" smtClean="0"/>
              <a:t> is a mutable tree where the nodes are </a:t>
            </a:r>
          </a:p>
          <a:p>
            <a:r>
              <a:rPr lang="en-US" b="1" dirty="0" smtClean="0"/>
              <a:t>  //     </a:t>
            </a:r>
            <a:r>
              <a:rPr lang="en-US" b="1" dirty="0" err="1" smtClean="0"/>
              <a:t>int</a:t>
            </a:r>
            <a:r>
              <a:rPr lang="en-US" b="1" dirty="0" smtClean="0"/>
              <a:t> values and each node has zero, one or two children.</a:t>
            </a:r>
          </a:p>
          <a:p>
            <a:r>
              <a:rPr lang="en-US" dirty="0" smtClean="0"/>
              <a:t>   @Override 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BinaryTree</a:t>
            </a:r>
            <a:r>
              <a:rPr lang="en-US" dirty="0" smtClean="0"/>
              <a:t>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b="1" dirty="0" smtClean="0"/>
              <a:t>      // REQUIRES: 0 &lt;= n &lt; 2 </a:t>
            </a:r>
          </a:p>
          <a:p>
            <a:r>
              <a:rPr lang="en-US" dirty="0" smtClean="0"/>
              <a:t>      // EFFECTS: If this has at least n children, returns a copy of the</a:t>
            </a:r>
          </a:p>
          <a:p>
            <a:r>
              <a:rPr lang="en-US" dirty="0" smtClean="0"/>
              <a:t>     //      </a:t>
            </a:r>
            <a:r>
              <a:rPr lang="en-US" dirty="0" err="1" smtClean="0"/>
              <a:t>BinaryTree</a:t>
            </a:r>
            <a:r>
              <a:rPr lang="en-US" dirty="0" smtClean="0"/>
              <a:t> that is the nth leftmost child of this. Otherwise, </a:t>
            </a:r>
          </a:p>
          <a:p>
            <a:r>
              <a:rPr lang="en-US" dirty="0" smtClean="0"/>
              <a:t>     //      returns null.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486400"/>
            <a:ext cx="64572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Does </a:t>
            </a:r>
            <a:r>
              <a:rPr lang="en-US" sz="3200" dirty="0" smtClean="0">
                <a:latin typeface="Palatino Linotype" pitchFamily="18" charset="0"/>
              </a:rPr>
              <a:t>0 &lt;= n &lt; </a:t>
            </a:r>
            <a:r>
              <a:rPr lang="en-US" sz="3200" dirty="0" err="1" smtClean="0">
                <a:latin typeface="Palatino Linotype" pitchFamily="18" charset="0"/>
              </a:rPr>
              <a:t>children.length</a:t>
            </a:r>
            <a:r>
              <a:rPr lang="en-US" sz="3200" dirty="0" smtClean="0"/>
              <a:t> imply </a:t>
            </a:r>
          </a:p>
          <a:p>
            <a:r>
              <a:rPr lang="en-US" sz="3200" dirty="0" smtClean="0">
                <a:latin typeface="Palatino Linotype" pitchFamily="18" charset="0"/>
              </a:rPr>
              <a:t>         0 &lt;= n &lt; 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48447" y="6105698"/>
            <a:ext cx="3486019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When </a:t>
            </a:r>
            <a:r>
              <a:rPr lang="en-US" sz="2000" dirty="0" err="1" smtClean="0"/>
              <a:t>children.length</a:t>
            </a:r>
            <a:r>
              <a:rPr lang="en-US" sz="2000" dirty="0" smtClean="0"/>
              <a:t> &lt;= 2, yes!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94" y="152400"/>
            <a:ext cx="6477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Tree {</a:t>
            </a:r>
          </a:p>
          <a:p>
            <a:r>
              <a:rPr lang="en-US" dirty="0" smtClean="0"/>
              <a:t>   public Tree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dirty="0" smtClean="0"/>
              <a:t>      // REQUIRES: 0 &lt;= n &lt; </a:t>
            </a:r>
            <a:r>
              <a:rPr lang="en-US" dirty="0" err="1" smtClean="0"/>
              <a:t>children.length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// EFFECTS: Returns the Tree that is the nth leftmost child </a:t>
            </a:r>
          </a:p>
          <a:p>
            <a:r>
              <a:rPr lang="en-US" dirty="0" smtClean="0"/>
              <a:t>      //                       of this.   NOTE: the rep is exposed!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752600"/>
            <a:ext cx="6712745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BinaryTree</a:t>
            </a:r>
            <a:r>
              <a:rPr lang="en-US" dirty="0" smtClean="0"/>
              <a:t> extends Tree {</a:t>
            </a:r>
          </a:p>
          <a:p>
            <a:r>
              <a:rPr lang="en-US" dirty="0" smtClean="0"/>
              <a:t>   // OVERVIEW: A </a:t>
            </a:r>
            <a:r>
              <a:rPr lang="en-US" dirty="0" err="1" smtClean="0"/>
              <a:t>BinaryTree</a:t>
            </a:r>
            <a:r>
              <a:rPr lang="en-US" dirty="0" smtClean="0"/>
              <a:t> is a mutable tree where the nodes are </a:t>
            </a:r>
          </a:p>
          <a:p>
            <a:r>
              <a:rPr lang="en-US" dirty="0" smtClean="0"/>
              <a:t>  //     </a:t>
            </a:r>
            <a:r>
              <a:rPr lang="en-US" dirty="0" err="1" smtClean="0"/>
              <a:t>int</a:t>
            </a:r>
            <a:r>
              <a:rPr lang="en-US" dirty="0" smtClean="0"/>
              <a:t> values and each node has zero, one or two children.</a:t>
            </a:r>
          </a:p>
          <a:p>
            <a:r>
              <a:rPr lang="en-US" dirty="0" smtClean="0"/>
              <a:t>   @Override 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BinaryTree</a:t>
            </a:r>
            <a:r>
              <a:rPr lang="en-US" dirty="0" smtClean="0"/>
              <a:t>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dirty="0" smtClean="0"/>
              <a:t>      // REQUIRES: 0 &lt;= n &lt; 2 </a:t>
            </a:r>
          </a:p>
          <a:p>
            <a:r>
              <a:rPr lang="en-US" dirty="0" smtClean="0"/>
              <a:t>      // EFFECTS: If this has at least n children, returns a copy of the</a:t>
            </a:r>
          </a:p>
          <a:p>
            <a:r>
              <a:rPr lang="en-US" dirty="0" smtClean="0"/>
              <a:t>     //      </a:t>
            </a:r>
            <a:r>
              <a:rPr lang="en-US" dirty="0" err="1" smtClean="0"/>
              <a:t>BinaryTree</a:t>
            </a:r>
            <a:r>
              <a:rPr lang="en-US" dirty="0" smtClean="0"/>
              <a:t> that is the nth leftmost child of this. Otherwise, </a:t>
            </a:r>
          </a:p>
          <a:p>
            <a:r>
              <a:rPr lang="en-US" dirty="0" smtClean="0"/>
              <a:t>     //      returns null.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495800"/>
            <a:ext cx="5976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Does </a:t>
            </a:r>
            <a:r>
              <a:rPr lang="en-US" sz="3200" dirty="0" err="1" smtClean="0">
                <a:latin typeface="Palatino Linotype" pitchFamily="18" charset="0"/>
              </a:rPr>
              <a:t>post</a:t>
            </a:r>
            <a:r>
              <a:rPr lang="en-US" sz="3200" baseline="-25000" dirty="0" err="1" smtClean="0">
                <a:latin typeface="Palatino Linotype" pitchFamily="18" charset="0"/>
              </a:rPr>
              <a:t>BinaryTree</a:t>
            </a:r>
            <a:r>
              <a:rPr lang="en-US" sz="3200" dirty="0" smtClean="0"/>
              <a:t> imply </a:t>
            </a:r>
            <a:r>
              <a:rPr lang="en-US" sz="3200" dirty="0" err="1" smtClean="0">
                <a:latin typeface="Palatino Linotype" pitchFamily="18" charset="0"/>
              </a:rPr>
              <a:t>post</a:t>
            </a:r>
            <a:r>
              <a:rPr lang="en-US" sz="3200" baseline="-25000" dirty="0" err="1" smtClean="0">
                <a:latin typeface="Palatino Linotype" pitchFamily="18" charset="0"/>
              </a:rPr>
              <a:t>Tree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94" y="152400"/>
            <a:ext cx="64770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Tree {</a:t>
            </a:r>
          </a:p>
          <a:p>
            <a:r>
              <a:rPr lang="en-US" dirty="0" smtClean="0"/>
              <a:t>   public Tree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dirty="0" smtClean="0"/>
              <a:t>      // REQUIRES: 0 &lt;= n &lt; </a:t>
            </a:r>
            <a:r>
              <a:rPr lang="en-US" dirty="0" err="1" smtClean="0"/>
              <a:t>children.length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// EFFECTS: Returns the Tree that is the nth leftmost child </a:t>
            </a:r>
          </a:p>
          <a:p>
            <a:r>
              <a:rPr lang="en-US" dirty="0" smtClean="0"/>
              <a:t>      //                       of this.   NOTE: the rep is exposed!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752600"/>
            <a:ext cx="6712745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BinaryTree</a:t>
            </a:r>
            <a:r>
              <a:rPr lang="en-US" dirty="0" smtClean="0"/>
              <a:t> extends Tree {</a:t>
            </a:r>
          </a:p>
          <a:p>
            <a:r>
              <a:rPr lang="en-US" dirty="0" smtClean="0"/>
              <a:t>   // OVERVIEW: A </a:t>
            </a:r>
            <a:r>
              <a:rPr lang="en-US" dirty="0" err="1" smtClean="0"/>
              <a:t>BinaryTree</a:t>
            </a:r>
            <a:r>
              <a:rPr lang="en-US" dirty="0" smtClean="0"/>
              <a:t> is a mutable tree where the nodes are </a:t>
            </a:r>
          </a:p>
          <a:p>
            <a:r>
              <a:rPr lang="en-US" dirty="0" smtClean="0"/>
              <a:t>  //     </a:t>
            </a:r>
            <a:r>
              <a:rPr lang="en-US" dirty="0" err="1" smtClean="0"/>
              <a:t>int</a:t>
            </a:r>
            <a:r>
              <a:rPr lang="en-US" dirty="0" smtClean="0"/>
              <a:t> values and each node has zero, one or two children.</a:t>
            </a:r>
          </a:p>
          <a:p>
            <a:r>
              <a:rPr lang="en-US" dirty="0" smtClean="0"/>
              <a:t>   @Override 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BinaryTree</a:t>
            </a:r>
            <a:r>
              <a:rPr lang="en-US" dirty="0" smtClean="0"/>
              <a:t> </a:t>
            </a:r>
            <a:r>
              <a:rPr lang="en-US" dirty="0" err="1" smtClean="0"/>
              <a:t>getChild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</a:p>
          <a:p>
            <a:r>
              <a:rPr lang="en-US" dirty="0" smtClean="0"/>
              <a:t>      // REQUIRES: 0 &lt;= n &lt; 2 </a:t>
            </a:r>
          </a:p>
          <a:p>
            <a:r>
              <a:rPr lang="en-US" dirty="0" smtClean="0"/>
              <a:t>      // EFFECTS: If this has at least n children, returns a copy of the</a:t>
            </a:r>
          </a:p>
          <a:p>
            <a:r>
              <a:rPr lang="en-US" dirty="0" smtClean="0"/>
              <a:t>     //      </a:t>
            </a:r>
            <a:r>
              <a:rPr lang="en-US" dirty="0" err="1" smtClean="0"/>
              <a:t>BinaryTree</a:t>
            </a:r>
            <a:r>
              <a:rPr lang="en-US" dirty="0" smtClean="0"/>
              <a:t> that is the nth leftmost child of this. Otherwise, </a:t>
            </a:r>
          </a:p>
          <a:p>
            <a:r>
              <a:rPr lang="en-US" dirty="0" smtClean="0"/>
              <a:t>     //      returns null.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" y="4387735"/>
            <a:ext cx="5818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Code that “breaks” with subtype: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5105400"/>
            <a:ext cx="303640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Tree b1 = </a:t>
            </a:r>
            <a:r>
              <a:rPr lang="en-US" sz="2400" dirty="0" err="1" smtClean="0"/>
              <a:t>t.getChild</a:t>
            </a:r>
            <a:r>
              <a:rPr lang="en-US" sz="2400" dirty="0" smtClean="0"/>
              <a:t>(0);</a:t>
            </a:r>
          </a:p>
          <a:p>
            <a:r>
              <a:rPr lang="en-US" sz="2400" dirty="0" smtClean="0"/>
              <a:t>Tree b2 = </a:t>
            </a:r>
            <a:r>
              <a:rPr lang="en-US" sz="2400" dirty="0" err="1" smtClean="0"/>
              <a:t>t.getChild</a:t>
            </a:r>
            <a:r>
              <a:rPr lang="en-US" sz="2400" dirty="0" smtClean="0"/>
              <a:t>(0);</a:t>
            </a:r>
          </a:p>
          <a:p>
            <a:r>
              <a:rPr lang="en-US" sz="2400" dirty="0" smtClean="0"/>
              <a:t>assert b1 == b2;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3587" y="569119"/>
            <a:ext cx="5139933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PS5 Designs [Throughout the Day]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119" y="1989833"/>
            <a:ext cx="8153400" cy="35394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1. Blanton, James		</a:t>
            </a:r>
            <a:r>
              <a:rPr lang="en-US" sz="2800" dirty="0" err="1" smtClean="0"/>
              <a:t>Kalish</a:t>
            </a:r>
            <a:r>
              <a:rPr lang="en-US" sz="2800" dirty="0" smtClean="0"/>
              <a:t>, Michael</a:t>
            </a:r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Borja</a:t>
            </a:r>
            <a:r>
              <a:rPr lang="en-US" sz="2800" dirty="0" smtClean="0"/>
              <a:t>, Joseph	Oh, </a:t>
            </a:r>
            <a:r>
              <a:rPr lang="en-US" sz="2800" dirty="0" err="1" smtClean="0"/>
              <a:t>Uyn</a:t>
            </a:r>
            <a:r>
              <a:rPr lang="en-US" sz="2800" dirty="0" smtClean="0"/>
              <a:t>	                Noh, Brian</a:t>
            </a:r>
          </a:p>
          <a:p>
            <a:r>
              <a:rPr lang="en-US" sz="2800" dirty="0" smtClean="0"/>
              <a:t>3. Brown, Jeremy		Hearn, Charles</a:t>
            </a:r>
          </a:p>
          <a:p>
            <a:r>
              <a:rPr lang="en-US" sz="2800" dirty="0" smtClean="0"/>
              <a:t>4. Chen, </a:t>
            </a:r>
            <a:r>
              <a:rPr lang="en-US" sz="2800" dirty="0" err="1" smtClean="0"/>
              <a:t>Jiamin</a:t>
            </a:r>
            <a:r>
              <a:rPr lang="en-US" sz="2800" dirty="0" smtClean="0"/>
              <a:t>	 Sparkman, Elisabeth	Sun, </a:t>
            </a:r>
            <a:r>
              <a:rPr lang="en-US" sz="2800" dirty="0" err="1" smtClean="0"/>
              <a:t>Yixin</a:t>
            </a:r>
            <a:endParaRPr lang="en-US" sz="2800" dirty="0" smtClean="0"/>
          </a:p>
          <a:p>
            <a:r>
              <a:rPr lang="en-US" sz="2800" dirty="0" smtClean="0"/>
              <a:t>5. Dewey-Vogt, Michael 	Lopez, Erik</a:t>
            </a:r>
          </a:p>
          <a:p>
            <a:r>
              <a:rPr lang="en-US" sz="2800" dirty="0" smtClean="0"/>
              <a:t>6. </a:t>
            </a:r>
            <a:r>
              <a:rPr lang="en-US" sz="2800" dirty="0" err="1" smtClean="0"/>
              <a:t>Dilorenzo</a:t>
            </a:r>
            <a:r>
              <a:rPr lang="en-US" sz="2800" dirty="0" smtClean="0"/>
              <a:t>, Jonathan	 </a:t>
            </a:r>
            <a:r>
              <a:rPr lang="en-US" sz="2800" dirty="0" err="1" smtClean="0"/>
              <a:t>Featherston</a:t>
            </a:r>
            <a:r>
              <a:rPr lang="en-US" sz="2800" dirty="0" smtClean="0"/>
              <a:t>, Joseph</a:t>
            </a:r>
          </a:p>
          <a:p>
            <a:r>
              <a:rPr lang="en-US" sz="2800" dirty="0" smtClean="0"/>
              <a:t>7. </a:t>
            </a:r>
            <a:r>
              <a:rPr lang="en-US" sz="2800" dirty="0" err="1" smtClean="0"/>
              <a:t>Dollhopf</a:t>
            </a:r>
            <a:r>
              <a:rPr lang="en-US" sz="2800" dirty="0" smtClean="0"/>
              <a:t>, </a:t>
            </a:r>
            <a:r>
              <a:rPr lang="en-US" sz="2800" dirty="0" err="1" smtClean="0"/>
              <a:t>Niklaus</a:t>
            </a:r>
            <a:r>
              <a:rPr lang="en-US" sz="2800" dirty="0" smtClean="0"/>
              <a:t>        	Marion, John</a:t>
            </a:r>
          </a:p>
          <a:p>
            <a:r>
              <a:rPr lang="en-US" sz="2800" dirty="0" smtClean="0"/>
              <a:t>8. Herder, Samuel 	        	Wallace, Alexander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Filters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1447800"/>
            <a:ext cx="2209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352800" y="2667000"/>
            <a:ext cx="2209800" cy="533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2000" y="3962400"/>
            <a:ext cx="2209800" cy="533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PointFilter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5181600"/>
            <a:ext cx="2209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NegativeFilter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352800" y="3962400"/>
            <a:ext cx="2209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BlurFilter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019800" y="3886200"/>
            <a:ext cx="2209800" cy="533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MultiFilter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019800" y="5105400"/>
            <a:ext cx="2209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AverageFilter</a:t>
            </a:r>
            <a:endParaRPr lang="en-US" dirty="0"/>
          </a:p>
        </p:txBody>
      </p:sp>
      <p:cxnSp>
        <p:nvCxnSpPr>
          <p:cNvPr id="14" name="Shape 13"/>
          <p:cNvCxnSpPr>
            <a:stCxn id="11" idx="0"/>
            <a:endCxn id="7" idx="2"/>
          </p:cNvCxnSpPr>
          <p:nvPr/>
        </p:nvCxnSpPr>
        <p:spPr>
          <a:xfrm rot="16200000" flipV="1">
            <a:off x="5448300" y="2209800"/>
            <a:ext cx="685800" cy="26670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3"/>
          <p:cNvCxnSpPr>
            <a:stCxn id="12" idx="0"/>
            <a:endCxn id="11" idx="2"/>
          </p:cNvCxnSpPr>
          <p:nvPr/>
        </p:nvCxnSpPr>
        <p:spPr>
          <a:xfrm rot="5400000" flipH="1" flipV="1">
            <a:off x="6781800" y="4762500"/>
            <a:ext cx="685800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13"/>
          <p:cNvCxnSpPr>
            <a:stCxn id="10" idx="0"/>
            <a:endCxn id="7" idx="2"/>
          </p:cNvCxnSpPr>
          <p:nvPr/>
        </p:nvCxnSpPr>
        <p:spPr>
          <a:xfrm rot="5400000" flipH="1" flipV="1">
            <a:off x="4076700" y="3581400"/>
            <a:ext cx="762000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13"/>
          <p:cNvCxnSpPr>
            <a:stCxn id="8" idx="0"/>
            <a:endCxn id="7" idx="2"/>
          </p:cNvCxnSpPr>
          <p:nvPr/>
        </p:nvCxnSpPr>
        <p:spPr>
          <a:xfrm rot="5400000" flipH="1" flipV="1">
            <a:off x="2781300" y="2286000"/>
            <a:ext cx="762000" cy="25908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13"/>
          <p:cNvCxnSpPr>
            <a:stCxn id="9" idx="0"/>
            <a:endCxn id="8" idx="2"/>
          </p:cNvCxnSpPr>
          <p:nvPr/>
        </p:nvCxnSpPr>
        <p:spPr>
          <a:xfrm rot="5400000" flipH="1" flipV="1">
            <a:off x="1524000" y="4838700"/>
            <a:ext cx="685800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13"/>
          <p:cNvCxnSpPr>
            <a:stCxn id="7" idx="0"/>
            <a:endCxn id="6" idx="2"/>
          </p:cNvCxnSpPr>
          <p:nvPr/>
        </p:nvCxnSpPr>
        <p:spPr>
          <a:xfrm rot="5400000" flipH="1" flipV="1">
            <a:off x="4114800" y="2324100"/>
            <a:ext cx="685800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flipH="1">
            <a:off x="6248400" y="6248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Purple: abstract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52600" y="304800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Filter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1697355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PointFilter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304800" y="2703195"/>
            <a:ext cx="11049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NegativeFilter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752600" y="1697355"/>
            <a:ext cx="11049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BlurFilter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3086100" y="1615440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MultiFilter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933700" y="2621280"/>
            <a:ext cx="11049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AverageFilter</a:t>
            </a:r>
            <a:endParaRPr lang="en-US" sz="1600" dirty="0"/>
          </a:p>
        </p:txBody>
      </p:sp>
      <p:cxnSp>
        <p:nvCxnSpPr>
          <p:cNvPr id="14" name="Shape 13"/>
          <p:cNvCxnSpPr>
            <a:stCxn id="11" idx="0"/>
            <a:endCxn id="7" idx="2"/>
          </p:cNvCxnSpPr>
          <p:nvPr/>
        </p:nvCxnSpPr>
        <p:spPr>
          <a:xfrm rot="16200000" flipV="1">
            <a:off x="2603183" y="580073"/>
            <a:ext cx="737235" cy="13335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3"/>
          <p:cNvCxnSpPr>
            <a:stCxn id="12" idx="0"/>
            <a:endCxn id="11" idx="2"/>
          </p:cNvCxnSpPr>
          <p:nvPr/>
        </p:nvCxnSpPr>
        <p:spPr>
          <a:xfrm rot="5400000" flipH="1" flipV="1">
            <a:off x="3346133" y="2328863"/>
            <a:ext cx="432435" cy="152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13"/>
          <p:cNvCxnSpPr>
            <a:stCxn id="10" idx="0"/>
            <a:endCxn id="7" idx="2"/>
          </p:cNvCxnSpPr>
          <p:nvPr/>
        </p:nvCxnSpPr>
        <p:spPr>
          <a:xfrm rot="5400000" flipH="1" flipV="1">
            <a:off x="1895475" y="1288237"/>
            <a:ext cx="819150" cy="79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13"/>
          <p:cNvCxnSpPr>
            <a:stCxn id="8" idx="0"/>
            <a:endCxn id="7" idx="2"/>
          </p:cNvCxnSpPr>
          <p:nvPr/>
        </p:nvCxnSpPr>
        <p:spPr>
          <a:xfrm rot="5400000" flipH="1" flipV="1">
            <a:off x="1247775" y="640080"/>
            <a:ext cx="819150" cy="1295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13"/>
          <p:cNvCxnSpPr>
            <a:stCxn id="9" idx="0"/>
            <a:endCxn id="8" idx="2"/>
          </p:cNvCxnSpPr>
          <p:nvPr/>
        </p:nvCxnSpPr>
        <p:spPr>
          <a:xfrm rot="5400000" flipH="1" flipV="1">
            <a:off x="717233" y="2410778"/>
            <a:ext cx="432435" cy="152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4419600" y="1600200"/>
            <a:ext cx="20574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ParameterizedFilter</a:t>
            </a:r>
            <a:endParaRPr lang="en-US" sz="1600" dirty="0"/>
          </a:p>
        </p:txBody>
      </p:sp>
      <p:cxnSp>
        <p:nvCxnSpPr>
          <p:cNvPr id="50" name="Shape 13"/>
          <p:cNvCxnSpPr>
            <a:stCxn id="49" idx="0"/>
            <a:endCxn id="7" idx="2"/>
          </p:cNvCxnSpPr>
          <p:nvPr/>
        </p:nvCxnSpPr>
        <p:spPr>
          <a:xfrm rot="16200000" flipV="1">
            <a:off x="3515678" y="-332422"/>
            <a:ext cx="721995" cy="31432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4343400" y="2438400"/>
            <a:ext cx="22860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ParameterizedBlurFilter</a:t>
            </a:r>
            <a:endParaRPr lang="en-US" sz="1600" dirty="0"/>
          </a:p>
        </p:txBody>
      </p:sp>
      <p:cxnSp>
        <p:nvCxnSpPr>
          <p:cNvPr id="54" name="Shape 13"/>
          <p:cNvCxnSpPr>
            <a:stCxn id="53" idx="0"/>
            <a:endCxn id="49" idx="2"/>
          </p:cNvCxnSpPr>
          <p:nvPr/>
        </p:nvCxnSpPr>
        <p:spPr>
          <a:xfrm rot="16200000" flipV="1">
            <a:off x="5334953" y="2286953"/>
            <a:ext cx="264795" cy="381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010400" y="1219200"/>
            <a:ext cx="152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1:</a:t>
            </a:r>
          </a:p>
          <a:p>
            <a:r>
              <a:rPr lang="en-US" dirty="0" smtClean="0"/>
              <a:t>Filter subtype</a:t>
            </a:r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2057400" y="4191000"/>
            <a:ext cx="2057400" cy="4972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ParameterizedFilter</a:t>
            </a:r>
            <a:endParaRPr lang="en-US" sz="1600" dirty="0" smtClean="0"/>
          </a:p>
        </p:txBody>
      </p:sp>
      <p:sp>
        <p:nvSpPr>
          <p:cNvPr id="59" name="Rounded Rectangle 58"/>
          <p:cNvSpPr/>
          <p:nvPr/>
        </p:nvSpPr>
        <p:spPr>
          <a:xfrm>
            <a:off x="1219200" y="5111115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PointFilter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990600" y="5934075"/>
            <a:ext cx="15621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NegativeFilter</a:t>
            </a:r>
            <a:endParaRPr lang="en-US" sz="1600" dirty="0"/>
          </a:p>
        </p:txBody>
      </p:sp>
      <p:sp>
        <p:nvSpPr>
          <p:cNvPr id="61" name="Rounded Rectangle 60"/>
          <p:cNvSpPr/>
          <p:nvPr/>
        </p:nvSpPr>
        <p:spPr>
          <a:xfrm>
            <a:off x="2514600" y="5111115"/>
            <a:ext cx="11049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BlurFilter</a:t>
            </a:r>
            <a:endParaRPr lang="en-US" sz="1600" dirty="0"/>
          </a:p>
        </p:txBody>
      </p:sp>
      <p:sp>
        <p:nvSpPr>
          <p:cNvPr id="62" name="Rounded Rectangle 61"/>
          <p:cNvSpPr/>
          <p:nvPr/>
        </p:nvSpPr>
        <p:spPr>
          <a:xfrm>
            <a:off x="3848100" y="5029200"/>
            <a:ext cx="1104900" cy="573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MultiFilter</a:t>
            </a:r>
            <a:endParaRPr lang="en-US" sz="1600" dirty="0"/>
          </a:p>
        </p:txBody>
      </p:sp>
      <p:sp>
        <p:nvSpPr>
          <p:cNvPr id="63" name="Rounded Rectangle 62"/>
          <p:cNvSpPr/>
          <p:nvPr/>
        </p:nvSpPr>
        <p:spPr>
          <a:xfrm>
            <a:off x="3619500" y="5852160"/>
            <a:ext cx="1562100" cy="57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AverageFilter</a:t>
            </a:r>
            <a:endParaRPr lang="en-US" sz="1600" dirty="0"/>
          </a:p>
        </p:txBody>
      </p:sp>
      <p:cxnSp>
        <p:nvCxnSpPr>
          <p:cNvPr id="64" name="Shape 13"/>
          <p:cNvCxnSpPr>
            <a:stCxn id="62" idx="0"/>
            <a:endCxn id="58" idx="2"/>
          </p:cNvCxnSpPr>
          <p:nvPr/>
        </p:nvCxnSpPr>
        <p:spPr>
          <a:xfrm rot="16200000" flipV="1">
            <a:off x="3572828" y="4201478"/>
            <a:ext cx="340995" cy="13144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13"/>
          <p:cNvCxnSpPr>
            <a:stCxn id="63" idx="0"/>
            <a:endCxn id="62" idx="2"/>
          </p:cNvCxnSpPr>
          <p:nvPr/>
        </p:nvCxnSpPr>
        <p:spPr>
          <a:xfrm rot="5400000" flipH="1" flipV="1">
            <a:off x="4275773" y="5727383"/>
            <a:ext cx="249555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13"/>
          <p:cNvCxnSpPr>
            <a:stCxn id="61" idx="0"/>
            <a:endCxn id="58" idx="2"/>
          </p:cNvCxnSpPr>
          <p:nvPr/>
        </p:nvCxnSpPr>
        <p:spPr>
          <a:xfrm rot="5400000" flipH="1" flipV="1">
            <a:off x="2865120" y="4890135"/>
            <a:ext cx="422910" cy="190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13"/>
          <p:cNvCxnSpPr>
            <a:stCxn id="59" idx="0"/>
            <a:endCxn id="58" idx="2"/>
          </p:cNvCxnSpPr>
          <p:nvPr/>
        </p:nvCxnSpPr>
        <p:spPr>
          <a:xfrm rot="5400000" flipH="1" flipV="1">
            <a:off x="2217420" y="4242435"/>
            <a:ext cx="422910" cy="13144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13"/>
          <p:cNvCxnSpPr>
            <a:stCxn id="60" idx="0"/>
            <a:endCxn id="59" idx="2"/>
          </p:cNvCxnSpPr>
          <p:nvPr/>
        </p:nvCxnSpPr>
        <p:spPr>
          <a:xfrm rot="5400000" flipH="1" flipV="1">
            <a:off x="1646873" y="5809298"/>
            <a:ext cx="249555" cy="15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029200" y="4419600"/>
            <a:ext cx="3939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2:</a:t>
            </a:r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getParameter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public abstract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hasParameter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2527762" y="3614651"/>
            <a:ext cx="1104900" cy="3448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Filter</a:t>
            </a:r>
          </a:p>
        </p:txBody>
      </p:sp>
      <p:cxnSp>
        <p:nvCxnSpPr>
          <p:cNvPr id="86" name="Shape 13"/>
          <p:cNvCxnSpPr>
            <a:stCxn id="58" idx="0"/>
            <a:endCxn id="76" idx="2"/>
          </p:cNvCxnSpPr>
          <p:nvPr/>
        </p:nvCxnSpPr>
        <p:spPr>
          <a:xfrm rot="16200000" flipV="1">
            <a:off x="2967384" y="4072284"/>
            <a:ext cx="231544" cy="58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11956</TotalTime>
  <Words>799</Words>
  <Application>Microsoft Office PowerPoint</Application>
  <PresentationFormat>On-screen Show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Class 16: Concurrency Rules</vt:lpstr>
      <vt:lpstr>Menu</vt:lpstr>
      <vt:lpstr>Substitution Principle</vt:lpstr>
      <vt:lpstr>Substitution Principle</vt:lpstr>
      <vt:lpstr>Slide 5</vt:lpstr>
      <vt:lpstr>Slide 6</vt:lpstr>
      <vt:lpstr>Slide 7</vt:lpstr>
      <vt:lpstr>Parameterized Filters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1206</cp:revision>
  <dcterms:created xsi:type="dcterms:W3CDTF">2010-09-07T21:02:44Z</dcterms:created>
  <dcterms:modified xsi:type="dcterms:W3CDTF">2010-10-21T16:20:03Z</dcterms:modified>
</cp:coreProperties>
</file>