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9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6662C-94A1-4705-A9C3-D8085821C2BE}" type="datetimeFigureOut">
              <a:rPr lang="en-US" smtClean="0"/>
              <a:t>10/21/2010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84960-C0FF-436A-821C-772244B8C2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1"/>
          <p:cNvSpPr>
            <a:spLocks noGrp="1" noRot="1" noChangeAspect="1" noTextEdit="1"/>
          </p:cNvSpPr>
          <p:nvPr>
            <p:ph type="sldImg"/>
          </p:nvPr>
        </p:nvSpPr>
        <p:spPr>
          <a:noFill/>
          <a:ln cap="flat">
            <a:headEnd type="none" w="med" len="med"/>
            <a:tailEnd type="none" w="med" len="med"/>
          </a:ln>
        </p:spPr>
      </p:sp>
      <p:sp>
        <p:nvSpPr>
          <p:cNvPr id="1536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50DC8BE7-82C0-4351-BFAB-FFD0C9AC4481}"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148C-5BFF-458E-8F86-0A89C50C07E2}" type="slidenum">
              <a:rPr lang="en-US"/>
              <a:pPr/>
              <a:t>26</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9DB9F-1F23-459E-AC6B-1422837C992C}" type="slidenum">
              <a:rPr lang="en-US"/>
              <a:pPr/>
              <a:t>27</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641C-2970-48E0-AA58-82604AF86C0A}" type="slidenum">
              <a:rPr lang="en-US"/>
              <a:pPr/>
              <a:t>32</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B9EC7-329D-4236-9FBA-FB8A7C08350B}" type="slidenum">
              <a:rPr lang="en-US"/>
              <a:pPr/>
              <a:t>36</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
          <p:cNvSpPr>
            <a:spLocks noGrp="1" noRot="1" noChangeAspect="1" noTextEdit="1"/>
          </p:cNvSpPr>
          <p:nvPr>
            <p:ph type="sldImg"/>
          </p:nvPr>
        </p:nvSpPr>
        <p:spPr>
          <a:noFill/>
          <a:ln cap="flat">
            <a:headEnd type="none" w="med" len="med"/>
            <a:tailEnd type="none" w="med" len="med"/>
          </a:ln>
        </p:spPr>
      </p:sp>
      <p:sp>
        <p:nvSpPr>
          <p:cNvPr id="2048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554921ED-8BFA-4278-98E2-BCC62367346B}"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E004E-8A26-490C-895C-BABC424DFB5A}"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8E0A9-D65D-44A0-AA12-5C4071D9ED24}" type="slidenum">
              <a:rPr lang="en-US"/>
              <a:pPr/>
              <a:t>20</a:t>
            </a:fld>
            <a:endParaRPr lang="en-US"/>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C8C9E-C525-4E14-9408-973AD0B99FDA}" type="slidenum">
              <a:rPr lang="en-US"/>
              <a:pPr/>
              <a:t>21</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F993C-7D2D-4720-9071-A32E243AB0F7}" type="slidenum">
              <a:rPr lang="en-US"/>
              <a:pPr/>
              <a:t>22</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2F02-4497-4C5B-91A4-F0D369FF9906}" type="slidenum">
              <a:rPr lang="en-US"/>
              <a:pPr/>
              <a:t>23</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BBACB-4ABA-40BD-8369-95698C3CA7CC}" type="slidenum">
              <a:rPr lang="en-US"/>
              <a:pPr/>
              <a:t>24</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3E37A-6D33-4937-87A2-4CC17950036B}" type="slidenum">
              <a:rPr lang="en-US"/>
              <a:pPr/>
              <a:t>25</a:t>
            </a:fld>
            <a:endParaRPr lang="en-US"/>
          </a:p>
        </p:txBody>
      </p:sp>
      <p:sp>
        <p:nvSpPr>
          <p:cNvPr id="1153026" name="Rectangle 2"/>
          <p:cNvSpPr>
            <a:spLocks noGrp="1" noRot="1" noChangeAspect="1" noChangeArrowheads="1" noTextEdit="1"/>
          </p:cNvSpPr>
          <p:nvPr>
            <p:ph type="sldImg"/>
          </p:nvPr>
        </p:nvSpPr>
        <p:spPr>
          <a:ln/>
        </p:spPr>
      </p:sp>
      <p:sp>
        <p:nvSpPr>
          <p:cNvPr id="1153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4DBDE-0AF4-44B8-81C1-ABBA18B57E6B}"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4DBDE-0AF4-44B8-81C1-ABBA18B57E6B}"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4DBDE-0AF4-44B8-81C1-ABBA18B57E6B}"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4DBDE-0AF4-44B8-81C1-ABBA18B57E6B}"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4DBDE-0AF4-44B8-81C1-ABBA18B57E6B}"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4DBDE-0AF4-44B8-81C1-ABBA18B57E6B}"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4DBDE-0AF4-44B8-81C1-ABBA18B57E6B}" type="datetimeFigureOut">
              <a:rPr lang="en-US" smtClean="0"/>
              <a:t>10/21/2010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4DBDE-0AF4-44B8-81C1-ABBA18B57E6B}" type="datetimeFigureOut">
              <a:rPr lang="en-US" smtClean="0"/>
              <a:t>10/21/2010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4DBDE-0AF4-44B8-81C1-ABBA18B57E6B}" type="datetimeFigureOut">
              <a:rPr lang="en-US" smtClean="0"/>
              <a:t>10/21/2010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4DBDE-0AF4-44B8-81C1-ABBA18B57E6B}"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4DBDE-0AF4-44B8-81C1-ABBA18B57E6B}"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D12F0-939C-4FFA-A7C8-21AF3CDAA9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4DBDE-0AF4-44B8-81C1-ABBA18B57E6B}" type="datetimeFigureOut">
              <a:rPr lang="en-US" smtClean="0"/>
              <a:t>10/21/2010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D12F0-939C-4FFA-A7C8-21AF3CDAA9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indbugs.sourceforge.net/"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moothspan.wordpress.com/2007/09/06/a-picture-of-the-multicore-crisis/"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04-public_html\cs2220-f10\ps\ps4\images\yixin-su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7350919" y="6146007"/>
            <a:ext cx="1586874" cy="461665"/>
          </a:xfrm>
          <a:prstGeom prst="rect">
            <a:avLst/>
          </a:prstGeom>
          <a:noFill/>
        </p:spPr>
        <p:txBody>
          <a:bodyPr wrap="square" rtlCol="0">
            <a:spAutoFit/>
          </a:bodyPr>
          <a:lstStyle/>
          <a:p>
            <a:pPr algn="r"/>
            <a:r>
              <a:rPr lang="en-US" sz="2400" dirty="0" err="1" smtClean="0">
                <a:solidFill>
                  <a:schemeClr val="bg1">
                    <a:lumMod val="85000"/>
                  </a:schemeClr>
                </a:solidFill>
              </a:rPr>
              <a:t>Yixin</a:t>
            </a:r>
            <a:r>
              <a:rPr lang="en-US" sz="2400" dirty="0" smtClean="0">
                <a:solidFill>
                  <a:schemeClr val="bg1">
                    <a:lumMod val="85000"/>
                  </a:schemeClr>
                </a:solidFill>
              </a:rPr>
              <a:t> Sun</a:t>
            </a:r>
            <a:endParaRPr lang="en-US" sz="2400" dirty="0">
              <a:solidFill>
                <a:schemeClr val="bg1">
                  <a:lumMod val="85000"/>
                </a:schemeClr>
              </a:solidFill>
            </a:endParaRPr>
          </a:p>
        </p:txBody>
      </p:sp>
      <p:sp>
        <p:nvSpPr>
          <p:cNvPr id="2" name="Title 1"/>
          <p:cNvSpPr>
            <a:spLocks noGrp="1"/>
          </p:cNvSpPr>
          <p:nvPr>
            <p:ph type="ctrTitle"/>
          </p:nvPr>
        </p:nvSpPr>
        <p:spPr>
          <a:xfrm>
            <a:off x="6096000" y="685800"/>
            <a:ext cx="2667000" cy="1828800"/>
          </a:xfrm>
          <a:noFill/>
        </p:spPr>
        <p:txBody>
          <a:bodyPr>
            <a:normAutofit/>
          </a:bodyPr>
          <a:lstStyle/>
          <a:p>
            <a:pPr algn="l"/>
            <a:r>
              <a:rPr lang="en-US" sz="3600" dirty="0" smtClean="0"/>
              <a:t>Class </a:t>
            </a:r>
            <a:r>
              <a:rPr lang="en-US" sz="3600" dirty="0" smtClean="0"/>
              <a:t>17:</a:t>
            </a:r>
            <a:r>
              <a:rPr lang="en-US" sz="3600" dirty="0" smtClean="0"/>
              <a:t/>
            </a:r>
            <a:br>
              <a:rPr lang="en-US" sz="3600" dirty="0" smtClean="0"/>
            </a:br>
            <a:r>
              <a:rPr lang="en-US" sz="3600" dirty="0" smtClean="0"/>
              <a:t>Concurrency </a:t>
            </a:r>
            <a:r>
              <a:rPr lang="en-US" sz="3600" dirty="0" smtClean="0"/>
              <a:t>and OOP</a:t>
            </a:r>
            <a:endParaRPr lang="en-US" sz="3600" b="1" dirty="0" smtClean="0"/>
          </a:p>
        </p:txBody>
      </p:sp>
      <p:sp>
        <p:nvSpPr>
          <p:cNvPr id="3" name="Subtitle 2"/>
          <p:cNvSpPr>
            <a:spLocks noGrp="1"/>
          </p:cNvSpPr>
          <p:nvPr>
            <p:ph type="subTitle" idx="1"/>
          </p:nvPr>
        </p:nvSpPr>
        <p:spPr>
          <a:xfrm>
            <a:off x="6607969" y="4648199"/>
            <a:ext cx="2388394" cy="1071563"/>
          </a:xfrm>
          <a:noFill/>
        </p:spPr>
        <p:txBody>
          <a:bodyPr>
            <a:normAutofit fontScale="92500" lnSpcReduction="20000"/>
          </a:bodyPr>
          <a:lstStyle/>
          <a:p>
            <a:pPr algn="r">
              <a:lnSpc>
                <a:spcPct val="110000"/>
              </a:lnSpc>
              <a:spcBef>
                <a:spcPts val="0"/>
              </a:spcBef>
            </a:pPr>
            <a:r>
              <a:rPr lang="en-US" sz="2400" dirty="0" smtClean="0">
                <a:solidFill>
                  <a:schemeClr val="bg1"/>
                </a:solidFill>
              </a:rPr>
              <a:t>Fall 2010</a:t>
            </a:r>
          </a:p>
          <a:p>
            <a:pPr algn="r">
              <a:lnSpc>
                <a:spcPct val="110000"/>
              </a:lnSpc>
              <a:spcBef>
                <a:spcPts val="0"/>
              </a:spcBef>
            </a:pPr>
            <a:r>
              <a:rPr lang="en-US" sz="2400" dirty="0" err="1" smtClean="0">
                <a:solidFill>
                  <a:schemeClr val="bg1"/>
                </a:solidFill>
              </a:rPr>
              <a:t>UVa</a:t>
            </a:r>
            <a:endParaRPr lang="en-US" sz="2400" dirty="0" smtClean="0">
              <a:solidFill>
                <a:schemeClr val="bg1"/>
              </a:solidFill>
            </a:endParaRPr>
          </a:p>
          <a:p>
            <a:pPr algn="r">
              <a:lnSpc>
                <a:spcPct val="110000"/>
              </a:lnSpc>
              <a:spcBef>
                <a:spcPts val="0"/>
              </a:spcBef>
            </a:pPr>
            <a:r>
              <a:rPr lang="en-US" sz="2400" dirty="0" smtClean="0">
                <a:solidFill>
                  <a:schemeClr val="bg1"/>
                </a:solidFill>
              </a:rPr>
              <a:t>David Evans</a:t>
            </a:r>
            <a:endParaRPr lang="en-US" sz="2400" dirty="0">
              <a:solidFill>
                <a:schemeClr val="bg1"/>
              </a:solidFill>
            </a:endParaRPr>
          </a:p>
        </p:txBody>
      </p:sp>
      <p:sp>
        <p:nvSpPr>
          <p:cNvPr id="6" name="Rectangle 5"/>
          <p:cNvSpPr/>
          <p:nvPr/>
        </p:nvSpPr>
        <p:spPr>
          <a:xfrm>
            <a:off x="0" y="0"/>
            <a:ext cx="2819400" cy="2308324"/>
          </a:xfrm>
          <a:prstGeom prst="rect">
            <a:avLst/>
          </a:prstGeom>
        </p:spPr>
        <p:txBody>
          <a:bodyPr wrap="square">
            <a:spAutoFit/>
          </a:bodyPr>
          <a:lstStyle/>
          <a:p>
            <a:pPr algn="ctr"/>
            <a:r>
              <a:rPr lang="en-US" sz="3600" dirty="0" smtClean="0"/>
              <a:t>cs2220: Engineering Software</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le 926721"/>
          <p:cNvSpPr>
            <a:spLocks noGrp="1" noChangeArrowheads="1"/>
          </p:cNvSpPr>
          <p:nvPr>
            <p:ph type="title"/>
          </p:nvPr>
        </p:nvSpPr>
        <p:spPr/>
        <p:txBody>
          <a:bodyPr/>
          <a:lstStyle/>
          <a:p>
            <a:pPr marL="0" indent="0" defTabSz="914400" eaLnBrk="1" hangingPunct="1"/>
            <a:r>
              <a:rPr lang="en-US" smtClean="0"/>
              <a:t>Why are threads hard?</a:t>
            </a:r>
          </a:p>
        </p:txBody>
      </p:sp>
      <p:sp>
        <p:nvSpPr>
          <p:cNvPr id="926723" name="Text Placeholder 926722"/>
          <p:cNvSpPr>
            <a:spLocks noGrp="1" noChangeArrowheads="1"/>
          </p:cNvSpPr>
          <p:nvPr>
            <p:ph type="body" idx="1"/>
          </p:nvPr>
        </p:nvSpPr>
        <p:spPr>
          <a:xfrm>
            <a:off x="392113" y="1295400"/>
            <a:ext cx="8230393" cy="4876800"/>
          </a:xfrm>
        </p:spPr>
        <p:txBody>
          <a:bodyPr/>
          <a:lstStyle/>
          <a:p>
            <a:pPr defTabSz="914400" eaLnBrk="1" hangingPunct="1">
              <a:buNone/>
            </a:pPr>
            <a:r>
              <a:rPr lang="en-US" sz="2800" dirty="0" smtClean="0"/>
              <a:t>Too few ordering constraints: </a:t>
            </a:r>
            <a:r>
              <a:rPr lang="en-US" sz="2800" b="1" dirty="0" smtClean="0"/>
              <a:t>race conditions</a:t>
            </a:r>
          </a:p>
          <a:p>
            <a:pPr defTabSz="914400" eaLnBrk="1" hangingPunct="1">
              <a:buNone/>
            </a:pPr>
            <a:r>
              <a:rPr lang="en-US" sz="2800" dirty="0" smtClean="0"/>
              <a:t>Too many ordering constraints: </a:t>
            </a:r>
            <a:r>
              <a:rPr lang="en-US" sz="2800" b="1" dirty="0" smtClean="0"/>
              <a:t>deadlocks</a:t>
            </a:r>
          </a:p>
          <a:p>
            <a:pPr defTabSz="914400" eaLnBrk="1" hangingPunct="1">
              <a:buNone/>
            </a:pPr>
            <a:r>
              <a:rPr lang="en-US" sz="2800" b="1" dirty="0" smtClean="0"/>
              <a:t>	poor performance, </a:t>
            </a:r>
            <a:r>
              <a:rPr lang="en-US" sz="2800" b="1" dirty="0" err="1" smtClean="0"/>
              <a:t>livelocks</a:t>
            </a:r>
            <a:r>
              <a:rPr lang="en-US" sz="2800" b="1" dirty="0" smtClean="0"/>
              <a:t>, starvation</a:t>
            </a:r>
          </a:p>
          <a:p>
            <a:pPr defTabSz="914400" eaLnBrk="1" hangingPunct="1">
              <a:buNone/>
            </a:pPr>
            <a:r>
              <a:rPr lang="en-US" sz="2800" dirty="0" smtClean="0"/>
              <a:t>Hard/impossible to reason modularly</a:t>
            </a:r>
          </a:p>
          <a:p>
            <a:pPr lvl="1" defTabSz="914400" eaLnBrk="1" hangingPunct="1"/>
            <a:r>
              <a:rPr lang="en-US" sz="2400" dirty="0" smtClean="0"/>
              <a:t>If an object is accessible to multiple threads, need to think about what any of those threads could do at any time!</a:t>
            </a:r>
          </a:p>
          <a:p>
            <a:pPr defTabSz="914400" eaLnBrk="1" hangingPunct="1">
              <a:buNone/>
            </a:pPr>
            <a:r>
              <a:rPr lang="en-US" sz="2800" dirty="0" smtClean="0"/>
              <a:t>Testing is </a:t>
            </a:r>
            <a:r>
              <a:rPr lang="en-US" sz="2800" b="1" dirty="0" smtClean="0"/>
              <a:t>even more impossible</a:t>
            </a:r>
            <a:r>
              <a:rPr lang="en-US" sz="2800" dirty="0" smtClean="0"/>
              <a:t> than it is for sequential code</a:t>
            </a:r>
          </a:p>
          <a:p>
            <a:pPr lvl="1" defTabSz="914400" eaLnBrk="1" hangingPunct="1"/>
            <a:r>
              <a:rPr lang="en-US" sz="2400" dirty="0" smtClean="0"/>
              <a:t>Even if you test all the inputs, don’t know it will work if threads run in different order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Text Placeholder 2"/>
          <p:cNvSpPr>
            <a:spLocks noGrp="1"/>
          </p:cNvSpPr>
          <p:nvPr>
            <p:ph type="body" idx="1"/>
          </p:nvPr>
        </p:nvSpPr>
        <p:spPr/>
        <p:txBody>
          <a:bodyPr/>
          <a:lstStyle/>
          <a:p>
            <a:pPr>
              <a:buNone/>
            </a:pPr>
            <a:r>
              <a:rPr lang="en-US" dirty="0" smtClean="0"/>
              <a:t>No shared store</a:t>
            </a:r>
          </a:p>
          <a:p>
            <a:pPr lvl="1">
              <a:buNone/>
            </a:pPr>
            <a:r>
              <a:rPr lang="en-US" b="1" dirty="0" smtClean="0"/>
              <a:t>Functional programming</a:t>
            </a:r>
          </a:p>
          <a:p>
            <a:pPr lvl="1">
              <a:buNone/>
            </a:pPr>
            <a:r>
              <a:rPr lang="en-US" b="1" dirty="0" smtClean="0"/>
              <a:t>		</a:t>
            </a:r>
            <a:r>
              <a:rPr lang="en-US" dirty="0" smtClean="0"/>
              <a:t>Scheme without </a:t>
            </a:r>
            <a:r>
              <a:rPr lang="en-US" b="1" dirty="0" smtClean="0"/>
              <a:t>set!</a:t>
            </a:r>
            <a:r>
              <a:rPr lang="en-US" dirty="0" smtClean="0"/>
              <a:t>,</a:t>
            </a:r>
            <a:r>
              <a:rPr lang="en-US" b="1" dirty="0" smtClean="0"/>
              <a:t> set-car!</a:t>
            </a:r>
            <a:r>
              <a:rPr lang="en-US" dirty="0" smtClean="0"/>
              <a:t>,</a:t>
            </a:r>
            <a:r>
              <a:rPr lang="en-US" b="1" dirty="0" smtClean="0"/>
              <a:t> set-</a:t>
            </a:r>
            <a:r>
              <a:rPr lang="en-US" b="1" dirty="0" err="1" smtClean="0"/>
              <a:t>cdr</a:t>
            </a:r>
            <a:r>
              <a:rPr lang="en-US" b="1" dirty="0" smtClean="0"/>
              <a:t>!</a:t>
            </a:r>
          </a:p>
          <a:p>
            <a:pPr>
              <a:buNone/>
            </a:pPr>
            <a:r>
              <a:rPr lang="en-US" b="1" dirty="0" smtClean="0"/>
              <a:t>Use analysis tools and locking discipline</a:t>
            </a:r>
          </a:p>
          <a:p>
            <a:pPr>
              <a:buNone/>
            </a:pPr>
            <a:r>
              <a:rPr lang="en-US" dirty="0" smtClean="0"/>
              <a:t>	 </a:t>
            </a:r>
            <a:r>
              <a:rPr lang="en-US" dirty="0" smtClean="0">
                <a:hlinkClick r:id="rId2"/>
              </a:rPr>
              <a:t>http://findbugs.sourceforge.net/</a:t>
            </a:r>
            <a:r>
              <a:rPr lang="en-US" dirty="0" smtClean="0"/>
              <a:t> </a:t>
            </a:r>
          </a:p>
          <a:p>
            <a:pPr>
              <a:buNone/>
            </a:pPr>
            <a:r>
              <a:rPr lang="en-US" dirty="0" smtClean="0"/>
              <a:t>Force </a:t>
            </a:r>
            <a:r>
              <a:rPr lang="en-US" b="1" dirty="0" smtClean="0"/>
              <a:t>determinism</a:t>
            </a:r>
          </a:p>
          <a:p>
            <a:pPr>
              <a:buNone/>
            </a:pPr>
            <a:r>
              <a:rPr lang="en-US" b="1" dirty="0" smtClean="0"/>
              <a:t>	</a:t>
            </a:r>
            <a:r>
              <a:rPr lang="en-US" dirty="0" smtClean="0"/>
              <a:t>Require thread </a:t>
            </a:r>
            <a:r>
              <a:rPr lang="en-US" dirty="0" err="1" smtClean="0"/>
              <a:t>interleavings</a:t>
            </a:r>
            <a:r>
              <a:rPr lang="en-US" dirty="0" smtClean="0"/>
              <a:t> to happen in a predictable way</a:t>
            </a:r>
            <a:endParaRPr lang="en-US" b="1" dirty="0" smtClean="0"/>
          </a:p>
          <a:p>
            <a:pPr lvl="1">
              <a:buNone/>
            </a:pPr>
            <a:endParaRPr lang="en-US" b="1" dirty="0" smtClean="0"/>
          </a:p>
        </p:txBody>
      </p:sp>
      <p:pic>
        <p:nvPicPr>
          <p:cNvPr id="5122" name="Picture 2"/>
          <p:cNvPicPr>
            <a:picLocks noChangeAspect="1" noChangeArrowheads="1"/>
          </p:cNvPicPr>
          <p:nvPr/>
        </p:nvPicPr>
        <p:blipFill>
          <a:blip r:embed="rId3" cstate="print"/>
          <a:srcRect/>
          <a:stretch>
            <a:fillRect/>
          </a:stretch>
        </p:blipFill>
        <p:spPr bwMode="auto">
          <a:xfrm>
            <a:off x="6550818" y="3890962"/>
            <a:ext cx="1143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3587" y="569119"/>
            <a:ext cx="5139933"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800" dirty="0" smtClean="0"/>
              <a:t>PS5 Designs [Throughout the Day]</a:t>
            </a:r>
          </a:p>
        </p:txBody>
      </p:sp>
      <p:sp>
        <p:nvSpPr>
          <p:cNvPr id="5" name="TextBox 4"/>
          <p:cNvSpPr txBox="1"/>
          <p:nvPr/>
        </p:nvSpPr>
        <p:spPr>
          <a:xfrm>
            <a:off x="569119" y="1989833"/>
            <a:ext cx="8153400" cy="35394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dirty="0" smtClean="0"/>
              <a:t>1. Blanton, James		</a:t>
            </a:r>
            <a:r>
              <a:rPr lang="en-US" sz="2800" dirty="0" err="1" smtClean="0"/>
              <a:t>Kalish</a:t>
            </a:r>
            <a:r>
              <a:rPr lang="en-US" sz="2800" dirty="0" smtClean="0"/>
              <a:t>, Michael</a:t>
            </a:r>
          </a:p>
          <a:p>
            <a:r>
              <a:rPr lang="en-US" sz="2800" dirty="0" smtClean="0"/>
              <a:t>2. </a:t>
            </a:r>
            <a:r>
              <a:rPr lang="en-US" sz="2800" dirty="0" err="1" smtClean="0"/>
              <a:t>Borja</a:t>
            </a:r>
            <a:r>
              <a:rPr lang="en-US" sz="2800" dirty="0" smtClean="0"/>
              <a:t>, Joseph	Oh, </a:t>
            </a:r>
            <a:r>
              <a:rPr lang="en-US" sz="2800" dirty="0" err="1" smtClean="0"/>
              <a:t>Uyn</a:t>
            </a:r>
            <a:r>
              <a:rPr lang="en-US" sz="2800" dirty="0" smtClean="0"/>
              <a:t>	                Noh, Brian</a:t>
            </a:r>
          </a:p>
          <a:p>
            <a:r>
              <a:rPr lang="en-US" sz="2800" dirty="0" smtClean="0"/>
              <a:t>3. Brown, Jeremy		Hearn, Charles</a:t>
            </a:r>
          </a:p>
          <a:p>
            <a:r>
              <a:rPr lang="en-US" sz="2800" dirty="0" smtClean="0"/>
              <a:t>4. Chen, </a:t>
            </a:r>
            <a:r>
              <a:rPr lang="en-US" sz="2800" dirty="0" err="1" smtClean="0"/>
              <a:t>Jiamin</a:t>
            </a:r>
            <a:r>
              <a:rPr lang="en-US" sz="2800" dirty="0" smtClean="0"/>
              <a:t>	 Sparkman, Elisabeth	Sun, </a:t>
            </a:r>
            <a:r>
              <a:rPr lang="en-US" sz="2800" dirty="0" err="1" smtClean="0"/>
              <a:t>Yixin</a:t>
            </a:r>
            <a:endParaRPr lang="en-US" sz="2800" dirty="0" smtClean="0"/>
          </a:p>
          <a:p>
            <a:r>
              <a:rPr lang="en-US" sz="2800" dirty="0" smtClean="0"/>
              <a:t>5. Dewey-Vogt, Michael 	Lopez, Erik</a:t>
            </a:r>
          </a:p>
          <a:p>
            <a:r>
              <a:rPr lang="en-US" sz="2800" dirty="0" smtClean="0"/>
              <a:t>6. </a:t>
            </a:r>
            <a:r>
              <a:rPr lang="en-US" sz="2800" dirty="0" err="1" smtClean="0"/>
              <a:t>Dilorenzo</a:t>
            </a:r>
            <a:r>
              <a:rPr lang="en-US" sz="2800" dirty="0" smtClean="0"/>
              <a:t>, Jonathan	 </a:t>
            </a:r>
            <a:r>
              <a:rPr lang="en-US" sz="2800" dirty="0" err="1" smtClean="0"/>
              <a:t>Featherston</a:t>
            </a:r>
            <a:r>
              <a:rPr lang="en-US" sz="2800" dirty="0" smtClean="0"/>
              <a:t>, Joseph</a:t>
            </a:r>
          </a:p>
          <a:p>
            <a:r>
              <a:rPr lang="en-US" sz="2800" dirty="0" smtClean="0"/>
              <a:t>7. </a:t>
            </a:r>
            <a:r>
              <a:rPr lang="en-US" sz="2800" dirty="0" err="1" smtClean="0"/>
              <a:t>Dollhopf</a:t>
            </a:r>
            <a:r>
              <a:rPr lang="en-US" sz="2800" dirty="0" smtClean="0"/>
              <a:t>, </a:t>
            </a:r>
            <a:r>
              <a:rPr lang="en-US" sz="2800" dirty="0" err="1" smtClean="0"/>
              <a:t>Niklaus</a:t>
            </a:r>
            <a:r>
              <a:rPr lang="en-US" sz="2800" dirty="0" smtClean="0"/>
              <a:t>        	Marion, John</a:t>
            </a:r>
          </a:p>
          <a:p>
            <a:r>
              <a:rPr lang="en-US" sz="2800" dirty="0" smtClean="0"/>
              <a:t>8. Herder, Samuel 	        	Wallace, Alexander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20638" y="152400"/>
            <a:ext cx="9144001" cy="1143000"/>
          </a:xfrm>
        </p:spPr>
        <p:txBody>
          <a:bodyPr/>
          <a:lstStyle/>
          <a:p>
            <a:r>
              <a:rPr lang="en-US"/>
              <a:t>Buzzword Description</a:t>
            </a:r>
          </a:p>
        </p:txBody>
      </p:sp>
      <p:sp>
        <p:nvSpPr>
          <p:cNvPr id="464899" name="Rectangle 3"/>
          <p:cNvSpPr>
            <a:spLocks noGrp="1" noChangeArrowheads="1"/>
          </p:cNvSpPr>
          <p:nvPr>
            <p:ph type="body" idx="1"/>
          </p:nvPr>
        </p:nvSpPr>
        <p:spPr>
          <a:xfrm>
            <a:off x="90488" y="1225550"/>
            <a:ext cx="8824912" cy="3595103"/>
          </a:xfrm>
        </p:spPr>
        <p:txBody>
          <a:bodyPr/>
          <a:lstStyle/>
          <a:p>
            <a:pPr lvl="1">
              <a:lnSpc>
                <a:spcPct val="90000"/>
              </a:lnSpc>
              <a:buFontTx/>
              <a:buNone/>
            </a:pPr>
            <a:endParaRPr lang="en-US" dirty="0"/>
          </a:p>
          <a:p>
            <a:pPr lvl="1">
              <a:lnSpc>
                <a:spcPct val="90000"/>
              </a:lnSpc>
              <a:buFontTx/>
              <a:buNone/>
            </a:pPr>
            <a:r>
              <a:rPr lang="en-US" dirty="0"/>
              <a:t>	</a:t>
            </a:r>
            <a:r>
              <a:rPr lang="en-US" sz="4000" dirty="0"/>
              <a:t>“A </a:t>
            </a:r>
            <a:r>
              <a:rPr lang="en-US" sz="4000" b="1" dirty="0">
                <a:solidFill>
                  <a:srgbClr val="0070C0"/>
                </a:solidFill>
              </a:rPr>
              <a:t>simple</a:t>
            </a:r>
            <a:r>
              <a:rPr lang="en-US" sz="4000" dirty="0"/>
              <a:t>, </a:t>
            </a:r>
            <a:r>
              <a:rPr lang="en-US" sz="4000" b="1" dirty="0">
                <a:solidFill>
                  <a:srgbClr val="0070C0"/>
                </a:solidFill>
              </a:rPr>
              <a:t>object-oriented</a:t>
            </a:r>
            <a:r>
              <a:rPr lang="en-US" sz="4000" dirty="0"/>
              <a:t>, distributed, interpreted, </a:t>
            </a:r>
            <a:r>
              <a:rPr lang="en-US" sz="4000" b="1" dirty="0">
                <a:solidFill>
                  <a:srgbClr val="0070C0"/>
                </a:solidFill>
              </a:rPr>
              <a:t>robust</a:t>
            </a:r>
            <a:r>
              <a:rPr lang="en-US" sz="4000" dirty="0"/>
              <a:t>, </a:t>
            </a:r>
            <a:r>
              <a:rPr lang="en-US" sz="4000" b="1" dirty="0">
                <a:solidFill>
                  <a:srgbClr val="0070C0"/>
                </a:solidFill>
              </a:rPr>
              <a:t>secure</a:t>
            </a:r>
            <a:r>
              <a:rPr lang="en-US" sz="4000" dirty="0"/>
              <a:t>, architecture neutral, portable, high-performance, </a:t>
            </a:r>
            <a:r>
              <a:rPr lang="en-US" sz="4000" b="1" dirty="0">
                <a:solidFill>
                  <a:srgbClr val="7030A0"/>
                </a:solidFill>
              </a:rPr>
              <a:t>multithreaded</a:t>
            </a:r>
            <a:r>
              <a:rPr lang="en-US" sz="4000" dirty="0"/>
              <a:t>, and dynamic language</a:t>
            </a:r>
            <a:r>
              <a:rPr lang="en-US" sz="4000" dirty="0" smtClean="0"/>
              <a:t>.”      [</a:t>
            </a:r>
            <a:r>
              <a:rPr lang="en-US" sz="4000" dirty="0"/>
              <a:t>Sun95]</a:t>
            </a:r>
          </a:p>
        </p:txBody>
      </p:sp>
      <p:sp>
        <p:nvSpPr>
          <p:cNvPr id="464900" name="Text Box 4"/>
          <p:cNvSpPr txBox="1">
            <a:spLocks noChangeArrowheads="1"/>
          </p:cNvSpPr>
          <p:nvPr/>
        </p:nvSpPr>
        <p:spPr bwMode="auto">
          <a:xfrm>
            <a:off x="1150520" y="5113420"/>
            <a:ext cx="6962775"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smtClean="0"/>
              <a:t>As the course proceeds, we </a:t>
            </a:r>
            <a:r>
              <a:rPr lang="en-US" sz="2000" dirty="0"/>
              <a:t>will discuss how well it satisfies </a:t>
            </a:r>
            <a:r>
              <a:rPr lang="en-US" sz="2000" dirty="0" smtClean="0"/>
              <a:t>these </a:t>
            </a:r>
            <a:r>
              <a:rPr lang="en-US" sz="2000" dirty="0"/>
              <a:t>“buzzwords</a:t>
            </a:r>
            <a:r>
              <a:rPr lang="en-US" sz="2000" dirty="0" smtClean="0"/>
              <a:t>”.  You should especially be able to answer how well it satisfies each of the </a:t>
            </a:r>
            <a:r>
              <a:rPr lang="en-US" sz="2000" dirty="0" smtClean="0">
                <a:solidFill>
                  <a:srgbClr val="0070C0"/>
                </a:solidFill>
              </a:rPr>
              <a:t>blue</a:t>
            </a:r>
            <a:r>
              <a:rPr lang="en-US" sz="2000" dirty="0" smtClean="0"/>
              <a:t> ones in your final interview.</a:t>
            </a:r>
            <a:endParaRPr lang="en-US" sz="2000" dirty="0"/>
          </a:p>
        </p:txBody>
      </p:sp>
      <p:sp>
        <p:nvSpPr>
          <p:cNvPr id="5" name="Text Box 5"/>
          <p:cNvSpPr txBox="1">
            <a:spLocks noChangeArrowheads="1"/>
          </p:cNvSpPr>
          <p:nvPr/>
        </p:nvSpPr>
        <p:spPr bwMode="auto">
          <a:xfrm>
            <a:off x="122238" y="66675"/>
            <a:ext cx="164731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r>
              <a:rPr lang="en-US" sz="2000" dirty="0"/>
              <a:t>from Class 2...</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219075" y="1673225"/>
            <a:ext cx="4510088" cy="2708275"/>
          </a:xfrm>
        </p:spPr>
        <p:txBody>
          <a:bodyPr>
            <a:normAutofit fontScale="90000"/>
          </a:bodyPr>
          <a:lstStyle/>
          <a:p>
            <a:r>
              <a:rPr lang="en-US" dirty="0" smtClean="0"/>
              <a:t>What does is mean for a language to be “Object-Oriented”?</a:t>
            </a:r>
            <a:endParaRPr lang="en-US" dirty="0"/>
          </a:p>
        </p:txBody>
      </p:sp>
      <p:pic>
        <p:nvPicPr>
          <p:cNvPr id="848899" name="Picture 3" descr="byte"/>
          <p:cNvPicPr>
            <a:picLocks noChangeAspect="1" noChangeArrowheads="1"/>
          </p:cNvPicPr>
          <p:nvPr/>
        </p:nvPicPr>
        <p:blipFill>
          <a:blip r:embed="rId2" cstate="print"/>
          <a:srcRect l="3482" t="9525" r="2502" b="11111"/>
          <a:stretch>
            <a:fillRect/>
          </a:stretch>
        </p:blipFill>
        <p:spPr bwMode="auto">
          <a:xfrm>
            <a:off x="4752975" y="493713"/>
            <a:ext cx="4114800"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US"/>
              <a:t>What is an Object?</a:t>
            </a:r>
          </a:p>
        </p:txBody>
      </p:sp>
      <p:sp>
        <p:nvSpPr>
          <p:cNvPr id="849923" name="Rectangle 3"/>
          <p:cNvSpPr>
            <a:spLocks noGrp="1" noChangeArrowheads="1"/>
          </p:cNvSpPr>
          <p:nvPr>
            <p:ph type="body" idx="1"/>
          </p:nvPr>
        </p:nvSpPr>
        <p:spPr/>
        <p:txBody>
          <a:bodyPr/>
          <a:lstStyle/>
          <a:p>
            <a:r>
              <a:rPr lang="en-US"/>
              <a:t>Packaging state and procedures </a:t>
            </a:r>
          </a:p>
          <a:p>
            <a:pPr lvl="1"/>
            <a:r>
              <a:rPr lang="en-US"/>
              <a:t>state: the rep</a:t>
            </a:r>
          </a:p>
          <a:p>
            <a:pPr lvl="2"/>
            <a:r>
              <a:rPr lang="en-US"/>
              <a:t>What a thing is</a:t>
            </a:r>
          </a:p>
          <a:p>
            <a:pPr lvl="1"/>
            <a:r>
              <a:rPr lang="en-US"/>
              <a:t>procedures: methods and constructors</a:t>
            </a:r>
          </a:p>
          <a:p>
            <a:pPr lvl="2"/>
            <a:r>
              <a:rPr lang="en-US"/>
              <a:t>What you can do with it</a:t>
            </a:r>
          </a:p>
          <a:p>
            <a:pPr lvl="2"/>
            <a:endParaRPr lang="en-US"/>
          </a:p>
          <a:p>
            <a:endParaRPr lang="en-US"/>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Effect transition="in" filter="dissolve">
                                      <p:cBhvr>
                                        <p:cTn id="7" dur="500"/>
                                        <p:tgtEl>
                                          <p:spTgt spid="8499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9923">
                                            <p:txEl>
                                              <p:pRg st="1" end="1"/>
                                            </p:txEl>
                                          </p:spTgt>
                                        </p:tgtEl>
                                        <p:attrNameLst>
                                          <p:attrName>style.visibility</p:attrName>
                                        </p:attrNameLst>
                                      </p:cBhvr>
                                      <p:to>
                                        <p:strVal val="visible"/>
                                      </p:to>
                                    </p:set>
                                    <p:animEffect transition="in" filter="dissolve">
                                      <p:cBhvr>
                                        <p:cTn id="10" dur="500"/>
                                        <p:tgtEl>
                                          <p:spTgt spid="8499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49923">
                                            <p:txEl>
                                              <p:pRg st="2" end="2"/>
                                            </p:txEl>
                                          </p:spTgt>
                                        </p:tgtEl>
                                        <p:attrNameLst>
                                          <p:attrName>style.visibility</p:attrName>
                                        </p:attrNameLst>
                                      </p:cBhvr>
                                      <p:to>
                                        <p:strVal val="visible"/>
                                      </p:to>
                                    </p:set>
                                    <p:animEffect transition="in" filter="dissolve">
                                      <p:cBhvr>
                                        <p:cTn id="13" dur="500"/>
                                        <p:tgtEl>
                                          <p:spTgt spid="8499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9923">
                                            <p:txEl>
                                              <p:pRg st="3" end="3"/>
                                            </p:txEl>
                                          </p:spTgt>
                                        </p:tgtEl>
                                        <p:attrNameLst>
                                          <p:attrName>style.visibility</p:attrName>
                                        </p:attrNameLst>
                                      </p:cBhvr>
                                      <p:to>
                                        <p:strVal val="visible"/>
                                      </p:to>
                                    </p:set>
                                    <p:animEffect transition="in" filter="dissolve">
                                      <p:cBhvr>
                                        <p:cTn id="16" dur="500"/>
                                        <p:tgtEl>
                                          <p:spTgt spid="84992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49923">
                                            <p:txEl>
                                              <p:pRg st="4" end="4"/>
                                            </p:txEl>
                                          </p:spTgt>
                                        </p:tgtEl>
                                        <p:attrNameLst>
                                          <p:attrName>style.visibility</p:attrName>
                                        </p:attrNameLst>
                                      </p:cBhvr>
                                      <p:to>
                                        <p:strVal val="visible"/>
                                      </p:to>
                                    </p:set>
                                    <p:animEffect transition="in" filter="dissolve">
                                      <p:cBhvr>
                                        <p:cTn id="19" dur="500"/>
                                        <p:tgtEl>
                                          <p:spTgt spid="84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body" idx="1"/>
          </p:nvPr>
        </p:nvSpPr>
        <p:spPr>
          <a:xfrm>
            <a:off x="228600" y="1109663"/>
            <a:ext cx="8407400" cy="5367337"/>
          </a:xfrm>
        </p:spPr>
        <p:txBody>
          <a:bodyPr/>
          <a:lstStyle/>
          <a:p>
            <a:pPr>
              <a:lnSpc>
                <a:spcPct val="90000"/>
              </a:lnSpc>
              <a:buFontTx/>
              <a:buNone/>
            </a:pPr>
            <a:r>
              <a:rPr lang="en-US" sz="2800" dirty="0"/>
              <a:t>	“Object-oriented programming is programming with inheritance.  Data abstraction is programming using user-defined types.  With few exceptions, object-oriented programming can and ought to be a superset of data abstraction.  These techniques need proper support to be effective.  Data abstraction primarily needs support in the form of language features and object-oriented programming needs further support from a programming environment.  To be general purpose, a language supporting data abstraction or object-oriented programming must enable effective use of traditional hardware.”</a:t>
            </a:r>
          </a:p>
        </p:txBody>
      </p:sp>
      <p:sp>
        <p:nvSpPr>
          <p:cNvPr id="850947" name="Rectangle 3"/>
          <p:cNvSpPr>
            <a:spLocks noGrp="1" noChangeArrowheads="1"/>
          </p:cNvSpPr>
          <p:nvPr>
            <p:ph type="title"/>
          </p:nvPr>
        </p:nvSpPr>
        <p:spPr>
          <a:xfrm>
            <a:off x="296863" y="88900"/>
            <a:ext cx="8596312" cy="1143000"/>
          </a:xfrm>
        </p:spPr>
        <p:txBody>
          <a:bodyPr/>
          <a:lstStyle/>
          <a:p>
            <a:r>
              <a:rPr lang="en-US" sz="3600" dirty="0" err="1"/>
              <a:t>Bjarne</a:t>
            </a:r>
            <a:r>
              <a:rPr lang="en-US" sz="3600" dirty="0"/>
              <a:t> </a:t>
            </a:r>
            <a:r>
              <a:rPr lang="en-US" sz="3600" dirty="0" err="1"/>
              <a:t>Stroustrup</a:t>
            </a:r>
            <a:r>
              <a:rPr lang="en-US" sz="3600" dirty="0"/>
              <a:t> (C++)’s Answer</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309563" y="1214438"/>
            <a:ext cx="3890962" cy="3785652"/>
          </a:xfrm>
          <a:prstGeom prst="rect">
            <a:avLst/>
          </a:prstGeom>
          <a:noFill/>
          <a:ln w="31750">
            <a:noFill/>
            <a:miter lim="800000"/>
            <a:headEnd/>
            <a:tailEnd/>
          </a:ln>
          <a:effectLst/>
        </p:spPr>
        <p:txBody>
          <a:bodyPr wrap="square">
            <a:spAutoFit/>
          </a:bodyPr>
          <a:lstStyle/>
          <a:p>
            <a:r>
              <a:rPr lang="en-US" sz="4000" dirty="0"/>
              <a:t>“I invented the term </a:t>
            </a:r>
            <a:r>
              <a:rPr lang="en-US" sz="4000" i="1" dirty="0"/>
              <a:t>Object-Oriented</a:t>
            </a:r>
            <a:r>
              <a:rPr lang="en-US" sz="4000" dirty="0"/>
              <a:t> and I can tell you I did not have C++ in mind.”	</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4038600" y="1245333"/>
            <a:ext cx="4758382" cy="3567113"/>
          </a:xfrm>
          <a:prstGeom prst="rect">
            <a:avLst/>
          </a:prstGeom>
          <a:noFill/>
          <a:ln w="9525">
            <a:noFill/>
            <a:miter lim="800000"/>
            <a:headEnd/>
            <a:tailEnd/>
          </a:ln>
        </p:spPr>
      </p:pic>
      <p:sp>
        <p:nvSpPr>
          <p:cNvPr id="4" name="Rectangle 3"/>
          <p:cNvSpPr/>
          <p:nvPr/>
        </p:nvSpPr>
        <p:spPr>
          <a:xfrm>
            <a:off x="7083339" y="4901625"/>
            <a:ext cx="1604927" cy="584775"/>
          </a:xfrm>
          <a:prstGeom prst="rect">
            <a:avLst/>
          </a:prstGeom>
        </p:spPr>
        <p:txBody>
          <a:bodyPr wrap="none">
            <a:spAutoFit/>
          </a:bodyPr>
          <a:lstStyle/>
          <a:p>
            <a:r>
              <a:rPr lang="en-US" sz="3200" dirty="0" smtClean="0"/>
              <a:t>Alan Kay</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222250" y="274638"/>
            <a:ext cx="8755063" cy="1143000"/>
          </a:xfrm>
        </p:spPr>
        <p:txBody>
          <a:bodyPr/>
          <a:lstStyle/>
          <a:p>
            <a:r>
              <a:rPr lang="en-US" sz="4000"/>
              <a:t>Programming Language History</a:t>
            </a:r>
          </a:p>
        </p:txBody>
      </p:sp>
      <p:sp>
        <p:nvSpPr>
          <p:cNvPr id="852995" name="Rectangle 3"/>
          <p:cNvSpPr>
            <a:spLocks noGrp="1" noChangeArrowheads="1"/>
          </p:cNvSpPr>
          <p:nvPr>
            <p:ph type="body" idx="1"/>
          </p:nvPr>
        </p:nvSpPr>
        <p:spPr>
          <a:xfrm>
            <a:off x="303213" y="1449388"/>
            <a:ext cx="8466137" cy="4525962"/>
          </a:xfrm>
        </p:spPr>
        <p:txBody>
          <a:bodyPr/>
          <a:lstStyle/>
          <a:p>
            <a:r>
              <a:rPr lang="en-US" dirty="0"/>
              <a:t>Before 1954: </a:t>
            </a:r>
            <a:r>
              <a:rPr lang="en-US" dirty="0" err="1"/>
              <a:t>twidling</a:t>
            </a:r>
            <a:r>
              <a:rPr lang="en-US" dirty="0"/>
              <a:t> knobs, machine code, assembly code</a:t>
            </a:r>
          </a:p>
          <a:p>
            <a:r>
              <a:rPr lang="en-US" dirty="0"/>
              <a:t>FORTRAN (John Backus, </a:t>
            </a:r>
            <a:r>
              <a:rPr lang="en-US" dirty="0" err="1"/>
              <a:t>UVa</a:t>
            </a:r>
            <a:r>
              <a:rPr lang="en-US" dirty="0"/>
              <a:t> dropout, 1954) – Formula Translation</a:t>
            </a:r>
          </a:p>
          <a:p>
            <a:r>
              <a:rPr lang="en-US" dirty="0" err="1"/>
              <a:t>Algol</a:t>
            </a:r>
            <a:r>
              <a:rPr lang="en-US" dirty="0"/>
              <a:t> (Peter </a:t>
            </a:r>
            <a:r>
              <a:rPr lang="en-US" dirty="0" err="1"/>
              <a:t>Naur</a:t>
            </a:r>
            <a:r>
              <a:rPr lang="en-US" dirty="0"/>
              <a:t>, Alan Perlis, et. al., 1958-1960)</a:t>
            </a:r>
          </a:p>
          <a:p>
            <a:pPr lvl="1"/>
            <a:r>
              <a:rPr lang="en-US" dirty="0"/>
              <a:t>Most influential programming language</a:t>
            </a:r>
          </a:p>
          <a:p>
            <a:pPr lvl="1"/>
            <a:r>
              <a:rPr lang="en-US" dirty="0"/>
              <a:t>Many of the things </a:t>
            </a:r>
            <a:r>
              <a:rPr lang="en-US" dirty="0" err="1"/>
              <a:t>Algol</a:t>
            </a:r>
            <a:r>
              <a:rPr lang="en-US" dirty="0"/>
              <a:t> did first (types, while, blocks) are in Java</a:t>
            </a:r>
          </a:p>
        </p:txBody>
      </p:sp>
      <p:sp>
        <p:nvSpPr>
          <p:cNvPr id="852996" name="Text Box 4"/>
          <p:cNvSpPr txBox="1">
            <a:spLocks noChangeArrowheads="1"/>
          </p:cNvSpPr>
          <p:nvPr/>
        </p:nvSpPr>
        <p:spPr bwMode="auto">
          <a:xfrm>
            <a:off x="4633913" y="1944688"/>
            <a:ext cx="1948097" cy="46166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r>
              <a:rPr lang="en-US" sz="2400" dirty="0"/>
              <a:t>BNF Grammar</a:t>
            </a:r>
          </a:p>
        </p:txBody>
      </p:sp>
      <p:sp>
        <p:nvSpPr>
          <p:cNvPr id="852997" name="Line 5"/>
          <p:cNvSpPr>
            <a:spLocks noChangeShapeType="1"/>
          </p:cNvSpPr>
          <p:nvPr/>
        </p:nvSpPr>
        <p:spPr bwMode="auto">
          <a:xfrm flipH="1">
            <a:off x="4343400" y="2438400"/>
            <a:ext cx="304800" cy="228600"/>
          </a:xfrm>
          <a:prstGeom prst="line">
            <a:avLst/>
          </a:prstGeom>
          <a:noFill/>
          <a:ln w="31750">
            <a:solidFill>
              <a:schemeClr val="tx2">
                <a:lumMod val="75000"/>
              </a:schemeClr>
            </a:solidFill>
            <a:round/>
            <a:headEnd/>
            <a:tailEnd type="arrow" w="med" len="med"/>
          </a:ln>
          <a:effectLst/>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2996"/>
                                        </p:tgtEl>
                                        <p:attrNameLst>
                                          <p:attrName>style.visibility</p:attrName>
                                        </p:attrNameLst>
                                      </p:cBhvr>
                                      <p:to>
                                        <p:strVal val="visible"/>
                                      </p:to>
                                    </p:set>
                                    <p:animEffect transition="in" filter="dissolve">
                                      <p:cBhvr>
                                        <p:cTn id="7" dur="500"/>
                                        <p:tgtEl>
                                          <p:spTgt spid="8529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2997"/>
                                        </p:tgtEl>
                                        <p:attrNameLst>
                                          <p:attrName>style.visibility</p:attrName>
                                        </p:attrNameLst>
                                      </p:cBhvr>
                                      <p:to>
                                        <p:strVal val="visible"/>
                                      </p:to>
                                    </p:set>
                                    <p:animEffect transition="in" filter="dissolve">
                                      <p:cBhvr>
                                        <p:cTn id="10" dur="500"/>
                                        <p:tgtEl>
                                          <p:spTgt spid="85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6" grpId="0" animBg="1"/>
      <p:bldP spid="8529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342900" y="274638"/>
            <a:ext cx="5986463" cy="1143000"/>
          </a:xfrm>
        </p:spPr>
        <p:txBody>
          <a:bodyPr>
            <a:normAutofit/>
          </a:bodyPr>
          <a:lstStyle/>
          <a:p>
            <a:r>
              <a:rPr lang="en-US" sz="3600" dirty="0"/>
              <a:t>Programming Language History</a:t>
            </a:r>
          </a:p>
        </p:txBody>
      </p:sp>
      <p:sp>
        <p:nvSpPr>
          <p:cNvPr id="854019" name="Rectangle 3"/>
          <p:cNvSpPr>
            <a:spLocks noGrp="1" noChangeArrowheads="1"/>
          </p:cNvSpPr>
          <p:nvPr>
            <p:ph type="body" idx="1"/>
          </p:nvPr>
        </p:nvSpPr>
        <p:spPr>
          <a:xfrm>
            <a:off x="411163" y="1417638"/>
            <a:ext cx="5989637" cy="4778375"/>
          </a:xfrm>
        </p:spPr>
        <p:txBody>
          <a:bodyPr>
            <a:normAutofit fontScale="92500" lnSpcReduction="10000"/>
          </a:bodyPr>
          <a:lstStyle/>
          <a:p>
            <a:pPr>
              <a:buNone/>
            </a:pPr>
            <a:r>
              <a:rPr lang="en-US" b="1" dirty="0" err="1"/>
              <a:t>Simula</a:t>
            </a:r>
            <a:r>
              <a:rPr lang="en-US" dirty="0"/>
              <a:t> (Dahl and </a:t>
            </a:r>
            <a:r>
              <a:rPr lang="en-US" dirty="0" err="1"/>
              <a:t>Nygaard</a:t>
            </a:r>
            <a:r>
              <a:rPr lang="en-US" dirty="0"/>
              <a:t>, 1962-7)</a:t>
            </a:r>
          </a:p>
          <a:p>
            <a:pPr lvl="1">
              <a:buNone/>
            </a:pPr>
            <a:r>
              <a:rPr lang="en-US" dirty="0"/>
              <a:t>First language with </a:t>
            </a:r>
            <a:r>
              <a:rPr lang="en-US" dirty="0" err="1"/>
              <a:t>subtyping</a:t>
            </a:r>
            <a:r>
              <a:rPr lang="en-US" dirty="0"/>
              <a:t> and inheritance</a:t>
            </a:r>
          </a:p>
          <a:p>
            <a:pPr>
              <a:buNone/>
            </a:pPr>
            <a:r>
              <a:rPr lang="en-US" b="1" dirty="0"/>
              <a:t>CLU</a:t>
            </a:r>
            <a:r>
              <a:rPr lang="en-US" dirty="0"/>
              <a:t> (</a:t>
            </a:r>
            <a:r>
              <a:rPr lang="en-US" dirty="0" err="1"/>
              <a:t>Liskov</a:t>
            </a:r>
            <a:r>
              <a:rPr lang="en-US" dirty="0"/>
              <a:t> et. al., 1970s)</a:t>
            </a:r>
          </a:p>
          <a:p>
            <a:pPr lvl="1">
              <a:buNone/>
            </a:pPr>
            <a:r>
              <a:rPr lang="en-US" dirty="0"/>
              <a:t>First language with good support for </a:t>
            </a:r>
            <a:r>
              <a:rPr lang="en-US" b="1" dirty="0"/>
              <a:t>data abstraction</a:t>
            </a:r>
            <a:r>
              <a:rPr lang="en-US" dirty="0"/>
              <a:t> (but no </a:t>
            </a:r>
            <a:r>
              <a:rPr lang="en-US" dirty="0" err="1"/>
              <a:t>subtyping</a:t>
            </a:r>
            <a:r>
              <a:rPr lang="en-US" dirty="0"/>
              <a:t> or inheritance</a:t>
            </a:r>
            <a:r>
              <a:rPr lang="en-US" dirty="0" smtClean="0"/>
              <a:t>)</a:t>
            </a:r>
          </a:p>
          <a:p>
            <a:pPr>
              <a:buNone/>
            </a:pPr>
            <a:r>
              <a:rPr lang="en-US" b="1" dirty="0" smtClean="0"/>
              <a:t>Smalltalk</a:t>
            </a:r>
            <a:r>
              <a:rPr lang="en-US" dirty="0" smtClean="0"/>
              <a:t> </a:t>
            </a:r>
            <a:r>
              <a:rPr lang="en-US" dirty="0"/>
              <a:t>(Kay et. al., 1970s)</a:t>
            </a:r>
          </a:p>
          <a:p>
            <a:pPr lvl="1">
              <a:buNone/>
            </a:pPr>
            <a:r>
              <a:rPr lang="en-US" dirty="0"/>
              <a:t>First successful language and programming system to support </a:t>
            </a:r>
            <a:r>
              <a:rPr lang="en-US" dirty="0" err="1"/>
              <a:t>subtyping</a:t>
            </a:r>
            <a:r>
              <a:rPr lang="en-US" dirty="0"/>
              <a:t> and inheritance</a:t>
            </a:r>
          </a:p>
        </p:txBody>
      </p:sp>
      <p:pic>
        <p:nvPicPr>
          <p:cNvPr id="3074" name="Picture 2"/>
          <p:cNvPicPr>
            <a:picLocks noChangeAspect="1" noChangeArrowheads="1"/>
          </p:cNvPicPr>
          <p:nvPr/>
        </p:nvPicPr>
        <p:blipFill>
          <a:blip r:embed="rId2" cstate="print"/>
          <a:srcRect/>
          <a:stretch>
            <a:fillRect/>
          </a:stretch>
        </p:blipFill>
        <p:spPr bwMode="auto">
          <a:xfrm>
            <a:off x="6553200" y="228600"/>
            <a:ext cx="2343150" cy="1796415"/>
          </a:xfrm>
          <a:prstGeom prst="rect">
            <a:avLst/>
          </a:prstGeom>
          <a:noFill/>
          <a:ln w="9525">
            <a:noFill/>
            <a:miter lim="800000"/>
            <a:headEnd/>
            <a:tailEnd/>
          </a:ln>
        </p:spPr>
      </p:pic>
      <p:sp>
        <p:nvSpPr>
          <p:cNvPr id="5" name="TextBox 4"/>
          <p:cNvSpPr txBox="1"/>
          <p:nvPr/>
        </p:nvSpPr>
        <p:spPr>
          <a:xfrm>
            <a:off x="6774656" y="2020253"/>
            <a:ext cx="1978875" cy="369332"/>
          </a:xfrm>
          <a:prstGeom prst="rect">
            <a:avLst/>
          </a:prstGeom>
          <a:noFill/>
        </p:spPr>
        <p:txBody>
          <a:bodyPr wrap="none" rtlCol="0">
            <a:spAutoFit/>
          </a:bodyPr>
          <a:lstStyle/>
          <a:p>
            <a:r>
              <a:rPr lang="en-US" b="1" dirty="0" smtClean="0"/>
              <a:t>2002 Turing Award</a:t>
            </a:r>
            <a:endParaRPr lang="en-US" b="1" dirty="0"/>
          </a:p>
        </p:txBody>
      </p:sp>
      <p:pic>
        <p:nvPicPr>
          <p:cNvPr id="3075" name="Picture 3"/>
          <p:cNvPicPr>
            <a:picLocks noChangeAspect="1" noChangeArrowheads="1"/>
          </p:cNvPicPr>
          <p:nvPr/>
        </p:nvPicPr>
        <p:blipFill>
          <a:blip r:embed="rId3" cstate="print"/>
          <a:srcRect/>
          <a:stretch>
            <a:fillRect/>
          </a:stretch>
        </p:blipFill>
        <p:spPr bwMode="auto">
          <a:xfrm>
            <a:off x="6812756" y="2372679"/>
            <a:ext cx="1828800" cy="1524000"/>
          </a:xfrm>
          <a:prstGeom prst="rect">
            <a:avLst/>
          </a:prstGeom>
          <a:noFill/>
          <a:ln w="9525">
            <a:noFill/>
            <a:miter lim="800000"/>
            <a:headEnd/>
            <a:tailEnd/>
          </a:ln>
        </p:spPr>
      </p:pic>
      <p:sp>
        <p:nvSpPr>
          <p:cNvPr id="7" name="TextBox 6"/>
          <p:cNvSpPr txBox="1"/>
          <p:nvPr/>
        </p:nvSpPr>
        <p:spPr>
          <a:xfrm>
            <a:off x="6719887" y="3937159"/>
            <a:ext cx="1978875" cy="369332"/>
          </a:xfrm>
          <a:prstGeom prst="rect">
            <a:avLst/>
          </a:prstGeom>
          <a:noFill/>
        </p:spPr>
        <p:txBody>
          <a:bodyPr wrap="none" rtlCol="0">
            <a:spAutoFit/>
          </a:bodyPr>
          <a:lstStyle/>
          <a:p>
            <a:r>
              <a:rPr lang="en-US" b="1" dirty="0" smtClean="0"/>
              <a:t>2008 Turing Award</a:t>
            </a:r>
            <a:endParaRPr lang="en-US" b="1" dirty="0"/>
          </a:p>
        </p:txBody>
      </p:sp>
      <p:pic>
        <p:nvPicPr>
          <p:cNvPr id="3076" name="Picture 4"/>
          <p:cNvPicPr>
            <a:picLocks noChangeAspect="1" noChangeArrowheads="1"/>
          </p:cNvPicPr>
          <p:nvPr/>
        </p:nvPicPr>
        <p:blipFill>
          <a:blip r:embed="rId4" cstate="print"/>
          <a:srcRect/>
          <a:stretch>
            <a:fillRect/>
          </a:stretch>
        </p:blipFill>
        <p:spPr bwMode="auto">
          <a:xfrm>
            <a:off x="6988969" y="4317813"/>
            <a:ext cx="1504950" cy="1678889"/>
          </a:xfrm>
          <a:prstGeom prst="rect">
            <a:avLst/>
          </a:prstGeom>
          <a:noFill/>
          <a:ln w="9525">
            <a:noFill/>
            <a:miter lim="800000"/>
            <a:headEnd/>
            <a:tailEnd/>
          </a:ln>
        </p:spPr>
      </p:pic>
      <p:sp>
        <p:nvSpPr>
          <p:cNvPr id="9" name="TextBox 8"/>
          <p:cNvSpPr txBox="1"/>
          <p:nvPr/>
        </p:nvSpPr>
        <p:spPr>
          <a:xfrm>
            <a:off x="6705600" y="6031468"/>
            <a:ext cx="1978875" cy="369332"/>
          </a:xfrm>
          <a:prstGeom prst="rect">
            <a:avLst/>
          </a:prstGeom>
          <a:noFill/>
        </p:spPr>
        <p:txBody>
          <a:bodyPr wrap="none" rtlCol="0">
            <a:spAutoFit/>
          </a:bodyPr>
          <a:lstStyle/>
          <a:p>
            <a:r>
              <a:rPr lang="en-US" b="1" dirty="0" smtClean="0"/>
              <a:t>2003 Turing Award</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3587" y="569119"/>
            <a:ext cx="5139933"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800" dirty="0" smtClean="0"/>
              <a:t>PS5 Designs [Throughout the Day]</a:t>
            </a:r>
          </a:p>
        </p:txBody>
      </p:sp>
      <p:sp>
        <p:nvSpPr>
          <p:cNvPr id="5" name="TextBox 4"/>
          <p:cNvSpPr txBox="1"/>
          <p:nvPr/>
        </p:nvSpPr>
        <p:spPr>
          <a:xfrm>
            <a:off x="569119" y="1989833"/>
            <a:ext cx="8153400" cy="35394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dirty="0" smtClean="0"/>
              <a:t>1. Blanton, James		</a:t>
            </a:r>
            <a:r>
              <a:rPr lang="en-US" sz="2800" dirty="0" err="1" smtClean="0"/>
              <a:t>Kalish</a:t>
            </a:r>
            <a:r>
              <a:rPr lang="en-US" sz="2800" dirty="0" smtClean="0"/>
              <a:t>, Michael</a:t>
            </a:r>
          </a:p>
          <a:p>
            <a:r>
              <a:rPr lang="en-US" sz="2800" dirty="0" smtClean="0">
                <a:solidFill>
                  <a:schemeClr val="accent5">
                    <a:lumMod val="50000"/>
                  </a:schemeClr>
                </a:solidFill>
              </a:rPr>
              <a:t>2. </a:t>
            </a:r>
            <a:r>
              <a:rPr lang="en-US" sz="2800" dirty="0" err="1" smtClean="0">
                <a:solidFill>
                  <a:schemeClr val="accent5">
                    <a:lumMod val="50000"/>
                  </a:schemeClr>
                </a:solidFill>
              </a:rPr>
              <a:t>Borja</a:t>
            </a:r>
            <a:r>
              <a:rPr lang="en-US" sz="2800" dirty="0" smtClean="0">
                <a:solidFill>
                  <a:schemeClr val="accent5">
                    <a:lumMod val="50000"/>
                  </a:schemeClr>
                </a:solidFill>
              </a:rPr>
              <a:t>, Joseph	Oh, </a:t>
            </a:r>
            <a:r>
              <a:rPr lang="en-US" sz="2800" dirty="0" err="1" smtClean="0">
                <a:solidFill>
                  <a:schemeClr val="accent5">
                    <a:lumMod val="50000"/>
                  </a:schemeClr>
                </a:solidFill>
              </a:rPr>
              <a:t>Uyn</a:t>
            </a:r>
            <a:r>
              <a:rPr lang="en-US" sz="2800" dirty="0" smtClean="0">
                <a:solidFill>
                  <a:schemeClr val="accent5">
                    <a:lumMod val="50000"/>
                  </a:schemeClr>
                </a:solidFill>
              </a:rPr>
              <a:t>	                Noh, Brian</a:t>
            </a:r>
          </a:p>
          <a:p>
            <a:r>
              <a:rPr lang="en-US" sz="2800" dirty="0" smtClean="0">
                <a:solidFill>
                  <a:schemeClr val="accent5">
                    <a:lumMod val="50000"/>
                  </a:schemeClr>
                </a:solidFill>
              </a:rPr>
              <a:t>3. Brown, Jeremy		Hearn, Charles</a:t>
            </a:r>
          </a:p>
          <a:p>
            <a:r>
              <a:rPr lang="en-US" sz="2800" dirty="0" smtClean="0">
                <a:solidFill>
                  <a:schemeClr val="accent5">
                    <a:lumMod val="50000"/>
                  </a:schemeClr>
                </a:solidFill>
              </a:rPr>
              <a:t>4. Chen, </a:t>
            </a:r>
            <a:r>
              <a:rPr lang="en-US" sz="2800" dirty="0" err="1" smtClean="0">
                <a:solidFill>
                  <a:schemeClr val="accent5">
                    <a:lumMod val="50000"/>
                  </a:schemeClr>
                </a:solidFill>
              </a:rPr>
              <a:t>Jiamin</a:t>
            </a:r>
            <a:r>
              <a:rPr lang="en-US" sz="2800" dirty="0" smtClean="0">
                <a:solidFill>
                  <a:schemeClr val="accent5">
                    <a:lumMod val="50000"/>
                  </a:schemeClr>
                </a:solidFill>
              </a:rPr>
              <a:t>	 Sparkman, Elisabeth	Sun, </a:t>
            </a:r>
            <a:r>
              <a:rPr lang="en-US" sz="2800" dirty="0" err="1" smtClean="0">
                <a:solidFill>
                  <a:schemeClr val="accent5">
                    <a:lumMod val="50000"/>
                  </a:schemeClr>
                </a:solidFill>
              </a:rPr>
              <a:t>Yixin</a:t>
            </a:r>
            <a:endParaRPr lang="en-US" sz="2800" dirty="0" smtClean="0">
              <a:solidFill>
                <a:schemeClr val="accent5">
                  <a:lumMod val="50000"/>
                </a:schemeClr>
              </a:solidFill>
            </a:endParaRPr>
          </a:p>
          <a:p>
            <a:r>
              <a:rPr lang="en-US" sz="2800" dirty="0" smtClean="0"/>
              <a:t>5. Dewey-Vogt, Michael 	Lopez, Erik</a:t>
            </a:r>
          </a:p>
          <a:p>
            <a:r>
              <a:rPr lang="en-US" sz="2800" dirty="0" smtClean="0">
                <a:solidFill>
                  <a:schemeClr val="accent5">
                    <a:lumMod val="50000"/>
                  </a:schemeClr>
                </a:solidFill>
              </a:rPr>
              <a:t>6. </a:t>
            </a:r>
            <a:r>
              <a:rPr lang="en-US" sz="2800" dirty="0" err="1" smtClean="0">
                <a:solidFill>
                  <a:schemeClr val="accent5">
                    <a:lumMod val="50000"/>
                  </a:schemeClr>
                </a:solidFill>
              </a:rPr>
              <a:t>Dilorenzo</a:t>
            </a:r>
            <a:r>
              <a:rPr lang="en-US" sz="2800" dirty="0" smtClean="0">
                <a:solidFill>
                  <a:schemeClr val="accent5">
                    <a:lumMod val="50000"/>
                  </a:schemeClr>
                </a:solidFill>
              </a:rPr>
              <a:t>, Jonathan	 </a:t>
            </a:r>
            <a:r>
              <a:rPr lang="en-US" sz="2800" dirty="0" err="1" smtClean="0">
                <a:solidFill>
                  <a:schemeClr val="accent5">
                    <a:lumMod val="50000"/>
                  </a:schemeClr>
                </a:solidFill>
              </a:rPr>
              <a:t>Featherston</a:t>
            </a:r>
            <a:r>
              <a:rPr lang="en-US" sz="2800" dirty="0" smtClean="0">
                <a:solidFill>
                  <a:schemeClr val="accent5">
                    <a:lumMod val="50000"/>
                  </a:schemeClr>
                </a:solidFill>
              </a:rPr>
              <a:t>, Joseph</a:t>
            </a:r>
          </a:p>
          <a:p>
            <a:r>
              <a:rPr lang="en-US" sz="2800" dirty="0" smtClean="0"/>
              <a:t>7. </a:t>
            </a:r>
            <a:r>
              <a:rPr lang="en-US" sz="2800" dirty="0" err="1" smtClean="0"/>
              <a:t>Dollhopf</a:t>
            </a:r>
            <a:r>
              <a:rPr lang="en-US" sz="2800" dirty="0" smtClean="0"/>
              <a:t>, </a:t>
            </a:r>
            <a:r>
              <a:rPr lang="en-US" sz="2800" dirty="0" err="1" smtClean="0"/>
              <a:t>Niklaus</a:t>
            </a:r>
            <a:r>
              <a:rPr lang="en-US" sz="2800" dirty="0" smtClean="0"/>
              <a:t>        	Marion, John</a:t>
            </a:r>
          </a:p>
          <a:p>
            <a:r>
              <a:rPr lang="en-US" sz="2800" dirty="0" smtClean="0">
                <a:solidFill>
                  <a:schemeClr val="accent5">
                    <a:lumMod val="50000"/>
                  </a:schemeClr>
                </a:solidFill>
              </a:rPr>
              <a:t>8. Herder, Samuel 	        	Wallace, Alexander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p:txBody>
          <a:bodyPr/>
          <a:lstStyle/>
          <a:p>
            <a:r>
              <a:rPr lang="en-US"/>
              <a:t>Simula</a:t>
            </a:r>
          </a:p>
        </p:txBody>
      </p:sp>
      <p:sp>
        <p:nvSpPr>
          <p:cNvPr id="1141763" name="Rectangle 3"/>
          <p:cNvSpPr>
            <a:spLocks noGrp="1" noChangeArrowheads="1"/>
          </p:cNvSpPr>
          <p:nvPr>
            <p:ph type="body" idx="1"/>
          </p:nvPr>
        </p:nvSpPr>
        <p:spPr>
          <a:xfrm>
            <a:off x="152400" y="1295400"/>
            <a:ext cx="4114800" cy="4830763"/>
          </a:xfrm>
        </p:spPr>
        <p:txBody>
          <a:bodyPr>
            <a:normAutofit fontScale="92500" lnSpcReduction="10000"/>
          </a:bodyPr>
          <a:lstStyle/>
          <a:p>
            <a:r>
              <a:rPr lang="en-US" dirty="0"/>
              <a:t>Considered the first “object-oriented” programming language</a:t>
            </a:r>
          </a:p>
          <a:p>
            <a:r>
              <a:rPr lang="en-US" dirty="0"/>
              <a:t>Language designed for </a:t>
            </a:r>
            <a:r>
              <a:rPr lang="en-US" i="1" dirty="0"/>
              <a:t>simula</a:t>
            </a:r>
            <a:r>
              <a:rPr lang="en-US" dirty="0"/>
              <a:t>tion by Kristen </a:t>
            </a:r>
            <a:r>
              <a:rPr lang="en-US" dirty="0" err="1"/>
              <a:t>Nygaard</a:t>
            </a:r>
            <a:r>
              <a:rPr lang="en-US" dirty="0"/>
              <a:t> and Ole-Johan Dahl (Norway, 1962)</a:t>
            </a:r>
          </a:p>
          <a:p>
            <a:r>
              <a:rPr lang="en-US" dirty="0"/>
              <a:t>Had special syntax for defining classes that packages state and procedures together</a:t>
            </a:r>
          </a:p>
        </p:txBody>
      </p:sp>
      <p:pic>
        <p:nvPicPr>
          <p:cNvPr id="5123" name="Picture 3"/>
          <p:cNvPicPr>
            <a:picLocks noChangeAspect="1" noChangeArrowheads="1"/>
          </p:cNvPicPr>
          <p:nvPr/>
        </p:nvPicPr>
        <p:blipFill>
          <a:blip r:embed="rId3" cstate="print"/>
          <a:srcRect/>
          <a:stretch>
            <a:fillRect/>
          </a:stretch>
        </p:blipFill>
        <p:spPr bwMode="auto">
          <a:xfrm>
            <a:off x="4414060" y="1828800"/>
            <a:ext cx="472994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p:txBody>
          <a:bodyPr>
            <a:normAutofit/>
          </a:bodyPr>
          <a:lstStyle/>
          <a:p>
            <a:r>
              <a:rPr lang="en-US"/>
              <a:t>Counter in Simula</a:t>
            </a:r>
          </a:p>
        </p:txBody>
      </p:sp>
      <p:sp>
        <p:nvSpPr>
          <p:cNvPr id="1143811" name="Rectangle 3"/>
          <p:cNvSpPr>
            <a:spLocks noGrp="1" noChangeArrowheads="1"/>
          </p:cNvSpPr>
          <p:nvPr>
            <p:ph idx="1"/>
          </p:nvPr>
        </p:nvSpPr>
        <p:spPr/>
        <p:txBody>
          <a:bodyPr>
            <a:normAutofit fontScale="92500" lnSpcReduction="20000"/>
          </a:bodyPr>
          <a:lstStyle/>
          <a:p>
            <a:pPr>
              <a:buFontTx/>
              <a:buNone/>
            </a:pPr>
            <a:r>
              <a:rPr lang="en-US" b="1" dirty="0"/>
              <a:t>class</a:t>
            </a:r>
            <a:r>
              <a:rPr lang="en-US" dirty="0"/>
              <a:t> counter; </a:t>
            </a:r>
          </a:p>
          <a:p>
            <a:pPr>
              <a:buFontTx/>
              <a:buNone/>
            </a:pPr>
            <a:r>
              <a:rPr lang="en-US" dirty="0"/>
              <a:t>   integer count;</a:t>
            </a:r>
          </a:p>
          <a:p>
            <a:pPr>
              <a:buFontTx/>
              <a:buNone/>
            </a:pPr>
            <a:r>
              <a:rPr lang="en-US" dirty="0"/>
              <a:t>   </a:t>
            </a:r>
            <a:r>
              <a:rPr lang="en-US" b="1" dirty="0"/>
              <a:t>begin</a:t>
            </a:r>
          </a:p>
          <a:p>
            <a:pPr>
              <a:buFontTx/>
              <a:buNone/>
            </a:pPr>
            <a:r>
              <a:rPr lang="en-US" dirty="0"/>
              <a:t>     </a:t>
            </a:r>
            <a:r>
              <a:rPr lang="en-US" b="1" dirty="0"/>
              <a:t>procedure </a:t>
            </a:r>
            <a:r>
              <a:rPr lang="en-US" dirty="0"/>
              <a:t>reset(); count := 0; </a:t>
            </a:r>
            <a:r>
              <a:rPr lang="en-US" b="1" dirty="0"/>
              <a:t>end;</a:t>
            </a:r>
            <a:r>
              <a:rPr lang="en-US" dirty="0"/>
              <a:t>       </a:t>
            </a:r>
          </a:p>
          <a:p>
            <a:pPr>
              <a:buFontTx/>
              <a:buNone/>
            </a:pPr>
            <a:r>
              <a:rPr lang="en-US" dirty="0"/>
              <a:t>     </a:t>
            </a:r>
            <a:r>
              <a:rPr lang="en-US" b="1" dirty="0"/>
              <a:t>procedure </a:t>
            </a:r>
            <a:r>
              <a:rPr lang="en-US" dirty="0"/>
              <a:t>next(); </a:t>
            </a:r>
          </a:p>
          <a:p>
            <a:pPr>
              <a:buFontTx/>
              <a:buNone/>
            </a:pPr>
            <a:r>
              <a:rPr lang="en-US" dirty="0"/>
              <a:t>          count := count + 1; </a:t>
            </a:r>
            <a:r>
              <a:rPr lang="en-US" b="1" dirty="0"/>
              <a:t>end;</a:t>
            </a:r>
          </a:p>
          <a:p>
            <a:pPr>
              <a:buFontTx/>
              <a:buNone/>
            </a:pPr>
            <a:r>
              <a:rPr lang="en-US" b="1" dirty="0"/>
              <a:t>     </a:t>
            </a:r>
            <a:r>
              <a:rPr lang="en-US" dirty="0"/>
              <a:t>integer </a:t>
            </a:r>
            <a:r>
              <a:rPr lang="en-US" b="1" dirty="0"/>
              <a:t>procedure</a:t>
            </a:r>
            <a:r>
              <a:rPr lang="en-US" dirty="0"/>
              <a:t> current();</a:t>
            </a:r>
          </a:p>
          <a:p>
            <a:pPr>
              <a:buFontTx/>
              <a:buNone/>
            </a:pPr>
            <a:r>
              <a:rPr lang="en-US" dirty="0"/>
              <a:t>         current := count; </a:t>
            </a:r>
            <a:r>
              <a:rPr lang="en-US" b="1" dirty="0"/>
              <a:t>end;</a:t>
            </a:r>
          </a:p>
          <a:p>
            <a:pPr>
              <a:buFontTx/>
              <a:buNone/>
            </a:pPr>
            <a:r>
              <a:rPr lang="en-US" b="1" dirty="0"/>
              <a:t>   end</a:t>
            </a:r>
          </a:p>
        </p:txBody>
      </p:sp>
      <p:sp>
        <p:nvSpPr>
          <p:cNvPr id="4" name="TextBox 3"/>
          <p:cNvSpPr txBox="1"/>
          <p:nvPr/>
        </p:nvSpPr>
        <p:spPr>
          <a:xfrm>
            <a:off x="3207543" y="5379244"/>
            <a:ext cx="5486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Does this have everything we need for “object-oriented programming”?</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normAutofit/>
          </a:bodyPr>
          <a:lstStyle/>
          <a:p>
            <a:r>
              <a:rPr lang="en-US" sz="3600" dirty="0"/>
              <a:t>XEROX Palo Alto Research Center (PARC)</a:t>
            </a:r>
          </a:p>
        </p:txBody>
      </p:sp>
      <p:sp>
        <p:nvSpPr>
          <p:cNvPr id="1145859" name="Rectangle 3"/>
          <p:cNvSpPr>
            <a:spLocks noGrp="1" noChangeArrowheads="1"/>
          </p:cNvSpPr>
          <p:nvPr>
            <p:ph idx="1"/>
          </p:nvPr>
        </p:nvSpPr>
        <p:spPr>
          <a:xfrm>
            <a:off x="457200" y="1600200"/>
            <a:ext cx="5486400" cy="4525963"/>
          </a:xfrm>
        </p:spPr>
        <p:txBody>
          <a:bodyPr>
            <a:normAutofit fontScale="92500" lnSpcReduction="20000"/>
          </a:bodyPr>
          <a:lstStyle/>
          <a:p>
            <a:pPr>
              <a:buFontTx/>
              <a:buNone/>
            </a:pPr>
            <a:r>
              <a:rPr lang="en-US" dirty="0"/>
              <a:t>1970s:</a:t>
            </a:r>
          </a:p>
          <a:p>
            <a:r>
              <a:rPr lang="en-US" dirty="0"/>
              <a:t>Bitmapped display</a:t>
            </a:r>
          </a:p>
          <a:p>
            <a:r>
              <a:rPr lang="en-US" dirty="0"/>
              <a:t>Graphical User Interface </a:t>
            </a:r>
          </a:p>
          <a:p>
            <a:pPr lvl="1"/>
            <a:r>
              <a:rPr lang="en-US" dirty="0"/>
              <a:t>Steve Jobs paid $1M to visit and PARC, and returned to make Apple Lisa/Mac</a:t>
            </a:r>
          </a:p>
          <a:p>
            <a:r>
              <a:rPr lang="en-US" dirty="0"/>
              <a:t>Ethernet</a:t>
            </a:r>
          </a:p>
          <a:p>
            <a:r>
              <a:rPr lang="en-US" dirty="0"/>
              <a:t>First personal computer (Alto)</a:t>
            </a:r>
          </a:p>
          <a:p>
            <a:r>
              <a:rPr lang="en-US" dirty="0"/>
              <a:t>PostScript Printers</a:t>
            </a:r>
          </a:p>
          <a:p>
            <a:r>
              <a:rPr lang="en-US" b="1" dirty="0"/>
              <a:t>Object-Oriented Programming</a:t>
            </a:r>
          </a:p>
        </p:txBody>
      </p:sp>
      <p:pic>
        <p:nvPicPr>
          <p:cNvPr id="3074" name="Picture 2"/>
          <p:cNvPicPr>
            <a:picLocks noChangeAspect="1" noChangeArrowheads="1"/>
          </p:cNvPicPr>
          <p:nvPr/>
        </p:nvPicPr>
        <p:blipFill>
          <a:blip r:embed="rId3" cstate="print"/>
          <a:srcRect l="36800"/>
          <a:stretch>
            <a:fillRect/>
          </a:stretch>
        </p:blipFill>
        <p:spPr bwMode="auto">
          <a:xfrm>
            <a:off x="6019800" y="1828800"/>
            <a:ext cx="300990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7" name="Picture 3" descr="01_Dynabook"/>
          <p:cNvPicPr>
            <a:picLocks noChangeAspect="1" noChangeArrowheads="1"/>
          </p:cNvPicPr>
          <p:nvPr/>
        </p:nvPicPr>
        <p:blipFill>
          <a:blip r:embed="rId3" cstate="print"/>
          <a:srcRect/>
          <a:stretch>
            <a:fillRect/>
          </a:stretch>
        </p:blipFill>
        <p:spPr bwMode="auto">
          <a:xfrm>
            <a:off x="0" y="0"/>
            <a:ext cx="9153832" cy="6858000"/>
          </a:xfrm>
          <a:prstGeom prst="rect">
            <a:avLst/>
          </a:prstGeom>
          <a:noFill/>
        </p:spPr>
      </p:pic>
      <p:sp>
        <p:nvSpPr>
          <p:cNvPr id="1147906" name="Rectangle 2"/>
          <p:cNvSpPr>
            <a:spLocks noGrp="1" noChangeArrowheads="1"/>
          </p:cNvSpPr>
          <p:nvPr>
            <p:ph type="title"/>
          </p:nvPr>
        </p:nvSpPr>
        <p:spPr>
          <a:xfrm>
            <a:off x="0" y="0"/>
            <a:ext cx="3657600" cy="1143000"/>
          </a:xfrm>
        </p:spPr>
        <p:txBody>
          <a:bodyPr>
            <a:normAutofit fontScale="90000"/>
          </a:bodyPr>
          <a:lstStyle/>
          <a:p>
            <a:r>
              <a:rPr lang="en-US" dirty="0" err="1">
                <a:solidFill>
                  <a:srgbClr val="FFFF00"/>
                </a:solidFill>
              </a:rPr>
              <a:t>Dynabook</a:t>
            </a:r>
            <a:r>
              <a:rPr lang="en-US" dirty="0">
                <a:solidFill>
                  <a:srgbClr val="FFFF00"/>
                </a:solidFill>
              </a:rPr>
              <a:t>, 1972</a:t>
            </a:r>
          </a:p>
        </p:txBody>
      </p:sp>
      <p:sp>
        <p:nvSpPr>
          <p:cNvPr id="1147908" name="Text Box 4"/>
          <p:cNvSpPr txBox="1">
            <a:spLocks noChangeArrowheads="1"/>
          </p:cNvSpPr>
          <p:nvPr/>
        </p:nvSpPr>
        <p:spPr bwMode="auto">
          <a:xfrm>
            <a:off x="228600" y="6019800"/>
            <a:ext cx="2222853" cy="523220"/>
          </a:xfrm>
          <a:prstGeom prst="rect">
            <a:avLst/>
          </a:prstGeom>
          <a:noFill/>
          <a:ln w="31750" algn="ctr">
            <a:noFill/>
            <a:miter lim="800000"/>
            <a:headEnd/>
            <a:tailEnd/>
          </a:ln>
          <a:effectLst/>
        </p:spPr>
        <p:txBody>
          <a:bodyPr wrap="none">
            <a:spAutoFit/>
          </a:bodyPr>
          <a:lstStyle/>
          <a:p>
            <a:r>
              <a:rPr lang="en-US" sz="2800" dirty="0">
                <a:solidFill>
                  <a:srgbClr val="FFFF00"/>
                </a:solidFill>
              </a:rPr>
              <a:t>(Just a model)</a:t>
            </a:r>
          </a:p>
        </p:txBody>
      </p:sp>
      <p:sp>
        <p:nvSpPr>
          <p:cNvPr id="1147909" name="Rectangle 5"/>
          <p:cNvSpPr>
            <a:spLocks noChangeArrowheads="1"/>
          </p:cNvSpPr>
          <p:nvPr/>
        </p:nvSpPr>
        <p:spPr bwMode="auto">
          <a:xfrm>
            <a:off x="4419600" y="4000128"/>
            <a:ext cx="4440238" cy="2323713"/>
          </a:xfrm>
          <a:prstGeom prst="rect">
            <a:avLst/>
          </a:prstGeom>
          <a:solidFill>
            <a:schemeClr val="tx1">
              <a:alpha val="46000"/>
            </a:schemeClr>
          </a:solidFill>
          <a:ln w="31750" algn="ctr">
            <a:noFill/>
            <a:miter lim="800000"/>
            <a:headEnd/>
            <a:tailEnd/>
          </a:ln>
          <a:effectLst/>
        </p:spPr>
        <p:txBody>
          <a:bodyPr wrap="square" anchor="ctr">
            <a:spAutoFit/>
          </a:bodyPr>
          <a:lstStyle/>
          <a:p>
            <a:r>
              <a:rPr lang="en-US" sz="2000" dirty="0">
                <a:solidFill>
                  <a:srgbClr val="FFFF00"/>
                </a:solidFill>
              </a:rPr>
              <a:t>“</a:t>
            </a:r>
            <a:r>
              <a:rPr lang="en-US" sz="2000" i="1" dirty="0">
                <a:solidFill>
                  <a:srgbClr val="FFFF00"/>
                </a:solidFill>
              </a:rPr>
              <a:t>Don’t worry about what anybody else is going to do… The best way to predict the future is to invent it. Really smart people with reasonable funding can do just about anything that doesn't violate too many of Newton's Laws</a:t>
            </a:r>
            <a:r>
              <a:rPr lang="en-US" sz="2000" i="1" dirty="0" smtClean="0">
                <a:solidFill>
                  <a:srgbClr val="FFFF00"/>
                </a:solidFill>
              </a:rPr>
              <a:t>!”</a:t>
            </a:r>
          </a:p>
          <a:p>
            <a:pPr algn="r"/>
            <a:r>
              <a:rPr lang="en-US" sz="100" i="1" dirty="0" smtClean="0">
                <a:solidFill>
                  <a:srgbClr val="FFFF00"/>
                </a:solidFill>
              </a:rPr>
              <a:t/>
            </a:r>
            <a:br>
              <a:rPr lang="en-US" sz="100" i="1" dirty="0" smtClean="0">
                <a:solidFill>
                  <a:srgbClr val="FFFF00"/>
                </a:solidFill>
              </a:rPr>
            </a:br>
            <a:r>
              <a:rPr lang="en-US" sz="2000" i="1" dirty="0" smtClean="0">
                <a:solidFill>
                  <a:srgbClr val="FFFF00"/>
                </a:solidFill>
              </a:rPr>
              <a:t>— Alan Kay, 1971</a:t>
            </a:r>
            <a:r>
              <a:rPr lang="en-US" sz="2000" dirty="0" smtClean="0">
                <a:solidFill>
                  <a:srgbClr val="FFFF00"/>
                </a:solidFill>
              </a:rPr>
              <a:t> </a:t>
            </a:r>
            <a:endParaRPr lang="en-US" sz="4400" i="1"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err="1"/>
              <a:t>Dynabook</a:t>
            </a:r>
            <a:r>
              <a:rPr lang="en-US" dirty="0"/>
              <a:t> 1972</a:t>
            </a:r>
          </a:p>
        </p:txBody>
      </p:sp>
      <p:sp>
        <p:nvSpPr>
          <p:cNvPr id="1149955" name="Rectangle 3"/>
          <p:cNvSpPr>
            <a:spLocks noGrp="1" noChangeArrowheads="1"/>
          </p:cNvSpPr>
          <p:nvPr>
            <p:ph idx="1"/>
          </p:nvPr>
        </p:nvSpPr>
        <p:spPr/>
        <p:txBody>
          <a:bodyPr>
            <a:normAutofit/>
          </a:bodyPr>
          <a:lstStyle/>
          <a:p>
            <a:r>
              <a:rPr lang="en-US" dirty="0"/>
              <a:t>Tablet </a:t>
            </a:r>
            <a:r>
              <a:rPr lang="en-US" dirty="0" smtClean="0"/>
              <a:t>computer intended </a:t>
            </a:r>
            <a:r>
              <a:rPr lang="en-US" dirty="0"/>
              <a:t>as tool for learning</a:t>
            </a:r>
          </a:p>
          <a:p>
            <a:r>
              <a:rPr lang="en-US" dirty="0" smtClean="0"/>
              <a:t>Alan Kay </a:t>
            </a:r>
            <a:r>
              <a:rPr lang="en-US" dirty="0"/>
              <a:t>wanted children to program it also</a:t>
            </a:r>
          </a:p>
          <a:p>
            <a:r>
              <a:rPr lang="en-US" dirty="0"/>
              <a:t>Hallway argument, Kay claims you could define “the most powerful language in the world in a page of code</a:t>
            </a:r>
            <a:r>
              <a:rPr lang="en-US" dirty="0" smtClean="0"/>
              <a:t>”</a:t>
            </a:r>
            <a:endParaRPr lang="en-US" dirty="0"/>
          </a:p>
        </p:txBody>
      </p:sp>
      <p:sp>
        <p:nvSpPr>
          <p:cNvPr id="4" name="Rectangle 3"/>
          <p:cNvSpPr/>
          <p:nvPr/>
        </p:nvSpPr>
        <p:spPr>
          <a:xfrm>
            <a:off x="826293" y="4455319"/>
            <a:ext cx="73914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smtClean="0"/>
              <a:t>Proof: </a:t>
            </a:r>
            <a:r>
              <a:rPr lang="en-US" sz="2800" b="1" dirty="0" smtClean="0"/>
              <a:t>Smalltalk</a:t>
            </a:r>
            <a:r>
              <a:rPr lang="en-US" sz="2800" dirty="0" smtClean="0"/>
              <a:t> </a:t>
            </a:r>
          </a:p>
          <a:p>
            <a:pPr lvl="1"/>
            <a:r>
              <a:rPr lang="en-US" sz="2800" dirty="0" smtClean="0"/>
              <a:t>Scheme is as powerful, but takes two pages</a:t>
            </a:r>
          </a:p>
          <a:p>
            <a:pPr lvl="1"/>
            <a:r>
              <a:rPr lang="en-US" sz="2800" dirty="0" smtClean="0"/>
              <a:t>Simple Java compiler and VM requires 	thousands of pages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a:xfrm>
            <a:off x="5594350" y="2992438"/>
            <a:ext cx="3092450" cy="3187700"/>
          </a:xfrm>
        </p:spPr>
        <p:txBody>
          <a:bodyPr/>
          <a:lstStyle/>
          <a:p>
            <a:r>
              <a:rPr lang="en-US"/>
              <a:t>BYTE Magazine, August 1981</a:t>
            </a:r>
          </a:p>
        </p:txBody>
      </p:sp>
      <p:pic>
        <p:nvPicPr>
          <p:cNvPr id="1152003" name="Picture 3" descr="bytebloon"/>
          <p:cNvPicPr>
            <a:picLocks noChangeAspect="1" noChangeArrowheads="1"/>
          </p:cNvPicPr>
          <p:nvPr/>
        </p:nvPicPr>
        <p:blipFill>
          <a:blip r:embed="rId3" cstate="print"/>
          <a:srcRect/>
          <a:stretch>
            <a:fillRect/>
          </a:stretch>
        </p:blipFill>
        <p:spPr bwMode="auto">
          <a:xfrm>
            <a:off x="346075" y="31750"/>
            <a:ext cx="5022850" cy="6777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52003"/>
                                        </p:tgtEl>
                                        <p:attrNameLst>
                                          <p:attrName>style.visibility</p:attrName>
                                        </p:attrNameLst>
                                      </p:cBhvr>
                                      <p:to>
                                        <p:strVal val="visible"/>
                                      </p:to>
                                    </p:set>
                                    <p:animEffect transition="in" filter="fade">
                                      <p:cBhvr>
                                        <p:cTn id="7" dur="3000"/>
                                        <p:tgtEl>
                                          <p:spTgt spid="1152003"/>
                                        </p:tgtEl>
                                      </p:cBhvr>
                                    </p:animEffect>
                                    <p:anim calcmode="lin" valueType="num">
                                      <p:cBhvr>
                                        <p:cTn id="8" dur="3000" fill="hold"/>
                                        <p:tgtEl>
                                          <p:spTgt spid="1152003"/>
                                        </p:tgtEl>
                                        <p:attrNameLst>
                                          <p:attrName>ppt_x</p:attrName>
                                        </p:attrNameLst>
                                      </p:cBhvr>
                                      <p:tavLst>
                                        <p:tav tm="0">
                                          <p:val>
                                            <p:strVal val="#ppt_x"/>
                                          </p:val>
                                        </p:tav>
                                        <p:tav tm="100000">
                                          <p:val>
                                            <p:strVal val="#ppt_x"/>
                                          </p:val>
                                        </p:tav>
                                      </p:tavLst>
                                    </p:anim>
                                    <p:anim calcmode="lin" valueType="num">
                                      <p:cBhvr>
                                        <p:cTn id="9" dur="3000" fill="hold"/>
                                        <p:tgtEl>
                                          <p:spTgt spid="11520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3000"/>
                                        <p:tgtEl>
                                          <p:spTgt spid="1152003"/>
                                        </p:tgtEl>
                                      </p:cBhvr>
                                    </p:animEffect>
                                    <p:anim calcmode="lin" valueType="num">
                                      <p:cBhvr>
                                        <p:cTn id="14" dur="3000"/>
                                        <p:tgtEl>
                                          <p:spTgt spid="1152003"/>
                                        </p:tgtEl>
                                        <p:attrNameLst>
                                          <p:attrName>ppt_x</p:attrName>
                                        </p:attrNameLst>
                                      </p:cBhvr>
                                      <p:tavLst>
                                        <p:tav tm="0">
                                          <p:val>
                                            <p:strVal val="ppt_x"/>
                                          </p:val>
                                        </p:tav>
                                        <p:tav tm="100000">
                                          <p:val>
                                            <p:strVal val="ppt_x"/>
                                          </p:val>
                                        </p:tav>
                                      </p:tavLst>
                                    </p:anim>
                                    <p:anim calcmode="lin" valueType="num">
                                      <p:cBhvr>
                                        <p:cTn id="15" dur="3000"/>
                                        <p:tgtEl>
                                          <p:spTgt spid="1152003"/>
                                        </p:tgtEl>
                                        <p:attrNameLst>
                                          <p:attrName>ppt_y</p:attrName>
                                        </p:attrNameLst>
                                      </p:cBhvr>
                                      <p:tavLst>
                                        <p:tav tm="0">
                                          <p:val>
                                            <p:strVal val="ppt_y"/>
                                          </p:val>
                                        </p:tav>
                                        <p:tav tm="100000">
                                          <p:val>
                                            <p:strVal val="ppt_y-.1"/>
                                          </p:val>
                                        </p:tav>
                                      </p:tavLst>
                                    </p:anim>
                                    <p:set>
                                      <p:cBhvr>
                                        <p:cTn id="16" dur="1" fill="hold">
                                          <p:stCondLst>
                                            <p:cond delay="2999"/>
                                          </p:stCondLst>
                                        </p:cTn>
                                        <p:tgtEl>
                                          <p:spTgt spid="11520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r>
              <a:rPr lang="en-US"/>
              <a:t>Smalltalk</a:t>
            </a:r>
          </a:p>
        </p:txBody>
      </p:sp>
      <p:sp>
        <p:nvSpPr>
          <p:cNvPr id="1154051" name="Rectangle 3"/>
          <p:cNvSpPr>
            <a:spLocks noGrp="1" noChangeArrowheads="1"/>
          </p:cNvSpPr>
          <p:nvPr>
            <p:ph type="body" idx="1"/>
          </p:nvPr>
        </p:nvSpPr>
        <p:spPr>
          <a:xfrm>
            <a:off x="457200" y="1600200"/>
            <a:ext cx="8229600" cy="3352800"/>
          </a:xfrm>
        </p:spPr>
        <p:txBody>
          <a:bodyPr/>
          <a:lstStyle/>
          <a:p>
            <a:r>
              <a:rPr lang="en-US"/>
              <a:t>Everything is an </a:t>
            </a:r>
            <a:r>
              <a:rPr lang="en-US" i="1"/>
              <a:t>object</a:t>
            </a:r>
          </a:p>
          <a:p>
            <a:r>
              <a:rPr lang="en-US"/>
              <a:t>Objects communicate by sending and receiving </a:t>
            </a:r>
            <a:r>
              <a:rPr lang="en-US" i="1"/>
              <a:t>messages</a:t>
            </a:r>
            <a:endParaRPr lang="en-US"/>
          </a:p>
          <a:p>
            <a:r>
              <a:rPr lang="en-US"/>
              <a:t>Objects have their own state (which may contain other objects)</a:t>
            </a:r>
          </a:p>
          <a:p>
            <a:r>
              <a:rPr lang="en-US"/>
              <a:t>How do you do 3 + 4?</a:t>
            </a:r>
          </a:p>
        </p:txBody>
      </p:sp>
      <p:sp>
        <p:nvSpPr>
          <p:cNvPr id="1154052" name="Text Box 4"/>
          <p:cNvSpPr txBox="1">
            <a:spLocks noChangeArrowheads="1"/>
          </p:cNvSpPr>
          <p:nvPr/>
        </p:nvSpPr>
        <p:spPr bwMode="auto">
          <a:xfrm>
            <a:off x="1279525" y="5045075"/>
            <a:ext cx="6804025" cy="579438"/>
          </a:xfrm>
          <a:prstGeom prst="rect">
            <a:avLst/>
          </a:prstGeom>
          <a:noFill/>
          <a:ln w="31750" algn="ctr">
            <a:noFill/>
            <a:miter lim="800000"/>
            <a:headEnd/>
            <a:tailEnd/>
          </a:ln>
          <a:effectLst/>
        </p:spPr>
        <p:txBody>
          <a:bodyPr wrap="none">
            <a:spAutoFit/>
          </a:bodyPr>
          <a:lstStyle/>
          <a:p>
            <a:r>
              <a:rPr lang="en-US" sz="3200"/>
              <a:t>send the object </a:t>
            </a:r>
            <a:r>
              <a:rPr lang="en-US" sz="3200" b="1"/>
              <a:t>3</a:t>
            </a:r>
            <a:r>
              <a:rPr lang="en-US" sz="3200"/>
              <a:t> the message </a:t>
            </a:r>
            <a:r>
              <a:rPr lang="en-US" sz="3200" b="1"/>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4052"/>
                                        </p:tgtEl>
                                        <p:attrNameLst>
                                          <p:attrName>style.visibility</p:attrName>
                                        </p:attrNameLst>
                                      </p:cBhvr>
                                      <p:to>
                                        <p:strVal val="visible"/>
                                      </p:to>
                                    </p:set>
                                    <p:animEffect transition="in" filter="fade">
                                      <p:cBhvr>
                                        <p:cTn id="7" dur="2000"/>
                                        <p:tgtEl>
                                          <p:spTgt spid="115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a:t>Counter in Smalltalk</a:t>
            </a:r>
          </a:p>
        </p:txBody>
      </p:sp>
      <p:sp>
        <p:nvSpPr>
          <p:cNvPr id="1156099" name="Rectangle 3"/>
          <p:cNvSpPr>
            <a:spLocks noGrp="1" noChangeArrowheads="1"/>
          </p:cNvSpPr>
          <p:nvPr>
            <p:ph idx="1"/>
          </p:nvPr>
        </p:nvSpPr>
        <p:spPr/>
        <p:txBody>
          <a:bodyPr/>
          <a:lstStyle/>
          <a:p>
            <a:pPr>
              <a:buFontTx/>
              <a:buNone/>
            </a:pPr>
            <a:r>
              <a:rPr lang="en-US" sz="3600" b="1" dirty="0"/>
              <a:t>class</a:t>
            </a:r>
            <a:r>
              <a:rPr lang="en-US" sz="3600" dirty="0"/>
              <a:t> </a:t>
            </a:r>
            <a:r>
              <a:rPr lang="en-US" sz="3600" b="1" dirty="0"/>
              <a:t>name</a:t>
            </a:r>
            <a:r>
              <a:rPr lang="en-US" sz="3600" dirty="0"/>
              <a:t> counter</a:t>
            </a:r>
          </a:p>
          <a:p>
            <a:pPr>
              <a:buFontTx/>
              <a:buNone/>
            </a:pPr>
            <a:r>
              <a:rPr lang="en-US" sz="3600" dirty="0"/>
              <a:t>   </a:t>
            </a:r>
            <a:r>
              <a:rPr lang="en-US" sz="3600" b="1" dirty="0"/>
              <a:t>instance variable names </a:t>
            </a:r>
            <a:r>
              <a:rPr lang="en-US" sz="3600" dirty="0"/>
              <a:t>count</a:t>
            </a:r>
          </a:p>
          <a:p>
            <a:pPr>
              <a:buFontTx/>
              <a:buNone/>
            </a:pPr>
            <a:r>
              <a:rPr lang="en-US" sz="3600" dirty="0">
                <a:solidFill>
                  <a:schemeClr val="tx2"/>
                </a:solidFill>
              </a:rPr>
              <a:t>   new</a:t>
            </a:r>
            <a:r>
              <a:rPr lang="en-US" sz="3600" dirty="0"/>
              <a:t> count &lt;- 0</a:t>
            </a:r>
          </a:p>
          <a:p>
            <a:pPr>
              <a:buFontTx/>
              <a:buNone/>
            </a:pPr>
            <a:r>
              <a:rPr lang="en-US" sz="3600" dirty="0">
                <a:solidFill>
                  <a:schemeClr val="tx2"/>
                </a:solidFill>
              </a:rPr>
              <a:t>   next</a:t>
            </a:r>
            <a:r>
              <a:rPr lang="en-US" sz="3600" dirty="0"/>
              <a:t> count &lt;- count + 1</a:t>
            </a:r>
          </a:p>
          <a:p>
            <a:pPr>
              <a:buFontTx/>
              <a:buNone/>
            </a:pPr>
            <a:r>
              <a:rPr lang="en-US" sz="3600" dirty="0">
                <a:solidFill>
                  <a:schemeClr val="tx2"/>
                </a:solidFill>
              </a:rPr>
              <a:t>   current</a:t>
            </a:r>
            <a:r>
              <a:rPr lang="en-US" sz="3600" dirty="0"/>
              <a:t> ^ count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a:t>
            </a:r>
            <a:endParaRPr lang="en-US" b="1" dirty="0"/>
          </a:p>
        </p:txBody>
      </p:sp>
      <p:sp>
        <p:nvSpPr>
          <p:cNvPr id="4" name="Content Placeholder 3"/>
          <p:cNvSpPr>
            <a:spLocks noGrp="1"/>
          </p:cNvSpPr>
          <p:nvPr>
            <p:ph idx="1"/>
          </p:nvPr>
        </p:nvSpPr>
        <p:spPr/>
        <p:txBody>
          <a:bodyPr>
            <a:normAutofit lnSpcReduction="10000"/>
          </a:bodyPr>
          <a:lstStyle/>
          <a:p>
            <a:r>
              <a:rPr lang="en-US" dirty="0" smtClean="0"/>
              <a:t>Developed by Barbara </a:t>
            </a:r>
            <a:r>
              <a:rPr lang="en-US" dirty="0" err="1" smtClean="0"/>
              <a:t>Liskov</a:t>
            </a:r>
            <a:r>
              <a:rPr lang="en-US" dirty="0" smtClean="0"/>
              <a:t> and colleagues at MIT (1973-1978)</a:t>
            </a:r>
          </a:p>
          <a:p>
            <a:r>
              <a:rPr lang="en-US" dirty="0" smtClean="0"/>
              <a:t>First language to provide real support for data abstraction</a:t>
            </a:r>
          </a:p>
          <a:p>
            <a:pPr lvl="1"/>
            <a:r>
              <a:rPr lang="en-US" dirty="0" smtClean="0"/>
              <a:t>Encapsulation</a:t>
            </a:r>
          </a:p>
          <a:p>
            <a:pPr lvl="1"/>
            <a:r>
              <a:rPr lang="en-US" dirty="0" smtClean="0"/>
              <a:t>Abstract data types: hide representation outside data type implementation</a:t>
            </a:r>
          </a:p>
          <a:p>
            <a:pPr lvl="1"/>
            <a:r>
              <a:rPr lang="en-US" dirty="0" smtClean="0"/>
              <a:t>Parameterized types (generics), iteration abstraction, exceptions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in </a:t>
            </a:r>
            <a:r>
              <a:rPr lang="en-US" dirty="0" err="1" smtClean="0"/>
              <a:t>Simula</a:t>
            </a:r>
            <a:r>
              <a:rPr lang="en-US" dirty="0" smtClean="0"/>
              <a:t> that motivated CLU</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a:t>
            </a:r>
            <a:r>
              <a:rPr lang="en-US" dirty="0" err="1" smtClean="0"/>
              <a:t>Simula</a:t>
            </a:r>
            <a:r>
              <a:rPr lang="en-US" dirty="0" smtClean="0"/>
              <a:t> did not support encapsulation, so its classes could be used as a data abstraction mechanism only if programmers obeyed rules not enforced by the language.”</a:t>
            </a:r>
          </a:p>
          <a:p>
            <a:pPr marL="514350" indent="-514350">
              <a:buFont typeface="+mj-lt"/>
              <a:buAutoNum type="arabicPeriod"/>
            </a:pPr>
            <a:r>
              <a:rPr lang="en-US" dirty="0" err="1" smtClean="0"/>
              <a:t>Simula</a:t>
            </a:r>
            <a:r>
              <a:rPr lang="en-US" dirty="0" smtClean="0"/>
              <a:t> did not provide support for user-defined type "generators." These are modules that define groups of related types, e.g., a user-defined set module that defines set[</a:t>
            </a:r>
            <a:r>
              <a:rPr lang="en-US" dirty="0" err="1" smtClean="0"/>
              <a:t>int</a:t>
            </a:r>
            <a:r>
              <a:rPr lang="en-US" dirty="0" smtClean="0"/>
              <a:t>], set[real], etc.</a:t>
            </a:r>
          </a:p>
          <a:p>
            <a:pPr marL="514350" indent="-514350">
              <a:buFont typeface="+mj-lt"/>
              <a:buAutoNum type="arabicPeriod"/>
            </a:pPr>
            <a:r>
              <a:rPr lang="en-US" dirty="0" smtClean="0"/>
              <a:t>It associated operations with objects, not with types.</a:t>
            </a:r>
          </a:p>
          <a:p>
            <a:pPr marL="514350" indent="-514350">
              <a:buFont typeface="+mj-lt"/>
              <a:buAutoNum type="arabicPeriod"/>
            </a:pPr>
            <a:r>
              <a:rPr lang="en-US" dirty="0" smtClean="0"/>
              <a:t>“It treated built-in and user-defined types non-uniformly. Objects of user-defined types had to reside in the heap, but objects of built-in type could be in either the stack or the heap.”</a:t>
            </a:r>
            <a:endParaRPr lang="en-US" dirty="0"/>
          </a:p>
        </p:txBody>
      </p:sp>
      <p:sp>
        <p:nvSpPr>
          <p:cNvPr id="4" name="Rectangle 3"/>
          <p:cNvSpPr/>
          <p:nvPr/>
        </p:nvSpPr>
        <p:spPr>
          <a:xfrm>
            <a:off x="4686058" y="5530333"/>
            <a:ext cx="3700949" cy="369332"/>
          </a:xfrm>
          <a:prstGeom prst="rect">
            <a:avLst/>
          </a:prstGeom>
        </p:spPr>
        <p:txBody>
          <a:bodyPr wrap="none">
            <a:spAutoFit/>
          </a:bodyPr>
          <a:lstStyle/>
          <a:p>
            <a:pPr algn="r"/>
            <a:r>
              <a:rPr lang="en-US" dirty="0" smtClean="0"/>
              <a:t>Barbara </a:t>
            </a:r>
            <a:r>
              <a:rPr lang="en-US" dirty="0" err="1" smtClean="0"/>
              <a:t>Liskov</a:t>
            </a:r>
            <a:r>
              <a:rPr lang="en-US" dirty="0" smtClean="0"/>
              <a:t>, </a:t>
            </a:r>
            <a:r>
              <a:rPr lang="en-US" i="1" dirty="0" smtClean="0"/>
              <a:t>A History of CLU</a:t>
            </a:r>
            <a:r>
              <a:rPr lang="en-US" dirty="0" smtClean="0"/>
              <a:t>, 1992</a:t>
            </a:r>
            <a:endParaRPr lang="en-US" i="1" dirty="0"/>
          </a:p>
        </p:txBody>
      </p:sp>
      <p:sp>
        <p:nvSpPr>
          <p:cNvPr id="5" name="TextBox 4"/>
          <p:cNvSpPr txBox="1"/>
          <p:nvPr/>
        </p:nvSpPr>
        <p:spPr>
          <a:xfrm>
            <a:off x="1316832" y="5936455"/>
            <a:ext cx="658770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CLU “solved” all of these…how many do Java solve?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itle 921601"/>
          <p:cNvSpPr>
            <a:spLocks noGrp="1" noChangeArrowheads="1"/>
          </p:cNvSpPr>
          <p:nvPr>
            <p:ph type="title"/>
          </p:nvPr>
        </p:nvSpPr>
        <p:spPr/>
        <p:txBody>
          <a:bodyPr/>
          <a:lstStyle/>
          <a:p>
            <a:pPr marL="0" indent="0" defTabSz="914400" eaLnBrk="1" hangingPunct="1"/>
            <a:r>
              <a:rPr lang="en-US" smtClean="0"/>
              <a:t>Partial Ordering of Events</a:t>
            </a:r>
          </a:p>
        </p:txBody>
      </p:sp>
      <p:sp>
        <p:nvSpPr>
          <p:cNvPr id="921603" name="Text Placeholder 921602"/>
          <p:cNvSpPr>
            <a:spLocks noGrp="1" noChangeArrowheads="1"/>
          </p:cNvSpPr>
          <p:nvPr>
            <p:ph type="body" idx="1"/>
          </p:nvPr>
        </p:nvSpPr>
        <p:spPr>
          <a:xfrm>
            <a:off x="427038" y="1243013"/>
            <a:ext cx="8229600" cy="4525962"/>
          </a:xfrm>
        </p:spPr>
        <p:txBody>
          <a:bodyPr/>
          <a:lstStyle/>
          <a:p>
            <a:pPr defTabSz="914400" eaLnBrk="1" hangingPunct="1"/>
            <a:r>
              <a:rPr lang="en-US" dirty="0" smtClean="0"/>
              <a:t>Sequential programs give use a </a:t>
            </a:r>
            <a:r>
              <a:rPr lang="en-US" i="1" dirty="0" smtClean="0"/>
              <a:t>total ordering </a:t>
            </a:r>
            <a:r>
              <a:rPr lang="en-US" dirty="0" smtClean="0"/>
              <a:t>of events: everything happens in a determined order</a:t>
            </a:r>
          </a:p>
          <a:p>
            <a:pPr defTabSz="914400" eaLnBrk="1" hangingPunct="1"/>
            <a:r>
              <a:rPr lang="en-US" dirty="0" smtClean="0"/>
              <a:t>Concurrency gives us a </a:t>
            </a:r>
            <a:r>
              <a:rPr lang="en-US" i="1" dirty="0" smtClean="0"/>
              <a:t>partial ordering</a:t>
            </a:r>
            <a:r>
              <a:rPr lang="en-US" dirty="0" smtClean="0"/>
              <a:t> of events: we know some things happen before other things, but not total order</a:t>
            </a:r>
          </a:p>
          <a:p>
            <a:pPr lvl="1" defTabSz="914400" eaLnBrk="1" hangingPunct="1">
              <a:buFontTx/>
              <a:buNone/>
            </a:pPr>
            <a:endParaRPr lang="en-US" dirty="0" smtClean="0"/>
          </a:p>
          <a:p>
            <a:pPr defTabSz="914400" eaLnBrk="1" hangingPunct="1">
              <a:buFontTx/>
              <a:buNone/>
            </a:pPr>
            <a:endParaRPr lang="en-US" dirty="0" smtClean="0"/>
          </a:p>
        </p:txBody>
      </p:sp>
      <p:sp>
        <p:nvSpPr>
          <p:cNvPr id="4099" name="Shape 4"/>
          <p:cNvSpPr>
            <a:spLocks/>
          </p:cNvSpPr>
          <p:nvPr/>
        </p:nvSpPr>
        <p:spPr bwMode="auto">
          <a:xfrm rot="-5742775">
            <a:off x="2986088" y="3206156"/>
            <a:ext cx="457200" cy="3200400"/>
          </a:xfrm>
          <a:custGeom>
            <a:avLst/>
            <a:gdLst>
              <a:gd name="T0" fmla="*/ 206 w 288"/>
              <a:gd name="T1" fmla="*/ 0 h 2016"/>
              <a:gd name="T2" fmla="*/ 254 w 288"/>
              <a:gd name="T3" fmla="*/ 267 h 2016"/>
              <a:gd name="T4" fmla="*/ 288 w 288"/>
              <a:gd name="T5" fmla="*/ 432 h 2016"/>
              <a:gd name="T6" fmla="*/ 103 w 288"/>
              <a:gd name="T7" fmla="*/ 665 h 2016"/>
              <a:gd name="T8" fmla="*/ 55 w 288"/>
              <a:gd name="T9" fmla="*/ 733 h 2016"/>
              <a:gd name="T10" fmla="*/ 14 w 288"/>
              <a:gd name="T11" fmla="*/ 788 h 2016"/>
              <a:gd name="T12" fmla="*/ 62 w 288"/>
              <a:gd name="T13" fmla="*/ 836 h 2016"/>
              <a:gd name="T14" fmla="*/ 103 w 288"/>
              <a:gd name="T15" fmla="*/ 898 h 2016"/>
              <a:gd name="T16" fmla="*/ 96 w 288"/>
              <a:gd name="T17" fmla="*/ 1056 h 2016"/>
              <a:gd name="T18" fmla="*/ 48 w 288"/>
              <a:gd name="T19" fmla="*/ 1152 h 2016"/>
              <a:gd name="T20" fmla="*/ 7 w 288"/>
              <a:gd name="T21" fmla="*/ 1344 h 2016"/>
              <a:gd name="T22" fmla="*/ 14 w 288"/>
              <a:gd name="T23" fmla="*/ 1412 h 2016"/>
              <a:gd name="T24" fmla="*/ 28 w 288"/>
              <a:gd name="T25" fmla="*/ 1433 h 2016"/>
              <a:gd name="T26" fmla="*/ 42 w 288"/>
              <a:gd name="T27" fmla="*/ 1481 h 2016"/>
              <a:gd name="T28" fmla="*/ 42 w 288"/>
              <a:gd name="T29" fmla="*/ 1625 h 2016"/>
              <a:gd name="T30" fmla="*/ 69 w 288"/>
              <a:gd name="T31" fmla="*/ 1652 h 2016"/>
              <a:gd name="T32" fmla="*/ 110 w 288"/>
              <a:gd name="T33" fmla="*/ 1707 h 2016"/>
              <a:gd name="T34" fmla="*/ 83 w 288"/>
              <a:gd name="T35" fmla="*/ 1769 h 2016"/>
              <a:gd name="T36" fmla="*/ 42 w 288"/>
              <a:gd name="T37" fmla="*/ 1837 h 2016"/>
              <a:gd name="T38" fmla="*/ 35 w 288"/>
              <a:gd name="T39" fmla="*/ 2016 h 20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2016"/>
              <a:gd name="T62" fmla="*/ 0 w 288"/>
              <a:gd name="T63" fmla="*/ 0 h 20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2016">
                <a:moveTo>
                  <a:pt x="206" y="0"/>
                </a:moveTo>
                <a:cubicBezTo>
                  <a:pt x="212" y="116"/>
                  <a:pt x="211" y="168"/>
                  <a:pt x="254" y="267"/>
                </a:cubicBezTo>
                <a:cubicBezTo>
                  <a:pt x="261" y="323"/>
                  <a:pt x="276" y="377"/>
                  <a:pt x="288" y="432"/>
                </a:cubicBezTo>
                <a:cubicBezTo>
                  <a:pt x="272" y="541"/>
                  <a:pt x="176" y="592"/>
                  <a:pt x="103" y="665"/>
                </a:cubicBezTo>
                <a:cubicBezTo>
                  <a:pt x="45" y="723"/>
                  <a:pt x="87" y="685"/>
                  <a:pt x="55" y="733"/>
                </a:cubicBezTo>
                <a:cubicBezTo>
                  <a:pt x="42" y="752"/>
                  <a:pt x="14" y="788"/>
                  <a:pt x="14" y="788"/>
                </a:cubicBezTo>
                <a:cubicBezTo>
                  <a:pt x="0" y="830"/>
                  <a:pt x="24" y="830"/>
                  <a:pt x="62" y="836"/>
                </a:cubicBezTo>
                <a:cubicBezTo>
                  <a:pt x="88" y="853"/>
                  <a:pt x="93" y="869"/>
                  <a:pt x="103" y="898"/>
                </a:cubicBezTo>
                <a:cubicBezTo>
                  <a:pt x="101" y="951"/>
                  <a:pt x="102" y="1004"/>
                  <a:pt x="96" y="1056"/>
                </a:cubicBezTo>
                <a:cubicBezTo>
                  <a:pt x="94" y="1075"/>
                  <a:pt x="56" y="1131"/>
                  <a:pt x="48" y="1152"/>
                </a:cubicBezTo>
                <a:cubicBezTo>
                  <a:pt x="26" y="1213"/>
                  <a:pt x="23" y="1281"/>
                  <a:pt x="7" y="1344"/>
                </a:cubicBezTo>
                <a:cubicBezTo>
                  <a:pt x="9" y="1367"/>
                  <a:pt x="9" y="1390"/>
                  <a:pt x="14" y="1412"/>
                </a:cubicBezTo>
                <a:cubicBezTo>
                  <a:pt x="16" y="1420"/>
                  <a:pt x="24" y="1426"/>
                  <a:pt x="28" y="1433"/>
                </a:cubicBezTo>
                <a:cubicBezTo>
                  <a:pt x="34" y="1444"/>
                  <a:pt x="39" y="1471"/>
                  <a:pt x="42" y="1481"/>
                </a:cubicBezTo>
                <a:cubicBezTo>
                  <a:pt x="41" y="1490"/>
                  <a:pt x="26" y="1594"/>
                  <a:pt x="42" y="1625"/>
                </a:cubicBezTo>
                <a:cubicBezTo>
                  <a:pt x="48" y="1636"/>
                  <a:pt x="61" y="1642"/>
                  <a:pt x="69" y="1652"/>
                </a:cubicBezTo>
                <a:cubicBezTo>
                  <a:pt x="84" y="1670"/>
                  <a:pt x="110" y="1707"/>
                  <a:pt x="110" y="1707"/>
                </a:cubicBezTo>
                <a:cubicBezTo>
                  <a:pt x="121" y="1739"/>
                  <a:pt x="105" y="1746"/>
                  <a:pt x="83" y="1769"/>
                </a:cubicBezTo>
                <a:cubicBezTo>
                  <a:pt x="75" y="1801"/>
                  <a:pt x="65" y="1814"/>
                  <a:pt x="42" y="1837"/>
                </a:cubicBezTo>
                <a:cubicBezTo>
                  <a:pt x="21" y="1898"/>
                  <a:pt x="35" y="1952"/>
                  <a:pt x="35" y="2016"/>
                </a:cubicBezTo>
              </a:path>
            </a:pathLst>
          </a:custGeom>
          <a:noFill/>
          <a:ln w="31750" algn="ctr">
            <a:solidFill>
              <a:srgbClr val="339966"/>
            </a:solidFill>
            <a:round/>
            <a:headEnd/>
            <a:tailEnd type="arrow" w="med" len="med"/>
          </a:ln>
        </p:spPr>
        <p:txBody>
          <a:bodyPr wrap="none">
            <a:spAutoFit/>
          </a:bodyPr>
          <a:lstStyle/>
          <a:p>
            <a:endParaRPr lang="en-US" sz="1800">
              <a:solidFill>
                <a:srgbClr val="000000"/>
              </a:solidFill>
              <a:latin typeface="Arial" pitchFamily="34" charset="0"/>
            </a:endParaRPr>
          </a:p>
        </p:txBody>
      </p:sp>
      <p:sp>
        <p:nvSpPr>
          <p:cNvPr id="4100" name="Shape 5"/>
          <p:cNvSpPr>
            <a:spLocks/>
          </p:cNvSpPr>
          <p:nvPr/>
        </p:nvSpPr>
        <p:spPr bwMode="auto">
          <a:xfrm rot="-5742775">
            <a:off x="3899694" y="3130750"/>
            <a:ext cx="454025" cy="3983037"/>
          </a:xfrm>
          <a:custGeom>
            <a:avLst/>
            <a:gdLst>
              <a:gd name="T0" fmla="*/ 254 w 286"/>
              <a:gd name="T1" fmla="*/ 0 h 2509"/>
              <a:gd name="T2" fmla="*/ 144 w 286"/>
              <a:gd name="T3" fmla="*/ 205 h 2509"/>
              <a:gd name="T4" fmla="*/ 96 w 286"/>
              <a:gd name="T5" fmla="*/ 377 h 2509"/>
              <a:gd name="T6" fmla="*/ 76 w 286"/>
              <a:gd name="T7" fmla="*/ 514 h 2509"/>
              <a:gd name="T8" fmla="*/ 172 w 286"/>
              <a:gd name="T9" fmla="*/ 843 h 2509"/>
              <a:gd name="T10" fmla="*/ 268 w 286"/>
              <a:gd name="T11" fmla="*/ 1008 h 2509"/>
              <a:gd name="T12" fmla="*/ 131 w 286"/>
              <a:gd name="T13" fmla="*/ 1412 h 2509"/>
              <a:gd name="T14" fmla="*/ 103 w 286"/>
              <a:gd name="T15" fmla="*/ 1467 h 2509"/>
              <a:gd name="T16" fmla="*/ 69 w 286"/>
              <a:gd name="T17" fmla="*/ 1556 h 2509"/>
              <a:gd name="T18" fmla="*/ 21 w 286"/>
              <a:gd name="T19" fmla="*/ 1659 h 2509"/>
              <a:gd name="T20" fmla="*/ 55 w 286"/>
              <a:gd name="T21" fmla="*/ 1981 h 2509"/>
              <a:gd name="T22" fmla="*/ 48 w 286"/>
              <a:gd name="T23" fmla="*/ 2091 h 2509"/>
              <a:gd name="T24" fmla="*/ 7 w 286"/>
              <a:gd name="T25" fmla="*/ 2173 h 2509"/>
              <a:gd name="T26" fmla="*/ 42 w 286"/>
              <a:gd name="T27" fmla="*/ 2235 h 2509"/>
              <a:gd name="T28" fmla="*/ 0 w 286"/>
              <a:gd name="T29" fmla="*/ 2345 h 2509"/>
              <a:gd name="T30" fmla="*/ 21 w 286"/>
              <a:gd name="T31" fmla="*/ 2352 h 2509"/>
              <a:gd name="T32" fmla="*/ 0 w 286"/>
              <a:gd name="T33" fmla="*/ 2441 h 2509"/>
              <a:gd name="T34" fmla="*/ 7 w 286"/>
              <a:gd name="T35" fmla="*/ 2509 h 2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
              <a:gd name="T55" fmla="*/ 0 h 2509"/>
              <a:gd name="T56" fmla="*/ 0 w 286"/>
              <a:gd name="T57" fmla="*/ 0 h 2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 h="2509">
                <a:moveTo>
                  <a:pt x="254" y="0"/>
                </a:moveTo>
                <a:cubicBezTo>
                  <a:pt x="210" y="63"/>
                  <a:pt x="188" y="140"/>
                  <a:pt x="144" y="205"/>
                </a:cubicBezTo>
                <a:cubicBezTo>
                  <a:pt x="126" y="262"/>
                  <a:pt x="96" y="377"/>
                  <a:pt x="96" y="377"/>
                </a:cubicBezTo>
                <a:cubicBezTo>
                  <a:pt x="92" y="427"/>
                  <a:pt x="83" y="465"/>
                  <a:pt x="76" y="514"/>
                </a:cubicBezTo>
                <a:cubicBezTo>
                  <a:pt x="88" y="628"/>
                  <a:pt x="115" y="742"/>
                  <a:pt x="172" y="843"/>
                </a:cubicBezTo>
                <a:cubicBezTo>
                  <a:pt x="204" y="900"/>
                  <a:pt x="247" y="945"/>
                  <a:pt x="268" y="1008"/>
                </a:cubicBezTo>
                <a:cubicBezTo>
                  <a:pt x="286" y="1129"/>
                  <a:pt x="207" y="1316"/>
                  <a:pt x="131" y="1412"/>
                </a:cubicBezTo>
                <a:cubicBezTo>
                  <a:pt x="111" y="1491"/>
                  <a:pt x="142" y="1386"/>
                  <a:pt x="103" y="1467"/>
                </a:cubicBezTo>
                <a:cubicBezTo>
                  <a:pt x="89" y="1496"/>
                  <a:pt x="83" y="1528"/>
                  <a:pt x="69" y="1556"/>
                </a:cubicBezTo>
                <a:cubicBezTo>
                  <a:pt x="51" y="1591"/>
                  <a:pt x="31" y="1621"/>
                  <a:pt x="21" y="1659"/>
                </a:cubicBezTo>
                <a:cubicBezTo>
                  <a:pt x="25" y="1767"/>
                  <a:pt x="19" y="1878"/>
                  <a:pt x="55" y="1981"/>
                </a:cubicBezTo>
                <a:cubicBezTo>
                  <a:pt x="53" y="2018"/>
                  <a:pt x="52" y="2054"/>
                  <a:pt x="48" y="2091"/>
                </a:cubicBezTo>
                <a:cubicBezTo>
                  <a:pt x="45" y="2122"/>
                  <a:pt x="17" y="2144"/>
                  <a:pt x="7" y="2173"/>
                </a:cubicBezTo>
                <a:cubicBezTo>
                  <a:pt x="19" y="2219"/>
                  <a:pt x="29" y="2195"/>
                  <a:pt x="42" y="2235"/>
                </a:cubicBezTo>
                <a:cubicBezTo>
                  <a:pt x="35" y="2276"/>
                  <a:pt x="23" y="2311"/>
                  <a:pt x="0" y="2345"/>
                </a:cubicBezTo>
                <a:cubicBezTo>
                  <a:pt x="7" y="2347"/>
                  <a:pt x="19" y="2345"/>
                  <a:pt x="21" y="2352"/>
                </a:cubicBezTo>
                <a:cubicBezTo>
                  <a:pt x="27" y="2373"/>
                  <a:pt x="7" y="2420"/>
                  <a:pt x="0" y="2441"/>
                </a:cubicBezTo>
                <a:cubicBezTo>
                  <a:pt x="12" y="2476"/>
                  <a:pt x="7" y="2454"/>
                  <a:pt x="7" y="2509"/>
                </a:cubicBezTo>
              </a:path>
            </a:pathLst>
          </a:custGeom>
          <a:noFill/>
          <a:ln w="31750" algn="ctr">
            <a:solidFill>
              <a:srgbClr val="993366"/>
            </a:solidFill>
            <a:round/>
            <a:headEnd/>
            <a:tailEnd type="arrow" w="med" len="med"/>
          </a:ln>
        </p:spPr>
        <p:txBody>
          <a:bodyPr wrap="none">
            <a:spAutoFit/>
          </a:bodyPr>
          <a:lstStyle/>
          <a:p>
            <a:endParaRPr lang="en-US" sz="1800">
              <a:solidFill>
                <a:srgbClr val="000000"/>
              </a:solidFill>
              <a:latin typeface="Arial" pitchFamily="34" charset="0"/>
            </a:endParaRPr>
          </a:p>
        </p:txBody>
      </p:sp>
      <p:sp>
        <p:nvSpPr>
          <p:cNvPr id="4101" name="Shape 6"/>
          <p:cNvSpPr>
            <a:spLocks/>
          </p:cNvSpPr>
          <p:nvPr/>
        </p:nvSpPr>
        <p:spPr bwMode="auto">
          <a:xfrm rot="-5742775">
            <a:off x="4836319" y="3272037"/>
            <a:ext cx="546100" cy="3602038"/>
          </a:xfrm>
          <a:custGeom>
            <a:avLst/>
            <a:gdLst>
              <a:gd name="T0" fmla="*/ 41 w 344"/>
              <a:gd name="T1" fmla="*/ 0 h 2269"/>
              <a:gd name="T2" fmla="*/ 76 w 344"/>
              <a:gd name="T3" fmla="*/ 75 h 2269"/>
              <a:gd name="T4" fmla="*/ 117 w 344"/>
              <a:gd name="T5" fmla="*/ 123 h 2269"/>
              <a:gd name="T6" fmla="*/ 240 w 344"/>
              <a:gd name="T7" fmla="*/ 322 h 2269"/>
              <a:gd name="T8" fmla="*/ 268 w 344"/>
              <a:gd name="T9" fmla="*/ 384 h 2269"/>
              <a:gd name="T10" fmla="*/ 316 w 344"/>
              <a:gd name="T11" fmla="*/ 466 h 2269"/>
              <a:gd name="T12" fmla="*/ 268 w 344"/>
              <a:gd name="T13" fmla="*/ 761 h 2269"/>
              <a:gd name="T14" fmla="*/ 178 w 344"/>
              <a:gd name="T15" fmla="*/ 973 h 2269"/>
              <a:gd name="T16" fmla="*/ 130 w 344"/>
              <a:gd name="T17" fmla="*/ 1111 h 2269"/>
              <a:gd name="T18" fmla="*/ 110 w 344"/>
              <a:gd name="T19" fmla="*/ 1172 h 2269"/>
              <a:gd name="T20" fmla="*/ 103 w 344"/>
              <a:gd name="T21" fmla="*/ 1193 h 2269"/>
              <a:gd name="T22" fmla="*/ 41 w 344"/>
              <a:gd name="T23" fmla="*/ 1597 h 2269"/>
              <a:gd name="T24" fmla="*/ 0 w 344"/>
              <a:gd name="T25" fmla="*/ 1783 h 2269"/>
              <a:gd name="T26" fmla="*/ 55 w 344"/>
              <a:gd name="T27" fmla="*/ 1968 h 2269"/>
              <a:gd name="T28" fmla="*/ 28 w 344"/>
              <a:gd name="T29" fmla="*/ 2160 h 2269"/>
              <a:gd name="T30" fmla="*/ 7 w 344"/>
              <a:gd name="T31" fmla="*/ 2269 h 22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2269"/>
              <a:gd name="T50" fmla="*/ 0 w 344"/>
              <a:gd name="T51" fmla="*/ 0 h 22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2269">
                <a:moveTo>
                  <a:pt x="41" y="0"/>
                </a:moveTo>
                <a:cubicBezTo>
                  <a:pt x="44" y="6"/>
                  <a:pt x="67" y="62"/>
                  <a:pt x="76" y="75"/>
                </a:cubicBezTo>
                <a:cubicBezTo>
                  <a:pt x="134" y="157"/>
                  <a:pt x="55" y="27"/>
                  <a:pt x="117" y="123"/>
                </a:cubicBezTo>
                <a:cubicBezTo>
                  <a:pt x="159" y="189"/>
                  <a:pt x="197" y="257"/>
                  <a:pt x="240" y="322"/>
                </a:cubicBezTo>
                <a:cubicBezTo>
                  <a:pt x="313" y="433"/>
                  <a:pt x="233" y="318"/>
                  <a:pt x="268" y="384"/>
                </a:cubicBezTo>
                <a:cubicBezTo>
                  <a:pt x="283" y="412"/>
                  <a:pt x="316" y="466"/>
                  <a:pt x="316" y="466"/>
                </a:cubicBezTo>
                <a:cubicBezTo>
                  <a:pt x="344" y="592"/>
                  <a:pt x="310" y="652"/>
                  <a:pt x="268" y="761"/>
                </a:cubicBezTo>
                <a:cubicBezTo>
                  <a:pt x="247" y="815"/>
                  <a:pt x="215" y="920"/>
                  <a:pt x="178" y="973"/>
                </a:cubicBezTo>
                <a:cubicBezTo>
                  <a:pt x="169" y="1023"/>
                  <a:pt x="145" y="1063"/>
                  <a:pt x="130" y="1111"/>
                </a:cubicBezTo>
                <a:cubicBezTo>
                  <a:pt x="95" y="1219"/>
                  <a:pt x="132" y="1109"/>
                  <a:pt x="110" y="1172"/>
                </a:cubicBezTo>
                <a:cubicBezTo>
                  <a:pt x="108" y="1179"/>
                  <a:pt x="103" y="1193"/>
                  <a:pt x="103" y="1193"/>
                </a:cubicBezTo>
                <a:cubicBezTo>
                  <a:pt x="83" y="1328"/>
                  <a:pt x="105" y="1473"/>
                  <a:pt x="41" y="1597"/>
                </a:cubicBezTo>
                <a:cubicBezTo>
                  <a:pt x="30" y="1660"/>
                  <a:pt x="15" y="1721"/>
                  <a:pt x="0" y="1783"/>
                </a:cubicBezTo>
                <a:cubicBezTo>
                  <a:pt x="8" y="1850"/>
                  <a:pt x="20" y="1910"/>
                  <a:pt x="55" y="1968"/>
                </a:cubicBezTo>
                <a:cubicBezTo>
                  <a:pt x="51" y="2033"/>
                  <a:pt x="56" y="2100"/>
                  <a:pt x="28" y="2160"/>
                </a:cubicBezTo>
                <a:cubicBezTo>
                  <a:pt x="22" y="2188"/>
                  <a:pt x="7" y="2237"/>
                  <a:pt x="7" y="2269"/>
                </a:cubicBezTo>
              </a:path>
            </a:pathLst>
          </a:custGeom>
          <a:noFill/>
          <a:ln w="31750" algn="ctr">
            <a:solidFill>
              <a:srgbClr val="FF0000"/>
            </a:solidFill>
            <a:round/>
            <a:headEnd/>
            <a:tailEnd type="arrow" w="med" len="med"/>
          </a:ln>
        </p:spPr>
        <p:txBody>
          <a:bodyPr wrap="none">
            <a:spAutoFit/>
          </a:bodyPr>
          <a:lstStyle/>
          <a:p>
            <a:endParaRPr lang="en-US" sz="1800">
              <a:solidFill>
                <a:srgbClr val="000000"/>
              </a:solidFill>
              <a:latin typeface="Arial" pitchFamily="34" charset="0"/>
            </a:endParaRPr>
          </a:p>
        </p:txBody>
      </p:sp>
      <p:sp>
        <p:nvSpPr>
          <p:cNvPr id="7" name="TextBox 6"/>
          <p:cNvSpPr txBox="1"/>
          <p:nvPr/>
        </p:nvSpPr>
        <p:spPr>
          <a:xfrm>
            <a:off x="2917031" y="5719763"/>
            <a:ext cx="5383397"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How is concurrency a kind of abstraction?</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in CLU</a:t>
            </a:r>
            <a:endParaRPr lang="en-US" dirty="0"/>
          </a:p>
        </p:txBody>
      </p:sp>
      <p:sp>
        <p:nvSpPr>
          <p:cNvPr id="3" name="Content Placeholder 2"/>
          <p:cNvSpPr>
            <a:spLocks noGrp="1"/>
          </p:cNvSpPr>
          <p:nvPr>
            <p:ph idx="1"/>
          </p:nvPr>
        </p:nvSpPr>
        <p:spPr>
          <a:xfrm>
            <a:off x="442912" y="1414463"/>
            <a:ext cx="6215063" cy="4525963"/>
          </a:xfrm>
        </p:spPr>
        <p:txBody>
          <a:bodyPr>
            <a:normAutofit fontScale="70000" lnSpcReduction="20000"/>
          </a:bodyPr>
          <a:lstStyle/>
          <a:p>
            <a:pPr>
              <a:buNone/>
            </a:pPr>
            <a:r>
              <a:rPr lang="en-US" dirty="0" smtClean="0"/>
              <a:t>counter = </a:t>
            </a:r>
            <a:r>
              <a:rPr lang="en-US" b="1" dirty="0" smtClean="0"/>
              <a:t>cluster is </a:t>
            </a:r>
            <a:r>
              <a:rPr lang="en-US" dirty="0" smtClean="0"/>
              <a:t>create, next, current</a:t>
            </a:r>
          </a:p>
          <a:p>
            <a:pPr>
              <a:buNone/>
            </a:pPr>
            <a:r>
              <a:rPr lang="en-US" dirty="0" smtClean="0"/>
              <a:t>    </a:t>
            </a:r>
            <a:r>
              <a:rPr lang="en-US" b="1" dirty="0" smtClean="0"/>
              <a:t>rep </a:t>
            </a:r>
            <a:r>
              <a:rPr lang="en-US" dirty="0" smtClean="0"/>
              <a:t>= record [count: </a:t>
            </a:r>
            <a:r>
              <a:rPr lang="en-US" dirty="0" err="1" smtClean="0"/>
              <a:t>int</a:t>
            </a:r>
            <a:r>
              <a:rPr lang="en-US" dirty="0" smtClean="0"/>
              <a:t>];</a:t>
            </a:r>
          </a:p>
          <a:p>
            <a:pPr>
              <a:buNone/>
            </a:pPr>
            <a:r>
              <a:rPr lang="en-US" dirty="0" smtClean="0"/>
              <a:t>    </a:t>
            </a:r>
            <a:r>
              <a:rPr lang="en-US" b="1" dirty="0" smtClean="0"/>
              <a:t>create = proc () returns (counter);</a:t>
            </a:r>
          </a:p>
          <a:p>
            <a:pPr>
              <a:buNone/>
            </a:pPr>
            <a:r>
              <a:rPr lang="en-US" b="1" dirty="0" smtClean="0"/>
              <a:t>         return up</a:t>
            </a:r>
            <a:r>
              <a:rPr lang="en-US" dirty="0" smtClean="0"/>
              <a:t>(rep${count: 0})</a:t>
            </a:r>
            <a:r>
              <a:rPr lang="en-US" b="1" dirty="0" smtClean="0"/>
              <a:t>;</a:t>
            </a:r>
          </a:p>
          <a:p>
            <a:pPr>
              <a:buNone/>
            </a:pPr>
            <a:r>
              <a:rPr lang="en-US" b="1" dirty="0" smtClean="0"/>
              <a:t>         end </a:t>
            </a:r>
            <a:r>
              <a:rPr lang="en-US" dirty="0" smtClean="0"/>
              <a:t>create;</a:t>
            </a:r>
          </a:p>
          <a:p>
            <a:pPr>
              <a:buNone/>
            </a:pPr>
            <a:r>
              <a:rPr lang="en-US" b="1" dirty="0" smtClean="0"/>
              <a:t>    next = proc (c: counter);</a:t>
            </a:r>
          </a:p>
          <a:p>
            <a:pPr>
              <a:buNone/>
            </a:pPr>
            <a:r>
              <a:rPr lang="en-US" b="1" dirty="0" smtClean="0"/>
              <a:t>         </a:t>
            </a:r>
            <a:r>
              <a:rPr lang="en-US" dirty="0" err="1" smtClean="0"/>
              <a:t>val</a:t>
            </a:r>
            <a:r>
              <a:rPr lang="en-US" dirty="0" smtClean="0"/>
              <a:t> : </a:t>
            </a:r>
            <a:r>
              <a:rPr lang="en-US" b="1" dirty="0" smtClean="0"/>
              <a:t>rep</a:t>
            </a:r>
            <a:r>
              <a:rPr lang="en-US" dirty="0" smtClean="0"/>
              <a:t> := </a:t>
            </a:r>
            <a:r>
              <a:rPr lang="en-US" b="1" dirty="0" smtClean="0"/>
              <a:t>down(c);</a:t>
            </a:r>
          </a:p>
          <a:p>
            <a:pPr>
              <a:buNone/>
            </a:pPr>
            <a:r>
              <a:rPr lang="en-US" b="1" dirty="0" smtClean="0"/>
              <a:t>         </a:t>
            </a:r>
            <a:r>
              <a:rPr lang="en-US" dirty="0" err="1" smtClean="0"/>
              <a:t>val.count</a:t>
            </a:r>
            <a:r>
              <a:rPr lang="en-US" dirty="0" smtClean="0"/>
              <a:t> := </a:t>
            </a:r>
            <a:r>
              <a:rPr lang="en-US" dirty="0" err="1" smtClean="0"/>
              <a:t>val.count</a:t>
            </a:r>
            <a:r>
              <a:rPr lang="en-US" dirty="0" smtClean="0"/>
              <a:t> + 1;</a:t>
            </a:r>
          </a:p>
          <a:p>
            <a:pPr>
              <a:buNone/>
            </a:pPr>
            <a:r>
              <a:rPr lang="en-US" dirty="0" smtClean="0"/>
              <a:t>         </a:t>
            </a:r>
            <a:r>
              <a:rPr lang="en-US" b="1" dirty="0" smtClean="0"/>
              <a:t>end</a:t>
            </a:r>
            <a:r>
              <a:rPr lang="en-US" dirty="0" smtClean="0"/>
              <a:t> next;</a:t>
            </a:r>
          </a:p>
          <a:p>
            <a:pPr>
              <a:buNone/>
            </a:pPr>
            <a:r>
              <a:rPr lang="en-US" dirty="0" smtClean="0"/>
              <a:t>    </a:t>
            </a:r>
            <a:r>
              <a:rPr lang="en-US" b="1" dirty="0" smtClean="0"/>
              <a:t>current = proc (c: counter) returns (</a:t>
            </a:r>
            <a:r>
              <a:rPr lang="en-US" b="1" dirty="0" err="1" smtClean="0"/>
              <a:t>int</a:t>
            </a:r>
            <a:r>
              <a:rPr lang="en-US" b="1" dirty="0" smtClean="0"/>
              <a:t>);</a:t>
            </a:r>
          </a:p>
          <a:p>
            <a:pPr>
              <a:buNone/>
            </a:pPr>
            <a:r>
              <a:rPr lang="en-US" dirty="0" smtClean="0"/>
              <a:t>         </a:t>
            </a:r>
            <a:r>
              <a:rPr lang="en-US" b="1" dirty="0" smtClean="0"/>
              <a:t>return</a:t>
            </a:r>
            <a:r>
              <a:rPr lang="en-US" dirty="0" smtClean="0"/>
              <a:t> (down(c).count);</a:t>
            </a:r>
          </a:p>
          <a:p>
            <a:pPr>
              <a:buNone/>
            </a:pPr>
            <a:r>
              <a:rPr lang="en-US" b="1" dirty="0" smtClean="0"/>
              <a:t>         end </a:t>
            </a:r>
            <a:r>
              <a:rPr lang="en-US" dirty="0" smtClean="0"/>
              <a:t>current;</a:t>
            </a:r>
          </a:p>
          <a:p>
            <a:pPr>
              <a:buNone/>
            </a:pPr>
            <a:r>
              <a:rPr lang="en-US" dirty="0" smtClean="0"/>
              <a:t>    </a:t>
            </a:r>
            <a:r>
              <a:rPr lang="en-US" b="1" dirty="0" smtClean="0"/>
              <a:t>end </a:t>
            </a:r>
            <a:r>
              <a:rPr lang="en-US" dirty="0" smtClean="0"/>
              <a:t>counter;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5" name="Rectangle 3"/>
          <p:cNvSpPr>
            <a:spLocks noGrp="1" noChangeArrowheads="1"/>
          </p:cNvSpPr>
          <p:nvPr>
            <p:ph type="title"/>
          </p:nvPr>
        </p:nvSpPr>
        <p:spPr>
          <a:xfrm>
            <a:off x="381000" y="274638"/>
            <a:ext cx="8229600" cy="1143000"/>
          </a:xfrm>
        </p:spPr>
        <p:txBody>
          <a:bodyPr>
            <a:normAutofit/>
          </a:bodyPr>
          <a:lstStyle/>
          <a:p>
            <a:r>
              <a:rPr lang="en-US" sz="3600" dirty="0"/>
              <a:t>Programming Language Design Space</a:t>
            </a:r>
          </a:p>
        </p:txBody>
      </p:sp>
      <p:sp>
        <p:nvSpPr>
          <p:cNvPr id="1477636" name="Text Box 4"/>
          <p:cNvSpPr txBox="1">
            <a:spLocks noChangeArrowheads="1"/>
          </p:cNvSpPr>
          <p:nvPr/>
        </p:nvSpPr>
        <p:spPr bwMode="auto">
          <a:xfrm rot="16200000">
            <a:off x="-834064" y="2973262"/>
            <a:ext cx="2876550" cy="579438"/>
          </a:xfrm>
          <a:prstGeom prst="rect">
            <a:avLst/>
          </a:prstGeom>
          <a:noFill/>
          <a:ln w="31750">
            <a:noFill/>
            <a:miter lim="800000"/>
            <a:headEnd/>
            <a:tailEnd/>
          </a:ln>
          <a:effectLst/>
        </p:spPr>
        <p:txBody>
          <a:bodyPr wrap="none">
            <a:spAutoFit/>
          </a:bodyPr>
          <a:lstStyle/>
          <a:p>
            <a:r>
              <a:rPr lang="en-US" sz="3200" dirty="0">
                <a:latin typeface="Tahoma" pitchFamily="34" charset="0"/>
              </a:rPr>
              <a:t>Expressiveness</a:t>
            </a:r>
          </a:p>
        </p:txBody>
      </p:sp>
      <p:sp>
        <p:nvSpPr>
          <p:cNvPr id="1477637" name="Text Box 5"/>
          <p:cNvSpPr txBox="1">
            <a:spLocks noChangeArrowheads="1"/>
          </p:cNvSpPr>
          <p:nvPr/>
        </p:nvSpPr>
        <p:spPr bwMode="auto">
          <a:xfrm>
            <a:off x="3379370" y="5848015"/>
            <a:ext cx="2382838" cy="579438"/>
          </a:xfrm>
          <a:prstGeom prst="rect">
            <a:avLst/>
          </a:prstGeom>
          <a:noFill/>
          <a:ln w="31750">
            <a:noFill/>
            <a:miter lim="800000"/>
            <a:headEnd/>
            <a:tailEnd/>
          </a:ln>
          <a:effectLst/>
        </p:spPr>
        <p:txBody>
          <a:bodyPr wrap="none">
            <a:spAutoFit/>
          </a:bodyPr>
          <a:lstStyle/>
          <a:p>
            <a:r>
              <a:rPr lang="en-US" sz="3200">
                <a:latin typeface="Tahoma" pitchFamily="34" charset="0"/>
              </a:rPr>
              <a:t>“Truthiness”</a:t>
            </a:r>
          </a:p>
        </p:txBody>
      </p:sp>
      <p:sp>
        <p:nvSpPr>
          <p:cNvPr id="1477638" name="Rectangle 6"/>
          <p:cNvSpPr>
            <a:spLocks noChangeArrowheads="1"/>
          </p:cNvSpPr>
          <p:nvPr/>
        </p:nvSpPr>
        <p:spPr bwMode="auto">
          <a:xfrm>
            <a:off x="2449513" y="1338263"/>
            <a:ext cx="1273175" cy="488950"/>
          </a:xfrm>
          <a:prstGeom prst="rect">
            <a:avLst/>
          </a:prstGeom>
          <a:noFill/>
          <a:ln w="31750">
            <a:solidFill>
              <a:srgbClr val="993366"/>
            </a:solidFill>
            <a:miter lim="800000"/>
            <a:headEnd/>
            <a:tailEnd/>
          </a:ln>
          <a:effectLst/>
        </p:spPr>
        <p:txBody>
          <a:bodyPr wrap="none" anchor="ctr">
            <a:spAutoFit/>
          </a:bodyPr>
          <a:lstStyle/>
          <a:p>
            <a:pPr algn="ctr"/>
            <a:r>
              <a:rPr lang="en-US" dirty="0" smtClean="0">
                <a:latin typeface="Tahoma" pitchFamily="34" charset="0"/>
              </a:rPr>
              <a:t>Scheme</a:t>
            </a:r>
            <a:endParaRPr lang="en-US" dirty="0">
              <a:latin typeface="Tahoma" pitchFamily="34" charset="0"/>
            </a:endParaRPr>
          </a:p>
        </p:txBody>
      </p:sp>
      <p:sp>
        <p:nvSpPr>
          <p:cNvPr id="1477639" name="Rectangle 7"/>
          <p:cNvSpPr>
            <a:spLocks noChangeArrowheads="1"/>
          </p:cNvSpPr>
          <p:nvPr/>
        </p:nvSpPr>
        <p:spPr bwMode="auto">
          <a:xfrm>
            <a:off x="2362200" y="1905000"/>
            <a:ext cx="1143000" cy="488950"/>
          </a:xfrm>
          <a:prstGeom prst="rect">
            <a:avLst/>
          </a:prstGeom>
          <a:noFill/>
          <a:ln w="31750">
            <a:solidFill>
              <a:srgbClr val="339966"/>
            </a:solidFill>
            <a:miter lim="800000"/>
            <a:headEnd/>
            <a:tailEnd/>
          </a:ln>
          <a:effectLst/>
        </p:spPr>
        <p:txBody>
          <a:bodyPr wrap="none" anchor="ctr">
            <a:spAutoFit/>
          </a:bodyPr>
          <a:lstStyle/>
          <a:p>
            <a:pPr algn="ctr"/>
            <a:r>
              <a:rPr lang="en-US">
                <a:latin typeface="Tahoma" pitchFamily="34" charset="0"/>
              </a:rPr>
              <a:t>Python</a:t>
            </a:r>
          </a:p>
        </p:txBody>
      </p:sp>
      <p:sp>
        <p:nvSpPr>
          <p:cNvPr id="1477643" name="Rectangle 11"/>
          <p:cNvSpPr>
            <a:spLocks noChangeArrowheads="1"/>
          </p:cNvSpPr>
          <p:nvPr/>
        </p:nvSpPr>
        <p:spPr bwMode="auto">
          <a:xfrm>
            <a:off x="5659438" y="4300538"/>
            <a:ext cx="815975" cy="488950"/>
          </a:xfrm>
          <a:prstGeom prst="rect">
            <a:avLst/>
          </a:prstGeom>
          <a:noFill/>
          <a:ln w="31750">
            <a:solidFill>
              <a:srgbClr val="FF0000"/>
            </a:solidFill>
            <a:miter lim="800000"/>
            <a:headEnd/>
            <a:tailEnd/>
          </a:ln>
          <a:effectLst/>
        </p:spPr>
        <p:txBody>
          <a:bodyPr wrap="none" anchor="ctr">
            <a:spAutoFit/>
          </a:bodyPr>
          <a:lstStyle/>
          <a:p>
            <a:pPr algn="ctr"/>
            <a:r>
              <a:rPr lang="en-US">
                <a:latin typeface="Tahoma" pitchFamily="34" charset="0"/>
              </a:rPr>
              <a:t>Java</a:t>
            </a:r>
          </a:p>
        </p:txBody>
      </p:sp>
      <p:sp>
        <p:nvSpPr>
          <p:cNvPr id="1477644" name="Rectangle 12"/>
          <p:cNvSpPr>
            <a:spLocks noChangeArrowheads="1"/>
          </p:cNvSpPr>
          <p:nvPr/>
        </p:nvSpPr>
        <p:spPr bwMode="auto">
          <a:xfrm>
            <a:off x="4337050" y="3408363"/>
            <a:ext cx="842963" cy="488950"/>
          </a:xfrm>
          <a:prstGeom prst="rect">
            <a:avLst/>
          </a:prstGeom>
          <a:noFill/>
          <a:ln w="31750">
            <a:solidFill>
              <a:srgbClr val="FF6600"/>
            </a:solidFill>
            <a:miter lim="800000"/>
            <a:headEnd/>
            <a:tailEnd/>
          </a:ln>
          <a:effectLst/>
        </p:spPr>
        <p:txBody>
          <a:bodyPr wrap="none" anchor="ctr">
            <a:spAutoFit/>
          </a:bodyPr>
          <a:lstStyle/>
          <a:p>
            <a:pPr algn="ctr"/>
            <a:r>
              <a:rPr lang="en-US">
                <a:latin typeface="Tahoma" pitchFamily="34" charset="0"/>
              </a:rPr>
              <a:t>C++</a:t>
            </a:r>
          </a:p>
        </p:txBody>
      </p:sp>
      <p:sp>
        <p:nvSpPr>
          <p:cNvPr id="1477645" name="Rectangle 13"/>
          <p:cNvSpPr>
            <a:spLocks noChangeArrowheads="1"/>
          </p:cNvSpPr>
          <p:nvPr/>
        </p:nvSpPr>
        <p:spPr bwMode="auto">
          <a:xfrm>
            <a:off x="3498850" y="3625850"/>
            <a:ext cx="398463" cy="488950"/>
          </a:xfrm>
          <a:prstGeom prst="rect">
            <a:avLst/>
          </a:prstGeom>
          <a:noFill/>
          <a:ln w="31750">
            <a:solidFill>
              <a:srgbClr val="FF6600"/>
            </a:solidFill>
            <a:miter lim="800000"/>
            <a:headEnd/>
            <a:tailEnd/>
          </a:ln>
          <a:effectLst/>
        </p:spPr>
        <p:txBody>
          <a:bodyPr wrap="none" anchor="ctr">
            <a:spAutoFit/>
          </a:bodyPr>
          <a:lstStyle/>
          <a:p>
            <a:pPr algn="ctr"/>
            <a:r>
              <a:rPr lang="en-US">
                <a:latin typeface="Tahoma" pitchFamily="34" charset="0"/>
              </a:rPr>
              <a:t>C</a:t>
            </a:r>
          </a:p>
        </p:txBody>
      </p:sp>
      <p:sp>
        <p:nvSpPr>
          <p:cNvPr id="1477646" name="Text Box 14"/>
          <p:cNvSpPr txBox="1">
            <a:spLocks noChangeArrowheads="1"/>
          </p:cNvSpPr>
          <p:nvPr/>
        </p:nvSpPr>
        <p:spPr bwMode="auto">
          <a:xfrm>
            <a:off x="-76200" y="5029200"/>
            <a:ext cx="993775" cy="457200"/>
          </a:xfrm>
          <a:prstGeom prst="rect">
            <a:avLst/>
          </a:prstGeom>
          <a:noFill/>
          <a:ln w="31750">
            <a:noFill/>
            <a:miter lim="800000"/>
            <a:headEnd/>
            <a:tailEnd/>
          </a:ln>
          <a:effectLst/>
        </p:spPr>
        <p:txBody>
          <a:bodyPr>
            <a:spAutoFit/>
          </a:bodyPr>
          <a:lstStyle/>
          <a:p>
            <a:pPr algn="r"/>
            <a:r>
              <a:rPr lang="en-US"/>
              <a:t>low</a:t>
            </a:r>
          </a:p>
        </p:txBody>
      </p:sp>
      <p:sp>
        <p:nvSpPr>
          <p:cNvPr id="1477647" name="Text Box 15"/>
          <p:cNvSpPr txBox="1">
            <a:spLocks noChangeArrowheads="1"/>
          </p:cNvSpPr>
          <p:nvPr/>
        </p:nvSpPr>
        <p:spPr bwMode="auto">
          <a:xfrm>
            <a:off x="3259" y="1020679"/>
            <a:ext cx="993775" cy="457200"/>
          </a:xfrm>
          <a:prstGeom prst="rect">
            <a:avLst/>
          </a:prstGeom>
          <a:noFill/>
          <a:ln w="31750">
            <a:noFill/>
            <a:miter lim="800000"/>
            <a:headEnd/>
            <a:tailEnd/>
          </a:ln>
          <a:effectLst/>
        </p:spPr>
        <p:txBody>
          <a:bodyPr>
            <a:spAutoFit/>
          </a:bodyPr>
          <a:lstStyle/>
          <a:p>
            <a:pPr algn="r"/>
            <a:r>
              <a:rPr lang="en-US" dirty="0"/>
              <a:t>high</a:t>
            </a:r>
          </a:p>
        </p:txBody>
      </p:sp>
      <p:sp>
        <p:nvSpPr>
          <p:cNvPr id="1477648" name="Rectangle 16"/>
          <p:cNvSpPr>
            <a:spLocks noChangeArrowheads="1"/>
          </p:cNvSpPr>
          <p:nvPr/>
        </p:nvSpPr>
        <p:spPr bwMode="auto">
          <a:xfrm>
            <a:off x="7270750" y="4914900"/>
            <a:ext cx="1077913" cy="488950"/>
          </a:xfrm>
          <a:prstGeom prst="rect">
            <a:avLst/>
          </a:prstGeom>
          <a:noFill/>
          <a:ln w="31750">
            <a:solidFill>
              <a:srgbClr val="FF0000"/>
            </a:solidFill>
            <a:miter lim="800000"/>
            <a:headEnd/>
            <a:tailEnd/>
          </a:ln>
          <a:effectLst/>
        </p:spPr>
        <p:txBody>
          <a:bodyPr wrap="none" anchor="ctr">
            <a:spAutoFit/>
          </a:bodyPr>
          <a:lstStyle/>
          <a:p>
            <a:pPr algn="ctr"/>
            <a:r>
              <a:rPr lang="en-US" dirty="0" smtClean="0">
                <a:latin typeface="Tahoma" pitchFamily="34" charset="0"/>
              </a:rPr>
              <a:t>Spec#</a:t>
            </a:r>
            <a:endParaRPr lang="en-US" dirty="0">
              <a:latin typeface="Tahoma" pitchFamily="34" charset="0"/>
            </a:endParaRPr>
          </a:p>
        </p:txBody>
      </p:sp>
      <p:sp>
        <p:nvSpPr>
          <p:cNvPr id="1477649" name="Rectangle 17"/>
          <p:cNvSpPr>
            <a:spLocks noChangeArrowheads="1"/>
          </p:cNvSpPr>
          <p:nvPr/>
        </p:nvSpPr>
        <p:spPr bwMode="auto">
          <a:xfrm>
            <a:off x="6511925" y="4513263"/>
            <a:ext cx="727075" cy="488950"/>
          </a:xfrm>
          <a:prstGeom prst="rect">
            <a:avLst/>
          </a:prstGeom>
          <a:noFill/>
          <a:ln w="31750">
            <a:solidFill>
              <a:srgbClr val="FF0000"/>
            </a:solidFill>
            <a:miter lim="800000"/>
            <a:headEnd/>
            <a:tailEnd/>
          </a:ln>
          <a:effectLst/>
        </p:spPr>
        <p:txBody>
          <a:bodyPr wrap="none" anchor="ctr">
            <a:spAutoFit/>
          </a:bodyPr>
          <a:lstStyle/>
          <a:p>
            <a:pPr algn="ctr"/>
            <a:r>
              <a:rPr lang="en-US">
                <a:latin typeface="Tahoma" pitchFamily="34" charset="0"/>
              </a:rPr>
              <a:t>Ada</a:t>
            </a:r>
          </a:p>
        </p:txBody>
      </p:sp>
      <p:sp>
        <p:nvSpPr>
          <p:cNvPr id="1477650" name="Text Box 18"/>
          <p:cNvSpPr txBox="1">
            <a:spLocks noChangeArrowheads="1"/>
          </p:cNvSpPr>
          <p:nvPr/>
        </p:nvSpPr>
        <p:spPr bwMode="auto">
          <a:xfrm>
            <a:off x="6437313" y="3368675"/>
            <a:ext cx="1728787" cy="822325"/>
          </a:xfrm>
          <a:prstGeom prst="rect">
            <a:avLst/>
          </a:prstGeom>
          <a:noFill/>
          <a:ln w="31750">
            <a:noFill/>
            <a:miter lim="800000"/>
            <a:headEnd/>
            <a:tailEnd/>
          </a:ln>
          <a:effectLst/>
        </p:spPr>
        <p:txBody>
          <a:bodyPr wrap="none">
            <a:spAutoFit/>
          </a:bodyPr>
          <a:lstStyle/>
          <a:p>
            <a:r>
              <a:rPr lang="en-US"/>
              <a:t>strict typing,</a:t>
            </a:r>
          </a:p>
          <a:p>
            <a:r>
              <a:rPr lang="en-US"/>
              <a:t>static</a:t>
            </a:r>
          </a:p>
        </p:txBody>
      </p:sp>
      <p:sp>
        <p:nvSpPr>
          <p:cNvPr id="1477652" name="Rectangle 20"/>
          <p:cNvSpPr>
            <a:spLocks noChangeArrowheads="1"/>
          </p:cNvSpPr>
          <p:nvPr/>
        </p:nvSpPr>
        <p:spPr bwMode="auto">
          <a:xfrm>
            <a:off x="2787650" y="2847975"/>
            <a:ext cx="1044575" cy="488950"/>
          </a:xfrm>
          <a:prstGeom prst="rect">
            <a:avLst/>
          </a:prstGeom>
          <a:noFill/>
          <a:ln w="31750">
            <a:solidFill>
              <a:srgbClr val="339966"/>
            </a:solidFill>
            <a:miter lim="800000"/>
            <a:headEnd/>
            <a:tailEnd/>
          </a:ln>
          <a:effectLst/>
        </p:spPr>
        <p:txBody>
          <a:bodyPr wrap="none" anchor="ctr">
            <a:spAutoFit/>
          </a:bodyPr>
          <a:lstStyle/>
          <a:p>
            <a:pPr algn="ctr"/>
            <a:r>
              <a:rPr lang="en-US">
                <a:latin typeface="Tahoma" pitchFamily="34" charset="0"/>
              </a:rPr>
              <a:t>BASIC</a:t>
            </a:r>
          </a:p>
        </p:txBody>
      </p:sp>
      <p:sp>
        <p:nvSpPr>
          <p:cNvPr id="1477653" name="Text Box 21"/>
          <p:cNvSpPr txBox="1">
            <a:spLocks noChangeArrowheads="1"/>
          </p:cNvSpPr>
          <p:nvPr/>
        </p:nvSpPr>
        <p:spPr bwMode="auto">
          <a:xfrm>
            <a:off x="1127125" y="5537200"/>
            <a:ext cx="2692400" cy="457200"/>
          </a:xfrm>
          <a:prstGeom prst="rect">
            <a:avLst/>
          </a:prstGeom>
          <a:noFill/>
          <a:ln w="31750">
            <a:noFill/>
            <a:miter lim="800000"/>
            <a:headEnd/>
            <a:tailEnd/>
          </a:ln>
          <a:effectLst/>
        </p:spPr>
        <p:txBody>
          <a:bodyPr wrap="none">
            <a:spAutoFit/>
          </a:bodyPr>
          <a:lstStyle/>
          <a:p>
            <a:r>
              <a:rPr lang="en-US"/>
              <a:t>more mistake prone</a:t>
            </a:r>
          </a:p>
        </p:txBody>
      </p:sp>
      <p:sp>
        <p:nvSpPr>
          <p:cNvPr id="1477654" name="Text Box 22"/>
          <p:cNvSpPr txBox="1">
            <a:spLocks noChangeArrowheads="1"/>
          </p:cNvSpPr>
          <p:nvPr/>
        </p:nvSpPr>
        <p:spPr bwMode="auto">
          <a:xfrm>
            <a:off x="6032500" y="5556250"/>
            <a:ext cx="2490788" cy="457200"/>
          </a:xfrm>
          <a:prstGeom prst="rect">
            <a:avLst/>
          </a:prstGeom>
          <a:noFill/>
          <a:ln w="31750">
            <a:noFill/>
            <a:miter lim="800000"/>
            <a:headEnd/>
            <a:tailEnd/>
          </a:ln>
          <a:effectLst/>
        </p:spPr>
        <p:txBody>
          <a:bodyPr wrap="none">
            <a:spAutoFit/>
          </a:bodyPr>
          <a:lstStyle/>
          <a:p>
            <a:r>
              <a:rPr lang="en-US"/>
              <a:t>less mistake prone</a:t>
            </a:r>
          </a:p>
        </p:txBody>
      </p:sp>
      <p:sp>
        <p:nvSpPr>
          <p:cNvPr id="1477656" name="Line 24"/>
          <p:cNvSpPr>
            <a:spLocks noChangeShapeType="1"/>
          </p:cNvSpPr>
          <p:nvPr/>
        </p:nvSpPr>
        <p:spPr bwMode="auto">
          <a:xfrm flipV="1">
            <a:off x="1066800" y="5478463"/>
            <a:ext cx="7696200" cy="7937"/>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1477657" name="Line 25"/>
          <p:cNvSpPr>
            <a:spLocks noChangeShapeType="1"/>
          </p:cNvSpPr>
          <p:nvPr/>
        </p:nvSpPr>
        <p:spPr bwMode="auto">
          <a:xfrm flipV="1">
            <a:off x="1068388" y="1251283"/>
            <a:ext cx="30496" cy="4243054"/>
          </a:xfrm>
          <a:prstGeom prst="line">
            <a:avLst/>
          </a:prstGeom>
          <a:noFill/>
          <a:ln w="31750">
            <a:solidFill>
              <a:schemeClr val="accent2"/>
            </a:solidFill>
            <a:round/>
            <a:headEnd/>
            <a:tailEnd type="triangle" w="med" len="med"/>
          </a:ln>
          <a:effectLst/>
        </p:spPr>
        <p:txBody>
          <a:bodyPr wrap="square">
            <a:spAutoFit/>
          </a:bodyPr>
          <a:lstStyle/>
          <a:p>
            <a:endParaRPr lang="en-US"/>
          </a:p>
        </p:txBody>
      </p:sp>
      <p:sp>
        <p:nvSpPr>
          <p:cNvPr id="22" name="TextBox 21"/>
          <p:cNvSpPr txBox="1"/>
          <p:nvPr/>
        </p:nvSpPr>
        <p:spPr>
          <a:xfrm>
            <a:off x="6424613" y="1328738"/>
            <a:ext cx="2497671" cy="646331"/>
          </a:xfrm>
          <a:prstGeom prst="rect">
            <a:avLst/>
          </a:prstGeom>
          <a:noFill/>
        </p:spPr>
        <p:txBody>
          <a:bodyPr wrap="none" rtlCol="0">
            <a:spAutoFit/>
          </a:bodyPr>
          <a:lstStyle/>
          <a:p>
            <a:r>
              <a:rPr lang="en-US" dirty="0" smtClean="0"/>
              <a:t>Where do Smalltalk,</a:t>
            </a:r>
          </a:p>
          <a:p>
            <a:r>
              <a:rPr lang="en-US" dirty="0" err="1" smtClean="0"/>
              <a:t>Simula</a:t>
            </a:r>
            <a:r>
              <a:rPr lang="en-US" dirty="0" smtClean="0"/>
              <a:t>, and CLU belong?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a:xfrm>
            <a:off x="0" y="0"/>
            <a:ext cx="4114800" cy="2971800"/>
          </a:xfrm>
        </p:spPr>
        <p:txBody>
          <a:bodyPr>
            <a:normAutofit fontScale="90000"/>
          </a:bodyPr>
          <a:lstStyle/>
          <a:p>
            <a:r>
              <a:rPr lang="en-US" sz="4800" dirty="0" smtClean="0"/>
              <a:t>So, who really was the first object-oriented programmer?</a:t>
            </a:r>
            <a:endParaRPr lang="en-US" sz="4800" dirty="0"/>
          </a:p>
        </p:txBody>
      </p:sp>
      <p:pic>
        <p:nvPicPr>
          <p:cNvPr id="6146" name="Picture 2"/>
          <p:cNvPicPr>
            <a:picLocks noChangeAspect="1" noChangeArrowheads="1"/>
          </p:cNvPicPr>
          <p:nvPr/>
        </p:nvPicPr>
        <p:blipFill>
          <a:blip r:embed="rId3" cstate="print"/>
          <a:srcRect/>
          <a:stretch>
            <a:fillRect/>
          </a:stretch>
        </p:blipFill>
        <p:spPr bwMode="auto">
          <a:xfrm>
            <a:off x="4905374" y="3693319"/>
            <a:ext cx="4029075" cy="3021806"/>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350544" y="178594"/>
            <a:ext cx="4693444" cy="3128963"/>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00012" y="3409951"/>
            <a:ext cx="4764881" cy="317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7976" y="1062604"/>
            <a:ext cx="4321628" cy="3416320"/>
          </a:xfrm>
          <a:prstGeom prst="rect">
            <a:avLst/>
          </a:prstGeom>
        </p:spPr>
        <p:txBody>
          <a:bodyPr wrap="square">
            <a:spAutoFit/>
          </a:bodyPr>
          <a:lstStyle/>
          <a:p>
            <a:r>
              <a:rPr lang="en-US" sz="3600" i="1" dirty="0" smtClean="0"/>
              <a:t>Object-oriented programming is an exceptionally bad idea which could only have originated in California.                                          </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1219200" y="1233713"/>
            <a:ext cx="2329769" cy="2610663"/>
          </a:xfrm>
          <a:prstGeom prst="rect">
            <a:avLst/>
          </a:prstGeom>
          <a:noFill/>
          <a:ln w="9525">
            <a:noFill/>
            <a:miter lim="800000"/>
            <a:headEnd/>
            <a:tailEnd/>
          </a:ln>
        </p:spPr>
      </p:pic>
      <p:sp>
        <p:nvSpPr>
          <p:cNvPr id="6" name="Rectangle 5"/>
          <p:cNvSpPr/>
          <p:nvPr/>
        </p:nvSpPr>
        <p:spPr>
          <a:xfrm>
            <a:off x="995486" y="3966420"/>
            <a:ext cx="2794932" cy="646331"/>
          </a:xfrm>
          <a:prstGeom prst="rect">
            <a:avLst/>
          </a:prstGeom>
        </p:spPr>
        <p:txBody>
          <a:bodyPr wrap="none">
            <a:spAutoFit/>
          </a:bodyPr>
          <a:lstStyle/>
          <a:p>
            <a:pPr algn="ctr"/>
            <a:r>
              <a:rPr lang="en-US" b="1" dirty="0" err="1" smtClean="0"/>
              <a:t>Edsger</a:t>
            </a:r>
            <a:r>
              <a:rPr lang="en-US" b="1" dirty="0" smtClean="0"/>
              <a:t> </a:t>
            </a:r>
            <a:r>
              <a:rPr lang="en-US" b="1" dirty="0" err="1" smtClean="0"/>
              <a:t>Dijkstra</a:t>
            </a:r>
            <a:r>
              <a:rPr lang="en-US" dirty="0" smtClean="0"/>
              <a:t> (1930-2002)</a:t>
            </a:r>
          </a:p>
          <a:p>
            <a:pPr algn="ctr"/>
            <a:r>
              <a:rPr lang="en-US" dirty="0" smtClean="0"/>
              <a:t>1972 Turing Award Winner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sz="4000"/>
              <a:t>Object-Oriented Programming</a:t>
            </a:r>
          </a:p>
        </p:txBody>
      </p:sp>
      <p:sp>
        <p:nvSpPr>
          <p:cNvPr id="855043" name="Rectangle 3"/>
          <p:cNvSpPr>
            <a:spLocks noGrp="1" noChangeArrowheads="1"/>
          </p:cNvSpPr>
          <p:nvPr>
            <p:ph idx="1"/>
          </p:nvPr>
        </p:nvSpPr>
        <p:spPr/>
        <p:txBody>
          <a:bodyPr>
            <a:noAutofit/>
          </a:bodyPr>
          <a:lstStyle/>
          <a:p>
            <a:pPr>
              <a:lnSpc>
                <a:spcPct val="90000"/>
              </a:lnSpc>
              <a:buNone/>
            </a:pPr>
            <a:r>
              <a:rPr lang="en-US" dirty="0"/>
              <a:t>Object-Oriented Programming is a </a:t>
            </a:r>
            <a:r>
              <a:rPr lang="en-US" i="1" dirty="0"/>
              <a:t>state of mind</a:t>
            </a:r>
            <a:r>
              <a:rPr lang="en-US" dirty="0"/>
              <a:t> where you program by </a:t>
            </a:r>
            <a:r>
              <a:rPr lang="en-US" i="1" dirty="0"/>
              <a:t>thinking about objects</a:t>
            </a:r>
          </a:p>
          <a:p>
            <a:pPr>
              <a:lnSpc>
                <a:spcPct val="90000"/>
              </a:lnSpc>
              <a:buNone/>
            </a:pPr>
            <a:r>
              <a:rPr lang="en-US" dirty="0"/>
              <a:t>It is difficult to reach that state of mind if your language doesn’t have:</a:t>
            </a:r>
          </a:p>
          <a:p>
            <a:pPr lvl="1">
              <a:lnSpc>
                <a:spcPct val="90000"/>
              </a:lnSpc>
              <a:buNone/>
            </a:pPr>
            <a:r>
              <a:rPr lang="en-US" b="1" dirty="0"/>
              <a:t>Mechanisms for packaging state and </a:t>
            </a:r>
            <a:r>
              <a:rPr lang="en-US" b="1" dirty="0" smtClean="0"/>
              <a:t>procedures</a:t>
            </a:r>
            <a:endParaRPr lang="en-US" b="1" dirty="0"/>
          </a:p>
          <a:p>
            <a:pPr lvl="1">
              <a:lnSpc>
                <a:spcPct val="90000"/>
              </a:lnSpc>
              <a:buNone/>
            </a:pPr>
            <a:r>
              <a:rPr lang="en-US" b="1" dirty="0" err="1"/>
              <a:t>Subtyping</a:t>
            </a:r>
            <a:endParaRPr lang="en-US" b="1" dirty="0"/>
          </a:p>
          <a:p>
            <a:pPr>
              <a:lnSpc>
                <a:spcPct val="90000"/>
              </a:lnSpc>
              <a:buNone/>
            </a:pPr>
            <a:r>
              <a:rPr lang="en-US" dirty="0" smtClean="0"/>
              <a:t>Other </a:t>
            </a:r>
            <a:r>
              <a:rPr lang="en-US" dirty="0"/>
              <a:t>things can help: </a:t>
            </a:r>
            <a:r>
              <a:rPr lang="en-US" b="1" dirty="0"/>
              <a:t>dynamic dispatch</a:t>
            </a:r>
            <a:r>
              <a:rPr lang="en-US" dirty="0"/>
              <a:t>, </a:t>
            </a:r>
            <a:r>
              <a:rPr lang="en-US" b="1" dirty="0"/>
              <a:t>inheritance</a:t>
            </a:r>
            <a:r>
              <a:rPr lang="en-US" dirty="0"/>
              <a:t>, </a:t>
            </a:r>
            <a:r>
              <a:rPr lang="en-US" b="1" dirty="0"/>
              <a:t>automatic memory management</a:t>
            </a:r>
            <a:r>
              <a:rPr lang="en-US" dirty="0"/>
              <a:t>, </a:t>
            </a:r>
            <a:r>
              <a:rPr lang="en-US" b="1" dirty="0" smtClean="0">
                <a:solidFill>
                  <a:srgbClr val="C00000"/>
                </a:solidFill>
              </a:rPr>
              <a:t>everything is an object</a:t>
            </a:r>
            <a:r>
              <a:rPr lang="en-US" dirty="0" smtClean="0"/>
              <a:t>, </a:t>
            </a:r>
            <a:r>
              <a:rPr lang="en-US" b="1" dirty="0" err="1" smtClean="0">
                <a:solidFill>
                  <a:srgbClr val="C00000"/>
                </a:solidFill>
              </a:rPr>
              <a:t>mixins</a:t>
            </a:r>
            <a:r>
              <a:rPr lang="en-US" dirty="0"/>
              <a:t>, </a:t>
            </a:r>
            <a:r>
              <a:rPr lang="en-US" b="1" dirty="0">
                <a:solidFill>
                  <a:srgbClr val="0070C0"/>
                </a:solidFill>
              </a:rPr>
              <a:t>good donuts</a:t>
            </a:r>
            <a:r>
              <a:rPr lang="en-US" dirty="0"/>
              <a:t>, etc.</a:t>
            </a:r>
          </a:p>
        </p:txBody>
      </p:sp>
      <p:sp>
        <p:nvSpPr>
          <p:cNvPr id="4" name="TextBox 3"/>
          <p:cNvSpPr txBox="1"/>
          <p:nvPr/>
        </p:nvSpPr>
        <p:spPr>
          <a:xfrm>
            <a:off x="7517606" y="3979069"/>
            <a:ext cx="14453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Java has </a:t>
            </a:r>
            <a:r>
              <a:rPr lang="en-US" b="1" dirty="0" smtClean="0"/>
              <a:t>class</a:t>
            </a:r>
            <a:endParaRPr lang="en-US" b="1" dirty="0"/>
          </a:p>
        </p:txBody>
      </p:sp>
      <p:sp>
        <p:nvSpPr>
          <p:cNvPr id="5" name="TextBox 4"/>
          <p:cNvSpPr txBox="1"/>
          <p:nvPr/>
        </p:nvSpPr>
        <p:spPr>
          <a:xfrm>
            <a:off x="2662238" y="4117182"/>
            <a:ext cx="335406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Java has </a:t>
            </a:r>
            <a:r>
              <a:rPr lang="en-US" b="1" dirty="0" smtClean="0"/>
              <a:t>extends </a:t>
            </a:r>
            <a:r>
              <a:rPr lang="en-US" dirty="0" smtClean="0"/>
              <a:t>and</a:t>
            </a:r>
            <a:r>
              <a:rPr lang="en-US" b="1" dirty="0" smtClean="0"/>
              <a:t> implements</a:t>
            </a:r>
            <a:endParaRPr lang="en-US"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457200" y="2209800"/>
            <a:ext cx="8229600" cy="1143000"/>
          </a:xfrm>
        </p:spPr>
        <p:txBody>
          <a:bodyPr>
            <a:normAutofit fontScale="90000"/>
          </a:bodyPr>
          <a:lstStyle/>
          <a:p>
            <a:r>
              <a:rPr lang="en-US" dirty="0"/>
              <a:t>Who was the first </a:t>
            </a:r>
            <a:br>
              <a:rPr lang="en-US" dirty="0"/>
            </a:br>
            <a:r>
              <a:rPr lang="en-US" dirty="0"/>
              <a:t>object-oriented programmer?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1" name="Text Box 3"/>
          <p:cNvSpPr txBox="1">
            <a:spLocks noChangeArrowheads="1"/>
          </p:cNvSpPr>
          <p:nvPr/>
        </p:nvSpPr>
        <p:spPr bwMode="auto">
          <a:xfrm>
            <a:off x="3124200" y="5605567"/>
            <a:ext cx="5907992" cy="954107"/>
          </a:xfrm>
          <a:prstGeom prst="rect">
            <a:avLst/>
          </a:prstGeom>
          <a:noFill/>
          <a:ln w="9525">
            <a:noFill/>
            <a:miter lim="800000"/>
            <a:headEnd/>
            <a:tailEnd/>
          </a:ln>
          <a:effectLst/>
        </p:spPr>
        <p:txBody>
          <a:bodyPr wrap="square">
            <a:spAutoFit/>
          </a:bodyPr>
          <a:lstStyle/>
          <a:p>
            <a:pPr lvl="1" algn="r">
              <a:lnSpc>
                <a:spcPct val="90000"/>
              </a:lnSpc>
              <a:spcBef>
                <a:spcPct val="20000"/>
              </a:spcBef>
            </a:pPr>
            <a:r>
              <a:rPr lang="en-US" sz="2800" dirty="0" err="1"/>
              <a:t>Ada</a:t>
            </a:r>
            <a:r>
              <a:rPr lang="en-US" sz="2800" dirty="0"/>
              <a:t>, Countess of Lovelace, </a:t>
            </a:r>
            <a:endParaRPr lang="en-US" sz="2800" dirty="0" smtClean="0"/>
          </a:p>
          <a:p>
            <a:pPr lvl="1" algn="r">
              <a:lnSpc>
                <a:spcPct val="90000"/>
              </a:lnSpc>
              <a:spcBef>
                <a:spcPct val="20000"/>
              </a:spcBef>
            </a:pPr>
            <a:r>
              <a:rPr lang="en-US" sz="2800" dirty="0" smtClean="0"/>
              <a:t>around </a:t>
            </a:r>
            <a:r>
              <a:rPr lang="en-US" sz="2800" dirty="0"/>
              <a:t>1843</a:t>
            </a:r>
          </a:p>
        </p:txBody>
      </p:sp>
      <p:pic>
        <p:nvPicPr>
          <p:cNvPr id="2050" name="Picture 2"/>
          <p:cNvPicPr>
            <a:picLocks noChangeAspect="1" noChangeArrowheads="1"/>
          </p:cNvPicPr>
          <p:nvPr/>
        </p:nvPicPr>
        <p:blipFill>
          <a:blip r:embed="rId3" cstate="print"/>
          <a:srcRect/>
          <a:stretch>
            <a:fillRect/>
          </a:stretch>
        </p:blipFill>
        <p:spPr bwMode="auto">
          <a:xfrm>
            <a:off x="6231309" y="1051133"/>
            <a:ext cx="2775623" cy="4410075"/>
          </a:xfrm>
          <a:prstGeom prst="rect">
            <a:avLst/>
          </a:prstGeom>
          <a:noFill/>
          <a:ln w="9525">
            <a:noFill/>
            <a:miter lim="800000"/>
            <a:headEnd/>
            <a:tailEnd/>
          </a:ln>
        </p:spPr>
      </p:pic>
      <p:sp>
        <p:nvSpPr>
          <p:cNvPr id="1164290" name="Text Box 2"/>
          <p:cNvSpPr txBox="1">
            <a:spLocks noChangeArrowheads="1"/>
          </p:cNvSpPr>
          <p:nvPr/>
        </p:nvSpPr>
        <p:spPr bwMode="auto">
          <a:xfrm>
            <a:off x="300038" y="457200"/>
            <a:ext cx="5946670" cy="5410712"/>
          </a:xfrm>
          <a:prstGeom prst="rect">
            <a:avLst/>
          </a:prstGeom>
          <a:noFill/>
          <a:ln w="9525">
            <a:noFill/>
            <a:miter lim="800000"/>
            <a:headEnd/>
            <a:tailEnd/>
          </a:ln>
          <a:effectLst/>
        </p:spPr>
        <p:txBody>
          <a:bodyPr wrap="square">
            <a:spAutoFit/>
          </a:bodyPr>
          <a:lstStyle/>
          <a:p>
            <a:pPr>
              <a:lnSpc>
                <a:spcPct val="90000"/>
              </a:lnSpc>
              <a:spcBef>
                <a:spcPct val="20000"/>
              </a:spcBef>
            </a:pPr>
            <a:r>
              <a:rPr lang="en-US" sz="2400" b="1" dirty="0"/>
              <a:t>By the word operation, we mean any process which alters the mutual relation of two or more things, be this relation of what kind it may. </a:t>
            </a:r>
            <a:r>
              <a:rPr lang="en-US" sz="2400" dirty="0"/>
              <a:t>This is the most general definition, and would include all subjects in the universe.  </a:t>
            </a:r>
            <a:r>
              <a:rPr lang="en-US" sz="2400" b="1" dirty="0"/>
              <a:t>Again, it might act upon other things besides number, were objects found whose mutual fundamental relations could be expressed by those of the abstract science of </a:t>
            </a:r>
            <a:r>
              <a:rPr lang="en-US" sz="2400" b="1" dirty="0" smtClean="0"/>
              <a:t>operations... </a:t>
            </a:r>
            <a:r>
              <a:rPr lang="en-US" sz="2400" dirty="0"/>
              <a:t>Supposing, for instance, that the fundamental relations of pitched sounds in the science of harmony and of musical composition were susceptible of such expression and adaptations, the engine might compose elaborate and scientific pieces of music of any degree of complexity or extent.</a:t>
            </a:r>
            <a:r>
              <a:rPr lang="en-US" sz="16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Concurrency</a:t>
            </a:r>
            <a:endParaRPr lang="en-US" dirty="0"/>
          </a:p>
        </p:txBody>
      </p:sp>
      <p:sp>
        <p:nvSpPr>
          <p:cNvPr id="3" name="Text Placeholder 2"/>
          <p:cNvSpPr>
            <a:spLocks noGrp="1"/>
          </p:cNvSpPr>
          <p:nvPr>
            <p:ph type="body" idx="1"/>
          </p:nvPr>
        </p:nvSpPr>
        <p:spPr/>
        <p:txBody>
          <a:bodyPr/>
          <a:lstStyle/>
          <a:p>
            <a:r>
              <a:rPr lang="en-US" dirty="0" smtClean="0"/>
              <a:t>As an </a:t>
            </a:r>
            <a:r>
              <a:rPr lang="en-US" b="1" dirty="0" smtClean="0"/>
              <a:t>abstraction</a:t>
            </a:r>
            <a:r>
              <a:rPr lang="en-US" dirty="0" smtClean="0"/>
              <a:t>: hides the details of exactly when things happen</a:t>
            </a:r>
          </a:p>
          <a:p>
            <a:pPr lvl="1"/>
            <a:r>
              <a:rPr lang="en-US" dirty="0" smtClean="0"/>
              <a:t>Program thinking about objects</a:t>
            </a:r>
          </a:p>
          <a:p>
            <a:pPr lvl="1"/>
            <a:r>
              <a:rPr lang="en-US" dirty="0" smtClean="0"/>
              <a:t>Interleaving of events</a:t>
            </a:r>
          </a:p>
          <a:p>
            <a:r>
              <a:rPr lang="en-US" dirty="0" smtClean="0"/>
              <a:t>Opportunity for </a:t>
            </a:r>
            <a:r>
              <a:rPr lang="en-US" b="1" dirty="0" smtClean="0"/>
              <a:t>implementations</a:t>
            </a:r>
            <a:r>
              <a:rPr lang="en-US" dirty="0" smtClean="0"/>
              <a:t>:</a:t>
            </a:r>
          </a:p>
          <a:p>
            <a:pPr lvl="1"/>
            <a:r>
              <a:rPr lang="en-US" dirty="0" smtClean="0"/>
              <a:t>Execute faster by using multiple cores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95300" y="466726"/>
            <a:ext cx="7880191" cy="4943474"/>
          </a:xfrm>
          <a:prstGeom prst="rect">
            <a:avLst/>
          </a:prstGeom>
          <a:noFill/>
          <a:ln w="9525">
            <a:noFill/>
            <a:miter lim="800000"/>
            <a:headEnd/>
            <a:tailEnd/>
          </a:ln>
        </p:spPr>
      </p:pic>
      <p:sp>
        <p:nvSpPr>
          <p:cNvPr id="6" name="Rectangle 5"/>
          <p:cNvSpPr/>
          <p:nvPr/>
        </p:nvSpPr>
        <p:spPr>
          <a:xfrm>
            <a:off x="5061090" y="5587484"/>
            <a:ext cx="3208058" cy="369332"/>
          </a:xfrm>
          <a:prstGeom prst="rect">
            <a:avLst/>
          </a:prstGeom>
        </p:spPr>
        <p:txBody>
          <a:bodyPr wrap="none">
            <a:spAutoFit/>
          </a:bodyPr>
          <a:lstStyle/>
          <a:p>
            <a:r>
              <a:rPr lang="en-US" b="1" dirty="0" smtClean="0">
                <a:hlinkClick r:id="rId3" tooltip="Permanent link to A Picture of the Multicore Crisis"/>
              </a:rPr>
              <a:t>A Picture of the </a:t>
            </a:r>
            <a:r>
              <a:rPr lang="en-US" b="1" dirty="0" err="1" smtClean="0">
                <a:hlinkClick r:id="rId3" tooltip="Permanent link to A Picture of the Multicore Crisis"/>
              </a:rPr>
              <a:t>Multicore</a:t>
            </a:r>
            <a:r>
              <a:rPr lang="en-US" b="1" dirty="0" smtClean="0">
                <a:hlinkClick r:id="rId3" tooltip="Permanent link to A Picture of the Multicore Crisis"/>
              </a:rPr>
              <a:t> Crisis</a:t>
            </a:r>
            <a:endParaRPr lang="en-US" b="1" dirty="0"/>
          </a:p>
        </p:txBody>
      </p:sp>
      <p:sp>
        <p:nvSpPr>
          <p:cNvPr id="7" name="Rectangle 6"/>
          <p:cNvSpPr/>
          <p:nvPr/>
        </p:nvSpPr>
        <p:spPr>
          <a:xfrm>
            <a:off x="478630" y="6106211"/>
            <a:ext cx="8067676" cy="369332"/>
          </a:xfrm>
          <a:prstGeom prst="rect">
            <a:avLst/>
          </a:prstGeom>
        </p:spPr>
        <p:txBody>
          <a:bodyPr wrap="square">
            <a:spAutoFit/>
          </a:bodyPr>
          <a:lstStyle/>
          <a:p>
            <a:r>
              <a:rPr lang="en-US" dirty="0" smtClean="0"/>
              <a:t>http://smoothspan.wordpress.com/2007/09/06/a-picture-of-the-multicore-crisis/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9933" t="15957" r="20387" b="3457"/>
          <a:stretch>
            <a:fillRect/>
          </a:stretch>
        </p:blipFill>
        <p:spPr bwMode="auto">
          <a:xfrm>
            <a:off x="188119" y="95249"/>
            <a:ext cx="6517481" cy="6342181"/>
          </a:xfrm>
          <a:prstGeom prst="rect">
            <a:avLst/>
          </a:prstGeom>
          <a:noFill/>
          <a:ln w="9525">
            <a:noFill/>
            <a:miter lim="800000"/>
            <a:headEnd/>
            <a:tailEnd/>
          </a:ln>
        </p:spPr>
      </p:pic>
      <p:sp>
        <p:nvSpPr>
          <p:cNvPr id="6" name="Rectangle 5"/>
          <p:cNvSpPr/>
          <p:nvPr/>
        </p:nvSpPr>
        <p:spPr>
          <a:xfrm>
            <a:off x="7015163" y="2270016"/>
            <a:ext cx="1900237" cy="2031325"/>
          </a:xfrm>
          <a:prstGeom prst="rect">
            <a:avLst/>
          </a:prstGeom>
        </p:spPr>
        <p:txBody>
          <a:bodyPr wrap="square">
            <a:spAutoFit/>
          </a:bodyPr>
          <a:lstStyle/>
          <a:p>
            <a:r>
              <a:rPr lang="en-US" i="1" dirty="0" smtClean="0"/>
              <a:t>The Free Lunch Is Over: A Fundamental Turn Toward Concurrency in Software</a:t>
            </a:r>
            <a:r>
              <a:rPr lang="en-US" dirty="0" smtClean="0"/>
              <a:t>,</a:t>
            </a:r>
          </a:p>
          <a:p>
            <a:r>
              <a:rPr lang="en-US" dirty="0" smtClean="0"/>
              <a:t>Herb Sutter</a:t>
            </a:r>
          </a:p>
        </p:txBody>
      </p:sp>
      <p:sp>
        <p:nvSpPr>
          <p:cNvPr id="7" name="Rectangle 6"/>
          <p:cNvSpPr/>
          <p:nvPr/>
        </p:nvSpPr>
        <p:spPr>
          <a:xfrm>
            <a:off x="3078955" y="6434823"/>
            <a:ext cx="5965032" cy="369332"/>
          </a:xfrm>
          <a:prstGeom prst="rect">
            <a:avLst/>
          </a:prstGeom>
        </p:spPr>
        <p:txBody>
          <a:bodyPr wrap="square">
            <a:spAutoFit/>
          </a:bodyPr>
          <a:lstStyle/>
          <a:p>
            <a:r>
              <a:rPr lang="en-US" dirty="0" smtClean="0"/>
              <a:t>http://www.gotw.ca/publications/concurrency-ddj.htm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31800"/>
            <a:ext cx="8229600" cy="1143000"/>
          </a:xfrm>
        </p:spPr>
        <p:txBody>
          <a:bodyPr>
            <a:normAutofit fontScale="90000"/>
          </a:bodyPr>
          <a:lstStyle/>
          <a:p>
            <a:r>
              <a:rPr lang="en-US" dirty="0" smtClean="0"/>
              <a:t>Where is most of the processing power on your PC?</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799" y="2019300"/>
            <a:ext cx="3994819" cy="3831432"/>
          </a:xfrm>
          <a:prstGeom prst="rect">
            <a:avLst/>
          </a:prstGeom>
          <a:noFill/>
          <a:ln w="9525">
            <a:noFill/>
            <a:miter lim="800000"/>
            <a:headEnd/>
            <a:tailEnd/>
          </a:ln>
        </p:spPr>
      </p:pic>
      <p:sp>
        <p:nvSpPr>
          <p:cNvPr id="5" name="Rectangle 4"/>
          <p:cNvSpPr/>
          <p:nvPr/>
        </p:nvSpPr>
        <p:spPr>
          <a:xfrm>
            <a:off x="4960674" y="2444234"/>
            <a:ext cx="4032899" cy="2677656"/>
          </a:xfrm>
          <a:prstGeom prst="rect">
            <a:avLst/>
          </a:prstGeom>
        </p:spPr>
        <p:txBody>
          <a:bodyPr wrap="none">
            <a:spAutoFit/>
          </a:bodyPr>
          <a:lstStyle/>
          <a:p>
            <a:r>
              <a:rPr lang="en-US" sz="2400" b="1" dirty="0" err="1" smtClean="0"/>
              <a:t>nVIDIA</a:t>
            </a:r>
            <a:r>
              <a:rPr lang="en-US" sz="2400" b="1" dirty="0" smtClean="0"/>
              <a:t> </a:t>
            </a:r>
            <a:r>
              <a:rPr lang="en-US" sz="2400" b="1" dirty="0" err="1" smtClean="0"/>
              <a:t>GeForce</a:t>
            </a:r>
            <a:r>
              <a:rPr lang="en-US" sz="2400" b="1" dirty="0" smtClean="0"/>
              <a:t> GTX 470</a:t>
            </a:r>
          </a:p>
          <a:p>
            <a:r>
              <a:rPr lang="en-US" sz="2400" b="1" dirty="0" smtClean="0"/>
              <a:t>448 Cores</a:t>
            </a:r>
          </a:p>
          <a:p>
            <a:endParaRPr lang="en-US" sz="2400" dirty="0" smtClean="0"/>
          </a:p>
          <a:p>
            <a:endParaRPr lang="en-US" sz="2400" dirty="0" smtClean="0"/>
          </a:p>
          <a:p>
            <a:r>
              <a:rPr lang="pt-BR" sz="2400" b="1" dirty="0" smtClean="0"/>
              <a:t>nVIDIA QuadroPlex 7000 DHIC</a:t>
            </a:r>
          </a:p>
          <a:p>
            <a:r>
              <a:rPr lang="pt-BR" sz="2400" b="1" dirty="0" smtClean="0"/>
              <a:t>1792 cores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en-US" dirty="0" smtClean="0"/>
              <a:t>Challenge of Concurrency</a:t>
            </a:r>
            <a:endParaRPr lang="en-US" dirty="0"/>
          </a:p>
        </p:txBody>
      </p:sp>
      <p:sp>
        <p:nvSpPr>
          <p:cNvPr id="918532" name="Rectangle 4"/>
          <p:cNvSpPr>
            <a:spLocks noChangeArrowheads="1"/>
          </p:cNvSpPr>
          <p:nvPr/>
        </p:nvSpPr>
        <p:spPr bwMode="auto">
          <a:xfrm>
            <a:off x="4321175" y="2303136"/>
            <a:ext cx="4419600" cy="193899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endParaRPr lang="en-US" sz="4000" dirty="0"/>
          </a:p>
          <a:p>
            <a:pPr algn="ctr"/>
            <a:r>
              <a:rPr lang="en-US" sz="4000" dirty="0"/>
              <a:t>Store</a:t>
            </a:r>
          </a:p>
          <a:p>
            <a:pPr algn="ctr"/>
            <a:endParaRPr lang="en-US" sz="4000" dirty="0"/>
          </a:p>
        </p:txBody>
      </p:sp>
      <p:sp>
        <p:nvSpPr>
          <p:cNvPr id="918538" name="Text Box 10"/>
          <p:cNvSpPr txBox="1">
            <a:spLocks noChangeArrowheads="1"/>
          </p:cNvSpPr>
          <p:nvPr/>
        </p:nvSpPr>
        <p:spPr bwMode="auto">
          <a:xfrm>
            <a:off x="914400" y="5257800"/>
            <a:ext cx="2621743" cy="461665"/>
          </a:xfrm>
          <a:prstGeom prst="rect">
            <a:avLst/>
          </a:prstGeom>
          <a:noFill/>
          <a:ln w="31750">
            <a:noFill/>
            <a:miter lim="800000"/>
            <a:headEnd/>
            <a:tailEnd/>
          </a:ln>
          <a:effectLst/>
        </p:spPr>
        <p:txBody>
          <a:bodyPr wrap="none">
            <a:spAutoFit/>
          </a:bodyPr>
          <a:lstStyle/>
          <a:p>
            <a:r>
              <a:rPr lang="en-US" sz="2400" dirty="0"/>
              <a:t>Instruction Streams</a:t>
            </a:r>
          </a:p>
        </p:txBody>
      </p:sp>
      <p:sp>
        <p:nvSpPr>
          <p:cNvPr id="918539" name="Text Box 11"/>
          <p:cNvSpPr txBox="1">
            <a:spLocks noChangeArrowheads="1"/>
          </p:cNvSpPr>
          <p:nvPr/>
        </p:nvSpPr>
        <p:spPr bwMode="auto">
          <a:xfrm>
            <a:off x="5695951" y="4461669"/>
            <a:ext cx="1956369" cy="523220"/>
          </a:xfrm>
          <a:prstGeom prst="rect">
            <a:avLst/>
          </a:prstGeom>
          <a:noFill/>
          <a:ln w="31750">
            <a:noFill/>
            <a:miter lim="800000"/>
            <a:headEnd/>
            <a:tailEnd/>
          </a:ln>
          <a:effectLst/>
        </p:spPr>
        <p:txBody>
          <a:bodyPr wrap="none">
            <a:spAutoFit/>
          </a:bodyPr>
          <a:lstStyle/>
          <a:p>
            <a:r>
              <a:rPr lang="en-US" sz="2800" dirty="0"/>
              <a:t>Shared Data</a:t>
            </a:r>
          </a:p>
        </p:txBody>
      </p:sp>
      <p:cxnSp>
        <p:nvCxnSpPr>
          <p:cNvPr id="13" name="Straight Connector 12"/>
          <p:cNvCxnSpPr/>
          <p:nvPr/>
        </p:nvCxnSpPr>
        <p:spPr>
          <a:xfrm rot="16200000" flipH="1">
            <a:off x="-541735" y="3489721"/>
            <a:ext cx="3498056" cy="2381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 y="1935956"/>
            <a:ext cx="929806" cy="646331"/>
          </a:xfrm>
          <a:prstGeom prst="rect">
            <a:avLst/>
          </a:prstGeom>
          <a:noFill/>
        </p:spPr>
        <p:txBody>
          <a:bodyPr wrap="none" rtlCol="0">
            <a:spAutoFit/>
          </a:bodyPr>
          <a:lstStyle/>
          <a:p>
            <a:r>
              <a:rPr lang="en-US" dirty="0" smtClean="0"/>
              <a:t>Server</a:t>
            </a:r>
          </a:p>
          <a:p>
            <a:r>
              <a:rPr lang="en-US" dirty="0" smtClean="0"/>
              <a:t>Listener</a:t>
            </a:r>
            <a:endParaRPr lang="en-US" dirty="0"/>
          </a:p>
        </p:txBody>
      </p:sp>
      <p:cxnSp>
        <p:nvCxnSpPr>
          <p:cNvPr id="15" name="Straight Connector 14"/>
          <p:cNvCxnSpPr/>
          <p:nvPr/>
        </p:nvCxnSpPr>
        <p:spPr>
          <a:xfrm rot="16200000" flipH="1">
            <a:off x="123827" y="3233741"/>
            <a:ext cx="2466972" cy="1428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57325" y="2045494"/>
            <a:ext cx="1114216" cy="369332"/>
          </a:xfrm>
          <a:prstGeom prst="rect">
            <a:avLst/>
          </a:prstGeom>
          <a:noFill/>
        </p:spPr>
        <p:txBody>
          <a:bodyPr wrap="none" rtlCol="0">
            <a:spAutoFit/>
          </a:bodyPr>
          <a:lstStyle/>
          <a:p>
            <a:r>
              <a:rPr lang="en-US" dirty="0" smtClean="0"/>
              <a:t>Request 1</a:t>
            </a:r>
          </a:p>
        </p:txBody>
      </p:sp>
      <p:cxnSp>
        <p:nvCxnSpPr>
          <p:cNvPr id="18" name="Straight Connector 17"/>
          <p:cNvCxnSpPr/>
          <p:nvPr/>
        </p:nvCxnSpPr>
        <p:spPr>
          <a:xfrm rot="16200000" flipH="1">
            <a:off x="891781" y="3099200"/>
            <a:ext cx="1254918" cy="476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31156" y="2533650"/>
            <a:ext cx="1114216" cy="369332"/>
          </a:xfrm>
          <a:prstGeom prst="rect">
            <a:avLst/>
          </a:prstGeom>
          <a:noFill/>
        </p:spPr>
        <p:txBody>
          <a:bodyPr wrap="none" rtlCol="0">
            <a:spAutoFit/>
          </a:bodyPr>
          <a:lstStyle/>
          <a:p>
            <a:r>
              <a:rPr lang="en-US" dirty="0" smtClean="0"/>
              <a:t>Request 2</a:t>
            </a:r>
          </a:p>
        </p:txBody>
      </p:sp>
      <p:cxnSp>
        <p:nvCxnSpPr>
          <p:cNvPr id="21" name="Straight Connector 20"/>
          <p:cNvCxnSpPr/>
          <p:nvPr/>
        </p:nvCxnSpPr>
        <p:spPr>
          <a:xfrm rot="16200000" flipH="1">
            <a:off x="1044181" y="4018359"/>
            <a:ext cx="1254918" cy="476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3556" y="3452809"/>
            <a:ext cx="1114216" cy="369332"/>
          </a:xfrm>
          <a:prstGeom prst="rect">
            <a:avLst/>
          </a:prstGeom>
          <a:noFill/>
        </p:spPr>
        <p:txBody>
          <a:bodyPr wrap="none" rtlCol="0">
            <a:spAutoFit/>
          </a:bodyPr>
          <a:lstStyle/>
          <a:p>
            <a:r>
              <a:rPr lang="en-US" dirty="0" smtClean="0"/>
              <a:t>Request 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414" y="288016"/>
            <a:ext cx="8295669" cy="3693319"/>
          </a:xfrm>
          <a:prstGeom prst="rect">
            <a:avLst/>
          </a:prstGeom>
          <a:noFill/>
        </p:spPr>
        <p:txBody>
          <a:bodyPr wrap="none" rtlCol="0">
            <a:spAutoFit/>
          </a:bodyPr>
          <a:lstStyle/>
          <a:p>
            <a:r>
              <a:rPr lang="en-US" dirty="0" smtClean="0"/>
              <a:t>public class </a:t>
            </a:r>
            <a:r>
              <a:rPr lang="en-US" dirty="0" err="1" smtClean="0"/>
              <a:t>BankAccount</a:t>
            </a:r>
            <a:r>
              <a:rPr lang="en-US" dirty="0" smtClean="0"/>
              <a:t> {</a:t>
            </a:r>
          </a:p>
          <a:p>
            <a:r>
              <a:rPr lang="en-US" dirty="0" smtClean="0"/>
              <a:t>    private </a:t>
            </a:r>
            <a:r>
              <a:rPr lang="en-US" dirty="0" err="1" smtClean="0"/>
              <a:t>int</a:t>
            </a:r>
            <a:r>
              <a:rPr lang="en-US" dirty="0" smtClean="0"/>
              <a:t> balance;</a:t>
            </a:r>
          </a:p>
          <a:p>
            <a:r>
              <a:rPr lang="en-US" dirty="0" smtClean="0"/>
              <a:t>    ..</a:t>
            </a:r>
          </a:p>
          <a:p>
            <a:r>
              <a:rPr lang="en-US" dirty="0" smtClean="0"/>
              <a:t>    public void transfer(</a:t>
            </a:r>
            <a:r>
              <a:rPr lang="en-US" dirty="0" err="1" smtClean="0"/>
              <a:t>BankAccount</a:t>
            </a:r>
            <a:r>
              <a:rPr lang="en-US" dirty="0" smtClean="0"/>
              <a:t> b, </a:t>
            </a:r>
            <a:r>
              <a:rPr lang="en-US" dirty="0" err="1" smtClean="0"/>
              <a:t>int</a:t>
            </a:r>
            <a:r>
              <a:rPr lang="en-US" dirty="0" smtClean="0"/>
              <a:t> amount) throws </a:t>
            </a:r>
            <a:r>
              <a:rPr lang="en-US" dirty="0" err="1" smtClean="0"/>
              <a:t>InsufficientFundsException</a:t>
            </a:r>
            <a:r>
              <a:rPr lang="en-US" dirty="0" smtClean="0"/>
              <a:t> {</a:t>
            </a:r>
          </a:p>
          <a:p>
            <a:r>
              <a:rPr lang="en-US" dirty="0" smtClean="0"/>
              <a:t>       // MODIFIES: this, b</a:t>
            </a:r>
          </a:p>
          <a:p>
            <a:r>
              <a:rPr lang="en-US" dirty="0" smtClean="0"/>
              <a:t>       // EFFECTS: If this account has more than amount value, transfers amount from </a:t>
            </a:r>
          </a:p>
          <a:p>
            <a:r>
              <a:rPr lang="en-US" dirty="0" smtClean="0"/>
              <a:t>       //     this account to b.  Otherwise, throws </a:t>
            </a:r>
            <a:r>
              <a:rPr lang="en-US" dirty="0" err="1" smtClean="0"/>
              <a:t>InsufficientFundsException</a:t>
            </a:r>
            <a:r>
              <a:rPr lang="en-US" dirty="0" smtClean="0"/>
              <a:t>.</a:t>
            </a:r>
          </a:p>
          <a:p>
            <a:r>
              <a:rPr lang="en-US" dirty="0" smtClean="0"/>
              <a:t>    if (</a:t>
            </a:r>
            <a:r>
              <a:rPr lang="en-US" dirty="0" err="1" smtClean="0"/>
              <a:t>this.getBalance</a:t>
            </a:r>
            <a:r>
              <a:rPr lang="en-US" dirty="0" smtClean="0"/>
              <a:t>() &gt; amount) {</a:t>
            </a:r>
          </a:p>
          <a:p>
            <a:endParaRPr lang="en-US" dirty="0" smtClean="0"/>
          </a:p>
          <a:p>
            <a:r>
              <a:rPr lang="en-US" dirty="0" smtClean="0"/>
              <a:t>        </a:t>
            </a:r>
            <a:r>
              <a:rPr lang="en-US" dirty="0" err="1" smtClean="0"/>
              <a:t>b.addFunds</a:t>
            </a:r>
            <a:r>
              <a:rPr lang="en-US" dirty="0" smtClean="0"/>
              <a:t>(amount);</a:t>
            </a:r>
          </a:p>
          <a:p>
            <a:r>
              <a:rPr lang="en-US" dirty="0" smtClean="0"/>
              <a:t>        </a:t>
            </a:r>
            <a:r>
              <a:rPr lang="en-US" dirty="0" err="1" smtClean="0"/>
              <a:t>this.balance</a:t>
            </a:r>
            <a:r>
              <a:rPr lang="en-US" dirty="0" smtClean="0"/>
              <a:t> = </a:t>
            </a:r>
            <a:r>
              <a:rPr lang="en-US" dirty="0" err="1" smtClean="0"/>
              <a:t>this.balance</a:t>
            </a:r>
            <a:r>
              <a:rPr lang="en-US" dirty="0" smtClean="0"/>
              <a:t> – amount;</a:t>
            </a:r>
          </a:p>
          <a:p>
            <a:r>
              <a:rPr lang="en-US" dirty="0" smtClean="0"/>
              <a:t>    } else { throw new </a:t>
            </a:r>
            <a:r>
              <a:rPr lang="en-US" dirty="0" err="1" smtClean="0"/>
              <a:t>InsufficientFundsException</a:t>
            </a:r>
            <a:r>
              <a:rPr lang="en-US" dirty="0" smtClean="0"/>
              <a:t>(); }</a:t>
            </a:r>
          </a:p>
          <a:p>
            <a:r>
              <a:rPr lang="en-US" dirty="0" smtClean="0"/>
              <a:t>}   </a:t>
            </a:r>
            <a:endParaRPr lang="en-US" dirty="0"/>
          </a:p>
        </p:txBody>
      </p:sp>
      <p:cxnSp>
        <p:nvCxnSpPr>
          <p:cNvPr id="6" name="Straight Connector 5"/>
          <p:cNvCxnSpPr/>
          <p:nvPr/>
        </p:nvCxnSpPr>
        <p:spPr>
          <a:xfrm rot="16200000" flipH="1">
            <a:off x="-958663" y="5706665"/>
            <a:ext cx="3498056" cy="2381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95273" y="5488785"/>
            <a:ext cx="2466972" cy="1428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8225" y="4300538"/>
            <a:ext cx="1114216" cy="369332"/>
          </a:xfrm>
          <a:prstGeom prst="rect">
            <a:avLst/>
          </a:prstGeom>
          <a:noFill/>
        </p:spPr>
        <p:txBody>
          <a:bodyPr wrap="none" rtlCol="0">
            <a:spAutoFit/>
          </a:bodyPr>
          <a:lstStyle/>
          <a:p>
            <a:r>
              <a:rPr lang="en-US" dirty="0" smtClean="0"/>
              <a:t>Request 1</a:t>
            </a:r>
          </a:p>
        </p:txBody>
      </p:sp>
      <p:cxnSp>
        <p:nvCxnSpPr>
          <p:cNvPr id="10" name="Straight Connector 9"/>
          <p:cNvCxnSpPr/>
          <p:nvPr/>
        </p:nvCxnSpPr>
        <p:spPr>
          <a:xfrm rot="16200000" flipH="1">
            <a:off x="472681" y="5354244"/>
            <a:ext cx="1254918" cy="476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2056" y="4788694"/>
            <a:ext cx="1114216" cy="369332"/>
          </a:xfrm>
          <a:prstGeom prst="rect">
            <a:avLst/>
          </a:prstGeom>
          <a:noFill/>
        </p:spPr>
        <p:txBody>
          <a:bodyPr wrap="none" rtlCol="0">
            <a:spAutoFit/>
          </a:bodyPr>
          <a:lstStyle/>
          <a:p>
            <a:r>
              <a:rPr lang="en-US" dirty="0" smtClean="0"/>
              <a:t>Request 2</a:t>
            </a:r>
          </a:p>
        </p:txBody>
      </p:sp>
      <p:sp>
        <p:nvSpPr>
          <p:cNvPr id="14" name="TextBox 13"/>
          <p:cNvSpPr txBox="1"/>
          <p:nvPr/>
        </p:nvSpPr>
        <p:spPr>
          <a:xfrm>
            <a:off x="2964656" y="4024312"/>
            <a:ext cx="2218941" cy="369332"/>
          </a:xfrm>
          <a:prstGeom prst="rect">
            <a:avLst/>
          </a:prstGeom>
          <a:noFill/>
        </p:spPr>
        <p:txBody>
          <a:bodyPr wrap="none" rtlCol="0">
            <a:spAutoFit/>
          </a:bodyPr>
          <a:lstStyle/>
          <a:p>
            <a:r>
              <a:rPr lang="en-US" dirty="0" smtClean="0">
                <a:solidFill>
                  <a:srgbClr val="C00000"/>
                </a:solidFill>
              </a:rPr>
              <a:t>b1.transfer(b2, 1000);</a:t>
            </a:r>
            <a:endParaRPr lang="en-US" dirty="0">
              <a:solidFill>
                <a:srgbClr val="C00000"/>
              </a:solidFill>
            </a:endParaRPr>
          </a:p>
        </p:txBody>
      </p:sp>
      <p:sp>
        <p:nvSpPr>
          <p:cNvPr id="15" name="TextBox 14"/>
          <p:cNvSpPr txBox="1"/>
          <p:nvPr/>
        </p:nvSpPr>
        <p:spPr>
          <a:xfrm>
            <a:off x="3009900" y="4386263"/>
            <a:ext cx="3033651" cy="369332"/>
          </a:xfrm>
          <a:prstGeom prst="rect">
            <a:avLst/>
          </a:prstGeom>
          <a:noFill/>
        </p:spPr>
        <p:txBody>
          <a:bodyPr wrap="none" rtlCol="0">
            <a:spAutoFit/>
          </a:bodyPr>
          <a:lstStyle/>
          <a:p>
            <a:r>
              <a:rPr lang="en-US" dirty="0" smtClean="0">
                <a:solidFill>
                  <a:srgbClr val="C00000"/>
                </a:solidFill>
              </a:rPr>
              <a:t>if (</a:t>
            </a:r>
            <a:r>
              <a:rPr lang="en-US" dirty="0" err="1" smtClean="0">
                <a:solidFill>
                  <a:srgbClr val="C00000"/>
                </a:solidFill>
              </a:rPr>
              <a:t>this.getBalance</a:t>
            </a:r>
            <a:r>
              <a:rPr lang="en-US" dirty="0" smtClean="0">
                <a:solidFill>
                  <a:srgbClr val="C00000"/>
                </a:solidFill>
              </a:rPr>
              <a:t>() &gt; amount)</a:t>
            </a:r>
            <a:endParaRPr lang="en-US" dirty="0">
              <a:solidFill>
                <a:srgbClr val="C00000"/>
              </a:solidFill>
            </a:endParaRPr>
          </a:p>
        </p:txBody>
      </p:sp>
      <p:sp>
        <p:nvSpPr>
          <p:cNvPr id="16" name="TextBox 15"/>
          <p:cNvSpPr txBox="1"/>
          <p:nvPr/>
        </p:nvSpPr>
        <p:spPr>
          <a:xfrm>
            <a:off x="2595563" y="3633787"/>
            <a:ext cx="1963999" cy="369332"/>
          </a:xfrm>
          <a:prstGeom prst="rect">
            <a:avLst/>
          </a:prstGeom>
          <a:noFill/>
        </p:spPr>
        <p:txBody>
          <a:bodyPr wrap="none" rtlCol="0">
            <a:spAutoFit/>
          </a:bodyPr>
          <a:lstStyle/>
          <a:p>
            <a:r>
              <a:rPr lang="en-US" dirty="0" smtClean="0">
                <a:solidFill>
                  <a:srgbClr val="002060"/>
                </a:solidFill>
              </a:rPr>
              <a:t>b1.balance = 1001;</a:t>
            </a:r>
            <a:endParaRPr lang="en-US" dirty="0">
              <a:solidFill>
                <a:srgbClr val="002060"/>
              </a:solidFill>
            </a:endParaRPr>
          </a:p>
        </p:txBody>
      </p:sp>
      <p:sp>
        <p:nvSpPr>
          <p:cNvPr id="17" name="TextBox 16"/>
          <p:cNvSpPr txBox="1"/>
          <p:nvPr/>
        </p:nvSpPr>
        <p:spPr>
          <a:xfrm>
            <a:off x="3340894" y="4760119"/>
            <a:ext cx="2218364" cy="369332"/>
          </a:xfrm>
          <a:prstGeom prst="rect">
            <a:avLst/>
          </a:prstGeom>
          <a:noFill/>
        </p:spPr>
        <p:txBody>
          <a:bodyPr wrap="none" rtlCol="0">
            <a:spAutoFit/>
          </a:bodyPr>
          <a:lstStyle/>
          <a:p>
            <a:r>
              <a:rPr lang="en-US" dirty="0" err="1" smtClean="0">
                <a:solidFill>
                  <a:srgbClr val="C00000"/>
                </a:solidFill>
              </a:rPr>
              <a:t>b.addFunds</a:t>
            </a:r>
            <a:r>
              <a:rPr lang="en-US" dirty="0" smtClean="0">
                <a:solidFill>
                  <a:srgbClr val="C00000"/>
                </a:solidFill>
              </a:rPr>
              <a:t>(amount);</a:t>
            </a:r>
            <a:endParaRPr lang="en-US" dirty="0">
              <a:solidFill>
                <a:srgbClr val="C00000"/>
              </a:solidFill>
            </a:endParaRPr>
          </a:p>
        </p:txBody>
      </p:sp>
      <p:sp>
        <p:nvSpPr>
          <p:cNvPr id="18" name="TextBox 17"/>
          <p:cNvSpPr txBox="1"/>
          <p:nvPr/>
        </p:nvSpPr>
        <p:spPr>
          <a:xfrm>
            <a:off x="4155282" y="5122069"/>
            <a:ext cx="1963999" cy="369332"/>
          </a:xfrm>
          <a:prstGeom prst="rect">
            <a:avLst/>
          </a:prstGeom>
          <a:noFill/>
        </p:spPr>
        <p:txBody>
          <a:bodyPr wrap="none" rtlCol="0">
            <a:spAutoFit/>
          </a:bodyPr>
          <a:lstStyle/>
          <a:p>
            <a:r>
              <a:rPr lang="en-US" dirty="0" smtClean="0">
                <a:solidFill>
                  <a:srgbClr val="002060"/>
                </a:solidFill>
              </a:rPr>
              <a:t>b2.balance = 1000;</a:t>
            </a:r>
            <a:endParaRPr lang="en-US" dirty="0">
              <a:solidFill>
                <a:srgbClr val="002060"/>
              </a:solidFill>
            </a:endParaRPr>
          </a:p>
        </p:txBody>
      </p:sp>
      <p:sp>
        <p:nvSpPr>
          <p:cNvPr id="19" name="TextBox 18"/>
          <p:cNvSpPr txBox="1"/>
          <p:nvPr/>
        </p:nvSpPr>
        <p:spPr>
          <a:xfrm>
            <a:off x="4655344" y="3643311"/>
            <a:ext cx="1612942" cy="369332"/>
          </a:xfrm>
          <a:prstGeom prst="rect">
            <a:avLst/>
          </a:prstGeom>
          <a:noFill/>
        </p:spPr>
        <p:txBody>
          <a:bodyPr wrap="none" rtlCol="0">
            <a:spAutoFit/>
          </a:bodyPr>
          <a:lstStyle/>
          <a:p>
            <a:r>
              <a:rPr lang="en-US" dirty="0" smtClean="0">
                <a:solidFill>
                  <a:srgbClr val="002060"/>
                </a:solidFill>
              </a:rPr>
              <a:t>b2.balance = 0;</a:t>
            </a:r>
            <a:endParaRPr lang="en-US" dirty="0">
              <a:solidFill>
                <a:srgbClr val="002060"/>
              </a:solidFill>
            </a:endParaRPr>
          </a:p>
        </p:txBody>
      </p:sp>
      <p:sp>
        <p:nvSpPr>
          <p:cNvPr id="20" name="TextBox 19"/>
          <p:cNvSpPr txBox="1"/>
          <p:nvPr/>
        </p:nvSpPr>
        <p:spPr>
          <a:xfrm>
            <a:off x="3378994" y="5448300"/>
            <a:ext cx="3685111" cy="369332"/>
          </a:xfrm>
          <a:prstGeom prst="rect">
            <a:avLst/>
          </a:prstGeom>
          <a:noFill/>
        </p:spPr>
        <p:txBody>
          <a:bodyPr wrap="none" rtlCol="0">
            <a:spAutoFit/>
          </a:bodyPr>
          <a:lstStyle/>
          <a:p>
            <a:r>
              <a:rPr lang="en-US" dirty="0" err="1" smtClean="0">
                <a:solidFill>
                  <a:srgbClr val="C00000"/>
                </a:solidFill>
              </a:rPr>
              <a:t>this.balance</a:t>
            </a:r>
            <a:r>
              <a:rPr lang="en-US" dirty="0" smtClean="0">
                <a:solidFill>
                  <a:srgbClr val="C00000"/>
                </a:solidFill>
              </a:rPr>
              <a:t> = </a:t>
            </a:r>
            <a:r>
              <a:rPr lang="en-US" dirty="0" err="1" smtClean="0">
                <a:solidFill>
                  <a:srgbClr val="C00000"/>
                </a:solidFill>
              </a:rPr>
              <a:t>this.balance</a:t>
            </a:r>
            <a:r>
              <a:rPr lang="en-US" dirty="0" smtClean="0">
                <a:solidFill>
                  <a:srgbClr val="C00000"/>
                </a:solidFill>
              </a:rPr>
              <a:t> – amount;</a:t>
            </a:r>
            <a:endParaRPr lang="en-US" dirty="0">
              <a:solidFill>
                <a:srgbClr val="C00000"/>
              </a:solidFill>
            </a:endParaRPr>
          </a:p>
        </p:txBody>
      </p:sp>
      <p:sp>
        <p:nvSpPr>
          <p:cNvPr id="21" name="TextBox 20"/>
          <p:cNvSpPr txBox="1"/>
          <p:nvPr/>
        </p:nvSpPr>
        <p:spPr>
          <a:xfrm>
            <a:off x="2719388" y="5879306"/>
            <a:ext cx="1612942" cy="369332"/>
          </a:xfrm>
          <a:prstGeom prst="rect">
            <a:avLst/>
          </a:prstGeom>
          <a:noFill/>
        </p:spPr>
        <p:txBody>
          <a:bodyPr wrap="none" rtlCol="0">
            <a:spAutoFit/>
          </a:bodyPr>
          <a:lstStyle/>
          <a:p>
            <a:r>
              <a:rPr lang="en-US" dirty="0" smtClean="0">
                <a:solidFill>
                  <a:srgbClr val="002060"/>
                </a:solidFill>
              </a:rPr>
              <a:t>b1.balance = 1;</a:t>
            </a:r>
            <a:endParaRPr lang="en-US" dirty="0">
              <a:solidFill>
                <a:srgbClr val="002060"/>
              </a:solidFill>
            </a:endParaRPr>
          </a:p>
        </p:txBody>
      </p:sp>
      <p:sp>
        <p:nvSpPr>
          <p:cNvPr id="22" name="TextBox 21"/>
          <p:cNvSpPr txBox="1"/>
          <p:nvPr/>
        </p:nvSpPr>
        <p:spPr>
          <a:xfrm>
            <a:off x="6281894" y="4139394"/>
            <a:ext cx="2218941" cy="369332"/>
          </a:xfrm>
          <a:prstGeom prst="rect">
            <a:avLst/>
          </a:prstGeom>
          <a:noFill/>
        </p:spPr>
        <p:txBody>
          <a:bodyPr wrap="none" rtlCol="0">
            <a:spAutoFit/>
          </a:bodyPr>
          <a:lstStyle/>
          <a:p>
            <a:r>
              <a:rPr lang="en-US" dirty="0" smtClean="0">
                <a:solidFill>
                  <a:schemeClr val="accent6">
                    <a:lumMod val="75000"/>
                  </a:schemeClr>
                </a:solidFill>
              </a:rPr>
              <a:t>b1.transfer(b2, 1000);</a:t>
            </a:r>
            <a:endParaRPr lang="en-US" dirty="0">
              <a:solidFill>
                <a:schemeClr val="accent6">
                  <a:lumMod val="75000"/>
                </a:schemeClr>
              </a:solidFill>
            </a:endParaRPr>
          </a:p>
        </p:txBody>
      </p:sp>
      <p:sp>
        <p:nvSpPr>
          <p:cNvPr id="23" name="TextBox 22"/>
          <p:cNvSpPr txBox="1"/>
          <p:nvPr/>
        </p:nvSpPr>
        <p:spPr>
          <a:xfrm>
            <a:off x="6172200" y="4690031"/>
            <a:ext cx="3033651" cy="369332"/>
          </a:xfrm>
          <a:prstGeom prst="rect">
            <a:avLst/>
          </a:prstGeom>
          <a:noFill/>
        </p:spPr>
        <p:txBody>
          <a:bodyPr wrap="none" rtlCol="0">
            <a:spAutoFit/>
          </a:bodyPr>
          <a:lstStyle/>
          <a:p>
            <a:r>
              <a:rPr lang="en-US" dirty="0" smtClean="0">
                <a:solidFill>
                  <a:schemeClr val="accent6">
                    <a:lumMod val="75000"/>
                  </a:schemeClr>
                </a:solidFill>
              </a:rPr>
              <a:t>if (</a:t>
            </a:r>
            <a:r>
              <a:rPr lang="en-US" dirty="0" err="1" smtClean="0">
                <a:solidFill>
                  <a:schemeClr val="accent6">
                    <a:lumMod val="75000"/>
                  </a:schemeClr>
                </a:solidFill>
              </a:rPr>
              <a:t>this.getBalance</a:t>
            </a:r>
            <a:r>
              <a:rPr lang="en-US" dirty="0" smtClean="0">
                <a:solidFill>
                  <a:schemeClr val="accent6">
                    <a:lumMod val="75000"/>
                  </a:schemeClr>
                </a:solidFill>
              </a:rPr>
              <a:t>() &gt; amount)</a:t>
            </a:r>
            <a:endParaRPr lang="en-US" dirty="0">
              <a:solidFill>
                <a:schemeClr val="accent6">
                  <a:lumMod val="75000"/>
                </a:schemeClr>
              </a:solidFill>
            </a:endParaRPr>
          </a:p>
        </p:txBody>
      </p:sp>
      <p:sp>
        <p:nvSpPr>
          <p:cNvPr id="24" name="TextBox 23"/>
          <p:cNvSpPr txBox="1"/>
          <p:nvPr/>
        </p:nvSpPr>
        <p:spPr>
          <a:xfrm>
            <a:off x="6604794" y="5042115"/>
            <a:ext cx="2218364" cy="369332"/>
          </a:xfrm>
          <a:prstGeom prst="rect">
            <a:avLst/>
          </a:prstGeom>
          <a:noFill/>
        </p:spPr>
        <p:txBody>
          <a:bodyPr wrap="none" rtlCol="0">
            <a:spAutoFit/>
          </a:bodyPr>
          <a:lstStyle/>
          <a:p>
            <a:r>
              <a:rPr lang="en-US" dirty="0" err="1" smtClean="0">
                <a:solidFill>
                  <a:schemeClr val="accent6">
                    <a:lumMod val="75000"/>
                  </a:schemeClr>
                </a:solidFill>
              </a:rPr>
              <a:t>b.addFunds</a:t>
            </a:r>
            <a:r>
              <a:rPr lang="en-US" dirty="0" smtClean="0">
                <a:solidFill>
                  <a:schemeClr val="accent6">
                    <a:lumMod val="75000"/>
                  </a:schemeClr>
                </a:solidFill>
              </a:rPr>
              <a:t>(amount);</a:t>
            </a:r>
            <a:endParaRPr lang="en-US" dirty="0">
              <a:solidFill>
                <a:schemeClr val="accent6">
                  <a:lumMod val="75000"/>
                </a:schemeClr>
              </a:solidFill>
            </a:endParaRPr>
          </a:p>
        </p:txBody>
      </p:sp>
      <p:sp>
        <p:nvSpPr>
          <p:cNvPr id="25" name="TextBox 24"/>
          <p:cNvSpPr txBox="1"/>
          <p:nvPr/>
        </p:nvSpPr>
        <p:spPr>
          <a:xfrm>
            <a:off x="7018564" y="5402818"/>
            <a:ext cx="1963999" cy="369332"/>
          </a:xfrm>
          <a:prstGeom prst="rect">
            <a:avLst/>
          </a:prstGeom>
          <a:noFill/>
        </p:spPr>
        <p:txBody>
          <a:bodyPr wrap="none" rtlCol="0">
            <a:spAutoFit/>
          </a:bodyPr>
          <a:lstStyle/>
          <a:p>
            <a:r>
              <a:rPr lang="en-US" dirty="0" smtClean="0">
                <a:solidFill>
                  <a:schemeClr val="tx2"/>
                </a:solidFill>
              </a:rPr>
              <a:t>b2.balance = 2000;</a:t>
            </a:r>
            <a:endParaRPr lang="en-US" dirty="0">
              <a:solidFill>
                <a:schemeClr val="tx2"/>
              </a:solidFill>
            </a:endParaRPr>
          </a:p>
        </p:txBody>
      </p:sp>
      <p:sp>
        <p:nvSpPr>
          <p:cNvPr id="27" name="TextBox 26"/>
          <p:cNvSpPr txBox="1"/>
          <p:nvPr/>
        </p:nvSpPr>
        <p:spPr>
          <a:xfrm>
            <a:off x="407194" y="1878807"/>
            <a:ext cx="2072747"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synchronized(this) { </a:t>
            </a:r>
          </a:p>
        </p:txBody>
      </p:sp>
      <p:sp>
        <p:nvSpPr>
          <p:cNvPr id="28" name="TextBox 27"/>
          <p:cNvSpPr txBox="1"/>
          <p:nvPr/>
        </p:nvSpPr>
        <p:spPr>
          <a:xfrm>
            <a:off x="723900" y="2516981"/>
            <a:ext cx="1853136"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synchronized(b)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heckerboard(across)">
                                      <p:cBhvr>
                                        <p:cTn id="25" dur="500"/>
                                        <p:tgtEl>
                                          <p:spTgt spid="2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1493</Words>
  <Application>Microsoft Office PowerPoint</Application>
  <PresentationFormat>On-screen Show (4:3)</PresentationFormat>
  <Paragraphs>259</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Class 17: Concurrency and OOP</vt:lpstr>
      <vt:lpstr>Slide 2</vt:lpstr>
      <vt:lpstr>Partial Ordering of Events</vt:lpstr>
      <vt:lpstr>Value of Concurrency</vt:lpstr>
      <vt:lpstr>Slide 5</vt:lpstr>
      <vt:lpstr>Slide 6</vt:lpstr>
      <vt:lpstr>Where is most of the processing power on your PC?</vt:lpstr>
      <vt:lpstr>Challenge of Concurrency</vt:lpstr>
      <vt:lpstr>Slide 9</vt:lpstr>
      <vt:lpstr>Why are threads hard?</vt:lpstr>
      <vt:lpstr>Solutions</vt:lpstr>
      <vt:lpstr>Slide 12</vt:lpstr>
      <vt:lpstr>Buzzword Description</vt:lpstr>
      <vt:lpstr>What does is mean for a language to be “Object-Oriented”?</vt:lpstr>
      <vt:lpstr>What is an Object?</vt:lpstr>
      <vt:lpstr>Bjarne Stroustrup (C++)’s Answer</vt:lpstr>
      <vt:lpstr>Slide 17</vt:lpstr>
      <vt:lpstr>Programming Language History</vt:lpstr>
      <vt:lpstr>Programming Language History</vt:lpstr>
      <vt:lpstr>Simula</vt:lpstr>
      <vt:lpstr>Counter in Simula</vt:lpstr>
      <vt:lpstr>XEROX Palo Alto Research Center (PARC)</vt:lpstr>
      <vt:lpstr>Dynabook, 1972</vt:lpstr>
      <vt:lpstr>Dynabook 1972</vt:lpstr>
      <vt:lpstr>BYTE Magazine, August 1981</vt:lpstr>
      <vt:lpstr>Smalltalk</vt:lpstr>
      <vt:lpstr>Counter in Smalltalk</vt:lpstr>
      <vt:lpstr>CLU</vt:lpstr>
      <vt:lpstr>Problems in Simula that motivated CLU</vt:lpstr>
      <vt:lpstr>counter in CLU</vt:lpstr>
      <vt:lpstr>Programming Language Design Space</vt:lpstr>
      <vt:lpstr>So, who really was the first object-oriented programmer?</vt:lpstr>
      <vt:lpstr>Slide 33</vt:lpstr>
      <vt:lpstr>Object-Oriented Programming</vt:lpstr>
      <vt:lpstr>Who was the first  object-oriented programmer?</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3</cp:revision>
  <dcterms:created xsi:type="dcterms:W3CDTF">2010-10-21T16:19:38Z</dcterms:created>
  <dcterms:modified xsi:type="dcterms:W3CDTF">2010-10-21T20:56:02Z</dcterms:modified>
</cp:coreProperties>
</file>