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3" r:id="rId2"/>
    <p:sldId id="264" r:id="rId3"/>
    <p:sldId id="273" r:id="rId4"/>
    <p:sldId id="304" r:id="rId5"/>
    <p:sldId id="274" r:id="rId6"/>
    <p:sldId id="275" r:id="rId7"/>
    <p:sldId id="276" r:id="rId8"/>
    <p:sldId id="277" r:id="rId9"/>
    <p:sldId id="278" r:id="rId10"/>
    <p:sldId id="279" r:id="rId11"/>
    <p:sldId id="282" r:id="rId12"/>
    <p:sldId id="283" r:id="rId13"/>
    <p:sldId id="284" r:id="rId14"/>
    <p:sldId id="285" r:id="rId15"/>
    <p:sldId id="286" r:id="rId16"/>
    <p:sldId id="287" r:id="rId17"/>
    <p:sldId id="265" r:id="rId18"/>
    <p:sldId id="266" r:id="rId19"/>
    <p:sldId id="267" r:id="rId20"/>
    <p:sldId id="268" r:id="rId21"/>
    <p:sldId id="269" r:id="rId22"/>
    <p:sldId id="270" r:id="rId23"/>
    <p:sldId id="271" r:id="rId24"/>
    <p:sldId id="303"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7F7F7F"/>
    <a:srgbClr val="C0C0C0"/>
  </p:clrMru>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93" autoAdjust="0"/>
    <p:restoredTop sz="86364" autoAdjust="0"/>
  </p:normalViewPr>
  <p:slideViewPr>
    <p:cSldViewPr>
      <p:cViewPr varScale="1">
        <p:scale>
          <a:sx n="133" d="100"/>
          <a:sy n="133" d="100"/>
        </p:scale>
        <p:origin x="-17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4" tIns="48322" rIns="96644" bIns="48322"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4" tIns="48322" rIns="96644" bIns="48322" rtlCol="0"/>
          <a:lstStyle>
            <a:lvl1pPr algn="r">
              <a:defRPr sz="1300"/>
            </a:lvl1pPr>
          </a:lstStyle>
          <a:p>
            <a:fld id="{144E0CFA-9C2D-42A6-B7DA-552AF61E5B4A}" type="datetimeFigureOut">
              <a:rPr lang="en-US" smtClean="0"/>
              <a:pPr/>
              <a:t>10/28/2010</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44" tIns="48322" rIns="96644" bIns="48322"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4" tIns="48322" rIns="96644" bIns="483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4" tIns="48322" rIns="96644" bIns="48322"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4" tIns="48322" rIns="96644" bIns="48322" rtlCol="0" anchor="b"/>
          <a:lstStyle>
            <a:lvl1pPr algn="r">
              <a:defRPr sz="1300"/>
            </a:lvl1pPr>
          </a:lstStyle>
          <a:p>
            <a:fld id="{2F345F62-28E5-4D7A-BF2C-280E267F8B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
          <p:cNvSpPr>
            <a:spLocks noGrp="1" noRot="1" noChangeAspect="1" noTextEdit="1"/>
          </p:cNvSpPr>
          <p:nvPr>
            <p:ph type="sldImg"/>
          </p:nvPr>
        </p:nvSpPr>
        <p:spPr>
          <a:noFill/>
          <a:ln cap="flat">
            <a:headEnd type="none" w="med" len="med"/>
            <a:tailEnd type="none" w="med" len="med"/>
          </a:ln>
        </p:spPr>
      </p:sp>
      <p:sp>
        <p:nvSpPr>
          <p:cNvPr id="21506" name="Shape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
        <p:nvSpPr>
          <p:cNvPr id="4" name="Slide Number Placeholder 3"/>
          <p:cNvSpPr>
            <a:spLocks noGrp="1"/>
          </p:cNvSpPr>
          <p:nvPr>
            <p:ph type="sldNum" sz="quarter" idx="5"/>
          </p:nvPr>
        </p:nvSpPr>
        <p:spPr/>
        <p:txBody>
          <a:bodyPr/>
          <a:lstStyle/>
          <a:p>
            <a:fld id="{1A8DB0B7-F098-4433-8696-D2C60E614449}" type="slidenum">
              <a:rPr lang="en-US"/>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12597-4B07-4299-A0DA-EC129B8AEA8F}" type="datetimeFigureOut">
              <a:rPr lang="en-US" smtClean="0"/>
              <a:pPr/>
              <a:t>10/28/2010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DB644-29E3-4CA2-A824-559DC7C842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12597-4B07-4299-A0DA-EC129B8AEA8F}" type="datetimeFigureOut">
              <a:rPr lang="en-US" smtClean="0"/>
              <a:pPr/>
              <a:t>10/28/2010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DB644-29E3-4CA2-A824-559DC7C842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java.sun.com/j2se/1.4.2/docs/api/java/lang/Thread.html#join(long)" TargetMode="External"/><Relationship Id="rId3" Type="http://schemas.openxmlformats.org/officeDocument/2006/relationships/hyperlink" Target="http://java.sun.com/j2se/1.4.2/docs/api/java/lang/Object.html#wait()" TargetMode="External"/><Relationship Id="rId7" Type="http://schemas.openxmlformats.org/officeDocument/2006/relationships/hyperlink" Target="http://java.sun.com/j2se/1.4.2/docs/api/java/lang/Thread.html#join()" TargetMode="External"/><Relationship Id="rId12" Type="http://schemas.openxmlformats.org/officeDocument/2006/relationships/hyperlink" Target="http://java.sun.com/j2se/1.4.2/docs/api/java/lang/InterruptedException.html"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java.sun.com/j2se/1.4.2/docs/api/java/lang/Object.html" TargetMode="External"/><Relationship Id="rId11" Type="http://schemas.openxmlformats.org/officeDocument/2006/relationships/hyperlink" Target="http://java.sun.com/j2se/1.4.2/docs/api/java/lang/Thread.html#sleep(long, int)" TargetMode="External"/><Relationship Id="rId5" Type="http://schemas.openxmlformats.org/officeDocument/2006/relationships/hyperlink" Target="http://java.sun.com/j2se/1.4.2/docs/api/java/lang/Object.html#wait(long, int)" TargetMode="External"/><Relationship Id="rId10" Type="http://schemas.openxmlformats.org/officeDocument/2006/relationships/hyperlink" Target="http://java.sun.com/j2se/1.4.2/docs/api/java/lang/Thread.html#sleep(long)" TargetMode="External"/><Relationship Id="rId4" Type="http://schemas.openxmlformats.org/officeDocument/2006/relationships/hyperlink" Target="http://java.sun.com/j2se/1.4.2/docs/api/java/lang/Object.html#wait(long)" TargetMode="External"/><Relationship Id="rId9" Type="http://schemas.openxmlformats.org/officeDocument/2006/relationships/hyperlink" Target="http://java.sun.com/j2se/1.4.2/docs/api/java/lang/Thread.html#join(long, i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ownload.oracle.com/javase/6/docs/api/java/lang/Object.html#wait%28%29"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6200"/>
            <a:ext cx="9144000" cy="6962437"/>
          </a:xfrm>
          <a:prstGeom prst="rect">
            <a:avLst/>
          </a:prstGeom>
          <a:noFill/>
          <a:ln w="9525">
            <a:noFill/>
            <a:miter lim="800000"/>
            <a:headEnd/>
            <a:tailEnd/>
          </a:ln>
        </p:spPr>
      </p:pic>
      <p:sp>
        <p:nvSpPr>
          <p:cNvPr id="2" name="Title 1"/>
          <p:cNvSpPr>
            <a:spLocks noGrp="1"/>
          </p:cNvSpPr>
          <p:nvPr>
            <p:ph type="ctrTitle"/>
          </p:nvPr>
        </p:nvSpPr>
        <p:spPr>
          <a:xfrm>
            <a:off x="6248400" y="152400"/>
            <a:ext cx="2667000" cy="1828800"/>
          </a:xfrm>
          <a:noFill/>
        </p:spPr>
        <p:txBody>
          <a:bodyPr>
            <a:normAutofit/>
          </a:bodyPr>
          <a:lstStyle/>
          <a:p>
            <a:pPr algn="r"/>
            <a:r>
              <a:rPr lang="en-US" sz="3600" dirty="0" smtClean="0">
                <a:solidFill>
                  <a:schemeClr val="bg1"/>
                </a:solidFill>
              </a:rPr>
              <a:t>Class 18:</a:t>
            </a:r>
            <a:br>
              <a:rPr lang="en-US" sz="3600" dirty="0" smtClean="0">
                <a:solidFill>
                  <a:schemeClr val="bg1"/>
                </a:solidFill>
              </a:rPr>
            </a:br>
            <a:r>
              <a:rPr lang="en-US" sz="3600" dirty="0" smtClean="0">
                <a:solidFill>
                  <a:schemeClr val="bg1"/>
                </a:solidFill>
              </a:rPr>
              <a:t>Concurrency on Mars</a:t>
            </a:r>
            <a:endParaRPr lang="en-US" sz="3600" b="1" dirty="0" smtClean="0">
              <a:solidFill>
                <a:schemeClr val="bg1"/>
              </a:solidFill>
            </a:endParaRPr>
          </a:p>
        </p:txBody>
      </p:sp>
      <p:sp>
        <p:nvSpPr>
          <p:cNvPr id="3" name="Subtitle 2"/>
          <p:cNvSpPr>
            <a:spLocks noGrp="1"/>
          </p:cNvSpPr>
          <p:nvPr>
            <p:ph type="subTitle" idx="1"/>
          </p:nvPr>
        </p:nvSpPr>
        <p:spPr>
          <a:xfrm>
            <a:off x="6607969" y="4648199"/>
            <a:ext cx="2388394" cy="1071563"/>
          </a:xfrm>
          <a:noFill/>
        </p:spPr>
        <p:txBody>
          <a:bodyPr>
            <a:normAutofit fontScale="92500" lnSpcReduction="20000"/>
          </a:bodyPr>
          <a:lstStyle/>
          <a:p>
            <a:pPr algn="r">
              <a:lnSpc>
                <a:spcPct val="110000"/>
              </a:lnSpc>
              <a:spcBef>
                <a:spcPts val="0"/>
              </a:spcBef>
            </a:pPr>
            <a:r>
              <a:rPr lang="en-US" sz="2400" dirty="0" smtClean="0">
                <a:solidFill>
                  <a:schemeClr val="bg1">
                    <a:lumMod val="65000"/>
                  </a:schemeClr>
                </a:solidFill>
              </a:rPr>
              <a:t>Fall 2010</a:t>
            </a:r>
          </a:p>
          <a:p>
            <a:pPr algn="r">
              <a:lnSpc>
                <a:spcPct val="110000"/>
              </a:lnSpc>
              <a:spcBef>
                <a:spcPts val="0"/>
              </a:spcBef>
            </a:pPr>
            <a:r>
              <a:rPr lang="en-US" sz="2400" dirty="0" err="1" smtClean="0">
                <a:solidFill>
                  <a:schemeClr val="bg1">
                    <a:lumMod val="65000"/>
                  </a:schemeClr>
                </a:solidFill>
              </a:rPr>
              <a:t>UVa</a:t>
            </a:r>
            <a:endParaRPr lang="en-US" sz="2400" dirty="0" smtClean="0">
              <a:solidFill>
                <a:schemeClr val="bg1">
                  <a:lumMod val="65000"/>
                </a:schemeClr>
              </a:solidFill>
            </a:endParaRPr>
          </a:p>
          <a:p>
            <a:pPr algn="r">
              <a:lnSpc>
                <a:spcPct val="110000"/>
              </a:lnSpc>
              <a:spcBef>
                <a:spcPts val="0"/>
              </a:spcBef>
            </a:pPr>
            <a:r>
              <a:rPr lang="en-US" sz="2400" dirty="0" smtClean="0">
                <a:solidFill>
                  <a:schemeClr val="bg1">
                    <a:lumMod val="65000"/>
                  </a:schemeClr>
                </a:solidFill>
              </a:rPr>
              <a:t>David Evans</a:t>
            </a:r>
            <a:endParaRPr lang="en-US" sz="2400" dirty="0">
              <a:solidFill>
                <a:schemeClr val="bg1">
                  <a:lumMod val="65000"/>
                </a:schemeClr>
              </a:solidFill>
            </a:endParaRPr>
          </a:p>
        </p:txBody>
      </p:sp>
      <p:sp>
        <p:nvSpPr>
          <p:cNvPr id="6" name="Rectangle 5"/>
          <p:cNvSpPr/>
          <p:nvPr/>
        </p:nvSpPr>
        <p:spPr>
          <a:xfrm>
            <a:off x="228600" y="152400"/>
            <a:ext cx="2819400" cy="2308324"/>
          </a:xfrm>
          <a:prstGeom prst="rect">
            <a:avLst/>
          </a:prstGeom>
        </p:spPr>
        <p:txBody>
          <a:bodyPr wrap="square">
            <a:spAutoFit/>
          </a:bodyPr>
          <a:lstStyle/>
          <a:p>
            <a:r>
              <a:rPr lang="en-US" sz="3600" dirty="0" smtClean="0">
                <a:solidFill>
                  <a:schemeClr val="bg1"/>
                </a:solidFill>
              </a:rPr>
              <a:t>cs2220: Engineering Software</a:t>
            </a:r>
            <a:br>
              <a:rPr lang="en-US" sz="3600" dirty="0" smtClean="0">
                <a:solidFill>
                  <a:schemeClr val="bg1"/>
                </a:solidFill>
              </a:rPr>
            </a:br>
            <a:endParaRPr lang="en-US" sz="3600" dirty="0">
              <a:solidFill>
                <a:schemeClr val="bg1"/>
              </a:solidFill>
            </a:endParaRPr>
          </a:p>
        </p:txBody>
      </p:sp>
      <p:sp>
        <p:nvSpPr>
          <p:cNvPr id="8" name="TextBox 7"/>
          <p:cNvSpPr txBox="1"/>
          <p:nvPr/>
        </p:nvSpPr>
        <p:spPr>
          <a:xfrm>
            <a:off x="533400" y="6248400"/>
            <a:ext cx="2811475" cy="369332"/>
          </a:xfrm>
          <a:prstGeom prst="rect">
            <a:avLst/>
          </a:prstGeom>
          <a:noFill/>
        </p:spPr>
        <p:txBody>
          <a:bodyPr wrap="none" rtlCol="0">
            <a:spAutoFit/>
          </a:bodyPr>
          <a:lstStyle/>
          <a:p>
            <a:r>
              <a:rPr lang="en-US" dirty="0" smtClean="0">
                <a:solidFill>
                  <a:schemeClr val="bg1">
                    <a:lumMod val="75000"/>
                  </a:schemeClr>
                </a:solidFill>
              </a:rPr>
              <a:t>Image: Michael Dewey-Vogt</a:t>
            </a:r>
            <a:endParaRPr lang="en-US"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latin typeface="+mn-lt"/>
              </a:rPr>
              <a:t>Priorities, Priorities</a:t>
            </a:r>
          </a:p>
        </p:txBody>
      </p:sp>
      <p:sp>
        <p:nvSpPr>
          <p:cNvPr id="43011" name="Text Box 3"/>
          <p:cNvSpPr txBox="1">
            <a:spLocks noChangeArrowheads="1"/>
          </p:cNvSpPr>
          <p:nvPr/>
        </p:nvSpPr>
        <p:spPr bwMode="auto">
          <a:xfrm>
            <a:off x="687388" y="1700213"/>
            <a:ext cx="6840142" cy="2246769"/>
          </a:xfrm>
          <a:prstGeom prst="rect">
            <a:avLst/>
          </a:prstGeom>
          <a:noFill/>
          <a:ln w="31750">
            <a:noFill/>
            <a:miter lim="800000"/>
            <a:headEnd/>
            <a:tailEnd/>
          </a:ln>
          <a:effectLst/>
        </p:spPr>
        <p:txBody>
          <a:bodyPr wrap="none">
            <a:spAutoFit/>
          </a:bodyPr>
          <a:lstStyle/>
          <a:p>
            <a:r>
              <a:rPr lang="en-US" sz="2800"/>
              <a:t>ithread.setPriority (Thread.NORM_PRIORITY);</a:t>
            </a:r>
          </a:p>
          <a:p>
            <a:r>
              <a:rPr lang="en-US" sz="2800"/>
              <a:t>ithread.start ();</a:t>
            </a:r>
          </a:p>
          <a:p>
            <a:endParaRPr lang="en-US" sz="2800"/>
          </a:p>
          <a:p>
            <a:r>
              <a:rPr lang="en-US" sz="2800"/>
              <a:t>dthread.setPriority (Thread.MIN_PRIORITY);</a:t>
            </a:r>
          </a:p>
          <a:p>
            <a:r>
              <a:rPr lang="en-US" sz="2800"/>
              <a:t>dthread.start ();</a:t>
            </a:r>
          </a:p>
        </p:txBody>
      </p:sp>
      <p:sp>
        <p:nvSpPr>
          <p:cNvPr id="43012" name="Text Box 4"/>
          <p:cNvSpPr txBox="1">
            <a:spLocks noChangeArrowheads="1"/>
          </p:cNvSpPr>
          <p:nvPr/>
        </p:nvSpPr>
        <p:spPr bwMode="auto">
          <a:xfrm>
            <a:off x="3511550" y="3675063"/>
            <a:ext cx="5516563" cy="830997"/>
          </a:xfrm>
          <a:prstGeom prst="rect">
            <a:avLst/>
          </a:prstGeom>
          <a:noFill/>
          <a:ln w="31750">
            <a:noFill/>
            <a:miter lim="800000"/>
            <a:headEnd/>
            <a:tailEnd/>
          </a:ln>
          <a:effectLst/>
        </p:spPr>
        <p:txBody>
          <a:bodyPr>
            <a:spAutoFit/>
          </a:bodyPr>
          <a:lstStyle/>
          <a:p>
            <a:r>
              <a:rPr lang="en-US" sz="2400"/>
              <a:t>The ithread should run more than the dthread, </a:t>
            </a:r>
            <a:r>
              <a:rPr lang="en-US" sz="2400" b="1" i="1"/>
              <a:t>but </a:t>
            </a:r>
            <a:r>
              <a:rPr lang="en-US" sz="2400"/>
              <a:t>there is no guarantee.</a:t>
            </a:r>
          </a:p>
        </p:txBody>
      </p:sp>
      <p:sp>
        <p:nvSpPr>
          <p:cNvPr id="43013" name="Text Box 5"/>
          <p:cNvSpPr txBox="1">
            <a:spLocks noChangeArrowheads="1"/>
          </p:cNvSpPr>
          <p:nvPr/>
        </p:nvSpPr>
        <p:spPr bwMode="auto">
          <a:xfrm>
            <a:off x="1231900" y="4603750"/>
            <a:ext cx="2501198" cy="923330"/>
          </a:xfrm>
          <a:prstGeom prst="rect">
            <a:avLst/>
          </a:prstGeom>
          <a:noFill/>
          <a:ln w="31750">
            <a:noFill/>
            <a:miter lim="800000"/>
            <a:headEnd/>
            <a:tailEnd/>
          </a:ln>
          <a:effectLst/>
        </p:spPr>
        <p:txBody>
          <a:bodyPr wrap="none">
            <a:spAutoFit/>
          </a:bodyPr>
          <a:lstStyle/>
          <a:p>
            <a:r>
              <a:rPr lang="en-US"/>
              <a:t>Thread.MIN_PRIORITY</a:t>
            </a:r>
          </a:p>
          <a:p>
            <a:r>
              <a:rPr lang="en-US"/>
              <a:t>Thread.NORM_PRIORITY</a:t>
            </a:r>
          </a:p>
          <a:p>
            <a:r>
              <a:rPr lang="en-US"/>
              <a:t>Thread.MAX_PRIORITY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latin typeface="+mn-lt"/>
              </a:rPr>
              <a:t>Stopping Threads</a:t>
            </a:r>
          </a:p>
        </p:txBody>
      </p:sp>
      <p:sp>
        <p:nvSpPr>
          <p:cNvPr id="47107" name="Text Box 3"/>
          <p:cNvSpPr txBox="1">
            <a:spLocks noChangeArrowheads="1"/>
          </p:cNvSpPr>
          <p:nvPr/>
        </p:nvSpPr>
        <p:spPr bwMode="auto">
          <a:xfrm>
            <a:off x="282575" y="1227138"/>
            <a:ext cx="4482830" cy="954107"/>
          </a:xfrm>
          <a:prstGeom prst="rect">
            <a:avLst/>
          </a:prstGeom>
          <a:noFill/>
          <a:ln w="31750">
            <a:noFill/>
            <a:miter lim="800000"/>
            <a:headEnd/>
            <a:tailEnd/>
          </a:ln>
          <a:effectLst/>
        </p:spPr>
        <p:txBody>
          <a:bodyPr wrap="none">
            <a:spAutoFit/>
          </a:bodyPr>
          <a:lstStyle/>
          <a:p>
            <a:r>
              <a:rPr lang="en-US" sz="2800"/>
              <a:t>public class java.lang.Thread {</a:t>
            </a:r>
          </a:p>
          <a:p>
            <a:r>
              <a:rPr lang="en-US" sz="2800"/>
              <a:t>    public final void </a:t>
            </a:r>
            <a:r>
              <a:rPr lang="en-US" sz="2800" b="1"/>
              <a:t>stop</a:t>
            </a:r>
            <a:r>
              <a:rPr lang="en-US" sz="2800"/>
              <a:t>()</a:t>
            </a:r>
            <a:r>
              <a:rPr lang="en-US" sz="2400"/>
              <a:t> </a:t>
            </a:r>
          </a:p>
        </p:txBody>
      </p:sp>
      <p:sp>
        <p:nvSpPr>
          <p:cNvPr id="47108" name="Text Box 4"/>
          <p:cNvSpPr txBox="1">
            <a:spLocks noChangeArrowheads="1"/>
          </p:cNvSpPr>
          <p:nvPr/>
        </p:nvSpPr>
        <p:spPr bwMode="auto">
          <a:xfrm>
            <a:off x="990600" y="2133600"/>
            <a:ext cx="7696200" cy="2954655"/>
          </a:xfrm>
          <a:prstGeom prst="rect">
            <a:avLst/>
          </a:prstGeom>
          <a:noFill/>
          <a:ln w="31750">
            <a:noFill/>
            <a:miter lim="800000"/>
            <a:headEnd/>
            <a:tailEnd/>
          </a:ln>
          <a:effectLst/>
        </p:spPr>
        <p:txBody>
          <a:bodyPr wrap="square">
            <a:spAutoFit/>
          </a:bodyPr>
          <a:lstStyle/>
          <a:p>
            <a:pPr lvl="1"/>
            <a:r>
              <a:rPr lang="en-US" sz="2800" b="1" dirty="0" smtClean="0"/>
              <a:t>Deprecated</a:t>
            </a:r>
            <a:r>
              <a:rPr lang="en-US" sz="2800" b="1" dirty="0"/>
              <a:t>.</a:t>
            </a:r>
            <a:r>
              <a:rPr lang="en-US" sz="2800" dirty="0"/>
              <a:t> </a:t>
            </a:r>
            <a:r>
              <a:rPr lang="en-US" sz="2800" i="1" dirty="0"/>
              <a:t>This method is inherently unsafe. </a:t>
            </a:r>
          </a:p>
          <a:p>
            <a:pPr lvl="1"/>
            <a:endParaRPr lang="en-US" dirty="0"/>
          </a:p>
          <a:p>
            <a:pPr lvl="1"/>
            <a:r>
              <a:rPr lang="en-US" sz="2800" dirty="0"/>
              <a:t>Forces the thread to stop executing. …The thread represented by this thread is forced to stop whatever it is doing abnormally and to throw a newly created </a:t>
            </a:r>
            <a:r>
              <a:rPr lang="en-US" sz="2800" dirty="0" err="1"/>
              <a:t>ThreadDeath</a:t>
            </a:r>
            <a:r>
              <a:rPr lang="en-US" sz="2800" dirty="0"/>
              <a:t> object as an exception.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Why deprecate </a:t>
            </a:r>
            <a:r>
              <a:rPr lang="en-US" b="1" dirty="0" smtClean="0">
                <a:latin typeface="+mn-lt"/>
              </a:rPr>
              <a:t>stop</a:t>
            </a:r>
            <a:r>
              <a:rPr lang="en-US" dirty="0" smtClean="0"/>
              <a:t>?</a:t>
            </a:r>
          </a:p>
        </p:txBody>
      </p:sp>
      <p:sp>
        <p:nvSpPr>
          <p:cNvPr id="48131" name="Rectangle 3"/>
          <p:cNvSpPr>
            <a:spLocks noGrp="1" noChangeArrowheads="1"/>
          </p:cNvSpPr>
          <p:nvPr>
            <p:ph type="body" idx="1"/>
          </p:nvPr>
        </p:nvSpPr>
        <p:spPr/>
        <p:txBody>
          <a:bodyPr/>
          <a:lstStyle/>
          <a:p>
            <a:r>
              <a:rPr lang="en-US" dirty="0" smtClean="0"/>
              <a:t>What should happen to all the locks a thread owns when it is </a:t>
            </a:r>
            <a:r>
              <a:rPr lang="en-US" b="1" dirty="0" smtClean="0"/>
              <a:t>stop</a:t>
            </a:r>
            <a:r>
              <a:rPr lang="en-US" dirty="0" smtClean="0"/>
              <a:t>ped?</a:t>
            </a:r>
          </a:p>
          <a:p>
            <a:endParaRPr lang="en-US" dirty="0" smtClean="0"/>
          </a:p>
          <a:p>
            <a:r>
              <a:rPr lang="en-US" dirty="0" smtClean="0"/>
              <a:t>What if an invariant is temporarily broken in a 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dissolve">
                                      <p:cBhvr>
                                        <p:cTn id="12"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latin typeface="+mn-lt"/>
              </a:rPr>
              <a:t>Suspending Threads</a:t>
            </a:r>
          </a:p>
        </p:txBody>
      </p:sp>
      <p:sp>
        <p:nvSpPr>
          <p:cNvPr id="49155" name="Rectangle 3"/>
          <p:cNvSpPr>
            <a:spLocks noChangeArrowheads="1"/>
          </p:cNvSpPr>
          <p:nvPr/>
        </p:nvSpPr>
        <p:spPr bwMode="auto">
          <a:xfrm>
            <a:off x="533400" y="1600200"/>
            <a:ext cx="3886200" cy="457200"/>
          </a:xfrm>
          <a:prstGeom prst="rect">
            <a:avLst/>
          </a:prstGeom>
          <a:noFill/>
          <a:ln w="31750">
            <a:noFill/>
            <a:miter lim="800000"/>
            <a:headEnd/>
            <a:tailEnd/>
          </a:ln>
          <a:effectLst/>
        </p:spPr>
        <p:txBody>
          <a:bodyPr anchor="ctr">
            <a:spAutoFit/>
          </a:bodyPr>
          <a:lstStyle/>
          <a:p>
            <a:r>
              <a:rPr lang="en-US" sz="2400"/>
              <a:t>public final void </a:t>
            </a:r>
            <a:r>
              <a:rPr lang="en-US" sz="2400" b="1"/>
              <a:t>suspend</a:t>
            </a:r>
            <a:r>
              <a:rPr lang="en-US" sz="2400"/>
              <a:t>() </a:t>
            </a:r>
          </a:p>
        </p:txBody>
      </p:sp>
      <p:sp>
        <p:nvSpPr>
          <p:cNvPr id="49156" name="Text Box 4"/>
          <p:cNvSpPr txBox="1">
            <a:spLocks noChangeArrowheads="1"/>
          </p:cNvSpPr>
          <p:nvPr/>
        </p:nvSpPr>
        <p:spPr bwMode="auto">
          <a:xfrm>
            <a:off x="1189038" y="2087563"/>
            <a:ext cx="7010400" cy="1200329"/>
          </a:xfrm>
          <a:prstGeom prst="rect">
            <a:avLst/>
          </a:prstGeom>
          <a:noFill/>
          <a:ln w="31750">
            <a:noFill/>
            <a:miter lim="800000"/>
            <a:headEnd/>
            <a:tailEnd/>
          </a:ln>
          <a:effectLst/>
        </p:spPr>
        <p:txBody>
          <a:bodyPr>
            <a:spAutoFit/>
          </a:bodyPr>
          <a:lstStyle/>
          <a:p>
            <a:pPr lvl="1"/>
            <a:r>
              <a:rPr lang="en-US" sz="2400"/>
              <a:t>Suspends this thread. If the thread is alive, it is suspended and makes no further progress unless and until it is resumed. </a:t>
            </a:r>
          </a:p>
        </p:txBody>
      </p:sp>
      <p:sp>
        <p:nvSpPr>
          <p:cNvPr id="49157" name="Rectangle 5"/>
          <p:cNvSpPr>
            <a:spLocks noChangeArrowheads="1"/>
          </p:cNvSpPr>
          <p:nvPr/>
        </p:nvSpPr>
        <p:spPr bwMode="auto">
          <a:xfrm>
            <a:off x="762000" y="3429000"/>
            <a:ext cx="7467600" cy="2246769"/>
          </a:xfrm>
          <a:prstGeom prst="rect">
            <a:avLst/>
          </a:prstGeom>
          <a:noFill/>
          <a:ln w="31750">
            <a:noFill/>
            <a:miter lim="800000"/>
            <a:headEnd/>
            <a:tailEnd/>
          </a:ln>
          <a:effectLst/>
        </p:spPr>
        <p:txBody>
          <a:bodyPr>
            <a:spAutoFit/>
          </a:bodyPr>
          <a:lstStyle/>
          <a:p>
            <a:pPr lvl="1"/>
            <a:r>
              <a:rPr lang="en-US" sz="2000" b="1"/>
              <a:t>Deprecated.</a:t>
            </a:r>
            <a:r>
              <a:rPr lang="en-US" sz="2000"/>
              <a:t> </a:t>
            </a:r>
            <a:r>
              <a:rPr lang="en-US" sz="2000" i="1"/>
              <a:t>This method has been deprecated, as it is inherently deadlock-prone. If the target thread holds a lock on the monitor protecting a critical system resource when it is suspended, no thread can access this resource until the target thread is resumed. If the thread that would resume the target thread attempts to lock this monitor prior to calling resume, deadlock results. Such deadlocks typically manifest themselves as "frozen" processes.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dissolve">
                                      <p:cBhvr>
                                        <p:cTn id="7"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152401" y="596901"/>
            <a:ext cx="8758238" cy="850900"/>
          </a:xfrm>
        </p:spPr>
        <p:txBody>
          <a:bodyPr/>
          <a:lstStyle/>
          <a:p>
            <a:pPr>
              <a:buFontTx/>
              <a:buNone/>
            </a:pPr>
            <a:r>
              <a:rPr lang="en-US" sz="3600" dirty="0" smtClean="0"/>
              <a:t>	Can’t </a:t>
            </a:r>
            <a:r>
              <a:rPr lang="en-US" sz="3600" b="1" dirty="0" smtClean="0"/>
              <a:t>stop</a:t>
            </a:r>
            <a:r>
              <a:rPr lang="en-US" sz="3600" dirty="0" smtClean="0"/>
              <a:t>, can’t </a:t>
            </a:r>
            <a:r>
              <a:rPr lang="en-US" sz="3600" b="1" dirty="0" smtClean="0"/>
              <a:t>suspend</a:t>
            </a:r>
            <a:r>
              <a:rPr lang="en-US" sz="3600" dirty="0" smtClean="0"/>
              <a:t>, what can you do?</a:t>
            </a:r>
          </a:p>
        </p:txBody>
      </p:sp>
      <p:sp>
        <p:nvSpPr>
          <p:cNvPr id="50179" name="Rectangle 3"/>
          <p:cNvSpPr>
            <a:spLocks noChangeArrowheads="1"/>
          </p:cNvSpPr>
          <p:nvPr/>
        </p:nvSpPr>
        <p:spPr bwMode="auto">
          <a:xfrm>
            <a:off x="458788" y="1720880"/>
            <a:ext cx="8132762" cy="4524315"/>
          </a:xfrm>
          <a:prstGeom prst="rect">
            <a:avLst/>
          </a:prstGeom>
          <a:noFill/>
          <a:ln w="31750">
            <a:noFill/>
            <a:miter lim="800000"/>
            <a:headEnd/>
            <a:tailEnd/>
          </a:ln>
          <a:effectLst/>
        </p:spPr>
        <p:txBody>
          <a:bodyPr anchor="ctr">
            <a:spAutoFit/>
          </a:bodyPr>
          <a:lstStyle/>
          <a:p>
            <a:r>
              <a:rPr lang="en-US" sz="2400" dirty="0"/>
              <a:t>public void </a:t>
            </a:r>
            <a:r>
              <a:rPr lang="en-US" sz="2400" b="1" dirty="0"/>
              <a:t>interrupt</a:t>
            </a:r>
            <a:r>
              <a:rPr lang="en-US" sz="2400" dirty="0"/>
              <a:t>() </a:t>
            </a:r>
          </a:p>
          <a:p>
            <a:pPr lvl="1"/>
            <a:r>
              <a:rPr lang="en-US" sz="2400" dirty="0"/>
              <a:t>   Interrupts this thread. </a:t>
            </a:r>
          </a:p>
          <a:p>
            <a:pPr lvl="1"/>
            <a:r>
              <a:rPr lang="en-US" sz="2400" dirty="0"/>
              <a:t>   </a:t>
            </a:r>
          </a:p>
          <a:p>
            <a:pPr lvl="1"/>
            <a:r>
              <a:rPr lang="en-US" sz="2400" dirty="0"/>
              <a:t>If this thread is blocked in an invocation of the </a:t>
            </a:r>
            <a:r>
              <a:rPr lang="en-US" sz="2400" dirty="0">
                <a:hlinkClick r:id="rId3"/>
              </a:rPr>
              <a:t>wait()</a:t>
            </a:r>
            <a:r>
              <a:rPr lang="en-US" sz="2400" dirty="0"/>
              <a:t>, </a:t>
            </a:r>
            <a:r>
              <a:rPr lang="en-US" sz="2400" dirty="0">
                <a:hlinkClick r:id="rId4"/>
              </a:rPr>
              <a:t>wait(long)</a:t>
            </a:r>
            <a:r>
              <a:rPr lang="en-US" sz="2400" dirty="0"/>
              <a:t>, or </a:t>
            </a:r>
            <a:r>
              <a:rPr lang="en-US" sz="2400" dirty="0">
                <a:hlinkClick r:id="rId5"/>
              </a:rPr>
              <a:t>wait(long, </a:t>
            </a:r>
            <a:r>
              <a:rPr lang="en-US" sz="2400" dirty="0" err="1">
                <a:hlinkClick r:id="rId5"/>
              </a:rPr>
              <a:t>int</a:t>
            </a:r>
            <a:r>
              <a:rPr lang="en-US" sz="2400" dirty="0">
                <a:hlinkClick r:id="rId5"/>
              </a:rPr>
              <a:t>)</a:t>
            </a:r>
            <a:r>
              <a:rPr lang="en-US" sz="2400" dirty="0"/>
              <a:t> methods of the </a:t>
            </a:r>
            <a:r>
              <a:rPr lang="en-US" sz="2400" dirty="0">
                <a:hlinkClick r:id="rId6" tooltip="class in java.lang"/>
              </a:rPr>
              <a:t>Object</a:t>
            </a:r>
            <a:r>
              <a:rPr lang="en-US" sz="2400" dirty="0"/>
              <a:t> class, or of the </a:t>
            </a:r>
            <a:r>
              <a:rPr lang="en-US" sz="2400" dirty="0">
                <a:hlinkClick r:id="rId7"/>
              </a:rPr>
              <a:t>join()</a:t>
            </a:r>
            <a:r>
              <a:rPr lang="en-US" sz="2400" dirty="0"/>
              <a:t>, </a:t>
            </a:r>
            <a:r>
              <a:rPr lang="en-US" sz="2400" dirty="0">
                <a:hlinkClick r:id="rId8"/>
              </a:rPr>
              <a:t>join(long)</a:t>
            </a:r>
            <a:r>
              <a:rPr lang="en-US" sz="2400" dirty="0"/>
              <a:t>, </a:t>
            </a:r>
            <a:r>
              <a:rPr lang="en-US" sz="2400" dirty="0">
                <a:hlinkClick r:id="rId9"/>
              </a:rPr>
              <a:t>join(long, </a:t>
            </a:r>
            <a:r>
              <a:rPr lang="en-US" sz="2400" dirty="0" err="1">
                <a:hlinkClick r:id="rId9"/>
              </a:rPr>
              <a:t>int</a:t>
            </a:r>
            <a:r>
              <a:rPr lang="en-US" sz="2400" dirty="0">
                <a:hlinkClick r:id="rId9"/>
              </a:rPr>
              <a:t>)</a:t>
            </a:r>
            <a:r>
              <a:rPr lang="en-US" sz="2400" dirty="0"/>
              <a:t>, </a:t>
            </a:r>
            <a:r>
              <a:rPr lang="en-US" sz="2400" dirty="0">
                <a:hlinkClick r:id="rId10"/>
              </a:rPr>
              <a:t>sleep(long)</a:t>
            </a:r>
            <a:r>
              <a:rPr lang="en-US" sz="2400" dirty="0"/>
              <a:t>, or </a:t>
            </a:r>
            <a:r>
              <a:rPr lang="en-US" sz="2400" dirty="0">
                <a:hlinkClick r:id="rId11"/>
              </a:rPr>
              <a:t>sleep(long, </a:t>
            </a:r>
            <a:r>
              <a:rPr lang="en-US" sz="2400" dirty="0" err="1">
                <a:hlinkClick r:id="rId11"/>
              </a:rPr>
              <a:t>int</a:t>
            </a:r>
            <a:r>
              <a:rPr lang="en-US" sz="2400" dirty="0">
                <a:hlinkClick r:id="rId11"/>
              </a:rPr>
              <a:t>)</a:t>
            </a:r>
            <a:r>
              <a:rPr lang="en-US" sz="2400" dirty="0"/>
              <a:t>, methods of this class, then its interrupt status will be cleared and it will receive an </a:t>
            </a:r>
            <a:r>
              <a:rPr lang="en-US" sz="2400" dirty="0" err="1">
                <a:hlinkClick r:id="rId12" tooltip="class in java.lang"/>
              </a:rPr>
              <a:t>InterruptedException</a:t>
            </a:r>
            <a:r>
              <a:rPr lang="en-US" sz="2400" dirty="0"/>
              <a:t>. </a:t>
            </a:r>
          </a:p>
          <a:p>
            <a:pPr lvl="1"/>
            <a:r>
              <a:rPr lang="en-US" sz="2400" dirty="0"/>
              <a:t>…</a:t>
            </a:r>
          </a:p>
          <a:p>
            <a:pPr lvl="1"/>
            <a:r>
              <a:rPr lang="en-US" sz="2400" dirty="0"/>
              <a:t>If none of the previous conditions hold then this thread's interrupt status will be set. </a:t>
            </a:r>
          </a:p>
        </p:txBody>
      </p:sp>
      <p:sp>
        <p:nvSpPr>
          <p:cNvPr id="4" name="TextBox 3"/>
          <p:cNvSpPr txBox="1"/>
          <p:nvPr/>
        </p:nvSpPr>
        <p:spPr>
          <a:xfrm>
            <a:off x="6629400" y="1600200"/>
            <a:ext cx="2057400" cy="369332"/>
          </a:xfrm>
          <a:prstGeom prst="rect">
            <a:avLst/>
          </a:prstGeom>
          <a:noFill/>
        </p:spPr>
        <p:txBody>
          <a:bodyPr wrap="square" rtlCol="0">
            <a:spAutoFit/>
          </a:bodyPr>
          <a:lstStyle/>
          <a:p>
            <a:r>
              <a:rPr lang="en-US" dirty="0" smtClean="0"/>
              <a:t>in </a:t>
            </a:r>
            <a:r>
              <a:rPr lang="en-US" b="1" dirty="0" err="1" smtClean="0"/>
              <a:t>java.lang.Thread</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checkerboard(across)">
                                      <p:cBhvr>
                                        <p:cTn id="7" dur="500"/>
                                        <p:tgtEl>
                                          <p:spTgt spid="5017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Being Interrupted</a:t>
            </a:r>
          </a:p>
        </p:txBody>
      </p:sp>
      <p:sp>
        <p:nvSpPr>
          <p:cNvPr id="67588" name="Rectangle 4"/>
          <p:cNvSpPr>
            <a:spLocks noChangeArrowheads="1"/>
          </p:cNvSpPr>
          <p:nvPr/>
        </p:nvSpPr>
        <p:spPr bwMode="auto">
          <a:xfrm>
            <a:off x="398463" y="1808115"/>
            <a:ext cx="8413750" cy="2308324"/>
          </a:xfrm>
          <a:prstGeom prst="rect">
            <a:avLst/>
          </a:prstGeom>
          <a:noFill/>
          <a:ln w="31750">
            <a:noFill/>
            <a:miter lim="800000"/>
            <a:headEnd/>
            <a:tailEnd/>
          </a:ln>
          <a:effectLst/>
        </p:spPr>
        <p:txBody>
          <a:bodyPr anchor="ctr">
            <a:spAutoFit/>
          </a:bodyPr>
          <a:lstStyle/>
          <a:p>
            <a:r>
              <a:rPr lang="en-US" sz="3600" dirty="0"/>
              <a:t>public </a:t>
            </a:r>
            <a:r>
              <a:rPr lang="en-US" sz="3600" dirty="0" err="1"/>
              <a:t>boolean</a:t>
            </a:r>
            <a:r>
              <a:rPr lang="en-US" sz="3600" dirty="0"/>
              <a:t> </a:t>
            </a:r>
            <a:r>
              <a:rPr lang="en-US" sz="3600" b="1" dirty="0" err="1"/>
              <a:t>isInterrupted</a:t>
            </a:r>
            <a:r>
              <a:rPr lang="en-US" sz="3600" dirty="0"/>
              <a:t>() </a:t>
            </a:r>
          </a:p>
          <a:p>
            <a:pPr lvl="1"/>
            <a:r>
              <a:rPr lang="en-US" sz="3600" dirty="0"/>
              <a:t>   MODIFIES: nothing</a:t>
            </a:r>
          </a:p>
          <a:p>
            <a:pPr lvl="1"/>
            <a:r>
              <a:rPr lang="en-US" sz="3600" dirty="0"/>
              <a:t>   EFFECTS: Returns true </a:t>
            </a:r>
            <a:r>
              <a:rPr lang="en-US" sz="3600" dirty="0" err="1"/>
              <a:t>iff</a:t>
            </a:r>
            <a:r>
              <a:rPr lang="en-US" sz="3600" dirty="0"/>
              <a:t> this thread</a:t>
            </a:r>
          </a:p>
          <a:p>
            <a:pPr lvl="1"/>
            <a:r>
              <a:rPr lang="en-US" sz="3600" dirty="0"/>
              <a:t>	has been interrupted.</a:t>
            </a:r>
            <a:endParaRPr lang="en-US" sz="3600"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28650" y="476250"/>
            <a:ext cx="7391400" cy="3046988"/>
          </a:xfrm>
          <a:prstGeom prst="rect">
            <a:avLst/>
          </a:prstGeom>
          <a:noFill/>
          <a:ln w="31750">
            <a:noFill/>
            <a:miter lim="800000"/>
            <a:headEnd/>
            <a:tailEnd/>
          </a:ln>
          <a:effectLst/>
        </p:spPr>
        <p:txBody>
          <a:bodyPr>
            <a:spAutoFit/>
          </a:bodyPr>
          <a:lstStyle/>
          <a:p>
            <a:r>
              <a:rPr lang="en-US" sz="2400"/>
              <a:t>Counter c = </a:t>
            </a:r>
            <a:r>
              <a:rPr lang="en-US" sz="2400" b="1"/>
              <a:t>new</a:t>
            </a:r>
            <a:r>
              <a:rPr lang="en-US" sz="2400"/>
              <a:t> Counter ();</a:t>
            </a:r>
          </a:p>
          <a:p>
            <a:r>
              <a:rPr lang="en-US" sz="2400"/>
              <a:t>IncThread ithread = </a:t>
            </a:r>
            <a:r>
              <a:rPr lang="en-US" sz="2400" b="1"/>
              <a:t>new</a:t>
            </a:r>
            <a:r>
              <a:rPr lang="en-US" sz="2400"/>
              <a:t> IncThread (c);</a:t>
            </a:r>
          </a:p>
          <a:p>
            <a:r>
              <a:rPr lang="en-US" sz="2400"/>
              <a:t>DecThread dthread = </a:t>
            </a:r>
            <a:r>
              <a:rPr lang="en-US" sz="2400" b="1"/>
              <a:t>new</a:t>
            </a:r>
            <a:r>
              <a:rPr lang="en-US" sz="2400"/>
              <a:t> DecThread (c);</a:t>
            </a:r>
          </a:p>
          <a:p>
            <a:r>
              <a:rPr lang="en-US" sz="2400"/>
              <a:t>ithread.setPriority (Thread.NORM_PRIORITY);</a:t>
            </a:r>
          </a:p>
          <a:p>
            <a:r>
              <a:rPr lang="en-US" sz="2400"/>
              <a:t>ithread.start ();</a:t>
            </a:r>
          </a:p>
          <a:p>
            <a:r>
              <a:rPr lang="en-US" sz="2400"/>
              <a:t>dthread.setPriority (Thread.MAX_PRIORITY);</a:t>
            </a:r>
          </a:p>
          <a:p>
            <a:r>
              <a:rPr lang="en-US" sz="2400"/>
              <a:t>dthread.start ();</a:t>
            </a:r>
          </a:p>
          <a:p>
            <a:r>
              <a:rPr lang="en-US" sz="2400"/>
              <a:t>dthread.interrupt ();</a:t>
            </a:r>
          </a:p>
        </p:txBody>
      </p:sp>
      <p:sp>
        <p:nvSpPr>
          <p:cNvPr id="51203" name="Text Box 3"/>
          <p:cNvSpPr txBox="1">
            <a:spLocks noChangeArrowheads="1"/>
          </p:cNvSpPr>
          <p:nvPr/>
        </p:nvSpPr>
        <p:spPr bwMode="auto">
          <a:xfrm>
            <a:off x="476250" y="3908425"/>
            <a:ext cx="2919413" cy="1569660"/>
          </a:xfrm>
          <a:prstGeom prst="rect">
            <a:avLst/>
          </a:prstGeom>
          <a:noFill/>
          <a:ln w="31750">
            <a:noFill/>
            <a:miter lim="800000"/>
            <a:headEnd/>
            <a:tailEnd/>
          </a:ln>
          <a:effectLst/>
        </p:spPr>
        <p:txBody>
          <a:bodyPr>
            <a:spAutoFit/>
          </a:bodyPr>
          <a:lstStyle/>
          <a:p>
            <a:r>
              <a:rPr lang="en-US" sz="2400"/>
              <a:t>Interrupts are just “polite” requests!</a:t>
            </a:r>
          </a:p>
          <a:p>
            <a:r>
              <a:rPr lang="en-US" sz="2400"/>
              <a:t>The thread can ignore it and keep going…</a:t>
            </a:r>
          </a:p>
        </p:txBody>
      </p:sp>
      <p:sp>
        <p:nvSpPr>
          <p:cNvPr id="51204" name="Text Box 4"/>
          <p:cNvSpPr txBox="1">
            <a:spLocks noChangeArrowheads="1"/>
          </p:cNvSpPr>
          <p:nvPr/>
        </p:nvSpPr>
        <p:spPr bwMode="auto">
          <a:xfrm>
            <a:off x="3121025" y="3779838"/>
            <a:ext cx="5552097" cy="2308324"/>
          </a:xfrm>
          <a:prstGeom prst="rect">
            <a:avLst/>
          </a:prstGeom>
          <a:noFill/>
          <a:ln w="31750">
            <a:noFill/>
            <a:miter lim="800000"/>
            <a:headEnd/>
            <a:tailEnd/>
          </a:ln>
          <a:effectLst/>
        </p:spPr>
        <p:txBody>
          <a:bodyPr wrap="none">
            <a:spAutoFit/>
          </a:bodyPr>
          <a:lstStyle/>
          <a:p>
            <a:r>
              <a:rPr lang="en-US" sz="1800" dirty="0">
                <a:solidFill>
                  <a:srgbClr val="0070C0"/>
                </a:solidFill>
              </a:rPr>
              <a:t>Running inc thread: Thread[Thread-0,5,main] / Value: 1</a:t>
            </a:r>
          </a:p>
          <a:p>
            <a:r>
              <a:rPr lang="en-US" sz="1800" dirty="0">
                <a:solidFill>
                  <a:srgbClr val="0070C0"/>
                </a:solidFill>
              </a:rPr>
              <a:t>Running </a:t>
            </a:r>
            <a:r>
              <a:rPr lang="en-US" sz="1800" dirty="0" err="1">
                <a:solidFill>
                  <a:srgbClr val="0070C0"/>
                </a:solidFill>
              </a:rPr>
              <a:t>dec</a:t>
            </a:r>
            <a:r>
              <a:rPr lang="en-US" sz="1800" dirty="0">
                <a:solidFill>
                  <a:srgbClr val="0070C0"/>
                </a:solidFill>
              </a:rPr>
              <a:t> thread: Thread[Thread-1,10,main] / Value: 0</a:t>
            </a:r>
          </a:p>
          <a:p>
            <a:r>
              <a:rPr lang="en-US" sz="1800" dirty="0">
                <a:solidFill>
                  <a:srgbClr val="0070C0"/>
                </a:solidFill>
              </a:rPr>
              <a:t>Running inc thread: Thread[Thread-0,5,main] / Value: 1</a:t>
            </a:r>
          </a:p>
          <a:p>
            <a:r>
              <a:rPr lang="en-US" sz="1800" dirty="0">
                <a:solidFill>
                  <a:srgbClr val="0070C0"/>
                </a:solidFill>
              </a:rPr>
              <a:t>Running </a:t>
            </a:r>
            <a:r>
              <a:rPr lang="en-US" sz="1800" dirty="0" err="1">
                <a:solidFill>
                  <a:srgbClr val="0070C0"/>
                </a:solidFill>
              </a:rPr>
              <a:t>dec</a:t>
            </a:r>
            <a:r>
              <a:rPr lang="en-US" sz="1800" dirty="0">
                <a:solidFill>
                  <a:srgbClr val="0070C0"/>
                </a:solidFill>
              </a:rPr>
              <a:t> thread: Thread[Thread-1,10,main] / Value: 0</a:t>
            </a:r>
          </a:p>
          <a:p>
            <a:r>
              <a:rPr lang="en-US" sz="1800" dirty="0">
                <a:solidFill>
                  <a:srgbClr val="0070C0"/>
                </a:solidFill>
              </a:rPr>
              <a:t>Running inc thread: Thread[Thread-0,5,main] / Value: 1</a:t>
            </a:r>
          </a:p>
          <a:p>
            <a:r>
              <a:rPr lang="en-US" sz="1800" dirty="0">
                <a:solidFill>
                  <a:srgbClr val="0070C0"/>
                </a:solidFill>
              </a:rPr>
              <a:t>Running </a:t>
            </a:r>
            <a:r>
              <a:rPr lang="en-US" sz="1800" dirty="0" err="1">
                <a:solidFill>
                  <a:srgbClr val="0070C0"/>
                </a:solidFill>
              </a:rPr>
              <a:t>dec</a:t>
            </a:r>
            <a:r>
              <a:rPr lang="en-US" sz="1800" dirty="0">
                <a:solidFill>
                  <a:srgbClr val="0070C0"/>
                </a:solidFill>
              </a:rPr>
              <a:t> thread: Thread[Thread-1,10,main] / Value: 0</a:t>
            </a:r>
          </a:p>
          <a:p>
            <a:r>
              <a:rPr lang="en-US" sz="1800" dirty="0">
                <a:solidFill>
                  <a:srgbClr val="0070C0"/>
                </a:solidFill>
              </a:rPr>
              <a:t>Running inc thread: Thread[Thread-0,5,main] / Value: 1</a:t>
            </a:r>
          </a:p>
          <a:p>
            <a:r>
              <a:rPr lang="en-US" sz="1800" dirty="0">
                <a:solidFill>
                  <a:srgbClr val="0070C0"/>
                </a:solidFill>
              </a:rPr>
              <a:t>Running </a:t>
            </a:r>
            <a:r>
              <a:rPr lang="en-US" sz="1800" dirty="0" err="1">
                <a:solidFill>
                  <a:srgbClr val="0070C0"/>
                </a:solidFill>
              </a:rPr>
              <a:t>dec</a:t>
            </a:r>
            <a:r>
              <a:rPr lang="en-US" sz="1800" dirty="0">
                <a:solidFill>
                  <a:srgbClr val="0070C0"/>
                </a:solidFill>
              </a:rPr>
              <a:t> thread: Thread[Thread-1,10,main] / Value: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dissolve">
                                      <p:cBhvr>
                                        <p:cTn id="7" dur="500"/>
                                        <p:tgtEl>
                                          <p:spTgt spid="51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04">
                                            <p:txEl>
                                              <p:pRg st="1" end="1"/>
                                            </p:txEl>
                                          </p:spTgt>
                                        </p:tgtEl>
                                        <p:attrNameLst>
                                          <p:attrName>style.visibility</p:attrName>
                                        </p:attrNameLst>
                                      </p:cBhvr>
                                      <p:to>
                                        <p:strVal val="visible"/>
                                      </p:to>
                                    </p:set>
                                    <p:animEffect transition="in" filter="dissolve">
                                      <p:cBhvr>
                                        <p:cTn id="12" dur="500"/>
                                        <p:tgtEl>
                                          <p:spTgt spid="51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04">
                                            <p:txEl>
                                              <p:pRg st="2" end="2"/>
                                            </p:txEl>
                                          </p:spTgt>
                                        </p:tgtEl>
                                        <p:attrNameLst>
                                          <p:attrName>style.visibility</p:attrName>
                                        </p:attrNameLst>
                                      </p:cBhvr>
                                      <p:to>
                                        <p:strVal val="visible"/>
                                      </p:to>
                                    </p:set>
                                    <p:animEffect transition="in" filter="dissolve">
                                      <p:cBhvr>
                                        <p:cTn id="17" dur="500"/>
                                        <p:tgtEl>
                                          <p:spTgt spid="51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04">
                                            <p:txEl>
                                              <p:pRg st="3" end="3"/>
                                            </p:txEl>
                                          </p:spTgt>
                                        </p:tgtEl>
                                        <p:attrNameLst>
                                          <p:attrName>style.visibility</p:attrName>
                                        </p:attrNameLst>
                                      </p:cBhvr>
                                      <p:to>
                                        <p:strVal val="visible"/>
                                      </p:to>
                                    </p:set>
                                    <p:animEffect transition="in" filter="dissolve">
                                      <p:cBhvr>
                                        <p:cTn id="22" dur="500"/>
                                        <p:tgtEl>
                                          <p:spTgt spid="512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04">
                                            <p:txEl>
                                              <p:pRg st="4" end="4"/>
                                            </p:txEl>
                                          </p:spTgt>
                                        </p:tgtEl>
                                        <p:attrNameLst>
                                          <p:attrName>style.visibility</p:attrName>
                                        </p:attrNameLst>
                                      </p:cBhvr>
                                      <p:to>
                                        <p:strVal val="visible"/>
                                      </p:to>
                                    </p:set>
                                    <p:animEffect transition="in" filter="dissolve">
                                      <p:cBhvr>
                                        <p:cTn id="27" dur="500"/>
                                        <p:tgtEl>
                                          <p:spTgt spid="512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04">
                                            <p:txEl>
                                              <p:pRg st="5" end="5"/>
                                            </p:txEl>
                                          </p:spTgt>
                                        </p:tgtEl>
                                        <p:attrNameLst>
                                          <p:attrName>style.visibility</p:attrName>
                                        </p:attrNameLst>
                                      </p:cBhvr>
                                      <p:to>
                                        <p:strVal val="visible"/>
                                      </p:to>
                                    </p:set>
                                    <p:animEffect transition="in" filter="dissolve">
                                      <p:cBhvr>
                                        <p:cTn id="32" dur="500"/>
                                        <p:tgtEl>
                                          <p:spTgt spid="512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204">
                                            <p:txEl>
                                              <p:pRg st="6" end="6"/>
                                            </p:txEl>
                                          </p:spTgt>
                                        </p:tgtEl>
                                        <p:attrNameLst>
                                          <p:attrName>style.visibility</p:attrName>
                                        </p:attrNameLst>
                                      </p:cBhvr>
                                      <p:to>
                                        <p:strVal val="visible"/>
                                      </p:to>
                                    </p:set>
                                    <p:animEffect transition="in" filter="dissolve">
                                      <p:cBhvr>
                                        <p:cTn id="37" dur="500"/>
                                        <p:tgtEl>
                                          <p:spTgt spid="512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204">
                                            <p:txEl>
                                              <p:pRg st="7" end="7"/>
                                            </p:txEl>
                                          </p:spTgt>
                                        </p:tgtEl>
                                        <p:attrNameLst>
                                          <p:attrName>style.visibility</p:attrName>
                                        </p:attrNameLst>
                                      </p:cBhvr>
                                      <p:to>
                                        <p:strVal val="visible"/>
                                      </p:to>
                                    </p:set>
                                    <p:animEffect transition="in" filter="dissolve">
                                      <p:cBhvr>
                                        <p:cTn id="42" dur="500"/>
                                        <p:tgtEl>
                                          <p:spTgt spid="5120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1203"/>
                                        </p:tgtEl>
                                        <p:attrNameLst>
                                          <p:attrName>style.visibility</p:attrName>
                                        </p:attrNameLst>
                                      </p:cBhvr>
                                      <p:to>
                                        <p:strVal val="visible"/>
                                      </p:to>
                                    </p:set>
                                    <p:animEffect transition="in" filter="dissolve">
                                      <p:cBhvr>
                                        <p:cTn id="4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39077"/>
          <a:stretch>
            <a:fillRect/>
          </a:stretch>
        </p:blipFill>
        <p:spPr bwMode="auto">
          <a:xfrm>
            <a:off x="-36194" y="0"/>
            <a:ext cx="9256394" cy="3276600"/>
          </a:xfrm>
          <a:prstGeom prst="rect">
            <a:avLst/>
          </a:prstGeom>
          <a:noFill/>
          <a:ln w="9525">
            <a:noFill/>
            <a:miter lim="800000"/>
            <a:headEnd/>
            <a:tailEnd/>
          </a:ln>
        </p:spPr>
      </p:pic>
      <p:sp>
        <p:nvSpPr>
          <p:cNvPr id="2" name="Title 1"/>
          <p:cNvSpPr>
            <a:spLocks noGrp="1"/>
          </p:cNvSpPr>
          <p:nvPr>
            <p:ph type="title"/>
          </p:nvPr>
        </p:nvSpPr>
        <p:spPr>
          <a:xfrm>
            <a:off x="609600" y="3429000"/>
            <a:ext cx="4876800" cy="1143000"/>
          </a:xfrm>
        </p:spPr>
        <p:txBody>
          <a:bodyPr/>
          <a:lstStyle/>
          <a:p>
            <a:r>
              <a:rPr lang="en-US" dirty="0" smtClean="0"/>
              <a:t>Mars Pathfinder</a:t>
            </a:r>
          </a:p>
        </p:txBody>
      </p:sp>
      <p:sp>
        <p:nvSpPr>
          <p:cNvPr id="3" name="Text Placeholder 2"/>
          <p:cNvSpPr>
            <a:spLocks noGrp="1"/>
          </p:cNvSpPr>
          <p:nvPr>
            <p:ph type="body" idx="1"/>
          </p:nvPr>
        </p:nvSpPr>
        <p:spPr>
          <a:xfrm>
            <a:off x="1371600" y="4419600"/>
            <a:ext cx="3657600" cy="1477963"/>
          </a:xfrm>
        </p:spPr>
        <p:txBody>
          <a:bodyPr>
            <a:normAutofit/>
          </a:bodyPr>
          <a:lstStyle/>
          <a:p>
            <a:pPr algn="r">
              <a:buFontTx/>
              <a:buNone/>
            </a:pPr>
            <a:r>
              <a:rPr lang="en-US" dirty="0" smtClean="0"/>
              <a:t>	Landed on Mars </a:t>
            </a:r>
          </a:p>
          <a:p>
            <a:pPr algn="r">
              <a:buFontTx/>
              <a:buNone/>
            </a:pPr>
            <a:r>
              <a:rPr lang="en-US" dirty="0" smtClean="0"/>
              <a:t>	July 4, 1997</a:t>
            </a:r>
          </a:p>
          <a:p>
            <a:pPr algn="r">
              <a:buFontTx/>
              <a:buNone/>
            </a:pPr>
            <a:endParaRPr lang="en-US" dirty="0" smtClean="0"/>
          </a:p>
        </p:txBody>
      </p:sp>
      <p:sp>
        <p:nvSpPr>
          <p:cNvPr id="5" name="TextBox 4"/>
          <p:cNvSpPr txBox="1"/>
          <p:nvPr/>
        </p:nvSpPr>
        <p:spPr>
          <a:xfrm>
            <a:off x="6172200" y="6248400"/>
            <a:ext cx="2232025" cy="369888"/>
          </a:xfrm>
          <a:prstGeom prst="rect">
            <a:avLst/>
          </a:prstGeom>
          <a:noFill/>
        </p:spPr>
        <p:txBody>
          <a:bodyPr>
            <a:spAutoFit/>
          </a:bodyPr>
          <a:lstStyle/>
          <a:p>
            <a:pPr algn="ctr" eaLnBrk="0" hangingPunct="0"/>
            <a:r>
              <a:rPr lang="en-US" sz="1800" dirty="0"/>
              <a:t>Sojourner Rover</a:t>
            </a:r>
          </a:p>
        </p:txBody>
      </p:sp>
      <p:pic>
        <p:nvPicPr>
          <p:cNvPr id="2051" name="Picture 3"/>
          <p:cNvPicPr>
            <a:picLocks noChangeAspect="1" noChangeArrowheads="1"/>
          </p:cNvPicPr>
          <p:nvPr/>
        </p:nvPicPr>
        <p:blipFill>
          <a:blip r:embed="rId3" cstate="print"/>
          <a:srcRect/>
          <a:stretch>
            <a:fillRect/>
          </a:stretch>
        </p:blipFill>
        <p:spPr bwMode="auto">
          <a:xfrm>
            <a:off x="5562600" y="3048000"/>
            <a:ext cx="3457575"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Rectangle 112640"/>
          <p:cNvPicPr>
            <a:picLocks noChangeAspect="1" noChangeArrowheads="1"/>
          </p:cNvPicPr>
          <p:nvPr/>
        </p:nvPicPr>
        <p:blipFill>
          <a:blip r:embed="rId2" cstate="print"/>
          <a:srcRect/>
          <a:stretch>
            <a:fillRect/>
          </a:stretch>
        </p:blipFill>
        <p:spPr bwMode="auto">
          <a:xfrm>
            <a:off x="282575" y="228600"/>
            <a:ext cx="8788400" cy="5446713"/>
          </a:xfrm>
          <a:prstGeom prst="rect">
            <a:avLst/>
          </a:prstGeom>
          <a:noFill/>
          <a:ln w="9525">
            <a:noFill/>
            <a:miter lim="800000"/>
            <a:headEnd/>
            <a:tailEnd/>
          </a:ln>
        </p:spPr>
      </p:pic>
      <p:sp>
        <p:nvSpPr>
          <p:cNvPr id="6" name="TextBox 5"/>
          <p:cNvSpPr txBox="1"/>
          <p:nvPr/>
        </p:nvSpPr>
        <p:spPr>
          <a:xfrm>
            <a:off x="477838" y="301625"/>
            <a:ext cx="8382000" cy="400050"/>
          </a:xfrm>
          <a:prstGeom prst="rect">
            <a:avLst/>
          </a:prstGeom>
          <a:noFill/>
        </p:spPr>
        <p:txBody>
          <a:bodyPr>
            <a:spAutoFit/>
          </a:bodyPr>
          <a:lstStyle/>
          <a:p>
            <a:pPr algn="r" eaLnBrk="0" hangingPunct="0"/>
            <a:r>
              <a:rPr lang="en-US" sz="2000"/>
              <a:t>New York Times, 15 July 1997</a:t>
            </a:r>
          </a:p>
        </p:txBody>
      </p:sp>
      <p:sp>
        <p:nvSpPr>
          <p:cNvPr id="5" name="Rectangle 4"/>
          <p:cNvSpPr/>
          <p:nvPr/>
        </p:nvSpPr>
        <p:spPr>
          <a:xfrm>
            <a:off x="2209800" y="1600200"/>
            <a:ext cx="6705600"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r>
              <a:rPr lang="en-US" sz="2000" dirty="0"/>
              <a:t>Mary Beth </a:t>
            </a:r>
            <a:r>
              <a:rPr lang="en-US" sz="2000" dirty="0" err="1"/>
              <a:t>Murrill</a:t>
            </a:r>
            <a:r>
              <a:rPr lang="en-US" sz="2000" dirty="0"/>
              <a:t>, a spokeswoman for NASA's Jet Propulsion Laboratory, said transmission of the panoramic shot took “a lot of processing power.” She likened the data overload to what happens with a personal computer “when we ask it to do too many things at once.”</a:t>
            </a:r>
          </a:p>
          <a:p>
            <a:pPr eaLnBrk="0" hangingPunct="0"/>
            <a:r>
              <a:rPr lang="en-US" sz="2000" dirty="0"/>
              <a:t>   The project manager, Brian </a:t>
            </a:r>
            <a:r>
              <a:rPr lang="en-US" sz="2000" dirty="0" err="1"/>
              <a:t>Muirhead</a:t>
            </a:r>
            <a:r>
              <a:rPr lang="en-US" sz="2000" dirty="0"/>
              <a:t>, said that to prevent a recurrence, controllers would schedule activities one after another, instead of at the same time. It was the second time the Pathfinder's computer had reset itself while trying to carry out several activities at once. </a:t>
            </a:r>
          </a:p>
          <a:p>
            <a:pPr eaLnBrk="0" hangingPunct="0"/>
            <a:r>
              <a:rPr lang="en-US" sz="2000" dirty="0"/>
              <a:t>   In response, controllers reprogrammed the computer over the weekend to slow down the rate of activities and avoid another reset. But today, about an hour into a two-hour transmission session, it happened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Priority-Based Scheduling</a:t>
            </a:r>
          </a:p>
        </p:txBody>
      </p:sp>
      <p:sp>
        <p:nvSpPr>
          <p:cNvPr id="3" name="Text Placeholder 2"/>
          <p:cNvSpPr>
            <a:spLocks noGrp="1"/>
          </p:cNvSpPr>
          <p:nvPr>
            <p:ph type="body" idx="1"/>
          </p:nvPr>
        </p:nvSpPr>
        <p:spPr/>
        <p:txBody>
          <a:bodyPr/>
          <a:lstStyle/>
          <a:p>
            <a:pPr>
              <a:buNone/>
            </a:pPr>
            <a:r>
              <a:rPr lang="en-US" dirty="0" smtClean="0"/>
              <a:t>Scheduler ensures that the highest priority task that can run is always running</a:t>
            </a:r>
          </a:p>
          <a:p>
            <a:pPr lvl="1">
              <a:buNone/>
            </a:pPr>
            <a:r>
              <a:rPr lang="en-US" dirty="0" smtClean="0"/>
              <a:t>	</a:t>
            </a:r>
            <a:r>
              <a:rPr lang="en-US" b="1" dirty="0" smtClean="0"/>
              <a:t>Lower priority tasks run only when no higher priority task can run</a:t>
            </a:r>
          </a:p>
          <a:p>
            <a:endParaRPr lang="en-US" dirty="0" smtClean="0"/>
          </a:p>
        </p:txBody>
      </p:sp>
      <p:sp>
        <p:nvSpPr>
          <p:cNvPr id="4" name="TextBox 3"/>
          <p:cNvSpPr txBox="1"/>
          <p:nvPr/>
        </p:nvSpPr>
        <p:spPr>
          <a:xfrm>
            <a:off x="533400" y="4191000"/>
            <a:ext cx="8294688" cy="120015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eaLnBrk="0" hangingPunct="0"/>
            <a:r>
              <a:rPr lang="en-US" sz="2400"/>
              <a:t>Standard JavaVM  scheduler does not do this, but many operating Systems for embedded systems do including the vxWorks used on the PathFinder.</a:t>
            </a:r>
          </a:p>
        </p:txBody>
      </p:sp>
      <p:sp>
        <p:nvSpPr>
          <p:cNvPr id="5" name="TextBox 4"/>
          <p:cNvSpPr txBox="1"/>
          <p:nvPr/>
        </p:nvSpPr>
        <p:spPr>
          <a:xfrm>
            <a:off x="446088" y="5653088"/>
            <a:ext cx="8421687" cy="46196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0" hangingPunct="0"/>
            <a:r>
              <a:rPr lang="en-US" sz="2400" dirty="0"/>
              <a:t>What </a:t>
            </a:r>
            <a:r>
              <a:rPr lang="en-US" sz="2400" dirty="0" smtClean="0"/>
              <a:t>could </a:t>
            </a:r>
            <a:r>
              <a:rPr lang="en-US" sz="2400" dirty="0"/>
              <a:t>go wrong with priority-based scheduling?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lstStyle/>
          <a:p>
            <a:pPr>
              <a:buNone/>
            </a:pPr>
            <a:r>
              <a:rPr lang="en-US" b="1" dirty="0" smtClean="0"/>
              <a:t>wait</a:t>
            </a:r>
            <a:r>
              <a:rPr lang="en-US" dirty="0" smtClean="0"/>
              <a:t> and </a:t>
            </a:r>
            <a:r>
              <a:rPr lang="en-US" b="1" dirty="0" smtClean="0"/>
              <a:t>notify</a:t>
            </a:r>
          </a:p>
          <a:p>
            <a:pPr>
              <a:buNone/>
            </a:pPr>
            <a:r>
              <a:rPr lang="en-US" dirty="0" smtClean="0"/>
              <a:t>Concurrency on Mars!</a:t>
            </a:r>
          </a:p>
          <a:p>
            <a:pPr>
              <a:buNone/>
            </a:pPr>
            <a:r>
              <a:rPr lang="en-US" dirty="0" smtClean="0"/>
              <a:t>Project Time</a:t>
            </a:r>
          </a:p>
        </p:txBody>
      </p:sp>
      <p:sp>
        <p:nvSpPr>
          <p:cNvPr id="4" name="TextBox 3"/>
          <p:cNvSpPr txBox="1"/>
          <p:nvPr/>
        </p:nvSpPr>
        <p:spPr>
          <a:xfrm>
            <a:off x="3352800" y="3581400"/>
            <a:ext cx="5293437" cy="258532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b="1" dirty="0" smtClean="0"/>
              <a:t>Scheduling Update:</a:t>
            </a:r>
          </a:p>
          <a:p>
            <a:r>
              <a:rPr lang="en-US" b="1" dirty="0" smtClean="0"/>
              <a:t>Exam 2</a:t>
            </a:r>
            <a:r>
              <a:rPr lang="en-US" dirty="0" smtClean="0"/>
              <a:t> (originally scheduled for Oct 28-Nov 2) will</a:t>
            </a:r>
          </a:p>
          <a:p>
            <a:r>
              <a:rPr lang="en-US" dirty="0" smtClean="0"/>
              <a:t>   now be: </a:t>
            </a:r>
            <a:r>
              <a:rPr lang="en-US" b="1" dirty="0" smtClean="0"/>
              <a:t>Nov 18</a:t>
            </a:r>
            <a:r>
              <a:rPr lang="en-US" dirty="0" smtClean="0"/>
              <a:t>-</a:t>
            </a:r>
            <a:r>
              <a:rPr lang="en-US" b="1" dirty="0" smtClean="0"/>
              <a:t>Nov 23</a:t>
            </a:r>
          </a:p>
          <a:p>
            <a:r>
              <a:rPr lang="en-US" b="1" dirty="0" smtClean="0"/>
              <a:t>Project Team Requests: 11:59pm Friday</a:t>
            </a:r>
          </a:p>
          <a:p>
            <a:r>
              <a:rPr lang="en-US" b="1" dirty="0" smtClean="0"/>
              <a:t>Project Idea Proposals: 11:59pm, Wednesday, Nov 3</a:t>
            </a:r>
          </a:p>
          <a:p>
            <a:r>
              <a:rPr lang="en-US" b="1" dirty="0" smtClean="0"/>
              <a:t>Project Design Document: Class, Tuesday, Nov 9</a:t>
            </a:r>
          </a:p>
          <a:p>
            <a:r>
              <a:rPr lang="en-US" b="1" dirty="0" smtClean="0"/>
              <a:t>Design Reviews: Nov 10-17 (scheduled by team)</a:t>
            </a:r>
          </a:p>
          <a:p>
            <a:r>
              <a:rPr lang="en-US" b="1" dirty="0" smtClean="0"/>
              <a:t>Project Progress Reports: Tuesday, Nov 30</a:t>
            </a:r>
          </a:p>
          <a:p>
            <a:r>
              <a:rPr lang="en-US" b="1" dirty="0" smtClean="0"/>
              <a:t>Project Demos/Presentations: 7 December (last class)</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Priority Inversion</a:t>
            </a:r>
          </a:p>
        </p:txBody>
      </p:sp>
      <p:cxnSp>
        <p:nvCxnSpPr>
          <p:cNvPr id="7" name="Straight Arrow Connector 6"/>
          <p:cNvCxnSpPr/>
          <p:nvPr/>
        </p:nvCxnSpPr>
        <p:spPr bwMode="auto">
          <a:xfrm rot="5400000">
            <a:off x="1924844" y="2204244"/>
            <a:ext cx="1038225" cy="1587"/>
          </a:xfrm>
          <a:prstGeom prst="straightConnector1">
            <a:avLst/>
          </a:prstGeom>
          <a:noFill/>
          <a:ln w="22225" cap="rnd" cmpd="sng" algn="ctr">
            <a:solidFill>
              <a:srgbClr val="002060"/>
            </a:solidFill>
            <a:prstDash val="solid"/>
            <a:headEnd type="oval"/>
            <a:tailEnd type="arrow"/>
          </a:ln>
          <a:effectLst/>
        </p:spPr>
        <p:style>
          <a:lnRef idx="1">
            <a:schemeClr val="accent4"/>
          </a:lnRef>
          <a:fillRef idx="0">
            <a:schemeClr val="accent4"/>
          </a:fillRef>
          <a:effectRef idx="0">
            <a:schemeClr val="accent4"/>
          </a:effectRef>
          <a:fontRef idx="minor">
            <a:schemeClr val="tx1"/>
          </a:fontRef>
        </p:style>
      </p:cxnSp>
      <p:sp>
        <p:nvSpPr>
          <p:cNvPr id="11" name="TextBox 10"/>
          <p:cNvSpPr txBox="1"/>
          <p:nvPr/>
        </p:nvSpPr>
        <p:spPr>
          <a:xfrm>
            <a:off x="2024063" y="1156162"/>
            <a:ext cx="795337" cy="461963"/>
          </a:xfrm>
          <a:prstGeom prst="rect">
            <a:avLst/>
          </a:prstGeom>
          <a:noFill/>
        </p:spPr>
        <p:txBody>
          <a:bodyPr wrap="none">
            <a:spAutoFit/>
          </a:bodyPr>
          <a:lstStyle/>
          <a:p>
            <a:pPr eaLnBrk="0" hangingPunct="0"/>
            <a:r>
              <a:rPr lang="en-US" sz="2400" dirty="0"/>
              <a:t>Low</a:t>
            </a:r>
          </a:p>
        </p:txBody>
      </p:sp>
      <p:sp>
        <p:nvSpPr>
          <p:cNvPr id="13316" name="TextBox 11"/>
          <p:cNvSpPr txBox="1">
            <a:spLocks noChangeArrowheads="1"/>
          </p:cNvSpPr>
          <p:nvPr/>
        </p:nvSpPr>
        <p:spPr bwMode="auto">
          <a:xfrm>
            <a:off x="93663" y="2017713"/>
            <a:ext cx="2113271" cy="461665"/>
          </a:xfrm>
          <a:prstGeom prst="rect">
            <a:avLst/>
          </a:prstGeom>
          <a:noFill/>
          <a:ln w="9525">
            <a:noFill/>
            <a:miter lim="800000"/>
            <a:headEnd/>
            <a:tailEnd/>
          </a:ln>
        </p:spPr>
        <p:txBody>
          <a:bodyPr wrap="none">
            <a:spAutoFit/>
          </a:bodyPr>
          <a:lstStyle/>
          <a:p>
            <a:pPr eaLnBrk="0" hangingPunct="0"/>
            <a:r>
              <a:rPr lang="en-US" sz="2400">
                <a:cs typeface="Tahoma" pitchFamily="34" charset="0"/>
              </a:rPr>
              <a:t>synchronized(r)</a:t>
            </a:r>
          </a:p>
        </p:txBody>
      </p:sp>
      <p:sp>
        <p:nvSpPr>
          <p:cNvPr id="13" name="TextBox 12"/>
          <p:cNvSpPr txBox="1"/>
          <p:nvPr/>
        </p:nvSpPr>
        <p:spPr>
          <a:xfrm>
            <a:off x="3717089" y="1156162"/>
            <a:ext cx="1400175" cy="461963"/>
          </a:xfrm>
          <a:prstGeom prst="rect">
            <a:avLst/>
          </a:prstGeom>
          <a:noFill/>
        </p:spPr>
        <p:txBody>
          <a:bodyPr wrap="none">
            <a:spAutoFit/>
          </a:bodyPr>
          <a:lstStyle/>
          <a:p>
            <a:pPr eaLnBrk="0" hangingPunct="0"/>
            <a:r>
              <a:rPr lang="en-US" sz="2400" dirty="0"/>
              <a:t>Medium</a:t>
            </a:r>
          </a:p>
        </p:txBody>
      </p:sp>
      <p:cxnSp>
        <p:nvCxnSpPr>
          <p:cNvPr id="14" name="Straight Arrow Connector 13"/>
          <p:cNvCxnSpPr/>
          <p:nvPr/>
        </p:nvCxnSpPr>
        <p:spPr bwMode="auto">
          <a:xfrm rot="5400000" flipV="1">
            <a:off x="3032125" y="4102100"/>
            <a:ext cx="2757488" cy="14288"/>
          </a:xfrm>
          <a:prstGeom prst="straightConnector1">
            <a:avLst/>
          </a:prstGeom>
          <a:noFill/>
          <a:ln w="22225" cap="rnd" cmpd="sng" algn="ctr">
            <a:solidFill>
              <a:srgbClr val="00B050"/>
            </a:solidFill>
            <a:prstDash val="solid"/>
            <a:headEnd type="oval"/>
            <a:tailEnd type="arrow"/>
          </a:ln>
          <a:effectLst/>
        </p:spPr>
        <p:style>
          <a:lnRef idx="1">
            <a:schemeClr val="accent4"/>
          </a:lnRef>
          <a:fillRef idx="0">
            <a:schemeClr val="accent4"/>
          </a:fillRef>
          <a:effectRef idx="0">
            <a:schemeClr val="accent4"/>
          </a:effectRef>
          <a:fontRef idx="minor">
            <a:schemeClr val="tx1"/>
          </a:fontRef>
        </p:style>
      </p:cxnSp>
      <p:sp>
        <p:nvSpPr>
          <p:cNvPr id="16" name="TextBox 15"/>
          <p:cNvSpPr txBox="1"/>
          <p:nvPr/>
        </p:nvSpPr>
        <p:spPr>
          <a:xfrm>
            <a:off x="5791200" y="1156162"/>
            <a:ext cx="889000" cy="461963"/>
          </a:xfrm>
          <a:prstGeom prst="rect">
            <a:avLst/>
          </a:prstGeom>
          <a:noFill/>
        </p:spPr>
        <p:txBody>
          <a:bodyPr wrap="none">
            <a:spAutoFit/>
          </a:bodyPr>
          <a:lstStyle/>
          <a:p>
            <a:pPr eaLnBrk="0" hangingPunct="0"/>
            <a:r>
              <a:rPr lang="en-US" sz="2400"/>
              <a:t>High</a:t>
            </a:r>
          </a:p>
        </p:txBody>
      </p:sp>
      <p:sp>
        <p:nvSpPr>
          <p:cNvPr id="18" name="Straight Connector 17"/>
          <p:cNvSpPr>
            <a:spLocks noChangeShapeType="1"/>
          </p:cNvSpPr>
          <p:nvPr/>
        </p:nvSpPr>
        <p:spPr bwMode="auto">
          <a:xfrm rot="5400000">
            <a:off x="4647407" y="3734594"/>
            <a:ext cx="3048000" cy="1587"/>
          </a:xfrm>
          <a:prstGeom prst="line">
            <a:avLst/>
          </a:prstGeom>
          <a:noFill/>
          <a:ln w="31750" algn="ctr">
            <a:solidFill>
              <a:srgbClr val="FF0000"/>
            </a:solidFill>
            <a:prstDash val="sysDot"/>
            <a:round/>
            <a:headEnd type="oval" w="med" len="med"/>
            <a:tailEnd/>
          </a:ln>
        </p:spPr>
        <p:txBody>
          <a:bodyPr/>
          <a:lstStyle/>
          <a:p>
            <a:endParaRPr lang="en-US"/>
          </a:p>
        </p:txBody>
      </p:sp>
      <p:cxnSp>
        <p:nvCxnSpPr>
          <p:cNvPr id="19" name="Straight Arrow Connector 18"/>
          <p:cNvCxnSpPr/>
          <p:nvPr/>
        </p:nvCxnSpPr>
        <p:spPr bwMode="auto">
          <a:xfrm rot="5400000">
            <a:off x="1122362" y="4062413"/>
            <a:ext cx="2608263" cy="26988"/>
          </a:xfrm>
          <a:prstGeom prst="straightConnector1">
            <a:avLst/>
          </a:prstGeom>
          <a:noFill/>
          <a:ln w="22225" cap="rnd" cmpd="sng" algn="ctr">
            <a:solidFill>
              <a:srgbClr val="002060"/>
            </a:solidFill>
            <a:prstDash val="sysDash"/>
            <a:headEnd type="diamond"/>
            <a:tailEnd type="none"/>
          </a:ln>
          <a:effectLst/>
        </p:spPr>
        <p:style>
          <a:lnRef idx="1">
            <a:schemeClr val="accent4"/>
          </a:lnRef>
          <a:fillRef idx="0">
            <a:schemeClr val="accent4"/>
          </a:fillRef>
          <a:effectRef idx="0">
            <a:schemeClr val="accent4"/>
          </a:effectRef>
          <a:fontRef idx="minor">
            <a:schemeClr val="tx1"/>
          </a:fontRef>
        </p:style>
      </p:cxnSp>
      <p:sp>
        <p:nvSpPr>
          <p:cNvPr id="23" name="TextBox 22"/>
          <p:cNvSpPr txBox="1">
            <a:spLocks noChangeArrowheads="1"/>
          </p:cNvSpPr>
          <p:nvPr/>
        </p:nvSpPr>
        <p:spPr bwMode="auto">
          <a:xfrm>
            <a:off x="2971800" y="2971800"/>
            <a:ext cx="1322388" cy="923925"/>
          </a:xfrm>
          <a:prstGeom prst="rect">
            <a:avLst/>
          </a:prstGeom>
          <a:noFill/>
          <a:ln w="9525">
            <a:noFill/>
            <a:miter lim="800000"/>
            <a:headEnd/>
            <a:tailEnd/>
          </a:ln>
        </p:spPr>
        <p:txBody>
          <a:bodyPr>
            <a:spAutoFit/>
          </a:bodyPr>
          <a:lstStyle/>
          <a:p>
            <a:pPr eaLnBrk="0" hangingPunct="0"/>
            <a:r>
              <a:rPr lang="en-US" sz="1800" dirty="0"/>
              <a:t>Pre-empts low-priority thread</a:t>
            </a:r>
          </a:p>
        </p:txBody>
      </p:sp>
      <p:sp>
        <p:nvSpPr>
          <p:cNvPr id="24" name="TextBox 23"/>
          <p:cNvSpPr txBox="1">
            <a:spLocks noChangeArrowheads="1"/>
          </p:cNvSpPr>
          <p:nvPr/>
        </p:nvSpPr>
        <p:spPr bwMode="auto">
          <a:xfrm>
            <a:off x="6324600" y="2209800"/>
            <a:ext cx="2113271" cy="461665"/>
          </a:xfrm>
          <a:prstGeom prst="rect">
            <a:avLst/>
          </a:prstGeom>
          <a:noFill/>
          <a:ln w="9525">
            <a:noFill/>
            <a:miter lim="800000"/>
            <a:headEnd/>
            <a:tailEnd/>
          </a:ln>
        </p:spPr>
        <p:txBody>
          <a:bodyPr wrap="none">
            <a:spAutoFit/>
          </a:bodyPr>
          <a:lstStyle/>
          <a:p>
            <a:pPr eaLnBrk="0" hangingPunct="0"/>
            <a:r>
              <a:rPr lang="en-US" sz="2400">
                <a:cs typeface="Tahoma" pitchFamily="34" charset="0"/>
              </a:rPr>
              <a:t>synchronized(r)</a:t>
            </a:r>
          </a:p>
        </p:txBody>
      </p:sp>
      <p:sp>
        <p:nvSpPr>
          <p:cNvPr id="25" name="TextBox 24"/>
          <p:cNvSpPr txBox="1">
            <a:spLocks noChangeArrowheads="1"/>
          </p:cNvSpPr>
          <p:nvPr/>
        </p:nvSpPr>
        <p:spPr bwMode="auto">
          <a:xfrm>
            <a:off x="6526213" y="3048000"/>
            <a:ext cx="1322387" cy="1477963"/>
          </a:xfrm>
          <a:prstGeom prst="rect">
            <a:avLst/>
          </a:prstGeom>
          <a:noFill/>
          <a:ln w="9525">
            <a:noFill/>
            <a:miter lim="800000"/>
            <a:headEnd/>
            <a:tailEnd/>
          </a:ln>
        </p:spPr>
        <p:txBody>
          <a:bodyPr>
            <a:spAutoFit/>
          </a:bodyPr>
          <a:lstStyle/>
          <a:p>
            <a:pPr eaLnBrk="0" hangingPunct="0"/>
            <a:r>
              <a:rPr lang="en-US" sz="1800"/>
              <a:t>Waiting on lock </a:t>
            </a:r>
            <a:r>
              <a:rPr lang="en-US" sz="1800" i="1"/>
              <a:t>r</a:t>
            </a:r>
            <a:r>
              <a:rPr lang="en-US" sz="1800"/>
              <a:t> (held by low-priority task)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Priority Inversion on Mars</a:t>
            </a:r>
          </a:p>
        </p:txBody>
      </p:sp>
      <p:sp>
        <p:nvSpPr>
          <p:cNvPr id="4" name="TextBox 3"/>
          <p:cNvSpPr txBox="1"/>
          <p:nvPr/>
        </p:nvSpPr>
        <p:spPr>
          <a:xfrm>
            <a:off x="685800" y="1752600"/>
            <a:ext cx="2359025" cy="1200150"/>
          </a:xfrm>
          <a:prstGeom prst="rect">
            <a:avLst/>
          </a:prstGeom>
          <a:solidFill>
            <a:srgbClr val="FFFF00"/>
          </a:solidFill>
        </p:spPr>
        <p:txBody>
          <a:bodyPr>
            <a:spAutoFit/>
          </a:bodyPr>
          <a:lstStyle/>
          <a:p>
            <a:pPr algn="ctr" eaLnBrk="0" hangingPunct="0"/>
            <a:r>
              <a:rPr lang="en-US" sz="2400" dirty="0" err="1"/>
              <a:t>Meterological</a:t>
            </a:r>
            <a:r>
              <a:rPr lang="en-US" sz="2400" dirty="0"/>
              <a:t> data task </a:t>
            </a:r>
            <a:endParaRPr lang="en-US" sz="2400" dirty="0" smtClean="0"/>
          </a:p>
          <a:p>
            <a:pPr algn="ctr" eaLnBrk="0" hangingPunct="0"/>
            <a:r>
              <a:rPr lang="en-US" sz="2400" dirty="0" smtClean="0"/>
              <a:t>(</a:t>
            </a:r>
            <a:r>
              <a:rPr lang="en-US" sz="2400" dirty="0"/>
              <a:t>low priority)</a:t>
            </a:r>
          </a:p>
        </p:txBody>
      </p:sp>
      <p:sp>
        <p:nvSpPr>
          <p:cNvPr id="5" name="TextBox 4"/>
          <p:cNvSpPr txBox="1"/>
          <p:nvPr/>
        </p:nvSpPr>
        <p:spPr>
          <a:xfrm>
            <a:off x="4810125" y="1960563"/>
            <a:ext cx="3049588" cy="1200150"/>
          </a:xfrm>
          <a:prstGeom prst="rect">
            <a:avLst/>
          </a:prstGeom>
          <a:solidFill>
            <a:srgbClr val="FF0000"/>
          </a:solidFill>
        </p:spPr>
        <p:txBody>
          <a:bodyPr>
            <a:spAutoFit/>
          </a:bodyPr>
          <a:lstStyle/>
          <a:p>
            <a:pPr algn="ctr" eaLnBrk="0" hangingPunct="0"/>
            <a:r>
              <a:rPr lang="en-US" sz="2400" dirty="0"/>
              <a:t>Bus Management Task </a:t>
            </a:r>
          </a:p>
          <a:p>
            <a:pPr algn="ctr" eaLnBrk="0" hangingPunct="0"/>
            <a:r>
              <a:rPr lang="en-US" sz="2400" dirty="0"/>
              <a:t>(high priority)</a:t>
            </a:r>
          </a:p>
        </p:txBody>
      </p:sp>
      <p:cxnSp>
        <p:nvCxnSpPr>
          <p:cNvPr id="14340" name="Elbow Connector 8"/>
          <p:cNvCxnSpPr>
            <a:cxnSpLocks noChangeShapeType="1"/>
          </p:cNvCxnSpPr>
          <p:nvPr/>
        </p:nvCxnSpPr>
        <p:spPr bwMode="auto">
          <a:xfrm rot="10800000">
            <a:off x="4810125" y="2560638"/>
            <a:ext cx="1588" cy="1587"/>
          </a:xfrm>
          <a:prstGeom prst="bentConnector3">
            <a:avLst>
              <a:gd name="adj1" fmla="val -14395468"/>
            </a:avLst>
          </a:prstGeom>
          <a:noFill/>
          <a:ln w="9525">
            <a:noFill/>
            <a:miter lim="800000"/>
            <a:headEnd/>
            <a:tailEnd/>
          </a:ln>
        </p:spPr>
      </p:cxnSp>
      <p:cxnSp>
        <p:nvCxnSpPr>
          <p:cNvPr id="14341" name="Elbow Connector 10"/>
          <p:cNvCxnSpPr>
            <a:cxnSpLocks noChangeShapeType="1"/>
          </p:cNvCxnSpPr>
          <p:nvPr/>
        </p:nvCxnSpPr>
        <p:spPr bwMode="auto">
          <a:xfrm>
            <a:off x="3044825" y="2352675"/>
            <a:ext cx="1765300" cy="207963"/>
          </a:xfrm>
          <a:prstGeom prst="bentConnector3">
            <a:avLst>
              <a:gd name="adj1" fmla="val 50000"/>
            </a:avLst>
          </a:prstGeom>
          <a:noFill/>
          <a:ln w="38100">
            <a:solidFill>
              <a:schemeClr val="tx1"/>
            </a:solidFill>
            <a:miter lim="800000"/>
            <a:headEnd type="arrow" w="med" len="med"/>
            <a:tailEnd type="arrow" w="med" len="med"/>
          </a:ln>
        </p:spPr>
      </p:cxnSp>
      <p:sp>
        <p:nvSpPr>
          <p:cNvPr id="16" name="TextBox 15"/>
          <p:cNvSpPr txBox="1"/>
          <p:nvPr/>
        </p:nvSpPr>
        <p:spPr>
          <a:xfrm>
            <a:off x="2730500" y="3836988"/>
            <a:ext cx="3049588" cy="1200150"/>
          </a:xfrm>
          <a:prstGeom prst="rect">
            <a:avLst/>
          </a:prstGeom>
          <a:solidFill>
            <a:srgbClr val="FFC000"/>
          </a:solidFill>
        </p:spPr>
        <p:txBody>
          <a:bodyPr>
            <a:spAutoFit/>
          </a:bodyPr>
          <a:lstStyle/>
          <a:p>
            <a:pPr algn="ctr" eaLnBrk="0" hangingPunct="0"/>
            <a:r>
              <a:rPr lang="en-US" sz="2400"/>
              <a:t>Data collection task</a:t>
            </a:r>
          </a:p>
          <a:p>
            <a:pPr algn="ctr" eaLnBrk="0" hangingPunct="0"/>
            <a:r>
              <a:rPr lang="en-US" sz="2400"/>
              <a:t>(medium priority)</a:t>
            </a:r>
          </a:p>
        </p:txBody>
      </p:sp>
      <p:sp>
        <p:nvSpPr>
          <p:cNvPr id="17" name="Rectangle 16"/>
          <p:cNvSpPr/>
          <p:nvPr/>
        </p:nvSpPr>
        <p:spPr>
          <a:xfrm>
            <a:off x="500063" y="5491163"/>
            <a:ext cx="8428037" cy="646331"/>
          </a:xfrm>
          <a:prstGeom prst="rect">
            <a:avLst/>
          </a:prstGeom>
        </p:spPr>
        <p:txBody>
          <a:bodyPr>
            <a:spAutoFit/>
          </a:bodyPr>
          <a:lstStyle/>
          <a:p>
            <a:pPr eaLnBrk="0" hangingPunct="0"/>
            <a:r>
              <a:rPr lang="en-US" sz="1800" dirty="0"/>
              <a:t>For details, </a:t>
            </a:r>
            <a:r>
              <a:rPr lang="en-US" sz="1800" dirty="0" smtClean="0"/>
              <a:t>see Glenn Reeves account:</a:t>
            </a:r>
          </a:p>
          <a:p>
            <a:pPr eaLnBrk="0" hangingPunct="0"/>
            <a:r>
              <a:rPr lang="en-US" sz="1800" dirty="0" smtClean="0">
                <a:cs typeface="Tahoma" pitchFamily="34" charset="0"/>
              </a:rPr>
              <a:t>http</a:t>
            </a:r>
            <a:r>
              <a:rPr lang="en-US" sz="1800" dirty="0">
                <a:cs typeface="Tahoma" pitchFamily="34" charset="0"/>
              </a:rPr>
              <a:t>://research.microsoft.com/~mbj/Mars_Pathfinder/Authoritative_Account.html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Solutions?</a:t>
            </a:r>
          </a:p>
        </p:txBody>
      </p:sp>
      <p:sp>
        <p:nvSpPr>
          <p:cNvPr id="3" name="Text Placeholder 2"/>
          <p:cNvSpPr>
            <a:spLocks noGrp="1"/>
          </p:cNvSpPr>
          <p:nvPr>
            <p:ph type="body" idx="1"/>
          </p:nvPr>
        </p:nvSpPr>
        <p:spPr/>
        <p:txBody>
          <a:bodyPr/>
          <a:lstStyle/>
          <a:p>
            <a:pPr>
              <a:buNone/>
            </a:pPr>
            <a:r>
              <a:rPr lang="en-US" b="1" dirty="0" smtClean="0"/>
              <a:t>Priority Inheritance</a:t>
            </a:r>
          </a:p>
          <a:p>
            <a:pPr lvl="1">
              <a:buNone/>
            </a:pPr>
            <a:r>
              <a:rPr lang="en-US" dirty="0" smtClean="0"/>
              <a:t>If a low priority task holds a resource needed by a high priority task, the low priority task temporarily inherits the high task’s priority</a:t>
            </a:r>
          </a:p>
          <a:p>
            <a:pPr>
              <a:buNone/>
            </a:pPr>
            <a:r>
              <a:rPr lang="en-US" b="1" dirty="0" smtClean="0"/>
              <a:t>Priority Ceilings</a:t>
            </a:r>
          </a:p>
          <a:p>
            <a:pPr lvl="1">
              <a:buNone/>
            </a:pPr>
            <a:r>
              <a:rPr lang="en-US" dirty="0" smtClean="0"/>
              <a:t>Associate minimum priorities with resources: only a high priority task can acquire the lock on an important resource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Rectangle 113664"/>
          <p:cNvPicPr>
            <a:picLocks noChangeAspect="1" noChangeArrowheads="1"/>
          </p:cNvPicPr>
          <p:nvPr/>
        </p:nvPicPr>
        <p:blipFill>
          <a:blip r:embed="rId2" cstate="print"/>
          <a:srcRect/>
          <a:stretch>
            <a:fillRect/>
          </a:stretch>
        </p:blipFill>
        <p:spPr bwMode="auto">
          <a:xfrm>
            <a:off x="304800" y="228600"/>
            <a:ext cx="6400800" cy="5965825"/>
          </a:xfrm>
          <a:prstGeom prst="rect">
            <a:avLst/>
          </a:prstGeom>
          <a:noFill/>
          <a:ln w="9525">
            <a:noFill/>
            <a:miter lim="800000"/>
            <a:headEnd/>
            <a:tailEnd/>
          </a:ln>
        </p:spPr>
      </p:pic>
      <p:sp>
        <p:nvSpPr>
          <p:cNvPr id="5" name="Rectangle 4"/>
          <p:cNvSpPr/>
          <p:nvPr/>
        </p:nvSpPr>
        <p:spPr>
          <a:xfrm>
            <a:off x="3235325" y="2298700"/>
            <a:ext cx="5365750" cy="378565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0" hangingPunct="0"/>
            <a:r>
              <a:rPr lang="en-US" sz="2000" dirty="0"/>
              <a:t>As suspected, the Pathfinder computer, struggling with several activities at once, reset itself each time it could not carry out low-priority tasks in the allotted time. A reset is a safety feature similar to hitting a reset button on a home computer. </a:t>
            </a:r>
          </a:p>
          <a:p>
            <a:pPr eaLnBrk="0" hangingPunct="0"/>
            <a:r>
              <a:rPr lang="en-US" sz="2000" dirty="0"/>
              <a:t>   The low-priority task that kept tripping it up was the transfer of temperature and wind measurements from sensors to an electronics board and then into the computer. The solution is to raise the task's priority through some reprogramming, Mr. </a:t>
            </a:r>
            <a:r>
              <a:rPr lang="en-US" sz="2000" dirty="0" err="1"/>
              <a:t>Muirhead</a:t>
            </a:r>
            <a:r>
              <a:rPr lang="en-US" sz="2000" dirty="0"/>
              <a:t> said.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Title 927745"/>
          <p:cNvSpPr>
            <a:spLocks noGrp="1" noChangeArrowheads="1"/>
          </p:cNvSpPr>
          <p:nvPr>
            <p:ph type="title"/>
          </p:nvPr>
        </p:nvSpPr>
        <p:spPr/>
        <p:txBody>
          <a:bodyPr/>
          <a:lstStyle/>
          <a:p>
            <a:pPr marL="0" indent="0" defTabSz="914400" eaLnBrk="1" hangingPunct="1"/>
            <a:r>
              <a:rPr lang="en-US" smtClean="0"/>
              <a:t>Charge</a:t>
            </a:r>
          </a:p>
        </p:txBody>
      </p:sp>
      <p:sp>
        <p:nvSpPr>
          <p:cNvPr id="927747" name="Text Placeholder 927746"/>
          <p:cNvSpPr>
            <a:spLocks noGrp="1" noChangeArrowheads="1"/>
          </p:cNvSpPr>
          <p:nvPr>
            <p:ph type="body" idx="1"/>
          </p:nvPr>
        </p:nvSpPr>
        <p:spPr>
          <a:xfrm>
            <a:off x="381000" y="1458913"/>
            <a:ext cx="8229600" cy="3265487"/>
          </a:xfrm>
        </p:spPr>
        <p:txBody>
          <a:bodyPr>
            <a:normAutofit/>
          </a:bodyPr>
          <a:lstStyle/>
          <a:p>
            <a:pPr defTabSz="914400" eaLnBrk="1" hangingPunct="1"/>
            <a:r>
              <a:rPr lang="en-US" dirty="0" smtClean="0"/>
              <a:t>Computers are single-threaded (or 2/4/8+-threaded) machines that provide their owner the illusion of infinite threads.</a:t>
            </a:r>
          </a:p>
          <a:p>
            <a:pPr defTabSz="914400" eaLnBrk="1" hangingPunct="1"/>
            <a:r>
              <a:rPr lang="en-US" dirty="0" smtClean="0"/>
              <a:t>Brains are massively multi-threaded machines that provide their owner with the illusion of a single thread.</a:t>
            </a:r>
          </a:p>
        </p:txBody>
      </p:sp>
      <p:sp>
        <p:nvSpPr>
          <p:cNvPr id="12292" name="Rectangle 4"/>
          <p:cNvSpPr>
            <a:spLocks noChangeArrowheads="1"/>
          </p:cNvSpPr>
          <p:nvPr/>
        </p:nvSpPr>
        <p:spPr bwMode="auto">
          <a:xfrm>
            <a:off x="1371600" y="4724400"/>
            <a:ext cx="6610350" cy="1547813"/>
          </a:xfrm>
          <a:prstGeom prst="rect">
            <a:avLst/>
          </a:prstGeom>
          <a:noFill/>
          <a:ln w="9525">
            <a:noFill/>
            <a:miter lim="800000"/>
            <a:headEnd/>
            <a:tailEnd/>
          </a:ln>
        </p:spPr>
        <p:txBody>
          <a:bodyPr/>
          <a:lstStyle/>
          <a:p>
            <a:pPr marL="342900" indent="-342900" defTabSz="-13873163" eaLnBrk="0" hangingPunct="0"/>
            <a:r>
              <a:rPr lang="en-US" sz="2800" dirty="0"/>
              <a:t>Thread work = new Thread </a:t>
            </a:r>
            <a:r>
              <a:rPr lang="en-US" sz="2800" dirty="0" smtClean="0"/>
              <a:t>(project);</a:t>
            </a:r>
            <a:endParaRPr lang="en-US" sz="2800" dirty="0"/>
          </a:p>
          <a:p>
            <a:pPr marL="342900" indent="-342900" defTabSz="-13873163" eaLnBrk="0" hangingPunct="0"/>
            <a:r>
              <a:rPr lang="en-US" sz="2800" dirty="0" err="1"/>
              <a:t>work.setPriority</a:t>
            </a:r>
            <a:r>
              <a:rPr lang="en-US" sz="2800" dirty="0"/>
              <a:t> (</a:t>
            </a:r>
            <a:r>
              <a:rPr lang="en-US" sz="2800" dirty="0" err="1"/>
              <a:t>Thread.MAX_PRIORITY</a:t>
            </a:r>
            <a:r>
              <a:rPr lang="en-US" sz="2800" dirty="0"/>
              <a:t>);</a:t>
            </a:r>
          </a:p>
          <a:p>
            <a:pPr marL="342900" indent="-342900" defTabSz="-13873163" eaLnBrk="0" hangingPunct="0"/>
            <a:r>
              <a:rPr lang="en-US" sz="2800" dirty="0" err="1"/>
              <a:t>work.start</a:t>
            </a:r>
            <a:r>
              <a:rPr lang="en-US" sz="2800"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Synchronizing</a:t>
            </a:r>
          </a:p>
        </p:txBody>
      </p:sp>
      <p:sp>
        <p:nvSpPr>
          <p:cNvPr id="45059" name="Rectangle 3"/>
          <p:cNvSpPr>
            <a:spLocks noGrp="1" noChangeArrowheads="1"/>
          </p:cNvSpPr>
          <p:nvPr>
            <p:ph type="body" idx="1"/>
          </p:nvPr>
        </p:nvSpPr>
        <p:spPr>
          <a:xfrm>
            <a:off x="385763" y="1192213"/>
            <a:ext cx="8420100" cy="5230812"/>
          </a:xfrm>
        </p:spPr>
        <p:txBody>
          <a:bodyPr>
            <a:normAutofit lnSpcReduction="10000"/>
          </a:bodyPr>
          <a:lstStyle/>
          <a:p>
            <a:pPr>
              <a:buNone/>
            </a:pPr>
            <a:r>
              <a:rPr lang="en-US" b="1" dirty="0" smtClean="0"/>
              <a:t>synchronized</a:t>
            </a:r>
            <a:r>
              <a:rPr lang="en-US" dirty="0" smtClean="0"/>
              <a:t>(</a:t>
            </a:r>
            <a:r>
              <a:rPr lang="en-US" i="1" dirty="0" err="1" smtClean="0"/>
              <a:t>obj</a:t>
            </a:r>
            <a:r>
              <a:rPr lang="en-US" dirty="0" smtClean="0"/>
              <a:t>) { </a:t>
            </a:r>
            <a:r>
              <a:rPr lang="en-US" i="1" dirty="0" smtClean="0"/>
              <a:t>code</a:t>
            </a:r>
            <a:r>
              <a:rPr lang="en-US" dirty="0" smtClean="0"/>
              <a:t> }</a:t>
            </a:r>
          </a:p>
          <a:p>
            <a:pPr lvl="1">
              <a:buNone/>
            </a:pPr>
            <a:r>
              <a:rPr lang="en-US" dirty="0" smtClean="0"/>
              <a:t>Provides mutual exclusion: code inside synchronized can only run when lock of </a:t>
            </a:r>
            <a:r>
              <a:rPr lang="en-US" i="1" dirty="0" err="1" smtClean="0"/>
              <a:t>obj</a:t>
            </a:r>
            <a:r>
              <a:rPr lang="en-US" dirty="0" smtClean="0"/>
              <a:t> is held</a:t>
            </a:r>
          </a:p>
          <a:p>
            <a:pPr>
              <a:buNone/>
            </a:pPr>
            <a:r>
              <a:rPr lang="en-US" b="1" i="1" dirty="0" err="1" smtClean="0"/>
              <a:t>obj</a:t>
            </a:r>
            <a:r>
              <a:rPr lang="en-US" b="1" dirty="0" err="1" smtClean="0"/>
              <a:t>.wait</a:t>
            </a:r>
            <a:r>
              <a:rPr lang="en-US" b="1" dirty="0" smtClean="0"/>
              <a:t>() </a:t>
            </a:r>
          </a:p>
          <a:p>
            <a:pPr>
              <a:buNone/>
            </a:pPr>
            <a:r>
              <a:rPr lang="en-US" dirty="0" smtClean="0"/>
              <a:t>	Gives up lock on </a:t>
            </a:r>
            <a:r>
              <a:rPr lang="en-US" i="1" dirty="0" err="1" smtClean="0"/>
              <a:t>obj</a:t>
            </a:r>
            <a:r>
              <a:rPr lang="en-US" dirty="0" smtClean="0"/>
              <a:t>; puts current thread in waiting set for </a:t>
            </a:r>
            <a:r>
              <a:rPr lang="en-US" i="1" dirty="0" err="1" smtClean="0"/>
              <a:t>obj</a:t>
            </a:r>
            <a:endParaRPr lang="en-US" dirty="0" smtClean="0"/>
          </a:p>
          <a:p>
            <a:pPr>
              <a:buNone/>
            </a:pPr>
            <a:r>
              <a:rPr lang="en-US" b="1" i="1" dirty="0" err="1" smtClean="0"/>
              <a:t>obj.</a:t>
            </a:r>
            <a:r>
              <a:rPr lang="en-US" b="1" dirty="0" err="1" smtClean="0"/>
              <a:t>notify</a:t>
            </a:r>
            <a:r>
              <a:rPr lang="en-US" b="1" dirty="0" smtClean="0"/>
              <a:t>(), </a:t>
            </a:r>
            <a:r>
              <a:rPr lang="en-US" b="1" i="1" dirty="0" err="1" smtClean="0"/>
              <a:t>obj.</a:t>
            </a:r>
            <a:r>
              <a:rPr lang="en-US" b="1" dirty="0" err="1" smtClean="0"/>
              <a:t>notifyAll</a:t>
            </a:r>
            <a:r>
              <a:rPr lang="en-US" b="1" dirty="0" smtClean="0"/>
              <a:t>()</a:t>
            </a:r>
            <a:endParaRPr lang="en-US" dirty="0" smtClean="0"/>
          </a:p>
          <a:p>
            <a:pPr>
              <a:buNone/>
            </a:pPr>
            <a:r>
              <a:rPr lang="en-US" dirty="0" smtClean="0"/>
              <a:t>	Don’t give up lock; selects one (notify) or all (</a:t>
            </a:r>
            <a:r>
              <a:rPr lang="en-US" dirty="0" err="1" smtClean="0"/>
              <a:t>notifyAll</a:t>
            </a:r>
            <a:r>
              <a:rPr lang="en-US" dirty="0" smtClean="0"/>
              <a:t>) threads in waiting set for </a:t>
            </a:r>
            <a:r>
              <a:rPr lang="en-US" i="1" dirty="0" err="1" smtClean="0"/>
              <a:t>obj</a:t>
            </a:r>
            <a:r>
              <a:rPr lang="en-US" dirty="0" smtClean="0"/>
              <a:t> and wakes them up (to be scheduled)</a:t>
            </a:r>
          </a:p>
        </p:txBody>
      </p:sp>
      <p:pic>
        <p:nvPicPr>
          <p:cNvPr id="4098" name="Picture 2"/>
          <p:cNvPicPr>
            <a:picLocks noChangeAspect="1" noChangeArrowheads="1"/>
          </p:cNvPicPr>
          <p:nvPr/>
        </p:nvPicPr>
        <p:blipFill>
          <a:blip r:embed="rId2" cstate="print"/>
          <a:srcRect l="1086" t="71093" r="3159" b="21553"/>
          <a:stretch>
            <a:fillRect/>
          </a:stretch>
        </p:blipFill>
        <p:spPr bwMode="auto">
          <a:xfrm>
            <a:off x="207818" y="6096000"/>
            <a:ext cx="8258047" cy="670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Wait Don’t Notify Me!</a:t>
            </a:r>
            <a:endParaRPr lang="en-US" dirty="0"/>
          </a:p>
        </p:txBody>
      </p:sp>
      <p:sp>
        <p:nvSpPr>
          <p:cNvPr id="5" name="Rectangle 4"/>
          <p:cNvSpPr/>
          <p:nvPr/>
        </p:nvSpPr>
        <p:spPr>
          <a:xfrm>
            <a:off x="457200" y="1676400"/>
            <a:ext cx="8153400" cy="1200329"/>
          </a:xfrm>
          <a:prstGeom prst="rect">
            <a:avLst/>
          </a:prstGeom>
        </p:spPr>
        <p:txBody>
          <a:bodyPr wrap="square">
            <a:spAutoFit/>
          </a:bodyPr>
          <a:lstStyle/>
          <a:p>
            <a:r>
              <a:rPr lang="en-US" dirty="0" smtClean="0"/>
              <a:t>public final void wait() throws </a:t>
            </a:r>
            <a:r>
              <a:rPr lang="en-US" dirty="0" err="1" smtClean="0"/>
              <a:t>InterruptedException</a:t>
            </a:r>
            <a:endParaRPr lang="en-US" dirty="0" smtClean="0"/>
          </a:p>
          <a:p>
            <a:r>
              <a:rPr lang="en-US" dirty="0" smtClean="0">
                <a:solidFill>
                  <a:schemeClr val="tx1">
                    <a:lumMod val="50000"/>
                    <a:lumOff val="50000"/>
                  </a:schemeClr>
                </a:solidFill>
              </a:rPr>
              <a:t>Causes the current thread to wait until another thread invokes the notify() method or the </a:t>
            </a:r>
            <a:r>
              <a:rPr lang="en-US" dirty="0" err="1" smtClean="0">
                <a:solidFill>
                  <a:schemeClr val="tx1">
                    <a:lumMod val="50000"/>
                    <a:lumOff val="50000"/>
                  </a:schemeClr>
                </a:solidFill>
              </a:rPr>
              <a:t>notifyAll</a:t>
            </a:r>
            <a:r>
              <a:rPr lang="en-US" dirty="0" smtClean="0">
                <a:solidFill>
                  <a:schemeClr val="tx1">
                    <a:lumMod val="50000"/>
                    <a:lumOff val="50000"/>
                  </a:schemeClr>
                </a:solidFill>
              </a:rPr>
              <a:t>() method for this object. In other words, this method behaves exactly as if it simply performs the call wait(0). </a:t>
            </a:r>
            <a:endParaRPr lang="en-US" dirty="0">
              <a:solidFill>
                <a:schemeClr val="tx1">
                  <a:lumMod val="50000"/>
                  <a:lumOff val="50000"/>
                </a:schemeClr>
              </a:solidFill>
            </a:endParaRPr>
          </a:p>
        </p:txBody>
      </p:sp>
      <p:sp>
        <p:nvSpPr>
          <p:cNvPr id="6" name="TextBox 5"/>
          <p:cNvSpPr txBox="1"/>
          <p:nvPr/>
        </p:nvSpPr>
        <p:spPr>
          <a:xfrm>
            <a:off x="762000" y="1295400"/>
            <a:ext cx="8085034" cy="369332"/>
          </a:xfrm>
          <a:prstGeom prst="rect">
            <a:avLst/>
          </a:prstGeom>
          <a:noFill/>
        </p:spPr>
        <p:txBody>
          <a:bodyPr wrap="none" rtlCol="0">
            <a:spAutoFit/>
          </a:bodyPr>
          <a:lstStyle/>
          <a:p>
            <a:r>
              <a:rPr lang="en-US" dirty="0" smtClean="0">
                <a:hlinkClick r:id="rId3"/>
              </a:rPr>
              <a:t>http://download.oracle.com/javase/6/docs/api/java/lang/Object.html#wait%28%29</a:t>
            </a:r>
            <a:endParaRPr lang="en-US" dirty="0"/>
          </a:p>
        </p:txBody>
      </p:sp>
      <p:sp>
        <p:nvSpPr>
          <p:cNvPr id="8" name="Rectangle 7"/>
          <p:cNvSpPr/>
          <p:nvPr/>
        </p:nvSpPr>
        <p:spPr>
          <a:xfrm>
            <a:off x="410094" y="2982883"/>
            <a:ext cx="8276705" cy="1200329"/>
          </a:xfrm>
          <a:prstGeom prst="rect">
            <a:avLst/>
          </a:prstGeom>
        </p:spPr>
        <p:txBody>
          <a:bodyPr wrap="square">
            <a:spAutoFit/>
          </a:bodyPr>
          <a:lstStyle/>
          <a:p>
            <a:r>
              <a:rPr lang="en-US" dirty="0" smtClean="0"/>
              <a:t>public final void wait(long timeout) throws </a:t>
            </a:r>
            <a:r>
              <a:rPr lang="en-US" dirty="0" err="1" smtClean="0"/>
              <a:t>InterruptedException</a:t>
            </a:r>
            <a:endParaRPr lang="en-US" dirty="0" smtClean="0"/>
          </a:p>
          <a:p>
            <a:r>
              <a:rPr lang="en-US" dirty="0" smtClean="0">
                <a:solidFill>
                  <a:schemeClr val="tx1">
                    <a:lumMod val="50000"/>
                    <a:lumOff val="50000"/>
                  </a:schemeClr>
                </a:solidFill>
              </a:rPr>
              <a:t>Causes the current thread to wait until either another thread invokes the notify() method or the </a:t>
            </a:r>
            <a:r>
              <a:rPr lang="en-US" dirty="0" err="1" smtClean="0">
                <a:solidFill>
                  <a:schemeClr val="tx1">
                    <a:lumMod val="50000"/>
                    <a:lumOff val="50000"/>
                  </a:schemeClr>
                </a:solidFill>
              </a:rPr>
              <a:t>notifyAll</a:t>
            </a:r>
            <a:r>
              <a:rPr lang="en-US" dirty="0" smtClean="0">
                <a:solidFill>
                  <a:schemeClr val="tx1">
                    <a:lumMod val="50000"/>
                    <a:lumOff val="50000"/>
                  </a:schemeClr>
                </a:solidFill>
              </a:rPr>
              <a:t>() method for this object, or a specified amount of time has elapsed. </a:t>
            </a:r>
            <a:endParaRPr lang="en-US" dirty="0">
              <a:solidFill>
                <a:schemeClr val="tx1">
                  <a:lumMod val="50000"/>
                  <a:lumOff val="50000"/>
                </a:schemeClr>
              </a:solidFill>
            </a:endParaRPr>
          </a:p>
        </p:txBody>
      </p:sp>
      <p:sp>
        <p:nvSpPr>
          <p:cNvPr id="9" name="Rectangle 8"/>
          <p:cNvSpPr/>
          <p:nvPr/>
        </p:nvSpPr>
        <p:spPr>
          <a:xfrm>
            <a:off x="381000" y="4191000"/>
            <a:ext cx="8610600" cy="2308324"/>
          </a:xfrm>
          <a:prstGeom prst="rect">
            <a:avLst/>
          </a:prstGeom>
        </p:spPr>
        <p:txBody>
          <a:bodyPr wrap="square">
            <a:spAutoFit/>
          </a:bodyPr>
          <a:lstStyle/>
          <a:p>
            <a:r>
              <a:rPr lang="en-US" dirty="0" smtClean="0"/>
              <a:t>public final void notify()</a:t>
            </a:r>
          </a:p>
          <a:p>
            <a:r>
              <a:rPr lang="en-US" dirty="0" smtClean="0">
                <a:solidFill>
                  <a:schemeClr val="tx1">
                    <a:lumMod val="50000"/>
                    <a:lumOff val="50000"/>
                  </a:schemeClr>
                </a:solidFill>
              </a:rPr>
              <a:t>Wakes up a single thread that is waiting on this object's monitor. If any threads are waiting on this object, one of them is chosen to be awakened. The choice is arbitrary and occurs at the discretion of the implementation. A thread waits on an object's monitor by calling one of the wait methods.</a:t>
            </a:r>
          </a:p>
          <a:p>
            <a:endParaRPr lang="en-US" dirty="0" smtClean="0">
              <a:solidFill>
                <a:schemeClr val="tx1">
                  <a:lumMod val="50000"/>
                  <a:lumOff val="50000"/>
                </a:schemeClr>
              </a:solidFill>
            </a:endParaRPr>
          </a:p>
          <a:p>
            <a:r>
              <a:rPr lang="en-US" dirty="0" smtClean="0">
                <a:solidFill>
                  <a:schemeClr val="tx1">
                    <a:lumMod val="50000"/>
                    <a:lumOff val="50000"/>
                  </a:schemeClr>
                </a:solidFill>
              </a:rPr>
              <a:t>The awakened thread will not be able to proceed until the current thread relinquishes the lock on this object</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229600" cy="1143000"/>
          </a:xfrm>
        </p:spPr>
        <p:txBody>
          <a:bodyPr>
            <a:normAutofit/>
          </a:bodyPr>
          <a:lstStyle/>
          <a:p>
            <a:r>
              <a:rPr lang="en-US" dirty="0" smtClean="0">
                <a:latin typeface="+mn-lt"/>
              </a:rPr>
              <a:t>wait and notify</a:t>
            </a:r>
          </a:p>
        </p:txBody>
      </p:sp>
      <p:sp>
        <p:nvSpPr>
          <p:cNvPr id="33795" name="Line 3"/>
          <p:cNvSpPr>
            <a:spLocks noChangeShapeType="1"/>
          </p:cNvSpPr>
          <p:nvPr/>
        </p:nvSpPr>
        <p:spPr bwMode="auto">
          <a:xfrm>
            <a:off x="1541463" y="1514475"/>
            <a:ext cx="0" cy="685800"/>
          </a:xfrm>
          <a:prstGeom prst="line">
            <a:avLst/>
          </a:prstGeom>
          <a:noFill/>
          <a:ln w="31750">
            <a:solidFill>
              <a:schemeClr val="accent2"/>
            </a:solidFill>
            <a:round/>
            <a:headEnd/>
            <a:tailEnd type="triangle" w="med" len="med"/>
          </a:ln>
          <a:effectLst/>
        </p:spPr>
        <p:txBody>
          <a:bodyPr wrap="none">
            <a:spAutoFit/>
          </a:bodyPr>
          <a:lstStyle/>
          <a:p>
            <a:endParaRPr lang="en-US" sz="2400"/>
          </a:p>
        </p:txBody>
      </p:sp>
      <p:sp>
        <p:nvSpPr>
          <p:cNvPr id="33796" name="Text Box 4"/>
          <p:cNvSpPr txBox="1">
            <a:spLocks noChangeArrowheads="1"/>
          </p:cNvSpPr>
          <p:nvPr/>
        </p:nvSpPr>
        <p:spPr bwMode="auto">
          <a:xfrm>
            <a:off x="914400" y="1066800"/>
            <a:ext cx="1335366" cy="461665"/>
          </a:xfrm>
          <a:prstGeom prst="rect">
            <a:avLst/>
          </a:prstGeom>
          <a:noFill/>
          <a:ln w="31750">
            <a:noFill/>
            <a:miter lim="800000"/>
            <a:headEnd/>
            <a:tailEnd/>
          </a:ln>
          <a:effectLst/>
        </p:spPr>
        <p:txBody>
          <a:bodyPr wrap="none">
            <a:spAutoFit/>
          </a:bodyPr>
          <a:lstStyle/>
          <a:p>
            <a:r>
              <a:rPr lang="en-US" sz="2400" b="1" dirty="0"/>
              <a:t>Thread A</a:t>
            </a:r>
          </a:p>
        </p:txBody>
      </p:sp>
      <p:sp>
        <p:nvSpPr>
          <p:cNvPr id="33797" name="Text Box 5"/>
          <p:cNvSpPr txBox="1">
            <a:spLocks noChangeArrowheads="1"/>
          </p:cNvSpPr>
          <p:nvPr/>
        </p:nvSpPr>
        <p:spPr bwMode="auto">
          <a:xfrm>
            <a:off x="812800" y="2271713"/>
            <a:ext cx="2236703" cy="461665"/>
          </a:xfrm>
          <a:prstGeom prst="rect">
            <a:avLst/>
          </a:prstGeom>
          <a:noFill/>
          <a:ln w="31750">
            <a:noFill/>
            <a:miter lim="800000"/>
            <a:headEnd/>
            <a:tailEnd/>
          </a:ln>
          <a:effectLst/>
        </p:spPr>
        <p:txBody>
          <a:bodyPr wrap="none">
            <a:spAutoFit/>
          </a:bodyPr>
          <a:lstStyle/>
          <a:p>
            <a:r>
              <a:rPr lang="en-US" sz="2400"/>
              <a:t>synchronized (o)</a:t>
            </a:r>
          </a:p>
        </p:txBody>
      </p:sp>
      <p:sp>
        <p:nvSpPr>
          <p:cNvPr id="33798" name="Line 6"/>
          <p:cNvSpPr>
            <a:spLocks noChangeShapeType="1"/>
          </p:cNvSpPr>
          <p:nvPr/>
        </p:nvSpPr>
        <p:spPr bwMode="auto">
          <a:xfrm>
            <a:off x="1541463" y="2632075"/>
            <a:ext cx="0" cy="685800"/>
          </a:xfrm>
          <a:prstGeom prst="line">
            <a:avLst/>
          </a:prstGeom>
          <a:noFill/>
          <a:ln w="31750">
            <a:solidFill>
              <a:schemeClr val="accent2"/>
            </a:solidFill>
            <a:round/>
            <a:headEnd/>
            <a:tailEnd type="triangle" w="med" len="med"/>
          </a:ln>
          <a:effectLst/>
        </p:spPr>
        <p:txBody>
          <a:bodyPr wrap="none">
            <a:spAutoFit/>
          </a:bodyPr>
          <a:lstStyle/>
          <a:p>
            <a:endParaRPr lang="en-US" sz="2400"/>
          </a:p>
        </p:txBody>
      </p:sp>
      <p:sp>
        <p:nvSpPr>
          <p:cNvPr id="33799" name="Text Box 7"/>
          <p:cNvSpPr txBox="1">
            <a:spLocks noChangeArrowheads="1"/>
          </p:cNvSpPr>
          <p:nvPr/>
        </p:nvSpPr>
        <p:spPr bwMode="auto">
          <a:xfrm>
            <a:off x="1066800" y="3332163"/>
            <a:ext cx="1204945" cy="461665"/>
          </a:xfrm>
          <a:prstGeom prst="rect">
            <a:avLst/>
          </a:prstGeom>
          <a:noFill/>
          <a:ln w="31750">
            <a:noFill/>
            <a:miter lim="800000"/>
            <a:headEnd/>
            <a:tailEnd/>
          </a:ln>
          <a:effectLst/>
        </p:spPr>
        <p:txBody>
          <a:bodyPr wrap="none">
            <a:spAutoFit/>
          </a:bodyPr>
          <a:lstStyle/>
          <a:p>
            <a:r>
              <a:rPr lang="en-US" sz="2400"/>
              <a:t>o.wait ()</a:t>
            </a:r>
          </a:p>
        </p:txBody>
      </p:sp>
      <p:sp>
        <p:nvSpPr>
          <p:cNvPr id="33800" name="Line 8"/>
          <p:cNvSpPr>
            <a:spLocks noChangeShapeType="1"/>
          </p:cNvSpPr>
          <p:nvPr/>
        </p:nvSpPr>
        <p:spPr bwMode="auto">
          <a:xfrm>
            <a:off x="5008563" y="3836988"/>
            <a:ext cx="0" cy="533400"/>
          </a:xfrm>
          <a:prstGeom prst="line">
            <a:avLst/>
          </a:prstGeom>
          <a:noFill/>
          <a:ln w="31750">
            <a:solidFill>
              <a:schemeClr val="accent2"/>
            </a:solidFill>
            <a:round/>
            <a:headEnd/>
            <a:tailEnd type="triangle" w="med" len="med"/>
          </a:ln>
          <a:effectLst/>
        </p:spPr>
        <p:txBody>
          <a:bodyPr wrap="none">
            <a:spAutoFit/>
          </a:bodyPr>
          <a:lstStyle/>
          <a:p>
            <a:endParaRPr lang="en-US" sz="2400"/>
          </a:p>
        </p:txBody>
      </p:sp>
      <p:sp>
        <p:nvSpPr>
          <p:cNvPr id="33801" name="Text Box 9"/>
          <p:cNvSpPr txBox="1">
            <a:spLocks noChangeArrowheads="1"/>
          </p:cNvSpPr>
          <p:nvPr/>
        </p:nvSpPr>
        <p:spPr bwMode="auto">
          <a:xfrm>
            <a:off x="4630738" y="1066800"/>
            <a:ext cx="1322542" cy="461665"/>
          </a:xfrm>
          <a:prstGeom prst="rect">
            <a:avLst/>
          </a:prstGeom>
          <a:noFill/>
          <a:ln w="31750">
            <a:noFill/>
            <a:miter lim="800000"/>
            <a:headEnd/>
            <a:tailEnd/>
          </a:ln>
          <a:effectLst/>
        </p:spPr>
        <p:txBody>
          <a:bodyPr wrap="none">
            <a:spAutoFit/>
          </a:bodyPr>
          <a:lstStyle/>
          <a:p>
            <a:r>
              <a:rPr lang="en-US" sz="2400" b="1" dirty="0"/>
              <a:t>Thread B</a:t>
            </a:r>
          </a:p>
        </p:txBody>
      </p:sp>
      <p:sp>
        <p:nvSpPr>
          <p:cNvPr id="33802" name="Text Box 10"/>
          <p:cNvSpPr txBox="1">
            <a:spLocks noChangeArrowheads="1"/>
          </p:cNvSpPr>
          <p:nvPr/>
        </p:nvSpPr>
        <p:spPr bwMode="auto">
          <a:xfrm>
            <a:off x="3956050" y="3454400"/>
            <a:ext cx="2401811" cy="461665"/>
          </a:xfrm>
          <a:prstGeom prst="rect">
            <a:avLst/>
          </a:prstGeom>
          <a:noFill/>
          <a:ln w="31750">
            <a:noFill/>
            <a:miter lim="800000"/>
            <a:headEnd/>
            <a:tailEnd/>
          </a:ln>
          <a:effectLst/>
        </p:spPr>
        <p:txBody>
          <a:bodyPr wrap="none">
            <a:spAutoFit/>
          </a:bodyPr>
          <a:lstStyle/>
          <a:p>
            <a:r>
              <a:rPr lang="en-US" sz="2400"/>
              <a:t>synchronized (o) {</a:t>
            </a:r>
          </a:p>
        </p:txBody>
      </p:sp>
      <p:sp>
        <p:nvSpPr>
          <p:cNvPr id="33803" name="Text Box 11"/>
          <p:cNvSpPr txBox="1">
            <a:spLocks noChangeArrowheads="1"/>
          </p:cNvSpPr>
          <p:nvPr/>
        </p:nvSpPr>
        <p:spPr bwMode="auto">
          <a:xfrm>
            <a:off x="4430713" y="4405313"/>
            <a:ext cx="1410835" cy="461665"/>
          </a:xfrm>
          <a:prstGeom prst="rect">
            <a:avLst/>
          </a:prstGeom>
          <a:noFill/>
          <a:ln w="31750">
            <a:noFill/>
            <a:miter lim="800000"/>
            <a:headEnd/>
            <a:tailEnd/>
          </a:ln>
          <a:effectLst/>
        </p:spPr>
        <p:txBody>
          <a:bodyPr wrap="none">
            <a:spAutoFit/>
          </a:bodyPr>
          <a:lstStyle/>
          <a:p>
            <a:r>
              <a:rPr lang="en-US" sz="2400"/>
              <a:t>o.notify ()</a:t>
            </a:r>
          </a:p>
        </p:txBody>
      </p:sp>
      <p:sp>
        <p:nvSpPr>
          <p:cNvPr id="33804" name="Line 12"/>
          <p:cNvSpPr>
            <a:spLocks noChangeShapeType="1"/>
          </p:cNvSpPr>
          <p:nvPr/>
        </p:nvSpPr>
        <p:spPr bwMode="auto">
          <a:xfrm>
            <a:off x="5002213" y="4784725"/>
            <a:ext cx="0" cy="384175"/>
          </a:xfrm>
          <a:prstGeom prst="line">
            <a:avLst/>
          </a:prstGeom>
          <a:noFill/>
          <a:ln w="31750">
            <a:solidFill>
              <a:schemeClr val="accent2"/>
            </a:solidFill>
            <a:round/>
            <a:headEnd/>
            <a:tailEnd type="triangle" w="med" len="med"/>
          </a:ln>
          <a:effectLst/>
        </p:spPr>
        <p:txBody>
          <a:bodyPr>
            <a:spAutoFit/>
          </a:bodyPr>
          <a:lstStyle/>
          <a:p>
            <a:endParaRPr lang="en-US" sz="2400"/>
          </a:p>
        </p:txBody>
      </p:sp>
      <p:sp>
        <p:nvSpPr>
          <p:cNvPr id="33805" name="Text Box 13"/>
          <p:cNvSpPr txBox="1">
            <a:spLocks noChangeArrowheads="1"/>
          </p:cNvSpPr>
          <p:nvPr/>
        </p:nvSpPr>
        <p:spPr bwMode="auto">
          <a:xfrm>
            <a:off x="4864100" y="5240338"/>
            <a:ext cx="2837828" cy="461665"/>
          </a:xfrm>
          <a:prstGeom prst="rect">
            <a:avLst/>
          </a:prstGeom>
          <a:noFill/>
          <a:ln w="31750">
            <a:noFill/>
            <a:miter lim="800000"/>
            <a:headEnd/>
            <a:tailEnd/>
          </a:ln>
          <a:effectLst/>
        </p:spPr>
        <p:txBody>
          <a:bodyPr wrap="none">
            <a:spAutoFit/>
          </a:bodyPr>
          <a:lstStyle/>
          <a:p>
            <a:r>
              <a:rPr lang="en-US" sz="2400"/>
              <a:t>} // end synchronized</a:t>
            </a:r>
          </a:p>
        </p:txBody>
      </p:sp>
      <p:sp>
        <p:nvSpPr>
          <p:cNvPr id="33806" name="Line 14"/>
          <p:cNvSpPr>
            <a:spLocks noChangeShapeType="1"/>
          </p:cNvSpPr>
          <p:nvPr/>
        </p:nvSpPr>
        <p:spPr bwMode="auto">
          <a:xfrm>
            <a:off x="1600200" y="5837238"/>
            <a:ext cx="0" cy="411162"/>
          </a:xfrm>
          <a:prstGeom prst="line">
            <a:avLst/>
          </a:prstGeom>
          <a:noFill/>
          <a:ln w="31750">
            <a:solidFill>
              <a:schemeClr val="accent2"/>
            </a:solidFill>
            <a:round/>
            <a:headEnd/>
            <a:tailEnd type="triangle" w="med" len="med"/>
          </a:ln>
          <a:effectLst/>
        </p:spPr>
        <p:txBody>
          <a:bodyPr>
            <a:spAutoFit/>
          </a:bodyPr>
          <a:lstStyle/>
          <a:p>
            <a:endParaRPr lang="en-US" sz="2400"/>
          </a:p>
        </p:txBody>
      </p:sp>
      <p:sp>
        <p:nvSpPr>
          <p:cNvPr id="33807" name="Text Box 15"/>
          <p:cNvSpPr txBox="1">
            <a:spLocks noChangeArrowheads="1"/>
          </p:cNvSpPr>
          <p:nvPr/>
        </p:nvSpPr>
        <p:spPr bwMode="auto">
          <a:xfrm>
            <a:off x="898525" y="5441950"/>
            <a:ext cx="2412648" cy="461665"/>
          </a:xfrm>
          <a:prstGeom prst="rect">
            <a:avLst/>
          </a:prstGeom>
          <a:noFill/>
          <a:ln w="31750">
            <a:noFill/>
            <a:miter lim="800000"/>
            <a:headEnd/>
            <a:tailEnd/>
          </a:ln>
          <a:effectLst/>
        </p:spPr>
        <p:txBody>
          <a:bodyPr wrap="none">
            <a:spAutoFit/>
          </a:bodyPr>
          <a:lstStyle/>
          <a:p>
            <a:r>
              <a:rPr lang="en-US" sz="2400"/>
              <a:t>can reclaim o lock</a:t>
            </a:r>
          </a:p>
        </p:txBody>
      </p:sp>
      <p:sp>
        <p:nvSpPr>
          <p:cNvPr id="33808" name="Line 16"/>
          <p:cNvSpPr>
            <a:spLocks noChangeShapeType="1"/>
          </p:cNvSpPr>
          <p:nvPr/>
        </p:nvSpPr>
        <p:spPr bwMode="auto">
          <a:xfrm>
            <a:off x="1600200" y="3657600"/>
            <a:ext cx="0" cy="838200"/>
          </a:xfrm>
          <a:prstGeom prst="line">
            <a:avLst/>
          </a:prstGeom>
          <a:noFill/>
          <a:ln w="31750">
            <a:solidFill>
              <a:schemeClr val="bg2"/>
            </a:solidFill>
            <a:round/>
            <a:headEnd/>
            <a:tailEnd type="arrow" w="med" len="med"/>
          </a:ln>
          <a:effectLst/>
        </p:spPr>
        <p:txBody>
          <a:bodyPr wrap="none">
            <a:spAutoFit/>
          </a:bodyPr>
          <a:lstStyle/>
          <a:p>
            <a:endParaRPr lang="en-US" sz="2400"/>
          </a:p>
        </p:txBody>
      </p:sp>
      <p:sp>
        <p:nvSpPr>
          <p:cNvPr id="33809" name="Text Box 17"/>
          <p:cNvSpPr txBox="1">
            <a:spLocks noChangeArrowheads="1"/>
          </p:cNvSpPr>
          <p:nvPr/>
        </p:nvSpPr>
        <p:spPr bwMode="auto">
          <a:xfrm>
            <a:off x="1766888" y="3762375"/>
            <a:ext cx="1098121" cy="461665"/>
          </a:xfrm>
          <a:prstGeom prst="rect">
            <a:avLst/>
          </a:prstGeom>
          <a:noFill/>
          <a:ln w="31750">
            <a:noFill/>
            <a:miter lim="800000"/>
            <a:headEnd/>
            <a:tailEnd/>
          </a:ln>
          <a:effectLst/>
        </p:spPr>
        <p:txBody>
          <a:bodyPr wrap="none">
            <a:spAutoFit/>
          </a:bodyPr>
          <a:lstStyle/>
          <a:p>
            <a:r>
              <a:rPr lang="en-US" sz="2400"/>
              <a:t>waiting</a:t>
            </a:r>
          </a:p>
        </p:txBody>
      </p:sp>
      <p:sp>
        <p:nvSpPr>
          <p:cNvPr id="33810" name="Line 18"/>
          <p:cNvSpPr>
            <a:spLocks noChangeShapeType="1"/>
          </p:cNvSpPr>
          <p:nvPr/>
        </p:nvSpPr>
        <p:spPr bwMode="auto">
          <a:xfrm flipH="1">
            <a:off x="1676400" y="4648200"/>
            <a:ext cx="2819400" cy="76200"/>
          </a:xfrm>
          <a:prstGeom prst="line">
            <a:avLst/>
          </a:prstGeom>
          <a:noFill/>
          <a:ln w="31750">
            <a:solidFill>
              <a:srgbClr val="339966"/>
            </a:solidFill>
            <a:round/>
            <a:headEnd/>
            <a:tailEnd type="arrow" w="med" len="med"/>
          </a:ln>
          <a:effectLst/>
        </p:spPr>
        <p:txBody>
          <a:bodyPr wrap="none">
            <a:spAutoFit/>
          </a:bodyPr>
          <a:lstStyle/>
          <a:p>
            <a:endParaRPr lang="en-US" sz="2400"/>
          </a:p>
        </p:txBody>
      </p:sp>
      <p:sp>
        <p:nvSpPr>
          <p:cNvPr id="33811" name="Line 19"/>
          <p:cNvSpPr>
            <a:spLocks noChangeShapeType="1"/>
          </p:cNvSpPr>
          <p:nvPr/>
        </p:nvSpPr>
        <p:spPr bwMode="auto">
          <a:xfrm>
            <a:off x="1600200" y="4800600"/>
            <a:ext cx="0" cy="685800"/>
          </a:xfrm>
          <a:prstGeom prst="line">
            <a:avLst/>
          </a:prstGeom>
          <a:noFill/>
          <a:ln w="31750">
            <a:solidFill>
              <a:schemeClr val="accent1"/>
            </a:solidFill>
            <a:round/>
            <a:headEnd/>
            <a:tailEnd type="arrow" w="med" len="med"/>
          </a:ln>
          <a:effectLst/>
        </p:spPr>
        <p:txBody>
          <a:bodyPr wrap="none">
            <a:spAutoFit/>
          </a:bodyPr>
          <a:lstStyle/>
          <a:p>
            <a:endParaRPr lang="en-US" sz="2400"/>
          </a:p>
        </p:txBody>
      </p:sp>
      <p:sp>
        <p:nvSpPr>
          <p:cNvPr id="33812" name="Text Box 20"/>
          <p:cNvSpPr txBox="1">
            <a:spLocks noChangeArrowheads="1"/>
          </p:cNvSpPr>
          <p:nvPr/>
        </p:nvSpPr>
        <p:spPr bwMode="auto">
          <a:xfrm>
            <a:off x="1757363" y="4922838"/>
            <a:ext cx="3083408" cy="461665"/>
          </a:xfrm>
          <a:prstGeom prst="rect">
            <a:avLst/>
          </a:prstGeom>
          <a:noFill/>
          <a:ln w="31750">
            <a:noFill/>
            <a:miter lim="800000"/>
            <a:headEnd/>
            <a:tailEnd/>
          </a:ln>
          <a:effectLst/>
        </p:spPr>
        <p:txBody>
          <a:bodyPr wrap="none">
            <a:spAutoFit/>
          </a:bodyPr>
          <a:lstStyle/>
          <a:p>
            <a:r>
              <a:rPr lang="en-US" sz="2400"/>
              <a:t>awake, but not running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1143000"/>
          </a:xfrm>
        </p:spPr>
        <p:txBody>
          <a:bodyPr/>
          <a:lstStyle/>
          <a:p>
            <a:r>
              <a:rPr lang="en-US" smtClean="0">
                <a:latin typeface="Tahoma" pitchFamily="34" charset="0"/>
              </a:rPr>
              <a:t>wait</a:t>
            </a:r>
            <a:r>
              <a:rPr lang="en-US" smtClean="0"/>
              <a:t> and </a:t>
            </a:r>
            <a:r>
              <a:rPr lang="en-US" smtClean="0">
                <a:latin typeface="Tahoma" pitchFamily="34" charset="0"/>
              </a:rPr>
              <a:t>notify</a:t>
            </a:r>
          </a:p>
        </p:txBody>
      </p:sp>
      <p:sp>
        <p:nvSpPr>
          <p:cNvPr id="38915" name="Line 3"/>
          <p:cNvSpPr>
            <a:spLocks noChangeShapeType="1"/>
          </p:cNvSpPr>
          <p:nvPr/>
        </p:nvSpPr>
        <p:spPr bwMode="auto">
          <a:xfrm>
            <a:off x="1541463" y="1362075"/>
            <a:ext cx="0" cy="685800"/>
          </a:xfrm>
          <a:prstGeom prst="line">
            <a:avLst/>
          </a:prstGeom>
          <a:noFill/>
          <a:ln w="31750">
            <a:solidFill>
              <a:srgbClr val="FF0000"/>
            </a:solidFill>
            <a:round/>
            <a:headEnd/>
            <a:tailEnd type="triangle" w="med" len="med"/>
          </a:ln>
          <a:effectLst/>
        </p:spPr>
        <p:txBody>
          <a:bodyPr wrap="none">
            <a:spAutoFit/>
          </a:bodyPr>
          <a:lstStyle/>
          <a:p>
            <a:endParaRPr lang="en-US"/>
          </a:p>
        </p:txBody>
      </p:sp>
      <p:sp>
        <p:nvSpPr>
          <p:cNvPr id="38916" name="Text Box 4"/>
          <p:cNvSpPr txBox="1">
            <a:spLocks noChangeArrowheads="1"/>
          </p:cNvSpPr>
          <p:nvPr/>
        </p:nvSpPr>
        <p:spPr bwMode="auto">
          <a:xfrm>
            <a:off x="974725" y="900113"/>
            <a:ext cx="1103313" cy="366712"/>
          </a:xfrm>
          <a:prstGeom prst="rect">
            <a:avLst/>
          </a:prstGeom>
          <a:noFill/>
          <a:ln w="31750">
            <a:noFill/>
            <a:miter lim="800000"/>
            <a:headEnd/>
            <a:tailEnd/>
          </a:ln>
          <a:effectLst/>
        </p:spPr>
        <p:txBody>
          <a:bodyPr wrap="none">
            <a:spAutoFit/>
          </a:bodyPr>
          <a:lstStyle/>
          <a:p>
            <a:r>
              <a:rPr lang="en-US" sz="1800">
                <a:latin typeface="Tahoma" pitchFamily="34" charset="0"/>
              </a:rPr>
              <a:t>Thread A</a:t>
            </a:r>
          </a:p>
        </p:txBody>
      </p:sp>
      <p:sp>
        <p:nvSpPr>
          <p:cNvPr id="38917" name="Text Box 5"/>
          <p:cNvSpPr txBox="1">
            <a:spLocks noChangeArrowheads="1"/>
          </p:cNvSpPr>
          <p:nvPr/>
        </p:nvSpPr>
        <p:spPr bwMode="auto">
          <a:xfrm>
            <a:off x="812800" y="2119313"/>
            <a:ext cx="1863725" cy="366712"/>
          </a:xfrm>
          <a:prstGeom prst="rect">
            <a:avLst/>
          </a:prstGeom>
          <a:noFill/>
          <a:ln w="31750">
            <a:noFill/>
            <a:miter lim="800000"/>
            <a:headEnd/>
            <a:tailEnd/>
          </a:ln>
          <a:effectLst/>
        </p:spPr>
        <p:txBody>
          <a:bodyPr wrap="none">
            <a:spAutoFit/>
          </a:bodyPr>
          <a:lstStyle/>
          <a:p>
            <a:r>
              <a:rPr lang="en-US" sz="1800">
                <a:latin typeface="Tahoma" pitchFamily="34" charset="0"/>
              </a:rPr>
              <a:t>synchronized (o)</a:t>
            </a:r>
          </a:p>
        </p:txBody>
      </p:sp>
      <p:sp>
        <p:nvSpPr>
          <p:cNvPr id="38918" name="Line 6"/>
          <p:cNvSpPr>
            <a:spLocks noChangeShapeType="1"/>
          </p:cNvSpPr>
          <p:nvPr/>
        </p:nvSpPr>
        <p:spPr bwMode="auto">
          <a:xfrm>
            <a:off x="1541463" y="2479675"/>
            <a:ext cx="0" cy="685800"/>
          </a:xfrm>
          <a:prstGeom prst="line">
            <a:avLst/>
          </a:prstGeom>
          <a:noFill/>
          <a:ln w="31750">
            <a:solidFill>
              <a:srgbClr val="FF0000"/>
            </a:solidFill>
            <a:round/>
            <a:headEnd/>
            <a:tailEnd type="triangle" w="med" len="med"/>
          </a:ln>
          <a:effectLst/>
        </p:spPr>
        <p:txBody>
          <a:bodyPr wrap="none">
            <a:spAutoFit/>
          </a:bodyPr>
          <a:lstStyle/>
          <a:p>
            <a:endParaRPr lang="en-US"/>
          </a:p>
        </p:txBody>
      </p:sp>
      <p:sp>
        <p:nvSpPr>
          <p:cNvPr id="38919" name="Text Box 7"/>
          <p:cNvSpPr txBox="1">
            <a:spLocks noChangeArrowheads="1"/>
          </p:cNvSpPr>
          <p:nvPr/>
        </p:nvSpPr>
        <p:spPr bwMode="auto">
          <a:xfrm>
            <a:off x="1066800" y="3179763"/>
            <a:ext cx="1042988" cy="366712"/>
          </a:xfrm>
          <a:prstGeom prst="rect">
            <a:avLst/>
          </a:prstGeom>
          <a:noFill/>
          <a:ln w="31750">
            <a:noFill/>
            <a:miter lim="800000"/>
            <a:headEnd/>
            <a:tailEnd/>
          </a:ln>
          <a:effectLst/>
        </p:spPr>
        <p:txBody>
          <a:bodyPr wrap="none">
            <a:spAutoFit/>
          </a:bodyPr>
          <a:lstStyle/>
          <a:p>
            <a:r>
              <a:rPr lang="en-US" sz="1800">
                <a:latin typeface="Tahoma" pitchFamily="34" charset="0"/>
              </a:rPr>
              <a:t>o.wait ()</a:t>
            </a:r>
          </a:p>
        </p:txBody>
      </p:sp>
      <p:sp>
        <p:nvSpPr>
          <p:cNvPr id="38920" name="Line 8"/>
          <p:cNvSpPr>
            <a:spLocks noChangeShapeType="1"/>
          </p:cNvSpPr>
          <p:nvPr/>
        </p:nvSpPr>
        <p:spPr bwMode="auto">
          <a:xfrm>
            <a:off x="5008563" y="3684588"/>
            <a:ext cx="0" cy="533400"/>
          </a:xfrm>
          <a:prstGeom prst="line">
            <a:avLst/>
          </a:prstGeom>
          <a:noFill/>
          <a:ln w="31750">
            <a:solidFill>
              <a:schemeClr val="accent2"/>
            </a:solidFill>
            <a:round/>
            <a:headEnd/>
            <a:tailEnd type="triangle" w="med" len="med"/>
          </a:ln>
          <a:effectLst/>
        </p:spPr>
        <p:txBody>
          <a:bodyPr wrap="none">
            <a:spAutoFit/>
          </a:bodyPr>
          <a:lstStyle/>
          <a:p>
            <a:endParaRPr lang="en-US"/>
          </a:p>
        </p:txBody>
      </p:sp>
      <p:sp>
        <p:nvSpPr>
          <p:cNvPr id="38921" name="Text Box 9"/>
          <p:cNvSpPr txBox="1">
            <a:spLocks noChangeArrowheads="1"/>
          </p:cNvSpPr>
          <p:nvPr/>
        </p:nvSpPr>
        <p:spPr bwMode="auto">
          <a:xfrm>
            <a:off x="4691063" y="1019175"/>
            <a:ext cx="1101725" cy="366713"/>
          </a:xfrm>
          <a:prstGeom prst="rect">
            <a:avLst/>
          </a:prstGeom>
          <a:noFill/>
          <a:ln w="31750">
            <a:noFill/>
            <a:miter lim="800000"/>
            <a:headEnd/>
            <a:tailEnd/>
          </a:ln>
          <a:effectLst/>
        </p:spPr>
        <p:txBody>
          <a:bodyPr wrap="none">
            <a:spAutoFit/>
          </a:bodyPr>
          <a:lstStyle/>
          <a:p>
            <a:r>
              <a:rPr lang="en-US" sz="1800">
                <a:latin typeface="Tahoma" pitchFamily="34" charset="0"/>
              </a:rPr>
              <a:t>Thread B</a:t>
            </a:r>
          </a:p>
        </p:txBody>
      </p:sp>
      <p:sp>
        <p:nvSpPr>
          <p:cNvPr id="38922" name="Text Box 10"/>
          <p:cNvSpPr txBox="1">
            <a:spLocks noChangeArrowheads="1"/>
          </p:cNvSpPr>
          <p:nvPr/>
        </p:nvSpPr>
        <p:spPr bwMode="auto">
          <a:xfrm>
            <a:off x="3956050" y="3302000"/>
            <a:ext cx="2044700" cy="366713"/>
          </a:xfrm>
          <a:prstGeom prst="rect">
            <a:avLst/>
          </a:prstGeom>
          <a:noFill/>
          <a:ln w="31750">
            <a:noFill/>
            <a:miter lim="800000"/>
            <a:headEnd/>
            <a:tailEnd/>
          </a:ln>
          <a:effectLst/>
        </p:spPr>
        <p:txBody>
          <a:bodyPr wrap="none">
            <a:spAutoFit/>
          </a:bodyPr>
          <a:lstStyle/>
          <a:p>
            <a:r>
              <a:rPr lang="en-US" sz="1800">
                <a:latin typeface="Tahoma" pitchFamily="34" charset="0"/>
              </a:rPr>
              <a:t>synchronized (o) {</a:t>
            </a:r>
          </a:p>
        </p:txBody>
      </p:sp>
      <p:sp>
        <p:nvSpPr>
          <p:cNvPr id="38923" name="Text Box 11"/>
          <p:cNvSpPr txBox="1">
            <a:spLocks noChangeArrowheads="1"/>
          </p:cNvSpPr>
          <p:nvPr/>
        </p:nvSpPr>
        <p:spPr bwMode="auto">
          <a:xfrm>
            <a:off x="4430713" y="4252913"/>
            <a:ext cx="1190625" cy="366712"/>
          </a:xfrm>
          <a:prstGeom prst="rect">
            <a:avLst/>
          </a:prstGeom>
          <a:noFill/>
          <a:ln w="31750">
            <a:noFill/>
            <a:miter lim="800000"/>
            <a:headEnd/>
            <a:tailEnd/>
          </a:ln>
          <a:effectLst/>
        </p:spPr>
        <p:txBody>
          <a:bodyPr wrap="none">
            <a:spAutoFit/>
          </a:bodyPr>
          <a:lstStyle/>
          <a:p>
            <a:r>
              <a:rPr lang="en-US" sz="1800">
                <a:latin typeface="Tahoma" pitchFamily="34" charset="0"/>
              </a:rPr>
              <a:t>o.notify ()</a:t>
            </a:r>
          </a:p>
        </p:txBody>
      </p:sp>
      <p:sp>
        <p:nvSpPr>
          <p:cNvPr id="38924" name="Line 12"/>
          <p:cNvSpPr>
            <a:spLocks noChangeShapeType="1"/>
          </p:cNvSpPr>
          <p:nvPr/>
        </p:nvSpPr>
        <p:spPr bwMode="auto">
          <a:xfrm>
            <a:off x="5002213" y="4632325"/>
            <a:ext cx="0" cy="384175"/>
          </a:xfrm>
          <a:prstGeom prst="line">
            <a:avLst/>
          </a:prstGeom>
          <a:noFill/>
          <a:ln w="31750">
            <a:solidFill>
              <a:schemeClr val="accent2"/>
            </a:solidFill>
            <a:round/>
            <a:headEnd/>
            <a:tailEnd type="triangle" w="med" len="med"/>
          </a:ln>
          <a:effectLst/>
        </p:spPr>
        <p:txBody>
          <a:bodyPr>
            <a:spAutoFit/>
          </a:bodyPr>
          <a:lstStyle/>
          <a:p>
            <a:endParaRPr lang="en-US"/>
          </a:p>
        </p:txBody>
      </p:sp>
      <p:sp>
        <p:nvSpPr>
          <p:cNvPr id="38925" name="Text Box 13"/>
          <p:cNvSpPr txBox="1">
            <a:spLocks noChangeArrowheads="1"/>
          </p:cNvSpPr>
          <p:nvPr/>
        </p:nvSpPr>
        <p:spPr bwMode="auto">
          <a:xfrm>
            <a:off x="4864100" y="5087938"/>
            <a:ext cx="2366963" cy="366712"/>
          </a:xfrm>
          <a:prstGeom prst="rect">
            <a:avLst/>
          </a:prstGeom>
          <a:noFill/>
          <a:ln w="31750">
            <a:noFill/>
            <a:miter lim="800000"/>
            <a:headEnd/>
            <a:tailEnd/>
          </a:ln>
          <a:effectLst/>
        </p:spPr>
        <p:txBody>
          <a:bodyPr wrap="none">
            <a:spAutoFit/>
          </a:bodyPr>
          <a:lstStyle/>
          <a:p>
            <a:r>
              <a:rPr lang="en-US" sz="1800">
                <a:latin typeface="Tahoma" pitchFamily="34" charset="0"/>
              </a:rPr>
              <a:t>} // end synchronized</a:t>
            </a:r>
          </a:p>
        </p:txBody>
      </p:sp>
      <p:sp>
        <p:nvSpPr>
          <p:cNvPr id="38926" name="Line 14"/>
          <p:cNvSpPr>
            <a:spLocks noChangeShapeType="1"/>
          </p:cNvSpPr>
          <p:nvPr/>
        </p:nvSpPr>
        <p:spPr bwMode="auto">
          <a:xfrm>
            <a:off x="7620000" y="5638800"/>
            <a:ext cx="0" cy="411163"/>
          </a:xfrm>
          <a:prstGeom prst="line">
            <a:avLst/>
          </a:prstGeom>
          <a:noFill/>
          <a:ln w="31750">
            <a:solidFill>
              <a:srgbClr val="008000"/>
            </a:solidFill>
            <a:round/>
            <a:headEnd/>
            <a:tailEnd type="triangle" w="med" len="med"/>
          </a:ln>
          <a:effectLst/>
        </p:spPr>
        <p:txBody>
          <a:bodyPr>
            <a:spAutoFit/>
          </a:bodyPr>
          <a:lstStyle/>
          <a:p>
            <a:endParaRPr lang="en-US"/>
          </a:p>
        </p:txBody>
      </p:sp>
      <p:sp>
        <p:nvSpPr>
          <p:cNvPr id="38928" name="Line 16"/>
          <p:cNvSpPr>
            <a:spLocks noChangeShapeType="1"/>
          </p:cNvSpPr>
          <p:nvPr/>
        </p:nvSpPr>
        <p:spPr bwMode="auto">
          <a:xfrm>
            <a:off x="7627938" y="690563"/>
            <a:ext cx="0" cy="333375"/>
          </a:xfrm>
          <a:prstGeom prst="line">
            <a:avLst/>
          </a:prstGeom>
          <a:noFill/>
          <a:ln w="31750">
            <a:solidFill>
              <a:srgbClr val="339966"/>
            </a:solidFill>
            <a:round/>
            <a:headEnd/>
            <a:tailEnd type="triangle" w="med" len="med"/>
          </a:ln>
          <a:effectLst/>
        </p:spPr>
        <p:txBody>
          <a:bodyPr>
            <a:spAutoFit/>
          </a:bodyPr>
          <a:lstStyle/>
          <a:p>
            <a:endParaRPr lang="en-US"/>
          </a:p>
        </p:txBody>
      </p:sp>
      <p:sp>
        <p:nvSpPr>
          <p:cNvPr id="38929" name="Text Box 17"/>
          <p:cNvSpPr txBox="1">
            <a:spLocks noChangeArrowheads="1"/>
          </p:cNvSpPr>
          <p:nvPr/>
        </p:nvSpPr>
        <p:spPr bwMode="auto">
          <a:xfrm>
            <a:off x="7061200" y="228600"/>
            <a:ext cx="1103313" cy="366713"/>
          </a:xfrm>
          <a:prstGeom prst="rect">
            <a:avLst/>
          </a:prstGeom>
          <a:noFill/>
          <a:ln w="31750">
            <a:noFill/>
            <a:miter lim="800000"/>
            <a:headEnd/>
            <a:tailEnd/>
          </a:ln>
          <a:effectLst/>
        </p:spPr>
        <p:txBody>
          <a:bodyPr wrap="none">
            <a:spAutoFit/>
          </a:bodyPr>
          <a:lstStyle/>
          <a:p>
            <a:r>
              <a:rPr lang="en-US" sz="1800">
                <a:latin typeface="Tahoma" pitchFamily="34" charset="0"/>
              </a:rPr>
              <a:t>Thread C</a:t>
            </a:r>
          </a:p>
        </p:txBody>
      </p:sp>
      <p:sp>
        <p:nvSpPr>
          <p:cNvPr id="38930" name="Text Box 18"/>
          <p:cNvSpPr txBox="1">
            <a:spLocks noChangeArrowheads="1"/>
          </p:cNvSpPr>
          <p:nvPr/>
        </p:nvSpPr>
        <p:spPr bwMode="auto">
          <a:xfrm>
            <a:off x="6858000" y="914400"/>
            <a:ext cx="1863725" cy="366713"/>
          </a:xfrm>
          <a:prstGeom prst="rect">
            <a:avLst/>
          </a:prstGeom>
          <a:noFill/>
          <a:ln w="31750">
            <a:noFill/>
            <a:miter lim="800000"/>
            <a:headEnd/>
            <a:tailEnd/>
          </a:ln>
          <a:effectLst/>
        </p:spPr>
        <p:txBody>
          <a:bodyPr wrap="none">
            <a:spAutoFit/>
          </a:bodyPr>
          <a:lstStyle/>
          <a:p>
            <a:r>
              <a:rPr lang="en-US" sz="1800">
                <a:latin typeface="Tahoma" pitchFamily="34" charset="0"/>
              </a:rPr>
              <a:t>synchronized (o)</a:t>
            </a:r>
          </a:p>
        </p:txBody>
      </p:sp>
      <p:sp>
        <p:nvSpPr>
          <p:cNvPr id="38931" name="Line 19"/>
          <p:cNvSpPr>
            <a:spLocks noChangeShapeType="1"/>
          </p:cNvSpPr>
          <p:nvPr/>
        </p:nvSpPr>
        <p:spPr bwMode="auto">
          <a:xfrm flipH="1">
            <a:off x="7596188" y="1265238"/>
            <a:ext cx="7937" cy="414337"/>
          </a:xfrm>
          <a:prstGeom prst="line">
            <a:avLst/>
          </a:prstGeom>
          <a:noFill/>
          <a:ln w="31750">
            <a:solidFill>
              <a:srgbClr val="339966"/>
            </a:solidFill>
            <a:round/>
            <a:headEnd/>
            <a:tailEnd type="triangle" w="med" len="med"/>
          </a:ln>
          <a:effectLst/>
        </p:spPr>
        <p:txBody>
          <a:bodyPr>
            <a:spAutoFit/>
          </a:bodyPr>
          <a:lstStyle/>
          <a:p>
            <a:endParaRPr lang="en-US"/>
          </a:p>
        </p:txBody>
      </p:sp>
      <p:sp>
        <p:nvSpPr>
          <p:cNvPr id="38932" name="Text Box 20"/>
          <p:cNvSpPr txBox="1">
            <a:spLocks noChangeArrowheads="1"/>
          </p:cNvSpPr>
          <p:nvPr/>
        </p:nvSpPr>
        <p:spPr bwMode="auto">
          <a:xfrm>
            <a:off x="7092950" y="1703388"/>
            <a:ext cx="1042988" cy="366712"/>
          </a:xfrm>
          <a:prstGeom prst="rect">
            <a:avLst/>
          </a:prstGeom>
          <a:noFill/>
          <a:ln w="31750">
            <a:noFill/>
            <a:miter lim="800000"/>
            <a:headEnd/>
            <a:tailEnd/>
          </a:ln>
          <a:effectLst/>
        </p:spPr>
        <p:txBody>
          <a:bodyPr wrap="none">
            <a:spAutoFit/>
          </a:bodyPr>
          <a:lstStyle/>
          <a:p>
            <a:r>
              <a:rPr lang="en-US" sz="1800">
                <a:latin typeface="Tahoma" pitchFamily="34" charset="0"/>
              </a:rPr>
              <a:t>o.wait ()</a:t>
            </a:r>
          </a:p>
        </p:txBody>
      </p:sp>
      <p:sp>
        <p:nvSpPr>
          <p:cNvPr id="38933" name="Text Box 21"/>
          <p:cNvSpPr txBox="1">
            <a:spLocks noChangeArrowheads="1"/>
          </p:cNvSpPr>
          <p:nvPr/>
        </p:nvSpPr>
        <p:spPr bwMode="auto">
          <a:xfrm>
            <a:off x="2743200" y="1579563"/>
            <a:ext cx="4249738" cy="1200329"/>
          </a:xfrm>
          <a:prstGeom prst="rect">
            <a:avLst/>
          </a:prstGeom>
          <a:noFill/>
          <a:ln w="31750">
            <a:noFill/>
            <a:miter lim="800000"/>
            <a:headEnd/>
            <a:tailEnd/>
          </a:ln>
          <a:effectLst/>
        </p:spPr>
        <p:txBody>
          <a:bodyPr>
            <a:spAutoFit/>
          </a:bodyPr>
          <a:lstStyle/>
          <a:p>
            <a:r>
              <a:rPr lang="en-US" sz="2400" dirty="0"/>
              <a:t>If </a:t>
            </a:r>
            <a:r>
              <a:rPr lang="en-US" sz="2400" dirty="0" smtClean="0"/>
              <a:t>multiple threads </a:t>
            </a:r>
            <a:r>
              <a:rPr lang="en-US" sz="2400" dirty="0"/>
              <a:t>are waiting on the same object, any one of them can be awakened</a:t>
            </a:r>
          </a:p>
        </p:txBody>
      </p:sp>
      <p:sp>
        <p:nvSpPr>
          <p:cNvPr id="38934" name="Line 22"/>
          <p:cNvSpPr>
            <a:spLocks noChangeShapeType="1"/>
          </p:cNvSpPr>
          <p:nvPr/>
        </p:nvSpPr>
        <p:spPr bwMode="auto">
          <a:xfrm flipH="1">
            <a:off x="1590675" y="3505200"/>
            <a:ext cx="9525" cy="928688"/>
          </a:xfrm>
          <a:prstGeom prst="line">
            <a:avLst/>
          </a:prstGeom>
          <a:noFill/>
          <a:ln w="31750">
            <a:solidFill>
              <a:schemeClr val="bg2"/>
            </a:solidFill>
            <a:round/>
            <a:headEnd/>
            <a:tailEnd type="arrow" w="med" len="med"/>
          </a:ln>
          <a:effectLst/>
        </p:spPr>
        <p:txBody>
          <a:bodyPr>
            <a:spAutoFit/>
          </a:bodyPr>
          <a:lstStyle/>
          <a:p>
            <a:endParaRPr lang="en-US"/>
          </a:p>
        </p:txBody>
      </p:sp>
      <p:sp>
        <p:nvSpPr>
          <p:cNvPr id="38935" name="Text Box 23"/>
          <p:cNvSpPr txBox="1">
            <a:spLocks noChangeArrowheads="1"/>
          </p:cNvSpPr>
          <p:nvPr/>
        </p:nvSpPr>
        <p:spPr bwMode="auto">
          <a:xfrm>
            <a:off x="1766888" y="3609975"/>
            <a:ext cx="1470025" cy="519113"/>
          </a:xfrm>
          <a:prstGeom prst="rect">
            <a:avLst/>
          </a:prstGeom>
          <a:noFill/>
          <a:ln w="31750">
            <a:noFill/>
            <a:miter lim="800000"/>
            <a:headEnd/>
            <a:tailEnd/>
          </a:ln>
          <a:effectLst/>
        </p:spPr>
        <p:txBody>
          <a:bodyPr>
            <a:spAutoFit/>
          </a:bodyPr>
          <a:lstStyle/>
          <a:p>
            <a:r>
              <a:rPr lang="en-US" sz="2800"/>
              <a:t>waiting</a:t>
            </a:r>
          </a:p>
        </p:txBody>
      </p:sp>
      <p:sp>
        <p:nvSpPr>
          <p:cNvPr id="38936" name="Line 24"/>
          <p:cNvSpPr>
            <a:spLocks noChangeShapeType="1"/>
          </p:cNvSpPr>
          <p:nvPr/>
        </p:nvSpPr>
        <p:spPr bwMode="auto">
          <a:xfrm flipH="1">
            <a:off x="1562100" y="4481513"/>
            <a:ext cx="19050" cy="1806575"/>
          </a:xfrm>
          <a:prstGeom prst="line">
            <a:avLst/>
          </a:prstGeom>
          <a:noFill/>
          <a:ln w="31750">
            <a:solidFill>
              <a:schemeClr val="bg2"/>
            </a:solidFill>
            <a:round/>
            <a:headEnd/>
            <a:tailEnd type="arrow" w="med" len="med"/>
          </a:ln>
          <a:effectLst/>
        </p:spPr>
        <p:txBody>
          <a:bodyPr>
            <a:spAutoFit/>
          </a:bodyPr>
          <a:lstStyle/>
          <a:p>
            <a:endParaRPr lang="en-US"/>
          </a:p>
        </p:txBody>
      </p:sp>
      <p:sp>
        <p:nvSpPr>
          <p:cNvPr id="38937" name="Text Box 25"/>
          <p:cNvSpPr txBox="1">
            <a:spLocks noChangeArrowheads="1"/>
          </p:cNvSpPr>
          <p:nvPr/>
        </p:nvSpPr>
        <p:spPr bwMode="auto">
          <a:xfrm>
            <a:off x="1890713" y="4795838"/>
            <a:ext cx="1470025" cy="946150"/>
          </a:xfrm>
          <a:prstGeom prst="rect">
            <a:avLst/>
          </a:prstGeom>
          <a:noFill/>
          <a:ln w="31750">
            <a:noFill/>
            <a:miter lim="800000"/>
            <a:headEnd/>
            <a:tailEnd/>
          </a:ln>
          <a:effectLst/>
        </p:spPr>
        <p:txBody>
          <a:bodyPr>
            <a:spAutoFit/>
          </a:bodyPr>
          <a:lstStyle/>
          <a:p>
            <a:r>
              <a:rPr lang="en-US" sz="2800"/>
              <a:t>still waiting</a:t>
            </a:r>
          </a:p>
        </p:txBody>
      </p:sp>
      <p:sp>
        <p:nvSpPr>
          <p:cNvPr id="38938" name="Line 26"/>
          <p:cNvSpPr>
            <a:spLocks noChangeShapeType="1"/>
          </p:cNvSpPr>
          <p:nvPr/>
        </p:nvSpPr>
        <p:spPr bwMode="auto">
          <a:xfrm flipH="1">
            <a:off x="7543800" y="2133600"/>
            <a:ext cx="39688" cy="2362200"/>
          </a:xfrm>
          <a:prstGeom prst="line">
            <a:avLst/>
          </a:prstGeom>
          <a:noFill/>
          <a:ln w="31750">
            <a:solidFill>
              <a:schemeClr val="bg2"/>
            </a:solidFill>
            <a:round/>
            <a:headEnd/>
            <a:tailEnd type="arrow" w="med" len="med"/>
          </a:ln>
          <a:effectLst/>
        </p:spPr>
        <p:txBody>
          <a:bodyPr>
            <a:spAutoFit/>
          </a:bodyPr>
          <a:lstStyle/>
          <a:p>
            <a:endParaRPr lang="en-US"/>
          </a:p>
        </p:txBody>
      </p:sp>
      <p:sp>
        <p:nvSpPr>
          <p:cNvPr id="38939" name="Text Box 27"/>
          <p:cNvSpPr txBox="1">
            <a:spLocks noChangeArrowheads="1"/>
          </p:cNvSpPr>
          <p:nvPr/>
        </p:nvSpPr>
        <p:spPr bwMode="auto">
          <a:xfrm rot="5400000">
            <a:off x="7749381" y="2967832"/>
            <a:ext cx="1470025" cy="519112"/>
          </a:xfrm>
          <a:prstGeom prst="rect">
            <a:avLst/>
          </a:prstGeom>
          <a:noFill/>
          <a:ln w="31750">
            <a:noFill/>
            <a:miter lim="800000"/>
            <a:headEnd/>
            <a:tailEnd/>
          </a:ln>
          <a:effectLst/>
        </p:spPr>
        <p:txBody>
          <a:bodyPr>
            <a:spAutoFit/>
          </a:bodyPr>
          <a:lstStyle/>
          <a:p>
            <a:r>
              <a:rPr lang="en-US" sz="2800"/>
              <a:t>waiting</a:t>
            </a:r>
          </a:p>
        </p:txBody>
      </p:sp>
      <p:sp>
        <p:nvSpPr>
          <p:cNvPr id="38940" name="Line 28"/>
          <p:cNvSpPr>
            <a:spLocks noChangeShapeType="1"/>
          </p:cNvSpPr>
          <p:nvPr/>
        </p:nvSpPr>
        <p:spPr bwMode="auto">
          <a:xfrm>
            <a:off x="7543800" y="4648200"/>
            <a:ext cx="0" cy="685800"/>
          </a:xfrm>
          <a:prstGeom prst="line">
            <a:avLst/>
          </a:prstGeom>
          <a:noFill/>
          <a:ln w="31750">
            <a:solidFill>
              <a:schemeClr val="accent1"/>
            </a:solidFill>
            <a:round/>
            <a:headEnd/>
            <a:tailEnd type="arrow" w="med" len="med"/>
          </a:ln>
          <a:effectLst/>
        </p:spPr>
        <p:txBody>
          <a:bodyPr wrap="none">
            <a:spAutoFit/>
          </a:bodyPr>
          <a:lstStyle/>
          <a:p>
            <a:endParaRPr lang="en-US"/>
          </a:p>
        </p:txBody>
      </p:sp>
      <p:sp>
        <p:nvSpPr>
          <p:cNvPr id="38941" name="Text Box 29"/>
          <p:cNvSpPr txBox="1">
            <a:spLocks noChangeArrowheads="1"/>
          </p:cNvSpPr>
          <p:nvPr/>
        </p:nvSpPr>
        <p:spPr bwMode="auto">
          <a:xfrm>
            <a:off x="7551738" y="4622800"/>
            <a:ext cx="1665287" cy="701675"/>
          </a:xfrm>
          <a:prstGeom prst="rect">
            <a:avLst/>
          </a:prstGeom>
          <a:noFill/>
          <a:ln w="31750">
            <a:noFill/>
            <a:miter lim="800000"/>
            <a:headEnd/>
            <a:tailEnd/>
          </a:ln>
          <a:effectLst/>
        </p:spPr>
        <p:txBody>
          <a:bodyPr wrap="none">
            <a:spAutoFit/>
          </a:bodyPr>
          <a:lstStyle/>
          <a:p>
            <a:r>
              <a:rPr lang="en-US" sz="2000"/>
              <a:t>awake, </a:t>
            </a:r>
          </a:p>
          <a:p>
            <a:r>
              <a:rPr lang="en-US" sz="2000"/>
              <a:t>not running</a:t>
            </a:r>
          </a:p>
        </p:txBody>
      </p:sp>
      <p:sp>
        <p:nvSpPr>
          <p:cNvPr id="38942" name="Line 30"/>
          <p:cNvSpPr>
            <a:spLocks noChangeShapeType="1"/>
          </p:cNvSpPr>
          <p:nvPr/>
        </p:nvSpPr>
        <p:spPr bwMode="auto">
          <a:xfrm>
            <a:off x="5600700" y="4460875"/>
            <a:ext cx="1866900" cy="111125"/>
          </a:xfrm>
          <a:prstGeom prst="line">
            <a:avLst/>
          </a:prstGeom>
          <a:noFill/>
          <a:ln w="31750">
            <a:solidFill>
              <a:srgbClr val="339966"/>
            </a:solidFill>
            <a:round/>
            <a:headEnd/>
            <a:tailEnd type="arrow" w="med" len="me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52400" y="76200"/>
            <a:ext cx="8839200" cy="6254750"/>
          </a:xfrm>
          <a:prstGeom prst="rect">
            <a:avLst/>
          </a:prstGeom>
          <a:noFill/>
          <a:ln w="31750">
            <a:noFill/>
            <a:miter lim="800000"/>
            <a:headEnd/>
            <a:tailEnd/>
          </a:ln>
          <a:effectLst/>
        </p:spPr>
        <p:txBody>
          <a:bodyPr>
            <a:spAutoFit/>
          </a:bodyPr>
          <a:lstStyle/>
          <a:p>
            <a:r>
              <a:rPr lang="en-US" sz="1800" b="1" dirty="0"/>
              <a:t>class</a:t>
            </a:r>
            <a:r>
              <a:rPr lang="en-US" sz="1800" dirty="0"/>
              <a:t> </a:t>
            </a:r>
            <a:r>
              <a:rPr lang="en-US" sz="1800" dirty="0" err="1"/>
              <a:t>IncThread</a:t>
            </a:r>
            <a:r>
              <a:rPr lang="en-US" sz="1800" dirty="0"/>
              <a:t> </a:t>
            </a:r>
            <a:r>
              <a:rPr lang="en-US" sz="1800" b="1" dirty="0"/>
              <a:t>extends</a:t>
            </a:r>
            <a:r>
              <a:rPr lang="en-US" sz="1800" dirty="0"/>
              <a:t> Thread {</a:t>
            </a:r>
          </a:p>
          <a:p>
            <a:r>
              <a:rPr lang="en-US" sz="1800" b="1" dirty="0"/>
              <a:t>   private</a:t>
            </a:r>
            <a:r>
              <a:rPr lang="en-US" sz="1800" dirty="0"/>
              <a:t> Counter c;</a:t>
            </a:r>
          </a:p>
          <a:p>
            <a:r>
              <a:rPr lang="en-US" sz="1800" b="1" dirty="0"/>
              <a:t>   public</a:t>
            </a:r>
            <a:r>
              <a:rPr lang="en-US" sz="1800" dirty="0"/>
              <a:t> </a:t>
            </a:r>
            <a:r>
              <a:rPr lang="en-US" sz="1800" dirty="0" err="1"/>
              <a:t>IncThread</a:t>
            </a:r>
            <a:r>
              <a:rPr lang="en-US" sz="1800" dirty="0"/>
              <a:t> (Counter </a:t>
            </a:r>
            <a:r>
              <a:rPr lang="en-US" sz="1800" dirty="0" err="1"/>
              <a:t>p_c</a:t>
            </a:r>
            <a:r>
              <a:rPr lang="en-US" sz="1800" dirty="0"/>
              <a:t>) { c = </a:t>
            </a:r>
            <a:r>
              <a:rPr lang="en-US" sz="1800" dirty="0" err="1"/>
              <a:t>p_c</a:t>
            </a:r>
            <a:r>
              <a:rPr lang="en-US" sz="1800" dirty="0"/>
              <a:t>; }</a:t>
            </a:r>
          </a:p>
          <a:p>
            <a:r>
              <a:rPr lang="en-US" sz="1800" b="1" dirty="0"/>
              <a:t>   public</a:t>
            </a:r>
            <a:r>
              <a:rPr lang="en-US" sz="1800" dirty="0"/>
              <a:t> </a:t>
            </a:r>
            <a:r>
              <a:rPr lang="en-US" sz="1800" b="1" dirty="0"/>
              <a:t>void</a:t>
            </a:r>
            <a:r>
              <a:rPr lang="en-US" sz="1800" dirty="0"/>
              <a:t> run () {</a:t>
            </a:r>
          </a:p>
          <a:p>
            <a:r>
              <a:rPr lang="en-US" sz="1800" b="1" dirty="0"/>
              <a:t>      while</a:t>
            </a:r>
            <a:r>
              <a:rPr lang="en-US" sz="1800" dirty="0"/>
              <a:t> (</a:t>
            </a:r>
            <a:r>
              <a:rPr lang="en-US" sz="1800" b="1" dirty="0"/>
              <a:t>true</a:t>
            </a:r>
            <a:r>
              <a:rPr lang="en-US" sz="1800" dirty="0"/>
              <a:t>) {</a:t>
            </a:r>
          </a:p>
          <a:p>
            <a:r>
              <a:rPr lang="en-US" sz="1800" b="1" dirty="0"/>
              <a:t>          synchronized</a:t>
            </a:r>
            <a:r>
              <a:rPr lang="en-US" sz="1800" dirty="0"/>
              <a:t> (c) {</a:t>
            </a:r>
          </a:p>
          <a:p>
            <a:r>
              <a:rPr lang="en-US" sz="1800" dirty="0"/>
              <a:t>             </a:t>
            </a:r>
            <a:r>
              <a:rPr lang="en-US" sz="1800" dirty="0" err="1"/>
              <a:t>c.increment</a:t>
            </a:r>
            <a:r>
              <a:rPr lang="en-US" sz="1800" dirty="0"/>
              <a:t> ();</a:t>
            </a:r>
          </a:p>
          <a:p>
            <a:r>
              <a:rPr lang="en-US" sz="1800" dirty="0"/>
              <a:t>             </a:t>
            </a:r>
            <a:r>
              <a:rPr lang="en-US" sz="1800" dirty="0" err="1"/>
              <a:t>System.err.println</a:t>
            </a:r>
            <a:r>
              <a:rPr lang="en-US" sz="1800" dirty="0"/>
              <a:t> ("Running inc thread: " + </a:t>
            </a:r>
            <a:r>
              <a:rPr lang="en-US" sz="1800" dirty="0" err="1"/>
              <a:t>currentThread</a:t>
            </a:r>
            <a:r>
              <a:rPr lang="en-US" sz="1800" dirty="0"/>
              <a:t> () + …);</a:t>
            </a:r>
          </a:p>
          <a:p>
            <a:r>
              <a:rPr lang="en-US" sz="1800" dirty="0"/>
              <a:t>             </a:t>
            </a:r>
            <a:r>
              <a:rPr lang="en-US" sz="2000" b="1" dirty="0" err="1">
                <a:solidFill>
                  <a:schemeClr val="accent2"/>
                </a:solidFill>
              </a:rPr>
              <a:t>c.notify</a:t>
            </a:r>
            <a:r>
              <a:rPr lang="en-US" sz="2000" b="1" dirty="0">
                <a:solidFill>
                  <a:schemeClr val="accent2"/>
                </a:solidFill>
              </a:rPr>
              <a:t> ();</a:t>
            </a:r>
          </a:p>
          <a:p>
            <a:r>
              <a:rPr lang="en-US" sz="1800" dirty="0"/>
              <a:t>         } } } }</a:t>
            </a:r>
          </a:p>
          <a:p>
            <a:endParaRPr lang="en-US" sz="1800" dirty="0"/>
          </a:p>
          <a:p>
            <a:r>
              <a:rPr lang="en-US" sz="1800" b="1" dirty="0"/>
              <a:t>class</a:t>
            </a:r>
            <a:r>
              <a:rPr lang="en-US" sz="1800" dirty="0"/>
              <a:t> </a:t>
            </a:r>
            <a:r>
              <a:rPr lang="en-US" sz="1800" dirty="0" err="1"/>
              <a:t>DecThread</a:t>
            </a:r>
            <a:r>
              <a:rPr lang="en-US" sz="1800" dirty="0"/>
              <a:t> </a:t>
            </a:r>
            <a:r>
              <a:rPr lang="en-US" sz="1800" b="1" dirty="0"/>
              <a:t>extends</a:t>
            </a:r>
            <a:r>
              <a:rPr lang="en-US" sz="1800" dirty="0"/>
              <a:t> Thread {</a:t>
            </a:r>
          </a:p>
          <a:p>
            <a:r>
              <a:rPr lang="en-US" sz="1800" b="1" dirty="0"/>
              <a:t>   </a:t>
            </a:r>
            <a:r>
              <a:rPr lang="en-US" sz="1800" dirty="0"/>
              <a:t>…</a:t>
            </a:r>
          </a:p>
          <a:p>
            <a:r>
              <a:rPr lang="en-US" sz="1800" b="1" dirty="0"/>
              <a:t>   public</a:t>
            </a:r>
            <a:r>
              <a:rPr lang="en-US" sz="1800" dirty="0"/>
              <a:t> </a:t>
            </a:r>
            <a:r>
              <a:rPr lang="en-US" sz="1800" b="1" dirty="0"/>
              <a:t>void</a:t>
            </a:r>
            <a:r>
              <a:rPr lang="en-US" sz="1800" dirty="0"/>
              <a:t> run () {</a:t>
            </a:r>
          </a:p>
          <a:p>
            <a:r>
              <a:rPr lang="en-US" sz="1800" b="1" dirty="0"/>
              <a:t>        while</a:t>
            </a:r>
            <a:r>
              <a:rPr lang="en-US" sz="1800" dirty="0"/>
              <a:t> (</a:t>
            </a:r>
            <a:r>
              <a:rPr lang="en-US" sz="1800" b="1" dirty="0"/>
              <a:t>true</a:t>
            </a:r>
            <a:r>
              <a:rPr lang="en-US" sz="1800" dirty="0"/>
              <a:t>) {</a:t>
            </a:r>
          </a:p>
          <a:p>
            <a:r>
              <a:rPr lang="en-US" sz="1800" b="1" dirty="0"/>
              <a:t>             synchronized</a:t>
            </a:r>
            <a:r>
              <a:rPr lang="en-US" sz="1800" dirty="0"/>
              <a:t> (c) {</a:t>
            </a:r>
          </a:p>
          <a:p>
            <a:r>
              <a:rPr lang="en-US" sz="1800" b="1" dirty="0"/>
              <a:t>                 while</a:t>
            </a:r>
            <a:r>
              <a:rPr lang="en-US" sz="1800" dirty="0"/>
              <a:t> (</a:t>
            </a:r>
            <a:r>
              <a:rPr lang="en-US" sz="1800" dirty="0" err="1"/>
              <a:t>c.getValue</a:t>
            </a:r>
            <a:r>
              <a:rPr lang="en-US" sz="1800" dirty="0"/>
              <a:t> () &lt;= 0) {</a:t>
            </a:r>
          </a:p>
          <a:p>
            <a:r>
              <a:rPr lang="en-US" sz="1800" b="1" dirty="0"/>
              <a:t>                    </a:t>
            </a:r>
            <a:r>
              <a:rPr lang="en-US" sz="2400" b="1" dirty="0">
                <a:solidFill>
                  <a:schemeClr val="accent2"/>
                </a:solidFill>
              </a:rPr>
              <a:t>try</a:t>
            </a:r>
            <a:r>
              <a:rPr lang="en-US" sz="2400" dirty="0">
                <a:solidFill>
                  <a:schemeClr val="accent2"/>
                </a:solidFill>
              </a:rPr>
              <a:t> { </a:t>
            </a:r>
            <a:r>
              <a:rPr lang="en-US" sz="2400" dirty="0" err="1">
                <a:solidFill>
                  <a:schemeClr val="accent2"/>
                </a:solidFill>
              </a:rPr>
              <a:t>c.wait</a:t>
            </a:r>
            <a:r>
              <a:rPr lang="en-US" sz="2400" dirty="0">
                <a:solidFill>
                  <a:schemeClr val="accent2"/>
                </a:solidFill>
              </a:rPr>
              <a:t> (); } </a:t>
            </a:r>
            <a:r>
              <a:rPr lang="en-US" sz="2400" b="1" dirty="0">
                <a:solidFill>
                  <a:schemeClr val="accent2"/>
                </a:solidFill>
              </a:rPr>
              <a:t>catch</a:t>
            </a:r>
            <a:r>
              <a:rPr lang="en-US" sz="2400" dirty="0">
                <a:solidFill>
                  <a:schemeClr val="accent2"/>
                </a:solidFill>
              </a:rPr>
              <a:t> (</a:t>
            </a:r>
            <a:r>
              <a:rPr lang="en-US" sz="2400" dirty="0" err="1">
                <a:solidFill>
                  <a:schemeClr val="accent2"/>
                </a:solidFill>
              </a:rPr>
              <a:t>InterruptedException</a:t>
            </a:r>
            <a:r>
              <a:rPr lang="en-US" sz="2400" dirty="0">
                <a:solidFill>
                  <a:schemeClr val="accent2"/>
                </a:solidFill>
              </a:rPr>
              <a:t> e) { ; }</a:t>
            </a:r>
          </a:p>
          <a:p>
            <a:r>
              <a:rPr lang="en-US" sz="1800" dirty="0"/>
              <a:t>                }</a:t>
            </a:r>
          </a:p>
          <a:p>
            <a:r>
              <a:rPr lang="en-US" sz="1800" dirty="0"/>
              <a:t>                </a:t>
            </a:r>
            <a:r>
              <a:rPr lang="en-US" sz="1800" dirty="0" err="1"/>
              <a:t>c.decrement</a:t>
            </a:r>
            <a:r>
              <a:rPr lang="en-US" sz="1800" dirty="0"/>
              <a:t> ();</a:t>
            </a:r>
          </a:p>
          <a:p>
            <a:r>
              <a:rPr lang="en-US" sz="1800" dirty="0"/>
              <a:t>                </a:t>
            </a:r>
            <a:r>
              <a:rPr lang="en-US" sz="1800" dirty="0" err="1"/>
              <a:t>System.err.println</a:t>
            </a:r>
            <a:r>
              <a:rPr lang="en-US" sz="1800" dirty="0"/>
              <a:t> ("Running </a:t>
            </a:r>
            <a:r>
              <a:rPr lang="en-US" sz="1800" dirty="0" err="1"/>
              <a:t>dec</a:t>
            </a:r>
            <a:r>
              <a:rPr lang="en-US" sz="1800" dirty="0"/>
              <a:t> thread: " + …);</a:t>
            </a:r>
          </a:p>
          <a:p>
            <a:r>
              <a:rPr lang="en-US" sz="1800" dirty="0"/>
              <a:t>           } }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28650" y="476250"/>
            <a:ext cx="7391400" cy="2677656"/>
          </a:xfrm>
          <a:prstGeom prst="rect">
            <a:avLst/>
          </a:prstGeom>
          <a:noFill/>
          <a:ln w="31750">
            <a:noFill/>
            <a:miter lim="800000"/>
            <a:headEnd/>
            <a:tailEnd/>
          </a:ln>
          <a:effectLst/>
        </p:spPr>
        <p:txBody>
          <a:bodyPr>
            <a:spAutoFit/>
          </a:bodyPr>
          <a:lstStyle/>
          <a:p>
            <a:r>
              <a:rPr lang="en-US" sz="2400"/>
              <a:t>Counter c = </a:t>
            </a:r>
            <a:r>
              <a:rPr lang="en-US" sz="2400" b="1"/>
              <a:t>new</a:t>
            </a:r>
            <a:r>
              <a:rPr lang="en-US" sz="2400"/>
              <a:t> Counter ();</a:t>
            </a:r>
          </a:p>
          <a:p>
            <a:r>
              <a:rPr lang="en-US" sz="2400"/>
              <a:t>IncThread ithread = </a:t>
            </a:r>
            <a:r>
              <a:rPr lang="en-US" sz="2400" b="1"/>
              <a:t>new</a:t>
            </a:r>
            <a:r>
              <a:rPr lang="en-US" sz="2400"/>
              <a:t> IncThread (c);</a:t>
            </a:r>
          </a:p>
          <a:p>
            <a:r>
              <a:rPr lang="en-US" sz="2400"/>
              <a:t>DecThread dthread = </a:t>
            </a:r>
            <a:r>
              <a:rPr lang="en-US" sz="2400" b="1"/>
              <a:t>new</a:t>
            </a:r>
            <a:r>
              <a:rPr lang="en-US" sz="2400"/>
              <a:t> DecThread (c);</a:t>
            </a:r>
          </a:p>
          <a:p>
            <a:r>
              <a:rPr lang="en-US" sz="2400"/>
              <a:t>ithread.setPriority (Thread.NORM_PRIORITY);</a:t>
            </a:r>
          </a:p>
          <a:p>
            <a:r>
              <a:rPr lang="en-US" sz="2400"/>
              <a:t>ithread.start ();</a:t>
            </a:r>
          </a:p>
          <a:p>
            <a:r>
              <a:rPr lang="en-US" sz="2400"/>
              <a:t>dthread.setPriority (Thread.MAX_PRIORITY);</a:t>
            </a:r>
          </a:p>
          <a:p>
            <a:r>
              <a:rPr lang="en-US" sz="2400"/>
              <a:t>dthread.start ();</a:t>
            </a:r>
          </a:p>
        </p:txBody>
      </p:sp>
      <p:sp>
        <p:nvSpPr>
          <p:cNvPr id="36867" name="Text Box 3"/>
          <p:cNvSpPr txBox="1">
            <a:spLocks noChangeArrowheads="1"/>
          </p:cNvSpPr>
          <p:nvPr/>
        </p:nvSpPr>
        <p:spPr bwMode="auto">
          <a:xfrm>
            <a:off x="2355850" y="3332163"/>
            <a:ext cx="5552097" cy="2308324"/>
          </a:xfrm>
          <a:prstGeom prst="rect">
            <a:avLst/>
          </a:prstGeom>
          <a:noFill/>
          <a:ln w="31750">
            <a:noFill/>
            <a:miter lim="800000"/>
            <a:headEnd/>
            <a:tailEnd/>
          </a:ln>
          <a:effectLst/>
        </p:spPr>
        <p:txBody>
          <a:bodyPr wrap="none">
            <a:spAutoFit/>
          </a:bodyPr>
          <a:lstStyle/>
          <a:p>
            <a:r>
              <a:rPr lang="en-US" sz="1800">
                <a:solidFill>
                  <a:srgbClr val="FF0000"/>
                </a:solidFill>
              </a:rPr>
              <a:t>Running inc thread: Thread[Thread-0,5,main] / Value: 1</a:t>
            </a:r>
          </a:p>
          <a:p>
            <a:r>
              <a:rPr lang="en-US" sz="1800">
                <a:solidFill>
                  <a:srgbClr val="FF0000"/>
                </a:solidFill>
              </a:rPr>
              <a:t>Running dec thread: Thread[Thread-1,10,main] / Value: 0</a:t>
            </a:r>
          </a:p>
          <a:p>
            <a:r>
              <a:rPr lang="en-US" sz="1800">
                <a:solidFill>
                  <a:srgbClr val="FF0000"/>
                </a:solidFill>
              </a:rPr>
              <a:t>Running inc thread: Thread[Thread-0,5,main] / Value: 1</a:t>
            </a:r>
          </a:p>
          <a:p>
            <a:r>
              <a:rPr lang="en-US" sz="1800">
                <a:solidFill>
                  <a:srgbClr val="FF0000"/>
                </a:solidFill>
              </a:rPr>
              <a:t>Running dec thread: Thread[Thread-1,10,main] / Value: 0</a:t>
            </a:r>
          </a:p>
          <a:p>
            <a:r>
              <a:rPr lang="en-US" sz="1800">
                <a:solidFill>
                  <a:srgbClr val="FF0000"/>
                </a:solidFill>
              </a:rPr>
              <a:t>Running inc thread: Thread[Thread-0,5,main] / Value: 1</a:t>
            </a:r>
          </a:p>
          <a:p>
            <a:r>
              <a:rPr lang="en-US" sz="1800">
                <a:solidFill>
                  <a:srgbClr val="FF0000"/>
                </a:solidFill>
              </a:rPr>
              <a:t>Running dec thread: Thread[Thread-1,10,main] / Value: 0</a:t>
            </a:r>
          </a:p>
          <a:p>
            <a:r>
              <a:rPr lang="en-US" sz="1800">
                <a:solidFill>
                  <a:srgbClr val="FF0000"/>
                </a:solidFill>
              </a:rPr>
              <a:t>Running inc thread: Thread[Thread-0,5,main] / Value: 1</a:t>
            </a:r>
          </a:p>
          <a:p>
            <a:r>
              <a:rPr lang="en-US" sz="1800">
                <a:solidFill>
                  <a:srgbClr val="FF0000"/>
                </a:solidFill>
              </a:rPr>
              <a:t>Running dec thread: Thread[Thread-1,10,main] / Value: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dissolve">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dissolve">
                                      <p:cBhvr>
                                        <p:cTn id="17" dur="5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dissolve">
                                      <p:cBhvr>
                                        <p:cTn id="22" dur="500"/>
                                        <p:tgtEl>
                                          <p:spTgt spid="36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dissolve">
                                      <p:cBhvr>
                                        <p:cTn id="27" dur="500"/>
                                        <p:tgtEl>
                                          <p:spTgt spid="36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dissolve">
                                      <p:cBhvr>
                                        <p:cTn id="32" dur="500"/>
                                        <p:tgtEl>
                                          <p:spTgt spid="368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Effect transition="in" filter="dissolve">
                                      <p:cBhvr>
                                        <p:cTn id="37" dur="500"/>
                                        <p:tgtEl>
                                          <p:spTgt spid="368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867">
                                            <p:txEl>
                                              <p:pRg st="7" end="7"/>
                                            </p:txEl>
                                          </p:spTgt>
                                        </p:tgtEl>
                                        <p:attrNameLst>
                                          <p:attrName>style.visibility</p:attrName>
                                        </p:attrNameLst>
                                      </p:cBhvr>
                                      <p:to>
                                        <p:strVal val="visible"/>
                                      </p:to>
                                    </p:set>
                                    <p:animEffect transition="in" filter="dissolve">
                                      <p:cBhvr>
                                        <p:cTn id="42" dur="5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Priorities</a:t>
            </a:r>
          </a:p>
        </p:txBody>
      </p:sp>
      <p:sp>
        <p:nvSpPr>
          <p:cNvPr id="41987" name="Rectangle 3"/>
          <p:cNvSpPr>
            <a:spLocks noGrp="1" noChangeArrowheads="1"/>
          </p:cNvSpPr>
          <p:nvPr>
            <p:ph type="body" idx="1"/>
          </p:nvPr>
        </p:nvSpPr>
        <p:spPr>
          <a:xfrm>
            <a:off x="338138" y="1227138"/>
            <a:ext cx="8364537" cy="5151437"/>
          </a:xfrm>
        </p:spPr>
        <p:txBody>
          <a:bodyPr/>
          <a:lstStyle/>
          <a:p>
            <a:r>
              <a:rPr lang="en-US" dirty="0" smtClean="0"/>
              <a:t>In general, threads with higher priorities will be scheduled preferentially.  </a:t>
            </a:r>
          </a:p>
          <a:p>
            <a:r>
              <a:rPr lang="en-US" dirty="0" smtClean="0"/>
              <a:t>There are no guarantees: up to Java scheduler</a:t>
            </a:r>
          </a:p>
          <a:p>
            <a:pPr lvl="1">
              <a:spcBef>
                <a:spcPct val="0"/>
              </a:spcBef>
              <a:buFontTx/>
              <a:buNone/>
            </a:pPr>
            <a:r>
              <a:rPr lang="en-US" dirty="0" smtClean="0"/>
              <a:t>Thread class:</a:t>
            </a:r>
          </a:p>
          <a:p>
            <a:pPr lvl="1">
              <a:spcBef>
                <a:spcPct val="0"/>
              </a:spcBef>
              <a:buFontTx/>
              <a:buNone/>
            </a:pPr>
            <a:r>
              <a:rPr lang="en-US" dirty="0" smtClean="0">
                <a:latin typeface="Tahoma" pitchFamily="34" charset="0"/>
              </a:rPr>
              <a:t>	</a:t>
            </a:r>
            <a:r>
              <a:rPr lang="en-US" dirty="0" smtClean="0"/>
              <a:t>void </a:t>
            </a:r>
            <a:r>
              <a:rPr lang="en-US" dirty="0" err="1" smtClean="0"/>
              <a:t>setPriority</a:t>
            </a:r>
            <a:r>
              <a:rPr lang="en-US" dirty="0" smtClean="0"/>
              <a:t> (</a:t>
            </a:r>
            <a:r>
              <a:rPr lang="en-US" dirty="0" err="1" smtClean="0"/>
              <a:t>int</a:t>
            </a:r>
            <a:r>
              <a:rPr lang="en-US" dirty="0" smtClean="0"/>
              <a:t> </a:t>
            </a:r>
            <a:r>
              <a:rPr lang="en-US" dirty="0" err="1" smtClean="0"/>
              <a:t>newPriority</a:t>
            </a:r>
            <a:r>
              <a:rPr lang="en-US" dirty="0" smtClean="0"/>
              <a:t>) </a:t>
            </a:r>
          </a:p>
          <a:p>
            <a:pPr lvl="1">
              <a:spcBef>
                <a:spcPct val="0"/>
              </a:spcBef>
              <a:buFontTx/>
              <a:buNone/>
            </a:pPr>
            <a:r>
              <a:rPr lang="en-US" dirty="0" smtClean="0"/>
              <a:t>       // MODIFIES: this</a:t>
            </a:r>
          </a:p>
          <a:p>
            <a:pPr lvl="1">
              <a:spcBef>
                <a:spcPct val="0"/>
              </a:spcBef>
              <a:buFontTx/>
              <a:buNone/>
            </a:pPr>
            <a:r>
              <a:rPr lang="en-US" dirty="0" smtClean="0"/>
              <a:t>       // EFFECTS: Changes the priority of this</a:t>
            </a:r>
          </a:p>
          <a:p>
            <a:pPr lvl="1">
              <a:spcBef>
                <a:spcPct val="0"/>
              </a:spcBef>
              <a:buFontTx/>
              <a:buNone/>
            </a:pPr>
            <a:r>
              <a:rPr lang="en-US" dirty="0" smtClean="0"/>
              <a:t>       //     thread to </a:t>
            </a:r>
            <a:r>
              <a:rPr lang="en-US" dirty="0" err="1" smtClean="0"/>
              <a:t>newPriority</a:t>
            </a:r>
            <a:r>
              <a:rPr lang="en-US"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14961</TotalTime>
  <Words>1478</Words>
  <Application>Microsoft Office PowerPoint</Application>
  <PresentationFormat>On-screen Show (4:3)</PresentationFormat>
  <Paragraphs>208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Class 18: Concurrency on Mars</vt:lpstr>
      <vt:lpstr>Plan for Today</vt:lpstr>
      <vt:lpstr>Synchronizing</vt:lpstr>
      <vt:lpstr>Wait, Wait Don’t Notify Me!</vt:lpstr>
      <vt:lpstr>wait and notify</vt:lpstr>
      <vt:lpstr>wait and notify</vt:lpstr>
      <vt:lpstr>Slide 7</vt:lpstr>
      <vt:lpstr>Slide 8</vt:lpstr>
      <vt:lpstr>Priorities</vt:lpstr>
      <vt:lpstr>Priorities, Priorities</vt:lpstr>
      <vt:lpstr>Stopping Threads</vt:lpstr>
      <vt:lpstr>Why deprecate stop?</vt:lpstr>
      <vt:lpstr>Suspending Threads</vt:lpstr>
      <vt:lpstr>Slide 14</vt:lpstr>
      <vt:lpstr>Being Interrupted</vt:lpstr>
      <vt:lpstr>Slide 16</vt:lpstr>
      <vt:lpstr>Mars Pathfinder</vt:lpstr>
      <vt:lpstr>Slide 18</vt:lpstr>
      <vt:lpstr>Priority-Based Scheduling</vt:lpstr>
      <vt:lpstr>Priority Inversion</vt:lpstr>
      <vt:lpstr>Priority Inversion on Mars</vt:lpstr>
      <vt:lpstr>Solutions?</vt:lpstr>
      <vt:lpstr>Slide 23</vt:lpstr>
      <vt:lpstr>Charge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Evans</dc:creator>
  <cp:lastModifiedBy>evans</cp:lastModifiedBy>
  <cp:revision>1240</cp:revision>
  <dcterms:created xsi:type="dcterms:W3CDTF">2010-09-07T21:02:44Z</dcterms:created>
  <dcterms:modified xsi:type="dcterms:W3CDTF">2010-10-28T20:54:20Z</dcterms:modified>
</cp:coreProperties>
</file>