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3" r:id="rId2"/>
    <p:sldId id="264" r:id="rId3"/>
    <p:sldId id="358" r:id="rId4"/>
    <p:sldId id="304" r:id="rId5"/>
    <p:sldId id="305" r:id="rId6"/>
    <p:sldId id="359" r:id="rId7"/>
    <p:sldId id="360" r:id="rId8"/>
    <p:sldId id="363" r:id="rId9"/>
    <p:sldId id="364" r:id="rId10"/>
    <p:sldId id="365" r:id="rId11"/>
    <p:sldId id="366" r:id="rId12"/>
    <p:sldId id="367" r:id="rId13"/>
    <p:sldId id="368" r:id="rId14"/>
    <p:sldId id="307" r:id="rId15"/>
    <p:sldId id="308" r:id="rId16"/>
    <p:sldId id="309" r:id="rId17"/>
    <p:sldId id="310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83" r:id="rId29"/>
    <p:sldId id="382" r:id="rId30"/>
    <p:sldId id="379" r:id="rId31"/>
    <p:sldId id="3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AEAEA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93" autoAdjust="0"/>
    <p:restoredTop sz="86364" autoAdjust="0"/>
  </p:normalViewPr>
  <p:slideViewPr>
    <p:cSldViewPr>
      <p:cViewPr varScale="1">
        <p:scale>
          <a:sx n="133" d="100"/>
          <a:sy n="133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16.xml"/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144E0CFA-9C2D-42A6-B7DA-552AF61E5B4A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2F345F62-28E5-4D7A-BF2C-280E267F8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E004E-8A26-490C-895C-BABC424DFB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2597-4B07-4299-A0DA-EC129B8AEA8F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z-sparkman-cs2220ps4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0" y="152400"/>
            <a:ext cx="2667000" cy="1828800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Class 19: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Java Security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969" y="4648199"/>
            <a:ext cx="2388394" cy="1071563"/>
          </a:xfrm>
          <a:noFill/>
        </p:spPr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Fall 2010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UVa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David Evans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cs2220: Engineering Software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106" y="6141244"/>
            <a:ext cx="272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Image: Elisabeth Sparkman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7" name="Picture 3" descr="newframes-small-lo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029200"/>
            <a:ext cx="53340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Code 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Red: exploited buffer overflow in Microsoft’s IIS (web server)</a:t>
            </a:r>
          </a:p>
          <a:p>
            <a:r>
              <a:rPr lang="en-US" dirty="0"/>
              <a:t>Attacker sends excessively long request to web server, overflows buffer and puts virus code on stack</a:t>
            </a:r>
          </a:p>
          <a:p>
            <a:r>
              <a:rPr lang="en-US" dirty="0" smtClean="0"/>
              <a:t>Until about 5 years ago: cause of most security problems</a:t>
            </a:r>
          </a:p>
          <a:p>
            <a:r>
              <a:rPr lang="en-US" dirty="0" smtClean="0"/>
              <a:t>Now: still a serious problem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74638"/>
            <a:ext cx="88598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 Java Programming Language safe?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02187" cy="48736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/>
              <a:t>Type Safety</a:t>
            </a:r>
          </a:p>
          <a:p>
            <a:pPr lvl="1">
              <a:buNone/>
            </a:pPr>
            <a:r>
              <a:rPr lang="en-US" sz="2400" dirty="0" smtClean="0"/>
              <a:t>Compiler and run-time environment ensure that bits are treated as the type they represent</a:t>
            </a:r>
          </a:p>
          <a:p>
            <a:pPr>
              <a:buNone/>
            </a:pPr>
            <a:r>
              <a:rPr lang="en-US" sz="2800" b="1" dirty="0" smtClean="0"/>
              <a:t>Memory Safety</a:t>
            </a:r>
          </a:p>
          <a:p>
            <a:pPr lvl="1">
              <a:buNone/>
            </a:pPr>
            <a:r>
              <a:rPr lang="en-US" sz="2400" dirty="0" smtClean="0"/>
              <a:t>Compiler and run-time environment ensure that program cannot access memory outside defined storage</a:t>
            </a:r>
          </a:p>
          <a:p>
            <a:pPr>
              <a:buNone/>
            </a:pPr>
            <a:r>
              <a:rPr lang="en-US" sz="2800" b="1" dirty="0" smtClean="0"/>
              <a:t>Control Flow Safety</a:t>
            </a:r>
          </a:p>
          <a:p>
            <a:pPr lvl="1">
              <a:buNone/>
            </a:pPr>
            <a:r>
              <a:rPr lang="en-US" sz="2400" dirty="0" smtClean="0"/>
              <a:t>Can’t jump to arbitrary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74638"/>
            <a:ext cx="88598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 Java Programming Language safe?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02187" cy="48736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/>
              <a:t>Type Safety</a:t>
            </a:r>
          </a:p>
          <a:p>
            <a:pPr lvl="1">
              <a:buNone/>
            </a:pPr>
            <a:r>
              <a:rPr lang="en-US" sz="2400" dirty="0" smtClean="0"/>
              <a:t>Compiler and run-time environment ensure that bits are treated as the type they represent</a:t>
            </a:r>
          </a:p>
          <a:p>
            <a:pPr>
              <a:buNone/>
            </a:pPr>
            <a:r>
              <a:rPr lang="en-US" sz="2800" b="1" dirty="0" smtClean="0"/>
              <a:t>Memory Safety</a:t>
            </a:r>
          </a:p>
          <a:p>
            <a:pPr lvl="1">
              <a:buNone/>
            </a:pPr>
            <a:r>
              <a:rPr lang="en-US" sz="2400" dirty="0" smtClean="0"/>
              <a:t>Compiler and run-time environment ensure that program cannot access memory outside defined storage</a:t>
            </a:r>
          </a:p>
          <a:p>
            <a:pPr>
              <a:buNone/>
            </a:pPr>
            <a:r>
              <a:rPr lang="en-US" sz="2800" b="1" dirty="0" smtClean="0"/>
              <a:t>Control Flow Safety</a:t>
            </a:r>
          </a:p>
          <a:p>
            <a:pPr lvl="1">
              <a:buNone/>
            </a:pPr>
            <a:r>
              <a:rPr lang="en-US" sz="2400" dirty="0" smtClean="0"/>
              <a:t>Can’t jump to arbitrary addresses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4976" y="1971675"/>
            <a:ext cx="2971800" cy="1089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Most types checked statically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Coercions, array assignments type checked at run time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14976" y="3294635"/>
            <a:ext cx="3321844" cy="15881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No direct memory access (e.g., pointers)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Primitive array type with mandatory run-time bounds checking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14976" y="5224273"/>
            <a:ext cx="2964656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Structured control flow, no arbitrary jumps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1440656"/>
            <a:ext cx="3196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Java Programming Language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143000"/>
          </a:xfrm>
        </p:spPr>
        <p:txBody>
          <a:bodyPr/>
          <a:lstStyle/>
          <a:p>
            <a:r>
              <a:rPr lang="en-US" smtClean="0"/>
              <a:t>Malicious Code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66800"/>
            <a:ext cx="8718550" cy="5334000"/>
          </a:xfrm>
        </p:spPr>
        <p:txBody>
          <a:bodyPr/>
          <a:lstStyle/>
          <a:p>
            <a:pPr marL="533400" indent="-533400" defTabSz="914400">
              <a:buFontTx/>
              <a:buNone/>
            </a:pPr>
            <a:r>
              <a:rPr lang="en-US" dirty="0" smtClean="0"/>
              <a:t>	</a:t>
            </a:r>
            <a:r>
              <a:rPr lang="en-US" sz="3600" dirty="0" smtClean="0"/>
              <a:t>Can a safe programming language protect you from malicious code?</a:t>
            </a:r>
          </a:p>
          <a:p>
            <a:pPr marL="914400" lvl="1" indent="-457200" defTabSz="914400"/>
            <a:endParaRPr lang="en-US" sz="3200" dirty="0" smtClean="0"/>
          </a:p>
          <a:p>
            <a:pPr marL="533400" indent="-533400" defTabSz="914400">
              <a:buFontTx/>
              <a:buAutoNum type="arabicPeriod"/>
            </a:pPr>
            <a:r>
              <a:rPr lang="en-US" dirty="0" smtClean="0"/>
              <a:t>Code your servers in it to protect from buffer overflow bugs</a:t>
            </a:r>
          </a:p>
          <a:p>
            <a:pPr marL="533400" indent="-533400" defTabSz="914400">
              <a:buFontTx/>
              <a:buAutoNum type="arabicPeriod"/>
            </a:pPr>
            <a:r>
              <a:rPr lang="en-US" dirty="0" smtClean="0"/>
              <a:t>Only allow programs from untrustworthy origins to run if the are programmed in the safe language</a:t>
            </a:r>
          </a:p>
        </p:txBody>
      </p:sp>
      <p:pic>
        <p:nvPicPr>
          <p:cNvPr id="46084" name="Picture 4" descr="duke_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002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Safe Languages?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447800"/>
            <a:ext cx="819467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But how can you tell program was written in the safe language?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Get the source code and compile it (most vendors, and all malicious attackers refuse to provide source code)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Special compilation service cryptographically signs object files generated from the safe language (SPIN, [Bershad96])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Verify object files preserve safety properties of source language</a:t>
            </a:r>
            <a:r>
              <a:rPr lang="en-US" dirty="0" smtClean="0"/>
              <a:t> (Java)</a:t>
            </a:r>
          </a:p>
        </p:txBody>
      </p:sp>
      <p:pic>
        <p:nvPicPr>
          <p:cNvPr id="47108" name="Picture 4" descr="duke_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502275"/>
            <a:ext cx="708025" cy="5937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9688"/>
            <a:ext cx="77724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JVML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70238" y="1409700"/>
            <a:ext cx="2514600" cy="1752600"/>
          </a:xfrm>
          <a:prstGeom prst="rect">
            <a:avLst/>
          </a:prstGeom>
          <a:solidFill>
            <a:srgbClr val="FFC8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javac   </a:t>
            </a:r>
          </a:p>
          <a:p>
            <a:pPr algn="ctr"/>
            <a:r>
              <a:rPr lang="en-US" sz="2400"/>
              <a:t>Compiler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371600"/>
            <a:ext cx="1981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malcode.java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Java</a:t>
            </a:r>
            <a:endParaRPr lang="en-US" sz="1000" baseline="30000" dirty="0"/>
          </a:p>
          <a:p>
            <a:pPr algn="ctr"/>
            <a:r>
              <a:rPr lang="en-US" sz="2400" dirty="0"/>
              <a:t>Source 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3" name="AutoShape 5"/>
          <p:cNvCxnSpPr>
            <a:cxnSpLocks noChangeShapeType="1"/>
            <a:stCxn id="48132" idx="3"/>
            <a:endCxn id="48131" idx="1"/>
          </p:cNvCxnSpPr>
          <p:nvPr/>
        </p:nvCxnSpPr>
        <p:spPr bwMode="auto">
          <a:xfrm>
            <a:off x="2438400" y="2286000"/>
            <a:ext cx="731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615113" y="1376363"/>
            <a:ext cx="1981200" cy="2362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malcode.class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JVML </a:t>
            </a:r>
          </a:p>
          <a:p>
            <a:pPr algn="ctr"/>
            <a:r>
              <a:rPr lang="en-US" sz="2400"/>
              <a:t>Object</a:t>
            </a:r>
          </a:p>
          <a:p>
            <a:pPr algn="ctr"/>
            <a:r>
              <a:rPr lang="en-US" sz="2400"/>
              <a:t>Code</a:t>
            </a:r>
          </a:p>
        </p:txBody>
      </p:sp>
      <p:cxnSp>
        <p:nvCxnSpPr>
          <p:cNvPr id="48135" name="AutoShape 7"/>
          <p:cNvCxnSpPr>
            <a:cxnSpLocks noChangeShapeType="1"/>
            <a:stCxn id="48131" idx="3"/>
            <a:endCxn id="48134" idx="1"/>
          </p:cNvCxnSpPr>
          <p:nvPr/>
        </p:nvCxnSpPr>
        <p:spPr bwMode="auto">
          <a:xfrm>
            <a:off x="5684838" y="2286000"/>
            <a:ext cx="930275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819400" y="3733800"/>
            <a:ext cx="3733800" cy="1524000"/>
          </a:xfrm>
          <a:prstGeom prst="roundRect">
            <a:avLst>
              <a:gd name="adj" fmla="val 16667"/>
            </a:avLst>
          </a:prstGeom>
          <a:solidFill>
            <a:srgbClr val="FFC8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JavaVM</a:t>
            </a:r>
          </a:p>
        </p:txBody>
      </p:sp>
      <p:cxnSp>
        <p:nvCxnSpPr>
          <p:cNvPr id="48137" name="AutoShape 9"/>
          <p:cNvCxnSpPr>
            <a:cxnSpLocks noChangeShapeType="1"/>
            <a:stCxn id="48134" idx="2"/>
            <a:endCxn id="48136" idx="3"/>
          </p:cNvCxnSpPr>
          <p:nvPr/>
        </p:nvCxnSpPr>
        <p:spPr bwMode="auto">
          <a:xfrm rot="5400000">
            <a:off x="6700838" y="3590925"/>
            <a:ext cx="757237" cy="10525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00125" y="4025901"/>
            <a:ext cx="1676400" cy="1862138"/>
            <a:chOff x="2304" y="2112"/>
            <a:chExt cx="1056" cy="1173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2304" y="2256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3120" y="2304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393" y="2994"/>
              <a:ext cx="9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Alice User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2496" y="2112"/>
              <a:ext cx="672" cy="816"/>
            </a:xfrm>
            <a:prstGeom prst="smileyFace">
              <a:avLst>
                <a:gd name="adj" fmla="val 465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2670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2718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62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10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048000" y="5334000"/>
            <a:ext cx="5105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Alice wants to know JVML code satisfies </a:t>
            </a:r>
            <a:r>
              <a:rPr lang="en-US" sz="2400" dirty="0" smtClean="0"/>
              <a:t>Java</a:t>
            </a:r>
            <a:r>
              <a:rPr lang="en-US" sz="2000" baseline="300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/>
              <a:t>PL’s </a:t>
            </a:r>
            <a:r>
              <a:rPr lang="en-US" sz="2400" dirty="0"/>
              <a:t>safety properties.</a:t>
            </a:r>
          </a:p>
        </p:txBody>
      </p:sp>
      <p:pic>
        <p:nvPicPr>
          <p:cNvPr id="48148" name="Picture 20" descr="javalogo52x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593725" cy="100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Does JVML satisfy Java PL’s safety properties?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Virtual Machine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and simple to implement</a:t>
            </a:r>
          </a:p>
          <a:p>
            <a:r>
              <a:rPr lang="en-US" dirty="0" smtClean="0"/>
              <a:t>All VMs will run all programs the same way</a:t>
            </a:r>
          </a:p>
          <a:p>
            <a:r>
              <a:rPr lang="en-US" dirty="0" smtClean="0"/>
              <a:t>Secure </a:t>
            </a:r>
          </a:p>
        </p:txBody>
      </p:sp>
      <p:pic>
        <p:nvPicPr>
          <p:cNvPr id="4" name="Picture 3" descr="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62312"/>
            <a:ext cx="4210050" cy="315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the JavaVM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804863" y="1806575"/>
            <a:ext cx="7216775" cy="30813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load class into memory</a:t>
            </a:r>
          </a:p>
          <a:p>
            <a:r>
              <a:rPr lang="en-US" sz="2800" dirty="0"/>
              <a:t>set the instruction pointer to point to the beginning of main</a:t>
            </a:r>
          </a:p>
          <a:p>
            <a:r>
              <a:rPr lang="en-US" sz="2800" dirty="0" smtClean="0"/>
              <a:t>while (there is more to do) </a:t>
            </a:r>
            <a:r>
              <a:rPr lang="en-US" sz="2800" dirty="0"/>
              <a:t>{ </a:t>
            </a:r>
          </a:p>
          <a:p>
            <a:r>
              <a:rPr lang="en-US" sz="2800" dirty="0"/>
              <a:t>    fetch the next instruction</a:t>
            </a:r>
          </a:p>
          <a:p>
            <a:r>
              <a:rPr lang="en-US" sz="2800" dirty="0"/>
              <a:t>    execute that instruction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}</a:t>
            </a:r>
            <a:endParaRPr lang="en-US" sz="1800" dirty="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893889" y="5691188"/>
            <a:ext cx="6716712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Some other issues we will talk about later... (e.g., Garbage collection – need to reclaim unused storage)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Java Security</a:t>
            </a:r>
          </a:p>
          <a:p>
            <a:pPr>
              <a:buNone/>
            </a:pPr>
            <a:r>
              <a:rPr lang="en-US" dirty="0" smtClean="0"/>
              <a:t>Java Byte Codes (JVML) and Verification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4343400"/>
            <a:ext cx="568027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Reminder:</a:t>
            </a:r>
          </a:p>
          <a:p>
            <a:r>
              <a:rPr lang="en-US" dirty="0" smtClean="0"/>
              <a:t>Project Team Requests are due </a:t>
            </a:r>
            <a:r>
              <a:rPr lang="en-US" b="1" dirty="0" smtClean="0"/>
              <a:t>before midnight tomorrow</a:t>
            </a:r>
          </a:p>
          <a:p>
            <a:r>
              <a:rPr lang="en-US" dirty="0" smtClean="0"/>
              <a:t>Project Idea Proposals are due</a:t>
            </a:r>
            <a:r>
              <a:rPr lang="en-US" b="1" dirty="0" smtClean="0"/>
              <a:t> in class Tuesday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Byte Codes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0313"/>
            <a:ext cx="8229600" cy="4525962"/>
          </a:xfrm>
        </p:spPr>
        <p:txBody>
          <a:bodyPr/>
          <a:lstStyle/>
          <a:p>
            <a:r>
              <a:rPr lang="en-US" b="1" dirty="0" smtClean="0"/>
              <a:t>Stack-based</a:t>
            </a:r>
            <a:r>
              <a:rPr lang="en-US" dirty="0" smtClean="0"/>
              <a:t> virtual machine</a:t>
            </a:r>
          </a:p>
          <a:p>
            <a:r>
              <a:rPr lang="en-US" dirty="0" smtClean="0"/>
              <a:t>Small instruction set: 202 instructions (all are 1 byte </a:t>
            </a:r>
            <a:r>
              <a:rPr lang="en-US" dirty="0" err="1" smtClean="0"/>
              <a:t>opcode</a:t>
            </a:r>
            <a:r>
              <a:rPr lang="en-US" dirty="0" smtClean="0"/>
              <a:t> + operands)</a:t>
            </a:r>
          </a:p>
          <a:p>
            <a:pPr lvl="1"/>
            <a:r>
              <a:rPr lang="en-US" dirty="0" smtClean="0"/>
              <a:t>Intel x86: ~280 instructions (1 to 17 bytes long!)</a:t>
            </a:r>
          </a:p>
          <a:p>
            <a:r>
              <a:rPr lang="en-US" b="1" dirty="0" smtClean="0"/>
              <a:t>Memory is typed </a:t>
            </a:r>
            <a:r>
              <a:rPr lang="en-US" dirty="0" smtClean="0"/>
              <a:t>(but imprecisely)</a:t>
            </a:r>
          </a:p>
          <a:p>
            <a:r>
              <a:rPr lang="en-US" dirty="0" smtClean="0"/>
              <a:t>Every Java class file begins with magic number 3405691582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389438" y="5859463"/>
            <a:ext cx="4573587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= </a:t>
            </a:r>
            <a:r>
              <a:rPr lang="en-US" sz="2800" b="1" dirty="0">
                <a:latin typeface="Courier New" pitchFamily="49" charset="0"/>
              </a:rPr>
              <a:t>0xCAFEBABE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/>
              <a:t>in base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Stack-Based Computation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push</a:t>
            </a:r>
            <a:r>
              <a:rPr lang="en-US" dirty="0" smtClean="0"/>
              <a:t> – put something on the top of the stack</a:t>
            </a:r>
          </a:p>
          <a:p>
            <a:pPr>
              <a:buNone/>
            </a:pPr>
            <a:r>
              <a:rPr lang="en-US" b="1" dirty="0" smtClean="0"/>
              <a:t>pop</a:t>
            </a:r>
            <a:r>
              <a:rPr lang="en-US" dirty="0" smtClean="0"/>
              <a:t> – get and remove the top of the stack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888065" y="3455988"/>
            <a:ext cx="84132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Stack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211856" y="3883025"/>
            <a:ext cx="1157688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push 2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897563" y="3984625"/>
            <a:ext cx="30956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2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211856" y="4235450"/>
            <a:ext cx="1157688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push 3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5867400" y="4246563"/>
            <a:ext cx="309563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3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11856" y="4698206"/>
            <a:ext cx="734495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add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639076" y="5162550"/>
            <a:ext cx="2551148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Does 2 pops, pushes sum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208713" y="3968750"/>
            <a:ext cx="30956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18" grpId="1"/>
      <p:bldP spid="115719" grpId="0"/>
      <p:bldP spid="115720" grpId="0"/>
      <p:bldP spid="115720" grpId="1"/>
      <p:bldP spid="115721" grpId="0"/>
      <p:bldP spid="115722" grpId="0"/>
      <p:bldP spid="1157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Some Java Instructions</a:t>
            </a:r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/>
        </p:nvGraphicFramePr>
        <p:xfrm>
          <a:off x="152400" y="1524000"/>
          <a:ext cx="8701088" cy="4321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444"/>
                <a:gridCol w="2850356"/>
                <a:gridCol w="458628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Opcode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Mnemonic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nop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Does nothing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aconst_null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Push null on the stack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iconst_0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Push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 on the stack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iconst_1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Push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 on the stack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76200"/>
            <a:ext cx="8229600" cy="1143000"/>
          </a:xfrm>
        </p:spPr>
        <p:txBody>
          <a:bodyPr/>
          <a:lstStyle/>
          <a:p>
            <a:r>
              <a:rPr lang="en-US" smtClean="0"/>
              <a:t>Some Java Instructions</a:t>
            </a:r>
          </a:p>
        </p:txBody>
      </p:sp>
      <p:graphicFrame>
        <p:nvGraphicFramePr>
          <p:cNvPr id="117780" name="Group 20"/>
          <p:cNvGraphicFramePr>
            <a:graphicFrameLocks noGrp="1"/>
          </p:cNvGraphicFramePr>
          <p:nvPr/>
        </p:nvGraphicFramePr>
        <p:xfrm>
          <a:off x="228600" y="1098550"/>
          <a:ext cx="8686800" cy="185769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78013"/>
                <a:gridCol w="2425700"/>
                <a:gridCol w="4383087"/>
              </a:tblGrid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Opcode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Mnemonic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ldc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&lt;</a:t>
                      </a:r>
                      <a:r>
                        <a:rPr kumimoji="0" lang="en-US" sz="2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Push a one-word (4 bytes) constant onto the stack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1295400" y="3948113"/>
            <a:ext cx="2082141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err="1"/>
              <a:t>ldc</a:t>
            </a:r>
            <a:r>
              <a:rPr lang="en-US" sz="1800" b="1" dirty="0"/>
              <a:t> “Hello”</a:t>
            </a:r>
          </a:p>
          <a:p>
            <a:r>
              <a:rPr lang="en-US" sz="1800" b="1" dirty="0" err="1"/>
              <a:t>ldc</a:t>
            </a:r>
            <a:r>
              <a:rPr lang="en-US" sz="1800" b="1" dirty="0"/>
              <a:t> </a:t>
            </a:r>
            <a:r>
              <a:rPr lang="en-US" sz="1800" b="1" dirty="0" smtClean="0"/>
              <a:t>2220</a:t>
            </a:r>
            <a:endParaRPr lang="en-US" sz="1800" b="1" dirty="0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613591" y="3440113"/>
            <a:ext cx="4965655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Constant may be an </a:t>
            </a:r>
            <a:r>
              <a:rPr lang="en-US" sz="2400" b="1" dirty="0" err="1"/>
              <a:t>int</a:t>
            </a:r>
            <a:r>
              <a:rPr lang="en-US" sz="2400" dirty="0"/>
              <a:t>, </a:t>
            </a:r>
            <a:r>
              <a:rPr lang="en-US" sz="2400" b="1" dirty="0"/>
              <a:t>float</a:t>
            </a:r>
            <a:r>
              <a:rPr lang="en-US" sz="2400" dirty="0"/>
              <a:t> or </a:t>
            </a:r>
            <a:r>
              <a:rPr lang="en-US" sz="2400" b="1" dirty="0"/>
              <a:t>String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3108325" y="4664075"/>
            <a:ext cx="5819775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The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/>
              <a:t>String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/>
              <a:t>is really a reference to an entry in the string constant table!  The strange String semantics should make more sense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Arithmetic</a:t>
            </a:r>
          </a:p>
        </p:txBody>
      </p:sp>
      <p:graphicFrame>
        <p:nvGraphicFramePr>
          <p:cNvPr id="118787" name="Group 3"/>
          <p:cNvGraphicFramePr>
            <a:graphicFrameLocks noGrp="1"/>
          </p:cNvGraphicFramePr>
          <p:nvPr/>
        </p:nvGraphicFramePr>
        <p:xfrm>
          <a:off x="307975" y="1327150"/>
          <a:ext cx="8686800" cy="17116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78013"/>
                <a:gridCol w="2425700"/>
                <a:gridCol w="4383087"/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Opcode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Mnemonic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iadd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Pops two integers from the stack and pushes their sum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124200" y="3962400"/>
            <a:ext cx="1432443" cy="13849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iconst_2</a:t>
            </a:r>
          </a:p>
          <a:p>
            <a:r>
              <a:rPr lang="en-US" sz="2800" b="1" dirty="0"/>
              <a:t>iconst_3</a:t>
            </a:r>
          </a:p>
          <a:p>
            <a:r>
              <a:rPr lang="en-US" sz="2800" b="1" dirty="0" err="1"/>
              <a:t>iadd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/>
        </p:nvGraphicFramePr>
        <p:xfrm>
          <a:off x="228600" y="1524000"/>
          <a:ext cx="8686800" cy="446119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78013"/>
                <a:gridCol w="2425700"/>
                <a:gridCol w="43830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Opcode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Mnemonic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iadd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Pops two integers from the stack and pushes their sum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ladd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Pops two long integers from the stack and pushes their sum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fmul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Pops two floats from the stack and pushes their product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dneg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Pops a double from the stack, and pushes its negation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Byte Code Instructions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0: </a:t>
            </a:r>
            <a:r>
              <a:rPr lang="en-US" dirty="0" err="1" smtClean="0"/>
              <a:t>nop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1-20: putting constants on the stack</a:t>
            </a:r>
          </a:p>
          <a:p>
            <a:pPr>
              <a:buNone/>
            </a:pPr>
            <a:r>
              <a:rPr lang="en-US" dirty="0" smtClean="0"/>
              <a:t>96-119: arithmetic on </a:t>
            </a:r>
            <a:r>
              <a:rPr lang="en-US" dirty="0" err="1" smtClean="0"/>
              <a:t>ints</a:t>
            </a:r>
            <a:r>
              <a:rPr lang="en-US" dirty="0" smtClean="0"/>
              <a:t>, longs, floats, doubles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38300" y="4612481"/>
            <a:ext cx="588552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What other kinds of instructions do we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Instruction Classes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128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Control Flow</a:t>
            </a:r>
            <a:r>
              <a:rPr lang="en-US" dirty="0" smtClean="0"/>
              <a:t> (~20 instructions)</a:t>
            </a:r>
          </a:p>
          <a:p>
            <a:pPr lvl="1">
              <a:buNone/>
            </a:pPr>
            <a:r>
              <a:rPr lang="en-US" dirty="0" smtClean="0"/>
              <a:t>if, </a:t>
            </a:r>
            <a:r>
              <a:rPr lang="en-US" dirty="0" err="1" smtClean="0"/>
              <a:t>goto</a:t>
            </a:r>
            <a:r>
              <a:rPr lang="en-US" dirty="0" smtClean="0"/>
              <a:t>, return</a:t>
            </a:r>
          </a:p>
          <a:p>
            <a:pPr>
              <a:buNone/>
            </a:pPr>
            <a:r>
              <a:rPr lang="en-US" b="1" dirty="0" smtClean="0"/>
              <a:t>Method Calls</a:t>
            </a:r>
            <a:r>
              <a:rPr lang="en-US" dirty="0" smtClean="0"/>
              <a:t> (4 instructions)</a:t>
            </a:r>
          </a:p>
          <a:p>
            <a:pPr>
              <a:buNone/>
            </a:pPr>
            <a:r>
              <a:rPr lang="en-US" b="1" dirty="0" smtClean="0"/>
              <a:t>Loading and Storing Variables</a:t>
            </a:r>
            <a:r>
              <a:rPr lang="en-US" dirty="0" smtClean="0"/>
              <a:t> (65 instructions)</a:t>
            </a:r>
          </a:p>
          <a:p>
            <a:pPr>
              <a:buNone/>
            </a:pPr>
            <a:r>
              <a:rPr lang="en-US" b="1" dirty="0" smtClean="0"/>
              <a:t>Creating objects</a:t>
            </a:r>
            <a:r>
              <a:rPr lang="en-US" dirty="0" smtClean="0"/>
              <a:t> (1 instruction)</a:t>
            </a:r>
          </a:p>
          <a:p>
            <a:pPr>
              <a:buNone/>
            </a:pPr>
            <a:r>
              <a:rPr lang="en-US" b="1" dirty="0" smtClean="0"/>
              <a:t>Using object fields</a:t>
            </a:r>
            <a:r>
              <a:rPr lang="en-US" dirty="0" smtClean="0"/>
              <a:t> (4 instructions)</a:t>
            </a:r>
          </a:p>
          <a:p>
            <a:pPr>
              <a:buNone/>
            </a:pPr>
            <a:r>
              <a:rPr lang="en-US" b="1" dirty="0" smtClean="0"/>
              <a:t>Arrays</a:t>
            </a:r>
            <a:r>
              <a:rPr lang="en-US" dirty="0" smtClean="0"/>
              <a:t> (3 instructions)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Text Box 2"/>
          <p:cNvSpPr txBox="1">
            <a:spLocks noChangeArrowheads="1"/>
          </p:cNvSpPr>
          <p:nvPr/>
        </p:nvSpPr>
        <p:spPr bwMode="auto">
          <a:xfrm>
            <a:off x="346075" y="617538"/>
            <a:ext cx="6362704" cy="569386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&gt;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javap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-c Sample1</a:t>
            </a:r>
          </a:p>
          <a:p>
            <a:r>
              <a:rPr lang="en-US" sz="2000" dirty="0"/>
              <a:t>Compiled from Sample1.java</a:t>
            </a:r>
          </a:p>
          <a:p>
            <a:r>
              <a:rPr lang="en-US" sz="2000" dirty="0"/>
              <a:t>public class Sample1 extends </a:t>
            </a:r>
            <a:r>
              <a:rPr lang="en-US" sz="2000" dirty="0" err="1"/>
              <a:t>java.lang.Object</a:t>
            </a:r>
            <a:r>
              <a:rPr lang="en-US" sz="2000" dirty="0"/>
              <a:t> {</a:t>
            </a:r>
          </a:p>
          <a:p>
            <a:r>
              <a:rPr lang="en-US" sz="2000" dirty="0"/>
              <a:t>    public Sample1();</a:t>
            </a:r>
          </a:p>
          <a:p>
            <a:r>
              <a:rPr lang="en-US" sz="2000" dirty="0"/>
              <a:t>    public static void main(</a:t>
            </a:r>
            <a:r>
              <a:rPr lang="en-US" sz="2000" dirty="0" err="1"/>
              <a:t>java.lang.String</a:t>
            </a:r>
            <a:r>
              <a:rPr lang="en-US" sz="2000" dirty="0"/>
              <a:t>[]);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bg2"/>
                </a:solidFill>
              </a:rPr>
              <a:t>Method Sample1()</a:t>
            </a:r>
          </a:p>
          <a:p>
            <a:r>
              <a:rPr lang="en-US" sz="2000" dirty="0">
                <a:solidFill>
                  <a:schemeClr val="bg2"/>
                </a:solidFill>
              </a:rPr>
              <a:t>   0 aload_0</a:t>
            </a:r>
          </a:p>
          <a:p>
            <a:r>
              <a:rPr lang="en-US" sz="2000" dirty="0">
                <a:solidFill>
                  <a:schemeClr val="bg2"/>
                </a:solidFill>
              </a:rPr>
              <a:t>   1 </a:t>
            </a:r>
            <a:r>
              <a:rPr lang="en-US" sz="2000" dirty="0" err="1">
                <a:solidFill>
                  <a:schemeClr val="bg2"/>
                </a:solidFill>
              </a:rPr>
              <a:t>invokespecial</a:t>
            </a:r>
            <a:r>
              <a:rPr lang="en-US" sz="2000" dirty="0">
                <a:solidFill>
                  <a:schemeClr val="bg2"/>
                </a:solidFill>
              </a:rPr>
              <a:t> #1 &lt;Method </a:t>
            </a:r>
            <a:r>
              <a:rPr lang="en-US" sz="2000" dirty="0" err="1">
                <a:solidFill>
                  <a:schemeClr val="bg2"/>
                </a:solidFill>
              </a:rPr>
              <a:t>java.lang.Object</a:t>
            </a:r>
            <a:r>
              <a:rPr lang="en-US" sz="2000" dirty="0">
                <a:solidFill>
                  <a:schemeClr val="bg2"/>
                </a:solidFill>
              </a:rPr>
              <a:t>()&gt;</a:t>
            </a:r>
          </a:p>
          <a:p>
            <a:r>
              <a:rPr lang="en-US" sz="2000" dirty="0">
                <a:solidFill>
                  <a:schemeClr val="bg2"/>
                </a:solidFill>
              </a:rPr>
              <a:t>   4 return</a:t>
            </a:r>
          </a:p>
          <a:p>
            <a:r>
              <a:rPr lang="en-US" sz="2000" dirty="0"/>
              <a:t>Method void main(</a:t>
            </a:r>
            <a:r>
              <a:rPr lang="en-US" sz="2000" dirty="0" err="1"/>
              <a:t>java.lang.String</a:t>
            </a:r>
            <a:r>
              <a:rPr lang="en-US" sz="2000" dirty="0"/>
              <a:t>[])</a:t>
            </a:r>
          </a:p>
          <a:p>
            <a:r>
              <a:rPr lang="en-US" sz="2000" dirty="0"/>
              <a:t>   0 </a:t>
            </a:r>
            <a:r>
              <a:rPr lang="en-US" sz="2000" dirty="0" err="1"/>
              <a:t>getstatic</a:t>
            </a:r>
            <a:r>
              <a:rPr lang="en-US" sz="2000" dirty="0"/>
              <a:t> #2 &lt;Field </a:t>
            </a:r>
            <a:r>
              <a:rPr lang="en-US" sz="2000" dirty="0" err="1"/>
              <a:t>java.io.PrintStream</a:t>
            </a:r>
            <a:r>
              <a:rPr lang="en-US" sz="2000" dirty="0"/>
              <a:t> err&gt;</a:t>
            </a:r>
          </a:p>
          <a:p>
            <a:r>
              <a:rPr lang="en-US" sz="2000" dirty="0"/>
              <a:t>   3 </a:t>
            </a:r>
            <a:r>
              <a:rPr lang="en-US" sz="2000" dirty="0" err="1"/>
              <a:t>ldc</a:t>
            </a:r>
            <a:r>
              <a:rPr lang="en-US" sz="2000" dirty="0"/>
              <a:t> #3 &lt;String "Hello!"&gt;</a:t>
            </a:r>
          </a:p>
          <a:p>
            <a:r>
              <a:rPr lang="en-US" sz="2000" dirty="0"/>
              <a:t>   5 </a:t>
            </a:r>
            <a:r>
              <a:rPr lang="en-US" sz="2000" dirty="0" err="1"/>
              <a:t>invokevirtual</a:t>
            </a:r>
            <a:r>
              <a:rPr lang="en-US" sz="2000" dirty="0"/>
              <a:t> #4 &lt;Method void </a:t>
            </a:r>
            <a:r>
              <a:rPr lang="en-US" sz="2000" dirty="0" err="1"/>
              <a:t>println</a:t>
            </a:r>
            <a:r>
              <a:rPr lang="en-US" sz="2000" dirty="0"/>
              <a:t>(</a:t>
            </a:r>
            <a:r>
              <a:rPr lang="en-US" sz="2000" dirty="0" err="1"/>
              <a:t>java.lang.String</a:t>
            </a:r>
            <a:r>
              <a:rPr lang="en-US" sz="2000" dirty="0"/>
              <a:t>)&gt;</a:t>
            </a:r>
          </a:p>
          <a:p>
            <a:r>
              <a:rPr lang="en-US" sz="2000" dirty="0"/>
              <a:t>   8 iconst_1</a:t>
            </a:r>
          </a:p>
          <a:p>
            <a:r>
              <a:rPr lang="en-US" sz="2000" dirty="0"/>
              <a:t>   9 </a:t>
            </a:r>
            <a:r>
              <a:rPr lang="en-US" sz="2000" dirty="0" err="1"/>
              <a:t>invokestatic</a:t>
            </a:r>
            <a:r>
              <a:rPr lang="en-US" sz="2000" dirty="0"/>
              <a:t> #5 &lt;Method void exit(</a:t>
            </a:r>
            <a:r>
              <a:rPr lang="en-US" sz="2000" dirty="0" err="1"/>
              <a:t>int</a:t>
            </a:r>
            <a:r>
              <a:rPr lang="en-US" sz="2000" dirty="0"/>
              <a:t>)&gt;</a:t>
            </a:r>
          </a:p>
          <a:p>
            <a:r>
              <a:rPr lang="en-US" sz="2000" dirty="0"/>
              <a:t>  12 return</a:t>
            </a:r>
          </a:p>
        </p:txBody>
      </p:sp>
      <p:sp>
        <p:nvSpPr>
          <p:cNvPr id="975875" name="Text Box 3"/>
          <p:cNvSpPr txBox="1">
            <a:spLocks noChangeArrowheads="1"/>
          </p:cNvSpPr>
          <p:nvPr/>
        </p:nvSpPr>
        <p:spPr bwMode="auto">
          <a:xfrm>
            <a:off x="5014119" y="45243"/>
            <a:ext cx="397986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public class Sample1 {</a:t>
            </a:r>
          </a:p>
          <a:p>
            <a:r>
              <a:rPr lang="en-US" dirty="0"/>
              <a:t>    static public void main (String </a:t>
            </a:r>
            <a:r>
              <a:rPr lang="en-US" dirty="0" err="1"/>
              <a:t>args</a:t>
            </a:r>
            <a:r>
              <a:rPr lang="en-US" dirty="0"/>
              <a:t>[]) {</a:t>
            </a:r>
          </a:p>
          <a:p>
            <a:r>
              <a:rPr lang="en-US" dirty="0"/>
              <a:t>        </a:t>
            </a:r>
            <a:r>
              <a:rPr lang="en-US" dirty="0" err="1"/>
              <a:t>System.err.println</a:t>
            </a:r>
            <a:r>
              <a:rPr lang="en-US" dirty="0"/>
              <a:t> ("Hello!");</a:t>
            </a:r>
          </a:p>
          <a:p>
            <a:r>
              <a:rPr lang="en-US" dirty="0"/>
              <a:t>        </a:t>
            </a:r>
            <a:r>
              <a:rPr lang="en-US" dirty="0" err="1"/>
              <a:t>System.exit</a:t>
            </a:r>
            <a:r>
              <a:rPr lang="en-US" dirty="0"/>
              <a:t> (1); }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JVML satisfy </a:t>
            </a:r>
            <a:r>
              <a:rPr lang="en-US" dirty="0" err="1" smtClean="0"/>
              <a:t>Java</a:t>
            </a:r>
            <a:r>
              <a:rPr lang="en-US" sz="4000" baseline="30000" dirty="0" err="1" smtClean="0">
                <a:sym typeface="Symbol" pitchFamily="18" charset="2"/>
              </a:rPr>
              <a:t>PL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/>
              <a:t>safety properties?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2189163"/>
            <a:ext cx="8686800" cy="268763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iconst_2</a:t>
            </a:r>
            <a:r>
              <a:rPr lang="en-US" dirty="0">
                <a:latin typeface="Lucida Console" pitchFamily="49" charset="0"/>
              </a:rPr>
              <a:t>    </a:t>
            </a:r>
            <a:r>
              <a:rPr lang="en-US" i="1" dirty="0">
                <a:latin typeface="Times New Roman" pitchFamily="18" charset="0"/>
              </a:rPr>
              <a:t>push integer constant </a:t>
            </a:r>
            <a:r>
              <a:rPr lang="en-US" dirty="0">
                <a:latin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</a:rPr>
              <a:t> on stack</a:t>
            </a:r>
          </a:p>
          <a:p>
            <a:pPr>
              <a:buFontTx/>
              <a:buNone/>
            </a:pPr>
            <a:r>
              <a:rPr lang="en-US" dirty="0"/>
              <a:t>istore_0</a:t>
            </a:r>
            <a:r>
              <a:rPr lang="en-US" dirty="0">
                <a:latin typeface="Lucida Console" pitchFamily="49" charset="0"/>
              </a:rPr>
              <a:t>    </a:t>
            </a:r>
            <a:r>
              <a:rPr lang="en-US" i="1" dirty="0">
                <a:latin typeface="Times New Roman" pitchFamily="18" charset="0"/>
              </a:rPr>
              <a:t>store top of stack in variable </a:t>
            </a:r>
            <a:r>
              <a:rPr lang="en-US" dirty="0">
                <a:latin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</a:rPr>
              <a:t> as </a:t>
            </a:r>
            <a:r>
              <a:rPr lang="en-US" i="1" dirty="0" err="1">
                <a:latin typeface="Times New Roman" pitchFamily="18" charset="0"/>
              </a:rPr>
              <a:t>int</a:t>
            </a:r>
            <a:endParaRPr lang="en-US" i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dirty="0"/>
              <a:t>aload_0</a:t>
            </a:r>
            <a:r>
              <a:rPr lang="en-US" dirty="0">
                <a:latin typeface="Lucida Console" pitchFamily="49" charset="0"/>
              </a:rPr>
              <a:t>    </a:t>
            </a:r>
            <a:r>
              <a:rPr lang="en-US" i="1" dirty="0">
                <a:latin typeface="Times New Roman" pitchFamily="18" charset="0"/>
              </a:rPr>
              <a:t>load object reference from variable </a:t>
            </a:r>
            <a:r>
              <a:rPr lang="en-US" dirty="0">
                <a:latin typeface="Times New Roman" pitchFamily="18" charset="0"/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4267201"/>
            <a:ext cx="8142052" cy="2222316"/>
            <a:chOff x="192" y="3017"/>
            <a:chExt cx="6931" cy="1548"/>
          </a:xfrm>
        </p:grpSpPr>
        <p:sp>
          <p:nvSpPr>
            <p:cNvPr id="902149" name="Text Box 5"/>
            <p:cNvSpPr txBox="1">
              <a:spLocks noChangeArrowheads="1"/>
            </p:cNvSpPr>
            <p:nvPr/>
          </p:nvSpPr>
          <p:spPr bwMode="auto">
            <a:xfrm>
              <a:off x="192" y="3017"/>
              <a:ext cx="693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600" dirty="0"/>
                <a:t>No!   This code violates </a:t>
              </a:r>
              <a:r>
                <a:rPr lang="en-US" sz="3600" dirty="0" smtClean="0"/>
                <a:t>Java’s </a:t>
              </a:r>
              <a:r>
                <a:rPr lang="en-US" sz="3600" dirty="0"/>
                <a:t>type rules.</a:t>
              </a:r>
            </a:p>
          </p:txBody>
        </p:sp>
        <p:pic>
          <p:nvPicPr>
            <p:cNvPr id="902150" name="Picture 6" descr="duke_hip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3456"/>
              <a:ext cx="937" cy="11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152400"/>
            <a:ext cx="9144001" cy="1143000"/>
          </a:xfrm>
        </p:spPr>
        <p:txBody>
          <a:bodyPr/>
          <a:lstStyle/>
          <a:p>
            <a:r>
              <a:rPr lang="en-US"/>
              <a:t>Buzzword Description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225550"/>
            <a:ext cx="8824912" cy="359510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sz="4000" dirty="0"/>
              <a:t>“A </a:t>
            </a:r>
            <a:r>
              <a:rPr lang="en-US" sz="4000" b="1" dirty="0">
                <a:solidFill>
                  <a:srgbClr val="0070C0"/>
                </a:solidFill>
              </a:rPr>
              <a:t>simple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70C0"/>
                </a:solidFill>
              </a:rPr>
              <a:t>object-oriented</a:t>
            </a:r>
            <a:r>
              <a:rPr lang="en-US" sz="4000" dirty="0"/>
              <a:t>, distributed, interpreted, </a:t>
            </a:r>
            <a:r>
              <a:rPr lang="en-US" sz="4000" dirty="0">
                <a:solidFill>
                  <a:srgbClr val="0070C0"/>
                </a:solidFill>
              </a:rPr>
              <a:t>robust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70C0"/>
                </a:solidFill>
              </a:rPr>
              <a:t>secure</a:t>
            </a:r>
            <a:r>
              <a:rPr lang="en-US" sz="4000" dirty="0"/>
              <a:t>, architecture neutral, portable, high-performance, </a:t>
            </a:r>
            <a:r>
              <a:rPr lang="en-US" sz="4000" b="1" dirty="0">
                <a:solidFill>
                  <a:srgbClr val="7030A0"/>
                </a:solidFill>
              </a:rPr>
              <a:t>multithreaded</a:t>
            </a:r>
            <a:r>
              <a:rPr lang="en-US" sz="4000" dirty="0"/>
              <a:t>, and dynamic language</a:t>
            </a:r>
            <a:r>
              <a:rPr lang="en-US" sz="4000" dirty="0" smtClean="0"/>
              <a:t>.”      [</a:t>
            </a:r>
            <a:r>
              <a:rPr lang="en-US" sz="4000" dirty="0"/>
              <a:t>Sun95]</a:t>
            </a: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150520" y="5113420"/>
            <a:ext cx="6962775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As the course proceeds, we </a:t>
            </a:r>
            <a:r>
              <a:rPr lang="en-US" sz="2000" dirty="0"/>
              <a:t>will discuss how well it satisfies </a:t>
            </a:r>
            <a:r>
              <a:rPr lang="en-US" sz="2000" dirty="0" smtClean="0"/>
              <a:t>these </a:t>
            </a:r>
            <a:r>
              <a:rPr lang="en-US" sz="2000" dirty="0"/>
              <a:t>“buzzwords</a:t>
            </a:r>
            <a:r>
              <a:rPr lang="en-US" sz="2000" dirty="0" smtClean="0"/>
              <a:t>”.  You should especially be able to answer how well it satisfies each of the </a:t>
            </a:r>
            <a:r>
              <a:rPr lang="en-US" sz="2000" dirty="0" smtClean="0">
                <a:solidFill>
                  <a:srgbClr val="0070C0"/>
                </a:solidFill>
              </a:rPr>
              <a:t>blue</a:t>
            </a:r>
            <a:r>
              <a:rPr lang="en-US" sz="2000" dirty="0" smtClean="0"/>
              <a:t> ones in your final interview.</a:t>
            </a:r>
            <a:endParaRPr lang="en-US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2238" y="66675"/>
            <a:ext cx="164731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from Class 2...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9688"/>
            <a:ext cx="77724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JVML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70238" y="1409700"/>
            <a:ext cx="2514600" cy="1752600"/>
          </a:xfrm>
          <a:prstGeom prst="rect">
            <a:avLst/>
          </a:prstGeom>
          <a:solidFill>
            <a:srgbClr val="FFC8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javac   </a:t>
            </a:r>
          </a:p>
          <a:p>
            <a:pPr algn="ctr"/>
            <a:r>
              <a:rPr lang="en-US" sz="2400"/>
              <a:t>Compiler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371600"/>
            <a:ext cx="1981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malcode.java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Java</a:t>
            </a:r>
            <a:endParaRPr lang="en-US" sz="1000" baseline="30000" dirty="0"/>
          </a:p>
          <a:p>
            <a:pPr algn="ctr"/>
            <a:r>
              <a:rPr lang="en-US" sz="2400" dirty="0"/>
              <a:t>Source 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3" name="AutoShape 5"/>
          <p:cNvCxnSpPr>
            <a:cxnSpLocks noChangeShapeType="1"/>
            <a:stCxn id="48132" idx="3"/>
            <a:endCxn id="48131" idx="1"/>
          </p:cNvCxnSpPr>
          <p:nvPr/>
        </p:nvCxnSpPr>
        <p:spPr bwMode="auto">
          <a:xfrm>
            <a:off x="2438400" y="2286000"/>
            <a:ext cx="731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615113" y="1376363"/>
            <a:ext cx="1981200" cy="2362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malcode.class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JVML </a:t>
            </a:r>
          </a:p>
          <a:p>
            <a:pPr algn="ctr"/>
            <a:r>
              <a:rPr lang="en-US" sz="2400"/>
              <a:t>Object</a:t>
            </a:r>
          </a:p>
          <a:p>
            <a:pPr algn="ctr"/>
            <a:r>
              <a:rPr lang="en-US" sz="2400"/>
              <a:t>Code</a:t>
            </a:r>
          </a:p>
        </p:txBody>
      </p:sp>
      <p:cxnSp>
        <p:nvCxnSpPr>
          <p:cNvPr id="48135" name="AutoShape 7"/>
          <p:cNvCxnSpPr>
            <a:cxnSpLocks noChangeShapeType="1"/>
            <a:stCxn id="48131" idx="3"/>
            <a:endCxn id="48134" idx="1"/>
          </p:cNvCxnSpPr>
          <p:nvPr/>
        </p:nvCxnSpPr>
        <p:spPr bwMode="auto">
          <a:xfrm>
            <a:off x="5684838" y="2286000"/>
            <a:ext cx="930275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819400" y="3733800"/>
            <a:ext cx="3733800" cy="1524000"/>
          </a:xfrm>
          <a:prstGeom prst="roundRect">
            <a:avLst>
              <a:gd name="adj" fmla="val 16667"/>
            </a:avLst>
          </a:prstGeom>
          <a:solidFill>
            <a:srgbClr val="FFC8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JavaVM</a:t>
            </a:r>
          </a:p>
        </p:txBody>
      </p:sp>
      <p:cxnSp>
        <p:nvCxnSpPr>
          <p:cNvPr id="48137" name="AutoShape 9"/>
          <p:cNvCxnSpPr>
            <a:cxnSpLocks noChangeShapeType="1"/>
            <a:stCxn id="48134" idx="2"/>
            <a:endCxn id="22" idx="0"/>
          </p:cNvCxnSpPr>
          <p:nvPr/>
        </p:nvCxnSpPr>
        <p:spPr bwMode="auto">
          <a:xfrm rot="16200000" flipH="1">
            <a:off x="7500541" y="3843735"/>
            <a:ext cx="609600" cy="39925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00125" y="4025901"/>
            <a:ext cx="1676400" cy="1862138"/>
            <a:chOff x="2304" y="2112"/>
            <a:chExt cx="1056" cy="1173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2304" y="2256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3120" y="2304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393" y="2994"/>
              <a:ext cx="9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Alice User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2496" y="2112"/>
              <a:ext cx="672" cy="816"/>
            </a:xfrm>
            <a:prstGeom prst="smileyFace">
              <a:avLst>
                <a:gd name="adj" fmla="val 465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2670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2718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62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10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048001" y="5334000"/>
            <a:ext cx="35051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Alice wants to know JVML code satisfies </a:t>
            </a:r>
            <a:r>
              <a:rPr lang="en-US" sz="2400" dirty="0" smtClean="0"/>
              <a:t>Java</a:t>
            </a:r>
            <a:r>
              <a:rPr lang="en-US" sz="2000" baseline="300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/>
              <a:t>PL’s </a:t>
            </a:r>
            <a:r>
              <a:rPr lang="en-US" sz="2400" dirty="0"/>
              <a:t>safety properties.</a:t>
            </a:r>
          </a:p>
        </p:txBody>
      </p:sp>
      <p:pic>
        <p:nvPicPr>
          <p:cNvPr id="48148" name="Picture 20" descr="javalogo52x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593725" cy="1006475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4544" y="4348163"/>
            <a:ext cx="1720850" cy="1173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Bytecode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24" name="AutoShape 9"/>
          <p:cNvCxnSpPr>
            <a:cxnSpLocks noChangeShapeType="1"/>
            <a:stCxn id="22" idx="1"/>
            <a:endCxn id="48136" idx="3"/>
          </p:cNvCxnSpPr>
          <p:nvPr/>
        </p:nvCxnSpPr>
        <p:spPr bwMode="auto">
          <a:xfrm rot="10800000">
            <a:off x="6553200" y="4495801"/>
            <a:ext cx="591344" cy="4393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55581" y="491013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Next: what the verifier does, security policies in Java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3481" y="4114800"/>
            <a:ext cx="67056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Remember to send your team requests by Friday, and be ready to present your project ideas next class.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a secure programming language?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1828800"/>
            <a:ext cx="8101013" cy="4267200"/>
          </a:xfrm>
        </p:spPr>
        <p:txBody>
          <a:bodyPr/>
          <a:lstStyle/>
          <a:p>
            <a:pPr marL="609600" indent="-609600" defTabSz="914400">
              <a:lnSpc>
                <a:spcPct val="90000"/>
              </a:lnSpc>
              <a:buFontTx/>
              <a:buAutoNum type="arabicPeriod"/>
            </a:pPr>
            <a:r>
              <a:rPr lang="en-US" smtClean="0"/>
              <a:t>Language is designed so it cannot express certain computations considered insecure.</a:t>
            </a:r>
          </a:p>
          <a:p>
            <a:pPr marL="609600" indent="-609600" defTabSz="914400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609600" indent="-609600" defTabSz="914400">
              <a:lnSpc>
                <a:spcPct val="90000"/>
              </a:lnSpc>
              <a:buFontTx/>
              <a:buAutoNum type="arabicPeriod"/>
            </a:pPr>
            <a:r>
              <a:rPr lang="en-US" smtClean="0"/>
              <a:t>Language is designed so that (accidental) program bugs are likely to be caught by the compiler or run-time environment instead of leading to security vulnerabilities.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133600"/>
            <a:ext cx="762000" cy="2911475"/>
            <a:chOff x="240" y="1200"/>
            <a:chExt cx="480" cy="1834"/>
          </a:xfrm>
        </p:grpSpPr>
        <p:pic>
          <p:nvPicPr>
            <p:cNvPr id="43013" name="Picture 5" descr="javalogo52x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400"/>
              <a:ext cx="374" cy="634"/>
            </a:xfrm>
            <a:prstGeom prst="rect">
              <a:avLst/>
            </a:prstGeom>
            <a:noFill/>
          </p:spPr>
        </p:pic>
        <p:pic>
          <p:nvPicPr>
            <p:cNvPr id="43014" name="Picture 6" descr="javalogo52x8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296"/>
              <a:ext cx="374" cy="634"/>
            </a:xfrm>
            <a:prstGeom prst="rect">
              <a:avLst/>
            </a:prstGeom>
            <a:noFill/>
          </p:spPr>
        </p:pic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240" y="1200"/>
              <a:ext cx="480" cy="768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H="1">
              <a:off x="240" y="1200"/>
              <a:ext cx="480" cy="768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438400" y="2743200"/>
            <a:ext cx="577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A few attempt to do this: PLAN, packet filters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74638"/>
            <a:ext cx="8859838" cy="1143000"/>
          </a:xfrm>
        </p:spPr>
        <p:txBody>
          <a:bodyPr/>
          <a:lstStyle/>
          <a:p>
            <a:r>
              <a:rPr lang="en-US" i="1" smtClean="0"/>
              <a:t>Safe</a:t>
            </a:r>
            <a:r>
              <a:rPr lang="en-US" smtClean="0"/>
              <a:t> Programming Languages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374775"/>
            <a:ext cx="8177212" cy="4114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Type Safety</a:t>
            </a:r>
          </a:p>
          <a:p>
            <a:pPr lvl="1">
              <a:buNone/>
            </a:pPr>
            <a:r>
              <a:rPr lang="en-US" sz="2400" dirty="0" smtClean="0"/>
              <a:t>Compiler and run-time environment ensure that bits are treated as the type they represent</a:t>
            </a:r>
          </a:p>
          <a:p>
            <a:pPr>
              <a:buNone/>
            </a:pPr>
            <a:r>
              <a:rPr lang="en-US" sz="2800" b="1" dirty="0" smtClean="0"/>
              <a:t>Memory Safety</a:t>
            </a:r>
          </a:p>
          <a:p>
            <a:pPr lvl="1">
              <a:buNone/>
            </a:pPr>
            <a:r>
              <a:rPr lang="en-US" sz="2400" dirty="0" smtClean="0"/>
              <a:t>Compiler and run-time environment ensure that program cannot access memory outside defined storage</a:t>
            </a:r>
          </a:p>
          <a:p>
            <a:pPr>
              <a:buNone/>
            </a:pPr>
            <a:r>
              <a:rPr lang="en-US" sz="2800" b="1" dirty="0" smtClean="0"/>
              <a:t>Control Flow Safety</a:t>
            </a:r>
          </a:p>
          <a:p>
            <a:pPr lvl="1">
              <a:buNone/>
            </a:pPr>
            <a:r>
              <a:rPr lang="en-US" sz="2400" dirty="0" smtClean="0"/>
              <a:t>Can’t jump to arbitrary addresses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27831" y="5426075"/>
            <a:ext cx="5083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Is Java the first language to have them?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66319" y="5868988"/>
            <a:ext cx="528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No way!  LISP had them all </a:t>
            </a:r>
            <a:r>
              <a:rPr lang="en-US" sz="2400" dirty="0" smtClean="0"/>
              <a:t>before 1960</a:t>
            </a:r>
            <a:r>
              <a:rPr lang="en-US" sz="2400" dirty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4495800"/>
            <a:ext cx="2590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Sometimes people use</a:t>
            </a:r>
          </a:p>
          <a:p>
            <a:r>
              <a:rPr lang="en-US" dirty="0" smtClean="0"/>
              <a:t>“type safety” to mean </a:t>
            </a:r>
            <a:r>
              <a:rPr lang="en-US" i="1" dirty="0" smtClean="0"/>
              <a:t>all</a:t>
            </a:r>
            <a:r>
              <a:rPr lang="en-US" dirty="0" smtClean="0"/>
              <a:t> of these.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  <p:bldP spid="440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0" y="1796255"/>
            <a:ext cx="3664744" cy="2599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if you don’t have </a:t>
            </a:r>
            <a:br>
              <a:rPr lang="en-US" dirty="0" smtClean="0"/>
            </a:br>
            <a:r>
              <a:rPr lang="en-US" dirty="0" smtClean="0"/>
              <a:t>type/memory safety?</a:t>
            </a:r>
            <a:endParaRPr lang="en-US" dirty="0"/>
          </a:p>
        </p:txBody>
      </p:sp>
      <p:pic>
        <p:nvPicPr>
          <p:cNvPr id="4" name="Picture 3" descr="liz-sparkman-cs2220ps4Image2ForF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503"/>
            <a:ext cx="5200877" cy="6934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8269" y="6434138"/>
            <a:ext cx="272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Image: Elisabeth Sparkman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Lack of Safety in C++</a:t>
            </a:r>
            <a:endParaRPr lang="en-US" dirty="0"/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271462" y="1780382"/>
            <a:ext cx="369093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/>
              <a:t># include &lt;</a:t>
            </a:r>
            <a:r>
              <a:rPr lang="en-US" sz="2000" dirty="0" err="1" smtClean="0"/>
              <a:t>iostream</a:t>
            </a:r>
            <a:r>
              <a:rPr lang="en-US" sz="2000" dirty="0" smtClean="0"/>
              <a:t>&gt;</a:t>
            </a:r>
            <a:endParaRPr lang="en-US" sz="2000" dirty="0"/>
          </a:p>
          <a:p>
            <a:r>
              <a:rPr lang="en-US" sz="2000" dirty="0" smtClean="0"/>
              <a:t>using namespace std;</a:t>
            </a:r>
          </a:p>
          <a:p>
            <a:endParaRPr lang="en-US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main (void) 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x = 9;</a:t>
            </a:r>
          </a:p>
          <a:p>
            <a:r>
              <a:rPr lang="en-US" sz="2000" dirty="0"/>
              <a:t>  char s[4];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err="1"/>
              <a:t>cin</a:t>
            </a:r>
            <a:r>
              <a:rPr lang="en-US" sz="2000" dirty="0"/>
              <a:t> &gt;&gt; s;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cout</a:t>
            </a:r>
            <a:r>
              <a:rPr lang="en-US" sz="2000" dirty="0"/>
              <a:t> &lt;&lt; "s is: " &lt;&lt; s &lt;&lt; </a:t>
            </a:r>
            <a:r>
              <a:rPr lang="en-US" sz="2000" dirty="0" err="1"/>
              <a:t>endl</a:t>
            </a:r>
            <a:r>
              <a:rPr lang="en-US" sz="2000" dirty="0"/>
              <a:t>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cout</a:t>
            </a:r>
            <a:r>
              <a:rPr lang="en-US" sz="2000" dirty="0"/>
              <a:t> &lt;&lt; "x is: " &lt;&lt; x &lt;&lt; </a:t>
            </a:r>
            <a:r>
              <a:rPr lang="en-US" sz="2000" dirty="0" err="1"/>
              <a:t>endl</a:t>
            </a:r>
            <a:r>
              <a:rPr lang="en-US" sz="2000" dirty="0"/>
              <a:t>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4191000" y="987425"/>
            <a:ext cx="4876800" cy="53553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&gt; g++ -o bounds bounds.cc</a:t>
            </a:r>
          </a:p>
          <a:p>
            <a:r>
              <a:rPr lang="en-US" dirty="0" smtClean="0"/>
              <a:t>&gt; bounds</a:t>
            </a:r>
            <a:endParaRPr lang="en-US" dirty="0"/>
          </a:p>
          <a:p>
            <a:r>
              <a:rPr lang="en-US" dirty="0" smtClean="0"/>
              <a:t>&gt; bounds</a:t>
            </a:r>
          </a:p>
          <a:p>
            <a:r>
              <a:rPr lang="en-US" b="1" dirty="0" smtClean="0">
                <a:solidFill>
                  <a:srgbClr val="00CC66"/>
                </a:solidFill>
              </a:rPr>
              <a:t>cs205</a:t>
            </a:r>
          </a:p>
          <a:p>
            <a:r>
              <a:rPr lang="en-US" dirty="0" smtClean="0"/>
              <a:t>s is: cs205</a:t>
            </a:r>
          </a:p>
          <a:p>
            <a:r>
              <a:rPr lang="en-US" dirty="0" smtClean="0"/>
              <a:t>x is: 9</a:t>
            </a:r>
          </a:p>
          <a:p>
            <a:r>
              <a:rPr lang="en-US" dirty="0" smtClean="0"/>
              <a:t>&gt; bounds</a:t>
            </a:r>
          </a:p>
          <a:p>
            <a:r>
              <a:rPr lang="en-US" b="1" dirty="0" smtClean="0">
                <a:solidFill>
                  <a:srgbClr val="00CC66"/>
                </a:solidFill>
              </a:rPr>
              <a:t>cs2220</a:t>
            </a:r>
            <a:endParaRPr lang="en-US" b="1" dirty="0">
              <a:solidFill>
                <a:srgbClr val="00CC66"/>
              </a:solidFill>
            </a:endParaRPr>
          </a:p>
          <a:p>
            <a:r>
              <a:rPr lang="en-US" dirty="0"/>
              <a:t>s is: </a:t>
            </a:r>
            <a:r>
              <a:rPr lang="en-US" dirty="0" smtClean="0"/>
              <a:t>cs2220</a:t>
            </a:r>
            <a:endParaRPr lang="en-US" dirty="0"/>
          </a:p>
          <a:p>
            <a:r>
              <a:rPr lang="en-US" dirty="0"/>
              <a:t>x is: </a:t>
            </a:r>
            <a:r>
              <a:rPr lang="en-US" dirty="0" smtClean="0"/>
              <a:t>9</a:t>
            </a:r>
            <a:endParaRPr lang="en-US" dirty="0"/>
          </a:p>
          <a:p>
            <a:r>
              <a:rPr lang="en-US" dirty="0" smtClean="0"/>
              <a:t>&gt; bounds</a:t>
            </a:r>
          </a:p>
          <a:p>
            <a:r>
              <a:rPr lang="en-US" b="1" dirty="0" smtClean="0">
                <a:solidFill>
                  <a:srgbClr val="00CC66"/>
                </a:solidFill>
              </a:rPr>
              <a:t>cs2222222220</a:t>
            </a:r>
          </a:p>
          <a:p>
            <a:r>
              <a:rPr lang="en-US" dirty="0" smtClean="0"/>
              <a:t>s is: cs2222222220</a:t>
            </a:r>
          </a:p>
          <a:p>
            <a:r>
              <a:rPr lang="en-US" dirty="0" smtClean="0"/>
              <a:t>x is: 0</a:t>
            </a:r>
          </a:p>
          <a:p>
            <a:r>
              <a:rPr lang="en-US" dirty="0" smtClean="0"/>
              <a:t>&gt; </a:t>
            </a:r>
            <a:r>
              <a:rPr lang="en-US" dirty="0"/>
              <a:t>bounds</a:t>
            </a:r>
          </a:p>
          <a:p>
            <a:r>
              <a:rPr lang="en-US" dirty="0" err="1">
                <a:solidFill>
                  <a:srgbClr val="00CC66"/>
                </a:solidFill>
              </a:rPr>
              <a:t>aaaaaaaaaaaaaaaaaaaaaaaaaaaaaaaaa</a:t>
            </a:r>
            <a:endParaRPr lang="en-US" dirty="0">
              <a:solidFill>
                <a:srgbClr val="00CC66"/>
              </a:solidFill>
            </a:endParaRPr>
          </a:p>
          <a:p>
            <a:r>
              <a:rPr lang="en-US" dirty="0"/>
              <a:t>s is: </a:t>
            </a:r>
            <a:r>
              <a:rPr lang="en-US" dirty="0" err="1"/>
              <a:t>aaaaaaaaaaaaaaaaaaaaaaaaaaaaaaaaa</a:t>
            </a:r>
            <a:endParaRPr lang="en-US" dirty="0"/>
          </a:p>
          <a:p>
            <a:r>
              <a:rPr lang="en-US" dirty="0"/>
              <a:t>x is: 1633771873</a:t>
            </a:r>
          </a:p>
          <a:p>
            <a:r>
              <a:rPr lang="en-US" dirty="0"/>
              <a:t>Segmentation fault (core dumped)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6038611" y="1854199"/>
            <a:ext cx="1165704" cy="369332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User input</a:t>
            </a:r>
            <a:endParaRPr lang="en-US" dirty="0"/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 flipH="1">
            <a:off x="4953000" y="2016125"/>
            <a:ext cx="1063625" cy="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4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4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4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4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47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47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47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47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747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47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7478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1855788" y="106363"/>
            <a:ext cx="1763712" cy="6092825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7859" name="Line 3"/>
          <p:cNvSpPr>
            <a:spLocks noChangeShapeType="1"/>
          </p:cNvSpPr>
          <p:nvPr/>
        </p:nvSpPr>
        <p:spPr bwMode="auto">
          <a:xfrm>
            <a:off x="1855788" y="1063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0" name="Line 4"/>
          <p:cNvSpPr>
            <a:spLocks noChangeShapeType="1"/>
          </p:cNvSpPr>
          <p:nvPr/>
        </p:nvSpPr>
        <p:spPr bwMode="auto">
          <a:xfrm>
            <a:off x="1855788" y="7159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1" name="Line 5"/>
          <p:cNvSpPr>
            <a:spLocks noChangeShapeType="1"/>
          </p:cNvSpPr>
          <p:nvPr/>
        </p:nvSpPr>
        <p:spPr bwMode="auto">
          <a:xfrm>
            <a:off x="1855788" y="13255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>
            <a:off x="1855788" y="19351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>
            <a:off x="1855788" y="25447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4" name="Line 8"/>
          <p:cNvSpPr>
            <a:spLocks noChangeShapeType="1"/>
          </p:cNvSpPr>
          <p:nvPr/>
        </p:nvSpPr>
        <p:spPr bwMode="auto">
          <a:xfrm>
            <a:off x="1855788" y="31543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5" name="Line 9"/>
          <p:cNvSpPr>
            <a:spLocks noChangeShapeType="1"/>
          </p:cNvSpPr>
          <p:nvPr/>
        </p:nvSpPr>
        <p:spPr bwMode="auto">
          <a:xfrm>
            <a:off x="1855788" y="37639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1855788" y="43735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67" name="Line 11"/>
          <p:cNvSpPr>
            <a:spLocks noChangeShapeType="1"/>
          </p:cNvSpPr>
          <p:nvPr/>
        </p:nvSpPr>
        <p:spPr bwMode="auto">
          <a:xfrm>
            <a:off x="1866900" y="4906963"/>
            <a:ext cx="1711325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7868" name="Line 12"/>
          <p:cNvSpPr>
            <a:spLocks noChangeShapeType="1"/>
          </p:cNvSpPr>
          <p:nvPr/>
        </p:nvSpPr>
        <p:spPr bwMode="auto">
          <a:xfrm>
            <a:off x="1885950" y="106363"/>
            <a:ext cx="1711325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7869" name="Text Box 13"/>
          <p:cNvSpPr txBox="1">
            <a:spLocks noChangeArrowheads="1"/>
          </p:cNvSpPr>
          <p:nvPr/>
        </p:nvSpPr>
        <p:spPr bwMode="auto">
          <a:xfrm>
            <a:off x="1414463" y="749300"/>
            <a:ext cx="342900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s</a:t>
            </a:r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1416050" y="3200400"/>
            <a:ext cx="360363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x</a:t>
            </a:r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2530475" y="3249613"/>
            <a:ext cx="3540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9</a:t>
            </a:r>
          </a:p>
        </p:txBody>
      </p:sp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3886200" y="3200400"/>
            <a:ext cx="4970463" cy="1465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&gt; bounds</a:t>
            </a:r>
          </a:p>
          <a:p>
            <a:r>
              <a:rPr lang="en-US">
                <a:solidFill>
                  <a:srgbClr val="00CC66"/>
                </a:solidFill>
              </a:rPr>
              <a:t>aaaaaaaaaaaaaaaaaaaaaaaaaaaaaaaaa</a:t>
            </a:r>
          </a:p>
          <a:p>
            <a:r>
              <a:rPr lang="en-US"/>
              <a:t>s is: aaaaaaaaaaaaaaaaaaaaaaaaaaaaaaaaa</a:t>
            </a:r>
          </a:p>
          <a:p>
            <a:r>
              <a:rPr lang="en-US"/>
              <a:t>x is: 1633771873</a:t>
            </a:r>
          </a:p>
          <a:p>
            <a:r>
              <a:rPr lang="en-US" b="1">
                <a:solidFill>
                  <a:srgbClr val="0000CC"/>
                </a:solidFill>
              </a:rPr>
              <a:t>Segmentation fault (core dumped)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2579688" y="771525"/>
            <a:ext cx="4905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‘a’</a:t>
            </a:r>
          </a:p>
        </p:txBody>
      </p:sp>
      <p:sp>
        <p:nvSpPr>
          <p:cNvPr id="377875" name="Text Box 19"/>
          <p:cNvSpPr txBox="1">
            <a:spLocks noChangeArrowheads="1"/>
          </p:cNvSpPr>
          <p:nvPr/>
        </p:nvSpPr>
        <p:spPr bwMode="auto">
          <a:xfrm>
            <a:off x="2568575" y="1392238"/>
            <a:ext cx="4968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‘a’</a:t>
            </a:r>
          </a:p>
        </p:txBody>
      </p:sp>
      <p:sp>
        <p:nvSpPr>
          <p:cNvPr id="377876" name="Text Box 20"/>
          <p:cNvSpPr txBox="1">
            <a:spLocks noChangeArrowheads="1"/>
          </p:cNvSpPr>
          <p:nvPr/>
        </p:nvSpPr>
        <p:spPr bwMode="auto">
          <a:xfrm>
            <a:off x="2551113" y="2022475"/>
            <a:ext cx="5302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‘a’</a:t>
            </a: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2568575" y="2632075"/>
            <a:ext cx="4953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‘a’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1917700" y="3230563"/>
            <a:ext cx="1620838" cy="457200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‘a’</a:t>
            </a:r>
          </a:p>
        </p:txBody>
      </p:sp>
      <p:sp>
        <p:nvSpPr>
          <p:cNvPr id="377879" name="Text Box 23"/>
          <p:cNvSpPr txBox="1">
            <a:spLocks noChangeArrowheads="1"/>
          </p:cNvSpPr>
          <p:nvPr/>
        </p:nvSpPr>
        <p:spPr bwMode="auto">
          <a:xfrm>
            <a:off x="1930400" y="3821113"/>
            <a:ext cx="1620838" cy="457200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‘a’</a:t>
            </a:r>
          </a:p>
        </p:txBody>
      </p:sp>
      <p:sp>
        <p:nvSpPr>
          <p:cNvPr id="377880" name="Line 24"/>
          <p:cNvSpPr>
            <a:spLocks noChangeShapeType="1"/>
          </p:cNvSpPr>
          <p:nvPr/>
        </p:nvSpPr>
        <p:spPr bwMode="auto">
          <a:xfrm>
            <a:off x="1871663" y="43735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81" name="Line 25"/>
          <p:cNvSpPr>
            <a:spLocks noChangeShapeType="1"/>
          </p:cNvSpPr>
          <p:nvPr/>
        </p:nvSpPr>
        <p:spPr bwMode="auto">
          <a:xfrm>
            <a:off x="1871663" y="49831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82" name="Line 26"/>
          <p:cNvSpPr>
            <a:spLocks noChangeShapeType="1"/>
          </p:cNvSpPr>
          <p:nvPr/>
        </p:nvSpPr>
        <p:spPr bwMode="auto">
          <a:xfrm>
            <a:off x="1871663" y="5592763"/>
            <a:ext cx="1752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83" name="Text Box 27"/>
          <p:cNvSpPr txBox="1">
            <a:spLocks noChangeArrowheads="1"/>
          </p:cNvSpPr>
          <p:nvPr/>
        </p:nvSpPr>
        <p:spPr bwMode="auto">
          <a:xfrm>
            <a:off x="2546350" y="4468813"/>
            <a:ext cx="3540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9</a:t>
            </a:r>
          </a:p>
        </p:txBody>
      </p:sp>
      <p:sp>
        <p:nvSpPr>
          <p:cNvPr id="377884" name="Text Box 28"/>
          <p:cNvSpPr txBox="1">
            <a:spLocks noChangeArrowheads="1"/>
          </p:cNvSpPr>
          <p:nvPr/>
        </p:nvSpPr>
        <p:spPr bwMode="auto">
          <a:xfrm>
            <a:off x="1933575" y="4449763"/>
            <a:ext cx="1620838" cy="457200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‘a’</a:t>
            </a:r>
          </a:p>
        </p:txBody>
      </p:sp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1946275" y="5040313"/>
            <a:ext cx="1620838" cy="457200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‘a’</a:t>
            </a:r>
          </a:p>
        </p:txBody>
      </p:sp>
      <p:sp>
        <p:nvSpPr>
          <p:cNvPr id="377886" name="Text Box 30"/>
          <p:cNvSpPr txBox="1">
            <a:spLocks noChangeArrowheads="1"/>
          </p:cNvSpPr>
          <p:nvPr/>
        </p:nvSpPr>
        <p:spPr bwMode="auto">
          <a:xfrm>
            <a:off x="327025" y="5400675"/>
            <a:ext cx="1452563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/>
              <a:t>return </a:t>
            </a:r>
          </a:p>
          <a:p>
            <a:pPr algn="r"/>
            <a:r>
              <a:rPr lang="en-US" sz="2800"/>
              <a:t>address</a:t>
            </a:r>
          </a:p>
        </p:txBody>
      </p:sp>
      <p:sp>
        <p:nvSpPr>
          <p:cNvPr id="377887" name="Text Box 31"/>
          <p:cNvSpPr txBox="1">
            <a:spLocks noChangeArrowheads="1"/>
          </p:cNvSpPr>
          <p:nvPr/>
        </p:nvSpPr>
        <p:spPr bwMode="auto">
          <a:xfrm>
            <a:off x="1944688" y="5659438"/>
            <a:ext cx="1620837" cy="457200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‘a’</a:t>
            </a:r>
          </a:p>
        </p:txBody>
      </p:sp>
      <p:sp>
        <p:nvSpPr>
          <p:cNvPr id="377888" name="Text Box 32"/>
          <p:cNvSpPr txBox="1">
            <a:spLocks noChangeArrowheads="1"/>
          </p:cNvSpPr>
          <p:nvPr/>
        </p:nvSpPr>
        <p:spPr bwMode="auto">
          <a:xfrm>
            <a:off x="3939381" y="4865688"/>
            <a:ext cx="4443845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When main returns, execution jumps to</a:t>
            </a:r>
          </a:p>
          <a:p>
            <a:r>
              <a:rPr lang="en-US" dirty="0"/>
              <a:t>the return address stored on the stack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But, the input overwrote that return address!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4836319" y="128587"/>
            <a:ext cx="3690938" cy="289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/>
              <a:t># include &lt;</a:t>
            </a:r>
            <a:r>
              <a:rPr lang="en-US" sz="1600" dirty="0" err="1" smtClean="0"/>
              <a:t>iostream</a:t>
            </a:r>
            <a:r>
              <a:rPr lang="en-US" sz="1600" dirty="0" smtClean="0"/>
              <a:t>&gt;</a:t>
            </a:r>
            <a:endParaRPr lang="en-US" sz="1600" dirty="0"/>
          </a:p>
          <a:p>
            <a:r>
              <a:rPr lang="en-US" sz="1600" dirty="0" smtClean="0"/>
              <a:t>using namespace std;</a:t>
            </a:r>
          </a:p>
          <a:p>
            <a:endParaRPr lang="en-US" sz="1600" dirty="0"/>
          </a:p>
          <a:p>
            <a:r>
              <a:rPr lang="en-US" sz="1600" dirty="0" err="1"/>
              <a:t>int</a:t>
            </a:r>
            <a:r>
              <a:rPr lang="en-US" sz="1600" dirty="0"/>
              <a:t> main (void) {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int</a:t>
            </a:r>
            <a:r>
              <a:rPr lang="en-US" sz="1600" dirty="0"/>
              <a:t> x = 9;</a:t>
            </a:r>
          </a:p>
          <a:p>
            <a:r>
              <a:rPr lang="en-US" sz="1600" dirty="0"/>
              <a:t>  char s[4];</a:t>
            </a:r>
          </a:p>
          <a:p>
            <a:endParaRPr lang="en-US" sz="1600" dirty="0"/>
          </a:p>
          <a:p>
            <a:r>
              <a:rPr lang="en-US" sz="1600" dirty="0"/>
              <a:t>  </a:t>
            </a:r>
            <a:r>
              <a:rPr lang="en-US" sz="1600" dirty="0" err="1"/>
              <a:t>cin</a:t>
            </a:r>
            <a:r>
              <a:rPr lang="en-US" sz="1600" dirty="0"/>
              <a:t> &gt;&gt; s;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cout</a:t>
            </a:r>
            <a:r>
              <a:rPr lang="en-US" sz="1600" dirty="0"/>
              <a:t> &lt;&lt; "s is: " &lt;&lt; s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cout</a:t>
            </a:r>
            <a:r>
              <a:rPr lang="en-US" sz="1600" dirty="0"/>
              <a:t> &lt;&lt; "x is: " &lt;&lt; x &lt;&lt; </a:t>
            </a:r>
            <a:r>
              <a:rPr lang="en-US" sz="1600" dirty="0" err="1"/>
              <a:t>endl</a:t>
            </a:r>
            <a:r>
              <a:rPr lang="en-US" sz="1600" dirty="0"/>
              <a:t>;</a:t>
            </a:r>
          </a:p>
          <a:p>
            <a:r>
              <a:rPr lang="en-US" sz="16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6" grpId="0" autoUpdateAnimBg="0"/>
      <p:bldP spid="377887" grpId="0" animBg="1"/>
      <p:bldP spid="377887" grpId="1" animBg="1"/>
      <p:bldP spid="3778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things go really bad…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If </a:t>
            </a:r>
            <a:r>
              <a:rPr lang="en-US" dirty="0"/>
              <a:t>person entering input is </a:t>
            </a:r>
            <a:r>
              <a:rPr lang="en-US" dirty="0" smtClean="0"/>
              <a:t>clever and mean, </a:t>
            </a:r>
            <a:r>
              <a:rPr lang="en-US" dirty="0"/>
              <a:t>they can put what they want in the return address, and their own code after that to jump to!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b="1" dirty="0" smtClean="0"/>
              <a:t>Buffer </a:t>
            </a:r>
            <a:r>
              <a:rPr lang="en-US" b="1" dirty="0"/>
              <a:t>Overflow </a:t>
            </a:r>
            <a:r>
              <a:rPr lang="en-US" b="1" dirty="0" smtClean="0"/>
              <a:t>Attack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		“</a:t>
            </a:r>
            <a:r>
              <a:rPr lang="en-US" i="1" dirty="0"/>
              <a:t>Stack Smashing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12653</TotalTime>
  <Words>1421</Words>
  <Application>Microsoft Office PowerPoint</Application>
  <PresentationFormat>On-screen Show (4:3)</PresentationFormat>
  <Paragraphs>314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Class 19: Java Security</vt:lpstr>
      <vt:lpstr>Plan for Today</vt:lpstr>
      <vt:lpstr>Buzzword Description</vt:lpstr>
      <vt:lpstr>What is a secure programming language?</vt:lpstr>
      <vt:lpstr>Safe Programming Languages</vt:lpstr>
      <vt:lpstr>What happens if you don’t have  type/memory safety?</vt:lpstr>
      <vt:lpstr>Lack of Safety in C++</vt:lpstr>
      <vt:lpstr>Slide 8</vt:lpstr>
      <vt:lpstr>When things go really bad…</vt:lpstr>
      <vt:lpstr>Code Red</vt:lpstr>
      <vt:lpstr>Buffer Overflows</vt:lpstr>
      <vt:lpstr>Is the Java Programming Language safe?</vt:lpstr>
      <vt:lpstr>Is the Java Programming Language safe?</vt:lpstr>
      <vt:lpstr>Malicious Code</vt:lpstr>
      <vt:lpstr>Safe Languages?</vt:lpstr>
      <vt:lpstr>JVML</vt:lpstr>
      <vt:lpstr>Does JVML satisfy Java PL’s safety properties?</vt:lpstr>
      <vt:lpstr>Java Virtual Machine</vt:lpstr>
      <vt:lpstr>Implementing the JavaVM</vt:lpstr>
      <vt:lpstr>Java Byte Codes</vt:lpstr>
      <vt:lpstr>Stack-Based Computation</vt:lpstr>
      <vt:lpstr>Some Java Instructions</vt:lpstr>
      <vt:lpstr>Some Java Instructions</vt:lpstr>
      <vt:lpstr>Arithmetic</vt:lpstr>
      <vt:lpstr>Arithmetic</vt:lpstr>
      <vt:lpstr>Java Byte Code Instructions</vt:lpstr>
      <vt:lpstr>Other Instruction Classes</vt:lpstr>
      <vt:lpstr>Slide 28</vt:lpstr>
      <vt:lpstr>Does JVML satisfy JavaPL’s safety properties?</vt:lpstr>
      <vt:lpstr>JVML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evans</cp:lastModifiedBy>
  <cp:revision>1271</cp:revision>
  <dcterms:created xsi:type="dcterms:W3CDTF">2010-09-07T21:02:44Z</dcterms:created>
  <dcterms:modified xsi:type="dcterms:W3CDTF">2010-10-28T21:01:08Z</dcterms:modified>
</cp:coreProperties>
</file>