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04" r:id="rId3"/>
    <p:sldId id="337" r:id="rId4"/>
    <p:sldId id="338" r:id="rId5"/>
    <p:sldId id="322" r:id="rId6"/>
    <p:sldId id="324" r:id="rId7"/>
    <p:sldId id="325" r:id="rId8"/>
    <p:sldId id="326" r:id="rId9"/>
    <p:sldId id="327" r:id="rId10"/>
    <p:sldId id="331" r:id="rId11"/>
    <p:sldId id="332" r:id="rId12"/>
    <p:sldId id="333" r:id="rId13"/>
    <p:sldId id="334" r:id="rId14"/>
    <p:sldId id="305" r:id="rId15"/>
    <p:sldId id="306" r:id="rId16"/>
    <p:sldId id="335" r:id="rId17"/>
    <p:sldId id="339" r:id="rId18"/>
    <p:sldId id="340" r:id="rId19"/>
    <p:sldId id="307" r:id="rId20"/>
    <p:sldId id="308" r:id="rId21"/>
    <p:sldId id="328" r:id="rId22"/>
    <p:sldId id="309" r:id="rId23"/>
    <p:sldId id="310" r:id="rId24"/>
    <p:sldId id="311" r:id="rId25"/>
    <p:sldId id="312" r:id="rId26"/>
    <p:sldId id="313" r:id="rId27"/>
    <p:sldId id="314" r:id="rId28"/>
    <p:sldId id="303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ollo\evans\cs2220\submitted\surveys\surveys.csv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pollo\evans\cs2220\submitted\surveys\surveys.csv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6805555555555555"/>
          <c:y val="0.11342592592592594"/>
          <c:w val="0.63055555555555565"/>
          <c:h val="0.88657407407407418"/>
        </c:manualLayout>
      </c:layout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surveys!$J$27:$J$30</c:f>
              <c:strCache>
                <c:ptCount val="4"/>
                <c:pt idx="0">
                  <c:v>None</c:v>
                </c:pt>
                <c:pt idx="1">
                  <c:v>Short Program</c:v>
                </c:pt>
                <c:pt idx="2">
                  <c:v>Class</c:v>
                </c:pt>
                <c:pt idx="3">
                  <c:v>Large Program</c:v>
                </c:pt>
              </c:strCache>
            </c:strRef>
          </c:cat>
          <c:val>
            <c:numRef>
              <c:f>surveys!$K$27:$K$30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  <c:showCatName val="1"/>
            <c:separator> </c:separator>
            <c:showLeaderLines val="1"/>
          </c:dLbls>
          <c:cat>
            <c:strRef>
              <c:f>surveys!$Q$23:$Q$32</c:f>
              <c:strCache>
                <c:ptCount val="10"/>
                <c:pt idx="0">
                  <c:v>Bioinformatics</c:v>
                </c:pt>
                <c:pt idx="1">
                  <c:v>Crypto</c:v>
                </c:pt>
                <c:pt idx="2">
                  <c:v>Facebook</c:v>
                </c:pt>
                <c:pt idx="3">
                  <c:v>Finance</c:v>
                </c:pt>
                <c:pt idx="4">
                  <c:v>Instant Messaging</c:v>
                </c:pt>
                <c:pt idx="5">
                  <c:v>Image</c:v>
                </c:pt>
                <c:pt idx="6">
                  <c:v>Language</c:v>
                </c:pt>
                <c:pt idx="7">
                  <c:v>Poker/Games</c:v>
                </c:pt>
                <c:pt idx="8">
                  <c:v>Twitter</c:v>
                </c:pt>
                <c:pt idx="9">
                  <c:v>Web</c:v>
                </c:pt>
              </c:strCache>
            </c:strRef>
          </c:cat>
          <c:val>
            <c:numRef>
              <c:f>surveys!$R$23:$R$32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3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2</c:v>
                </c:pt>
                <c:pt idx="9">
                  <c:v>10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EBD29E-BF96-4DF9-80CD-F1D2C35044B8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A3E004E-8A26-490C-895C-BABC424DF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004E-8A26-490C-895C-BABC424DFB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004E-8A26-490C-895C-BABC424DFB5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E004E-8A26-490C-895C-BABC424DFB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F5E1-7704-442C-A3C8-352380077AAE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4E62-4D17-4F19-86A0-9B66EA8B4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3" Type="http://schemas.openxmlformats.org/officeDocument/2006/relationships/hyperlink" Target="http://images.google.com/imgres?imgurl=http://pupeno.com/blog/images/the-c-programming-language-2nd-edition.png&amp;imgrefurl=http://pupeno.com/blog/the-c-programming-language-2nd-edition&amp;h=500&amp;w=379&amp;sz=138&amp;hl=en&amp;start=30&amp;tbnid=joScMSinif6w7M:&amp;tbnh=130&amp;tbnw=99&amp;prev=/images?q=programming+language&amp;start=20&amp;ndsp=20&amp;svnum=10&amp;hl=en&amp;lr=&amp;rls=com.microsoft:en-us&amp;sa=N" TargetMode="External"/><Relationship Id="rId7" Type="http://schemas.openxmlformats.org/officeDocument/2006/relationships/hyperlink" Target="http://www.cs.arizona.edu/icon/lb3.htm" TargetMode="External"/><Relationship Id="rId12" Type="http://schemas.openxmlformats.org/officeDocument/2006/relationships/hyperlink" Target="http://www.amazon.com/gp/product/images/0974514055/ref=dp_image_0/104-3065195-1438341?ie=UTF8&amp;n=283155&amp;s=book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7.jpeg"/><Relationship Id="rId5" Type="http://schemas.openxmlformats.org/officeDocument/2006/relationships/hyperlink" Target="http://images.google.com/imgres?imgurl=http://homepage.ruhr-uni-bochum.de/Marcus.Brinkmann/title.jpg&amp;imgrefurl=http://homepage.ruhr-uni-bochum.de/Marcus.Brinkmann/books.html&amp;h=600&amp;w=483&amp;sz=75&amp;hl=en&amp;start=23&amp;tbnid=WpOBsu0HummPTM:&amp;tbnh=135&amp;tbnw=109&amp;prev=/images?q=programming+language&amp;start=20&amp;ndsp=20&amp;svnum=10&amp;hl=en&amp;lr=&amp;rls=com.microsoft:en-us&amp;sa=N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://www.amazon.com/gp/product/images/0596000855/ref=dp_image_0/104-3065195-1438341?ie=UTF8&amp;n=283155&amp;s=books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hyperlink" Target="http://images.google.com/imgres?imgurl=http://www.plt-scheme.org/plt-blue.jpg&amp;imgrefurl=http://download.plt-scheme.org/drscheme/&amp;h=256&amp;w=266&amp;sz=23&amp;hl=en&amp;start=3&amp;tbnid=Ly9_Gr4NFmX7XM:&amp;tbnh=109&amp;tbnw=113&amp;prev=/images?q=scheme&amp;svnum=10&amp;hl=en&amp;lr=&amp;rls=com.microsoft:en-us&amp;sa=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ootout.alioth.debian.org/u32/which-programming-languages-are-fastest.php?gpp=on&amp;java=on&amp;sbcl=on&amp;javaxint=on&amp;python3=on&amp;calc=char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hire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4582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cs2220: Engineering Software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2: </a:t>
            </a:r>
            <a:br>
              <a:rPr lang="en-US" dirty="0" smtClean="0"/>
            </a:br>
            <a:r>
              <a:rPr lang="en-US" dirty="0" smtClean="0"/>
              <a:t>Introduction Java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343400"/>
            <a:ext cx="3581400" cy="12954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Fall 2010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University of Virginia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David Evans</a:t>
            </a:r>
            <a:endParaRPr lang="en-US" sz="2400" dirty="0"/>
          </a:p>
        </p:txBody>
      </p:sp>
      <p:pic>
        <p:nvPicPr>
          <p:cNvPr id="5" name="Picture 4" descr="IMG_1250.JPG"/>
          <p:cNvPicPr>
            <a:picLocks noChangeAspect="1"/>
          </p:cNvPicPr>
          <p:nvPr/>
        </p:nvPicPr>
        <p:blipFill>
          <a:blip r:embed="rId2" cstate="print"/>
          <a:srcRect r="1641"/>
          <a:stretch>
            <a:fillRect/>
          </a:stretch>
        </p:blipFill>
        <p:spPr>
          <a:xfrm>
            <a:off x="8627" y="5714889"/>
            <a:ext cx="9135373" cy="11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jsbwv2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55563"/>
            <a:ext cx="3902075" cy="5719762"/>
          </a:xfrm>
          <a:prstGeom prst="rect">
            <a:avLst/>
          </a:prstGeom>
          <a:noFill/>
        </p:spPr>
      </p:pic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4875213" y="5222875"/>
            <a:ext cx="3908425" cy="914400"/>
          </a:xfrm>
          <a:prstGeom prst="rect">
            <a:avLst/>
          </a:prstGeom>
          <a:solidFill>
            <a:schemeClr val="bg1">
              <a:alpha val="96001"/>
            </a:schemeClr>
          </a:solidFill>
          <a:ln w="317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>
                <a:latin typeface="Arial" charset="0"/>
              </a:rPr>
              <a:t>J S Bach, “Coffee Cantata”, BWV 211 (1732) </a:t>
            </a:r>
          </a:p>
          <a:p>
            <a:r>
              <a:rPr lang="en-US" sz="1400">
                <a:latin typeface="Arial" charset="0"/>
              </a:rPr>
              <a:t>www.npj.com/homepage/teritowe/jsbhand.html </a:t>
            </a:r>
          </a:p>
        </p:txBody>
      </p:sp>
      <p:pic>
        <p:nvPicPr>
          <p:cNvPr id="674820" name="Picture 4" descr="jjj1a"/>
          <p:cNvPicPr>
            <a:picLocks noChangeAspect="1" noChangeArrowheads="1"/>
          </p:cNvPicPr>
          <p:nvPr/>
        </p:nvPicPr>
        <p:blipFill>
          <a:blip r:embed="rId3" cstate="print"/>
          <a:srcRect l="4106" t="3471" r="47131" b="15129"/>
          <a:stretch>
            <a:fillRect/>
          </a:stretch>
        </p:blipFill>
        <p:spPr bwMode="auto">
          <a:xfrm>
            <a:off x="174625" y="107950"/>
            <a:ext cx="4600575" cy="4876800"/>
          </a:xfrm>
          <a:prstGeom prst="rect">
            <a:avLst/>
          </a:prstGeom>
          <a:noFill/>
        </p:spPr>
      </p:pic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469900" y="5180013"/>
            <a:ext cx="4286250" cy="10064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 charset="0"/>
              </a:rPr>
              <a:t>“Jamais Jamais Jamais” from 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Harmonice Musices Odhecaton A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. (1501)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Music Notation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477963"/>
            <a:ext cx="4048125" cy="3505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201613" y="5208588"/>
            <a:ext cx="4343400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/>
              <a:t>Roman Haubenstock-Ramati, </a:t>
            </a:r>
            <a:r>
              <a:rPr lang="en-US" sz="2400" i="1"/>
              <a:t>Concerto a Tre</a:t>
            </a:r>
            <a:r>
              <a:rPr lang="en-US" sz="2400"/>
              <a:t> </a:t>
            </a: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4564063" y="5302250"/>
            <a:ext cx="4214812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/>
              <a:t>John Cage, </a:t>
            </a:r>
            <a:r>
              <a:rPr lang="en-US" sz="2400" i="1"/>
              <a:t>Fontana Mix</a:t>
            </a:r>
            <a:endParaRPr lang="en-US" sz="2400"/>
          </a:p>
        </p:txBody>
      </p:sp>
      <p:pic>
        <p:nvPicPr>
          <p:cNvPr id="6912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63" y="1722438"/>
            <a:ext cx="4727575" cy="3073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4186238" y="5926138"/>
            <a:ext cx="4941887" cy="2746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http://www.medienkunstnetz.de/works/fontana-mix/audio/1/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8738"/>
            <a:ext cx="3894138" cy="24717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6922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564" y="2159000"/>
            <a:ext cx="5068112" cy="4470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pic>
        <p:nvPicPr>
          <p:cNvPr id="6922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50" y="66675"/>
            <a:ext cx="3128963" cy="6223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 and Action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Languages change the way we </a:t>
            </a:r>
            <a:r>
              <a:rPr lang="en-US" sz="2800" b="1" dirty="0"/>
              <a:t>think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BASIC: think about GOTO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Scheme</a:t>
            </a:r>
            <a:r>
              <a:rPr lang="en-US" sz="2400" dirty="0"/>
              <a:t>: think about procedures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Algol</a:t>
            </a:r>
            <a:r>
              <a:rPr lang="en-US" sz="2400" dirty="0"/>
              <a:t>, Pascal: think about assignments, control blocks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Java: think about types, </a:t>
            </a:r>
            <a:r>
              <a:rPr lang="en-US" sz="2400" dirty="0" smtClean="0"/>
              <a:t>objects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Languages </a:t>
            </a:r>
            <a:r>
              <a:rPr lang="en-US" sz="2800" dirty="0"/>
              <a:t>provide </a:t>
            </a:r>
            <a:r>
              <a:rPr lang="en-US" sz="2800" b="1" dirty="0"/>
              <a:t>abstractions</a:t>
            </a:r>
            <a:r>
              <a:rPr lang="en-US" sz="2800" dirty="0"/>
              <a:t> of machine resources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Hide dangerous/confusing details: memory locations, instruction </a:t>
            </a:r>
            <a:r>
              <a:rPr lang="en-US" sz="2400" dirty="0" err="1"/>
              <a:t>opcodes</a:t>
            </a:r>
            <a:r>
              <a:rPr lang="en-US" sz="2400" dirty="0"/>
              <a:t>, number representations, calling conventions, etc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Hiding more increases </a:t>
            </a:r>
            <a:r>
              <a:rPr lang="en-US" sz="2400" b="1" dirty="0" smtClean="0"/>
              <a:t>simplicity</a:t>
            </a:r>
            <a:r>
              <a:rPr lang="en-US" sz="2400" dirty="0" smtClean="0"/>
              <a:t>, but limits </a:t>
            </a:r>
            <a:r>
              <a:rPr lang="en-US" sz="2400" b="1" dirty="0" smtClean="0"/>
              <a:t>expressiveness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45" name="Picture 21" descr="02626318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2014538"/>
            <a:ext cx="2286000" cy="2286000"/>
          </a:xfrm>
          <a:prstGeom prst="rect">
            <a:avLst/>
          </a:prstGeom>
          <a:noFill/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5575" cy="1143000"/>
          </a:xfrm>
        </p:spPr>
        <p:txBody>
          <a:bodyPr>
            <a:normAutofit fontScale="90000"/>
          </a:bodyPr>
          <a:lstStyle/>
          <a:p>
            <a:r>
              <a:rPr lang="en-US"/>
              <a:t>Why so many programming languages?</a:t>
            </a:r>
          </a:p>
        </p:txBody>
      </p:sp>
      <p:pic>
        <p:nvPicPr>
          <p:cNvPr id="487429" name="Picture 5" descr="the-c-programming-language-2nd-e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2441575"/>
            <a:ext cx="1052512" cy="1381125"/>
          </a:xfrm>
          <a:prstGeom prst="rect">
            <a:avLst/>
          </a:prstGeom>
          <a:noFill/>
        </p:spPr>
      </p:pic>
      <p:pic>
        <p:nvPicPr>
          <p:cNvPr id="487431" name="Picture 7" descr="tit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3025" y="4052888"/>
            <a:ext cx="1038225" cy="1285875"/>
          </a:xfrm>
          <a:prstGeom prst="rect">
            <a:avLst/>
          </a:prstGeom>
          <a:noFill/>
        </p:spPr>
      </p:pic>
      <p:pic>
        <p:nvPicPr>
          <p:cNvPr id="487433" name="Picture 9" descr="lb3_th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000" y="4578350"/>
            <a:ext cx="1123950" cy="1428750"/>
          </a:xfrm>
          <a:prstGeom prst="rect">
            <a:avLst/>
          </a:prstGeom>
          <a:noFill/>
        </p:spPr>
      </p:pic>
      <p:pic>
        <p:nvPicPr>
          <p:cNvPr id="487435" name="Picture 11" descr="duk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2888" y="2108200"/>
            <a:ext cx="1428750" cy="1428750"/>
          </a:xfrm>
          <a:prstGeom prst="rect">
            <a:avLst/>
          </a:prstGeom>
          <a:noFill/>
        </p:spPr>
      </p:pic>
      <p:pic>
        <p:nvPicPr>
          <p:cNvPr id="487437" name="Picture 13" descr="Programming Python, Second Edition with C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4163" y="2124075"/>
            <a:ext cx="2286000" cy="2286000"/>
          </a:xfrm>
          <a:prstGeom prst="rect">
            <a:avLst/>
          </a:prstGeom>
          <a:noFill/>
        </p:spPr>
      </p:pic>
      <p:pic>
        <p:nvPicPr>
          <p:cNvPr id="487439" name="Picture 15" descr="Programming Ruby: The Pragmatic Programmers' Guide, Second Edit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300" y="3652838"/>
            <a:ext cx="2286000" cy="2286000"/>
          </a:xfrm>
          <a:prstGeom prst="rect">
            <a:avLst/>
          </a:prstGeom>
          <a:noFill/>
        </p:spPr>
      </p:pic>
      <p:pic>
        <p:nvPicPr>
          <p:cNvPr id="487443" name="Picture 19" descr="plt-blu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70688" y="4759325"/>
            <a:ext cx="1281112" cy="12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Differences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equivalently powerful!</a:t>
            </a:r>
          </a:p>
          <a:p>
            <a:pPr lvl="1"/>
            <a:r>
              <a:rPr lang="en-US" sz="2400" i="1" dirty="0"/>
              <a:t>Universal languages</a:t>
            </a:r>
            <a:r>
              <a:rPr lang="en-US" sz="2400" dirty="0"/>
              <a:t>: all capable of simulating each other</a:t>
            </a:r>
          </a:p>
          <a:p>
            <a:r>
              <a:rPr lang="en-US" sz="2800" dirty="0"/>
              <a:t>Fundamental differences</a:t>
            </a:r>
          </a:p>
          <a:p>
            <a:pPr lvl="1"/>
            <a:r>
              <a:rPr lang="en-US" sz="2400" dirty="0"/>
              <a:t>Expressiveness: how easy it is to describe a computation</a:t>
            </a:r>
          </a:p>
          <a:p>
            <a:pPr lvl="1"/>
            <a:r>
              <a:rPr lang="en-US" sz="2400" dirty="0"/>
              <a:t>“Truthiness”: likelihood that a program means what a programmer things it means</a:t>
            </a:r>
          </a:p>
          <a:p>
            <a:pPr lvl="1"/>
            <a:r>
              <a:rPr lang="en-US" sz="2400" dirty="0"/>
              <a:t>Safeness: impact of programmer mistakes</a:t>
            </a:r>
          </a:p>
          <a:p>
            <a:r>
              <a:rPr lang="en-US" sz="2800" dirty="0"/>
              <a:t>There is </a:t>
            </a:r>
            <a:r>
              <a:rPr lang="en-US" sz="2800" dirty="0" smtClean="0"/>
              <a:t>a fundamental conflict </a:t>
            </a:r>
            <a:r>
              <a:rPr lang="en-US" sz="2800" dirty="0"/>
              <a:t>between </a:t>
            </a:r>
            <a:r>
              <a:rPr lang="en-US" sz="2800" b="1" dirty="0"/>
              <a:t>expressiveness</a:t>
            </a:r>
            <a:r>
              <a:rPr lang="en-US" sz="2800" dirty="0"/>
              <a:t> and </a:t>
            </a:r>
            <a:r>
              <a:rPr lang="en-US" sz="2800" b="1" dirty="0"/>
              <a:t>truthiness</a:t>
            </a:r>
            <a:r>
              <a:rPr lang="en-US" sz="2800" dirty="0"/>
              <a:t>/safeness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Programming Language Design Space</a:t>
            </a:r>
          </a:p>
        </p:txBody>
      </p:sp>
      <p:sp>
        <p:nvSpPr>
          <p:cNvPr id="1477636" name="Text Box 4"/>
          <p:cNvSpPr txBox="1">
            <a:spLocks noChangeArrowheads="1"/>
          </p:cNvSpPr>
          <p:nvPr/>
        </p:nvSpPr>
        <p:spPr bwMode="auto">
          <a:xfrm rot="16200000">
            <a:off x="-834064" y="2973262"/>
            <a:ext cx="287655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ahoma" pitchFamily="34" charset="0"/>
              </a:rPr>
              <a:t>Expressiveness</a:t>
            </a:r>
          </a:p>
        </p:txBody>
      </p:sp>
      <p:sp>
        <p:nvSpPr>
          <p:cNvPr id="1477637" name="Text Box 5"/>
          <p:cNvSpPr txBox="1">
            <a:spLocks noChangeArrowheads="1"/>
          </p:cNvSpPr>
          <p:nvPr/>
        </p:nvSpPr>
        <p:spPr bwMode="auto">
          <a:xfrm>
            <a:off x="3379370" y="5848015"/>
            <a:ext cx="2382838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ahoma" pitchFamily="34" charset="0"/>
              </a:rPr>
              <a:t>“Truthiness”</a:t>
            </a:r>
          </a:p>
        </p:txBody>
      </p:sp>
      <p:sp>
        <p:nvSpPr>
          <p:cNvPr id="1477638" name="Rectangle 6"/>
          <p:cNvSpPr>
            <a:spLocks noChangeArrowheads="1"/>
          </p:cNvSpPr>
          <p:nvPr/>
        </p:nvSpPr>
        <p:spPr bwMode="auto">
          <a:xfrm>
            <a:off x="2449513" y="1338263"/>
            <a:ext cx="1273175" cy="488950"/>
          </a:xfrm>
          <a:prstGeom prst="rect">
            <a:avLst/>
          </a:prstGeom>
          <a:noFill/>
          <a:ln w="31750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Scheme</a:t>
            </a:r>
          </a:p>
        </p:txBody>
      </p:sp>
      <p:sp>
        <p:nvSpPr>
          <p:cNvPr id="1477639" name="Rectangle 7"/>
          <p:cNvSpPr>
            <a:spLocks noChangeArrowheads="1"/>
          </p:cNvSpPr>
          <p:nvPr/>
        </p:nvSpPr>
        <p:spPr bwMode="auto">
          <a:xfrm>
            <a:off x="2362200" y="1905000"/>
            <a:ext cx="1143000" cy="48895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Python</a:t>
            </a:r>
          </a:p>
        </p:txBody>
      </p:sp>
      <p:sp>
        <p:nvSpPr>
          <p:cNvPr id="1477643" name="Rectangle 11"/>
          <p:cNvSpPr>
            <a:spLocks noChangeArrowheads="1"/>
          </p:cNvSpPr>
          <p:nvPr/>
        </p:nvSpPr>
        <p:spPr bwMode="auto">
          <a:xfrm>
            <a:off x="5659438" y="4300538"/>
            <a:ext cx="815975" cy="4889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Java</a:t>
            </a:r>
          </a:p>
        </p:txBody>
      </p:sp>
      <p:sp>
        <p:nvSpPr>
          <p:cNvPr id="1477644" name="Rectangle 12"/>
          <p:cNvSpPr>
            <a:spLocks noChangeArrowheads="1"/>
          </p:cNvSpPr>
          <p:nvPr/>
        </p:nvSpPr>
        <p:spPr bwMode="auto">
          <a:xfrm>
            <a:off x="4337050" y="3408363"/>
            <a:ext cx="842963" cy="48895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C++</a:t>
            </a:r>
          </a:p>
        </p:txBody>
      </p:sp>
      <p:sp>
        <p:nvSpPr>
          <p:cNvPr id="1477645" name="Rectangle 13"/>
          <p:cNvSpPr>
            <a:spLocks noChangeArrowheads="1"/>
          </p:cNvSpPr>
          <p:nvPr/>
        </p:nvSpPr>
        <p:spPr bwMode="auto">
          <a:xfrm>
            <a:off x="3498850" y="3625850"/>
            <a:ext cx="398463" cy="48895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477646" name="Text Box 14"/>
          <p:cNvSpPr txBox="1">
            <a:spLocks noChangeArrowheads="1"/>
          </p:cNvSpPr>
          <p:nvPr/>
        </p:nvSpPr>
        <p:spPr bwMode="auto">
          <a:xfrm>
            <a:off x="-76200" y="5029200"/>
            <a:ext cx="9937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low</a:t>
            </a:r>
          </a:p>
        </p:txBody>
      </p:sp>
      <p:sp>
        <p:nvSpPr>
          <p:cNvPr id="1477647" name="Text Box 15"/>
          <p:cNvSpPr txBox="1">
            <a:spLocks noChangeArrowheads="1"/>
          </p:cNvSpPr>
          <p:nvPr/>
        </p:nvSpPr>
        <p:spPr bwMode="auto">
          <a:xfrm>
            <a:off x="3259" y="1020679"/>
            <a:ext cx="993775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/>
              <a:t>high</a:t>
            </a:r>
          </a:p>
        </p:txBody>
      </p:sp>
      <p:sp>
        <p:nvSpPr>
          <p:cNvPr id="1477648" name="Rectangle 16"/>
          <p:cNvSpPr>
            <a:spLocks noChangeArrowheads="1"/>
          </p:cNvSpPr>
          <p:nvPr/>
        </p:nvSpPr>
        <p:spPr bwMode="auto">
          <a:xfrm>
            <a:off x="7270750" y="4914900"/>
            <a:ext cx="1077913" cy="4889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Spec#</a:t>
            </a:r>
          </a:p>
        </p:txBody>
      </p:sp>
      <p:sp>
        <p:nvSpPr>
          <p:cNvPr id="1477649" name="Rectangle 17"/>
          <p:cNvSpPr>
            <a:spLocks noChangeArrowheads="1"/>
          </p:cNvSpPr>
          <p:nvPr/>
        </p:nvSpPr>
        <p:spPr bwMode="auto">
          <a:xfrm>
            <a:off x="6511925" y="4513263"/>
            <a:ext cx="727075" cy="4889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Ada</a:t>
            </a:r>
          </a:p>
        </p:txBody>
      </p:sp>
      <p:sp>
        <p:nvSpPr>
          <p:cNvPr id="1477650" name="Text Box 18"/>
          <p:cNvSpPr txBox="1">
            <a:spLocks noChangeArrowheads="1"/>
          </p:cNvSpPr>
          <p:nvPr/>
        </p:nvSpPr>
        <p:spPr bwMode="auto">
          <a:xfrm>
            <a:off x="6437313" y="3368675"/>
            <a:ext cx="1728787" cy="822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strict typing,</a:t>
            </a:r>
          </a:p>
          <a:p>
            <a:r>
              <a:rPr lang="en-US"/>
              <a:t>static</a:t>
            </a:r>
          </a:p>
        </p:txBody>
      </p:sp>
      <p:sp>
        <p:nvSpPr>
          <p:cNvPr id="1477652" name="Rectangle 20"/>
          <p:cNvSpPr>
            <a:spLocks noChangeArrowheads="1"/>
          </p:cNvSpPr>
          <p:nvPr/>
        </p:nvSpPr>
        <p:spPr bwMode="auto">
          <a:xfrm>
            <a:off x="2787650" y="2847975"/>
            <a:ext cx="1044575" cy="488950"/>
          </a:xfrm>
          <a:prstGeom prst="rect">
            <a:avLst/>
          </a:prstGeom>
          <a:noFill/>
          <a:ln w="317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BASIC</a:t>
            </a:r>
          </a:p>
        </p:txBody>
      </p:sp>
      <p:sp>
        <p:nvSpPr>
          <p:cNvPr id="1477653" name="Text Box 21"/>
          <p:cNvSpPr txBox="1">
            <a:spLocks noChangeArrowheads="1"/>
          </p:cNvSpPr>
          <p:nvPr/>
        </p:nvSpPr>
        <p:spPr bwMode="auto">
          <a:xfrm>
            <a:off x="1127125" y="5537200"/>
            <a:ext cx="269240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more mistake prone</a:t>
            </a:r>
          </a:p>
        </p:txBody>
      </p:sp>
      <p:sp>
        <p:nvSpPr>
          <p:cNvPr id="1477654" name="Text Box 22"/>
          <p:cNvSpPr txBox="1">
            <a:spLocks noChangeArrowheads="1"/>
          </p:cNvSpPr>
          <p:nvPr/>
        </p:nvSpPr>
        <p:spPr bwMode="auto">
          <a:xfrm>
            <a:off x="6032500" y="5556250"/>
            <a:ext cx="2490788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less mistake prone</a:t>
            </a:r>
          </a:p>
        </p:txBody>
      </p:sp>
      <p:sp>
        <p:nvSpPr>
          <p:cNvPr id="1477656" name="Line 24"/>
          <p:cNvSpPr>
            <a:spLocks noChangeShapeType="1"/>
          </p:cNvSpPr>
          <p:nvPr/>
        </p:nvSpPr>
        <p:spPr bwMode="auto">
          <a:xfrm flipV="1">
            <a:off x="1066800" y="5478463"/>
            <a:ext cx="7696200" cy="793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77657" name="Line 25"/>
          <p:cNvSpPr>
            <a:spLocks noChangeShapeType="1"/>
          </p:cNvSpPr>
          <p:nvPr/>
        </p:nvSpPr>
        <p:spPr bwMode="auto">
          <a:xfrm flipV="1">
            <a:off x="1068388" y="1251283"/>
            <a:ext cx="30496" cy="4243054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7659" name="Rectangle 27"/>
          <p:cNvSpPr>
            <a:spLocks noChangeArrowheads="1"/>
          </p:cNvSpPr>
          <p:nvPr/>
        </p:nvSpPr>
        <p:spPr bwMode="auto">
          <a:xfrm>
            <a:off x="3541713" y="1946275"/>
            <a:ext cx="1911350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dirty="0">
                <a:latin typeface="Tahoma" pitchFamily="34" charset="0"/>
              </a:rPr>
              <a:t>print ("Hello!")</a:t>
            </a:r>
          </a:p>
        </p:txBody>
      </p:sp>
      <p:sp>
        <p:nvSpPr>
          <p:cNvPr id="1477660" name="Rectangle 28"/>
          <p:cNvSpPr>
            <a:spLocks noChangeArrowheads="1"/>
          </p:cNvSpPr>
          <p:nvPr/>
        </p:nvSpPr>
        <p:spPr bwMode="auto">
          <a:xfrm>
            <a:off x="3738563" y="1371600"/>
            <a:ext cx="2166937" cy="428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(display “Hello!”)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7659" grpId="0" animBg="1"/>
      <p:bldP spid="14776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</a:t>
            </a:r>
            <a:r>
              <a:rPr lang="en-US" dirty="0" err="1" smtClean="0"/>
              <a:t>HelloWorld</a:t>
            </a:r>
            <a:r>
              <a:rPr lang="en-US" dirty="0" smtClean="0"/>
              <a:t> in Java</a:t>
            </a:r>
            <a:endParaRPr lang="en-US" dirty="0"/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066801" y="2143042"/>
            <a:ext cx="7315200" cy="286232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public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class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HelloWorld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{</a:t>
            </a:r>
            <a:r>
              <a:rPr lang="en-US" sz="3600" dirty="0"/>
              <a:t>	</a:t>
            </a:r>
          </a:p>
          <a:p>
            <a:r>
              <a:rPr lang="en-US" sz="3600" dirty="0"/>
              <a:t>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public static void main(String[]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args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{</a:t>
            </a:r>
          </a:p>
          <a:p>
            <a:r>
              <a:rPr lang="en-US" sz="3600" dirty="0"/>
              <a:t>    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</a:rPr>
              <a:t>System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</a:rPr>
              <a:t>out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600" b="1" dirty="0" err="1">
                <a:solidFill>
                  <a:srgbClr val="0070C0"/>
                </a:solidFill>
              </a:rPr>
              <a:t>println</a:t>
            </a:r>
            <a:r>
              <a:rPr lang="en-US" sz="3600" b="1" dirty="0">
                <a:solidFill>
                  <a:srgbClr val="0070C0"/>
                </a:solidFill>
              </a:rPr>
              <a:t> ("Hello!")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r>
              <a:rPr lang="en-US" sz="3600" dirty="0"/>
              <a:t> 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}</a:t>
            </a:r>
          </a:p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3084" y="3906253"/>
            <a:ext cx="207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Actual computation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569" y="4860758"/>
            <a:ext cx="23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Structural punctuation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5863" y="394635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3020" y="389823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04473" y="3092115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header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39252" y="254668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header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Pragmatic Differences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of available compilers, interpreters</a:t>
            </a:r>
          </a:p>
          <a:p>
            <a:r>
              <a:rPr lang="en-US" sz="2800" dirty="0"/>
              <a:t>Tools available</a:t>
            </a:r>
          </a:p>
          <a:p>
            <a:r>
              <a:rPr lang="en-US" sz="2800" dirty="0"/>
              <a:t>Libraries</a:t>
            </a:r>
          </a:p>
          <a:p>
            <a:r>
              <a:rPr lang="en-US" sz="2800" dirty="0"/>
              <a:t>Portability</a:t>
            </a:r>
          </a:p>
          <a:p>
            <a:r>
              <a:rPr lang="en-US" sz="2800" dirty="0"/>
              <a:t>Availability/cost of programmers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Announcements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Assistant Teacher:</a:t>
            </a:r>
            <a:r>
              <a:rPr lang="en-US" dirty="0" smtClean="0"/>
              <a:t> Robbie </a:t>
            </a:r>
            <a:r>
              <a:rPr lang="en-US" dirty="0" err="1" smtClean="0"/>
              <a:t>Hott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Help for PS1: Friday, 2:30-3:30pm (Thornton Stacks)</a:t>
            </a:r>
            <a:endParaRPr lang="en-US" dirty="0"/>
          </a:p>
          <a:p>
            <a:pPr>
              <a:buNone/>
            </a:pPr>
            <a:r>
              <a:rPr lang="en-US" b="1" dirty="0"/>
              <a:t>Office Hours</a:t>
            </a:r>
          </a:p>
          <a:p>
            <a:pPr lvl="1">
              <a:buNone/>
            </a:pPr>
            <a:r>
              <a:rPr lang="en-US" dirty="0" smtClean="0"/>
              <a:t>Extended Thursday to be 11am-12:30pm</a:t>
            </a:r>
          </a:p>
          <a:p>
            <a:pPr lvl="1">
              <a:buNone/>
            </a:pPr>
            <a:r>
              <a:rPr lang="en-US" dirty="0" smtClean="0"/>
              <a:t>Extended Monday to be 1:30-3:30pm</a:t>
            </a:r>
          </a:p>
          <a:p>
            <a:pPr lvl="1">
              <a:buNone/>
            </a:pPr>
            <a:r>
              <a:rPr lang="en-US" dirty="0" smtClean="0"/>
              <a:t>Added Wednesday, noon-1pm</a:t>
            </a:r>
          </a:p>
          <a:p>
            <a:pPr lvl="1">
              <a:buNone/>
            </a:pPr>
            <a:r>
              <a:rPr lang="en-US" dirty="0" smtClean="0"/>
              <a:t>My </a:t>
            </a:r>
            <a:r>
              <a:rPr lang="en-US" dirty="0"/>
              <a:t>door is </a:t>
            </a:r>
            <a:r>
              <a:rPr lang="en-US" dirty="0" smtClean="0"/>
              <a:t>(almost) </a:t>
            </a:r>
            <a:r>
              <a:rPr lang="en-US" dirty="0"/>
              <a:t>always open – feel free to stop by outside of office hours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88900"/>
            <a:ext cx="5986462" cy="1143000"/>
          </a:xfrm>
        </p:spPr>
        <p:txBody>
          <a:bodyPr/>
          <a:lstStyle/>
          <a:p>
            <a:r>
              <a:rPr lang="en-US"/>
              <a:t>What is Java?</a:t>
            </a:r>
            <a:endParaRPr lang="en-US">
              <a:sym typeface="Symbol" pitchFamily="18" charset="2"/>
            </a:endParaRP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487488"/>
            <a:ext cx="8885237" cy="54467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Island in Indonesia known for coffee and volcanoes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 Programming Language (Java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)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 Portable Low-Level Language (JVML)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 Platform (JavaVM)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 (semi-)successful marketing strategy</a:t>
            </a:r>
          </a:p>
          <a:p>
            <a:pPr marL="990600" lvl="1" indent="-533400"/>
            <a:r>
              <a:rPr lang="en-US"/>
              <a:t>JavaScript is not related to Java or Java</a:t>
            </a:r>
            <a:r>
              <a:rPr lang="en-US">
                <a:sym typeface="Symbol" pitchFamily="18" charset="2"/>
              </a:rPr>
              <a:t></a:t>
            </a:r>
            <a:r>
              <a:rPr lang="en-US"/>
              <a:t> </a:t>
            </a:r>
          </a:p>
          <a:p>
            <a:pPr marL="609600" indent="-609600">
              <a:buFontTx/>
              <a:buAutoNum type="alphaUcPeriod" startAt="6"/>
            </a:pPr>
            <a:r>
              <a:rPr lang="en-US"/>
              <a:t>All of the above</a:t>
            </a:r>
          </a:p>
        </p:txBody>
      </p:sp>
      <p:pic>
        <p:nvPicPr>
          <p:cNvPr id="463876" name="Picture 4" descr="javalogo52x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3" y="90488"/>
            <a:ext cx="593725" cy="1006475"/>
          </a:xfrm>
          <a:prstGeom prst="rect">
            <a:avLst/>
          </a:prstGeom>
          <a:noFill/>
        </p:spPr>
      </p:pic>
      <p:pic>
        <p:nvPicPr>
          <p:cNvPr id="463877" name="Picture 5" descr="bor3t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109538"/>
            <a:ext cx="2286000" cy="1349375"/>
          </a:xfrm>
          <a:prstGeom prst="rect">
            <a:avLst/>
          </a:prstGeom>
          <a:noFill/>
        </p:spPr>
      </p:pic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201613" y="2489200"/>
            <a:ext cx="8642350" cy="1828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879" name="Rectangle 7"/>
          <p:cNvSpPr>
            <a:spLocks noChangeArrowheads="1"/>
          </p:cNvSpPr>
          <p:nvPr/>
        </p:nvSpPr>
        <p:spPr bwMode="auto">
          <a:xfrm>
            <a:off x="212725" y="5464175"/>
            <a:ext cx="4016375" cy="457200"/>
          </a:xfrm>
          <a:prstGeom prst="rect">
            <a:avLst/>
          </a:prstGeom>
          <a:noFill/>
          <a:ln w="34925">
            <a:solidFill>
              <a:schemeClr val="hlink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212725" y="2498725"/>
            <a:ext cx="8631238" cy="635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8" grpId="0" animBg="1"/>
      <p:bldP spid="463879" grpId="0" animBg="1"/>
      <p:bldP spid="4638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6710" name="AutoShape 22"/>
          <p:cNvCxnSpPr>
            <a:cxnSpLocks noChangeShapeType="1"/>
            <a:stCxn id="626696" idx="2"/>
            <a:endCxn id="626708" idx="0"/>
          </p:cNvCxnSpPr>
          <p:nvPr/>
        </p:nvCxnSpPr>
        <p:spPr bwMode="auto">
          <a:xfrm rot="16200000" flipH="1">
            <a:off x="1939119" y="3062465"/>
            <a:ext cx="3234293" cy="1765975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626728" name="AutoShape 40"/>
          <p:cNvCxnSpPr>
            <a:cxnSpLocks noChangeShapeType="1"/>
            <a:stCxn id="626724" idx="2"/>
            <a:endCxn id="626717" idx="0"/>
          </p:cNvCxnSpPr>
          <p:nvPr/>
        </p:nvCxnSpPr>
        <p:spPr bwMode="auto">
          <a:xfrm flipH="1">
            <a:off x="1790700" y="4222750"/>
            <a:ext cx="6286500" cy="103505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581400" cy="914400"/>
          </a:xfrm>
        </p:spPr>
        <p:txBody>
          <a:bodyPr/>
          <a:lstStyle/>
          <a:p>
            <a:r>
              <a:rPr lang="en-US" sz="2000" b="1" dirty="0"/>
              <a:t>Programming Languages </a:t>
            </a:r>
            <a:r>
              <a:rPr lang="en-US" sz="2000" b="1" dirty="0" smtClean="0"/>
              <a:t>Phylogeny</a:t>
            </a:r>
            <a:endParaRPr lang="en-US" sz="2000" dirty="0"/>
          </a:p>
        </p:txBody>
      </p:sp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4038600" y="152400"/>
            <a:ext cx="2879699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Fortran</a:t>
            </a:r>
            <a:r>
              <a:rPr lang="en-US" sz="1800" dirty="0"/>
              <a:t> (1954), IBM (Backus)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5638800" y="838200"/>
            <a:ext cx="1328569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err="1"/>
              <a:t>Algol</a:t>
            </a:r>
            <a:r>
              <a:rPr lang="en-US" sz="1800" dirty="0"/>
              <a:t> (1958)</a:t>
            </a:r>
          </a:p>
        </p:txBody>
      </p:sp>
      <p:cxnSp>
        <p:nvCxnSpPr>
          <p:cNvPr id="626694" name="AutoShape 6"/>
          <p:cNvCxnSpPr>
            <a:cxnSpLocks noChangeShapeType="1"/>
            <a:stCxn id="626691" idx="2"/>
            <a:endCxn id="626693" idx="0"/>
          </p:cNvCxnSpPr>
          <p:nvPr/>
        </p:nvCxnSpPr>
        <p:spPr bwMode="auto">
          <a:xfrm rot="5400000">
            <a:off x="4412071" y="-98005"/>
            <a:ext cx="446643" cy="1686117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626695" name="AutoShape 7"/>
          <p:cNvCxnSpPr>
            <a:cxnSpLocks noChangeShapeType="1"/>
            <a:stCxn id="626691" idx="2"/>
            <a:endCxn id="626692" idx="0"/>
          </p:cNvCxnSpPr>
          <p:nvPr/>
        </p:nvCxnSpPr>
        <p:spPr bwMode="auto">
          <a:xfrm rot="16200000" flipH="1">
            <a:off x="5732533" y="267648"/>
            <a:ext cx="316468" cy="824635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696" name="Text Box 8"/>
          <p:cNvSpPr txBox="1">
            <a:spLocks noChangeArrowheads="1"/>
          </p:cNvSpPr>
          <p:nvPr/>
        </p:nvSpPr>
        <p:spPr bwMode="auto">
          <a:xfrm>
            <a:off x="1876425" y="1958975"/>
            <a:ext cx="1593706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Scheme</a:t>
            </a:r>
            <a:r>
              <a:rPr lang="en-US" sz="1800" dirty="0"/>
              <a:t> (1975)</a:t>
            </a:r>
          </a:p>
        </p:txBody>
      </p:sp>
      <p:cxnSp>
        <p:nvCxnSpPr>
          <p:cNvPr id="626697" name="AutoShape 9"/>
          <p:cNvCxnSpPr>
            <a:cxnSpLocks noChangeShapeType="1"/>
            <a:stCxn id="626693" idx="2"/>
            <a:endCxn id="626696" idx="0"/>
          </p:cNvCxnSpPr>
          <p:nvPr/>
        </p:nvCxnSpPr>
        <p:spPr bwMode="auto">
          <a:xfrm rot="5400000">
            <a:off x="2922172" y="1088814"/>
            <a:ext cx="621268" cy="1119055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698" name="Text Box 10"/>
          <p:cNvSpPr txBox="1">
            <a:spLocks noChangeArrowheads="1"/>
          </p:cNvSpPr>
          <p:nvPr/>
        </p:nvSpPr>
        <p:spPr bwMode="auto">
          <a:xfrm>
            <a:off x="3786188" y="1752600"/>
            <a:ext cx="4395787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CPL (1963), U Cambridge</a:t>
            </a:r>
          </a:p>
          <a:p>
            <a:r>
              <a:rPr lang="en-US" sz="1800"/>
              <a:t>   Combined Programming Language</a:t>
            </a:r>
          </a:p>
        </p:txBody>
      </p:sp>
      <p:cxnSp>
        <p:nvCxnSpPr>
          <p:cNvPr id="626699" name="AutoShape 11"/>
          <p:cNvCxnSpPr>
            <a:cxnSpLocks noChangeShapeType="1"/>
            <a:stCxn id="626692" idx="2"/>
            <a:endCxn id="626698" idx="0"/>
          </p:cNvCxnSpPr>
          <p:nvPr/>
        </p:nvCxnSpPr>
        <p:spPr bwMode="auto">
          <a:xfrm rot="5400000">
            <a:off x="5871050" y="1320565"/>
            <a:ext cx="545068" cy="319003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00" name="Text Box 12"/>
          <p:cNvSpPr txBox="1">
            <a:spLocks noChangeArrowheads="1"/>
          </p:cNvSpPr>
          <p:nvPr/>
        </p:nvSpPr>
        <p:spPr bwMode="auto">
          <a:xfrm>
            <a:off x="3824288" y="2622550"/>
            <a:ext cx="2771775" cy="5191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BCPL (1967), MIT</a:t>
            </a:r>
          </a:p>
          <a:p>
            <a:r>
              <a:rPr lang="en-US" sz="1000"/>
              <a:t>Basic Combined Programming Language</a:t>
            </a:r>
          </a:p>
        </p:txBody>
      </p:sp>
      <p:cxnSp>
        <p:nvCxnSpPr>
          <p:cNvPr id="626701" name="AutoShape 13"/>
          <p:cNvCxnSpPr>
            <a:cxnSpLocks noChangeShapeType="1"/>
            <a:stCxn id="626698" idx="2"/>
            <a:endCxn id="626700" idx="0"/>
          </p:cNvCxnSpPr>
          <p:nvPr/>
        </p:nvCxnSpPr>
        <p:spPr bwMode="auto">
          <a:xfrm flipH="1">
            <a:off x="5210175" y="2393950"/>
            <a:ext cx="774700" cy="22860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02" name="Text Box 14"/>
          <p:cNvSpPr txBox="1">
            <a:spLocks noChangeArrowheads="1"/>
          </p:cNvSpPr>
          <p:nvPr/>
        </p:nvSpPr>
        <p:spPr bwMode="auto">
          <a:xfrm>
            <a:off x="4659313" y="3579813"/>
            <a:ext cx="240347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 (1969), Bell Labs</a:t>
            </a:r>
          </a:p>
        </p:txBody>
      </p:sp>
      <p:cxnSp>
        <p:nvCxnSpPr>
          <p:cNvPr id="626703" name="AutoShape 15"/>
          <p:cNvCxnSpPr>
            <a:cxnSpLocks noChangeShapeType="1"/>
            <a:stCxn id="626700" idx="2"/>
            <a:endCxn id="626702" idx="0"/>
          </p:cNvCxnSpPr>
          <p:nvPr/>
        </p:nvCxnSpPr>
        <p:spPr bwMode="auto">
          <a:xfrm>
            <a:off x="5210175" y="3141663"/>
            <a:ext cx="650875" cy="43815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04" name="Text Box 16"/>
          <p:cNvSpPr txBox="1">
            <a:spLocks noChangeArrowheads="1"/>
          </p:cNvSpPr>
          <p:nvPr/>
        </p:nvSpPr>
        <p:spPr bwMode="auto">
          <a:xfrm>
            <a:off x="4414838" y="4179888"/>
            <a:ext cx="1897122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C</a:t>
            </a:r>
            <a:r>
              <a:rPr lang="en-US" sz="1800" dirty="0"/>
              <a:t> (1970), Bell Labs</a:t>
            </a:r>
          </a:p>
        </p:txBody>
      </p:sp>
      <p:cxnSp>
        <p:nvCxnSpPr>
          <p:cNvPr id="626705" name="AutoShape 17"/>
          <p:cNvCxnSpPr>
            <a:cxnSpLocks noChangeShapeType="1"/>
            <a:stCxn id="626702" idx="2"/>
            <a:endCxn id="626704" idx="0"/>
          </p:cNvCxnSpPr>
          <p:nvPr/>
        </p:nvCxnSpPr>
        <p:spPr bwMode="auto">
          <a:xfrm rot="5400000">
            <a:off x="5495544" y="3814380"/>
            <a:ext cx="233363" cy="49765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06" name="Text Box 18"/>
          <p:cNvSpPr txBox="1">
            <a:spLocks noChangeArrowheads="1"/>
          </p:cNvSpPr>
          <p:nvPr/>
        </p:nvSpPr>
        <p:spPr bwMode="auto">
          <a:xfrm>
            <a:off x="3582988" y="4710113"/>
            <a:ext cx="2130776" cy="369332"/>
          </a:xfrm>
          <a:prstGeom prst="rect">
            <a:avLst/>
          </a:prstGeom>
          <a:solidFill>
            <a:srgbClr val="FFFFFF">
              <a:alpha val="61176"/>
            </a:srgbClr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C++</a:t>
            </a:r>
            <a:r>
              <a:rPr lang="en-US" sz="1800" dirty="0"/>
              <a:t> (1983), Bell Labs</a:t>
            </a:r>
          </a:p>
        </p:txBody>
      </p:sp>
      <p:cxnSp>
        <p:nvCxnSpPr>
          <p:cNvPr id="626707" name="AutoShape 19"/>
          <p:cNvCxnSpPr>
            <a:cxnSpLocks noChangeShapeType="1"/>
            <a:stCxn id="626704" idx="2"/>
            <a:endCxn id="626706" idx="0"/>
          </p:cNvCxnSpPr>
          <p:nvPr/>
        </p:nvCxnSpPr>
        <p:spPr bwMode="auto">
          <a:xfrm rot="5400000">
            <a:off x="4925442" y="4272155"/>
            <a:ext cx="160893" cy="715023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3011105" y="5562600"/>
            <a:ext cx="2856295" cy="73866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Java (1995</a:t>
            </a:r>
            <a:r>
              <a:rPr lang="en-US" sz="2400" b="1" dirty="0" smtClean="0"/>
              <a:t>), </a:t>
            </a:r>
          </a:p>
          <a:p>
            <a:r>
              <a:rPr lang="en-US" dirty="0" smtClean="0"/>
              <a:t>James </a:t>
            </a:r>
            <a:r>
              <a:rPr lang="en-US" dirty="0" err="1" smtClean="0"/>
              <a:t>Gossling</a:t>
            </a:r>
            <a:r>
              <a:rPr lang="en-US" dirty="0" smtClean="0"/>
              <a:t>, Sun (Oracle)</a:t>
            </a:r>
            <a:endParaRPr lang="en-US" dirty="0"/>
          </a:p>
        </p:txBody>
      </p:sp>
      <p:cxnSp>
        <p:nvCxnSpPr>
          <p:cNvPr id="626709" name="AutoShape 21"/>
          <p:cNvCxnSpPr>
            <a:cxnSpLocks noChangeShapeType="1"/>
            <a:stCxn id="626706" idx="2"/>
            <a:endCxn id="626708" idx="0"/>
          </p:cNvCxnSpPr>
          <p:nvPr/>
        </p:nvCxnSpPr>
        <p:spPr bwMode="auto">
          <a:xfrm rot="5400000">
            <a:off x="4302238" y="5216461"/>
            <a:ext cx="483155" cy="209123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11" name="Text Box 23"/>
          <p:cNvSpPr txBox="1">
            <a:spLocks noChangeArrowheads="1"/>
          </p:cNvSpPr>
          <p:nvPr/>
        </p:nvSpPr>
        <p:spPr bwMode="auto">
          <a:xfrm>
            <a:off x="6070954" y="4724400"/>
            <a:ext cx="1929695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Objective-C (1986)</a:t>
            </a:r>
            <a:endParaRPr lang="en-US" sz="1800" dirty="0"/>
          </a:p>
        </p:txBody>
      </p:sp>
      <p:sp>
        <p:nvSpPr>
          <p:cNvPr id="626712" name="Line 24"/>
          <p:cNvSpPr>
            <a:spLocks noChangeShapeType="1"/>
          </p:cNvSpPr>
          <p:nvPr/>
        </p:nvSpPr>
        <p:spPr bwMode="auto">
          <a:xfrm>
            <a:off x="6124575" y="4495800"/>
            <a:ext cx="609600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7400692" y="2362200"/>
            <a:ext cx="1492716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err="1"/>
              <a:t>Simula</a:t>
            </a:r>
            <a:r>
              <a:rPr lang="en-US" sz="1800" dirty="0"/>
              <a:t> (1967)</a:t>
            </a:r>
          </a:p>
        </p:txBody>
      </p:sp>
      <p:sp>
        <p:nvSpPr>
          <p:cNvPr id="626714" name="Line 26"/>
          <p:cNvSpPr>
            <a:spLocks noChangeShapeType="1"/>
          </p:cNvSpPr>
          <p:nvPr/>
        </p:nvSpPr>
        <p:spPr bwMode="auto">
          <a:xfrm>
            <a:off x="7086600" y="1262063"/>
            <a:ext cx="1171575" cy="110013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6715" name="Line 27"/>
          <p:cNvSpPr>
            <a:spLocks noChangeShapeType="1"/>
          </p:cNvSpPr>
          <p:nvPr/>
        </p:nvSpPr>
        <p:spPr bwMode="auto">
          <a:xfrm flipH="1">
            <a:off x="7267575" y="2743200"/>
            <a:ext cx="1143000" cy="2057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626716" name="AutoShape 28"/>
          <p:cNvCxnSpPr>
            <a:cxnSpLocks noChangeShapeType="1"/>
            <a:stCxn id="626713" idx="2"/>
            <a:endCxn id="626706" idx="0"/>
          </p:cNvCxnSpPr>
          <p:nvPr/>
        </p:nvCxnSpPr>
        <p:spPr bwMode="auto">
          <a:xfrm rot="5400000">
            <a:off x="5408423" y="1971485"/>
            <a:ext cx="1978581" cy="3498674"/>
          </a:xfrm>
          <a:prstGeom prst="curvedConnector3">
            <a:avLst>
              <a:gd name="adj1" fmla="val 32568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17" name="Text Box 29"/>
          <p:cNvSpPr txBox="1">
            <a:spLocks noChangeArrowheads="1"/>
          </p:cNvSpPr>
          <p:nvPr/>
        </p:nvSpPr>
        <p:spPr bwMode="auto">
          <a:xfrm>
            <a:off x="381000" y="5257800"/>
            <a:ext cx="281940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Python (1990)</a:t>
            </a:r>
            <a:r>
              <a:rPr lang="en-US" sz="1800" dirty="0"/>
              <a:t>, </a:t>
            </a:r>
          </a:p>
          <a:p>
            <a:r>
              <a:rPr lang="en-US" sz="1800" dirty="0"/>
              <a:t>Guido van </a:t>
            </a:r>
            <a:r>
              <a:rPr lang="en-US" sz="1800" dirty="0" err="1"/>
              <a:t>Rossum</a:t>
            </a:r>
            <a:endParaRPr lang="en-US" sz="1800" dirty="0"/>
          </a:p>
        </p:txBody>
      </p:sp>
      <p:cxnSp>
        <p:nvCxnSpPr>
          <p:cNvPr id="626718" name="AutoShape 30"/>
          <p:cNvCxnSpPr>
            <a:cxnSpLocks noChangeShapeType="1"/>
            <a:stCxn id="626696" idx="2"/>
            <a:endCxn id="626717" idx="0"/>
          </p:cNvCxnSpPr>
          <p:nvPr/>
        </p:nvCxnSpPr>
        <p:spPr bwMode="auto">
          <a:xfrm rot="5400000">
            <a:off x="767243" y="3351764"/>
            <a:ext cx="2929493" cy="88257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626719" name="AutoShape 31"/>
          <p:cNvCxnSpPr>
            <a:cxnSpLocks noChangeShapeType="1"/>
            <a:stCxn id="626706" idx="2"/>
            <a:endCxn id="626717" idx="0"/>
          </p:cNvCxnSpPr>
          <p:nvPr/>
        </p:nvCxnSpPr>
        <p:spPr bwMode="auto">
          <a:xfrm rot="5400000">
            <a:off x="3130361" y="3739784"/>
            <a:ext cx="178355" cy="2857676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20" name="Text Box 32"/>
          <p:cNvSpPr txBox="1">
            <a:spLocks noChangeArrowheads="1"/>
          </p:cNvSpPr>
          <p:nvPr/>
        </p:nvSpPr>
        <p:spPr bwMode="auto">
          <a:xfrm>
            <a:off x="271463" y="3471863"/>
            <a:ext cx="1716087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ABC (~1980)</a:t>
            </a:r>
          </a:p>
        </p:txBody>
      </p: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261938" y="1574800"/>
            <a:ext cx="19573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BASIC (1963)</a:t>
            </a:r>
          </a:p>
        </p:txBody>
      </p:sp>
      <p:cxnSp>
        <p:nvCxnSpPr>
          <p:cNvPr id="626723" name="AutoShape 35"/>
          <p:cNvCxnSpPr>
            <a:cxnSpLocks noChangeShapeType="1"/>
            <a:stCxn id="626692" idx="2"/>
            <a:endCxn id="626721" idx="0"/>
          </p:cNvCxnSpPr>
          <p:nvPr/>
        </p:nvCxnSpPr>
        <p:spPr bwMode="auto">
          <a:xfrm rot="5400000">
            <a:off x="3588225" y="-1140060"/>
            <a:ext cx="367268" cy="5062453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724" name="Text Box 36"/>
          <p:cNvSpPr txBox="1">
            <a:spLocks noChangeArrowheads="1"/>
          </p:cNvSpPr>
          <p:nvPr/>
        </p:nvSpPr>
        <p:spPr bwMode="auto">
          <a:xfrm>
            <a:off x="7086600" y="3581400"/>
            <a:ext cx="198120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Smalltalk (1971), PARC</a:t>
            </a:r>
          </a:p>
        </p:txBody>
      </p:sp>
      <p:cxnSp>
        <p:nvCxnSpPr>
          <p:cNvPr id="626725" name="AutoShape 37"/>
          <p:cNvCxnSpPr>
            <a:cxnSpLocks noChangeShapeType="1"/>
            <a:stCxn id="626713" idx="2"/>
            <a:endCxn id="626724" idx="0"/>
          </p:cNvCxnSpPr>
          <p:nvPr/>
        </p:nvCxnSpPr>
        <p:spPr bwMode="auto">
          <a:xfrm rot="5400000">
            <a:off x="7687191" y="3121541"/>
            <a:ext cx="849868" cy="69850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626726" name="AutoShape 38"/>
          <p:cNvCxnSpPr>
            <a:cxnSpLocks noChangeShapeType="1"/>
            <a:stCxn id="626721" idx="2"/>
            <a:endCxn id="626720" idx="0"/>
          </p:cNvCxnSpPr>
          <p:nvPr/>
        </p:nvCxnSpPr>
        <p:spPr bwMode="auto">
          <a:xfrm flipH="1">
            <a:off x="1130300" y="1971675"/>
            <a:ext cx="111125" cy="1500188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626727" name="AutoShape 39"/>
          <p:cNvCxnSpPr>
            <a:cxnSpLocks noChangeShapeType="1"/>
            <a:stCxn id="626720" idx="2"/>
            <a:endCxn id="626717" idx="0"/>
          </p:cNvCxnSpPr>
          <p:nvPr/>
        </p:nvCxnSpPr>
        <p:spPr bwMode="auto">
          <a:xfrm>
            <a:off x="1130300" y="3838575"/>
            <a:ext cx="660400" cy="1419225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3173413" y="968375"/>
            <a:ext cx="1237839" cy="369332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/>
              <a:t>LISP</a:t>
            </a:r>
            <a:r>
              <a:rPr lang="en-US" sz="1800" dirty="0"/>
              <a:t> (1957)</a:t>
            </a:r>
          </a:p>
        </p:txBody>
      </p:sp>
      <p:cxnSp>
        <p:nvCxnSpPr>
          <p:cNvPr id="626730" name="AutoShape 42"/>
          <p:cNvCxnSpPr>
            <a:cxnSpLocks noChangeShapeType="1"/>
            <a:stCxn id="626691" idx="2"/>
            <a:endCxn id="626721" idx="0"/>
          </p:cNvCxnSpPr>
          <p:nvPr/>
        </p:nvCxnSpPr>
        <p:spPr bwMode="auto">
          <a:xfrm rot="5400000">
            <a:off x="2833007" y="-1070643"/>
            <a:ext cx="1053068" cy="4237818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Java History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1991: “Stealth Project” formed at Sun</a:t>
            </a:r>
          </a:p>
          <a:p>
            <a:pPr lvl="1"/>
            <a:r>
              <a:rPr lang="en-US" sz="2400"/>
              <a:t>Computing for consumer electronics market</a:t>
            </a:r>
          </a:p>
          <a:p>
            <a:r>
              <a:rPr lang="en-US" sz="2800"/>
              <a:t>James Gosling tasked with selecting a programming language for project</a:t>
            </a:r>
          </a:p>
          <a:p>
            <a:pPr lvl="1"/>
            <a:r>
              <a:rPr lang="en-US" sz="2400"/>
              <a:t>Started with C++, but found inadequate</a:t>
            </a:r>
          </a:p>
          <a:p>
            <a:pPr lvl="2"/>
            <a:r>
              <a:rPr lang="en-US" sz="2000"/>
              <a:t>In later classes, we’ll talk about why</a:t>
            </a:r>
          </a:p>
          <a:p>
            <a:pPr lvl="1"/>
            <a:r>
              <a:rPr lang="en-US" sz="2400"/>
              <a:t>Developed extensions and </a:t>
            </a:r>
            <a:r>
              <a:rPr lang="en-US" sz="2400" b="1"/>
              <a:t>subtractions</a:t>
            </a:r>
            <a:r>
              <a:rPr lang="en-US" sz="2400"/>
              <a:t> that led to new language “Oak”</a:t>
            </a:r>
          </a:p>
          <a:p>
            <a:r>
              <a:rPr lang="en-US" sz="2800"/>
              <a:t>1993: Web arrives</a:t>
            </a:r>
          </a:p>
          <a:p>
            <a:r>
              <a:rPr lang="en-US" sz="2800"/>
              <a:t>1995: Sun releases HotJava browser and Java PL, Netscape incorporated into browser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152400"/>
            <a:ext cx="9144001" cy="1143000"/>
          </a:xfrm>
        </p:spPr>
        <p:txBody>
          <a:bodyPr/>
          <a:lstStyle/>
          <a:p>
            <a:r>
              <a:rPr lang="en-US"/>
              <a:t>Buzzword Description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225550"/>
            <a:ext cx="8824912" cy="3595103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sz="4000" dirty="0"/>
              <a:t>“A </a:t>
            </a:r>
            <a:r>
              <a:rPr lang="en-US" sz="4000" b="1" dirty="0">
                <a:solidFill>
                  <a:srgbClr val="0070C0"/>
                </a:solidFill>
              </a:rPr>
              <a:t>simple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70C0"/>
                </a:solidFill>
              </a:rPr>
              <a:t>object-oriented</a:t>
            </a:r>
            <a:r>
              <a:rPr lang="en-US" sz="4000" dirty="0"/>
              <a:t>, distributed, interpreted, </a:t>
            </a:r>
            <a:r>
              <a:rPr lang="en-US" sz="4000" b="1" dirty="0">
                <a:solidFill>
                  <a:srgbClr val="0070C0"/>
                </a:solidFill>
              </a:rPr>
              <a:t>robust</a:t>
            </a:r>
            <a:r>
              <a:rPr lang="en-US" sz="4000" dirty="0"/>
              <a:t>, </a:t>
            </a:r>
            <a:r>
              <a:rPr lang="en-US" sz="4000" b="1" dirty="0">
                <a:solidFill>
                  <a:srgbClr val="0070C0"/>
                </a:solidFill>
              </a:rPr>
              <a:t>secure</a:t>
            </a:r>
            <a:r>
              <a:rPr lang="en-US" sz="4000" dirty="0"/>
              <a:t>, architecture neutral, portable, high-performance, multithreaded, and dynamic language</a:t>
            </a:r>
            <a:r>
              <a:rPr lang="en-US" sz="4000" dirty="0" smtClean="0"/>
              <a:t>.”      [</a:t>
            </a:r>
            <a:r>
              <a:rPr lang="en-US" sz="4000" dirty="0"/>
              <a:t>Sun95]</a:t>
            </a: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150520" y="5113420"/>
            <a:ext cx="6962775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As the course proceeds, we </a:t>
            </a:r>
            <a:r>
              <a:rPr lang="en-US" sz="2000" dirty="0"/>
              <a:t>will discuss how well it satisfies </a:t>
            </a:r>
            <a:r>
              <a:rPr lang="en-US" sz="2000" dirty="0" smtClean="0"/>
              <a:t>these </a:t>
            </a:r>
            <a:r>
              <a:rPr lang="en-US" sz="2000" dirty="0"/>
              <a:t>“buzzwords</a:t>
            </a:r>
            <a:r>
              <a:rPr lang="en-US" sz="2000" dirty="0" smtClean="0"/>
              <a:t>”.  You should especially be able to answer how well it satisfies each of the </a:t>
            </a:r>
            <a:r>
              <a:rPr lang="en-US" sz="2000" dirty="0" smtClean="0">
                <a:solidFill>
                  <a:srgbClr val="0070C0"/>
                </a:solidFill>
              </a:rPr>
              <a:t>blue</a:t>
            </a:r>
            <a:r>
              <a:rPr lang="en-US" sz="2000" dirty="0" smtClean="0"/>
              <a:t> ones in your final interview.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Non-Buzzword Description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38100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Java sacrifices </a:t>
            </a:r>
            <a:r>
              <a:rPr lang="en-US" sz="2800" b="1" dirty="0"/>
              <a:t>expressiveness</a:t>
            </a:r>
            <a:r>
              <a:rPr lang="en-US" sz="2800" dirty="0"/>
              <a:t> for </a:t>
            </a:r>
            <a:r>
              <a:rPr lang="en-US" sz="2800" b="1" dirty="0" smtClean="0"/>
              <a:t>“truthiness”: </a:t>
            </a:r>
            <a:r>
              <a:rPr lang="en-US" sz="2400" dirty="0" smtClean="0"/>
              <a:t>A </a:t>
            </a:r>
            <a:r>
              <a:rPr lang="en-US" sz="2400" dirty="0"/>
              <a:t>Java program is ~5x larger than the corresponding Scheme or Python program</a:t>
            </a:r>
          </a:p>
          <a:p>
            <a:pPr>
              <a:buNone/>
            </a:pPr>
            <a:r>
              <a:rPr lang="en-US" sz="2800" dirty="0"/>
              <a:t>Java sacrifices </a:t>
            </a:r>
            <a:r>
              <a:rPr lang="en-US" sz="2800" b="1" dirty="0"/>
              <a:t>performance</a:t>
            </a:r>
            <a:r>
              <a:rPr lang="en-US" sz="2800" dirty="0"/>
              <a:t> for </a:t>
            </a:r>
            <a:r>
              <a:rPr lang="en-US" sz="2800" dirty="0" smtClean="0"/>
              <a:t>safety, “</a:t>
            </a:r>
            <a:r>
              <a:rPr lang="en-US" sz="2800" dirty="0"/>
              <a:t>truthiness</a:t>
            </a:r>
            <a:r>
              <a:rPr lang="en-US" sz="2800" dirty="0" smtClean="0"/>
              <a:t>”, and portability: </a:t>
            </a:r>
            <a:r>
              <a:rPr lang="en-US" sz="2400" dirty="0" smtClean="0"/>
              <a:t>A </a:t>
            </a:r>
            <a:r>
              <a:rPr lang="en-US" sz="2400" dirty="0"/>
              <a:t>Java program is </a:t>
            </a:r>
            <a:r>
              <a:rPr lang="en-US" sz="2400" dirty="0" smtClean="0"/>
              <a:t>~3x </a:t>
            </a:r>
            <a:r>
              <a:rPr lang="en-US" sz="2400" dirty="0"/>
              <a:t>slower than </a:t>
            </a:r>
            <a:r>
              <a:rPr lang="en-US" sz="2400" dirty="0" smtClean="0"/>
              <a:t>a comparable C++ </a:t>
            </a:r>
            <a:r>
              <a:rPr lang="en-US" sz="2400" dirty="0"/>
              <a:t>program (but </a:t>
            </a:r>
            <a:r>
              <a:rPr lang="en-US" sz="2400" dirty="0" smtClean="0"/>
              <a:t>10x </a:t>
            </a:r>
            <a:r>
              <a:rPr lang="en-US" sz="2400" dirty="0"/>
              <a:t>faster than the </a:t>
            </a:r>
            <a:r>
              <a:rPr lang="en-US" sz="2400" dirty="0" smtClean="0"/>
              <a:t>comparable Python </a:t>
            </a:r>
            <a:r>
              <a:rPr lang="en-US" sz="2400" dirty="0"/>
              <a:t>program)</a:t>
            </a: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304800" y="5562600"/>
            <a:ext cx="8621713" cy="733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dirty="0"/>
              <a:t>Caveat: these numbers are “guesses” and gross simplifications. Real numbers depend on the program (and programmer!).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r="58772"/>
          <a:stretch>
            <a:fillRect/>
          </a:stretch>
        </p:blipFill>
        <p:spPr bwMode="auto">
          <a:xfrm>
            <a:off x="6352674" y="1262312"/>
            <a:ext cx="2510589" cy="380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29927" y="4888468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03169" y="4888468"/>
            <a:ext cx="57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7674" y="4888468"/>
            <a:ext cx="8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5685" y="5211088"/>
            <a:ext cx="3080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Computer Language Benchmarks Game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Java Programming Language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Syntax </a:t>
            </a:r>
          </a:p>
          <a:p>
            <a:pPr lvl="1"/>
            <a:r>
              <a:rPr lang="en-US" dirty="0"/>
              <a:t>Similar to C++ </a:t>
            </a:r>
          </a:p>
          <a:p>
            <a:pPr lvl="1"/>
            <a:r>
              <a:rPr lang="en-US" dirty="0"/>
              <a:t>Designed to be easy for </a:t>
            </a:r>
            <a:r>
              <a:rPr lang="en-US" dirty="0" smtClean="0"/>
              <a:t>C</a:t>
            </a:r>
            <a:r>
              <a:rPr lang="en-US" dirty="0"/>
              <a:t>++ programmers to learn</a:t>
            </a:r>
          </a:p>
          <a:p>
            <a:pPr>
              <a:buNone/>
            </a:pPr>
            <a:r>
              <a:rPr lang="en-US" b="1" dirty="0"/>
              <a:t>Semantics</a:t>
            </a:r>
            <a:r>
              <a:rPr lang="en-US" dirty="0"/>
              <a:t> (what programs mean)</a:t>
            </a:r>
          </a:p>
          <a:p>
            <a:pPr lvl="1"/>
            <a:r>
              <a:rPr lang="en-US" dirty="0"/>
              <a:t>Similar to Scheme</a:t>
            </a:r>
          </a:p>
          <a:p>
            <a:pPr lvl="1"/>
            <a:r>
              <a:rPr lang="en-US" dirty="0"/>
              <a:t>Designed to make it easier to reason about properties of programs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Systems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914400" y="3810000"/>
            <a:ext cx="2952750" cy="947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320040" bIns="320040" anchor="ctr">
            <a:spAutoFit/>
          </a:bodyPr>
          <a:lstStyle/>
          <a:p>
            <a:pPr algn="ctr"/>
            <a:r>
              <a:rPr lang="en-US" sz="1800"/>
              <a:t>Scheme Interpreter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1301750" y="1981200"/>
            <a:ext cx="2182813" cy="947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320040" bIns="320040" anchor="ctr">
            <a:spAutoFit/>
          </a:bodyPr>
          <a:lstStyle/>
          <a:p>
            <a:pPr algn="ctr"/>
            <a:r>
              <a:rPr lang="en-US" sz="1800"/>
              <a:t>Scheme Program</a:t>
            </a:r>
          </a:p>
        </p:txBody>
      </p:sp>
      <p:cxnSp>
        <p:nvCxnSpPr>
          <p:cNvPr id="466949" name="AutoShape 5"/>
          <p:cNvCxnSpPr>
            <a:cxnSpLocks noChangeShapeType="1"/>
            <a:stCxn id="466948" idx="2"/>
            <a:endCxn id="466947" idx="0"/>
          </p:cNvCxnSpPr>
          <p:nvPr/>
        </p:nvCxnSpPr>
        <p:spPr bwMode="auto">
          <a:xfrm flipH="1">
            <a:off x="2390775" y="2944813"/>
            <a:ext cx="3175" cy="8493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5189538" y="2895600"/>
            <a:ext cx="295275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320040" bIns="320040" anchor="ctr">
            <a:spAutoFit/>
          </a:bodyPr>
          <a:lstStyle/>
          <a:p>
            <a:pPr algn="ctr"/>
            <a:r>
              <a:rPr lang="en-US" sz="1800"/>
              <a:t>C++ Compiler</a:t>
            </a: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5756275" y="1590675"/>
            <a:ext cx="1803400" cy="947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tIns="320040" bIns="320040" anchor="ctr">
            <a:spAutoFit/>
          </a:bodyPr>
          <a:lstStyle/>
          <a:p>
            <a:pPr algn="ctr"/>
            <a:r>
              <a:rPr lang="en-US" sz="1800"/>
              <a:t>C++ Program</a:t>
            </a:r>
          </a:p>
        </p:txBody>
      </p:sp>
      <p:cxnSp>
        <p:nvCxnSpPr>
          <p:cNvPr id="466952" name="AutoShape 8"/>
          <p:cNvCxnSpPr>
            <a:cxnSpLocks noChangeShapeType="1"/>
            <a:stCxn id="466951" idx="2"/>
            <a:endCxn id="466950" idx="0"/>
          </p:cNvCxnSpPr>
          <p:nvPr/>
        </p:nvCxnSpPr>
        <p:spPr bwMode="auto">
          <a:xfrm rot="16200000" flipH="1">
            <a:off x="6483351" y="2713037"/>
            <a:ext cx="357187" cy="7938"/>
          </a:xfrm>
          <a:prstGeom prst="straightConnector1">
            <a:avLst/>
          </a:prstGeom>
          <a:noFill/>
          <a:ln w="31750">
            <a:solidFill>
              <a:schemeClr val="accent3"/>
            </a:solidFill>
            <a:round/>
            <a:headEnd/>
            <a:tailEnd type="triangle" w="med" len="med"/>
          </a:ln>
          <a:effectLst/>
        </p:spPr>
      </p:cxn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5181600" y="4343400"/>
            <a:ext cx="295275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320040" bIns="320040" anchor="ctr">
            <a:spAutoFit/>
          </a:bodyPr>
          <a:lstStyle/>
          <a:p>
            <a:pPr algn="ctr"/>
            <a:r>
              <a:rPr lang="en-US" sz="1800"/>
              <a:t>Machine</a:t>
            </a:r>
          </a:p>
        </p:txBody>
      </p:sp>
      <p:cxnSp>
        <p:nvCxnSpPr>
          <p:cNvPr id="466954" name="AutoShape 10"/>
          <p:cNvCxnSpPr>
            <a:cxnSpLocks noChangeShapeType="1"/>
            <a:stCxn id="466950" idx="2"/>
            <a:endCxn id="466953" idx="0"/>
          </p:cNvCxnSpPr>
          <p:nvPr/>
        </p:nvCxnSpPr>
        <p:spPr bwMode="auto">
          <a:xfrm rot="5400000">
            <a:off x="6411913" y="4089399"/>
            <a:ext cx="500063" cy="7938"/>
          </a:xfrm>
          <a:prstGeom prst="straightConnector1">
            <a:avLst/>
          </a:prstGeom>
          <a:noFill/>
          <a:ln w="31750">
            <a:solidFill>
              <a:schemeClr val="accent3"/>
            </a:solidFill>
            <a:round/>
            <a:headEnd/>
            <a:tailEnd type="triangle" w="med" len="med"/>
          </a:ln>
          <a:effectLst/>
        </p:spPr>
      </p:cxnSp>
      <p:sp>
        <p:nvSpPr>
          <p:cNvPr id="466955" name="Text Box 11"/>
          <p:cNvSpPr txBox="1">
            <a:spLocks noChangeArrowheads="1"/>
          </p:cNvSpPr>
          <p:nvPr/>
        </p:nvSpPr>
        <p:spPr bwMode="auto">
          <a:xfrm>
            <a:off x="6781800" y="3962400"/>
            <a:ext cx="1527175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Object Files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137" y="5458326"/>
            <a:ext cx="188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Interpreted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95211" y="5458326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Compiled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12694" y="1660191"/>
            <a:ext cx="5638800" cy="46323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Portability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If </a:t>
            </a:r>
            <a:r>
              <a:rPr lang="en-US" dirty="0"/>
              <a:t>you can implement a Java VM on your machine, then you can run all Java programs</a:t>
            </a:r>
          </a:p>
          <a:p>
            <a:pPr>
              <a:buNone/>
            </a:pPr>
            <a:r>
              <a:rPr lang="en-US" b="1" dirty="0" smtClean="0"/>
              <a:t>Security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A </a:t>
            </a:r>
            <a:r>
              <a:rPr lang="en-US" dirty="0"/>
              <a:t>VM can limit what programs can do to the real machine</a:t>
            </a:r>
          </a:p>
          <a:p>
            <a:pPr>
              <a:buNone/>
            </a:pPr>
            <a:r>
              <a:rPr lang="en-US" b="1" dirty="0" smtClean="0"/>
              <a:t>Simplicity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VM </a:t>
            </a:r>
            <a:r>
              <a:rPr lang="en-US" dirty="0"/>
              <a:t>instructions can be simpler than machine instructions</a:t>
            </a:r>
          </a:p>
        </p:txBody>
      </p:sp>
      <p:pic>
        <p:nvPicPr>
          <p:cNvPr id="467970" name="Picture 2" descr="java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8562" y="685800"/>
            <a:ext cx="1204912" cy="898525"/>
          </a:xfrm>
          <a:prstGeom prst="rect">
            <a:avLst/>
          </a:prstGeom>
          <a:noFill/>
        </p:spPr>
      </p:pic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Java VM</a:t>
            </a:r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167481" y="2987675"/>
            <a:ext cx="2952750" cy="947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20040" bIns="320040" anchor="ctr">
            <a:spAutoFit/>
          </a:bodyPr>
          <a:lstStyle/>
          <a:p>
            <a:pPr algn="ctr"/>
            <a:r>
              <a:rPr lang="en-US" sz="1800"/>
              <a:t>Java Compiler</a:t>
            </a:r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754062" y="1566862"/>
            <a:ext cx="1779588" cy="947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tIns="320040" bIns="320040" anchor="ctr">
            <a:spAutoFit/>
          </a:bodyPr>
          <a:lstStyle/>
          <a:p>
            <a:pPr algn="ctr"/>
            <a:r>
              <a:rPr lang="en-US" sz="1800"/>
              <a:t>Java Program</a:t>
            </a:r>
          </a:p>
        </p:txBody>
      </p:sp>
      <p:cxnSp>
        <p:nvCxnSpPr>
          <p:cNvPr id="467975" name="AutoShape 7"/>
          <p:cNvCxnSpPr>
            <a:cxnSpLocks noChangeShapeType="1"/>
          </p:cNvCxnSpPr>
          <p:nvPr/>
        </p:nvCxnSpPr>
        <p:spPr bwMode="auto">
          <a:xfrm rot="5400000">
            <a:off x="1407319" y="2751137"/>
            <a:ext cx="473075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7976" name="Rectangle 8"/>
          <p:cNvSpPr>
            <a:spLocks noChangeArrowheads="1"/>
          </p:cNvSpPr>
          <p:nvPr/>
        </p:nvSpPr>
        <p:spPr bwMode="auto">
          <a:xfrm>
            <a:off x="167481" y="4538662"/>
            <a:ext cx="2952750" cy="947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20040" bIns="320040" anchor="ctr">
            <a:spAutoFit/>
          </a:bodyPr>
          <a:lstStyle/>
          <a:p>
            <a:pPr algn="ctr"/>
            <a:r>
              <a:rPr lang="en-US" sz="1800"/>
              <a:t>Java Virtual Machine</a:t>
            </a:r>
          </a:p>
        </p:txBody>
      </p:sp>
      <p:cxnSp>
        <p:nvCxnSpPr>
          <p:cNvPr id="467977" name="AutoShape 9"/>
          <p:cNvCxnSpPr>
            <a:cxnSpLocks noChangeShapeType="1"/>
          </p:cNvCxnSpPr>
          <p:nvPr/>
        </p:nvCxnSpPr>
        <p:spPr bwMode="auto">
          <a:xfrm rot="5400000">
            <a:off x="1342231" y="4237037"/>
            <a:ext cx="603250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7978" name="Rectangle 10"/>
          <p:cNvSpPr>
            <a:spLocks noChangeArrowheads="1"/>
          </p:cNvSpPr>
          <p:nvPr/>
        </p:nvSpPr>
        <p:spPr bwMode="auto">
          <a:xfrm>
            <a:off x="1781048" y="4066590"/>
            <a:ext cx="1266951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Class Files</a:t>
            </a:r>
          </a:p>
        </p:txBody>
      </p:sp>
      <p:sp>
        <p:nvSpPr>
          <p:cNvPr id="467981" name="Text Box 13"/>
          <p:cNvSpPr txBox="1">
            <a:spLocks noChangeArrowheads="1"/>
          </p:cNvSpPr>
          <p:nvPr/>
        </p:nvSpPr>
        <p:spPr bwMode="auto">
          <a:xfrm>
            <a:off x="2678697" y="1086268"/>
            <a:ext cx="4877233" cy="5847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Why use a virtual machine?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7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7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Languages change the way we think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Programming languages must trade-off expressiveness and “truthiness”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cs2220 uses a language designed primarily for truthiness because that makes it easier to build dependable, complex, maintainable programs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Beginning of class Tuesday: </a:t>
            </a:r>
            <a:r>
              <a:rPr lang="en-US" b="1" dirty="0" smtClean="0"/>
              <a:t>Problem </a:t>
            </a:r>
            <a:r>
              <a:rPr lang="en-US" b="1" dirty="0"/>
              <a:t>Set 1 Due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1905001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9369" y="4977063"/>
            <a:ext cx="2198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Java Experience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4812" y="1275348"/>
            <a:ext cx="21336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See the web post for my answers to your questions.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Responses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017296" y="1997242"/>
          <a:ext cx="5177588" cy="3092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390147"/>
            <a:ext cx="66440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 will not have assignments involving Twitter or Instant Messaging!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6116" y="5887454"/>
            <a:ext cx="8170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but</a:t>
            </a:r>
            <a:r>
              <a:rPr lang="en-US" sz="2000" dirty="0" smtClean="0"/>
              <a:t>…if you don’t like the assigned project, you can always propose your own.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564" y="1639303"/>
            <a:ext cx="2381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90" y="2576680"/>
            <a:ext cx="8229600" cy="1143000"/>
          </a:xfrm>
        </p:spPr>
        <p:txBody>
          <a:bodyPr/>
          <a:lstStyle/>
          <a:p>
            <a:r>
              <a:rPr lang="en-US" dirty="0" smtClean="0"/>
              <a:t>Why learn a new language?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Money?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860" t="42606" r="35588" b="8867"/>
          <a:stretch>
            <a:fillRect/>
          </a:stretch>
        </p:blipFill>
        <p:spPr bwMode="auto">
          <a:xfrm>
            <a:off x="282883" y="1557089"/>
            <a:ext cx="8523299" cy="469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7726" y="4800600"/>
            <a:ext cx="2695074" cy="457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1789" y="6224337"/>
            <a:ext cx="4126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According to </a:t>
            </a:r>
            <a:r>
              <a:rPr lang="en-US" dirty="0" smtClean="0">
                <a:hlinkClick r:id="rId3"/>
              </a:rPr>
              <a:t>http://www.simplyhired.com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Ways of Thinking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576" y="1616242"/>
            <a:ext cx="2857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847</Words>
  <Application>Microsoft Office PowerPoint</Application>
  <PresentationFormat>On-screen Show (4:3)</PresentationFormat>
  <Paragraphs>173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cs2220: Engineering Software  Class 2:  Introduction Java</vt:lpstr>
      <vt:lpstr>Course Announcements</vt:lpstr>
      <vt:lpstr>Survey Responses</vt:lpstr>
      <vt:lpstr>Survey Responses</vt:lpstr>
      <vt:lpstr>Late Policy</vt:lpstr>
      <vt:lpstr>Why Java?</vt:lpstr>
      <vt:lpstr>Why learn a new language?</vt:lpstr>
      <vt:lpstr>Money?</vt:lpstr>
      <vt:lpstr>New Ways of Thinking</vt:lpstr>
      <vt:lpstr>Slide 10</vt:lpstr>
      <vt:lpstr>Modern Music Notation</vt:lpstr>
      <vt:lpstr>Slide 12</vt:lpstr>
      <vt:lpstr>Thought and Action</vt:lpstr>
      <vt:lpstr>Why so many programming languages?</vt:lpstr>
      <vt:lpstr>Fundamental Differences</vt:lpstr>
      <vt:lpstr>Programming Language Design Space</vt:lpstr>
      <vt:lpstr>Slide 17</vt:lpstr>
      <vt:lpstr>Shortest HelloWorld in Java</vt:lpstr>
      <vt:lpstr>Pragmatic Differences</vt:lpstr>
      <vt:lpstr>What is Java?</vt:lpstr>
      <vt:lpstr>Programming Languages Phylogeny</vt:lpstr>
      <vt:lpstr>Java History</vt:lpstr>
      <vt:lpstr>Buzzword Description</vt:lpstr>
      <vt:lpstr>Non-Buzzword Description</vt:lpstr>
      <vt:lpstr>Java Programming Language</vt:lpstr>
      <vt:lpstr>Programming Systems</vt:lpstr>
      <vt:lpstr>Java VM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David Evans</cp:lastModifiedBy>
  <cp:revision>85</cp:revision>
  <dcterms:created xsi:type="dcterms:W3CDTF">2010-04-29T14:21:32Z</dcterms:created>
  <dcterms:modified xsi:type="dcterms:W3CDTF">2010-08-26T20:48:01Z</dcterms:modified>
</cp:coreProperties>
</file>