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8" r:id="rId4"/>
    <p:sldId id="297" r:id="rId5"/>
    <p:sldId id="299" r:id="rId6"/>
    <p:sldId id="258" r:id="rId7"/>
    <p:sldId id="260" r:id="rId8"/>
    <p:sldId id="259" r:id="rId9"/>
    <p:sldId id="304" r:id="rId10"/>
    <p:sldId id="303" r:id="rId11"/>
    <p:sldId id="302" r:id="rId12"/>
    <p:sldId id="310" r:id="rId13"/>
    <p:sldId id="305" r:id="rId14"/>
    <p:sldId id="306" r:id="rId15"/>
    <p:sldId id="307" r:id="rId16"/>
    <p:sldId id="308" r:id="rId17"/>
    <p:sldId id="309" r:id="rId18"/>
    <p:sldId id="313" r:id="rId19"/>
    <p:sldId id="311" r:id="rId20"/>
    <p:sldId id="279" r:id="rId21"/>
    <p:sldId id="280" r:id="rId22"/>
    <p:sldId id="281" r:id="rId23"/>
    <p:sldId id="30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1" r:id="rId36"/>
    <p:sldId id="312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AEEB-2088-407F-871B-FD8DA282BD4A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0235-9D8A-4433-9EA7-AAE91A7C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radblog.com/archives/00002526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04-public_html\cs2220-f10\ps\ps4\images\joseph-featherston-pixelcorn.jpg"/>
          <p:cNvPicPr>
            <a:picLocks noChangeAspect="1" noChangeArrowheads="1"/>
          </p:cNvPicPr>
          <p:nvPr/>
        </p:nvPicPr>
        <p:blipFill>
          <a:blip r:embed="rId2" cstate="print"/>
          <a:srcRect r="14272"/>
          <a:stretch>
            <a:fillRect/>
          </a:stretch>
        </p:blipFill>
        <p:spPr bwMode="auto">
          <a:xfrm>
            <a:off x="-1" y="0"/>
            <a:ext cx="915155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0" y="152400"/>
            <a:ext cx="2667000" cy="1828800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Class 20: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Verifying </a:t>
            </a:r>
            <a:r>
              <a:rPr lang="en-US" sz="3600" dirty="0" err="1" smtClean="0">
                <a:solidFill>
                  <a:schemeClr val="bg1"/>
                </a:solidFill>
              </a:rPr>
              <a:t>Bytecodes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969" y="4648199"/>
            <a:ext cx="2388394" cy="1071563"/>
          </a:xfrm>
          <a:noFill/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Fall 2010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bg1"/>
                </a:solidFill>
              </a:rPr>
              <a:t>UVa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David Evans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cs2220: Engineering Software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106" y="6141244"/>
            <a:ext cx="26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Image: Joseph </a:t>
            </a:r>
            <a:r>
              <a:rPr lang="en-US" dirty="0" err="1" smtClean="0">
                <a:solidFill>
                  <a:schemeClr val="bg1"/>
                </a:solidFill>
              </a:rPr>
              <a:t>Featherston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Verification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2053" y="1358376"/>
            <a:ext cx="4216820" cy="26921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Class files include lots of extra information to make verification easier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20075" y="1224136"/>
            <a:ext cx="5127441" cy="53553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javac</a:t>
            </a:r>
            <a:r>
              <a:rPr lang="fr-FR" dirty="0" smtClean="0"/>
              <a:t> Simple.java</a:t>
            </a:r>
          </a:p>
          <a:p>
            <a:r>
              <a:rPr lang="fr-FR" dirty="0" smtClean="0"/>
              <a:t>&gt; </a:t>
            </a:r>
            <a:r>
              <a:rPr lang="fr-FR" dirty="0" err="1" smtClean="0"/>
              <a:t>javap</a:t>
            </a:r>
            <a:r>
              <a:rPr lang="fr-FR" dirty="0" smtClean="0"/>
              <a:t> -</a:t>
            </a:r>
            <a:r>
              <a:rPr lang="fr-FR" dirty="0" err="1" smtClean="0"/>
              <a:t>verbose</a:t>
            </a:r>
            <a:r>
              <a:rPr lang="fr-FR" dirty="0" smtClean="0"/>
              <a:t> -c Simple</a:t>
            </a:r>
          </a:p>
          <a:p>
            <a:r>
              <a:rPr lang="en-US" dirty="0" smtClean="0"/>
              <a:t>public class Simple extends </a:t>
            </a:r>
            <a:r>
              <a:rPr lang="en-US" dirty="0" err="1" smtClean="0"/>
              <a:t>java.lang.Object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public Simple();  </a:t>
            </a:r>
          </a:p>
          <a:p>
            <a:r>
              <a:rPr lang="en-US" dirty="0" smtClean="0"/>
              <a:t>         /* Stack=1, Locals=1, </a:t>
            </a:r>
            <a:r>
              <a:rPr lang="en-US" dirty="0" err="1" smtClean="0"/>
              <a:t>Args_size</a:t>
            </a:r>
            <a:r>
              <a:rPr lang="en-US" dirty="0" smtClean="0"/>
              <a:t>=1 */</a:t>
            </a:r>
          </a:p>
          <a:p>
            <a:r>
              <a:rPr lang="en-US" dirty="0" smtClean="0"/>
              <a:t>    public static </a:t>
            </a:r>
            <a:r>
              <a:rPr lang="en-US" dirty="0" err="1" smtClean="0"/>
              <a:t>int</a:t>
            </a:r>
            <a:r>
              <a:rPr lang="en-US" dirty="0" smtClean="0"/>
              <a:t> add(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);  </a:t>
            </a:r>
          </a:p>
          <a:p>
            <a:r>
              <a:rPr lang="en-US" dirty="0" smtClean="0"/>
              <a:t>         /* Stack=2, Locals=2, </a:t>
            </a:r>
            <a:r>
              <a:rPr lang="en-US" dirty="0" err="1" smtClean="0"/>
              <a:t>Args_size</a:t>
            </a:r>
            <a:r>
              <a:rPr lang="en-US" dirty="0" smtClean="0"/>
              <a:t>=2 */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Method Simple()</a:t>
            </a:r>
          </a:p>
          <a:p>
            <a:r>
              <a:rPr lang="en-US" dirty="0" smtClean="0"/>
              <a:t>   0 aload_0</a:t>
            </a:r>
          </a:p>
          <a:p>
            <a:r>
              <a:rPr lang="en-US" dirty="0" smtClean="0"/>
              <a:t>   1 </a:t>
            </a:r>
            <a:r>
              <a:rPr lang="en-US" dirty="0" err="1" smtClean="0"/>
              <a:t>invokespecial</a:t>
            </a:r>
            <a:r>
              <a:rPr lang="en-US" dirty="0" smtClean="0"/>
              <a:t> #1 &lt;Method </a:t>
            </a:r>
            <a:r>
              <a:rPr lang="en-US" dirty="0" err="1" smtClean="0"/>
              <a:t>java.lang.Object</a:t>
            </a:r>
            <a:r>
              <a:rPr lang="en-US" dirty="0" smtClean="0"/>
              <a:t>()&gt;</a:t>
            </a:r>
          </a:p>
          <a:p>
            <a:r>
              <a:rPr lang="en-US" dirty="0" smtClean="0"/>
              <a:t>   4 return</a:t>
            </a:r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int</a:t>
            </a:r>
            <a:r>
              <a:rPr lang="en-US" dirty="0" smtClean="0"/>
              <a:t> add(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0 iload_0</a:t>
            </a:r>
          </a:p>
          <a:p>
            <a:r>
              <a:rPr lang="en-US" dirty="0" smtClean="0"/>
              <a:t>   1 iload_1</a:t>
            </a:r>
          </a:p>
          <a:p>
            <a:r>
              <a:rPr lang="en-US" dirty="0" smtClean="0"/>
              <a:t>   2 </a:t>
            </a:r>
            <a:r>
              <a:rPr lang="en-US" dirty="0" err="1" smtClean="0"/>
              <a:t>iadd</a:t>
            </a:r>
            <a:endParaRPr lang="en-US" dirty="0" smtClean="0"/>
          </a:p>
          <a:p>
            <a:r>
              <a:rPr lang="en-US" dirty="0" smtClean="0"/>
              <a:t>   3 </a:t>
            </a:r>
            <a:r>
              <a:rPr lang="en-US" dirty="0" err="1" smtClean="0"/>
              <a:t>ireturn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511" y="3355389"/>
            <a:ext cx="349223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public class Simple {</a:t>
            </a:r>
          </a:p>
          <a:p>
            <a:r>
              <a:rPr lang="en-US" dirty="0" smtClean="0"/>
              <a:t>    static public </a:t>
            </a:r>
            <a:r>
              <a:rPr lang="en-US" dirty="0" err="1" smtClean="0"/>
              <a:t>int</a:t>
            </a:r>
            <a:r>
              <a:rPr lang="en-US" dirty="0" smtClean="0"/>
              <a:t> add 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 {</a:t>
            </a:r>
          </a:p>
          <a:p>
            <a:r>
              <a:rPr lang="en-US" dirty="0" smtClean="0"/>
              <a:t>        return a + b;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885" y="4916545"/>
            <a:ext cx="346048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Even with this help there are many “correct” JVML programs that would not pass the verifier!  (but every program produced by Java compiler should pass)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Trusted Computing Base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617661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579561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493961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584324"/>
            <a:ext cx="1981200" cy="2362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malcode.class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JVML </a:t>
            </a:r>
          </a:p>
          <a:p>
            <a:pPr algn="ctr"/>
            <a:r>
              <a:rPr lang="en-US" sz="2400"/>
              <a:t>Object</a:t>
            </a:r>
          </a:p>
          <a:p>
            <a:pPr algn="ctr"/>
            <a:r>
              <a:rPr lang="en-US" sz="240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493961"/>
            <a:ext cx="930275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941761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500541" y="4051696"/>
            <a:ext cx="609600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0125" y="4233862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36761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556124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703762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5118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560" y="1918855"/>
            <a:ext cx="7951663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Project Teams</a:t>
            </a:r>
          </a:p>
          <a:p>
            <a:r>
              <a:rPr lang="en-US" sz="2400" dirty="0" smtClean="0"/>
              <a:t>James Blanton, Sam Herder, Michael </a:t>
            </a:r>
            <a:r>
              <a:rPr lang="en-US" sz="2400" dirty="0" err="1" smtClean="0"/>
              <a:t>Kalish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Jeremy Brown, Klaus </a:t>
            </a:r>
            <a:r>
              <a:rPr lang="en-US" sz="2400" dirty="0" err="1" smtClean="0"/>
              <a:t>Dollhopf</a:t>
            </a:r>
            <a:r>
              <a:rPr lang="en-US" sz="2400" dirty="0" smtClean="0"/>
              <a:t>, Joseph </a:t>
            </a:r>
            <a:r>
              <a:rPr lang="en-US" sz="2400" dirty="0" err="1" smtClean="0"/>
              <a:t>Featherston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	Charles </a:t>
            </a:r>
            <a:r>
              <a:rPr lang="en-US" sz="2400" dirty="0" err="1" smtClean="0"/>
              <a:t>Hern</a:t>
            </a:r>
            <a:r>
              <a:rPr lang="en-US" sz="2400" dirty="0" smtClean="0"/>
              <a:t>, John Marion </a:t>
            </a:r>
          </a:p>
          <a:p>
            <a:r>
              <a:rPr lang="en-US" sz="2400" dirty="0" smtClean="0"/>
              <a:t>Joseph </a:t>
            </a:r>
            <a:r>
              <a:rPr lang="en-US" sz="2400" dirty="0" err="1" smtClean="0"/>
              <a:t>Borja</a:t>
            </a:r>
            <a:r>
              <a:rPr lang="en-US" sz="2400" dirty="0" smtClean="0"/>
              <a:t>, Erik Lopez, Brian Noh, Jonathan </a:t>
            </a:r>
            <a:r>
              <a:rPr lang="en-US" sz="2400" dirty="0" err="1" smtClean="0"/>
              <a:t>DiLorenzo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Jiamin</a:t>
            </a:r>
            <a:r>
              <a:rPr lang="en-US" sz="2400" dirty="0" smtClean="0"/>
              <a:t> Chen, Elisabeth Sparkman, </a:t>
            </a:r>
            <a:r>
              <a:rPr lang="en-US" sz="2400" dirty="0" err="1" smtClean="0"/>
              <a:t>Yixin</a:t>
            </a:r>
            <a:r>
              <a:rPr lang="en-US" sz="2400" dirty="0" smtClean="0"/>
              <a:t> Sun </a:t>
            </a:r>
          </a:p>
          <a:p>
            <a:r>
              <a:rPr lang="en-US" sz="2400" dirty="0" smtClean="0"/>
              <a:t>Michael Dewey-Vogt </a:t>
            </a:r>
          </a:p>
          <a:p>
            <a:r>
              <a:rPr lang="en-US" sz="2400" dirty="0" smtClean="0"/>
              <a:t>Hanna Oh </a:t>
            </a:r>
          </a:p>
          <a:p>
            <a:r>
              <a:rPr lang="en-US" sz="2400" dirty="0" smtClean="0"/>
              <a:t>Alex Wallace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pic>
        <p:nvPicPr>
          <p:cNvPr id="4" name="Picture 5" descr="vo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03" y="1316587"/>
            <a:ext cx="4362382" cy="276861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749" y="3294863"/>
            <a:ext cx="5347378" cy="29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992555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the Trusted Computing Base for an election?</a:t>
            </a:r>
            <a:endParaRPr lang="en-US" sz="4800" dirty="0"/>
          </a:p>
        </p:txBody>
      </p:sp>
      <p:pic>
        <p:nvPicPr>
          <p:cNvPr id="4" name="Picture 7" descr="HartInterCivic_eSla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4" y="3478121"/>
            <a:ext cx="2868691" cy="2603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39729" y="3248022"/>
            <a:ext cx="48339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/>
              <a:t>“We do have people complain and say they </a:t>
            </a:r>
            <a:r>
              <a:rPr lang="en-US" sz="2400" dirty="0" smtClean="0"/>
              <a:t>don’t </a:t>
            </a:r>
            <a:r>
              <a:rPr lang="en-US" sz="2400" dirty="0"/>
              <a:t>get it,  I completely understand what </a:t>
            </a:r>
            <a:r>
              <a:rPr lang="en-US" sz="2400" dirty="0" smtClean="0"/>
              <a:t>they’re </a:t>
            </a:r>
            <a:r>
              <a:rPr lang="en-US" sz="2400" dirty="0"/>
              <a:t>saying, but </a:t>
            </a:r>
            <a:r>
              <a:rPr lang="en-US" sz="2400" dirty="0" smtClean="0"/>
              <a:t>it’s </a:t>
            </a:r>
            <a:r>
              <a:rPr lang="en-US" sz="2400" dirty="0"/>
              <a:t>not something I can control.” </a:t>
            </a:r>
            <a:endParaRPr lang="en-US" sz="2400" dirty="0" smtClean="0"/>
          </a:p>
          <a:p>
            <a:pPr algn="r" eaLnBrk="0" hangingPunct="0"/>
            <a:r>
              <a:rPr lang="en-US" sz="2400" dirty="0" smtClean="0"/>
              <a:t>Sheri </a:t>
            </a:r>
            <a:r>
              <a:rPr lang="en-US" sz="2400" dirty="0" err="1"/>
              <a:t>Iachetta</a:t>
            </a:r>
            <a:r>
              <a:rPr lang="en-US" sz="2400" dirty="0"/>
              <a:t>, </a:t>
            </a:r>
            <a:endParaRPr lang="en-US" sz="2400" dirty="0" smtClean="0"/>
          </a:p>
          <a:p>
            <a:pPr algn="r" eaLnBrk="0" hangingPunct="0"/>
            <a:r>
              <a:rPr lang="en-US" sz="2400" dirty="0" smtClean="0"/>
              <a:t>Charlottesville </a:t>
            </a:r>
            <a:r>
              <a:rPr lang="en-US" sz="2400" dirty="0"/>
              <a:t>general </a:t>
            </a:r>
            <a:r>
              <a:rPr lang="en-US" sz="2400" dirty="0" smtClean="0"/>
              <a:t>registrar (on 2006 problems with voting machines displaying “James H. ‘Jim’”)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33032" y="5813267"/>
            <a:ext cx="788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www.sbe.virginia.gov/cms/Election_Information/Election_Procedures/Index.html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2280" y="646402"/>
            <a:ext cx="8229601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400" b="1" dirty="0"/>
              <a:t>	How do I know my voting equipment is accurate?  </a:t>
            </a:r>
            <a:endParaRPr lang="en-US" sz="2400" dirty="0"/>
          </a:p>
          <a:p>
            <a:pPr marL="342900" indent="-342900"/>
            <a:r>
              <a:rPr lang="en-US" sz="2400" dirty="0"/>
              <a:t>	Under the Code of Virginia, the State Board of Elections must approve any mechanical or electronic voting system or equipment before it can be used by any locality.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Each system must successfully complete three distinct levels of testing: </a:t>
            </a:r>
          </a:p>
          <a:p>
            <a:pPr marL="800100" lvl="1" indent="-342900">
              <a:buFontTx/>
              <a:buAutoNum type="arabicPeriod"/>
            </a:pPr>
            <a:r>
              <a:rPr lang="en-US" sz="2400" b="1" dirty="0"/>
              <a:t>Qualification testing</a:t>
            </a:r>
            <a:r>
              <a:rPr lang="en-US" sz="2400" dirty="0"/>
              <a:t> (testing of hardware and software that may be conducted by Independent Testing Authority); </a:t>
            </a:r>
          </a:p>
          <a:p>
            <a:pPr marL="800100" lvl="1" indent="-342900">
              <a:buFontTx/>
              <a:buAutoNum type="arabicPeriod"/>
            </a:pPr>
            <a:r>
              <a:rPr lang="en-US" sz="2400" b="1" dirty="0"/>
              <a:t>Certification testing</a:t>
            </a:r>
            <a:r>
              <a:rPr lang="en-US" sz="2400" dirty="0"/>
              <a:t> (to ensure it meets all applicable requirements of the Code of Virginia); and, </a:t>
            </a:r>
          </a:p>
          <a:p>
            <a:pPr marL="800100" lvl="1" indent="-342900">
              <a:buFontTx/>
              <a:buAutoNum type="arabicPeriod"/>
            </a:pPr>
            <a:r>
              <a:rPr lang="en-US" sz="2400" b="1" dirty="0"/>
              <a:t>Acceptance testing </a:t>
            </a:r>
            <a:r>
              <a:rPr lang="en-US" sz="2400" dirty="0"/>
              <a:t>(conducted by the locality to assure it meets their needs and is identical to the certified system).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“Independent” Testing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Done by ITAs paid by vendors</a:t>
            </a:r>
          </a:p>
          <a:p>
            <a:r>
              <a:rPr lang="en-US" smtClean="0"/>
              <a:t>No vulnerability analysis</a:t>
            </a:r>
          </a:p>
          <a:p>
            <a:r>
              <a:rPr lang="en-US" smtClean="0"/>
              <a:t>No source code analysis</a:t>
            </a:r>
          </a:p>
          <a:p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70686" y="4362922"/>
            <a:ext cx="8008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 dirty="0"/>
              <a:t>“Program testing can be used to show the presence of bugs, but never to show their absence!” </a:t>
            </a:r>
            <a:endParaRPr lang="en-US" sz="2800" dirty="0" smtClean="0"/>
          </a:p>
          <a:p>
            <a:pPr eaLnBrk="0" hangingPunct="0"/>
            <a:r>
              <a:rPr lang="en-US" sz="2800" dirty="0" err="1" smtClean="0"/>
              <a:t>Edsger</a:t>
            </a:r>
            <a:r>
              <a:rPr lang="en-US" sz="2800" dirty="0" smtClean="0"/>
              <a:t> </a:t>
            </a:r>
            <a:r>
              <a:rPr lang="en-US" sz="2800" dirty="0"/>
              <a:t>W. </a:t>
            </a:r>
            <a:r>
              <a:rPr lang="en-US" sz="2800" dirty="0" err="1"/>
              <a:t>Dijkstra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13628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we design elections with smaller Trusted Computing Base?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23" y="3021550"/>
            <a:ext cx="349053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2088" y="5861102"/>
            <a:ext cx="292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Optical Scan ballots</a:t>
            </a:r>
          </a:p>
          <a:p>
            <a:r>
              <a:rPr lang="en-US" dirty="0" smtClean="0"/>
              <a:t>Can be recounted by humans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560" y="1918855"/>
            <a:ext cx="7951663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Project Teams</a:t>
            </a:r>
          </a:p>
          <a:p>
            <a:r>
              <a:rPr lang="en-US" sz="2400" dirty="0" smtClean="0"/>
              <a:t>James Blanton, Sam Herder, Michael </a:t>
            </a:r>
            <a:r>
              <a:rPr lang="en-US" sz="2400" dirty="0" err="1" smtClean="0"/>
              <a:t>Kalish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Jeremy Brown, Klaus </a:t>
            </a:r>
            <a:r>
              <a:rPr lang="en-US" sz="2400" dirty="0" err="1" smtClean="0"/>
              <a:t>Dollhopf</a:t>
            </a:r>
            <a:r>
              <a:rPr lang="en-US" sz="2400" dirty="0" smtClean="0"/>
              <a:t>, Joseph </a:t>
            </a:r>
            <a:r>
              <a:rPr lang="en-US" sz="2400" dirty="0" err="1" smtClean="0"/>
              <a:t>Featherston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	Charles </a:t>
            </a:r>
            <a:r>
              <a:rPr lang="en-US" sz="2400" dirty="0" err="1" smtClean="0"/>
              <a:t>Hern</a:t>
            </a:r>
            <a:r>
              <a:rPr lang="en-US" sz="2400" dirty="0" smtClean="0"/>
              <a:t>, John Marion </a:t>
            </a:r>
          </a:p>
          <a:p>
            <a:r>
              <a:rPr lang="en-US" sz="2400" dirty="0" smtClean="0"/>
              <a:t>Joseph </a:t>
            </a:r>
            <a:r>
              <a:rPr lang="en-US" sz="2400" dirty="0" err="1" smtClean="0"/>
              <a:t>Borja</a:t>
            </a:r>
            <a:r>
              <a:rPr lang="en-US" sz="2400" dirty="0" smtClean="0"/>
              <a:t>, Erik Lopez, Brian Noh, Jonathan </a:t>
            </a:r>
            <a:r>
              <a:rPr lang="en-US" sz="2400" dirty="0" err="1" smtClean="0"/>
              <a:t>DiLorenzo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Jiamin</a:t>
            </a:r>
            <a:r>
              <a:rPr lang="en-US" sz="2400" dirty="0" smtClean="0"/>
              <a:t> Chen, Elisabeth Sparkman, </a:t>
            </a:r>
            <a:r>
              <a:rPr lang="en-US" sz="2400" dirty="0" err="1" smtClean="0"/>
              <a:t>Yixin</a:t>
            </a:r>
            <a:r>
              <a:rPr lang="en-US" sz="2400" dirty="0" smtClean="0"/>
              <a:t> Sun </a:t>
            </a:r>
          </a:p>
          <a:p>
            <a:r>
              <a:rPr lang="en-US" sz="2400" dirty="0" smtClean="0"/>
              <a:t>Michael Dewey-Vogt </a:t>
            </a:r>
          </a:p>
          <a:p>
            <a:r>
              <a:rPr lang="en-US" sz="2400" dirty="0" smtClean="0"/>
              <a:t>Hanna Oh </a:t>
            </a:r>
          </a:p>
          <a:p>
            <a:r>
              <a:rPr lang="en-US" sz="2400" dirty="0" smtClean="0"/>
              <a:t>Alex Wallace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396" y="1468647"/>
            <a:ext cx="2248215" cy="2719833"/>
          </a:xfrm>
        </p:spPr>
        <p:txBody>
          <a:bodyPr>
            <a:normAutofit/>
          </a:bodyPr>
          <a:lstStyle/>
          <a:p>
            <a:r>
              <a:rPr lang="en-US" dirty="0" smtClean="0"/>
              <a:t>Java Applet Security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00" y="254420"/>
            <a:ext cx="632914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27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 Ideas</a:t>
            </a:r>
          </a:p>
          <a:p>
            <a:r>
              <a:rPr lang="en-US" dirty="0" smtClean="0"/>
              <a:t>Low-level security: “Type Safety”</a:t>
            </a:r>
          </a:p>
          <a:p>
            <a:r>
              <a:rPr lang="en-US" dirty="0" smtClean="0"/>
              <a:t>Trusted Computing Base (Voting)</a:t>
            </a:r>
          </a:p>
          <a:p>
            <a:r>
              <a:rPr lang="en-US" dirty="0" smtClean="0"/>
              <a:t>High-level security: Policy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4377" y="3808111"/>
            <a:ext cx="7551426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Project Teams</a:t>
            </a:r>
          </a:p>
          <a:p>
            <a:r>
              <a:rPr lang="en-US" dirty="0" smtClean="0"/>
              <a:t>James Blanton, Sam Herder, Michael </a:t>
            </a:r>
            <a:r>
              <a:rPr lang="en-US" dirty="0" err="1" smtClean="0"/>
              <a:t>Kalish</a:t>
            </a:r>
            <a:r>
              <a:rPr lang="en-US" dirty="0" smtClean="0"/>
              <a:t> </a:t>
            </a:r>
          </a:p>
          <a:p>
            <a:r>
              <a:rPr lang="en-US" dirty="0" smtClean="0"/>
              <a:t>Jeremy Brown, Klaus </a:t>
            </a:r>
            <a:r>
              <a:rPr lang="en-US" dirty="0" err="1" smtClean="0"/>
              <a:t>Dollhopf</a:t>
            </a:r>
            <a:r>
              <a:rPr lang="en-US" dirty="0" smtClean="0"/>
              <a:t>, Joseph </a:t>
            </a:r>
            <a:r>
              <a:rPr lang="en-US" dirty="0" err="1" smtClean="0"/>
              <a:t>Featherston</a:t>
            </a:r>
            <a:r>
              <a:rPr lang="en-US" dirty="0" smtClean="0"/>
              <a:t>, Charles </a:t>
            </a:r>
            <a:r>
              <a:rPr lang="en-US" dirty="0" err="1" smtClean="0"/>
              <a:t>Hern</a:t>
            </a:r>
            <a:r>
              <a:rPr lang="en-US" dirty="0" smtClean="0"/>
              <a:t>, John Marion 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Borja</a:t>
            </a:r>
            <a:r>
              <a:rPr lang="en-US" dirty="0" smtClean="0"/>
              <a:t>, Erik Lopez, Brian Noh, Jonathan </a:t>
            </a:r>
            <a:r>
              <a:rPr lang="en-US" dirty="0" err="1" smtClean="0"/>
              <a:t>DiLorenzo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Jiamin</a:t>
            </a:r>
            <a:r>
              <a:rPr lang="en-US" dirty="0" smtClean="0"/>
              <a:t> Chen, Elisabeth Sparkman, </a:t>
            </a:r>
            <a:r>
              <a:rPr lang="en-US" dirty="0" err="1" smtClean="0"/>
              <a:t>Yixin</a:t>
            </a:r>
            <a:r>
              <a:rPr lang="en-US" dirty="0" smtClean="0"/>
              <a:t> Sun </a:t>
            </a:r>
          </a:p>
          <a:p>
            <a:r>
              <a:rPr lang="en-US" dirty="0" smtClean="0"/>
              <a:t>Michael Dewey-Vogt </a:t>
            </a:r>
          </a:p>
          <a:p>
            <a:r>
              <a:rPr lang="en-US" dirty="0" smtClean="0"/>
              <a:t>Hanna Oh </a:t>
            </a:r>
          </a:p>
          <a:p>
            <a:r>
              <a:rPr lang="en-US" dirty="0" smtClean="0"/>
              <a:t>Alex Wallace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Program Execution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200400" y="2590800"/>
            <a:ext cx="2743200" cy="9112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Program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447800"/>
            <a:ext cx="2613025" cy="1676400"/>
            <a:chOff x="384" y="912"/>
            <a:chExt cx="1646" cy="1056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384" y="1680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Monitor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912"/>
              <a:ext cx="1646" cy="1055"/>
              <a:chOff x="384" y="912"/>
              <a:chExt cx="1646" cy="1055"/>
            </a:xfrm>
          </p:grpSpPr>
          <p:pic>
            <p:nvPicPr>
              <p:cNvPr id="60423" name="Picture 7" descr="lcdisplay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4" y="912"/>
                <a:ext cx="835" cy="749"/>
              </a:xfrm>
              <a:prstGeom prst="rect">
                <a:avLst/>
              </a:prstGeom>
              <a:noFill/>
            </p:spPr>
          </p:pic>
          <p:cxnSp>
            <p:nvCxnSpPr>
              <p:cNvPr id="60424" name="AutoShape 8"/>
              <p:cNvCxnSpPr>
                <a:cxnSpLocks noChangeShapeType="1"/>
                <a:endCxn id="0" idx="3"/>
              </p:cNvCxnSpPr>
              <p:nvPr/>
            </p:nvCxnSpPr>
            <p:spPr bwMode="auto">
              <a:xfrm flipH="1" flipV="1">
                <a:off x="1219" y="1287"/>
                <a:ext cx="811" cy="6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43601" y="649288"/>
            <a:ext cx="2928938" cy="5603874"/>
            <a:chOff x="3744" y="409"/>
            <a:chExt cx="1845" cy="3530"/>
          </a:xfrm>
        </p:grpSpPr>
        <p:pic>
          <p:nvPicPr>
            <p:cNvPr id="60426" name="Picture 10" descr="ACF4A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2" y="409"/>
              <a:ext cx="544" cy="1491"/>
            </a:xfrm>
            <a:prstGeom prst="rect">
              <a:avLst/>
            </a:prstGeom>
            <a:noFill/>
          </p:spPr>
        </p:pic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4756" y="1930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Speakers</a:t>
              </a:r>
            </a:p>
          </p:txBody>
        </p:sp>
        <p:cxnSp>
          <p:nvCxnSpPr>
            <p:cNvPr id="60428" name="AutoShape 12"/>
            <p:cNvCxnSpPr>
              <a:cxnSpLocks noChangeShapeType="1"/>
              <a:stCxn id="60419" idx="3"/>
              <a:endCxn id="0" idx="1"/>
            </p:cNvCxnSpPr>
            <p:nvPr/>
          </p:nvCxnSpPr>
          <p:spPr bwMode="auto">
            <a:xfrm flipV="1">
              <a:off x="3744" y="1155"/>
              <a:ext cx="1238" cy="7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60429" name="Picture 13" descr="monxl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5" y="2675"/>
              <a:ext cx="1584" cy="933"/>
            </a:xfrm>
            <a:prstGeom prst="rect">
              <a:avLst/>
            </a:prstGeom>
            <a:noFill/>
          </p:spPr>
        </p:pic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3936" y="3648"/>
              <a:ext cx="15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SuperSoaker 2000</a:t>
              </a:r>
            </a:p>
          </p:txBody>
        </p:sp>
        <p:cxnSp>
          <p:nvCxnSpPr>
            <p:cNvPr id="60431" name="AutoShape 15"/>
            <p:cNvCxnSpPr>
              <a:cxnSpLocks noChangeShapeType="1"/>
              <a:stCxn id="60419" idx="3"/>
              <a:endCxn id="0" idx="0"/>
            </p:cNvCxnSpPr>
            <p:nvPr/>
          </p:nvCxnSpPr>
          <p:spPr bwMode="auto">
            <a:xfrm>
              <a:off x="3744" y="1919"/>
              <a:ext cx="1053" cy="7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3046413"/>
            <a:ext cx="5791200" cy="3125787"/>
            <a:chOff x="144" y="1919"/>
            <a:chExt cx="3648" cy="1969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1487" y="326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44" y="1919"/>
              <a:ext cx="3648" cy="1969"/>
              <a:chOff x="144" y="1919"/>
              <a:chExt cx="3648" cy="1969"/>
            </a:xfrm>
          </p:grpSpPr>
          <p:sp>
            <p:nvSpPr>
              <p:cNvPr id="60435" name="Oval 19"/>
              <p:cNvSpPr>
                <a:spLocks noChangeArrowheads="1"/>
              </p:cNvSpPr>
              <p:nvPr/>
            </p:nvSpPr>
            <p:spPr bwMode="auto">
              <a:xfrm>
                <a:off x="1199" y="3214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auto">
              <a:xfrm>
                <a:off x="1199" y="3262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auto">
              <a:xfrm>
                <a:off x="1199" y="3310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288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9" name="Text Box 23"/>
              <p:cNvSpPr txBox="1">
                <a:spLocks noChangeArrowheads="1"/>
              </p:cNvSpPr>
              <p:nvPr/>
            </p:nvSpPr>
            <p:spPr bwMode="auto">
              <a:xfrm>
                <a:off x="1104" y="3504"/>
                <a:ext cx="44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/>
                  <a:t>Disk</a:t>
                </a:r>
              </a:p>
            </p:txBody>
          </p:sp>
          <p:pic>
            <p:nvPicPr>
              <p:cNvPr id="60440" name="Picture 24" descr="realp_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" y="2064"/>
                <a:ext cx="1433" cy="835"/>
              </a:xfrm>
              <a:prstGeom prst="rect">
                <a:avLst/>
              </a:prstGeom>
              <a:noFill/>
            </p:spPr>
          </p:pic>
          <p:pic>
            <p:nvPicPr>
              <p:cNvPr id="60441" name="Picture 25" descr="ram-sim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64" y="3120"/>
                <a:ext cx="1728" cy="481"/>
              </a:xfrm>
              <a:prstGeom prst="rect">
                <a:avLst/>
              </a:prstGeom>
              <a:noFill/>
            </p:spPr>
          </p:pic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2544" y="3600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/>
                  <a:t>Memory</a:t>
                </a:r>
              </a:p>
            </p:txBody>
          </p:sp>
          <p:cxnSp>
            <p:nvCxnSpPr>
              <p:cNvPr id="60443" name="AutoShape 27"/>
              <p:cNvCxnSpPr>
                <a:cxnSpLocks noChangeShapeType="1"/>
                <a:stCxn id="60419" idx="1"/>
                <a:endCxn id="0" idx="3"/>
              </p:cNvCxnSpPr>
              <p:nvPr/>
            </p:nvCxnSpPr>
            <p:spPr bwMode="auto">
              <a:xfrm flipH="1">
                <a:off x="1577" y="1919"/>
                <a:ext cx="439" cy="5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0444" name="AutoShape 28"/>
              <p:cNvCxnSpPr>
                <a:cxnSpLocks noChangeShapeType="1"/>
                <a:stCxn id="60419" idx="2"/>
                <a:endCxn id="60435" idx="7"/>
              </p:cNvCxnSpPr>
              <p:nvPr/>
            </p:nvCxnSpPr>
            <p:spPr bwMode="auto">
              <a:xfrm flipH="1">
                <a:off x="1445" y="2206"/>
                <a:ext cx="1435" cy="10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0445" name="AutoShape 29"/>
              <p:cNvCxnSpPr>
                <a:cxnSpLocks noChangeShapeType="1"/>
                <a:stCxn id="60419" idx="2"/>
                <a:endCxn id="0" idx="0"/>
              </p:cNvCxnSpPr>
              <p:nvPr/>
            </p:nvCxnSpPr>
            <p:spPr bwMode="auto">
              <a:xfrm>
                <a:off x="2880" y="2206"/>
                <a:ext cx="48" cy="9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432" y="2688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Network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Program Execution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200400" y="2590800"/>
            <a:ext cx="2743200" cy="9112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Program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447800"/>
            <a:ext cx="2613025" cy="1676400"/>
            <a:chOff x="384" y="912"/>
            <a:chExt cx="1646" cy="1056"/>
          </a:xfrm>
        </p:grpSpPr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384" y="1680"/>
              <a:ext cx="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Monitor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912"/>
              <a:ext cx="1646" cy="1055"/>
              <a:chOff x="384" y="912"/>
              <a:chExt cx="1646" cy="1055"/>
            </a:xfrm>
          </p:grpSpPr>
          <p:pic>
            <p:nvPicPr>
              <p:cNvPr id="61447" name="Picture 7" descr="lcdisplay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4" y="912"/>
                <a:ext cx="835" cy="749"/>
              </a:xfrm>
              <a:prstGeom prst="rect">
                <a:avLst/>
              </a:prstGeom>
              <a:noFill/>
            </p:spPr>
          </p:pic>
          <p:cxnSp>
            <p:nvCxnSpPr>
              <p:cNvPr id="61448" name="AutoShape 8"/>
              <p:cNvCxnSpPr>
                <a:cxnSpLocks noChangeShapeType="1"/>
                <a:endCxn id="0" idx="3"/>
              </p:cNvCxnSpPr>
              <p:nvPr/>
            </p:nvCxnSpPr>
            <p:spPr bwMode="auto">
              <a:xfrm flipH="1" flipV="1">
                <a:off x="1219" y="1287"/>
                <a:ext cx="811" cy="6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43601" y="649288"/>
            <a:ext cx="2928938" cy="5603874"/>
            <a:chOff x="3744" y="409"/>
            <a:chExt cx="1845" cy="3530"/>
          </a:xfrm>
        </p:grpSpPr>
        <p:pic>
          <p:nvPicPr>
            <p:cNvPr id="61450" name="Picture 10" descr="ACF4A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2" y="409"/>
              <a:ext cx="544" cy="1491"/>
            </a:xfrm>
            <a:prstGeom prst="rect">
              <a:avLst/>
            </a:prstGeom>
            <a:noFill/>
          </p:spPr>
        </p:pic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4756" y="1930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Speakers</a:t>
              </a:r>
            </a:p>
          </p:txBody>
        </p:sp>
        <p:cxnSp>
          <p:nvCxnSpPr>
            <p:cNvPr id="61452" name="AutoShape 12"/>
            <p:cNvCxnSpPr>
              <a:cxnSpLocks noChangeShapeType="1"/>
              <a:stCxn id="61443" idx="3"/>
              <a:endCxn id="0" idx="1"/>
            </p:cNvCxnSpPr>
            <p:nvPr/>
          </p:nvCxnSpPr>
          <p:spPr bwMode="auto">
            <a:xfrm flipV="1">
              <a:off x="3744" y="1155"/>
              <a:ext cx="1238" cy="7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61453" name="Picture 13" descr="monxl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5" y="2675"/>
              <a:ext cx="1584" cy="933"/>
            </a:xfrm>
            <a:prstGeom prst="rect">
              <a:avLst/>
            </a:prstGeom>
            <a:noFill/>
          </p:spPr>
        </p:pic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3936" y="3648"/>
              <a:ext cx="15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SuperSoaker 2000</a:t>
              </a:r>
            </a:p>
          </p:txBody>
        </p:sp>
        <p:cxnSp>
          <p:nvCxnSpPr>
            <p:cNvPr id="61455" name="AutoShape 15"/>
            <p:cNvCxnSpPr>
              <a:cxnSpLocks noChangeShapeType="1"/>
              <a:stCxn id="61443" idx="3"/>
              <a:endCxn id="0" idx="0"/>
            </p:cNvCxnSpPr>
            <p:nvPr/>
          </p:nvCxnSpPr>
          <p:spPr bwMode="auto">
            <a:xfrm>
              <a:off x="3744" y="1919"/>
              <a:ext cx="1053" cy="7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3046413"/>
            <a:ext cx="5791200" cy="3125787"/>
            <a:chOff x="144" y="1919"/>
            <a:chExt cx="3648" cy="1969"/>
          </a:xfrm>
        </p:grpSpPr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1487" y="326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44" y="1919"/>
              <a:ext cx="3648" cy="1969"/>
              <a:chOff x="144" y="1919"/>
              <a:chExt cx="3648" cy="1969"/>
            </a:xfrm>
          </p:grpSpPr>
          <p:sp>
            <p:nvSpPr>
              <p:cNvPr id="61459" name="Oval 19"/>
              <p:cNvSpPr>
                <a:spLocks noChangeArrowheads="1"/>
              </p:cNvSpPr>
              <p:nvPr/>
            </p:nvSpPr>
            <p:spPr bwMode="auto">
              <a:xfrm>
                <a:off x="1199" y="3214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0" name="Oval 20"/>
              <p:cNvSpPr>
                <a:spLocks noChangeArrowheads="1"/>
              </p:cNvSpPr>
              <p:nvPr/>
            </p:nvSpPr>
            <p:spPr bwMode="auto">
              <a:xfrm>
                <a:off x="1199" y="3262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1" name="Oval 21"/>
              <p:cNvSpPr>
                <a:spLocks noChangeArrowheads="1"/>
              </p:cNvSpPr>
              <p:nvPr/>
            </p:nvSpPr>
            <p:spPr bwMode="auto">
              <a:xfrm>
                <a:off x="1199" y="3310"/>
                <a:ext cx="288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2" name="Oval 22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288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3" name="Text Box 23"/>
              <p:cNvSpPr txBox="1">
                <a:spLocks noChangeArrowheads="1"/>
              </p:cNvSpPr>
              <p:nvPr/>
            </p:nvSpPr>
            <p:spPr bwMode="auto">
              <a:xfrm>
                <a:off x="1104" y="3504"/>
                <a:ext cx="44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/>
                  <a:t>Disk</a:t>
                </a:r>
              </a:p>
            </p:txBody>
          </p:sp>
          <p:pic>
            <p:nvPicPr>
              <p:cNvPr id="61464" name="Picture 24" descr="realp_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" y="2064"/>
                <a:ext cx="1433" cy="835"/>
              </a:xfrm>
              <a:prstGeom prst="rect">
                <a:avLst/>
              </a:prstGeom>
              <a:noFill/>
            </p:spPr>
          </p:pic>
          <p:pic>
            <p:nvPicPr>
              <p:cNvPr id="61465" name="Picture 25" descr="ram-sim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64" y="3120"/>
                <a:ext cx="1728" cy="481"/>
              </a:xfrm>
              <a:prstGeom prst="rect">
                <a:avLst/>
              </a:prstGeom>
              <a:noFill/>
            </p:spPr>
          </p:pic>
          <p:sp>
            <p:nvSpPr>
              <p:cNvPr id="61466" name="Text Box 26"/>
              <p:cNvSpPr txBox="1">
                <a:spLocks noChangeArrowheads="1"/>
              </p:cNvSpPr>
              <p:nvPr/>
            </p:nvSpPr>
            <p:spPr bwMode="auto">
              <a:xfrm>
                <a:off x="2544" y="3600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/>
                  <a:t>Memory</a:t>
                </a:r>
              </a:p>
            </p:txBody>
          </p:sp>
          <p:cxnSp>
            <p:nvCxnSpPr>
              <p:cNvPr id="61467" name="AutoShape 27"/>
              <p:cNvCxnSpPr>
                <a:cxnSpLocks noChangeShapeType="1"/>
                <a:stCxn id="61443" idx="1"/>
                <a:endCxn id="0" idx="3"/>
              </p:cNvCxnSpPr>
              <p:nvPr/>
            </p:nvCxnSpPr>
            <p:spPr bwMode="auto">
              <a:xfrm flipH="1">
                <a:off x="1577" y="1919"/>
                <a:ext cx="439" cy="5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1468" name="AutoShape 28"/>
              <p:cNvCxnSpPr>
                <a:cxnSpLocks noChangeShapeType="1"/>
                <a:stCxn id="61443" idx="2"/>
                <a:endCxn id="61459" idx="7"/>
              </p:cNvCxnSpPr>
              <p:nvPr/>
            </p:nvCxnSpPr>
            <p:spPr bwMode="auto">
              <a:xfrm flipH="1">
                <a:off x="1445" y="2206"/>
                <a:ext cx="1435" cy="10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1469" name="AutoShape 29"/>
              <p:cNvCxnSpPr>
                <a:cxnSpLocks noChangeShapeType="1"/>
                <a:stCxn id="61443" idx="2"/>
                <a:endCxn id="0" idx="0"/>
              </p:cNvCxnSpPr>
              <p:nvPr/>
            </p:nvCxnSpPr>
            <p:spPr bwMode="auto">
              <a:xfrm>
                <a:off x="2880" y="2206"/>
                <a:ext cx="48" cy="9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61470" name="Text Box 30"/>
            <p:cNvSpPr txBox="1">
              <a:spLocks noChangeArrowheads="1"/>
            </p:cNvSpPr>
            <p:nvPr/>
          </p:nvSpPr>
          <p:spPr bwMode="auto">
            <a:xfrm>
              <a:off x="432" y="2688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Network</a:t>
              </a:r>
            </a:p>
          </p:txBody>
        </p:sp>
      </p:grpSp>
      <p:sp>
        <p:nvSpPr>
          <p:cNvPr id="61471" name="Oval 31"/>
          <p:cNvSpPr>
            <a:spLocks noChangeArrowheads="1"/>
          </p:cNvSpPr>
          <p:nvPr/>
        </p:nvSpPr>
        <p:spPr bwMode="auto">
          <a:xfrm>
            <a:off x="2667000" y="2057400"/>
            <a:ext cx="3810000" cy="19812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3430588" y="1554163"/>
            <a:ext cx="2535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Reference Monitor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Ideal Reference Monitor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8013" cy="4114800"/>
          </a:xfrm>
        </p:spPr>
        <p:txBody>
          <a:bodyPr/>
          <a:lstStyle/>
          <a:p>
            <a:pPr marL="609600" indent="-609600" defTabSz="914400">
              <a:buFontTx/>
              <a:buAutoNum type="arabicPeriod"/>
            </a:pPr>
            <a:r>
              <a:rPr lang="en-US" smtClean="0"/>
              <a:t>Sees </a:t>
            </a:r>
            <a:r>
              <a:rPr lang="en-US" i="1" smtClean="0"/>
              <a:t>everything</a:t>
            </a:r>
            <a:r>
              <a:rPr lang="en-US" smtClean="0"/>
              <a:t> a program is about to do before it does it</a:t>
            </a:r>
          </a:p>
          <a:p>
            <a:pPr marL="609600" indent="-609600" defTabSz="914400">
              <a:buFontTx/>
              <a:buAutoNum type="arabicPeriod"/>
            </a:pPr>
            <a:r>
              <a:rPr lang="en-US" smtClean="0"/>
              <a:t>Can </a:t>
            </a:r>
            <a:r>
              <a:rPr lang="en-US" i="1" smtClean="0"/>
              <a:t>instantly</a:t>
            </a:r>
            <a:r>
              <a:rPr lang="en-US" smtClean="0"/>
              <a:t> and </a:t>
            </a:r>
            <a:r>
              <a:rPr lang="en-US" i="1" smtClean="0"/>
              <a:t>completely</a:t>
            </a:r>
            <a:r>
              <a:rPr lang="en-US" smtClean="0"/>
              <a:t> stop program execution (or prevent action)</a:t>
            </a:r>
          </a:p>
          <a:p>
            <a:pPr marL="609600" indent="-609600" defTabSz="914400">
              <a:buFontTx/>
              <a:buAutoNum type="arabicPeriod"/>
            </a:pPr>
            <a:r>
              <a:rPr lang="en-US" smtClean="0"/>
              <a:t>Has </a:t>
            </a:r>
            <a:r>
              <a:rPr lang="en-US" i="1" smtClean="0"/>
              <a:t>no other effect</a:t>
            </a:r>
            <a:r>
              <a:rPr lang="en-US" smtClean="0"/>
              <a:t> on the program or system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700" y="5170488"/>
            <a:ext cx="907256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Can we build this? </a:t>
            </a:r>
          </a:p>
          <a:p>
            <a:pPr algn="ctr">
              <a:spcBef>
                <a:spcPct val="20000"/>
              </a:spcBef>
            </a:pPr>
            <a:r>
              <a:rPr lang="en-US" sz="2800"/>
              <a:t>Probably not unless we can build a time machine...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Ideal Reference Monitor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8013" cy="4114800"/>
          </a:xfrm>
        </p:spPr>
        <p:txBody>
          <a:bodyPr/>
          <a:lstStyle/>
          <a:p>
            <a:pPr marL="609600" indent="-609600" defTabSz="914400">
              <a:buFontTx/>
              <a:buAutoNum type="arabicPeriod"/>
            </a:pPr>
            <a:r>
              <a:rPr lang="en-US" smtClean="0"/>
              <a:t>Sees </a:t>
            </a:r>
            <a:r>
              <a:rPr lang="en-US" i="1" smtClean="0"/>
              <a:t>everything</a:t>
            </a:r>
            <a:r>
              <a:rPr lang="en-US" smtClean="0"/>
              <a:t> a program is about to do before it does it</a:t>
            </a:r>
          </a:p>
          <a:p>
            <a:pPr marL="609600" indent="-609600" defTabSz="914400">
              <a:buFontTx/>
              <a:buAutoNum type="arabicPeriod"/>
            </a:pPr>
            <a:r>
              <a:rPr lang="en-US" smtClean="0"/>
              <a:t>Can </a:t>
            </a:r>
            <a:r>
              <a:rPr lang="en-US" i="1" smtClean="0"/>
              <a:t>instantly</a:t>
            </a:r>
            <a:r>
              <a:rPr lang="en-US" smtClean="0"/>
              <a:t> and </a:t>
            </a:r>
            <a:r>
              <a:rPr lang="en-US" i="1" smtClean="0"/>
              <a:t>completely</a:t>
            </a:r>
            <a:r>
              <a:rPr lang="en-US" smtClean="0"/>
              <a:t> stop program execution (or prevent action)</a:t>
            </a:r>
          </a:p>
          <a:p>
            <a:pPr marL="609600" indent="-609600" defTabSz="914400">
              <a:buFontTx/>
              <a:buAutoNum type="arabicPeriod"/>
            </a:pPr>
            <a:r>
              <a:rPr lang="en-US" smtClean="0"/>
              <a:t>Has </a:t>
            </a:r>
            <a:r>
              <a:rPr lang="en-US" i="1" smtClean="0"/>
              <a:t>no other effect</a:t>
            </a:r>
            <a:r>
              <a:rPr lang="en-US" smtClean="0"/>
              <a:t> on the program or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Provide reference monitors for most security-critical resources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 a program opens a file in Unix or Windows, the OS checks that the principal running the program can open that file</a:t>
            </a:r>
          </a:p>
          <a:p>
            <a:pPr>
              <a:lnSpc>
                <a:spcPct val="90000"/>
              </a:lnSpc>
            </a:pPr>
            <a:r>
              <a:rPr lang="en-US" smtClean="0"/>
              <a:t>Doesn’t allow different policies for different programs</a:t>
            </a:r>
          </a:p>
          <a:p>
            <a:pPr>
              <a:lnSpc>
                <a:spcPct val="90000"/>
              </a:lnSpc>
            </a:pPr>
            <a:r>
              <a:rPr lang="en-US" smtClean="0"/>
              <a:t>No flexibility over what is monitored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OS decides for everyone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Hence, can’t monitor inexpensive operations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Security Manager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600200"/>
            <a:ext cx="8672512" cy="4343400"/>
          </a:xfrm>
        </p:spPr>
        <p:txBody>
          <a:bodyPr/>
          <a:lstStyle/>
          <a:p>
            <a:r>
              <a:rPr lang="en-US" smtClean="0"/>
              <a:t>(Non-Ideal) Reference monitor</a:t>
            </a:r>
          </a:p>
          <a:p>
            <a:pPr lvl="1"/>
            <a:r>
              <a:rPr lang="en-US" smtClean="0"/>
              <a:t>Limits how Java executions can manipulate system resources</a:t>
            </a:r>
          </a:p>
          <a:p>
            <a:r>
              <a:rPr lang="en-US" smtClean="0"/>
              <a:t>User/host application creates a subclass of SecurityManager to define a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JavaVM Policy Enforcment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503363"/>
            <a:ext cx="8305800" cy="44846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From java.io.File:</a:t>
            </a:r>
          </a:p>
          <a:p>
            <a:pPr>
              <a:buFontTx/>
              <a:buNone/>
            </a:pPr>
            <a:r>
              <a:rPr lang="en-US" sz="2400" smtClean="0"/>
              <a:t> public boolean delete() {</a:t>
            </a:r>
          </a:p>
          <a:p>
            <a:pPr>
              <a:buFontTx/>
              <a:buNone/>
            </a:pPr>
            <a:r>
              <a:rPr lang="en-US" sz="2400" smtClean="0"/>
              <a:t>   </a:t>
            </a:r>
            <a:r>
              <a:rPr lang="en-US" sz="2400" smtClean="0">
                <a:solidFill>
                  <a:srgbClr val="CA0000"/>
                </a:solidFill>
              </a:rPr>
              <a:t>SecurityManager security =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CA0000"/>
                </a:solidFill>
              </a:rPr>
              <a:t>      System.getSecurityManager();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CA0000"/>
                </a:solidFill>
              </a:rPr>
              <a:t>   if (security != null) {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CA0000"/>
                </a:solidFill>
              </a:rPr>
              <a:t>      security.checkDelete(path);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CA0000"/>
                </a:solidFill>
              </a:rPr>
              <a:t>   }</a:t>
            </a:r>
          </a:p>
          <a:p>
            <a:pPr>
              <a:buFontTx/>
              <a:buNone/>
            </a:pPr>
            <a:r>
              <a:rPr lang="en-US" sz="2400" smtClean="0"/>
              <a:t>   if (isDirectory()) return rmdir0();</a:t>
            </a:r>
          </a:p>
          <a:p>
            <a:pPr>
              <a:buFontTx/>
              <a:buNone/>
            </a:pPr>
            <a:r>
              <a:rPr lang="en-US" sz="2400" smtClean="0"/>
              <a:t>   else return delete0();</a:t>
            </a:r>
          </a:p>
          <a:p>
            <a:pPr>
              <a:buFontTx/>
              <a:buNone/>
            </a:pPr>
            <a:r>
              <a:rPr lang="en-US" sz="2400" smtClean="0"/>
              <a:t> }</a:t>
            </a:r>
          </a:p>
          <a:p>
            <a:pPr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38675" y="944563"/>
            <a:ext cx="2473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[JDK 1.0 – JDK 1.1]</a:t>
            </a:r>
            <a:endParaRPr lang="en-US" sz="3200" dirty="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792086" y="5719763"/>
            <a:ext cx="541879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What could go seriously wrong with this?!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768482" y="3501593"/>
            <a:ext cx="4077645" cy="923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err="1"/>
              <a:t>checkDelete</a:t>
            </a:r>
            <a:r>
              <a:rPr lang="en-US" sz="1800" dirty="0"/>
              <a:t> throws </a:t>
            </a:r>
            <a:r>
              <a:rPr lang="en-US" sz="1800" dirty="0" smtClean="0"/>
              <a:t>a </a:t>
            </a:r>
            <a:r>
              <a:rPr lang="en-US" sz="1800" b="1" dirty="0" err="1" smtClean="0"/>
              <a:t>SecurityExecption</a:t>
            </a:r>
            <a:r>
              <a:rPr lang="en-US" sz="1800" dirty="0" smtClean="0"/>
              <a:t> </a:t>
            </a:r>
            <a:r>
              <a:rPr lang="en-US" sz="1800" dirty="0"/>
              <a:t>if </a:t>
            </a:r>
            <a:r>
              <a:rPr lang="en-US" sz="1800" dirty="0" smtClean="0"/>
              <a:t>the delete </a:t>
            </a:r>
            <a:r>
              <a:rPr lang="en-US" sz="1800" dirty="0"/>
              <a:t>would violate the </a:t>
            </a:r>
            <a:r>
              <a:rPr lang="en-US" sz="1800" dirty="0" smtClean="0"/>
              <a:t>policy (re-thrown </a:t>
            </a:r>
            <a:r>
              <a:rPr lang="en-US" sz="1800" dirty="0"/>
              <a:t>by delete)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19075"/>
            <a:ext cx="8364538" cy="1143000"/>
          </a:xfrm>
        </p:spPr>
        <p:txBody>
          <a:bodyPr/>
          <a:lstStyle/>
          <a:p>
            <a:r>
              <a:rPr lang="en-US" smtClean="0"/>
              <a:t>HotJava’s Policy (JDK 1.1.7)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487488"/>
            <a:ext cx="8278813" cy="46926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public class </a:t>
            </a:r>
            <a:r>
              <a:rPr lang="en-US" sz="2800" dirty="0" err="1" smtClean="0"/>
              <a:t>AppletSecurity</a:t>
            </a:r>
            <a:r>
              <a:rPr lang="en-US" sz="2800" dirty="0" smtClean="0"/>
              <a:t> </a:t>
            </a:r>
          </a:p>
          <a:p>
            <a:pPr>
              <a:buFontTx/>
              <a:buNone/>
            </a:pPr>
            <a:r>
              <a:rPr lang="en-US" sz="2800" dirty="0" smtClean="0"/>
              <a:t>	extends </a:t>
            </a:r>
            <a:r>
              <a:rPr lang="en-US" sz="2800" dirty="0" err="1" smtClean="0"/>
              <a:t>SecurityManager</a:t>
            </a:r>
            <a:r>
              <a:rPr lang="en-US" sz="2800" dirty="0" smtClean="0"/>
              <a:t> {</a:t>
            </a:r>
          </a:p>
          <a:p>
            <a:pPr>
              <a:buFontTx/>
              <a:buNone/>
            </a:pPr>
            <a:r>
              <a:rPr lang="en-US" sz="2800" dirty="0" smtClean="0"/>
              <a:t>	...</a:t>
            </a:r>
          </a:p>
          <a:p>
            <a:pPr>
              <a:buFontTx/>
              <a:buNone/>
            </a:pPr>
            <a:r>
              <a:rPr lang="en-US" sz="2800" dirty="0" smtClean="0"/>
              <a:t>	public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synchronized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void </a:t>
            </a:r>
            <a:r>
              <a:rPr lang="en-US" sz="2800" dirty="0" err="1" smtClean="0"/>
              <a:t>checkDelete</a:t>
            </a:r>
            <a:r>
              <a:rPr lang="en-US" sz="2800" dirty="0" smtClean="0"/>
              <a:t>(String file) </a:t>
            </a:r>
          </a:p>
          <a:p>
            <a:pPr>
              <a:buFontTx/>
              <a:buNone/>
            </a:pPr>
            <a:r>
              <a:rPr lang="en-US" sz="2800" dirty="0" smtClean="0"/>
              <a:t>         throws Security Exception {</a:t>
            </a:r>
          </a:p>
          <a:p>
            <a:pPr>
              <a:buFontTx/>
              <a:buNone/>
            </a:pPr>
            <a:r>
              <a:rPr lang="en-US" sz="2800" dirty="0" smtClean="0"/>
              <a:t>       </a:t>
            </a:r>
            <a:r>
              <a:rPr lang="en-US" sz="2800" dirty="0" err="1" smtClean="0"/>
              <a:t>checkWrite</a:t>
            </a:r>
            <a:r>
              <a:rPr lang="en-US" sz="2800" dirty="0" smtClean="0"/>
              <a:t>(file);</a:t>
            </a:r>
          </a:p>
          <a:p>
            <a:pPr>
              <a:buFontTx/>
              <a:buNone/>
            </a:pPr>
            <a:r>
              <a:rPr lang="en-US" sz="2800" dirty="0" smtClean="0"/>
              <a:t>   }</a:t>
            </a:r>
          </a:p>
          <a:p>
            <a:pPr>
              <a:buFontTx/>
              <a:buNone/>
            </a:pPr>
            <a:r>
              <a:rPr lang="en-US" sz="2800" dirty="0" smtClean="0"/>
              <a:t>}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15900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AppletSecurity.checkWrite</a:t>
            </a:r>
            <a:br>
              <a:rPr lang="en-US" smtClean="0">
                <a:latin typeface="+mn-lt"/>
              </a:rPr>
            </a:br>
            <a:r>
              <a:rPr lang="en-US" sz="1600" smtClean="0">
                <a:latin typeface="+mn-lt"/>
              </a:rPr>
              <a:t>(some exception handling code removed)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6541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public synchronized void checkWrite(String file)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if (inApplet())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if (!initACL) initializeACLs();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String realPath = (new File(file)).getCanonicalPath();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for (int i = writeACL.length ; i-- &gt; 0 ;)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   if (realPath.startsWith(writeACL[i])) return;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 throw new AppletSecurityException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 ("checkwrite", file, realPath);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44628" y="1981200"/>
            <a:ext cx="1398050" cy="381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97025" y="2363787"/>
            <a:ext cx="5187950" cy="3902075"/>
            <a:chOff x="1006" y="1489"/>
            <a:chExt cx="3268" cy="2458"/>
          </a:xfrm>
        </p:grpSpPr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1006" y="3424"/>
              <a:ext cx="32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Note: no checking if not inApplet!</a:t>
              </a:r>
            </a:p>
            <a:p>
              <a:r>
                <a:rPr lang="en-US" sz="2400"/>
                <a:t>Very important this does the right thing.</a:t>
              </a:r>
            </a:p>
          </p:txBody>
        </p:sp>
        <p:cxnSp>
          <p:nvCxnSpPr>
            <p:cNvPr id="68615" name="AutoShape 7"/>
            <p:cNvCxnSpPr>
              <a:cxnSpLocks noChangeShapeType="1"/>
              <a:stCxn id="68614" idx="0"/>
              <a:endCxn id="68612" idx="2"/>
            </p:cNvCxnSpPr>
            <p:nvPr/>
          </p:nvCxnSpPr>
          <p:spPr bwMode="auto">
            <a:xfrm rot="16200000" flipV="1">
              <a:off x="870" y="1654"/>
              <a:ext cx="1936" cy="1605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23838"/>
            <a:ext cx="7772400" cy="1143000"/>
          </a:xfrm>
        </p:spPr>
        <p:txBody>
          <a:bodyPr/>
          <a:lstStyle/>
          <a:p>
            <a:r>
              <a:rPr lang="en-US" smtClean="0">
                <a:latin typeface="+mn-lt"/>
              </a:rPr>
              <a:t>inApplet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30175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boolean</a:t>
            </a:r>
            <a:r>
              <a:rPr lang="en-US" sz="2800" dirty="0" smtClean="0"/>
              <a:t> </a:t>
            </a:r>
            <a:r>
              <a:rPr lang="en-US" sz="2800" dirty="0" err="1" smtClean="0"/>
              <a:t>inApplet</a:t>
            </a:r>
            <a:r>
              <a:rPr lang="en-US" sz="2800" dirty="0" smtClean="0"/>
              <a:t>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return </a:t>
            </a:r>
            <a:r>
              <a:rPr lang="en-US" sz="2800" dirty="0" err="1" smtClean="0"/>
              <a:t>inClassLoader</a:t>
            </a:r>
            <a:r>
              <a:rPr lang="en-US" sz="2800" dirty="0" smtClean="0"/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Inherited from </a:t>
            </a:r>
            <a:r>
              <a:rPr lang="en-US" sz="2800" b="1" dirty="0" err="1" smtClean="0"/>
              <a:t>java.lang.SecurityManager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protected </a:t>
            </a:r>
            <a:r>
              <a:rPr lang="en-US" sz="2800" dirty="0" err="1" smtClean="0"/>
              <a:t>boolean</a:t>
            </a:r>
            <a:r>
              <a:rPr lang="en-US" sz="2800" dirty="0" smtClean="0"/>
              <a:t> </a:t>
            </a:r>
            <a:r>
              <a:rPr lang="en-US" sz="2800" dirty="0" err="1" smtClean="0"/>
              <a:t>inClassLoader</a:t>
            </a:r>
            <a:r>
              <a:rPr lang="en-US" sz="2800" dirty="0" smtClean="0"/>
              <a:t>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return </a:t>
            </a:r>
            <a:r>
              <a:rPr lang="en-US" sz="2800" dirty="0" err="1" smtClean="0"/>
              <a:t>currentClassLoader</a:t>
            </a:r>
            <a:r>
              <a:rPr lang="en-US" sz="2800" dirty="0" smtClean="0"/>
              <a:t>() != null;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}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968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Recap: Java Platform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70238" y="1617661"/>
            <a:ext cx="2514600" cy="1752600"/>
          </a:xfrm>
          <a:prstGeom prst="rect">
            <a:avLst/>
          </a:prstGeom>
          <a:solidFill>
            <a:srgbClr val="FFC8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javac   </a:t>
            </a:r>
          </a:p>
          <a:p>
            <a:pPr algn="ctr"/>
            <a:r>
              <a:rPr lang="en-US" sz="2400"/>
              <a:t>Compiler  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579561"/>
            <a:ext cx="1981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malcode.java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Java</a:t>
            </a:r>
            <a:endParaRPr lang="en-US" sz="1000" baseline="30000" dirty="0"/>
          </a:p>
          <a:p>
            <a:pPr algn="ctr"/>
            <a:r>
              <a:rPr lang="en-US" sz="2400" dirty="0"/>
              <a:t>Source </a:t>
            </a:r>
          </a:p>
          <a:p>
            <a:pPr algn="ctr"/>
            <a:r>
              <a:rPr lang="en-US" sz="2400" dirty="0"/>
              <a:t>Code</a:t>
            </a:r>
          </a:p>
        </p:txBody>
      </p:sp>
      <p:cxnSp>
        <p:nvCxnSpPr>
          <p:cNvPr id="48133" name="AutoShape 5"/>
          <p:cNvCxnSpPr>
            <a:cxnSpLocks noChangeShapeType="1"/>
            <a:stCxn id="48132" idx="3"/>
            <a:endCxn id="48131" idx="1"/>
          </p:cNvCxnSpPr>
          <p:nvPr/>
        </p:nvCxnSpPr>
        <p:spPr bwMode="auto">
          <a:xfrm>
            <a:off x="2438400" y="2493961"/>
            <a:ext cx="731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615113" y="1584324"/>
            <a:ext cx="1981200" cy="2362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malcode.class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JVML </a:t>
            </a:r>
          </a:p>
          <a:p>
            <a:pPr algn="ctr"/>
            <a:r>
              <a:rPr lang="en-US" sz="2400"/>
              <a:t>Object</a:t>
            </a:r>
          </a:p>
          <a:p>
            <a:pPr algn="ctr"/>
            <a:r>
              <a:rPr lang="en-US" sz="2400"/>
              <a:t>Code</a:t>
            </a:r>
          </a:p>
        </p:txBody>
      </p:sp>
      <p:cxnSp>
        <p:nvCxnSpPr>
          <p:cNvPr id="48135" name="AutoShape 7"/>
          <p:cNvCxnSpPr>
            <a:cxnSpLocks noChangeShapeType="1"/>
            <a:stCxn id="48131" idx="3"/>
            <a:endCxn id="48134" idx="1"/>
          </p:cNvCxnSpPr>
          <p:nvPr/>
        </p:nvCxnSpPr>
        <p:spPr bwMode="auto">
          <a:xfrm>
            <a:off x="5684838" y="2493961"/>
            <a:ext cx="930275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819400" y="3941761"/>
            <a:ext cx="3733800" cy="1524000"/>
          </a:xfrm>
          <a:prstGeom prst="roundRect">
            <a:avLst>
              <a:gd name="adj" fmla="val 16667"/>
            </a:avLst>
          </a:prstGeom>
          <a:solidFill>
            <a:srgbClr val="FFC8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JavaVM</a:t>
            </a:r>
          </a:p>
        </p:txBody>
      </p:sp>
      <p:cxnSp>
        <p:nvCxnSpPr>
          <p:cNvPr id="48137" name="AutoShape 9"/>
          <p:cNvCxnSpPr>
            <a:cxnSpLocks noChangeShapeType="1"/>
            <a:stCxn id="48134" idx="2"/>
            <a:endCxn id="22" idx="0"/>
          </p:cNvCxnSpPr>
          <p:nvPr/>
        </p:nvCxnSpPr>
        <p:spPr bwMode="auto">
          <a:xfrm rot="16200000" flipH="1">
            <a:off x="7500541" y="4051696"/>
            <a:ext cx="609600" cy="39925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0125" y="4233862"/>
            <a:ext cx="1676400" cy="1862138"/>
            <a:chOff x="2304" y="2112"/>
            <a:chExt cx="1056" cy="1173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2304" y="2256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3120" y="2304"/>
              <a:ext cx="240" cy="336"/>
            </a:xfrm>
            <a:prstGeom prst="ellipse">
              <a:avLst/>
            </a:prstGeom>
            <a:solidFill>
              <a:srgbClr val="FFC8B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393" y="2994"/>
              <a:ext cx="9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Alice User</a:t>
              </a:r>
            </a:p>
          </p:txBody>
        </p:sp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2496" y="2112"/>
              <a:ext cx="672" cy="816"/>
            </a:xfrm>
            <a:prstGeom prst="smileyFace">
              <a:avLst>
                <a:gd name="adj" fmla="val 465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2670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2718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862" y="2352"/>
              <a:ext cx="16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10" y="2372"/>
              <a:ext cx="58" cy="4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8" name="Picture 20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36761"/>
            <a:ext cx="593725" cy="1006475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4544" y="4556124"/>
            <a:ext cx="1720850" cy="11739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Bytecode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cxnSp>
        <p:nvCxnSpPr>
          <p:cNvPr id="24" name="AutoShape 9"/>
          <p:cNvCxnSpPr>
            <a:cxnSpLocks noChangeShapeType="1"/>
            <a:stCxn id="22" idx="1"/>
            <a:endCxn id="48136" idx="3"/>
          </p:cNvCxnSpPr>
          <p:nvPr/>
        </p:nvCxnSpPr>
        <p:spPr bwMode="auto">
          <a:xfrm rot="10800000">
            <a:off x="6553200" y="4703762"/>
            <a:ext cx="591344" cy="4393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55581" y="5118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14300"/>
            <a:ext cx="7772400" cy="1143000"/>
          </a:xfrm>
        </p:spPr>
        <p:txBody>
          <a:bodyPr/>
          <a:lstStyle/>
          <a:p>
            <a:r>
              <a:rPr lang="en-US" smtClean="0"/>
              <a:t>currentClassLoader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 /**</a:t>
            </a:r>
          </a:p>
          <a:p>
            <a:pPr>
              <a:buFontTx/>
              <a:buNone/>
            </a:pPr>
            <a:r>
              <a:rPr lang="en-US" sz="2800" dirty="0" smtClean="0"/>
              <a:t> 	Returns an object describing the most recent class loader executing on the stack.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	Returns  the class loader of the most recent occurrence on the stack of a method from a class defined using a class loader; returns null if there is no occurrence on the stack of a method from a class defined using a class loader.</a:t>
            </a:r>
          </a:p>
          <a:p>
            <a:pPr>
              <a:buFontTx/>
              <a:buNone/>
            </a:pPr>
            <a:r>
              <a:rPr lang="en-US" sz="2800" dirty="0" smtClean="0"/>
              <a:t>*/</a:t>
            </a:r>
          </a:p>
          <a:p>
            <a:pPr>
              <a:buFontTx/>
              <a:buNone/>
            </a:pPr>
            <a:r>
              <a:rPr lang="en-US" sz="2800" dirty="0" smtClean="0"/>
              <a:t>protected native </a:t>
            </a:r>
            <a:r>
              <a:rPr lang="en-US" sz="2800" dirty="0" err="1" smtClean="0"/>
              <a:t>ClassLoader</a:t>
            </a:r>
            <a:r>
              <a:rPr lang="en-US" sz="2800" dirty="0" smtClean="0"/>
              <a:t> </a:t>
            </a:r>
            <a:r>
              <a:rPr lang="en-US" sz="2800" dirty="0" err="1" smtClean="0"/>
              <a:t>currentClassLoader</a:t>
            </a:r>
            <a:r>
              <a:rPr lang="en-US" sz="2800" dirty="0" smtClean="0"/>
              <a:t>();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149225"/>
            <a:ext cx="7772400" cy="1143000"/>
          </a:xfrm>
        </p:spPr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133475"/>
            <a:ext cx="8297863" cy="4954588"/>
          </a:xfrm>
        </p:spPr>
        <p:txBody>
          <a:bodyPr/>
          <a:lstStyle/>
          <a:p>
            <a:r>
              <a:rPr lang="en-US" sz="2800" b="1" dirty="0" err="1" smtClean="0"/>
              <a:t>java.io.File.delete</a:t>
            </a:r>
            <a:r>
              <a:rPr lang="en-US" sz="2800" dirty="0" smtClean="0"/>
              <a:t> calls </a:t>
            </a:r>
            <a:r>
              <a:rPr lang="en-US" sz="2800" b="1" dirty="0" err="1" smtClean="0"/>
              <a:t>SecurityManager.checkDelete</a:t>
            </a:r>
            <a:r>
              <a:rPr lang="en-US" sz="2800" b="1" dirty="0" smtClean="0"/>
              <a:t> </a:t>
            </a:r>
            <a:r>
              <a:rPr lang="en-US" sz="2800" dirty="0" smtClean="0"/>
              <a:t>before deleting</a:t>
            </a:r>
          </a:p>
          <a:p>
            <a:r>
              <a:rPr lang="en-US" sz="2800" b="1" dirty="0" err="1" smtClean="0"/>
              <a:t>HotJava</a:t>
            </a:r>
            <a:r>
              <a:rPr lang="en-US" sz="2800" dirty="0" smtClean="0"/>
              <a:t> overrides </a:t>
            </a:r>
            <a:r>
              <a:rPr lang="en-US" sz="2800" b="1" dirty="0" err="1" smtClean="0"/>
              <a:t>SecurityManager</a:t>
            </a:r>
            <a:r>
              <a:rPr lang="en-US" sz="2800" dirty="0" smtClean="0"/>
              <a:t> with </a:t>
            </a:r>
            <a:r>
              <a:rPr lang="en-US" sz="2800" b="1" dirty="0" err="1" smtClean="0"/>
              <a:t>AppletSecurity</a:t>
            </a:r>
            <a:r>
              <a:rPr lang="en-US" sz="2800" dirty="0" smtClean="0"/>
              <a:t> to set policy</a:t>
            </a:r>
          </a:p>
          <a:p>
            <a:r>
              <a:rPr lang="en-US" sz="2800" b="1" dirty="0" err="1" smtClean="0"/>
              <a:t>AppletSecurity.checkDelete</a:t>
            </a:r>
            <a:r>
              <a:rPr lang="en-US" sz="2800" dirty="0" smtClean="0"/>
              <a:t> calls </a:t>
            </a:r>
            <a:r>
              <a:rPr lang="en-US" sz="2800" b="1" dirty="0" err="1" smtClean="0"/>
              <a:t>AppletSecurity.checkWrite</a:t>
            </a:r>
            <a:endParaRPr lang="en-US" sz="2800" b="1" dirty="0" smtClean="0"/>
          </a:p>
          <a:p>
            <a:r>
              <a:rPr lang="en-US" sz="2800" b="1" dirty="0" err="1" smtClean="0"/>
              <a:t>AppletSecurity.checkWrite</a:t>
            </a:r>
            <a:r>
              <a:rPr lang="en-US" sz="2800" dirty="0" smtClean="0"/>
              <a:t> checks if any method on stack has a </a:t>
            </a:r>
            <a:r>
              <a:rPr lang="en-US" sz="2800" b="1" dirty="0" err="1" smtClean="0"/>
              <a:t>ClassLoader</a:t>
            </a:r>
            <a:endParaRPr lang="en-US" sz="2800" b="1" dirty="0" smtClean="0"/>
          </a:p>
          <a:p>
            <a:r>
              <a:rPr lang="en-US" sz="2800" dirty="0" smtClean="0"/>
              <a:t>If not, no checks; if it does, checks ACL 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JDK 1.0 Trust Model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JavaVM loads a class from the CLASSPATH, it has no associated ClassLoader (can do anything)</a:t>
            </a:r>
          </a:p>
          <a:p>
            <a:r>
              <a:rPr lang="en-US" smtClean="0"/>
              <a:t>When JavaVM loads a class from elsewhere (e.g., the web), it has an associated ClassLoader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JDK Evolution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JDK 1.1: Signed classes from elsewhere and have no associated ClassLoader</a:t>
            </a:r>
          </a:p>
          <a:p>
            <a:r>
              <a:rPr lang="en-US" smtClean="0"/>
              <a:t>JDK 1.2: </a:t>
            </a:r>
          </a:p>
          <a:p>
            <a:pPr lvl="1"/>
            <a:r>
              <a:rPr lang="en-US" smtClean="0"/>
              <a:t>Different classes can have different policies based on ClassLoader</a:t>
            </a:r>
          </a:p>
          <a:p>
            <a:pPr lvl="1"/>
            <a:r>
              <a:rPr lang="en-US" smtClean="0"/>
              <a:t>Explict enable/disable/check privileges </a:t>
            </a:r>
          </a:p>
          <a:p>
            <a:pPr lvl="1"/>
            <a:r>
              <a:rPr lang="en-US" smtClean="0"/>
              <a:t>SecurityManager is now AccessController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and Mechanism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AccessController provides a mechanisms for enforcing a security policy</a:t>
            </a:r>
          </a:p>
          <a:p>
            <a:pPr lvl="1"/>
            <a:r>
              <a:rPr lang="en-US" smtClean="0"/>
              <a:t>Can insert checking code before certain operations are allowed</a:t>
            </a:r>
          </a:p>
          <a:p>
            <a:r>
              <a:rPr lang="en-US" smtClean="0"/>
              <a:t>A </a:t>
            </a:r>
            <a:r>
              <a:rPr lang="en-US" i="1" smtClean="0"/>
              <a:t>security policy</a:t>
            </a:r>
            <a:r>
              <a:rPr lang="en-US" smtClean="0"/>
              <a:t> determines what the checking code allows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283" r="32693" b="5117"/>
          <a:stretch>
            <a:fillRect/>
          </a:stretch>
        </p:blipFill>
        <p:spPr bwMode="auto">
          <a:xfrm>
            <a:off x="258849" y="548213"/>
            <a:ext cx="8228320" cy="602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40370"/>
            <a:ext cx="8229600" cy="1143000"/>
          </a:xfrm>
        </p:spPr>
        <p:txBody>
          <a:bodyPr/>
          <a:lstStyle/>
          <a:p>
            <a:r>
              <a:rPr lang="en-US" dirty="0" smtClean="0"/>
              <a:t>Android Permissions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60787" y="5112327"/>
            <a:ext cx="5394456" cy="661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Only ask for the Brick permission if you really need it!</a:t>
            </a:r>
          </a:p>
          <a:p>
            <a:pPr>
              <a:buNone/>
            </a:pPr>
            <a:r>
              <a:rPr lang="en-US" dirty="0" smtClean="0"/>
              <a:t>Only grant the Brick permission to code that you really trust!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15" y="4508395"/>
            <a:ext cx="7691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“It’s better to beg forgiveness than ask permission.”</a:t>
            </a:r>
          </a:p>
          <a:p>
            <a:pPr algn="r"/>
            <a:r>
              <a:rPr lang="en-US" sz="2800" dirty="0" smtClean="0"/>
              <a:t>Grace Hopper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23616" y="5410830"/>
            <a:ext cx="445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(Applies to most things, but not Java applets.)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JVML Instruction Set</a:t>
            </a:r>
          </a:p>
        </p:txBody>
      </p:sp>
      <p:graphicFrame>
        <p:nvGraphicFramePr>
          <p:cNvPr id="971077" name="Group 325"/>
          <p:cNvGraphicFramePr>
            <a:graphicFrameLocks noGrp="1"/>
          </p:cNvGraphicFramePr>
          <p:nvPr>
            <p:ph idx="1"/>
          </p:nvPr>
        </p:nvGraphicFramePr>
        <p:xfrm>
          <a:off x="285750" y="1124148"/>
          <a:ext cx="8497888" cy="49012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317875"/>
                <a:gridCol w="676275"/>
                <a:gridCol w="3892550"/>
                <a:gridCol w="611188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pushing constants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getstatic, putstatic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loads, stores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newarray, anewarray, multianewarray,arraylength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pop, dup, swap, etc.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invoke methods, throw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arithmetic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new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conversion (e.g., i2l)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getfield, putfield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comparisons (lcmp)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checkcast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goto, jsr, goto_w, jsr_w, ret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instanceof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tableswitch, lookupswitch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monitorenter</a:t>
                      </a: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monitorexit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returns (e.g., ireturn)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conditional jumps (ifeq, ifnull, ifnonnull)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nop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breakpoint, unused, implementation dependent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971062" name="Text Box 310"/>
          <p:cNvSpPr txBox="1">
            <a:spLocks noChangeArrowheads="1"/>
          </p:cNvSpPr>
          <p:nvPr/>
        </p:nvSpPr>
        <p:spPr bwMode="auto">
          <a:xfrm>
            <a:off x="3627372" y="6068711"/>
            <a:ext cx="5161448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(205 out of 256 possible </a:t>
            </a:r>
            <a:r>
              <a:rPr lang="en-US" sz="2400" dirty="0" err="1"/>
              <a:t>opcodes</a:t>
            </a:r>
            <a:r>
              <a:rPr lang="en-US" sz="2400" dirty="0"/>
              <a:t> used)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loads and stores?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29861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Instructions are </a:t>
            </a:r>
            <a:r>
              <a:rPr lang="en-US" b="1" dirty="0" smtClean="0"/>
              <a:t>typed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aload</a:t>
            </a:r>
            <a:r>
              <a:rPr lang="en-US" dirty="0" smtClean="0"/>
              <a:t> &lt;index&gt;	  load </a:t>
            </a:r>
            <a:r>
              <a:rPr lang="en-US" b="1" dirty="0" smtClean="0"/>
              <a:t>Object</a:t>
            </a:r>
            <a:r>
              <a:rPr lang="en-US" dirty="0" smtClean="0"/>
              <a:t> from variable index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iload</a:t>
            </a:r>
            <a:r>
              <a:rPr lang="en-US" dirty="0" smtClean="0"/>
              <a:t> &lt;index&gt;	  load </a:t>
            </a:r>
            <a:r>
              <a:rPr lang="en-US" b="1" dirty="0" err="1" smtClean="0"/>
              <a:t>int</a:t>
            </a:r>
            <a:r>
              <a:rPr lang="en-US" dirty="0" smtClean="0"/>
              <a:t> from variable index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fload</a:t>
            </a:r>
            <a:r>
              <a:rPr lang="en-US" dirty="0" smtClean="0"/>
              <a:t> &lt;index&gt;	  load </a:t>
            </a:r>
            <a:r>
              <a:rPr lang="en-US" b="1" dirty="0" smtClean="0"/>
              <a:t>float</a:t>
            </a:r>
            <a:r>
              <a:rPr lang="en-US" dirty="0" smtClean="0"/>
              <a:t> from variable index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dload</a:t>
            </a:r>
            <a:r>
              <a:rPr lang="en-US" dirty="0" smtClean="0"/>
              <a:t> &lt;index&gt;	  load </a:t>
            </a:r>
            <a:r>
              <a:rPr lang="en-US" b="1" dirty="0" smtClean="0"/>
              <a:t>double</a:t>
            </a:r>
            <a:r>
              <a:rPr lang="en-US" dirty="0" smtClean="0"/>
              <a:t> from variable index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Minimizing class file size</a:t>
            </a:r>
          </a:p>
          <a:p>
            <a:pPr>
              <a:buNone/>
            </a:pPr>
            <a:r>
              <a:rPr lang="en-US" dirty="0" smtClean="0"/>
              <a:t>	aload_0, aload_1, aload_2, aload_3</a:t>
            </a:r>
          </a:p>
          <a:p>
            <a:pPr>
              <a:buNone/>
            </a:pPr>
            <a:r>
              <a:rPr lang="en-US" dirty="0" smtClean="0"/>
              <a:t>	same for other types and stores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Array loads and stores</a:t>
            </a:r>
          </a:p>
          <a:p>
            <a:pPr>
              <a:buNone/>
            </a:pPr>
            <a:r>
              <a:rPr lang="en-US" dirty="0" smtClean="0"/>
              <a:t>	Even more types (char, </a:t>
            </a:r>
            <a:r>
              <a:rPr lang="en-US" dirty="0" err="1" smtClean="0"/>
              <a:t>boolean</a:t>
            </a:r>
            <a:r>
              <a:rPr lang="en-US" dirty="0" smtClean="0"/>
              <a:t>, short)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Bytecode Verifier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Checks class file is formatted correctly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Checks JVML code satisfies safety properties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/>
              <a:t>	Simulates</a:t>
            </a:r>
            <a:r>
              <a:rPr lang="en-US" dirty="0" smtClean="0"/>
              <a:t> program execution to know types are correct, </a:t>
            </a:r>
            <a:r>
              <a:rPr lang="en-US" b="1" dirty="0" smtClean="0"/>
              <a:t>but doesn’t need to examine any instruction more than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9896" y="3944137"/>
            <a:ext cx="64489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This is what we win by having static typing!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1143000"/>
          </a:xfrm>
        </p:spPr>
        <p:txBody>
          <a:bodyPr/>
          <a:lstStyle/>
          <a:p>
            <a:r>
              <a:rPr lang="en-US" smtClean="0"/>
              <a:t>Running Mistyped Code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70632" y="2190973"/>
            <a:ext cx="6275179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&gt; java Simple</a:t>
            </a:r>
          </a:p>
          <a:p>
            <a:r>
              <a:rPr lang="en-US" sz="2400" dirty="0"/>
              <a:t>Exception in thread "main" </a:t>
            </a:r>
            <a:r>
              <a:rPr lang="en-US" sz="2400" dirty="0" err="1">
                <a:solidFill>
                  <a:srgbClr val="FF0000"/>
                </a:solidFill>
              </a:rPr>
              <a:t>java.lang.VerifyError</a:t>
            </a:r>
            <a:r>
              <a:rPr lang="en-US" sz="2400" dirty="0"/>
              <a:t>: </a:t>
            </a:r>
          </a:p>
          <a:p>
            <a:r>
              <a:rPr lang="en-US" sz="2400" dirty="0"/>
              <a:t>(class: Simple, method: main signature: </a:t>
            </a:r>
          </a:p>
          <a:p>
            <a:r>
              <a:rPr lang="en-US" sz="2400" dirty="0"/>
              <a:t>([</a:t>
            </a:r>
            <a:r>
              <a:rPr lang="en-US" sz="2400" dirty="0" err="1"/>
              <a:t>Ljava</a:t>
            </a:r>
            <a:r>
              <a:rPr lang="en-US" sz="2400" dirty="0"/>
              <a:t>/</a:t>
            </a:r>
            <a:r>
              <a:rPr lang="en-US" sz="2400" dirty="0" err="1"/>
              <a:t>lang</a:t>
            </a:r>
            <a:r>
              <a:rPr lang="en-US" sz="2400" dirty="0"/>
              <a:t>/String;)V) </a:t>
            </a:r>
          </a:p>
          <a:p>
            <a:r>
              <a:rPr lang="en-US" sz="2400" b="1" dirty="0"/>
              <a:t>Register 0 contains wrong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Verifying Safety Properties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44975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Type safe</a:t>
            </a:r>
          </a:p>
          <a:p>
            <a:pPr lvl="1">
              <a:buNone/>
            </a:pPr>
            <a:r>
              <a:rPr lang="en-US" sz="2400" dirty="0" smtClean="0"/>
              <a:t>Stack and variable slots must store and load as same type</a:t>
            </a:r>
          </a:p>
          <a:p>
            <a:pPr>
              <a:buNone/>
            </a:pPr>
            <a:r>
              <a:rPr lang="en-US" sz="2800" b="1" dirty="0" smtClean="0"/>
              <a:t>Memory safe</a:t>
            </a:r>
          </a:p>
          <a:p>
            <a:pPr lvl="1">
              <a:buNone/>
            </a:pPr>
            <a:r>
              <a:rPr lang="en-US" sz="2400" dirty="0" smtClean="0"/>
              <a:t>Must not attempt to pop more values from stack than are on it</a:t>
            </a:r>
          </a:p>
          <a:p>
            <a:pPr lvl="1">
              <a:buNone/>
            </a:pPr>
            <a:r>
              <a:rPr lang="en-US" sz="2400" dirty="0" smtClean="0"/>
              <a:t>Doesn’t access private fields and methods outside class implementation</a:t>
            </a:r>
          </a:p>
          <a:p>
            <a:pPr>
              <a:buNone/>
            </a:pPr>
            <a:r>
              <a:rPr lang="en-US" sz="2800" b="1" dirty="0" smtClean="0"/>
              <a:t>Control flow safe</a:t>
            </a:r>
          </a:p>
          <a:p>
            <a:pPr lvl="1">
              <a:buNone/>
            </a:pPr>
            <a:r>
              <a:rPr lang="en-US" sz="2400" dirty="0" smtClean="0"/>
              <a:t>Jumps must be to valid addresses within function, or call/return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 sec…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9816" t="16650" r="19161" b="9837"/>
          <a:stretch>
            <a:fillRect/>
          </a:stretch>
        </p:blipFill>
        <p:spPr bwMode="auto">
          <a:xfrm>
            <a:off x="1184979" y="1262023"/>
            <a:ext cx="7185192" cy="522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20782" y="2289779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Class 6: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1240</Words>
  <Application>Microsoft Office PowerPoint</Application>
  <PresentationFormat>On-screen Show (4:3)</PresentationFormat>
  <Paragraphs>320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Class 20: Verifying Bytecodes</vt:lpstr>
      <vt:lpstr>Plan for Today</vt:lpstr>
      <vt:lpstr>Recap: Java Platform</vt:lpstr>
      <vt:lpstr>JVML Instruction Set</vt:lpstr>
      <vt:lpstr>Why so many loads and stores?</vt:lpstr>
      <vt:lpstr>Bytecode Verifier</vt:lpstr>
      <vt:lpstr>Running Mistyped Code</vt:lpstr>
      <vt:lpstr>Verifying Safety Properties</vt:lpstr>
      <vt:lpstr>Wait a sec…</vt:lpstr>
      <vt:lpstr>Making Verification Easier</vt:lpstr>
      <vt:lpstr>Trusted Computing Base</vt:lpstr>
      <vt:lpstr>Project Ideas</vt:lpstr>
      <vt:lpstr>Voting</vt:lpstr>
      <vt:lpstr>What is the Trusted Computing Base for an election?</vt:lpstr>
      <vt:lpstr>Slide 15</vt:lpstr>
      <vt:lpstr>“Independent” Testing</vt:lpstr>
      <vt:lpstr>How could we design elections with smaller Trusted Computing Base?</vt:lpstr>
      <vt:lpstr>Project Ideas</vt:lpstr>
      <vt:lpstr>Java Applet Security</vt:lpstr>
      <vt:lpstr>Program Execution</vt:lpstr>
      <vt:lpstr>Program Execution</vt:lpstr>
      <vt:lpstr>Ideal Reference Monitor</vt:lpstr>
      <vt:lpstr>Ideal Reference Monitor</vt:lpstr>
      <vt:lpstr>Operating Systems</vt:lpstr>
      <vt:lpstr>Java Security Manager</vt:lpstr>
      <vt:lpstr>JavaVM Policy Enforcment</vt:lpstr>
      <vt:lpstr>HotJava’s Policy (JDK 1.1.7)</vt:lpstr>
      <vt:lpstr>AppletSecurity.checkWrite (some exception handling code removed)</vt:lpstr>
      <vt:lpstr>inApplet</vt:lpstr>
      <vt:lpstr>currentClassLoader</vt:lpstr>
      <vt:lpstr>Recap</vt:lpstr>
      <vt:lpstr>JDK 1.0 Trust Model</vt:lpstr>
      <vt:lpstr>JDK Evolution</vt:lpstr>
      <vt:lpstr>Policy and Mechanism</vt:lpstr>
      <vt:lpstr>Android Permissions</vt:lpstr>
      <vt:lpstr>Charge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evans</dc:creator>
  <cp:lastModifiedBy>evans</cp:lastModifiedBy>
  <cp:revision>144</cp:revision>
  <dcterms:created xsi:type="dcterms:W3CDTF">2010-10-28T14:30:43Z</dcterms:created>
  <dcterms:modified xsi:type="dcterms:W3CDTF">2010-11-04T21:20:38Z</dcterms:modified>
</cp:coreProperties>
</file>