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95" r:id="rId3"/>
    <p:sldId id="313" r:id="rId4"/>
    <p:sldId id="298" r:id="rId5"/>
    <p:sldId id="327" r:id="rId6"/>
    <p:sldId id="328" r:id="rId7"/>
    <p:sldId id="372" r:id="rId8"/>
    <p:sldId id="370" r:id="rId9"/>
    <p:sldId id="371" r:id="rId10"/>
    <p:sldId id="373" r:id="rId11"/>
    <p:sldId id="374" r:id="rId12"/>
    <p:sldId id="323" r:id="rId13"/>
    <p:sldId id="324" r:id="rId14"/>
    <p:sldId id="325" r:id="rId15"/>
    <p:sldId id="334" r:id="rId16"/>
    <p:sldId id="335" r:id="rId17"/>
    <p:sldId id="354" r:id="rId18"/>
    <p:sldId id="375" r:id="rId19"/>
    <p:sldId id="355" r:id="rId20"/>
    <p:sldId id="356" r:id="rId21"/>
    <p:sldId id="376" r:id="rId22"/>
    <p:sldId id="357" r:id="rId23"/>
    <p:sldId id="358" r:id="rId24"/>
    <p:sldId id="359" r:id="rId25"/>
    <p:sldId id="360" r:id="rId26"/>
    <p:sldId id="361" r:id="rId27"/>
    <p:sldId id="378" r:id="rId28"/>
    <p:sldId id="362" r:id="rId29"/>
    <p:sldId id="363" r:id="rId30"/>
    <p:sldId id="364" r:id="rId31"/>
    <p:sldId id="365" r:id="rId32"/>
    <p:sldId id="366" r:id="rId33"/>
    <p:sldId id="367" r:id="rId34"/>
    <p:sldId id="368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C87A42B-B9F0-4CE1-9FCF-CA3FEC59B485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05F3A8-2BF4-49FF-AD20-5795E9F4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/>
          <a:lstStyle/>
          <a:p>
            <a:r>
              <a:rPr lang="en-US" b="1"/>
              <a:t>7/8 titles confusing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3A8-2BF4-49FF-AD20-5795E9F433C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131" y="4784226"/>
            <a:ext cx="2388394" cy="1071563"/>
          </a:xfrm>
          <a:noFill/>
        </p:spPr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Fall 2010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UVa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David Evans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cs2220: Engineering Software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" name="Picture 14" descr="winter-robber-thief-snowman-hair-dryer"/>
          <p:cNvPicPr>
            <a:picLocks noChangeAspect="1" noChangeArrowheads="1"/>
          </p:cNvPicPr>
          <p:nvPr/>
        </p:nvPicPr>
        <p:blipFill>
          <a:blip r:embed="rId2" cstate="print"/>
          <a:srcRect r="12372"/>
          <a:stretch>
            <a:fillRect/>
          </a:stretch>
        </p:blipFill>
        <p:spPr bwMode="auto">
          <a:xfrm>
            <a:off x="240053" y="1327150"/>
            <a:ext cx="6313147" cy="4159250"/>
          </a:xfrm>
          <a:prstGeom prst="rect">
            <a:avLst/>
          </a:prstGeom>
          <a:noFill/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38200" y="5715000"/>
            <a:ext cx="4492640" cy="3385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Image from www.clean-funny.com,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GoldenBlue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LLC.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4281" y="1371600"/>
            <a:ext cx="3888719" cy="2127302"/>
          </a:xfrm>
          <a:noFill/>
        </p:spPr>
        <p:txBody>
          <a:bodyPr>
            <a:noAutofit/>
          </a:bodyPr>
          <a:lstStyle/>
          <a:p>
            <a:pPr algn="r"/>
            <a:r>
              <a:rPr lang="en-US" dirty="0" smtClean="0"/>
              <a:t>Class 21:</a:t>
            </a:r>
            <a:br>
              <a:rPr lang="en-US" dirty="0" smtClean="0"/>
            </a:br>
            <a:r>
              <a:rPr lang="en-US" dirty="0" smtClean="0"/>
              <a:t>Hair-Dryer Attacks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228600"/>
            <a:ext cx="8816975" cy="1143000"/>
          </a:xfrm>
        </p:spPr>
        <p:txBody>
          <a:bodyPr/>
          <a:lstStyle/>
          <a:p>
            <a:r>
              <a:rPr lang="en-US" sz="4000" smtClean="0">
                <a:latin typeface="+mn-lt"/>
              </a:rPr>
              <a:t>Verifier (should be) Conservative</a:t>
            </a:r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381000" y="1371600"/>
            <a:ext cx="8001000" cy="480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971800" y="1524000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JVML programs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990600" y="2438400"/>
            <a:ext cx="67056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113494" y="2652516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Safe programs</a:t>
            </a:r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2514600" y="3657600"/>
            <a:ext cx="3962400" cy="1371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895600" y="4038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Verifiable programs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677798" y="6387077"/>
            <a:ext cx="438282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(Slide from Nate Paul’s ACSAC talk)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Oval 2"/>
          <p:cNvSpPr>
            <a:spLocks noChangeArrowheads="1"/>
          </p:cNvSpPr>
          <p:nvPr/>
        </p:nvSpPr>
        <p:spPr bwMode="auto">
          <a:xfrm>
            <a:off x="228600" y="1447800"/>
            <a:ext cx="8001000" cy="480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838200" y="2514600"/>
            <a:ext cx="67056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Freeform 4"/>
          <p:cNvSpPr>
            <a:spLocks/>
          </p:cNvSpPr>
          <p:nvPr/>
        </p:nvSpPr>
        <p:spPr bwMode="auto">
          <a:xfrm>
            <a:off x="1143000" y="3200400"/>
            <a:ext cx="5435600" cy="2543175"/>
          </a:xfrm>
          <a:custGeom>
            <a:avLst/>
            <a:gdLst/>
            <a:ahLst/>
            <a:cxnLst>
              <a:cxn ang="0">
                <a:pos x="2710" y="53"/>
              </a:cxn>
              <a:cxn ang="0">
                <a:pos x="2645" y="4"/>
              </a:cxn>
              <a:cxn ang="0">
                <a:pos x="2532" y="12"/>
              </a:cxn>
              <a:cxn ang="0">
                <a:pos x="2499" y="28"/>
              </a:cxn>
              <a:cxn ang="0">
                <a:pos x="2353" y="77"/>
              </a:cxn>
              <a:cxn ang="0">
                <a:pos x="2085" y="69"/>
              </a:cxn>
              <a:cxn ang="0">
                <a:pos x="1972" y="93"/>
              </a:cxn>
              <a:cxn ang="0">
                <a:pos x="1923" y="110"/>
              </a:cxn>
              <a:cxn ang="0">
                <a:pos x="1785" y="69"/>
              </a:cxn>
              <a:cxn ang="0">
                <a:pos x="1704" y="20"/>
              </a:cxn>
              <a:cxn ang="0">
                <a:pos x="1623" y="28"/>
              </a:cxn>
              <a:cxn ang="0">
                <a:pos x="1469" y="110"/>
              </a:cxn>
              <a:cxn ang="0">
                <a:pos x="1355" y="166"/>
              </a:cxn>
              <a:cxn ang="0">
                <a:pos x="1209" y="215"/>
              </a:cxn>
              <a:cxn ang="0">
                <a:pos x="1088" y="150"/>
              </a:cxn>
              <a:cxn ang="0">
                <a:pos x="641" y="61"/>
              </a:cxn>
              <a:cxn ang="0">
                <a:pos x="463" y="69"/>
              </a:cxn>
              <a:cxn ang="0">
                <a:pos x="276" y="134"/>
              </a:cxn>
              <a:cxn ang="0">
                <a:pos x="82" y="304"/>
              </a:cxn>
              <a:cxn ang="0">
                <a:pos x="33" y="361"/>
              </a:cxn>
              <a:cxn ang="0">
                <a:pos x="0" y="410"/>
              </a:cxn>
              <a:cxn ang="0">
                <a:pos x="122" y="653"/>
              </a:cxn>
              <a:cxn ang="0">
                <a:pos x="220" y="767"/>
              </a:cxn>
              <a:cxn ang="0">
                <a:pos x="276" y="815"/>
              </a:cxn>
              <a:cxn ang="0">
                <a:pos x="317" y="872"/>
              </a:cxn>
              <a:cxn ang="0">
                <a:pos x="374" y="929"/>
              </a:cxn>
              <a:cxn ang="0">
                <a:pos x="439" y="994"/>
              </a:cxn>
              <a:cxn ang="0">
                <a:pos x="512" y="1002"/>
              </a:cxn>
              <a:cxn ang="0">
                <a:pos x="633" y="1059"/>
              </a:cxn>
              <a:cxn ang="0">
                <a:pos x="690" y="1067"/>
              </a:cxn>
              <a:cxn ang="0">
                <a:pos x="804" y="1099"/>
              </a:cxn>
              <a:cxn ang="0">
                <a:pos x="901" y="1197"/>
              </a:cxn>
              <a:cxn ang="0">
                <a:pos x="1063" y="1335"/>
              </a:cxn>
              <a:cxn ang="0">
                <a:pos x="1234" y="1367"/>
              </a:cxn>
              <a:cxn ang="0">
                <a:pos x="1542" y="1335"/>
              </a:cxn>
              <a:cxn ang="0">
                <a:pos x="1761" y="1343"/>
              </a:cxn>
              <a:cxn ang="0">
                <a:pos x="1931" y="1391"/>
              </a:cxn>
              <a:cxn ang="0">
                <a:pos x="1972" y="1481"/>
              </a:cxn>
              <a:cxn ang="0">
                <a:pos x="2045" y="1602"/>
              </a:cxn>
              <a:cxn ang="0">
                <a:pos x="2061" y="1416"/>
              </a:cxn>
              <a:cxn ang="0">
                <a:pos x="2094" y="1383"/>
              </a:cxn>
              <a:cxn ang="0">
                <a:pos x="2158" y="1367"/>
              </a:cxn>
              <a:cxn ang="0">
                <a:pos x="2499" y="1375"/>
              </a:cxn>
              <a:cxn ang="0">
                <a:pos x="2661" y="1302"/>
              </a:cxn>
              <a:cxn ang="0">
                <a:pos x="2880" y="1237"/>
              </a:cxn>
              <a:cxn ang="0">
                <a:pos x="2994" y="1140"/>
              </a:cxn>
              <a:cxn ang="0">
                <a:pos x="3067" y="1107"/>
              </a:cxn>
              <a:cxn ang="0">
                <a:pos x="3181" y="1051"/>
              </a:cxn>
              <a:cxn ang="0">
                <a:pos x="3221" y="913"/>
              </a:cxn>
              <a:cxn ang="0">
                <a:pos x="3246" y="832"/>
              </a:cxn>
              <a:cxn ang="0">
                <a:pos x="3254" y="767"/>
              </a:cxn>
              <a:cxn ang="0">
                <a:pos x="3270" y="750"/>
              </a:cxn>
              <a:cxn ang="0">
                <a:pos x="3383" y="588"/>
              </a:cxn>
              <a:cxn ang="0">
                <a:pos x="3424" y="515"/>
              </a:cxn>
              <a:cxn ang="0">
                <a:pos x="3327" y="410"/>
              </a:cxn>
              <a:cxn ang="0">
                <a:pos x="3270" y="337"/>
              </a:cxn>
              <a:cxn ang="0">
                <a:pos x="3148" y="264"/>
              </a:cxn>
              <a:cxn ang="0">
                <a:pos x="3124" y="174"/>
              </a:cxn>
              <a:cxn ang="0">
                <a:pos x="2897" y="69"/>
              </a:cxn>
              <a:cxn ang="0">
                <a:pos x="2767" y="37"/>
              </a:cxn>
              <a:cxn ang="0">
                <a:pos x="2702" y="0"/>
              </a:cxn>
            </a:cxnLst>
            <a:rect l="0" t="0" r="r" b="b"/>
            <a:pathLst>
              <a:path w="3424" h="1602">
                <a:moveTo>
                  <a:pt x="2710" y="53"/>
                </a:moveTo>
                <a:cubicBezTo>
                  <a:pt x="2699" y="18"/>
                  <a:pt x="2679" y="15"/>
                  <a:pt x="2645" y="4"/>
                </a:cubicBezTo>
                <a:cubicBezTo>
                  <a:pt x="2607" y="7"/>
                  <a:pt x="2569" y="6"/>
                  <a:pt x="2532" y="12"/>
                </a:cubicBezTo>
                <a:cubicBezTo>
                  <a:pt x="2520" y="14"/>
                  <a:pt x="2510" y="23"/>
                  <a:pt x="2499" y="28"/>
                </a:cubicBezTo>
                <a:cubicBezTo>
                  <a:pt x="2454" y="48"/>
                  <a:pt x="2400" y="68"/>
                  <a:pt x="2353" y="77"/>
                </a:cubicBezTo>
                <a:cubicBezTo>
                  <a:pt x="2249" y="60"/>
                  <a:pt x="2212" y="63"/>
                  <a:pt x="2085" y="69"/>
                </a:cubicBezTo>
                <a:cubicBezTo>
                  <a:pt x="2048" y="75"/>
                  <a:pt x="2009" y="83"/>
                  <a:pt x="1972" y="93"/>
                </a:cubicBezTo>
                <a:cubicBezTo>
                  <a:pt x="1955" y="98"/>
                  <a:pt x="1923" y="110"/>
                  <a:pt x="1923" y="110"/>
                </a:cubicBezTo>
                <a:cubicBezTo>
                  <a:pt x="1872" y="100"/>
                  <a:pt x="1834" y="79"/>
                  <a:pt x="1785" y="69"/>
                </a:cubicBezTo>
                <a:cubicBezTo>
                  <a:pt x="1727" y="30"/>
                  <a:pt x="1754" y="46"/>
                  <a:pt x="1704" y="20"/>
                </a:cubicBezTo>
                <a:cubicBezTo>
                  <a:pt x="1677" y="23"/>
                  <a:pt x="1650" y="24"/>
                  <a:pt x="1623" y="28"/>
                </a:cubicBezTo>
                <a:cubicBezTo>
                  <a:pt x="1566" y="37"/>
                  <a:pt x="1521" y="88"/>
                  <a:pt x="1469" y="110"/>
                </a:cubicBezTo>
                <a:cubicBezTo>
                  <a:pt x="1438" y="141"/>
                  <a:pt x="1398" y="156"/>
                  <a:pt x="1355" y="166"/>
                </a:cubicBezTo>
                <a:cubicBezTo>
                  <a:pt x="1308" y="191"/>
                  <a:pt x="1260" y="205"/>
                  <a:pt x="1209" y="215"/>
                </a:cubicBezTo>
                <a:cubicBezTo>
                  <a:pt x="1161" y="203"/>
                  <a:pt x="1134" y="168"/>
                  <a:pt x="1088" y="150"/>
                </a:cubicBezTo>
                <a:cubicBezTo>
                  <a:pt x="981" y="48"/>
                  <a:pt x="774" y="68"/>
                  <a:pt x="641" y="61"/>
                </a:cubicBezTo>
                <a:cubicBezTo>
                  <a:pt x="582" y="64"/>
                  <a:pt x="522" y="63"/>
                  <a:pt x="463" y="69"/>
                </a:cubicBezTo>
                <a:cubicBezTo>
                  <a:pt x="397" y="76"/>
                  <a:pt x="339" y="122"/>
                  <a:pt x="276" y="134"/>
                </a:cubicBezTo>
                <a:cubicBezTo>
                  <a:pt x="190" y="176"/>
                  <a:pt x="131" y="220"/>
                  <a:pt x="82" y="304"/>
                </a:cubicBezTo>
                <a:cubicBezTo>
                  <a:pt x="57" y="348"/>
                  <a:pt x="72" y="313"/>
                  <a:pt x="33" y="361"/>
                </a:cubicBezTo>
                <a:cubicBezTo>
                  <a:pt x="21" y="376"/>
                  <a:pt x="0" y="410"/>
                  <a:pt x="0" y="410"/>
                </a:cubicBezTo>
                <a:cubicBezTo>
                  <a:pt x="15" y="502"/>
                  <a:pt x="21" y="619"/>
                  <a:pt x="122" y="653"/>
                </a:cubicBezTo>
                <a:cubicBezTo>
                  <a:pt x="223" y="726"/>
                  <a:pt x="44" y="591"/>
                  <a:pt x="220" y="767"/>
                </a:cubicBezTo>
                <a:cubicBezTo>
                  <a:pt x="237" y="784"/>
                  <a:pt x="260" y="797"/>
                  <a:pt x="276" y="815"/>
                </a:cubicBezTo>
                <a:cubicBezTo>
                  <a:pt x="292" y="832"/>
                  <a:pt x="300" y="855"/>
                  <a:pt x="317" y="872"/>
                </a:cubicBezTo>
                <a:cubicBezTo>
                  <a:pt x="336" y="891"/>
                  <a:pt x="355" y="910"/>
                  <a:pt x="374" y="929"/>
                </a:cubicBezTo>
                <a:cubicBezTo>
                  <a:pt x="395" y="950"/>
                  <a:pt x="406" y="986"/>
                  <a:pt x="439" y="994"/>
                </a:cubicBezTo>
                <a:cubicBezTo>
                  <a:pt x="463" y="1000"/>
                  <a:pt x="488" y="999"/>
                  <a:pt x="512" y="1002"/>
                </a:cubicBezTo>
                <a:cubicBezTo>
                  <a:pt x="557" y="1013"/>
                  <a:pt x="590" y="1047"/>
                  <a:pt x="633" y="1059"/>
                </a:cubicBezTo>
                <a:cubicBezTo>
                  <a:pt x="651" y="1064"/>
                  <a:pt x="671" y="1064"/>
                  <a:pt x="690" y="1067"/>
                </a:cubicBezTo>
                <a:cubicBezTo>
                  <a:pt x="728" y="1080"/>
                  <a:pt x="766" y="1087"/>
                  <a:pt x="804" y="1099"/>
                </a:cubicBezTo>
                <a:cubicBezTo>
                  <a:pt x="835" y="1139"/>
                  <a:pt x="867" y="1159"/>
                  <a:pt x="901" y="1197"/>
                </a:cubicBezTo>
                <a:cubicBezTo>
                  <a:pt x="949" y="1251"/>
                  <a:pt x="999" y="1298"/>
                  <a:pt x="1063" y="1335"/>
                </a:cubicBezTo>
                <a:cubicBezTo>
                  <a:pt x="1112" y="1363"/>
                  <a:pt x="1180" y="1357"/>
                  <a:pt x="1234" y="1367"/>
                </a:cubicBezTo>
                <a:cubicBezTo>
                  <a:pt x="1357" y="1363"/>
                  <a:pt x="1450" y="1396"/>
                  <a:pt x="1542" y="1335"/>
                </a:cubicBezTo>
                <a:cubicBezTo>
                  <a:pt x="1615" y="1338"/>
                  <a:pt x="1688" y="1338"/>
                  <a:pt x="1761" y="1343"/>
                </a:cubicBezTo>
                <a:cubicBezTo>
                  <a:pt x="1818" y="1347"/>
                  <a:pt x="1875" y="1377"/>
                  <a:pt x="1931" y="1391"/>
                </a:cubicBezTo>
                <a:cubicBezTo>
                  <a:pt x="1941" y="1423"/>
                  <a:pt x="1949" y="1456"/>
                  <a:pt x="1972" y="1481"/>
                </a:cubicBezTo>
                <a:cubicBezTo>
                  <a:pt x="1983" y="1525"/>
                  <a:pt x="2007" y="1577"/>
                  <a:pt x="2045" y="1602"/>
                </a:cubicBezTo>
                <a:cubicBezTo>
                  <a:pt x="2026" y="1546"/>
                  <a:pt x="1986" y="1441"/>
                  <a:pt x="2061" y="1416"/>
                </a:cubicBezTo>
                <a:cubicBezTo>
                  <a:pt x="2064" y="1413"/>
                  <a:pt x="2090" y="1385"/>
                  <a:pt x="2094" y="1383"/>
                </a:cubicBezTo>
                <a:cubicBezTo>
                  <a:pt x="2114" y="1375"/>
                  <a:pt x="2158" y="1367"/>
                  <a:pt x="2158" y="1367"/>
                </a:cubicBezTo>
                <a:cubicBezTo>
                  <a:pt x="2283" y="1379"/>
                  <a:pt x="2363" y="1380"/>
                  <a:pt x="2499" y="1375"/>
                </a:cubicBezTo>
                <a:cubicBezTo>
                  <a:pt x="2557" y="1361"/>
                  <a:pt x="2605" y="1321"/>
                  <a:pt x="2661" y="1302"/>
                </a:cubicBezTo>
                <a:cubicBezTo>
                  <a:pt x="2711" y="1255"/>
                  <a:pt x="2816" y="1245"/>
                  <a:pt x="2880" y="1237"/>
                </a:cubicBezTo>
                <a:cubicBezTo>
                  <a:pt x="2938" y="1219"/>
                  <a:pt x="2950" y="1175"/>
                  <a:pt x="2994" y="1140"/>
                </a:cubicBezTo>
                <a:cubicBezTo>
                  <a:pt x="3046" y="1099"/>
                  <a:pt x="3028" y="1127"/>
                  <a:pt x="3067" y="1107"/>
                </a:cubicBezTo>
                <a:cubicBezTo>
                  <a:pt x="3105" y="1088"/>
                  <a:pt x="3140" y="1064"/>
                  <a:pt x="3181" y="1051"/>
                </a:cubicBezTo>
                <a:cubicBezTo>
                  <a:pt x="3227" y="1002"/>
                  <a:pt x="3210" y="996"/>
                  <a:pt x="3221" y="913"/>
                </a:cubicBezTo>
                <a:cubicBezTo>
                  <a:pt x="3224" y="887"/>
                  <a:pt x="3237" y="857"/>
                  <a:pt x="3246" y="832"/>
                </a:cubicBezTo>
                <a:cubicBezTo>
                  <a:pt x="3249" y="810"/>
                  <a:pt x="3248" y="788"/>
                  <a:pt x="3254" y="767"/>
                </a:cubicBezTo>
                <a:cubicBezTo>
                  <a:pt x="3256" y="760"/>
                  <a:pt x="3266" y="757"/>
                  <a:pt x="3270" y="750"/>
                </a:cubicBezTo>
                <a:cubicBezTo>
                  <a:pt x="3303" y="694"/>
                  <a:pt x="3337" y="635"/>
                  <a:pt x="3383" y="588"/>
                </a:cubicBezTo>
                <a:cubicBezTo>
                  <a:pt x="3393" y="562"/>
                  <a:pt x="3424" y="515"/>
                  <a:pt x="3424" y="515"/>
                </a:cubicBezTo>
                <a:cubicBezTo>
                  <a:pt x="3410" y="459"/>
                  <a:pt x="3369" y="445"/>
                  <a:pt x="3327" y="410"/>
                </a:cubicBezTo>
                <a:cubicBezTo>
                  <a:pt x="3302" y="389"/>
                  <a:pt x="3293" y="360"/>
                  <a:pt x="3270" y="337"/>
                </a:cubicBezTo>
                <a:cubicBezTo>
                  <a:pt x="3253" y="283"/>
                  <a:pt x="3194" y="286"/>
                  <a:pt x="3148" y="264"/>
                </a:cubicBezTo>
                <a:cubicBezTo>
                  <a:pt x="3144" y="243"/>
                  <a:pt x="3136" y="191"/>
                  <a:pt x="3124" y="174"/>
                </a:cubicBezTo>
                <a:cubicBezTo>
                  <a:pt x="3072" y="97"/>
                  <a:pt x="2983" y="78"/>
                  <a:pt x="2897" y="69"/>
                </a:cubicBezTo>
                <a:cubicBezTo>
                  <a:pt x="2857" y="50"/>
                  <a:pt x="2812" y="37"/>
                  <a:pt x="2767" y="37"/>
                </a:cubicBezTo>
                <a:lnTo>
                  <a:pt x="2702" y="0"/>
                </a:ln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mtClean="0"/>
              <a:t>Complexity Increases Risk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819400" y="1600200"/>
            <a:ext cx="284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JVML programs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590800" y="2819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Safe programs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514600" y="3962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Verifiable programs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4419600" y="56388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318125" y="5475288"/>
            <a:ext cx="737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Bug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4703618" y="6325991"/>
            <a:ext cx="4351338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(Slide from Nate Paul’s ACSAC talk)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Worst JVML Instruction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-4613275" y="-650875"/>
            <a:ext cx="2098675" cy="14493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/>
              <a:t>jsr</a:t>
            </a:r>
          </a:p>
          <a:p>
            <a:pPr eaLnBrk="0" hangingPunct="0"/>
            <a:r>
              <a:rPr lang="en-US" sz="700" b="1"/>
              <a:t>Operation</a:t>
            </a: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 eaLnBrk="0" hangingPunct="0"/>
            <a:r>
              <a:rPr lang="en-US" sz="1800"/>
              <a:t>Jump subroutine</a:t>
            </a:r>
          </a:p>
          <a:p>
            <a:pPr eaLnBrk="0" hangingPunct="0"/>
            <a:r>
              <a:rPr lang="en-US" sz="1800" b="1"/>
              <a:t>Format</a:t>
            </a:r>
            <a:r>
              <a:rPr lang="en-US" sz="1800"/>
              <a:t/>
            </a:r>
            <a:br>
              <a:rPr lang="en-US" sz="1800"/>
            </a:br>
            <a:endParaRPr lang="en-US" sz="1800"/>
          </a:p>
        </p:txBody>
      </p:sp>
      <p:graphicFrame>
        <p:nvGraphicFramePr>
          <p:cNvPr id="156676" name="Group 4"/>
          <p:cNvGraphicFramePr>
            <a:graphicFrameLocks noGrp="1"/>
          </p:cNvGraphicFramePr>
          <p:nvPr/>
        </p:nvGraphicFramePr>
        <p:xfrm>
          <a:off x="-4613275" y="798513"/>
          <a:ext cx="1908492" cy="1677670"/>
        </p:xfrm>
        <a:graphic>
          <a:graphicData uri="http://schemas.openxmlformats.org/drawingml/2006/table">
            <a:tbl>
              <a:tblPr/>
              <a:tblGrid>
                <a:gridCol w="1700212"/>
                <a:gridCol w="20828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jsr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branchbyte1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branchbyte2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437990" y="1505462"/>
            <a:ext cx="8229600" cy="44012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 dirty="0" err="1"/>
              <a:t>jsr</a:t>
            </a:r>
            <a:r>
              <a:rPr lang="en-US" sz="2000" dirty="0"/>
              <a:t> [branchbyte1] [branchbyte2] </a:t>
            </a:r>
          </a:p>
          <a:p>
            <a:pPr eaLnBrk="0" hangingPunct="0"/>
            <a:r>
              <a:rPr lang="en-US" sz="2000" b="1" dirty="0"/>
              <a:t>Operand Stack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...  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 ..., </a:t>
            </a:r>
            <a:r>
              <a:rPr lang="en-US" sz="2000" i="1" dirty="0"/>
              <a:t>address</a:t>
            </a:r>
            <a:endParaRPr lang="en-US" sz="2000" dirty="0"/>
          </a:p>
          <a:p>
            <a:pPr eaLnBrk="0" hangingPunct="0"/>
            <a:r>
              <a:rPr lang="en-US" sz="2000" b="1" dirty="0"/>
              <a:t>Description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i="1" dirty="0"/>
              <a:t>address</a:t>
            </a:r>
            <a:r>
              <a:rPr lang="en-US" sz="2000" dirty="0"/>
              <a:t> of the </a:t>
            </a:r>
            <a:r>
              <a:rPr lang="en-US" sz="2000" dirty="0" err="1"/>
              <a:t>opcode</a:t>
            </a:r>
            <a:r>
              <a:rPr lang="en-US" sz="2000" dirty="0"/>
              <a:t> of the instruction immediately following this </a:t>
            </a:r>
            <a:r>
              <a:rPr lang="en-US" sz="2000" i="1" dirty="0" err="1"/>
              <a:t>jsr</a:t>
            </a:r>
            <a:r>
              <a:rPr lang="en-US" sz="2000" dirty="0"/>
              <a:t> instruction is pushed onto the operand stack as a value of type </a:t>
            </a:r>
            <a:r>
              <a:rPr lang="en-US" sz="2000" dirty="0" err="1"/>
              <a:t>returnAddress</a:t>
            </a:r>
            <a:r>
              <a:rPr lang="en-US" sz="2000" dirty="0"/>
              <a:t>. The unsigned</a:t>
            </a:r>
            <a:r>
              <a:rPr lang="en-US" sz="800" dirty="0"/>
              <a:t> </a:t>
            </a:r>
            <a:r>
              <a:rPr lang="en-US" sz="2000" i="1" dirty="0"/>
              <a:t>branchbyte1</a:t>
            </a:r>
            <a:r>
              <a:rPr lang="en-US" sz="2000" dirty="0"/>
              <a:t> and </a:t>
            </a:r>
            <a:r>
              <a:rPr lang="en-US" sz="2000" i="1" dirty="0"/>
              <a:t>branchbyte2</a:t>
            </a:r>
            <a:r>
              <a:rPr lang="en-US" sz="2000" dirty="0"/>
              <a:t> are used to construct a signed 16-bit offset, where the offset is (</a:t>
            </a:r>
            <a:r>
              <a:rPr lang="en-US" sz="2000" i="1" dirty="0"/>
              <a:t>branchbyte1</a:t>
            </a:r>
            <a:r>
              <a:rPr lang="en-US" sz="2000" dirty="0"/>
              <a:t> &lt;&lt; 8) | </a:t>
            </a:r>
            <a:r>
              <a:rPr lang="en-US" sz="2000" i="1" dirty="0"/>
              <a:t>branchbyte2</a:t>
            </a:r>
            <a:r>
              <a:rPr lang="en-US" sz="2000" dirty="0"/>
              <a:t>. Execution proceeds at that offset from the address of this </a:t>
            </a:r>
            <a:r>
              <a:rPr lang="en-US" sz="2000" i="1" dirty="0" err="1"/>
              <a:t>jsr</a:t>
            </a:r>
            <a:r>
              <a:rPr lang="en-US" sz="2000" dirty="0"/>
              <a:t> instruction. The target address must be that of an </a:t>
            </a:r>
            <a:r>
              <a:rPr lang="en-US" sz="2000" dirty="0" err="1"/>
              <a:t>opcode</a:t>
            </a:r>
            <a:r>
              <a:rPr lang="en-US" sz="2000" dirty="0"/>
              <a:t> of an instruction within the method that contains this </a:t>
            </a:r>
            <a:r>
              <a:rPr lang="en-US" sz="2000" i="1" dirty="0" err="1"/>
              <a:t>jsr</a:t>
            </a:r>
            <a:r>
              <a:rPr lang="en-US" sz="2000" i="1" dirty="0"/>
              <a:t> </a:t>
            </a:r>
            <a:r>
              <a:rPr lang="en-US" sz="2000" dirty="0"/>
              <a:t>instruction.</a:t>
            </a:r>
          </a:p>
          <a:p>
            <a:pPr eaLnBrk="0" hangingPunct="0"/>
            <a:r>
              <a:rPr lang="en-US" sz="2000" b="1" dirty="0"/>
              <a:t>Notes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rgbClr val="C00000"/>
                </a:solidFill>
              </a:rPr>
              <a:t>Note </a:t>
            </a:r>
            <a:r>
              <a:rPr lang="en-US" sz="2000" dirty="0">
                <a:solidFill>
                  <a:srgbClr val="C00000"/>
                </a:solidFill>
              </a:rPr>
              <a:t>that </a:t>
            </a:r>
            <a:r>
              <a:rPr lang="en-US" sz="2000" i="1" dirty="0" err="1">
                <a:solidFill>
                  <a:srgbClr val="C00000"/>
                </a:solidFill>
              </a:rPr>
              <a:t>jsr</a:t>
            </a:r>
            <a:r>
              <a:rPr lang="en-US" sz="2000" dirty="0">
                <a:solidFill>
                  <a:srgbClr val="C00000"/>
                </a:solidFill>
              </a:rPr>
              <a:t> pushes the address onto the operand stack and </a:t>
            </a:r>
            <a:r>
              <a:rPr lang="en-US" sz="2000" i="1" dirty="0">
                <a:solidFill>
                  <a:srgbClr val="C00000"/>
                </a:solidFill>
              </a:rPr>
              <a:t>ret</a:t>
            </a:r>
            <a:r>
              <a:rPr lang="en-US" sz="2000" dirty="0">
                <a:solidFill>
                  <a:srgbClr val="C00000"/>
                </a:solidFill>
              </a:rPr>
              <a:t> gets it out of a local variable. This asymmetry is intentional. </a:t>
            </a:r>
          </a:p>
        </p:txBody>
      </p:sp>
      <p:pic>
        <p:nvPicPr>
          <p:cNvPr id="156691" name="Picture 19" descr="arrwdb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1625" y="4443413"/>
            <a:ext cx="171450" cy="123825"/>
          </a:xfrm>
          <a:prstGeom prst="rect">
            <a:avLst/>
          </a:prstGeom>
          <a:noFill/>
        </p:spPr>
      </p:pic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3141583" y="6026884"/>
            <a:ext cx="5611812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http://java.sun.com/docs/books/vmspec/2nd-edition/html/Instructions2.doc7.html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846387" y="1416050"/>
            <a:ext cx="8226176" cy="415498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public class JSR {</a:t>
            </a:r>
          </a:p>
          <a:p>
            <a:r>
              <a:rPr lang="en-US" sz="2400" dirty="0"/>
              <a:t>    static public void main (String </a:t>
            </a:r>
            <a:r>
              <a:rPr lang="en-US" sz="2400" dirty="0" err="1"/>
              <a:t>args</a:t>
            </a:r>
            <a:r>
              <a:rPr lang="en-US" sz="2400" dirty="0"/>
              <a:t>[]) {</a:t>
            </a:r>
          </a:p>
          <a:p>
            <a:r>
              <a:rPr lang="en-US" sz="2400" dirty="0"/>
              <a:t>        try {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System.out.println</a:t>
            </a:r>
            <a:r>
              <a:rPr lang="en-US" sz="2400" dirty="0"/>
              <a:t>("hello");</a:t>
            </a:r>
          </a:p>
          <a:p>
            <a:r>
              <a:rPr lang="en-US" sz="2400" dirty="0"/>
              <a:t>        } catch (Exception e) {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System.out.println</a:t>
            </a:r>
            <a:r>
              <a:rPr lang="en-US" sz="2400" dirty="0"/>
              <a:t> ("There was an exception!");</a:t>
            </a:r>
          </a:p>
          <a:p>
            <a:r>
              <a:rPr lang="en-US" sz="2400" dirty="0"/>
              <a:t>        } finally {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System.out.println</a:t>
            </a:r>
            <a:r>
              <a:rPr lang="en-US" sz="2400" dirty="0"/>
              <a:t> ("I am finally here!");</a:t>
            </a:r>
          </a:p>
          <a:p>
            <a:r>
              <a:rPr lang="en-US" sz="2400" dirty="0"/>
              <a:t>        </a:t>
            </a:r>
            <a:r>
              <a:rPr lang="en-US" sz="2400" dirty="0" smtClean="0"/>
              <a:t>}</a:t>
            </a:r>
            <a:endParaRPr lang="en-US" sz="2400" dirty="0"/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Try-Catch-Finally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57163" y="106363"/>
            <a:ext cx="7937500" cy="61341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Method void main(java.lang.String[])</a:t>
            </a:r>
          </a:p>
          <a:p>
            <a:r>
              <a:rPr lang="en-US" sz="1800"/>
              <a:t>   0 getstatic #2 &lt;Field java.io.PrintStream out&gt;</a:t>
            </a:r>
          </a:p>
          <a:p>
            <a:r>
              <a:rPr lang="en-US" sz="1800"/>
              <a:t>   3 ldc #3 &lt;String "hello"&gt;</a:t>
            </a:r>
          </a:p>
          <a:p>
            <a:r>
              <a:rPr lang="en-US" sz="1800"/>
              <a:t>   5 invokevirtual #4 &lt;Method void println(java.lang.String)&gt;</a:t>
            </a:r>
          </a:p>
          <a:p>
            <a:r>
              <a:rPr lang="en-US" sz="1800"/>
              <a:t>   </a:t>
            </a:r>
            <a:r>
              <a:rPr lang="en-US" sz="1800">
                <a:solidFill>
                  <a:schemeClr val="accent2"/>
                </a:solidFill>
              </a:rPr>
              <a:t>8 jsr 35</a:t>
            </a:r>
          </a:p>
          <a:p>
            <a:r>
              <a:rPr lang="en-US" sz="1800"/>
              <a:t>  11 goto 46</a:t>
            </a:r>
          </a:p>
          <a:p>
            <a:r>
              <a:rPr lang="en-US" sz="1800"/>
              <a:t>  </a:t>
            </a:r>
            <a:r>
              <a:rPr lang="en-US" sz="1800">
                <a:solidFill>
                  <a:srgbClr val="FF6600"/>
                </a:solidFill>
              </a:rPr>
              <a:t>14 astore_1</a:t>
            </a:r>
          </a:p>
          <a:p>
            <a:r>
              <a:rPr lang="en-US" sz="1800">
                <a:solidFill>
                  <a:srgbClr val="FF6600"/>
                </a:solidFill>
              </a:rPr>
              <a:t>  15 getstatic #2 &lt;Field java.io.PrintStream out&gt;</a:t>
            </a:r>
          </a:p>
          <a:p>
            <a:r>
              <a:rPr lang="en-US" sz="1800">
                <a:solidFill>
                  <a:srgbClr val="FF6600"/>
                </a:solidFill>
              </a:rPr>
              <a:t>  18 ldc #6 &lt;String "There was an exception!"&gt;</a:t>
            </a:r>
          </a:p>
          <a:p>
            <a:r>
              <a:rPr lang="en-US" sz="1800">
                <a:solidFill>
                  <a:srgbClr val="FF6600"/>
                </a:solidFill>
              </a:rPr>
              <a:t>  20 invokevirtual #4 &lt;Method void println(java.lang.String)&gt;</a:t>
            </a:r>
          </a:p>
          <a:p>
            <a:r>
              <a:rPr lang="en-US" sz="1800"/>
              <a:t>  </a:t>
            </a:r>
            <a:r>
              <a:rPr lang="en-US" sz="1800">
                <a:solidFill>
                  <a:schemeClr val="accent2"/>
                </a:solidFill>
              </a:rPr>
              <a:t>23 jsr 35</a:t>
            </a:r>
          </a:p>
          <a:p>
            <a:r>
              <a:rPr lang="en-US" sz="1800"/>
              <a:t>  26 goto 46</a:t>
            </a:r>
          </a:p>
          <a:p>
            <a:r>
              <a:rPr lang="en-US" sz="1800"/>
              <a:t>  </a:t>
            </a:r>
            <a:r>
              <a:rPr lang="en-US" sz="1800">
                <a:solidFill>
                  <a:srgbClr val="DD3300"/>
                </a:solidFill>
              </a:rPr>
              <a:t>29 astore_2</a:t>
            </a:r>
          </a:p>
          <a:p>
            <a:r>
              <a:rPr lang="en-US" sz="1800">
                <a:solidFill>
                  <a:srgbClr val="DD3300"/>
                </a:solidFill>
              </a:rPr>
              <a:t>  30 jsr 35</a:t>
            </a:r>
          </a:p>
          <a:p>
            <a:r>
              <a:rPr lang="en-US" sz="1800">
                <a:solidFill>
                  <a:srgbClr val="DD3300"/>
                </a:solidFill>
              </a:rPr>
              <a:t>  33 aload_2</a:t>
            </a:r>
          </a:p>
          <a:p>
            <a:r>
              <a:rPr lang="en-US" sz="1800">
                <a:solidFill>
                  <a:srgbClr val="DD3300"/>
                </a:solidFill>
              </a:rPr>
              <a:t>  34 athrow</a:t>
            </a:r>
          </a:p>
          <a:p>
            <a:r>
              <a:rPr lang="en-US" sz="1800"/>
              <a:t>  </a:t>
            </a:r>
            <a:r>
              <a:rPr lang="en-US" sz="1800">
                <a:solidFill>
                  <a:schemeClr val="accent2"/>
                </a:solidFill>
              </a:rPr>
              <a:t>35 astore_3</a:t>
            </a:r>
          </a:p>
          <a:p>
            <a:r>
              <a:rPr lang="en-US" sz="1800">
                <a:solidFill>
                  <a:schemeClr val="accent2"/>
                </a:solidFill>
              </a:rPr>
              <a:t>  36 getstatic #2 &lt;Field java.io.PrintStream out&gt;</a:t>
            </a:r>
          </a:p>
          <a:p>
            <a:r>
              <a:rPr lang="en-US" sz="1800">
                <a:solidFill>
                  <a:schemeClr val="accent2"/>
                </a:solidFill>
              </a:rPr>
              <a:t>  39 ldc #7 &lt;String "I am finally here!"&gt;</a:t>
            </a:r>
          </a:p>
          <a:p>
            <a:r>
              <a:rPr lang="en-US" sz="1800">
                <a:solidFill>
                  <a:schemeClr val="accent2"/>
                </a:solidFill>
              </a:rPr>
              <a:t>  41 invokevirtual #4 &lt;Method void println(java.lang.String)&gt;</a:t>
            </a:r>
          </a:p>
          <a:p>
            <a:r>
              <a:rPr lang="en-US" sz="1800">
                <a:solidFill>
                  <a:schemeClr val="accent2"/>
                </a:solidFill>
              </a:rPr>
              <a:t>  44 ret 3</a:t>
            </a:r>
          </a:p>
          <a:p>
            <a:r>
              <a:rPr lang="en-US" sz="1800"/>
              <a:t>  46 return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137150" y="106363"/>
            <a:ext cx="3886200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/>
              <a:t>public class JSR {</a:t>
            </a:r>
          </a:p>
          <a:p>
            <a:r>
              <a:rPr lang="en-US" sz="1400" dirty="0"/>
              <a:t>    static public void main (String </a:t>
            </a:r>
            <a:r>
              <a:rPr lang="en-US" sz="1400" dirty="0" err="1"/>
              <a:t>args</a:t>
            </a:r>
            <a:r>
              <a:rPr lang="en-US" sz="1400" dirty="0"/>
              <a:t>[]) {</a:t>
            </a:r>
          </a:p>
          <a:p>
            <a:r>
              <a:rPr lang="en-US" sz="1400" dirty="0"/>
              <a:t>        try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System.out.println</a:t>
            </a:r>
            <a:r>
              <a:rPr lang="en-US" sz="1400" dirty="0"/>
              <a:t>("hello");</a:t>
            </a:r>
          </a:p>
          <a:p>
            <a:r>
              <a:rPr lang="en-US" sz="1400" dirty="0"/>
              <a:t>        } catch (Exception e)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System.out.println</a:t>
            </a:r>
            <a:r>
              <a:rPr lang="en-US" sz="1400" dirty="0"/>
              <a:t> (“... exception!");</a:t>
            </a:r>
          </a:p>
          <a:p>
            <a:r>
              <a:rPr lang="en-US" sz="1400" dirty="0"/>
              <a:t>        } finally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System.out.println</a:t>
            </a:r>
            <a:r>
              <a:rPr lang="en-US" sz="1400" dirty="0"/>
              <a:t> ("I am finally");</a:t>
            </a:r>
          </a:p>
          <a:p>
            <a:r>
              <a:rPr lang="en-US" sz="1400" dirty="0"/>
              <a:t>        </a:t>
            </a:r>
            <a:r>
              <a:rPr lang="en-US" sz="1400" dirty="0" smtClean="0"/>
              <a:t>}</a:t>
            </a:r>
            <a:endParaRPr lang="en-US" sz="1400" dirty="0"/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691948" y="2997331"/>
            <a:ext cx="5064125" cy="1952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/>
              <a:t>Exception table:</a:t>
            </a:r>
          </a:p>
          <a:p>
            <a:r>
              <a:rPr lang="en-US" sz="2000"/>
              <a:t>   from   to  target type</a:t>
            </a:r>
          </a:p>
          <a:p>
            <a:r>
              <a:rPr lang="en-US" sz="2000"/>
              <a:t>     0     8    14   </a:t>
            </a:r>
            <a:r>
              <a:rPr lang="en-US" sz="1400"/>
              <a:t>&lt;Class java.lang.Exception&gt;</a:t>
            </a:r>
          </a:p>
          <a:p>
            <a:r>
              <a:rPr lang="en-US" sz="2000"/>
              <a:t>     0    11   29   any</a:t>
            </a:r>
          </a:p>
          <a:p>
            <a:r>
              <a:rPr lang="en-US" sz="2000"/>
              <a:t>    14    26  29   any</a:t>
            </a:r>
          </a:p>
          <a:p>
            <a:r>
              <a:rPr lang="en-US" sz="2000"/>
              <a:t>    29    33  29   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Vulnerabilities in JavaVM</a:t>
            </a: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1489075" y="53832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H="1">
            <a:off x="8053388" y="538321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144588" y="5300663"/>
            <a:ext cx="185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0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1489075" y="4956175"/>
            <a:ext cx="492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flipH="1">
            <a:off x="8053388" y="4956175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1144588" y="4872038"/>
            <a:ext cx="185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5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1489075" y="4529138"/>
            <a:ext cx="492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 flipH="1">
            <a:off x="8053388" y="4529138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1038225" y="44450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10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1489075" y="41005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H="1">
            <a:off x="8053388" y="410051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1038225" y="401637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15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1489075" y="36703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 flipH="1">
            <a:off x="8053388" y="36703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1038225" y="358616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20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1489075" y="324326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 flipH="1">
            <a:off x="8053388" y="3243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1038225" y="316071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25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>
            <a:off x="1489075" y="2816225"/>
            <a:ext cx="492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4" name="Line 22"/>
          <p:cNvSpPr>
            <a:spLocks noChangeShapeType="1"/>
          </p:cNvSpPr>
          <p:nvPr/>
        </p:nvSpPr>
        <p:spPr bwMode="auto">
          <a:xfrm flipH="1">
            <a:off x="8053388" y="2816225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5" name="Rectangle 23"/>
          <p:cNvSpPr>
            <a:spLocks noChangeArrowheads="1"/>
          </p:cNvSpPr>
          <p:nvPr/>
        </p:nvSpPr>
        <p:spPr bwMode="auto">
          <a:xfrm>
            <a:off x="1038225" y="2732088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30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>
            <a:off x="1489075" y="2386013"/>
            <a:ext cx="492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 flipH="1">
            <a:off x="8053388" y="2386013"/>
            <a:ext cx="492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8" name="Rectangle 26"/>
          <p:cNvSpPr>
            <a:spLocks noChangeArrowheads="1"/>
          </p:cNvSpPr>
          <p:nvPr/>
        </p:nvSpPr>
        <p:spPr bwMode="auto">
          <a:xfrm>
            <a:off x="1038225" y="230346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35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1489075" y="1957388"/>
            <a:ext cx="492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 flipH="1">
            <a:off x="8053388" y="1957388"/>
            <a:ext cx="492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1038225" y="187801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40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62" name="Line 30"/>
          <p:cNvSpPr>
            <a:spLocks noChangeShapeType="1"/>
          </p:cNvSpPr>
          <p:nvPr/>
        </p:nvSpPr>
        <p:spPr bwMode="auto">
          <a:xfrm>
            <a:off x="1489075" y="153035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 flipH="1">
            <a:off x="8053388" y="153035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4" name="Rectangle 32"/>
          <p:cNvSpPr>
            <a:spLocks noChangeArrowheads="1"/>
          </p:cNvSpPr>
          <p:nvPr/>
        </p:nvSpPr>
        <p:spPr bwMode="auto">
          <a:xfrm>
            <a:off x="1038225" y="144621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45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 flipV="1">
            <a:off x="1489075" y="5348288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>
            <a:off x="1489075" y="1530350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7" name="Rectangle 35"/>
          <p:cNvSpPr>
            <a:spLocks noChangeArrowheads="1"/>
          </p:cNvSpPr>
          <p:nvPr/>
        </p:nvSpPr>
        <p:spPr bwMode="auto">
          <a:xfrm>
            <a:off x="1366838" y="5475288"/>
            <a:ext cx="185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0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68" name="Line 36"/>
          <p:cNvSpPr>
            <a:spLocks noChangeShapeType="1"/>
          </p:cNvSpPr>
          <p:nvPr/>
        </p:nvSpPr>
        <p:spPr bwMode="auto">
          <a:xfrm flipV="1">
            <a:off x="2224088" y="5348288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9" name="Line 37"/>
          <p:cNvSpPr>
            <a:spLocks noChangeShapeType="1"/>
          </p:cNvSpPr>
          <p:nvPr/>
        </p:nvSpPr>
        <p:spPr bwMode="auto">
          <a:xfrm>
            <a:off x="2224088" y="1530350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0" name="Rectangle 38"/>
          <p:cNvSpPr>
            <a:spLocks noChangeArrowheads="1"/>
          </p:cNvSpPr>
          <p:nvPr/>
        </p:nvSpPr>
        <p:spPr bwMode="auto">
          <a:xfrm>
            <a:off x="2101850" y="5475288"/>
            <a:ext cx="185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1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71" name="Line 39"/>
          <p:cNvSpPr>
            <a:spLocks noChangeShapeType="1"/>
          </p:cNvSpPr>
          <p:nvPr/>
        </p:nvSpPr>
        <p:spPr bwMode="auto">
          <a:xfrm flipV="1">
            <a:off x="2959100" y="5348288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2" name="Line 40"/>
          <p:cNvSpPr>
            <a:spLocks noChangeShapeType="1"/>
          </p:cNvSpPr>
          <p:nvPr/>
        </p:nvSpPr>
        <p:spPr bwMode="auto">
          <a:xfrm>
            <a:off x="2959100" y="1530350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3" name="Rectangle 41"/>
          <p:cNvSpPr>
            <a:spLocks noChangeArrowheads="1"/>
          </p:cNvSpPr>
          <p:nvPr/>
        </p:nvSpPr>
        <p:spPr bwMode="auto">
          <a:xfrm>
            <a:off x="2836863" y="5475288"/>
            <a:ext cx="185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2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74" name="Line 42"/>
          <p:cNvSpPr>
            <a:spLocks noChangeShapeType="1"/>
          </p:cNvSpPr>
          <p:nvPr/>
        </p:nvSpPr>
        <p:spPr bwMode="auto">
          <a:xfrm flipV="1">
            <a:off x="3694113" y="5348288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5" name="Line 43"/>
          <p:cNvSpPr>
            <a:spLocks noChangeShapeType="1"/>
          </p:cNvSpPr>
          <p:nvPr/>
        </p:nvSpPr>
        <p:spPr bwMode="auto">
          <a:xfrm>
            <a:off x="3694113" y="1530350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6" name="Rectangle 44"/>
          <p:cNvSpPr>
            <a:spLocks noChangeArrowheads="1"/>
          </p:cNvSpPr>
          <p:nvPr/>
        </p:nvSpPr>
        <p:spPr bwMode="auto">
          <a:xfrm>
            <a:off x="3571875" y="5475288"/>
            <a:ext cx="185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3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77" name="Line 45"/>
          <p:cNvSpPr>
            <a:spLocks noChangeShapeType="1"/>
          </p:cNvSpPr>
          <p:nvPr/>
        </p:nvSpPr>
        <p:spPr bwMode="auto">
          <a:xfrm flipV="1">
            <a:off x="4427538" y="5348288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8" name="Line 46"/>
          <p:cNvSpPr>
            <a:spLocks noChangeShapeType="1"/>
          </p:cNvSpPr>
          <p:nvPr/>
        </p:nvSpPr>
        <p:spPr bwMode="auto">
          <a:xfrm>
            <a:off x="4427538" y="1530350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9" name="Rectangle 47"/>
          <p:cNvSpPr>
            <a:spLocks noChangeArrowheads="1"/>
          </p:cNvSpPr>
          <p:nvPr/>
        </p:nvSpPr>
        <p:spPr bwMode="auto">
          <a:xfrm>
            <a:off x="4305300" y="5475288"/>
            <a:ext cx="185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4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80" name="Line 48"/>
          <p:cNvSpPr>
            <a:spLocks noChangeShapeType="1"/>
          </p:cNvSpPr>
          <p:nvPr/>
        </p:nvSpPr>
        <p:spPr bwMode="auto">
          <a:xfrm flipV="1">
            <a:off x="5164138" y="5348288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81" name="Line 49"/>
          <p:cNvSpPr>
            <a:spLocks noChangeShapeType="1"/>
          </p:cNvSpPr>
          <p:nvPr/>
        </p:nvSpPr>
        <p:spPr bwMode="auto">
          <a:xfrm>
            <a:off x="5164138" y="1530350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82" name="Rectangle 50"/>
          <p:cNvSpPr>
            <a:spLocks noChangeArrowheads="1"/>
          </p:cNvSpPr>
          <p:nvPr/>
        </p:nvSpPr>
        <p:spPr bwMode="auto">
          <a:xfrm>
            <a:off x="5040313" y="5475288"/>
            <a:ext cx="185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5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83" name="Line 51"/>
          <p:cNvSpPr>
            <a:spLocks noChangeShapeType="1"/>
          </p:cNvSpPr>
          <p:nvPr/>
        </p:nvSpPr>
        <p:spPr bwMode="auto">
          <a:xfrm flipV="1">
            <a:off x="5895975" y="5348288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84" name="Line 52"/>
          <p:cNvSpPr>
            <a:spLocks noChangeShapeType="1"/>
          </p:cNvSpPr>
          <p:nvPr/>
        </p:nvSpPr>
        <p:spPr bwMode="auto">
          <a:xfrm>
            <a:off x="5895975" y="1530350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85" name="Rectangle 53"/>
          <p:cNvSpPr>
            <a:spLocks noChangeArrowheads="1"/>
          </p:cNvSpPr>
          <p:nvPr/>
        </p:nvSpPr>
        <p:spPr bwMode="auto">
          <a:xfrm>
            <a:off x="5775325" y="5475288"/>
            <a:ext cx="185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6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86" name="Line 54"/>
          <p:cNvSpPr>
            <a:spLocks noChangeShapeType="1"/>
          </p:cNvSpPr>
          <p:nvPr/>
        </p:nvSpPr>
        <p:spPr bwMode="auto">
          <a:xfrm flipV="1">
            <a:off x="6632575" y="5348288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87" name="Line 55"/>
          <p:cNvSpPr>
            <a:spLocks noChangeShapeType="1"/>
          </p:cNvSpPr>
          <p:nvPr/>
        </p:nvSpPr>
        <p:spPr bwMode="auto">
          <a:xfrm>
            <a:off x="6632575" y="1530350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88" name="Rectangle 56"/>
          <p:cNvSpPr>
            <a:spLocks noChangeArrowheads="1"/>
          </p:cNvSpPr>
          <p:nvPr/>
        </p:nvSpPr>
        <p:spPr bwMode="auto">
          <a:xfrm>
            <a:off x="6508750" y="5475288"/>
            <a:ext cx="185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7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89" name="Line 57"/>
          <p:cNvSpPr>
            <a:spLocks noChangeShapeType="1"/>
          </p:cNvSpPr>
          <p:nvPr/>
        </p:nvSpPr>
        <p:spPr bwMode="auto">
          <a:xfrm flipV="1">
            <a:off x="7367588" y="5348288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0" name="Line 58"/>
          <p:cNvSpPr>
            <a:spLocks noChangeShapeType="1"/>
          </p:cNvSpPr>
          <p:nvPr/>
        </p:nvSpPr>
        <p:spPr bwMode="auto">
          <a:xfrm>
            <a:off x="7367588" y="153035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1" name="Rectangle 59"/>
          <p:cNvSpPr>
            <a:spLocks noChangeArrowheads="1"/>
          </p:cNvSpPr>
          <p:nvPr/>
        </p:nvSpPr>
        <p:spPr bwMode="auto">
          <a:xfrm>
            <a:off x="7245350" y="5475288"/>
            <a:ext cx="185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8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92" name="Line 60"/>
          <p:cNvSpPr>
            <a:spLocks noChangeShapeType="1"/>
          </p:cNvSpPr>
          <p:nvPr/>
        </p:nvSpPr>
        <p:spPr bwMode="auto">
          <a:xfrm flipV="1">
            <a:off x="8102600" y="5348288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3" name="Line 61"/>
          <p:cNvSpPr>
            <a:spLocks noChangeShapeType="1"/>
          </p:cNvSpPr>
          <p:nvPr/>
        </p:nvSpPr>
        <p:spPr bwMode="auto">
          <a:xfrm>
            <a:off x="8102600" y="1530350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4" name="Rectangle 62"/>
          <p:cNvSpPr>
            <a:spLocks noChangeArrowheads="1"/>
          </p:cNvSpPr>
          <p:nvPr/>
        </p:nvSpPr>
        <p:spPr bwMode="auto">
          <a:xfrm>
            <a:off x="7980363" y="5475288"/>
            <a:ext cx="185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57238"/>
            <a:r>
              <a:rPr lang="en-US" sz="1700">
                <a:solidFill>
                  <a:srgbClr val="000000"/>
                </a:solidFill>
                <a:latin typeface="Tahoma" pitchFamily="34" charset="0"/>
              </a:rPr>
              <a:t> 9</a:t>
            </a:r>
            <a:endParaRPr lang="en-US" sz="1700">
              <a:latin typeface="Tahoma" pitchFamily="34" charset="0"/>
            </a:endParaRPr>
          </a:p>
        </p:txBody>
      </p:sp>
      <p:sp>
        <p:nvSpPr>
          <p:cNvPr id="146495" name="Rectangle 63"/>
          <p:cNvSpPr>
            <a:spLocks noChangeArrowheads="1"/>
          </p:cNvSpPr>
          <p:nvPr/>
        </p:nvSpPr>
        <p:spPr bwMode="auto">
          <a:xfrm>
            <a:off x="1489075" y="1530350"/>
            <a:ext cx="6613525" cy="385286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6" name="Freeform 64"/>
          <p:cNvSpPr>
            <a:spLocks/>
          </p:cNvSpPr>
          <p:nvPr/>
        </p:nvSpPr>
        <p:spPr bwMode="auto">
          <a:xfrm>
            <a:off x="1489075" y="1616075"/>
            <a:ext cx="6613525" cy="3767138"/>
          </a:xfrm>
          <a:custGeom>
            <a:avLst/>
            <a:gdLst/>
            <a:ahLst/>
            <a:cxnLst>
              <a:cxn ang="0">
                <a:pos x="0" y="15876"/>
              </a:cxn>
              <a:cxn ang="0">
                <a:pos x="0" y="15876"/>
              </a:cxn>
              <a:cxn ang="0">
                <a:pos x="223" y="15515"/>
              </a:cxn>
              <a:cxn ang="0">
                <a:pos x="445" y="15154"/>
              </a:cxn>
              <a:cxn ang="0">
                <a:pos x="445" y="14794"/>
              </a:cxn>
              <a:cxn ang="0">
                <a:pos x="666" y="14433"/>
              </a:cxn>
              <a:cxn ang="0">
                <a:pos x="888" y="14072"/>
              </a:cxn>
              <a:cxn ang="0">
                <a:pos x="1111" y="13711"/>
              </a:cxn>
              <a:cxn ang="0">
                <a:pos x="1111" y="13351"/>
              </a:cxn>
              <a:cxn ang="0">
                <a:pos x="1333" y="12990"/>
              </a:cxn>
              <a:cxn ang="0">
                <a:pos x="1555" y="12629"/>
              </a:cxn>
              <a:cxn ang="0">
                <a:pos x="2666" y="12629"/>
              </a:cxn>
              <a:cxn ang="0">
                <a:pos x="5331" y="10824"/>
              </a:cxn>
              <a:cxn ang="0">
                <a:pos x="7995" y="10463"/>
              </a:cxn>
              <a:cxn ang="0">
                <a:pos x="10661" y="9381"/>
              </a:cxn>
              <a:cxn ang="0">
                <a:pos x="13325" y="7216"/>
              </a:cxn>
              <a:cxn ang="0">
                <a:pos x="15990" y="6856"/>
              </a:cxn>
              <a:cxn ang="0">
                <a:pos x="18654" y="1804"/>
              </a:cxn>
              <a:cxn ang="0">
                <a:pos x="21320" y="721"/>
              </a:cxn>
              <a:cxn ang="0">
                <a:pos x="23985" y="0"/>
              </a:cxn>
            </a:cxnLst>
            <a:rect l="0" t="0" r="r" b="b"/>
            <a:pathLst>
              <a:path w="23985" h="15876">
                <a:moveTo>
                  <a:pt x="0" y="15876"/>
                </a:moveTo>
                <a:lnTo>
                  <a:pt x="0" y="15876"/>
                </a:lnTo>
                <a:lnTo>
                  <a:pt x="223" y="15515"/>
                </a:lnTo>
                <a:lnTo>
                  <a:pt x="445" y="15154"/>
                </a:lnTo>
                <a:lnTo>
                  <a:pt x="445" y="14794"/>
                </a:lnTo>
                <a:lnTo>
                  <a:pt x="666" y="14433"/>
                </a:lnTo>
                <a:lnTo>
                  <a:pt x="888" y="14072"/>
                </a:lnTo>
                <a:lnTo>
                  <a:pt x="1111" y="13711"/>
                </a:lnTo>
                <a:lnTo>
                  <a:pt x="1111" y="13351"/>
                </a:lnTo>
                <a:lnTo>
                  <a:pt x="1333" y="12990"/>
                </a:lnTo>
                <a:lnTo>
                  <a:pt x="1555" y="12629"/>
                </a:lnTo>
                <a:lnTo>
                  <a:pt x="2666" y="12629"/>
                </a:lnTo>
                <a:lnTo>
                  <a:pt x="5331" y="10824"/>
                </a:lnTo>
                <a:lnTo>
                  <a:pt x="7995" y="10463"/>
                </a:lnTo>
                <a:lnTo>
                  <a:pt x="10661" y="9381"/>
                </a:lnTo>
                <a:lnTo>
                  <a:pt x="13325" y="7216"/>
                </a:lnTo>
                <a:lnTo>
                  <a:pt x="15990" y="6856"/>
                </a:lnTo>
                <a:lnTo>
                  <a:pt x="18654" y="1804"/>
                </a:lnTo>
                <a:lnTo>
                  <a:pt x="21320" y="721"/>
                </a:lnTo>
                <a:lnTo>
                  <a:pt x="23985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7" name="Freeform 65"/>
          <p:cNvSpPr>
            <a:spLocks/>
          </p:cNvSpPr>
          <p:nvPr/>
        </p:nvSpPr>
        <p:spPr bwMode="auto">
          <a:xfrm>
            <a:off x="1435100" y="5343525"/>
            <a:ext cx="107950" cy="82550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8" name="Line 66"/>
          <p:cNvSpPr>
            <a:spLocks noChangeShapeType="1"/>
          </p:cNvSpPr>
          <p:nvPr/>
        </p:nvSpPr>
        <p:spPr bwMode="auto">
          <a:xfrm>
            <a:off x="1489075" y="5383213"/>
            <a:ext cx="3175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99" name="Freeform 67"/>
          <p:cNvSpPr>
            <a:spLocks/>
          </p:cNvSpPr>
          <p:nvPr/>
        </p:nvSpPr>
        <p:spPr bwMode="auto">
          <a:xfrm>
            <a:off x="1495425" y="5256213"/>
            <a:ext cx="109538" cy="84137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0" name="Line 68"/>
          <p:cNvSpPr>
            <a:spLocks noChangeShapeType="1"/>
          </p:cNvSpPr>
          <p:nvPr/>
        </p:nvSpPr>
        <p:spPr bwMode="auto">
          <a:xfrm>
            <a:off x="1550988" y="5297488"/>
            <a:ext cx="0" cy="31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1" name="Freeform 69"/>
          <p:cNvSpPr>
            <a:spLocks/>
          </p:cNvSpPr>
          <p:nvPr/>
        </p:nvSpPr>
        <p:spPr bwMode="auto">
          <a:xfrm>
            <a:off x="1557338" y="5172075"/>
            <a:ext cx="109537" cy="82550"/>
          </a:xfrm>
          <a:custGeom>
            <a:avLst/>
            <a:gdLst/>
            <a:ahLst/>
            <a:cxnLst>
              <a:cxn ang="0">
                <a:pos x="195" y="348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8"/>
              </a:cxn>
            </a:cxnLst>
            <a:rect l="0" t="0" r="r" b="b"/>
            <a:pathLst>
              <a:path w="390" h="348">
                <a:moveTo>
                  <a:pt x="195" y="348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2" name="Line 70"/>
          <p:cNvSpPr>
            <a:spLocks noChangeShapeType="1"/>
          </p:cNvSpPr>
          <p:nvPr/>
        </p:nvSpPr>
        <p:spPr bwMode="auto">
          <a:xfrm>
            <a:off x="1611313" y="5213350"/>
            <a:ext cx="3175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3" name="Freeform 71"/>
          <p:cNvSpPr>
            <a:spLocks/>
          </p:cNvSpPr>
          <p:nvPr/>
        </p:nvSpPr>
        <p:spPr bwMode="auto">
          <a:xfrm>
            <a:off x="1557338" y="5086350"/>
            <a:ext cx="109537" cy="84138"/>
          </a:xfrm>
          <a:custGeom>
            <a:avLst/>
            <a:gdLst/>
            <a:ahLst/>
            <a:cxnLst>
              <a:cxn ang="0">
                <a:pos x="195" y="348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8"/>
              </a:cxn>
            </a:cxnLst>
            <a:rect l="0" t="0" r="r" b="b"/>
            <a:pathLst>
              <a:path w="390" h="348">
                <a:moveTo>
                  <a:pt x="195" y="348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4" name="Line 72"/>
          <p:cNvSpPr>
            <a:spLocks noChangeShapeType="1"/>
          </p:cNvSpPr>
          <p:nvPr/>
        </p:nvSpPr>
        <p:spPr bwMode="auto">
          <a:xfrm>
            <a:off x="1611313" y="5127625"/>
            <a:ext cx="3175" cy="31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5" name="Freeform 73"/>
          <p:cNvSpPr>
            <a:spLocks/>
          </p:cNvSpPr>
          <p:nvPr/>
        </p:nvSpPr>
        <p:spPr bwMode="auto">
          <a:xfrm>
            <a:off x="1620838" y="4999038"/>
            <a:ext cx="106362" cy="84137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90" y="175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90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6" name="Line 74"/>
          <p:cNvSpPr>
            <a:spLocks noChangeShapeType="1"/>
          </p:cNvSpPr>
          <p:nvPr/>
        </p:nvSpPr>
        <p:spPr bwMode="auto">
          <a:xfrm>
            <a:off x="1671638" y="5040313"/>
            <a:ext cx="3175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7" name="Freeform 75"/>
          <p:cNvSpPr>
            <a:spLocks/>
          </p:cNvSpPr>
          <p:nvPr/>
        </p:nvSpPr>
        <p:spPr bwMode="auto">
          <a:xfrm>
            <a:off x="1681163" y="4913313"/>
            <a:ext cx="106362" cy="84137"/>
          </a:xfrm>
          <a:custGeom>
            <a:avLst/>
            <a:gdLst/>
            <a:ahLst/>
            <a:cxnLst>
              <a:cxn ang="0">
                <a:pos x="194" y="349"/>
              </a:cxn>
              <a:cxn ang="0">
                <a:pos x="0" y="175"/>
              </a:cxn>
              <a:cxn ang="0">
                <a:pos x="194" y="0"/>
              </a:cxn>
              <a:cxn ang="0">
                <a:pos x="389" y="175"/>
              </a:cxn>
              <a:cxn ang="0">
                <a:pos x="194" y="349"/>
              </a:cxn>
            </a:cxnLst>
            <a:rect l="0" t="0" r="r" b="b"/>
            <a:pathLst>
              <a:path w="389" h="349">
                <a:moveTo>
                  <a:pt x="194" y="349"/>
                </a:moveTo>
                <a:lnTo>
                  <a:pt x="0" y="175"/>
                </a:lnTo>
                <a:lnTo>
                  <a:pt x="194" y="0"/>
                </a:lnTo>
                <a:lnTo>
                  <a:pt x="389" y="175"/>
                </a:lnTo>
                <a:lnTo>
                  <a:pt x="194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8" name="Line 76"/>
          <p:cNvSpPr>
            <a:spLocks noChangeShapeType="1"/>
          </p:cNvSpPr>
          <p:nvPr/>
        </p:nvSpPr>
        <p:spPr bwMode="auto">
          <a:xfrm>
            <a:off x="1733550" y="4956175"/>
            <a:ext cx="1588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09" name="Freeform 77"/>
          <p:cNvSpPr>
            <a:spLocks/>
          </p:cNvSpPr>
          <p:nvPr/>
        </p:nvSpPr>
        <p:spPr bwMode="auto">
          <a:xfrm>
            <a:off x="1741488" y="4829175"/>
            <a:ext cx="107950" cy="80963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90" y="175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90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0" name="Line 78"/>
          <p:cNvSpPr>
            <a:spLocks noChangeShapeType="1"/>
          </p:cNvSpPr>
          <p:nvPr/>
        </p:nvSpPr>
        <p:spPr bwMode="auto">
          <a:xfrm>
            <a:off x="1793875" y="4868863"/>
            <a:ext cx="3175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1" name="Freeform 79"/>
          <p:cNvSpPr>
            <a:spLocks/>
          </p:cNvSpPr>
          <p:nvPr/>
        </p:nvSpPr>
        <p:spPr bwMode="auto">
          <a:xfrm>
            <a:off x="1741488" y="4743450"/>
            <a:ext cx="107950" cy="84138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90" y="175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90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2" name="Line 80"/>
          <p:cNvSpPr>
            <a:spLocks noChangeShapeType="1"/>
          </p:cNvSpPr>
          <p:nvPr/>
        </p:nvSpPr>
        <p:spPr bwMode="auto">
          <a:xfrm>
            <a:off x="1793875" y="4784725"/>
            <a:ext cx="3175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3" name="Freeform 81"/>
          <p:cNvSpPr>
            <a:spLocks/>
          </p:cNvSpPr>
          <p:nvPr/>
        </p:nvSpPr>
        <p:spPr bwMode="auto">
          <a:xfrm>
            <a:off x="1803400" y="4656138"/>
            <a:ext cx="106363" cy="85725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90" y="175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90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4" name="Line 82"/>
          <p:cNvSpPr>
            <a:spLocks noChangeShapeType="1"/>
          </p:cNvSpPr>
          <p:nvPr/>
        </p:nvSpPr>
        <p:spPr bwMode="auto">
          <a:xfrm>
            <a:off x="1857375" y="4699000"/>
            <a:ext cx="1588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5" name="Freeform 83"/>
          <p:cNvSpPr>
            <a:spLocks/>
          </p:cNvSpPr>
          <p:nvPr/>
        </p:nvSpPr>
        <p:spPr bwMode="auto">
          <a:xfrm>
            <a:off x="1865313" y="4572000"/>
            <a:ext cx="106362" cy="82550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90" y="175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90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6" name="Line 84"/>
          <p:cNvSpPr>
            <a:spLocks noChangeShapeType="1"/>
          </p:cNvSpPr>
          <p:nvPr/>
        </p:nvSpPr>
        <p:spPr bwMode="auto">
          <a:xfrm>
            <a:off x="1919288" y="4614863"/>
            <a:ext cx="3175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7" name="Freeform 85"/>
          <p:cNvSpPr>
            <a:spLocks/>
          </p:cNvSpPr>
          <p:nvPr/>
        </p:nvSpPr>
        <p:spPr bwMode="auto">
          <a:xfrm>
            <a:off x="2171700" y="4572000"/>
            <a:ext cx="106363" cy="82550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90" y="175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90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8" name="Line 86"/>
          <p:cNvSpPr>
            <a:spLocks noChangeShapeType="1"/>
          </p:cNvSpPr>
          <p:nvPr/>
        </p:nvSpPr>
        <p:spPr bwMode="auto">
          <a:xfrm>
            <a:off x="2224088" y="4614863"/>
            <a:ext cx="1587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19" name="Freeform 87"/>
          <p:cNvSpPr>
            <a:spLocks/>
          </p:cNvSpPr>
          <p:nvPr/>
        </p:nvSpPr>
        <p:spPr bwMode="auto">
          <a:xfrm>
            <a:off x="2906713" y="4143375"/>
            <a:ext cx="104775" cy="82550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0" name="Line 88"/>
          <p:cNvSpPr>
            <a:spLocks noChangeShapeType="1"/>
          </p:cNvSpPr>
          <p:nvPr/>
        </p:nvSpPr>
        <p:spPr bwMode="auto">
          <a:xfrm>
            <a:off x="2959100" y="4186238"/>
            <a:ext cx="1588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1" name="Freeform 89"/>
          <p:cNvSpPr>
            <a:spLocks/>
          </p:cNvSpPr>
          <p:nvPr/>
        </p:nvSpPr>
        <p:spPr bwMode="auto">
          <a:xfrm>
            <a:off x="3638550" y="4059238"/>
            <a:ext cx="107950" cy="79375"/>
          </a:xfrm>
          <a:custGeom>
            <a:avLst/>
            <a:gdLst/>
            <a:ahLst/>
            <a:cxnLst>
              <a:cxn ang="0">
                <a:pos x="195" y="348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8"/>
              </a:cxn>
            </a:cxnLst>
            <a:rect l="0" t="0" r="r" b="b"/>
            <a:pathLst>
              <a:path w="390" h="348">
                <a:moveTo>
                  <a:pt x="195" y="348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2" name="Line 90"/>
          <p:cNvSpPr>
            <a:spLocks noChangeShapeType="1"/>
          </p:cNvSpPr>
          <p:nvPr/>
        </p:nvSpPr>
        <p:spPr bwMode="auto">
          <a:xfrm>
            <a:off x="3694113" y="4100513"/>
            <a:ext cx="1587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3" name="Freeform 91"/>
          <p:cNvSpPr>
            <a:spLocks/>
          </p:cNvSpPr>
          <p:nvPr/>
        </p:nvSpPr>
        <p:spPr bwMode="auto">
          <a:xfrm>
            <a:off x="4375150" y="3800475"/>
            <a:ext cx="106363" cy="84138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89" y="175"/>
              </a:cxn>
              <a:cxn ang="0">
                <a:pos x="195" y="349"/>
              </a:cxn>
            </a:cxnLst>
            <a:rect l="0" t="0" r="r" b="b"/>
            <a:pathLst>
              <a:path w="389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89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4" name="Line 92"/>
          <p:cNvSpPr>
            <a:spLocks noChangeShapeType="1"/>
          </p:cNvSpPr>
          <p:nvPr/>
        </p:nvSpPr>
        <p:spPr bwMode="auto">
          <a:xfrm>
            <a:off x="4427538" y="3841750"/>
            <a:ext cx="3175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5" name="Freeform 93"/>
          <p:cNvSpPr>
            <a:spLocks/>
          </p:cNvSpPr>
          <p:nvPr/>
        </p:nvSpPr>
        <p:spPr bwMode="auto">
          <a:xfrm>
            <a:off x="5110163" y="3287713"/>
            <a:ext cx="109537" cy="82550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6" name="Line 94"/>
          <p:cNvSpPr>
            <a:spLocks noChangeShapeType="1"/>
          </p:cNvSpPr>
          <p:nvPr/>
        </p:nvSpPr>
        <p:spPr bwMode="auto">
          <a:xfrm>
            <a:off x="5164138" y="3328988"/>
            <a:ext cx="1587" cy="31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7" name="Freeform 95"/>
          <p:cNvSpPr>
            <a:spLocks/>
          </p:cNvSpPr>
          <p:nvPr/>
        </p:nvSpPr>
        <p:spPr bwMode="auto">
          <a:xfrm>
            <a:off x="5845175" y="3200400"/>
            <a:ext cx="106363" cy="84138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8" name="Line 96"/>
          <p:cNvSpPr>
            <a:spLocks noChangeShapeType="1"/>
          </p:cNvSpPr>
          <p:nvPr/>
        </p:nvSpPr>
        <p:spPr bwMode="auto">
          <a:xfrm>
            <a:off x="5895975" y="3243263"/>
            <a:ext cx="3175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29" name="Freeform 97"/>
          <p:cNvSpPr>
            <a:spLocks/>
          </p:cNvSpPr>
          <p:nvPr/>
        </p:nvSpPr>
        <p:spPr bwMode="auto">
          <a:xfrm>
            <a:off x="6580188" y="2001838"/>
            <a:ext cx="106362" cy="84137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4"/>
              </a:cxn>
              <a:cxn ang="0">
                <a:pos x="195" y="0"/>
              </a:cxn>
              <a:cxn ang="0">
                <a:pos x="390" y="174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4"/>
                </a:lnTo>
                <a:lnTo>
                  <a:pt x="195" y="0"/>
                </a:lnTo>
                <a:lnTo>
                  <a:pt x="390" y="174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0" name="Line 98"/>
          <p:cNvSpPr>
            <a:spLocks noChangeShapeType="1"/>
          </p:cNvSpPr>
          <p:nvPr/>
        </p:nvSpPr>
        <p:spPr bwMode="auto">
          <a:xfrm>
            <a:off x="6632575" y="2043113"/>
            <a:ext cx="1588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1" name="Freeform 99"/>
          <p:cNvSpPr>
            <a:spLocks/>
          </p:cNvSpPr>
          <p:nvPr/>
        </p:nvSpPr>
        <p:spPr bwMode="auto">
          <a:xfrm>
            <a:off x="7313613" y="1744663"/>
            <a:ext cx="109537" cy="82550"/>
          </a:xfrm>
          <a:custGeom>
            <a:avLst/>
            <a:gdLst/>
            <a:ahLst/>
            <a:cxnLst>
              <a:cxn ang="0">
                <a:pos x="195" y="348"/>
              </a:cxn>
              <a:cxn ang="0">
                <a:pos x="0" y="174"/>
              </a:cxn>
              <a:cxn ang="0">
                <a:pos x="195" y="0"/>
              </a:cxn>
              <a:cxn ang="0">
                <a:pos x="389" y="174"/>
              </a:cxn>
              <a:cxn ang="0">
                <a:pos x="195" y="348"/>
              </a:cxn>
            </a:cxnLst>
            <a:rect l="0" t="0" r="r" b="b"/>
            <a:pathLst>
              <a:path w="389" h="348">
                <a:moveTo>
                  <a:pt x="195" y="348"/>
                </a:moveTo>
                <a:lnTo>
                  <a:pt x="0" y="174"/>
                </a:lnTo>
                <a:lnTo>
                  <a:pt x="195" y="0"/>
                </a:lnTo>
                <a:lnTo>
                  <a:pt x="389" y="174"/>
                </a:lnTo>
                <a:lnTo>
                  <a:pt x="195" y="34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2" name="Line 100"/>
          <p:cNvSpPr>
            <a:spLocks noChangeShapeType="1"/>
          </p:cNvSpPr>
          <p:nvPr/>
        </p:nvSpPr>
        <p:spPr bwMode="auto">
          <a:xfrm>
            <a:off x="7367588" y="1787525"/>
            <a:ext cx="0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3" name="Freeform 101"/>
          <p:cNvSpPr>
            <a:spLocks/>
          </p:cNvSpPr>
          <p:nvPr/>
        </p:nvSpPr>
        <p:spPr bwMode="auto">
          <a:xfrm>
            <a:off x="8048625" y="1573213"/>
            <a:ext cx="104775" cy="85725"/>
          </a:xfrm>
          <a:custGeom>
            <a:avLst/>
            <a:gdLst/>
            <a:ahLst/>
            <a:cxnLst>
              <a:cxn ang="0">
                <a:pos x="195" y="349"/>
              </a:cxn>
              <a:cxn ang="0">
                <a:pos x="0" y="175"/>
              </a:cxn>
              <a:cxn ang="0">
                <a:pos x="195" y="0"/>
              </a:cxn>
              <a:cxn ang="0">
                <a:pos x="390" y="175"/>
              </a:cxn>
              <a:cxn ang="0">
                <a:pos x="195" y="349"/>
              </a:cxn>
            </a:cxnLst>
            <a:rect l="0" t="0" r="r" b="b"/>
            <a:pathLst>
              <a:path w="390" h="349">
                <a:moveTo>
                  <a:pt x="195" y="349"/>
                </a:moveTo>
                <a:lnTo>
                  <a:pt x="0" y="175"/>
                </a:lnTo>
                <a:lnTo>
                  <a:pt x="195" y="0"/>
                </a:lnTo>
                <a:lnTo>
                  <a:pt x="390" y="175"/>
                </a:lnTo>
                <a:lnTo>
                  <a:pt x="195" y="3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4" name="Line 102"/>
          <p:cNvSpPr>
            <a:spLocks noChangeShapeType="1"/>
          </p:cNvSpPr>
          <p:nvPr/>
        </p:nvSpPr>
        <p:spPr bwMode="auto">
          <a:xfrm>
            <a:off x="8102600" y="1616075"/>
            <a:ext cx="1588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5" name="Line 103"/>
          <p:cNvSpPr>
            <a:spLocks noChangeShapeType="1"/>
          </p:cNvSpPr>
          <p:nvPr/>
        </p:nvSpPr>
        <p:spPr bwMode="auto">
          <a:xfrm>
            <a:off x="7675563" y="1652588"/>
            <a:ext cx="3175" cy="31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6" name="Rectangle 104"/>
          <p:cNvSpPr>
            <a:spLocks noChangeArrowheads="1"/>
          </p:cNvSpPr>
          <p:nvPr/>
        </p:nvSpPr>
        <p:spPr bwMode="auto">
          <a:xfrm>
            <a:off x="1489075" y="1530350"/>
            <a:ext cx="6613525" cy="385286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37" name="Text Box 105"/>
          <p:cNvSpPr txBox="1">
            <a:spLocks noChangeArrowheads="1"/>
          </p:cNvSpPr>
          <p:nvPr/>
        </p:nvSpPr>
        <p:spPr bwMode="auto">
          <a:xfrm rot="16200000">
            <a:off x="-1349375" y="3222625"/>
            <a:ext cx="3963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9" tIns="45689" rIns="91379" bIns="456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Vulnerabilities Reported</a:t>
            </a:r>
          </a:p>
        </p:txBody>
      </p:sp>
      <p:sp>
        <p:nvSpPr>
          <p:cNvPr id="146538" name="Text Box 106"/>
          <p:cNvSpPr txBox="1">
            <a:spLocks noChangeArrowheads="1"/>
          </p:cNvSpPr>
          <p:nvPr/>
        </p:nvSpPr>
        <p:spPr bwMode="auto">
          <a:xfrm>
            <a:off x="1406525" y="5668963"/>
            <a:ext cx="670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9" tIns="45689" rIns="91379" bIns="456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Years Since First Release</a:t>
            </a:r>
          </a:p>
        </p:txBody>
      </p:sp>
      <p:sp>
        <p:nvSpPr>
          <p:cNvPr id="146539" name="Text Box 107"/>
          <p:cNvSpPr txBox="1">
            <a:spLocks noChangeArrowheads="1"/>
          </p:cNvSpPr>
          <p:nvPr/>
        </p:nvSpPr>
        <p:spPr bwMode="auto">
          <a:xfrm>
            <a:off x="458788" y="5665788"/>
            <a:ext cx="16637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July 1996</a:t>
            </a:r>
          </a:p>
        </p:txBody>
      </p:sp>
      <p:sp>
        <p:nvSpPr>
          <p:cNvPr id="146540" name="Text Box 108"/>
          <p:cNvSpPr txBox="1">
            <a:spLocks noChangeArrowheads="1"/>
          </p:cNvSpPr>
          <p:nvPr/>
        </p:nvSpPr>
        <p:spPr bwMode="auto">
          <a:xfrm>
            <a:off x="7154863" y="5764213"/>
            <a:ext cx="16637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July 2005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168866" y="6244472"/>
            <a:ext cx="676794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From Nathanael Paul and David Evans, </a:t>
            </a:r>
            <a:r>
              <a:rPr lang="en-US" sz="1400" b="1" dirty="0" smtClean="0"/>
              <a:t>Comparing Java and .NET security: Lessons Learned and Missed,  </a:t>
            </a:r>
            <a:r>
              <a:rPr lang="en-US" sz="1400" dirty="0" smtClean="0"/>
              <a:t>Computers &amp; Security, 2006. http://www.cs.virginia.edu/~evans/pubs/cs06/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Where are They?</a:t>
            </a: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>
            <p:ph idx="1"/>
          </p:nvPr>
        </p:nvGraphicFramePr>
        <p:xfrm>
          <a:off x="403225" y="1555750"/>
          <a:ext cx="8229600" cy="3832225"/>
        </p:xfrm>
        <a:graphic>
          <a:graphicData uri="http://schemas.openxmlformats.org/drawingml/2006/table">
            <a:tbl>
              <a:tblPr/>
              <a:tblGrid>
                <a:gridCol w="7096125"/>
                <a:gridCol w="1133475"/>
              </a:tblGrid>
              <a:tr h="631825">
                <a:tc>
                  <a:txBody>
                    <a:bodyPr/>
                    <a:lstStyle/>
                    <a:p>
                      <a:pPr marL="342900" marR="0" lvl="0" indent="-34290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Verification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API bugs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 loading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Other or unknown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Missing policy checks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Configuration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DoS attacks (crash, consumption)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515938" y="5705475"/>
            <a:ext cx="608205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several of these were because of </a:t>
            </a:r>
            <a:r>
              <a:rPr lang="en-US" sz="2400" b="1"/>
              <a:t>jsr</a:t>
            </a:r>
            <a:r>
              <a:rPr lang="en-US" sz="2400"/>
              <a:t> complexity</a:t>
            </a:r>
          </a:p>
        </p:txBody>
      </p:sp>
      <p:sp>
        <p:nvSpPr>
          <p:cNvPr id="147486" name="Line 30"/>
          <p:cNvSpPr>
            <a:spLocks noChangeShapeType="1"/>
          </p:cNvSpPr>
          <p:nvPr/>
        </p:nvSpPr>
        <p:spPr bwMode="auto">
          <a:xfrm flipV="1">
            <a:off x="6248400" y="1905000"/>
            <a:ext cx="1752600" cy="388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85" grpId="0"/>
      <p:bldP spid="1474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Low-level vs. Policy Security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81368" y="1600200"/>
            <a:ext cx="891729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Low-level Code Safety</a:t>
            </a: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Type safety, memory safety, control flow safety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Enforced by Java </a:t>
            </a:r>
            <a:r>
              <a:rPr lang="en-US" dirty="0" err="1" smtClean="0"/>
              <a:t>bytecode</a:t>
            </a:r>
            <a:r>
              <a:rPr lang="en-US" dirty="0" smtClean="0"/>
              <a:t> verifier and run-time checks in VM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Needed to prevent </a:t>
            </a:r>
            <a:r>
              <a:rPr lang="en-US" dirty="0" err="1" smtClean="0"/>
              <a:t>malcode</a:t>
            </a:r>
            <a:r>
              <a:rPr lang="en-US" dirty="0" smtClean="0"/>
              <a:t> from circumventing any policy mechanism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Policy Security</a:t>
            </a: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Control access and use of resources (files, network, display, etc.)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Enforced by Java class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Hard part is deciding on a good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968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Is this really the whole TCB?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70238" y="1617661"/>
            <a:ext cx="2514600" cy="1752600"/>
          </a:xfrm>
          <a:prstGeom prst="rect">
            <a:avLst/>
          </a:prstGeom>
          <a:solidFill>
            <a:srgbClr val="FFC8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javac   </a:t>
            </a:r>
          </a:p>
          <a:p>
            <a:pPr algn="ctr"/>
            <a:r>
              <a:rPr lang="en-US" sz="2400"/>
              <a:t>Compiler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579561"/>
            <a:ext cx="1981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malcode.java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Java</a:t>
            </a:r>
            <a:endParaRPr lang="en-US" sz="1000" baseline="30000" dirty="0"/>
          </a:p>
          <a:p>
            <a:pPr algn="ctr"/>
            <a:r>
              <a:rPr lang="en-US" sz="2400" dirty="0"/>
              <a:t>Source 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3" name="AutoShape 5"/>
          <p:cNvCxnSpPr>
            <a:cxnSpLocks noChangeShapeType="1"/>
            <a:stCxn id="48132" idx="3"/>
            <a:endCxn id="48131" idx="1"/>
          </p:cNvCxnSpPr>
          <p:nvPr/>
        </p:nvCxnSpPr>
        <p:spPr bwMode="auto">
          <a:xfrm>
            <a:off x="2438400" y="2493961"/>
            <a:ext cx="731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615113" y="1584324"/>
            <a:ext cx="1981200" cy="184467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malcode.class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JVML </a:t>
            </a:r>
          </a:p>
          <a:p>
            <a:pPr algn="ctr"/>
            <a:r>
              <a:rPr lang="en-US" sz="2400" dirty="0"/>
              <a:t>Object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5" name="AutoShape 7"/>
          <p:cNvCxnSpPr>
            <a:cxnSpLocks noChangeShapeType="1"/>
            <a:stCxn id="48131" idx="3"/>
            <a:endCxn id="48134" idx="1"/>
          </p:cNvCxnSpPr>
          <p:nvPr/>
        </p:nvCxnSpPr>
        <p:spPr bwMode="auto">
          <a:xfrm>
            <a:off x="5684838" y="2493961"/>
            <a:ext cx="930275" cy="12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819400" y="3941761"/>
            <a:ext cx="3733800" cy="1524000"/>
          </a:xfrm>
          <a:prstGeom prst="roundRect">
            <a:avLst>
              <a:gd name="adj" fmla="val 16667"/>
            </a:avLst>
          </a:prstGeom>
          <a:solidFill>
            <a:srgbClr val="FFC8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JavaVM</a:t>
            </a:r>
          </a:p>
        </p:txBody>
      </p:sp>
      <p:cxnSp>
        <p:nvCxnSpPr>
          <p:cNvPr id="48137" name="AutoShape 9"/>
          <p:cNvCxnSpPr>
            <a:cxnSpLocks noChangeShapeType="1"/>
            <a:stCxn id="48134" idx="2"/>
            <a:endCxn id="22" idx="0"/>
          </p:cNvCxnSpPr>
          <p:nvPr/>
        </p:nvCxnSpPr>
        <p:spPr bwMode="auto">
          <a:xfrm rot="16200000" flipH="1">
            <a:off x="7241779" y="3792934"/>
            <a:ext cx="1127124" cy="39925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4191000"/>
            <a:ext cx="1676400" cy="1862138"/>
            <a:chOff x="2304" y="2112"/>
            <a:chExt cx="1056" cy="1173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2304" y="2256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3120" y="2304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393" y="2994"/>
              <a:ext cx="9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Alice User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2496" y="2112"/>
              <a:ext cx="672" cy="816"/>
            </a:xfrm>
            <a:prstGeom prst="smileyFace">
              <a:avLst>
                <a:gd name="adj" fmla="val 465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2670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2718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62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10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48" name="Picture 20" descr="javalogo52x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36761"/>
            <a:ext cx="593725" cy="1006475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4544" y="4556124"/>
            <a:ext cx="1720850" cy="1173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Bytecode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24" name="AutoShape 9"/>
          <p:cNvCxnSpPr>
            <a:cxnSpLocks noChangeShapeType="1"/>
            <a:stCxn id="22" idx="1"/>
            <a:endCxn id="48136" idx="3"/>
          </p:cNvCxnSpPr>
          <p:nvPr/>
        </p:nvCxnSpPr>
        <p:spPr bwMode="auto">
          <a:xfrm rot="10800000">
            <a:off x="6553200" y="4703762"/>
            <a:ext cx="591344" cy="4393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55581" y="51180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OK</a:t>
            </a:r>
            <a:endParaRPr lang="en-US" dirty="0"/>
          </a:p>
        </p:txBody>
      </p:sp>
      <p:sp>
        <p:nvSpPr>
          <p:cNvPr id="30" name="Snip Single Corner Rectangle 29"/>
          <p:cNvSpPr/>
          <p:nvPr/>
        </p:nvSpPr>
        <p:spPr>
          <a:xfrm>
            <a:off x="1633577" y="6098519"/>
            <a:ext cx="914400" cy="6007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</a:t>
            </a:r>
            <a:endParaRPr lang="en-US" dirty="0"/>
          </a:p>
        </p:txBody>
      </p:sp>
      <p:cxnSp>
        <p:nvCxnSpPr>
          <p:cNvPr id="32" name="Elbow Connector 31"/>
          <p:cNvCxnSpPr>
            <a:stCxn id="30" idx="0"/>
            <a:endCxn id="48136" idx="2"/>
          </p:cNvCxnSpPr>
          <p:nvPr/>
        </p:nvCxnSpPr>
        <p:spPr>
          <a:xfrm flipV="1">
            <a:off x="2547977" y="5465761"/>
            <a:ext cx="2138323" cy="93315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438400" y="3581400"/>
            <a:ext cx="6539345" cy="2478704"/>
          </a:xfrm>
          <a:prstGeom prst="roundRect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Trusted Computing Base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714" y="4566962"/>
            <a:ext cx="1367655" cy="122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033" y="5169005"/>
            <a:ext cx="816281" cy="84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Bytecode Verifier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Checks JVML code satisfies safety properties: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Simulates program execution to know types are correct, but doesn’t need to examine any instruction more than once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After code is verified, it is trusted: is not checked for type safety at run time (except for casts, array stores)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514180" y="4792217"/>
            <a:ext cx="7773987" cy="1404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Key assumption:</a:t>
            </a:r>
            <a:r>
              <a:rPr lang="en-US" sz="2800" dirty="0"/>
              <a:t> when a value is written to a memory location, the value in that memory location is the same value when it is read.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Recap: Java Platform Security</a:t>
            </a:r>
          </a:p>
          <a:p>
            <a:r>
              <a:rPr lang="en-US" dirty="0" smtClean="0"/>
              <a:t>Trusted Computing Base: should we trust Java’s?</a:t>
            </a:r>
          </a:p>
          <a:p>
            <a:r>
              <a:rPr lang="en-US" dirty="0" smtClean="0"/>
              <a:t>Hair-Dryer Attacks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Violating the Assumption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7952113" cy="26776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…</a:t>
            </a:r>
          </a:p>
          <a:p>
            <a:r>
              <a:rPr lang="en-US" sz="2800" dirty="0"/>
              <a:t>	// The object on top of the stack is a </a:t>
            </a:r>
            <a:r>
              <a:rPr lang="en-US" sz="2800" dirty="0" err="1"/>
              <a:t>SimObject</a:t>
            </a:r>
            <a:endParaRPr lang="en-US" sz="2800" dirty="0"/>
          </a:p>
          <a:p>
            <a:r>
              <a:rPr lang="en-US" sz="2800" dirty="0"/>
              <a:t>astore_0</a:t>
            </a:r>
          </a:p>
          <a:p>
            <a:r>
              <a:rPr lang="en-US" sz="2800" dirty="0"/>
              <a:t>	// There is a </a:t>
            </a:r>
            <a:r>
              <a:rPr lang="en-US" sz="2800" dirty="0" err="1"/>
              <a:t>SimObject</a:t>
            </a:r>
            <a:r>
              <a:rPr lang="en-US" sz="2800" dirty="0"/>
              <a:t> in location </a:t>
            </a:r>
            <a:r>
              <a:rPr lang="en-US" sz="2800" dirty="0" smtClean="0"/>
              <a:t>0</a:t>
            </a:r>
            <a:endParaRPr lang="en-US" sz="2800" dirty="0"/>
          </a:p>
          <a:p>
            <a:r>
              <a:rPr lang="en-US" sz="2800" dirty="0"/>
              <a:t>aload_0</a:t>
            </a:r>
          </a:p>
          <a:p>
            <a:r>
              <a:rPr lang="en-US" sz="2800" dirty="0"/>
              <a:t>	// The value on top of the stack is a </a:t>
            </a:r>
            <a:r>
              <a:rPr lang="en-US" sz="2800" dirty="0" err="1"/>
              <a:t>SimObject</a:t>
            </a:r>
            <a:endParaRPr lang="en-US" sz="2800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54353" y="5416524"/>
            <a:ext cx="7620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dirty="0"/>
              <a:t>If a cosmic ray hits the right bit of memory, between the </a:t>
            </a:r>
            <a:r>
              <a:rPr lang="en-US" sz="2400" dirty="0" err="1" smtClean="0"/>
              <a:t>astore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aload</a:t>
            </a:r>
            <a:r>
              <a:rPr lang="en-US" sz="2400" dirty="0"/>
              <a:t>, the assumption might be wrong.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477" y="1256985"/>
            <a:ext cx="5259690" cy="39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really blame cosmic rays when your program crashes?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5255911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IBM estimate: one cosmic-ray bit error per 256 megabytes per month</a:t>
            </a:r>
          </a:p>
          <a:p>
            <a:r>
              <a:rPr lang="en-US" dirty="0" smtClean="0"/>
              <a:t>For people running big datacenters, this is a real problem</a:t>
            </a:r>
          </a:p>
          <a:p>
            <a:r>
              <a:rPr lang="en-US" dirty="0" smtClean="0"/>
              <a:t>If your processor is in an airplane or in space risk is much higher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321" t="23312" r="30472" b="20418"/>
          <a:stretch>
            <a:fillRect/>
          </a:stretch>
        </p:blipFill>
        <p:spPr bwMode="auto">
          <a:xfrm>
            <a:off x="5784310" y="2011401"/>
            <a:ext cx="3243853" cy="292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77753" y="5700273"/>
            <a:ext cx="2895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But, can an attacker take advantage of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the Odds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memory so that a single bit error is likely to be exploitable</a:t>
            </a:r>
          </a:p>
          <a:p>
            <a:r>
              <a:rPr lang="en-US" dirty="0" smtClean="0"/>
              <a:t>Mistreat the hardware memory to increase the odds that bits will flip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181514" y="5362353"/>
            <a:ext cx="6463723" cy="1022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160" tIns="46080" rIns="92160" bIns="46080"/>
          <a:lstStyle/>
          <a:p>
            <a:pPr defTabSz="449263" eaLnBrk="0" hangingPunct="0">
              <a:spcBef>
                <a:spcPts val="588"/>
              </a:spcBef>
              <a:buClr>
                <a:srgbClr val="FFFF99"/>
              </a:buClr>
              <a:buSzPct val="50000"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Following slides adapted (with permission) from Sudhakar Govindavajhala and Andrew W. Appel, </a:t>
            </a:r>
            <a:r>
              <a:rPr lang="en-GB" sz="2000" i="1"/>
              <a:t>Using Memory Errors to Attack a Virtual Machine</a:t>
            </a:r>
            <a:r>
              <a:rPr lang="en-GB" sz="2000"/>
              <a:t>, July 2003.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Bit Flips Useful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638175" y="1416050"/>
            <a:ext cx="7931150" cy="873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Fill up memory with Filler objects, and one Pointee object: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93763" y="2243138"/>
            <a:ext cx="7478712" cy="39354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class Filler {		class </a:t>
            </a:r>
            <a:r>
              <a:rPr lang="en-US" sz="2800" dirty="0" err="1"/>
              <a:t>Pointee</a:t>
            </a:r>
            <a:r>
              <a:rPr lang="en-US" sz="2800" dirty="0"/>
              <a:t> {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Pointee</a:t>
            </a:r>
            <a:r>
              <a:rPr lang="en-US" sz="2800" dirty="0"/>
              <a:t> a1;		   </a:t>
            </a:r>
            <a:r>
              <a:rPr lang="en-US" sz="2800" dirty="0" err="1"/>
              <a:t>Pointee</a:t>
            </a:r>
            <a:r>
              <a:rPr lang="en-US" sz="2800" dirty="0"/>
              <a:t> a1;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Pointee</a:t>
            </a:r>
            <a:r>
              <a:rPr lang="en-US" sz="2800" dirty="0"/>
              <a:t> a2;		   </a:t>
            </a:r>
            <a:r>
              <a:rPr lang="en-US" sz="2800" dirty="0" err="1"/>
              <a:t>Pointee</a:t>
            </a:r>
            <a:r>
              <a:rPr lang="en-US" sz="2800" dirty="0"/>
              <a:t> a2;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Pointee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a3;	        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Filler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f;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Pointee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a4;	        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b;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Pointee</a:t>
            </a:r>
            <a:r>
              <a:rPr lang="en-US" sz="2800" dirty="0"/>
              <a:t> a5;		   </a:t>
            </a:r>
            <a:r>
              <a:rPr lang="en-US" sz="2800" dirty="0" err="1"/>
              <a:t>Pointee</a:t>
            </a:r>
            <a:r>
              <a:rPr lang="en-US" sz="2800" dirty="0"/>
              <a:t> a5;	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Pointee</a:t>
            </a:r>
            <a:r>
              <a:rPr lang="en-US" sz="2800" dirty="0"/>
              <a:t> a6;		   </a:t>
            </a:r>
            <a:r>
              <a:rPr lang="en-US" sz="2800" dirty="0" err="1"/>
              <a:t>Pointee</a:t>
            </a:r>
            <a:r>
              <a:rPr lang="en-US" sz="2800" dirty="0"/>
              <a:t> a6;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Pointee</a:t>
            </a:r>
            <a:r>
              <a:rPr lang="en-US" sz="2800" dirty="0"/>
              <a:t> a7;		   </a:t>
            </a:r>
            <a:r>
              <a:rPr lang="en-US" sz="2800" dirty="0" err="1"/>
              <a:t>Pointee</a:t>
            </a:r>
            <a:r>
              <a:rPr lang="en-US" sz="2800" dirty="0"/>
              <a:t> a7;</a:t>
            </a:r>
          </a:p>
          <a:p>
            <a:r>
              <a:rPr lang="en-US" sz="2800" dirty="0"/>
              <a:t>}	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smtClean="0"/>
              <a:t>Filling Up Memory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28731" y="1785977"/>
            <a:ext cx="6185539" cy="34163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Pointee</a:t>
            </a:r>
            <a:r>
              <a:rPr lang="en-US" sz="2400" dirty="0"/>
              <a:t> p = new </a:t>
            </a:r>
            <a:r>
              <a:rPr lang="en-US" sz="2400" dirty="0" err="1"/>
              <a:t>Pointee</a:t>
            </a:r>
            <a:r>
              <a:rPr lang="en-US" sz="2400" dirty="0"/>
              <a:t> ();</a:t>
            </a:r>
          </a:p>
          <a:p>
            <a:r>
              <a:rPr lang="en-US" sz="2400" dirty="0" err="1" smtClean="0"/>
              <a:t>ArrayList</a:t>
            </a:r>
            <a:r>
              <a:rPr lang="en-US" sz="2400" dirty="0" smtClean="0"/>
              <a:t>&lt;Filler&gt; </a:t>
            </a:r>
            <a:r>
              <a:rPr lang="en-US" sz="2400" dirty="0"/>
              <a:t>fillers = new </a:t>
            </a:r>
            <a:r>
              <a:rPr lang="en-US" sz="2400" dirty="0" err="1" smtClean="0"/>
              <a:t>ArrayList</a:t>
            </a:r>
            <a:r>
              <a:rPr lang="en-US" sz="2400" dirty="0" smtClean="0"/>
              <a:t>&lt;Filler&gt; ();</a:t>
            </a:r>
          </a:p>
          <a:p>
            <a:r>
              <a:rPr lang="en-US" sz="2400" dirty="0" smtClean="0"/>
              <a:t>try </a:t>
            </a:r>
            <a:r>
              <a:rPr lang="en-US" sz="2400" dirty="0"/>
              <a:t>{ </a:t>
            </a:r>
          </a:p>
          <a:p>
            <a:r>
              <a:rPr lang="en-US" sz="2400" dirty="0"/>
              <a:t>   while (true) { </a:t>
            </a:r>
          </a:p>
          <a:p>
            <a:r>
              <a:rPr lang="en-US" sz="2400" dirty="0"/>
              <a:t>       Filler f = new Filler ();</a:t>
            </a:r>
          </a:p>
          <a:p>
            <a:r>
              <a:rPr lang="en-US" sz="2400" dirty="0"/>
              <a:t>       f.a1 = p; f.a2 = p; f.a3 = p; …; f.a7 =p; </a:t>
            </a:r>
          </a:p>
          <a:p>
            <a:r>
              <a:rPr lang="en-US" sz="2400" dirty="0"/>
              <a:t>       </a:t>
            </a:r>
            <a:r>
              <a:rPr lang="en-US" sz="2400" dirty="0" err="1"/>
              <a:t>fillers.add</a:t>
            </a:r>
            <a:r>
              <a:rPr lang="en-US" sz="2400" dirty="0"/>
              <a:t> (f); 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 catch (</a:t>
            </a:r>
            <a:r>
              <a:rPr lang="en-US" sz="2400" dirty="0" err="1"/>
              <a:t>OutOfMemoryException</a:t>
            </a:r>
            <a:r>
              <a:rPr lang="en-US" sz="2400" dirty="0"/>
              <a:t> e) { ; }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6934200" y="76200"/>
            <a:ext cx="1295400" cy="2667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6934200" y="457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6934200" y="838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6934200" y="1219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6934200" y="1600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>
            <a:off x="6934200" y="1981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6934200" y="2362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7377113" y="79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7377113" y="458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7377113" y="838200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a3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7377113" y="1217613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a4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7377113" y="1597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7377113" y="1976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7346950" y="2362200"/>
            <a:ext cx="5778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 rot="16200000">
            <a:off x="7670007" y="1278731"/>
            <a:ext cx="15684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Filler Object</a:t>
            </a:r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6934200" y="2743200"/>
            <a:ext cx="1295400" cy="266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>
            <a:off x="6934200" y="3124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25" name="Line 21"/>
          <p:cNvSpPr>
            <a:spLocks noChangeShapeType="1"/>
          </p:cNvSpPr>
          <p:nvPr/>
        </p:nvSpPr>
        <p:spPr bwMode="auto">
          <a:xfrm>
            <a:off x="6934200" y="3505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>
            <a:off x="6934200" y="3886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27" name="Line 23"/>
          <p:cNvSpPr>
            <a:spLocks noChangeShapeType="1"/>
          </p:cNvSpPr>
          <p:nvPr/>
        </p:nvSpPr>
        <p:spPr bwMode="auto">
          <a:xfrm>
            <a:off x="6934200" y="4267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28" name="Line 24"/>
          <p:cNvSpPr>
            <a:spLocks noChangeShapeType="1"/>
          </p:cNvSpPr>
          <p:nvPr/>
        </p:nvSpPr>
        <p:spPr bwMode="auto">
          <a:xfrm>
            <a:off x="6934200" y="4648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>
            <a:off x="6934200" y="5029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7377113" y="2746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7377113" y="3125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7478713" y="3505200"/>
            <a:ext cx="26511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175133" name="Text Box 29"/>
          <p:cNvSpPr txBox="1">
            <a:spLocks noChangeArrowheads="1"/>
          </p:cNvSpPr>
          <p:nvPr/>
        </p:nvSpPr>
        <p:spPr bwMode="auto">
          <a:xfrm>
            <a:off x="7446963" y="3884613"/>
            <a:ext cx="3270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175134" name="Text Box 30"/>
          <p:cNvSpPr txBox="1">
            <a:spLocks noChangeArrowheads="1"/>
          </p:cNvSpPr>
          <p:nvPr/>
        </p:nvSpPr>
        <p:spPr bwMode="auto">
          <a:xfrm>
            <a:off x="7377113" y="4264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7377113" y="4643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7288213" y="5029200"/>
            <a:ext cx="6159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5137" name="Text Box 33"/>
          <p:cNvSpPr txBox="1">
            <a:spLocks noChangeArrowheads="1"/>
          </p:cNvSpPr>
          <p:nvPr/>
        </p:nvSpPr>
        <p:spPr bwMode="auto">
          <a:xfrm rot="16200000">
            <a:off x="7631907" y="3782218"/>
            <a:ext cx="18605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Pointee</a:t>
            </a:r>
            <a:r>
              <a:rPr lang="en-US" sz="1800" dirty="0"/>
              <a:t> Object</a:t>
            </a:r>
          </a:p>
        </p:txBody>
      </p:sp>
      <p:sp>
        <p:nvSpPr>
          <p:cNvPr id="175138" name="Rectangle 34"/>
          <p:cNvSpPr>
            <a:spLocks noChangeArrowheads="1"/>
          </p:cNvSpPr>
          <p:nvPr/>
        </p:nvSpPr>
        <p:spPr bwMode="auto">
          <a:xfrm>
            <a:off x="6934200" y="5410200"/>
            <a:ext cx="1295400" cy="2667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39" name="Line 35"/>
          <p:cNvSpPr>
            <a:spLocks noChangeShapeType="1"/>
          </p:cNvSpPr>
          <p:nvPr/>
        </p:nvSpPr>
        <p:spPr bwMode="auto">
          <a:xfrm>
            <a:off x="6934200" y="5791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40" name="Line 36"/>
          <p:cNvSpPr>
            <a:spLocks noChangeShapeType="1"/>
          </p:cNvSpPr>
          <p:nvPr/>
        </p:nvSpPr>
        <p:spPr bwMode="auto">
          <a:xfrm>
            <a:off x="6934200" y="6172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41" name="Line 37"/>
          <p:cNvSpPr>
            <a:spLocks noChangeShapeType="1"/>
          </p:cNvSpPr>
          <p:nvPr/>
        </p:nvSpPr>
        <p:spPr bwMode="auto">
          <a:xfrm>
            <a:off x="6934200" y="6553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42" name="Line 38"/>
          <p:cNvSpPr>
            <a:spLocks noChangeShapeType="1"/>
          </p:cNvSpPr>
          <p:nvPr/>
        </p:nvSpPr>
        <p:spPr bwMode="auto">
          <a:xfrm>
            <a:off x="6934200" y="6934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43" name="Line 39"/>
          <p:cNvSpPr>
            <a:spLocks noChangeShapeType="1"/>
          </p:cNvSpPr>
          <p:nvPr/>
        </p:nvSpPr>
        <p:spPr bwMode="auto">
          <a:xfrm>
            <a:off x="6934200" y="7315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44" name="Line 40"/>
          <p:cNvSpPr>
            <a:spLocks noChangeShapeType="1"/>
          </p:cNvSpPr>
          <p:nvPr/>
        </p:nvSpPr>
        <p:spPr bwMode="auto">
          <a:xfrm>
            <a:off x="6934200" y="7696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45" name="Text Box 41"/>
          <p:cNvSpPr txBox="1">
            <a:spLocks noChangeArrowheads="1"/>
          </p:cNvSpPr>
          <p:nvPr/>
        </p:nvSpPr>
        <p:spPr bwMode="auto">
          <a:xfrm>
            <a:off x="7377113" y="5413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5146" name="Text Box 42"/>
          <p:cNvSpPr txBox="1">
            <a:spLocks noChangeArrowheads="1"/>
          </p:cNvSpPr>
          <p:nvPr/>
        </p:nvSpPr>
        <p:spPr bwMode="auto">
          <a:xfrm>
            <a:off x="7377113" y="5792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5147" name="Text Box 43"/>
          <p:cNvSpPr txBox="1">
            <a:spLocks noChangeArrowheads="1"/>
          </p:cNvSpPr>
          <p:nvPr/>
        </p:nvSpPr>
        <p:spPr bwMode="auto">
          <a:xfrm>
            <a:off x="7377113" y="6172200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a3</a:t>
            </a:r>
          </a:p>
        </p:txBody>
      </p:sp>
      <p:sp>
        <p:nvSpPr>
          <p:cNvPr id="175148" name="Text Box 44"/>
          <p:cNvSpPr txBox="1">
            <a:spLocks noChangeArrowheads="1"/>
          </p:cNvSpPr>
          <p:nvPr/>
        </p:nvSpPr>
        <p:spPr bwMode="auto">
          <a:xfrm>
            <a:off x="7377113" y="6551613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a4</a:t>
            </a:r>
          </a:p>
        </p:txBody>
      </p:sp>
      <p:sp>
        <p:nvSpPr>
          <p:cNvPr id="175149" name="Text Box 45"/>
          <p:cNvSpPr txBox="1">
            <a:spLocks noChangeArrowheads="1"/>
          </p:cNvSpPr>
          <p:nvPr/>
        </p:nvSpPr>
        <p:spPr bwMode="auto">
          <a:xfrm>
            <a:off x="7377113" y="6931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5150" name="Text Box 46"/>
          <p:cNvSpPr txBox="1">
            <a:spLocks noChangeArrowheads="1"/>
          </p:cNvSpPr>
          <p:nvPr/>
        </p:nvSpPr>
        <p:spPr bwMode="auto">
          <a:xfrm>
            <a:off x="7377113" y="7310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5151" name="Text Box 47"/>
          <p:cNvSpPr txBox="1">
            <a:spLocks noChangeArrowheads="1"/>
          </p:cNvSpPr>
          <p:nvPr/>
        </p:nvSpPr>
        <p:spPr bwMode="auto">
          <a:xfrm>
            <a:off x="7391400" y="7696200"/>
            <a:ext cx="4381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5152" name="Text Box 48"/>
          <p:cNvSpPr txBox="1">
            <a:spLocks noChangeArrowheads="1"/>
          </p:cNvSpPr>
          <p:nvPr/>
        </p:nvSpPr>
        <p:spPr bwMode="auto">
          <a:xfrm>
            <a:off x="5175250" y="5786438"/>
            <a:ext cx="15684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Filler Object</a:t>
            </a:r>
          </a:p>
        </p:txBody>
      </p:sp>
      <p:cxnSp>
        <p:nvCxnSpPr>
          <p:cNvPr id="175153" name="AutoShape 49"/>
          <p:cNvCxnSpPr>
            <a:cxnSpLocks noChangeShapeType="1"/>
            <a:stCxn id="175115" idx="1"/>
            <a:endCxn id="175154" idx="1"/>
          </p:cNvCxnSpPr>
          <p:nvPr/>
        </p:nvCxnSpPr>
        <p:spPr bwMode="auto">
          <a:xfrm rot="10800000" flipV="1">
            <a:off x="6858000" y="263525"/>
            <a:ext cx="519113" cy="2517775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75154" name="Rectangle 50"/>
          <p:cNvSpPr>
            <a:spLocks noChangeArrowheads="1"/>
          </p:cNvSpPr>
          <p:nvPr/>
        </p:nvSpPr>
        <p:spPr bwMode="auto">
          <a:xfrm>
            <a:off x="6858000" y="2743200"/>
            <a:ext cx="76200" cy="76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75155" name="AutoShape 51"/>
          <p:cNvCxnSpPr>
            <a:cxnSpLocks noChangeShapeType="1"/>
            <a:stCxn id="175116" idx="1"/>
            <a:endCxn id="175154" idx="1"/>
          </p:cNvCxnSpPr>
          <p:nvPr/>
        </p:nvCxnSpPr>
        <p:spPr bwMode="auto">
          <a:xfrm rot="10800000" flipV="1">
            <a:off x="6858000" y="642938"/>
            <a:ext cx="519113" cy="2138362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5156" name="AutoShape 52"/>
          <p:cNvCxnSpPr>
            <a:cxnSpLocks noChangeShapeType="1"/>
            <a:stCxn id="175117" idx="1"/>
            <a:endCxn id="175154" idx="1"/>
          </p:cNvCxnSpPr>
          <p:nvPr/>
        </p:nvCxnSpPr>
        <p:spPr bwMode="auto">
          <a:xfrm rot="10800000" flipV="1">
            <a:off x="6858000" y="1022350"/>
            <a:ext cx="519113" cy="1758950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5157" name="AutoShape 53"/>
          <p:cNvCxnSpPr>
            <a:cxnSpLocks noChangeShapeType="1"/>
            <a:stCxn id="175145" idx="1"/>
            <a:endCxn id="175154" idx="1"/>
          </p:cNvCxnSpPr>
          <p:nvPr/>
        </p:nvCxnSpPr>
        <p:spPr bwMode="auto">
          <a:xfrm rot="10800000">
            <a:off x="6858000" y="2781300"/>
            <a:ext cx="519113" cy="2816225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5158" name="AutoShape 54"/>
          <p:cNvCxnSpPr>
            <a:cxnSpLocks noChangeShapeType="1"/>
            <a:stCxn id="175146" idx="1"/>
            <a:endCxn id="175154" idx="1"/>
          </p:cNvCxnSpPr>
          <p:nvPr/>
        </p:nvCxnSpPr>
        <p:spPr bwMode="auto">
          <a:xfrm rot="10800000">
            <a:off x="6858000" y="2781300"/>
            <a:ext cx="519113" cy="3195638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smtClean="0"/>
              <a:t>Wait for a bit flip…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2800" dirty="0" smtClean="0"/>
              <a:t>Remember: there are lots of Filler objects (fill up all of memory)</a:t>
            </a:r>
          </a:p>
          <a:p>
            <a:r>
              <a:rPr lang="en-US" sz="2800" dirty="0" smtClean="0"/>
              <a:t>When a bit flips, good chance (~70%) it will be in a field of a </a:t>
            </a:r>
            <a:r>
              <a:rPr lang="en-US" sz="2800" b="1" dirty="0" smtClean="0"/>
              <a:t>Filler</a:t>
            </a:r>
            <a:r>
              <a:rPr lang="en-US" sz="2800" dirty="0" smtClean="0"/>
              <a:t> object and it will now point to a </a:t>
            </a:r>
            <a:r>
              <a:rPr lang="en-US" sz="2800" b="1" dirty="0" smtClean="0"/>
              <a:t>Filler</a:t>
            </a:r>
            <a:r>
              <a:rPr lang="en-US" sz="2800" dirty="0" smtClean="0"/>
              <a:t> object instead of a </a:t>
            </a:r>
            <a:r>
              <a:rPr lang="en-US" sz="2800" b="1" dirty="0" err="1" smtClean="0"/>
              <a:t>Pointee</a:t>
            </a:r>
            <a:r>
              <a:rPr lang="en-US" sz="2800" dirty="0" smtClean="0"/>
              <a:t> object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6934200" y="76200"/>
            <a:ext cx="1295400" cy="2667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6934200" y="457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6934200" y="838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6934200" y="1219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6934200" y="1600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6934200" y="1981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6934200" y="2362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377113" y="79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7377113" y="458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7377113" y="838200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a3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7377113" y="1217613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a4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7377113" y="1597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7377113" y="1976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7315200" y="2352675"/>
            <a:ext cx="67310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 rot="16200000">
            <a:off x="7670007" y="1278731"/>
            <a:ext cx="15684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Filler Object</a:t>
            </a: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6934200" y="2743200"/>
            <a:ext cx="1295400" cy="266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6934200" y="3124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6934200" y="3505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6934200" y="3886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6934200" y="4267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6934200" y="4648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>
            <a:off x="6934200" y="5029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7377113" y="2746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6155" name="Text Box 27"/>
          <p:cNvSpPr txBox="1">
            <a:spLocks noChangeArrowheads="1"/>
          </p:cNvSpPr>
          <p:nvPr/>
        </p:nvSpPr>
        <p:spPr bwMode="auto">
          <a:xfrm>
            <a:off x="7377113" y="3125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7478713" y="3505200"/>
            <a:ext cx="26511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7446963" y="3884613"/>
            <a:ext cx="3270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7377113" y="4264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7377113" y="4643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7343775" y="5019675"/>
            <a:ext cx="550863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 rot="16200000">
            <a:off x="7631907" y="3782218"/>
            <a:ext cx="18605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Pointee Object</a:t>
            </a:r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6934200" y="5410200"/>
            <a:ext cx="1295400" cy="2667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163" name="Line 35"/>
          <p:cNvSpPr>
            <a:spLocks noChangeShapeType="1"/>
          </p:cNvSpPr>
          <p:nvPr/>
        </p:nvSpPr>
        <p:spPr bwMode="auto">
          <a:xfrm>
            <a:off x="6934200" y="5791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64" name="Line 36"/>
          <p:cNvSpPr>
            <a:spLocks noChangeShapeType="1"/>
          </p:cNvSpPr>
          <p:nvPr/>
        </p:nvSpPr>
        <p:spPr bwMode="auto">
          <a:xfrm>
            <a:off x="6934200" y="6172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65" name="Line 37"/>
          <p:cNvSpPr>
            <a:spLocks noChangeShapeType="1"/>
          </p:cNvSpPr>
          <p:nvPr/>
        </p:nvSpPr>
        <p:spPr bwMode="auto">
          <a:xfrm>
            <a:off x="6934200" y="6553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66" name="Line 38"/>
          <p:cNvSpPr>
            <a:spLocks noChangeShapeType="1"/>
          </p:cNvSpPr>
          <p:nvPr/>
        </p:nvSpPr>
        <p:spPr bwMode="auto">
          <a:xfrm>
            <a:off x="6934200" y="6934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67" name="Line 39"/>
          <p:cNvSpPr>
            <a:spLocks noChangeShapeType="1"/>
          </p:cNvSpPr>
          <p:nvPr/>
        </p:nvSpPr>
        <p:spPr bwMode="auto">
          <a:xfrm>
            <a:off x="6934200" y="7315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68" name="Line 40"/>
          <p:cNvSpPr>
            <a:spLocks noChangeShapeType="1"/>
          </p:cNvSpPr>
          <p:nvPr/>
        </p:nvSpPr>
        <p:spPr bwMode="auto">
          <a:xfrm>
            <a:off x="6934200" y="7696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7377113" y="5413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7377113" y="5792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7377113" y="6172200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a3</a:t>
            </a: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7377113" y="6551613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a4</a:t>
            </a:r>
          </a:p>
        </p:txBody>
      </p:sp>
      <p:sp>
        <p:nvSpPr>
          <p:cNvPr id="176173" name="Text Box 45"/>
          <p:cNvSpPr txBox="1">
            <a:spLocks noChangeArrowheads="1"/>
          </p:cNvSpPr>
          <p:nvPr/>
        </p:nvSpPr>
        <p:spPr bwMode="auto">
          <a:xfrm>
            <a:off x="7377113" y="6931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6174" name="Text Box 46"/>
          <p:cNvSpPr txBox="1">
            <a:spLocks noChangeArrowheads="1"/>
          </p:cNvSpPr>
          <p:nvPr/>
        </p:nvSpPr>
        <p:spPr bwMode="auto">
          <a:xfrm>
            <a:off x="7377113" y="7310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6175" name="Text Box 47"/>
          <p:cNvSpPr txBox="1">
            <a:spLocks noChangeArrowheads="1"/>
          </p:cNvSpPr>
          <p:nvPr/>
        </p:nvSpPr>
        <p:spPr bwMode="auto">
          <a:xfrm>
            <a:off x="7391400" y="7696200"/>
            <a:ext cx="4381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6176" name="Text Box 48"/>
          <p:cNvSpPr txBox="1">
            <a:spLocks noChangeArrowheads="1"/>
          </p:cNvSpPr>
          <p:nvPr/>
        </p:nvSpPr>
        <p:spPr bwMode="auto">
          <a:xfrm>
            <a:off x="5175250" y="5786438"/>
            <a:ext cx="15684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Filler Object</a:t>
            </a:r>
          </a:p>
        </p:txBody>
      </p:sp>
      <p:cxnSp>
        <p:nvCxnSpPr>
          <p:cNvPr id="176177" name="AutoShape 49"/>
          <p:cNvCxnSpPr>
            <a:cxnSpLocks noChangeShapeType="1"/>
            <a:stCxn id="176139" idx="1"/>
            <a:endCxn id="176178" idx="1"/>
          </p:cNvCxnSpPr>
          <p:nvPr/>
        </p:nvCxnSpPr>
        <p:spPr bwMode="auto">
          <a:xfrm rot="10800000" flipV="1">
            <a:off x="6858000" y="263525"/>
            <a:ext cx="519113" cy="2517775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76178" name="Rectangle 50"/>
          <p:cNvSpPr>
            <a:spLocks noChangeArrowheads="1"/>
          </p:cNvSpPr>
          <p:nvPr/>
        </p:nvSpPr>
        <p:spPr bwMode="auto">
          <a:xfrm>
            <a:off x="6858000" y="2743200"/>
            <a:ext cx="76200" cy="76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76179" name="AutoShape 51"/>
          <p:cNvCxnSpPr>
            <a:cxnSpLocks noChangeShapeType="1"/>
            <a:stCxn id="176140" idx="1"/>
            <a:endCxn id="176178" idx="1"/>
          </p:cNvCxnSpPr>
          <p:nvPr/>
        </p:nvCxnSpPr>
        <p:spPr bwMode="auto">
          <a:xfrm rot="10800000" flipV="1">
            <a:off x="6858000" y="642938"/>
            <a:ext cx="519113" cy="2138362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6180" name="AutoShape 52"/>
          <p:cNvCxnSpPr>
            <a:cxnSpLocks noChangeShapeType="1"/>
            <a:stCxn id="176141" idx="1"/>
            <a:endCxn id="176178" idx="1"/>
          </p:cNvCxnSpPr>
          <p:nvPr/>
        </p:nvCxnSpPr>
        <p:spPr bwMode="auto">
          <a:xfrm rot="10800000" flipV="1">
            <a:off x="6858000" y="1022350"/>
            <a:ext cx="519113" cy="1758950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6181" name="AutoShape 53"/>
          <p:cNvCxnSpPr>
            <a:cxnSpLocks noChangeShapeType="1"/>
            <a:stCxn id="176169" idx="1"/>
            <a:endCxn id="176178" idx="1"/>
          </p:cNvCxnSpPr>
          <p:nvPr/>
        </p:nvCxnSpPr>
        <p:spPr bwMode="auto">
          <a:xfrm rot="10800000">
            <a:off x="6858000" y="2781300"/>
            <a:ext cx="519113" cy="2816225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6182" name="AutoShape 54"/>
          <p:cNvCxnSpPr>
            <a:cxnSpLocks noChangeShapeType="1"/>
            <a:stCxn id="176170" idx="1"/>
            <a:endCxn id="176178" idx="1"/>
          </p:cNvCxnSpPr>
          <p:nvPr/>
        </p:nvCxnSpPr>
        <p:spPr bwMode="auto">
          <a:xfrm rot="10800000">
            <a:off x="6858000" y="2781300"/>
            <a:ext cx="519113" cy="3195638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6183" name="AutoShape 55"/>
          <p:cNvCxnSpPr>
            <a:cxnSpLocks noChangeShapeType="1"/>
            <a:stCxn id="176170" idx="1"/>
            <a:endCxn id="176184" idx="1"/>
          </p:cNvCxnSpPr>
          <p:nvPr/>
        </p:nvCxnSpPr>
        <p:spPr bwMode="auto">
          <a:xfrm rot="10800000">
            <a:off x="6781800" y="190500"/>
            <a:ext cx="595313" cy="5786438"/>
          </a:xfrm>
          <a:prstGeom prst="curvedConnector3">
            <a:avLst>
              <a:gd name="adj1" fmla="val 138398"/>
            </a:avLst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76184" name="Rectangle 56"/>
          <p:cNvSpPr>
            <a:spLocks noChangeArrowheads="1"/>
          </p:cNvSpPr>
          <p:nvPr/>
        </p:nvSpPr>
        <p:spPr bwMode="auto">
          <a:xfrm>
            <a:off x="6781800" y="152400"/>
            <a:ext cx="76200" cy="76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en-US" smtClean="0"/>
              <a:t>Type Violation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After the bit flip,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value of </a:t>
            </a:r>
            <a:r>
              <a:rPr lang="en-US" b="1" dirty="0" smtClean="0"/>
              <a:t>f.a2</a:t>
            </a:r>
            <a:r>
              <a:rPr lang="en-US" dirty="0" smtClean="0"/>
              <a:t> is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/>
              <a:t>Filler</a:t>
            </a:r>
            <a:r>
              <a:rPr lang="en-US" dirty="0" smtClean="0"/>
              <a:t> object, but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/>
              <a:t>f.a2</a:t>
            </a:r>
            <a:r>
              <a:rPr lang="en-US" dirty="0" smtClean="0"/>
              <a:t> was declared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as a </a:t>
            </a:r>
            <a:r>
              <a:rPr lang="en-US" b="1" dirty="0" err="1" smtClean="0"/>
              <a:t>Pointee</a:t>
            </a:r>
            <a:r>
              <a:rPr lang="en-US" dirty="0" smtClean="0"/>
              <a:t> object!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6934200" y="76200"/>
            <a:ext cx="1295400" cy="2667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6934200" y="457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6934200" y="838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6934200" y="1219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6934200" y="1600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6934200" y="1981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6934200" y="2362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377113" y="79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377113" y="458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377113" y="838200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a3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7377113" y="1217613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a4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377113" y="1597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377113" y="1976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7354888" y="2362200"/>
            <a:ext cx="56991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 rot="16200000">
            <a:off x="7670007" y="1278731"/>
            <a:ext cx="15684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Filler Object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6934200" y="2743200"/>
            <a:ext cx="1295400" cy="266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6934200" y="3124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6934200" y="3505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6934200" y="3886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>
            <a:off x="6934200" y="4267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76" name="Line 24"/>
          <p:cNvSpPr>
            <a:spLocks noChangeShapeType="1"/>
          </p:cNvSpPr>
          <p:nvPr/>
        </p:nvSpPr>
        <p:spPr bwMode="auto">
          <a:xfrm>
            <a:off x="6934200" y="4648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>
            <a:off x="6934200" y="50292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7377113" y="2746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7377113" y="3125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7478713" y="3505200"/>
            <a:ext cx="26511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7446963" y="3884613"/>
            <a:ext cx="3270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7377113" y="4264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7377113" y="4643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7391400" y="5029200"/>
            <a:ext cx="560388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 rot="16200000">
            <a:off x="7631907" y="3782218"/>
            <a:ext cx="18605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Pointee Object</a:t>
            </a:r>
          </a:p>
        </p:txBody>
      </p:sp>
      <p:sp>
        <p:nvSpPr>
          <p:cNvPr id="177186" name="Rectangle 34"/>
          <p:cNvSpPr>
            <a:spLocks noChangeArrowheads="1"/>
          </p:cNvSpPr>
          <p:nvPr/>
        </p:nvSpPr>
        <p:spPr bwMode="auto">
          <a:xfrm>
            <a:off x="6934200" y="5410200"/>
            <a:ext cx="1295400" cy="2667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187" name="Line 35"/>
          <p:cNvSpPr>
            <a:spLocks noChangeShapeType="1"/>
          </p:cNvSpPr>
          <p:nvPr/>
        </p:nvSpPr>
        <p:spPr bwMode="auto">
          <a:xfrm>
            <a:off x="6934200" y="5791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88" name="Line 36"/>
          <p:cNvSpPr>
            <a:spLocks noChangeShapeType="1"/>
          </p:cNvSpPr>
          <p:nvPr/>
        </p:nvSpPr>
        <p:spPr bwMode="auto">
          <a:xfrm>
            <a:off x="6934200" y="6172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89" name="Line 37"/>
          <p:cNvSpPr>
            <a:spLocks noChangeShapeType="1"/>
          </p:cNvSpPr>
          <p:nvPr/>
        </p:nvSpPr>
        <p:spPr bwMode="auto">
          <a:xfrm>
            <a:off x="6934200" y="6553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90" name="Line 38"/>
          <p:cNvSpPr>
            <a:spLocks noChangeShapeType="1"/>
          </p:cNvSpPr>
          <p:nvPr/>
        </p:nvSpPr>
        <p:spPr bwMode="auto">
          <a:xfrm>
            <a:off x="6934200" y="6934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91" name="Line 39"/>
          <p:cNvSpPr>
            <a:spLocks noChangeShapeType="1"/>
          </p:cNvSpPr>
          <p:nvPr/>
        </p:nvSpPr>
        <p:spPr bwMode="auto">
          <a:xfrm>
            <a:off x="6934200" y="7315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92" name="Line 40"/>
          <p:cNvSpPr>
            <a:spLocks noChangeShapeType="1"/>
          </p:cNvSpPr>
          <p:nvPr/>
        </p:nvSpPr>
        <p:spPr bwMode="auto">
          <a:xfrm>
            <a:off x="6934200" y="7696200"/>
            <a:ext cx="1295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193" name="Text Box 41"/>
          <p:cNvSpPr txBox="1">
            <a:spLocks noChangeArrowheads="1"/>
          </p:cNvSpPr>
          <p:nvPr/>
        </p:nvSpPr>
        <p:spPr bwMode="auto">
          <a:xfrm>
            <a:off x="7377113" y="541337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a1</a:t>
            </a:r>
          </a:p>
        </p:txBody>
      </p:sp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7377113" y="579278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a2</a:t>
            </a:r>
          </a:p>
        </p:txBody>
      </p:sp>
      <p:sp>
        <p:nvSpPr>
          <p:cNvPr id="177195" name="Text Box 43"/>
          <p:cNvSpPr txBox="1">
            <a:spLocks noChangeArrowheads="1"/>
          </p:cNvSpPr>
          <p:nvPr/>
        </p:nvSpPr>
        <p:spPr bwMode="auto">
          <a:xfrm>
            <a:off x="7377113" y="6172200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a3</a:t>
            </a:r>
          </a:p>
        </p:txBody>
      </p:sp>
      <p:sp>
        <p:nvSpPr>
          <p:cNvPr id="177196" name="Text Box 44"/>
          <p:cNvSpPr txBox="1">
            <a:spLocks noChangeArrowheads="1"/>
          </p:cNvSpPr>
          <p:nvPr/>
        </p:nvSpPr>
        <p:spPr bwMode="auto">
          <a:xfrm>
            <a:off x="7377113" y="6551613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a4</a:t>
            </a:r>
          </a:p>
        </p:txBody>
      </p:sp>
      <p:sp>
        <p:nvSpPr>
          <p:cNvPr id="177197" name="Text Box 45"/>
          <p:cNvSpPr txBox="1">
            <a:spLocks noChangeArrowheads="1"/>
          </p:cNvSpPr>
          <p:nvPr/>
        </p:nvSpPr>
        <p:spPr bwMode="auto">
          <a:xfrm>
            <a:off x="7377113" y="6931025"/>
            <a:ext cx="466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a5</a:t>
            </a:r>
          </a:p>
        </p:txBody>
      </p:sp>
      <p:sp>
        <p:nvSpPr>
          <p:cNvPr id="177198" name="Text Box 46"/>
          <p:cNvSpPr txBox="1">
            <a:spLocks noChangeArrowheads="1"/>
          </p:cNvSpPr>
          <p:nvPr/>
        </p:nvSpPr>
        <p:spPr bwMode="auto">
          <a:xfrm>
            <a:off x="7377113" y="7310438"/>
            <a:ext cx="4667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a6</a:t>
            </a:r>
          </a:p>
        </p:txBody>
      </p:sp>
      <p:sp>
        <p:nvSpPr>
          <p:cNvPr id="177199" name="Text Box 47"/>
          <p:cNvSpPr txBox="1">
            <a:spLocks noChangeArrowheads="1"/>
          </p:cNvSpPr>
          <p:nvPr/>
        </p:nvSpPr>
        <p:spPr bwMode="auto">
          <a:xfrm>
            <a:off x="7391400" y="7696200"/>
            <a:ext cx="4381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a7</a:t>
            </a:r>
          </a:p>
        </p:txBody>
      </p:sp>
      <p:sp>
        <p:nvSpPr>
          <p:cNvPr id="177200" name="Text Box 48"/>
          <p:cNvSpPr txBox="1">
            <a:spLocks noChangeArrowheads="1"/>
          </p:cNvSpPr>
          <p:nvPr/>
        </p:nvSpPr>
        <p:spPr bwMode="auto">
          <a:xfrm>
            <a:off x="5175250" y="5786438"/>
            <a:ext cx="15684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Filler Object</a:t>
            </a:r>
          </a:p>
        </p:txBody>
      </p:sp>
      <p:cxnSp>
        <p:nvCxnSpPr>
          <p:cNvPr id="177201" name="AutoShape 49"/>
          <p:cNvCxnSpPr>
            <a:cxnSpLocks noChangeShapeType="1"/>
            <a:stCxn id="177163" idx="1"/>
            <a:endCxn id="177202" idx="1"/>
          </p:cNvCxnSpPr>
          <p:nvPr/>
        </p:nvCxnSpPr>
        <p:spPr bwMode="auto">
          <a:xfrm rot="10800000" flipV="1">
            <a:off x="6858000" y="263525"/>
            <a:ext cx="519113" cy="2517775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77202" name="Rectangle 50"/>
          <p:cNvSpPr>
            <a:spLocks noChangeArrowheads="1"/>
          </p:cNvSpPr>
          <p:nvPr/>
        </p:nvSpPr>
        <p:spPr bwMode="auto">
          <a:xfrm>
            <a:off x="6858000" y="2743200"/>
            <a:ext cx="76200" cy="76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77203" name="AutoShape 51"/>
          <p:cNvCxnSpPr>
            <a:cxnSpLocks noChangeShapeType="1"/>
            <a:stCxn id="177164" idx="1"/>
            <a:endCxn id="177202" idx="1"/>
          </p:cNvCxnSpPr>
          <p:nvPr/>
        </p:nvCxnSpPr>
        <p:spPr bwMode="auto">
          <a:xfrm rot="10800000" flipV="1">
            <a:off x="6858000" y="642938"/>
            <a:ext cx="519113" cy="2138362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7204" name="AutoShape 52"/>
          <p:cNvCxnSpPr>
            <a:cxnSpLocks noChangeShapeType="1"/>
            <a:stCxn id="177165" idx="1"/>
            <a:endCxn id="177202" idx="1"/>
          </p:cNvCxnSpPr>
          <p:nvPr/>
        </p:nvCxnSpPr>
        <p:spPr bwMode="auto">
          <a:xfrm rot="10800000" flipV="1">
            <a:off x="6858000" y="1022350"/>
            <a:ext cx="519113" cy="1758950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7205" name="AutoShape 53"/>
          <p:cNvCxnSpPr>
            <a:cxnSpLocks noChangeShapeType="1"/>
            <a:stCxn id="177193" idx="1"/>
            <a:endCxn id="177202" idx="1"/>
          </p:cNvCxnSpPr>
          <p:nvPr/>
        </p:nvCxnSpPr>
        <p:spPr bwMode="auto">
          <a:xfrm rot="10800000">
            <a:off x="6858000" y="2781300"/>
            <a:ext cx="519113" cy="2816225"/>
          </a:xfrm>
          <a:prstGeom prst="curvedConnector3">
            <a:avLst>
              <a:gd name="adj1" fmla="val 144037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7206" name="AutoShape 54"/>
          <p:cNvCxnSpPr>
            <a:cxnSpLocks noChangeShapeType="1"/>
            <a:stCxn id="177194" idx="1"/>
            <a:endCxn id="177207" idx="1"/>
          </p:cNvCxnSpPr>
          <p:nvPr/>
        </p:nvCxnSpPr>
        <p:spPr bwMode="auto">
          <a:xfrm rot="10800000">
            <a:off x="6781800" y="190500"/>
            <a:ext cx="595313" cy="5786438"/>
          </a:xfrm>
          <a:prstGeom prst="curvedConnector3">
            <a:avLst>
              <a:gd name="adj1" fmla="val 138398"/>
            </a:avLst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77207" name="Rectangle 55"/>
          <p:cNvSpPr>
            <a:spLocks noChangeArrowheads="1"/>
          </p:cNvSpPr>
          <p:nvPr/>
        </p:nvSpPr>
        <p:spPr bwMode="auto">
          <a:xfrm>
            <a:off x="6781800" y="152400"/>
            <a:ext cx="76200" cy="76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208" name="Text Box 56"/>
          <p:cNvSpPr txBox="1">
            <a:spLocks noChangeArrowheads="1"/>
          </p:cNvSpPr>
          <p:nvPr/>
        </p:nvSpPr>
        <p:spPr bwMode="auto">
          <a:xfrm>
            <a:off x="1108250" y="4876800"/>
            <a:ext cx="4290662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Can an attacker exploit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Finding the Bit Flip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576354" y="1306211"/>
            <a:ext cx="8125560" cy="47705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Pointee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p = new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Pointee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();</a:t>
            </a:r>
          </a:p>
          <a:p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ArrayList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&lt;Filler&gt;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fillers = new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ArrayList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&lt;Filler&gt;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();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try {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while (true) {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   Filler f = new Filler ();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   f.a1 = p; f.a2 = p; f.a3 = p; …; f.a7 =p;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fillers.add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(f);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}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} catch 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OutOfMemoryException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e) { ;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  <a:p>
            <a:endParaRPr lang="en-US" sz="1600" dirty="0" smtClean="0"/>
          </a:p>
          <a:p>
            <a:r>
              <a:rPr lang="en-GB" b="1" dirty="0" smtClean="0"/>
              <a:t>while (true) {</a:t>
            </a:r>
          </a:p>
          <a:p>
            <a:r>
              <a:rPr lang="en-GB" dirty="0" smtClean="0"/>
              <a:t>   for (Filler f : fillers) {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}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Finding the Bit Flip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576354" y="1306211"/>
            <a:ext cx="8125560" cy="47705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Pointee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p = new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Pointee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();</a:t>
            </a:r>
          </a:p>
          <a:p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ArrayList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&lt;Filler&gt;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fillers = new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ArrayList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&lt;Filler&gt;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();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try {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while (true) {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   Filler f = new Filler ();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   f.a1 = p; f.a2 = p; f.a3 = p; …; f.a7 =p;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fillers.add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(f);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   }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} catch 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OutOfMemoryException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e) { ;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  <a:p>
            <a:endParaRPr lang="en-US" sz="1600" dirty="0" smtClean="0"/>
          </a:p>
          <a:p>
            <a:r>
              <a:rPr lang="en-GB" b="1" dirty="0" smtClean="0"/>
              <a:t>while (true) {</a:t>
            </a:r>
          </a:p>
          <a:p>
            <a:r>
              <a:rPr lang="en-GB" dirty="0" smtClean="0"/>
              <a:t>   for (Filler f : fillers) {</a:t>
            </a:r>
          </a:p>
          <a:p>
            <a:r>
              <a:rPr lang="en-GB" dirty="0" smtClean="0"/>
              <a:t>       if (f.a1 != p) { // bit flipped!</a:t>
            </a:r>
          </a:p>
          <a:p>
            <a:r>
              <a:rPr lang="en-GB" dirty="0" smtClean="0"/>
              <a:t>          …</a:t>
            </a:r>
          </a:p>
          <a:p>
            <a:r>
              <a:rPr lang="en-GB" dirty="0" smtClean="0"/>
              <a:t>      } else if (f.a2 != p) { </a:t>
            </a:r>
          </a:p>
          <a:p>
            <a:r>
              <a:rPr lang="en-GB" dirty="0" smtClean="0"/>
              <a:t>          …</a:t>
            </a:r>
          </a:p>
          <a:p>
            <a:r>
              <a:rPr lang="en-GB" dirty="0" smtClean="0"/>
              <a:t>      }</a:t>
            </a:r>
          </a:p>
          <a:p>
            <a:r>
              <a:rPr lang="en-GB" dirty="0" smtClean="0"/>
              <a:t>}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48000" cy="1782762"/>
          </a:xfrm>
        </p:spPr>
        <p:txBody>
          <a:bodyPr/>
          <a:lstStyle/>
          <a:p>
            <a:r>
              <a:rPr lang="en-US" sz="4000" dirty="0" smtClean="0"/>
              <a:t>Violating Type Safety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04800" y="2590800"/>
            <a:ext cx="8458200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/>
              <a:t>Filler f = (Filler) </a:t>
            </a:r>
            <a:r>
              <a:rPr lang="en-GB" sz="2400" dirty="0" err="1"/>
              <a:t>e.nextElement</a:t>
            </a:r>
            <a:r>
              <a:rPr lang="en-GB" sz="2400" dirty="0"/>
              <a:t> ();</a:t>
            </a:r>
          </a:p>
          <a:p>
            <a:r>
              <a:rPr lang="en-GB" sz="2400" dirty="0"/>
              <a:t>      if (f.a1 != p) { // bit flipped!</a:t>
            </a:r>
          </a:p>
          <a:p>
            <a:r>
              <a:rPr lang="en-GB" sz="2400" dirty="0"/>
              <a:t>          Object r = f.a1; // </a:t>
            </a:r>
          </a:p>
          <a:p>
            <a:r>
              <a:rPr lang="en-GB" sz="2400" dirty="0"/>
              <a:t>          Filler </a:t>
            </a:r>
            <a:r>
              <a:rPr lang="en-GB" sz="2400" dirty="0" err="1"/>
              <a:t>fr</a:t>
            </a:r>
            <a:r>
              <a:rPr lang="en-GB" sz="2400" dirty="0"/>
              <a:t> = (Filler) r; // Cast is checked at run-time	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1600200" y="4191000"/>
            <a:ext cx="51816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/>
              <a:t>			</a:t>
            </a:r>
            <a:r>
              <a:rPr lang="en-GB" sz="2400" b="1" dirty="0"/>
              <a:t>Declared Type</a:t>
            </a:r>
          </a:p>
          <a:p>
            <a:r>
              <a:rPr lang="en-GB" sz="2400" dirty="0"/>
              <a:t>f.a1			</a:t>
            </a:r>
            <a:r>
              <a:rPr lang="en-GB" sz="2400" dirty="0" err="1"/>
              <a:t>Pointee</a:t>
            </a:r>
            <a:r>
              <a:rPr lang="en-GB" sz="2400" dirty="0"/>
              <a:t>  	</a:t>
            </a:r>
          </a:p>
          <a:p>
            <a:r>
              <a:rPr lang="en-GB" sz="2400" dirty="0"/>
              <a:t>f.a1.b			</a:t>
            </a:r>
            <a:r>
              <a:rPr lang="en-GB" sz="2400" dirty="0" err="1"/>
              <a:t>int</a:t>
            </a:r>
            <a:r>
              <a:rPr lang="en-GB" sz="2400" dirty="0"/>
              <a:t>	</a:t>
            </a:r>
          </a:p>
          <a:p>
            <a:r>
              <a:rPr lang="en-GB" sz="2400" dirty="0" err="1"/>
              <a:t>fr</a:t>
            </a:r>
            <a:r>
              <a:rPr lang="en-GB" sz="2400" dirty="0"/>
              <a:t> == f.a1		Filler		</a:t>
            </a:r>
          </a:p>
          <a:p>
            <a:r>
              <a:rPr lang="en-GB" sz="2400" dirty="0"/>
              <a:t>fr.a4 == f.a1.b	</a:t>
            </a:r>
            <a:r>
              <a:rPr lang="en-GB" sz="2400" dirty="0" smtClean="0"/>
              <a:t>	</a:t>
            </a:r>
            <a:r>
              <a:rPr lang="en-GB" sz="2400" dirty="0" err="1" smtClean="0"/>
              <a:t>Pointee</a:t>
            </a:r>
            <a:endParaRPr lang="en-GB" sz="2400" dirty="0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4540250" y="174625"/>
            <a:ext cx="4538663" cy="2292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class Filler {		class </a:t>
            </a:r>
            <a:r>
              <a:rPr lang="en-US" sz="1600" dirty="0" err="1"/>
              <a:t>Pointee</a:t>
            </a:r>
            <a:r>
              <a:rPr lang="en-US" sz="1600" dirty="0"/>
              <a:t> {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a1;		   </a:t>
            </a:r>
            <a:r>
              <a:rPr lang="en-US" sz="1600" dirty="0" err="1"/>
              <a:t>Pointee</a:t>
            </a:r>
            <a:r>
              <a:rPr lang="en-US" sz="1600" dirty="0"/>
              <a:t> a1;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a2;		   </a:t>
            </a:r>
            <a:r>
              <a:rPr lang="en-US" sz="1600" dirty="0" err="1"/>
              <a:t>Pointee</a:t>
            </a:r>
            <a:r>
              <a:rPr lang="en-US" sz="1600" dirty="0"/>
              <a:t> a2;</a:t>
            </a:r>
          </a:p>
          <a:p>
            <a:r>
              <a:rPr lang="en-US" sz="1600" b="1" dirty="0">
                <a:solidFill>
                  <a:srgbClr val="CC0066"/>
                </a:solidFill>
              </a:rPr>
              <a:t>   </a:t>
            </a:r>
            <a:r>
              <a:rPr lang="en-US" sz="1600" b="1" dirty="0" err="1">
                <a:solidFill>
                  <a:srgbClr val="CC0066"/>
                </a:solidFill>
              </a:rPr>
              <a:t>Pointee</a:t>
            </a:r>
            <a:r>
              <a:rPr lang="en-US" sz="1600" b="1" dirty="0">
                <a:solidFill>
                  <a:srgbClr val="CC0066"/>
                </a:solidFill>
              </a:rPr>
              <a:t> a3;	                 </a:t>
            </a:r>
            <a:r>
              <a:rPr lang="en-US" sz="1600" b="1" dirty="0" smtClean="0">
                <a:solidFill>
                  <a:srgbClr val="CC0066"/>
                </a:solidFill>
              </a:rPr>
              <a:t>     </a:t>
            </a:r>
            <a:r>
              <a:rPr lang="en-US" sz="1600" b="1" dirty="0">
                <a:solidFill>
                  <a:srgbClr val="CC0066"/>
                </a:solidFill>
              </a:rPr>
              <a:t>Filler f;</a:t>
            </a:r>
          </a:p>
          <a:p>
            <a:r>
              <a:rPr lang="en-US" sz="1600" b="1" dirty="0">
                <a:solidFill>
                  <a:srgbClr val="CC0066"/>
                </a:solidFill>
              </a:rPr>
              <a:t>   </a:t>
            </a:r>
            <a:r>
              <a:rPr lang="en-US" sz="1600" b="1" dirty="0" err="1">
                <a:solidFill>
                  <a:srgbClr val="CC0066"/>
                </a:solidFill>
              </a:rPr>
              <a:t>Pointee</a:t>
            </a:r>
            <a:r>
              <a:rPr lang="en-US" sz="1600" b="1" dirty="0">
                <a:solidFill>
                  <a:srgbClr val="CC0066"/>
                </a:solidFill>
              </a:rPr>
              <a:t> a4;	                </a:t>
            </a:r>
            <a:r>
              <a:rPr lang="en-US" sz="1600" b="1" dirty="0" smtClean="0">
                <a:solidFill>
                  <a:srgbClr val="CC0066"/>
                </a:solidFill>
              </a:rPr>
              <a:t>      </a:t>
            </a:r>
            <a:r>
              <a:rPr lang="en-US" sz="1600" b="1" dirty="0" err="1">
                <a:solidFill>
                  <a:srgbClr val="CC0066"/>
                </a:solidFill>
              </a:rPr>
              <a:t>int</a:t>
            </a:r>
            <a:r>
              <a:rPr lang="en-US" sz="1600" b="1" dirty="0">
                <a:solidFill>
                  <a:srgbClr val="CC0066"/>
                </a:solidFill>
              </a:rPr>
              <a:t> b;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a5;		   </a:t>
            </a:r>
            <a:r>
              <a:rPr lang="en-US" sz="1600" dirty="0" err="1"/>
              <a:t>Pointee</a:t>
            </a:r>
            <a:r>
              <a:rPr lang="en-US" sz="1600" dirty="0"/>
              <a:t> a5;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a6;		   </a:t>
            </a:r>
            <a:r>
              <a:rPr lang="en-US" sz="1600" dirty="0" err="1"/>
              <a:t>Pointee</a:t>
            </a:r>
            <a:r>
              <a:rPr lang="en-US" sz="1600" dirty="0"/>
              <a:t> a6;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a7;		   </a:t>
            </a:r>
            <a:r>
              <a:rPr lang="en-US" sz="1600" dirty="0" err="1"/>
              <a:t>Pointee</a:t>
            </a:r>
            <a:r>
              <a:rPr lang="en-US" sz="1600" dirty="0"/>
              <a:t> a7;</a:t>
            </a:r>
          </a:p>
          <a:p>
            <a:r>
              <a:rPr lang="en-US" sz="1600" dirty="0"/>
              <a:t>}	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 Documents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0885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dirty="0" smtClean="0"/>
              <a:t>description of your project</a:t>
            </a:r>
            <a:r>
              <a:rPr lang="en-US" sz="2400" dirty="0" smtClean="0"/>
              <a:t>: what it will do and why it is useful, fun, or interesting.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high-level </a:t>
            </a:r>
            <a:r>
              <a:rPr lang="en-US" sz="2400" b="1" dirty="0" smtClean="0"/>
              <a:t>description of your design</a:t>
            </a:r>
            <a:r>
              <a:rPr lang="en-US" sz="2400" dirty="0" smtClean="0"/>
              <a:t>, including a </a:t>
            </a:r>
            <a:r>
              <a:rPr lang="en-US" sz="2400" b="1" dirty="0" smtClean="0"/>
              <a:t>module dependency diagram</a:t>
            </a:r>
            <a:r>
              <a:rPr lang="en-US" sz="2400" dirty="0" smtClean="0"/>
              <a:t> showing the most important modules.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description of your </a:t>
            </a:r>
            <a:r>
              <a:rPr lang="en-US" sz="2400" b="1" dirty="0" smtClean="0"/>
              <a:t>implementation </a:t>
            </a:r>
            <a:r>
              <a:rPr lang="en-US" sz="2400" b="1" i="1" dirty="0" smtClean="0"/>
              <a:t>and</a:t>
            </a:r>
            <a:r>
              <a:rPr lang="en-US" sz="2400" b="1" dirty="0" smtClean="0"/>
              <a:t> testing strategy </a:t>
            </a:r>
            <a:r>
              <a:rPr lang="en-US" sz="2400" dirty="0" smtClean="0"/>
              <a:t>including: </a:t>
            </a:r>
          </a:p>
          <a:p>
            <a:pPr lvl="1"/>
            <a:r>
              <a:rPr lang="en-US" sz="2000" dirty="0" smtClean="0"/>
              <a:t>how you will </a:t>
            </a:r>
            <a:r>
              <a:rPr lang="en-US" sz="2000" b="1" dirty="0" smtClean="0"/>
              <a:t>divide the work</a:t>
            </a:r>
            <a:r>
              <a:rPr lang="en-US" sz="2000" dirty="0" smtClean="0"/>
              <a:t> amongst your team </a:t>
            </a:r>
          </a:p>
          <a:p>
            <a:pPr lvl="1"/>
            <a:r>
              <a:rPr lang="en-US" sz="2000" dirty="0" smtClean="0"/>
              <a:t>how you will </a:t>
            </a:r>
            <a:r>
              <a:rPr lang="en-US" sz="2000" b="1" dirty="0" smtClean="0"/>
              <a:t>order the work</a:t>
            </a:r>
            <a:r>
              <a:rPr lang="en-US" sz="2000" dirty="0" smtClean="0"/>
              <a:t> to support incremental development </a:t>
            </a:r>
          </a:p>
          <a:p>
            <a:pPr lvl="1"/>
            <a:r>
              <a:rPr lang="en-US" sz="2000" dirty="0" smtClean="0"/>
              <a:t>how you will do </a:t>
            </a:r>
            <a:r>
              <a:rPr lang="en-US" sz="2000" b="1" dirty="0" smtClean="0"/>
              <a:t>unit testing</a:t>
            </a:r>
            <a:r>
              <a:rPr lang="en-US" sz="2000" dirty="0" smtClean="0"/>
              <a:t> and </a:t>
            </a:r>
            <a:r>
              <a:rPr lang="en-US" sz="2000" b="1" dirty="0" smtClean="0"/>
              <a:t>integration testing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a list of </a:t>
            </a:r>
            <a:r>
              <a:rPr lang="en-US" sz="2000" b="1" dirty="0" smtClean="0"/>
              <a:t>milestones</a:t>
            </a:r>
            <a:r>
              <a:rPr lang="en-US" sz="2000" dirty="0" smtClean="0"/>
              <a:t> and a </a:t>
            </a:r>
            <a:r>
              <a:rPr lang="en-US" sz="2000" b="1" dirty="0" smtClean="0"/>
              <a:t>schedule</a:t>
            </a:r>
            <a:r>
              <a:rPr lang="en-US" sz="2000" dirty="0" smtClean="0"/>
              <a:t> for achieving them, leading to a completed project on December 7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 list of questions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033" y="1267061"/>
            <a:ext cx="415761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Due: on paper, beginning of class Tuesday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46563" y="5898887"/>
            <a:ext cx="533222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Schedule Design Review meetings (link on course site)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40850" y="569362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Violating Type Safety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27234" y="3024070"/>
            <a:ext cx="7753507" cy="30469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Filler f = (Filler) </a:t>
            </a:r>
            <a:r>
              <a:rPr lang="en-GB" sz="2400" dirty="0" err="1"/>
              <a:t>e.nextElement</a:t>
            </a:r>
            <a:r>
              <a:rPr lang="en-GB" sz="2400" dirty="0"/>
              <a:t> ();</a:t>
            </a:r>
          </a:p>
          <a:p>
            <a:r>
              <a:rPr lang="en-GB" sz="2400" dirty="0"/>
              <a:t>   if (f.a1 != p) { // bit flipped!</a:t>
            </a:r>
          </a:p>
          <a:p>
            <a:r>
              <a:rPr lang="en-GB" sz="2400" dirty="0"/>
              <a:t>      Object r = f.a1; </a:t>
            </a:r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dirty="0"/>
              <a:t>      Filler </a:t>
            </a:r>
            <a:r>
              <a:rPr lang="en-GB" sz="2400" dirty="0" err="1"/>
              <a:t>fr</a:t>
            </a:r>
            <a:r>
              <a:rPr lang="en-GB" sz="2400" dirty="0"/>
              <a:t> = (Filler) r; </a:t>
            </a:r>
            <a:r>
              <a:rPr lang="en-GB" sz="2400" dirty="0" smtClean="0"/>
              <a:t> // </a:t>
            </a:r>
            <a:r>
              <a:rPr lang="en-GB" sz="2400" dirty="0"/>
              <a:t>Cast is checked at run-time	</a:t>
            </a:r>
          </a:p>
          <a:p>
            <a:r>
              <a:rPr lang="en-GB" sz="2400" dirty="0"/>
              <a:t>      f.a1.b = 1524383; </a:t>
            </a:r>
            <a:r>
              <a:rPr lang="en-GB" sz="2400" dirty="0" smtClean="0"/>
              <a:t>  </a:t>
            </a:r>
            <a:r>
              <a:rPr lang="en-GB" sz="2400" dirty="0"/>
              <a:t>// Address of the </a:t>
            </a:r>
            <a:r>
              <a:rPr lang="en-GB" sz="2400" dirty="0" err="1"/>
              <a:t>SecurityManager</a:t>
            </a:r>
            <a:endParaRPr lang="en-GB" sz="2400" dirty="0"/>
          </a:p>
          <a:p>
            <a:r>
              <a:rPr lang="en-GB" sz="2400" dirty="0"/>
              <a:t>      fr.a4.a1 = null;      </a:t>
            </a:r>
            <a:r>
              <a:rPr lang="en-GB" sz="2400" dirty="0" smtClean="0"/>
              <a:t>  // </a:t>
            </a:r>
            <a:r>
              <a:rPr lang="en-GB" sz="2400" dirty="0"/>
              <a:t>Set it to a null</a:t>
            </a:r>
          </a:p>
          <a:p>
            <a:r>
              <a:rPr lang="en-GB" sz="1800" dirty="0"/>
              <a:t>        </a:t>
            </a:r>
            <a:r>
              <a:rPr lang="en-GB" sz="2400" dirty="0"/>
              <a:t>// Do whatever you want!  No security policy now…</a:t>
            </a:r>
            <a:endParaRPr lang="en-GB" dirty="0"/>
          </a:p>
          <a:p>
            <a:r>
              <a:rPr lang="en-GB" sz="2400" dirty="0"/>
              <a:t>      new File (“C:\thesis.doc”).delete (); 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540250" y="174625"/>
            <a:ext cx="4538663" cy="2292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class Filler {		class </a:t>
            </a:r>
            <a:r>
              <a:rPr lang="en-US" sz="1600" dirty="0" err="1"/>
              <a:t>Pointee</a:t>
            </a:r>
            <a:r>
              <a:rPr lang="en-US" sz="1600" dirty="0"/>
              <a:t> {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a1;		   </a:t>
            </a:r>
            <a:r>
              <a:rPr lang="en-US" sz="1600" dirty="0" err="1"/>
              <a:t>Pointee</a:t>
            </a:r>
            <a:r>
              <a:rPr lang="en-US" sz="1600" dirty="0"/>
              <a:t> a1;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a2;		   </a:t>
            </a:r>
            <a:r>
              <a:rPr lang="en-US" sz="1600" dirty="0" err="1"/>
              <a:t>Pointee</a:t>
            </a:r>
            <a:r>
              <a:rPr lang="en-US" sz="1600" dirty="0"/>
              <a:t> a2;</a:t>
            </a:r>
          </a:p>
          <a:p>
            <a:r>
              <a:rPr lang="en-US" sz="1600" b="1" dirty="0">
                <a:solidFill>
                  <a:srgbClr val="CC0066"/>
                </a:solidFill>
              </a:rPr>
              <a:t>   </a:t>
            </a:r>
            <a:r>
              <a:rPr lang="en-US" sz="1600" b="1" dirty="0" err="1">
                <a:solidFill>
                  <a:srgbClr val="CC0066"/>
                </a:solidFill>
              </a:rPr>
              <a:t>Pointee</a:t>
            </a:r>
            <a:r>
              <a:rPr lang="en-US" sz="1600" b="1" dirty="0">
                <a:solidFill>
                  <a:srgbClr val="CC0066"/>
                </a:solidFill>
              </a:rPr>
              <a:t> a3;	                </a:t>
            </a:r>
            <a:r>
              <a:rPr lang="en-US" sz="1600" b="1" dirty="0" smtClean="0">
                <a:solidFill>
                  <a:srgbClr val="CC0066"/>
                </a:solidFill>
              </a:rPr>
              <a:t>       </a:t>
            </a:r>
            <a:r>
              <a:rPr lang="en-US" sz="1600" b="1" dirty="0">
                <a:solidFill>
                  <a:srgbClr val="CC0066"/>
                </a:solidFill>
              </a:rPr>
              <a:t>Filler f;</a:t>
            </a:r>
          </a:p>
          <a:p>
            <a:r>
              <a:rPr lang="en-US" sz="1600" b="1" dirty="0">
                <a:solidFill>
                  <a:srgbClr val="CC0066"/>
                </a:solidFill>
              </a:rPr>
              <a:t>   </a:t>
            </a:r>
            <a:r>
              <a:rPr lang="en-US" sz="1600" b="1" dirty="0" err="1">
                <a:solidFill>
                  <a:srgbClr val="CC0066"/>
                </a:solidFill>
              </a:rPr>
              <a:t>Pointee</a:t>
            </a:r>
            <a:r>
              <a:rPr lang="en-US" sz="1600" b="1" dirty="0">
                <a:solidFill>
                  <a:srgbClr val="CC0066"/>
                </a:solidFill>
              </a:rPr>
              <a:t> a4;	            </a:t>
            </a:r>
            <a:r>
              <a:rPr lang="en-US" sz="1600" b="1" dirty="0" smtClean="0">
                <a:solidFill>
                  <a:srgbClr val="CC0066"/>
                </a:solidFill>
              </a:rPr>
              <a:t>           </a:t>
            </a:r>
            <a:r>
              <a:rPr lang="en-US" sz="1600" b="1" dirty="0" err="1">
                <a:solidFill>
                  <a:srgbClr val="CC0066"/>
                </a:solidFill>
              </a:rPr>
              <a:t>int</a:t>
            </a:r>
            <a:r>
              <a:rPr lang="en-US" sz="1600" b="1" dirty="0">
                <a:solidFill>
                  <a:srgbClr val="CC0066"/>
                </a:solidFill>
              </a:rPr>
              <a:t> b;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a5;		   </a:t>
            </a:r>
            <a:r>
              <a:rPr lang="en-US" sz="1600" dirty="0" err="1"/>
              <a:t>Pointee</a:t>
            </a:r>
            <a:r>
              <a:rPr lang="en-US" sz="1600" dirty="0"/>
              <a:t> a5;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a6;		   </a:t>
            </a:r>
            <a:r>
              <a:rPr lang="en-US" sz="1600" dirty="0" err="1"/>
              <a:t>Pointee</a:t>
            </a:r>
            <a:r>
              <a:rPr lang="en-US" sz="1600" dirty="0"/>
              <a:t> a6;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Pointee</a:t>
            </a:r>
            <a:r>
              <a:rPr lang="en-US" sz="1600" dirty="0"/>
              <a:t> a7;		   </a:t>
            </a:r>
            <a:r>
              <a:rPr lang="en-US" sz="1600" dirty="0" err="1"/>
              <a:t>Pointee</a:t>
            </a:r>
            <a:r>
              <a:rPr lang="en-US" sz="1600" dirty="0"/>
              <a:t> a7;</a:t>
            </a:r>
          </a:p>
          <a:p>
            <a:r>
              <a:rPr lang="en-US" sz="1600" dirty="0"/>
              <a:t>}	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a Bit Flip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 for a Cosmic Ray</a:t>
            </a:r>
          </a:p>
          <a:p>
            <a:pPr lvl="1"/>
            <a:r>
              <a:rPr lang="en-US" dirty="0" smtClean="0"/>
              <a:t>You have to be really, really patient… (or move machine out of Earth’s atmosphere)</a:t>
            </a:r>
          </a:p>
          <a:p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Expensive, not enough power to generate bit-flip</a:t>
            </a:r>
          </a:p>
          <a:p>
            <a:r>
              <a:rPr lang="en-US" dirty="0" smtClean="0"/>
              <a:t>High energy protons and neutrons</a:t>
            </a:r>
          </a:p>
          <a:p>
            <a:pPr lvl="1"/>
            <a:r>
              <a:rPr lang="en-US" dirty="0" smtClean="0"/>
              <a:t>Work great - but, you need a particle accelerator</a:t>
            </a:r>
          </a:p>
          <a:p>
            <a:r>
              <a:rPr lang="en-US" dirty="0" smtClean="0"/>
              <a:t>Hmm….</a:t>
            </a:r>
          </a:p>
        </p:txBody>
      </p:sp>
      <p:pic>
        <p:nvPicPr>
          <p:cNvPr id="181252" name="Picture 4" descr="i00mnjmf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181600"/>
            <a:ext cx="1292225" cy="141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234267" y="1602759"/>
            <a:ext cx="2962354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 defTabSz="449263" eaLnBrk="0" hangingPunct="0">
              <a:lnSpc>
                <a:spcPct val="91000"/>
              </a:lnSpc>
              <a:spcBef>
                <a:spcPts val="588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50-watt spotlight bulb</a:t>
            </a:r>
          </a:p>
          <a:p>
            <a:pPr marL="341313" indent="-341313" defTabSz="449263" eaLnBrk="0" hangingPunct="0">
              <a:lnSpc>
                <a:spcPct val="91000"/>
              </a:lnSpc>
              <a:spcBef>
                <a:spcPts val="588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Between 80°</a:t>
            </a:r>
            <a:r>
              <a:rPr lang="en-GB" sz="1800" dirty="0" smtClean="0"/>
              <a:t> </a:t>
            </a:r>
            <a:r>
              <a:rPr lang="en-GB" sz="2400" dirty="0" smtClean="0"/>
              <a:t>-100°C, memory starts to have a few failures</a:t>
            </a:r>
          </a:p>
          <a:p>
            <a:pPr marL="341313" indent="-341313" defTabSz="449263" eaLnBrk="0" hangingPunct="0">
              <a:lnSpc>
                <a:spcPct val="91000"/>
              </a:lnSpc>
              <a:spcBef>
                <a:spcPts val="588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Attack applet is successful (at least half the time)!</a:t>
            </a:r>
          </a:p>
          <a:p>
            <a:pPr marL="341313" indent="-341313" defTabSz="449263" eaLnBrk="0" hangingPunct="0">
              <a:lnSpc>
                <a:spcPct val="91000"/>
              </a:lnSpc>
              <a:spcBef>
                <a:spcPts val="588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Hairdryer works too, but it fries too many bits at once</a:t>
            </a:r>
            <a:endParaRPr lang="en-GB" dirty="0" smtClean="0"/>
          </a:p>
          <a:p>
            <a:pPr marL="341313" indent="-341313" defTabSz="449263" eaLnBrk="0" hangingPunct="0">
              <a:spcBef>
                <a:spcPts val="588"/>
              </a:spcBef>
              <a:buClr>
                <a:schemeClr val="tx1"/>
              </a:buClr>
              <a:buSzPct val="50000"/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/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4963"/>
            <a:ext cx="5694363" cy="4271962"/>
          </a:xfrm>
          <a:prstGeom prst="rect">
            <a:avLst/>
          </a:prstGeom>
          <a:noFill/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5137084" y="5848219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160" tIns="46080" rIns="92160" bIns="46080"/>
          <a:lstStyle/>
          <a:p>
            <a:pPr algn="r" defTabSz="449263" eaLnBrk="0" hangingPunct="0">
              <a:spcBef>
                <a:spcPts val="588"/>
              </a:spcBef>
              <a:buClr>
                <a:srgbClr val="FFFF99"/>
              </a:buClr>
              <a:buSzPct val="50000"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/>
              <a:t>Picture from </a:t>
            </a:r>
            <a:r>
              <a:rPr lang="en-GB" sz="1400" dirty="0" err="1"/>
              <a:t>Sudhakar</a:t>
            </a:r>
            <a:r>
              <a:rPr lang="en-GB" sz="1400" dirty="0"/>
              <a:t> </a:t>
            </a:r>
            <a:r>
              <a:rPr lang="en-GB" sz="1400" dirty="0" err="1"/>
              <a:t>Govindavajhala</a:t>
            </a:r>
            <a:endParaRPr lang="en-GB" sz="1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Using Heat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ion-tur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9113" y="2438400"/>
            <a:ext cx="4332287" cy="3162300"/>
          </a:xfrm>
          <a:prstGeom prst="rect">
            <a:avLst/>
          </a:prstGeom>
          <a:noFill/>
        </p:spPr>
      </p:pic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 Anyone be Worried?</a:t>
            </a:r>
          </a:p>
        </p:txBody>
      </p:sp>
      <p:pic>
        <p:nvPicPr>
          <p:cNvPr id="183300" name="Picture 4" descr="ti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675" y="2235200"/>
            <a:ext cx="3497263" cy="2619375"/>
          </a:xfrm>
          <a:prstGeom prst="rect">
            <a:avLst/>
          </a:prstGeom>
          <a:noFill/>
        </p:spPr>
      </p:pic>
      <p:sp>
        <p:nvSpPr>
          <p:cNvPr id="183301" name="Line 5"/>
          <p:cNvSpPr>
            <a:spLocks noChangeShapeType="1"/>
          </p:cNvSpPr>
          <p:nvPr/>
        </p:nvSpPr>
        <p:spPr bwMode="auto">
          <a:xfrm flipH="1" flipV="1">
            <a:off x="2514600" y="3581400"/>
            <a:ext cx="1295400" cy="1447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3360738" y="5032375"/>
            <a:ext cx="22669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Java virtual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/>
      <p:bldP spid="1833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Verifier assumes the value you write is the same value when you read it</a:t>
            </a:r>
          </a:p>
          <a:p>
            <a:pPr>
              <a:buNone/>
            </a:pPr>
            <a:r>
              <a:rPr lang="en-US" sz="2800" dirty="0" smtClean="0"/>
              <a:t>By flipping bits, we can violate this assumption</a:t>
            </a:r>
          </a:p>
          <a:p>
            <a:pPr>
              <a:buNone/>
            </a:pPr>
            <a:r>
              <a:rPr lang="en-US" sz="2800" dirty="0" smtClean="0"/>
              <a:t>By violating this assumption, we can violate type safety: get two references to the same storage that have inconsistent types</a:t>
            </a:r>
          </a:p>
          <a:p>
            <a:pPr>
              <a:buNone/>
            </a:pPr>
            <a:r>
              <a:rPr lang="en-US" sz="2800" dirty="0" smtClean="0"/>
              <a:t>By violating type safety, we can get around all other security measures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2251" y="5472194"/>
            <a:ext cx="4191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 Design Descriptions due </a:t>
            </a:r>
            <a:r>
              <a:rPr lang="en-US" b="1" dirty="0" smtClean="0"/>
              <a:t>Tuesday</a:t>
            </a:r>
          </a:p>
          <a:p>
            <a:r>
              <a:rPr lang="en-US" dirty="0" smtClean="0"/>
              <a:t>Sign up for design review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968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Recap: Java Platform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70238" y="1617661"/>
            <a:ext cx="2514600" cy="1752600"/>
          </a:xfrm>
          <a:prstGeom prst="rect">
            <a:avLst/>
          </a:prstGeom>
          <a:solidFill>
            <a:srgbClr val="FFC8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javac   </a:t>
            </a:r>
          </a:p>
          <a:p>
            <a:pPr algn="ctr"/>
            <a:r>
              <a:rPr lang="en-US" sz="2400"/>
              <a:t>Compiler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579561"/>
            <a:ext cx="1981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malcode.java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Java</a:t>
            </a:r>
            <a:endParaRPr lang="en-US" sz="1000" baseline="30000" dirty="0"/>
          </a:p>
          <a:p>
            <a:pPr algn="ctr"/>
            <a:r>
              <a:rPr lang="en-US" sz="2400" dirty="0"/>
              <a:t>Source 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3" name="AutoShape 5"/>
          <p:cNvCxnSpPr>
            <a:cxnSpLocks noChangeShapeType="1"/>
            <a:stCxn id="48132" idx="3"/>
            <a:endCxn id="48131" idx="1"/>
          </p:cNvCxnSpPr>
          <p:nvPr/>
        </p:nvCxnSpPr>
        <p:spPr bwMode="auto">
          <a:xfrm>
            <a:off x="2438400" y="2493961"/>
            <a:ext cx="731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615113" y="1584324"/>
            <a:ext cx="1981200" cy="184467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malcode.class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JVML </a:t>
            </a:r>
          </a:p>
          <a:p>
            <a:pPr algn="ctr"/>
            <a:r>
              <a:rPr lang="en-US" sz="2400" dirty="0"/>
              <a:t>Object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5" name="AutoShape 7"/>
          <p:cNvCxnSpPr>
            <a:cxnSpLocks noChangeShapeType="1"/>
            <a:stCxn id="48131" idx="3"/>
            <a:endCxn id="48134" idx="1"/>
          </p:cNvCxnSpPr>
          <p:nvPr/>
        </p:nvCxnSpPr>
        <p:spPr bwMode="auto">
          <a:xfrm>
            <a:off x="5684838" y="2493961"/>
            <a:ext cx="930275" cy="12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819400" y="3941761"/>
            <a:ext cx="3733800" cy="1524000"/>
          </a:xfrm>
          <a:prstGeom prst="roundRect">
            <a:avLst>
              <a:gd name="adj" fmla="val 16667"/>
            </a:avLst>
          </a:prstGeom>
          <a:solidFill>
            <a:srgbClr val="FFC8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JavaVM</a:t>
            </a:r>
          </a:p>
        </p:txBody>
      </p:sp>
      <p:cxnSp>
        <p:nvCxnSpPr>
          <p:cNvPr id="48137" name="AutoShape 9"/>
          <p:cNvCxnSpPr>
            <a:cxnSpLocks noChangeShapeType="1"/>
            <a:stCxn id="48134" idx="2"/>
            <a:endCxn id="22" idx="0"/>
          </p:cNvCxnSpPr>
          <p:nvPr/>
        </p:nvCxnSpPr>
        <p:spPr bwMode="auto">
          <a:xfrm rot="16200000" flipH="1">
            <a:off x="7241779" y="3792934"/>
            <a:ext cx="1127124" cy="39925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4191000"/>
            <a:ext cx="1676400" cy="1862138"/>
            <a:chOff x="2304" y="2112"/>
            <a:chExt cx="1056" cy="1173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2304" y="2256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3120" y="2304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393" y="2994"/>
              <a:ext cx="9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Alice User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2496" y="2112"/>
              <a:ext cx="672" cy="816"/>
            </a:xfrm>
            <a:prstGeom prst="smileyFace">
              <a:avLst>
                <a:gd name="adj" fmla="val 465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2670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2718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62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10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48" name="Picture 20" descr="javalogo52x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36761"/>
            <a:ext cx="593725" cy="1006475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4544" y="4556124"/>
            <a:ext cx="1720850" cy="1173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Bytecode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24" name="AutoShape 9"/>
          <p:cNvCxnSpPr>
            <a:cxnSpLocks noChangeShapeType="1"/>
            <a:stCxn id="22" idx="1"/>
            <a:endCxn id="48136" idx="3"/>
          </p:cNvCxnSpPr>
          <p:nvPr/>
        </p:nvCxnSpPr>
        <p:spPr bwMode="auto">
          <a:xfrm rot="10800000">
            <a:off x="6553200" y="4703762"/>
            <a:ext cx="591344" cy="4393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55581" y="51180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Running Mistyped Code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322513" y="2651125"/>
            <a:ext cx="6275179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&gt; java Simple</a:t>
            </a:r>
          </a:p>
          <a:p>
            <a:r>
              <a:rPr lang="en-US" sz="2400"/>
              <a:t>Exception in thread "main" java.lang.VerifyError: </a:t>
            </a:r>
          </a:p>
          <a:p>
            <a:r>
              <a:rPr lang="en-US" sz="2400"/>
              <a:t>(class: Simple, method: main signature: </a:t>
            </a:r>
          </a:p>
          <a:p>
            <a:r>
              <a:rPr lang="en-US" sz="2400"/>
              <a:t>([Ljava/lang/String;)V) </a:t>
            </a:r>
          </a:p>
          <a:p>
            <a:r>
              <a:rPr lang="en-US" sz="2400" b="1"/>
              <a:t>Register 0 contains wrong type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27013" y="1374775"/>
            <a:ext cx="6164636" cy="45243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.method public static main([Ljava/lang/String;)V</a:t>
            </a:r>
          </a:p>
          <a:p>
            <a:r>
              <a:rPr lang="en-US" sz="2400"/>
              <a:t>    …</a:t>
            </a:r>
          </a:p>
          <a:p>
            <a:r>
              <a:rPr lang="en-US" sz="2400" b="1"/>
              <a:t>    iconst_2    </a:t>
            </a:r>
          </a:p>
          <a:p>
            <a:r>
              <a:rPr lang="en-US" sz="2400" b="1"/>
              <a:t>    istore_0    </a:t>
            </a:r>
          </a:p>
          <a:p>
            <a:r>
              <a:rPr lang="en-US" sz="2400" b="1"/>
              <a:t>    aload_0     </a:t>
            </a:r>
          </a:p>
          <a:p>
            <a:r>
              <a:rPr lang="en-US" sz="2400" b="1"/>
              <a:t>    iconst_2</a:t>
            </a:r>
          </a:p>
          <a:p>
            <a:r>
              <a:rPr lang="en-US" sz="2400" b="1"/>
              <a:t>    iconst_3</a:t>
            </a:r>
          </a:p>
          <a:p>
            <a:r>
              <a:rPr lang="en-US" sz="2400" b="1"/>
              <a:t>    iadd</a:t>
            </a:r>
          </a:p>
          <a:p>
            <a:r>
              <a:rPr lang="en-US" sz="2400"/>
              <a:t>    …</a:t>
            </a:r>
          </a:p>
          <a:p>
            <a:r>
              <a:rPr lang="en-US" sz="2400"/>
              <a:t>    return</a:t>
            </a:r>
          </a:p>
          <a:p>
            <a:r>
              <a:rPr lang="en-US" sz="2400"/>
              <a:t>.end method</a:t>
            </a:r>
          </a:p>
          <a:p>
            <a:endParaRPr lang="en-US" sz="2400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13421" y="4754760"/>
            <a:ext cx="309822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&gt; java </a:t>
            </a:r>
            <a:r>
              <a:rPr lang="en-US" sz="2400" b="1" dirty="0"/>
              <a:t>–</a:t>
            </a:r>
            <a:r>
              <a:rPr lang="en-US" sz="2400" b="1" dirty="0" err="1"/>
              <a:t>noverify</a:t>
            </a:r>
            <a:r>
              <a:rPr lang="en-US" sz="2400" b="1" dirty="0"/>
              <a:t> </a:t>
            </a:r>
            <a:r>
              <a:rPr lang="en-US" sz="2400" dirty="0"/>
              <a:t>Simple</a:t>
            </a:r>
          </a:p>
          <a:p>
            <a:r>
              <a:rPr lang="en-US" sz="2400" dirty="0"/>
              <a:t>result: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1143000"/>
          </a:xfrm>
        </p:spPr>
        <p:txBody>
          <a:bodyPr/>
          <a:lstStyle/>
          <a:p>
            <a:r>
              <a:rPr lang="en-US" smtClean="0"/>
              <a:t>Running Mistyped Code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514600" y="1730375"/>
            <a:ext cx="5687198" cy="44012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&gt; java –</a:t>
            </a:r>
            <a:r>
              <a:rPr lang="en-US" sz="2400" dirty="0" err="1"/>
              <a:t>noverify</a:t>
            </a:r>
            <a:r>
              <a:rPr lang="en-US" sz="2400" dirty="0"/>
              <a:t> Simple</a:t>
            </a:r>
          </a:p>
          <a:p>
            <a:r>
              <a:rPr lang="en-US" sz="1600" dirty="0"/>
              <a:t>Unexpected Signal : EXCEPTION_ACCESS_VIOLATION </a:t>
            </a:r>
          </a:p>
          <a:p>
            <a:r>
              <a:rPr lang="en-US" sz="1600" dirty="0"/>
              <a:t>(0xc0000005) occurred at PC=0x809DCEB</a:t>
            </a:r>
          </a:p>
          <a:p>
            <a:r>
              <a:rPr lang="en-US" sz="1600" dirty="0" smtClean="0"/>
              <a:t>Function=JVM_FindSignal+0x1105F</a:t>
            </a:r>
          </a:p>
          <a:p>
            <a:r>
              <a:rPr lang="en-US" sz="1600" dirty="0" smtClean="0"/>
              <a:t>Library=C:\j2sdk1.4.2\jre\bin\client\jvm.dll</a:t>
            </a:r>
          </a:p>
          <a:p>
            <a:endParaRPr lang="en-US" sz="1600" dirty="0" smtClean="0"/>
          </a:p>
          <a:p>
            <a:r>
              <a:rPr lang="en-US" sz="1600" dirty="0" smtClean="0"/>
              <a:t>Current Java thread:</a:t>
            </a:r>
          </a:p>
          <a:p>
            <a:r>
              <a:rPr lang="en-US" sz="1600" dirty="0" smtClean="0"/>
              <a:t>at </a:t>
            </a:r>
            <a:r>
              <a:rPr lang="en-US" sz="1600" dirty="0" err="1" smtClean="0"/>
              <a:t>Simple.main</a:t>
            </a:r>
            <a:r>
              <a:rPr lang="en-US" sz="1600" dirty="0" smtClean="0"/>
              <a:t>(Simple.java:7)</a:t>
            </a:r>
          </a:p>
          <a:p>
            <a:r>
              <a:rPr lang="en-US" sz="1600" dirty="0" smtClean="0"/>
              <a:t>…</a:t>
            </a:r>
          </a:p>
          <a:p>
            <a:endParaRPr lang="en-US" sz="1600" dirty="0" smtClean="0"/>
          </a:p>
          <a:p>
            <a:r>
              <a:rPr lang="en-US" sz="1600" dirty="0" smtClean="0"/>
              <a:t>#</a:t>
            </a:r>
          </a:p>
          <a:p>
            <a:r>
              <a:rPr lang="en-US" sz="1600" dirty="0" smtClean="0"/>
              <a:t># </a:t>
            </a:r>
            <a:r>
              <a:rPr lang="en-US" sz="1600" dirty="0" err="1" smtClean="0"/>
              <a:t>HotSpot</a:t>
            </a:r>
            <a:r>
              <a:rPr lang="en-US" sz="1600" dirty="0" smtClean="0"/>
              <a:t> Virtual Machine Error : EXCEPTION_ACCESS_VIOLATION</a:t>
            </a:r>
          </a:p>
          <a:p>
            <a:r>
              <a:rPr lang="en-US" sz="1600" dirty="0" smtClean="0"/>
              <a:t># Error ID : 4F530E43505002EF</a:t>
            </a:r>
          </a:p>
          <a:p>
            <a:r>
              <a:rPr lang="en-US" sz="1600" dirty="0" smtClean="0"/>
              <a:t># Please report this error at</a:t>
            </a:r>
          </a:p>
          <a:p>
            <a:r>
              <a:rPr lang="en-US" sz="1600" dirty="0" smtClean="0"/>
              <a:t># http://java.sun.com/cgi-bin/bugreport.cgi</a:t>
            </a:r>
          </a:p>
          <a:p>
            <a:r>
              <a:rPr lang="en-US" sz="1600" dirty="0" smtClean="0"/>
              <a:t>#</a:t>
            </a:r>
          </a:p>
          <a:p>
            <a:r>
              <a:rPr lang="en-US" sz="1600" dirty="0" smtClean="0"/>
              <a:t># Java VM: Java </a:t>
            </a:r>
            <a:r>
              <a:rPr lang="en-US" sz="1600" dirty="0" err="1" smtClean="0"/>
              <a:t>HotSpot</a:t>
            </a:r>
            <a:r>
              <a:rPr lang="en-US" sz="1600" dirty="0" smtClean="0"/>
              <a:t>(TM) Client VM (1.4.2-b28 mixed mode)</a:t>
            </a:r>
            <a:endParaRPr lang="en-US" sz="1600" dirty="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15913" y="1184275"/>
            <a:ext cx="6164636" cy="415498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.method public static main([</a:t>
            </a:r>
            <a:r>
              <a:rPr lang="en-US" sz="2400" dirty="0" err="1"/>
              <a:t>Ljava</a:t>
            </a:r>
            <a:r>
              <a:rPr lang="en-US" sz="2400" dirty="0"/>
              <a:t>/</a:t>
            </a:r>
            <a:r>
              <a:rPr lang="en-US" sz="2400" dirty="0" err="1"/>
              <a:t>lang</a:t>
            </a:r>
            <a:r>
              <a:rPr lang="en-US" sz="2400" dirty="0"/>
              <a:t>/String;)V</a:t>
            </a:r>
          </a:p>
          <a:p>
            <a:r>
              <a:rPr lang="en-US" sz="2400" dirty="0"/>
              <a:t>    …</a:t>
            </a:r>
          </a:p>
          <a:p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err="1">
                <a:solidFill>
                  <a:srgbClr val="C00000"/>
                </a:solidFill>
              </a:rPr>
              <a:t>ldc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2220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/>
              <a:t>   istore_0    </a:t>
            </a:r>
          </a:p>
          <a:p>
            <a:r>
              <a:rPr lang="en-US" sz="2400" b="1" dirty="0" smtClean="0"/>
              <a:t>   aload_0     </a:t>
            </a:r>
          </a:p>
          <a:p>
            <a:r>
              <a:rPr lang="en-US" sz="2400" b="1" dirty="0" smtClean="0"/>
              <a:t>   </a:t>
            </a:r>
            <a:r>
              <a:rPr lang="en-US" sz="2400" b="1" dirty="0"/>
              <a:t>iconst_2</a:t>
            </a:r>
          </a:p>
          <a:p>
            <a:r>
              <a:rPr lang="en-US" sz="2400" b="1" dirty="0"/>
              <a:t>   iconst_3</a:t>
            </a:r>
          </a:p>
          <a:p>
            <a:r>
              <a:rPr lang="en-US" sz="2400" b="1" dirty="0"/>
              <a:t>   </a:t>
            </a:r>
            <a:r>
              <a:rPr lang="en-US" sz="2400" b="1" dirty="0" err="1"/>
              <a:t>iadd</a:t>
            </a:r>
            <a:endParaRPr lang="en-US" sz="2400" b="1" dirty="0"/>
          </a:p>
          <a:p>
            <a:r>
              <a:rPr lang="en-US" sz="2400" dirty="0"/>
              <a:t>   …</a:t>
            </a:r>
          </a:p>
          <a:p>
            <a:r>
              <a:rPr lang="en-US" sz="2400" dirty="0"/>
              <a:t>.end method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0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0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968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Recap: Trusted Computing Base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70238" y="1617661"/>
            <a:ext cx="2514600" cy="1752600"/>
          </a:xfrm>
          <a:prstGeom prst="rect">
            <a:avLst/>
          </a:prstGeom>
          <a:solidFill>
            <a:srgbClr val="FFC8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javac   </a:t>
            </a:r>
          </a:p>
          <a:p>
            <a:pPr algn="ctr"/>
            <a:r>
              <a:rPr lang="en-US" sz="2400"/>
              <a:t>Compiler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579561"/>
            <a:ext cx="1981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malcode.java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Java</a:t>
            </a:r>
            <a:endParaRPr lang="en-US" sz="1000" baseline="30000" dirty="0"/>
          </a:p>
          <a:p>
            <a:pPr algn="ctr"/>
            <a:r>
              <a:rPr lang="en-US" sz="2400" dirty="0"/>
              <a:t>Source 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3" name="AutoShape 5"/>
          <p:cNvCxnSpPr>
            <a:cxnSpLocks noChangeShapeType="1"/>
            <a:stCxn id="48132" idx="3"/>
            <a:endCxn id="48131" idx="1"/>
          </p:cNvCxnSpPr>
          <p:nvPr/>
        </p:nvCxnSpPr>
        <p:spPr bwMode="auto">
          <a:xfrm>
            <a:off x="2438400" y="2493961"/>
            <a:ext cx="731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615113" y="1584324"/>
            <a:ext cx="1981200" cy="184467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malcode.class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JVML </a:t>
            </a:r>
          </a:p>
          <a:p>
            <a:pPr algn="ctr"/>
            <a:r>
              <a:rPr lang="en-US" sz="2400" dirty="0"/>
              <a:t>Object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5" name="AutoShape 7"/>
          <p:cNvCxnSpPr>
            <a:cxnSpLocks noChangeShapeType="1"/>
            <a:stCxn id="48131" idx="3"/>
            <a:endCxn id="48134" idx="1"/>
          </p:cNvCxnSpPr>
          <p:nvPr/>
        </p:nvCxnSpPr>
        <p:spPr bwMode="auto">
          <a:xfrm>
            <a:off x="5684838" y="2493961"/>
            <a:ext cx="930275" cy="12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819400" y="3941761"/>
            <a:ext cx="3733800" cy="1524000"/>
          </a:xfrm>
          <a:prstGeom prst="roundRect">
            <a:avLst>
              <a:gd name="adj" fmla="val 16667"/>
            </a:avLst>
          </a:prstGeom>
          <a:solidFill>
            <a:srgbClr val="FFC8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JavaVM</a:t>
            </a:r>
          </a:p>
        </p:txBody>
      </p:sp>
      <p:cxnSp>
        <p:nvCxnSpPr>
          <p:cNvPr id="48137" name="AutoShape 9"/>
          <p:cNvCxnSpPr>
            <a:cxnSpLocks noChangeShapeType="1"/>
            <a:stCxn id="48134" idx="2"/>
            <a:endCxn id="22" idx="0"/>
          </p:cNvCxnSpPr>
          <p:nvPr/>
        </p:nvCxnSpPr>
        <p:spPr bwMode="auto">
          <a:xfrm rot="16200000" flipH="1">
            <a:off x="7241779" y="3792934"/>
            <a:ext cx="1127124" cy="39925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4191000"/>
            <a:ext cx="1676400" cy="1862138"/>
            <a:chOff x="2304" y="2112"/>
            <a:chExt cx="1056" cy="1173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2304" y="2256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3120" y="2304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393" y="2994"/>
              <a:ext cx="9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Alice User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2496" y="2112"/>
              <a:ext cx="672" cy="816"/>
            </a:xfrm>
            <a:prstGeom prst="smileyFace">
              <a:avLst>
                <a:gd name="adj" fmla="val 465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2670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2718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62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10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48" name="Picture 20" descr="javalogo52x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36761"/>
            <a:ext cx="593725" cy="1006475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4544" y="4556124"/>
            <a:ext cx="1720850" cy="1173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Bytecode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24" name="AutoShape 9"/>
          <p:cNvCxnSpPr>
            <a:cxnSpLocks noChangeShapeType="1"/>
            <a:stCxn id="22" idx="1"/>
            <a:endCxn id="48136" idx="3"/>
          </p:cNvCxnSpPr>
          <p:nvPr/>
        </p:nvCxnSpPr>
        <p:spPr bwMode="auto">
          <a:xfrm rot="10800000">
            <a:off x="6553200" y="4703762"/>
            <a:ext cx="591344" cy="4393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55581" y="51180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OK</a:t>
            </a:r>
            <a:endParaRPr lang="en-US" dirty="0"/>
          </a:p>
        </p:txBody>
      </p:sp>
      <p:sp>
        <p:nvSpPr>
          <p:cNvPr id="30" name="Snip Single Corner Rectangle 29"/>
          <p:cNvSpPr/>
          <p:nvPr/>
        </p:nvSpPr>
        <p:spPr>
          <a:xfrm>
            <a:off x="1633577" y="6098519"/>
            <a:ext cx="914400" cy="6007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</a:t>
            </a:r>
            <a:endParaRPr lang="en-US" dirty="0"/>
          </a:p>
        </p:txBody>
      </p:sp>
      <p:cxnSp>
        <p:nvCxnSpPr>
          <p:cNvPr id="32" name="Elbow Connector 31"/>
          <p:cNvCxnSpPr>
            <a:stCxn id="30" idx="0"/>
            <a:endCxn id="48136" idx="2"/>
          </p:cNvCxnSpPr>
          <p:nvPr/>
        </p:nvCxnSpPr>
        <p:spPr>
          <a:xfrm flipV="1">
            <a:off x="2547977" y="5465761"/>
            <a:ext cx="2138323" cy="93315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438400" y="3581400"/>
            <a:ext cx="6539345" cy="2478704"/>
          </a:xfrm>
          <a:prstGeom prst="roundRect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Trusted Computing Base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Computing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 of the system that must be trusted to behave correctly for the desired security properties to be guaranteed</a:t>
            </a:r>
          </a:p>
          <a:p>
            <a:endParaRPr lang="en-US" dirty="0" smtClean="0"/>
          </a:p>
          <a:p>
            <a:r>
              <a:rPr lang="en-US" dirty="0" smtClean="0"/>
              <a:t>Should we </a:t>
            </a:r>
            <a:r>
              <a:rPr lang="en-US" i="1" dirty="0" smtClean="0"/>
              <a:t>trust</a:t>
            </a:r>
            <a:r>
              <a:rPr lang="en-US" dirty="0" smtClean="0"/>
              <a:t> the Java platform TCB?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Extensive validation</a:t>
            </a:r>
          </a:p>
          <a:p>
            <a:endParaRPr lang="en-US" dirty="0" smtClean="0"/>
          </a:p>
          <a:p>
            <a:r>
              <a:rPr lang="en-US" dirty="0" smtClean="0"/>
              <a:t>Design Process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3975" y="2216718"/>
            <a:ext cx="7583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There are two ways of constructing a software design: One way is to make it so simple there are obviously no deficiencies and the other way is to make it so complicated that there are no obvious deficiencies.	</a:t>
            </a:r>
            <a:r>
              <a:rPr lang="en-US" sz="2400" dirty="0" smtClean="0"/>
              <a:t>Tony Hoare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91608" y="4418696"/>
            <a:ext cx="5339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Boeing 787 </a:t>
            </a:r>
            <a:r>
              <a:rPr lang="en-US" b="1" dirty="0" err="1" smtClean="0"/>
              <a:t>Dreamliner</a:t>
            </a:r>
            <a:r>
              <a:rPr lang="en-US" b="1" dirty="0" smtClean="0"/>
              <a:t> delay conspiracy theories</a:t>
            </a:r>
            <a:endParaRPr lang="en-US" dirty="0" smtClean="0"/>
          </a:p>
          <a:p>
            <a:r>
              <a:rPr lang="en-US" dirty="0" smtClean="0"/>
              <a:t>“Rather, he thinks avionics software is hung up by the effects of the </a:t>
            </a:r>
            <a:r>
              <a:rPr lang="en-US" b="1" dirty="0" smtClean="0"/>
              <a:t>RTCA/DO-178b standard</a:t>
            </a:r>
            <a:r>
              <a:rPr lang="en-US" dirty="0" smtClean="0"/>
              <a:t>, which certifies avionics software and in his opinion causes unnecessary delays in the delivery of same.  In yesterday’s call, Boeing executives … downplayed the avionics software lag, but conceded they welcome more time to test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1939</Words>
  <Application>Microsoft Office PowerPoint</Application>
  <PresentationFormat>On-screen Show (4:3)</PresentationFormat>
  <Paragraphs>503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Class 21: Hair-Dryer Attacks</vt:lpstr>
      <vt:lpstr>Plan for Today</vt:lpstr>
      <vt:lpstr>Project Design Documents</vt:lpstr>
      <vt:lpstr>Recap: Java Platform</vt:lpstr>
      <vt:lpstr>Running Mistyped Code</vt:lpstr>
      <vt:lpstr>Running Mistyped Code</vt:lpstr>
      <vt:lpstr>Recap: Trusted Computing Base</vt:lpstr>
      <vt:lpstr>Trusted Computing Base</vt:lpstr>
      <vt:lpstr>Building Trust</vt:lpstr>
      <vt:lpstr>Verifier (should be) Conservative</vt:lpstr>
      <vt:lpstr>Complexity Increases Risk</vt:lpstr>
      <vt:lpstr>The Worst JVML Instruction</vt:lpstr>
      <vt:lpstr>Try-Catch-Finally</vt:lpstr>
      <vt:lpstr>Slide 14</vt:lpstr>
      <vt:lpstr>Vulnerabilities in JavaVM</vt:lpstr>
      <vt:lpstr>Where are They?</vt:lpstr>
      <vt:lpstr>Low-level vs. Policy Security</vt:lpstr>
      <vt:lpstr>Is this really the whole TCB?</vt:lpstr>
      <vt:lpstr>Bytecode Verifier</vt:lpstr>
      <vt:lpstr>Violating the Assumption</vt:lpstr>
      <vt:lpstr>Can you really blame cosmic rays when your program crashes?</vt:lpstr>
      <vt:lpstr>Improving the Odds</vt:lpstr>
      <vt:lpstr>Making Bit Flips Useful</vt:lpstr>
      <vt:lpstr>Filling Up Memory</vt:lpstr>
      <vt:lpstr>Wait for a bit flip…</vt:lpstr>
      <vt:lpstr>Type Violation</vt:lpstr>
      <vt:lpstr>Finding the Bit Flip</vt:lpstr>
      <vt:lpstr>Finding the Bit Flip</vt:lpstr>
      <vt:lpstr>Violating Type Safety</vt:lpstr>
      <vt:lpstr>Violating Type Safety</vt:lpstr>
      <vt:lpstr>Getting a Bit Flip</vt:lpstr>
      <vt:lpstr>Using Heat</vt:lpstr>
      <vt:lpstr>Should Anyone be Worried?</vt:lpstr>
      <vt:lpstr>Recap</vt:lpstr>
    </vt:vector>
  </TitlesOfParts>
  <Company>Dept. of Computer Science, 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evans</dc:creator>
  <cp:lastModifiedBy>evans</cp:lastModifiedBy>
  <cp:revision>158</cp:revision>
  <dcterms:created xsi:type="dcterms:W3CDTF">2010-10-28T14:30:43Z</dcterms:created>
  <dcterms:modified xsi:type="dcterms:W3CDTF">2010-11-04T21:26:24Z</dcterms:modified>
</cp:coreProperties>
</file>