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94" r:id="rId2"/>
    <p:sldId id="295" r:id="rId3"/>
    <p:sldId id="323" r:id="rId4"/>
    <p:sldId id="296" r:id="rId5"/>
    <p:sldId id="297" r:id="rId6"/>
    <p:sldId id="299" r:id="rId7"/>
    <p:sldId id="300" r:id="rId8"/>
    <p:sldId id="342" r:id="rId9"/>
    <p:sldId id="341" r:id="rId10"/>
    <p:sldId id="298" r:id="rId11"/>
    <p:sldId id="301" r:id="rId12"/>
    <p:sldId id="302" r:id="rId13"/>
    <p:sldId id="303" r:id="rId14"/>
    <p:sldId id="304" r:id="rId15"/>
    <p:sldId id="324" r:id="rId16"/>
    <p:sldId id="305" r:id="rId17"/>
    <p:sldId id="306" r:id="rId18"/>
    <p:sldId id="307" r:id="rId19"/>
    <p:sldId id="308" r:id="rId20"/>
    <p:sldId id="309" r:id="rId21"/>
    <p:sldId id="310" r:id="rId22"/>
    <p:sldId id="311" r:id="rId23"/>
    <p:sldId id="312" r:id="rId24"/>
    <p:sldId id="313" r:id="rId25"/>
    <p:sldId id="314" r:id="rId26"/>
    <p:sldId id="315" r:id="rId27"/>
    <p:sldId id="317" r:id="rId28"/>
    <p:sldId id="318" r:id="rId29"/>
    <p:sldId id="319" r:id="rId30"/>
    <p:sldId id="320" r:id="rId31"/>
    <p:sldId id="321" r:id="rId32"/>
    <p:sldId id="325" r:id="rId33"/>
    <p:sldId id="326" r:id="rId34"/>
    <p:sldId id="327" r:id="rId35"/>
    <p:sldId id="328" r:id="rId36"/>
    <p:sldId id="329" r:id="rId37"/>
    <p:sldId id="330" r:id="rId38"/>
    <p:sldId id="331" r:id="rId39"/>
    <p:sldId id="332" r:id="rId40"/>
    <p:sldId id="333" r:id="rId41"/>
    <p:sldId id="334" r:id="rId42"/>
    <p:sldId id="335" r:id="rId43"/>
    <p:sldId id="336" r:id="rId44"/>
    <p:sldId id="337" r:id="rId45"/>
    <p:sldId id="338" r:id="rId46"/>
    <p:sldId id="339" r:id="rId47"/>
    <p:sldId id="322" r:id="rId4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545" autoAdjust="0"/>
  </p:normalViewPr>
  <p:slideViewPr>
    <p:cSldViewPr>
      <p:cViewPr varScale="1">
        <p:scale>
          <a:sx n="110" d="100"/>
          <a:sy n="110" d="100"/>
        </p:scale>
        <p:origin x="-164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1C87A42B-B9F0-4CE1-9FCF-CA3FEC59B485}" type="datetimeFigureOut">
              <a:rPr lang="en-US" smtClean="0"/>
              <a:pPr/>
              <a:t>11/11/2010</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9105F3A8-2BF4-49FF-AD20-5795E9F433C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hape 1"/>
          <p:cNvSpPr>
            <a:spLocks noGrp="1" noRot="1" noChangeAspect="1" noTextEdit="1"/>
          </p:cNvSpPr>
          <p:nvPr>
            <p:ph type="sldImg"/>
          </p:nvPr>
        </p:nvSpPr>
        <p:spPr>
          <a:noFill/>
          <a:ln cap="flat">
            <a:headEnd type="none" w="med" len="med"/>
            <a:tailEnd type="none" w="med" len="med"/>
          </a:ln>
        </p:spPr>
      </p:sp>
      <p:sp>
        <p:nvSpPr>
          <p:cNvPr id="21506" name="Shape 2"/>
          <p:cNvSpPr>
            <a:spLocks noGrp="1"/>
          </p:cNvSpPr>
          <p:nvPr>
            <p:ph type="body" idx="1"/>
          </p:nvPr>
        </p:nvSpPr>
        <p:spPr>
          <a:noFill/>
          <a:ln/>
        </p:spPr>
        <p:txBody>
          <a:bodyPr/>
          <a:lstStyle/>
          <a:p>
            <a:pPr eaLnBrk="1" hangingPunct="1">
              <a:spcBef>
                <a:spcPct val="0"/>
              </a:spcBef>
            </a:pPr>
            <a:endParaRPr lang="en-US">
              <a:latin typeface="Calibri" pitchFamily="34" charset="0"/>
            </a:endParaRPr>
          </a:p>
        </p:txBody>
      </p:sp>
      <p:sp>
        <p:nvSpPr>
          <p:cNvPr id="4" name="Slide Number Placeholder 3"/>
          <p:cNvSpPr>
            <a:spLocks noGrp="1"/>
          </p:cNvSpPr>
          <p:nvPr>
            <p:ph type="sldNum" sz="quarter" idx="5"/>
          </p:nvPr>
        </p:nvSpPr>
        <p:spPr>
          <a:noFill/>
        </p:spPr>
        <p:txBody>
          <a:bodyPr/>
          <a:lstStyle/>
          <a:p>
            <a:fld id="{7C10E977-1BBA-46BF-93F3-658D86E0C47B}" type="slidenum">
              <a:rPr lang="en-US"/>
              <a:pPr/>
              <a:t>6</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hape 1"/>
          <p:cNvSpPr>
            <a:spLocks noGrp="1" noRot="1" noChangeAspect="1" noTextEdit="1"/>
          </p:cNvSpPr>
          <p:nvPr>
            <p:ph type="sldImg"/>
          </p:nvPr>
        </p:nvSpPr>
        <p:spPr>
          <a:noFill/>
          <a:ln cap="flat">
            <a:headEnd type="none" w="med" len="med"/>
            <a:tailEnd type="none" w="med" len="med"/>
          </a:ln>
        </p:spPr>
      </p:sp>
      <p:sp>
        <p:nvSpPr>
          <p:cNvPr id="29698" name="Shape 2"/>
          <p:cNvSpPr>
            <a:spLocks noGrp="1"/>
          </p:cNvSpPr>
          <p:nvPr>
            <p:ph type="body" idx="1"/>
          </p:nvPr>
        </p:nvSpPr>
        <p:spPr>
          <a:noFill/>
          <a:ln/>
        </p:spPr>
        <p:txBody>
          <a:bodyPr/>
          <a:lstStyle/>
          <a:p>
            <a:pPr eaLnBrk="1" hangingPunct="1">
              <a:spcBef>
                <a:spcPct val="0"/>
              </a:spcBef>
            </a:pPr>
            <a:endParaRPr lang="en-US">
              <a:latin typeface="Calibri" pitchFamily="34" charset="0"/>
            </a:endParaRPr>
          </a:p>
        </p:txBody>
      </p:sp>
      <p:sp>
        <p:nvSpPr>
          <p:cNvPr id="4" name="Slide Number Placeholder 3"/>
          <p:cNvSpPr>
            <a:spLocks noGrp="1"/>
          </p:cNvSpPr>
          <p:nvPr>
            <p:ph type="sldNum" sz="quarter" idx="5"/>
          </p:nvPr>
        </p:nvSpPr>
        <p:spPr>
          <a:noFill/>
        </p:spPr>
        <p:txBody>
          <a:bodyPr/>
          <a:lstStyle/>
          <a:p>
            <a:fld id="{63D2622D-D4D1-4539-9521-8341A9A2FDD4}" type="slidenum">
              <a:rPr lang="en-US"/>
              <a:pPr/>
              <a:t>18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hape 1"/>
          <p:cNvSpPr>
            <a:spLocks noGrp="1" noRot="1" noChangeAspect="1" noTextEdit="1"/>
          </p:cNvSpPr>
          <p:nvPr>
            <p:ph type="sldImg"/>
          </p:nvPr>
        </p:nvSpPr>
        <p:spPr>
          <a:noFill/>
          <a:ln cap="flat">
            <a:headEnd type="none" w="med" len="med"/>
            <a:tailEnd type="none" w="med" len="med"/>
          </a:ln>
        </p:spPr>
      </p:sp>
      <p:sp>
        <p:nvSpPr>
          <p:cNvPr id="30722" name="Shape 2"/>
          <p:cNvSpPr>
            <a:spLocks noGrp="1"/>
          </p:cNvSpPr>
          <p:nvPr>
            <p:ph type="body" idx="1"/>
          </p:nvPr>
        </p:nvSpPr>
        <p:spPr>
          <a:noFill/>
          <a:ln/>
        </p:spPr>
        <p:txBody>
          <a:bodyPr/>
          <a:lstStyle/>
          <a:p>
            <a:pPr eaLnBrk="1" hangingPunct="1">
              <a:spcBef>
                <a:spcPct val="0"/>
              </a:spcBef>
            </a:pPr>
            <a:endParaRPr lang="en-US">
              <a:latin typeface="Calibri" pitchFamily="34" charset="0"/>
            </a:endParaRPr>
          </a:p>
        </p:txBody>
      </p:sp>
      <p:sp>
        <p:nvSpPr>
          <p:cNvPr id="4" name="Slide Number Placeholder 3"/>
          <p:cNvSpPr>
            <a:spLocks noGrp="1"/>
          </p:cNvSpPr>
          <p:nvPr>
            <p:ph type="sldNum" sz="quarter" idx="5"/>
          </p:nvPr>
        </p:nvSpPr>
        <p:spPr>
          <a:noFill/>
        </p:spPr>
        <p:txBody>
          <a:bodyPr/>
          <a:lstStyle/>
          <a:p>
            <a:fld id="{5ED52F49-535E-4773-9D79-9AF289EFF68C}" type="slidenum">
              <a:rPr lang="en-US"/>
              <a:pPr/>
              <a:t>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hape 1"/>
          <p:cNvSpPr>
            <a:spLocks noGrp="1" noRot="1" noChangeAspect="1" noTextEdit="1"/>
          </p:cNvSpPr>
          <p:nvPr>
            <p:ph type="sldImg"/>
          </p:nvPr>
        </p:nvSpPr>
        <p:spPr>
          <a:noFill/>
          <a:ln cap="flat">
            <a:headEnd type="none" w="med" len="med"/>
            <a:tailEnd type="none" w="med" len="med"/>
          </a:ln>
        </p:spPr>
      </p:sp>
      <p:sp>
        <p:nvSpPr>
          <p:cNvPr id="32770" name="Shape 2"/>
          <p:cNvSpPr>
            <a:spLocks noGrp="1"/>
          </p:cNvSpPr>
          <p:nvPr>
            <p:ph type="body" idx="1"/>
          </p:nvPr>
        </p:nvSpPr>
        <p:spPr>
          <a:noFill/>
          <a:ln/>
        </p:spPr>
        <p:txBody>
          <a:bodyPr/>
          <a:lstStyle/>
          <a:p>
            <a:pPr eaLnBrk="1" hangingPunct="1">
              <a:spcBef>
                <a:spcPct val="0"/>
              </a:spcBef>
            </a:pPr>
            <a:endParaRPr lang="en-US">
              <a:latin typeface="Calibri" pitchFamily="34" charset="0"/>
            </a:endParaRPr>
          </a:p>
        </p:txBody>
      </p:sp>
      <p:sp>
        <p:nvSpPr>
          <p:cNvPr id="4" name="Slide Number Placeholder 3"/>
          <p:cNvSpPr>
            <a:spLocks noGrp="1"/>
          </p:cNvSpPr>
          <p:nvPr>
            <p:ph type="sldNum" sz="quarter" idx="5"/>
          </p:nvPr>
        </p:nvSpPr>
        <p:spPr>
          <a:noFill/>
        </p:spPr>
        <p:txBody>
          <a:bodyPr/>
          <a:lstStyle/>
          <a:p>
            <a:fld id="{B1ADD001-1FA7-4229-8D23-5D4C8DF536B3}" type="slidenum">
              <a:rPr lang="en-US"/>
              <a:pPr/>
              <a:t>20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hape 1"/>
          <p:cNvSpPr>
            <a:spLocks noGrp="1" noRot="1" noChangeAspect="1" noTextEdit="1"/>
          </p:cNvSpPr>
          <p:nvPr>
            <p:ph type="sldImg"/>
          </p:nvPr>
        </p:nvSpPr>
        <p:spPr>
          <a:noFill/>
          <a:ln cap="flat">
            <a:headEnd type="none" w="med" len="med"/>
            <a:tailEnd type="none" w="med" len="med"/>
          </a:ln>
        </p:spPr>
      </p:sp>
      <p:sp>
        <p:nvSpPr>
          <p:cNvPr id="33794" name="Shape 2"/>
          <p:cNvSpPr>
            <a:spLocks noGrp="1"/>
          </p:cNvSpPr>
          <p:nvPr>
            <p:ph type="body" idx="1"/>
          </p:nvPr>
        </p:nvSpPr>
        <p:spPr>
          <a:noFill/>
          <a:ln/>
        </p:spPr>
        <p:txBody>
          <a:bodyPr/>
          <a:lstStyle/>
          <a:p>
            <a:pPr eaLnBrk="1" hangingPunct="1">
              <a:spcBef>
                <a:spcPct val="0"/>
              </a:spcBef>
            </a:pPr>
            <a:endParaRPr lang="en-US">
              <a:latin typeface="Calibri" pitchFamily="34" charset="0"/>
            </a:endParaRPr>
          </a:p>
        </p:txBody>
      </p:sp>
      <p:sp>
        <p:nvSpPr>
          <p:cNvPr id="4" name="Slide Number Placeholder 3"/>
          <p:cNvSpPr>
            <a:spLocks noGrp="1"/>
          </p:cNvSpPr>
          <p:nvPr>
            <p:ph type="sldNum" sz="quarter" idx="5"/>
          </p:nvPr>
        </p:nvSpPr>
        <p:spPr>
          <a:noFill/>
        </p:spPr>
        <p:txBody>
          <a:bodyPr/>
          <a:lstStyle/>
          <a:p>
            <a:fld id="{802414B3-565C-4BA4-86AA-8B25E063EB6E}" type="slidenum">
              <a:rPr lang="en-US"/>
              <a:pPr/>
              <a:t>21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hape 1"/>
          <p:cNvSpPr>
            <a:spLocks noGrp="1" noRot="1" noChangeAspect="1" noTextEdit="1"/>
          </p:cNvSpPr>
          <p:nvPr>
            <p:ph type="sldImg"/>
          </p:nvPr>
        </p:nvSpPr>
        <p:spPr>
          <a:noFill/>
          <a:ln cap="flat">
            <a:headEnd type="none" w="med" len="med"/>
            <a:tailEnd type="none" w="med" len="med"/>
          </a:ln>
        </p:spPr>
      </p:sp>
      <p:sp>
        <p:nvSpPr>
          <p:cNvPr id="47107" name="Shape 2"/>
          <p:cNvSpPr>
            <a:spLocks noGrp="1"/>
          </p:cNvSpPr>
          <p:nvPr>
            <p:ph type="body" idx="1"/>
          </p:nvPr>
        </p:nvSpPr>
        <p:spPr>
          <a:noFill/>
          <a:ln/>
        </p:spPr>
        <p:txBody>
          <a:bodyPr/>
          <a:lstStyle/>
          <a:p>
            <a:pPr eaLnBrk="1" hangingPunct="1">
              <a:spcBef>
                <a:spcPct val="0"/>
              </a:spcBef>
            </a:pPr>
            <a:endParaRPr lang="en-US">
              <a:latin typeface="Calibri" pitchFamily="34" charset="0"/>
            </a:endParaRPr>
          </a:p>
        </p:txBody>
      </p:sp>
      <p:sp>
        <p:nvSpPr>
          <p:cNvPr id="4" name="Shape 3"/>
          <p:cNvSpPr txBox="1">
            <a:spLocks noGrp="1"/>
          </p:cNvSpPr>
          <p:nvPr/>
        </p:nvSpPr>
        <p:spPr bwMode="auto">
          <a:xfrm>
            <a:off x="4144963" y="9121775"/>
            <a:ext cx="3170237" cy="479425"/>
          </a:xfrm>
          <a:prstGeom prst="rect">
            <a:avLst/>
          </a:prstGeom>
          <a:noFill/>
          <a:ln w="9525">
            <a:noFill/>
            <a:miter lim="800000"/>
            <a:headEnd/>
            <a:tailEnd/>
          </a:ln>
        </p:spPr>
        <p:txBody>
          <a:bodyPr lIns="96610" tIns="48304" rIns="96610" bIns="48304" anchor="b"/>
          <a:lstStyle/>
          <a:p>
            <a:pPr algn="r" defTabSz="966788"/>
            <a:fld id="{685DF0C6-A225-4F50-B4BC-B15E25002B6E}" type="slidenum">
              <a:rPr lang="en-US" sz="1300"/>
              <a:pPr algn="r" defTabSz="966788"/>
              <a:t>22</a:t>
            </a:fld>
            <a:endParaRPr lang="en-US" sz="13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hape 1"/>
          <p:cNvSpPr>
            <a:spLocks noGrp="1" noRot="1" noChangeAspect="1" noTextEdit="1"/>
          </p:cNvSpPr>
          <p:nvPr>
            <p:ph type="sldImg"/>
          </p:nvPr>
        </p:nvSpPr>
        <p:spPr>
          <a:noFill/>
          <a:ln cap="flat">
            <a:headEnd type="none" w="med" len="med"/>
            <a:tailEnd type="none" w="med" len="med"/>
          </a:ln>
        </p:spPr>
      </p:sp>
      <p:sp>
        <p:nvSpPr>
          <p:cNvPr id="23554" name="Shape 2"/>
          <p:cNvSpPr>
            <a:spLocks noGrp="1"/>
          </p:cNvSpPr>
          <p:nvPr>
            <p:ph type="body" idx="1"/>
          </p:nvPr>
        </p:nvSpPr>
        <p:spPr>
          <a:noFill/>
          <a:ln/>
        </p:spPr>
        <p:txBody>
          <a:bodyPr/>
          <a:lstStyle/>
          <a:p>
            <a:pPr eaLnBrk="1" hangingPunct="1">
              <a:spcBef>
                <a:spcPct val="0"/>
              </a:spcBef>
            </a:pPr>
            <a:endParaRPr lang="en-US">
              <a:latin typeface="Calibri" pitchFamily="34" charset="0"/>
            </a:endParaRPr>
          </a:p>
        </p:txBody>
      </p:sp>
      <p:sp>
        <p:nvSpPr>
          <p:cNvPr id="4" name="Slide Number Placeholder 3"/>
          <p:cNvSpPr>
            <a:spLocks noGrp="1"/>
          </p:cNvSpPr>
          <p:nvPr>
            <p:ph type="sldNum" sz="quarter" idx="5"/>
          </p:nvPr>
        </p:nvSpPr>
        <p:spPr/>
        <p:txBody>
          <a:bodyPr/>
          <a:lstStyle/>
          <a:p>
            <a:fld id="{E2B30940-6541-4AB6-B940-22E34278754D}" type="slidenum">
              <a:rPr lang="en-US"/>
              <a:pPr/>
              <a:t>32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hape 1"/>
          <p:cNvSpPr>
            <a:spLocks noGrp="1" noRot="1" noChangeAspect="1" noTextEdit="1"/>
          </p:cNvSpPr>
          <p:nvPr>
            <p:ph type="sldImg"/>
          </p:nvPr>
        </p:nvSpPr>
        <p:spPr>
          <a:noFill/>
          <a:ln cap="flat">
            <a:headEnd type="none" w="med" len="med"/>
            <a:tailEnd type="none" w="med" len="med"/>
          </a:ln>
        </p:spPr>
      </p:sp>
      <p:sp>
        <p:nvSpPr>
          <p:cNvPr id="24578" name="Shape 2"/>
          <p:cNvSpPr>
            <a:spLocks noGrp="1"/>
          </p:cNvSpPr>
          <p:nvPr>
            <p:ph type="body" idx="1"/>
          </p:nvPr>
        </p:nvSpPr>
        <p:spPr>
          <a:noFill/>
          <a:ln/>
        </p:spPr>
        <p:txBody>
          <a:bodyPr/>
          <a:lstStyle/>
          <a:p>
            <a:pPr eaLnBrk="1" hangingPunct="1">
              <a:spcBef>
                <a:spcPct val="0"/>
              </a:spcBef>
            </a:pPr>
            <a:endParaRPr lang="en-US">
              <a:latin typeface="Calibri" pitchFamily="34" charset="0"/>
            </a:endParaRPr>
          </a:p>
        </p:txBody>
      </p:sp>
      <p:sp>
        <p:nvSpPr>
          <p:cNvPr id="4" name="Slide Number Placeholder 3"/>
          <p:cNvSpPr>
            <a:spLocks noGrp="1"/>
          </p:cNvSpPr>
          <p:nvPr>
            <p:ph type="sldNum" sz="quarter" idx="5"/>
          </p:nvPr>
        </p:nvSpPr>
        <p:spPr/>
        <p:txBody>
          <a:bodyPr/>
          <a:lstStyle/>
          <a:p>
            <a:fld id="{C43FC027-2DB6-485A-9783-AFD4D01A232F}" type="slidenum">
              <a:rPr lang="en-US"/>
              <a:pPr/>
              <a:t>33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hape 1"/>
          <p:cNvSpPr>
            <a:spLocks noGrp="1" noRot="1" noChangeAspect="1" noTextEdit="1"/>
          </p:cNvSpPr>
          <p:nvPr>
            <p:ph type="sldImg"/>
          </p:nvPr>
        </p:nvSpPr>
        <p:spPr>
          <a:noFill/>
          <a:ln cap="flat">
            <a:headEnd type="none" w="med" len="med"/>
            <a:tailEnd type="none" w="med" len="med"/>
          </a:ln>
        </p:spPr>
      </p:sp>
      <p:sp>
        <p:nvSpPr>
          <p:cNvPr id="25602" name="Shape 2"/>
          <p:cNvSpPr>
            <a:spLocks noGrp="1"/>
          </p:cNvSpPr>
          <p:nvPr>
            <p:ph type="body" idx="1"/>
          </p:nvPr>
        </p:nvSpPr>
        <p:spPr>
          <a:noFill/>
          <a:ln/>
        </p:spPr>
        <p:txBody>
          <a:bodyPr/>
          <a:lstStyle/>
          <a:p>
            <a:pPr eaLnBrk="1" hangingPunct="1">
              <a:spcBef>
                <a:spcPct val="0"/>
              </a:spcBef>
            </a:pPr>
            <a:endParaRPr lang="en-US">
              <a:latin typeface="Calibri" pitchFamily="34" charset="0"/>
            </a:endParaRPr>
          </a:p>
        </p:txBody>
      </p:sp>
      <p:sp>
        <p:nvSpPr>
          <p:cNvPr id="4" name="Slide Number Placeholder 3"/>
          <p:cNvSpPr>
            <a:spLocks noGrp="1"/>
          </p:cNvSpPr>
          <p:nvPr>
            <p:ph type="sldNum" sz="quarter" idx="5"/>
          </p:nvPr>
        </p:nvSpPr>
        <p:spPr/>
        <p:txBody>
          <a:bodyPr/>
          <a:lstStyle/>
          <a:p>
            <a:fld id="{F417D59E-605A-42C8-81D5-263B883120DE}" type="slidenum">
              <a:rPr lang="en-US"/>
              <a:pPr/>
              <a:t>34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hape 1"/>
          <p:cNvSpPr>
            <a:spLocks noGrp="1" noRot="1" noChangeAspect="1" noTextEdit="1"/>
          </p:cNvSpPr>
          <p:nvPr>
            <p:ph type="sldImg"/>
          </p:nvPr>
        </p:nvSpPr>
        <p:spPr>
          <a:noFill/>
          <a:ln cap="flat">
            <a:headEnd type="none" w="med" len="med"/>
            <a:tailEnd type="none" w="med" len="med"/>
          </a:ln>
        </p:spPr>
      </p:sp>
      <p:sp>
        <p:nvSpPr>
          <p:cNvPr id="26626" name="Shape 2"/>
          <p:cNvSpPr>
            <a:spLocks noGrp="1"/>
          </p:cNvSpPr>
          <p:nvPr>
            <p:ph type="body" idx="1"/>
          </p:nvPr>
        </p:nvSpPr>
        <p:spPr>
          <a:noFill/>
          <a:ln/>
        </p:spPr>
        <p:txBody>
          <a:bodyPr/>
          <a:lstStyle/>
          <a:p>
            <a:pPr eaLnBrk="1" hangingPunct="1">
              <a:spcBef>
                <a:spcPct val="0"/>
              </a:spcBef>
            </a:pPr>
            <a:endParaRPr lang="en-US">
              <a:latin typeface="Calibri" pitchFamily="34" charset="0"/>
            </a:endParaRPr>
          </a:p>
        </p:txBody>
      </p:sp>
      <p:sp>
        <p:nvSpPr>
          <p:cNvPr id="4" name="Slide Number Placeholder 3"/>
          <p:cNvSpPr>
            <a:spLocks noGrp="1"/>
          </p:cNvSpPr>
          <p:nvPr>
            <p:ph type="sldNum" sz="quarter" idx="5"/>
          </p:nvPr>
        </p:nvSpPr>
        <p:spPr/>
        <p:txBody>
          <a:bodyPr/>
          <a:lstStyle/>
          <a:p>
            <a:fld id="{6E0E01AD-08ED-4DD1-9FEE-0D93D3386545}" type="slidenum">
              <a:rPr lang="en-US"/>
              <a:pPr/>
              <a:t>35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hape 1"/>
          <p:cNvSpPr>
            <a:spLocks noGrp="1" noRot="1" noChangeAspect="1" noTextEdit="1"/>
          </p:cNvSpPr>
          <p:nvPr>
            <p:ph type="sldImg"/>
          </p:nvPr>
        </p:nvSpPr>
        <p:spPr>
          <a:noFill/>
          <a:ln cap="flat">
            <a:headEnd type="none" w="med" len="med"/>
            <a:tailEnd type="none" w="med" len="med"/>
          </a:ln>
        </p:spPr>
      </p:sp>
      <p:sp>
        <p:nvSpPr>
          <p:cNvPr id="27650" name="Shape 2"/>
          <p:cNvSpPr>
            <a:spLocks noGrp="1"/>
          </p:cNvSpPr>
          <p:nvPr>
            <p:ph type="body" idx="1"/>
          </p:nvPr>
        </p:nvSpPr>
        <p:spPr>
          <a:noFill/>
          <a:ln/>
        </p:spPr>
        <p:txBody>
          <a:bodyPr/>
          <a:lstStyle/>
          <a:p>
            <a:pPr eaLnBrk="1" hangingPunct="1">
              <a:spcBef>
                <a:spcPct val="0"/>
              </a:spcBef>
            </a:pPr>
            <a:endParaRPr lang="en-US">
              <a:latin typeface="Calibri" pitchFamily="34" charset="0"/>
            </a:endParaRPr>
          </a:p>
        </p:txBody>
      </p:sp>
      <p:sp>
        <p:nvSpPr>
          <p:cNvPr id="4" name="Slide Number Placeholder 3"/>
          <p:cNvSpPr>
            <a:spLocks noGrp="1"/>
          </p:cNvSpPr>
          <p:nvPr>
            <p:ph type="sldNum" sz="quarter" idx="5"/>
          </p:nvPr>
        </p:nvSpPr>
        <p:spPr/>
        <p:txBody>
          <a:bodyPr/>
          <a:lstStyle/>
          <a:p>
            <a:fld id="{74049407-C906-4A18-A9D0-77F7DA5297B0}" type="slidenum">
              <a:rPr lang="en-US"/>
              <a:pPr/>
              <a:t>36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hape 1"/>
          <p:cNvSpPr>
            <a:spLocks noGrp="1" noRot="1" noChangeAspect="1" noTextEdit="1"/>
          </p:cNvSpPr>
          <p:nvPr>
            <p:ph type="sldImg"/>
          </p:nvPr>
        </p:nvSpPr>
        <p:spPr>
          <a:noFill/>
          <a:ln cap="flat">
            <a:headEnd type="none" w="med" len="med"/>
            <a:tailEnd type="none" w="med" len="med"/>
          </a:ln>
        </p:spPr>
      </p:sp>
      <p:sp>
        <p:nvSpPr>
          <p:cNvPr id="22530" name="Shape 2"/>
          <p:cNvSpPr>
            <a:spLocks noGrp="1"/>
          </p:cNvSpPr>
          <p:nvPr>
            <p:ph type="body" idx="1"/>
          </p:nvPr>
        </p:nvSpPr>
        <p:spPr>
          <a:noFill/>
          <a:ln/>
        </p:spPr>
        <p:txBody>
          <a:bodyPr/>
          <a:lstStyle/>
          <a:p>
            <a:pPr eaLnBrk="1" hangingPunct="1">
              <a:spcBef>
                <a:spcPct val="0"/>
              </a:spcBef>
            </a:pPr>
            <a:endParaRPr lang="en-US">
              <a:latin typeface="Calibri" pitchFamily="34" charset="0"/>
            </a:endParaRPr>
          </a:p>
        </p:txBody>
      </p:sp>
      <p:sp>
        <p:nvSpPr>
          <p:cNvPr id="4" name="Slide Number Placeholder 3"/>
          <p:cNvSpPr>
            <a:spLocks noGrp="1"/>
          </p:cNvSpPr>
          <p:nvPr>
            <p:ph type="sldNum" sz="quarter" idx="5"/>
          </p:nvPr>
        </p:nvSpPr>
        <p:spPr>
          <a:noFill/>
        </p:spPr>
        <p:txBody>
          <a:bodyPr/>
          <a:lstStyle/>
          <a:p>
            <a:fld id="{498CAC22-0A52-4531-BF61-D198D7FACE1E}" type="slidenum">
              <a:rPr lang="en-US"/>
              <a:pPr/>
              <a:t>7</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hape 1"/>
          <p:cNvSpPr>
            <a:spLocks noGrp="1" noRot="1" noChangeAspect="1" noTextEdit="1"/>
          </p:cNvSpPr>
          <p:nvPr>
            <p:ph type="sldImg"/>
          </p:nvPr>
        </p:nvSpPr>
        <p:spPr>
          <a:noFill/>
          <a:ln cap="flat">
            <a:headEnd type="none" w="med" len="med"/>
            <a:tailEnd type="none" w="med" len="med"/>
          </a:ln>
        </p:spPr>
      </p:sp>
      <p:sp>
        <p:nvSpPr>
          <p:cNvPr id="28674" name="Shape 2"/>
          <p:cNvSpPr>
            <a:spLocks noGrp="1"/>
          </p:cNvSpPr>
          <p:nvPr>
            <p:ph type="body" idx="1"/>
          </p:nvPr>
        </p:nvSpPr>
        <p:spPr>
          <a:noFill/>
          <a:ln/>
        </p:spPr>
        <p:txBody>
          <a:bodyPr/>
          <a:lstStyle/>
          <a:p>
            <a:pPr eaLnBrk="1" hangingPunct="1">
              <a:spcBef>
                <a:spcPct val="0"/>
              </a:spcBef>
            </a:pPr>
            <a:endParaRPr lang="en-US">
              <a:latin typeface="Calibri" pitchFamily="34" charset="0"/>
            </a:endParaRPr>
          </a:p>
        </p:txBody>
      </p:sp>
      <p:sp>
        <p:nvSpPr>
          <p:cNvPr id="4" name="Slide Number Placeholder 3"/>
          <p:cNvSpPr>
            <a:spLocks noGrp="1"/>
          </p:cNvSpPr>
          <p:nvPr>
            <p:ph type="sldNum" sz="quarter" idx="5"/>
          </p:nvPr>
        </p:nvSpPr>
        <p:spPr/>
        <p:txBody>
          <a:bodyPr/>
          <a:lstStyle/>
          <a:p>
            <a:fld id="{0DFB0BFA-7B49-4E9E-874F-E59C05CD8D4D}" type="slidenum">
              <a:rPr lang="en-US"/>
              <a:pPr/>
              <a:t>37</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hape 1"/>
          <p:cNvSpPr>
            <a:spLocks noGrp="1" noRot="1" noChangeAspect="1" noTextEdit="1"/>
          </p:cNvSpPr>
          <p:nvPr>
            <p:ph type="sldImg"/>
          </p:nvPr>
        </p:nvSpPr>
        <p:spPr>
          <a:noFill/>
          <a:ln cap="flat">
            <a:headEnd type="none" w="med" len="med"/>
            <a:tailEnd type="none" w="med" len="med"/>
          </a:ln>
        </p:spPr>
      </p:sp>
      <p:sp>
        <p:nvSpPr>
          <p:cNvPr id="29698" name="Shape 2"/>
          <p:cNvSpPr>
            <a:spLocks noGrp="1"/>
          </p:cNvSpPr>
          <p:nvPr>
            <p:ph type="body" idx="1"/>
          </p:nvPr>
        </p:nvSpPr>
        <p:spPr>
          <a:noFill/>
          <a:ln/>
        </p:spPr>
        <p:txBody>
          <a:bodyPr/>
          <a:lstStyle/>
          <a:p>
            <a:pPr eaLnBrk="1" hangingPunct="1">
              <a:spcBef>
                <a:spcPct val="0"/>
              </a:spcBef>
            </a:pPr>
            <a:endParaRPr lang="en-US">
              <a:latin typeface="Calibri" pitchFamily="34" charset="0"/>
            </a:endParaRPr>
          </a:p>
        </p:txBody>
      </p:sp>
      <p:sp>
        <p:nvSpPr>
          <p:cNvPr id="4" name="Slide Number Placeholder 3"/>
          <p:cNvSpPr>
            <a:spLocks noGrp="1"/>
          </p:cNvSpPr>
          <p:nvPr>
            <p:ph type="sldNum" sz="quarter" idx="5"/>
          </p:nvPr>
        </p:nvSpPr>
        <p:spPr/>
        <p:txBody>
          <a:bodyPr/>
          <a:lstStyle/>
          <a:p>
            <a:fld id="{04F90D86-F132-4552-AB4D-02A2B5374C9F}" type="slidenum">
              <a:rPr lang="en-US"/>
              <a:pPr/>
              <a:t>38</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hape 1"/>
          <p:cNvSpPr>
            <a:spLocks noGrp="1" noRot="1" noChangeAspect="1" noTextEdit="1"/>
          </p:cNvSpPr>
          <p:nvPr>
            <p:ph type="sldImg"/>
          </p:nvPr>
        </p:nvSpPr>
        <p:spPr>
          <a:noFill/>
          <a:ln cap="flat">
            <a:headEnd type="none" w="med" len="med"/>
            <a:tailEnd type="none" w="med" len="med"/>
          </a:ln>
        </p:spPr>
      </p:sp>
      <p:sp>
        <p:nvSpPr>
          <p:cNvPr id="30722" name="Shape 2"/>
          <p:cNvSpPr>
            <a:spLocks noGrp="1"/>
          </p:cNvSpPr>
          <p:nvPr>
            <p:ph type="body" idx="1"/>
          </p:nvPr>
        </p:nvSpPr>
        <p:spPr>
          <a:noFill/>
          <a:ln/>
        </p:spPr>
        <p:txBody>
          <a:bodyPr/>
          <a:lstStyle/>
          <a:p>
            <a:pPr eaLnBrk="1" hangingPunct="1">
              <a:spcBef>
                <a:spcPct val="0"/>
              </a:spcBef>
            </a:pPr>
            <a:endParaRPr lang="en-US">
              <a:latin typeface="Calibri" pitchFamily="34" charset="0"/>
            </a:endParaRPr>
          </a:p>
        </p:txBody>
      </p:sp>
      <p:sp>
        <p:nvSpPr>
          <p:cNvPr id="4" name="Slide Number Placeholder 3"/>
          <p:cNvSpPr>
            <a:spLocks noGrp="1"/>
          </p:cNvSpPr>
          <p:nvPr>
            <p:ph type="sldNum" sz="quarter" idx="5"/>
          </p:nvPr>
        </p:nvSpPr>
        <p:spPr/>
        <p:txBody>
          <a:bodyPr/>
          <a:lstStyle/>
          <a:p>
            <a:fld id="{E3ED1DBD-99F2-428E-A4A9-6079AC2DDC06}" type="slidenum">
              <a:rPr lang="en-US"/>
              <a:pPr/>
              <a:t>39</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hape 1"/>
          <p:cNvSpPr>
            <a:spLocks noGrp="1" noRot="1" noChangeAspect="1" noTextEdit="1"/>
          </p:cNvSpPr>
          <p:nvPr>
            <p:ph type="sldImg"/>
          </p:nvPr>
        </p:nvSpPr>
        <p:spPr>
          <a:noFill/>
          <a:ln cap="flat">
            <a:headEnd type="none" w="med" len="med"/>
            <a:tailEnd type="none" w="med" len="med"/>
          </a:ln>
        </p:spPr>
      </p:sp>
      <p:sp>
        <p:nvSpPr>
          <p:cNvPr id="31746" name="Shape 2"/>
          <p:cNvSpPr>
            <a:spLocks noGrp="1"/>
          </p:cNvSpPr>
          <p:nvPr>
            <p:ph type="body" idx="1"/>
          </p:nvPr>
        </p:nvSpPr>
        <p:spPr>
          <a:noFill/>
          <a:ln/>
        </p:spPr>
        <p:txBody>
          <a:bodyPr/>
          <a:lstStyle/>
          <a:p>
            <a:pPr eaLnBrk="1" hangingPunct="1">
              <a:spcBef>
                <a:spcPct val="0"/>
              </a:spcBef>
            </a:pPr>
            <a:endParaRPr lang="en-US">
              <a:latin typeface="Calibri" pitchFamily="34" charset="0"/>
            </a:endParaRPr>
          </a:p>
        </p:txBody>
      </p:sp>
      <p:sp>
        <p:nvSpPr>
          <p:cNvPr id="4" name="Slide Number Placeholder 3"/>
          <p:cNvSpPr>
            <a:spLocks noGrp="1"/>
          </p:cNvSpPr>
          <p:nvPr>
            <p:ph type="sldNum" sz="quarter" idx="5"/>
          </p:nvPr>
        </p:nvSpPr>
        <p:spPr/>
        <p:txBody>
          <a:bodyPr/>
          <a:lstStyle/>
          <a:p>
            <a:fld id="{DBF33DB3-55CD-44DE-9576-83549CDB0874}" type="slidenum">
              <a:rPr lang="en-US"/>
              <a:pPr/>
              <a:t>40</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hape 1"/>
          <p:cNvSpPr>
            <a:spLocks noGrp="1" noRot="1" noChangeAspect="1" noTextEdit="1"/>
          </p:cNvSpPr>
          <p:nvPr>
            <p:ph type="sldImg"/>
          </p:nvPr>
        </p:nvSpPr>
        <p:spPr>
          <a:noFill/>
          <a:ln cap="flat">
            <a:headEnd type="none" w="med" len="med"/>
            <a:tailEnd type="none" w="med" len="med"/>
          </a:ln>
        </p:spPr>
      </p:sp>
      <p:sp>
        <p:nvSpPr>
          <p:cNvPr id="32770" name="Shape 2"/>
          <p:cNvSpPr>
            <a:spLocks noGrp="1"/>
          </p:cNvSpPr>
          <p:nvPr>
            <p:ph type="body" idx="1"/>
          </p:nvPr>
        </p:nvSpPr>
        <p:spPr>
          <a:noFill/>
          <a:ln/>
        </p:spPr>
        <p:txBody>
          <a:bodyPr/>
          <a:lstStyle/>
          <a:p>
            <a:pPr eaLnBrk="1" hangingPunct="1">
              <a:spcBef>
                <a:spcPct val="0"/>
              </a:spcBef>
            </a:pPr>
            <a:endParaRPr lang="en-US">
              <a:latin typeface="Calibri" pitchFamily="34" charset="0"/>
            </a:endParaRPr>
          </a:p>
        </p:txBody>
      </p:sp>
      <p:sp>
        <p:nvSpPr>
          <p:cNvPr id="4" name="Slide Number Placeholder 3"/>
          <p:cNvSpPr>
            <a:spLocks noGrp="1"/>
          </p:cNvSpPr>
          <p:nvPr>
            <p:ph type="sldNum" sz="quarter" idx="5"/>
          </p:nvPr>
        </p:nvSpPr>
        <p:spPr/>
        <p:txBody>
          <a:bodyPr/>
          <a:lstStyle/>
          <a:p>
            <a:fld id="{C06EA36A-2306-487C-B8F3-52CE838BEEEB}" type="slidenum">
              <a:rPr lang="en-US"/>
              <a:pPr/>
              <a:t>41</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hape 1"/>
          <p:cNvSpPr>
            <a:spLocks noGrp="1" noRot="1" noChangeAspect="1" noTextEdit="1"/>
          </p:cNvSpPr>
          <p:nvPr>
            <p:ph type="sldImg"/>
          </p:nvPr>
        </p:nvSpPr>
        <p:spPr>
          <a:noFill/>
          <a:ln cap="flat">
            <a:headEnd type="none" w="med" len="med"/>
            <a:tailEnd type="none" w="med" len="med"/>
          </a:ln>
        </p:spPr>
      </p:sp>
      <p:sp>
        <p:nvSpPr>
          <p:cNvPr id="33794" name="Shape 2"/>
          <p:cNvSpPr>
            <a:spLocks noGrp="1"/>
          </p:cNvSpPr>
          <p:nvPr>
            <p:ph type="body" idx="1"/>
          </p:nvPr>
        </p:nvSpPr>
        <p:spPr>
          <a:noFill/>
          <a:ln/>
        </p:spPr>
        <p:txBody>
          <a:bodyPr/>
          <a:lstStyle/>
          <a:p>
            <a:pPr eaLnBrk="1" hangingPunct="1">
              <a:spcBef>
                <a:spcPct val="0"/>
              </a:spcBef>
            </a:pPr>
            <a:endParaRPr lang="en-US">
              <a:latin typeface="Calibri" pitchFamily="34" charset="0"/>
            </a:endParaRPr>
          </a:p>
        </p:txBody>
      </p:sp>
      <p:sp>
        <p:nvSpPr>
          <p:cNvPr id="4" name="Slide Number Placeholder 3"/>
          <p:cNvSpPr>
            <a:spLocks noGrp="1"/>
          </p:cNvSpPr>
          <p:nvPr>
            <p:ph type="sldNum" sz="quarter" idx="5"/>
          </p:nvPr>
        </p:nvSpPr>
        <p:spPr/>
        <p:txBody>
          <a:bodyPr/>
          <a:lstStyle/>
          <a:p>
            <a:fld id="{A5FED508-FB9E-472B-86CD-0E3FDB0CD7B5}" type="slidenum">
              <a:rPr lang="en-US"/>
              <a:pPr/>
              <a:t>44</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hape 1"/>
          <p:cNvSpPr>
            <a:spLocks noGrp="1" noRot="1" noChangeAspect="1" noTextEdit="1"/>
          </p:cNvSpPr>
          <p:nvPr>
            <p:ph type="sldImg"/>
          </p:nvPr>
        </p:nvSpPr>
        <p:spPr>
          <a:noFill/>
          <a:ln cap="flat">
            <a:headEnd type="none" w="med" len="med"/>
            <a:tailEnd type="none" w="med" len="med"/>
          </a:ln>
        </p:spPr>
      </p:sp>
      <p:sp>
        <p:nvSpPr>
          <p:cNvPr id="34818" name="Shape 2"/>
          <p:cNvSpPr>
            <a:spLocks noGrp="1"/>
          </p:cNvSpPr>
          <p:nvPr>
            <p:ph type="body" idx="1"/>
          </p:nvPr>
        </p:nvSpPr>
        <p:spPr>
          <a:noFill/>
          <a:ln/>
        </p:spPr>
        <p:txBody>
          <a:bodyPr/>
          <a:lstStyle/>
          <a:p>
            <a:pPr eaLnBrk="1" hangingPunct="1">
              <a:spcBef>
                <a:spcPct val="0"/>
              </a:spcBef>
            </a:pPr>
            <a:endParaRPr lang="en-US">
              <a:latin typeface="Calibri" pitchFamily="34" charset="0"/>
            </a:endParaRPr>
          </a:p>
        </p:txBody>
      </p:sp>
      <p:sp>
        <p:nvSpPr>
          <p:cNvPr id="4" name="Slide Number Placeholder 3"/>
          <p:cNvSpPr>
            <a:spLocks noGrp="1"/>
          </p:cNvSpPr>
          <p:nvPr>
            <p:ph type="sldNum" sz="quarter" idx="5"/>
          </p:nvPr>
        </p:nvSpPr>
        <p:spPr/>
        <p:txBody>
          <a:bodyPr/>
          <a:lstStyle/>
          <a:p>
            <a:fld id="{38724323-64AD-4D80-92A7-44DFE99FCA41}" type="slidenum">
              <a:rPr lang="en-US"/>
              <a:pPr/>
              <a:t>45</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hape 1"/>
          <p:cNvSpPr>
            <a:spLocks noGrp="1" noRot="1" noChangeAspect="1" noTextEdit="1"/>
          </p:cNvSpPr>
          <p:nvPr>
            <p:ph type="sldImg"/>
          </p:nvPr>
        </p:nvSpPr>
        <p:spPr>
          <a:noFill/>
          <a:ln cap="flat">
            <a:headEnd type="none" w="med" len="med"/>
            <a:tailEnd type="none" w="med" len="med"/>
          </a:ln>
        </p:spPr>
      </p:sp>
      <p:sp>
        <p:nvSpPr>
          <p:cNvPr id="34818" name="Shape 2"/>
          <p:cNvSpPr>
            <a:spLocks noGrp="1"/>
          </p:cNvSpPr>
          <p:nvPr>
            <p:ph type="body" idx="1"/>
          </p:nvPr>
        </p:nvSpPr>
        <p:spPr>
          <a:noFill/>
          <a:ln/>
        </p:spPr>
        <p:txBody>
          <a:bodyPr/>
          <a:lstStyle/>
          <a:p>
            <a:pPr eaLnBrk="1" hangingPunct="1">
              <a:spcBef>
                <a:spcPct val="0"/>
              </a:spcBef>
            </a:pPr>
            <a:endParaRPr lang="en-US">
              <a:latin typeface="Calibri" pitchFamily="34" charset="0"/>
            </a:endParaRPr>
          </a:p>
        </p:txBody>
      </p:sp>
      <p:sp>
        <p:nvSpPr>
          <p:cNvPr id="4" name="Slide Number Placeholder 3"/>
          <p:cNvSpPr>
            <a:spLocks noGrp="1"/>
          </p:cNvSpPr>
          <p:nvPr>
            <p:ph type="sldNum" sz="quarter" idx="5"/>
          </p:nvPr>
        </p:nvSpPr>
        <p:spPr>
          <a:noFill/>
        </p:spPr>
        <p:txBody>
          <a:bodyPr/>
          <a:lstStyle/>
          <a:p>
            <a:fld id="{5DAC29B1-E583-424B-B3A6-5D591E7A97C9}" type="slidenum">
              <a:rPr lang="en-US"/>
              <a:pPr/>
              <a:t>47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hape 1"/>
          <p:cNvSpPr>
            <a:spLocks noGrp="1" noRot="1" noChangeAspect="1" noTextEdit="1"/>
          </p:cNvSpPr>
          <p:nvPr>
            <p:ph type="sldImg"/>
          </p:nvPr>
        </p:nvSpPr>
        <p:spPr>
          <a:noFill/>
          <a:ln cap="flat">
            <a:headEnd type="none" w="med" len="med"/>
            <a:tailEnd type="none" w="med" len="med"/>
          </a:ln>
        </p:spPr>
      </p:sp>
      <p:sp>
        <p:nvSpPr>
          <p:cNvPr id="20482" name="Shape 2"/>
          <p:cNvSpPr>
            <a:spLocks noGrp="1"/>
          </p:cNvSpPr>
          <p:nvPr>
            <p:ph type="body" idx="1"/>
          </p:nvPr>
        </p:nvSpPr>
        <p:spPr>
          <a:noFill/>
          <a:ln/>
        </p:spPr>
        <p:txBody>
          <a:bodyPr/>
          <a:lstStyle/>
          <a:p>
            <a:pPr eaLnBrk="1" hangingPunct="1">
              <a:spcBef>
                <a:spcPct val="0"/>
              </a:spcBef>
            </a:pPr>
            <a:endParaRPr lang="en-US">
              <a:latin typeface="Calibri" pitchFamily="34" charset="0"/>
            </a:endParaRPr>
          </a:p>
        </p:txBody>
      </p:sp>
      <p:sp>
        <p:nvSpPr>
          <p:cNvPr id="4" name="Slide Number Placeholder 3"/>
          <p:cNvSpPr>
            <a:spLocks noGrp="1"/>
          </p:cNvSpPr>
          <p:nvPr>
            <p:ph type="sldNum" sz="quarter" idx="5"/>
          </p:nvPr>
        </p:nvSpPr>
        <p:spPr>
          <a:noFill/>
        </p:spPr>
        <p:txBody>
          <a:bodyPr/>
          <a:lstStyle/>
          <a:p>
            <a:fld id="{F19BA245-94F1-4050-A595-73171EB06568}" type="slidenum">
              <a:rPr lang="en-US"/>
              <a:pPr/>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hape 1"/>
          <p:cNvSpPr>
            <a:spLocks noGrp="1" noRot="1" noChangeAspect="1" noTextEdit="1"/>
          </p:cNvSpPr>
          <p:nvPr>
            <p:ph type="sldImg"/>
          </p:nvPr>
        </p:nvSpPr>
        <p:spPr>
          <a:noFill/>
          <a:ln cap="flat">
            <a:headEnd type="none" w="med" len="med"/>
            <a:tailEnd type="none" w="med" len="med"/>
          </a:ln>
        </p:spPr>
      </p:sp>
      <p:sp>
        <p:nvSpPr>
          <p:cNvPr id="23554" name="Shape 2"/>
          <p:cNvSpPr>
            <a:spLocks noGrp="1"/>
          </p:cNvSpPr>
          <p:nvPr>
            <p:ph type="body" idx="1"/>
          </p:nvPr>
        </p:nvSpPr>
        <p:spPr>
          <a:noFill/>
          <a:ln/>
        </p:spPr>
        <p:txBody>
          <a:bodyPr/>
          <a:lstStyle/>
          <a:p>
            <a:pPr eaLnBrk="1" hangingPunct="1">
              <a:spcBef>
                <a:spcPct val="0"/>
              </a:spcBef>
            </a:pPr>
            <a:endParaRPr lang="en-US">
              <a:latin typeface="Calibri" pitchFamily="34" charset="0"/>
            </a:endParaRPr>
          </a:p>
        </p:txBody>
      </p:sp>
      <p:sp>
        <p:nvSpPr>
          <p:cNvPr id="4" name="Slide Number Placeholder 3"/>
          <p:cNvSpPr>
            <a:spLocks noGrp="1"/>
          </p:cNvSpPr>
          <p:nvPr>
            <p:ph type="sldNum" sz="quarter" idx="5"/>
          </p:nvPr>
        </p:nvSpPr>
        <p:spPr>
          <a:noFill/>
        </p:spPr>
        <p:txBody>
          <a:bodyPr/>
          <a:lstStyle/>
          <a:p>
            <a:fld id="{ED7E7754-07E8-4FA1-B9FB-ACC532A5CC84}" type="slidenum">
              <a:rPr lang="en-US"/>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hape 1"/>
          <p:cNvSpPr>
            <a:spLocks noGrp="1" noRot="1" noChangeAspect="1" noTextEdit="1"/>
          </p:cNvSpPr>
          <p:nvPr>
            <p:ph type="sldImg"/>
          </p:nvPr>
        </p:nvSpPr>
        <p:spPr>
          <a:noFill/>
          <a:ln cap="flat">
            <a:headEnd type="none" w="med" len="med"/>
            <a:tailEnd type="none" w="med" len="med"/>
          </a:ln>
        </p:spPr>
      </p:sp>
      <p:sp>
        <p:nvSpPr>
          <p:cNvPr id="24578" name="Shape 2"/>
          <p:cNvSpPr>
            <a:spLocks noGrp="1"/>
          </p:cNvSpPr>
          <p:nvPr>
            <p:ph type="body" idx="1"/>
          </p:nvPr>
        </p:nvSpPr>
        <p:spPr>
          <a:noFill/>
          <a:ln/>
        </p:spPr>
        <p:txBody>
          <a:bodyPr/>
          <a:lstStyle/>
          <a:p>
            <a:pPr eaLnBrk="1" hangingPunct="1">
              <a:spcBef>
                <a:spcPct val="0"/>
              </a:spcBef>
            </a:pPr>
            <a:endParaRPr lang="en-US">
              <a:latin typeface="Calibri" pitchFamily="34" charset="0"/>
            </a:endParaRPr>
          </a:p>
        </p:txBody>
      </p:sp>
      <p:sp>
        <p:nvSpPr>
          <p:cNvPr id="4" name="Slide Number Placeholder 3"/>
          <p:cNvSpPr>
            <a:spLocks noGrp="1"/>
          </p:cNvSpPr>
          <p:nvPr>
            <p:ph type="sldNum" sz="quarter" idx="5"/>
          </p:nvPr>
        </p:nvSpPr>
        <p:spPr>
          <a:noFill/>
        </p:spPr>
        <p:txBody>
          <a:bodyPr/>
          <a:lstStyle/>
          <a:p>
            <a:fld id="{9B4C94D2-6089-49E6-B1AA-9E824AC7FD79}" type="slidenum">
              <a:rPr lang="en-US"/>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hape 1"/>
          <p:cNvSpPr>
            <a:spLocks noGrp="1" noRot="1" noChangeAspect="1" noTextEdit="1"/>
          </p:cNvSpPr>
          <p:nvPr>
            <p:ph type="sldImg"/>
          </p:nvPr>
        </p:nvSpPr>
        <p:spPr>
          <a:noFill/>
          <a:ln cap="flat">
            <a:headEnd type="none" w="med" len="med"/>
            <a:tailEnd type="none" w="med" len="med"/>
          </a:ln>
        </p:spPr>
      </p:sp>
      <p:sp>
        <p:nvSpPr>
          <p:cNvPr id="25602" name="Shape 2"/>
          <p:cNvSpPr>
            <a:spLocks noGrp="1"/>
          </p:cNvSpPr>
          <p:nvPr>
            <p:ph type="body" idx="1"/>
          </p:nvPr>
        </p:nvSpPr>
        <p:spPr>
          <a:noFill/>
          <a:ln/>
        </p:spPr>
        <p:txBody>
          <a:bodyPr/>
          <a:lstStyle/>
          <a:p>
            <a:pPr eaLnBrk="1" hangingPunct="1">
              <a:spcBef>
                <a:spcPct val="0"/>
              </a:spcBef>
            </a:pPr>
            <a:endParaRPr lang="en-US">
              <a:latin typeface="Calibri" pitchFamily="34" charset="0"/>
            </a:endParaRPr>
          </a:p>
        </p:txBody>
      </p:sp>
      <p:sp>
        <p:nvSpPr>
          <p:cNvPr id="4" name="Slide Number Placeholder 3"/>
          <p:cNvSpPr>
            <a:spLocks noGrp="1"/>
          </p:cNvSpPr>
          <p:nvPr>
            <p:ph type="sldNum" sz="quarter" idx="5"/>
          </p:nvPr>
        </p:nvSpPr>
        <p:spPr>
          <a:noFill/>
        </p:spPr>
        <p:txBody>
          <a:bodyPr/>
          <a:lstStyle/>
          <a:p>
            <a:fld id="{A44DFE74-A6A5-441A-8E68-A04CB9657F57}" type="slidenum">
              <a:rPr lang="en-US"/>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hape 1"/>
          <p:cNvSpPr>
            <a:spLocks noGrp="1" noRot="1" noChangeAspect="1" noTextEdit="1"/>
          </p:cNvSpPr>
          <p:nvPr>
            <p:ph type="sldImg"/>
          </p:nvPr>
        </p:nvSpPr>
        <p:spPr>
          <a:noFill/>
          <a:ln cap="flat">
            <a:headEnd type="none" w="med" len="med"/>
            <a:tailEnd type="none" w="med" len="med"/>
          </a:ln>
        </p:spPr>
      </p:sp>
      <p:sp>
        <p:nvSpPr>
          <p:cNvPr id="26626" name="Shape 2"/>
          <p:cNvSpPr>
            <a:spLocks noGrp="1"/>
          </p:cNvSpPr>
          <p:nvPr>
            <p:ph type="body" idx="1"/>
          </p:nvPr>
        </p:nvSpPr>
        <p:spPr>
          <a:noFill/>
          <a:ln/>
        </p:spPr>
        <p:txBody>
          <a:bodyPr/>
          <a:lstStyle/>
          <a:p>
            <a:pPr eaLnBrk="1" hangingPunct="1">
              <a:spcBef>
                <a:spcPct val="0"/>
              </a:spcBef>
            </a:pPr>
            <a:endParaRPr lang="en-US">
              <a:latin typeface="Calibri" pitchFamily="34" charset="0"/>
            </a:endParaRPr>
          </a:p>
        </p:txBody>
      </p:sp>
      <p:sp>
        <p:nvSpPr>
          <p:cNvPr id="4" name="Slide Number Placeholder 3"/>
          <p:cNvSpPr>
            <a:spLocks noGrp="1"/>
          </p:cNvSpPr>
          <p:nvPr>
            <p:ph type="sldNum" sz="quarter" idx="5"/>
          </p:nvPr>
        </p:nvSpPr>
        <p:spPr>
          <a:noFill/>
        </p:spPr>
        <p:txBody>
          <a:bodyPr/>
          <a:lstStyle/>
          <a:p>
            <a:fld id="{513FDE45-8D13-4FC6-BDFA-FEACC1BA2D4F}" type="slidenum">
              <a:rPr lang="en-US"/>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hape 1"/>
          <p:cNvSpPr>
            <a:spLocks noGrp="1" noRot="1" noChangeAspect="1" noTextEdit="1"/>
          </p:cNvSpPr>
          <p:nvPr>
            <p:ph type="sldImg"/>
          </p:nvPr>
        </p:nvSpPr>
        <p:spPr>
          <a:noFill/>
          <a:ln cap="flat">
            <a:headEnd type="none" w="med" len="med"/>
            <a:tailEnd type="none" w="med" len="med"/>
          </a:ln>
        </p:spPr>
      </p:sp>
      <p:sp>
        <p:nvSpPr>
          <p:cNvPr id="27650" name="Shape 2"/>
          <p:cNvSpPr>
            <a:spLocks noGrp="1"/>
          </p:cNvSpPr>
          <p:nvPr>
            <p:ph type="body" idx="1"/>
          </p:nvPr>
        </p:nvSpPr>
        <p:spPr>
          <a:noFill/>
          <a:ln/>
        </p:spPr>
        <p:txBody>
          <a:bodyPr/>
          <a:lstStyle/>
          <a:p>
            <a:pPr eaLnBrk="1" hangingPunct="1">
              <a:spcBef>
                <a:spcPct val="0"/>
              </a:spcBef>
            </a:pPr>
            <a:endParaRPr lang="en-US">
              <a:latin typeface="Calibri" pitchFamily="34" charset="0"/>
            </a:endParaRPr>
          </a:p>
        </p:txBody>
      </p:sp>
      <p:sp>
        <p:nvSpPr>
          <p:cNvPr id="4" name="Slide Number Placeholder 3"/>
          <p:cNvSpPr>
            <a:spLocks noGrp="1"/>
          </p:cNvSpPr>
          <p:nvPr>
            <p:ph type="sldNum" sz="quarter" idx="5"/>
          </p:nvPr>
        </p:nvSpPr>
        <p:spPr>
          <a:noFill/>
        </p:spPr>
        <p:txBody>
          <a:bodyPr/>
          <a:lstStyle/>
          <a:p>
            <a:fld id="{93D405C1-8FF1-41C2-A89C-D051831289E8}" type="slidenum">
              <a:rPr lang="en-US"/>
              <a:pPr/>
              <a:t>16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hape 1"/>
          <p:cNvSpPr>
            <a:spLocks noGrp="1" noRot="1" noChangeAspect="1" noTextEdit="1"/>
          </p:cNvSpPr>
          <p:nvPr>
            <p:ph type="sldImg"/>
          </p:nvPr>
        </p:nvSpPr>
        <p:spPr>
          <a:noFill/>
          <a:ln cap="flat">
            <a:headEnd type="none" w="med" len="med"/>
            <a:tailEnd type="none" w="med" len="med"/>
          </a:ln>
        </p:spPr>
      </p:sp>
      <p:sp>
        <p:nvSpPr>
          <p:cNvPr id="28674" name="Shape 2"/>
          <p:cNvSpPr>
            <a:spLocks noGrp="1"/>
          </p:cNvSpPr>
          <p:nvPr>
            <p:ph type="body" idx="1"/>
          </p:nvPr>
        </p:nvSpPr>
        <p:spPr>
          <a:noFill/>
          <a:ln/>
        </p:spPr>
        <p:txBody>
          <a:bodyPr/>
          <a:lstStyle/>
          <a:p>
            <a:pPr eaLnBrk="1" hangingPunct="1">
              <a:spcBef>
                <a:spcPct val="0"/>
              </a:spcBef>
            </a:pPr>
            <a:endParaRPr lang="en-US">
              <a:latin typeface="Calibri" pitchFamily="34" charset="0"/>
            </a:endParaRPr>
          </a:p>
        </p:txBody>
      </p:sp>
      <p:sp>
        <p:nvSpPr>
          <p:cNvPr id="4" name="Slide Number Placeholder 3"/>
          <p:cNvSpPr>
            <a:spLocks noGrp="1"/>
          </p:cNvSpPr>
          <p:nvPr>
            <p:ph type="sldNum" sz="quarter" idx="5"/>
          </p:nvPr>
        </p:nvSpPr>
        <p:spPr>
          <a:noFill/>
        </p:spPr>
        <p:txBody>
          <a:bodyPr/>
          <a:lstStyle/>
          <a:p>
            <a:fld id="{CD37E9A1-C231-411F-BD3D-D66BB851B4C7}" type="slidenum">
              <a:rPr lang="en-US"/>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80AEEB-2088-407F-871B-FD8DA282BD4A}" type="datetimeFigureOut">
              <a:rPr lang="en-US" smtClean="0"/>
              <a:pPr/>
              <a:t>11/11/2010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E70235-9D8A-4433-9EA7-AAE91A7C040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80AEEB-2088-407F-871B-FD8DA282BD4A}" type="datetimeFigureOut">
              <a:rPr lang="en-US" smtClean="0"/>
              <a:pPr/>
              <a:t>11/11/2010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E70235-9D8A-4433-9EA7-AAE91A7C040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80AEEB-2088-407F-871B-FD8DA282BD4A}" type="datetimeFigureOut">
              <a:rPr lang="en-US" smtClean="0"/>
              <a:pPr/>
              <a:t>11/11/2010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E70235-9D8A-4433-9EA7-AAE91A7C040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80AEEB-2088-407F-871B-FD8DA282BD4A}" type="datetimeFigureOut">
              <a:rPr lang="en-US" smtClean="0"/>
              <a:pPr/>
              <a:t>11/11/2010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E70235-9D8A-4433-9EA7-AAE91A7C040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80AEEB-2088-407F-871B-FD8DA282BD4A}" type="datetimeFigureOut">
              <a:rPr lang="en-US" smtClean="0"/>
              <a:pPr/>
              <a:t>11/11/2010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E70235-9D8A-4433-9EA7-AAE91A7C040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80AEEB-2088-407F-871B-FD8DA282BD4A}" type="datetimeFigureOut">
              <a:rPr lang="en-US" smtClean="0"/>
              <a:pPr/>
              <a:t>11/11/2010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E70235-9D8A-4433-9EA7-AAE91A7C040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80AEEB-2088-407F-871B-FD8DA282BD4A}" type="datetimeFigureOut">
              <a:rPr lang="en-US" smtClean="0"/>
              <a:pPr/>
              <a:t>11/11/2010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E70235-9D8A-4433-9EA7-AAE91A7C040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80AEEB-2088-407F-871B-FD8DA282BD4A}" type="datetimeFigureOut">
              <a:rPr lang="en-US" smtClean="0"/>
              <a:pPr/>
              <a:t>11/11/2010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E70235-9D8A-4433-9EA7-AAE91A7C040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80AEEB-2088-407F-871B-FD8DA282BD4A}" type="datetimeFigureOut">
              <a:rPr lang="en-US" smtClean="0"/>
              <a:pPr/>
              <a:t>11/11/2010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E70235-9D8A-4433-9EA7-AAE91A7C040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80AEEB-2088-407F-871B-FD8DA282BD4A}" type="datetimeFigureOut">
              <a:rPr lang="en-US" smtClean="0"/>
              <a:pPr/>
              <a:t>11/11/2010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E70235-9D8A-4433-9EA7-AAE91A7C040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80AEEB-2088-407F-871B-FD8DA282BD4A}" type="datetimeFigureOut">
              <a:rPr lang="en-US" smtClean="0"/>
              <a:pPr/>
              <a:t>11/11/2010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E70235-9D8A-4433-9EA7-AAE91A7C040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80AEEB-2088-407F-871B-FD8DA282BD4A}" type="datetimeFigureOut">
              <a:rPr lang="en-US" smtClean="0"/>
              <a:pPr/>
              <a:t>11/11/2010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E70235-9D8A-4433-9EA7-AAE91A7C040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bootstrap.org/augdocs/friedewald030402/augmentinghumanintellect/AHI62.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wiki/Image:Easy_Java_AWT_example.jpg"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java.sun.com/javase/6/docs/api/java/awt/LayoutManager.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java.sun.com/docs/books/tutorial/uiswing/layout/visual.html" TargetMode="Externa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java/awt/event/ActionListener.html"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hyperlink" Target="http://download.oracle.com/javase/6/docs/api/javax/swing/SwingWorker.html"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29.jpeg"/></Relationships>
</file>

<file path=ppt/slides/_rels/slide5.xml.rels><?xml version="1.0" encoding="UTF-8" standalone="yes"?>
<Relationships xmlns="http://schemas.openxmlformats.org/package/2006/relationships"><Relationship Id="rId3" Type="http://schemas.openxmlformats.org/officeDocument/2006/relationships/hyperlink" Target="http://www.cl.cam.ac.uk/TechReports/UCAM-CL-TR-574.pdf"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bootstrap.org/augdocs/friedewald030402/augmentinghumanintellect/AHI62.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sri.com/news/storykits/1968video.html"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98131" y="4784226"/>
            <a:ext cx="2388394" cy="1071563"/>
          </a:xfrm>
          <a:noFill/>
        </p:spPr>
        <p:txBody>
          <a:bodyPr>
            <a:normAutofit fontScale="92500" lnSpcReduction="20000"/>
          </a:bodyPr>
          <a:lstStyle/>
          <a:p>
            <a:pPr algn="r">
              <a:lnSpc>
                <a:spcPct val="110000"/>
              </a:lnSpc>
              <a:spcBef>
                <a:spcPts val="0"/>
              </a:spcBef>
            </a:pPr>
            <a:r>
              <a:rPr lang="en-US" sz="2400" dirty="0" smtClean="0">
                <a:solidFill>
                  <a:schemeClr val="tx1"/>
                </a:solidFill>
              </a:rPr>
              <a:t>Fall 2010</a:t>
            </a:r>
          </a:p>
          <a:p>
            <a:pPr algn="r">
              <a:lnSpc>
                <a:spcPct val="110000"/>
              </a:lnSpc>
              <a:spcBef>
                <a:spcPts val="0"/>
              </a:spcBef>
            </a:pPr>
            <a:r>
              <a:rPr lang="en-US" sz="2400" dirty="0" err="1" smtClean="0">
                <a:solidFill>
                  <a:schemeClr val="tx1"/>
                </a:solidFill>
              </a:rPr>
              <a:t>UVa</a:t>
            </a:r>
            <a:endParaRPr lang="en-US" sz="2400" dirty="0" smtClean="0">
              <a:solidFill>
                <a:schemeClr val="tx1"/>
              </a:solidFill>
            </a:endParaRPr>
          </a:p>
          <a:p>
            <a:pPr algn="r">
              <a:lnSpc>
                <a:spcPct val="110000"/>
              </a:lnSpc>
              <a:spcBef>
                <a:spcPts val="0"/>
              </a:spcBef>
            </a:pPr>
            <a:r>
              <a:rPr lang="en-US" sz="2400" dirty="0" smtClean="0">
                <a:solidFill>
                  <a:schemeClr val="tx1"/>
                </a:solidFill>
              </a:rPr>
              <a:t>David Evans</a:t>
            </a:r>
            <a:endParaRPr lang="en-US" sz="2400" dirty="0">
              <a:solidFill>
                <a:schemeClr val="tx1"/>
              </a:solidFill>
            </a:endParaRPr>
          </a:p>
        </p:txBody>
      </p:sp>
      <p:sp>
        <p:nvSpPr>
          <p:cNvPr id="6" name="Rectangle 5"/>
          <p:cNvSpPr/>
          <p:nvPr/>
        </p:nvSpPr>
        <p:spPr>
          <a:xfrm>
            <a:off x="228600" y="152401"/>
            <a:ext cx="8534400" cy="646331"/>
          </a:xfrm>
          <a:prstGeom prst="rect">
            <a:avLst/>
          </a:prstGeom>
        </p:spPr>
        <p:txBody>
          <a:bodyPr wrap="square">
            <a:spAutoFit/>
          </a:bodyPr>
          <a:lstStyle/>
          <a:p>
            <a:pPr algn="ctr"/>
            <a:r>
              <a:rPr lang="en-US" sz="3600" dirty="0" smtClean="0"/>
              <a:t>cs2220: Engineering Software</a:t>
            </a:r>
            <a:endParaRPr lang="en-US" sz="3600" dirty="0"/>
          </a:p>
        </p:txBody>
      </p:sp>
      <p:sp>
        <p:nvSpPr>
          <p:cNvPr id="2" name="Title 1"/>
          <p:cNvSpPr>
            <a:spLocks noGrp="1"/>
          </p:cNvSpPr>
          <p:nvPr>
            <p:ph type="ctrTitle"/>
          </p:nvPr>
        </p:nvSpPr>
        <p:spPr>
          <a:xfrm>
            <a:off x="4874281" y="1371600"/>
            <a:ext cx="3888719" cy="2127302"/>
          </a:xfrm>
          <a:noFill/>
        </p:spPr>
        <p:txBody>
          <a:bodyPr>
            <a:noAutofit/>
          </a:bodyPr>
          <a:lstStyle/>
          <a:p>
            <a:pPr algn="r"/>
            <a:r>
              <a:rPr lang="en-US" dirty="0" smtClean="0"/>
              <a:t>Class 22:</a:t>
            </a:r>
            <a:br>
              <a:rPr lang="en-US" dirty="0" smtClean="0"/>
            </a:br>
            <a:r>
              <a:rPr lang="en-US" dirty="0" smtClean="0"/>
              <a:t>Graphical User Interfaces</a:t>
            </a:r>
            <a:endParaRPr lang="en-US" b="1" dirty="0" smtClean="0"/>
          </a:p>
        </p:txBody>
      </p:sp>
      <p:pic>
        <p:nvPicPr>
          <p:cNvPr id="1026" name="Picture 2"/>
          <p:cNvPicPr>
            <a:picLocks noChangeAspect="1" noChangeArrowheads="1"/>
          </p:cNvPicPr>
          <p:nvPr/>
        </p:nvPicPr>
        <p:blipFill>
          <a:blip r:embed="rId2" cstate="print"/>
          <a:srcRect/>
          <a:stretch>
            <a:fillRect/>
          </a:stretch>
        </p:blipFill>
        <p:spPr bwMode="auto">
          <a:xfrm>
            <a:off x="381000" y="1600200"/>
            <a:ext cx="4876800" cy="4111518"/>
          </a:xfrm>
          <a:prstGeom prst="rect">
            <a:avLst/>
          </a:prstGeom>
          <a:noFill/>
          <a:ln w="9525">
            <a:noFill/>
            <a:miter lim="800000"/>
            <a:headEnd/>
            <a:tailEnd/>
          </a:ln>
        </p:spPr>
      </p:pic>
      <p:sp>
        <p:nvSpPr>
          <p:cNvPr id="7" name="TextBox 6"/>
          <p:cNvSpPr txBox="1"/>
          <p:nvPr/>
        </p:nvSpPr>
        <p:spPr>
          <a:xfrm>
            <a:off x="685800" y="5715000"/>
            <a:ext cx="1132618" cy="369332"/>
          </a:xfrm>
          <a:prstGeom prst="rect">
            <a:avLst/>
          </a:prstGeom>
          <a:noFill/>
        </p:spPr>
        <p:txBody>
          <a:bodyPr wrap="none" rtlCol="0">
            <a:spAutoFit/>
          </a:bodyPr>
          <a:lstStyle/>
          <a:p>
            <a:r>
              <a:rPr lang="en-US" dirty="0" smtClean="0"/>
              <a:t>Xerox Star</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989340" y="6148900"/>
            <a:ext cx="5562600" cy="369332"/>
          </a:xfrm>
          <a:prstGeom prst="rect">
            <a:avLst/>
          </a:prstGeom>
          <a:solidFill>
            <a:srgbClr val="FFFFFF"/>
          </a:solidFill>
          <a:ln w="9525">
            <a:noFill/>
            <a:miter lim="800000"/>
            <a:headEnd/>
            <a:tailEnd/>
          </a:ln>
        </p:spPr>
        <p:txBody>
          <a:bodyPr wrap="square">
            <a:spAutoFit/>
          </a:bodyPr>
          <a:lstStyle/>
          <a:p>
            <a:pPr eaLnBrk="0" hangingPunct="0"/>
            <a:r>
              <a:rPr lang="en-US" sz="1800" dirty="0"/>
              <a:t>Douglas </a:t>
            </a:r>
            <a:r>
              <a:rPr lang="en-US" sz="1800" dirty="0" err="1"/>
              <a:t>Engelbart</a:t>
            </a:r>
            <a:r>
              <a:rPr lang="en-US" sz="1800" dirty="0"/>
              <a:t>, </a:t>
            </a:r>
            <a:r>
              <a:rPr lang="en-US" sz="1800" i="1" dirty="0">
                <a:hlinkClick r:id="rId3"/>
              </a:rPr>
              <a:t>Augmenting Human Intellect </a:t>
            </a:r>
            <a:r>
              <a:rPr lang="en-US" sz="1800" dirty="0"/>
              <a:t>(1962)</a:t>
            </a:r>
          </a:p>
        </p:txBody>
      </p:sp>
      <p:sp>
        <p:nvSpPr>
          <p:cNvPr id="6" name="Rectangle 5"/>
          <p:cNvSpPr>
            <a:spLocks noChangeArrowheads="1"/>
          </p:cNvSpPr>
          <p:nvPr/>
        </p:nvSpPr>
        <p:spPr bwMode="auto">
          <a:xfrm>
            <a:off x="381000" y="381000"/>
            <a:ext cx="3352800" cy="5632311"/>
          </a:xfrm>
          <a:prstGeom prst="rect">
            <a:avLst/>
          </a:prstGeom>
          <a:solidFill>
            <a:srgbClr val="FFFFFF"/>
          </a:solidFill>
          <a:ln w="9525">
            <a:noFill/>
            <a:miter lim="800000"/>
            <a:headEnd/>
            <a:tailEnd/>
          </a:ln>
        </p:spPr>
        <p:txBody>
          <a:bodyPr wrap="square">
            <a:spAutoFit/>
          </a:bodyPr>
          <a:lstStyle/>
          <a:p>
            <a:pPr eaLnBrk="0" hangingPunct="0"/>
            <a:r>
              <a:rPr lang="en-US" sz="2000" dirty="0"/>
              <a:t>“We see the quickest gains emerging from (1) giving the human the minute-by-minute services of a digital computer equipped with computer-driven cathode-ray-tube display, and (2) </a:t>
            </a:r>
            <a:r>
              <a:rPr lang="en-US" sz="2000" b="1" dirty="0"/>
              <a:t>developing the new methods of thinking and working that allow the human to capitalize upon the computer’s help</a:t>
            </a:r>
            <a:r>
              <a:rPr lang="en-US" sz="2000" dirty="0"/>
              <a:t>. By this same strategy, we recommend that an initial research effort develop a prototype system of this sort aimed at increasing human effectiveness in the task of computer programming.”</a:t>
            </a:r>
          </a:p>
        </p:txBody>
      </p:sp>
      <p:pic>
        <p:nvPicPr>
          <p:cNvPr id="3079" name="Picture 7" descr="Douglas%20Engelbart-med"/>
          <p:cNvPicPr>
            <a:picLocks noChangeAspect="1" noChangeArrowheads="1"/>
          </p:cNvPicPr>
          <p:nvPr/>
        </p:nvPicPr>
        <p:blipFill>
          <a:blip r:embed="rId4" cstate="print"/>
          <a:srcRect l="11411" r="6897"/>
          <a:stretch>
            <a:fillRect/>
          </a:stretch>
        </p:blipFill>
        <p:spPr bwMode="auto">
          <a:xfrm>
            <a:off x="3795516" y="928255"/>
            <a:ext cx="5257800" cy="4292036"/>
          </a:xfrm>
          <a:prstGeom prst="rect">
            <a:avLst/>
          </a:prstGeom>
          <a:noFill/>
        </p:spPr>
      </p:pic>
      <p:sp>
        <p:nvSpPr>
          <p:cNvPr id="3080" name="Text Box 8"/>
          <p:cNvSpPr txBox="1">
            <a:spLocks noChangeArrowheads="1"/>
          </p:cNvSpPr>
          <p:nvPr/>
        </p:nvSpPr>
        <p:spPr bwMode="auto">
          <a:xfrm>
            <a:off x="5052075" y="415833"/>
            <a:ext cx="2928687" cy="400110"/>
          </a:xfrm>
          <a:prstGeom prst="rect">
            <a:avLst/>
          </a:prstGeom>
          <a:noFill/>
          <a:ln w="31750">
            <a:noFill/>
            <a:miter lim="800000"/>
            <a:headEnd/>
            <a:tailEnd/>
          </a:ln>
          <a:effectLst/>
        </p:spPr>
        <p:txBody>
          <a:bodyPr wrap="none">
            <a:spAutoFit/>
          </a:bodyPr>
          <a:lstStyle/>
          <a:p>
            <a:pPr algn="ctr"/>
            <a:r>
              <a:rPr lang="en-US" sz="2000" dirty="0"/>
              <a:t>Medal of Technology 2000</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itle 202753"/>
          <p:cNvSpPr>
            <a:spLocks noGrp="1" noChangeArrowheads="1"/>
          </p:cNvSpPr>
          <p:nvPr>
            <p:ph type="title"/>
          </p:nvPr>
        </p:nvSpPr>
        <p:spPr>
          <a:xfrm>
            <a:off x="4991415" y="108383"/>
            <a:ext cx="3657600" cy="1078070"/>
          </a:xfrm>
        </p:spPr>
        <p:txBody>
          <a:bodyPr/>
          <a:lstStyle/>
          <a:p>
            <a:r>
              <a:rPr lang="en-US" dirty="0" smtClean="0"/>
              <a:t>Xerox Alto</a:t>
            </a:r>
          </a:p>
        </p:txBody>
      </p:sp>
      <p:pic>
        <p:nvPicPr>
          <p:cNvPr id="6146" name="Rectangle 202756"/>
          <p:cNvPicPr>
            <a:picLocks noChangeAspect="1" noChangeArrowheads="1"/>
          </p:cNvPicPr>
          <p:nvPr/>
        </p:nvPicPr>
        <p:blipFill>
          <a:blip r:embed="rId3" cstate="print"/>
          <a:srcRect/>
          <a:stretch>
            <a:fillRect/>
          </a:stretch>
        </p:blipFill>
        <p:spPr bwMode="auto">
          <a:xfrm>
            <a:off x="582613" y="282575"/>
            <a:ext cx="3951287" cy="5815013"/>
          </a:xfrm>
          <a:prstGeom prst="rect">
            <a:avLst/>
          </a:prstGeom>
          <a:noFill/>
          <a:ln w="9525">
            <a:noFill/>
            <a:miter lim="800000"/>
            <a:headEnd/>
            <a:tailEnd/>
          </a:ln>
        </p:spPr>
      </p:pic>
      <p:sp>
        <p:nvSpPr>
          <p:cNvPr id="6147" name="TextBox 202757"/>
          <p:cNvSpPr txBox="1">
            <a:spLocks noChangeArrowheads="1"/>
          </p:cNvSpPr>
          <p:nvPr/>
        </p:nvSpPr>
        <p:spPr bwMode="auto">
          <a:xfrm>
            <a:off x="6148867" y="6197587"/>
            <a:ext cx="1820691" cy="369332"/>
          </a:xfrm>
          <a:prstGeom prst="rect">
            <a:avLst/>
          </a:prstGeom>
          <a:noFill/>
          <a:ln w="9525">
            <a:noFill/>
            <a:miter lim="800000"/>
            <a:headEnd/>
            <a:tailEnd/>
          </a:ln>
        </p:spPr>
        <p:txBody>
          <a:bodyPr wrap="none">
            <a:spAutoFit/>
          </a:bodyPr>
          <a:lstStyle/>
          <a:p>
            <a:pPr algn="ctr"/>
            <a:r>
              <a:rPr lang="en-US" dirty="0"/>
              <a:t>Xerox PARC, 1973</a:t>
            </a:r>
          </a:p>
        </p:txBody>
      </p:sp>
      <p:pic>
        <p:nvPicPr>
          <p:cNvPr id="6148" name="Rectangle 202759"/>
          <p:cNvPicPr>
            <a:picLocks noChangeAspect="1" noChangeArrowheads="1"/>
          </p:cNvPicPr>
          <p:nvPr/>
        </p:nvPicPr>
        <p:blipFill>
          <a:blip r:embed="rId4" cstate="print"/>
          <a:srcRect/>
          <a:stretch>
            <a:fillRect/>
          </a:stretch>
        </p:blipFill>
        <p:spPr bwMode="auto">
          <a:xfrm>
            <a:off x="5144445" y="1154336"/>
            <a:ext cx="3376613" cy="4972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itle 203777"/>
          <p:cNvSpPr>
            <a:spLocks noGrp="1" noChangeArrowheads="1"/>
          </p:cNvSpPr>
          <p:nvPr>
            <p:ph type="title"/>
          </p:nvPr>
        </p:nvSpPr>
        <p:spPr>
          <a:xfrm>
            <a:off x="5410200" y="274638"/>
            <a:ext cx="3276600" cy="1143000"/>
          </a:xfrm>
        </p:spPr>
        <p:txBody>
          <a:bodyPr/>
          <a:lstStyle/>
          <a:p>
            <a:r>
              <a:rPr lang="en-US" smtClean="0"/>
              <a:t>Apple Lisa</a:t>
            </a:r>
          </a:p>
        </p:txBody>
      </p:sp>
      <p:sp>
        <p:nvSpPr>
          <p:cNvPr id="7170" name="TextBox 203781"/>
          <p:cNvSpPr txBox="1">
            <a:spLocks noChangeArrowheads="1"/>
          </p:cNvSpPr>
          <p:nvPr/>
        </p:nvSpPr>
        <p:spPr bwMode="auto">
          <a:xfrm>
            <a:off x="6765925" y="5570538"/>
            <a:ext cx="1219200" cy="579437"/>
          </a:xfrm>
          <a:prstGeom prst="rect">
            <a:avLst/>
          </a:prstGeom>
          <a:noFill/>
          <a:ln w="9525">
            <a:noFill/>
            <a:miter lim="800000"/>
            <a:headEnd/>
            <a:tailEnd/>
          </a:ln>
        </p:spPr>
        <p:txBody>
          <a:bodyPr wrap="none">
            <a:spAutoFit/>
          </a:bodyPr>
          <a:lstStyle/>
          <a:p>
            <a:r>
              <a:rPr lang="en-US"/>
              <a:t>1983</a:t>
            </a:r>
          </a:p>
        </p:txBody>
      </p:sp>
      <p:pic>
        <p:nvPicPr>
          <p:cNvPr id="7171" name="Rectangle 203783"/>
          <p:cNvPicPr>
            <a:picLocks noChangeAspect="1" noChangeArrowheads="1"/>
          </p:cNvPicPr>
          <p:nvPr/>
        </p:nvPicPr>
        <p:blipFill>
          <a:blip r:embed="rId3" cstate="print"/>
          <a:srcRect/>
          <a:stretch>
            <a:fillRect/>
          </a:stretch>
        </p:blipFill>
        <p:spPr bwMode="auto">
          <a:xfrm>
            <a:off x="208448" y="86275"/>
            <a:ext cx="5125552" cy="66898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Title 209921"/>
          <p:cNvSpPr>
            <a:spLocks noGrp="1" noChangeArrowheads="1"/>
          </p:cNvSpPr>
          <p:nvPr>
            <p:ph type="title"/>
          </p:nvPr>
        </p:nvSpPr>
        <p:spPr/>
        <p:txBody>
          <a:bodyPr/>
          <a:lstStyle/>
          <a:p>
            <a:r>
              <a:rPr lang="en-US" smtClean="0"/>
              <a:t>Lisa Interface</a:t>
            </a:r>
          </a:p>
        </p:txBody>
      </p:sp>
      <p:pic>
        <p:nvPicPr>
          <p:cNvPr id="8194" name="Rectangle 209924" descr="Desktop with applications in Lisa OS 1.0"/>
          <p:cNvPicPr>
            <a:picLocks noChangeAspect="1" noChangeArrowheads="1"/>
          </p:cNvPicPr>
          <p:nvPr/>
        </p:nvPicPr>
        <p:blipFill>
          <a:blip r:embed="rId3" cstate="print"/>
          <a:srcRect/>
          <a:stretch>
            <a:fillRect/>
          </a:stretch>
        </p:blipFill>
        <p:spPr bwMode="auto">
          <a:xfrm>
            <a:off x="533400" y="1458913"/>
            <a:ext cx="7924800" cy="4006850"/>
          </a:xfrm>
          <a:prstGeom prst="rect">
            <a:avLst/>
          </a:prstGeom>
          <a:noFill/>
          <a:ln w="9525">
            <a:noFill/>
            <a:miter lim="800000"/>
            <a:headEnd/>
            <a:tailEnd/>
          </a:ln>
        </p:spPr>
      </p:pic>
      <p:sp>
        <p:nvSpPr>
          <p:cNvPr id="8195" name="Rectangle 209925"/>
          <p:cNvSpPr>
            <a:spLocks noChangeArrowheads="1"/>
          </p:cNvSpPr>
          <p:nvPr/>
        </p:nvSpPr>
        <p:spPr bwMode="auto">
          <a:xfrm>
            <a:off x="1550988" y="5873750"/>
            <a:ext cx="7232650" cy="396875"/>
          </a:xfrm>
          <a:prstGeom prst="rect">
            <a:avLst/>
          </a:prstGeom>
          <a:noFill/>
          <a:ln w="9525">
            <a:noFill/>
            <a:miter lim="800000"/>
            <a:headEnd/>
            <a:tailEnd/>
          </a:ln>
        </p:spPr>
        <p:txBody>
          <a:bodyPr wrap="none">
            <a:spAutoFit/>
          </a:bodyPr>
          <a:lstStyle/>
          <a:p>
            <a:r>
              <a:rPr lang="en-US" sz="2000"/>
              <a:t>http://www.guidebookgallery.org/screenshots/lisaos10</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itle 205825"/>
          <p:cNvSpPr>
            <a:spLocks noGrp="1" noChangeArrowheads="1"/>
          </p:cNvSpPr>
          <p:nvPr>
            <p:ph type="title"/>
          </p:nvPr>
        </p:nvSpPr>
        <p:spPr/>
        <p:txBody>
          <a:bodyPr>
            <a:normAutofit/>
          </a:bodyPr>
          <a:lstStyle/>
          <a:p>
            <a:r>
              <a:rPr lang="en-US" dirty="0" smtClean="0"/>
              <a:t>Any real progress since then?</a:t>
            </a:r>
          </a:p>
        </p:txBody>
      </p:sp>
      <p:pic>
        <p:nvPicPr>
          <p:cNvPr id="48130" name="Picture 2"/>
          <p:cNvPicPr>
            <a:picLocks noChangeAspect="1" noChangeArrowheads="1"/>
          </p:cNvPicPr>
          <p:nvPr/>
        </p:nvPicPr>
        <p:blipFill>
          <a:blip r:embed="rId3" cstate="print"/>
          <a:srcRect/>
          <a:stretch>
            <a:fillRect/>
          </a:stretch>
        </p:blipFill>
        <p:spPr bwMode="auto">
          <a:xfrm>
            <a:off x="134679" y="1524000"/>
            <a:ext cx="9009321" cy="4724400"/>
          </a:xfrm>
          <a:prstGeom prst="rect">
            <a:avLst/>
          </a:prstGeom>
          <a:noFill/>
          <a:ln w="9525">
            <a:noFill/>
            <a:miter lim="800000"/>
            <a:headEnd/>
            <a:tailEnd/>
          </a:ln>
        </p:spPr>
      </p:pic>
      <p:sp>
        <p:nvSpPr>
          <p:cNvPr id="6" name="TextBox 5"/>
          <p:cNvSpPr txBox="1"/>
          <p:nvPr/>
        </p:nvSpPr>
        <p:spPr>
          <a:xfrm>
            <a:off x="7772400" y="6324600"/>
            <a:ext cx="1019959" cy="369332"/>
          </a:xfrm>
          <a:prstGeom prst="rect">
            <a:avLst/>
          </a:prstGeom>
          <a:noFill/>
        </p:spPr>
        <p:txBody>
          <a:bodyPr wrap="none" rtlCol="0">
            <a:spAutoFit/>
          </a:bodyPr>
          <a:lstStyle/>
          <a:p>
            <a:r>
              <a:rPr lang="en-US" dirty="0" smtClean="0"/>
              <a:t>Mac OSX</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39048" y="6372461"/>
            <a:ext cx="1840376" cy="369332"/>
          </a:xfrm>
          <a:prstGeom prst="rect">
            <a:avLst/>
          </a:prstGeom>
          <a:noFill/>
        </p:spPr>
        <p:txBody>
          <a:bodyPr wrap="none" rtlCol="0">
            <a:spAutoFit/>
          </a:bodyPr>
          <a:lstStyle/>
          <a:p>
            <a:r>
              <a:rPr lang="en-US" dirty="0" smtClean="0"/>
              <a:t>Microsoft Surface</a:t>
            </a:r>
            <a:endParaRPr lang="en-US" dirty="0"/>
          </a:p>
        </p:txBody>
      </p:sp>
      <p:pic>
        <p:nvPicPr>
          <p:cNvPr id="5" name="Picture 4"/>
          <p:cNvPicPr>
            <a:picLocks noChangeAspect="1" noChangeArrowheads="1"/>
          </p:cNvPicPr>
          <p:nvPr/>
        </p:nvPicPr>
        <p:blipFill>
          <a:blip r:embed="rId2" cstate="print"/>
          <a:srcRect/>
          <a:stretch>
            <a:fillRect/>
          </a:stretch>
        </p:blipFill>
        <p:spPr bwMode="auto">
          <a:xfrm>
            <a:off x="4661544" y="3581400"/>
            <a:ext cx="3568056" cy="2768468"/>
          </a:xfrm>
          <a:prstGeom prst="rect">
            <a:avLst/>
          </a:prstGeom>
          <a:noFill/>
          <a:ln w="9525">
            <a:noFill/>
            <a:miter lim="800000"/>
            <a:headEnd/>
            <a:tailEnd/>
          </a:ln>
        </p:spPr>
      </p:pic>
      <p:pic>
        <p:nvPicPr>
          <p:cNvPr id="6" name="Picture 5"/>
          <p:cNvPicPr>
            <a:picLocks noChangeAspect="1" noChangeArrowheads="1"/>
          </p:cNvPicPr>
          <p:nvPr/>
        </p:nvPicPr>
        <p:blipFill>
          <a:blip r:embed="rId3" cstate="print"/>
          <a:srcRect/>
          <a:stretch>
            <a:fillRect/>
          </a:stretch>
        </p:blipFill>
        <p:spPr bwMode="auto">
          <a:xfrm>
            <a:off x="415636" y="533400"/>
            <a:ext cx="3550741" cy="3183184"/>
          </a:xfrm>
          <a:prstGeom prst="rect">
            <a:avLst/>
          </a:prstGeom>
          <a:noFill/>
          <a:ln w="9525">
            <a:noFill/>
            <a:miter lim="800000"/>
            <a:headEnd/>
            <a:tailEnd/>
          </a:ln>
        </p:spPr>
      </p:pic>
      <p:sp>
        <p:nvSpPr>
          <p:cNvPr id="7" name="TextBox 6"/>
          <p:cNvSpPr txBox="1"/>
          <p:nvPr/>
        </p:nvSpPr>
        <p:spPr>
          <a:xfrm>
            <a:off x="1326257" y="3837482"/>
            <a:ext cx="1425583" cy="369332"/>
          </a:xfrm>
          <a:prstGeom prst="rect">
            <a:avLst/>
          </a:prstGeom>
          <a:noFill/>
        </p:spPr>
        <p:txBody>
          <a:bodyPr wrap="none" rtlCol="0">
            <a:spAutoFit/>
          </a:bodyPr>
          <a:lstStyle/>
          <a:p>
            <a:r>
              <a:rPr lang="en-US" dirty="0" smtClean="0"/>
              <a:t>Nintendo </a:t>
            </a:r>
            <a:r>
              <a:rPr lang="en-US" dirty="0" err="1" smtClean="0"/>
              <a:t>Wii</a:t>
            </a:r>
            <a:endParaRPr lang="en-US" dirty="0"/>
          </a:p>
        </p:txBody>
      </p:sp>
      <p:pic>
        <p:nvPicPr>
          <p:cNvPr id="49154" name="Picture 2"/>
          <p:cNvPicPr>
            <a:picLocks noChangeAspect="1" noChangeArrowheads="1"/>
          </p:cNvPicPr>
          <p:nvPr/>
        </p:nvPicPr>
        <p:blipFill>
          <a:blip r:embed="rId4" cstate="print"/>
          <a:srcRect/>
          <a:stretch>
            <a:fillRect/>
          </a:stretch>
        </p:blipFill>
        <p:spPr bwMode="auto">
          <a:xfrm>
            <a:off x="4148492" y="184479"/>
            <a:ext cx="4539689" cy="2557462"/>
          </a:xfrm>
          <a:prstGeom prst="rect">
            <a:avLst/>
          </a:prstGeom>
          <a:noFill/>
          <a:ln w="9525">
            <a:noFill/>
            <a:miter lim="800000"/>
            <a:headEnd/>
            <a:tailEnd/>
          </a:ln>
        </p:spPr>
      </p:pic>
      <p:sp>
        <p:nvSpPr>
          <p:cNvPr id="9" name="TextBox 8"/>
          <p:cNvSpPr txBox="1"/>
          <p:nvPr/>
        </p:nvSpPr>
        <p:spPr>
          <a:xfrm>
            <a:off x="5758453" y="2842071"/>
            <a:ext cx="1727845" cy="369332"/>
          </a:xfrm>
          <a:prstGeom prst="rect">
            <a:avLst/>
          </a:prstGeom>
          <a:noFill/>
        </p:spPr>
        <p:txBody>
          <a:bodyPr wrap="none" rtlCol="0">
            <a:spAutoFit/>
          </a:bodyPr>
          <a:lstStyle/>
          <a:p>
            <a:r>
              <a:rPr lang="en-US" dirty="0" smtClean="0"/>
              <a:t>Microsoft </a:t>
            </a:r>
            <a:r>
              <a:rPr lang="en-US" dirty="0" err="1" smtClean="0"/>
              <a:t>Kinect</a:t>
            </a:r>
            <a:endParaRPr lang="en-US" dirty="0"/>
          </a:p>
        </p:txBody>
      </p:sp>
      <p:pic>
        <p:nvPicPr>
          <p:cNvPr id="49155" name="Picture 3"/>
          <p:cNvPicPr>
            <a:picLocks noChangeAspect="1" noChangeArrowheads="1"/>
          </p:cNvPicPr>
          <p:nvPr/>
        </p:nvPicPr>
        <p:blipFill>
          <a:blip r:embed="rId5" cstate="print"/>
          <a:srcRect/>
          <a:stretch>
            <a:fillRect/>
          </a:stretch>
        </p:blipFill>
        <p:spPr bwMode="auto">
          <a:xfrm>
            <a:off x="469599" y="4489228"/>
            <a:ext cx="3719512" cy="18066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itle 208897"/>
          <p:cNvSpPr>
            <a:spLocks noGrp="1" noChangeArrowheads="1"/>
          </p:cNvSpPr>
          <p:nvPr>
            <p:ph type="title"/>
          </p:nvPr>
        </p:nvSpPr>
        <p:spPr/>
        <p:txBody>
          <a:bodyPr/>
          <a:lstStyle/>
          <a:p>
            <a:r>
              <a:rPr lang="en-US" smtClean="0"/>
              <a:t>Designing GUIs</a:t>
            </a:r>
          </a:p>
        </p:txBody>
      </p:sp>
      <p:sp>
        <p:nvSpPr>
          <p:cNvPr id="208899" name="Text Placeholder 208898"/>
          <p:cNvSpPr>
            <a:spLocks noGrp="1" noChangeArrowheads="1"/>
          </p:cNvSpPr>
          <p:nvPr>
            <p:ph type="body" idx="1"/>
          </p:nvPr>
        </p:nvSpPr>
        <p:spPr/>
        <p:txBody>
          <a:bodyPr/>
          <a:lstStyle/>
          <a:p>
            <a:r>
              <a:rPr lang="en-US" dirty="0" smtClean="0"/>
              <a:t>Requires lots of skill</a:t>
            </a:r>
          </a:p>
          <a:p>
            <a:r>
              <a:rPr lang="en-US" dirty="0" smtClean="0"/>
              <a:t>Psychology, Cognitive Science</a:t>
            </a:r>
          </a:p>
          <a:p>
            <a:r>
              <a:rPr lang="en-US" dirty="0" smtClean="0"/>
              <a:t>User studies</a:t>
            </a:r>
          </a:p>
          <a:p>
            <a:r>
              <a:rPr lang="en-US" b="1" dirty="0" smtClean="0"/>
              <a:t>Good taste</a:t>
            </a:r>
          </a:p>
          <a:p>
            <a:endParaRPr lang="en-US" b="1" dirty="0" smtClean="0"/>
          </a:p>
        </p:txBody>
      </p:sp>
      <p:sp>
        <p:nvSpPr>
          <p:cNvPr id="4" name="TextBox 3"/>
          <p:cNvSpPr txBox="1"/>
          <p:nvPr/>
        </p:nvSpPr>
        <p:spPr>
          <a:xfrm>
            <a:off x="1905000" y="4648200"/>
            <a:ext cx="6705600" cy="523220"/>
          </a:xfrm>
          <a:prstGeom prst="rect">
            <a:avLst/>
          </a:prstGeom>
          <a:noFill/>
          <a:ln w="22225">
            <a:solidFill>
              <a:srgbClr val="FFC000"/>
            </a:solidFill>
          </a:ln>
        </p:spPr>
        <p:txBody>
          <a:bodyPr wrap="square">
            <a:spAutoFit/>
          </a:bodyPr>
          <a:lstStyle/>
          <a:p>
            <a:pPr algn="ctr" eaLnBrk="0" hangingPunct="0"/>
            <a:r>
              <a:rPr lang="en-US" sz="2800" dirty="0"/>
              <a:t>Read Donald Norman’s and Ed </a:t>
            </a:r>
            <a:r>
              <a:rPr lang="en-US" sz="2800" dirty="0" err="1"/>
              <a:t>Tufte’s</a:t>
            </a:r>
            <a:r>
              <a:rPr lang="en-US" sz="2800" dirty="0"/>
              <a:t> books</a:t>
            </a:r>
          </a:p>
        </p:txBody>
      </p:sp>
      <p:sp>
        <p:nvSpPr>
          <p:cNvPr id="5" name="TextBox 4"/>
          <p:cNvSpPr txBox="1"/>
          <p:nvPr/>
        </p:nvSpPr>
        <p:spPr>
          <a:xfrm>
            <a:off x="1906259" y="5306920"/>
            <a:ext cx="6705600" cy="52322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eaLnBrk="0" hangingPunct="0"/>
            <a:r>
              <a:rPr lang="en-US" sz="2800" dirty="0" smtClean="0"/>
              <a:t>Look at what SIS does and do the opposite!</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itle 207873"/>
          <p:cNvSpPr>
            <a:spLocks noGrp="1" noChangeArrowheads="1"/>
          </p:cNvSpPr>
          <p:nvPr>
            <p:ph type="title"/>
          </p:nvPr>
        </p:nvSpPr>
        <p:spPr/>
        <p:txBody>
          <a:bodyPr/>
          <a:lstStyle/>
          <a:p>
            <a:r>
              <a:rPr lang="en-US" smtClean="0"/>
              <a:t>Building GUIs</a:t>
            </a:r>
          </a:p>
        </p:txBody>
      </p:sp>
      <p:sp>
        <p:nvSpPr>
          <p:cNvPr id="207875" name="Text Placeholder 207874"/>
          <p:cNvSpPr>
            <a:spLocks noGrp="1" noChangeArrowheads="1"/>
          </p:cNvSpPr>
          <p:nvPr>
            <p:ph type="body" idx="1"/>
          </p:nvPr>
        </p:nvSpPr>
        <p:spPr>
          <a:xfrm>
            <a:off x="457200" y="1447800"/>
            <a:ext cx="8428038" cy="4664075"/>
          </a:xfrm>
        </p:spPr>
        <p:txBody>
          <a:bodyPr/>
          <a:lstStyle/>
          <a:p>
            <a:r>
              <a:rPr lang="en-US" smtClean="0"/>
              <a:t>Like all Programming</a:t>
            </a:r>
          </a:p>
          <a:p>
            <a:pPr lvl="1"/>
            <a:r>
              <a:rPr lang="en-US" smtClean="0"/>
              <a:t>Encapsulation, Abstraction, Specification</a:t>
            </a:r>
          </a:p>
          <a:p>
            <a:pPr lvl="1"/>
            <a:r>
              <a:rPr lang="en-US" smtClean="0"/>
              <a:t>Testing: especially hard </a:t>
            </a:r>
          </a:p>
          <a:p>
            <a:r>
              <a:rPr lang="en-US" smtClean="0"/>
              <a:t>Unique-ish Aspects</a:t>
            </a:r>
          </a:p>
          <a:p>
            <a:pPr lvl="1"/>
            <a:r>
              <a:rPr lang="en-US" smtClean="0"/>
              <a:t>Event-Driven (network programming also like this)</a:t>
            </a:r>
          </a:p>
          <a:p>
            <a:pPr lvl="1"/>
            <a:r>
              <a:rPr lang="en-US" smtClean="0"/>
              <a:t>Multi-Threaded (network, others)</a:t>
            </a:r>
          </a:p>
          <a:p>
            <a:pPr lvl="1"/>
            <a:r>
              <a:rPr lang="en-US" smtClean="0"/>
              <a:t>Huge APIs</a:t>
            </a:r>
          </a:p>
          <a:p>
            <a:pPr lvl="1">
              <a:buFontTx/>
              <a:buNone/>
            </a:pPr>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Title 206849"/>
          <p:cNvSpPr>
            <a:spLocks noGrp="1" noChangeArrowheads="1"/>
          </p:cNvSpPr>
          <p:nvPr>
            <p:ph type="title"/>
          </p:nvPr>
        </p:nvSpPr>
        <p:spPr/>
        <p:txBody>
          <a:bodyPr/>
          <a:lstStyle/>
          <a:p>
            <a:r>
              <a:rPr lang="en-US" smtClean="0"/>
              <a:t>Model-View-Controller</a:t>
            </a:r>
          </a:p>
        </p:txBody>
      </p:sp>
      <p:sp>
        <p:nvSpPr>
          <p:cNvPr id="206852" name="Text Placeholder 206851"/>
          <p:cNvSpPr>
            <a:spLocks noGrp="1" noChangeArrowheads="1"/>
          </p:cNvSpPr>
          <p:nvPr>
            <p:ph type="body" idx="1"/>
          </p:nvPr>
        </p:nvSpPr>
        <p:spPr>
          <a:xfrm>
            <a:off x="457200" y="1798637"/>
            <a:ext cx="8229600" cy="3513951"/>
          </a:xfrm>
        </p:spPr>
        <p:txBody>
          <a:bodyPr/>
          <a:lstStyle/>
          <a:p>
            <a:pPr>
              <a:buNone/>
            </a:pPr>
            <a:r>
              <a:rPr lang="en-US" b="1" dirty="0" smtClean="0"/>
              <a:t>Model</a:t>
            </a:r>
            <a:r>
              <a:rPr lang="en-US" dirty="0" smtClean="0"/>
              <a:t>: domain data and logic</a:t>
            </a:r>
          </a:p>
          <a:p>
            <a:pPr>
              <a:buNone/>
            </a:pPr>
            <a:r>
              <a:rPr lang="en-US" b="1" dirty="0" smtClean="0"/>
              <a:t>View</a:t>
            </a:r>
            <a:r>
              <a:rPr lang="en-US" dirty="0" smtClean="0"/>
              <a:t>: presents model</a:t>
            </a:r>
          </a:p>
          <a:p>
            <a:pPr>
              <a:buNone/>
            </a:pPr>
            <a:r>
              <a:rPr lang="en-US" b="1" dirty="0" smtClean="0"/>
              <a:t>Controller</a:t>
            </a:r>
            <a:r>
              <a:rPr lang="en-US" dirty="0" smtClean="0"/>
              <a:t>: receives input and alters model</a:t>
            </a:r>
          </a:p>
        </p:txBody>
      </p:sp>
      <p:sp>
        <p:nvSpPr>
          <p:cNvPr id="12291" name="TextBox 206852"/>
          <p:cNvSpPr txBox="1">
            <a:spLocks noChangeArrowheads="1"/>
          </p:cNvSpPr>
          <p:nvPr/>
        </p:nvSpPr>
        <p:spPr bwMode="auto">
          <a:xfrm>
            <a:off x="1829928" y="3781412"/>
            <a:ext cx="5252015" cy="1384995"/>
          </a:xfrm>
          <a:prstGeom prst="rect">
            <a:avLst/>
          </a:prstGeom>
          <a:noFill/>
          <a:ln w="9525">
            <a:noFill/>
            <a:miter lim="800000"/>
            <a:headEnd/>
            <a:tailEnd/>
          </a:ln>
        </p:spPr>
        <p:txBody>
          <a:bodyPr wrap="none">
            <a:spAutoFit/>
          </a:bodyPr>
          <a:lstStyle/>
          <a:p>
            <a:r>
              <a:rPr lang="en-US" sz="2800" dirty="0"/>
              <a:t>Goal: </a:t>
            </a:r>
            <a:r>
              <a:rPr lang="en-US" sz="2800" b="1" dirty="0"/>
              <a:t>abstraction</a:t>
            </a:r>
          </a:p>
          <a:p>
            <a:r>
              <a:rPr lang="en-US" sz="2800" dirty="0"/>
              <a:t>	separate display from model</a:t>
            </a:r>
          </a:p>
          <a:p>
            <a:r>
              <a:rPr lang="en-US" sz="2800" dirty="0"/>
              <a:t>	separate control interface</a:t>
            </a:r>
          </a:p>
        </p:txBody>
      </p:sp>
      <p:sp>
        <p:nvSpPr>
          <p:cNvPr id="12292" name="TextBox 206853"/>
          <p:cNvSpPr txBox="1">
            <a:spLocks noChangeArrowheads="1"/>
          </p:cNvSpPr>
          <p:nvPr/>
        </p:nvSpPr>
        <p:spPr bwMode="auto">
          <a:xfrm>
            <a:off x="2728624" y="1195021"/>
            <a:ext cx="3717749" cy="400110"/>
          </a:xfrm>
          <a:prstGeom prst="rect">
            <a:avLst/>
          </a:prstGeom>
          <a:noFill/>
          <a:ln w="9525">
            <a:noFill/>
            <a:miter lim="800000"/>
            <a:headEnd/>
            <a:tailEnd/>
          </a:ln>
        </p:spPr>
        <p:txBody>
          <a:bodyPr wrap="none">
            <a:spAutoFit/>
          </a:bodyPr>
          <a:lstStyle/>
          <a:p>
            <a:r>
              <a:rPr lang="en-US" dirty="0"/>
              <a:t>Invented at </a:t>
            </a:r>
            <a:r>
              <a:rPr lang="en-US" sz="2000" dirty="0"/>
              <a:t>PARC</a:t>
            </a:r>
            <a:r>
              <a:rPr lang="en-US" dirty="0"/>
              <a:t> in 1970s (Smalltalk)</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Java GUI Toolkits </a:t>
            </a:r>
          </a:p>
        </p:txBody>
      </p:sp>
      <p:sp>
        <p:nvSpPr>
          <p:cNvPr id="3" name="Text Placeholder 2"/>
          <p:cNvSpPr>
            <a:spLocks noGrp="1"/>
          </p:cNvSpPr>
          <p:nvPr>
            <p:ph type="body" idx="1"/>
          </p:nvPr>
        </p:nvSpPr>
        <p:spPr>
          <a:xfrm>
            <a:off x="304800" y="4419600"/>
            <a:ext cx="4495800" cy="1828800"/>
          </a:xfrm>
        </p:spPr>
        <p:txBody>
          <a:bodyPr/>
          <a:lstStyle/>
          <a:p>
            <a:pPr algn="ctr">
              <a:buFontTx/>
              <a:buNone/>
            </a:pPr>
            <a:r>
              <a:rPr lang="en-US" smtClean="0"/>
              <a:t>AWT</a:t>
            </a:r>
          </a:p>
          <a:p>
            <a:pPr algn="ctr">
              <a:buFontTx/>
              <a:buNone/>
            </a:pPr>
            <a:r>
              <a:rPr lang="en-US" sz="2400" smtClean="0"/>
              <a:t>Abstract Window Toolkit</a:t>
            </a:r>
          </a:p>
          <a:p>
            <a:pPr algn="ctr">
              <a:buFontTx/>
              <a:buNone/>
            </a:pPr>
            <a:r>
              <a:rPr lang="en-US" sz="2400" smtClean="0"/>
              <a:t>Looks like Java</a:t>
            </a:r>
          </a:p>
        </p:txBody>
      </p:sp>
      <p:sp>
        <p:nvSpPr>
          <p:cNvPr id="5" name="TextBox 4"/>
          <p:cNvSpPr txBox="1">
            <a:spLocks/>
          </p:cNvSpPr>
          <p:nvPr/>
        </p:nvSpPr>
        <p:spPr bwMode="auto">
          <a:xfrm>
            <a:off x="5257800" y="4419600"/>
            <a:ext cx="3429000" cy="1706563"/>
          </a:xfrm>
          <a:prstGeom prst="rect">
            <a:avLst/>
          </a:prstGeom>
          <a:noFill/>
          <a:ln w="9525" cap="flat" cmpd="sng" algn="ctr">
            <a:noFill/>
            <a:prstDash val="solid"/>
            <a:miter lim="800000"/>
            <a:headEnd type="none" w="med" len="med"/>
            <a:tailEnd type="none" w="med" len="med"/>
          </a:ln>
          <a:effectLst/>
        </p:spPr>
        <p:txBody>
          <a:bodyPr/>
          <a:lstStyle/>
          <a:p>
            <a:pPr marL="342900" indent="-342900" algn="ctr" defTabSz="-13873163" eaLnBrk="0" hangingPunct="0">
              <a:spcBef>
                <a:spcPct val="20000"/>
              </a:spcBef>
            </a:pPr>
            <a:r>
              <a:rPr lang="en-US" sz="3200" dirty="0"/>
              <a:t>Swing</a:t>
            </a:r>
          </a:p>
          <a:p>
            <a:pPr marL="342900" indent="-342900" algn="ctr" defTabSz="-13873163" eaLnBrk="0" hangingPunct="0">
              <a:spcBef>
                <a:spcPct val="20000"/>
              </a:spcBef>
            </a:pPr>
            <a:r>
              <a:rPr lang="en-US" sz="2400" dirty="0" smtClean="0"/>
              <a:t>(since </a:t>
            </a:r>
            <a:r>
              <a:rPr lang="en-US" sz="2400" dirty="0"/>
              <a:t>JDK 1.2)</a:t>
            </a:r>
          </a:p>
        </p:txBody>
      </p:sp>
      <p:pic>
        <p:nvPicPr>
          <p:cNvPr id="13316" name="Rectangle 229377" descr="Windows form with some AWT examples">
            <a:hlinkClick r:id="rId3" tooltip="Windows form with some AWT examples"/>
          </p:cNvPr>
          <p:cNvPicPr>
            <a:picLocks noChangeAspect="1" noChangeArrowheads="1"/>
          </p:cNvPicPr>
          <p:nvPr/>
        </p:nvPicPr>
        <p:blipFill>
          <a:blip r:embed="rId4" cstate="print"/>
          <a:srcRect/>
          <a:stretch>
            <a:fillRect/>
          </a:stretch>
        </p:blipFill>
        <p:spPr bwMode="auto">
          <a:xfrm>
            <a:off x="1447800" y="1447800"/>
            <a:ext cx="2224088" cy="2743200"/>
          </a:xfrm>
          <a:prstGeom prst="rect">
            <a:avLst/>
          </a:prstGeom>
          <a:noFill/>
          <a:ln w="9525">
            <a:noFill/>
            <a:miter lim="800000"/>
            <a:headEnd/>
            <a:tailEnd/>
          </a:ln>
        </p:spPr>
      </p:pic>
      <p:pic>
        <p:nvPicPr>
          <p:cNvPr id="13317" name="Rectangle 229379"/>
          <p:cNvPicPr>
            <a:picLocks noChangeAspect="1" noChangeArrowheads="1"/>
          </p:cNvPicPr>
          <p:nvPr/>
        </p:nvPicPr>
        <p:blipFill>
          <a:blip r:embed="rId5" cstate="print"/>
          <a:srcRect/>
          <a:stretch>
            <a:fillRect/>
          </a:stretch>
        </p:blipFill>
        <p:spPr bwMode="auto">
          <a:xfrm>
            <a:off x="5437188" y="1447800"/>
            <a:ext cx="2786062" cy="2895600"/>
          </a:xfrm>
          <a:prstGeom prst="rect">
            <a:avLst/>
          </a:prstGeom>
          <a:noFill/>
          <a:ln w="9525">
            <a:noFill/>
            <a:miter lim="800000"/>
            <a:headEnd/>
            <a:tailEnd/>
          </a:ln>
        </p:spPr>
      </p:pic>
      <p:sp>
        <p:nvSpPr>
          <p:cNvPr id="13319" name="Text Box 7"/>
          <p:cNvSpPr txBox="1">
            <a:spLocks noChangeArrowheads="1"/>
          </p:cNvSpPr>
          <p:nvPr/>
        </p:nvSpPr>
        <p:spPr bwMode="auto">
          <a:xfrm>
            <a:off x="5181600" y="5334000"/>
            <a:ext cx="3705225" cy="822325"/>
          </a:xfrm>
          <a:prstGeom prst="rect">
            <a:avLst/>
          </a:prstGeom>
          <a:noFill/>
          <a:ln w="31750">
            <a:noFill/>
            <a:miter lim="800000"/>
            <a:headEnd/>
            <a:tailEnd/>
          </a:ln>
          <a:effectLst/>
        </p:spPr>
        <p:txBody>
          <a:bodyPr>
            <a:spAutoFit/>
          </a:bodyPr>
          <a:lstStyle/>
          <a:p>
            <a:r>
              <a:rPr lang="en-US" sz="2400"/>
              <a:t>real reason for Swing coming later...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for Today</a:t>
            </a:r>
            <a:endParaRPr lang="en-US" dirty="0"/>
          </a:p>
        </p:txBody>
      </p:sp>
      <p:sp>
        <p:nvSpPr>
          <p:cNvPr id="3" name="Content Placeholder 2"/>
          <p:cNvSpPr>
            <a:spLocks noGrp="1"/>
          </p:cNvSpPr>
          <p:nvPr>
            <p:ph idx="1"/>
          </p:nvPr>
        </p:nvSpPr>
        <p:spPr/>
        <p:txBody>
          <a:bodyPr/>
          <a:lstStyle/>
          <a:p>
            <a:r>
              <a:rPr lang="en-US" dirty="0" smtClean="0"/>
              <a:t>History of Interactive Computing</a:t>
            </a:r>
          </a:p>
          <a:p>
            <a:r>
              <a:rPr lang="en-US" dirty="0" smtClean="0"/>
              <a:t>Building GUIs in Java</a:t>
            </a:r>
            <a:endParaRPr lang="en-US" dirty="0"/>
          </a:p>
        </p:txBody>
      </p:sp>
      <p:sp>
        <p:nvSpPr>
          <p:cNvPr id="4" name="TextBox 3"/>
          <p:cNvSpPr txBox="1"/>
          <p:nvPr/>
        </p:nvSpPr>
        <p:spPr>
          <a:xfrm>
            <a:off x="3657600" y="5105400"/>
            <a:ext cx="44958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400" dirty="0" smtClean="0"/>
              <a:t>Design Reviews this week!</a:t>
            </a:r>
            <a:endParaRPr lang="en-US"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smtClean="0"/>
              <a:t>Frames</a:t>
            </a:r>
          </a:p>
        </p:txBody>
      </p:sp>
      <p:pic>
        <p:nvPicPr>
          <p:cNvPr id="15362" name="Rectangle 232449" descr="extended by "/>
          <p:cNvPicPr>
            <a:picLocks noChangeAspect="1" noChangeArrowheads="1"/>
          </p:cNvPicPr>
          <p:nvPr/>
        </p:nvPicPr>
        <p:blipFill>
          <a:blip r:embed="rId3" cstate="print"/>
          <a:srcRect/>
          <a:stretch>
            <a:fillRect/>
          </a:stretch>
        </p:blipFill>
        <p:spPr bwMode="auto">
          <a:xfrm>
            <a:off x="1857375" y="-274638"/>
            <a:ext cx="142875" cy="133350"/>
          </a:xfrm>
          <a:prstGeom prst="rect">
            <a:avLst/>
          </a:prstGeom>
          <a:noFill/>
          <a:ln w="9525">
            <a:noFill/>
            <a:miter lim="800000"/>
            <a:headEnd/>
            <a:tailEnd/>
          </a:ln>
        </p:spPr>
      </p:pic>
      <p:pic>
        <p:nvPicPr>
          <p:cNvPr id="15363" name="Rectangle 232450" descr="extended by "/>
          <p:cNvPicPr>
            <a:picLocks noChangeAspect="1" noChangeArrowheads="1"/>
          </p:cNvPicPr>
          <p:nvPr/>
        </p:nvPicPr>
        <p:blipFill>
          <a:blip r:embed="rId3" cstate="print"/>
          <a:srcRect/>
          <a:stretch>
            <a:fillRect/>
          </a:stretch>
        </p:blipFill>
        <p:spPr bwMode="auto">
          <a:xfrm>
            <a:off x="4222750" y="-274638"/>
            <a:ext cx="142875" cy="133350"/>
          </a:xfrm>
          <a:prstGeom prst="rect">
            <a:avLst/>
          </a:prstGeom>
          <a:noFill/>
          <a:ln w="9525">
            <a:noFill/>
            <a:miter lim="800000"/>
            <a:headEnd/>
            <a:tailEnd/>
          </a:ln>
        </p:spPr>
      </p:pic>
      <p:pic>
        <p:nvPicPr>
          <p:cNvPr id="15364" name="Rectangle 232451" descr="extended by "/>
          <p:cNvPicPr>
            <a:picLocks noChangeAspect="1" noChangeArrowheads="1"/>
          </p:cNvPicPr>
          <p:nvPr/>
        </p:nvPicPr>
        <p:blipFill>
          <a:blip r:embed="rId3" cstate="print"/>
          <a:srcRect/>
          <a:stretch>
            <a:fillRect/>
          </a:stretch>
        </p:blipFill>
        <p:spPr bwMode="auto">
          <a:xfrm>
            <a:off x="6397625" y="-274638"/>
            <a:ext cx="142875" cy="133350"/>
          </a:xfrm>
          <a:prstGeom prst="rect">
            <a:avLst/>
          </a:prstGeom>
          <a:noFill/>
          <a:ln w="9525">
            <a:noFill/>
            <a:miter lim="800000"/>
            <a:headEnd/>
            <a:tailEnd/>
          </a:ln>
        </p:spPr>
      </p:pic>
      <p:pic>
        <p:nvPicPr>
          <p:cNvPr id="15365" name="Rectangle 232452" descr="extended by "/>
          <p:cNvPicPr>
            <a:picLocks noChangeAspect="1" noChangeArrowheads="1"/>
          </p:cNvPicPr>
          <p:nvPr/>
        </p:nvPicPr>
        <p:blipFill>
          <a:blip r:embed="rId3" cstate="print"/>
          <a:srcRect/>
          <a:stretch>
            <a:fillRect/>
          </a:stretch>
        </p:blipFill>
        <p:spPr bwMode="auto">
          <a:xfrm>
            <a:off x="8394700" y="-274638"/>
            <a:ext cx="142875" cy="133350"/>
          </a:xfrm>
          <a:prstGeom prst="rect">
            <a:avLst/>
          </a:prstGeom>
          <a:noFill/>
          <a:ln w="9525">
            <a:noFill/>
            <a:miter lim="800000"/>
            <a:headEnd/>
            <a:tailEnd/>
          </a:ln>
        </p:spPr>
      </p:pic>
      <p:sp>
        <p:nvSpPr>
          <p:cNvPr id="15366" name="Rectangle 9"/>
          <p:cNvSpPr>
            <a:spLocks noChangeArrowheads="1"/>
          </p:cNvSpPr>
          <p:nvPr/>
        </p:nvSpPr>
        <p:spPr bwMode="auto">
          <a:xfrm>
            <a:off x="1208359" y="1138535"/>
            <a:ext cx="2183483" cy="461665"/>
          </a:xfrm>
          <a:prstGeom prst="rect">
            <a:avLst/>
          </a:prstGeom>
          <a:ln>
            <a:headEnd/>
            <a:tailEnd type="arrow" w="med" len="med"/>
          </a:ln>
        </p:spPr>
        <p:style>
          <a:lnRef idx="1">
            <a:schemeClr val="accent1"/>
          </a:lnRef>
          <a:fillRef idx="2">
            <a:schemeClr val="accent1"/>
          </a:fillRef>
          <a:effectRef idx="1">
            <a:schemeClr val="accent1"/>
          </a:effectRef>
          <a:fontRef idx="minor">
            <a:schemeClr val="dk1"/>
          </a:fontRef>
        </p:style>
        <p:txBody>
          <a:bodyPr wrap="none">
            <a:spAutoFit/>
          </a:bodyPr>
          <a:lstStyle/>
          <a:p>
            <a:pPr algn="ctr"/>
            <a:r>
              <a:rPr lang="en-US" sz="2400"/>
              <a:t>java.lang.Object</a:t>
            </a:r>
          </a:p>
        </p:txBody>
      </p:sp>
      <p:sp>
        <p:nvSpPr>
          <p:cNvPr id="15367" name="Rectangle 10"/>
          <p:cNvSpPr>
            <a:spLocks noChangeArrowheads="1"/>
          </p:cNvSpPr>
          <p:nvPr/>
        </p:nvSpPr>
        <p:spPr bwMode="auto">
          <a:xfrm>
            <a:off x="914400" y="2006610"/>
            <a:ext cx="2771400" cy="461665"/>
          </a:xfrm>
          <a:prstGeom prst="rect">
            <a:avLst/>
          </a:prstGeom>
          <a:ln>
            <a:headEnd/>
            <a:tailEnd type="arrow" w="med" len="med"/>
          </a:ln>
        </p:spPr>
        <p:style>
          <a:lnRef idx="1">
            <a:schemeClr val="accent1"/>
          </a:lnRef>
          <a:fillRef idx="2">
            <a:schemeClr val="accent1"/>
          </a:fillRef>
          <a:effectRef idx="1">
            <a:schemeClr val="accent1"/>
          </a:effectRef>
          <a:fontRef idx="minor">
            <a:schemeClr val="dk1"/>
          </a:fontRef>
        </p:style>
        <p:txBody>
          <a:bodyPr wrap="none">
            <a:spAutoFit/>
          </a:bodyPr>
          <a:lstStyle/>
          <a:p>
            <a:pPr algn="ctr"/>
            <a:r>
              <a:rPr lang="en-US" sz="2400"/>
              <a:t>java.awt.Component</a:t>
            </a:r>
          </a:p>
        </p:txBody>
      </p:sp>
      <p:sp>
        <p:nvSpPr>
          <p:cNvPr id="15368" name="Rectangle 11"/>
          <p:cNvSpPr>
            <a:spLocks noChangeArrowheads="1"/>
          </p:cNvSpPr>
          <p:nvPr/>
        </p:nvSpPr>
        <p:spPr bwMode="auto">
          <a:xfrm>
            <a:off x="1038120" y="2874684"/>
            <a:ext cx="2523961" cy="461665"/>
          </a:xfrm>
          <a:prstGeom prst="rect">
            <a:avLst/>
          </a:prstGeom>
          <a:ln>
            <a:headEnd/>
            <a:tailEnd type="arrow" w="med" len="med"/>
          </a:ln>
        </p:spPr>
        <p:style>
          <a:lnRef idx="1">
            <a:schemeClr val="accent1"/>
          </a:lnRef>
          <a:fillRef idx="2">
            <a:schemeClr val="accent1"/>
          </a:fillRef>
          <a:effectRef idx="1">
            <a:schemeClr val="accent1"/>
          </a:effectRef>
          <a:fontRef idx="minor">
            <a:schemeClr val="dk1"/>
          </a:fontRef>
        </p:style>
        <p:txBody>
          <a:bodyPr wrap="none">
            <a:spAutoFit/>
          </a:bodyPr>
          <a:lstStyle/>
          <a:p>
            <a:pPr algn="ctr"/>
            <a:r>
              <a:rPr lang="en-US" sz="2400"/>
              <a:t>java.awt.Container</a:t>
            </a:r>
          </a:p>
        </p:txBody>
      </p:sp>
      <p:sp>
        <p:nvSpPr>
          <p:cNvPr id="15369" name="Rectangle 12"/>
          <p:cNvSpPr>
            <a:spLocks noChangeArrowheads="1"/>
          </p:cNvSpPr>
          <p:nvPr/>
        </p:nvSpPr>
        <p:spPr bwMode="auto">
          <a:xfrm>
            <a:off x="1133948" y="3744346"/>
            <a:ext cx="2332305" cy="461665"/>
          </a:xfrm>
          <a:prstGeom prst="rect">
            <a:avLst/>
          </a:prstGeom>
          <a:ln>
            <a:headEnd/>
            <a:tailEnd type="arrow" w="med" len="med"/>
          </a:ln>
        </p:spPr>
        <p:style>
          <a:lnRef idx="1">
            <a:schemeClr val="accent1"/>
          </a:lnRef>
          <a:fillRef idx="2">
            <a:schemeClr val="accent1"/>
          </a:fillRef>
          <a:effectRef idx="1">
            <a:schemeClr val="accent1"/>
          </a:effectRef>
          <a:fontRef idx="minor">
            <a:schemeClr val="dk1"/>
          </a:fontRef>
        </p:style>
        <p:txBody>
          <a:bodyPr wrap="none">
            <a:spAutoFit/>
          </a:bodyPr>
          <a:lstStyle/>
          <a:p>
            <a:pPr algn="ctr"/>
            <a:r>
              <a:rPr lang="en-US" sz="2400"/>
              <a:t>java.awt.Window</a:t>
            </a:r>
          </a:p>
        </p:txBody>
      </p:sp>
      <p:sp>
        <p:nvSpPr>
          <p:cNvPr id="15370" name="Rectangle 13"/>
          <p:cNvSpPr>
            <a:spLocks noChangeArrowheads="1"/>
          </p:cNvSpPr>
          <p:nvPr/>
        </p:nvSpPr>
        <p:spPr bwMode="auto">
          <a:xfrm>
            <a:off x="1253083" y="4612421"/>
            <a:ext cx="2094035" cy="461665"/>
          </a:xfrm>
          <a:prstGeom prst="rect">
            <a:avLst/>
          </a:prstGeom>
          <a:ln>
            <a:headEnd/>
            <a:tailEnd type="arrow" w="med" len="med"/>
          </a:ln>
        </p:spPr>
        <p:style>
          <a:lnRef idx="1">
            <a:schemeClr val="accent1"/>
          </a:lnRef>
          <a:fillRef idx="2">
            <a:schemeClr val="accent1"/>
          </a:fillRef>
          <a:effectRef idx="1">
            <a:schemeClr val="accent1"/>
          </a:effectRef>
          <a:fontRef idx="minor">
            <a:schemeClr val="dk1"/>
          </a:fontRef>
        </p:style>
        <p:txBody>
          <a:bodyPr wrap="none">
            <a:spAutoFit/>
          </a:bodyPr>
          <a:lstStyle/>
          <a:p>
            <a:pPr algn="ctr"/>
            <a:r>
              <a:rPr lang="en-US" sz="2400"/>
              <a:t>java.awt.Frame</a:t>
            </a:r>
          </a:p>
        </p:txBody>
      </p:sp>
      <p:sp>
        <p:nvSpPr>
          <p:cNvPr id="15371" name="Rectangle 14"/>
          <p:cNvSpPr>
            <a:spLocks noChangeArrowheads="1"/>
          </p:cNvSpPr>
          <p:nvPr/>
        </p:nvSpPr>
        <p:spPr bwMode="auto">
          <a:xfrm>
            <a:off x="1014203" y="5481935"/>
            <a:ext cx="2571794" cy="461665"/>
          </a:xfrm>
          <a:prstGeom prst="rect">
            <a:avLst/>
          </a:prstGeom>
          <a:ln>
            <a:headEnd/>
            <a:tailEnd type="arrow" w="med" len="med"/>
          </a:ln>
        </p:spPr>
        <p:style>
          <a:lnRef idx="1">
            <a:schemeClr val="accent1"/>
          </a:lnRef>
          <a:fillRef idx="2">
            <a:schemeClr val="accent1"/>
          </a:fillRef>
          <a:effectRef idx="1">
            <a:schemeClr val="accent1"/>
          </a:effectRef>
          <a:fontRef idx="minor">
            <a:schemeClr val="dk1"/>
          </a:fontRef>
        </p:style>
        <p:txBody>
          <a:bodyPr wrap="none">
            <a:spAutoFit/>
          </a:bodyPr>
          <a:lstStyle/>
          <a:p>
            <a:pPr algn="ctr"/>
            <a:r>
              <a:rPr lang="en-US" sz="2400"/>
              <a:t>javax.swing.JFrame</a:t>
            </a:r>
          </a:p>
        </p:txBody>
      </p:sp>
      <p:cxnSp>
        <p:nvCxnSpPr>
          <p:cNvPr id="15372" name="Straight Arrow Connector 16"/>
          <p:cNvCxnSpPr>
            <a:cxnSpLocks noChangeShapeType="1"/>
          </p:cNvCxnSpPr>
          <p:nvPr/>
        </p:nvCxnSpPr>
        <p:spPr bwMode="auto">
          <a:xfrm rot="-5400000">
            <a:off x="2299306" y="5480495"/>
            <a:ext cx="1588" cy="1587"/>
          </a:xfrm>
          <a:prstGeom prst="straightConnector1">
            <a:avLst/>
          </a:prstGeom>
          <a:ln>
            <a:headEnd/>
            <a:tailEnd/>
          </a:ln>
        </p:spPr>
        <p:style>
          <a:lnRef idx="1">
            <a:schemeClr val="accent1"/>
          </a:lnRef>
          <a:fillRef idx="2">
            <a:schemeClr val="accent1"/>
          </a:fillRef>
          <a:effectRef idx="1">
            <a:schemeClr val="accent1"/>
          </a:effectRef>
          <a:fontRef idx="minor">
            <a:schemeClr val="dk1"/>
          </a:fontRef>
        </p:style>
      </p:cxnSp>
      <p:cxnSp>
        <p:nvCxnSpPr>
          <p:cNvPr id="21" name="Straight Arrow Connector 20"/>
          <p:cNvCxnSpPr/>
          <p:nvPr/>
        </p:nvCxnSpPr>
        <p:spPr bwMode="auto">
          <a:xfrm rot="5400000" flipH="1" flipV="1">
            <a:off x="2096752" y="5277290"/>
            <a:ext cx="406697" cy="1"/>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22" name="Straight Arrow Connector 21"/>
          <p:cNvCxnSpPr/>
          <p:nvPr/>
        </p:nvCxnSpPr>
        <p:spPr bwMode="auto">
          <a:xfrm rot="5400000" flipH="1" flipV="1">
            <a:off x="2096751" y="4408422"/>
            <a:ext cx="406698" cy="1588"/>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25" name="Straight Arrow Connector 24"/>
          <p:cNvCxnSpPr/>
          <p:nvPr/>
        </p:nvCxnSpPr>
        <p:spPr bwMode="auto">
          <a:xfrm rot="5400000" flipH="1" flipV="1">
            <a:off x="2095958" y="3539554"/>
            <a:ext cx="408285" cy="1588"/>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29" name="Straight Arrow Connector 28"/>
          <p:cNvCxnSpPr/>
          <p:nvPr/>
        </p:nvCxnSpPr>
        <p:spPr bwMode="auto">
          <a:xfrm rot="16200000" flipV="1">
            <a:off x="2096752" y="2671479"/>
            <a:ext cx="406697" cy="1"/>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32" name="Straight Arrow Connector 31"/>
          <p:cNvCxnSpPr/>
          <p:nvPr/>
        </p:nvCxnSpPr>
        <p:spPr bwMode="auto">
          <a:xfrm rot="5400000" flipH="1" flipV="1">
            <a:off x="2096751" y="1803404"/>
            <a:ext cx="406698" cy="1"/>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sp>
        <p:nvSpPr>
          <p:cNvPr id="35" name="TextBox 34"/>
          <p:cNvSpPr txBox="1"/>
          <p:nvPr/>
        </p:nvSpPr>
        <p:spPr>
          <a:xfrm>
            <a:off x="4343400" y="1676400"/>
            <a:ext cx="4427559" cy="461665"/>
          </a:xfrm>
          <a:prstGeom prst="rect">
            <a:avLst/>
          </a:prstGeom>
          <a:noFill/>
        </p:spPr>
        <p:txBody>
          <a:bodyPr wrap="none">
            <a:spAutoFit/>
          </a:bodyPr>
          <a:lstStyle/>
          <a:p>
            <a:pPr eaLnBrk="0" hangingPunct="0"/>
            <a:r>
              <a:rPr lang="en-US" sz="2400" dirty="0"/>
              <a:t>Main windows are </a:t>
            </a:r>
            <a:r>
              <a:rPr lang="en-US" sz="2400" b="1" dirty="0" err="1">
                <a:cs typeface="Tahoma" pitchFamily="34" charset="0"/>
              </a:rPr>
              <a:t>JFrame</a:t>
            </a:r>
            <a:r>
              <a:rPr lang="en-US" sz="2400" dirty="0"/>
              <a:t> objects</a:t>
            </a:r>
          </a:p>
        </p:txBody>
      </p:sp>
      <p:sp>
        <p:nvSpPr>
          <p:cNvPr id="36" name="TextBox 35"/>
          <p:cNvSpPr txBox="1"/>
          <p:nvPr/>
        </p:nvSpPr>
        <p:spPr>
          <a:xfrm>
            <a:off x="6176608" y="4503987"/>
            <a:ext cx="1676400" cy="369888"/>
          </a:xfrm>
          <a:prstGeom prst="rect">
            <a:avLst/>
          </a:prstGeom>
          <a:noFill/>
        </p:spPr>
        <p:txBody>
          <a:bodyPr wrap="none">
            <a:spAutoFit/>
          </a:bodyPr>
          <a:lstStyle/>
          <a:p>
            <a:pPr eaLnBrk="0" hangingPunct="0"/>
            <a:r>
              <a:rPr lang="en-US" sz="1800" dirty="0"/>
              <a:t>Window Title</a:t>
            </a:r>
          </a:p>
        </p:txBody>
      </p:sp>
      <p:sp>
        <p:nvSpPr>
          <p:cNvPr id="15381" name="Rectangle 36"/>
          <p:cNvSpPr>
            <a:spLocks noChangeArrowheads="1"/>
          </p:cNvSpPr>
          <p:nvPr/>
        </p:nvSpPr>
        <p:spPr bwMode="auto">
          <a:xfrm>
            <a:off x="3810000" y="3740097"/>
            <a:ext cx="5029200" cy="400110"/>
          </a:xfrm>
          <a:prstGeom prst="rect">
            <a:avLst/>
          </a:prstGeom>
          <a:solidFill>
            <a:srgbClr val="FFFFFF"/>
          </a:solidFill>
          <a:ln w="9525">
            <a:solidFill>
              <a:schemeClr val="bg2"/>
            </a:solidFill>
            <a:miter lim="800000"/>
            <a:headEnd/>
            <a:tailEnd/>
          </a:ln>
        </p:spPr>
        <p:txBody>
          <a:bodyPr wrap="square">
            <a:spAutoFit/>
          </a:bodyPr>
          <a:lstStyle/>
          <a:p>
            <a:pPr eaLnBrk="0" hangingPunct="0"/>
            <a:r>
              <a:rPr lang="nn-NO" sz="2000" dirty="0">
                <a:solidFill>
                  <a:srgbClr val="000000"/>
                </a:solidFill>
                <a:cs typeface="Tahoma" pitchFamily="34" charset="0"/>
              </a:rPr>
              <a:t>JFrame frame = </a:t>
            </a:r>
            <a:r>
              <a:rPr lang="nn-NO" sz="2000" b="1" dirty="0" smtClean="0">
                <a:solidFill>
                  <a:srgbClr val="7F0055"/>
                </a:solidFill>
                <a:cs typeface="Tahoma" pitchFamily="34" charset="0"/>
              </a:rPr>
              <a:t>new</a:t>
            </a:r>
            <a:r>
              <a:rPr lang="nn-NO" sz="2000" b="1" dirty="0" smtClean="0">
                <a:solidFill>
                  <a:srgbClr val="000000"/>
                </a:solidFill>
                <a:cs typeface="Tahoma" pitchFamily="34" charset="0"/>
              </a:rPr>
              <a:t> </a:t>
            </a:r>
            <a:r>
              <a:rPr lang="nn-NO" sz="2000" b="1" dirty="0">
                <a:solidFill>
                  <a:srgbClr val="000000"/>
                </a:solidFill>
                <a:cs typeface="Tahoma" pitchFamily="34" charset="0"/>
              </a:rPr>
              <a:t>JFrame(</a:t>
            </a:r>
            <a:r>
              <a:rPr lang="nn-NO" sz="2000" b="1" dirty="0">
                <a:solidFill>
                  <a:srgbClr val="2A00FF"/>
                </a:solidFill>
                <a:cs typeface="Tahoma" pitchFamily="34" charset="0"/>
              </a:rPr>
              <a:t>"Swing GUI"</a:t>
            </a:r>
            <a:r>
              <a:rPr lang="nn-NO" sz="2000" b="1" dirty="0">
                <a:solidFill>
                  <a:srgbClr val="000000"/>
                </a:solidFill>
                <a:cs typeface="Tahoma" pitchFamily="34" charset="0"/>
              </a:rPr>
              <a:t>);</a:t>
            </a:r>
            <a:endParaRPr lang="en-US" sz="2000" dirty="0"/>
          </a:p>
        </p:txBody>
      </p:sp>
      <p:cxnSp>
        <p:nvCxnSpPr>
          <p:cNvPr id="15382" name="Straight Arrow Connector 38"/>
          <p:cNvCxnSpPr>
            <a:cxnSpLocks noChangeShapeType="1"/>
          </p:cNvCxnSpPr>
          <p:nvPr/>
        </p:nvCxnSpPr>
        <p:spPr bwMode="auto">
          <a:xfrm rot="-5400000">
            <a:off x="7086600" y="4267200"/>
            <a:ext cx="228600" cy="76200"/>
          </a:xfrm>
          <a:prstGeom prst="straightConnector1">
            <a:avLst/>
          </a:prstGeom>
          <a:noFill/>
          <a:ln w="22225">
            <a:solidFill>
              <a:schemeClr val="accent1"/>
            </a:solidFill>
            <a:round/>
            <a:headEnd/>
            <a:tailEnd type="arrow" w="med" len="med"/>
          </a:ln>
        </p:spPr>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JFrame Methods</a:t>
            </a:r>
          </a:p>
        </p:txBody>
      </p:sp>
      <p:sp>
        <p:nvSpPr>
          <p:cNvPr id="3" name="Text Placeholder 2"/>
          <p:cNvSpPr>
            <a:spLocks noGrp="1"/>
          </p:cNvSpPr>
          <p:nvPr>
            <p:ph type="body" idx="1"/>
          </p:nvPr>
        </p:nvSpPr>
        <p:spPr>
          <a:xfrm>
            <a:off x="447675" y="1169988"/>
            <a:ext cx="8566150" cy="5362575"/>
          </a:xfrm>
        </p:spPr>
        <p:txBody>
          <a:bodyPr/>
          <a:lstStyle/>
          <a:p>
            <a:pPr>
              <a:spcBef>
                <a:spcPct val="0"/>
              </a:spcBef>
              <a:buFontTx/>
              <a:buNone/>
            </a:pPr>
            <a:r>
              <a:rPr lang="en-US" sz="2800" dirty="0" smtClean="0">
                <a:cs typeface="Tahoma" pitchFamily="34" charset="0"/>
              </a:rPr>
              <a:t>// inherited from </a:t>
            </a:r>
            <a:r>
              <a:rPr lang="en-US" sz="2800" dirty="0" err="1" smtClean="0">
                <a:cs typeface="Tahoma" pitchFamily="34" charset="0"/>
              </a:rPr>
              <a:t>java.awt.Window</a:t>
            </a:r>
            <a:endParaRPr lang="en-US" sz="2800" dirty="0" smtClean="0">
              <a:cs typeface="Tahoma" pitchFamily="34" charset="0"/>
            </a:endParaRPr>
          </a:p>
          <a:p>
            <a:pPr>
              <a:spcBef>
                <a:spcPct val="0"/>
              </a:spcBef>
              <a:buFontTx/>
              <a:buNone/>
            </a:pPr>
            <a:r>
              <a:rPr lang="en-US" sz="2800" dirty="0" smtClean="0">
                <a:cs typeface="Tahoma" pitchFamily="34" charset="0"/>
              </a:rPr>
              <a:t>public void pack()</a:t>
            </a:r>
          </a:p>
          <a:p>
            <a:pPr>
              <a:spcBef>
                <a:spcPct val="0"/>
              </a:spcBef>
              <a:buFontTx/>
              <a:buNone/>
            </a:pPr>
            <a:r>
              <a:rPr lang="en-US" sz="2800" dirty="0" smtClean="0">
                <a:cs typeface="Tahoma" pitchFamily="34" charset="0"/>
              </a:rPr>
              <a:t>   MODIFIES: this</a:t>
            </a:r>
          </a:p>
          <a:p>
            <a:pPr>
              <a:spcBef>
                <a:spcPct val="0"/>
              </a:spcBef>
              <a:buFontTx/>
              <a:buNone/>
            </a:pPr>
            <a:r>
              <a:rPr lang="en-US" sz="2800" dirty="0" smtClean="0">
                <a:cs typeface="Tahoma" pitchFamily="34" charset="0"/>
              </a:rPr>
              <a:t>   EFFECTS: Causes this Window to be sized to fit the preferred size and layouts of its subcomponents. </a:t>
            </a:r>
          </a:p>
          <a:p>
            <a:pPr>
              <a:spcBef>
                <a:spcPct val="0"/>
              </a:spcBef>
              <a:buFontTx/>
              <a:buNone/>
            </a:pPr>
            <a:endParaRPr lang="en-US" sz="2800" dirty="0" smtClean="0">
              <a:cs typeface="Tahoma" pitchFamily="34" charset="0"/>
            </a:endParaRPr>
          </a:p>
          <a:p>
            <a:pPr>
              <a:spcBef>
                <a:spcPct val="0"/>
              </a:spcBef>
              <a:buFontTx/>
              <a:buNone/>
            </a:pPr>
            <a:r>
              <a:rPr lang="en-US" sz="2800" dirty="0" smtClean="0">
                <a:cs typeface="Tahoma" pitchFamily="34" charset="0"/>
              </a:rPr>
              <a:t>// inherited from </a:t>
            </a:r>
            <a:r>
              <a:rPr lang="en-US" sz="2800" dirty="0" err="1" smtClean="0">
                <a:cs typeface="Tahoma" pitchFamily="34" charset="0"/>
              </a:rPr>
              <a:t>java.awt.Component</a:t>
            </a:r>
            <a:endParaRPr lang="en-US" sz="2800" dirty="0" smtClean="0">
              <a:cs typeface="Tahoma" pitchFamily="34" charset="0"/>
            </a:endParaRPr>
          </a:p>
          <a:p>
            <a:pPr>
              <a:spcBef>
                <a:spcPct val="0"/>
              </a:spcBef>
              <a:buFontTx/>
              <a:buNone/>
            </a:pPr>
            <a:r>
              <a:rPr lang="en-US" sz="2800" dirty="0" smtClean="0">
                <a:cs typeface="Tahoma" pitchFamily="34" charset="0"/>
              </a:rPr>
              <a:t>public void </a:t>
            </a:r>
            <a:r>
              <a:rPr lang="en-US" sz="2800" dirty="0" err="1" smtClean="0">
                <a:cs typeface="Tahoma" pitchFamily="34" charset="0"/>
              </a:rPr>
              <a:t>setVisible</a:t>
            </a:r>
            <a:r>
              <a:rPr lang="en-US" sz="2800" dirty="0" smtClean="0">
                <a:cs typeface="Tahoma" pitchFamily="34" charset="0"/>
              </a:rPr>
              <a:t>(</a:t>
            </a:r>
            <a:r>
              <a:rPr lang="en-US" sz="2800" dirty="0" err="1" smtClean="0">
                <a:cs typeface="Tahoma" pitchFamily="34" charset="0"/>
              </a:rPr>
              <a:t>boolean</a:t>
            </a:r>
            <a:r>
              <a:rPr lang="en-US" sz="2800" dirty="0" smtClean="0">
                <a:cs typeface="Tahoma" pitchFamily="34" charset="0"/>
              </a:rPr>
              <a:t> b)</a:t>
            </a:r>
          </a:p>
          <a:p>
            <a:pPr>
              <a:spcBef>
                <a:spcPct val="0"/>
              </a:spcBef>
              <a:buFontTx/>
              <a:buNone/>
            </a:pPr>
            <a:r>
              <a:rPr lang="en-US" sz="2800" dirty="0" smtClean="0">
                <a:cs typeface="Tahoma" pitchFamily="34" charset="0"/>
              </a:rPr>
              <a:t>    MODIFIES: this, display</a:t>
            </a:r>
          </a:p>
          <a:p>
            <a:pPr>
              <a:spcBef>
                <a:spcPct val="0"/>
              </a:spcBef>
              <a:buFontTx/>
              <a:buNone/>
            </a:pPr>
            <a:r>
              <a:rPr lang="en-US" sz="2800" dirty="0" smtClean="0">
                <a:cs typeface="Tahoma" pitchFamily="34" charset="0"/>
              </a:rPr>
              <a:t>    EFFECTS: If b, shows this.  Otherwise, hides this.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Swing Application</a:t>
            </a:r>
          </a:p>
        </p:txBody>
      </p:sp>
      <p:sp>
        <p:nvSpPr>
          <p:cNvPr id="6" name="Content Placeholder 5"/>
          <p:cNvSpPr>
            <a:spLocks noGrp="1"/>
          </p:cNvSpPr>
          <p:nvPr>
            <p:ph idx="1"/>
          </p:nvPr>
        </p:nvSpPr>
        <p:spPr/>
        <p:txBody>
          <a:bodyPr/>
          <a:lstStyle/>
          <a:p>
            <a:endParaRPr lang="en-US"/>
          </a:p>
        </p:txBody>
      </p:sp>
      <p:sp>
        <p:nvSpPr>
          <p:cNvPr id="46084" name="Rectangle 5"/>
          <p:cNvSpPr>
            <a:spLocks noChangeArrowheads="1"/>
          </p:cNvSpPr>
          <p:nvPr/>
        </p:nvSpPr>
        <p:spPr bwMode="auto">
          <a:xfrm>
            <a:off x="304800" y="1219200"/>
            <a:ext cx="8763000" cy="4486275"/>
          </a:xfrm>
          <a:prstGeom prst="rect">
            <a:avLst/>
          </a:prstGeom>
          <a:solidFill>
            <a:srgbClr val="FFFFFF"/>
          </a:solidFill>
          <a:ln w="9525">
            <a:noFill/>
            <a:miter lim="800000"/>
            <a:headEnd/>
            <a:tailEnd/>
          </a:ln>
        </p:spPr>
        <p:txBody>
          <a:bodyPr>
            <a:spAutoFit/>
          </a:bodyPr>
          <a:lstStyle/>
          <a:p>
            <a:pPr eaLnBrk="0" hangingPunct="0"/>
            <a:r>
              <a:rPr lang="en-US" sz="1800" b="1" dirty="0">
                <a:cs typeface="Tahoma" pitchFamily="34" charset="0"/>
              </a:rPr>
              <a:t>import </a:t>
            </a:r>
            <a:r>
              <a:rPr lang="en-US" sz="1800" b="1" dirty="0" err="1">
                <a:cs typeface="Tahoma" pitchFamily="34" charset="0"/>
              </a:rPr>
              <a:t>javax.swing</a:t>
            </a:r>
            <a:r>
              <a:rPr lang="en-US" sz="1800" b="1" dirty="0">
                <a:cs typeface="Tahoma" pitchFamily="34" charset="0"/>
              </a:rPr>
              <a:t>.*;        </a:t>
            </a:r>
          </a:p>
          <a:p>
            <a:pPr eaLnBrk="0" hangingPunct="0"/>
            <a:endParaRPr lang="en-US" sz="1800" dirty="0">
              <a:cs typeface="Tahoma" pitchFamily="34" charset="0"/>
            </a:endParaRPr>
          </a:p>
          <a:p>
            <a:pPr eaLnBrk="0" hangingPunct="0"/>
            <a:r>
              <a:rPr lang="en-US" sz="1800" b="1" dirty="0">
                <a:cs typeface="Tahoma" pitchFamily="34" charset="0"/>
              </a:rPr>
              <a:t>public class Main {</a:t>
            </a:r>
          </a:p>
          <a:p>
            <a:pPr eaLnBrk="0" hangingPunct="0"/>
            <a:r>
              <a:rPr lang="en-US" sz="1800" b="1" dirty="0">
                <a:cs typeface="Tahoma" pitchFamily="34" charset="0"/>
              </a:rPr>
              <a:t>   private static void </a:t>
            </a:r>
            <a:r>
              <a:rPr lang="en-US" sz="1800" b="1" dirty="0" err="1">
                <a:cs typeface="Tahoma" pitchFamily="34" charset="0"/>
              </a:rPr>
              <a:t>showGUI</a:t>
            </a:r>
            <a:r>
              <a:rPr lang="en-US" sz="1800" b="1" dirty="0">
                <a:cs typeface="Tahoma" pitchFamily="34" charset="0"/>
              </a:rPr>
              <a:t>() {</a:t>
            </a:r>
          </a:p>
          <a:p>
            <a:pPr eaLnBrk="0" hangingPunct="0"/>
            <a:r>
              <a:rPr lang="en-US" sz="1800" dirty="0">
                <a:cs typeface="Tahoma" pitchFamily="34" charset="0"/>
              </a:rPr>
              <a:t>        //Create and set up the window.</a:t>
            </a:r>
          </a:p>
          <a:p>
            <a:pPr eaLnBrk="0" hangingPunct="0"/>
            <a:r>
              <a:rPr lang="nn-NO" sz="1800" dirty="0">
                <a:cs typeface="Tahoma" pitchFamily="34" charset="0"/>
              </a:rPr>
              <a:t>        JFrame frame = </a:t>
            </a:r>
            <a:r>
              <a:rPr lang="nn-NO" sz="1800" b="1" dirty="0">
                <a:cs typeface="Tahoma" pitchFamily="34" charset="0"/>
              </a:rPr>
              <a:t>new JFrame("Swing GUI");</a:t>
            </a:r>
          </a:p>
          <a:p>
            <a:pPr eaLnBrk="0" hangingPunct="0"/>
            <a:r>
              <a:rPr lang="en-US" sz="1800" dirty="0">
                <a:cs typeface="Tahoma" pitchFamily="34" charset="0"/>
              </a:rPr>
              <a:t>        </a:t>
            </a:r>
            <a:r>
              <a:rPr lang="en-US" sz="1800" dirty="0" err="1">
                <a:cs typeface="Tahoma" pitchFamily="34" charset="0"/>
              </a:rPr>
              <a:t>frame.pack</a:t>
            </a:r>
            <a:r>
              <a:rPr lang="en-US" sz="1800" dirty="0">
                <a:cs typeface="Tahoma" pitchFamily="34" charset="0"/>
              </a:rPr>
              <a:t>();</a:t>
            </a:r>
          </a:p>
          <a:p>
            <a:pPr eaLnBrk="0" hangingPunct="0"/>
            <a:r>
              <a:rPr lang="en-US" sz="1800" dirty="0">
                <a:cs typeface="Tahoma" pitchFamily="34" charset="0"/>
              </a:rPr>
              <a:t>        </a:t>
            </a:r>
            <a:r>
              <a:rPr lang="en-US" sz="1800" dirty="0" err="1">
                <a:cs typeface="Tahoma" pitchFamily="34" charset="0"/>
              </a:rPr>
              <a:t>frame.setVisible</a:t>
            </a:r>
            <a:r>
              <a:rPr lang="en-US" sz="1800" dirty="0">
                <a:cs typeface="Tahoma" pitchFamily="34" charset="0"/>
              </a:rPr>
              <a:t>(</a:t>
            </a:r>
            <a:r>
              <a:rPr lang="en-US" sz="1800" b="1" dirty="0">
                <a:cs typeface="Tahoma" pitchFamily="34" charset="0"/>
              </a:rPr>
              <a:t>true);</a:t>
            </a:r>
          </a:p>
          <a:p>
            <a:pPr eaLnBrk="0" hangingPunct="0"/>
            <a:r>
              <a:rPr lang="en-US" sz="1800" dirty="0">
                <a:cs typeface="Tahoma" pitchFamily="34" charset="0"/>
              </a:rPr>
              <a:t>    }</a:t>
            </a:r>
          </a:p>
          <a:p>
            <a:pPr eaLnBrk="0" hangingPunct="0"/>
            <a:endParaRPr lang="en-US" sz="1800" b="1" dirty="0"/>
          </a:p>
          <a:p>
            <a:pPr eaLnBrk="0" hangingPunct="0"/>
            <a:r>
              <a:rPr lang="en-US" sz="1800" b="1" dirty="0">
                <a:solidFill>
                  <a:schemeClr val="bg1">
                    <a:lumMod val="50000"/>
                  </a:schemeClr>
                </a:solidFill>
              </a:rPr>
              <a:t>    public</a:t>
            </a:r>
            <a:r>
              <a:rPr lang="en-US" sz="1800" dirty="0">
                <a:solidFill>
                  <a:schemeClr val="bg1">
                    <a:lumMod val="50000"/>
                  </a:schemeClr>
                </a:solidFill>
              </a:rPr>
              <a:t> </a:t>
            </a:r>
            <a:r>
              <a:rPr lang="en-US" sz="1800" b="1" dirty="0">
                <a:solidFill>
                  <a:schemeClr val="bg1">
                    <a:lumMod val="50000"/>
                  </a:schemeClr>
                </a:solidFill>
              </a:rPr>
              <a:t>static</a:t>
            </a:r>
            <a:r>
              <a:rPr lang="en-US" sz="1800" dirty="0">
                <a:solidFill>
                  <a:schemeClr val="bg1">
                    <a:lumMod val="50000"/>
                  </a:schemeClr>
                </a:solidFill>
              </a:rPr>
              <a:t> </a:t>
            </a:r>
            <a:r>
              <a:rPr lang="en-US" sz="1800" b="1" dirty="0">
                <a:solidFill>
                  <a:schemeClr val="bg1">
                    <a:lumMod val="50000"/>
                  </a:schemeClr>
                </a:solidFill>
              </a:rPr>
              <a:t>void</a:t>
            </a:r>
            <a:r>
              <a:rPr lang="en-US" sz="1800" dirty="0">
                <a:solidFill>
                  <a:schemeClr val="bg1">
                    <a:lumMod val="50000"/>
                  </a:schemeClr>
                </a:solidFill>
              </a:rPr>
              <a:t> main(String </a:t>
            </a:r>
            <a:r>
              <a:rPr lang="en-US" sz="1800" dirty="0" err="1">
                <a:solidFill>
                  <a:schemeClr val="bg1">
                    <a:lumMod val="50000"/>
                  </a:schemeClr>
                </a:solidFill>
              </a:rPr>
              <a:t>args</a:t>
            </a:r>
            <a:r>
              <a:rPr lang="en-US" sz="1800" dirty="0">
                <a:solidFill>
                  <a:schemeClr val="bg1">
                    <a:lumMod val="50000"/>
                  </a:schemeClr>
                </a:solidFill>
              </a:rPr>
              <a:t>[]) {</a:t>
            </a:r>
          </a:p>
          <a:p>
            <a:pPr eaLnBrk="0" hangingPunct="0"/>
            <a:r>
              <a:rPr lang="en-US" sz="1800" dirty="0">
                <a:solidFill>
                  <a:schemeClr val="bg1">
                    <a:lumMod val="50000"/>
                  </a:schemeClr>
                </a:solidFill>
              </a:rPr>
              <a:t>        </a:t>
            </a:r>
            <a:r>
              <a:rPr lang="en-US" sz="1800" dirty="0" err="1">
                <a:solidFill>
                  <a:schemeClr val="bg1">
                    <a:lumMod val="50000"/>
                  </a:schemeClr>
                </a:solidFill>
              </a:rPr>
              <a:t>javax.swing.SwingUtilities.</a:t>
            </a:r>
            <a:r>
              <a:rPr lang="en-US" sz="1800" i="1" dirty="0" err="1">
                <a:solidFill>
                  <a:schemeClr val="bg1">
                    <a:lumMod val="50000"/>
                  </a:schemeClr>
                </a:solidFill>
              </a:rPr>
              <a:t>invokeLater</a:t>
            </a:r>
            <a:r>
              <a:rPr lang="en-US" sz="1800" dirty="0">
                <a:solidFill>
                  <a:schemeClr val="bg1">
                    <a:lumMod val="50000"/>
                  </a:schemeClr>
                </a:solidFill>
              </a:rPr>
              <a:t>(</a:t>
            </a:r>
            <a:r>
              <a:rPr lang="en-US" sz="1800" b="1" dirty="0">
                <a:solidFill>
                  <a:schemeClr val="bg1">
                    <a:lumMod val="50000"/>
                  </a:schemeClr>
                </a:solidFill>
              </a:rPr>
              <a:t>new</a:t>
            </a:r>
            <a:r>
              <a:rPr lang="en-US" sz="1800" dirty="0">
                <a:solidFill>
                  <a:schemeClr val="bg1">
                    <a:lumMod val="50000"/>
                  </a:schemeClr>
                </a:solidFill>
              </a:rPr>
              <a:t> </a:t>
            </a:r>
            <a:r>
              <a:rPr lang="en-US" sz="1800" dirty="0" err="1">
                <a:solidFill>
                  <a:schemeClr val="bg1">
                    <a:lumMod val="50000"/>
                  </a:schemeClr>
                </a:solidFill>
              </a:rPr>
              <a:t>Runnable</a:t>
            </a:r>
            <a:r>
              <a:rPr lang="en-US" sz="1800" dirty="0">
                <a:solidFill>
                  <a:schemeClr val="bg1">
                    <a:lumMod val="50000"/>
                  </a:schemeClr>
                </a:solidFill>
              </a:rPr>
              <a:t>() {</a:t>
            </a:r>
          </a:p>
          <a:p>
            <a:pPr eaLnBrk="0" hangingPunct="0"/>
            <a:r>
              <a:rPr lang="en-US" sz="1800" dirty="0">
                <a:solidFill>
                  <a:schemeClr val="bg1">
                    <a:lumMod val="50000"/>
                  </a:schemeClr>
                </a:solidFill>
              </a:rPr>
              <a:t>            </a:t>
            </a:r>
            <a:r>
              <a:rPr lang="en-US" sz="1800" b="1" dirty="0">
                <a:solidFill>
                  <a:schemeClr val="bg1">
                    <a:lumMod val="50000"/>
                  </a:schemeClr>
                </a:solidFill>
              </a:rPr>
              <a:t>public</a:t>
            </a:r>
            <a:r>
              <a:rPr lang="en-US" sz="1800" dirty="0">
                <a:solidFill>
                  <a:schemeClr val="bg1">
                    <a:lumMod val="50000"/>
                  </a:schemeClr>
                </a:solidFill>
              </a:rPr>
              <a:t> </a:t>
            </a:r>
            <a:r>
              <a:rPr lang="en-US" sz="1800" b="1" dirty="0">
                <a:solidFill>
                  <a:schemeClr val="bg1">
                    <a:lumMod val="50000"/>
                  </a:schemeClr>
                </a:solidFill>
              </a:rPr>
              <a:t>void</a:t>
            </a:r>
            <a:r>
              <a:rPr lang="en-US" sz="1800" dirty="0">
                <a:solidFill>
                  <a:schemeClr val="bg1">
                    <a:lumMod val="50000"/>
                  </a:schemeClr>
                </a:solidFill>
              </a:rPr>
              <a:t> run() { </a:t>
            </a:r>
            <a:r>
              <a:rPr lang="en-US" sz="1800" i="1" dirty="0" err="1">
                <a:solidFill>
                  <a:schemeClr val="bg1">
                    <a:lumMod val="50000"/>
                  </a:schemeClr>
                </a:solidFill>
              </a:rPr>
              <a:t>showGUI</a:t>
            </a:r>
            <a:r>
              <a:rPr lang="en-US" sz="1800" dirty="0">
                <a:solidFill>
                  <a:schemeClr val="bg1">
                    <a:lumMod val="50000"/>
                  </a:schemeClr>
                </a:solidFill>
              </a:rPr>
              <a:t>(); }</a:t>
            </a:r>
          </a:p>
          <a:p>
            <a:r>
              <a:rPr lang="en-US" sz="1800" dirty="0">
                <a:solidFill>
                  <a:schemeClr val="bg1">
                    <a:lumMod val="50000"/>
                  </a:schemeClr>
                </a:solidFill>
              </a:rPr>
              <a:t>        });</a:t>
            </a:r>
          </a:p>
          <a:p>
            <a:r>
              <a:rPr lang="en-US" sz="1800" dirty="0">
                <a:solidFill>
                  <a:schemeClr val="bg1">
                    <a:lumMod val="50000"/>
                  </a:schemeClr>
                </a:solidFill>
              </a:rPr>
              <a:t>    }</a:t>
            </a:r>
          </a:p>
          <a:p>
            <a:r>
              <a:rPr lang="en-US" sz="1800" dirty="0"/>
              <a:t>}</a:t>
            </a:r>
          </a:p>
        </p:txBody>
      </p:sp>
      <p:sp>
        <p:nvSpPr>
          <p:cNvPr id="4" name="Rectangle 3"/>
          <p:cNvSpPr>
            <a:spLocks noChangeArrowheads="1"/>
          </p:cNvSpPr>
          <p:nvPr/>
        </p:nvSpPr>
        <p:spPr bwMode="auto">
          <a:xfrm>
            <a:off x="784225" y="5581650"/>
            <a:ext cx="8305800" cy="641350"/>
          </a:xfrm>
          <a:prstGeom prst="rect">
            <a:avLst/>
          </a:prstGeom>
          <a:solidFill>
            <a:srgbClr val="FFFFFF"/>
          </a:solidFill>
          <a:ln w="9525">
            <a:noFill/>
            <a:miter lim="800000"/>
            <a:headEnd/>
            <a:tailEnd/>
          </a:ln>
        </p:spPr>
        <p:txBody>
          <a:bodyPr>
            <a:spAutoFit/>
          </a:bodyPr>
          <a:lstStyle/>
          <a:p>
            <a:pPr eaLnBrk="0" hangingPunct="0"/>
            <a:r>
              <a:rPr lang="en-US" sz="1800"/>
              <a:t>Based on Sun’s Swing tutorials:</a:t>
            </a:r>
          </a:p>
          <a:p>
            <a:pPr eaLnBrk="0" hangingPunct="0"/>
            <a:r>
              <a:rPr lang="en-US" sz="1800"/>
              <a:t>http://java.sun.com/docs/books/tutorial/uiswing/learn/example1.html</a:t>
            </a:r>
          </a:p>
        </p:txBody>
      </p:sp>
      <p:pic>
        <p:nvPicPr>
          <p:cNvPr id="50178" name="Picture 2"/>
          <p:cNvPicPr>
            <a:picLocks noChangeAspect="1" noChangeArrowheads="1"/>
          </p:cNvPicPr>
          <p:nvPr/>
        </p:nvPicPr>
        <p:blipFill>
          <a:blip r:embed="rId3" cstate="print"/>
          <a:srcRect/>
          <a:stretch>
            <a:fillRect/>
          </a:stretch>
        </p:blipFill>
        <p:spPr bwMode="auto">
          <a:xfrm>
            <a:off x="5181600" y="2133600"/>
            <a:ext cx="3441032" cy="990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diamond(in)">
                                      <p:cBhvr>
                                        <p:cTn id="7" dur="2000"/>
                                        <p:tgtEl>
                                          <p:spTgt spid="50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73876" y="266040"/>
            <a:ext cx="8212923" cy="1151598"/>
          </a:xfrm>
        </p:spPr>
        <p:txBody>
          <a:bodyPr/>
          <a:lstStyle/>
          <a:p>
            <a:r>
              <a:rPr lang="en-US" smtClean="0">
                <a:latin typeface="+mn-lt"/>
              </a:rPr>
              <a:t>Adding to a Frame</a:t>
            </a:r>
          </a:p>
        </p:txBody>
      </p:sp>
      <p:sp>
        <p:nvSpPr>
          <p:cNvPr id="48132" name="Text Box 4"/>
          <p:cNvSpPr txBox="1">
            <a:spLocks noChangeArrowheads="1"/>
          </p:cNvSpPr>
          <p:nvPr/>
        </p:nvSpPr>
        <p:spPr bwMode="auto">
          <a:xfrm>
            <a:off x="1282253" y="2082953"/>
            <a:ext cx="5553705" cy="646331"/>
          </a:xfrm>
          <a:prstGeom prst="rect">
            <a:avLst/>
          </a:prstGeom>
          <a:noFill/>
          <a:ln w="31750">
            <a:noFill/>
            <a:miter lim="800000"/>
            <a:headEnd/>
            <a:tailEnd/>
          </a:ln>
          <a:effectLst/>
        </p:spPr>
        <p:txBody>
          <a:bodyPr wrap="square">
            <a:spAutoFit/>
          </a:bodyPr>
          <a:lstStyle/>
          <a:p>
            <a:r>
              <a:rPr lang="en-US" dirty="0"/>
              <a:t>public </a:t>
            </a:r>
            <a:r>
              <a:rPr lang="en-US" dirty="0" err="1"/>
              <a:t>java.awt.Container</a:t>
            </a:r>
            <a:r>
              <a:rPr lang="en-US" dirty="0"/>
              <a:t> </a:t>
            </a:r>
            <a:r>
              <a:rPr lang="en-US" b="1" dirty="0" err="1"/>
              <a:t>getContentPane</a:t>
            </a:r>
            <a:r>
              <a:rPr lang="en-US" dirty="0"/>
              <a:t>()</a:t>
            </a:r>
          </a:p>
          <a:p>
            <a:r>
              <a:rPr lang="en-US" dirty="0"/>
              <a:t>   EFFECTS: Returns the </a:t>
            </a:r>
            <a:r>
              <a:rPr lang="en-US" dirty="0" err="1" smtClean="0"/>
              <a:t>contentPane</a:t>
            </a:r>
            <a:r>
              <a:rPr lang="en-US" dirty="0" smtClean="0"/>
              <a:t> </a:t>
            </a:r>
            <a:r>
              <a:rPr lang="en-US" dirty="0"/>
              <a:t>object for this.</a:t>
            </a:r>
          </a:p>
        </p:txBody>
      </p:sp>
      <p:sp>
        <p:nvSpPr>
          <p:cNvPr id="48133" name="Text Box 5"/>
          <p:cNvSpPr txBox="1">
            <a:spLocks noChangeArrowheads="1"/>
          </p:cNvSpPr>
          <p:nvPr/>
        </p:nvSpPr>
        <p:spPr bwMode="auto">
          <a:xfrm>
            <a:off x="1189602" y="3210476"/>
            <a:ext cx="5334000" cy="1200329"/>
          </a:xfrm>
          <a:prstGeom prst="rect">
            <a:avLst/>
          </a:prstGeom>
          <a:noFill/>
          <a:ln w="31750">
            <a:noFill/>
            <a:miter lim="800000"/>
            <a:headEnd/>
            <a:tailEnd/>
          </a:ln>
          <a:effectLst/>
        </p:spPr>
        <p:txBody>
          <a:bodyPr wrap="square">
            <a:spAutoFit/>
          </a:bodyPr>
          <a:lstStyle/>
          <a:p>
            <a:r>
              <a:rPr lang="en-US" dirty="0"/>
              <a:t>in </a:t>
            </a:r>
            <a:r>
              <a:rPr lang="en-US" dirty="0" err="1"/>
              <a:t>java.awt.Containter</a:t>
            </a:r>
            <a:r>
              <a:rPr lang="en-US" dirty="0"/>
              <a:t>:</a:t>
            </a:r>
          </a:p>
          <a:p>
            <a:r>
              <a:rPr lang="en-US" dirty="0"/>
              <a:t>public Component </a:t>
            </a:r>
            <a:r>
              <a:rPr lang="en-US" b="1" dirty="0"/>
              <a:t>add</a:t>
            </a:r>
            <a:r>
              <a:rPr lang="en-US" dirty="0"/>
              <a:t>(Component c)</a:t>
            </a:r>
          </a:p>
          <a:p>
            <a:r>
              <a:rPr lang="en-US" dirty="0"/>
              <a:t>   MODIFIES: this</a:t>
            </a:r>
          </a:p>
          <a:p>
            <a:r>
              <a:rPr lang="en-US" dirty="0"/>
              <a:t>   EFFECTS: Appends </a:t>
            </a:r>
            <a:r>
              <a:rPr lang="en-US" i="1" dirty="0"/>
              <a:t>c</a:t>
            </a:r>
            <a:r>
              <a:rPr lang="en-US" dirty="0"/>
              <a:t> to the end of </a:t>
            </a:r>
            <a:r>
              <a:rPr lang="en-US" dirty="0" smtClean="0"/>
              <a:t>this </a:t>
            </a:r>
            <a:r>
              <a:rPr lang="en-US" dirty="0"/>
              <a:t>container.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mtClean="0"/>
              <a:t>What can you add?</a:t>
            </a:r>
          </a:p>
        </p:txBody>
      </p:sp>
      <p:sp>
        <p:nvSpPr>
          <p:cNvPr id="49156" name="Rectangle 4"/>
          <p:cNvSpPr>
            <a:spLocks noChangeArrowheads="1"/>
          </p:cNvSpPr>
          <p:nvPr/>
        </p:nvSpPr>
        <p:spPr bwMode="auto">
          <a:xfrm>
            <a:off x="4891509" y="1356762"/>
            <a:ext cx="4285212" cy="707886"/>
          </a:xfrm>
          <a:prstGeom prst="rect">
            <a:avLst/>
          </a:prstGeom>
          <a:noFill/>
          <a:ln w="31750">
            <a:noFill/>
            <a:miter lim="800000"/>
            <a:headEnd/>
            <a:tailEnd/>
          </a:ln>
          <a:effectLst/>
        </p:spPr>
        <p:txBody>
          <a:bodyPr wrap="none">
            <a:spAutoFit/>
          </a:bodyPr>
          <a:lstStyle/>
          <a:p>
            <a:r>
              <a:rPr lang="en-US" sz="2000" dirty="0" smtClean="0"/>
              <a:t>in </a:t>
            </a:r>
            <a:r>
              <a:rPr lang="en-US" sz="2000" dirty="0" err="1" smtClean="0"/>
              <a:t>java.awt.Container</a:t>
            </a:r>
            <a:r>
              <a:rPr lang="en-US" sz="2000" dirty="0" smtClean="0"/>
              <a:t>:</a:t>
            </a:r>
          </a:p>
          <a:p>
            <a:r>
              <a:rPr lang="en-US" sz="2000" dirty="0" smtClean="0"/>
              <a:t>   public </a:t>
            </a:r>
            <a:r>
              <a:rPr lang="en-US" sz="2000" dirty="0"/>
              <a:t>Component </a:t>
            </a:r>
            <a:r>
              <a:rPr lang="en-US" sz="2000" b="1" dirty="0"/>
              <a:t>add</a:t>
            </a:r>
            <a:r>
              <a:rPr lang="en-US" sz="2000" dirty="0"/>
              <a:t>(Component c)</a:t>
            </a:r>
          </a:p>
        </p:txBody>
      </p:sp>
      <p:sp>
        <p:nvSpPr>
          <p:cNvPr id="49158" name="Rectangle 10"/>
          <p:cNvSpPr>
            <a:spLocks noChangeArrowheads="1"/>
          </p:cNvSpPr>
          <p:nvPr/>
        </p:nvSpPr>
        <p:spPr bwMode="auto">
          <a:xfrm>
            <a:off x="2895600" y="1752600"/>
            <a:ext cx="1902957" cy="523220"/>
          </a:xfrm>
          <a:prstGeom prst="rect">
            <a:avLst/>
          </a:prstGeom>
          <a:ln>
            <a:headEnd/>
            <a:tailEnd type="arrow" w="med" len="med"/>
          </a:ln>
        </p:spPr>
        <p:style>
          <a:lnRef idx="1">
            <a:schemeClr val="accent1"/>
          </a:lnRef>
          <a:fillRef idx="2">
            <a:schemeClr val="accent1"/>
          </a:fillRef>
          <a:effectRef idx="1">
            <a:schemeClr val="accent1"/>
          </a:effectRef>
          <a:fontRef idx="minor">
            <a:schemeClr val="dk1"/>
          </a:fontRef>
        </p:style>
        <p:txBody>
          <a:bodyPr wrap="none">
            <a:spAutoFit/>
          </a:bodyPr>
          <a:lstStyle/>
          <a:p>
            <a:r>
              <a:rPr lang="en-US" sz="2800"/>
              <a:t>Component</a:t>
            </a:r>
          </a:p>
        </p:txBody>
      </p:sp>
      <p:sp>
        <p:nvSpPr>
          <p:cNvPr id="49159" name="Rectangle 11"/>
          <p:cNvSpPr>
            <a:spLocks noChangeArrowheads="1"/>
          </p:cNvSpPr>
          <p:nvPr/>
        </p:nvSpPr>
        <p:spPr bwMode="auto">
          <a:xfrm>
            <a:off x="1371600" y="2819400"/>
            <a:ext cx="1611660" cy="523220"/>
          </a:xfrm>
          <a:prstGeom prst="rect">
            <a:avLst/>
          </a:prstGeom>
          <a:ln>
            <a:headEnd/>
            <a:tailEnd type="arrow" w="med" len="med"/>
          </a:ln>
        </p:spPr>
        <p:style>
          <a:lnRef idx="1">
            <a:schemeClr val="accent1"/>
          </a:lnRef>
          <a:fillRef idx="2">
            <a:schemeClr val="accent1"/>
          </a:fillRef>
          <a:effectRef idx="1">
            <a:schemeClr val="accent1"/>
          </a:effectRef>
          <a:fontRef idx="minor">
            <a:schemeClr val="dk1"/>
          </a:fontRef>
        </p:style>
        <p:txBody>
          <a:bodyPr wrap="none">
            <a:spAutoFit/>
          </a:bodyPr>
          <a:lstStyle/>
          <a:p>
            <a:r>
              <a:rPr lang="en-US" sz="2800"/>
              <a:t>Container</a:t>
            </a:r>
          </a:p>
        </p:txBody>
      </p:sp>
      <p:sp>
        <p:nvSpPr>
          <p:cNvPr id="49160" name="Rectangle 12"/>
          <p:cNvSpPr>
            <a:spLocks noChangeArrowheads="1"/>
          </p:cNvSpPr>
          <p:nvPr/>
        </p:nvSpPr>
        <p:spPr bwMode="auto">
          <a:xfrm>
            <a:off x="838200" y="3657600"/>
            <a:ext cx="1407950" cy="523220"/>
          </a:xfrm>
          <a:prstGeom prst="rect">
            <a:avLst/>
          </a:prstGeom>
          <a:ln>
            <a:headEnd/>
            <a:tailEnd type="arrow" w="med" len="med"/>
          </a:ln>
        </p:spPr>
        <p:style>
          <a:lnRef idx="1">
            <a:schemeClr val="accent1"/>
          </a:lnRef>
          <a:fillRef idx="2">
            <a:schemeClr val="accent1"/>
          </a:fillRef>
          <a:effectRef idx="1">
            <a:schemeClr val="accent1"/>
          </a:effectRef>
          <a:fontRef idx="minor">
            <a:schemeClr val="dk1"/>
          </a:fontRef>
        </p:style>
        <p:txBody>
          <a:bodyPr wrap="none">
            <a:spAutoFit/>
          </a:bodyPr>
          <a:lstStyle/>
          <a:p>
            <a:r>
              <a:rPr lang="en-US" sz="2800"/>
              <a:t>Window</a:t>
            </a:r>
          </a:p>
        </p:txBody>
      </p:sp>
      <p:sp>
        <p:nvSpPr>
          <p:cNvPr id="49161" name="Rectangle 13"/>
          <p:cNvSpPr>
            <a:spLocks noChangeArrowheads="1"/>
          </p:cNvSpPr>
          <p:nvPr/>
        </p:nvSpPr>
        <p:spPr bwMode="auto">
          <a:xfrm>
            <a:off x="609600" y="4572000"/>
            <a:ext cx="1103828" cy="523220"/>
          </a:xfrm>
          <a:prstGeom prst="rect">
            <a:avLst/>
          </a:prstGeom>
          <a:ln>
            <a:headEnd/>
            <a:tailEnd type="arrow" w="med" len="med"/>
          </a:ln>
        </p:spPr>
        <p:style>
          <a:lnRef idx="1">
            <a:schemeClr val="accent1"/>
          </a:lnRef>
          <a:fillRef idx="2">
            <a:schemeClr val="accent1"/>
          </a:fillRef>
          <a:effectRef idx="1">
            <a:schemeClr val="accent1"/>
          </a:effectRef>
          <a:fontRef idx="minor">
            <a:schemeClr val="dk1"/>
          </a:fontRef>
        </p:style>
        <p:txBody>
          <a:bodyPr wrap="none">
            <a:spAutoFit/>
          </a:bodyPr>
          <a:lstStyle/>
          <a:p>
            <a:r>
              <a:rPr lang="en-US" sz="2800"/>
              <a:t>Frame</a:t>
            </a:r>
          </a:p>
        </p:txBody>
      </p:sp>
      <p:sp>
        <p:nvSpPr>
          <p:cNvPr id="49162" name="Rectangle 14"/>
          <p:cNvSpPr>
            <a:spLocks noChangeArrowheads="1"/>
          </p:cNvSpPr>
          <p:nvPr/>
        </p:nvSpPr>
        <p:spPr bwMode="auto">
          <a:xfrm>
            <a:off x="304800" y="5562600"/>
            <a:ext cx="1217641" cy="523220"/>
          </a:xfrm>
          <a:prstGeom prst="rect">
            <a:avLst/>
          </a:prstGeom>
          <a:ln>
            <a:headEnd/>
            <a:tailEnd type="arrow" w="med" len="med"/>
          </a:ln>
        </p:spPr>
        <p:style>
          <a:lnRef idx="1">
            <a:schemeClr val="accent1"/>
          </a:lnRef>
          <a:fillRef idx="2">
            <a:schemeClr val="accent1"/>
          </a:fillRef>
          <a:effectRef idx="1">
            <a:schemeClr val="accent1"/>
          </a:effectRef>
          <a:fontRef idx="minor">
            <a:schemeClr val="dk1"/>
          </a:fontRef>
        </p:style>
        <p:txBody>
          <a:bodyPr wrap="none">
            <a:spAutoFit/>
          </a:bodyPr>
          <a:lstStyle/>
          <a:p>
            <a:r>
              <a:rPr lang="en-US" sz="2800"/>
              <a:t>JFrame</a:t>
            </a:r>
          </a:p>
        </p:txBody>
      </p:sp>
      <p:cxnSp>
        <p:nvCxnSpPr>
          <p:cNvPr id="49170" name="AutoShape 18"/>
          <p:cNvCxnSpPr>
            <a:cxnSpLocks noChangeShapeType="1"/>
            <a:stCxn id="49158" idx="2"/>
            <a:endCxn id="49159" idx="0"/>
          </p:cNvCxnSpPr>
          <p:nvPr/>
        </p:nvCxnSpPr>
        <p:spPr bwMode="auto">
          <a:xfrm rot="5400000">
            <a:off x="2740465" y="1712786"/>
            <a:ext cx="543580" cy="1669649"/>
          </a:xfrm>
          <a:prstGeom prst="straightConnector1">
            <a:avLst/>
          </a:prstGeom>
          <a:noFill/>
          <a:ln w="31750">
            <a:solidFill>
              <a:schemeClr val="accent1"/>
            </a:solidFill>
            <a:round/>
            <a:headEnd type="arrow" w="med" len="med"/>
            <a:tailEnd/>
          </a:ln>
          <a:effectLst/>
        </p:spPr>
      </p:cxnSp>
      <p:cxnSp>
        <p:nvCxnSpPr>
          <p:cNvPr id="49171" name="AutoShape 19"/>
          <p:cNvCxnSpPr>
            <a:cxnSpLocks noChangeShapeType="1"/>
            <a:stCxn id="49159" idx="2"/>
            <a:endCxn id="49160" idx="0"/>
          </p:cNvCxnSpPr>
          <p:nvPr/>
        </p:nvCxnSpPr>
        <p:spPr bwMode="auto">
          <a:xfrm rot="5400000">
            <a:off x="1702313" y="3182483"/>
            <a:ext cx="314980" cy="635255"/>
          </a:xfrm>
          <a:prstGeom prst="straightConnector1">
            <a:avLst/>
          </a:prstGeom>
          <a:noFill/>
          <a:ln w="31750">
            <a:solidFill>
              <a:schemeClr val="accent1"/>
            </a:solidFill>
            <a:round/>
            <a:headEnd type="arrow" w="med" len="med"/>
            <a:tailEnd/>
          </a:ln>
          <a:effectLst/>
        </p:spPr>
      </p:cxnSp>
      <p:cxnSp>
        <p:nvCxnSpPr>
          <p:cNvPr id="49172" name="AutoShape 20"/>
          <p:cNvCxnSpPr>
            <a:cxnSpLocks noChangeShapeType="1"/>
            <a:stCxn id="49160" idx="2"/>
            <a:endCxn id="49161" idx="0"/>
          </p:cNvCxnSpPr>
          <p:nvPr/>
        </p:nvCxnSpPr>
        <p:spPr bwMode="auto">
          <a:xfrm rot="5400000">
            <a:off x="1156255" y="4186080"/>
            <a:ext cx="391180" cy="380661"/>
          </a:xfrm>
          <a:prstGeom prst="straightConnector1">
            <a:avLst/>
          </a:prstGeom>
          <a:noFill/>
          <a:ln w="31750">
            <a:solidFill>
              <a:schemeClr val="accent1"/>
            </a:solidFill>
            <a:round/>
            <a:headEnd type="arrow" w="med" len="med"/>
            <a:tailEnd/>
          </a:ln>
          <a:effectLst/>
        </p:spPr>
      </p:cxnSp>
      <p:cxnSp>
        <p:nvCxnSpPr>
          <p:cNvPr id="49173" name="AutoShape 21"/>
          <p:cNvCxnSpPr>
            <a:cxnSpLocks noChangeShapeType="1"/>
            <a:stCxn id="49161" idx="2"/>
            <a:endCxn id="49162" idx="0"/>
          </p:cNvCxnSpPr>
          <p:nvPr/>
        </p:nvCxnSpPr>
        <p:spPr bwMode="auto">
          <a:xfrm rot="5400000">
            <a:off x="803878" y="5204964"/>
            <a:ext cx="467380" cy="247893"/>
          </a:xfrm>
          <a:prstGeom prst="straightConnector1">
            <a:avLst/>
          </a:prstGeom>
          <a:noFill/>
          <a:ln w="31750">
            <a:solidFill>
              <a:schemeClr val="accent1"/>
            </a:solidFill>
            <a:round/>
            <a:headEnd type="arrow" w="med" len="med"/>
            <a:tailEnd/>
          </a:ln>
          <a:effectLst/>
        </p:spPr>
      </p:cxnSp>
      <p:sp>
        <p:nvSpPr>
          <p:cNvPr id="49174" name="Rectangle 11"/>
          <p:cNvSpPr>
            <a:spLocks noChangeArrowheads="1"/>
          </p:cNvSpPr>
          <p:nvPr/>
        </p:nvSpPr>
        <p:spPr bwMode="auto">
          <a:xfrm>
            <a:off x="4375150" y="2700338"/>
            <a:ext cx="2016771" cy="523220"/>
          </a:xfrm>
          <a:prstGeom prst="rect">
            <a:avLst/>
          </a:prstGeom>
          <a:ln>
            <a:headEnd/>
            <a:tailEnd type="arrow" w="med" len="med"/>
          </a:ln>
        </p:spPr>
        <p:style>
          <a:lnRef idx="1">
            <a:schemeClr val="accent1"/>
          </a:lnRef>
          <a:fillRef idx="2">
            <a:schemeClr val="accent1"/>
          </a:fillRef>
          <a:effectRef idx="1">
            <a:schemeClr val="accent1"/>
          </a:effectRef>
          <a:fontRef idx="minor">
            <a:schemeClr val="dk1"/>
          </a:fontRef>
        </p:style>
        <p:txBody>
          <a:bodyPr wrap="none">
            <a:spAutoFit/>
          </a:bodyPr>
          <a:lstStyle/>
          <a:p>
            <a:r>
              <a:rPr lang="en-US" sz="2800"/>
              <a:t>JComponent</a:t>
            </a:r>
          </a:p>
        </p:txBody>
      </p:sp>
      <p:sp>
        <p:nvSpPr>
          <p:cNvPr id="49175" name="Rectangle 11"/>
          <p:cNvSpPr>
            <a:spLocks noChangeArrowheads="1"/>
          </p:cNvSpPr>
          <p:nvPr/>
        </p:nvSpPr>
        <p:spPr bwMode="auto">
          <a:xfrm>
            <a:off x="3581400" y="3810000"/>
            <a:ext cx="1069524" cy="523220"/>
          </a:xfrm>
          <a:prstGeom prst="rect">
            <a:avLst/>
          </a:prstGeom>
          <a:ln>
            <a:headEnd/>
            <a:tailEnd type="arrow" w="med" len="med"/>
          </a:ln>
        </p:spPr>
        <p:style>
          <a:lnRef idx="1">
            <a:schemeClr val="accent1"/>
          </a:lnRef>
          <a:fillRef idx="2">
            <a:schemeClr val="accent1"/>
          </a:fillRef>
          <a:effectRef idx="1">
            <a:schemeClr val="accent1"/>
          </a:effectRef>
          <a:fontRef idx="minor">
            <a:schemeClr val="dk1"/>
          </a:fontRef>
        </p:style>
        <p:txBody>
          <a:bodyPr wrap="none">
            <a:spAutoFit/>
          </a:bodyPr>
          <a:lstStyle/>
          <a:p>
            <a:r>
              <a:rPr lang="en-US" sz="2800"/>
              <a:t>JLabel</a:t>
            </a:r>
          </a:p>
        </p:txBody>
      </p:sp>
      <p:sp>
        <p:nvSpPr>
          <p:cNvPr id="49176" name="Rectangle 11"/>
          <p:cNvSpPr>
            <a:spLocks noChangeArrowheads="1"/>
          </p:cNvSpPr>
          <p:nvPr/>
        </p:nvSpPr>
        <p:spPr bwMode="auto">
          <a:xfrm>
            <a:off x="5638800" y="3886200"/>
            <a:ext cx="2394310" cy="523220"/>
          </a:xfrm>
          <a:prstGeom prst="rect">
            <a:avLst/>
          </a:prstGeom>
          <a:ln>
            <a:headEnd/>
            <a:tailEnd type="arrow" w="med" len="med"/>
          </a:ln>
        </p:spPr>
        <p:style>
          <a:lnRef idx="1">
            <a:schemeClr val="accent1"/>
          </a:lnRef>
          <a:fillRef idx="2">
            <a:schemeClr val="accent1"/>
          </a:fillRef>
          <a:effectRef idx="1">
            <a:schemeClr val="accent1"/>
          </a:effectRef>
          <a:fontRef idx="minor">
            <a:schemeClr val="dk1"/>
          </a:fontRef>
        </p:style>
        <p:txBody>
          <a:bodyPr wrap="none">
            <a:spAutoFit/>
          </a:bodyPr>
          <a:lstStyle/>
          <a:p>
            <a:r>
              <a:rPr lang="en-US" sz="2800"/>
              <a:t>AbstractButton</a:t>
            </a:r>
          </a:p>
        </p:txBody>
      </p:sp>
      <p:sp>
        <p:nvSpPr>
          <p:cNvPr id="49177" name="Rectangle 11"/>
          <p:cNvSpPr>
            <a:spLocks noChangeArrowheads="1"/>
          </p:cNvSpPr>
          <p:nvPr/>
        </p:nvSpPr>
        <p:spPr bwMode="auto">
          <a:xfrm>
            <a:off x="6553200" y="4876800"/>
            <a:ext cx="1293367" cy="523220"/>
          </a:xfrm>
          <a:prstGeom prst="rect">
            <a:avLst/>
          </a:prstGeom>
          <a:ln>
            <a:headEnd/>
            <a:tailEnd type="arrow" w="med" len="med"/>
          </a:ln>
        </p:spPr>
        <p:style>
          <a:lnRef idx="1">
            <a:schemeClr val="accent1"/>
          </a:lnRef>
          <a:fillRef idx="2">
            <a:schemeClr val="accent1"/>
          </a:fillRef>
          <a:effectRef idx="1">
            <a:schemeClr val="accent1"/>
          </a:effectRef>
          <a:fontRef idx="minor">
            <a:schemeClr val="dk1"/>
          </a:fontRef>
        </p:style>
        <p:txBody>
          <a:bodyPr wrap="none">
            <a:spAutoFit/>
          </a:bodyPr>
          <a:lstStyle/>
          <a:p>
            <a:r>
              <a:rPr lang="en-US" sz="2800"/>
              <a:t>JButton</a:t>
            </a:r>
          </a:p>
        </p:txBody>
      </p:sp>
      <p:sp>
        <p:nvSpPr>
          <p:cNvPr id="49178" name="Rectangle 11"/>
          <p:cNvSpPr>
            <a:spLocks noChangeArrowheads="1"/>
          </p:cNvSpPr>
          <p:nvPr/>
        </p:nvSpPr>
        <p:spPr bwMode="auto">
          <a:xfrm>
            <a:off x="4267200" y="4724400"/>
            <a:ext cx="1097095" cy="523220"/>
          </a:xfrm>
          <a:prstGeom prst="rect">
            <a:avLst/>
          </a:prstGeom>
          <a:ln>
            <a:headEnd/>
            <a:tailEnd type="arrow" w="med" len="med"/>
          </a:ln>
        </p:spPr>
        <p:style>
          <a:lnRef idx="1">
            <a:schemeClr val="accent1"/>
          </a:lnRef>
          <a:fillRef idx="2">
            <a:schemeClr val="accent1"/>
          </a:fillRef>
          <a:effectRef idx="1">
            <a:schemeClr val="accent1"/>
          </a:effectRef>
          <a:fontRef idx="minor">
            <a:schemeClr val="dk1"/>
          </a:fontRef>
        </p:style>
        <p:txBody>
          <a:bodyPr wrap="none">
            <a:spAutoFit/>
          </a:bodyPr>
          <a:lstStyle/>
          <a:p>
            <a:r>
              <a:rPr lang="en-US" sz="2800"/>
              <a:t>JPanel</a:t>
            </a:r>
          </a:p>
        </p:txBody>
      </p:sp>
      <p:cxnSp>
        <p:nvCxnSpPr>
          <p:cNvPr id="49179" name="AutoShape 27"/>
          <p:cNvCxnSpPr>
            <a:cxnSpLocks noChangeShapeType="1"/>
            <a:stCxn id="49158" idx="2"/>
            <a:endCxn id="49174" idx="0"/>
          </p:cNvCxnSpPr>
          <p:nvPr/>
        </p:nvCxnSpPr>
        <p:spPr bwMode="auto">
          <a:xfrm rot="16200000" flipH="1">
            <a:off x="4403048" y="1719850"/>
            <a:ext cx="424518" cy="1536457"/>
          </a:xfrm>
          <a:prstGeom prst="straightConnector1">
            <a:avLst/>
          </a:prstGeom>
          <a:noFill/>
          <a:ln w="31750">
            <a:solidFill>
              <a:schemeClr val="accent1"/>
            </a:solidFill>
            <a:round/>
            <a:headEnd type="arrow" w="med" len="med"/>
            <a:tailEnd/>
          </a:ln>
          <a:effectLst/>
        </p:spPr>
      </p:cxnSp>
      <p:cxnSp>
        <p:nvCxnSpPr>
          <p:cNvPr id="49180" name="AutoShape 28"/>
          <p:cNvCxnSpPr>
            <a:cxnSpLocks noChangeShapeType="1"/>
            <a:stCxn id="49175" idx="0"/>
            <a:endCxn id="49174" idx="2"/>
          </p:cNvCxnSpPr>
          <p:nvPr/>
        </p:nvCxnSpPr>
        <p:spPr bwMode="auto">
          <a:xfrm rot="5400000" flipH="1" flipV="1">
            <a:off x="4456628" y="2883092"/>
            <a:ext cx="586442" cy="1267374"/>
          </a:xfrm>
          <a:prstGeom prst="straightConnector1">
            <a:avLst/>
          </a:prstGeom>
          <a:noFill/>
          <a:ln w="31750">
            <a:solidFill>
              <a:schemeClr val="accent1"/>
            </a:solidFill>
            <a:round/>
            <a:headEnd/>
            <a:tailEnd type="arrow" w="med" len="med"/>
          </a:ln>
          <a:effectLst/>
        </p:spPr>
      </p:cxnSp>
      <p:cxnSp>
        <p:nvCxnSpPr>
          <p:cNvPr id="49181" name="AutoShape 29"/>
          <p:cNvCxnSpPr>
            <a:cxnSpLocks noChangeShapeType="1"/>
            <a:stCxn id="49176" idx="0"/>
            <a:endCxn id="49174" idx="2"/>
          </p:cNvCxnSpPr>
          <p:nvPr/>
        </p:nvCxnSpPr>
        <p:spPr bwMode="auto">
          <a:xfrm rot="16200000" flipV="1">
            <a:off x="5778425" y="2828669"/>
            <a:ext cx="662642" cy="1452419"/>
          </a:xfrm>
          <a:prstGeom prst="straightConnector1">
            <a:avLst/>
          </a:prstGeom>
          <a:noFill/>
          <a:ln w="31750">
            <a:solidFill>
              <a:schemeClr val="accent1"/>
            </a:solidFill>
            <a:round/>
            <a:headEnd/>
            <a:tailEnd type="arrow" w="med" len="med"/>
          </a:ln>
          <a:effectLst/>
        </p:spPr>
      </p:cxnSp>
      <p:cxnSp>
        <p:nvCxnSpPr>
          <p:cNvPr id="49182" name="AutoShape 30"/>
          <p:cNvCxnSpPr>
            <a:cxnSpLocks noChangeShapeType="1"/>
            <a:stCxn id="49178" idx="0"/>
            <a:endCxn id="49174" idx="2"/>
          </p:cNvCxnSpPr>
          <p:nvPr/>
        </p:nvCxnSpPr>
        <p:spPr bwMode="auto">
          <a:xfrm rot="5400000" flipH="1" flipV="1">
            <a:off x="4349221" y="3690085"/>
            <a:ext cx="1500842" cy="567788"/>
          </a:xfrm>
          <a:prstGeom prst="straightConnector1">
            <a:avLst/>
          </a:prstGeom>
          <a:noFill/>
          <a:ln w="31750">
            <a:solidFill>
              <a:schemeClr val="accent1"/>
            </a:solidFill>
            <a:round/>
            <a:headEnd/>
            <a:tailEnd type="arrow" w="med" len="med"/>
          </a:ln>
          <a:effectLst/>
        </p:spPr>
      </p:cxnSp>
      <p:cxnSp>
        <p:nvCxnSpPr>
          <p:cNvPr id="49183" name="AutoShape 31"/>
          <p:cNvCxnSpPr>
            <a:cxnSpLocks noChangeShapeType="1"/>
            <a:stCxn id="49177" idx="0"/>
            <a:endCxn id="49176" idx="2"/>
          </p:cNvCxnSpPr>
          <p:nvPr/>
        </p:nvCxnSpPr>
        <p:spPr bwMode="auto">
          <a:xfrm rot="16200000" flipV="1">
            <a:off x="6784230" y="4461145"/>
            <a:ext cx="467380" cy="363929"/>
          </a:xfrm>
          <a:prstGeom prst="straightConnector1">
            <a:avLst/>
          </a:prstGeom>
          <a:noFill/>
          <a:ln w="31750">
            <a:solidFill>
              <a:schemeClr val="accent1"/>
            </a:solidFill>
            <a:round/>
            <a:headEnd/>
            <a:tailEnd type="arrow" w="med" len="med"/>
          </a:ln>
          <a:effectLst/>
        </p:spPr>
      </p:cxnSp>
      <p:sp>
        <p:nvSpPr>
          <p:cNvPr id="49184" name="Text Box 32"/>
          <p:cNvSpPr txBox="1">
            <a:spLocks noChangeArrowheads="1"/>
          </p:cNvSpPr>
          <p:nvPr/>
        </p:nvSpPr>
        <p:spPr bwMode="auto">
          <a:xfrm>
            <a:off x="2482850" y="5634038"/>
            <a:ext cx="6581775" cy="457200"/>
          </a:xfrm>
          <a:prstGeom prst="rect">
            <a:avLst/>
          </a:prstGeom>
          <a:noFill/>
          <a:ln w="31750">
            <a:noFill/>
            <a:miter lim="800000"/>
            <a:headEnd/>
            <a:tailEnd/>
          </a:ln>
          <a:effectLst/>
        </p:spPr>
        <p:txBody>
          <a:bodyPr>
            <a:spAutoFit/>
          </a:bodyPr>
          <a:lstStyle/>
          <a:p>
            <a:r>
              <a:rPr lang="en-US" sz="2400"/>
              <a:t>...and </a:t>
            </a:r>
            <a:r>
              <a:rPr lang="en-US" sz="2400" i="1"/>
              <a:t>hundreds</a:t>
            </a:r>
            <a:r>
              <a:rPr lang="en-US" sz="2400"/>
              <a:t> (?) more subtypes in API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9158"/>
                                        </p:tgtEl>
                                        <p:attrNameLst>
                                          <p:attrName>style.visibility</p:attrName>
                                        </p:attrNameLst>
                                      </p:cBhvr>
                                      <p:to>
                                        <p:strVal val="visible"/>
                                      </p:to>
                                    </p:set>
                                    <p:animEffect transition="in" filter="dissolve">
                                      <p:cBhvr>
                                        <p:cTn id="7" dur="500"/>
                                        <p:tgtEl>
                                          <p:spTgt spid="4915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9159"/>
                                        </p:tgtEl>
                                        <p:attrNameLst>
                                          <p:attrName>style.visibility</p:attrName>
                                        </p:attrNameLst>
                                      </p:cBhvr>
                                      <p:to>
                                        <p:strVal val="visible"/>
                                      </p:to>
                                    </p:set>
                                    <p:animEffect transition="in" filter="dissolve">
                                      <p:cBhvr>
                                        <p:cTn id="11" dur="500"/>
                                        <p:tgtEl>
                                          <p:spTgt spid="4915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49160"/>
                                        </p:tgtEl>
                                        <p:attrNameLst>
                                          <p:attrName>style.visibility</p:attrName>
                                        </p:attrNameLst>
                                      </p:cBhvr>
                                      <p:to>
                                        <p:strVal val="visible"/>
                                      </p:to>
                                    </p:set>
                                    <p:animEffect transition="in" filter="dissolve">
                                      <p:cBhvr>
                                        <p:cTn id="15" dur="500"/>
                                        <p:tgtEl>
                                          <p:spTgt spid="49160"/>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49161"/>
                                        </p:tgtEl>
                                        <p:attrNameLst>
                                          <p:attrName>style.visibility</p:attrName>
                                        </p:attrNameLst>
                                      </p:cBhvr>
                                      <p:to>
                                        <p:strVal val="visible"/>
                                      </p:to>
                                    </p:set>
                                    <p:animEffect transition="in" filter="dissolve">
                                      <p:cBhvr>
                                        <p:cTn id="19" dur="500"/>
                                        <p:tgtEl>
                                          <p:spTgt spid="49161"/>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49162"/>
                                        </p:tgtEl>
                                        <p:attrNameLst>
                                          <p:attrName>style.visibility</p:attrName>
                                        </p:attrNameLst>
                                      </p:cBhvr>
                                      <p:to>
                                        <p:strVal val="visible"/>
                                      </p:to>
                                    </p:set>
                                    <p:animEffect transition="in" filter="dissolve">
                                      <p:cBhvr>
                                        <p:cTn id="23" dur="500"/>
                                        <p:tgtEl>
                                          <p:spTgt spid="49162"/>
                                        </p:tgtEl>
                                      </p:cBhvr>
                                    </p:animEffect>
                                  </p:childTnLst>
                                </p:cTn>
                              </p:par>
                            </p:childTnLst>
                          </p:cTn>
                        </p:par>
                        <p:par>
                          <p:cTn id="24" fill="hold">
                            <p:stCondLst>
                              <p:cond delay="2500"/>
                            </p:stCondLst>
                            <p:childTnLst>
                              <p:par>
                                <p:cTn id="25" presetID="9" presetClass="entr" presetSubtype="0" fill="hold" nodeType="afterEffect">
                                  <p:stCondLst>
                                    <p:cond delay="0"/>
                                  </p:stCondLst>
                                  <p:childTnLst>
                                    <p:set>
                                      <p:cBhvr>
                                        <p:cTn id="26" dur="1" fill="hold">
                                          <p:stCondLst>
                                            <p:cond delay="0"/>
                                          </p:stCondLst>
                                        </p:cTn>
                                        <p:tgtEl>
                                          <p:spTgt spid="49170"/>
                                        </p:tgtEl>
                                        <p:attrNameLst>
                                          <p:attrName>style.visibility</p:attrName>
                                        </p:attrNameLst>
                                      </p:cBhvr>
                                      <p:to>
                                        <p:strVal val="visible"/>
                                      </p:to>
                                    </p:set>
                                    <p:animEffect transition="in" filter="dissolve">
                                      <p:cBhvr>
                                        <p:cTn id="27" dur="500"/>
                                        <p:tgtEl>
                                          <p:spTgt spid="49170"/>
                                        </p:tgtEl>
                                      </p:cBhvr>
                                    </p:animEffect>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49171"/>
                                        </p:tgtEl>
                                        <p:attrNameLst>
                                          <p:attrName>style.visibility</p:attrName>
                                        </p:attrNameLst>
                                      </p:cBhvr>
                                      <p:to>
                                        <p:strVal val="visible"/>
                                      </p:to>
                                    </p:set>
                                    <p:animEffect transition="in" filter="dissolve">
                                      <p:cBhvr>
                                        <p:cTn id="31" dur="500"/>
                                        <p:tgtEl>
                                          <p:spTgt spid="49171"/>
                                        </p:tgtEl>
                                      </p:cBhvr>
                                    </p:animEffect>
                                  </p:childTnLst>
                                </p:cTn>
                              </p:par>
                            </p:childTnLst>
                          </p:cTn>
                        </p:par>
                        <p:par>
                          <p:cTn id="32" fill="hold">
                            <p:stCondLst>
                              <p:cond delay="3500"/>
                            </p:stCondLst>
                            <p:childTnLst>
                              <p:par>
                                <p:cTn id="33" presetID="9" presetClass="entr" presetSubtype="0" fill="hold" nodeType="afterEffect">
                                  <p:stCondLst>
                                    <p:cond delay="0"/>
                                  </p:stCondLst>
                                  <p:childTnLst>
                                    <p:set>
                                      <p:cBhvr>
                                        <p:cTn id="34" dur="1" fill="hold">
                                          <p:stCondLst>
                                            <p:cond delay="0"/>
                                          </p:stCondLst>
                                        </p:cTn>
                                        <p:tgtEl>
                                          <p:spTgt spid="49172"/>
                                        </p:tgtEl>
                                        <p:attrNameLst>
                                          <p:attrName>style.visibility</p:attrName>
                                        </p:attrNameLst>
                                      </p:cBhvr>
                                      <p:to>
                                        <p:strVal val="visible"/>
                                      </p:to>
                                    </p:set>
                                    <p:animEffect transition="in" filter="dissolve">
                                      <p:cBhvr>
                                        <p:cTn id="35" dur="500"/>
                                        <p:tgtEl>
                                          <p:spTgt spid="49172"/>
                                        </p:tgtEl>
                                      </p:cBhvr>
                                    </p:animEffect>
                                  </p:childTnLst>
                                </p:cTn>
                              </p:par>
                            </p:childTnLst>
                          </p:cTn>
                        </p:par>
                        <p:par>
                          <p:cTn id="36" fill="hold">
                            <p:stCondLst>
                              <p:cond delay="4000"/>
                            </p:stCondLst>
                            <p:childTnLst>
                              <p:par>
                                <p:cTn id="37" presetID="9" presetClass="entr" presetSubtype="0" fill="hold" nodeType="afterEffect">
                                  <p:stCondLst>
                                    <p:cond delay="0"/>
                                  </p:stCondLst>
                                  <p:childTnLst>
                                    <p:set>
                                      <p:cBhvr>
                                        <p:cTn id="38" dur="1" fill="hold">
                                          <p:stCondLst>
                                            <p:cond delay="0"/>
                                          </p:stCondLst>
                                        </p:cTn>
                                        <p:tgtEl>
                                          <p:spTgt spid="49173"/>
                                        </p:tgtEl>
                                        <p:attrNameLst>
                                          <p:attrName>style.visibility</p:attrName>
                                        </p:attrNameLst>
                                      </p:cBhvr>
                                      <p:to>
                                        <p:strVal val="visible"/>
                                      </p:to>
                                    </p:set>
                                    <p:animEffect transition="in" filter="dissolve">
                                      <p:cBhvr>
                                        <p:cTn id="39" dur="500"/>
                                        <p:tgtEl>
                                          <p:spTgt spid="49173"/>
                                        </p:tgtEl>
                                      </p:cBhvr>
                                    </p:animEffect>
                                  </p:childTnLst>
                                </p:cTn>
                              </p:par>
                            </p:childTnLst>
                          </p:cTn>
                        </p:par>
                        <p:par>
                          <p:cTn id="40" fill="hold">
                            <p:stCondLst>
                              <p:cond delay="4500"/>
                            </p:stCondLst>
                            <p:childTnLst>
                              <p:par>
                                <p:cTn id="41" presetID="9" presetClass="entr" presetSubtype="0" fill="hold" grpId="0" nodeType="afterEffect">
                                  <p:stCondLst>
                                    <p:cond delay="0"/>
                                  </p:stCondLst>
                                  <p:childTnLst>
                                    <p:set>
                                      <p:cBhvr>
                                        <p:cTn id="42" dur="1" fill="hold">
                                          <p:stCondLst>
                                            <p:cond delay="0"/>
                                          </p:stCondLst>
                                        </p:cTn>
                                        <p:tgtEl>
                                          <p:spTgt spid="49174"/>
                                        </p:tgtEl>
                                        <p:attrNameLst>
                                          <p:attrName>style.visibility</p:attrName>
                                        </p:attrNameLst>
                                      </p:cBhvr>
                                      <p:to>
                                        <p:strVal val="visible"/>
                                      </p:to>
                                    </p:set>
                                    <p:animEffect transition="in" filter="dissolve">
                                      <p:cBhvr>
                                        <p:cTn id="43" dur="500"/>
                                        <p:tgtEl>
                                          <p:spTgt spid="49174"/>
                                        </p:tgtEl>
                                      </p:cBhvr>
                                    </p:animEffect>
                                  </p:childTnLst>
                                </p:cTn>
                              </p:par>
                            </p:childTnLst>
                          </p:cTn>
                        </p:par>
                        <p:par>
                          <p:cTn id="44" fill="hold">
                            <p:stCondLst>
                              <p:cond delay="5000"/>
                            </p:stCondLst>
                            <p:childTnLst>
                              <p:par>
                                <p:cTn id="45" presetID="9" presetClass="entr" presetSubtype="0" fill="hold" grpId="0" nodeType="afterEffect">
                                  <p:stCondLst>
                                    <p:cond delay="0"/>
                                  </p:stCondLst>
                                  <p:childTnLst>
                                    <p:set>
                                      <p:cBhvr>
                                        <p:cTn id="46" dur="1" fill="hold">
                                          <p:stCondLst>
                                            <p:cond delay="0"/>
                                          </p:stCondLst>
                                        </p:cTn>
                                        <p:tgtEl>
                                          <p:spTgt spid="49175"/>
                                        </p:tgtEl>
                                        <p:attrNameLst>
                                          <p:attrName>style.visibility</p:attrName>
                                        </p:attrNameLst>
                                      </p:cBhvr>
                                      <p:to>
                                        <p:strVal val="visible"/>
                                      </p:to>
                                    </p:set>
                                    <p:animEffect transition="in" filter="dissolve">
                                      <p:cBhvr>
                                        <p:cTn id="47" dur="500"/>
                                        <p:tgtEl>
                                          <p:spTgt spid="49175"/>
                                        </p:tgtEl>
                                      </p:cBhvr>
                                    </p:animEffect>
                                  </p:childTnLst>
                                </p:cTn>
                              </p:par>
                            </p:childTnLst>
                          </p:cTn>
                        </p:par>
                        <p:par>
                          <p:cTn id="48" fill="hold">
                            <p:stCondLst>
                              <p:cond delay="5500"/>
                            </p:stCondLst>
                            <p:childTnLst>
                              <p:par>
                                <p:cTn id="49" presetID="9" presetClass="entr" presetSubtype="0" fill="hold" grpId="0" nodeType="afterEffect">
                                  <p:stCondLst>
                                    <p:cond delay="0"/>
                                  </p:stCondLst>
                                  <p:childTnLst>
                                    <p:set>
                                      <p:cBhvr>
                                        <p:cTn id="50" dur="1" fill="hold">
                                          <p:stCondLst>
                                            <p:cond delay="0"/>
                                          </p:stCondLst>
                                        </p:cTn>
                                        <p:tgtEl>
                                          <p:spTgt spid="49176"/>
                                        </p:tgtEl>
                                        <p:attrNameLst>
                                          <p:attrName>style.visibility</p:attrName>
                                        </p:attrNameLst>
                                      </p:cBhvr>
                                      <p:to>
                                        <p:strVal val="visible"/>
                                      </p:to>
                                    </p:set>
                                    <p:animEffect transition="in" filter="dissolve">
                                      <p:cBhvr>
                                        <p:cTn id="51" dur="500"/>
                                        <p:tgtEl>
                                          <p:spTgt spid="49176"/>
                                        </p:tgtEl>
                                      </p:cBhvr>
                                    </p:animEffect>
                                  </p:childTnLst>
                                </p:cTn>
                              </p:par>
                            </p:childTnLst>
                          </p:cTn>
                        </p:par>
                        <p:par>
                          <p:cTn id="52" fill="hold">
                            <p:stCondLst>
                              <p:cond delay="6000"/>
                            </p:stCondLst>
                            <p:childTnLst>
                              <p:par>
                                <p:cTn id="53" presetID="9" presetClass="entr" presetSubtype="0" fill="hold" grpId="0" nodeType="afterEffect">
                                  <p:stCondLst>
                                    <p:cond delay="0"/>
                                  </p:stCondLst>
                                  <p:childTnLst>
                                    <p:set>
                                      <p:cBhvr>
                                        <p:cTn id="54" dur="1" fill="hold">
                                          <p:stCondLst>
                                            <p:cond delay="0"/>
                                          </p:stCondLst>
                                        </p:cTn>
                                        <p:tgtEl>
                                          <p:spTgt spid="49177"/>
                                        </p:tgtEl>
                                        <p:attrNameLst>
                                          <p:attrName>style.visibility</p:attrName>
                                        </p:attrNameLst>
                                      </p:cBhvr>
                                      <p:to>
                                        <p:strVal val="visible"/>
                                      </p:to>
                                    </p:set>
                                    <p:animEffect transition="in" filter="dissolve">
                                      <p:cBhvr>
                                        <p:cTn id="55" dur="500"/>
                                        <p:tgtEl>
                                          <p:spTgt spid="49177"/>
                                        </p:tgtEl>
                                      </p:cBhvr>
                                    </p:animEffect>
                                  </p:childTnLst>
                                </p:cTn>
                              </p:par>
                            </p:childTnLst>
                          </p:cTn>
                        </p:par>
                        <p:par>
                          <p:cTn id="56" fill="hold">
                            <p:stCondLst>
                              <p:cond delay="6500"/>
                            </p:stCondLst>
                            <p:childTnLst>
                              <p:par>
                                <p:cTn id="57" presetID="9" presetClass="entr" presetSubtype="0" fill="hold" grpId="0" nodeType="afterEffect">
                                  <p:stCondLst>
                                    <p:cond delay="0"/>
                                  </p:stCondLst>
                                  <p:childTnLst>
                                    <p:set>
                                      <p:cBhvr>
                                        <p:cTn id="58" dur="1" fill="hold">
                                          <p:stCondLst>
                                            <p:cond delay="0"/>
                                          </p:stCondLst>
                                        </p:cTn>
                                        <p:tgtEl>
                                          <p:spTgt spid="49178"/>
                                        </p:tgtEl>
                                        <p:attrNameLst>
                                          <p:attrName>style.visibility</p:attrName>
                                        </p:attrNameLst>
                                      </p:cBhvr>
                                      <p:to>
                                        <p:strVal val="visible"/>
                                      </p:to>
                                    </p:set>
                                    <p:animEffect transition="in" filter="dissolve">
                                      <p:cBhvr>
                                        <p:cTn id="59" dur="500"/>
                                        <p:tgtEl>
                                          <p:spTgt spid="49178"/>
                                        </p:tgtEl>
                                      </p:cBhvr>
                                    </p:animEffect>
                                  </p:childTnLst>
                                </p:cTn>
                              </p:par>
                            </p:childTnLst>
                          </p:cTn>
                        </p:par>
                        <p:par>
                          <p:cTn id="60" fill="hold">
                            <p:stCondLst>
                              <p:cond delay="7000"/>
                            </p:stCondLst>
                            <p:childTnLst>
                              <p:par>
                                <p:cTn id="61" presetID="9" presetClass="entr" presetSubtype="0" fill="hold" nodeType="afterEffect">
                                  <p:stCondLst>
                                    <p:cond delay="0"/>
                                  </p:stCondLst>
                                  <p:childTnLst>
                                    <p:set>
                                      <p:cBhvr>
                                        <p:cTn id="62" dur="1" fill="hold">
                                          <p:stCondLst>
                                            <p:cond delay="0"/>
                                          </p:stCondLst>
                                        </p:cTn>
                                        <p:tgtEl>
                                          <p:spTgt spid="49179"/>
                                        </p:tgtEl>
                                        <p:attrNameLst>
                                          <p:attrName>style.visibility</p:attrName>
                                        </p:attrNameLst>
                                      </p:cBhvr>
                                      <p:to>
                                        <p:strVal val="visible"/>
                                      </p:to>
                                    </p:set>
                                    <p:animEffect transition="in" filter="dissolve">
                                      <p:cBhvr>
                                        <p:cTn id="63" dur="500"/>
                                        <p:tgtEl>
                                          <p:spTgt spid="49179"/>
                                        </p:tgtEl>
                                      </p:cBhvr>
                                    </p:animEffect>
                                  </p:childTnLst>
                                </p:cTn>
                              </p:par>
                            </p:childTnLst>
                          </p:cTn>
                        </p:par>
                        <p:par>
                          <p:cTn id="64" fill="hold">
                            <p:stCondLst>
                              <p:cond delay="7500"/>
                            </p:stCondLst>
                            <p:childTnLst>
                              <p:par>
                                <p:cTn id="65" presetID="9" presetClass="entr" presetSubtype="0" fill="hold" nodeType="afterEffect">
                                  <p:stCondLst>
                                    <p:cond delay="0"/>
                                  </p:stCondLst>
                                  <p:childTnLst>
                                    <p:set>
                                      <p:cBhvr>
                                        <p:cTn id="66" dur="1" fill="hold">
                                          <p:stCondLst>
                                            <p:cond delay="0"/>
                                          </p:stCondLst>
                                        </p:cTn>
                                        <p:tgtEl>
                                          <p:spTgt spid="49180"/>
                                        </p:tgtEl>
                                        <p:attrNameLst>
                                          <p:attrName>style.visibility</p:attrName>
                                        </p:attrNameLst>
                                      </p:cBhvr>
                                      <p:to>
                                        <p:strVal val="visible"/>
                                      </p:to>
                                    </p:set>
                                    <p:animEffect transition="in" filter="dissolve">
                                      <p:cBhvr>
                                        <p:cTn id="67" dur="500"/>
                                        <p:tgtEl>
                                          <p:spTgt spid="49180"/>
                                        </p:tgtEl>
                                      </p:cBhvr>
                                    </p:animEffect>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49181"/>
                                        </p:tgtEl>
                                        <p:attrNameLst>
                                          <p:attrName>style.visibility</p:attrName>
                                        </p:attrNameLst>
                                      </p:cBhvr>
                                      <p:to>
                                        <p:strVal val="visible"/>
                                      </p:to>
                                    </p:set>
                                    <p:animEffect transition="in" filter="dissolve">
                                      <p:cBhvr>
                                        <p:cTn id="71" dur="500"/>
                                        <p:tgtEl>
                                          <p:spTgt spid="49181"/>
                                        </p:tgtEl>
                                      </p:cBhvr>
                                    </p:animEffect>
                                  </p:childTnLst>
                                </p:cTn>
                              </p:par>
                            </p:childTnLst>
                          </p:cTn>
                        </p:par>
                        <p:par>
                          <p:cTn id="72" fill="hold">
                            <p:stCondLst>
                              <p:cond delay="8500"/>
                            </p:stCondLst>
                            <p:childTnLst>
                              <p:par>
                                <p:cTn id="73" presetID="9" presetClass="entr" presetSubtype="0" fill="hold" nodeType="afterEffect">
                                  <p:stCondLst>
                                    <p:cond delay="0"/>
                                  </p:stCondLst>
                                  <p:childTnLst>
                                    <p:set>
                                      <p:cBhvr>
                                        <p:cTn id="74" dur="1" fill="hold">
                                          <p:stCondLst>
                                            <p:cond delay="0"/>
                                          </p:stCondLst>
                                        </p:cTn>
                                        <p:tgtEl>
                                          <p:spTgt spid="49182"/>
                                        </p:tgtEl>
                                        <p:attrNameLst>
                                          <p:attrName>style.visibility</p:attrName>
                                        </p:attrNameLst>
                                      </p:cBhvr>
                                      <p:to>
                                        <p:strVal val="visible"/>
                                      </p:to>
                                    </p:set>
                                    <p:animEffect transition="in" filter="dissolve">
                                      <p:cBhvr>
                                        <p:cTn id="75" dur="500"/>
                                        <p:tgtEl>
                                          <p:spTgt spid="49182"/>
                                        </p:tgtEl>
                                      </p:cBhvr>
                                    </p:animEffect>
                                  </p:childTnLst>
                                </p:cTn>
                              </p:par>
                            </p:childTnLst>
                          </p:cTn>
                        </p:par>
                        <p:par>
                          <p:cTn id="76" fill="hold">
                            <p:stCondLst>
                              <p:cond delay="9000"/>
                            </p:stCondLst>
                            <p:childTnLst>
                              <p:par>
                                <p:cTn id="77" presetID="9" presetClass="entr" presetSubtype="0" fill="hold" nodeType="afterEffect">
                                  <p:stCondLst>
                                    <p:cond delay="0"/>
                                  </p:stCondLst>
                                  <p:childTnLst>
                                    <p:set>
                                      <p:cBhvr>
                                        <p:cTn id="78" dur="1" fill="hold">
                                          <p:stCondLst>
                                            <p:cond delay="0"/>
                                          </p:stCondLst>
                                        </p:cTn>
                                        <p:tgtEl>
                                          <p:spTgt spid="49183"/>
                                        </p:tgtEl>
                                        <p:attrNameLst>
                                          <p:attrName>style.visibility</p:attrName>
                                        </p:attrNameLst>
                                      </p:cBhvr>
                                      <p:to>
                                        <p:strVal val="visible"/>
                                      </p:to>
                                    </p:set>
                                    <p:animEffect transition="in" filter="dissolve">
                                      <p:cBhvr>
                                        <p:cTn id="79" dur="500"/>
                                        <p:tgtEl>
                                          <p:spTgt spid="49183"/>
                                        </p:tgtEl>
                                      </p:cBhvr>
                                    </p:animEffect>
                                  </p:childTnLst>
                                </p:cTn>
                              </p:par>
                            </p:childTnLst>
                          </p:cTn>
                        </p:par>
                        <p:par>
                          <p:cTn id="80" fill="hold">
                            <p:stCondLst>
                              <p:cond delay="9500"/>
                            </p:stCondLst>
                            <p:childTnLst>
                              <p:par>
                                <p:cTn id="81" presetID="9" presetClass="entr" presetSubtype="0" fill="hold" grpId="0" nodeType="afterEffect">
                                  <p:stCondLst>
                                    <p:cond delay="0"/>
                                  </p:stCondLst>
                                  <p:childTnLst>
                                    <p:set>
                                      <p:cBhvr>
                                        <p:cTn id="82" dur="1" fill="hold">
                                          <p:stCondLst>
                                            <p:cond delay="0"/>
                                          </p:stCondLst>
                                        </p:cTn>
                                        <p:tgtEl>
                                          <p:spTgt spid="49184"/>
                                        </p:tgtEl>
                                        <p:attrNameLst>
                                          <p:attrName>style.visibility</p:attrName>
                                        </p:attrNameLst>
                                      </p:cBhvr>
                                      <p:to>
                                        <p:strVal val="visible"/>
                                      </p:to>
                                    </p:set>
                                    <p:animEffect transition="in" filter="dissolve">
                                      <p:cBhvr>
                                        <p:cTn id="83" dur="500"/>
                                        <p:tgtEl>
                                          <p:spTgt spid="49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8" grpId="0" animBg="1"/>
      <p:bldP spid="49159" grpId="0" animBg="1"/>
      <p:bldP spid="49160" grpId="0" animBg="1"/>
      <p:bldP spid="49161" grpId="0" animBg="1"/>
      <p:bldP spid="49162" grpId="0" animBg="1"/>
      <p:bldP spid="49174" grpId="0" animBg="1"/>
      <p:bldP spid="49175" grpId="0" animBg="1"/>
      <p:bldP spid="49176" grpId="0" animBg="1"/>
      <p:bldP spid="49177" grpId="0" animBg="1"/>
      <p:bldP spid="49178" grpId="0" animBg="1"/>
      <p:bldP spid="4918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76200"/>
            <a:ext cx="8229600" cy="1143000"/>
          </a:xfrm>
        </p:spPr>
        <p:txBody>
          <a:bodyPr/>
          <a:lstStyle/>
          <a:p>
            <a:r>
              <a:rPr lang="en-US" smtClean="0"/>
              <a:t>GUIs and Subtyping</a:t>
            </a:r>
          </a:p>
        </p:txBody>
      </p:sp>
      <p:sp>
        <p:nvSpPr>
          <p:cNvPr id="58372" name="Rectangle 4"/>
          <p:cNvSpPr>
            <a:spLocks noChangeArrowheads="1"/>
          </p:cNvSpPr>
          <p:nvPr/>
        </p:nvSpPr>
        <p:spPr bwMode="auto">
          <a:xfrm>
            <a:off x="440381" y="1176534"/>
            <a:ext cx="8609013" cy="4093428"/>
          </a:xfrm>
          <a:prstGeom prst="rect">
            <a:avLst/>
          </a:prstGeom>
          <a:noFill/>
          <a:ln w="31750">
            <a:noFill/>
            <a:miter lim="800000"/>
            <a:headEnd/>
            <a:tailEnd/>
          </a:ln>
          <a:effectLst/>
        </p:spPr>
        <p:txBody>
          <a:bodyPr>
            <a:spAutoFit/>
          </a:bodyPr>
          <a:lstStyle/>
          <a:p>
            <a:r>
              <a:rPr lang="en-US" sz="2000" dirty="0"/>
              <a:t>In the process of making the Sketchpad system operate, a few very general functions were developed which make no reference at all to the specific types of entities on which they operate. These general functions give the Sketchpad system the ability to operate on a wide range of problems. The motivation for making the functions as general as possible came from the desire to get as much result as possible from the programming effort involved. For example, the general function for expanding instances makes it possible for Sketchpad to handle </a:t>
            </a:r>
            <a:r>
              <a:rPr lang="en-US" sz="2000" i="1" dirty="0"/>
              <a:t>any </a:t>
            </a:r>
            <a:r>
              <a:rPr lang="en-US" sz="2000" dirty="0"/>
              <a:t>fixed geometry </a:t>
            </a:r>
            <a:r>
              <a:rPr lang="en-US" sz="2000" dirty="0" err="1"/>
              <a:t>subpicture</a:t>
            </a:r>
            <a:r>
              <a:rPr lang="en-US" sz="2000" dirty="0"/>
              <a:t>. The rewards that come from implementing general functions are so great that the author has become reluctant to write any programs for specific jobs.</a:t>
            </a:r>
          </a:p>
          <a:p>
            <a:r>
              <a:rPr lang="en-US" sz="2000" dirty="0"/>
              <a:t>   Each of the general functions implemented in the Sketchpad system abstracts, in some sense, some common property of pictures independent of the specific subject matter of the pictures themselves. </a:t>
            </a:r>
          </a:p>
        </p:txBody>
      </p:sp>
      <p:sp>
        <p:nvSpPr>
          <p:cNvPr id="58373" name="Text Box 5"/>
          <p:cNvSpPr txBox="1">
            <a:spLocks noChangeArrowheads="1"/>
          </p:cNvSpPr>
          <p:nvPr/>
        </p:nvSpPr>
        <p:spPr bwMode="auto">
          <a:xfrm>
            <a:off x="2474192" y="5302132"/>
            <a:ext cx="6413500" cy="1006475"/>
          </a:xfrm>
          <a:prstGeom prst="rect">
            <a:avLst/>
          </a:prstGeom>
          <a:noFill/>
          <a:ln w="31750">
            <a:noFill/>
            <a:miter lim="800000"/>
            <a:headEnd/>
            <a:tailEnd/>
          </a:ln>
          <a:effectLst/>
        </p:spPr>
        <p:txBody>
          <a:bodyPr wrap="square">
            <a:spAutoFit/>
          </a:bodyPr>
          <a:lstStyle/>
          <a:p>
            <a:r>
              <a:rPr lang="en-US" sz="2000" dirty="0"/>
              <a:t>Ivan Sutherland, </a:t>
            </a:r>
            <a:r>
              <a:rPr lang="en-US" sz="2000" i="1" dirty="0"/>
              <a:t>Sketchpad: a Man-Machine Graphical Communication System</a:t>
            </a:r>
            <a:r>
              <a:rPr lang="en-US" sz="2000" dirty="0"/>
              <a:t>, 1963 (major influence on Alan Kay inventing OOP in 1970s)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8373"/>
                                        </p:tgtEl>
                                        <p:attrNameLst>
                                          <p:attrName>style.visibility</p:attrName>
                                        </p:attrNameLst>
                                      </p:cBhvr>
                                      <p:to>
                                        <p:strVal val="visible"/>
                                      </p:to>
                                    </p:set>
                                    <p:animEffect transition="in" filter="dissolve">
                                      <p:cBhvr>
                                        <p:cTn id="7" dur="500"/>
                                        <p:tgtEl>
                                          <p:spTgt spid="58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4288" y="274638"/>
            <a:ext cx="3802062" cy="3840162"/>
          </a:xfrm>
        </p:spPr>
        <p:txBody>
          <a:bodyPr/>
          <a:lstStyle/>
          <a:p>
            <a:r>
              <a:rPr lang="en-US" smtClean="0"/>
              <a:t>Components in Sketchpad</a:t>
            </a:r>
          </a:p>
        </p:txBody>
      </p:sp>
      <p:pic>
        <p:nvPicPr>
          <p:cNvPr id="59396" name="Picture 4"/>
          <p:cNvPicPr>
            <a:picLocks noChangeAspect="1" noChangeArrowheads="1"/>
          </p:cNvPicPr>
          <p:nvPr/>
        </p:nvPicPr>
        <p:blipFill>
          <a:blip r:embed="rId2" cstate="print"/>
          <a:srcRect l="27319" t="16919" r="23186" b="7245"/>
          <a:stretch>
            <a:fillRect/>
          </a:stretch>
        </p:blipFill>
        <p:spPr bwMode="auto">
          <a:xfrm>
            <a:off x="3775075" y="-4763"/>
            <a:ext cx="5262563" cy="6116638"/>
          </a:xfrm>
          <a:prstGeom prst="rect">
            <a:avLst/>
          </a:prstGeom>
          <a:noFill/>
          <a:ln w="31750">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mtClean="0"/>
              <a:t>Adding Components</a:t>
            </a:r>
          </a:p>
        </p:txBody>
      </p:sp>
      <p:sp>
        <p:nvSpPr>
          <p:cNvPr id="50180" name="Rectangle 5"/>
          <p:cNvSpPr>
            <a:spLocks noChangeArrowheads="1"/>
          </p:cNvSpPr>
          <p:nvPr/>
        </p:nvSpPr>
        <p:spPr bwMode="auto">
          <a:xfrm>
            <a:off x="252413" y="1417638"/>
            <a:ext cx="8358187" cy="4760912"/>
          </a:xfrm>
          <a:prstGeom prst="rect">
            <a:avLst/>
          </a:prstGeom>
          <a:solidFill>
            <a:srgbClr val="FFFFFF"/>
          </a:solidFill>
          <a:ln w="9525">
            <a:noFill/>
            <a:miter lim="800000"/>
            <a:headEnd/>
            <a:tailEnd/>
          </a:ln>
        </p:spPr>
        <p:txBody>
          <a:bodyPr>
            <a:spAutoFit/>
          </a:bodyPr>
          <a:lstStyle/>
          <a:p>
            <a:pPr eaLnBrk="0" hangingPunct="0"/>
            <a:r>
              <a:rPr lang="en-US" sz="1800" b="1" dirty="0">
                <a:cs typeface="Tahoma" pitchFamily="34" charset="0"/>
              </a:rPr>
              <a:t>import </a:t>
            </a:r>
            <a:r>
              <a:rPr lang="en-US" sz="1800" b="1" dirty="0" err="1">
                <a:cs typeface="Tahoma" pitchFamily="34" charset="0"/>
              </a:rPr>
              <a:t>javax.swing</a:t>
            </a:r>
            <a:r>
              <a:rPr lang="en-US" sz="1800" b="1" dirty="0">
                <a:cs typeface="Tahoma" pitchFamily="34" charset="0"/>
              </a:rPr>
              <a:t>.*;        </a:t>
            </a:r>
          </a:p>
          <a:p>
            <a:pPr eaLnBrk="0" hangingPunct="0"/>
            <a:endParaRPr lang="en-US" sz="1800" dirty="0">
              <a:cs typeface="Tahoma" pitchFamily="34" charset="0"/>
            </a:endParaRPr>
          </a:p>
          <a:p>
            <a:pPr eaLnBrk="0" hangingPunct="0"/>
            <a:r>
              <a:rPr lang="en-US" sz="1800" b="1" dirty="0">
                <a:cs typeface="Tahoma" pitchFamily="34" charset="0"/>
              </a:rPr>
              <a:t>public class Main {</a:t>
            </a:r>
          </a:p>
          <a:p>
            <a:pPr eaLnBrk="0" hangingPunct="0"/>
            <a:r>
              <a:rPr lang="en-US" sz="1800" b="1" dirty="0">
                <a:cs typeface="Tahoma" pitchFamily="34" charset="0"/>
              </a:rPr>
              <a:t>   private static void </a:t>
            </a:r>
            <a:r>
              <a:rPr lang="en-US" sz="1800" b="1" dirty="0" err="1">
                <a:cs typeface="Tahoma" pitchFamily="34" charset="0"/>
              </a:rPr>
              <a:t>showGUI</a:t>
            </a:r>
            <a:r>
              <a:rPr lang="en-US" sz="1800" b="1" dirty="0">
                <a:cs typeface="Tahoma" pitchFamily="34" charset="0"/>
              </a:rPr>
              <a:t>() {</a:t>
            </a:r>
          </a:p>
          <a:p>
            <a:pPr eaLnBrk="0" hangingPunct="0"/>
            <a:r>
              <a:rPr lang="en-US" sz="1800" dirty="0">
                <a:cs typeface="Tahoma" pitchFamily="34" charset="0"/>
              </a:rPr>
              <a:t>        //Create and set up the window.</a:t>
            </a:r>
          </a:p>
          <a:p>
            <a:pPr eaLnBrk="0" hangingPunct="0"/>
            <a:r>
              <a:rPr lang="nn-NO" sz="1800" dirty="0">
                <a:cs typeface="Tahoma" pitchFamily="34" charset="0"/>
              </a:rPr>
              <a:t>        JFrame frame = </a:t>
            </a:r>
            <a:r>
              <a:rPr lang="nn-NO" sz="1800" b="1" dirty="0">
                <a:cs typeface="Tahoma" pitchFamily="34" charset="0"/>
              </a:rPr>
              <a:t>new JFrame("Swing GUI");</a:t>
            </a:r>
          </a:p>
          <a:p>
            <a:r>
              <a:rPr lang="nn-NO" sz="1800" b="1" dirty="0">
                <a:solidFill>
                  <a:schemeClr val="tx2">
                    <a:lumMod val="60000"/>
                    <a:lumOff val="40000"/>
                  </a:schemeClr>
                </a:solidFill>
              </a:rPr>
              <a:t>        java.awt.Container content = frame.getContentPane();</a:t>
            </a:r>
          </a:p>
          <a:p>
            <a:r>
              <a:rPr lang="nn-NO" sz="1800" b="1" dirty="0">
                <a:solidFill>
                  <a:schemeClr val="tx2">
                    <a:lumMod val="60000"/>
                    <a:lumOff val="40000"/>
                  </a:schemeClr>
                </a:solidFill>
              </a:rPr>
              <a:t>        content.add(new JLabel ("Yo!"));</a:t>
            </a:r>
          </a:p>
          <a:p>
            <a:r>
              <a:rPr lang="nn-NO" sz="1800" b="1" dirty="0">
                <a:solidFill>
                  <a:schemeClr val="tx2">
                    <a:lumMod val="60000"/>
                    <a:lumOff val="40000"/>
                  </a:schemeClr>
                </a:solidFill>
              </a:rPr>
              <a:t>        content.add(new JButton ("Click Me"));</a:t>
            </a:r>
            <a:endParaRPr lang="nn-NO" sz="1000" b="1" dirty="0">
              <a:solidFill>
                <a:schemeClr val="tx2">
                  <a:lumMod val="60000"/>
                  <a:lumOff val="40000"/>
                </a:schemeClr>
              </a:solidFill>
              <a:cs typeface="Tahoma" pitchFamily="34" charset="0"/>
            </a:endParaRPr>
          </a:p>
          <a:p>
            <a:pPr eaLnBrk="0" hangingPunct="0"/>
            <a:r>
              <a:rPr lang="en-US" sz="1800" dirty="0">
                <a:cs typeface="Tahoma" pitchFamily="34" charset="0"/>
              </a:rPr>
              <a:t>        </a:t>
            </a:r>
            <a:r>
              <a:rPr lang="en-US" sz="1800" dirty="0" err="1">
                <a:cs typeface="Tahoma" pitchFamily="34" charset="0"/>
              </a:rPr>
              <a:t>frame.pack</a:t>
            </a:r>
            <a:r>
              <a:rPr lang="en-US" sz="1800" dirty="0">
                <a:cs typeface="Tahoma" pitchFamily="34" charset="0"/>
              </a:rPr>
              <a:t>();</a:t>
            </a:r>
          </a:p>
          <a:p>
            <a:pPr eaLnBrk="0" hangingPunct="0"/>
            <a:r>
              <a:rPr lang="en-US" sz="1800" dirty="0">
                <a:cs typeface="Tahoma" pitchFamily="34" charset="0"/>
              </a:rPr>
              <a:t>        </a:t>
            </a:r>
            <a:r>
              <a:rPr lang="en-US" sz="1800" dirty="0" err="1">
                <a:cs typeface="Tahoma" pitchFamily="34" charset="0"/>
              </a:rPr>
              <a:t>frame.setVisible</a:t>
            </a:r>
            <a:r>
              <a:rPr lang="en-US" sz="1800" dirty="0">
                <a:cs typeface="Tahoma" pitchFamily="34" charset="0"/>
              </a:rPr>
              <a:t>(</a:t>
            </a:r>
            <a:r>
              <a:rPr lang="en-US" sz="1800" b="1" dirty="0">
                <a:cs typeface="Tahoma" pitchFamily="34" charset="0"/>
              </a:rPr>
              <a:t>true);</a:t>
            </a:r>
          </a:p>
          <a:p>
            <a:pPr eaLnBrk="0" hangingPunct="0"/>
            <a:r>
              <a:rPr lang="en-US" sz="1800" dirty="0">
                <a:cs typeface="Tahoma" pitchFamily="34" charset="0"/>
              </a:rPr>
              <a:t>    }</a:t>
            </a:r>
          </a:p>
          <a:p>
            <a:pPr eaLnBrk="0" hangingPunct="0"/>
            <a:endParaRPr lang="en-US" sz="1800" b="1" dirty="0"/>
          </a:p>
          <a:p>
            <a:pPr eaLnBrk="0" hangingPunct="0"/>
            <a:r>
              <a:rPr lang="en-US" sz="1800" b="1" dirty="0"/>
              <a:t>    </a:t>
            </a:r>
            <a:r>
              <a:rPr lang="en-US" sz="1800" b="1" dirty="0">
                <a:solidFill>
                  <a:schemeClr val="bg2"/>
                </a:solidFill>
              </a:rPr>
              <a:t>public</a:t>
            </a:r>
            <a:r>
              <a:rPr lang="en-US" sz="1800" dirty="0">
                <a:solidFill>
                  <a:schemeClr val="bg2"/>
                </a:solidFill>
              </a:rPr>
              <a:t> </a:t>
            </a:r>
            <a:r>
              <a:rPr lang="en-US" sz="1800" b="1" dirty="0">
                <a:solidFill>
                  <a:schemeClr val="bg2"/>
                </a:solidFill>
              </a:rPr>
              <a:t>static</a:t>
            </a:r>
            <a:r>
              <a:rPr lang="en-US" sz="1800" dirty="0">
                <a:solidFill>
                  <a:schemeClr val="bg2"/>
                </a:solidFill>
              </a:rPr>
              <a:t> </a:t>
            </a:r>
            <a:r>
              <a:rPr lang="en-US" sz="1800" b="1" dirty="0">
                <a:solidFill>
                  <a:schemeClr val="bg2"/>
                </a:solidFill>
              </a:rPr>
              <a:t>void</a:t>
            </a:r>
            <a:r>
              <a:rPr lang="en-US" sz="1800" dirty="0">
                <a:solidFill>
                  <a:schemeClr val="bg2"/>
                </a:solidFill>
              </a:rPr>
              <a:t> main(String </a:t>
            </a:r>
            <a:r>
              <a:rPr lang="en-US" sz="1800" dirty="0" err="1">
                <a:solidFill>
                  <a:schemeClr val="bg2"/>
                </a:solidFill>
              </a:rPr>
              <a:t>args</a:t>
            </a:r>
            <a:r>
              <a:rPr lang="en-US" sz="1800" dirty="0">
                <a:solidFill>
                  <a:schemeClr val="bg2"/>
                </a:solidFill>
              </a:rPr>
              <a:t>[]) {</a:t>
            </a:r>
          </a:p>
          <a:p>
            <a:pPr eaLnBrk="0" hangingPunct="0"/>
            <a:r>
              <a:rPr lang="en-US" sz="1800" dirty="0">
                <a:solidFill>
                  <a:schemeClr val="bg2"/>
                </a:solidFill>
              </a:rPr>
              <a:t>        ...</a:t>
            </a:r>
          </a:p>
          <a:p>
            <a:r>
              <a:rPr lang="en-US" sz="1800" dirty="0">
                <a:solidFill>
                  <a:schemeClr val="bg2"/>
                </a:solidFill>
              </a:rPr>
              <a:t>    }</a:t>
            </a:r>
          </a:p>
          <a:p>
            <a:r>
              <a:rPr lang="en-US" sz="1800" dirty="0"/>
              <a:t>}</a:t>
            </a:r>
          </a:p>
        </p:txBody>
      </p:sp>
      <p:sp>
        <p:nvSpPr>
          <p:cNvPr id="50182" name="Text Box 6"/>
          <p:cNvSpPr txBox="1">
            <a:spLocks noChangeArrowheads="1"/>
          </p:cNvSpPr>
          <p:nvPr/>
        </p:nvSpPr>
        <p:spPr bwMode="auto">
          <a:xfrm>
            <a:off x="4800600" y="4851400"/>
            <a:ext cx="3983038" cy="523220"/>
          </a:xfrm>
          <a:prstGeom prst="rect">
            <a:avLst/>
          </a:prstGeom>
          <a:noFill/>
          <a:ln w="31750">
            <a:noFill/>
            <a:miter lim="800000"/>
            <a:headEnd/>
            <a:tailEnd/>
          </a:ln>
          <a:effectLst/>
        </p:spPr>
        <p:txBody>
          <a:bodyPr wrap="square">
            <a:spAutoFit/>
          </a:bodyPr>
          <a:lstStyle/>
          <a:p>
            <a:r>
              <a:rPr lang="en-US" sz="2800" dirty="0"/>
              <a:t>What happened to “</a:t>
            </a:r>
            <a:r>
              <a:rPr lang="en-US" sz="2800" dirty="0" err="1"/>
              <a:t>Yo</a:t>
            </a:r>
            <a:r>
              <a:rPr lang="en-US" sz="2800" dirty="0"/>
              <a:t>!”?</a:t>
            </a:r>
          </a:p>
        </p:txBody>
      </p:sp>
      <p:pic>
        <p:nvPicPr>
          <p:cNvPr id="51202" name="Picture 2"/>
          <p:cNvPicPr>
            <a:picLocks noChangeAspect="1" noChangeArrowheads="1"/>
          </p:cNvPicPr>
          <p:nvPr/>
        </p:nvPicPr>
        <p:blipFill>
          <a:blip r:embed="rId2" cstate="print"/>
          <a:srcRect/>
          <a:stretch>
            <a:fillRect/>
          </a:stretch>
        </p:blipFill>
        <p:spPr bwMode="auto">
          <a:xfrm>
            <a:off x="6324600" y="4038600"/>
            <a:ext cx="1257300" cy="609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box(in)">
                                      <p:cBhvr>
                                        <p:cTn id="7" dur="500"/>
                                        <p:tgtEl>
                                          <p:spTgt spid="5120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0182"/>
                                        </p:tgtEl>
                                        <p:attrNameLst>
                                          <p:attrName>style.visibility</p:attrName>
                                        </p:attrNameLst>
                                      </p:cBhvr>
                                      <p:to>
                                        <p:strVal val="visible"/>
                                      </p:to>
                                    </p:set>
                                    <p:animEffect transition="in" filter="dissolve">
                                      <p:cBhvr>
                                        <p:cTn id="11" dur="500"/>
                                        <p:tgtEl>
                                          <p:spTgt spid="50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mtClean="0"/>
              <a:t>Layout</a:t>
            </a:r>
          </a:p>
        </p:txBody>
      </p:sp>
      <p:sp>
        <p:nvSpPr>
          <p:cNvPr id="51204" name="Text Box 4"/>
          <p:cNvSpPr txBox="1">
            <a:spLocks noChangeArrowheads="1"/>
          </p:cNvSpPr>
          <p:nvPr/>
        </p:nvSpPr>
        <p:spPr bwMode="auto">
          <a:xfrm>
            <a:off x="762000" y="2057400"/>
            <a:ext cx="7278674" cy="2523768"/>
          </a:xfrm>
          <a:prstGeom prst="rect">
            <a:avLst/>
          </a:prstGeom>
          <a:noFill/>
          <a:ln w="31750">
            <a:noFill/>
            <a:miter lim="800000"/>
            <a:headEnd/>
            <a:tailEnd/>
          </a:ln>
          <a:effectLst/>
        </p:spPr>
        <p:txBody>
          <a:bodyPr wrap="square">
            <a:spAutoFit/>
          </a:bodyPr>
          <a:lstStyle/>
          <a:p>
            <a:r>
              <a:rPr lang="en-US" sz="2800" dirty="0"/>
              <a:t>// in Container:</a:t>
            </a:r>
          </a:p>
          <a:p>
            <a:r>
              <a:rPr lang="en-US" sz="2800" dirty="0"/>
              <a:t>public void </a:t>
            </a:r>
            <a:r>
              <a:rPr lang="en-US" sz="2800" b="1" dirty="0" err="1"/>
              <a:t>setLayout</a:t>
            </a:r>
            <a:r>
              <a:rPr lang="en-US" sz="2800" dirty="0"/>
              <a:t>(</a:t>
            </a:r>
            <a:r>
              <a:rPr lang="en-US" sz="2800" dirty="0" err="1">
                <a:hlinkClick r:id="rId2" tooltip="interface in java.awt"/>
              </a:rPr>
              <a:t>LayoutManager</a:t>
            </a:r>
            <a:r>
              <a:rPr lang="en-US" sz="2800" dirty="0"/>
              <a:t> mgr)</a:t>
            </a:r>
          </a:p>
          <a:p>
            <a:r>
              <a:rPr lang="en-US" sz="2800" dirty="0"/>
              <a:t>   MODIFIES: this</a:t>
            </a:r>
          </a:p>
          <a:p>
            <a:r>
              <a:rPr lang="en-US" sz="2800" dirty="0"/>
              <a:t>   EFFECTS: sets the layout manager to mgr </a:t>
            </a:r>
          </a:p>
          <a:p>
            <a:r>
              <a:rPr lang="en-US" sz="2800" dirty="0"/>
              <a:t>      for this container.</a:t>
            </a:r>
            <a:r>
              <a:rPr lang="en-US" dirty="0"/>
              <a:t> </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228600" y="274638"/>
            <a:ext cx="8769350" cy="1143000"/>
          </a:xfrm>
        </p:spPr>
        <p:txBody>
          <a:bodyPr/>
          <a:lstStyle/>
          <a:p>
            <a:r>
              <a:rPr lang="en-US" sz="4000" smtClean="0"/>
              <a:t>LayoutManager Implementations</a:t>
            </a:r>
          </a:p>
        </p:txBody>
      </p:sp>
      <p:sp>
        <p:nvSpPr>
          <p:cNvPr id="54276" name="Rectangle 10"/>
          <p:cNvSpPr>
            <a:spLocks noChangeArrowheads="1"/>
          </p:cNvSpPr>
          <p:nvPr/>
        </p:nvSpPr>
        <p:spPr bwMode="auto">
          <a:xfrm>
            <a:off x="2695575" y="1219200"/>
            <a:ext cx="2141292" cy="461665"/>
          </a:xfrm>
          <a:prstGeom prst="rect">
            <a:avLst/>
          </a:prstGeom>
          <a:ln>
            <a:headEnd/>
            <a:tailEnd type="arrow" w="med" len="med"/>
          </a:ln>
        </p:spPr>
        <p:style>
          <a:lnRef idx="1">
            <a:schemeClr val="accent4"/>
          </a:lnRef>
          <a:fillRef idx="2">
            <a:schemeClr val="accent4"/>
          </a:fillRef>
          <a:effectRef idx="1">
            <a:schemeClr val="accent4"/>
          </a:effectRef>
          <a:fontRef idx="minor">
            <a:schemeClr val="dk1"/>
          </a:fontRef>
        </p:style>
        <p:txBody>
          <a:bodyPr wrap="none">
            <a:spAutoFit/>
          </a:bodyPr>
          <a:lstStyle/>
          <a:p>
            <a:r>
              <a:rPr lang="en-US" sz="2400" dirty="0" err="1"/>
              <a:t>LayoutManager</a:t>
            </a:r>
            <a:endParaRPr lang="en-US" sz="2400" dirty="0"/>
          </a:p>
        </p:txBody>
      </p:sp>
      <p:sp>
        <p:nvSpPr>
          <p:cNvPr id="54277" name="Rectangle 11"/>
          <p:cNvSpPr>
            <a:spLocks noChangeArrowheads="1"/>
          </p:cNvSpPr>
          <p:nvPr/>
        </p:nvSpPr>
        <p:spPr bwMode="auto">
          <a:xfrm>
            <a:off x="557213" y="2438400"/>
            <a:ext cx="1610441" cy="461665"/>
          </a:xfrm>
          <a:prstGeom prst="rect">
            <a:avLst/>
          </a:prstGeom>
          <a:ln>
            <a:headEnd/>
            <a:tailEnd type="arrow" w="med" len="med"/>
          </a:ln>
        </p:spPr>
        <p:style>
          <a:lnRef idx="1">
            <a:schemeClr val="accent1"/>
          </a:lnRef>
          <a:fillRef idx="2">
            <a:schemeClr val="accent1"/>
          </a:fillRef>
          <a:effectRef idx="1">
            <a:schemeClr val="accent1"/>
          </a:effectRef>
          <a:fontRef idx="minor">
            <a:schemeClr val="dk1"/>
          </a:fontRef>
        </p:style>
        <p:txBody>
          <a:bodyPr wrap="none">
            <a:spAutoFit/>
          </a:bodyPr>
          <a:lstStyle/>
          <a:p>
            <a:r>
              <a:rPr lang="en-US" sz="2400"/>
              <a:t>FlowLayout</a:t>
            </a:r>
          </a:p>
        </p:txBody>
      </p:sp>
      <p:cxnSp>
        <p:nvCxnSpPr>
          <p:cNvPr id="54278" name="AutoShape 6"/>
          <p:cNvCxnSpPr>
            <a:cxnSpLocks noChangeShapeType="1"/>
            <a:stCxn id="54277" idx="0"/>
            <a:endCxn id="54276" idx="2"/>
          </p:cNvCxnSpPr>
          <p:nvPr/>
        </p:nvCxnSpPr>
        <p:spPr bwMode="auto">
          <a:xfrm rot="5400000" flipH="1" flipV="1">
            <a:off x="2185560" y="857740"/>
            <a:ext cx="757535" cy="2403787"/>
          </a:xfrm>
          <a:prstGeom prst="straightConnector1">
            <a:avLst/>
          </a:prstGeom>
          <a:noFill/>
          <a:ln w="31750">
            <a:solidFill>
              <a:schemeClr val="accent1"/>
            </a:solidFill>
            <a:round/>
            <a:headEnd/>
            <a:tailEnd type="arrow" w="med" len="med"/>
          </a:ln>
          <a:effectLst/>
        </p:spPr>
      </p:cxnSp>
      <p:sp>
        <p:nvSpPr>
          <p:cNvPr id="54279" name="Text Box 7"/>
          <p:cNvSpPr txBox="1">
            <a:spLocks noChangeArrowheads="1"/>
          </p:cNvSpPr>
          <p:nvPr/>
        </p:nvSpPr>
        <p:spPr bwMode="auto">
          <a:xfrm>
            <a:off x="5029200" y="1219200"/>
            <a:ext cx="1219200" cy="369332"/>
          </a:xfrm>
          <a:prstGeom prst="rect">
            <a:avLst/>
          </a:prstGeom>
          <a:noFill/>
          <a:ln w="31750">
            <a:noFill/>
            <a:miter lim="800000"/>
            <a:headEnd/>
            <a:tailEnd/>
          </a:ln>
          <a:effectLst/>
        </p:spPr>
        <p:txBody>
          <a:bodyPr wrap="square">
            <a:spAutoFit/>
          </a:bodyPr>
          <a:lstStyle/>
          <a:p>
            <a:r>
              <a:rPr lang="en-US" dirty="0"/>
              <a:t>(interface)</a:t>
            </a:r>
          </a:p>
        </p:txBody>
      </p:sp>
      <p:sp>
        <p:nvSpPr>
          <p:cNvPr id="54280" name="Rectangle 11"/>
          <p:cNvSpPr>
            <a:spLocks noChangeArrowheads="1"/>
          </p:cNvSpPr>
          <p:nvPr/>
        </p:nvSpPr>
        <p:spPr bwMode="auto">
          <a:xfrm>
            <a:off x="3071813" y="2438400"/>
            <a:ext cx="1474186" cy="461665"/>
          </a:xfrm>
          <a:prstGeom prst="rect">
            <a:avLst/>
          </a:prstGeom>
          <a:ln>
            <a:headEnd/>
            <a:tailEnd type="arrow" w="med" len="med"/>
          </a:ln>
        </p:spPr>
        <p:style>
          <a:lnRef idx="1">
            <a:schemeClr val="accent1"/>
          </a:lnRef>
          <a:fillRef idx="2">
            <a:schemeClr val="accent1"/>
          </a:fillRef>
          <a:effectRef idx="1">
            <a:schemeClr val="accent1"/>
          </a:effectRef>
          <a:fontRef idx="minor">
            <a:schemeClr val="dk1"/>
          </a:fontRef>
        </p:style>
        <p:txBody>
          <a:bodyPr wrap="none">
            <a:spAutoFit/>
          </a:bodyPr>
          <a:lstStyle/>
          <a:p>
            <a:r>
              <a:rPr lang="en-US" sz="2400"/>
              <a:t>BoxLayout</a:t>
            </a:r>
          </a:p>
        </p:txBody>
      </p:sp>
      <p:cxnSp>
        <p:nvCxnSpPr>
          <p:cNvPr id="54281" name="AutoShape 9"/>
          <p:cNvCxnSpPr>
            <a:cxnSpLocks noChangeShapeType="1"/>
            <a:stCxn id="54280" idx="0"/>
            <a:endCxn id="54276" idx="2"/>
          </p:cNvCxnSpPr>
          <p:nvPr/>
        </p:nvCxnSpPr>
        <p:spPr bwMode="auto">
          <a:xfrm rot="16200000" flipV="1">
            <a:off x="3408797" y="2038290"/>
            <a:ext cx="757535" cy="42685"/>
          </a:xfrm>
          <a:prstGeom prst="straightConnector1">
            <a:avLst/>
          </a:prstGeom>
          <a:noFill/>
          <a:ln w="31750">
            <a:solidFill>
              <a:schemeClr val="accent1"/>
            </a:solidFill>
            <a:round/>
            <a:headEnd/>
            <a:tailEnd type="arrow" w="med" len="med"/>
          </a:ln>
          <a:effectLst/>
        </p:spPr>
      </p:cxnSp>
      <p:sp>
        <p:nvSpPr>
          <p:cNvPr id="54282" name="Rectangle 11"/>
          <p:cNvSpPr>
            <a:spLocks noChangeArrowheads="1"/>
          </p:cNvSpPr>
          <p:nvPr/>
        </p:nvSpPr>
        <p:spPr bwMode="auto">
          <a:xfrm>
            <a:off x="5357813" y="2438400"/>
            <a:ext cx="1873526" cy="461665"/>
          </a:xfrm>
          <a:prstGeom prst="rect">
            <a:avLst/>
          </a:prstGeom>
          <a:ln>
            <a:headEnd/>
            <a:tailEnd type="arrow" w="med" len="med"/>
          </a:ln>
        </p:spPr>
        <p:style>
          <a:lnRef idx="1">
            <a:schemeClr val="accent1"/>
          </a:lnRef>
          <a:fillRef idx="2">
            <a:schemeClr val="accent1"/>
          </a:fillRef>
          <a:effectRef idx="1">
            <a:schemeClr val="accent1"/>
          </a:effectRef>
          <a:fontRef idx="minor">
            <a:schemeClr val="dk1"/>
          </a:fontRef>
        </p:style>
        <p:txBody>
          <a:bodyPr wrap="none">
            <a:spAutoFit/>
          </a:bodyPr>
          <a:lstStyle/>
          <a:p>
            <a:r>
              <a:rPr lang="en-US" sz="2400" dirty="0" err="1"/>
              <a:t>BorderLayout</a:t>
            </a:r>
            <a:endParaRPr lang="en-US" sz="2400" dirty="0"/>
          </a:p>
        </p:txBody>
      </p:sp>
      <p:cxnSp>
        <p:nvCxnSpPr>
          <p:cNvPr id="54283" name="AutoShape 11"/>
          <p:cNvCxnSpPr>
            <a:cxnSpLocks noChangeShapeType="1"/>
            <a:stCxn id="54282" idx="0"/>
            <a:endCxn id="54276" idx="2"/>
          </p:cNvCxnSpPr>
          <p:nvPr/>
        </p:nvCxnSpPr>
        <p:spPr bwMode="auto">
          <a:xfrm rot="16200000" flipV="1">
            <a:off x="4651632" y="795455"/>
            <a:ext cx="757535" cy="2528355"/>
          </a:xfrm>
          <a:prstGeom prst="straightConnector1">
            <a:avLst/>
          </a:prstGeom>
          <a:noFill/>
          <a:ln w="31750">
            <a:solidFill>
              <a:schemeClr val="accent1"/>
            </a:solidFill>
            <a:round/>
            <a:headEnd/>
            <a:tailEnd type="arrow" w="med" len="med"/>
          </a:ln>
          <a:effectLst/>
        </p:spPr>
      </p:cxnSp>
      <p:sp>
        <p:nvSpPr>
          <p:cNvPr id="54284" name="Text Box 12"/>
          <p:cNvSpPr txBox="1">
            <a:spLocks noChangeArrowheads="1"/>
          </p:cNvSpPr>
          <p:nvPr/>
        </p:nvSpPr>
        <p:spPr bwMode="auto">
          <a:xfrm>
            <a:off x="3505200" y="4876800"/>
            <a:ext cx="5157788" cy="579438"/>
          </a:xfrm>
          <a:prstGeom prst="rect">
            <a:avLst/>
          </a:prstGeom>
          <a:noFill/>
          <a:ln w="31750">
            <a:noFill/>
            <a:miter lim="800000"/>
            <a:headEnd/>
            <a:tailEnd/>
          </a:ln>
          <a:effectLst/>
        </p:spPr>
        <p:txBody>
          <a:bodyPr wrap="none">
            <a:spAutoFit/>
          </a:bodyPr>
          <a:lstStyle/>
          <a:p>
            <a:r>
              <a:rPr lang="en-US"/>
              <a:t>...about 30 more in API!</a:t>
            </a:r>
          </a:p>
        </p:txBody>
      </p:sp>
      <p:sp>
        <p:nvSpPr>
          <p:cNvPr id="54285" name="Rectangle 13"/>
          <p:cNvSpPr>
            <a:spLocks noChangeArrowheads="1"/>
          </p:cNvSpPr>
          <p:nvPr/>
        </p:nvSpPr>
        <p:spPr bwMode="auto">
          <a:xfrm>
            <a:off x="1374582" y="5753179"/>
            <a:ext cx="7302768" cy="400110"/>
          </a:xfrm>
          <a:prstGeom prst="rect">
            <a:avLst/>
          </a:prstGeom>
          <a:noFill/>
          <a:ln w="31750">
            <a:noFill/>
            <a:miter lim="800000"/>
            <a:headEnd/>
            <a:tailEnd/>
          </a:ln>
          <a:effectLst/>
        </p:spPr>
        <p:txBody>
          <a:bodyPr wrap="none">
            <a:spAutoFit/>
          </a:bodyPr>
          <a:lstStyle/>
          <a:p>
            <a:pPr algn="ctr"/>
            <a:r>
              <a:rPr lang="en-US" sz="2000" dirty="0">
                <a:hlinkClick r:id="rId2"/>
              </a:rPr>
              <a:t>http://java.sun.com/docs/books/tutorial/uiswing/layout/visual.html</a:t>
            </a:r>
            <a:endParaRPr lang="en-US" sz="2000" dirty="0"/>
          </a:p>
        </p:txBody>
      </p:sp>
      <p:pic>
        <p:nvPicPr>
          <p:cNvPr id="54287" name="Picture 15" descr="A picture of a GUI that uses FlowLayout"/>
          <p:cNvPicPr>
            <a:picLocks noChangeAspect="1" noChangeArrowheads="1"/>
          </p:cNvPicPr>
          <p:nvPr/>
        </p:nvPicPr>
        <p:blipFill>
          <a:blip r:embed="rId3" cstate="print"/>
          <a:srcRect/>
          <a:stretch>
            <a:fillRect/>
          </a:stretch>
        </p:blipFill>
        <p:spPr bwMode="auto">
          <a:xfrm>
            <a:off x="166688" y="3260725"/>
            <a:ext cx="3352800" cy="498475"/>
          </a:xfrm>
          <a:prstGeom prst="rect">
            <a:avLst/>
          </a:prstGeom>
          <a:noFill/>
        </p:spPr>
      </p:pic>
      <p:pic>
        <p:nvPicPr>
          <p:cNvPr id="54289" name="Picture 17" descr="A picture of a GUI that uses BoxLayout"/>
          <p:cNvPicPr>
            <a:picLocks noChangeAspect="1" noChangeArrowheads="1"/>
          </p:cNvPicPr>
          <p:nvPr/>
        </p:nvPicPr>
        <p:blipFill>
          <a:blip r:embed="rId4" cstate="print"/>
          <a:srcRect/>
          <a:stretch>
            <a:fillRect/>
          </a:stretch>
        </p:blipFill>
        <p:spPr bwMode="auto">
          <a:xfrm>
            <a:off x="3529013" y="3124200"/>
            <a:ext cx="1933575" cy="1562100"/>
          </a:xfrm>
          <a:prstGeom prst="rect">
            <a:avLst/>
          </a:prstGeom>
          <a:noFill/>
        </p:spPr>
      </p:pic>
      <p:pic>
        <p:nvPicPr>
          <p:cNvPr id="54291" name="Picture 19" descr="A picture of a GUI that uses BorderLayout"/>
          <p:cNvPicPr>
            <a:picLocks noChangeAspect="1" noChangeArrowheads="1"/>
          </p:cNvPicPr>
          <p:nvPr/>
        </p:nvPicPr>
        <p:blipFill>
          <a:blip r:embed="rId5" cstate="print"/>
          <a:srcRect/>
          <a:stretch>
            <a:fillRect/>
          </a:stretch>
        </p:blipFill>
        <p:spPr bwMode="auto">
          <a:xfrm>
            <a:off x="5495925" y="3249613"/>
            <a:ext cx="3581400" cy="13827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4276"/>
                                        </p:tgtEl>
                                        <p:attrNameLst>
                                          <p:attrName>style.visibility</p:attrName>
                                        </p:attrNameLst>
                                      </p:cBhvr>
                                      <p:to>
                                        <p:strVal val="visible"/>
                                      </p:to>
                                    </p:set>
                                    <p:animEffect transition="in" filter="dissolve">
                                      <p:cBhvr>
                                        <p:cTn id="7" dur="500"/>
                                        <p:tgtEl>
                                          <p:spTgt spid="5427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4277"/>
                                        </p:tgtEl>
                                        <p:attrNameLst>
                                          <p:attrName>style.visibility</p:attrName>
                                        </p:attrNameLst>
                                      </p:cBhvr>
                                      <p:to>
                                        <p:strVal val="visible"/>
                                      </p:to>
                                    </p:set>
                                    <p:animEffect transition="in" filter="dissolve">
                                      <p:cBhvr>
                                        <p:cTn id="11" dur="500"/>
                                        <p:tgtEl>
                                          <p:spTgt spid="54277"/>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54280"/>
                                        </p:tgtEl>
                                        <p:attrNameLst>
                                          <p:attrName>style.visibility</p:attrName>
                                        </p:attrNameLst>
                                      </p:cBhvr>
                                      <p:to>
                                        <p:strVal val="visible"/>
                                      </p:to>
                                    </p:set>
                                    <p:animEffect transition="in" filter="dissolve">
                                      <p:cBhvr>
                                        <p:cTn id="15" dur="500"/>
                                        <p:tgtEl>
                                          <p:spTgt spid="54280"/>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54282"/>
                                        </p:tgtEl>
                                        <p:attrNameLst>
                                          <p:attrName>style.visibility</p:attrName>
                                        </p:attrNameLst>
                                      </p:cBhvr>
                                      <p:to>
                                        <p:strVal val="visible"/>
                                      </p:to>
                                    </p:set>
                                    <p:animEffect transition="in" filter="dissolve">
                                      <p:cBhvr>
                                        <p:cTn id="19" dur="500"/>
                                        <p:tgtEl>
                                          <p:spTgt spid="54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animBg="1"/>
      <p:bldP spid="54277" grpId="0" animBg="1"/>
      <p:bldP spid="54280" grpId="0" animBg="1"/>
      <p:bldP spid="5428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univac"/>
          <p:cNvPicPr>
            <a:picLocks noChangeAspect="1" noChangeArrowheads="1"/>
          </p:cNvPicPr>
          <p:nvPr/>
        </p:nvPicPr>
        <p:blipFill>
          <a:blip r:embed="rId2" cstate="print"/>
          <a:srcRect/>
          <a:stretch>
            <a:fillRect/>
          </a:stretch>
        </p:blipFill>
        <p:spPr bwMode="auto">
          <a:xfrm>
            <a:off x="-158698" y="-120912"/>
            <a:ext cx="9404095" cy="6978912"/>
          </a:xfrm>
          <a:prstGeom prst="rect">
            <a:avLst/>
          </a:prstGeom>
          <a:noFill/>
        </p:spPr>
      </p:pic>
      <p:sp>
        <p:nvSpPr>
          <p:cNvPr id="5" name="Text Box 6"/>
          <p:cNvSpPr txBox="1">
            <a:spLocks noChangeArrowheads="1"/>
          </p:cNvSpPr>
          <p:nvPr/>
        </p:nvSpPr>
        <p:spPr bwMode="auto">
          <a:xfrm>
            <a:off x="6722695" y="6039952"/>
            <a:ext cx="2235292" cy="584775"/>
          </a:xfrm>
          <a:prstGeom prst="rect">
            <a:avLst/>
          </a:prstGeom>
          <a:noFill/>
          <a:ln w="31750">
            <a:noFill/>
            <a:miter lim="800000"/>
            <a:headEnd/>
            <a:tailEnd/>
          </a:ln>
          <a:effectLst/>
        </p:spPr>
        <p:txBody>
          <a:bodyPr wrap="none">
            <a:spAutoFit/>
          </a:bodyPr>
          <a:lstStyle/>
          <a:p>
            <a:r>
              <a:rPr lang="en-US" sz="3200">
                <a:solidFill>
                  <a:schemeClr val="bg1">
                    <a:lumMod val="95000"/>
                  </a:schemeClr>
                </a:solidFill>
              </a:rPr>
              <a:t>Univac 1956</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t>Adding Components</a:t>
            </a:r>
          </a:p>
        </p:txBody>
      </p:sp>
      <p:sp>
        <p:nvSpPr>
          <p:cNvPr id="53251" name="Rectangle 5"/>
          <p:cNvSpPr>
            <a:spLocks noChangeArrowheads="1"/>
          </p:cNvSpPr>
          <p:nvPr/>
        </p:nvSpPr>
        <p:spPr bwMode="auto">
          <a:xfrm>
            <a:off x="252413" y="1417638"/>
            <a:ext cx="8358187" cy="3937000"/>
          </a:xfrm>
          <a:prstGeom prst="rect">
            <a:avLst/>
          </a:prstGeom>
          <a:solidFill>
            <a:srgbClr val="FFFFFF"/>
          </a:solidFill>
          <a:ln w="9525">
            <a:noFill/>
            <a:miter lim="800000"/>
            <a:headEnd/>
            <a:tailEnd/>
          </a:ln>
        </p:spPr>
        <p:txBody>
          <a:bodyPr>
            <a:spAutoFit/>
          </a:bodyPr>
          <a:lstStyle/>
          <a:p>
            <a:pPr eaLnBrk="0" hangingPunct="0"/>
            <a:r>
              <a:rPr lang="en-US" sz="1800" b="1" dirty="0">
                <a:cs typeface="Tahoma" pitchFamily="34" charset="0"/>
              </a:rPr>
              <a:t>import </a:t>
            </a:r>
            <a:r>
              <a:rPr lang="en-US" sz="1800" b="1" dirty="0" err="1">
                <a:cs typeface="Tahoma" pitchFamily="34" charset="0"/>
              </a:rPr>
              <a:t>javax.swing</a:t>
            </a:r>
            <a:r>
              <a:rPr lang="en-US" sz="1800" b="1" dirty="0">
                <a:cs typeface="Tahoma" pitchFamily="34" charset="0"/>
              </a:rPr>
              <a:t>.*;        </a:t>
            </a:r>
          </a:p>
          <a:p>
            <a:pPr eaLnBrk="0" hangingPunct="0"/>
            <a:r>
              <a:rPr lang="en-US" sz="1800" b="1" dirty="0">
                <a:solidFill>
                  <a:schemeClr val="accent1"/>
                </a:solidFill>
                <a:cs typeface="Tahoma" pitchFamily="34" charset="0"/>
              </a:rPr>
              <a:t>import </a:t>
            </a:r>
            <a:r>
              <a:rPr lang="en-US" sz="1800" b="1" dirty="0" err="1" smtClean="0">
                <a:solidFill>
                  <a:schemeClr val="accent1"/>
                </a:solidFill>
                <a:cs typeface="Tahoma" pitchFamily="34" charset="0"/>
              </a:rPr>
              <a:t>java.awt.FlowLayout</a:t>
            </a:r>
            <a:r>
              <a:rPr lang="en-US" sz="1800" b="1" dirty="0" smtClean="0">
                <a:solidFill>
                  <a:schemeClr val="accent1"/>
                </a:solidFill>
                <a:cs typeface="Tahoma" pitchFamily="34" charset="0"/>
              </a:rPr>
              <a:t>;</a:t>
            </a:r>
            <a:endParaRPr lang="en-US" sz="1800" b="1" dirty="0">
              <a:solidFill>
                <a:schemeClr val="accent1"/>
              </a:solidFill>
              <a:cs typeface="Tahoma" pitchFamily="34" charset="0"/>
            </a:endParaRPr>
          </a:p>
          <a:p>
            <a:pPr eaLnBrk="0" hangingPunct="0"/>
            <a:endParaRPr lang="en-US" sz="1800" b="1" dirty="0">
              <a:solidFill>
                <a:schemeClr val="accent2"/>
              </a:solidFill>
              <a:cs typeface="Tahoma" pitchFamily="34" charset="0"/>
            </a:endParaRPr>
          </a:p>
          <a:p>
            <a:pPr eaLnBrk="0" hangingPunct="0"/>
            <a:r>
              <a:rPr lang="en-US" sz="1800" b="1" dirty="0">
                <a:cs typeface="Tahoma" pitchFamily="34" charset="0"/>
              </a:rPr>
              <a:t>public class Main {</a:t>
            </a:r>
          </a:p>
          <a:p>
            <a:pPr eaLnBrk="0" hangingPunct="0"/>
            <a:r>
              <a:rPr lang="en-US" sz="1800" b="1" dirty="0">
                <a:cs typeface="Tahoma" pitchFamily="34" charset="0"/>
              </a:rPr>
              <a:t>   private static void </a:t>
            </a:r>
            <a:r>
              <a:rPr lang="en-US" sz="1800" b="1" dirty="0" err="1">
                <a:cs typeface="Tahoma" pitchFamily="34" charset="0"/>
              </a:rPr>
              <a:t>showGUI</a:t>
            </a:r>
            <a:r>
              <a:rPr lang="en-US" sz="1800" b="1" dirty="0">
                <a:cs typeface="Tahoma" pitchFamily="34" charset="0"/>
              </a:rPr>
              <a:t>() {</a:t>
            </a:r>
          </a:p>
          <a:p>
            <a:pPr eaLnBrk="0" hangingPunct="0"/>
            <a:r>
              <a:rPr lang="en-US" sz="1800" dirty="0">
                <a:cs typeface="Tahoma" pitchFamily="34" charset="0"/>
              </a:rPr>
              <a:t>        //Create and set up the window.</a:t>
            </a:r>
          </a:p>
          <a:p>
            <a:pPr eaLnBrk="0" hangingPunct="0"/>
            <a:r>
              <a:rPr lang="nn-NO" sz="1800" dirty="0">
                <a:cs typeface="Tahoma" pitchFamily="34" charset="0"/>
              </a:rPr>
              <a:t>        JFrame frame = </a:t>
            </a:r>
            <a:r>
              <a:rPr lang="nn-NO" sz="1800" b="1" dirty="0">
                <a:cs typeface="Tahoma" pitchFamily="34" charset="0"/>
              </a:rPr>
              <a:t>new JFrame("Swing GUI");</a:t>
            </a:r>
          </a:p>
          <a:p>
            <a:r>
              <a:rPr lang="nn-NO" sz="1800" b="1" dirty="0">
                <a:solidFill>
                  <a:schemeClr val="accent2"/>
                </a:solidFill>
              </a:rPr>
              <a:t>        </a:t>
            </a:r>
            <a:r>
              <a:rPr lang="nn-NO" sz="1800" dirty="0"/>
              <a:t>java.awt.Container content = frame.getContentPane();</a:t>
            </a:r>
          </a:p>
          <a:p>
            <a:r>
              <a:rPr lang="nn-NO" sz="1800" b="1" dirty="0">
                <a:solidFill>
                  <a:schemeClr val="tx2">
                    <a:lumMod val="60000"/>
                    <a:lumOff val="40000"/>
                  </a:schemeClr>
                </a:solidFill>
              </a:rPr>
              <a:t>        content.setLayout(new FlowLayout());</a:t>
            </a:r>
            <a:endParaRPr lang="nn-NO" sz="1000" b="1" dirty="0">
              <a:solidFill>
                <a:schemeClr val="tx2">
                  <a:lumMod val="60000"/>
                  <a:lumOff val="40000"/>
                </a:schemeClr>
              </a:solidFill>
            </a:endParaRPr>
          </a:p>
          <a:p>
            <a:r>
              <a:rPr lang="nn-NO" sz="1800" dirty="0"/>
              <a:t>        content.add(new JLabel ("Yo!"));</a:t>
            </a:r>
          </a:p>
          <a:p>
            <a:r>
              <a:rPr lang="nn-NO" sz="1800" dirty="0"/>
              <a:t>        content.add(new JButton ("Click Me"));</a:t>
            </a:r>
          </a:p>
          <a:p>
            <a:r>
              <a:rPr lang="en-US" sz="1800" dirty="0">
                <a:cs typeface="Tahoma" pitchFamily="34" charset="0"/>
              </a:rPr>
              <a:t>        </a:t>
            </a:r>
            <a:r>
              <a:rPr lang="en-US" sz="1800" dirty="0" err="1">
                <a:cs typeface="Tahoma" pitchFamily="34" charset="0"/>
              </a:rPr>
              <a:t>frame.pack</a:t>
            </a:r>
            <a:r>
              <a:rPr lang="en-US" sz="1800" dirty="0">
                <a:cs typeface="Tahoma" pitchFamily="34" charset="0"/>
              </a:rPr>
              <a:t>();</a:t>
            </a:r>
          </a:p>
          <a:p>
            <a:pPr eaLnBrk="0" hangingPunct="0"/>
            <a:r>
              <a:rPr lang="en-US" sz="1800" dirty="0">
                <a:cs typeface="Tahoma" pitchFamily="34" charset="0"/>
              </a:rPr>
              <a:t>        </a:t>
            </a:r>
            <a:r>
              <a:rPr lang="en-US" sz="1800" dirty="0" err="1">
                <a:cs typeface="Tahoma" pitchFamily="34" charset="0"/>
              </a:rPr>
              <a:t>frame.setVisible</a:t>
            </a:r>
            <a:r>
              <a:rPr lang="en-US" sz="1800" dirty="0">
                <a:cs typeface="Tahoma" pitchFamily="34" charset="0"/>
              </a:rPr>
              <a:t>(</a:t>
            </a:r>
            <a:r>
              <a:rPr lang="en-US" sz="1800" b="1" dirty="0">
                <a:cs typeface="Tahoma" pitchFamily="34" charset="0"/>
              </a:rPr>
              <a:t>true);</a:t>
            </a:r>
          </a:p>
          <a:p>
            <a:pPr eaLnBrk="0" hangingPunct="0"/>
            <a:r>
              <a:rPr lang="en-US" sz="1800" dirty="0">
                <a:cs typeface="Tahoma" pitchFamily="34" charset="0"/>
              </a:rPr>
              <a:t>    }</a:t>
            </a:r>
          </a:p>
        </p:txBody>
      </p:sp>
      <p:pic>
        <p:nvPicPr>
          <p:cNvPr id="52226" name="Picture 2"/>
          <p:cNvPicPr>
            <a:picLocks noChangeAspect="1" noChangeArrowheads="1"/>
          </p:cNvPicPr>
          <p:nvPr/>
        </p:nvPicPr>
        <p:blipFill>
          <a:blip r:embed="rId2" cstate="print"/>
          <a:srcRect/>
          <a:stretch>
            <a:fillRect/>
          </a:stretch>
        </p:blipFill>
        <p:spPr bwMode="auto">
          <a:xfrm>
            <a:off x="6477000" y="3276600"/>
            <a:ext cx="1257300" cy="733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blinds(horizontal)">
                                      <p:cBhvr>
                                        <p:cTn id="7" dur="500"/>
                                        <p:tgtEl>
                                          <p:spTgt spid="52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mtClean="0"/>
              <a:t>Don’t try this at home?</a:t>
            </a:r>
          </a:p>
        </p:txBody>
      </p:sp>
      <p:sp>
        <p:nvSpPr>
          <p:cNvPr id="55299" name="Rectangle 5"/>
          <p:cNvSpPr>
            <a:spLocks noChangeArrowheads="1"/>
          </p:cNvSpPr>
          <p:nvPr/>
        </p:nvSpPr>
        <p:spPr bwMode="auto">
          <a:xfrm>
            <a:off x="252413" y="1417638"/>
            <a:ext cx="8358187" cy="3662362"/>
          </a:xfrm>
          <a:prstGeom prst="rect">
            <a:avLst/>
          </a:prstGeom>
          <a:solidFill>
            <a:srgbClr val="FFFFFF"/>
          </a:solidFill>
          <a:ln w="9525">
            <a:noFill/>
            <a:miter lim="800000"/>
            <a:headEnd/>
            <a:tailEnd/>
          </a:ln>
        </p:spPr>
        <p:txBody>
          <a:bodyPr>
            <a:spAutoFit/>
          </a:bodyPr>
          <a:lstStyle/>
          <a:p>
            <a:pPr eaLnBrk="0" hangingPunct="0"/>
            <a:r>
              <a:rPr lang="en-US" sz="1800" b="1" dirty="0">
                <a:cs typeface="Tahoma" pitchFamily="34" charset="0"/>
              </a:rPr>
              <a:t>import </a:t>
            </a:r>
            <a:r>
              <a:rPr lang="en-US" sz="1800" b="1" dirty="0" err="1">
                <a:cs typeface="Tahoma" pitchFamily="34" charset="0"/>
              </a:rPr>
              <a:t>javax.swing</a:t>
            </a:r>
            <a:r>
              <a:rPr lang="en-US" sz="1800" b="1" dirty="0">
                <a:cs typeface="Tahoma" pitchFamily="34" charset="0"/>
              </a:rPr>
              <a:t>.*;        </a:t>
            </a:r>
          </a:p>
          <a:p>
            <a:pPr eaLnBrk="0" hangingPunct="0"/>
            <a:r>
              <a:rPr lang="en-US" sz="1800" b="1" dirty="0">
                <a:cs typeface="Tahoma" pitchFamily="34" charset="0"/>
              </a:rPr>
              <a:t>import java.awt.*;</a:t>
            </a:r>
          </a:p>
          <a:p>
            <a:pPr eaLnBrk="0" hangingPunct="0"/>
            <a:endParaRPr lang="en-US" sz="1800" b="1" dirty="0">
              <a:cs typeface="Tahoma" pitchFamily="34" charset="0"/>
            </a:endParaRPr>
          </a:p>
          <a:p>
            <a:pPr eaLnBrk="0" hangingPunct="0"/>
            <a:r>
              <a:rPr lang="en-US" sz="1800" b="1" dirty="0">
                <a:cs typeface="Tahoma" pitchFamily="34" charset="0"/>
              </a:rPr>
              <a:t>public class Main {</a:t>
            </a:r>
          </a:p>
          <a:p>
            <a:pPr eaLnBrk="0" hangingPunct="0"/>
            <a:r>
              <a:rPr lang="en-US" sz="1800" b="1" dirty="0">
                <a:cs typeface="Tahoma" pitchFamily="34" charset="0"/>
              </a:rPr>
              <a:t>   private static void </a:t>
            </a:r>
            <a:r>
              <a:rPr lang="en-US" sz="1800" b="1" dirty="0" err="1">
                <a:cs typeface="Tahoma" pitchFamily="34" charset="0"/>
              </a:rPr>
              <a:t>showGUI</a:t>
            </a:r>
            <a:r>
              <a:rPr lang="en-US" sz="1800" b="1" dirty="0">
                <a:cs typeface="Tahoma" pitchFamily="34" charset="0"/>
              </a:rPr>
              <a:t>() {</a:t>
            </a:r>
          </a:p>
          <a:p>
            <a:pPr eaLnBrk="0" hangingPunct="0"/>
            <a:r>
              <a:rPr lang="en-US" sz="1800" dirty="0">
                <a:cs typeface="Tahoma" pitchFamily="34" charset="0"/>
              </a:rPr>
              <a:t>        //Create and set up the window.</a:t>
            </a:r>
          </a:p>
          <a:p>
            <a:pPr eaLnBrk="0" hangingPunct="0"/>
            <a:r>
              <a:rPr lang="nn-NO" sz="1800" dirty="0">
                <a:cs typeface="Tahoma" pitchFamily="34" charset="0"/>
              </a:rPr>
              <a:t>        JFrame frame = new JFrame("Swing GUI");</a:t>
            </a:r>
          </a:p>
          <a:p>
            <a:r>
              <a:rPr lang="nn-NO" sz="1800" dirty="0">
                <a:solidFill>
                  <a:schemeClr val="accent2"/>
                </a:solidFill>
              </a:rPr>
              <a:t>        </a:t>
            </a:r>
            <a:r>
              <a:rPr lang="nn-NO" sz="1800" dirty="0"/>
              <a:t>java.awt.Container content = frame.getContentPane();</a:t>
            </a:r>
          </a:p>
          <a:p>
            <a:r>
              <a:rPr lang="nn-NO" sz="1800" dirty="0"/>
              <a:t>        content.setLayout(new FlowLayout());</a:t>
            </a:r>
            <a:endParaRPr lang="nn-NO" sz="1000" dirty="0"/>
          </a:p>
          <a:p>
            <a:r>
              <a:rPr lang="nn-NO" sz="1800" dirty="0"/>
              <a:t>        </a:t>
            </a:r>
            <a:r>
              <a:rPr lang="nn-NO" sz="1800" b="1" dirty="0">
                <a:solidFill>
                  <a:schemeClr val="accent1"/>
                </a:solidFill>
              </a:rPr>
              <a:t>content.add(frame);</a:t>
            </a:r>
          </a:p>
          <a:p>
            <a:r>
              <a:rPr lang="en-US" sz="1800" dirty="0">
                <a:cs typeface="Tahoma" pitchFamily="34" charset="0"/>
              </a:rPr>
              <a:t>        </a:t>
            </a:r>
            <a:r>
              <a:rPr lang="en-US" sz="1800" dirty="0" err="1">
                <a:cs typeface="Tahoma" pitchFamily="34" charset="0"/>
              </a:rPr>
              <a:t>frame.pack</a:t>
            </a:r>
            <a:r>
              <a:rPr lang="en-US" sz="1800" dirty="0">
                <a:cs typeface="Tahoma" pitchFamily="34" charset="0"/>
              </a:rPr>
              <a:t>();</a:t>
            </a:r>
          </a:p>
          <a:p>
            <a:pPr eaLnBrk="0" hangingPunct="0"/>
            <a:r>
              <a:rPr lang="en-US" sz="1800" dirty="0">
                <a:cs typeface="Tahoma" pitchFamily="34" charset="0"/>
              </a:rPr>
              <a:t>        </a:t>
            </a:r>
            <a:r>
              <a:rPr lang="en-US" sz="1800" dirty="0" err="1">
                <a:cs typeface="Tahoma" pitchFamily="34" charset="0"/>
              </a:rPr>
              <a:t>frame.setVisible</a:t>
            </a:r>
            <a:r>
              <a:rPr lang="en-US" sz="1800" dirty="0">
                <a:cs typeface="Tahoma" pitchFamily="34" charset="0"/>
              </a:rPr>
              <a:t>(</a:t>
            </a:r>
            <a:r>
              <a:rPr lang="en-US" sz="1800" b="1" dirty="0">
                <a:cs typeface="Tahoma" pitchFamily="34" charset="0"/>
              </a:rPr>
              <a:t>true);</a:t>
            </a:r>
          </a:p>
          <a:p>
            <a:pPr eaLnBrk="0" hangingPunct="0"/>
            <a:r>
              <a:rPr lang="en-US" sz="1800" dirty="0">
                <a:cs typeface="Tahoma" pitchFamily="34" charset="0"/>
              </a:rPr>
              <a:t>    }</a:t>
            </a:r>
          </a:p>
        </p:txBody>
      </p:sp>
      <p:sp>
        <p:nvSpPr>
          <p:cNvPr id="55301" name="Rectangle 5"/>
          <p:cNvSpPr>
            <a:spLocks noChangeArrowheads="1"/>
          </p:cNvSpPr>
          <p:nvPr/>
        </p:nvSpPr>
        <p:spPr bwMode="auto">
          <a:xfrm>
            <a:off x="420688" y="5272088"/>
            <a:ext cx="7470507" cy="707886"/>
          </a:xfrm>
          <a:prstGeom prst="rect">
            <a:avLst/>
          </a:prstGeom>
          <a:noFill/>
          <a:ln w="31750">
            <a:noFill/>
            <a:miter lim="800000"/>
            <a:headEnd/>
            <a:tailEnd/>
          </a:ln>
          <a:effectLst/>
        </p:spPr>
        <p:txBody>
          <a:bodyPr wrap="none">
            <a:spAutoFit/>
          </a:bodyPr>
          <a:lstStyle/>
          <a:p>
            <a:r>
              <a:rPr lang="en-US" sz="2000" dirty="0">
                <a:solidFill>
                  <a:srgbClr val="FF0000"/>
                </a:solidFill>
              </a:rPr>
              <a:t>Exception in thread "AWT-EventQueue-0" </a:t>
            </a:r>
          </a:p>
          <a:p>
            <a:r>
              <a:rPr lang="en-US" sz="2000" u="sng" dirty="0" err="1">
                <a:solidFill>
                  <a:srgbClr val="FF0000"/>
                </a:solidFill>
              </a:rPr>
              <a:t>java.lang.IllegalArgumentException</a:t>
            </a:r>
            <a:r>
              <a:rPr lang="en-US" sz="2000" dirty="0">
                <a:solidFill>
                  <a:srgbClr val="FF0000"/>
                </a:solidFill>
              </a:rPr>
              <a:t>: adding container's parent to itself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5301"/>
                                        </p:tgtEl>
                                        <p:attrNameLst>
                                          <p:attrName>style.visibility</p:attrName>
                                        </p:attrNameLst>
                                      </p:cBhvr>
                                      <p:to>
                                        <p:strVal val="visible"/>
                                      </p:to>
                                    </p:set>
                                    <p:animEffect transition="in" filter="dissolve">
                                      <p:cBhvr>
                                        <p:cTn id="7" dur="500"/>
                                        <p:tgtEl>
                                          <p:spTgt spid="55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Buttons Do Something</a:t>
            </a:r>
          </a:p>
        </p:txBody>
      </p:sp>
      <p:sp>
        <p:nvSpPr>
          <p:cNvPr id="3" name="Text Placeholder 2"/>
          <p:cNvSpPr>
            <a:spLocks noGrp="1"/>
          </p:cNvSpPr>
          <p:nvPr>
            <p:ph type="body" idx="1"/>
          </p:nvPr>
        </p:nvSpPr>
        <p:spPr>
          <a:xfrm>
            <a:off x="457200" y="1600200"/>
            <a:ext cx="8229600" cy="1524000"/>
          </a:xfrm>
        </p:spPr>
        <p:txBody>
          <a:bodyPr/>
          <a:lstStyle/>
          <a:p>
            <a:pPr>
              <a:buFontTx/>
              <a:buNone/>
            </a:pPr>
            <a:r>
              <a:rPr lang="en-US" sz="2800" dirty="0" smtClean="0">
                <a:cs typeface="Tahoma" pitchFamily="34" charset="0"/>
              </a:rPr>
              <a:t>public void </a:t>
            </a:r>
            <a:r>
              <a:rPr lang="en-US" sz="2800" b="1" dirty="0" err="1" smtClean="0">
                <a:cs typeface="Tahoma" pitchFamily="34" charset="0"/>
              </a:rPr>
              <a:t>addActionListener</a:t>
            </a:r>
            <a:r>
              <a:rPr lang="en-US" sz="2800" dirty="0" smtClean="0">
                <a:cs typeface="Tahoma" pitchFamily="34" charset="0"/>
              </a:rPr>
              <a:t>(</a:t>
            </a:r>
            <a:r>
              <a:rPr lang="en-US" sz="2800" dirty="0" err="1" smtClean="0">
                <a:cs typeface="Tahoma" pitchFamily="34" charset="0"/>
                <a:hlinkClick r:id="rId3" action="ppaction://hlinkfile" tooltip="interface in java.awt.event"/>
              </a:rPr>
              <a:t>ActionListener</a:t>
            </a:r>
            <a:r>
              <a:rPr lang="en-US" sz="2800" dirty="0" smtClean="0">
                <a:cs typeface="Tahoma" pitchFamily="34" charset="0"/>
              </a:rPr>
              <a:t> l) MODIFIES: this</a:t>
            </a:r>
          </a:p>
          <a:p>
            <a:pPr>
              <a:buFontTx/>
              <a:buNone/>
            </a:pPr>
            <a:r>
              <a:rPr lang="en-US" sz="2800" dirty="0" smtClean="0">
                <a:cs typeface="Tahoma" pitchFamily="34" charset="0"/>
              </a:rPr>
              <a:t>	EFFECTS: Adds an </a:t>
            </a:r>
            <a:r>
              <a:rPr lang="en-US" sz="2800" dirty="0" err="1" smtClean="0">
                <a:cs typeface="Tahoma" pitchFamily="34" charset="0"/>
              </a:rPr>
              <a:t>ActionListener</a:t>
            </a:r>
            <a:r>
              <a:rPr lang="en-US" sz="2800" dirty="0" smtClean="0">
                <a:cs typeface="Tahoma" pitchFamily="34" charset="0"/>
              </a:rPr>
              <a:t> l to the button. </a:t>
            </a:r>
          </a:p>
        </p:txBody>
      </p:sp>
      <p:sp>
        <p:nvSpPr>
          <p:cNvPr id="5123" name="TextBox 3"/>
          <p:cNvSpPr txBox="1">
            <a:spLocks noChangeArrowheads="1"/>
          </p:cNvSpPr>
          <p:nvPr/>
        </p:nvSpPr>
        <p:spPr bwMode="auto">
          <a:xfrm>
            <a:off x="533400" y="3657600"/>
            <a:ext cx="8001000" cy="2308225"/>
          </a:xfrm>
          <a:prstGeom prst="rect">
            <a:avLst/>
          </a:prstGeom>
          <a:noFill/>
          <a:ln w="9525">
            <a:noFill/>
            <a:miter lim="800000"/>
            <a:headEnd/>
            <a:tailEnd/>
          </a:ln>
        </p:spPr>
        <p:txBody>
          <a:bodyPr>
            <a:spAutoFit/>
          </a:bodyPr>
          <a:lstStyle/>
          <a:p>
            <a:pPr eaLnBrk="0" hangingPunct="0"/>
            <a:r>
              <a:rPr lang="en-US" sz="2400">
                <a:cs typeface="Tahoma" pitchFamily="34" charset="0"/>
              </a:rPr>
              <a:t>java.awt.event</a:t>
            </a:r>
          </a:p>
          <a:p>
            <a:pPr eaLnBrk="0" hangingPunct="0"/>
            <a:r>
              <a:rPr lang="en-US" sz="2400" b="1">
                <a:cs typeface="Tahoma" pitchFamily="34" charset="0"/>
              </a:rPr>
              <a:t>interface ActionListener</a:t>
            </a:r>
            <a:r>
              <a:rPr lang="en-US" sz="2400">
                <a:cs typeface="Tahoma" pitchFamily="34" charset="0"/>
              </a:rPr>
              <a:t> extends EventListener {</a:t>
            </a:r>
          </a:p>
          <a:p>
            <a:pPr eaLnBrk="0" hangingPunct="0"/>
            <a:r>
              <a:rPr lang="en-US" sz="2400">
                <a:cs typeface="Tahoma" pitchFamily="34" charset="0"/>
              </a:rPr>
              <a:t>   void </a:t>
            </a:r>
            <a:r>
              <a:rPr lang="en-US" sz="2400" b="1">
                <a:cs typeface="Tahoma" pitchFamily="34" charset="0"/>
              </a:rPr>
              <a:t>actionPerformed</a:t>
            </a:r>
            <a:r>
              <a:rPr lang="en-US" sz="2400">
                <a:cs typeface="Tahoma" pitchFamily="34" charset="0"/>
              </a:rPr>
              <a:t> (ActionEvent e)</a:t>
            </a:r>
          </a:p>
          <a:p>
            <a:pPr eaLnBrk="0" hangingPunct="0"/>
            <a:r>
              <a:rPr lang="en-US" sz="2400">
                <a:cs typeface="Tahoma" pitchFamily="34" charset="0"/>
              </a:rPr>
              <a:t>      EFFECTS: anything</a:t>
            </a:r>
          </a:p>
          <a:p>
            <a:pPr eaLnBrk="0" hangingPunct="0"/>
            <a:r>
              <a:rPr lang="en-US" sz="2400">
                <a:cs typeface="Tahoma" pitchFamily="34" charset="0"/>
              </a:rPr>
              <a:t>          Note: this method is called when an action occurs.</a:t>
            </a:r>
          </a:p>
          <a:p>
            <a:pPr eaLnBrk="0" hangingPunct="0"/>
            <a:r>
              <a:rPr lang="en-US" sz="2400">
                <a:cs typeface="Tahoma" pitchFamily="34" charset="0"/>
              </a:rPr>
              <a: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3"/>
          <p:cNvSpPr>
            <a:spLocks noChangeArrowheads="1"/>
          </p:cNvSpPr>
          <p:nvPr/>
        </p:nvSpPr>
        <p:spPr bwMode="auto">
          <a:xfrm>
            <a:off x="304800" y="228600"/>
            <a:ext cx="8382000" cy="5859463"/>
          </a:xfrm>
          <a:prstGeom prst="rect">
            <a:avLst/>
          </a:prstGeom>
          <a:solidFill>
            <a:srgbClr val="FFFFFF"/>
          </a:solidFill>
          <a:ln w="9525">
            <a:noFill/>
            <a:miter lim="800000"/>
            <a:headEnd/>
            <a:tailEnd/>
          </a:ln>
        </p:spPr>
        <p:txBody>
          <a:bodyPr>
            <a:spAutoFit/>
          </a:bodyPr>
          <a:lstStyle/>
          <a:p>
            <a:pPr eaLnBrk="0" hangingPunct="0"/>
            <a:r>
              <a:rPr lang="en-US" sz="1800" b="1" dirty="0">
                <a:solidFill>
                  <a:srgbClr val="7F0055"/>
                </a:solidFill>
                <a:cs typeface="Tahoma" pitchFamily="34" charset="0"/>
              </a:rPr>
              <a:t>import</a:t>
            </a:r>
            <a:r>
              <a:rPr lang="en-US" sz="1800" b="1" dirty="0">
                <a:solidFill>
                  <a:srgbClr val="000000"/>
                </a:solidFill>
                <a:cs typeface="Tahoma" pitchFamily="34" charset="0"/>
              </a:rPr>
              <a:t> </a:t>
            </a:r>
            <a:r>
              <a:rPr lang="en-US" sz="1800" b="1" dirty="0" err="1">
                <a:solidFill>
                  <a:srgbClr val="000000"/>
                </a:solidFill>
                <a:cs typeface="Tahoma" pitchFamily="34" charset="0"/>
              </a:rPr>
              <a:t>javax.swing</a:t>
            </a:r>
            <a:r>
              <a:rPr lang="en-US" sz="1800" b="1" dirty="0">
                <a:solidFill>
                  <a:srgbClr val="000000"/>
                </a:solidFill>
                <a:cs typeface="Tahoma" pitchFamily="34" charset="0"/>
              </a:rPr>
              <a:t>.*;        </a:t>
            </a:r>
          </a:p>
          <a:p>
            <a:pPr eaLnBrk="0" hangingPunct="0"/>
            <a:r>
              <a:rPr lang="en-US" sz="1800" b="1" dirty="0">
                <a:solidFill>
                  <a:srgbClr val="7F0055"/>
                </a:solidFill>
                <a:cs typeface="Tahoma" pitchFamily="34" charset="0"/>
              </a:rPr>
              <a:t>import</a:t>
            </a:r>
            <a:r>
              <a:rPr lang="en-US" sz="1800" b="1" dirty="0">
                <a:solidFill>
                  <a:srgbClr val="000000"/>
                </a:solidFill>
                <a:cs typeface="Tahoma" pitchFamily="34" charset="0"/>
              </a:rPr>
              <a:t> java.awt.*;</a:t>
            </a:r>
          </a:p>
          <a:p>
            <a:pPr eaLnBrk="0" hangingPunct="0"/>
            <a:r>
              <a:rPr lang="en-US" sz="1800" b="1" dirty="0">
                <a:solidFill>
                  <a:srgbClr val="7F0055"/>
                </a:solidFill>
                <a:cs typeface="Tahoma" pitchFamily="34" charset="0"/>
              </a:rPr>
              <a:t>import</a:t>
            </a:r>
            <a:r>
              <a:rPr lang="en-US" sz="1800" b="1" dirty="0">
                <a:solidFill>
                  <a:srgbClr val="000000"/>
                </a:solidFill>
                <a:cs typeface="Tahoma" pitchFamily="34" charset="0"/>
              </a:rPr>
              <a:t> </a:t>
            </a:r>
            <a:r>
              <a:rPr lang="en-US" sz="1800" b="1" dirty="0" err="1">
                <a:solidFill>
                  <a:srgbClr val="000000"/>
                </a:solidFill>
                <a:cs typeface="Tahoma" pitchFamily="34" charset="0"/>
              </a:rPr>
              <a:t>java.awt.event</a:t>
            </a:r>
            <a:r>
              <a:rPr lang="en-US" sz="1800" b="1" dirty="0">
                <a:solidFill>
                  <a:srgbClr val="000000"/>
                </a:solidFill>
                <a:cs typeface="Tahoma" pitchFamily="34" charset="0"/>
              </a:rPr>
              <a:t>.*;</a:t>
            </a:r>
            <a:endParaRPr lang="en-US" sz="1800" b="1" dirty="0">
              <a:solidFill>
                <a:srgbClr val="7F0055"/>
              </a:solidFill>
              <a:cs typeface="Tahoma" pitchFamily="34" charset="0"/>
            </a:endParaRPr>
          </a:p>
          <a:p>
            <a:pPr eaLnBrk="0" hangingPunct="0"/>
            <a:r>
              <a:rPr lang="en-US" sz="1800" b="1" dirty="0">
                <a:solidFill>
                  <a:srgbClr val="0070C0"/>
                </a:solidFill>
                <a:cs typeface="Tahoma" pitchFamily="34" charset="0"/>
              </a:rPr>
              <a:t>class </a:t>
            </a:r>
            <a:r>
              <a:rPr lang="en-US" sz="1800" b="1" dirty="0" err="1">
                <a:solidFill>
                  <a:srgbClr val="0070C0"/>
                </a:solidFill>
                <a:cs typeface="Tahoma" pitchFamily="34" charset="0"/>
              </a:rPr>
              <a:t>ButtonListener</a:t>
            </a:r>
            <a:r>
              <a:rPr lang="en-US" sz="1800" b="1" dirty="0">
                <a:solidFill>
                  <a:srgbClr val="0070C0"/>
                </a:solidFill>
                <a:cs typeface="Tahoma" pitchFamily="34" charset="0"/>
              </a:rPr>
              <a:t> implements </a:t>
            </a:r>
            <a:r>
              <a:rPr lang="en-US" sz="1800" b="1" dirty="0" err="1">
                <a:solidFill>
                  <a:srgbClr val="0070C0"/>
                </a:solidFill>
                <a:cs typeface="Tahoma" pitchFamily="34" charset="0"/>
              </a:rPr>
              <a:t>ActionListener</a:t>
            </a:r>
            <a:r>
              <a:rPr lang="en-US" sz="1800" b="1" dirty="0">
                <a:solidFill>
                  <a:srgbClr val="0070C0"/>
                </a:solidFill>
                <a:cs typeface="Tahoma" pitchFamily="34" charset="0"/>
              </a:rPr>
              <a:t> {</a:t>
            </a:r>
          </a:p>
          <a:p>
            <a:pPr eaLnBrk="0" hangingPunct="0"/>
            <a:r>
              <a:rPr lang="en-US" sz="1800" b="1" dirty="0">
                <a:solidFill>
                  <a:srgbClr val="0070C0"/>
                </a:solidFill>
                <a:cs typeface="Tahoma" pitchFamily="34" charset="0"/>
              </a:rPr>
              <a:t>   public void </a:t>
            </a:r>
            <a:r>
              <a:rPr lang="en-US" sz="1800" b="1" dirty="0" err="1">
                <a:solidFill>
                  <a:srgbClr val="0070C0"/>
                </a:solidFill>
                <a:cs typeface="Tahoma" pitchFamily="34" charset="0"/>
              </a:rPr>
              <a:t>actionPerformed</a:t>
            </a:r>
            <a:r>
              <a:rPr lang="en-US" sz="1800" b="1" dirty="0">
                <a:solidFill>
                  <a:srgbClr val="0070C0"/>
                </a:solidFill>
                <a:cs typeface="Tahoma" pitchFamily="34" charset="0"/>
              </a:rPr>
              <a:t> (</a:t>
            </a:r>
            <a:r>
              <a:rPr lang="en-US" sz="1800" b="1" dirty="0" err="1">
                <a:solidFill>
                  <a:srgbClr val="0070C0"/>
                </a:solidFill>
                <a:cs typeface="Tahoma" pitchFamily="34" charset="0"/>
              </a:rPr>
              <a:t>ActionEvent</a:t>
            </a:r>
            <a:r>
              <a:rPr lang="en-US" sz="1800" b="1" dirty="0">
                <a:solidFill>
                  <a:srgbClr val="0070C0"/>
                </a:solidFill>
                <a:cs typeface="Tahoma" pitchFamily="34" charset="0"/>
              </a:rPr>
              <a:t> e) {</a:t>
            </a:r>
          </a:p>
          <a:p>
            <a:pPr eaLnBrk="0" hangingPunct="0"/>
            <a:r>
              <a:rPr lang="en-US" sz="1800" dirty="0">
                <a:solidFill>
                  <a:srgbClr val="0070C0"/>
                </a:solidFill>
                <a:cs typeface="Tahoma" pitchFamily="34" charset="0"/>
              </a:rPr>
              <a:t>       </a:t>
            </a:r>
            <a:r>
              <a:rPr lang="en-US" sz="1800" dirty="0" err="1">
                <a:solidFill>
                  <a:srgbClr val="0070C0"/>
                </a:solidFill>
                <a:cs typeface="Tahoma" pitchFamily="34" charset="0"/>
              </a:rPr>
              <a:t>System.out.println</a:t>
            </a:r>
            <a:r>
              <a:rPr lang="en-US" sz="1800" dirty="0">
                <a:solidFill>
                  <a:srgbClr val="0070C0"/>
                </a:solidFill>
                <a:cs typeface="Tahoma" pitchFamily="34" charset="0"/>
              </a:rPr>
              <a:t> ("Got a button press:” + e);</a:t>
            </a:r>
          </a:p>
          <a:p>
            <a:pPr eaLnBrk="0" hangingPunct="0"/>
            <a:r>
              <a:rPr lang="en-US" sz="1800" dirty="0">
                <a:solidFill>
                  <a:srgbClr val="0070C0"/>
                </a:solidFill>
                <a:cs typeface="Tahoma" pitchFamily="34" charset="0"/>
              </a:rPr>
              <a:t>   }</a:t>
            </a:r>
          </a:p>
          <a:p>
            <a:pPr eaLnBrk="0" hangingPunct="0"/>
            <a:r>
              <a:rPr lang="en-US" sz="1800" dirty="0">
                <a:solidFill>
                  <a:srgbClr val="0070C0"/>
                </a:solidFill>
                <a:cs typeface="Tahoma" pitchFamily="34" charset="0"/>
              </a:rPr>
              <a:t>}</a:t>
            </a:r>
          </a:p>
          <a:p>
            <a:pPr eaLnBrk="0" hangingPunct="0"/>
            <a:endParaRPr lang="en-US" sz="1800" dirty="0">
              <a:solidFill>
                <a:srgbClr val="0070C0"/>
              </a:solidFill>
              <a:cs typeface="Tahoma" pitchFamily="34" charset="0"/>
            </a:endParaRPr>
          </a:p>
          <a:p>
            <a:pPr eaLnBrk="0" hangingPunct="0"/>
            <a:r>
              <a:rPr lang="en-US" sz="1800" b="1" dirty="0">
                <a:solidFill>
                  <a:srgbClr val="7F0055"/>
                </a:solidFill>
                <a:cs typeface="Tahoma" pitchFamily="34" charset="0"/>
              </a:rPr>
              <a:t>public</a:t>
            </a:r>
            <a:r>
              <a:rPr lang="en-US" sz="1800" b="1" dirty="0">
                <a:solidFill>
                  <a:srgbClr val="000000"/>
                </a:solidFill>
                <a:cs typeface="Tahoma" pitchFamily="34" charset="0"/>
              </a:rPr>
              <a:t> </a:t>
            </a:r>
            <a:r>
              <a:rPr lang="en-US" sz="1800" b="1" dirty="0">
                <a:solidFill>
                  <a:srgbClr val="7F0055"/>
                </a:solidFill>
                <a:cs typeface="Tahoma" pitchFamily="34" charset="0"/>
              </a:rPr>
              <a:t>class</a:t>
            </a:r>
            <a:r>
              <a:rPr lang="en-US" sz="1800" b="1" dirty="0">
                <a:solidFill>
                  <a:srgbClr val="000000"/>
                </a:solidFill>
                <a:cs typeface="Tahoma" pitchFamily="34" charset="0"/>
              </a:rPr>
              <a:t> Main {</a:t>
            </a:r>
          </a:p>
          <a:p>
            <a:pPr eaLnBrk="0" hangingPunct="0"/>
            <a:r>
              <a:rPr lang="en-US" sz="1800" b="1" dirty="0">
                <a:solidFill>
                  <a:srgbClr val="7F0055"/>
                </a:solidFill>
                <a:cs typeface="Tahoma" pitchFamily="34" charset="0"/>
              </a:rPr>
              <a:t>   private</a:t>
            </a:r>
            <a:r>
              <a:rPr lang="en-US" sz="1800" b="1" dirty="0">
                <a:solidFill>
                  <a:srgbClr val="000000"/>
                </a:solidFill>
                <a:cs typeface="Tahoma" pitchFamily="34" charset="0"/>
              </a:rPr>
              <a:t> </a:t>
            </a:r>
            <a:r>
              <a:rPr lang="en-US" sz="1800" b="1" dirty="0">
                <a:solidFill>
                  <a:srgbClr val="7F0055"/>
                </a:solidFill>
                <a:cs typeface="Tahoma" pitchFamily="34" charset="0"/>
              </a:rPr>
              <a:t>static</a:t>
            </a:r>
            <a:r>
              <a:rPr lang="en-US" sz="1800" b="1" dirty="0">
                <a:solidFill>
                  <a:srgbClr val="000000"/>
                </a:solidFill>
                <a:cs typeface="Tahoma" pitchFamily="34" charset="0"/>
              </a:rPr>
              <a:t> </a:t>
            </a:r>
            <a:r>
              <a:rPr lang="en-US" sz="1800" b="1" dirty="0">
                <a:solidFill>
                  <a:srgbClr val="7F0055"/>
                </a:solidFill>
                <a:cs typeface="Tahoma" pitchFamily="34" charset="0"/>
              </a:rPr>
              <a:t>void</a:t>
            </a:r>
            <a:r>
              <a:rPr lang="en-US" sz="1800" b="1" dirty="0">
                <a:solidFill>
                  <a:srgbClr val="000000"/>
                </a:solidFill>
                <a:cs typeface="Tahoma" pitchFamily="34" charset="0"/>
              </a:rPr>
              <a:t> </a:t>
            </a:r>
            <a:r>
              <a:rPr lang="en-US" sz="1800" b="1" dirty="0" err="1">
                <a:solidFill>
                  <a:srgbClr val="000000"/>
                </a:solidFill>
                <a:cs typeface="Tahoma" pitchFamily="34" charset="0"/>
              </a:rPr>
              <a:t>showGUI</a:t>
            </a:r>
            <a:r>
              <a:rPr lang="en-US" sz="1800" b="1" dirty="0">
                <a:solidFill>
                  <a:srgbClr val="000000"/>
                </a:solidFill>
                <a:cs typeface="Tahoma" pitchFamily="34" charset="0"/>
              </a:rPr>
              <a:t>() {</a:t>
            </a:r>
          </a:p>
          <a:p>
            <a:pPr eaLnBrk="0" hangingPunct="0"/>
            <a:r>
              <a:rPr lang="nn-NO" sz="1800" dirty="0">
                <a:solidFill>
                  <a:srgbClr val="000000"/>
                </a:solidFill>
                <a:cs typeface="Tahoma" pitchFamily="34" charset="0"/>
              </a:rPr>
              <a:t>        JFrame frame = </a:t>
            </a:r>
            <a:r>
              <a:rPr lang="nn-NO" sz="1800" b="1" dirty="0">
                <a:solidFill>
                  <a:srgbClr val="7F0055"/>
                </a:solidFill>
                <a:cs typeface="Tahoma" pitchFamily="34" charset="0"/>
              </a:rPr>
              <a:t>new</a:t>
            </a:r>
            <a:r>
              <a:rPr lang="nn-NO" sz="1800" b="1" dirty="0">
                <a:solidFill>
                  <a:srgbClr val="000000"/>
                </a:solidFill>
                <a:cs typeface="Tahoma" pitchFamily="34" charset="0"/>
              </a:rPr>
              <a:t> JFrame(</a:t>
            </a:r>
            <a:r>
              <a:rPr lang="nn-NO" sz="1800" b="1" dirty="0">
                <a:solidFill>
                  <a:srgbClr val="2A00FF"/>
                </a:solidFill>
                <a:cs typeface="Tahoma" pitchFamily="34" charset="0"/>
              </a:rPr>
              <a:t>"Swing GUI"</a:t>
            </a:r>
            <a:r>
              <a:rPr lang="nn-NO" sz="1800" b="1" dirty="0">
                <a:solidFill>
                  <a:srgbClr val="000000"/>
                </a:solidFill>
                <a:cs typeface="Tahoma" pitchFamily="34" charset="0"/>
              </a:rPr>
              <a:t>);</a:t>
            </a:r>
          </a:p>
          <a:p>
            <a:pPr eaLnBrk="0" hangingPunct="0"/>
            <a:r>
              <a:rPr lang="en-US" sz="1800" dirty="0">
                <a:solidFill>
                  <a:srgbClr val="000000"/>
                </a:solidFill>
                <a:cs typeface="Tahoma" pitchFamily="34" charset="0"/>
              </a:rPr>
              <a:t>        </a:t>
            </a:r>
            <a:r>
              <a:rPr lang="en-US" sz="1800" dirty="0" err="1">
                <a:solidFill>
                  <a:srgbClr val="000000"/>
                </a:solidFill>
                <a:cs typeface="Tahoma" pitchFamily="34" charset="0"/>
              </a:rPr>
              <a:t>java.awt.Container</a:t>
            </a:r>
            <a:r>
              <a:rPr lang="en-US" sz="1800" dirty="0">
                <a:solidFill>
                  <a:srgbClr val="000000"/>
                </a:solidFill>
                <a:cs typeface="Tahoma" pitchFamily="34" charset="0"/>
              </a:rPr>
              <a:t> content = </a:t>
            </a:r>
            <a:r>
              <a:rPr lang="en-US" sz="1800" dirty="0" err="1">
                <a:solidFill>
                  <a:srgbClr val="000000"/>
                </a:solidFill>
                <a:cs typeface="Tahoma" pitchFamily="34" charset="0"/>
              </a:rPr>
              <a:t>frame.getContentPane</a:t>
            </a:r>
            <a:r>
              <a:rPr lang="en-US" sz="1800" dirty="0">
                <a:solidFill>
                  <a:srgbClr val="000000"/>
                </a:solidFill>
                <a:cs typeface="Tahoma" pitchFamily="34" charset="0"/>
              </a:rPr>
              <a:t>();</a:t>
            </a:r>
          </a:p>
          <a:p>
            <a:pPr eaLnBrk="0" hangingPunct="0"/>
            <a:r>
              <a:rPr lang="en-US" sz="1800" dirty="0">
                <a:solidFill>
                  <a:srgbClr val="000000"/>
                </a:solidFill>
                <a:cs typeface="Tahoma" pitchFamily="34" charset="0"/>
              </a:rPr>
              <a:t>        </a:t>
            </a:r>
            <a:r>
              <a:rPr lang="en-US" sz="1800" dirty="0" err="1">
                <a:solidFill>
                  <a:srgbClr val="000000"/>
                </a:solidFill>
                <a:cs typeface="Tahoma" pitchFamily="34" charset="0"/>
              </a:rPr>
              <a:t>content.setLayout</a:t>
            </a:r>
            <a:r>
              <a:rPr lang="en-US" sz="1800" dirty="0">
                <a:solidFill>
                  <a:srgbClr val="000000"/>
                </a:solidFill>
                <a:cs typeface="Tahoma" pitchFamily="34" charset="0"/>
              </a:rPr>
              <a:t>(</a:t>
            </a:r>
            <a:r>
              <a:rPr lang="en-US" sz="1800" b="1" dirty="0">
                <a:solidFill>
                  <a:srgbClr val="7F0055"/>
                </a:solidFill>
                <a:cs typeface="Tahoma" pitchFamily="34" charset="0"/>
              </a:rPr>
              <a:t>new</a:t>
            </a:r>
            <a:r>
              <a:rPr lang="en-US" sz="1800" b="1" dirty="0">
                <a:solidFill>
                  <a:srgbClr val="000000"/>
                </a:solidFill>
                <a:cs typeface="Tahoma" pitchFamily="34" charset="0"/>
              </a:rPr>
              <a:t> </a:t>
            </a:r>
            <a:r>
              <a:rPr lang="en-US" sz="1800" b="1" dirty="0" err="1">
                <a:solidFill>
                  <a:srgbClr val="000000"/>
                </a:solidFill>
                <a:cs typeface="Tahoma" pitchFamily="34" charset="0"/>
              </a:rPr>
              <a:t>FlowLayout</a:t>
            </a:r>
            <a:r>
              <a:rPr lang="en-US" sz="1800" b="1" dirty="0">
                <a:solidFill>
                  <a:srgbClr val="000000"/>
                </a:solidFill>
                <a:cs typeface="Tahoma" pitchFamily="34" charset="0"/>
              </a:rPr>
              <a:t>());</a:t>
            </a:r>
          </a:p>
          <a:p>
            <a:pPr eaLnBrk="0" hangingPunct="0"/>
            <a:r>
              <a:rPr lang="en-US" sz="1800" dirty="0">
                <a:solidFill>
                  <a:srgbClr val="000000"/>
                </a:solidFill>
                <a:cs typeface="Tahoma" pitchFamily="34" charset="0"/>
              </a:rPr>
              <a:t>        </a:t>
            </a:r>
            <a:r>
              <a:rPr lang="en-US" sz="1800" dirty="0" err="1">
                <a:solidFill>
                  <a:srgbClr val="000000"/>
                </a:solidFill>
                <a:cs typeface="Tahoma" pitchFamily="34" charset="0"/>
              </a:rPr>
              <a:t>content.add</a:t>
            </a:r>
            <a:r>
              <a:rPr lang="en-US" sz="1800" dirty="0">
                <a:solidFill>
                  <a:srgbClr val="000000"/>
                </a:solidFill>
                <a:cs typeface="Tahoma" pitchFamily="34" charset="0"/>
              </a:rPr>
              <a:t>(</a:t>
            </a:r>
            <a:r>
              <a:rPr lang="en-US" sz="1800" b="1" dirty="0">
                <a:solidFill>
                  <a:srgbClr val="7F0055"/>
                </a:solidFill>
                <a:cs typeface="Tahoma" pitchFamily="34" charset="0"/>
              </a:rPr>
              <a:t>new</a:t>
            </a:r>
            <a:r>
              <a:rPr lang="en-US" sz="1800" b="1" dirty="0">
                <a:solidFill>
                  <a:srgbClr val="000000"/>
                </a:solidFill>
                <a:cs typeface="Tahoma" pitchFamily="34" charset="0"/>
              </a:rPr>
              <a:t> </a:t>
            </a:r>
            <a:r>
              <a:rPr lang="en-US" sz="1800" b="1" dirty="0" err="1">
                <a:solidFill>
                  <a:srgbClr val="000000"/>
                </a:solidFill>
                <a:cs typeface="Tahoma" pitchFamily="34" charset="0"/>
              </a:rPr>
              <a:t>JLabel</a:t>
            </a:r>
            <a:r>
              <a:rPr lang="en-US" sz="1800" b="1" dirty="0">
                <a:solidFill>
                  <a:srgbClr val="000000"/>
                </a:solidFill>
                <a:cs typeface="Tahoma" pitchFamily="34" charset="0"/>
              </a:rPr>
              <a:t> (</a:t>
            </a:r>
            <a:r>
              <a:rPr lang="en-US" sz="1800" b="1" dirty="0">
                <a:solidFill>
                  <a:srgbClr val="2A00FF"/>
                </a:solidFill>
                <a:cs typeface="Tahoma" pitchFamily="34" charset="0"/>
              </a:rPr>
              <a:t>"</a:t>
            </a:r>
            <a:r>
              <a:rPr lang="en-US" sz="1800" b="1" dirty="0" err="1">
                <a:solidFill>
                  <a:srgbClr val="2A00FF"/>
                </a:solidFill>
                <a:cs typeface="Tahoma" pitchFamily="34" charset="0"/>
              </a:rPr>
              <a:t>Yo</a:t>
            </a:r>
            <a:r>
              <a:rPr lang="en-US" sz="1800" b="1" dirty="0">
                <a:solidFill>
                  <a:srgbClr val="2A00FF"/>
                </a:solidFill>
                <a:cs typeface="Tahoma" pitchFamily="34" charset="0"/>
              </a:rPr>
              <a:t>!"</a:t>
            </a:r>
            <a:r>
              <a:rPr lang="en-US" sz="1800" b="1" dirty="0">
                <a:solidFill>
                  <a:srgbClr val="000000"/>
                </a:solidFill>
                <a:cs typeface="Tahoma" pitchFamily="34" charset="0"/>
              </a:rPr>
              <a:t>));</a:t>
            </a:r>
          </a:p>
          <a:p>
            <a:pPr eaLnBrk="0" hangingPunct="0"/>
            <a:r>
              <a:rPr lang="en-US" sz="1800" dirty="0">
                <a:solidFill>
                  <a:srgbClr val="000000"/>
                </a:solidFill>
                <a:cs typeface="Tahoma" pitchFamily="34" charset="0"/>
              </a:rPr>
              <a:t>        </a:t>
            </a:r>
            <a:r>
              <a:rPr lang="en-US" sz="1800" dirty="0" err="1">
                <a:solidFill>
                  <a:srgbClr val="000000"/>
                </a:solidFill>
                <a:cs typeface="Tahoma" pitchFamily="34" charset="0"/>
              </a:rPr>
              <a:t>JButton</a:t>
            </a:r>
            <a:r>
              <a:rPr lang="en-US" sz="1800" dirty="0">
                <a:solidFill>
                  <a:srgbClr val="000000"/>
                </a:solidFill>
                <a:cs typeface="Tahoma" pitchFamily="34" charset="0"/>
              </a:rPr>
              <a:t> button = </a:t>
            </a:r>
            <a:r>
              <a:rPr lang="en-US" sz="1800" b="1" dirty="0">
                <a:solidFill>
                  <a:srgbClr val="7F0055"/>
                </a:solidFill>
                <a:cs typeface="Tahoma" pitchFamily="34" charset="0"/>
              </a:rPr>
              <a:t>new</a:t>
            </a:r>
            <a:r>
              <a:rPr lang="en-US" sz="1800" b="1" dirty="0">
                <a:solidFill>
                  <a:srgbClr val="000000"/>
                </a:solidFill>
                <a:cs typeface="Tahoma" pitchFamily="34" charset="0"/>
              </a:rPr>
              <a:t> </a:t>
            </a:r>
            <a:r>
              <a:rPr lang="en-US" sz="1800" b="1" dirty="0" err="1">
                <a:solidFill>
                  <a:srgbClr val="000000"/>
                </a:solidFill>
                <a:cs typeface="Tahoma" pitchFamily="34" charset="0"/>
              </a:rPr>
              <a:t>JButton</a:t>
            </a:r>
            <a:r>
              <a:rPr lang="en-US" sz="1800" b="1" dirty="0">
                <a:solidFill>
                  <a:srgbClr val="000000"/>
                </a:solidFill>
                <a:cs typeface="Tahoma" pitchFamily="34" charset="0"/>
              </a:rPr>
              <a:t> (</a:t>
            </a:r>
            <a:r>
              <a:rPr lang="en-US" sz="1800" b="1" dirty="0">
                <a:solidFill>
                  <a:srgbClr val="2A00FF"/>
                </a:solidFill>
                <a:cs typeface="Tahoma" pitchFamily="34" charset="0"/>
              </a:rPr>
              <a:t>"Click Me"</a:t>
            </a:r>
            <a:r>
              <a:rPr lang="en-US" sz="1800" b="1" dirty="0">
                <a:solidFill>
                  <a:srgbClr val="000000"/>
                </a:solidFill>
                <a:cs typeface="Tahoma" pitchFamily="34" charset="0"/>
              </a:rPr>
              <a:t>);</a:t>
            </a:r>
          </a:p>
          <a:p>
            <a:pPr eaLnBrk="0" hangingPunct="0"/>
            <a:r>
              <a:rPr lang="en-US" sz="1800" dirty="0">
                <a:solidFill>
                  <a:srgbClr val="000000"/>
                </a:solidFill>
                <a:cs typeface="Tahoma" pitchFamily="34" charset="0"/>
              </a:rPr>
              <a:t>        </a:t>
            </a:r>
            <a:r>
              <a:rPr lang="en-US" sz="1800" b="1" dirty="0" err="1">
                <a:solidFill>
                  <a:srgbClr val="0070C0"/>
                </a:solidFill>
                <a:cs typeface="Tahoma" pitchFamily="34" charset="0"/>
              </a:rPr>
              <a:t>button.addActionListener</a:t>
            </a:r>
            <a:r>
              <a:rPr lang="en-US" sz="1800" b="1" dirty="0">
                <a:solidFill>
                  <a:srgbClr val="0070C0"/>
                </a:solidFill>
                <a:cs typeface="Tahoma" pitchFamily="34" charset="0"/>
              </a:rPr>
              <a:t>(new </a:t>
            </a:r>
            <a:r>
              <a:rPr lang="en-US" sz="1800" b="1" dirty="0" err="1">
                <a:solidFill>
                  <a:srgbClr val="0070C0"/>
                </a:solidFill>
                <a:cs typeface="Tahoma" pitchFamily="34" charset="0"/>
              </a:rPr>
              <a:t>ButtonListener</a:t>
            </a:r>
            <a:r>
              <a:rPr lang="en-US" sz="1800" b="1" dirty="0">
                <a:solidFill>
                  <a:srgbClr val="0070C0"/>
                </a:solidFill>
                <a:cs typeface="Tahoma" pitchFamily="34" charset="0"/>
              </a:rPr>
              <a:t>());</a:t>
            </a:r>
          </a:p>
          <a:p>
            <a:pPr eaLnBrk="0" hangingPunct="0"/>
            <a:r>
              <a:rPr lang="en-US" sz="1800" dirty="0">
                <a:solidFill>
                  <a:srgbClr val="000000"/>
                </a:solidFill>
                <a:cs typeface="Tahoma" pitchFamily="34" charset="0"/>
              </a:rPr>
              <a:t>        </a:t>
            </a:r>
            <a:r>
              <a:rPr lang="en-US" sz="1800" dirty="0" err="1">
                <a:solidFill>
                  <a:srgbClr val="000000"/>
                </a:solidFill>
                <a:cs typeface="Tahoma" pitchFamily="34" charset="0"/>
              </a:rPr>
              <a:t>content.add</a:t>
            </a:r>
            <a:r>
              <a:rPr lang="en-US" sz="1800" dirty="0">
                <a:solidFill>
                  <a:srgbClr val="000000"/>
                </a:solidFill>
                <a:cs typeface="Tahoma" pitchFamily="34" charset="0"/>
              </a:rPr>
              <a:t>(button);</a:t>
            </a:r>
            <a:endParaRPr lang="en-US" sz="1800" dirty="0">
              <a:cs typeface="Tahoma" pitchFamily="34" charset="0"/>
            </a:endParaRPr>
          </a:p>
          <a:p>
            <a:pPr eaLnBrk="0" hangingPunct="0"/>
            <a:r>
              <a:rPr lang="en-US" sz="1800" dirty="0">
                <a:solidFill>
                  <a:srgbClr val="000000"/>
                </a:solidFill>
                <a:cs typeface="Tahoma" pitchFamily="34" charset="0"/>
              </a:rPr>
              <a:t>        </a:t>
            </a:r>
            <a:r>
              <a:rPr lang="en-US" sz="1800" dirty="0" err="1">
                <a:solidFill>
                  <a:srgbClr val="000000"/>
                </a:solidFill>
                <a:cs typeface="Tahoma" pitchFamily="34" charset="0"/>
              </a:rPr>
              <a:t>frame.pack</a:t>
            </a:r>
            <a:r>
              <a:rPr lang="en-US" sz="1800" dirty="0">
                <a:solidFill>
                  <a:srgbClr val="000000"/>
                </a:solidFill>
                <a:cs typeface="Tahoma" pitchFamily="34" charset="0"/>
              </a:rPr>
              <a:t>();</a:t>
            </a:r>
          </a:p>
          <a:p>
            <a:pPr eaLnBrk="0" hangingPunct="0"/>
            <a:r>
              <a:rPr lang="en-US" sz="1800" dirty="0">
                <a:solidFill>
                  <a:srgbClr val="000000"/>
                </a:solidFill>
                <a:cs typeface="Tahoma" pitchFamily="34" charset="0"/>
              </a:rPr>
              <a:t>        </a:t>
            </a:r>
            <a:r>
              <a:rPr lang="en-US" sz="1800" dirty="0" err="1">
                <a:solidFill>
                  <a:srgbClr val="000000"/>
                </a:solidFill>
                <a:cs typeface="Tahoma" pitchFamily="34" charset="0"/>
              </a:rPr>
              <a:t>frame.setVisible</a:t>
            </a:r>
            <a:r>
              <a:rPr lang="en-US" sz="1800" dirty="0">
                <a:solidFill>
                  <a:srgbClr val="000000"/>
                </a:solidFill>
                <a:cs typeface="Tahoma" pitchFamily="34" charset="0"/>
              </a:rPr>
              <a:t>(</a:t>
            </a:r>
            <a:r>
              <a:rPr lang="en-US" sz="1800" b="1" dirty="0">
                <a:solidFill>
                  <a:srgbClr val="7F0055"/>
                </a:solidFill>
                <a:cs typeface="Tahoma" pitchFamily="34" charset="0"/>
              </a:rPr>
              <a:t>true</a:t>
            </a:r>
            <a:r>
              <a:rPr lang="en-US" sz="1800" b="1" dirty="0">
                <a:solidFill>
                  <a:srgbClr val="000000"/>
                </a:solidFill>
                <a:cs typeface="Tahoma" pitchFamily="34" charset="0"/>
              </a:rPr>
              <a:t>);</a:t>
            </a:r>
          </a:p>
          <a:p>
            <a:pPr eaLnBrk="0" hangingPunct="0"/>
            <a:r>
              <a:rPr lang="en-US" sz="1800" dirty="0">
                <a:solidFill>
                  <a:srgbClr val="000000"/>
                </a:solidFill>
                <a:cs typeface="Tahoma" pitchFamily="34" charset="0"/>
              </a:rPr>
              <a:t>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Action Events</a:t>
            </a:r>
          </a:p>
        </p:txBody>
      </p:sp>
      <p:sp>
        <p:nvSpPr>
          <p:cNvPr id="7170" name="Rectangle 3"/>
          <p:cNvSpPr>
            <a:spLocks noChangeArrowheads="1"/>
          </p:cNvSpPr>
          <p:nvPr/>
        </p:nvSpPr>
        <p:spPr bwMode="auto">
          <a:xfrm>
            <a:off x="168275" y="2589213"/>
            <a:ext cx="8763000" cy="3170099"/>
          </a:xfrm>
          <a:prstGeom prst="rect">
            <a:avLst/>
          </a:prstGeom>
          <a:solidFill>
            <a:srgbClr val="FFFFFF"/>
          </a:solidFill>
          <a:ln w="9525">
            <a:noFill/>
            <a:miter lim="800000"/>
            <a:headEnd/>
            <a:tailEnd/>
          </a:ln>
        </p:spPr>
        <p:txBody>
          <a:bodyPr>
            <a:spAutoFit/>
          </a:bodyPr>
          <a:lstStyle/>
          <a:p>
            <a:pPr eaLnBrk="0" hangingPunct="0"/>
            <a:r>
              <a:rPr lang="en-US" sz="2000" dirty="0">
                <a:solidFill>
                  <a:srgbClr val="000000"/>
                </a:solidFill>
                <a:cs typeface="Tahoma" pitchFamily="34" charset="0"/>
              </a:rPr>
              <a:t>Got a button press: </a:t>
            </a:r>
            <a:r>
              <a:rPr lang="en-US" sz="2000" dirty="0" err="1">
                <a:solidFill>
                  <a:schemeClr val="accent2"/>
                </a:solidFill>
                <a:cs typeface="Tahoma" pitchFamily="34" charset="0"/>
              </a:rPr>
              <a:t>java.awt.event.ActionEvent</a:t>
            </a:r>
            <a:r>
              <a:rPr lang="en-US" sz="2000" dirty="0">
                <a:solidFill>
                  <a:schemeClr val="accent2"/>
                </a:solidFill>
                <a:cs typeface="Tahoma" pitchFamily="34" charset="0"/>
              </a:rPr>
              <a:t>[</a:t>
            </a:r>
            <a:r>
              <a:rPr lang="en-US" sz="2000" dirty="0" err="1">
                <a:solidFill>
                  <a:schemeClr val="accent2"/>
                </a:solidFill>
                <a:cs typeface="Tahoma" pitchFamily="34" charset="0"/>
              </a:rPr>
              <a:t>ACTION_PERFORMED,cmd</a:t>
            </a:r>
            <a:r>
              <a:rPr lang="en-US" sz="2000" dirty="0">
                <a:solidFill>
                  <a:schemeClr val="accent2"/>
                </a:solidFill>
                <a:cs typeface="Tahoma" pitchFamily="34" charset="0"/>
              </a:rPr>
              <a:t>=Click Me, when=1163559916342,modifiers=Button1]</a:t>
            </a:r>
            <a:r>
              <a:rPr lang="en-US" sz="2000" dirty="0">
                <a:solidFill>
                  <a:srgbClr val="000000"/>
                </a:solidFill>
                <a:cs typeface="Tahoma" pitchFamily="34" charset="0"/>
              </a:rPr>
              <a:t> on </a:t>
            </a:r>
            <a:r>
              <a:rPr lang="en-US" sz="2000" dirty="0" err="1">
                <a:solidFill>
                  <a:schemeClr val="bg1">
                    <a:lumMod val="50000"/>
                  </a:schemeClr>
                </a:solidFill>
                <a:cs typeface="Tahoma" pitchFamily="34" charset="0"/>
              </a:rPr>
              <a:t>javax.swing.JButton</a:t>
            </a:r>
            <a:r>
              <a:rPr lang="en-US" sz="2000" dirty="0">
                <a:solidFill>
                  <a:schemeClr val="bg1">
                    <a:lumMod val="50000"/>
                  </a:schemeClr>
                </a:solidFill>
                <a:cs typeface="Tahoma" pitchFamily="34" charset="0"/>
              </a:rPr>
              <a:t>[,27,5,82x26,alignmentX=0.0,alignmentY=0.5, border=javax.swing.plaf.BorderUIResource$CompoundBorderUIResource@29ab3e,flags=296,maximumSize=,</a:t>
            </a:r>
            <a:r>
              <a:rPr lang="en-US" sz="2000" dirty="0" err="1">
                <a:solidFill>
                  <a:schemeClr val="bg1">
                    <a:lumMod val="50000"/>
                  </a:schemeClr>
                </a:solidFill>
                <a:cs typeface="Tahoma" pitchFamily="34" charset="0"/>
              </a:rPr>
              <a:t>minimumSize</a:t>
            </a:r>
            <a:r>
              <a:rPr lang="en-US" sz="2000" dirty="0">
                <a:solidFill>
                  <a:schemeClr val="bg1">
                    <a:lumMod val="50000"/>
                  </a:schemeClr>
                </a:solidFill>
                <a:cs typeface="Tahoma" pitchFamily="34" charset="0"/>
              </a:rPr>
              <a:t>=, </a:t>
            </a:r>
            <a:r>
              <a:rPr lang="en-US" sz="2000" dirty="0" err="1">
                <a:solidFill>
                  <a:schemeClr val="bg1">
                    <a:lumMod val="50000"/>
                  </a:schemeClr>
                </a:solidFill>
                <a:cs typeface="Tahoma" pitchFamily="34" charset="0"/>
              </a:rPr>
              <a:t>preferredSize</a:t>
            </a:r>
            <a:r>
              <a:rPr lang="en-US" sz="2000" dirty="0">
                <a:solidFill>
                  <a:schemeClr val="bg1">
                    <a:lumMod val="50000"/>
                  </a:schemeClr>
                </a:solidFill>
                <a:cs typeface="Tahoma" pitchFamily="34" charset="0"/>
              </a:rPr>
              <a:t>=,</a:t>
            </a:r>
            <a:r>
              <a:rPr lang="en-US" sz="2000" dirty="0" err="1">
                <a:solidFill>
                  <a:schemeClr val="bg1">
                    <a:lumMod val="50000"/>
                  </a:schemeClr>
                </a:solidFill>
                <a:cs typeface="Tahoma" pitchFamily="34" charset="0"/>
              </a:rPr>
              <a:t>defaultIcon</a:t>
            </a:r>
            <a:r>
              <a:rPr lang="en-US" sz="2000" dirty="0">
                <a:solidFill>
                  <a:schemeClr val="bg1">
                    <a:lumMod val="50000"/>
                  </a:schemeClr>
                </a:solidFill>
                <a:cs typeface="Tahoma" pitchFamily="34" charset="0"/>
              </a:rPr>
              <a:t>=,</a:t>
            </a:r>
            <a:r>
              <a:rPr lang="en-US" sz="2000" dirty="0" err="1">
                <a:solidFill>
                  <a:schemeClr val="bg1">
                    <a:lumMod val="50000"/>
                  </a:schemeClr>
                </a:solidFill>
                <a:cs typeface="Tahoma" pitchFamily="34" charset="0"/>
              </a:rPr>
              <a:t>disabledIcon</a:t>
            </a:r>
            <a:r>
              <a:rPr lang="en-US" sz="2000" dirty="0">
                <a:solidFill>
                  <a:schemeClr val="bg1">
                    <a:lumMod val="50000"/>
                  </a:schemeClr>
                </a:solidFill>
                <a:cs typeface="Tahoma" pitchFamily="34" charset="0"/>
              </a:rPr>
              <a:t>=,</a:t>
            </a:r>
            <a:r>
              <a:rPr lang="en-US" sz="2000" dirty="0" err="1">
                <a:solidFill>
                  <a:schemeClr val="bg1">
                    <a:lumMod val="50000"/>
                  </a:schemeClr>
                </a:solidFill>
                <a:cs typeface="Tahoma" pitchFamily="34" charset="0"/>
              </a:rPr>
              <a:t>disabledSelectedIcon</a:t>
            </a:r>
            <a:r>
              <a:rPr lang="en-US" sz="2000" dirty="0">
                <a:solidFill>
                  <a:schemeClr val="bg1">
                    <a:lumMod val="50000"/>
                  </a:schemeClr>
                </a:solidFill>
                <a:cs typeface="Tahoma" pitchFamily="34" charset="0"/>
              </a:rPr>
              <a:t>=, margin=</a:t>
            </a:r>
            <a:r>
              <a:rPr lang="en-US" sz="2000" dirty="0" err="1">
                <a:solidFill>
                  <a:schemeClr val="bg1">
                    <a:lumMod val="50000"/>
                  </a:schemeClr>
                </a:solidFill>
                <a:cs typeface="Tahoma" pitchFamily="34" charset="0"/>
              </a:rPr>
              <a:t>javax.swing.plaf.InsetsUIResource</a:t>
            </a:r>
            <a:r>
              <a:rPr lang="en-US" sz="2000" dirty="0">
                <a:solidFill>
                  <a:schemeClr val="bg1">
                    <a:lumMod val="50000"/>
                  </a:schemeClr>
                </a:solidFill>
                <a:cs typeface="Tahoma" pitchFamily="34" charset="0"/>
              </a:rPr>
              <a:t>[top=2,left=14,bottom=2,right=14],</a:t>
            </a:r>
            <a:r>
              <a:rPr lang="en-US" sz="2000" dirty="0" err="1">
                <a:solidFill>
                  <a:schemeClr val="bg1">
                    <a:lumMod val="50000"/>
                  </a:schemeClr>
                </a:solidFill>
                <a:cs typeface="Tahoma" pitchFamily="34" charset="0"/>
              </a:rPr>
              <a:t>paintBorder</a:t>
            </a:r>
            <a:r>
              <a:rPr lang="en-US" sz="2000" dirty="0">
                <a:solidFill>
                  <a:schemeClr val="bg1">
                    <a:lumMod val="50000"/>
                  </a:schemeClr>
                </a:solidFill>
                <a:cs typeface="Tahoma" pitchFamily="34" charset="0"/>
              </a:rPr>
              <a:t>=</a:t>
            </a:r>
            <a:r>
              <a:rPr lang="en-US" sz="2000" dirty="0" err="1">
                <a:solidFill>
                  <a:schemeClr val="bg1">
                    <a:lumMod val="50000"/>
                  </a:schemeClr>
                </a:solidFill>
                <a:cs typeface="Tahoma" pitchFamily="34" charset="0"/>
              </a:rPr>
              <a:t>true,paintFocus</a:t>
            </a:r>
            <a:r>
              <a:rPr lang="en-US" sz="2000" dirty="0">
                <a:solidFill>
                  <a:schemeClr val="bg1">
                    <a:lumMod val="50000"/>
                  </a:schemeClr>
                </a:solidFill>
                <a:cs typeface="Tahoma" pitchFamily="34" charset="0"/>
              </a:rPr>
              <a:t>=true, </a:t>
            </a:r>
            <a:r>
              <a:rPr lang="en-US" sz="2000" dirty="0" err="1">
                <a:solidFill>
                  <a:schemeClr val="bg1">
                    <a:lumMod val="50000"/>
                  </a:schemeClr>
                </a:solidFill>
                <a:cs typeface="Tahoma" pitchFamily="34" charset="0"/>
              </a:rPr>
              <a:t>pressedIcon</a:t>
            </a:r>
            <a:r>
              <a:rPr lang="en-US" sz="2000" dirty="0">
                <a:solidFill>
                  <a:schemeClr val="bg1">
                    <a:lumMod val="50000"/>
                  </a:schemeClr>
                </a:solidFill>
                <a:cs typeface="Tahoma" pitchFamily="34" charset="0"/>
              </a:rPr>
              <a:t>=,</a:t>
            </a:r>
            <a:r>
              <a:rPr lang="en-US" sz="2000" dirty="0" err="1">
                <a:solidFill>
                  <a:schemeClr val="bg1">
                    <a:lumMod val="50000"/>
                  </a:schemeClr>
                </a:solidFill>
                <a:cs typeface="Tahoma" pitchFamily="34" charset="0"/>
              </a:rPr>
              <a:t>rolloverEnabled</a:t>
            </a:r>
            <a:r>
              <a:rPr lang="en-US" sz="2000" dirty="0">
                <a:solidFill>
                  <a:schemeClr val="bg1">
                    <a:lumMod val="50000"/>
                  </a:schemeClr>
                </a:solidFill>
                <a:cs typeface="Tahoma" pitchFamily="34" charset="0"/>
              </a:rPr>
              <a:t>=</a:t>
            </a:r>
            <a:r>
              <a:rPr lang="en-US" sz="2000" dirty="0" err="1">
                <a:solidFill>
                  <a:schemeClr val="bg1">
                    <a:lumMod val="50000"/>
                  </a:schemeClr>
                </a:solidFill>
                <a:cs typeface="Tahoma" pitchFamily="34" charset="0"/>
              </a:rPr>
              <a:t>true,rolloverIcon</a:t>
            </a:r>
            <a:r>
              <a:rPr lang="en-US" sz="2000" dirty="0">
                <a:solidFill>
                  <a:schemeClr val="bg1">
                    <a:lumMod val="50000"/>
                  </a:schemeClr>
                </a:solidFill>
                <a:cs typeface="Tahoma" pitchFamily="34" charset="0"/>
              </a:rPr>
              <a:t>=,</a:t>
            </a:r>
            <a:r>
              <a:rPr lang="en-US" sz="2000" dirty="0" err="1">
                <a:solidFill>
                  <a:schemeClr val="bg1">
                    <a:lumMod val="50000"/>
                  </a:schemeClr>
                </a:solidFill>
                <a:cs typeface="Tahoma" pitchFamily="34" charset="0"/>
              </a:rPr>
              <a:t>rolloverSelectedIcon</a:t>
            </a:r>
            <a:r>
              <a:rPr lang="en-US" sz="2000" dirty="0">
                <a:solidFill>
                  <a:schemeClr val="bg1">
                    <a:lumMod val="50000"/>
                  </a:schemeClr>
                </a:solidFill>
                <a:cs typeface="Tahoma" pitchFamily="34" charset="0"/>
              </a:rPr>
              <a:t>=, </a:t>
            </a:r>
            <a:r>
              <a:rPr lang="en-US" sz="2000" dirty="0" err="1">
                <a:solidFill>
                  <a:schemeClr val="bg1">
                    <a:lumMod val="50000"/>
                  </a:schemeClr>
                </a:solidFill>
                <a:cs typeface="Tahoma" pitchFamily="34" charset="0"/>
              </a:rPr>
              <a:t>selectedIcon</a:t>
            </a:r>
            <a:r>
              <a:rPr lang="en-US" sz="2000" dirty="0">
                <a:solidFill>
                  <a:schemeClr val="bg1">
                    <a:lumMod val="50000"/>
                  </a:schemeClr>
                </a:solidFill>
                <a:cs typeface="Tahoma" pitchFamily="34" charset="0"/>
              </a:rPr>
              <a:t>=,text=Click </a:t>
            </a:r>
            <a:r>
              <a:rPr lang="en-US" sz="2000" dirty="0" err="1">
                <a:solidFill>
                  <a:schemeClr val="bg1">
                    <a:lumMod val="50000"/>
                  </a:schemeClr>
                </a:solidFill>
                <a:cs typeface="Tahoma" pitchFamily="34" charset="0"/>
              </a:rPr>
              <a:t>Me,defaultCapable</a:t>
            </a:r>
            <a:r>
              <a:rPr lang="en-US" sz="2000" dirty="0">
                <a:solidFill>
                  <a:schemeClr val="bg1">
                    <a:lumMod val="50000"/>
                  </a:schemeClr>
                </a:solidFill>
                <a:cs typeface="Tahoma" pitchFamily="34" charset="0"/>
              </a:rPr>
              <a:t>=true]</a:t>
            </a:r>
          </a:p>
        </p:txBody>
      </p:sp>
      <p:pic>
        <p:nvPicPr>
          <p:cNvPr id="5" name="Picture 2"/>
          <p:cNvPicPr>
            <a:picLocks noChangeAspect="1" noChangeArrowheads="1"/>
          </p:cNvPicPr>
          <p:nvPr/>
        </p:nvPicPr>
        <p:blipFill>
          <a:blip r:embed="rId3" cstate="print"/>
          <a:srcRect/>
          <a:stretch>
            <a:fillRect/>
          </a:stretch>
        </p:blipFill>
        <p:spPr bwMode="auto">
          <a:xfrm>
            <a:off x="3771900" y="1447800"/>
            <a:ext cx="1257300" cy="733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3"/>
          <p:cNvSpPr>
            <a:spLocks noChangeArrowheads="1"/>
          </p:cNvSpPr>
          <p:nvPr/>
        </p:nvSpPr>
        <p:spPr bwMode="auto">
          <a:xfrm>
            <a:off x="299762" y="184518"/>
            <a:ext cx="8077200" cy="6463308"/>
          </a:xfrm>
          <a:prstGeom prst="rect">
            <a:avLst/>
          </a:prstGeom>
          <a:solidFill>
            <a:srgbClr val="FFFFFF"/>
          </a:solidFill>
          <a:ln w="9525">
            <a:noFill/>
            <a:miter lim="800000"/>
            <a:headEnd/>
            <a:tailEnd/>
          </a:ln>
        </p:spPr>
        <p:txBody>
          <a:bodyPr>
            <a:spAutoFit/>
          </a:bodyPr>
          <a:lstStyle/>
          <a:p>
            <a:pPr eaLnBrk="0" hangingPunct="0"/>
            <a:r>
              <a:rPr lang="en-US" sz="1800" dirty="0">
                <a:solidFill>
                  <a:srgbClr val="7F0055"/>
                </a:solidFill>
                <a:cs typeface="Tahoma" pitchFamily="34" charset="0"/>
              </a:rPr>
              <a:t>class</a:t>
            </a:r>
            <a:r>
              <a:rPr lang="en-US" sz="1800" dirty="0">
                <a:solidFill>
                  <a:srgbClr val="000000"/>
                </a:solidFill>
                <a:cs typeface="Tahoma" pitchFamily="34" charset="0"/>
              </a:rPr>
              <a:t> </a:t>
            </a:r>
            <a:r>
              <a:rPr lang="en-US" sz="1800" dirty="0" err="1">
                <a:solidFill>
                  <a:srgbClr val="000000"/>
                </a:solidFill>
                <a:cs typeface="Tahoma" pitchFamily="34" charset="0"/>
              </a:rPr>
              <a:t>ButtonListener</a:t>
            </a:r>
            <a:r>
              <a:rPr lang="en-US" sz="1800" dirty="0">
                <a:solidFill>
                  <a:srgbClr val="000000"/>
                </a:solidFill>
                <a:cs typeface="Tahoma" pitchFamily="34" charset="0"/>
              </a:rPr>
              <a:t> </a:t>
            </a:r>
            <a:r>
              <a:rPr lang="en-US" sz="1800" dirty="0">
                <a:solidFill>
                  <a:srgbClr val="7F0055"/>
                </a:solidFill>
                <a:cs typeface="Tahoma" pitchFamily="34" charset="0"/>
              </a:rPr>
              <a:t>implements</a:t>
            </a:r>
            <a:r>
              <a:rPr lang="en-US" sz="1800" dirty="0">
                <a:solidFill>
                  <a:srgbClr val="000000"/>
                </a:solidFill>
                <a:cs typeface="Tahoma" pitchFamily="34" charset="0"/>
              </a:rPr>
              <a:t> </a:t>
            </a:r>
            <a:r>
              <a:rPr lang="en-US" sz="1800" dirty="0" err="1">
                <a:solidFill>
                  <a:srgbClr val="000000"/>
                </a:solidFill>
                <a:cs typeface="Tahoma" pitchFamily="34" charset="0"/>
              </a:rPr>
              <a:t>ActionListener</a:t>
            </a:r>
            <a:r>
              <a:rPr lang="en-US" sz="1800" dirty="0">
                <a:solidFill>
                  <a:srgbClr val="000000"/>
                </a:solidFill>
                <a:cs typeface="Tahoma" pitchFamily="34" charset="0"/>
              </a:rPr>
              <a:t> {</a:t>
            </a:r>
          </a:p>
          <a:p>
            <a:pPr eaLnBrk="0" hangingPunct="0"/>
            <a:r>
              <a:rPr lang="en-US" sz="1800" dirty="0">
                <a:solidFill>
                  <a:srgbClr val="7F0055"/>
                </a:solidFill>
                <a:cs typeface="Tahoma" pitchFamily="34" charset="0"/>
              </a:rPr>
              <a:t>   public</a:t>
            </a:r>
            <a:r>
              <a:rPr lang="en-US" sz="1800" dirty="0">
                <a:solidFill>
                  <a:srgbClr val="000000"/>
                </a:solidFill>
                <a:cs typeface="Tahoma" pitchFamily="34" charset="0"/>
              </a:rPr>
              <a:t> </a:t>
            </a:r>
            <a:r>
              <a:rPr lang="en-US" sz="1800" dirty="0">
                <a:solidFill>
                  <a:srgbClr val="7F0055"/>
                </a:solidFill>
                <a:cs typeface="Tahoma" pitchFamily="34" charset="0"/>
              </a:rPr>
              <a:t>void</a:t>
            </a:r>
            <a:r>
              <a:rPr lang="en-US" sz="1800" dirty="0">
                <a:solidFill>
                  <a:srgbClr val="000000"/>
                </a:solidFill>
                <a:cs typeface="Tahoma" pitchFamily="34" charset="0"/>
              </a:rPr>
              <a:t> </a:t>
            </a:r>
            <a:r>
              <a:rPr lang="en-US" sz="1800" dirty="0" err="1">
                <a:solidFill>
                  <a:srgbClr val="000000"/>
                </a:solidFill>
                <a:cs typeface="Tahoma" pitchFamily="34" charset="0"/>
              </a:rPr>
              <a:t>actionPerformed</a:t>
            </a:r>
            <a:r>
              <a:rPr lang="en-US" sz="1800" dirty="0">
                <a:solidFill>
                  <a:srgbClr val="000000"/>
                </a:solidFill>
                <a:cs typeface="Tahoma" pitchFamily="34" charset="0"/>
              </a:rPr>
              <a:t> (</a:t>
            </a:r>
            <a:r>
              <a:rPr lang="en-US" sz="1800" dirty="0" err="1">
                <a:solidFill>
                  <a:srgbClr val="000000"/>
                </a:solidFill>
                <a:cs typeface="Tahoma" pitchFamily="34" charset="0"/>
              </a:rPr>
              <a:t>ActionEvent</a:t>
            </a:r>
            <a:r>
              <a:rPr lang="en-US" sz="1800" dirty="0">
                <a:solidFill>
                  <a:srgbClr val="000000"/>
                </a:solidFill>
                <a:cs typeface="Tahoma" pitchFamily="34" charset="0"/>
              </a:rPr>
              <a:t> e) {</a:t>
            </a:r>
          </a:p>
          <a:p>
            <a:pPr eaLnBrk="0" hangingPunct="0"/>
            <a:r>
              <a:rPr lang="en-US" sz="1800" dirty="0">
                <a:solidFill>
                  <a:srgbClr val="7F0055"/>
                </a:solidFill>
                <a:cs typeface="Tahoma" pitchFamily="34" charset="0"/>
              </a:rPr>
              <a:t>      if</a:t>
            </a:r>
            <a:r>
              <a:rPr lang="en-US" sz="1800" dirty="0">
                <a:solidFill>
                  <a:srgbClr val="000000"/>
                </a:solidFill>
                <a:cs typeface="Tahoma" pitchFamily="34" charset="0"/>
              </a:rPr>
              <a:t> (</a:t>
            </a:r>
            <a:r>
              <a:rPr lang="en-US" sz="1800" b="1" dirty="0" err="1">
                <a:solidFill>
                  <a:srgbClr val="7030A0"/>
                </a:solidFill>
                <a:cs typeface="Tahoma" pitchFamily="34" charset="0"/>
              </a:rPr>
              <a:t>e.getActionCommand</a:t>
            </a:r>
            <a:r>
              <a:rPr lang="en-US" sz="1800" b="1" dirty="0">
                <a:solidFill>
                  <a:srgbClr val="7030A0"/>
                </a:solidFill>
                <a:cs typeface="Tahoma" pitchFamily="34" charset="0"/>
              </a:rPr>
              <a:t>().equals ("On")</a:t>
            </a:r>
            <a:r>
              <a:rPr lang="en-US" sz="1800" dirty="0">
                <a:solidFill>
                  <a:srgbClr val="000000"/>
                </a:solidFill>
                <a:cs typeface="Tahoma" pitchFamily="34" charset="0"/>
              </a:rPr>
              <a:t>) {</a:t>
            </a:r>
          </a:p>
          <a:p>
            <a:pPr eaLnBrk="0" hangingPunct="0"/>
            <a:r>
              <a:rPr lang="en-US" sz="1800" dirty="0">
                <a:solidFill>
                  <a:srgbClr val="000000"/>
                </a:solidFill>
                <a:cs typeface="Tahoma" pitchFamily="34" charset="0"/>
              </a:rPr>
              <a:t>         </a:t>
            </a:r>
            <a:r>
              <a:rPr lang="en-US" sz="1800" dirty="0" err="1">
                <a:solidFill>
                  <a:srgbClr val="000000"/>
                </a:solidFill>
                <a:cs typeface="Tahoma" pitchFamily="34" charset="0"/>
              </a:rPr>
              <a:t>System.</a:t>
            </a:r>
            <a:r>
              <a:rPr lang="en-US" sz="1800" i="1" dirty="0" err="1">
                <a:solidFill>
                  <a:srgbClr val="0000C0"/>
                </a:solidFill>
                <a:cs typeface="Tahoma" pitchFamily="34" charset="0"/>
              </a:rPr>
              <a:t>out</a:t>
            </a:r>
            <a:r>
              <a:rPr lang="en-US" sz="1800" i="1" dirty="0" err="1">
                <a:solidFill>
                  <a:srgbClr val="000000"/>
                </a:solidFill>
                <a:cs typeface="Tahoma" pitchFamily="34" charset="0"/>
              </a:rPr>
              <a:t>.println</a:t>
            </a:r>
            <a:r>
              <a:rPr lang="en-US" sz="1800" i="1" dirty="0">
                <a:solidFill>
                  <a:srgbClr val="000000"/>
                </a:solidFill>
                <a:cs typeface="Tahoma" pitchFamily="34" charset="0"/>
              </a:rPr>
              <a:t>(</a:t>
            </a:r>
            <a:r>
              <a:rPr lang="en-US" sz="1800" i="1" dirty="0">
                <a:solidFill>
                  <a:srgbClr val="2A00FF"/>
                </a:solidFill>
                <a:cs typeface="Tahoma" pitchFamily="34" charset="0"/>
              </a:rPr>
              <a:t>"On!"</a:t>
            </a:r>
            <a:r>
              <a:rPr lang="en-US" sz="1800" i="1" dirty="0">
                <a:solidFill>
                  <a:srgbClr val="000000"/>
                </a:solidFill>
                <a:cs typeface="Tahoma" pitchFamily="34" charset="0"/>
              </a:rPr>
              <a:t>);</a:t>
            </a:r>
          </a:p>
          <a:p>
            <a:pPr eaLnBrk="0" hangingPunct="0"/>
            <a:r>
              <a:rPr lang="en-US" sz="1800" dirty="0">
                <a:solidFill>
                  <a:srgbClr val="000000"/>
                </a:solidFill>
                <a:cs typeface="Tahoma" pitchFamily="34" charset="0"/>
              </a:rPr>
              <a:t>      } </a:t>
            </a:r>
            <a:r>
              <a:rPr lang="en-US" sz="1800" dirty="0">
                <a:solidFill>
                  <a:srgbClr val="7F0055"/>
                </a:solidFill>
                <a:cs typeface="Tahoma" pitchFamily="34" charset="0"/>
              </a:rPr>
              <a:t>else</a:t>
            </a:r>
            <a:r>
              <a:rPr lang="en-US" sz="1800" dirty="0">
                <a:solidFill>
                  <a:srgbClr val="000000"/>
                </a:solidFill>
                <a:cs typeface="Tahoma" pitchFamily="34" charset="0"/>
              </a:rPr>
              <a:t> </a:t>
            </a:r>
            <a:r>
              <a:rPr lang="en-US" sz="1800" dirty="0">
                <a:solidFill>
                  <a:srgbClr val="7F0055"/>
                </a:solidFill>
                <a:cs typeface="Tahoma" pitchFamily="34" charset="0"/>
              </a:rPr>
              <a:t>if</a:t>
            </a:r>
            <a:r>
              <a:rPr lang="en-US" sz="1800" dirty="0">
                <a:solidFill>
                  <a:srgbClr val="000000"/>
                </a:solidFill>
                <a:cs typeface="Tahoma" pitchFamily="34" charset="0"/>
              </a:rPr>
              <a:t> (</a:t>
            </a:r>
            <a:r>
              <a:rPr lang="en-US" sz="1800" dirty="0" err="1">
                <a:solidFill>
                  <a:srgbClr val="000000"/>
                </a:solidFill>
                <a:cs typeface="Tahoma" pitchFamily="34" charset="0"/>
              </a:rPr>
              <a:t>e.getActionCommand</a:t>
            </a:r>
            <a:r>
              <a:rPr lang="en-US" sz="1800" dirty="0">
                <a:solidFill>
                  <a:srgbClr val="000000"/>
                </a:solidFill>
                <a:cs typeface="Tahoma" pitchFamily="34" charset="0"/>
              </a:rPr>
              <a:t>().equals(</a:t>
            </a:r>
            <a:r>
              <a:rPr lang="en-US" sz="1800" dirty="0">
                <a:solidFill>
                  <a:srgbClr val="2A00FF"/>
                </a:solidFill>
                <a:cs typeface="Tahoma" pitchFamily="34" charset="0"/>
              </a:rPr>
              <a:t>"Off"</a:t>
            </a:r>
            <a:r>
              <a:rPr lang="en-US" sz="1800" dirty="0">
                <a:solidFill>
                  <a:srgbClr val="000000"/>
                </a:solidFill>
                <a:cs typeface="Tahoma" pitchFamily="34" charset="0"/>
              </a:rPr>
              <a:t>)) {</a:t>
            </a:r>
          </a:p>
          <a:p>
            <a:pPr eaLnBrk="0" hangingPunct="0"/>
            <a:r>
              <a:rPr lang="en-US" sz="1800" dirty="0">
                <a:solidFill>
                  <a:srgbClr val="000000"/>
                </a:solidFill>
                <a:cs typeface="Tahoma" pitchFamily="34" charset="0"/>
              </a:rPr>
              <a:t>         </a:t>
            </a:r>
            <a:r>
              <a:rPr lang="en-US" sz="1800" dirty="0" err="1">
                <a:solidFill>
                  <a:srgbClr val="000000"/>
                </a:solidFill>
                <a:cs typeface="Tahoma" pitchFamily="34" charset="0"/>
              </a:rPr>
              <a:t>System.</a:t>
            </a:r>
            <a:r>
              <a:rPr lang="en-US" sz="1800" i="1" dirty="0" err="1">
                <a:solidFill>
                  <a:srgbClr val="0000C0"/>
                </a:solidFill>
                <a:cs typeface="Tahoma" pitchFamily="34" charset="0"/>
              </a:rPr>
              <a:t>out</a:t>
            </a:r>
            <a:r>
              <a:rPr lang="en-US" sz="1800" i="1" dirty="0" err="1">
                <a:solidFill>
                  <a:srgbClr val="000000"/>
                </a:solidFill>
                <a:cs typeface="Tahoma" pitchFamily="34" charset="0"/>
              </a:rPr>
              <a:t>.println</a:t>
            </a:r>
            <a:r>
              <a:rPr lang="en-US" sz="1800" i="1" dirty="0">
                <a:solidFill>
                  <a:srgbClr val="000000"/>
                </a:solidFill>
                <a:cs typeface="Tahoma" pitchFamily="34" charset="0"/>
              </a:rPr>
              <a:t>(</a:t>
            </a:r>
            <a:r>
              <a:rPr lang="en-US" sz="1800" i="1" dirty="0">
                <a:solidFill>
                  <a:srgbClr val="2A00FF"/>
                </a:solidFill>
                <a:cs typeface="Tahoma" pitchFamily="34" charset="0"/>
              </a:rPr>
              <a:t>"Off!"</a:t>
            </a:r>
            <a:r>
              <a:rPr lang="en-US" sz="1800" i="1" dirty="0">
                <a:solidFill>
                  <a:srgbClr val="000000"/>
                </a:solidFill>
                <a:cs typeface="Tahoma" pitchFamily="34" charset="0"/>
              </a:rPr>
              <a:t>);</a:t>
            </a:r>
          </a:p>
          <a:p>
            <a:pPr eaLnBrk="0" hangingPunct="0"/>
            <a:r>
              <a:rPr lang="en-US" sz="1800" dirty="0">
                <a:solidFill>
                  <a:srgbClr val="000000"/>
                </a:solidFill>
                <a:cs typeface="Tahoma" pitchFamily="34" charset="0"/>
              </a:rPr>
              <a:t>      } </a:t>
            </a:r>
            <a:r>
              <a:rPr lang="en-US" sz="1800" dirty="0">
                <a:solidFill>
                  <a:srgbClr val="7F0055"/>
                </a:solidFill>
                <a:cs typeface="Tahoma" pitchFamily="34" charset="0"/>
              </a:rPr>
              <a:t>else</a:t>
            </a:r>
            <a:r>
              <a:rPr lang="en-US" sz="1800" dirty="0">
                <a:solidFill>
                  <a:srgbClr val="000000"/>
                </a:solidFill>
                <a:cs typeface="Tahoma" pitchFamily="34" charset="0"/>
              </a:rPr>
              <a:t> {</a:t>
            </a:r>
          </a:p>
          <a:p>
            <a:pPr eaLnBrk="0" hangingPunct="0"/>
            <a:r>
              <a:rPr lang="en-US" sz="1800" dirty="0">
                <a:solidFill>
                  <a:srgbClr val="000000"/>
                </a:solidFill>
                <a:cs typeface="Tahoma" pitchFamily="34" charset="0"/>
              </a:rPr>
              <a:t>         </a:t>
            </a:r>
            <a:r>
              <a:rPr lang="en-US" sz="1800" dirty="0" err="1">
                <a:solidFill>
                  <a:srgbClr val="000000"/>
                </a:solidFill>
                <a:cs typeface="Tahoma" pitchFamily="34" charset="0"/>
              </a:rPr>
              <a:t>System.</a:t>
            </a:r>
            <a:r>
              <a:rPr lang="en-US" sz="1800" i="1" dirty="0" err="1">
                <a:solidFill>
                  <a:srgbClr val="0000C0"/>
                </a:solidFill>
                <a:cs typeface="Tahoma" pitchFamily="34" charset="0"/>
              </a:rPr>
              <a:t>out</a:t>
            </a:r>
            <a:r>
              <a:rPr lang="en-US" sz="1800" i="1" dirty="0" err="1">
                <a:solidFill>
                  <a:srgbClr val="000000"/>
                </a:solidFill>
                <a:cs typeface="Tahoma" pitchFamily="34" charset="0"/>
              </a:rPr>
              <a:t>.println</a:t>
            </a:r>
            <a:r>
              <a:rPr lang="en-US" sz="1800" i="1" dirty="0">
                <a:solidFill>
                  <a:srgbClr val="000000"/>
                </a:solidFill>
                <a:cs typeface="Tahoma" pitchFamily="34" charset="0"/>
              </a:rPr>
              <a:t>(</a:t>
            </a:r>
            <a:r>
              <a:rPr lang="en-US" sz="1800" i="1" dirty="0">
                <a:solidFill>
                  <a:srgbClr val="2A00FF"/>
                </a:solidFill>
                <a:cs typeface="Tahoma" pitchFamily="34" charset="0"/>
              </a:rPr>
              <a:t>"Unrecognized button press!"</a:t>
            </a:r>
            <a:r>
              <a:rPr lang="en-US" sz="1800" i="1" dirty="0">
                <a:solidFill>
                  <a:srgbClr val="000000"/>
                </a:solidFill>
                <a:cs typeface="Tahoma" pitchFamily="34" charset="0"/>
              </a:rPr>
              <a:t>); </a:t>
            </a:r>
            <a:endParaRPr lang="en-US" sz="1800" i="1" dirty="0" smtClean="0">
              <a:solidFill>
                <a:srgbClr val="000000"/>
              </a:solidFill>
              <a:cs typeface="Tahoma" pitchFamily="34" charset="0"/>
            </a:endParaRPr>
          </a:p>
          <a:p>
            <a:pPr eaLnBrk="0" hangingPunct="0"/>
            <a:r>
              <a:rPr lang="en-US" i="1" dirty="0" smtClean="0">
                <a:solidFill>
                  <a:srgbClr val="000000"/>
                </a:solidFill>
                <a:cs typeface="Tahoma" pitchFamily="34" charset="0"/>
              </a:rPr>
              <a:t>      </a:t>
            </a:r>
            <a:r>
              <a:rPr lang="en-US" sz="1800" dirty="0" smtClean="0">
                <a:solidFill>
                  <a:srgbClr val="000000"/>
                </a:solidFill>
                <a:cs typeface="Tahoma" pitchFamily="34" charset="0"/>
              </a:rPr>
              <a:t>} </a:t>
            </a:r>
          </a:p>
          <a:p>
            <a:pPr eaLnBrk="0" hangingPunct="0"/>
            <a:r>
              <a:rPr lang="en-US" sz="1800" dirty="0" smtClean="0">
                <a:solidFill>
                  <a:srgbClr val="000000"/>
                </a:solidFill>
                <a:cs typeface="Tahoma" pitchFamily="34" charset="0"/>
              </a:rPr>
              <a:t>   } </a:t>
            </a:r>
          </a:p>
          <a:p>
            <a:pPr eaLnBrk="0" hangingPunct="0"/>
            <a:r>
              <a:rPr lang="en-US" sz="1800" dirty="0" smtClean="0">
                <a:solidFill>
                  <a:srgbClr val="000000"/>
                </a:solidFill>
                <a:cs typeface="Tahoma" pitchFamily="34" charset="0"/>
              </a:rPr>
              <a:t>}</a:t>
            </a:r>
            <a:endParaRPr lang="en-US" sz="1800" i="1" dirty="0">
              <a:solidFill>
                <a:srgbClr val="000000"/>
              </a:solidFill>
              <a:cs typeface="Tahoma" pitchFamily="34" charset="0"/>
            </a:endParaRPr>
          </a:p>
          <a:p>
            <a:pPr eaLnBrk="0" hangingPunct="0"/>
            <a:endParaRPr lang="en-US" sz="1800" dirty="0">
              <a:cs typeface="Tahoma" pitchFamily="34" charset="0"/>
            </a:endParaRPr>
          </a:p>
          <a:p>
            <a:pPr eaLnBrk="0" hangingPunct="0"/>
            <a:r>
              <a:rPr lang="en-US" sz="1800" dirty="0">
                <a:solidFill>
                  <a:srgbClr val="7F0055"/>
                </a:solidFill>
                <a:cs typeface="Tahoma" pitchFamily="34" charset="0"/>
              </a:rPr>
              <a:t>public</a:t>
            </a:r>
            <a:r>
              <a:rPr lang="en-US" sz="1800" dirty="0">
                <a:solidFill>
                  <a:srgbClr val="000000"/>
                </a:solidFill>
                <a:cs typeface="Tahoma" pitchFamily="34" charset="0"/>
              </a:rPr>
              <a:t> </a:t>
            </a:r>
            <a:r>
              <a:rPr lang="en-US" sz="1800" dirty="0">
                <a:solidFill>
                  <a:srgbClr val="7F0055"/>
                </a:solidFill>
                <a:cs typeface="Tahoma" pitchFamily="34" charset="0"/>
              </a:rPr>
              <a:t>class</a:t>
            </a:r>
            <a:r>
              <a:rPr lang="en-US" sz="1800" dirty="0">
                <a:solidFill>
                  <a:srgbClr val="000000"/>
                </a:solidFill>
                <a:cs typeface="Tahoma" pitchFamily="34" charset="0"/>
              </a:rPr>
              <a:t> Main {</a:t>
            </a:r>
          </a:p>
          <a:p>
            <a:pPr eaLnBrk="0" hangingPunct="0"/>
            <a:r>
              <a:rPr lang="en-US" sz="1800" dirty="0">
                <a:solidFill>
                  <a:srgbClr val="7F0055"/>
                </a:solidFill>
                <a:cs typeface="Tahoma" pitchFamily="34" charset="0"/>
              </a:rPr>
              <a:t>   private</a:t>
            </a:r>
            <a:r>
              <a:rPr lang="en-US" sz="1800" dirty="0">
                <a:solidFill>
                  <a:srgbClr val="000000"/>
                </a:solidFill>
                <a:cs typeface="Tahoma" pitchFamily="34" charset="0"/>
              </a:rPr>
              <a:t> </a:t>
            </a:r>
            <a:r>
              <a:rPr lang="en-US" sz="1800" dirty="0">
                <a:solidFill>
                  <a:srgbClr val="7F0055"/>
                </a:solidFill>
                <a:cs typeface="Tahoma" pitchFamily="34" charset="0"/>
              </a:rPr>
              <a:t>static</a:t>
            </a:r>
            <a:r>
              <a:rPr lang="en-US" sz="1800" dirty="0">
                <a:solidFill>
                  <a:srgbClr val="000000"/>
                </a:solidFill>
                <a:cs typeface="Tahoma" pitchFamily="34" charset="0"/>
              </a:rPr>
              <a:t> </a:t>
            </a:r>
            <a:r>
              <a:rPr lang="en-US" sz="1800" dirty="0">
                <a:solidFill>
                  <a:srgbClr val="7F0055"/>
                </a:solidFill>
                <a:cs typeface="Tahoma" pitchFamily="34" charset="0"/>
              </a:rPr>
              <a:t>void</a:t>
            </a:r>
            <a:r>
              <a:rPr lang="en-US" sz="1800" dirty="0">
                <a:solidFill>
                  <a:srgbClr val="000000"/>
                </a:solidFill>
                <a:cs typeface="Tahoma" pitchFamily="34" charset="0"/>
              </a:rPr>
              <a:t> </a:t>
            </a:r>
            <a:r>
              <a:rPr lang="en-US" sz="1800" dirty="0" err="1">
                <a:solidFill>
                  <a:srgbClr val="000000"/>
                </a:solidFill>
                <a:cs typeface="Tahoma" pitchFamily="34" charset="0"/>
              </a:rPr>
              <a:t>showGUI</a:t>
            </a:r>
            <a:r>
              <a:rPr lang="en-US" sz="1800" dirty="0">
                <a:solidFill>
                  <a:srgbClr val="000000"/>
                </a:solidFill>
                <a:cs typeface="Tahoma" pitchFamily="34" charset="0"/>
              </a:rPr>
              <a:t>() {</a:t>
            </a:r>
          </a:p>
          <a:p>
            <a:pPr eaLnBrk="0" hangingPunct="0"/>
            <a:r>
              <a:rPr lang="en-US" sz="1800" dirty="0">
                <a:solidFill>
                  <a:srgbClr val="000000"/>
                </a:solidFill>
                <a:cs typeface="Tahoma" pitchFamily="34" charset="0"/>
              </a:rPr>
              <a:t>        …</a:t>
            </a:r>
          </a:p>
          <a:p>
            <a:pPr eaLnBrk="0" hangingPunct="0"/>
            <a:r>
              <a:rPr lang="en-US" sz="1800" dirty="0">
                <a:solidFill>
                  <a:srgbClr val="000000"/>
                </a:solidFill>
                <a:cs typeface="Tahoma" pitchFamily="34" charset="0"/>
              </a:rPr>
              <a:t>        </a:t>
            </a:r>
            <a:r>
              <a:rPr lang="en-US" sz="1800" dirty="0" err="1">
                <a:solidFill>
                  <a:srgbClr val="000000"/>
                </a:solidFill>
                <a:cs typeface="Tahoma" pitchFamily="34" charset="0"/>
              </a:rPr>
              <a:t>ButtonListener</a:t>
            </a:r>
            <a:r>
              <a:rPr lang="en-US" sz="1800" dirty="0">
                <a:solidFill>
                  <a:srgbClr val="000000"/>
                </a:solidFill>
                <a:cs typeface="Tahoma" pitchFamily="34" charset="0"/>
              </a:rPr>
              <a:t> </a:t>
            </a:r>
            <a:r>
              <a:rPr lang="en-US" sz="1800" dirty="0" err="1">
                <a:solidFill>
                  <a:srgbClr val="000000"/>
                </a:solidFill>
                <a:cs typeface="Tahoma" pitchFamily="34" charset="0"/>
              </a:rPr>
              <a:t>bl</a:t>
            </a:r>
            <a:r>
              <a:rPr lang="en-US" sz="1800" dirty="0">
                <a:solidFill>
                  <a:srgbClr val="000000"/>
                </a:solidFill>
                <a:cs typeface="Tahoma" pitchFamily="34" charset="0"/>
              </a:rPr>
              <a:t> = </a:t>
            </a:r>
            <a:r>
              <a:rPr lang="en-US" sz="1800" dirty="0">
                <a:solidFill>
                  <a:srgbClr val="7F0055"/>
                </a:solidFill>
                <a:cs typeface="Tahoma" pitchFamily="34" charset="0"/>
              </a:rPr>
              <a:t>new</a:t>
            </a:r>
            <a:r>
              <a:rPr lang="en-US" sz="1800" dirty="0">
                <a:solidFill>
                  <a:srgbClr val="000000"/>
                </a:solidFill>
                <a:cs typeface="Tahoma" pitchFamily="34" charset="0"/>
              </a:rPr>
              <a:t> </a:t>
            </a:r>
            <a:r>
              <a:rPr lang="en-US" sz="1800" dirty="0" err="1">
                <a:solidFill>
                  <a:srgbClr val="000000"/>
                </a:solidFill>
                <a:cs typeface="Tahoma" pitchFamily="34" charset="0"/>
              </a:rPr>
              <a:t>ButtonListener</a:t>
            </a:r>
            <a:r>
              <a:rPr lang="en-US" sz="1800" dirty="0">
                <a:solidFill>
                  <a:srgbClr val="000000"/>
                </a:solidFill>
                <a:cs typeface="Tahoma" pitchFamily="34" charset="0"/>
              </a:rPr>
              <a:t>();</a:t>
            </a:r>
          </a:p>
          <a:p>
            <a:pPr eaLnBrk="0" hangingPunct="0"/>
            <a:r>
              <a:rPr lang="en-US" sz="1800" dirty="0">
                <a:solidFill>
                  <a:srgbClr val="000000"/>
                </a:solidFill>
                <a:cs typeface="Tahoma" pitchFamily="34" charset="0"/>
              </a:rPr>
              <a:t>        </a:t>
            </a:r>
            <a:r>
              <a:rPr lang="en-US" sz="1800" b="1" dirty="0" err="1">
                <a:solidFill>
                  <a:srgbClr val="000000"/>
                </a:solidFill>
                <a:cs typeface="Tahoma" pitchFamily="34" charset="0"/>
              </a:rPr>
              <a:t>JButton</a:t>
            </a:r>
            <a:r>
              <a:rPr lang="en-US" sz="1800" b="1" dirty="0">
                <a:solidFill>
                  <a:srgbClr val="000000"/>
                </a:solidFill>
                <a:cs typeface="Tahoma" pitchFamily="34" charset="0"/>
              </a:rPr>
              <a:t> </a:t>
            </a:r>
            <a:r>
              <a:rPr lang="en-US" sz="1800" b="1" dirty="0" err="1">
                <a:solidFill>
                  <a:srgbClr val="000000"/>
                </a:solidFill>
                <a:cs typeface="Tahoma" pitchFamily="34" charset="0"/>
              </a:rPr>
              <a:t>onButton</a:t>
            </a:r>
            <a:r>
              <a:rPr lang="en-US" sz="1800" b="1" dirty="0">
                <a:solidFill>
                  <a:srgbClr val="000000"/>
                </a:solidFill>
                <a:cs typeface="Tahoma" pitchFamily="34" charset="0"/>
              </a:rPr>
              <a:t> = </a:t>
            </a:r>
            <a:r>
              <a:rPr lang="en-US" sz="1800" b="1" dirty="0">
                <a:solidFill>
                  <a:srgbClr val="7F0055"/>
                </a:solidFill>
                <a:cs typeface="Tahoma" pitchFamily="34" charset="0"/>
              </a:rPr>
              <a:t>new</a:t>
            </a:r>
            <a:r>
              <a:rPr lang="en-US" sz="1800" b="1" dirty="0">
                <a:solidFill>
                  <a:srgbClr val="000000"/>
                </a:solidFill>
                <a:cs typeface="Tahoma" pitchFamily="34" charset="0"/>
              </a:rPr>
              <a:t> </a:t>
            </a:r>
            <a:r>
              <a:rPr lang="en-US" sz="1800" b="1" dirty="0" err="1">
                <a:solidFill>
                  <a:srgbClr val="000000"/>
                </a:solidFill>
                <a:cs typeface="Tahoma" pitchFamily="34" charset="0"/>
              </a:rPr>
              <a:t>JButton</a:t>
            </a:r>
            <a:r>
              <a:rPr lang="en-US" sz="1800" b="1" dirty="0">
                <a:solidFill>
                  <a:srgbClr val="000000"/>
                </a:solidFill>
                <a:cs typeface="Tahoma" pitchFamily="34" charset="0"/>
              </a:rPr>
              <a:t> (</a:t>
            </a:r>
            <a:r>
              <a:rPr lang="en-US" sz="1800" b="1" dirty="0">
                <a:solidFill>
                  <a:srgbClr val="2A00FF"/>
                </a:solidFill>
                <a:cs typeface="Tahoma" pitchFamily="34" charset="0"/>
              </a:rPr>
              <a:t>"On"</a:t>
            </a:r>
            <a:r>
              <a:rPr lang="en-US" sz="1800" b="1" dirty="0">
                <a:solidFill>
                  <a:srgbClr val="000000"/>
                </a:solidFill>
                <a:cs typeface="Tahoma" pitchFamily="34" charset="0"/>
              </a:rPr>
              <a:t>);</a:t>
            </a:r>
          </a:p>
          <a:p>
            <a:pPr eaLnBrk="0" hangingPunct="0"/>
            <a:r>
              <a:rPr lang="en-US" sz="1800" b="1" dirty="0">
                <a:solidFill>
                  <a:srgbClr val="000000"/>
                </a:solidFill>
                <a:cs typeface="Tahoma" pitchFamily="34" charset="0"/>
              </a:rPr>
              <a:t>        </a:t>
            </a:r>
            <a:r>
              <a:rPr lang="en-US" sz="1800" b="1" dirty="0" err="1">
                <a:solidFill>
                  <a:srgbClr val="000000"/>
                </a:solidFill>
                <a:cs typeface="Tahoma" pitchFamily="34" charset="0"/>
              </a:rPr>
              <a:t>onButton.addActionListener</a:t>
            </a:r>
            <a:r>
              <a:rPr lang="en-US" sz="1800" b="1" dirty="0">
                <a:solidFill>
                  <a:srgbClr val="000000"/>
                </a:solidFill>
                <a:cs typeface="Tahoma" pitchFamily="34" charset="0"/>
              </a:rPr>
              <a:t>(</a:t>
            </a:r>
            <a:r>
              <a:rPr lang="en-US" sz="1800" b="1" dirty="0" err="1">
                <a:solidFill>
                  <a:srgbClr val="000000"/>
                </a:solidFill>
                <a:cs typeface="Tahoma" pitchFamily="34" charset="0"/>
              </a:rPr>
              <a:t>bl</a:t>
            </a:r>
            <a:r>
              <a:rPr lang="en-US" sz="1800" b="1" dirty="0">
                <a:solidFill>
                  <a:srgbClr val="000000"/>
                </a:solidFill>
                <a:cs typeface="Tahoma" pitchFamily="34" charset="0"/>
              </a:rPr>
              <a:t>);</a:t>
            </a:r>
          </a:p>
          <a:p>
            <a:pPr eaLnBrk="0" hangingPunct="0"/>
            <a:r>
              <a:rPr lang="en-US" sz="1800" b="1" dirty="0">
                <a:solidFill>
                  <a:srgbClr val="000000"/>
                </a:solidFill>
                <a:cs typeface="Tahoma" pitchFamily="34" charset="0"/>
              </a:rPr>
              <a:t>        </a:t>
            </a:r>
            <a:r>
              <a:rPr lang="en-US" sz="1800" b="1" dirty="0" err="1">
                <a:solidFill>
                  <a:srgbClr val="000000"/>
                </a:solidFill>
                <a:cs typeface="Tahoma" pitchFamily="34" charset="0"/>
              </a:rPr>
              <a:t>content.add</a:t>
            </a:r>
            <a:r>
              <a:rPr lang="en-US" sz="1800" b="1" dirty="0">
                <a:solidFill>
                  <a:srgbClr val="000000"/>
                </a:solidFill>
                <a:cs typeface="Tahoma" pitchFamily="34" charset="0"/>
              </a:rPr>
              <a:t>(</a:t>
            </a:r>
            <a:r>
              <a:rPr lang="en-US" sz="1800" b="1" dirty="0" err="1">
                <a:solidFill>
                  <a:srgbClr val="000000"/>
                </a:solidFill>
                <a:cs typeface="Tahoma" pitchFamily="34" charset="0"/>
              </a:rPr>
              <a:t>onButton</a:t>
            </a:r>
            <a:r>
              <a:rPr lang="en-US" sz="1800" b="1" dirty="0">
                <a:solidFill>
                  <a:srgbClr val="000000"/>
                </a:solidFill>
                <a:cs typeface="Tahoma" pitchFamily="34" charset="0"/>
              </a:rPr>
              <a:t>);</a:t>
            </a:r>
          </a:p>
          <a:p>
            <a:pPr eaLnBrk="0" hangingPunct="0"/>
            <a:r>
              <a:rPr lang="en-US" sz="1800" dirty="0">
                <a:solidFill>
                  <a:srgbClr val="000000"/>
                </a:solidFill>
                <a:cs typeface="Tahoma" pitchFamily="34" charset="0"/>
              </a:rPr>
              <a:t>        </a:t>
            </a:r>
            <a:r>
              <a:rPr lang="en-US" sz="1800" dirty="0" err="1">
                <a:solidFill>
                  <a:srgbClr val="000000"/>
                </a:solidFill>
                <a:cs typeface="Tahoma" pitchFamily="34" charset="0"/>
              </a:rPr>
              <a:t>JButton</a:t>
            </a:r>
            <a:r>
              <a:rPr lang="en-US" sz="1800" dirty="0">
                <a:solidFill>
                  <a:srgbClr val="000000"/>
                </a:solidFill>
                <a:cs typeface="Tahoma" pitchFamily="34" charset="0"/>
              </a:rPr>
              <a:t> </a:t>
            </a:r>
            <a:r>
              <a:rPr lang="en-US" sz="1800" dirty="0" err="1">
                <a:solidFill>
                  <a:srgbClr val="000000"/>
                </a:solidFill>
                <a:cs typeface="Tahoma" pitchFamily="34" charset="0"/>
              </a:rPr>
              <a:t>offButton</a:t>
            </a:r>
            <a:r>
              <a:rPr lang="en-US" sz="1800" dirty="0">
                <a:solidFill>
                  <a:srgbClr val="000000"/>
                </a:solidFill>
                <a:cs typeface="Tahoma" pitchFamily="34" charset="0"/>
              </a:rPr>
              <a:t> = </a:t>
            </a:r>
            <a:r>
              <a:rPr lang="en-US" sz="1800" dirty="0">
                <a:solidFill>
                  <a:srgbClr val="7F0055"/>
                </a:solidFill>
                <a:cs typeface="Tahoma" pitchFamily="34" charset="0"/>
              </a:rPr>
              <a:t>new</a:t>
            </a:r>
            <a:r>
              <a:rPr lang="en-US" sz="1800" dirty="0">
                <a:solidFill>
                  <a:srgbClr val="000000"/>
                </a:solidFill>
                <a:cs typeface="Tahoma" pitchFamily="34" charset="0"/>
              </a:rPr>
              <a:t> </a:t>
            </a:r>
            <a:r>
              <a:rPr lang="en-US" sz="1800" dirty="0" err="1">
                <a:solidFill>
                  <a:srgbClr val="000000"/>
                </a:solidFill>
                <a:cs typeface="Tahoma" pitchFamily="34" charset="0"/>
              </a:rPr>
              <a:t>JButton</a:t>
            </a:r>
            <a:r>
              <a:rPr lang="en-US" sz="1800" dirty="0">
                <a:solidFill>
                  <a:srgbClr val="000000"/>
                </a:solidFill>
                <a:cs typeface="Tahoma" pitchFamily="34" charset="0"/>
              </a:rPr>
              <a:t> (</a:t>
            </a:r>
            <a:r>
              <a:rPr lang="en-US" sz="1800" dirty="0">
                <a:solidFill>
                  <a:srgbClr val="2A00FF"/>
                </a:solidFill>
                <a:cs typeface="Tahoma" pitchFamily="34" charset="0"/>
              </a:rPr>
              <a:t>"Off"</a:t>
            </a:r>
            <a:r>
              <a:rPr lang="en-US" sz="1800" dirty="0">
                <a:solidFill>
                  <a:srgbClr val="000000"/>
                </a:solidFill>
                <a:cs typeface="Tahoma" pitchFamily="34" charset="0"/>
              </a:rPr>
              <a:t>);</a:t>
            </a:r>
          </a:p>
          <a:p>
            <a:pPr eaLnBrk="0" hangingPunct="0"/>
            <a:r>
              <a:rPr lang="en-US" sz="1800" dirty="0">
                <a:solidFill>
                  <a:srgbClr val="000000"/>
                </a:solidFill>
                <a:cs typeface="Tahoma" pitchFamily="34" charset="0"/>
              </a:rPr>
              <a:t>        </a:t>
            </a:r>
            <a:r>
              <a:rPr lang="en-US" sz="1800" b="1" dirty="0" err="1">
                <a:solidFill>
                  <a:srgbClr val="000000"/>
                </a:solidFill>
                <a:cs typeface="Tahoma" pitchFamily="34" charset="0"/>
              </a:rPr>
              <a:t>offButton.addActionListener</a:t>
            </a:r>
            <a:r>
              <a:rPr lang="en-US" sz="1800" b="1" dirty="0">
                <a:solidFill>
                  <a:srgbClr val="000000"/>
                </a:solidFill>
                <a:cs typeface="Tahoma" pitchFamily="34" charset="0"/>
              </a:rPr>
              <a:t>(</a:t>
            </a:r>
            <a:r>
              <a:rPr lang="en-US" sz="1800" b="1" dirty="0" err="1">
                <a:solidFill>
                  <a:srgbClr val="000000"/>
                </a:solidFill>
                <a:cs typeface="Tahoma" pitchFamily="34" charset="0"/>
              </a:rPr>
              <a:t>bl</a:t>
            </a:r>
            <a:r>
              <a:rPr lang="en-US" sz="1800" b="1" dirty="0">
                <a:solidFill>
                  <a:srgbClr val="000000"/>
                </a:solidFill>
                <a:cs typeface="Tahoma" pitchFamily="34" charset="0"/>
              </a:rPr>
              <a:t>);</a:t>
            </a:r>
          </a:p>
          <a:p>
            <a:pPr eaLnBrk="0" hangingPunct="0"/>
            <a:r>
              <a:rPr lang="en-US" sz="1800" dirty="0">
                <a:solidFill>
                  <a:srgbClr val="000000"/>
                </a:solidFill>
                <a:cs typeface="Tahoma" pitchFamily="34" charset="0"/>
              </a:rPr>
              <a:t>        </a:t>
            </a:r>
            <a:r>
              <a:rPr lang="en-US" sz="1800" dirty="0" err="1">
                <a:solidFill>
                  <a:srgbClr val="000000"/>
                </a:solidFill>
                <a:cs typeface="Tahoma" pitchFamily="34" charset="0"/>
              </a:rPr>
              <a:t>content.add</a:t>
            </a:r>
            <a:r>
              <a:rPr lang="en-US" sz="1800" dirty="0">
                <a:solidFill>
                  <a:srgbClr val="000000"/>
                </a:solidFill>
                <a:cs typeface="Tahoma" pitchFamily="34" charset="0"/>
              </a:rPr>
              <a:t>(</a:t>
            </a:r>
            <a:r>
              <a:rPr lang="en-US" sz="1800" dirty="0" err="1">
                <a:solidFill>
                  <a:srgbClr val="000000"/>
                </a:solidFill>
                <a:cs typeface="Tahoma" pitchFamily="34" charset="0"/>
              </a:rPr>
              <a:t>offButton</a:t>
            </a:r>
            <a:r>
              <a:rPr lang="en-US" sz="1800" dirty="0">
                <a:solidFill>
                  <a:srgbClr val="000000"/>
                </a:solidFill>
                <a:cs typeface="Tahoma" pitchFamily="34" charset="0"/>
              </a:rPr>
              <a:t>);</a:t>
            </a:r>
          </a:p>
          <a:p>
            <a:pPr eaLnBrk="0" hangingPunct="0"/>
            <a:r>
              <a:rPr lang="en-US" sz="1800" dirty="0">
                <a:solidFill>
                  <a:srgbClr val="000000"/>
                </a:solidFill>
                <a:cs typeface="Tahoma" pitchFamily="34" charset="0"/>
              </a:rPr>
              <a: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Activating/Deactivating</a:t>
            </a:r>
          </a:p>
        </p:txBody>
      </p:sp>
      <p:sp>
        <p:nvSpPr>
          <p:cNvPr id="3" name="Text Placeholder 2"/>
          <p:cNvSpPr>
            <a:spLocks noGrp="1"/>
          </p:cNvSpPr>
          <p:nvPr>
            <p:ph type="body" idx="1"/>
          </p:nvPr>
        </p:nvSpPr>
        <p:spPr/>
        <p:txBody>
          <a:bodyPr/>
          <a:lstStyle/>
          <a:p>
            <a:pPr>
              <a:spcBef>
                <a:spcPct val="0"/>
              </a:spcBef>
              <a:buFontTx/>
              <a:buNone/>
            </a:pPr>
            <a:r>
              <a:rPr lang="en-US" dirty="0" smtClean="0">
                <a:cs typeface="Tahoma" pitchFamily="34" charset="0"/>
              </a:rPr>
              <a:t>	// in </a:t>
            </a:r>
            <a:r>
              <a:rPr lang="en-US" dirty="0" err="1" smtClean="0">
                <a:cs typeface="Tahoma" pitchFamily="34" charset="0"/>
              </a:rPr>
              <a:t>JButton</a:t>
            </a:r>
            <a:r>
              <a:rPr lang="en-US" dirty="0" smtClean="0">
                <a:cs typeface="Tahoma" pitchFamily="34" charset="0"/>
              </a:rPr>
              <a:t>:</a:t>
            </a:r>
          </a:p>
          <a:p>
            <a:pPr>
              <a:spcBef>
                <a:spcPct val="0"/>
              </a:spcBef>
              <a:buFontTx/>
              <a:buNone/>
            </a:pPr>
            <a:r>
              <a:rPr lang="en-US" dirty="0" smtClean="0">
                <a:cs typeface="Tahoma" pitchFamily="34" charset="0"/>
              </a:rPr>
              <a:t>	void </a:t>
            </a:r>
            <a:r>
              <a:rPr lang="en-US" dirty="0" err="1" smtClean="0">
                <a:cs typeface="Tahoma" pitchFamily="34" charset="0"/>
              </a:rPr>
              <a:t>setEnabled</a:t>
            </a:r>
            <a:r>
              <a:rPr lang="en-US" dirty="0" smtClean="0">
                <a:cs typeface="Tahoma" pitchFamily="34" charset="0"/>
              </a:rPr>
              <a:t>(</a:t>
            </a:r>
            <a:r>
              <a:rPr lang="en-US" dirty="0" err="1" smtClean="0">
                <a:cs typeface="Tahoma" pitchFamily="34" charset="0"/>
              </a:rPr>
              <a:t>boolean</a:t>
            </a:r>
            <a:r>
              <a:rPr lang="en-US" dirty="0" smtClean="0">
                <a:cs typeface="Tahoma" pitchFamily="34" charset="0"/>
              </a:rPr>
              <a:t> b)</a:t>
            </a:r>
          </a:p>
          <a:p>
            <a:pPr>
              <a:spcBef>
                <a:spcPct val="0"/>
              </a:spcBef>
              <a:buFontTx/>
              <a:buNone/>
            </a:pPr>
            <a:r>
              <a:rPr lang="en-US" dirty="0" smtClean="0">
                <a:cs typeface="Tahoma" pitchFamily="34" charset="0"/>
              </a:rPr>
              <a:t>      MODIFIES: this</a:t>
            </a:r>
          </a:p>
          <a:p>
            <a:pPr>
              <a:spcBef>
                <a:spcPct val="0"/>
              </a:spcBef>
              <a:buFontTx/>
              <a:buNone/>
            </a:pPr>
            <a:r>
              <a:rPr lang="en-US" dirty="0" smtClean="0">
                <a:cs typeface="Tahoma" pitchFamily="34" charset="0"/>
              </a:rPr>
              <a:t>      EFFECTS: If b, enables this. </a:t>
            </a:r>
          </a:p>
          <a:p>
            <a:pPr>
              <a:spcBef>
                <a:spcPct val="0"/>
              </a:spcBef>
              <a:buFontTx/>
              <a:buNone/>
            </a:pPr>
            <a:r>
              <a:rPr lang="en-US" dirty="0" smtClean="0">
                <a:cs typeface="Tahoma" pitchFamily="34" charset="0"/>
              </a:rPr>
              <a:t>             Otherwise, disables this.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3"/>
          <p:cNvSpPr>
            <a:spLocks noChangeArrowheads="1"/>
          </p:cNvSpPr>
          <p:nvPr/>
        </p:nvSpPr>
        <p:spPr bwMode="auto">
          <a:xfrm>
            <a:off x="457200" y="381000"/>
            <a:ext cx="8077200" cy="5584825"/>
          </a:xfrm>
          <a:prstGeom prst="rect">
            <a:avLst/>
          </a:prstGeom>
          <a:solidFill>
            <a:srgbClr val="FFFFFF"/>
          </a:solidFill>
          <a:ln w="9525">
            <a:noFill/>
            <a:miter lim="800000"/>
            <a:headEnd/>
            <a:tailEnd/>
          </a:ln>
        </p:spPr>
        <p:txBody>
          <a:bodyPr>
            <a:spAutoFit/>
          </a:bodyPr>
          <a:lstStyle/>
          <a:p>
            <a:pPr eaLnBrk="0" hangingPunct="0"/>
            <a:r>
              <a:rPr lang="en-US" sz="1800" dirty="0">
                <a:solidFill>
                  <a:srgbClr val="7F0055"/>
                </a:solidFill>
                <a:cs typeface="Tahoma" pitchFamily="34" charset="0"/>
              </a:rPr>
              <a:t>class</a:t>
            </a:r>
            <a:r>
              <a:rPr lang="en-US" sz="1800" dirty="0">
                <a:solidFill>
                  <a:srgbClr val="000000"/>
                </a:solidFill>
                <a:cs typeface="Tahoma" pitchFamily="34" charset="0"/>
              </a:rPr>
              <a:t> </a:t>
            </a:r>
            <a:r>
              <a:rPr lang="en-US" sz="1800" dirty="0" err="1">
                <a:solidFill>
                  <a:srgbClr val="000000"/>
                </a:solidFill>
                <a:cs typeface="Tahoma" pitchFamily="34" charset="0"/>
              </a:rPr>
              <a:t>ButtonListener</a:t>
            </a:r>
            <a:r>
              <a:rPr lang="en-US" sz="1800" dirty="0">
                <a:solidFill>
                  <a:srgbClr val="000000"/>
                </a:solidFill>
                <a:cs typeface="Tahoma" pitchFamily="34" charset="0"/>
              </a:rPr>
              <a:t> </a:t>
            </a:r>
            <a:r>
              <a:rPr lang="en-US" sz="1800" dirty="0">
                <a:solidFill>
                  <a:srgbClr val="7F0055"/>
                </a:solidFill>
                <a:cs typeface="Tahoma" pitchFamily="34" charset="0"/>
              </a:rPr>
              <a:t>implements</a:t>
            </a:r>
            <a:r>
              <a:rPr lang="en-US" sz="1800" dirty="0">
                <a:solidFill>
                  <a:srgbClr val="000000"/>
                </a:solidFill>
                <a:cs typeface="Tahoma" pitchFamily="34" charset="0"/>
              </a:rPr>
              <a:t> </a:t>
            </a:r>
            <a:r>
              <a:rPr lang="en-US" sz="1800" dirty="0" err="1">
                <a:solidFill>
                  <a:srgbClr val="000000"/>
                </a:solidFill>
                <a:cs typeface="Tahoma" pitchFamily="34" charset="0"/>
              </a:rPr>
              <a:t>ActionListener</a:t>
            </a:r>
            <a:r>
              <a:rPr lang="en-US" sz="1800" dirty="0">
                <a:solidFill>
                  <a:srgbClr val="000000"/>
                </a:solidFill>
                <a:cs typeface="Tahoma" pitchFamily="34" charset="0"/>
              </a:rPr>
              <a:t> {</a:t>
            </a:r>
          </a:p>
          <a:p>
            <a:pPr eaLnBrk="0" hangingPunct="0"/>
            <a:r>
              <a:rPr lang="en-US" sz="1800" dirty="0">
                <a:solidFill>
                  <a:srgbClr val="7F0055"/>
                </a:solidFill>
                <a:cs typeface="Tahoma" pitchFamily="34" charset="0"/>
              </a:rPr>
              <a:t>   public</a:t>
            </a:r>
            <a:r>
              <a:rPr lang="en-US" sz="1800" dirty="0">
                <a:solidFill>
                  <a:srgbClr val="000000"/>
                </a:solidFill>
                <a:cs typeface="Tahoma" pitchFamily="34" charset="0"/>
              </a:rPr>
              <a:t> </a:t>
            </a:r>
            <a:r>
              <a:rPr lang="en-US" sz="1800" dirty="0">
                <a:solidFill>
                  <a:srgbClr val="7F0055"/>
                </a:solidFill>
                <a:cs typeface="Tahoma" pitchFamily="34" charset="0"/>
              </a:rPr>
              <a:t>void</a:t>
            </a:r>
            <a:r>
              <a:rPr lang="en-US" sz="1800" dirty="0">
                <a:solidFill>
                  <a:srgbClr val="000000"/>
                </a:solidFill>
                <a:cs typeface="Tahoma" pitchFamily="34" charset="0"/>
              </a:rPr>
              <a:t> </a:t>
            </a:r>
            <a:r>
              <a:rPr lang="en-US" sz="1800" dirty="0" err="1">
                <a:solidFill>
                  <a:srgbClr val="000000"/>
                </a:solidFill>
                <a:cs typeface="Tahoma" pitchFamily="34" charset="0"/>
              </a:rPr>
              <a:t>actionPerformed</a:t>
            </a:r>
            <a:r>
              <a:rPr lang="en-US" sz="1800" dirty="0">
                <a:solidFill>
                  <a:srgbClr val="000000"/>
                </a:solidFill>
                <a:cs typeface="Tahoma" pitchFamily="34" charset="0"/>
              </a:rPr>
              <a:t> (</a:t>
            </a:r>
            <a:r>
              <a:rPr lang="en-US" sz="1800" dirty="0" err="1">
                <a:solidFill>
                  <a:srgbClr val="000000"/>
                </a:solidFill>
                <a:cs typeface="Tahoma" pitchFamily="34" charset="0"/>
              </a:rPr>
              <a:t>ActionEvent</a:t>
            </a:r>
            <a:r>
              <a:rPr lang="en-US" sz="1800" dirty="0">
                <a:solidFill>
                  <a:srgbClr val="000000"/>
                </a:solidFill>
                <a:cs typeface="Tahoma" pitchFamily="34" charset="0"/>
              </a:rPr>
              <a:t> e) {</a:t>
            </a:r>
          </a:p>
          <a:p>
            <a:pPr eaLnBrk="0" hangingPunct="0"/>
            <a:r>
              <a:rPr lang="en-US" sz="1800" dirty="0">
                <a:solidFill>
                  <a:srgbClr val="7F0055"/>
                </a:solidFill>
                <a:cs typeface="Tahoma" pitchFamily="34" charset="0"/>
              </a:rPr>
              <a:t>      if</a:t>
            </a:r>
            <a:r>
              <a:rPr lang="en-US" sz="1800" dirty="0">
                <a:solidFill>
                  <a:srgbClr val="000000"/>
                </a:solidFill>
                <a:cs typeface="Tahoma" pitchFamily="34" charset="0"/>
              </a:rPr>
              <a:t> (</a:t>
            </a:r>
            <a:r>
              <a:rPr lang="en-US" sz="1800" b="1" dirty="0" err="1">
                <a:solidFill>
                  <a:srgbClr val="7030A0"/>
                </a:solidFill>
                <a:cs typeface="Tahoma" pitchFamily="34" charset="0"/>
              </a:rPr>
              <a:t>e.getActionCommand</a:t>
            </a:r>
            <a:r>
              <a:rPr lang="en-US" sz="1800" b="1" dirty="0">
                <a:solidFill>
                  <a:srgbClr val="7030A0"/>
                </a:solidFill>
                <a:cs typeface="Tahoma" pitchFamily="34" charset="0"/>
              </a:rPr>
              <a:t>().equals ("On")</a:t>
            </a:r>
            <a:r>
              <a:rPr lang="en-US" sz="1800" dirty="0">
                <a:solidFill>
                  <a:srgbClr val="000000"/>
                </a:solidFill>
                <a:cs typeface="Tahoma" pitchFamily="34" charset="0"/>
              </a:rPr>
              <a:t>) {</a:t>
            </a:r>
          </a:p>
          <a:p>
            <a:pPr eaLnBrk="0" hangingPunct="0"/>
            <a:r>
              <a:rPr lang="en-US" sz="1800" dirty="0">
                <a:solidFill>
                  <a:srgbClr val="000000"/>
                </a:solidFill>
                <a:cs typeface="Tahoma" pitchFamily="34" charset="0"/>
              </a:rPr>
              <a:t>         </a:t>
            </a:r>
            <a:r>
              <a:rPr lang="en-US" sz="1800" dirty="0" err="1">
                <a:solidFill>
                  <a:srgbClr val="000000"/>
                </a:solidFill>
                <a:cs typeface="Tahoma" pitchFamily="34" charset="0"/>
              </a:rPr>
              <a:t>System.</a:t>
            </a:r>
            <a:r>
              <a:rPr lang="en-US" sz="1800" i="1" dirty="0" err="1">
                <a:solidFill>
                  <a:srgbClr val="0000C0"/>
                </a:solidFill>
                <a:cs typeface="Tahoma" pitchFamily="34" charset="0"/>
              </a:rPr>
              <a:t>out</a:t>
            </a:r>
            <a:r>
              <a:rPr lang="en-US" sz="1800" i="1" dirty="0" err="1">
                <a:solidFill>
                  <a:srgbClr val="000000"/>
                </a:solidFill>
                <a:cs typeface="Tahoma" pitchFamily="34" charset="0"/>
              </a:rPr>
              <a:t>.println</a:t>
            </a:r>
            <a:r>
              <a:rPr lang="en-US" sz="1800" i="1" dirty="0">
                <a:solidFill>
                  <a:srgbClr val="000000"/>
                </a:solidFill>
                <a:cs typeface="Tahoma" pitchFamily="34" charset="0"/>
              </a:rPr>
              <a:t>(</a:t>
            </a:r>
            <a:r>
              <a:rPr lang="en-US" sz="1800" i="1" dirty="0">
                <a:solidFill>
                  <a:srgbClr val="2A00FF"/>
                </a:solidFill>
                <a:cs typeface="Tahoma" pitchFamily="34" charset="0"/>
              </a:rPr>
              <a:t>"On!"</a:t>
            </a:r>
            <a:r>
              <a:rPr lang="en-US" sz="1800" i="1" dirty="0">
                <a:solidFill>
                  <a:srgbClr val="000000"/>
                </a:solidFill>
                <a:cs typeface="Tahoma" pitchFamily="34" charset="0"/>
              </a:rPr>
              <a:t>);</a:t>
            </a:r>
          </a:p>
          <a:p>
            <a:pPr eaLnBrk="0" hangingPunct="0"/>
            <a:r>
              <a:rPr lang="en-US" sz="1800" dirty="0">
                <a:solidFill>
                  <a:srgbClr val="000000"/>
                </a:solidFill>
                <a:cs typeface="Tahoma" pitchFamily="34" charset="0"/>
              </a:rPr>
              <a:t>      } </a:t>
            </a:r>
            <a:r>
              <a:rPr lang="en-US" sz="1800" dirty="0">
                <a:solidFill>
                  <a:srgbClr val="7F0055"/>
                </a:solidFill>
                <a:cs typeface="Tahoma" pitchFamily="34" charset="0"/>
              </a:rPr>
              <a:t>else</a:t>
            </a:r>
            <a:r>
              <a:rPr lang="en-US" sz="1800" dirty="0">
                <a:solidFill>
                  <a:srgbClr val="000000"/>
                </a:solidFill>
                <a:cs typeface="Tahoma" pitchFamily="34" charset="0"/>
              </a:rPr>
              <a:t> </a:t>
            </a:r>
            <a:r>
              <a:rPr lang="en-US" sz="1800" dirty="0">
                <a:solidFill>
                  <a:srgbClr val="7F0055"/>
                </a:solidFill>
                <a:cs typeface="Tahoma" pitchFamily="34" charset="0"/>
              </a:rPr>
              <a:t>if</a:t>
            </a:r>
            <a:r>
              <a:rPr lang="en-US" sz="1800" dirty="0">
                <a:solidFill>
                  <a:srgbClr val="000000"/>
                </a:solidFill>
                <a:cs typeface="Tahoma" pitchFamily="34" charset="0"/>
              </a:rPr>
              <a:t> (</a:t>
            </a:r>
            <a:r>
              <a:rPr lang="en-US" sz="1800" dirty="0" err="1">
                <a:solidFill>
                  <a:srgbClr val="000000"/>
                </a:solidFill>
                <a:cs typeface="Tahoma" pitchFamily="34" charset="0"/>
              </a:rPr>
              <a:t>e.getActionCommand</a:t>
            </a:r>
            <a:r>
              <a:rPr lang="en-US" sz="1800" dirty="0">
                <a:solidFill>
                  <a:srgbClr val="000000"/>
                </a:solidFill>
                <a:cs typeface="Tahoma" pitchFamily="34" charset="0"/>
              </a:rPr>
              <a:t>().equals(</a:t>
            </a:r>
            <a:r>
              <a:rPr lang="en-US" sz="1800" dirty="0">
                <a:solidFill>
                  <a:srgbClr val="2A00FF"/>
                </a:solidFill>
                <a:cs typeface="Tahoma" pitchFamily="34" charset="0"/>
              </a:rPr>
              <a:t>"Off"</a:t>
            </a:r>
            <a:r>
              <a:rPr lang="en-US" sz="1800" dirty="0">
                <a:solidFill>
                  <a:srgbClr val="000000"/>
                </a:solidFill>
                <a:cs typeface="Tahoma" pitchFamily="34" charset="0"/>
              </a:rPr>
              <a:t>)) {</a:t>
            </a:r>
          </a:p>
          <a:p>
            <a:pPr eaLnBrk="0" hangingPunct="0"/>
            <a:r>
              <a:rPr lang="en-US" sz="1800" dirty="0">
                <a:solidFill>
                  <a:srgbClr val="000000"/>
                </a:solidFill>
                <a:cs typeface="Tahoma" pitchFamily="34" charset="0"/>
              </a:rPr>
              <a:t>         </a:t>
            </a:r>
            <a:r>
              <a:rPr lang="en-US" sz="1800" dirty="0" err="1">
                <a:solidFill>
                  <a:srgbClr val="000000"/>
                </a:solidFill>
                <a:cs typeface="Tahoma" pitchFamily="34" charset="0"/>
              </a:rPr>
              <a:t>System.</a:t>
            </a:r>
            <a:r>
              <a:rPr lang="en-US" sz="1800" i="1" dirty="0" err="1">
                <a:solidFill>
                  <a:srgbClr val="0000C0"/>
                </a:solidFill>
                <a:cs typeface="Tahoma" pitchFamily="34" charset="0"/>
              </a:rPr>
              <a:t>out</a:t>
            </a:r>
            <a:r>
              <a:rPr lang="en-US" sz="1800" i="1" dirty="0" err="1">
                <a:solidFill>
                  <a:srgbClr val="000000"/>
                </a:solidFill>
                <a:cs typeface="Tahoma" pitchFamily="34" charset="0"/>
              </a:rPr>
              <a:t>.println</a:t>
            </a:r>
            <a:r>
              <a:rPr lang="en-US" sz="1800" i="1" dirty="0">
                <a:solidFill>
                  <a:srgbClr val="000000"/>
                </a:solidFill>
                <a:cs typeface="Tahoma" pitchFamily="34" charset="0"/>
              </a:rPr>
              <a:t>(</a:t>
            </a:r>
            <a:r>
              <a:rPr lang="en-US" sz="1800" i="1" dirty="0">
                <a:solidFill>
                  <a:srgbClr val="2A00FF"/>
                </a:solidFill>
                <a:cs typeface="Tahoma" pitchFamily="34" charset="0"/>
              </a:rPr>
              <a:t>"Off!"</a:t>
            </a:r>
            <a:r>
              <a:rPr lang="en-US" sz="1800" i="1" dirty="0">
                <a:solidFill>
                  <a:srgbClr val="000000"/>
                </a:solidFill>
                <a:cs typeface="Tahoma" pitchFamily="34" charset="0"/>
              </a:rPr>
              <a:t>);</a:t>
            </a:r>
          </a:p>
          <a:p>
            <a:pPr eaLnBrk="0" hangingPunct="0"/>
            <a:r>
              <a:rPr lang="en-US" sz="1800" dirty="0">
                <a:solidFill>
                  <a:srgbClr val="000000"/>
                </a:solidFill>
                <a:cs typeface="Tahoma" pitchFamily="34" charset="0"/>
              </a:rPr>
              <a:t>      } </a:t>
            </a:r>
            <a:r>
              <a:rPr lang="en-US" sz="1800" dirty="0">
                <a:solidFill>
                  <a:srgbClr val="7F0055"/>
                </a:solidFill>
                <a:cs typeface="Tahoma" pitchFamily="34" charset="0"/>
              </a:rPr>
              <a:t>else</a:t>
            </a:r>
            <a:r>
              <a:rPr lang="en-US" sz="1800" dirty="0">
                <a:solidFill>
                  <a:srgbClr val="000000"/>
                </a:solidFill>
                <a:cs typeface="Tahoma" pitchFamily="34" charset="0"/>
              </a:rPr>
              <a:t> {</a:t>
            </a:r>
          </a:p>
          <a:p>
            <a:pPr eaLnBrk="0" hangingPunct="0"/>
            <a:r>
              <a:rPr lang="en-US" sz="1800" dirty="0">
                <a:solidFill>
                  <a:srgbClr val="000000"/>
                </a:solidFill>
                <a:cs typeface="Tahoma" pitchFamily="34" charset="0"/>
              </a:rPr>
              <a:t>         </a:t>
            </a:r>
            <a:r>
              <a:rPr lang="en-US" sz="1800" dirty="0" err="1">
                <a:solidFill>
                  <a:srgbClr val="000000"/>
                </a:solidFill>
                <a:cs typeface="Tahoma" pitchFamily="34" charset="0"/>
              </a:rPr>
              <a:t>System.</a:t>
            </a:r>
            <a:r>
              <a:rPr lang="en-US" sz="1800" i="1" dirty="0" err="1">
                <a:solidFill>
                  <a:srgbClr val="0000C0"/>
                </a:solidFill>
                <a:cs typeface="Tahoma" pitchFamily="34" charset="0"/>
              </a:rPr>
              <a:t>out</a:t>
            </a:r>
            <a:r>
              <a:rPr lang="en-US" sz="1800" i="1" dirty="0" err="1">
                <a:solidFill>
                  <a:srgbClr val="000000"/>
                </a:solidFill>
                <a:cs typeface="Tahoma" pitchFamily="34" charset="0"/>
              </a:rPr>
              <a:t>.println</a:t>
            </a:r>
            <a:r>
              <a:rPr lang="en-US" sz="1800" i="1" dirty="0">
                <a:solidFill>
                  <a:srgbClr val="000000"/>
                </a:solidFill>
                <a:cs typeface="Tahoma" pitchFamily="34" charset="0"/>
              </a:rPr>
              <a:t>(</a:t>
            </a:r>
            <a:r>
              <a:rPr lang="en-US" sz="1800" i="1" dirty="0">
                <a:solidFill>
                  <a:srgbClr val="2A00FF"/>
                </a:solidFill>
                <a:cs typeface="Tahoma" pitchFamily="34" charset="0"/>
              </a:rPr>
              <a:t>"Unrecognized button press!"</a:t>
            </a:r>
            <a:r>
              <a:rPr lang="en-US" sz="1800" i="1" dirty="0">
                <a:solidFill>
                  <a:srgbClr val="000000"/>
                </a:solidFill>
                <a:cs typeface="Tahoma" pitchFamily="34" charset="0"/>
              </a:rPr>
              <a:t>); </a:t>
            </a:r>
            <a:r>
              <a:rPr lang="en-US" sz="1800" dirty="0">
                <a:solidFill>
                  <a:srgbClr val="000000"/>
                </a:solidFill>
                <a:cs typeface="Tahoma" pitchFamily="34" charset="0"/>
              </a:rPr>
              <a:t>} } }</a:t>
            </a:r>
            <a:endParaRPr lang="en-US" sz="1800" i="1" dirty="0">
              <a:solidFill>
                <a:srgbClr val="000000"/>
              </a:solidFill>
              <a:cs typeface="Tahoma" pitchFamily="34" charset="0"/>
            </a:endParaRPr>
          </a:p>
          <a:p>
            <a:pPr eaLnBrk="0" hangingPunct="0"/>
            <a:endParaRPr lang="en-US" sz="1800" dirty="0">
              <a:cs typeface="Tahoma" pitchFamily="34" charset="0"/>
            </a:endParaRPr>
          </a:p>
          <a:p>
            <a:pPr eaLnBrk="0" hangingPunct="0"/>
            <a:r>
              <a:rPr lang="en-US" sz="1800" dirty="0">
                <a:solidFill>
                  <a:srgbClr val="7F0055"/>
                </a:solidFill>
                <a:cs typeface="Tahoma" pitchFamily="34" charset="0"/>
              </a:rPr>
              <a:t>public</a:t>
            </a:r>
            <a:r>
              <a:rPr lang="en-US" sz="1800" dirty="0">
                <a:solidFill>
                  <a:srgbClr val="000000"/>
                </a:solidFill>
                <a:cs typeface="Tahoma" pitchFamily="34" charset="0"/>
              </a:rPr>
              <a:t> </a:t>
            </a:r>
            <a:r>
              <a:rPr lang="en-US" sz="1800" dirty="0">
                <a:solidFill>
                  <a:srgbClr val="7F0055"/>
                </a:solidFill>
                <a:cs typeface="Tahoma" pitchFamily="34" charset="0"/>
              </a:rPr>
              <a:t>class</a:t>
            </a:r>
            <a:r>
              <a:rPr lang="en-US" sz="1800" dirty="0">
                <a:solidFill>
                  <a:srgbClr val="000000"/>
                </a:solidFill>
                <a:cs typeface="Tahoma" pitchFamily="34" charset="0"/>
              </a:rPr>
              <a:t> Main {</a:t>
            </a:r>
          </a:p>
          <a:p>
            <a:pPr eaLnBrk="0" hangingPunct="0"/>
            <a:r>
              <a:rPr lang="en-US" sz="1800" dirty="0">
                <a:solidFill>
                  <a:srgbClr val="7F0055"/>
                </a:solidFill>
                <a:cs typeface="Tahoma" pitchFamily="34" charset="0"/>
              </a:rPr>
              <a:t>   private</a:t>
            </a:r>
            <a:r>
              <a:rPr lang="en-US" sz="1800" dirty="0">
                <a:solidFill>
                  <a:srgbClr val="000000"/>
                </a:solidFill>
                <a:cs typeface="Tahoma" pitchFamily="34" charset="0"/>
              </a:rPr>
              <a:t> </a:t>
            </a:r>
            <a:r>
              <a:rPr lang="en-US" sz="1800" dirty="0">
                <a:solidFill>
                  <a:srgbClr val="7F0055"/>
                </a:solidFill>
                <a:cs typeface="Tahoma" pitchFamily="34" charset="0"/>
              </a:rPr>
              <a:t>static</a:t>
            </a:r>
            <a:r>
              <a:rPr lang="en-US" sz="1800" dirty="0">
                <a:solidFill>
                  <a:srgbClr val="000000"/>
                </a:solidFill>
                <a:cs typeface="Tahoma" pitchFamily="34" charset="0"/>
              </a:rPr>
              <a:t> </a:t>
            </a:r>
            <a:r>
              <a:rPr lang="en-US" sz="1800" dirty="0">
                <a:solidFill>
                  <a:srgbClr val="7F0055"/>
                </a:solidFill>
                <a:cs typeface="Tahoma" pitchFamily="34" charset="0"/>
              </a:rPr>
              <a:t>void</a:t>
            </a:r>
            <a:r>
              <a:rPr lang="en-US" sz="1800" dirty="0">
                <a:solidFill>
                  <a:srgbClr val="000000"/>
                </a:solidFill>
                <a:cs typeface="Tahoma" pitchFamily="34" charset="0"/>
              </a:rPr>
              <a:t> </a:t>
            </a:r>
            <a:r>
              <a:rPr lang="en-US" sz="1800" dirty="0" err="1">
                <a:solidFill>
                  <a:srgbClr val="000000"/>
                </a:solidFill>
                <a:cs typeface="Tahoma" pitchFamily="34" charset="0"/>
              </a:rPr>
              <a:t>showGUI</a:t>
            </a:r>
            <a:r>
              <a:rPr lang="en-US" sz="1800" dirty="0">
                <a:solidFill>
                  <a:srgbClr val="000000"/>
                </a:solidFill>
                <a:cs typeface="Tahoma" pitchFamily="34" charset="0"/>
              </a:rPr>
              <a:t>() {</a:t>
            </a:r>
          </a:p>
          <a:p>
            <a:pPr eaLnBrk="0" hangingPunct="0"/>
            <a:r>
              <a:rPr lang="en-US" sz="1800" dirty="0">
                <a:solidFill>
                  <a:srgbClr val="000000"/>
                </a:solidFill>
                <a:cs typeface="Tahoma" pitchFamily="34" charset="0"/>
              </a:rPr>
              <a:t>        …</a:t>
            </a:r>
          </a:p>
          <a:p>
            <a:pPr eaLnBrk="0" hangingPunct="0"/>
            <a:r>
              <a:rPr lang="en-US" sz="1800" dirty="0">
                <a:solidFill>
                  <a:srgbClr val="000000"/>
                </a:solidFill>
                <a:cs typeface="Tahoma" pitchFamily="34" charset="0"/>
              </a:rPr>
              <a:t>        </a:t>
            </a:r>
            <a:r>
              <a:rPr lang="en-US" sz="1800" dirty="0" err="1">
                <a:solidFill>
                  <a:srgbClr val="000000"/>
                </a:solidFill>
                <a:cs typeface="Tahoma" pitchFamily="34" charset="0"/>
              </a:rPr>
              <a:t>ButtonListener</a:t>
            </a:r>
            <a:r>
              <a:rPr lang="en-US" sz="1800" dirty="0">
                <a:solidFill>
                  <a:srgbClr val="000000"/>
                </a:solidFill>
                <a:cs typeface="Tahoma" pitchFamily="34" charset="0"/>
              </a:rPr>
              <a:t> </a:t>
            </a:r>
            <a:r>
              <a:rPr lang="en-US" sz="1800" dirty="0" err="1">
                <a:solidFill>
                  <a:srgbClr val="000000"/>
                </a:solidFill>
                <a:cs typeface="Tahoma" pitchFamily="34" charset="0"/>
              </a:rPr>
              <a:t>bl</a:t>
            </a:r>
            <a:r>
              <a:rPr lang="en-US" sz="1800" dirty="0">
                <a:solidFill>
                  <a:srgbClr val="000000"/>
                </a:solidFill>
                <a:cs typeface="Tahoma" pitchFamily="34" charset="0"/>
              </a:rPr>
              <a:t> = </a:t>
            </a:r>
            <a:r>
              <a:rPr lang="en-US" sz="1800" dirty="0">
                <a:solidFill>
                  <a:srgbClr val="7F0055"/>
                </a:solidFill>
                <a:cs typeface="Tahoma" pitchFamily="34" charset="0"/>
              </a:rPr>
              <a:t>new</a:t>
            </a:r>
            <a:r>
              <a:rPr lang="en-US" sz="1800" dirty="0">
                <a:solidFill>
                  <a:srgbClr val="000000"/>
                </a:solidFill>
                <a:cs typeface="Tahoma" pitchFamily="34" charset="0"/>
              </a:rPr>
              <a:t> </a:t>
            </a:r>
            <a:r>
              <a:rPr lang="en-US" sz="1800" dirty="0" err="1">
                <a:solidFill>
                  <a:srgbClr val="000000"/>
                </a:solidFill>
                <a:cs typeface="Tahoma" pitchFamily="34" charset="0"/>
              </a:rPr>
              <a:t>ButtonListener</a:t>
            </a:r>
            <a:r>
              <a:rPr lang="en-US" sz="1800" dirty="0">
                <a:solidFill>
                  <a:srgbClr val="000000"/>
                </a:solidFill>
                <a:cs typeface="Tahoma" pitchFamily="34" charset="0"/>
              </a:rPr>
              <a:t>();</a:t>
            </a:r>
          </a:p>
          <a:p>
            <a:pPr eaLnBrk="0" hangingPunct="0"/>
            <a:r>
              <a:rPr lang="en-US" sz="1800" dirty="0">
                <a:solidFill>
                  <a:srgbClr val="000000"/>
                </a:solidFill>
                <a:cs typeface="Tahoma" pitchFamily="34" charset="0"/>
              </a:rPr>
              <a:t>        </a:t>
            </a:r>
            <a:r>
              <a:rPr lang="en-US" sz="1800" b="1" dirty="0" err="1">
                <a:solidFill>
                  <a:srgbClr val="000000"/>
                </a:solidFill>
                <a:cs typeface="Tahoma" pitchFamily="34" charset="0"/>
              </a:rPr>
              <a:t>JButton</a:t>
            </a:r>
            <a:r>
              <a:rPr lang="en-US" sz="1800" b="1" dirty="0">
                <a:solidFill>
                  <a:srgbClr val="000000"/>
                </a:solidFill>
                <a:cs typeface="Tahoma" pitchFamily="34" charset="0"/>
              </a:rPr>
              <a:t> </a:t>
            </a:r>
            <a:r>
              <a:rPr lang="en-US" sz="1800" b="1" dirty="0" err="1">
                <a:solidFill>
                  <a:srgbClr val="000000"/>
                </a:solidFill>
                <a:cs typeface="Tahoma" pitchFamily="34" charset="0"/>
              </a:rPr>
              <a:t>onButton</a:t>
            </a:r>
            <a:r>
              <a:rPr lang="en-US" sz="1800" b="1" dirty="0">
                <a:solidFill>
                  <a:srgbClr val="000000"/>
                </a:solidFill>
                <a:cs typeface="Tahoma" pitchFamily="34" charset="0"/>
              </a:rPr>
              <a:t> = </a:t>
            </a:r>
            <a:r>
              <a:rPr lang="en-US" sz="1800" b="1" dirty="0">
                <a:solidFill>
                  <a:srgbClr val="7F0055"/>
                </a:solidFill>
                <a:cs typeface="Tahoma" pitchFamily="34" charset="0"/>
              </a:rPr>
              <a:t>new</a:t>
            </a:r>
            <a:r>
              <a:rPr lang="en-US" sz="1800" b="1" dirty="0">
                <a:solidFill>
                  <a:srgbClr val="000000"/>
                </a:solidFill>
                <a:cs typeface="Tahoma" pitchFamily="34" charset="0"/>
              </a:rPr>
              <a:t> </a:t>
            </a:r>
            <a:r>
              <a:rPr lang="en-US" sz="1800" b="1" dirty="0" err="1">
                <a:solidFill>
                  <a:srgbClr val="000000"/>
                </a:solidFill>
                <a:cs typeface="Tahoma" pitchFamily="34" charset="0"/>
              </a:rPr>
              <a:t>JButton</a:t>
            </a:r>
            <a:r>
              <a:rPr lang="en-US" sz="1800" b="1" dirty="0">
                <a:solidFill>
                  <a:srgbClr val="000000"/>
                </a:solidFill>
                <a:cs typeface="Tahoma" pitchFamily="34" charset="0"/>
              </a:rPr>
              <a:t> (</a:t>
            </a:r>
            <a:r>
              <a:rPr lang="en-US" sz="1800" b="1" dirty="0">
                <a:solidFill>
                  <a:srgbClr val="2A00FF"/>
                </a:solidFill>
                <a:cs typeface="Tahoma" pitchFamily="34" charset="0"/>
              </a:rPr>
              <a:t>"On"</a:t>
            </a:r>
            <a:r>
              <a:rPr lang="en-US" sz="1800" b="1" dirty="0">
                <a:solidFill>
                  <a:srgbClr val="000000"/>
                </a:solidFill>
                <a:cs typeface="Tahoma" pitchFamily="34" charset="0"/>
              </a:rPr>
              <a:t>);</a:t>
            </a:r>
          </a:p>
          <a:p>
            <a:pPr eaLnBrk="0" hangingPunct="0"/>
            <a:r>
              <a:rPr lang="en-US" sz="1800" b="1" dirty="0">
                <a:solidFill>
                  <a:srgbClr val="000000"/>
                </a:solidFill>
                <a:cs typeface="Tahoma" pitchFamily="34" charset="0"/>
              </a:rPr>
              <a:t>        </a:t>
            </a:r>
            <a:r>
              <a:rPr lang="en-US" sz="1800" b="1" dirty="0" err="1">
                <a:solidFill>
                  <a:srgbClr val="000000"/>
                </a:solidFill>
                <a:cs typeface="Tahoma" pitchFamily="34" charset="0"/>
              </a:rPr>
              <a:t>onButton.addActionListener</a:t>
            </a:r>
            <a:r>
              <a:rPr lang="en-US" sz="1800" b="1" dirty="0">
                <a:solidFill>
                  <a:srgbClr val="000000"/>
                </a:solidFill>
                <a:cs typeface="Tahoma" pitchFamily="34" charset="0"/>
              </a:rPr>
              <a:t>(</a:t>
            </a:r>
            <a:r>
              <a:rPr lang="en-US" sz="1800" b="1" dirty="0" err="1">
                <a:solidFill>
                  <a:srgbClr val="000000"/>
                </a:solidFill>
                <a:cs typeface="Tahoma" pitchFamily="34" charset="0"/>
              </a:rPr>
              <a:t>bl</a:t>
            </a:r>
            <a:r>
              <a:rPr lang="en-US" sz="1800" b="1" dirty="0">
                <a:solidFill>
                  <a:srgbClr val="000000"/>
                </a:solidFill>
                <a:cs typeface="Tahoma" pitchFamily="34" charset="0"/>
              </a:rPr>
              <a:t>);</a:t>
            </a:r>
          </a:p>
          <a:p>
            <a:pPr eaLnBrk="0" hangingPunct="0"/>
            <a:r>
              <a:rPr lang="en-US" sz="1800" b="1" dirty="0">
                <a:solidFill>
                  <a:srgbClr val="000000"/>
                </a:solidFill>
                <a:cs typeface="Tahoma" pitchFamily="34" charset="0"/>
              </a:rPr>
              <a:t>        </a:t>
            </a:r>
            <a:r>
              <a:rPr lang="en-US" sz="1800" b="1" dirty="0" err="1">
                <a:solidFill>
                  <a:srgbClr val="000000"/>
                </a:solidFill>
                <a:cs typeface="Tahoma" pitchFamily="34" charset="0"/>
              </a:rPr>
              <a:t>content.add</a:t>
            </a:r>
            <a:r>
              <a:rPr lang="en-US" sz="1800" b="1" dirty="0">
                <a:solidFill>
                  <a:srgbClr val="000000"/>
                </a:solidFill>
                <a:cs typeface="Tahoma" pitchFamily="34" charset="0"/>
              </a:rPr>
              <a:t>(</a:t>
            </a:r>
            <a:r>
              <a:rPr lang="en-US" sz="1800" b="1" dirty="0" err="1">
                <a:solidFill>
                  <a:srgbClr val="000000"/>
                </a:solidFill>
                <a:cs typeface="Tahoma" pitchFamily="34" charset="0"/>
              </a:rPr>
              <a:t>onButton</a:t>
            </a:r>
            <a:r>
              <a:rPr lang="en-US" sz="1800" b="1" dirty="0">
                <a:solidFill>
                  <a:srgbClr val="000000"/>
                </a:solidFill>
                <a:cs typeface="Tahoma" pitchFamily="34" charset="0"/>
              </a:rPr>
              <a:t>);</a:t>
            </a:r>
          </a:p>
          <a:p>
            <a:pPr eaLnBrk="0" hangingPunct="0"/>
            <a:r>
              <a:rPr lang="en-US" sz="1800" dirty="0">
                <a:solidFill>
                  <a:srgbClr val="000000"/>
                </a:solidFill>
                <a:cs typeface="Tahoma" pitchFamily="34" charset="0"/>
              </a:rPr>
              <a:t>        </a:t>
            </a:r>
            <a:r>
              <a:rPr lang="en-US" sz="1800" dirty="0" err="1">
                <a:solidFill>
                  <a:srgbClr val="000000"/>
                </a:solidFill>
                <a:cs typeface="Tahoma" pitchFamily="34" charset="0"/>
              </a:rPr>
              <a:t>JButton</a:t>
            </a:r>
            <a:r>
              <a:rPr lang="en-US" sz="1800" dirty="0">
                <a:solidFill>
                  <a:srgbClr val="000000"/>
                </a:solidFill>
                <a:cs typeface="Tahoma" pitchFamily="34" charset="0"/>
              </a:rPr>
              <a:t> </a:t>
            </a:r>
            <a:r>
              <a:rPr lang="en-US" sz="1800" dirty="0" err="1">
                <a:solidFill>
                  <a:srgbClr val="000000"/>
                </a:solidFill>
                <a:cs typeface="Tahoma" pitchFamily="34" charset="0"/>
              </a:rPr>
              <a:t>offButton</a:t>
            </a:r>
            <a:r>
              <a:rPr lang="en-US" sz="1800" dirty="0">
                <a:solidFill>
                  <a:srgbClr val="000000"/>
                </a:solidFill>
                <a:cs typeface="Tahoma" pitchFamily="34" charset="0"/>
              </a:rPr>
              <a:t> = </a:t>
            </a:r>
            <a:r>
              <a:rPr lang="en-US" sz="1800" dirty="0">
                <a:solidFill>
                  <a:srgbClr val="7F0055"/>
                </a:solidFill>
                <a:cs typeface="Tahoma" pitchFamily="34" charset="0"/>
              </a:rPr>
              <a:t>new</a:t>
            </a:r>
            <a:r>
              <a:rPr lang="en-US" sz="1800" dirty="0">
                <a:solidFill>
                  <a:srgbClr val="000000"/>
                </a:solidFill>
                <a:cs typeface="Tahoma" pitchFamily="34" charset="0"/>
              </a:rPr>
              <a:t> </a:t>
            </a:r>
            <a:r>
              <a:rPr lang="en-US" sz="1800" dirty="0" err="1">
                <a:solidFill>
                  <a:srgbClr val="000000"/>
                </a:solidFill>
                <a:cs typeface="Tahoma" pitchFamily="34" charset="0"/>
              </a:rPr>
              <a:t>JButton</a:t>
            </a:r>
            <a:r>
              <a:rPr lang="en-US" sz="1800" dirty="0">
                <a:solidFill>
                  <a:srgbClr val="000000"/>
                </a:solidFill>
                <a:cs typeface="Tahoma" pitchFamily="34" charset="0"/>
              </a:rPr>
              <a:t> (</a:t>
            </a:r>
            <a:r>
              <a:rPr lang="en-US" sz="1800" dirty="0">
                <a:solidFill>
                  <a:srgbClr val="2A00FF"/>
                </a:solidFill>
                <a:cs typeface="Tahoma" pitchFamily="34" charset="0"/>
              </a:rPr>
              <a:t>"Off"</a:t>
            </a:r>
            <a:r>
              <a:rPr lang="en-US" sz="1800" dirty="0">
                <a:solidFill>
                  <a:srgbClr val="000000"/>
                </a:solidFill>
                <a:cs typeface="Tahoma" pitchFamily="34" charset="0"/>
              </a:rPr>
              <a:t>);</a:t>
            </a:r>
          </a:p>
          <a:p>
            <a:pPr eaLnBrk="0" hangingPunct="0"/>
            <a:r>
              <a:rPr lang="en-US" sz="1800" dirty="0">
                <a:solidFill>
                  <a:srgbClr val="000000"/>
                </a:solidFill>
                <a:cs typeface="Tahoma" pitchFamily="34" charset="0"/>
              </a:rPr>
              <a:t>        </a:t>
            </a:r>
            <a:r>
              <a:rPr lang="en-US" sz="1800" b="1" dirty="0" err="1">
                <a:solidFill>
                  <a:srgbClr val="000000"/>
                </a:solidFill>
                <a:cs typeface="Tahoma" pitchFamily="34" charset="0"/>
              </a:rPr>
              <a:t>offButton.addActionListener</a:t>
            </a:r>
            <a:r>
              <a:rPr lang="en-US" sz="1800" b="1" dirty="0">
                <a:solidFill>
                  <a:srgbClr val="000000"/>
                </a:solidFill>
                <a:cs typeface="Tahoma" pitchFamily="34" charset="0"/>
              </a:rPr>
              <a:t>(</a:t>
            </a:r>
            <a:r>
              <a:rPr lang="en-US" sz="1800" b="1" dirty="0" err="1">
                <a:solidFill>
                  <a:srgbClr val="000000"/>
                </a:solidFill>
                <a:cs typeface="Tahoma" pitchFamily="34" charset="0"/>
              </a:rPr>
              <a:t>bl</a:t>
            </a:r>
            <a:r>
              <a:rPr lang="en-US" sz="1800" b="1" dirty="0">
                <a:solidFill>
                  <a:srgbClr val="000000"/>
                </a:solidFill>
                <a:cs typeface="Tahoma" pitchFamily="34" charset="0"/>
              </a:rPr>
              <a:t>);</a:t>
            </a:r>
          </a:p>
          <a:p>
            <a:pPr eaLnBrk="0" hangingPunct="0"/>
            <a:r>
              <a:rPr lang="en-US" sz="1800" dirty="0">
                <a:solidFill>
                  <a:srgbClr val="000000"/>
                </a:solidFill>
                <a:cs typeface="Tahoma" pitchFamily="34" charset="0"/>
              </a:rPr>
              <a:t>        </a:t>
            </a:r>
            <a:r>
              <a:rPr lang="en-US" sz="1800" dirty="0" err="1">
                <a:solidFill>
                  <a:srgbClr val="000000"/>
                </a:solidFill>
                <a:cs typeface="Tahoma" pitchFamily="34" charset="0"/>
              </a:rPr>
              <a:t>content.add</a:t>
            </a:r>
            <a:r>
              <a:rPr lang="en-US" sz="1800" dirty="0">
                <a:solidFill>
                  <a:srgbClr val="000000"/>
                </a:solidFill>
                <a:cs typeface="Tahoma" pitchFamily="34" charset="0"/>
              </a:rPr>
              <a:t>(</a:t>
            </a:r>
            <a:r>
              <a:rPr lang="en-US" sz="1800" dirty="0" err="1">
                <a:solidFill>
                  <a:srgbClr val="000000"/>
                </a:solidFill>
                <a:cs typeface="Tahoma" pitchFamily="34" charset="0"/>
              </a:rPr>
              <a:t>offButton</a:t>
            </a:r>
            <a:r>
              <a:rPr lang="en-US" sz="1800" dirty="0">
                <a:solidFill>
                  <a:srgbClr val="000000"/>
                </a:solidFill>
                <a:cs typeface="Tahoma" pitchFamily="34" charset="0"/>
              </a:rPr>
              <a:t>);</a:t>
            </a:r>
          </a:p>
          <a:p>
            <a:pPr eaLnBrk="0" hangingPunct="0"/>
            <a:r>
              <a:rPr lang="en-US" sz="1800" dirty="0">
                <a:solidFill>
                  <a:srgbClr val="000000"/>
                </a:solidFill>
                <a:cs typeface="Tahoma" pitchFamily="34" charset="0"/>
              </a:rPr>
              <a:t>        …</a:t>
            </a:r>
          </a:p>
        </p:txBody>
      </p:sp>
      <p:sp>
        <p:nvSpPr>
          <p:cNvPr id="5" name="TextBox 4"/>
          <p:cNvSpPr txBox="1"/>
          <p:nvPr/>
        </p:nvSpPr>
        <p:spPr>
          <a:xfrm>
            <a:off x="5146334" y="5339669"/>
            <a:ext cx="3352800" cy="64633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eaLnBrk="0" hangingPunct="0"/>
            <a:r>
              <a:rPr lang="en-US" sz="1800" dirty="0"/>
              <a:t>Can we make clicking “On” enable the “Off” button (and vice versa)?</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Inner Classes</a:t>
            </a:r>
          </a:p>
        </p:txBody>
      </p:sp>
      <p:sp>
        <p:nvSpPr>
          <p:cNvPr id="3" name="Text Placeholder 2"/>
          <p:cNvSpPr>
            <a:spLocks noGrp="1"/>
          </p:cNvSpPr>
          <p:nvPr>
            <p:ph type="body" idx="1"/>
          </p:nvPr>
        </p:nvSpPr>
        <p:spPr/>
        <p:txBody>
          <a:bodyPr/>
          <a:lstStyle/>
          <a:p>
            <a:r>
              <a:rPr lang="en-US" dirty="0" smtClean="0"/>
              <a:t>Added to JDK 1.1 (no </a:t>
            </a:r>
            <a:r>
              <a:rPr lang="en-US" dirty="0" err="1" smtClean="0"/>
              <a:t>JavaVM</a:t>
            </a:r>
            <a:r>
              <a:rPr lang="en-US" dirty="0" smtClean="0"/>
              <a:t> support)</a:t>
            </a:r>
          </a:p>
          <a:p>
            <a:r>
              <a:rPr lang="en-US" dirty="0" smtClean="0"/>
              <a:t>Define a </a:t>
            </a:r>
            <a:r>
              <a:rPr lang="en-US" b="1" dirty="0" smtClean="0"/>
              <a:t>class</a:t>
            </a:r>
            <a:r>
              <a:rPr lang="en-US" dirty="0" smtClean="0"/>
              <a:t> inside a scope</a:t>
            </a:r>
          </a:p>
          <a:p>
            <a:r>
              <a:rPr lang="en-US" dirty="0" smtClean="0"/>
              <a:t>It has access to variables in the containing scope including </a:t>
            </a:r>
            <a:r>
              <a:rPr lang="en-US" b="1" dirty="0" smtClean="0"/>
              <a:t>private</a:t>
            </a:r>
            <a:r>
              <a:rPr lang="en-US" dirty="0" smtClean="0"/>
              <a:t> instance variables!</a:t>
            </a:r>
          </a:p>
        </p:txBody>
      </p:sp>
      <p:sp>
        <p:nvSpPr>
          <p:cNvPr id="4" name="TextBox 3"/>
          <p:cNvSpPr txBox="1"/>
          <p:nvPr/>
        </p:nvSpPr>
        <p:spPr>
          <a:xfrm>
            <a:off x="1052316" y="4224377"/>
            <a:ext cx="6760569" cy="523220"/>
          </a:xfrm>
          <a:prstGeom prst="rect">
            <a:avLst/>
          </a:prstGeom>
          <a:noFill/>
        </p:spPr>
        <p:txBody>
          <a:bodyPr wrap="none" rtlCol="0">
            <a:spAutoFit/>
          </a:bodyPr>
          <a:lstStyle/>
          <a:p>
            <a:r>
              <a:rPr lang="en-US" sz="2800" dirty="0" smtClean="0"/>
              <a:t>What deficiency in Java is this making up for?</a:t>
            </a:r>
            <a:endParaRPr lang="en-US" sz="2800" dirty="0"/>
          </a:p>
        </p:txBody>
      </p:sp>
      <p:sp>
        <p:nvSpPr>
          <p:cNvPr id="5" name="TextBox 4"/>
          <p:cNvSpPr txBox="1"/>
          <p:nvPr/>
        </p:nvSpPr>
        <p:spPr>
          <a:xfrm>
            <a:off x="2475555" y="4793043"/>
            <a:ext cx="5486400"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No </a:t>
            </a:r>
            <a:r>
              <a:rPr lang="en-US" b="1" dirty="0" smtClean="0"/>
              <a:t>lambda</a:t>
            </a:r>
            <a:r>
              <a:rPr lang="en-US" dirty="0" smtClean="0"/>
              <a:t>!   There is no way in Java to dynamically construct a procedure.  Inner classes provide a more cumbersome, less expressive (but easier to </a:t>
            </a:r>
            <a:r>
              <a:rPr lang="en-US" dirty="0" err="1" smtClean="0"/>
              <a:t>typecheck</a:t>
            </a:r>
            <a:r>
              <a:rPr lang="en-US" dirty="0" smtClean="0"/>
              <a:t> statically) substitute.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ChangeArrowheads="1"/>
          </p:cNvSpPr>
          <p:nvPr/>
        </p:nvSpPr>
        <p:spPr bwMode="auto">
          <a:xfrm>
            <a:off x="613169" y="235410"/>
            <a:ext cx="7162800" cy="6134100"/>
          </a:xfrm>
          <a:prstGeom prst="rect">
            <a:avLst/>
          </a:prstGeom>
          <a:noFill/>
          <a:ln w="31750">
            <a:noFill/>
            <a:miter lim="800000"/>
            <a:headEnd/>
            <a:tailEnd/>
          </a:ln>
          <a:effectLst/>
        </p:spPr>
        <p:txBody>
          <a:bodyPr>
            <a:spAutoFit/>
          </a:bodyPr>
          <a:lstStyle/>
          <a:p>
            <a:pPr eaLnBrk="0" hangingPunct="0"/>
            <a:r>
              <a:rPr lang="en-US" sz="1800" dirty="0">
                <a:solidFill>
                  <a:srgbClr val="7F0055"/>
                </a:solidFill>
                <a:cs typeface="Tahoma" pitchFamily="34" charset="0"/>
              </a:rPr>
              <a:t>public</a:t>
            </a:r>
            <a:r>
              <a:rPr lang="en-US" sz="1800" dirty="0">
                <a:solidFill>
                  <a:srgbClr val="000000"/>
                </a:solidFill>
                <a:cs typeface="Tahoma" pitchFamily="34" charset="0"/>
              </a:rPr>
              <a:t> </a:t>
            </a:r>
            <a:r>
              <a:rPr lang="en-US" sz="1800" dirty="0">
                <a:solidFill>
                  <a:srgbClr val="7F0055"/>
                </a:solidFill>
                <a:cs typeface="Tahoma" pitchFamily="34" charset="0"/>
              </a:rPr>
              <a:t>class</a:t>
            </a:r>
            <a:r>
              <a:rPr lang="en-US" sz="1800" dirty="0">
                <a:solidFill>
                  <a:srgbClr val="000000"/>
                </a:solidFill>
                <a:cs typeface="Tahoma" pitchFamily="34" charset="0"/>
              </a:rPr>
              <a:t> Main {</a:t>
            </a:r>
          </a:p>
          <a:p>
            <a:pPr eaLnBrk="0" hangingPunct="0"/>
            <a:r>
              <a:rPr lang="en-US" sz="1800" dirty="0">
                <a:solidFill>
                  <a:srgbClr val="7F0055"/>
                </a:solidFill>
                <a:cs typeface="Tahoma" pitchFamily="34" charset="0"/>
              </a:rPr>
              <a:t>   private</a:t>
            </a:r>
            <a:r>
              <a:rPr lang="en-US" sz="1800" dirty="0">
                <a:solidFill>
                  <a:srgbClr val="000000"/>
                </a:solidFill>
                <a:cs typeface="Tahoma" pitchFamily="34" charset="0"/>
              </a:rPr>
              <a:t> </a:t>
            </a:r>
            <a:r>
              <a:rPr lang="en-US" sz="1800" dirty="0">
                <a:solidFill>
                  <a:srgbClr val="7F0055"/>
                </a:solidFill>
                <a:cs typeface="Tahoma" pitchFamily="34" charset="0"/>
              </a:rPr>
              <a:t>static</a:t>
            </a:r>
            <a:r>
              <a:rPr lang="en-US" sz="1800" dirty="0">
                <a:solidFill>
                  <a:srgbClr val="000000"/>
                </a:solidFill>
                <a:cs typeface="Tahoma" pitchFamily="34" charset="0"/>
              </a:rPr>
              <a:t> </a:t>
            </a:r>
            <a:r>
              <a:rPr lang="en-US" sz="1800" dirty="0">
                <a:solidFill>
                  <a:srgbClr val="7F0055"/>
                </a:solidFill>
                <a:cs typeface="Tahoma" pitchFamily="34" charset="0"/>
              </a:rPr>
              <a:t>void</a:t>
            </a:r>
            <a:r>
              <a:rPr lang="en-US" sz="1800" dirty="0">
                <a:solidFill>
                  <a:srgbClr val="000000"/>
                </a:solidFill>
                <a:cs typeface="Tahoma" pitchFamily="34" charset="0"/>
              </a:rPr>
              <a:t> </a:t>
            </a:r>
            <a:r>
              <a:rPr lang="en-US" sz="1800" dirty="0" err="1">
                <a:solidFill>
                  <a:srgbClr val="000000"/>
                </a:solidFill>
                <a:cs typeface="Tahoma" pitchFamily="34" charset="0"/>
              </a:rPr>
              <a:t>showGUI</a:t>
            </a:r>
            <a:r>
              <a:rPr lang="en-US" sz="1800" dirty="0">
                <a:solidFill>
                  <a:srgbClr val="000000"/>
                </a:solidFill>
                <a:cs typeface="Tahoma" pitchFamily="34" charset="0"/>
              </a:rPr>
              <a:t>() {</a:t>
            </a:r>
          </a:p>
          <a:p>
            <a:pPr eaLnBrk="0" hangingPunct="0"/>
            <a:r>
              <a:rPr lang="nn-NO" sz="1800" dirty="0">
                <a:solidFill>
                  <a:srgbClr val="000000"/>
                </a:solidFill>
                <a:cs typeface="Tahoma" pitchFamily="34" charset="0"/>
              </a:rPr>
              <a:t>        JFrame frame = </a:t>
            </a:r>
            <a:r>
              <a:rPr lang="nn-NO" sz="1800" dirty="0">
                <a:solidFill>
                  <a:srgbClr val="7F0055"/>
                </a:solidFill>
                <a:cs typeface="Tahoma" pitchFamily="34" charset="0"/>
              </a:rPr>
              <a:t>new</a:t>
            </a:r>
            <a:r>
              <a:rPr lang="nn-NO" sz="1800" dirty="0">
                <a:solidFill>
                  <a:srgbClr val="000000"/>
                </a:solidFill>
                <a:cs typeface="Tahoma" pitchFamily="34" charset="0"/>
              </a:rPr>
              <a:t> JFrame(</a:t>
            </a:r>
            <a:r>
              <a:rPr lang="nn-NO" sz="1800" dirty="0">
                <a:solidFill>
                  <a:srgbClr val="2A00FF"/>
                </a:solidFill>
                <a:cs typeface="Tahoma" pitchFamily="34" charset="0"/>
              </a:rPr>
              <a:t>"Swing GUI"</a:t>
            </a:r>
            <a:r>
              <a:rPr lang="nn-NO" sz="1800" dirty="0">
                <a:solidFill>
                  <a:srgbClr val="000000"/>
                </a:solidFill>
                <a:cs typeface="Tahoma" pitchFamily="34" charset="0"/>
              </a:rPr>
              <a:t>);</a:t>
            </a:r>
          </a:p>
          <a:p>
            <a:pPr eaLnBrk="0" hangingPunct="0"/>
            <a:r>
              <a:rPr lang="en-US" sz="1800" dirty="0">
                <a:solidFill>
                  <a:srgbClr val="000000"/>
                </a:solidFill>
                <a:cs typeface="Tahoma" pitchFamily="34" charset="0"/>
              </a:rPr>
              <a:t>        </a:t>
            </a:r>
            <a:r>
              <a:rPr lang="en-US" sz="1800" dirty="0" err="1">
                <a:solidFill>
                  <a:srgbClr val="000000"/>
                </a:solidFill>
                <a:cs typeface="Tahoma" pitchFamily="34" charset="0"/>
              </a:rPr>
              <a:t>java.awt.Container</a:t>
            </a:r>
            <a:r>
              <a:rPr lang="en-US" sz="1800" dirty="0">
                <a:solidFill>
                  <a:srgbClr val="000000"/>
                </a:solidFill>
                <a:cs typeface="Tahoma" pitchFamily="34" charset="0"/>
              </a:rPr>
              <a:t> content = </a:t>
            </a:r>
            <a:r>
              <a:rPr lang="en-US" sz="1800" dirty="0" err="1">
                <a:solidFill>
                  <a:srgbClr val="000000"/>
                </a:solidFill>
                <a:cs typeface="Tahoma" pitchFamily="34" charset="0"/>
              </a:rPr>
              <a:t>frame.getContentPane</a:t>
            </a:r>
            <a:r>
              <a:rPr lang="en-US" sz="1800" dirty="0">
                <a:solidFill>
                  <a:srgbClr val="000000"/>
                </a:solidFill>
                <a:cs typeface="Tahoma" pitchFamily="34" charset="0"/>
              </a:rPr>
              <a:t>();</a:t>
            </a:r>
          </a:p>
          <a:p>
            <a:pPr eaLnBrk="0" hangingPunct="0"/>
            <a:r>
              <a:rPr lang="en-US" sz="1800" dirty="0">
                <a:solidFill>
                  <a:srgbClr val="000000"/>
                </a:solidFill>
                <a:cs typeface="Tahoma" pitchFamily="34" charset="0"/>
              </a:rPr>
              <a:t>        </a:t>
            </a:r>
            <a:r>
              <a:rPr lang="en-US" sz="1800" dirty="0" err="1">
                <a:solidFill>
                  <a:srgbClr val="000000"/>
                </a:solidFill>
                <a:cs typeface="Tahoma" pitchFamily="34" charset="0"/>
              </a:rPr>
              <a:t>content.setLayout</a:t>
            </a:r>
            <a:r>
              <a:rPr lang="en-US" sz="1800" dirty="0">
                <a:solidFill>
                  <a:srgbClr val="000000"/>
                </a:solidFill>
                <a:cs typeface="Tahoma" pitchFamily="34" charset="0"/>
              </a:rPr>
              <a:t>(</a:t>
            </a:r>
            <a:r>
              <a:rPr lang="en-US" sz="1800" dirty="0">
                <a:solidFill>
                  <a:srgbClr val="7F0055"/>
                </a:solidFill>
                <a:cs typeface="Tahoma" pitchFamily="34" charset="0"/>
              </a:rPr>
              <a:t>new</a:t>
            </a:r>
            <a:r>
              <a:rPr lang="en-US" sz="1800" dirty="0">
                <a:solidFill>
                  <a:srgbClr val="000000"/>
                </a:solidFill>
                <a:cs typeface="Tahoma" pitchFamily="34" charset="0"/>
              </a:rPr>
              <a:t> </a:t>
            </a:r>
            <a:r>
              <a:rPr lang="en-US" sz="1800" dirty="0" err="1">
                <a:solidFill>
                  <a:srgbClr val="000000"/>
                </a:solidFill>
                <a:cs typeface="Tahoma" pitchFamily="34" charset="0"/>
              </a:rPr>
              <a:t>FlowLayout</a:t>
            </a:r>
            <a:r>
              <a:rPr lang="en-US" sz="1800" dirty="0">
                <a:solidFill>
                  <a:srgbClr val="000000"/>
                </a:solidFill>
                <a:cs typeface="Tahoma" pitchFamily="34" charset="0"/>
              </a:rPr>
              <a:t>());</a:t>
            </a:r>
          </a:p>
          <a:p>
            <a:pPr eaLnBrk="0" hangingPunct="0"/>
            <a:r>
              <a:rPr lang="en-US" sz="1800" dirty="0">
                <a:solidFill>
                  <a:srgbClr val="000000"/>
                </a:solidFill>
                <a:cs typeface="Tahoma" pitchFamily="34" charset="0"/>
              </a:rPr>
              <a:t>        </a:t>
            </a:r>
            <a:r>
              <a:rPr lang="en-US" sz="1800" dirty="0">
                <a:solidFill>
                  <a:srgbClr val="7F0055"/>
                </a:solidFill>
                <a:cs typeface="Tahoma" pitchFamily="34" charset="0"/>
              </a:rPr>
              <a:t>final</a:t>
            </a:r>
            <a:r>
              <a:rPr lang="en-US" sz="1800" dirty="0">
                <a:solidFill>
                  <a:srgbClr val="000000"/>
                </a:solidFill>
                <a:cs typeface="Tahoma" pitchFamily="34" charset="0"/>
              </a:rPr>
              <a:t> </a:t>
            </a:r>
            <a:r>
              <a:rPr lang="en-US" sz="1800" dirty="0" err="1">
                <a:solidFill>
                  <a:srgbClr val="000000"/>
                </a:solidFill>
                <a:cs typeface="Tahoma" pitchFamily="34" charset="0"/>
              </a:rPr>
              <a:t>JButton</a:t>
            </a:r>
            <a:r>
              <a:rPr lang="en-US" sz="1800" dirty="0">
                <a:solidFill>
                  <a:srgbClr val="000000"/>
                </a:solidFill>
                <a:cs typeface="Tahoma" pitchFamily="34" charset="0"/>
              </a:rPr>
              <a:t> </a:t>
            </a:r>
            <a:r>
              <a:rPr lang="en-US" sz="1800" dirty="0" err="1">
                <a:solidFill>
                  <a:srgbClr val="000000"/>
                </a:solidFill>
                <a:cs typeface="Tahoma" pitchFamily="34" charset="0"/>
              </a:rPr>
              <a:t>onButton</a:t>
            </a:r>
            <a:r>
              <a:rPr lang="en-US" sz="1800" dirty="0">
                <a:solidFill>
                  <a:srgbClr val="000000"/>
                </a:solidFill>
                <a:cs typeface="Tahoma" pitchFamily="34" charset="0"/>
              </a:rPr>
              <a:t> = </a:t>
            </a:r>
            <a:r>
              <a:rPr lang="en-US" sz="1800" dirty="0">
                <a:solidFill>
                  <a:srgbClr val="7F0055"/>
                </a:solidFill>
                <a:cs typeface="Tahoma" pitchFamily="34" charset="0"/>
              </a:rPr>
              <a:t>new</a:t>
            </a:r>
            <a:r>
              <a:rPr lang="en-US" sz="1800" dirty="0">
                <a:solidFill>
                  <a:srgbClr val="000000"/>
                </a:solidFill>
                <a:cs typeface="Tahoma" pitchFamily="34" charset="0"/>
              </a:rPr>
              <a:t> </a:t>
            </a:r>
            <a:r>
              <a:rPr lang="en-US" sz="1800" dirty="0" err="1">
                <a:solidFill>
                  <a:srgbClr val="000000"/>
                </a:solidFill>
                <a:cs typeface="Tahoma" pitchFamily="34" charset="0"/>
              </a:rPr>
              <a:t>JButton</a:t>
            </a:r>
            <a:r>
              <a:rPr lang="en-US" sz="1800" dirty="0">
                <a:solidFill>
                  <a:srgbClr val="000000"/>
                </a:solidFill>
                <a:cs typeface="Tahoma" pitchFamily="34" charset="0"/>
              </a:rPr>
              <a:t> (</a:t>
            </a:r>
            <a:r>
              <a:rPr lang="en-US" sz="1800" dirty="0">
                <a:solidFill>
                  <a:srgbClr val="2A00FF"/>
                </a:solidFill>
                <a:cs typeface="Tahoma" pitchFamily="34" charset="0"/>
              </a:rPr>
              <a:t>"On"</a:t>
            </a:r>
            <a:r>
              <a:rPr lang="en-US" sz="1800" dirty="0">
                <a:solidFill>
                  <a:srgbClr val="000000"/>
                </a:solidFill>
                <a:cs typeface="Tahoma" pitchFamily="34" charset="0"/>
              </a:rPr>
              <a:t>);</a:t>
            </a:r>
          </a:p>
          <a:p>
            <a:pPr eaLnBrk="0" hangingPunct="0"/>
            <a:r>
              <a:rPr lang="en-US" sz="1800" dirty="0">
                <a:solidFill>
                  <a:srgbClr val="000000"/>
                </a:solidFill>
                <a:cs typeface="Tahoma" pitchFamily="34" charset="0"/>
              </a:rPr>
              <a:t>        </a:t>
            </a:r>
            <a:r>
              <a:rPr lang="en-US" sz="1800" dirty="0">
                <a:solidFill>
                  <a:srgbClr val="7F0055"/>
                </a:solidFill>
                <a:cs typeface="Tahoma" pitchFamily="34" charset="0"/>
              </a:rPr>
              <a:t>final</a:t>
            </a:r>
            <a:r>
              <a:rPr lang="en-US" sz="1800" dirty="0">
                <a:solidFill>
                  <a:srgbClr val="000000"/>
                </a:solidFill>
                <a:cs typeface="Tahoma" pitchFamily="34" charset="0"/>
              </a:rPr>
              <a:t> </a:t>
            </a:r>
            <a:r>
              <a:rPr lang="en-US" sz="1800" dirty="0" err="1">
                <a:solidFill>
                  <a:srgbClr val="000000"/>
                </a:solidFill>
                <a:cs typeface="Tahoma" pitchFamily="34" charset="0"/>
              </a:rPr>
              <a:t>JButton</a:t>
            </a:r>
            <a:r>
              <a:rPr lang="en-US" sz="1800" dirty="0">
                <a:solidFill>
                  <a:srgbClr val="000000"/>
                </a:solidFill>
                <a:cs typeface="Tahoma" pitchFamily="34" charset="0"/>
              </a:rPr>
              <a:t> </a:t>
            </a:r>
            <a:r>
              <a:rPr lang="en-US" sz="1800" dirty="0" err="1">
                <a:solidFill>
                  <a:srgbClr val="000000"/>
                </a:solidFill>
                <a:cs typeface="Tahoma" pitchFamily="34" charset="0"/>
              </a:rPr>
              <a:t>offButton</a:t>
            </a:r>
            <a:r>
              <a:rPr lang="en-US" sz="1800" dirty="0">
                <a:solidFill>
                  <a:srgbClr val="000000"/>
                </a:solidFill>
                <a:cs typeface="Tahoma" pitchFamily="34" charset="0"/>
              </a:rPr>
              <a:t> = </a:t>
            </a:r>
            <a:r>
              <a:rPr lang="en-US" sz="1800" dirty="0">
                <a:solidFill>
                  <a:srgbClr val="7F0055"/>
                </a:solidFill>
                <a:cs typeface="Tahoma" pitchFamily="34" charset="0"/>
              </a:rPr>
              <a:t>new</a:t>
            </a:r>
            <a:r>
              <a:rPr lang="en-US" sz="1800" dirty="0">
                <a:solidFill>
                  <a:srgbClr val="000000"/>
                </a:solidFill>
                <a:cs typeface="Tahoma" pitchFamily="34" charset="0"/>
              </a:rPr>
              <a:t> </a:t>
            </a:r>
            <a:r>
              <a:rPr lang="en-US" sz="1800" dirty="0" err="1">
                <a:solidFill>
                  <a:srgbClr val="000000"/>
                </a:solidFill>
                <a:cs typeface="Tahoma" pitchFamily="34" charset="0"/>
              </a:rPr>
              <a:t>JButton</a:t>
            </a:r>
            <a:r>
              <a:rPr lang="en-US" sz="1800" dirty="0">
                <a:solidFill>
                  <a:srgbClr val="000000"/>
                </a:solidFill>
                <a:cs typeface="Tahoma" pitchFamily="34" charset="0"/>
              </a:rPr>
              <a:t> (</a:t>
            </a:r>
            <a:r>
              <a:rPr lang="en-US" sz="1800" dirty="0">
                <a:solidFill>
                  <a:srgbClr val="2A00FF"/>
                </a:solidFill>
                <a:cs typeface="Tahoma" pitchFamily="34" charset="0"/>
              </a:rPr>
              <a:t>"Off"</a:t>
            </a:r>
            <a:r>
              <a:rPr lang="en-US" sz="1800" dirty="0">
                <a:solidFill>
                  <a:srgbClr val="000000"/>
                </a:solidFill>
                <a:cs typeface="Tahoma" pitchFamily="34" charset="0"/>
              </a:rPr>
              <a:t>);</a:t>
            </a:r>
          </a:p>
          <a:p>
            <a:pPr eaLnBrk="0" hangingPunct="0"/>
            <a:endParaRPr lang="en-US" sz="1800" dirty="0">
              <a:cs typeface="Tahoma" pitchFamily="34" charset="0"/>
            </a:endParaRPr>
          </a:p>
          <a:p>
            <a:pPr eaLnBrk="0" hangingPunct="0"/>
            <a:r>
              <a:rPr lang="en-US" sz="1800" dirty="0">
                <a:solidFill>
                  <a:srgbClr val="000000"/>
                </a:solidFill>
                <a:cs typeface="Tahoma" pitchFamily="34" charset="0"/>
              </a:rPr>
              <a:t>        class </a:t>
            </a:r>
            <a:r>
              <a:rPr lang="en-US" sz="1800" dirty="0" err="1">
                <a:solidFill>
                  <a:srgbClr val="000000"/>
                </a:solidFill>
                <a:cs typeface="Tahoma" pitchFamily="34" charset="0"/>
              </a:rPr>
              <a:t>ButtonListener</a:t>
            </a:r>
            <a:r>
              <a:rPr lang="en-US" sz="1800" dirty="0">
                <a:solidFill>
                  <a:srgbClr val="000000"/>
                </a:solidFill>
                <a:cs typeface="Tahoma" pitchFamily="34" charset="0"/>
              </a:rPr>
              <a:t> implements </a:t>
            </a:r>
            <a:r>
              <a:rPr lang="en-US" sz="1800" dirty="0" err="1">
                <a:solidFill>
                  <a:srgbClr val="000000"/>
                </a:solidFill>
                <a:cs typeface="Tahoma" pitchFamily="34" charset="0"/>
              </a:rPr>
              <a:t>ActionListener</a:t>
            </a:r>
            <a:r>
              <a:rPr lang="en-US" sz="1800" dirty="0">
                <a:solidFill>
                  <a:srgbClr val="000000"/>
                </a:solidFill>
                <a:cs typeface="Tahoma" pitchFamily="34" charset="0"/>
              </a:rPr>
              <a:t> {</a:t>
            </a:r>
          </a:p>
          <a:p>
            <a:pPr eaLnBrk="0" hangingPunct="0"/>
            <a:r>
              <a:rPr lang="en-US" sz="1800" dirty="0">
                <a:solidFill>
                  <a:srgbClr val="000000"/>
                </a:solidFill>
                <a:cs typeface="Tahoma" pitchFamily="34" charset="0"/>
              </a:rPr>
              <a:t>           </a:t>
            </a:r>
            <a:r>
              <a:rPr lang="en-US" sz="1800" b="1" dirty="0">
                <a:solidFill>
                  <a:srgbClr val="7F0055"/>
                </a:solidFill>
                <a:cs typeface="Tahoma" pitchFamily="34" charset="0"/>
              </a:rPr>
              <a:t>public</a:t>
            </a:r>
            <a:r>
              <a:rPr lang="en-US" sz="1800" b="1" dirty="0">
                <a:solidFill>
                  <a:srgbClr val="000000"/>
                </a:solidFill>
                <a:cs typeface="Tahoma" pitchFamily="34" charset="0"/>
              </a:rPr>
              <a:t> </a:t>
            </a:r>
            <a:r>
              <a:rPr lang="en-US" sz="1800" b="1" dirty="0">
                <a:solidFill>
                  <a:srgbClr val="7F0055"/>
                </a:solidFill>
                <a:cs typeface="Tahoma" pitchFamily="34" charset="0"/>
              </a:rPr>
              <a:t>void</a:t>
            </a:r>
            <a:r>
              <a:rPr lang="en-US" sz="1800" b="1" dirty="0">
                <a:solidFill>
                  <a:srgbClr val="000000"/>
                </a:solidFill>
                <a:cs typeface="Tahoma" pitchFamily="34" charset="0"/>
              </a:rPr>
              <a:t> </a:t>
            </a:r>
            <a:r>
              <a:rPr lang="en-US" sz="1800" b="1" dirty="0" err="1">
                <a:solidFill>
                  <a:srgbClr val="000000"/>
                </a:solidFill>
                <a:cs typeface="Tahoma" pitchFamily="34" charset="0"/>
              </a:rPr>
              <a:t>actionPerformed</a:t>
            </a:r>
            <a:r>
              <a:rPr lang="en-US" sz="1800" b="1" dirty="0">
                <a:solidFill>
                  <a:srgbClr val="000000"/>
                </a:solidFill>
                <a:cs typeface="Tahoma" pitchFamily="34" charset="0"/>
              </a:rPr>
              <a:t> (</a:t>
            </a:r>
            <a:r>
              <a:rPr lang="en-US" sz="1800" b="1" dirty="0" err="1">
                <a:solidFill>
                  <a:srgbClr val="000000"/>
                </a:solidFill>
                <a:cs typeface="Tahoma" pitchFamily="34" charset="0"/>
              </a:rPr>
              <a:t>ActionEvent</a:t>
            </a:r>
            <a:r>
              <a:rPr lang="en-US" sz="1800" b="1" dirty="0">
                <a:solidFill>
                  <a:srgbClr val="000000"/>
                </a:solidFill>
                <a:cs typeface="Tahoma" pitchFamily="34" charset="0"/>
              </a:rPr>
              <a:t> e) {</a:t>
            </a:r>
          </a:p>
          <a:p>
            <a:pPr eaLnBrk="0" hangingPunct="0"/>
            <a:r>
              <a:rPr lang="en-US" sz="1800" b="1" dirty="0">
                <a:solidFill>
                  <a:srgbClr val="000000"/>
                </a:solidFill>
                <a:cs typeface="Tahoma" pitchFamily="34" charset="0"/>
              </a:rPr>
              <a:t>              </a:t>
            </a:r>
            <a:r>
              <a:rPr lang="en-US" sz="1800" b="1" dirty="0">
                <a:solidFill>
                  <a:srgbClr val="7F0055"/>
                </a:solidFill>
                <a:cs typeface="Tahoma" pitchFamily="34" charset="0"/>
              </a:rPr>
              <a:t>if</a:t>
            </a:r>
            <a:r>
              <a:rPr lang="en-US" sz="1800" b="1" dirty="0">
                <a:solidFill>
                  <a:srgbClr val="000000"/>
                </a:solidFill>
                <a:cs typeface="Tahoma" pitchFamily="34" charset="0"/>
              </a:rPr>
              <a:t> (</a:t>
            </a:r>
            <a:r>
              <a:rPr lang="en-US" sz="1800" b="1" dirty="0" err="1">
                <a:solidFill>
                  <a:srgbClr val="000000"/>
                </a:solidFill>
                <a:cs typeface="Tahoma" pitchFamily="34" charset="0"/>
              </a:rPr>
              <a:t>e.getActionCommand</a:t>
            </a:r>
            <a:r>
              <a:rPr lang="en-US" sz="1800" b="1" dirty="0">
                <a:solidFill>
                  <a:srgbClr val="000000"/>
                </a:solidFill>
                <a:cs typeface="Tahoma" pitchFamily="34" charset="0"/>
              </a:rPr>
              <a:t>().equals (</a:t>
            </a:r>
            <a:r>
              <a:rPr lang="en-US" sz="1800" b="1" dirty="0">
                <a:solidFill>
                  <a:srgbClr val="2A00FF"/>
                </a:solidFill>
                <a:cs typeface="Tahoma" pitchFamily="34" charset="0"/>
              </a:rPr>
              <a:t>"On"</a:t>
            </a:r>
            <a:r>
              <a:rPr lang="en-US" sz="1800" b="1" dirty="0">
                <a:solidFill>
                  <a:srgbClr val="000000"/>
                </a:solidFill>
                <a:cs typeface="Tahoma" pitchFamily="34" charset="0"/>
              </a:rPr>
              <a:t>)) {</a:t>
            </a:r>
          </a:p>
          <a:p>
            <a:pPr eaLnBrk="0" hangingPunct="0"/>
            <a:r>
              <a:rPr lang="en-US" sz="1800" b="1" dirty="0">
                <a:solidFill>
                  <a:srgbClr val="000000"/>
                </a:solidFill>
                <a:cs typeface="Tahoma" pitchFamily="34" charset="0"/>
              </a:rPr>
              <a:t>                 </a:t>
            </a:r>
            <a:r>
              <a:rPr lang="en-US" sz="1800" b="1" dirty="0" err="1">
                <a:solidFill>
                  <a:srgbClr val="000000"/>
                </a:solidFill>
                <a:cs typeface="Tahoma" pitchFamily="34" charset="0"/>
              </a:rPr>
              <a:t>onButton.setEnabled</a:t>
            </a:r>
            <a:r>
              <a:rPr lang="en-US" sz="1800" b="1" dirty="0">
                <a:solidFill>
                  <a:srgbClr val="000000"/>
                </a:solidFill>
                <a:cs typeface="Tahoma" pitchFamily="34" charset="0"/>
              </a:rPr>
              <a:t>(</a:t>
            </a:r>
            <a:r>
              <a:rPr lang="en-US" sz="1800" b="1" dirty="0">
                <a:solidFill>
                  <a:srgbClr val="7F0055"/>
                </a:solidFill>
                <a:cs typeface="Tahoma" pitchFamily="34" charset="0"/>
              </a:rPr>
              <a:t>false</a:t>
            </a:r>
            <a:r>
              <a:rPr lang="en-US" sz="1800" b="1" dirty="0">
                <a:solidFill>
                  <a:srgbClr val="000000"/>
                </a:solidFill>
                <a:cs typeface="Tahoma" pitchFamily="34" charset="0"/>
              </a:rPr>
              <a:t>);</a:t>
            </a:r>
          </a:p>
          <a:p>
            <a:pPr eaLnBrk="0" hangingPunct="0"/>
            <a:r>
              <a:rPr lang="en-US" sz="1800" b="1" dirty="0">
                <a:solidFill>
                  <a:srgbClr val="000000"/>
                </a:solidFill>
                <a:cs typeface="Tahoma" pitchFamily="34" charset="0"/>
              </a:rPr>
              <a:t>                 </a:t>
            </a:r>
            <a:r>
              <a:rPr lang="en-US" sz="1800" b="1" dirty="0" err="1">
                <a:solidFill>
                  <a:srgbClr val="000000"/>
                </a:solidFill>
                <a:cs typeface="Tahoma" pitchFamily="34" charset="0"/>
              </a:rPr>
              <a:t>offButton.setEnabled</a:t>
            </a:r>
            <a:r>
              <a:rPr lang="en-US" sz="1800" b="1" dirty="0">
                <a:solidFill>
                  <a:srgbClr val="000000"/>
                </a:solidFill>
                <a:cs typeface="Tahoma" pitchFamily="34" charset="0"/>
              </a:rPr>
              <a:t>(</a:t>
            </a:r>
            <a:r>
              <a:rPr lang="en-US" sz="1800" b="1" dirty="0">
                <a:solidFill>
                  <a:srgbClr val="7F0055"/>
                </a:solidFill>
                <a:cs typeface="Tahoma" pitchFamily="34" charset="0"/>
              </a:rPr>
              <a:t>true</a:t>
            </a:r>
            <a:r>
              <a:rPr lang="en-US" sz="1800" b="1" dirty="0">
                <a:solidFill>
                  <a:srgbClr val="000000"/>
                </a:solidFill>
                <a:cs typeface="Tahoma" pitchFamily="34" charset="0"/>
              </a:rPr>
              <a:t>);</a:t>
            </a:r>
          </a:p>
          <a:p>
            <a:pPr eaLnBrk="0" hangingPunct="0"/>
            <a:r>
              <a:rPr lang="en-US" sz="1800" b="1" dirty="0">
                <a:solidFill>
                  <a:srgbClr val="000000"/>
                </a:solidFill>
                <a:cs typeface="Tahoma" pitchFamily="34" charset="0"/>
              </a:rPr>
              <a:t>              } </a:t>
            </a:r>
            <a:r>
              <a:rPr lang="en-US" sz="1800" b="1" dirty="0">
                <a:solidFill>
                  <a:srgbClr val="7F0055"/>
                </a:solidFill>
                <a:cs typeface="Tahoma" pitchFamily="34" charset="0"/>
              </a:rPr>
              <a:t>else</a:t>
            </a:r>
            <a:r>
              <a:rPr lang="en-US" sz="1800" b="1" dirty="0">
                <a:solidFill>
                  <a:srgbClr val="000000"/>
                </a:solidFill>
                <a:cs typeface="Tahoma" pitchFamily="34" charset="0"/>
              </a:rPr>
              <a:t> </a:t>
            </a:r>
            <a:r>
              <a:rPr lang="en-US" sz="1800" b="1" dirty="0">
                <a:solidFill>
                  <a:srgbClr val="7F0055"/>
                </a:solidFill>
                <a:cs typeface="Tahoma" pitchFamily="34" charset="0"/>
              </a:rPr>
              <a:t>if</a:t>
            </a:r>
            <a:r>
              <a:rPr lang="en-US" sz="1800" b="1" dirty="0">
                <a:solidFill>
                  <a:srgbClr val="000000"/>
                </a:solidFill>
                <a:cs typeface="Tahoma" pitchFamily="34" charset="0"/>
              </a:rPr>
              <a:t> (</a:t>
            </a:r>
            <a:r>
              <a:rPr lang="en-US" sz="1800" b="1" dirty="0" err="1">
                <a:solidFill>
                  <a:srgbClr val="000000"/>
                </a:solidFill>
                <a:cs typeface="Tahoma" pitchFamily="34" charset="0"/>
              </a:rPr>
              <a:t>e.getActionCommand</a:t>
            </a:r>
            <a:r>
              <a:rPr lang="en-US" sz="1800" b="1" dirty="0">
                <a:solidFill>
                  <a:srgbClr val="000000"/>
                </a:solidFill>
                <a:cs typeface="Tahoma" pitchFamily="34" charset="0"/>
              </a:rPr>
              <a:t>().equals(</a:t>
            </a:r>
            <a:r>
              <a:rPr lang="en-US" sz="1800" b="1" dirty="0">
                <a:solidFill>
                  <a:srgbClr val="2A00FF"/>
                </a:solidFill>
                <a:cs typeface="Tahoma" pitchFamily="34" charset="0"/>
              </a:rPr>
              <a:t>"Off"</a:t>
            </a:r>
            <a:r>
              <a:rPr lang="en-US" sz="1800" b="1" dirty="0">
                <a:solidFill>
                  <a:srgbClr val="000000"/>
                </a:solidFill>
                <a:cs typeface="Tahoma" pitchFamily="34" charset="0"/>
              </a:rPr>
              <a:t>)) {</a:t>
            </a:r>
          </a:p>
          <a:p>
            <a:pPr eaLnBrk="0" hangingPunct="0"/>
            <a:r>
              <a:rPr lang="en-US" sz="1800" b="1" dirty="0">
                <a:solidFill>
                  <a:srgbClr val="000000"/>
                </a:solidFill>
                <a:cs typeface="Tahoma" pitchFamily="34" charset="0"/>
              </a:rPr>
              <a:t>                 </a:t>
            </a:r>
            <a:r>
              <a:rPr lang="en-US" sz="1800" b="1" dirty="0" err="1">
                <a:solidFill>
                  <a:srgbClr val="000000"/>
                </a:solidFill>
                <a:cs typeface="Tahoma" pitchFamily="34" charset="0"/>
              </a:rPr>
              <a:t>onButton.setEnabled</a:t>
            </a:r>
            <a:r>
              <a:rPr lang="en-US" sz="1800" b="1" dirty="0">
                <a:solidFill>
                  <a:srgbClr val="000000"/>
                </a:solidFill>
                <a:cs typeface="Tahoma" pitchFamily="34" charset="0"/>
              </a:rPr>
              <a:t>(</a:t>
            </a:r>
            <a:r>
              <a:rPr lang="en-US" sz="1800" b="1" dirty="0">
                <a:solidFill>
                  <a:srgbClr val="7F0055"/>
                </a:solidFill>
                <a:cs typeface="Tahoma" pitchFamily="34" charset="0"/>
              </a:rPr>
              <a:t>true</a:t>
            </a:r>
            <a:r>
              <a:rPr lang="en-US" sz="1800" b="1" dirty="0">
                <a:solidFill>
                  <a:srgbClr val="000000"/>
                </a:solidFill>
                <a:cs typeface="Tahoma" pitchFamily="34" charset="0"/>
              </a:rPr>
              <a:t>);</a:t>
            </a:r>
          </a:p>
          <a:p>
            <a:pPr eaLnBrk="0" hangingPunct="0"/>
            <a:r>
              <a:rPr lang="en-US" sz="1800" b="1" dirty="0">
                <a:solidFill>
                  <a:srgbClr val="000000"/>
                </a:solidFill>
                <a:cs typeface="Tahoma" pitchFamily="34" charset="0"/>
              </a:rPr>
              <a:t>                 </a:t>
            </a:r>
            <a:r>
              <a:rPr lang="en-US" sz="1800" b="1" dirty="0" err="1">
                <a:solidFill>
                  <a:srgbClr val="000000"/>
                </a:solidFill>
                <a:cs typeface="Tahoma" pitchFamily="34" charset="0"/>
              </a:rPr>
              <a:t>offButton.setEnabled</a:t>
            </a:r>
            <a:r>
              <a:rPr lang="en-US" sz="1800" b="1" dirty="0">
                <a:solidFill>
                  <a:srgbClr val="000000"/>
                </a:solidFill>
                <a:cs typeface="Tahoma" pitchFamily="34" charset="0"/>
              </a:rPr>
              <a:t>(</a:t>
            </a:r>
            <a:r>
              <a:rPr lang="en-US" sz="1800" b="1" dirty="0">
                <a:solidFill>
                  <a:srgbClr val="7F0055"/>
                </a:solidFill>
                <a:cs typeface="Tahoma" pitchFamily="34" charset="0"/>
              </a:rPr>
              <a:t>false</a:t>
            </a:r>
            <a:r>
              <a:rPr lang="en-US" sz="1800" b="1" dirty="0">
                <a:solidFill>
                  <a:srgbClr val="000000"/>
                </a:solidFill>
                <a:cs typeface="Tahoma" pitchFamily="34" charset="0"/>
              </a:rPr>
              <a:t>);</a:t>
            </a:r>
          </a:p>
          <a:p>
            <a:pPr eaLnBrk="0" hangingPunct="0"/>
            <a:r>
              <a:rPr lang="en-US" sz="1800" b="1" dirty="0">
                <a:solidFill>
                  <a:srgbClr val="000000"/>
                </a:solidFill>
                <a:cs typeface="Tahoma" pitchFamily="34" charset="0"/>
              </a:rPr>
              <a:t>              }</a:t>
            </a:r>
          </a:p>
          <a:p>
            <a:pPr eaLnBrk="0" hangingPunct="0"/>
            <a:r>
              <a:rPr lang="en-US" sz="1800" b="1" dirty="0">
                <a:solidFill>
                  <a:srgbClr val="000000"/>
                </a:solidFill>
                <a:cs typeface="Tahoma" pitchFamily="34" charset="0"/>
              </a:rPr>
              <a:t>           }</a:t>
            </a:r>
          </a:p>
          <a:p>
            <a:pPr eaLnBrk="0" hangingPunct="0"/>
            <a:r>
              <a:rPr lang="en-US" sz="1800" b="1" dirty="0">
                <a:solidFill>
                  <a:srgbClr val="000000"/>
                </a:solidFill>
                <a:cs typeface="Tahoma" pitchFamily="34" charset="0"/>
              </a:rPr>
              <a:t>        };</a:t>
            </a:r>
            <a:endParaRPr lang="en-US" sz="1800" b="1" dirty="0">
              <a:cs typeface="Tahoma" pitchFamily="34" charset="0"/>
            </a:endParaRPr>
          </a:p>
          <a:p>
            <a:pPr eaLnBrk="0" hangingPunct="0"/>
            <a:r>
              <a:rPr lang="en-US" sz="1800" dirty="0">
                <a:solidFill>
                  <a:srgbClr val="000000"/>
                </a:solidFill>
                <a:cs typeface="Tahoma" pitchFamily="34" charset="0"/>
              </a:rPr>
              <a:t>        </a:t>
            </a:r>
            <a:r>
              <a:rPr lang="en-US" sz="1800" dirty="0" err="1">
                <a:solidFill>
                  <a:srgbClr val="000000"/>
                </a:solidFill>
                <a:cs typeface="Tahoma" pitchFamily="34" charset="0"/>
              </a:rPr>
              <a:t>ButtonListener</a:t>
            </a:r>
            <a:r>
              <a:rPr lang="en-US" sz="1800" dirty="0">
                <a:solidFill>
                  <a:srgbClr val="000000"/>
                </a:solidFill>
                <a:cs typeface="Tahoma" pitchFamily="34" charset="0"/>
              </a:rPr>
              <a:t> </a:t>
            </a:r>
            <a:r>
              <a:rPr lang="en-US" sz="1800" dirty="0" err="1">
                <a:solidFill>
                  <a:srgbClr val="000000"/>
                </a:solidFill>
                <a:cs typeface="Tahoma" pitchFamily="34" charset="0"/>
              </a:rPr>
              <a:t>bl</a:t>
            </a:r>
            <a:r>
              <a:rPr lang="en-US" sz="1800" dirty="0">
                <a:solidFill>
                  <a:srgbClr val="000000"/>
                </a:solidFill>
                <a:cs typeface="Tahoma" pitchFamily="34" charset="0"/>
              </a:rPr>
              <a:t> = new </a:t>
            </a:r>
            <a:r>
              <a:rPr lang="en-US" sz="1800" dirty="0" err="1">
                <a:solidFill>
                  <a:srgbClr val="000000"/>
                </a:solidFill>
                <a:cs typeface="Tahoma" pitchFamily="34" charset="0"/>
              </a:rPr>
              <a:t>ButtonListener</a:t>
            </a:r>
            <a:r>
              <a:rPr lang="en-US" sz="1800" dirty="0">
                <a:solidFill>
                  <a:srgbClr val="000000"/>
                </a:solidFill>
                <a:cs typeface="Tahoma" pitchFamily="34" charset="0"/>
              </a:rPr>
              <a:t>();</a:t>
            </a:r>
          </a:p>
          <a:p>
            <a:pPr eaLnBrk="0" hangingPunct="0"/>
            <a:r>
              <a:rPr lang="en-US" sz="1800" dirty="0">
                <a:solidFill>
                  <a:srgbClr val="000000"/>
                </a:solidFill>
                <a:cs typeface="Tahoma" pitchFamily="34" charset="0"/>
              </a:rPr>
              <a:t>        </a:t>
            </a:r>
            <a:r>
              <a:rPr lang="en-US" sz="1800" dirty="0" err="1">
                <a:solidFill>
                  <a:srgbClr val="000000"/>
                </a:solidFill>
                <a:cs typeface="Tahoma" pitchFamily="34" charset="0"/>
              </a:rPr>
              <a:t>onButton.addActionListener</a:t>
            </a:r>
            <a:r>
              <a:rPr lang="en-US" sz="1800" dirty="0">
                <a:solidFill>
                  <a:srgbClr val="000000"/>
                </a:solidFill>
                <a:cs typeface="Tahoma" pitchFamily="34" charset="0"/>
              </a:rPr>
              <a:t>(</a:t>
            </a:r>
            <a:r>
              <a:rPr lang="en-US" sz="1800" dirty="0" err="1">
                <a:solidFill>
                  <a:srgbClr val="000000"/>
                </a:solidFill>
                <a:cs typeface="Tahoma" pitchFamily="34" charset="0"/>
              </a:rPr>
              <a:t>bl</a:t>
            </a:r>
            <a:r>
              <a:rPr lang="en-US" sz="1800" dirty="0">
                <a:solidFill>
                  <a:srgbClr val="000000"/>
                </a:solidFill>
                <a:cs typeface="Tahoma" pitchFamily="34" charset="0"/>
              </a:rPr>
              <a:t>);</a:t>
            </a:r>
          </a:p>
          <a:p>
            <a:pPr eaLnBrk="0" hangingPunct="0"/>
            <a:r>
              <a:rPr lang="en-US" sz="1800" dirty="0">
                <a:solidFill>
                  <a:srgbClr val="000000"/>
                </a:solidFill>
                <a:cs typeface="Tahoma" pitchFamily="34" charset="0"/>
              </a:rPr>
              <a:t>        </a:t>
            </a:r>
            <a:r>
              <a:rPr lang="en-US" sz="1800" dirty="0" err="1">
                <a:solidFill>
                  <a:srgbClr val="000000"/>
                </a:solidFill>
                <a:cs typeface="Tahoma" pitchFamily="34" charset="0"/>
              </a:rPr>
              <a:t>content.add</a:t>
            </a:r>
            <a:r>
              <a:rPr lang="en-US" sz="1800" dirty="0">
                <a:solidFill>
                  <a:srgbClr val="000000"/>
                </a:solidFill>
                <a:cs typeface="Tahoma" pitchFamily="34" charset="0"/>
              </a:rPr>
              <a:t>(</a:t>
            </a:r>
            <a:r>
              <a:rPr lang="en-US" sz="1800" dirty="0" err="1">
                <a:solidFill>
                  <a:srgbClr val="000000"/>
                </a:solidFill>
                <a:cs typeface="Tahoma" pitchFamily="34" charset="0"/>
              </a:rPr>
              <a:t>onButton</a:t>
            </a:r>
            <a:r>
              <a:rPr lang="en-US" sz="1800" dirty="0">
                <a:solidFill>
                  <a:srgbClr val="000000"/>
                </a:solidFill>
                <a:cs typeface="Tahoma" pitchFamily="34" charset="0"/>
              </a:rPr>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8" name="Picture 8" descr="IBM-705-1954"/>
          <p:cNvPicPr>
            <a:picLocks noChangeAspect="1" noChangeArrowheads="1"/>
          </p:cNvPicPr>
          <p:nvPr/>
        </p:nvPicPr>
        <p:blipFill>
          <a:blip r:embed="rId2" cstate="print"/>
          <a:srcRect/>
          <a:stretch>
            <a:fillRect/>
          </a:stretch>
        </p:blipFill>
        <p:spPr bwMode="auto">
          <a:xfrm>
            <a:off x="-16375" y="-116120"/>
            <a:ext cx="9255723" cy="7172492"/>
          </a:xfrm>
          <a:prstGeom prst="rect">
            <a:avLst/>
          </a:prstGeom>
          <a:noFill/>
        </p:spPr>
      </p:pic>
      <p:sp>
        <p:nvSpPr>
          <p:cNvPr id="66569" name="Text Box 9"/>
          <p:cNvSpPr txBox="1">
            <a:spLocks noChangeArrowheads="1"/>
          </p:cNvSpPr>
          <p:nvPr/>
        </p:nvSpPr>
        <p:spPr bwMode="auto">
          <a:xfrm>
            <a:off x="236788" y="4850875"/>
            <a:ext cx="2476814" cy="1323439"/>
          </a:xfrm>
          <a:prstGeom prst="rect">
            <a:avLst/>
          </a:prstGeom>
          <a:noFill/>
          <a:ln w="31750">
            <a:noFill/>
            <a:miter lim="800000"/>
            <a:headEnd/>
            <a:tailEnd/>
          </a:ln>
          <a:effectLst/>
        </p:spPr>
        <p:txBody>
          <a:bodyPr wrap="square">
            <a:spAutoFit/>
          </a:bodyPr>
          <a:lstStyle/>
          <a:p>
            <a:pPr algn="r"/>
            <a:r>
              <a:rPr lang="en-US" sz="4000" dirty="0"/>
              <a:t>IBM </a:t>
            </a:r>
            <a:r>
              <a:rPr lang="en-US" sz="4000" dirty="0" smtClean="0"/>
              <a:t>705 (1954)</a:t>
            </a:r>
            <a:endParaRPr lang="en-US" sz="40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Anonymous Classes</a:t>
            </a:r>
          </a:p>
        </p:txBody>
      </p:sp>
      <p:sp>
        <p:nvSpPr>
          <p:cNvPr id="3" name="Text Placeholder 2"/>
          <p:cNvSpPr>
            <a:spLocks noGrp="1"/>
          </p:cNvSpPr>
          <p:nvPr>
            <p:ph type="body" idx="1"/>
          </p:nvPr>
        </p:nvSpPr>
        <p:spPr>
          <a:xfrm>
            <a:off x="457200" y="1600201"/>
            <a:ext cx="8229600" cy="762000"/>
          </a:xfrm>
        </p:spPr>
        <p:txBody>
          <a:bodyPr/>
          <a:lstStyle/>
          <a:p>
            <a:pPr>
              <a:buNone/>
            </a:pPr>
            <a:r>
              <a:rPr lang="en-US" dirty="0" smtClean="0"/>
              <a:t>No need to give inner classes names!</a:t>
            </a:r>
          </a:p>
        </p:txBody>
      </p:sp>
      <p:sp>
        <p:nvSpPr>
          <p:cNvPr id="13315" name="TextBox 3"/>
          <p:cNvSpPr txBox="1">
            <a:spLocks noChangeArrowheads="1"/>
          </p:cNvSpPr>
          <p:nvPr/>
        </p:nvSpPr>
        <p:spPr bwMode="auto">
          <a:xfrm>
            <a:off x="609600" y="3048000"/>
            <a:ext cx="7162800" cy="2308324"/>
          </a:xfrm>
          <a:prstGeom prst="rect">
            <a:avLst/>
          </a:prstGeom>
          <a:noFill/>
          <a:ln w="9525">
            <a:noFill/>
            <a:miter lim="800000"/>
            <a:headEnd/>
            <a:tailEnd/>
          </a:ln>
        </p:spPr>
        <p:txBody>
          <a:bodyPr>
            <a:spAutoFit/>
          </a:bodyPr>
          <a:lstStyle/>
          <a:p>
            <a:pPr eaLnBrk="0" hangingPunct="0"/>
            <a:r>
              <a:rPr lang="en-US" sz="3600" i="1" dirty="0" err="1">
                <a:cs typeface="Tahoma" pitchFamily="34" charset="0"/>
              </a:rPr>
              <a:t>var</a:t>
            </a:r>
            <a:r>
              <a:rPr lang="en-US" sz="3600" dirty="0">
                <a:cs typeface="Tahoma" pitchFamily="34" charset="0"/>
              </a:rPr>
              <a:t> = new </a:t>
            </a:r>
            <a:r>
              <a:rPr lang="en-US" sz="3600" i="1" dirty="0" err="1">
                <a:cs typeface="Tahoma" pitchFamily="34" charset="0"/>
              </a:rPr>
              <a:t>Superclass</a:t>
            </a:r>
            <a:r>
              <a:rPr lang="en-US" sz="3600" dirty="0">
                <a:cs typeface="Tahoma" pitchFamily="34" charset="0"/>
              </a:rPr>
              <a:t> ( ) {</a:t>
            </a:r>
          </a:p>
          <a:p>
            <a:pPr eaLnBrk="0" hangingPunct="0"/>
            <a:r>
              <a:rPr lang="en-US" sz="3600" dirty="0">
                <a:cs typeface="Tahoma" pitchFamily="34" charset="0"/>
              </a:rPr>
              <a:t>    // override methods here</a:t>
            </a:r>
          </a:p>
          <a:p>
            <a:pPr eaLnBrk="0" hangingPunct="0"/>
            <a:r>
              <a:rPr lang="en-US" sz="3600" dirty="0">
                <a:cs typeface="Tahoma" pitchFamily="34" charset="0"/>
              </a:rPr>
              <a:t>}</a:t>
            </a:r>
          </a:p>
          <a:p>
            <a:pPr eaLnBrk="0" hangingPunct="0"/>
            <a:endParaRPr lang="en-US" sz="3600" dirty="0">
              <a:cs typeface="Tahoma"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3"/>
          <p:cNvSpPr>
            <a:spLocks noChangeArrowheads="1"/>
          </p:cNvSpPr>
          <p:nvPr/>
        </p:nvSpPr>
        <p:spPr bwMode="auto">
          <a:xfrm>
            <a:off x="354013" y="234950"/>
            <a:ext cx="8229600" cy="5859463"/>
          </a:xfrm>
          <a:prstGeom prst="rect">
            <a:avLst/>
          </a:prstGeom>
          <a:solidFill>
            <a:srgbClr val="FFFFFF"/>
          </a:solidFill>
          <a:ln w="9525">
            <a:noFill/>
            <a:miter lim="800000"/>
            <a:headEnd/>
            <a:tailEnd/>
          </a:ln>
        </p:spPr>
        <p:txBody>
          <a:bodyPr>
            <a:spAutoFit/>
          </a:bodyPr>
          <a:lstStyle/>
          <a:p>
            <a:pPr eaLnBrk="0" hangingPunct="0"/>
            <a:r>
              <a:rPr lang="en-US" sz="1800" dirty="0">
                <a:solidFill>
                  <a:srgbClr val="7F0055"/>
                </a:solidFill>
                <a:cs typeface="Tahoma" pitchFamily="34" charset="0"/>
              </a:rPr>
              <a:t>public</a:t>
            </a:r>
            <a:r>
              <a:rPr lang="en-US" sz="1800" dirty="0">
                <a:solidFill>
                  <a:srgbClr val="000000"/>
                </a:solidFill>
                <a:cs typeface="Tahoma" pitchFamily="34" charset="0"/>
              </a:rPr>
              <a:t> </a:t>
            </a:r>
            <a:r>
              <a:rPr lang="en-US" sz="1800" dirty="0">
                <a:solidFill>
                  <a:srgbClr val="7F0055"/>
                </a:solidFill>
                <a:cs typeface="Tahoma" pitchFamily="34" charset="0"/>
              </a:rPr>
              <a:t>class</a:t>
            </a:r>
            <a:r>
              <a:rPr lang="en-US" sz="1800" dirty="0">
                <a:solidFill>
                  <a:srgbClr val="000000"/>
                </a:solidFill>
                <a:cs typeface="Tahoma" pitchFamily="34" charset="0"/>
              </a:rPr>
              <a:t> Main {</a:t>
            </a:r>
          </a:p>
          <a:p>
            <a:pPr eaLnBrk="0" hangingPunct="0"/>
            <a:r>
              <a:rPr lang="en-US" sz="1800" dirty="0">
                <a:solidFill>
                  <a:srgbClr val="7F0055"/>
                </a:solidFill>
                <a:cs typeface="Tahoma" pitchFamily="34" charset="0"/>
              </a:rPr>
              <a:t>   private</a:t>
            </a:r>
            <a:r>
              <a:rPr lang="en-US" sz="1800" dirty="0">
                <a:solidFill>
                  <a:srgbClr val="000000"/>
                </a:solidFill>
                <a:cs typeface="Tahoma" pitchFamily="34" charset="0"/>
              </a:rPr>
              <a:t> </a:t>
            </a:r>
            <a:r>
              <a:rPr lang="en-US" sz="1800" dirty="0">
                <a:solidFill>
                  <a:srgbClr val="7F0055"/>
                </a:solidFill>
                <a:cs typeface="Tahoma" pitchFamily="34" charset="0"/>
              </a:rPr>
              <a:t>static</a:t>
            </a:r>
            <a:r>
              <a:rPr lang="en-US" sz="1800" dirty="0">
                <a:solidFill>
                  <a:srgbClr val="000000"/>
                </a:solidFill>
                <a:cs typeface="Tahoma" pitchFamily="34" charset="0"/>
              </a:rPr>
              <a:t> </a:t>
            </a:r>
            <a:r>
              <a:rPr lang="en-US" sz="1800" dirty="0">
                <a:solidFill>
                  <a:srgbClr val="7F0055"/>
                </a:solidFill>
                <a:cs typeface="Tahoma" pitchFamily="34" charset="0"/>
              </a:rPr>
              <a:t>void</a:t>
            </a:r>
            <a:r>
              <a:rPr lang="en-US" sz="1800" dirty="0">
                <a:solidFill>
                  <a:srgbClr val="000000"/>
                </a:solidFill>
                <a:cs typeface="Tahoma" pitchFamily="34" charset="0"/>
              </a:rPr>
              <a:t> </a:t>
            </a:r>
            <a:r>
              <a:rPr lang="en-US" sz="1800" dirty="0" err="1">
                <a:solidFill>
                  <a:srgbClr val="000000"/>
                </a:solidFill>
                <a:cs typeface="Tahoma" pitchFamily="34" charset="0"/>
              </a:rPr>
              <a:t>showGUI</a:t>
            </a:r>
            <a:r>
              <a:rPr lang="en-US" sz="1800" dirty="0">
                <a:solidFill>
                  <a:srgbClr val="000000"/>
                </a:solidFill>
                <a:cs typeface="Tahoma" pitchFamily="34" charset="0"/>
              </a:rPr>
              <a:t>() {</a:t>
            </a:r>
          </a:p>
          <a:p>
            <a:pPr eaLnBrk="0" hangingPunct="0"/>
            <a:r>
              <a:rPr lang="nn-NO" sz="1800" dirty="0">
                <a:solidFill>
                  <a:srgbClr val="000000"/>
                </a:solidFill>
                <a:cs typeface="Tahoma" pitchFamily="34" charset="0"/>
              </a:rPr>
              <a:t>        JFrame frame = </a:t>
            </a:r>
            <a:r>
              <a:rPr lang="nn-NO" sz="1800" dirty="0">
                <a:solidFill>
                  <a:srgbClr val="7F0055"/>
                </a:solidFill>
                <a:cs typeface="Tahoma" pitchFamily="34" charset="0"/>
              </a:rPr>
              <a:t>new</a:t>
            </a:r>
            <a:r>
              <a:rPr lang="nn-NO" sz="1800" dirty="0">
                <a:solidFill>
                  <a:srgbClr val="000000"/>
                </a:solidFill>
                <a:cs typeface="Tahoma" pitchFamily="34" charset="0"/>
              </a:rPr>
              <a:t> JFrame(</a:t>
            </a:r>
            <a:r>
              <a:rPr lang="nn-NO" sz="1800" dirty="0">
                <a:solidFill>
                  <a:srgbClr val="2A00FF"/>
                </a:solidFill>
                <a:cs typeface="Tahoma" pitchFamily="34" charset="0"/>
              </a:rPr>
              <a:t>"Swing GUI"</a:t>
            </a:r>
            <a:r>
              <a:rPr lang="nn-NO" sz="1800" dirty="0">
                <a:solidFill>
                  <a:srgbClr val="000000"/>
                </a:solidFill>
                <a:cs typeface="Tahoma" pitchFamily="34" charset="0"/>
              </a:rPr>
              <a:t>);</a:t>
            </a:r>
          </a:p>
          <a:p>
            <a:pPr eaLnBrk="0" hangingPunct="0"/>
            <a:r>
              <a:rPr lang="en-US" sz="1800" dirty="0">
                <a:solidFill>
                  <a:srgbClr val="000000"/>
                </a:solidFill>
                <a:cs typeface="Tahoma" pitchFamily="34" charset="0"/>
              </a:rPr>
              <a:t>        </a:t>
            </a:r>
            <a:r>
              <a:rPr lang="en-US" sz="1800" dirty="0" err="1">
                <a:solidFill>
                  <a:srgbClr val="000000"/>
                </a:solidFill>
                <a:cs typeface="Tahoma" pitchFamily="34" charset="0"/>
              </a:rPr>
              <a:t>java.awt.Container</a:t>
            </a:r>
            <a:r>
              <a:rPr lang="en-US" sz="1800" dirty="0">
                <a:solidFill>
                  <a:srgbClr val="000000"/>
                </a:solidFill>
                <a:cs typeface="Tahoma" pitchFamily="34" charset="0"/>
              </a:rPr>
              <a:t> content = </a:t>
            </a:r>
            <a:r>
              <a:rPr lang="en-US" sz="1800" dirty="0" err="1">
                <a:solidFill>
                  <a:srgbClr val="000000"/>
                </a:solidFill>
                <a:cs typeface="Tahoma" pitchFamily="34" charset="0"/>
              </a:rPr>
              <a:t>frame.getContentPane</a:t>
            </a:r>
            <a:r>
              <a:rPr lang="en-US" sz="1800" dirty="0">
                <a:solidFill>
                  <a:srgbClr val="000000"/>
                </a:solidFill>
                <a:cs typeface="Tahoma" pitchFamily="34" charset="0"/>
              </a:rPr>
              <a:t>();</a:t>
            </a:r>
          </a:p>
          <a:p>
            <a:pPr eaLnBrk="0" hangingPunct="0"/>
            <a:r>
              <a:rPr lang="en-US" sz="1800" dirty="0">
                <a:solidFill>
                  <a:srgbClr val="000000"/>
                </a:solidFill>
                <a:cs typeface="Tahoma" pitchFamily="34" charset="0"/>
              </a:rPr>
              <a:t>        </a:t>
            </a:r>
            <a:r>
              <a:rPr lang="en-US" sz="1800" dirty="0" err="1">
                <a:solidFill>
                  <a:srgbClr val="000000"/>
                </a:solidFill>
                <a:cs typeface="Tahoma" pitchFamily="34" charset="0"/>
              </a:rPr>
              <a:t>content.setLayout</a:t>
            </a:r>
            <a:r>
              <a:rPr lang="en-US" sz="1800" dirty="0">
                <a:solidFill>
                  <a:srgbClr val="000000"/>
                </a:solidFill>
                <a:cs typeface="Tahoma" pitchFamily="34" charset="0"/>
              </a:rPr>
              <a:t>(</a:t>
            </a:r>
            <a:r>
              <a:rPr lang="en-US" sz="1800" dirty="0">
                <a:solidFill>
                  <a:srgbClr val="7F0055"/>
                </a:solidFill>
                <a:cs typeface="Tahoma" pitchFamily="34" charset="0"/>
              </a:rPr>
              <a:t>new</a:t>
            </a:r>
            <a:r>
              <a:rPr lang="en-US" sz="1800" dirty="0">
                <a:solidFill>
                  <a:srgbClr val="000000"/>
                </a:solidFill>
                <a:cs typeface="Tahoma" pitchFamily="34" charset="0"/>
              </a:rPr>
              <a:t> </a:t>
            </a:r>
            <a:r>
              <a:rPr lang="en-US" sz="1800" dirty="0" err="1">
                <a:solidFill>
                  <a:srgbClr val="000000"/>
                </a:solidFill>
                <a:cs typeface="Tahoma" pitchFamily="34" charset="0"/>
              </a:rPr>
              <a:t>FlowLayout</a:t>
            </a:r>
            <a:r>
              <a:rPr lang="en-US" sz="1800" dirty="0">
                <a:solidFill>
                  <a:srgbClr val="000000"/>
                </a:solidFill>
                <a:cs typeface="Tahoma" pitchFamily="34" charset="0"/>
              </a:rPr>
              <a:t>());</a:t>
            </a:r>
          </a:p>
          <a:p>
            <a:pPr eaLnBrk="0" hangingPunct="0"/>
            <a:r>
              <a:rPr lang="en-US" sz="1800" dirty="0">
                <a:solidFill>
                  <a:srgbClr val="000000"/>
                </a:solidFill>
                <a:cs typeface="Tahoma" pitchFamily="34" charset="0"/>
              </a:rPr>
              <a:t>        </a:t>
            </a:r>
            <a:r>
              <a:rPr lang="en-US" sz="1800" dirty="0">
                <a:solidFill>
                  <a:srgbClr val="7F0055"/>
                </a:solidFill>
                <a:cs typeface="Tahoma" pitchFamily="34" charset="0"/>
              </a:rPr>
              <a:t>final</a:t>
            </a:r>
            <a:r>
              <a:rPr lang="en-US" sz="1800" dirty="0">
                <a:solidFill>
                  <a:srgbClr val="000000"/>
                </a:solidFill>
                <a:cs typeface="Tahoma" pitchFamily="34" charset="0"/>
              </a:rPr>
              <a:t> </a:t>
            </a:r>
            <a:r>
              <a:rPr lang="en-US" sz="1800" dirty="0" err="1">
                <a:solidFill>
                  <a:srgbClr val="000000"/>
                </a:solidFill>
                <a:cs typeface="Tahoma" pitchFamily="34" charset="0"/>
              </a:rPr>
              <a:t>JButton</a:t>
            </a:r>
            <a:r>
              <a:rPr lang="en-US" sz="1800" dirty="0">
                <a:solidFill>
                  <a:srgbClr val="000000"/>
                </a:solidFill>
                <a:cs typeface="Tahoma" pitchFamily="34" charset="0"/>
              </a:rPr>
              <a:t> </a:t>
            </a:r>
            <a:r>
              <a:rPr lang="en-US" sz="1800" dirty="0" err="1">
                <a:solidFill>
                  <a:srgbClr val="000000"/>
                </a:solidFill>
                <a:cs typeface="Tahoma" pitchFamily="34" charset="0"/>
              </a:rPr>
              <a:t>onButton</a:t>
            </a:r>
            <a:r>
              <a:rPr lang="en-US" sz="1800" dirty="0">
                <a:solidFill>
                  <a:srgbClr val="000000"/>
                </a:solidFill>
                <a:cs typeface="Tahoma" pitchFamily="34" charset="0"/>
              </a:rPr>
              <a:t> = </a:t>
            </a:r>
            <a:r>
              <a:rPr lang="en-US" sz="1800" dirty="0">
                <a:solidFill>
                  <a:srgbClr val="7F0055"/>
                </a:solidFill>
                <a:cs typeface="Tahoma" pitchFamily="34" charset="0"/>
              </a:rPr>
              <a:t>new</a:t>
            </a:r>
            <a:r>
              <a:rPr lang="en-US" sz="1800" dirty="0">
                <a:solidFill>
                  <a:srgbClr val="000000"/>
                </a:solidFill>
                <a:cs typeface="Tahoma" pitchFamily="34" charset="0"/>
              </a:rPr>
              <a:t> </a:t>
            </a:r>
            <a:r>
              <a:rPr lang="en-US" sz="1800" dirty="0" err="1">
                <a:solidFill>
                  <a:srgbClr val="000000"/>
                </a:solidFill>
                <a:cs typeface="Tahoma" pitchFamily="34" charset="0"/>
              </a:rPr>
              <a:t>JButton</a:t>
            </a:r>
            <a:r>
              <a:rPr lang="en-US" sz="1800" dirty="0">
                <a:solidFill>
                  <a:srgbClr val="000000"/>
                </a:solidFill>
                <a:cs typeface="Tahoma" pitchFamily="34" charset="0"/>
              </a:rPr>
              <a:t> (</a:t>
            </a:r>
            <a:r>
              <a:rPr lang="en-US" sz="1800" dirty="0">
                <a:solidFill>
                  <a:srgbClr val="2A00FF"/>
                </a:solidFill>
                <a:cs typeface="Tahoma" pitchFamily="34" charset="0"/>
              </a:rPr>
              <a:t>"On"</a:t>
            </a:r>
            <a:r>
              <a:rPr lang="en-US" sz="1800" dirty="0">
                <a:solidFill>
                  <a:srgbClr val="000000"/>
                </a:solidFill>
                <a:cs typeface="Tahoma" pitchFamily="34" charset="0"/>
              </a:rPr>
              <a:t>);</a:t>
            </a:r>
          </a:p>
          <a:p>
            <a:pPr eaLnBrk="0" hangingPunct="0"/>
            <a:r>
              <a:rPr lang="en-US" sz="1800" dirty="0">
                <a:solidFill>
                  <a:srgbClr val="000000"/>
                </a:solidFill>
                <a:cs typeface="Tahoma" pitchFamily="34" charset="0"/>
              </a:rPr>
              <a:t>        </a:t>
            </a:r>
            <a:r>
              <a:rPr lang="en-US" sz="1800" dirty="0">
                <a:solidFill>
                  <a:srgbClr val="7F0055"/>
                </a:solidFill>
                <a:cs typeface="Tahoma" pitchFamily="34" charset="0"/>
              </a:rPr>
              <a:t>final</a:t>
            </a:r>
            <a:r>
              <a:rPr lang="en-US" sz="1800" dirty="0">
                <a:solidFill>
                  <a:srgbClr val="000000"/>
                </a:solidFill>
                <a:cs typeface="Tahoma" pitchFamily="34" charset="0"/>
              </a:rPr>
              <a:t> </a:t>
            </a:r>
            <a:r>
              <a:rPr lang="en-US" sz="1800" dirty="0" err="1">
                <a:solidFill>
                  <a:srgbClr val="000000"/>
                </a:solidFill>
                <a:cs typeface="Tahoma" pitchFamily="34" charset="0"/>
              </a:rPr>
              <a:t>JButton</a:t>
            </a:r>
            <a:r>
              <a:rPr lang="en-US" sz="1800" dirty="0">
                <a:solidFill>
                  <a:srgbClr val="000000"/>
                </a:solidFill>
                <a:cs typeface="Tahoma" pitchFamily="34" charset="0"/>
              </a:rPr>
              <a:t> </a:t>
            </a:r>
            <a:r>
              <a:rPr lang="en-US" sz="1800" dirty="0" err="1">
                <a:solidFill>
                  <a:srgbClr val="000000"/>
                </a:solidFill>
                <a:cs typeface="Tahoma" pitchFamily="34" charset="0"/>
              </a:rPr>
              <a:t>offButton</a:t>
            </a:r>
            <a:r>
              <a:rPr lang="en-US" sz="1800" dirty="0">
                <a:solidFill>
                  <a:srgbClr val="000000"/>
                </a:solidFill>
                <a:cs typeface="Tahoma" pitchFamily="34" charset="0"/>
              </a:rPr>
              <a:t> = </a:t>
            </a:r>
            <a:r>
              <a:rPr lang="en-US" sz="1800" dirty="0">
                <a:solidFill>
                  <a:srgbClr val="7F0055"/>
                </a:solidFill>
                <a:cs typeface="Tahoma" pitchFamily="34" charset="0"/>
              </a:rPr>
              <a:t>new</a:t>
            </a:r>
            <a:r>
              <a:rPr lang="en-US" sz="1800" dirty="0">
                <a:solidFill>
                  <a:srgbClr val="000000"/>
                </a:solidFill>
                <a:cs typeface="Tahoma" pitchFamily="34" charset="0"/>
              </a:rPr>
              <a:t> </a:t>
            </a:r>
            <a:r>
              <a:rPr lang="en-US" sz="1800" dirty="0" err="1">
                <a:solidFill>
                  <a:srgbClr val="000000"/>
                </a:solidFill>
                <a:cs typeface="Tahoma" pitchFamily="34" charset="0"/>
              </a:rPr>
              <a:t>JButton</a:t>
            </a:r>
            <a:r>
              <a:rPr lang="en-US" sz="1800" dirty="0">
                <a:solidFill>
                  <a:srgbClr val="000000"/>
                </a:solidFill>
                <a:cs typeface="Tahoma" pitchFamily="34" charset="0"/>
              </a:rPr>
              <a:t> (</a:t>
            </a:r>
            <a:r>
              <a:rPr lang="en-US" sz="1800" dirty="0">
                <a:solidFill>
                  <a:srgbClr val="2A00FF"/>
                </a:solidFill>
                <a:cs typeface="Tahoma" pitchFamily="34" charset="0"/>
              </a:rPr>
              <a:t>"Off"</a:t>
            </a:r>
            <a:r>
              <a:rPr lang="en-US" sz="1800" dirty="0">
                <a:solidFill>
                  <a:srgbClr val="000000"/>
                </a:solidFill>
                <a:cs typeface="Tahoma" pitchFamily="34" charset="0"/>
              </a:rPr>
              <a:t>);</a:t>
            </a:r>
          </a:p>
          <a:p>
            <a:pPr eaLnBrk="0" hangingPunct="0"/>
            <a:endParaRPr lang="en-US" sz="1800" dirty="0">
              <a:cs typeface="Tahoma" pitchFamily="34" charset="0"/>
            </a:endParaRPr>
          </a:p>
          <a:p>
            <a:pPr eaLnBrk="0" hangingPunct="0"/>
            <a:r>
              <a:rPr lang="en-US" sz="1800" dirty="0">
                <a:solidFill>
                  <a:srgbClr val="000000"/>
                </a:solidFill>
                <a:cs typeface="Tahoma" pitchFamily="34" charset="0"/>
              </a:rPr>
              <a:t>        </a:t>
            </a:r>
            <a:r>
              <a:rPr lang="en-US" sz="1800" dirty="0" err="1">
                <a:solidFill>
                  <a:srgbClr val="000000"/>
                </a:solidFill>
                <a:cs typeface="Tahoma" pitchFamily="34" charset="0"/>
              </a:rPr>
              <a:t>ActionListener</a:t>
            </a:r>
            <a:r>
              <a:rPr lang="en-US" sz="1800" dirty="0">
                <a:solidFill>
                  <a:srgbClr val="000000"/>
                </a:solidFill>
                <a:cs typeface="Tahoma" pitchFamily="34" charset="0"/>
              </a:rPr>
              <a:t> </a:t>
            </a:r>
            <a:r>
              <a:rPr lang="en-US" sz="1800" dirty="0" err="1">
                <a:solidFill>
                  <a:srgbClr val="000000"/>
                </a:solidFill>
                <a:cs typeface="Tahoma" pitchFamily="34" charset="0"/>
              </a:rPr>
              <a:t>bl</a:t>
            </a:r>
            <a:r>
              <a:rPr lang="en-US" sz="1800" dirty="0">
                <a:solidFill>
                  <a:srgbClr val="000000"/>
                </a:solidFill>
                <a:cs typeface="Tahoma" pitchFamily="34" charset="0"/>
              </a:rPr>
              <a:t> = </a:t>
            </a:r>
            <a:r>
              <a:rPr lang="en-US" sz="1800" b="1" dirty="0">
                <a:solidFill>
                  <a:srgbClr val="7F0055"/>
                </a:solidFill>
                <a:cs typeface="Tahoma" pitchFamily="34" charset="0"/>
              </a:rPr>
              <a:t>new</a:t>
            </a:r>
            <a:r>
              <a:rPr lang="en-US" sz="1800" b="1" dirty="0">
                <a:solidFill>
                  <a:srgbClr val="000000"/>
                </a:solidFill>
                <a:cs typeface="Tahoma" pitchFamily="34" charset="0"/>
              </a:rPr>
              <a:t> </a:t>
            </a:r>
            <a:r>
              <a:rPr lang="en-US" sz="1800" b="1" dirty="0" err="1">
                <a:solidFill>
                  <a:srgbClr val="000000"/>
                </a:solidFill>
                <a:cs typeface="Tahoma" pitchFamily="34" charset="0"/>
              </a:rPr>
              <a:t>ActionListener</a:t>
            </a:r>
            <a:r>
              <a:rPr lang="en-US" sz="1800" b="1" dirty="0">
                <a:solidFill>
                  <a:srgbClr val="000000"/>
                </a:solidFill>
                <a:cs typeface="Tahoma" pitchFamily="34" charset="0"/>
              </a:rPr>
              <a:t> </a:t>
            </a:r>
            <a:r>
              <a:rPr lang="en-US" sz="1800" b="1" dirty="0" smtClean="0">
                <a:solidFill>
                  <a:srgbClr val="000000"/>
                </a:solidFill>
                <a:cs typeface="Tahoma" pitchFamily="34" charset="0"/>
              </a:rPr>
              <a:t>() {</a:t>
            </a:r>
            <a:endParaRPr lang="en-US" sz="1800" b="1" dirty="0">
              <a:solidFill>
                <a:srgbClr val="000000"/>
              </a:solidFill>
              <a:cs typeface="Tahoma" pitchFamily="34" charset="0"/>
            </a:endParaRPr>
          </a:p>
          <a:p>
            <a:pPr eaLnBrk="0" hangingPunct="0"/>
            <a:r>
              <a:rPr lang="en-US" sz="1800" b="1" dirty="0">
                <a:solidFill>
                  <a:srgbClr val="000000"/>
                </a:solidFill>
                <a:cs typeface="Tahoma" pitchFamily="34" charset="0"/>
              </a:rPr>
              <a:t>           </a:t>
            </a:r>
            <a:r>
              <a:rPr lang="en-US" sz="1800" b="1" dirty="0">
                <a:solidFill>
                  <a:srgbClr val="7F0055"/>
                </a:solidFill>
                <a:cs typeface="Tahoma" pitchFamily="34" charset="0"/>
              </a:rPr>
              <a:t>public</a:t>
            </a:r>
            <a:r>
              <a:rPr lang="en-US" sz="1800" b="1" dirty="0">
                <a:solidFill>
                  <a:srgbClr val="000000"/>
                </a:solidFill>
                <a:cs typeface="Tahoma" pitchFamily="34" charset="0"/>
              </a:rPr>
              <a:t> </a:t>
            </a:r>
            <a:r>
              <a:rPr lang="en-US" sz="1800" b="1" dirty="0">
                <a:solidFill>
                  <a:srgbClr val="7F0055"/>
                </a:solidFill>
                <a:cs typeface="Tahoma" pitchFamily="34" charset="0"/>
              </a:rPr>
              <a:t>void</a:t>
            </a:r>
            <a:r>
              <a:rPr lang="en-US" sz="1800" b="1" dirty="0">
                <a:solidFill>
                  <a:srgbClr val="000000"/>
                </a:solidFill>
                <a:cs typeface="Tahoma" pitchFamily="34" charset="0"/>
              </a:rPr>
              <a:t> </a:t>
            </a:r>
            <a:r>
              <a:rPr lang="en-US" sz="1800" b="1" dirty="0" err="1">
                <a:solidFill>
                  <a:srgbClr val="000000"/>
                </a:solidFill>
                <a:cs typeface="Tahoma" pitchFamily="34" charset="0"/>
              </a:rPr>
              <a:t>actionPerformed</a:t>
            </a:r>
            <a:r>
              <a:rPr lang="en-US" sz="1800" b="1" dirty="0">
                <a:solidFill>
                  <a:srgbClr val="000000"/>
                </a:solidFill>
                <a:cs typeface="Tahoma" pitchFamily="34" charset="0"/>
              </a:rPr>
              <a:t> (</a:t>
            </a:r>
            <a:r>
              <a:rPr lang="en-US" sz="1800" b="1" dirty="0" err="1">
                <a:solidFill>
                  <a:srgbClr val="000000"/>
                </a:solidFill>
                <a:cs typeface="Tahoma" pitchFamily="34" charset="0"/>
              </a:rPr>
              <a:t>ActionEvent</a:t>
            </a:r>
            <a:r>
              <a:rPr lang="en-US" sz="1800" b="1" dirty="0">
                <a:solidFill>
                  <a:srgbClr val="000000"/>
                </a:solidFill>
                <a:cs typeface="Tahoma" pitchFamily="34" charset="0"/>
              </a:rPr>
              <a:t> e) {</a:t>
            </a:r>
          </a:p>
          <a:p>
            <a:pPr eaLnBrk="0" hangingPunct="0"/>
            <a:r>
              <a:rPr lang="en-US" sz="1800" b="1" dirty="0">
                <a:solidFill>
                  <a:srgbClr val="000000"/>
                </a:solidFill>
                <a:cs typeface="Tahoma" pitchFamily="34" charset="0"/>
              </a:rPr>
              <a:t>              </a:t>
            </a:r>
            <a:r>
              <a:rPr lang="en-US" sz="1800" b="1" dirty="0">
                <a:solidFill>
                  <a:srgbClr val="7F0055"/>
                </a:solidFill>
                <a:cs typeface="Tahoma" pitchFamily="34" charset="0"/>
              </a:rPr>
              <a:t>if</a:t>
            </a:r>
            <a:r>
              <a:rPr lang="en-US" sz="1800" b="1" dirty="0">
                <a:solidFill>
                  <a:srgbClr val="000000"/>
                </a:solidFill>
                <a:cs typeface="Tahoma" pitchFamily="34" charset="0"/>
              </a:rPr>
              <a:t> (</a:t>
            </a:r>
            <a:r>
              <a:rPr lang="en-US" sz="1800" b="1" dirty="0" err="1">
                <a:solidFill>
                  <a:srgbClr val="000000"/>
                </a:solidFill>
                <a:cs typeface="Tahoma" pitchFamily="34" charset="0"/>
              </a:rPr>
              <a:t>e.getActionCommand</a:t>
            </a:r>
            <a:r>
              <a:rPr lang="en-US" sz="1800" b="1" dirty="0">
                <a:solidFill>
                  <a:srgbClr val="000000"/>
                </a:solidFill>
                <a:cs typeface="Tahoma" pitchFamily="34" charset="0"/>
              </a:rPr>
              <a:t>().equals (</a:t>
            </a:r>
            <a:r>
              <a:rPr lang="en-US" sz="1800" b="1" dirty="0">
                <a:solidFill>
                  <a:srgbClr val="2A00FF"/>
                </a:solidFill>
                <a:cs typeface="Tahoma" pitchFamily="34" charset="0"/>
              </a:rPr>
              <a:t>"On"</a:t>
            </a:r>
            <a:r>
              <a:rPr lang="en-US" sz="1800" b="1" dirty="0">
                <a:solidFill>
                  <a:srgbClr val="000000"/>
                </a:solidFill>
                <a:cs typeface="Tahoma" pitchFamily="34" charset="0"/>
              </a:rPr>
              <a:t>)) {</a:t>
            </a:r>
          </a:p>
          <a:p>
            <a:pPr eaLnBrk="0" hangingPunct="0"/>
            <a:r>
              <a:rPr lang="en-US" sz="1800" b="1" dirty="0">
                <a:solidFill>
                  <a:srgbClr val="000000"/>
                </a:solidFill>
                <a:cs typeface="Tahoma" pitchFamily="34" charset="0"/>
              </a:rPr>
              <a:t>                 </a:t>
            </a:r>
            <a:r>
              <a:rPr lang="en-US" sz="1800" b="1" dirty="0" err="1">
                <a:solidFill>
                  <a:srgbClr val="000000"/>
                </a:solidFill>
                <a:cs typeface="Tahoma" pitchFamily="34" charset="0"/>
              </a:rPr>
              <a:t>onButton.setEnabled</a:t>
            </a:r>
            <a:r>
              <a:rPr lang="en-US" sz="1800" b="1" dirty="0">
                <a:solidFill>
                  <a:srgbClr val="000000"/>
                </a:solidFill>
                <a:cs typeface="Tahoma" pitchFamily="34" charset="0"/>
              </a:rPr>
              <a:t>(</a:t>
            </a:r>
            <a:r>
              <a:rPr lang="en-US" sz="1800" b="1" dirty="0">
                <a:solidFill>
                  <a:srgbClr val="7F0055"/>
                </a:solidFill>
                <a:cs typeface="Tahoma" pitchFamily="34" charset="0"/>
              </a:rPr>
              <a:t>false</a:t>
            </a:r>
            <a:r>
              <a:rPr lang="en-US" sz="1800" b="1" dirty="0">
                <a:solidFill>
                  <a:srgbClr val="000000"/>
                </a:solidFill>
                <a:cs typeface="Tahoma" pitchFamily="34" charset="0"/>
              </a:rPr>
              <a:t>);</a:t>
            </a:r>
          </a:p>
          <a:p>
            <a:pPr eaLnBrk="0" hangingPunct="0"/>
            <a:r>
              <a:rPr lang="en-US" sz="1800" b="1" dirty="0">
                <a:solidFill>
                  <a:srgbClr val="000000"/>
                </a:solidFill>
                <a:cs typeface="Tahoma" pitchFamily="34" charset="0"/>
              </a:rPr>
              <a:t>                 </a:t>
            </a:r>
            <a:r>
              <a:rPr lang="en-US" sz="1800" b="1" dirty="0" err="1">
                <a:solidFill>
                  <a:srgbClr val="000000"/>
                </a:solidFill>
                <a:cs typeface="Tahoma" pitchFamily="34" charset="0"/>
              </a:rPr>
              <a:t>offButton.setEnabled</a:t>
            </a:r>
            <a:r>
              <a:rPr lang="en-US" sz="1800" b="1" dirty="0">
                <a:solidFill>
                  <a:srgbClr val="000000"/>
                </a:solidFill>
                <a:cs typeface="Tahoma" pitchFamily="34" charset="0"/>
              </a:rPr>
              <a:t>(</a:t>
            </a:r>
            <a:r>
              <a:rPr lang="en-US" sz="1800" b="1" dirty="0">
                <a:solidFill>
                  <a:srgbClr val="7F0055"/>
                </a:solidFill>
                <a:cs typeface="Tahoma" pitchFamily="34" charset="0"/>
              </a:rPr>
              <a:t>true</a:t>
            </a:r>
            <a:r>
              <a:rPr lang="en-US" sz="1800" b="1" dirty="0">
                <a:solidFill>
                  <a:srgbClr val="000000"/>
                </a:solidFill>
                <a:cs typeface="Tahoma" pitchFamily="34" charset="0"/>
              </a:rPr>
              <a:t>);</a:t>
            </a:r>
          </a:p>
          <a:p>
            <a:pPr eaLnBrk="0" hangingPunct="0"/>
            <a:r>
              <a:rPr lang="en-US" sz="1800" b="1" dirty="0">
                <a:solidFill>
                  <a:srgbClr val="000000"/>
                </a:solidFill>
                <a:cs typeface="Tahoma" pitchFamily="34" charset="0"/>
              </a:rPr>
              <a:t>              } </a:t>
            </a:r>
            <a:r>
              <a:rPr lang="en-US" sz="1800" b="1" dirty="0">
                <a:solidFill>
                  <a:srgbClr val="7F0055"/>
                </a:solidFill>
                <a:cs typeface="Tahoma" pitchFamily="34" charset="0"/>
              </a:rPr>
              <a:t>else</a:t>
            </a:r>
            <a:r>
              <a:rPr lang="en-US" sz="1800" b="1" dirty="0">
                <a:solidFill>
                  <a:srgbClr val="000000"/>
                </a:solidFill>
                <a:cs typeface="Tahoma" pitchFamily="34" charset="0"/>
              </a:rPr>
              <a:t> </a:t>
            </a:r>
            <a:r>
              <a:rPr lang="en-US" sz="1800" b="1" dirty="0">
                <a:solidFill>
                  <a:srgbClr val="7F0055"/>
                </a:solidFill>
                <a:cs typeface="Tahoma" pitchFamily="34" charset="0"/>
              </a:rPr>
              <a:t>if</a:t>
            </a:r>
            <a:r>
              <a:rPr lang="en-US" sz="1800" b="1" dirty="0">
                <a:solidFill>
                  <a:srgbClr val="000000"/>
                </a:solidFill>
                <a:cs typeface="Tahoma" pitchFamily="34" charset="0"/>
              </a:rPr>
              <a:t> (</a:t>
            </a:r>
            <a:r>
              <a:rPr lang="en-US" sz="1800" b="1" dirty="0" err="1">
                <a:solidFill>
                  <a:srgbClr val="000000"/>
                </a:solidFill>
                <a:cs typeface="Tahoma" pitchFamily="34" charset="0"/>
              </a:rPr>
              <a:t>e.getActionCommand</a:t>
            </a:r>
            <a:r>
              <a:rPr lang="en-US" sz="1800" b="1" dirty="0">
                <a:solidFill>
                  <a:srgbClr val="000000"/>
                </a:solidFill>
                <a:cs typeface="Tahoma" pitchFamily="34" charset="0"/>
              </a:rPr>
              <a:t>().equals(</a:t>
            </a:r>
            <a:r>
              <a:rPr lang="en-US" sz="1800" b="1" dirty="0">
                <a:solidFill>
                  <a:srgbClr val="2A00FF"/>
                </a:solidFill>
                <a:cs typeface="Tahoma" pitchFamily="34" charset="0"/>
              </a:rPr>
              <a:t>"Off"</a:t>
            </a:r>
            <a:r>
              <a:rPr lang="en-US" sz="1800" b="1" dirty="0">
                <a:solidFill>
                  <a:srgbClr val="000000"/>
                </a:solidFill>
                <a:cs typeface="Tahoma" pitchFamily="34" charset="0"/>
              </a:rPr>
              <a:t>)) {</a:t>
            </a:r>
          </a:p>
          <a:p>
            <a:pPr eaLnBrk="0" hangingPunct="0"/>
            <a:r>
              <a:rPr lang="en-US" sz="1800" b="1" dirty="0">
                <a:solidFill>
                  <a:srgbClr val="000000"/>
                </a:solidFill>
                <a:cs typeface="Tahoma" pitchFamily="34" charset="0"/>
              </a:rPr>
              <a:t>                 </a:t>
            </a:r>
            <a:r>
              <a:rPr lang="en-US" sz="1800" b="1" dirty="0" err="1">
                <a:solidFill>
                  <a:srgbClr val="000000"/>
                </a:solidFill>
                <a:cs typeface="Tahoma" pitchFamily="34" charset="0"/>
              </a:rPr>
              <a:t>onButton.setEnabled</a:t>
            </a:r>
            <a:r>
              <a:rPr lang="en-US" sz="1800" b="1" dirty="0">
                <a:solidFill>
                  <a:srgbClr val="000000"/>
                </a:solidFill>
                <a:cs typeface="Tahoma" pitchFamily="34" charset="0"/>
              </a:rPr>
              <a:t>(</a:t>
            </a:r>
            <a:r>
              <a:rPr lang="en-US" sz="1800" b="1" dirty="0">
                <a:solidFill>
                  <a:srgbClr val="7F0055"/>
                </a:solidFill>
                <a:cs typeface="Tahoma" pitchFamily="34" charset="0"/>
              </a:rPr>
              <a:t>true</a:t>
            </a:r>
            <a:r>
              <a:rPr lang="en-US" sz="1800" b="1" dirty="0">
                <a:solidFill>
                  <a:srgbClr val="000000"/>
                </a:solidFill>
                <a:cs typeface="Tahoma" pitchFamily="34" charset="0"/>
              </a:rPr>
              <a:t>);</a:t>
            </a:r>
          </a:p>
          <a:p>
            <a:pPr eaLnBrk="0" hangingPunct="0"/>
            <a:r>
              <a:rPr lang="en-US" sz="1800" b="1" dirty="0">
                <a:solidFill>
                  <a:srgbClr val="000000"/>
                </a:solidFill>
                <a:cs typeface="Tahoma" pitchFamily="34" charset="0"/>
              </a:rPr>
              <a:t>                 </a:t>
            </a:r>
            <a:r>
              <a:rPr lang="en-US" sz="1800" b="1" dirty="0" err="1">
                <a:solidFill>
                  <a:srgbClr val="000000"/>
                </a:solidFill>
                <a:cs typeface="Tahoma" pitchFamily="34" charset="0"/>
              </a:rPr>
              <a:t>offButton.setEnabled</a:t>
            </a:r>
            <a:r>
              <a:rPr lang="en-US" sz="1800" b="1" dirty="0">
                <a:solidFill>
                  <a:srgbClr val="000000"/>
                </a:solidFill>
                <a:cs typeface="Tahoma" pitchFamily="34" charset="0"/>
              </a:rPr>
              <a:t>(</a:t>
            </a:r>
            <a:r>
              <a:rPr lang="en-US" sz="1800" b="1" dirty="0">
                <a:solidFill>
                  <a:srgbClr val="7F0055"/>
                </a:solidFill>
                <a:cs typeface="Tahoma" pitchFamily="34" charset="0"/>
              </a:rPr>
              <a:t>false</a:t>
            </a:r>
            <a:r>
              <a:rPr lang="en-US" sz="1800" b="1" dirty="0">
                <a:solidFill>
                  <a:srgbClr val="000000"/>
                </a:solidFill>
                <a:cs typeface="Tahoma" pitchFamily="34" charset="0"/>
              </a:rPr>
              <a:t>);</a:t>
            </a:r>
          </a:p>
          <a:p>
            <a:pPr eaLnBrk="0" hangingPunct="0"/>
            <a:r>
              <a:rPr lang="en-US" sz="1800" b="1" dirty="0">
                <a:solidFill>
                  <a:srgbClr val="000000"/>
                </a:solidFill>
                <a:cs typeface="Tahoma" pitchFamily="34" charset="0"/>
              </a:rPr>
              <a:t>              }</a:t>
            </a:r>
          </a:p>
          <a:p>
            <a:pPr eaLnBrk="0" hangingPunct="0"/>
            <a:r>
              <a:rPr lang="en-US" sz="1800" b="1" dirty="0">
                <a:solidFill>
                  <a:srgbClr val="000000"/>
                </a:solidFill>
                <a:cs typeface="Tahoma" pitchFamily="34" charset="0"/>
              </a:rPr>
              <a:t>           }</a:t>
            </a:r>
          </a:p>
          <a:p>
            <a:pPr eaLnBrk="0" hangingPunct="0"/>
            <a:r>
              <a:rPr lang="en-US" sz="1800" b="1" dirty="0">
                <a:solidFill>
                  <a:srgbClr val="000000"/>
                </a:solidFill>
                <a:cs typeface="Tahoma" pitchFamily="34" charset="0"/>
              </a:rPr>
              <a:t>        };</a:t>
            </a:r>
            <a:endParaRPr lang="en-US" sz="1800" b="1" dirty="0">
              <a:cs typeface="Tahoma" pitchFamily="34" charset="0"/>
            </a:endParaRPr>
          </a:p>
          <a:p>
            <a:pPr eaLnBrk="0" hangingPunct="0"/>
            <a:r>
              <a:rPr lang="en-US" sz="1800" dirty="0">
                <a:solidFill>
                  <a:srgbClr val="000000"/>
                </a:solidFill>
                <a:cs typeface="Tahoma" pitchFamily="34" charset="0"/>
              </a:rPr>
              <a:t>        </a:t>
            </a:r>
            <a:r>
              <a:rPr lang="en-US" sz="1800" dirty="0" err="1">
                <a:solidFill>
                  <a:srgbClr val="000000"/>
                </a:solidFill>
                <a:cs typeface="Tahoma" pitchFamily="34" charset="0"/>
              </a:rPr>
              <a:t>onButton.addActionListener</a:t>
            </a:r>
            <a:r>
              <a:rPr lang="en-US" sz="1800" dirty="0">
                <a:solidFill>
                  <a:srgbClr val="000000"/>
                </a:solidFill>
                <a:cs typeface="Tahoma" pitchFamily="34" charset="0"/>
              </a:rPr>
              <a:t>(</a:t>
            </a:r>
            <a:r>
              <a:rPr lang="en-US" sz="1800" dirty="0" err="1">
                <a:solidFill>
                  <a:srgbClr val="000000"/>
                </a:solidFill>
                <a:cs typeface="Tahoma" pitchFamily="34" charset="0"/>
              </a:rPr>
              <a:t>bl</a:t>
            </a:r>
            <a:r>
              <a:rPr lang="en-US" sz="1800" dirty="0">
                <a:solidFill>
                  <a:srgbClr val="000000"/>
                </a:solidFill>
                <a:cs typeface="Tahoma" pitchFamily="34" charset="0"/>
              </a:rPr>
              <a:t>);</a:t>
            </a:r>
          </a:p>
          <a:p>
            <a:pPr eaLnBrk="0" hangingPunct="0"/>
            <a:r>
              <a:rPr lang="en-US" sz="1800" dirty="0">
                <a:solidFill>
                  <a:srgbClr val="000000"/>
                </a:solidFill>
                <a:cs typeface="Tahoma" pitchFamily="34" charset="0"/>
              </a:rPr>
              <a:t>        </a:t>
            </a:r>
            <a:r>
              <a:rPr lang="en-US" sz="1800" dirty="0" err="1">
                <a:solidFill>
                  <a:srgbClr val="000000"/>
                </a:solidFill>
                <a:cs typeface="Tahoma" pitchFamily="34" charset="0"/>
              </a:rPr>
              <a:t>content.add</a:t>
            </a:r>
            <a:r>
              <a:rPr lang="en-US" sz="1800" dirty="0">
                <a:solidFill>
                  <a:srgbClr val="000000"/>
                </a:solidFill>
                <a:cs typeface="Tahoma" pitchFamily="34" charset="0"/>
              </a:rPr>
              <a:t>(</a:t>
            </a:r>
            <a:r>
              <a:rPr lang="en-US" sz="1800" dirty="0" err="1">
                <a:solidFill>
                  <a:srgbClr val="000000"/>
                </a:solidFill>
                <a:cs typeface="Tahoma" pitchFamily="34" charset="0"/>
              </a:rPr>
              <a:t>onButton</a:t>
            </a:r>
            <a:r>
              <a:rPr lang="en-US" sz="1800" dirty="0">
                <a:solidFill>
                  <a:srgbClr val="000000"/>
                </a:solidFill>
                <a:cs typeface="Tahoma" pitchFamily="34" charset="0"/>
              </a:rPr>
              <a:t>);</a:t>
            </a:r>
            <a:endParaRPr lang="en-US" sz="1800" dirty="0">
              <a:cs typeface="Tahoma" pitchFamily="34" charset="0"/>
            </a:endParaRPr>
          </a:p>
        </p:txBody>
      </p:sp>
      <p:sp>
        <p:nvSpPr>
          <p:cNvPr id="14339" name="Text Box 3"/>
          <p:cNvSpPr txBox="1">
            <a:spLocks noChangeArrowheads="1"/>
          </p:cNvSpPr>
          <p:nvPr/>
        </p:nvSpPr>
        <p:spPr bwMode="auto">
          <a:xfrm>
            <a:off x="4929188" y="4966093"/>
            <a:ext cx="3376612" cy="400110"/>
          </a:xfrm>
          <a:prstGeom prst="rect">
            <a:avLst/>
          </a:prstGeom>
          <a:noFill/>
          <a:ln w="31750">
            <a:noFill/>
            <a:miter lim="800000"/>
            <a:headEnd/>
            <a:tailEnd/>
          </a:ln>
          <a:effectLst/>
        </p:spPr>
        <p:txBody>
          <a:bodyPr wrap="square">
            <a:spAutoFit/>
          </a:bodyPr>
          <a:lstStyle/>
          <a:p>
            <a:r>
              <a:rPr lang="en-US" sz="2000" dirty="0"/>
              <a:t>What is the actual type of </a:t>
            </a:r>
            <a:r>
              <a:rPr lang="en-US" sz="2000" b="1" dirty="0" err="1"/>
              <a:t>bl</a:t>
            </a:r>
            <a:r>
              <a:rPr lang="en-US" sz="2000" dirty="0"/>
              <a: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latin typeface="+mn-lt"/>
              </a:rPr>
              <a:t>Not just Buttons</a:t>
            </a:r>
          </a:p>
        </p:txBody>
      </p:sp>
      <p:sp>
        <p:nvSpPr>
          <p:cNvPr id="53252" name="Rectangle 4"/>
          <p:cNvSpPr>
            <a:spLocks noChangeArrowheads="1"/>
          </p:cNvSpPr>
          <p:nvPr/>
        </p:nvSpPr>
        <p:spPr bwMode="auto">
          <a:xfrm>
            <a:off x="550759" y="5992511"/>
            <a:ext cx="7374042" cy="366713"/>
          </a:xfrm>
          <a:prstGeom prst="rect">
            <a:avLst/>
          </a:prstGeom>
          <a:noFill/>
          <a:ln w="31750">
            <a:noFill/>
            <a:miter lim="800000"/>
            <a:headEnd/>
            <a:tailEnd/>
          </a:ln>
          <a:effectLst/>
        </p:spPr>
        <p:txBody>
          <a:bodyPr wrap="square">
            <a:spAutoFit/>
          </a:bodyPr>
          <a:lstStyle/>
          <a:p>
            <a:r>
              <a:rPr lang="en-US" sz="1800" dirty="0"/>
              <a:t>http://java.sun.com/docs/books/tutorial/uiswing/components/button.html</a:t>
            </a:r>
          </a:p>
        </p:txBody>
      </p:sp>
      <p:sp>
        <p:nvSpPr>
          <p:cNvPr id="60420" name="Rectangle 60419"/>
          <p:cNvSpPr>
            <a:spLocks noChangeArrowheads="1"/>
          </p:cNvSpPr>
          <p:nvPr/>
        </p:nvSpPr>
        <p:spPr bwMode="auto">
          <a:xfrm>
            <a:off x="2895600" y="1300163"/>
            <a:ext cx="2273300" cy="611187"/>
          </a:xfrm>
          <a:prstGeom prst="rect">
            <a:avLst/>
          </a:prstGeom>
          <a:ln>
            <a:headEnd/>
            <a:tailEnd type="arrow" w="med" len="med"/>
          </a:ln>
        </p:spPr>
        <p:style>
          <a:lnRef idx="1">
            <a:schemeClr val="accent1"/>
          </a:lnRef>
          <a:fillRef idx="2">
            <a:schemeClr val="accent1"/>
          </a:fillRef>
          <a:effectRef idx="1">
            <a:schemeClr val="accent1"/>
          </a:effectRef>
          <a:fontRef idx="minor">
            <a:schemeClr val="dk1"/>
          </a:fontRef>
        </p:style>
        <p:txBody>
          <a:bodyPr wrap="none">
            <a:spAutoFit/>
          </a:bodyPr>
          <a:lstStyle/>
          <a:p>
            <a:pPr algn="ctr"/>
            <a:r>
              <a:rPr lang="en-US" sz="2800"/>
              <a:t>Component</a:t>
            </a:r>
          </a:p>
        </p:txBody>
      </p:sp>
      <p:sp>
        <p:nvSpPr>
          <p:cNvPr id="60429" name="Rectangle 60428"/>
          <p:cNvSpPr>
            <a:spLocks noChangeArrowheads="1"/>
          </p:cNvSpPr>
          <p:nvPr/>
        </p:nvSpPr>
        <p:spPr bwMode="auto">
          <a:xfrm>
            <a:off x="2743200" y="2133600"/>
            <a:ext cx="2443163" cy="611188"/>
          </a:xfrm>
          <a:prstGeom prst="rect">
            <a:avLst/>
          </a:prstGeom>
          <a:ln>
            <a:headEnd/>
            <a:tailEnd type="arrow" w="med" len="med"/>
          </a:ln>
        </p:spPr>
        <p:style>
          <a:lnRef idx="1">
            <a:schemeClr val="accent1"/>
          </a:lnRef>
          <a:fillRef idx="2">
            <a:schemeClr val="accent1"/>
          </a:fillRef>
          <a:effectRef idx="1">
            <a:schemeClr val="accent1"/>
          </a:effectRef>
          <a:fontRef idx="minor">
            <a:schemeClr val="dk1"/>
          </a:fontRef>
        </p:style>
        <p:txBody>
          <a:bodyPr wrap="none">
            <a:spAutoFit/>
          </a:bodyPr>
          <a:lstStyle/>
          <a:p>
            <a:pPr algn="ctr"/>
            <a:r>
              <a:rPr lang="en-US" sz="2800"/>
              <a:t>JComponent</a:t>
            </a:r>
          </a:p>
        </p:txBody>
      </p:sp>
      <p:sp>
        <p:nvSpPr>
          <p:cNvPr id="60431" name="Rectangle 60430"/>
          <p:cNvSpPr>
            <a:spLocks noChangeArrowheads="1"/>
          </p:cNvSpPr>
          <p:nvPr/>
        </p:nvSpPr>
        <p:spPr bwMode="auto">
          <a:xfrm>
            <a:off x="4495800" y="3048000"/>
            <a:ext cx="2873375" cy="611188"/>
          </a:xfrm>
          <a:prstGeom prst="rect">
            <a:avLst/>
          </a:prstGeom>
          <a:ln>
            <a:headEnd/>
            <a:tailEnd type="arrow" w="med" len="med"/>
          </a:ln>
        </p:spPr>
        <p:style>
          <a:lnRef idx="1">
            <a:schemeClr val="accent1"/>
          </a:lnRef>
          <a:fillRef idx="2">
            <a:schemeClr val="accent1"/>
          </a:fillRef>
          <a:effectRef idx="1">
            <a:schemeClr val="accent1"/>
          </a:effectRef>
          <a:fontRef idx="minor">
            <a:schemeClr val="dk1"/>
          </a:fontRef>
        </p:style>
        <p:txBody>
          <a:bodyPr wrap="none">
            <a:spAutoFit/>
          </a:bodyPr>
          <a:lstStyle/>
          <a:p>
            <a:pPr algn="ctr"/>
            <a:r>
              <a:rPr lang="en-US" sz="2800"/>
              <a:t>AbstractButton</a:t>
            </a:r>
          </a:p>
        </p:txBody>
      </p:sp>
      <p:sp>
        <p:nvSpPr>
          <p:cNvPr id="60432" name="Rectangle 60431"/>
          <p:cNvSpPr>
            <a:spLocks noChangeArrowheads="1"/>
          </p:cNvSpPr>
          <p:nvPr/>
        </p:nvSpPr>
        <p:spPr bwMode="auto">
          <a:xfrm>
            <a:off x="6858000" y="4038600"/>
            <a:ext cx="1453988" cy="584775"/>
          </a:xfrm>
          <a:prstGeom prst="rect">
            <a:avLst/>
          </a:prstGeom>
          <a:ln>
            <a:headEnd/>
            <a:tailEnd type="arrow" w="med" len="med"/>
          </a:ln>
        </p:spPr>
        <p:style>
          <a:lnRef idx="1">
            <a:schemeClr val="accent1"/>
          </a:lnRef>
          <a:fillRef idx="2">
            <a:schemeClr val="accent1"/>
          </a:fillRef>
          <a:effectRef idx="1">
            <a:schemeClr val="accent1"/>
          </a:effectRef>
          <a:fontRef idx="minor">
            <a:schemeClr val="dk1"/>
          </a:fontRef>
        </p:style>
        <p:txBody>
          <a:bodyPr wrap="none">
            <a:spAutoFit/>
          </a:bodyPr>
          <a:lstStyle/>
          <a:p>
            <a:r>
              <a:rPr lang="en-US" sz="3200" dirty="0" err="1"/>
              <a:t>JButton</a:t>
            </a:r>
            <a:endParaRPr lang="en-US" sz="3200" dirty="0"/>
          </a:p>
        </p:txBody>
      </p:sp>
      <p:cxnSp>
        <p:nvCxnSpPr>
          <p:cNvPr id="60436" name="Straight Arrow Connector 60435"/>
          <p:cNvCxnSpPr>
            <a:cxnSpLocks noChangeShapeType="1"/>
            <a:stCxn id="60431" idx="0"/>
            <a:endCxn id="60429" idx="2"/>
          </p:cNvCxnSpPr>
          <p:nvPr/>
        </p:nvCxnSpPr>
        <p:spPr bwMode="auto">
          <a:xfrm rot="5400000" flipH="1">
            <a:off x="4813301" y="1912937"/>
            <a:ext cx="271462" cy="1966913"/>
          </a:xfrm>
          <a:prstGeom prst="bentConnector3">
            <a:avLst>
              <a:gd name="adj1" fmla="val 50292"/>
            </a:avLst>
          </a:prstGeom>
          <a:ln>
            <a:headEnd/>
            <a:tailEnd type="arrow" w="med" len="med"/>
          </a:ln>
        </p:spPr>
        <p:style>
          <a:lnRef idx="1">
            <a:schemeClr val="accent1"/>
          </a:lnRef>
          <a:fillRef idx="2">
            <a:schemeClr val="accent1"/>
          </a:fillRef>
          <a:effectRef idx="1">
            <a:schemeClr val="accent1"/>
          </a:effectRef>
          <a:fontRef idx="minor">
            <a:schemeClr val="dk1"/>
          </a:fontRef>
        </p:style>
      </p:cxnSp>
      <p:cxnSp>
        <p:nvCxnSpPr>
          <p:cNvPr id="60438" name="Straight Arrow Connector 60437"/>
          <p:cNvCxnSpPr>
            <a:cxnSpLocks noChangeShapeType="1"/>
            <a:stCxn id="60432" idx="0"/>
            <a:endCxn id="60431" idx="2"/>
          </p:cNvCxnSpPr>
          <p:nvPr/>
        </p:nvCxnSpPr>
        <p:spPr bwMode="auto">
          <a:xfrm rot="16200000" flipV="1">
            <a:off x="6569035" y="3022641"/>
            <a:ext cx="379412" cy="1652506"/>
          </a:xfrm>
          <a:prstGeom prst="bentConnector3">
            <a:avLst>
              <a:gd name="adj1" fmla="val 50000"/>
            </a:avLst>
          </a:prstGeom>
          <a:ln>
            <a:headEnd/>
            <a:tailEnd type="arrow" w="med" len="med"/>
          </a:ln>
        </p:spPr>
        <p:style>
          <a:lnRef idx="1">
            <a:schemeClr val="accent1"/>
          </a:lnRef>
          <a:fillRef idx="2">
            <a:schemeClr val="accent1"/>
          </a:fillRef>
          <a:effectRef idx="1">
            <a:schemeClr val="accent1"/>
          </a:effectRef>
          <a:fontRef idx="minor">
            <a:schemeClr val="dk1"/>
          </a:fontRef>
        </p:style>
      </p:cxnSp>
      <p:sp>
        <p:nvSpPr>
          <p:cNvPr id="2" name="Rectangle 60431"/>
          <p:cNvSpPr>
            <a:spLocks noChangeArrowheads="1"/>
          </p:cNvSpPr>
          <p:nvPr/>
        </p:nvSpPr>
        <p:spPr bwMode="auto">
          <a:xfrm>
            <a:off x="2362200" y="3962400"/>
            <a:ext cx="2524153" cy="584775"/>
          </a:xfrm>
          <a:prstGeom prst="rect">
            <a:avLst/>
          </a:prstGeom>
          <a:ln>
            <a:headEnd/>
            <a:tailEnd type="arrow" w="med" len="med"/>
          </a:ln>
        </p:spPr>
        <p:style>
          <a:lnRef idx="1">
            <a:schemeClr val="accent1"/>
          </a:lnRef>
          <a:fillRef idx="2">
            <a:schemeClr val="accent1"/>
          </a:fillRef>
          <a:effectRef idx="1">
            <a:schemeClr val="accent1"/>
          </a:effectRef>
          <a:fontRef idx="minor">
            <a:schemeClr val="dk1"/>
          </a:fontRef>
        </p:style>
        <p:txBody>
          <a:bodyPr wrap="none">
            <a:spAutoFit/>
          </a:bodyPr>
          <a:lstStyle/>
          <a:p>
            <a:r>
              <a:rPr lang="en-US" sz="3200"/>
              <a:t>JToggleButton</a:t>
            </a:r>
          </a:p>
        </p:txBody>
      </p:sp>
      <p:sp>
        <p:nvSpPr>
          <p:cNvPr id="3" name="Rectangle 60431"/>
          <p:cNvSpPr>
            <a:spLocks noChangeArrowheads="1"/>
          </p:cNvSpPr>
          <p:nvPr/>
        </p:nvSpPr>
        <p:spPr bwMode="auto">
          <a:xfrm>
            <a:off x="1600200" y="5029200"/>
            <a:ext cx="1923925" cy="584775"/>
          </a:xfrm>
          <a:prstGeom prst="rect">
            <a:avLst/>
          </a:prstGeom>
          <a:ln>
            <a:headEnd/>
            <a:tailEnd type="arrow" w="med" len="med"/>
          </a:ln>
        </p:spPr>
        <p:style>
          <a:lnRef idx="1">
            <a:schemeClr val="accent1"/>
          </a:lnRef>
          <a:fillRef idx="2">
            <a:schemeClr val="accent1"/>
          </a:fillRef>
          <a:effectRef idx="1">
            <a:schemeClr val="accent1"/>
          </a:effectRef>
          <a:fontRef idx="minor">
            <a:schemeClr val="dk1"/>
          </a:fontRef>
        </p:style>
        <p:txBody>
          <a:bodyPr wrap="none">
            <a:spAutoFit/>
          </a:bodyPr>
          <a:lstStyle/>
          <a:p>
            <a:r>
              <a:rPr lang="en-US" sz="3200"/>
              <a:t>JCheckBox</a:t>
            </a:r>
          </a:p>
        </p:txBody>
      </p:sp>
      <p:cxnSp>
        <p:nvCxnSpPr>
          <p:cNvPr id="53262" name="AutoShape 14"/>
          <p:cNvCxnSpPr>
            <a:cxnSpLocks noChangeShapeType="1"/>
            <a:stCxn id="0" idx="0"/>
            <a:endCxn id="60431" idx="2"/>
          </p:cNvCxnSpPr>
          <p:nvPr/>
        </p:nvCxnSpPr>
        <p:spPr bwMode="auto">
          <a:xfrm flipV="1">
            <a:off x="3757613" y="3675063"/>
            <a:ext cx="2174875" cy="271462"/>
          </a:xfrm>
          <a:prstGeom prst="straightConnector1">
            <a:avLst/>
          </a:prstGeom>
          <a:ln>
            <a:headEnd/>
            <a:tailEnd type="arrow" w="med" len="med"/>
          </a:ln>
        </p:spPr>
        <p:style>
          <a:lnRef idx="1">
            <a:schemeClr val="accent1"/>
          </a:lnRef>
          <a:fillRef idx="2">
            <a:schemeClr val="accent1"/>
          </a:fillRef>
          <a:effectRef idx="1">
            <a:schemeClr val="accent1"/>
          </a:effectRef>
          <a:fontRef idx="minor">
            <a:schemeClr val="dk1"/>
          </a:fontRef>
        </p:style>
      </p:cxnSp>
      <p:cxnSp>
        <p:nvCxnSpPr>
          <p:cNvPr id="53263" name="AutoShape 15"/>
          <p:cNvCxnSpPr>
            <a:cxnSpLocks noChangeShapeType="1"/>
            <a:stCxn id="0" idx="0"/>
            <a:endCxn id="0" idx="2"/>
          </p:cNvCxnSpPr>
          <p:nvPr/>
        </p:nvCxnSpPr>
        <p:spPr bwMode="auto">
          <a:xfrm flipV="1">
            <a:off x="2662238" y="4589463"/>
            <a:ext cx="1095375" cy="423862"/>
          </a:xfrm>
          <a:prstGeom prst="straightConnector1">
            <a:avLst/>
          </a:prstGeom>
          <a:ln>
            <a:headEnd/>
            <a:tailEnd type="arrow" w="med" len="med"/>
          </a:ln>
        </p:spPr>
        <p:style>
          <a:lnRef idx="1">
            <a:schemeClr val="accent1"/>
          </a:lnRef>
          <a:fillRef idx="2">
            <a:schemeClr val="accent1"/>
          </a:fillRef>
          <a:effectRef idx="1">
            <a:schemeClr val="accent1"/>
          </a:effectRef>
          <a:fontRef idx="minor">
            <a:schemeClr val="dk1"/>
          </a:fontRef>
        </p:style>
      </p:cxnSp>
      <p:sp>
        <p:nvSpPr>
          <p:cNvPr id="4" name="Rectangle 60431"/>
          <p:cNvSpPr>
            <a:spLocks noChangeArrowheads="1"/>
          </p:cNvSpPr>
          <p:nvPr/>
        </p:nvSpPr>
        <p:spPr bwMode="auto">
          <a:xfrm>
            <a:off x="4419600" y="5029200"/>
            <a:ext cx="2401363" cy="584775"/>
          </a:xfrm>
          <a:prstGeom prst="rect">
            <a:avLst/>
          </a:prstGeom>
          <a:ln>
            <a:headEnd/>
            <a:tailEnd type="arrow" w="med" len="med"/>
          </a:ln>
        </p:spPr>
        <p:style>
          <a:lnRef idx="1">
            <a:schemeClr val="accent1"/>
          </a:lnRef>
          <a:fillRef idx="2">
            <a:schemeClr val="accent1"/>
          </a:fillRef>
          <a:effectRef idx="1">
            <a:schemeClr val="accent1"/>
          </a:effectRef>
          <a:fontRef idx="minor">
            <a:schemeClr val="dk1"/>
          </a:fontRef>
        </p:style>
        <p:txBody>
          <a:bodyPr wrap="none">
            <a:spAutoFit/>
          </a:bodyPr>
          <a:lstStyle/>
          <a:p>
            <a:r>
              <a:rPr lang="en-US" sz="3200"/>
              <a:t>JRadioButton</a:t>
            </a:r>
          </a:p>
        </p:txBody>
      </p:sp>
      <p:cxnSp>
        <p:nvCxnSpPr>
          <p:cNvPr id="53265" name="AutoShape 17"/>
          <p:cNvCxnSpPr>
            <a:cxnSpLocks noChangeShapeType="1"/>
            <a:stCxn id="0" idx="0"/>
            <a:endCxn id="0" idx="2"/>
          </p:cNvCxnSpPr>
          <p:nvPr/>
        </p:nvCxnSpPr>
        <p:spPr bwMode="auto">
          <a:xfrm flipH="1" flipV="1">
            <a:off x="3757613" y="4589463"/>
            <a:ext cx="1951037" cy="423862"/>
          </a:xfrm>
          <a:prstGeom prst="straightConnector1">
            <a:avLst/>
          </a:prstGeom>
          <a:ln>
            <a:headEnd/>
            <a:tailEnd type="arrow" w="med" len="med"/>
          </a:ln>
        </p:spPr>
        <p:style>
          <a:lnRef idx="1">
            <a:schemeClr val="accent1"/>
          </a:lnRef>
          <a:fillRef idx="2">
            <a:schemeClr val="accent1"/>
          </a:fillRef>
          <a:effectRef idx="1">
            <a:schemeClr val="accent1"/>
          </a:effectRef>
          <a:fontRef idx="minor">
            <a:schemeClr val="dk1"/>
          </a:fontRef>
        </p:style>
      </p:cxnSp>
      <p:cxnSp>
        <p:nvCxnSpPr>
          <p:cNvPr id="53266" name="AutoShape 18"/>
          <p:cNvCxnSpPr>
            <a:cxnSpLocks noChangeShapeType="1"/>
            <a:stCxn id="60429" idx="0"/>
            <a:endCxn id="60420" idx="2"/>
          </p:cNvCxnSpPr>
          <p:nvPr/>
        </p:nvCxnSpPr>
        <p:spPr bwMode="auto">
          <a:xfrm flipV="1">
            <a:off x="3965575" y="1927225"/>
            <a:ext cx="66675" cy="190500"/>
          </a:xfrm>
          <a:prstGeom prst="straightConnector1">
            <a:avLst/>
          </a:prstGeom>
          <a:ln>
            <a:headEnd/>
            <a:tailEnd type="arrow" w="med" len="med"/>
          </a:ln>
        </p:spPr>
        <p:style>
          <a:lnRef idx="1">
            <a:schemeClr val="accent1"/>
          </a:lnRef>
          <a:fillRef idx="2">
            <a:schemeClr val="accent1"/>
          </a:fillRef>
          <a:effectRef idx="1">
            <a:schemeClr val="accent1"/>
          </a:effectRef>
          <a:fontRef idx="minor">
            <a:schemeClr val="dk1"/>
          </a:fontRef>
        </p:style>
      </p:cxn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5715000" y="274638"/>
            <a:ext cx="2971800" cy="1143000"/>
          </a:xfrm>
        </p:spPr>
        <p:txBody>
          <a:bodyPr>
            <a:normAutofit fontScale="90000"/>
          </a:bodyPr>
          <a:lstStyle/>
          <a:p>
            <a:r>
              <a:rPr lang="en-US" smtClean="0">
                <a:latin typeface="+mn-lt"/>
              </a:rPr>
              <a:t>Menus Too...</a:t>
            </a:r>
          </a:p>
        </p:txBody>
      </p:sp>
      <p:sp>
        <p:nvSpPr>
          <p:cNvPr id="54275" name="Rectangle 3"/>
          <p:cNvSpPr>
            <a:spLocks noChangeArrowheads="1"/>
          </p:cNvSpPr>
          <p:nvPr/>
        </p:nvSpPr>
        <p:spPr bwMode="auto">
          <a:xfrm>
            <a:off x="233363" y="5765800"/>
            <a:ext cx="8648700" cy="366713"/>
          </a:xfrm>
          <a:prstGeom prst="rect">
            <a:avLst/>
          </a:prstGeom>
          <a:noFill/>
          <a:ln w="31750">
            <a:noFill/>
            <a:miter lim="800000"/>
            <a:headEnd/>
            <a:tailEnd/>
          </a:ln>
          <a:effectLst/>
        </p:spPr>
        <p:txBody>
          <a:bodyPr wrap="none">
            <a:spAutoFit/>
          </a:bodyPr>
          <a:lstStyle/>
          <a:p>
            <a:r>
              <a:rPr lang="en-US" sz="1800"/>
              <a:t>http://java.sun.com/docs/books/tutorial/uiswing/components/menu.html</a:t>
            </a:r>
          </a:p>
        </p:txBody>
      </p:sp>
      <p:sp>
        <p:nvSpPr>
          <p:cNvPr id="60429" name="Rectangle 60428"/>
          <p:cNvSpPr>
            <a:spLocks noChangeArrowheads="1"/>
          </p:cNvSpPr>
          <p:nvPr/>
        </p:nvSpPr>
        <p:spPr bwMode="auto">
          <a:xfrm>
            <a:off x="5340350" y="1295400"/>
            <a:ext cx="2443163" cy="611188"/>
          </a:xfrm>
          <a:prstGeom prst="rect">
            <a:avLst/>
          </a:prstGeom>
          <a:ln>
            <a:headEnd/>
            <a:tailEnd type="arrow" w="med" len="med"/>
          </a:ln>
        </p:spPr>
        <p:style>
          <a:lnRef idx="1">
            <a:schemeClr val="accent1"/>
          </a:lnRef>
          <a:fillRef idx="2">
            <a:schemeClr val="accent1"/>
          </a:fillRef>
          <a:effectRef idx="1">
            <a:schemeClr val="accent1"/>
          </a:effectRef>
          <a:fontRef idx="minor">
            <a:schemeClr val="dk1"/>
          </a:fontRef>
        </p:style>
        <p:txBody>
          <a:bodyPr wrap="none">
            <a:spAutoFit/>
          </a:bodyPr>
          <a:lstStyle/>
          <a:p>
            <a:pPr algn="ctr"/>
            <a:r>
              <a:rPr lang="en-US" sz="2400" dirty="0" err="1"/>
              <a:t>JComponent</a:t>
            </a:r>
            <a:endParaRPr lang="en-US" sz="2400" dirty="0"/>
          </a:p>
        </p:txBody>
      </p:sp>
      <p:sp>
        <p:nvSpPr>
          <p:cNvPr id="60431" name="Rectangle 60430"/>
          <p:cNvSpPr>
            <a:spLocks noChangeArrowheads="1"/>
          </p:cNvSpPr>
          <p:nvPr/>
        </p:nvSpPr>
        <p:spPr bwMode="auto">
          <a:xfrm>
            <a:off x="1219200" y="2511425"/>
            <a:ext cx="2873375" cy="611188"/>
          </a:xfrm>
          <a:prstGeom prst="rect">
            <a:avLst/>
          </a:prstGeom>
          <a:ln>
            <a:headEnd/>
            <a:tailEnd type="arrow" w="med" len="med"/>
          </a:ln>
        </p:spPr>
        <p:style>
          <a:lnRef idx="1">
            <a:schemeClr val="accent1"/>
          </a:lnRef>
          <a:fillRef idx="2">
            <a:schemeClr val="accent1"/>
          </a:fillRef>
          <a:effectRef idx="1">
            <a:schemeClr val="accent1"/>
          </a:effectRef>
          <a:fontRef idx="minor">
            <a:schemeClr val="dk1"/>
          </a:fontRef>
        </p:style>
        <p:txBody>
          <a:bodyPr wrap="none">
            <a:spAutoFit/>
          </a:bodyPr>
          <a:lstStyle/>
          <a:p>
            <a:pPr algn="ctr"/>
            <a:r>
              <a:rPr lang="en-US" sz="2000" dirty="0" err="1"/>
              <a:t>AbstractButton</a:t>
            </a:r>
            <a:endParaRPr lang="en-US" sz="2000" dirty="0"/>
          </a:p>
        </p:txBody>
      </p:sp>
      <p:sp>
        <p:nvSpPr>
          <p:cNvPr id="60432" name="Rectangle 60431"/>
          <p:cNvSpPr>
            <a:spLocks noChangeArrowheads="1"/>
          </p:cNvSpPr>
          <p:nvPr/>
        </p:nvSpPr>
        <p:spPr bwMode="auto">
          <a:xfrm>
            <a:off x="3581400" y="3502025"/>
            <a:ext cx="976806" cy="400110"/>
          </a:xfrm>
          <a:prstGeom prst="rect">
            <a:avLst/>
          </a:prstGeom>
          <a:ln>
            <a:headEnd/>
            <a:tailEnd type="arrow" w="med" len="med"/>
          </a:ln>
        </p:spPr>
        <p:style>
          <a:lnRef idx="1">
            <a:schemeClr val="accent1"/>
          </a:lnRef>
          <a:fillRef idx="2">
            <a:schemeClr val="accent1"/>
          </a:fillRef>
          <a:effectRef idx="1">
            <a:schemeClr val="accent1"/>
          </a:effectRef>
          <a:fontRef idx="minor">
            <a:schemeClr val="dk1"/>
          </a:fontRef>
        </p:style>
        <p:txBody>
          <a:bodyPr wrap="none">
            <a:spAutoFit/>
          </a:bodyPr>
          <a:lstStyle/>
          <a:p>
            <a:r>
              <a:rPr lang="en-US" sz="2000"/>
              <a:t>JButton</a:t>
            </a:r>
          </a:p>
        </p:txBody>
      </p:sp>
      <p:cxnSp>
        <p:nvCxnSpPr>
          <p:cNvPr id="60436" name="Straight Arrow Connector 60435"/>
          <p:cNvCxnSpPr>
            <a:cxnSpLocks noChangeShapeType="1"/>
            <a:stCxn id="60431" idx="0"/>
            <a:endCxn id="60429" idx="2"/>
          </p:cNvCxnSpPr>
          <p:nvPr/>
        </p:nvCxnSpPr>
        <p:spPr bwMode="auto">
          <a:xfrm rot="5400000" flipH="1" flipV="1">
            <a:off x="4306492" y="255985"/>
            <a:ext cx="604837" cy="3906044"/>
          </a:xfrm>
          <a:prstGeom prst="bentConnector3">
            <a:avLst>
              <a:gd name="adj1" fmla="val 38371"/>
            </a:avLst>
          </a:prstGeom>
          <a:noFill/>
          <a:ln w="31750" algn="ctr">
            <a:solidFill>
              <a:schemeClr val="accent1"/>
            </a:solidFill>
            <a:miter lim="800000"/>
            <a:headEnd/>
            <a:tailEnd type="arrow" w="med" len="med"/>
          </a:ln>
        </p:spPr>
      </p:cxnSp>
      <p:cxnSp>
        <p:nvCxnSpPr>
          <p:cNvPr id="60438" name="Straight Arrow Connector 60437"/>
          <p:cNvCxnSpPr>
            <a:cxnSpLocks noChangeShapeType="1"/>
            <a:stCxn id="60432" idx="0"/>
            <a:endCxn id="60431" idx="2"/>
          </p:cNvCxnSpPr>
          <p:nvPr/>
        </p:nvCxnSpPr>
        <p:spPr bwMode="auto">
          <a:xfrm rot="16200000" flipV="1">
            <a:off x="3173140" y="2605361"/>
            <a:ext cx="379412" cy="1413915"/>
          </a:xfrm>
          <a:prstGeom prst="bentConnector3">
            <a:avLst>
              <a:gd name="adj1" fmla="val 50000"/>
            </a:avLst>
          </a:prstGeom>
          <a:noFill/>
          <a:ln w="31750" algn="ctr">
            <a:solidFill>
              <a:schemeClr val="accent1"/>
            </a:solidFill>
            <a:miter lim="800000"/>
            <a:headEnd/>
            <a:tailEnd type="arrow" w="med" len="med"/>
          </a:ln>
        </p:spPr>
      </p:cxnSp>
      <p:sp>
        <p:nvSpPr>
          <p:cNvPr id="2" name="Rectangle 60431"/>
          <p:cNvSpPr>
            <a:spLocks noChangeArrowheads="1"/>
          </p:cNvSpPr>
          <p:nvPr/>
        </p:nvSpPr>
        <p:spPr bwMode="auto">
          <a:xfrm>
            <a:off x="990600" y="3732213"/>
            <a:ext cx="1364925" cy="400110"/>
          </a:xfrm>
          <a:prstGeom prst="rect">
            <a:avLst/>
          </a:prstGeom>
          <a:ln>
            <a:headEnd/>
            <a:tailEnd type="arrow" w="med" len="med"/>
          </a:ln>
        </p:spPr>
        <p:style>
          <a:lnRef idx="1">
            <a:schemeClr val="accent1"/>
          </a:lnRef>
          <a:fillRef idx="2">
            <a:schemeClr val="accent1"/>
          </a:fillRef>
          <a:effectRef idx="1">
            <a:schemeClr val="accent1"/>
          </a:effectRef>
          <a:fontRef idx="minor">
            <a:schemeClr val="dk1"/>
          </a:fontRef>
        </p:style>
        <p:txBody>
          <a:bodyPr wrap="none">
            <a:spAutoFit/>
          </a:bodyPr>
          <a:lstStyle/>
          <a:p>
            <a:r>
              <a:rPr lang="en-US" sz="2000"/>
              <a:t>JMenuItem</a:t>
            </a:r>
          </a:p>
        </p:txBody>
      </p:sp>
      <p:cxnSp>
        <p:nvCxnSpPr>
          <p:cNvPr id="54290" name="AutoShape 18"/>
          <p:cNvCxnSpPr>
            <a:cxnSpLocks noChangeShapeType="1"/>
            <a:stCxn id="0" idx="0"/>
            <a:endCxn id="60431" idx="2"/>
          </p:cNvCxnSpPr>
          <p:nvPr/>
        </p:nvCxnSpPr>
        <p:spPr bwMode="auto">
          <a:xfrm flipV="1">
            <a:off x="2097088" y="3138488"/>
            <a:ext cx="558800" cy="577850"/>
          </a:xfrm>
          <a:prstGeom prst="straightConnector1">
            <a:avLst/>
          </a:prstGeom>
          <a:noFill/>
          <a:ln w="31750">
            <a:solidFill>
              <a:schemeClr val="accent1"/>
            </a:solidFill>
            <a:round/>
            <a:headEnd/>
            <a:tailEnd type="arrow" w="med" len="med"/>
          </a:ln>
          <a:effectLst/>
        </p:spPr>
      </p:cxnSp>
      <p:sp>
        <p:nvSpPr>
          <p:cNvPr id="3" name="Rectangle 60431"/>
          <p:cNvSpPr>
            <a:spLocks noChangeArrowheads="1"/>
          </p:cNvSpPr>
          <p:nvPr/>
        </p:nvSpPr>
        <p:spPr bwMode="auto">
          <a:xfrm>
            <a:off x="403225" y="4806950"/>
            <a:ext cx="883575" cy="400110"/>
          </a:xfrm>
          <a:prstGeom prst="rect">
            <a:avLst/>
          </a:prstGeom>
          <a:ln>
            <a:headEnd/>
            <a:tailEnd type="arrow" w="med" len="med"/>
          </a:ln>
        </p:spPr>
        <p:style>
          <a:lnRef idx="1">
            <a:schemeClr val="accent1"/>
          </a:lnRef>
          <a:fillRef idx="2">
            <a:schemeClr val="accent1"/>
          </a:fillRef>
          <a:effectRef idx="1">
            <a:schemeClr val="accent1"/>
          </a:effectRef>
          <a:fontRef idx="minor">
            <a:schemeClr val="dk1"/>
          </a:fontRef>
        </p:style>
        <p:txBody>
          <a:bodyPr wrap="none">
            <a:spAutoFit/>
          </a:bodyPr>
          <a:lstStyle/>
          <a:p>
            <a:r>
              <a:rPr lang="en-US" sz="2000"/>
              <a:t>JMenu</a:t>
            </a:r>
          </a:p>
        </p:txBody>
      </p:sp>
      <p:cxnSp>
        <p:nvCxnSpPr>
          <p:cNvPr id="54292" name="AutoShape 20"/>
          <p:cNvCxnSpPr>
            <a:cxnSpLocks noChangeShapeType="1"/>
            <a:endCxn id="2" idx="2"/>
          </p:cNvCxnSpPr>
          <p:nvPr/>
        </p:nvCxnSpPr>
        <p:spPr bwMode="auto">
          <a:xfrm rot="5400000" flipH="1" flipV="1">
            <a:off x="1050874" y="4168887"/>
            <a:ext cx="658752" cy="585625"/>
          </a:xfrm>
          <a:prstGeom prst="straightConnector1">
            <a:avLst/>
          </a:prstGeom>
          <a:noFill/>
          <a:ln w="31750">
            <a:solidFill>
              <a:schemeClr val="accent1"/>
            </a:solidFill>
            <a:round/>
            <a:headEnd/>
            <a:tailEnd type="arrow" w="med" len="med"/>
          </a:ln>
          <a:effectLst/>
        </p:spPr>
      </p:cxnSp>
      <p:sp>
        <p:nvSpPr>
          <p:cNvPr id="4" name="Rectangle 60431"/>
          <p:cNvSpPr>
            <a:spLocks noChangeArrowheads="1"/>
          </p:cNvSpPr>
          <p:nvPr/>
        </p:nvSpPr>
        <p:spPr bwMode="auto">
          <a:xfrm>
            <a:off x="5227638" y="4967288"/>
            <a:ext cx="2797817" cy="461665"/>
          </a:xfrm>
          <a:prstGeom prst="rect">
            <a:avLst/>
          </a:prstGeom>
          <a:ln>
            <a:headEnd/>
            <a:tailEnd type="arrow" w="med" len="med"/>
          </a:ln>
        </p:spPr>
        <p:style>
          <a:lnRef idx="1">
            <a:schemeClr val="accent1"/>
          </a:lnRef>
          <a:fillRef idx="2">
            <a:schemeClr val="accent1"/>
          </a:fillRef>
          <a:effectRef idx="1">
            <a:schemeClr val="accent1"/>
          </a:effectRef>
          <a:fontRef idx="minor">
            <a:schemeClr val="dk1"/>
          </a:fontRef>
        </p:style>
        <p:txBody>
          <a:bodyPr wrap="none">
            <a:spAutoFit/>
          </a:bodyPr>
          <a:lstStyle/>
          <a:p>
            <a:r>
              <a:rPr lang="en-US" sz="2400"/>
              <a:t>JCheckboxMenuItem</a:t>
            </a:r>
          </a:p>
        </p:txBody>
      </p:sp>
      <p:sp>
        <p:nvSpPr>
          <p:cNvPr id="5" name="Rectangle 60431"/>
          <p:cNvSpPr>
            <a:spLocks noChangeArrowheads="1"/>
          </p:cNvSpPr>
          <p:nvPr/>
        </p:nvSpPr>
        <p:spPr bwMode="auto">
          <a:xfrm>
            <a:off x="1919288" y="5045075"/>
            <a:ext cx="3157146" cy="461665"/>
          </a:xfrm>
          <a:prstGeom prst="rect">
            <a:avLst/>
          </a:prstGeom>
          <a:ln>
            <a:headEnd/>
            <a:tailEnd type="arrow" w="med" len="med"/>
          </a:ln>
        </p:spPr>
        <p:style>
          <a:lnRef idx="1">
            <a:schemeClr val="accent1"/>
          </a:lnRef>
          <a:fillRef idx="2">
            <a:schemeClr val="accent1"/>
          </a:fillRef>
          <a:effectRef idx="1">
            <a:schemeClr val="accent1"/>
          </a:effectRef>
          <a:fontRef idx="minor">
            <a:schemeClr val="dk1"/>
          </a:fontRef>
        </p:style>
        <p:txBody>
          <a:bodyPr wrap="none">
            <a:spAutoFit/>
          </a:bodyPr>
          <a:lstStyle/>
          <a:p>
            <a:r>
              <a:rPr lang="en-US" sz="2400"/>
              <a:t>JRadioButtonMenuItem</a:t>
            </a:r>
          </a:p>
        </p:txBody>
      </p:sp>
      <p:cxnSp>
        <p:nvCxnSpPr>
          <p:cNvPr id="54295" name="AutoShape 23"/>
          <p:cNvCxnSpPr>
            <a:cxnSpLocks noChangeShapeType="1"/>
            <a:endCxn id="2" idx="2"/>
          </p:cNvCxnSpPr>
          <p:nvPr/>
        </p:nvCxnSpPr>
        <p:spPr bwMode="auto">
          <a:xfrm rot="10800000">
            <a:off x="1673064" y="4132323"/>
            <a:ext cx="1660687" cy="896878"/>
          </a:xfrm>
          <a:prstGeom prst="straightConnector1">
            <a:avLst/>
          </a:prstGeom>
          <a:noFill/>
          <a:ln w="31750">
            <a:solidFill>
              <a:schemeClr val="accent1"/>
            </a:solidFill>
            <a:round/>
            <a:headEnd/>
            <a:tailEnd type="arrow" w="med" len="med"/>
          </a:ln>
          <a:effectLst/>
        </p:spPr>
      </p:cxnSp>
      <p:cxnSp>
        <p:nvCxnSpPr>
          <p:cNvPr id="54296" name="AutoShape 24"/>
          <p:cNvCxnSpPr>
            <a:cxnSpLocks noChangeShapeType="1"/>
            <a:stCxn id="4" idx="0"/>
            <a:endCxn id="2" idx="2"/>
          </p:cNvCxnSpPr>
          <p:nvPr/>
        </p:nvCxnSpPr>
        <p:spPr bwMode="auto">
          <a:xfrm rot="16200000" flipV="1">
            <a:off x="3732323" y="2073064"/>
            <a:ext cx="834965" cy="4953484"/>
          </a:xfrm>
          <a:prstGeom prst="bentConnector3">
            <a:avLst>
              <a:gd name="adj1" fmla="val 50000"/>
            </a:avLst>
          </a:prstGeom>
          <a:noFill/>
          <a:ln w="31750">
            <a:solidFill>
              <a:schemeClr val="accent1"/>
            </a:solidFill>
            <a:miter lim="800000"/>
            <a:headEnd/>
            <a:tailEnd type="arrow" w="med" len="med"/>
          </a:ln>
          <a:effectLst/>
        </p:spPr>
      </p:cxnSp>
      <p:sp>
        <p:nvSpPr>
          <p:cNvPr id="6" name="Rectangle 60431"/>
          <p:cNvSpPr>
            <a:spLocks noChangeArrowheads="1"/>
          </p:cNvSpPr>
          <p:nvPr/>
        </p:nvSpPr>
        <p:spPr bwMode="auto">
          <a:xfrm>
            <a:off x="4953000" y="2895600"/>
            <a:ext cx="1236236" cy="400110"/>
          </a:xfrm>
          <a:prstGeom prst="rect">
            <a:avLst/>
          </a:prstGeom>
          <a:ln>
            <a:headEnd/>
            <a:tailEnd type="arrow" w="med" len="med"/>
          </a:ln>
        </p:spPr>
        <p:style>
          <a:lnRef idx="1">
            <a:schemeClr val="accent1"/>
          </a:lnRef>
          <a:fillRef idx="2">
            <a:schemeClr val="accent1"/>
          </a:fillRef>
          <a:effectRef idx="1">
            <a:schemeClr val="accent1"/>
          </a:effectRef>
          <a:fontRef idx="minor">
            <a:schemeClr val="dk1"/>
          </a:fontRef>
        </p:style>
        <p:txBody>
          <a:bodyPr wrap="none">
            <a:spAutoFit/>
          </a:bodyPr>
          <a:lstStyle/>
          <a:p>
            <a:r>
              <a:rPr lang="en-US" sz="2000" dirty="0" err="1"/>
              <a:t>JMenuBar</a:t>
            </a:r>
            <a:endParaRPr lang="en-US" sz="2000" dirty="0"/>
          </a:p>
        </p:txBody>
      </p:sp>
      <p:cxnSp>
        <p:nvCxnSpPr>
          <p:cNvPr id="54299" name="AutoShape 27"/>
          <p:cNvCxnSpPr>
            <a:cxnSpLocks noChangeShapeType="1"/>
            <a:stCxn id="6" idx="0"/>
            <a:endCxn id="60429" idx="2"/>
          </p:cNvCxnSpPr>
          <p:nvPr/>
        </p:nvCxnSpPr>
        <p:spPr bwMode="auto">
          <a:xfrm rot="5400000" flipH="1" flipV="1">
            <a:off x="5572019" y="1905687"/>
            <a:ext cx="989012" cy="990814"/>
          </a:xfrm>
          <a:prstGeom prst="straightConnector1">
            <a:avLst/>
          </a:prstGeom>
          <a:noFill/>
          <a:ln w="31750">
            <a:solidFill>
              <a:schemeClr val="accent1"/>
            </a:solidFill>
            <a:round/>
            <a:headEnd/>
            <a:tailEnd type="arrow" w="med" len="med"/>
          </a:ln>
          <a:effectLst/>
        </p:spPr>
      </p:cxnSp>
      <p:sp>
        <p:nvSpPr>
          <p:cNvPr id="7" name="Rectangle 60431"/>
          <p:cNvSpPr>
            <a:spLocks noChangeArrowheads="1"/>
          </p:cNvSpPr>
          <p:nvPr/>
        </p:nvSpPr>
        <p:spPr bwMode="auto">
          <a:xfrm>
            <a:off x="7086600" y="2895600"/>
            <a:ext cx="1550104" cy="400110"/>
          </a:xfrm>
          <a:prstGeom prst="rect">
            <a:avLst/>
          </a:prstGeom>
          <a:ln>
            <a:headEnd/>
            <a:tailEnd type="arrow" w="med" len="med"/>
          </a:ln>
        </p:spPr>
        <p:style>
          <a:lnRef idx="1">
            <a:schemeClr val="accent1"/>
          </a:lnRef>
          <a:fillRef idx="2">
            <a:schemeClr val="accent1"/>
          </a:fillRef>
          <a:effectRef idx="1">
            <a:schemeClr val="accent1"/>
          </a:effectRef>
          <a:fontRef idx="minor">
            <a:schemeClr val="dk1"/>
          </a:fontRef>
        </p:style>
        <p:txBody>
          <a:bodyPr wrap="none">
            <a:spAutoFit/>
          </a:bodyPr>
          <a:lstStyle/>
          <a:p>
            <a:r>
              <a:rPr lang="en-US" sz="2000" dirty="0" err="1"/>
              <a:t>JPopupMenu</a:t>
            </a:r>
            <a:endParaRPr lang="en-US" sz="2000" dirty="0"/>
          </a:p>
        </p:txBody>
      </p:sp>
      <p:cxnSp>
        <p:nvCxnSpPr>
          <p:cNvPr id="54301" name="AutoShape 29"/>
          <p:cNvCxnSpPr>
            <a:cxnSpLocks noChangeShapeType="1"/>
            <a:stCxn id="7" idx="0"/>
            <a:endCxn id="60429" idx="2"/>
          </p:cNvCxnSpPr>
          <p:nvPr/>
        </p:nvCxnSpPr>
        <p:spPr bwMode="auto">
          <a:xfrm rot="16200000" flipV="1">
            <a:off x="6717286" y="1751234"/>
            <a:ext cx="989012" cy="1299720"/>
          </a:xfrm>
          <a:prstGeom prst="straightConnector1">
            <a:avLst/>
          </a:prstGeom>
          <a:noFill/>
          <a:ln w="31750">
            <a:solidFill>
              <a:schemeClr val="accent1"/>
            </a:solidFill>
            <a:round/>
            <a:headEnd/>
            <a:tailEnd type="arrow" w="med" len="med"/>
          </a:ln>
          <a:effectLst/>
        </p:spPr>
      </p:cxnSp>
      <p:sp>
        <p:nvSpPr>
          <p:cNvPr id="54302" name="Text Box 30"/>
          <p:cNvSpPr txBox="1">
            <a:spLocks noChangeArrowheads="1"/>
          </p:cNvSpPr>
          <p:nvPr/>
        </p:nvSpPr>
        <p:spPr bwMode="auto">
          <a:xfrm>
            <a:off x="125413" y="93663"/>
            <a:ext cx="5475287" cy="1616075"/>
          </a:xfrm>
          <a:prstGeom prst="rect">
            <a:avLst/>
          </a:prstGeom>
          <a:noFill/>
          <a:ln w="31750">
            <a:noFill/>
            <a:miter lim="800000"/>
            <a:headEnd/>
            <a:tailEnd/>
          </a:ln>
          <a:effectLst/>
        </p:spPr>
        <p:txBody>
          <a:bodyPr>
            <a:spAutoFit/>
          </a:bodyPr>
          <a:lstStyle/>
          <a:p>
            <a:r>
              <a:rPr lang="en-US" sz="2000"/>
              <a:t>Awkward design:</a:t>
            </a:r>
          </a:p>
          <a:p>
            <a:r>
              <a:rPr lang="en-US" sz="2000"/>
              <a:t>JMenu is a button – action is to popup JPopupMenu</a:t>
            </a:r>
          </a:p>
          <a:p>
            <a:r>
              <a:rPr lang="en-US" sz="2000"/>
              <a:t>JMenu contains a list of JMenuItem’s</a:t>
            </a:r>
          </a:p>
          <a:p>
            <a:r>
              <a:rPr lang="en-US" sz="2000"/>
              <a:t>Why is JMenu a subtype of JMenuItem?</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62465"/>
          <p:cNvSpPr>
            <a:spLocks noGrp="1" noChangeArrowheads="1"/>
          </p:cNvSpPr>
          <p:nvPr>
            <p:ph type="title"/>
          </p:nvPr>
        </p:nvSpPr>
        <p:spPr/>
        <p:txBody>
          <a:bodyPr/>
          <a:lstStyle/>
          <a:p>
            <a:r>
              <a:rPr lang="en-US" smtClean="0"/>
              <a:t>Concurrency in GUIs</a:t>
            </a:r>
          </a:p>
        </p:txBody>
      </p:sp>
      <p:sp>
        <p:nvSpPr>
          <p:cNvPr id="62467" name="Text Placeholder 62466"/>
          <p:cNvSpPr>
            <a:spLocks noGrp="1" noChangeArrowheads="1"/>
          </p:cNvSpPr>
          <p:nvPr>
            <p:ph idx="1"/>
          </p:nvPr>
        </p:nvSpPr>
        <p:spPr>
          <a:xfrm>
            <a:off x="457200" y="1600200"/>
            <a:ext cx="8382000" cy="4525963"/>
          </a:xfrm>
        </p:spPr>
        <p:txBody>
          <a:bodyPr/>
          <a:lstStyle/>
          <a:p>
            <a:r>
              <a:rPr lang="en-US" dirty="0" smtClean="0"/>
              <a:t>Responsiveness of GUI depends on multiple threads</a:t>
            </a:r>
          </a:p>
          <a:p>
            <a:r>
              <a:rPr lang="en-US" dirty="0" smtClean="0"/>
              <a:t>Swing thread types:</a:t>
            </a:r>
          </a:p>
          <a:p>
            <a:pPr lvl="1"/>
            <a:r>
              <a:rPr lang="en-US" i="1" dirty="0" smtClean="0"/>
              <a:t>Initial threads</a:t>
            </a:r>
            <a:r>
              <a:rPr lang="en-US" dirty="0" smtClean="0"/>
              <a:t> (start program)</a:t>
            </a:r>
          </a:p>
          <a:p>
            <a:pPr lvl="1"/>
            <a:r>
              <a:rPr lang="en-US" i="1" dirty="0" smtClean="0"/>
              <a:t>One</a:t>
            </a:r>
            <a:r>
              <a:rPr lang="en-US" dirty="0" smtClean="0"/>
              <a:t> </a:t>
            </a:r>
            <a:r>
              <a:rPr lang="en-US" i="1" dirty="0" smtClean="0"/>
              <a:t>event dispatch thread</a:t>
            </a:r>
            <a:r>
              <a:rPr lang="en-US" dirty="0" smtClean="0"/>
              <a:t> (all event-handling code)</a:t>
            </a:r>
          </a:p>
          <a:p>
            <a:pPr lvl="1"/>
            <a:r>
              <a:rPr lang="en-US" i="1" dirty="0" smtClean="0"/>
              <a:t>Worker threads</a:t>
            </a:r>
            <a:r>
              <a:rPr lang="en-US" dirty="0" smtClean="0"/>
              <a:t> (do time-consuming tasks in background)</a:t>
            </a:r>
          </a:p>
          <a:p>
            <a:pPr lvl="1"/>
            <a:endParaRPr lang="en-US" dirty="0" smtClean="0"/>
          </a:p>
        </p:txBody>
      </p:sp>
      <p:sp>
        <p:nvSpPr>
          <p:cNvPr id="15363" name="TextBox 62467"/>
          <p:cNvSpPr txBox="1">
            <a:spLocks noChangeArrowheads="1"/>
          </p:cNvSpPr>
          <p:nvPr/>
        </p:nvSpPr>
        <p:spPr bwMode="auto">
          <a:xfrm>
            <a:off x="512763" y="5313363"/>
            <a:ext cx="8250237" cy="9779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800" b="1" dirty="0"/>
              <a:t>Swing</a:t>
            </a:r>
            <a:r>
              <a:rPr lang="en-US" sz="2800" dirty="0"/>
              <a:t> framework does most of the work – programmer doesn’t need to create threads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63489"/>
          <p:cNvSpPr>
            <a:spLocks noGrp="1" noChangeArrowheads="1"/>
          </p:cNvSpPr>
          <p:nvPr>
            <p:ph type="title"/>
          </p:nvPr>
        </p:nvSpPr>
        <p:spPr/>
        <p:txBody>
          <a:bodyPr/>
          <a:lstStyle/>
          <a:p>
            <a:r>
              <a:rPr lang="en-US" smtClean="0"/>
              <a:t>Event Dispatch</a:t>
            </a:r>
          </a:p>
        </p:txBody>
      </p:sp>
      <p:sp>
        <p:nvSpPr>
          <p:cNvPr id="63491" name="Text Placeholder 63490"/>
          <p:cNvSpPr>
            <a:spLocks noGrp="1" noChangeArrowheads="1"/>
          </p:cNvSpPr>
          <p:nvPr>
            <p:ph type="body" idx="1"/>
          </p:nvPr>
        </p:nvSpPr>
        <p:spPr/>
        <p:txBody>
          <a:bodyPr/>
          <a:lstStyle/>
          <a:p>
            <a:pPr>
              <a:buFontTx/>
              <a:buNone/>
            </a:pPr>
            <a:r>
              <a:rPr lang="en-US" dirty="0" smtClean="0"/>
              <a:t>	Why is there only one event dispatch thread?</a:t>
            </a:r>
          </a:p>
        </p:txBody>
      </p:sp>
      <p:sp>
        <p:nvSpPr>
          <p:cNvPr id="63493" name="TextBox 63492"/>
          <p:cNvSpPr txBox="1">
            <a:spLocks noChangeArrowheads="1"/>
          </p:cNvSpPr>
          <p:nvPr/>
        </p:nvSpPr>
        <p:spPr bwMode="auto">
          <a:xfrm>
            <a:off x="1220788" y="2819400"/>
            <a:ext cx="5827814" cy="584775"/>
          </a:xfrm>
          <a:prstGeom prst="rect">
            <a:avLst/>
          </a:prstGeom>
          <a:noFill/>
          <a:ln w="9525">
            <a:noFill/>
            <a:miter lim="800000"/>
            <a:headEnd/>
            <a:tailEnd/>
          </a:ln>
        </p:spPr>
        <p:txBody>
          <a:bodyPr wrap="none">
            <a:spAutoFit/>
          </a:bodyPr>
          <a:lstStyle/>
          <a:p>
            <a:r>
              <a:rPr lang="en-US" sz="3200" dirty="0"/>
              <a:t>Hint: did we need to synchronize?</a:t>
            </a:r>
          </a:p>
        </p:txBody>
      </p:sp>
      <p:sp>
        <p:nvSpPr>
          <p:cNvPr id="63495" name="TextBox 63494"/>
          <p:cNvSpPr txBox="1">
            <a:spLocks noChangeArrowheads="1"/>
          </p:cNvSpPr>
          <p:nvPr/>
        </p:nvSpPr>
        <p:spPr bwMode="auto">
          <a:xfrm>
            <a:off x="841375" y="3875088"/>
            <a:ext cx="7721600" cy="1200329"/>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r>
              <a:rPr lang="en-US" sz="2400" dirty="0"/>
              <a:t>One event thread means all compute-intensive work should be done in worker threads.  (Otherwise interface freezes like </a:t>
            </a:r>
            <a:r>
              <a:rPr lang="en-US" sz="2400" dirty="0" smtClean="0"/>
              <a:t>ps4 </a:t>
            </a:r>
            <a:r>
              <a:rPr lang="en-US" sz="2400" dirty="0" err="1" smtClean="0"/>
              <a:t>ImageChop</a:t>
            </a:r>
            <a:r>
              <a:rPr lang="en-US" sz="2400" dirty="0" smtClean="0"/>
              <a:t>).</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3493"/>
                                        </p:tgtEl>
                                        <p:attrNameLst>
                                          <p:attrName>style.visibility</p:attrName>
                                        </p:attrNameLst>
                                      </p:cBhvr>
                                      <p:to>
                                        <p:strVal val="visible"/>
                                      </p:to>
                                    </p:set>
                                    <p:animEffect transition="in" filter="dissolve">
                                      <p:cBhvr>
                                        <p:cTn id="7" dur="500"/>
                                        <p:tgtEl>
                                          <p:spTgt spid="6349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3495"/>
                                        </p:tgtEl>
                                        <p:attrNameLst>
                                          <p:attrName>style.visibility</p:attrName>
                                        </p:attrNameLst>
                                      </p:cBhvr>
                                      <p:to>
                                        <p:strVal val="visible"/>
                                      </p:to>
                                    </p:set>
                                    <p:animEffect transition="in" filter="dissolve">
                                      <p:cBhvr>
                                        <p:cTn id="12" dur="500"/>
                                        <p:tgtEl>
                                          <p:spTgt spid="634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3" grpId="0"/>
      <p:bldP spid="6349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mtClean="0"/>
              <a:t>Worker Threads</a:t>
            </a:r>
          </a:p>
        </p:txBody>
      </p:sp>
      <p:sp>
        <p:nvSpPr>
          <p:cNvPr id="48131" name="Rectangle 3"/>
          <p:cNvSpPr>
            <a:spLocks noGrp="1" noChangeArrowheads="1"/>
          </p:cNvSpPr>
          <p:nvPr>
            <p:ph type="body" idx="1"/>
          </p:nvPr>
        </p:nvSpPr>
        <p:spPr>
          <a:xfrm>
            <a:off x="5181600" y="1600200"/>
            <a:ext cx="3505200" cy="2819400"/>
          </a:xfrm>
        </p:spPr>
        <p:txBody>
          <a:bodyPr>
            <a:normAutofit/>
          </a:bodyPr>
          <a:lstStyle/>
          <a:p>
            <a:pPr>
              <a:buNone/>
            </a:pPr>
            <a:r>
              <a:rPr lang="en-US" dirty="0" smtClean="0"/>
              <a:t>	Create a background thread to do compute-intensive tasks</a:t>
            </a:r>
          </a:p>
        </p:txBody>
      </p:sp>
      <p:sp>
        <p:nvSpPr>
          <p:cNvPr id="48132" name="Text Box 4"/>
          <p:cNvSpPr txBox="1">
            <a:spLocks noChangeArrowheads="1"/>
          </p:cNvSpPr>
          <p:nvPr/>
        </p:nvSpPr>
        <p:spPr bwMode="auto">
          <a:xfrm>
            <a:off x="304800" y="5257800"/>
            <a:ext cx="8545512" cy="707886"/>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r>
              <a:rPr lang="en-US" sz="2000" dirty="0" smtClean="0">
                <a:hlinkClick r:id="rId2"/>
              </a:rPr>
              <a:t>http://download.oracle.com/javase/6/docs/api/javax/swing/SwingWorker.html</a:t>
            </a:r>
            <a:r>
              <a:rPr lang="en-US" sz="2000" dirty="0" smtClean="0"/>
              <a:t> (added to JDK 1.6)</a:t>
            </a:r>
            <a:endParaRPr lang="en-US" sz="1200" dirty="0"/>
          </a:p>
        </p:txBody>
      </p:sp>
      <p:sp>
        <p:nvSpPr>
          <p:cNvPr id="6" name="TextBox 5"/>
          <p:cNvSpPr txBox="1"/>
          <p:nvPr/>
        </p:nvSpPr>
        <p:spPr>
          <a:xfrm>
            <a:off x="304800" y="2209800"/>
            <a:ext cx="4667753" cy="461665"/>
          </a:xfrm>
          <a:prstGeom prst="rect">
            <a:avLst/>
          </a:prstGeom>
          <a:noFill/>
        </p:spPr>
        <p:txBody>
          <a:bodyPr wrap="none" rtlCol="0">
            <a:spAutoFit/>
          </a:bodyPr>
          <a:lstStyle/>
          <a:p>
            <a:pPr lvl="0"/>
            <a:r>
              <a:rPr lang="en-US" sz="2400" b="1" dirty="0" smtClean="0">
                <a:cs typeface="Arial" pitchFamily="34" charset="0"/>
              </a:rPr>
              <a:t>class</a:t>
            </a:r>
            <a:r>
              <a:rPr lang="en-US" sz="2400" dirty="0" smtClean="0">
                <a:cs typeface="Arial" pitchFamily="34" charset="0"/>
              </a:rPr>
              <a:t> </a:t>
            </a:r>
            <a:r>
              <a:rPr lang="en-US" sz="2400" dirty="0" err="1" smtClean="0">
                <a:cs typeface="Arial" pitchFamily="34" charset="0"/>
              </a:rPr>
              <a:t>javax.swing.SwingWorker</a:t>
            </a:r>
            <a:r>
              <a:rPr lang="en-US" sz="2400" dirty="0" smtClean="0">
                <a:cs typeface="Arial" pitchFamily="34" charset="0"/>
              </a:rPr>
              <a:t>&lt;T,V&gt;</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Rectangle 204804"/>
          <p:cNvPicPr>
            <a:picLocks noChangeAspect="1" noChangeArrowheads="1"/>
          </p:cNvPicPr>
          <p:nvPr/>
        </p:nvPicPr>
        <p:blipFill>
          <a:blip r:embed="rId3" cstate="print"/>
          <a:srcRect/>
          <a:stretch>
            <a:fillRect/>
          </a:stretch>
        </p:blipFill>
        <p:spPr bwMode="auto">
          <a:xfrm>
            <a:off x="5145088" y="1233488"/>
            <a:ext cx="3959225" cy="4953000"/>
          </a:xfrm>
          <a:prstGeom prst="rect">
            <a:avLst/>
          </a:prstGeom>
          <a:noFill/>
          <a:ln w="9525">
            <a:noFill/>
            <a:miter lim="800000"/>
            <a:headEnd/>
            <a:tailEnd/>
          </a:ln>
        </p:spPr>
      </p:pic>
      <p:pic>
        <p:nvPicPr>
          <p:cNvPr id="17410" name="Rectangle 2"/>
          <p:cNvPicPr>
            <a:picLocks noChangeAspect="1" noChangeArrowheads="1"/>
          </p:cNvPicPr>
          <p:nvPr/>
        </p:nvPicPr>
        <p:blipFill>
          <a:blip r:embed="rId4" cstate="print"/>
          <a:srcRect l="14754" r="16394"/>
          <a:stretch>
            <a:fillRect/>
          </a:stretch>
        </p:blipFill>
        <p:spPr bwMode="auto">
          <a:xfrm>
            <a:off x="5486400" y="76200"/>
            <a:ext cx="3200400" cy="1390650"/>
          </a:xfrm>
          <a:prstGeom prst="rect">
            <a:avLst/>
          </a:prstGeom>
          <a:noFill/>
          <a:ln w="9525">
            <a:noFill/>
            <a:miter lim="800000"/>
            <a:headEnd/>
            <a:tailEnd/>
          </a:ln>
        </p:spPr>
      </p:pic>
      <p:sp>
        <p:nvSpPr>
          <p:cNvPr id="17412" name="Rectangle 4"/>
          <p:cNvSpPr>
            <a:spLocks noGrp="1" noChangeArrowheads="1"/>
          </p:cNvSpPr>
          <p:nvPr>
            <p:ph type="title" idx="4294967295"/>
          </p:nvPr>
        </p:nvSpPr>
        <p:spPr>
          <a:xfrm>
            <a:off x="457200" y="76200"/>
            <a:ext cx="4876800" cy="1143000"/>
          </a:xfrm>
        </p:spPr>
        <p:txBody>
          <a:bodyPr/>
          <a:lstStyle/>
          <a:p>
            <a:r>
              <a:rPr lang="en-US" smtClean="0"/>
              <a:t>Charge</a:t>
            </a:r>
          </a:p>
        </p:txBody>
      </p:sp>
      <p:sp>
        <p:nvSpPr>
          <p:cNvPr id="17413" name="Rectangle 5"/>
          <p:cNvSpPr>
            <a:spLocks noGrp="1" noChangeArrowheads="1"/>
          </p:cNvSpPr>
          <p:nvPr>
            <p:ph type="body" idx="4294967295"/>
          </p:nvPr>
        </p:nvSpPr>
        <p:spPr>
          <a:xfrm>
            <a:off x="338138" y="1524000"/>
            <a:ext cx="5529262" cy="2971800"/>
          </a:xfrm>
        </p:spPr>
        <p:txBody>
          <a:bodyPr/>
          <a:lstStyle/>
          <a:p>
            <a:r>
              <a:rPr lang="en-US" sz="2800" dirty="0" smtClean="0"/>
              <a:t>GUI APIs are </a:t>
            </a:r>
            <a:r>
              <a:rPr lang="en-US" sz="2800" dirty="0" err="1" smtClean="0"/>
              <a:t>subtyping</a:t>
            </a:r>
            <a:r>
              <a:rPr lang="en-US" sz="2800" dirty="0" smtClean="0"/>
              <a:t> and inheritance paradises, concurrency morasses</a:t>
            </a:r>
          </a:p>
          <a:p>
            <a:r>
              <a:rPr lang="en-US" sz="2800" dirty="0" smtClean="0"/>
              <a:t>GUI APIs are huge and complex</a:t>
            </a:r>
          </a:p>
          <a:p>
            <a:pPr lvl="1"/>
            <a:r>
              <a:rPr lang="en-US" sz="2400" dirty="0" smtClean="0"/>
              <a:t>Java’s is especially complex because of AWT + Swing, and portability</a:t>
            </a:r>
          </a:p>
        </p:txBody>
      </p:sp>
      <p:sp>
        <p:nvSpPr>
          <p:cNvPr id="17414" name="Text Box 6"/>
          <p:cNvSpPr txBox="1">
            <a:spLocks noChangeArrowheads="1"/>
          </p:cNvSpPr>
          <p:nvPr/>
        </p:nvSpPr>
        <p:spPr bwMode="auto">
          <a:xfrm>
            <a:off x="741219" y="5073283"/>
            <a:ext cx="5110163" cy="977900"/>
          </a:xfrm>
          <a:prstGeom prst="rect">
            <a:avLst/>
          </a:prstGeom>
          <a:noFill/>
          <a:ln w="31750">
            <a:solidFill>
              <a:srgbClr val="FF6600"/>
            </a:solidFill>
            <a:miter lim="800000"/>
            <a:headEnd/>
            <a:tailEnd/>
          </a:ln>
          <a:effectLst/>
        </p:spPr>
        <p:txBody>
          <a:bodyPr wrap="square">
            <a:spAutoFit/>
          </a:bodyPr>
          <a:lstStyle/>
          <a:p>
            <a:pPr algn="ctr"/>
            <a:r>
              <a:rPr lang="en-US" sz="2800"/>
              <a:t>Creating a </a:t>
            </a:r>
            <a:r>
              <a:rPr lang="en-US" sz="2800" i="1"/>
              <a:t>simpler</a:t>
            </a:r>
            <a:r>
              <a:rPr lang="en-US" sz="2800"/>
              <a:t> GUI requires </a:t>
            </a:r>
            <a:r>
              <a:rPr lang="en-US" sz="2800" i="1"/>
              <a:t>more complex</a:t>
            </a:r>
            <a:r>
              <a:rPr lang="en-US" sz="2800"/>
              <a:t> programming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cstate="print"/>
          <a:srcRect r="-96" b="4908"/>
          <a:stretch>
            <a:fillRect/>
          </a:stretch>
        </p:blipFill>
        <p:spPr bwMode="auto">
          <a:xfrm>
            <a:off x="0" y="-381000"/>
            <a:ext cx="9144000" cy="7239000"/>
          </a:xfrm>
          <a:prstGeom prst="rect">
            <a:avLst/>
          </a:prstGeom>
          <a:noFill/>
          <a:ln w="9525">
            <a:noFill/>
            <a:miter lim="800000"/>
            <a:headEnd/>
            <a:tailEnd/>
          </a:ln>
        </p:spPr>
      </p:pic>
      <p:sp>
        <p:nvSpPr>
          <p:cNvPr id="56322" name="Rectangle 2"/>
          <p:cNvSpPr>
            <a:spLocks noGrp="1" noChangeArrowheads="1"/>
          </p:cNvSpPr>
          <p:nvPr>
            <p:ph type="title"/>
          </p:nvPr>
        </p:nvSpPr>
        <p:spPr>
          <a:xfrm>
            <a:off x="736810" y="100826"/>
            <a:ext cx="4712570" cy="1218768"/>
          </a:xfrm>
        </p:spPr>
        <p:txBody>
          <a:bodyPr>
            <a:normAutofit/>
          </a:bodyPr>
          <a:lstStyle/>
          <a:p>
            <a:r>
              <a:rPr lang="en-US" sz="5400" dirty="0" smtClean="0">
                <a:solidFill>
                  <a:srgbClr val="FFFF00"/>
                </a:solidFill>
              </a:rPr>
              <a:t>Sketchpad</a:t>
            </a:r>
          </a:p>
        </p:txBody>
      </p:sp>
      <p:sp>
        <p:nvSpPr>
          <p:cNvPr id="56323" name="Rectangle 3"/>
          <p:cNvSpPr>
            <a:spLocks noGrp="1" noChangeArrowheads="1"/>
          </p:cNvSpPr>
          <p:nvPr>
            <p:ph type="body" idx="1"/>
          </p:nvPr>
        </p:nvSpPr>
        <p:spPr>
          <a:xfrm>
            <a:off x="4121098" y="4685985"/>
            <a:ext cx="5070764" cy="1641763"/>
          </a:xfrm>
        </p:spPr>
        <p:txBody>
          <a:bodyPr>
            <a:normAutofit/>
          </a:bodyPr>
          <a:lstStyle/>
          <a:p>
            <a:pPr>
              <a:buNone/>
            </a:pPr>
            <a:r>
              <a:rPr lang="en-US" sz="2400" dirty="0" smtClean="0">
                <a:solidFill>
                  <a:srgbClr val="FFFF00"/>
                </a:solidFill>
              </a:rPr>
              <a:t>Ivan Sutherland, 1963 (PhD thesis supervised by Claude Shannon)</a:t>
            </a:r>
          </a:p>
          <a:p>
            <a:pPr>
              <a:buNone/>
            </a:pPr>
            <a:r>
              <a:rPr lang="en-US" sz="2400" dirty="0" smtClean="0">
                <a:solidFill>
                  <a:srgbClr val="FFFF00"/>
                </a:solidFill>
              </a:rPr>
              <a:t>Interactive drawing program, light pen</a:t>
            </a:r>
          </a:p>
        </p:txBody>
      </p:sp>
      <p:sp>
        <p:nvSpPr>
          <p:cNvPr id="56326" name="Text Box 6"/>
          <p:cNvSpPr txBox="1">
            <a:spLocks noChangeArrowheads="1"/>
          </p:cNvSpPr>
          <p:nvPr/>
        </p:nvSpPr>
        <p:spPr bwMode="auto">
          <a:xfrm>
            <a:off x="3581400" y="6248400"/>
            <a:ext cx="5197513" cy="338554"/>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none">
            <a:spAutoFit/>
          </a:bodyPr>
          <a:lstStyle/>
          <a:p>
            <a:r>
              <a:rPr lang="en-US" sz="1600" dirty="0">
                <a:solidFill>
                  <a:schemeClr val="bg1">
                    <a:lumMod val="95000"/>
                  </a:schemeClr>
                </a:solidFill>
                <a:hlinkClick r:id="rId3"/>
              </a:rPr>
              <a:t>http://www.cl.cam.ac.uk/TechReports/UCAM-CL-TR-574.pdf</a:t>
            </a:r>
            <a:endParaRPr lang="en-US" sz="1600"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Computer as “Clerk”: </a:t>
            </a:r>
            <a:br>
              <a:rPr lang="en-US" dirty="0" smtClean="0"/>
            </a:br>
            <a:r>
              <a:rPr lang="en-US" dirty="0" smtClean="0"/>
              <a:t>Augmenting Human Intellect</a:t>
            </a:r>
          </a:p>
        </p:txBody>
      </p:sp>
      <p:sp>
        <p:nvSpPr>
          <p:cNvPr id="4" name="Rectangle 3"/>
          <p:cNvSpPr>
            <a:spLocks noChangeArrowheads="1"/>
          </p:cNvSpPr>
          <p:nvPr/>
        </p:nvSpPr>
        <p:spPr bwMode="auto">
          <a:xfrm>
            <a:off x="457200" y="1738313"/>
            <a:ext cx="8153400" cy="3785652"/>
          </a:xfrm>
          <a:prstGeom prst="rect">
            <a:avLst/>
          </a:prstGeom>
          <a:solidFill>
            <a:srgbClr val="FFFFFF"/>
          </a:solidFill>
          <a:ln w="9525">
            <a:noFill/>
            <a:miter lim="800000"/>
            <a:headEnd/>
            <a:tailEnd/>
          </a:ln>
        </p:spPr>
        <p:txBody>
          <a:bodyPr>
            <a:spAutoFit/>
          </a:bodyPr>
          <a:lstStyle/>
          <a:p>
            <a:pPr eaLnBrk="0" hangingPunct="0"/>
            <a:r>
              <a:rPr lang="en-US" sz="2400" dirty="0"/>
              <a:t>In such a future working relationship between human problem-solver and computer 'clerk,’ the capability of the computer for executing mathematical processes would be used whenever it was needed. However, the computer has many other capabilities for manipulating and displaying information that can be of significant benefit to the human in nonmathematical processes of planning, organizing, studying, etc. Every person who does his thinking with symbolized concepts (whether in the form of the English language, pictographs, formal logic, or mathematics) should be able to benefit significantly.</a:t>
            </a:r>
          </a:p>
        </p:txBody>
      </p:sp>
      <p:sp>
        <p:nvSpPr>
          <p:cNvPr id="5" name="Rectangle 4"/>
          <p:cNvSpPr>
            <a:spLocks noChangeArrowheads="1"/>
          </p:cNvSpPr>
          <p:nvPr/>
        </p:nvSpPr>
        <p:spPr bwMode="auto">
          <a:xfrm>
            <a:off x="2940943" y="5821415"/>
            <a:ext cx="5928040" cy="369332"/>
          </a:xfrm>
          <a:prstGeom prst="rect">
            <a:avLst/>
          </a:prstGeom>
          <a:solidFill>
            <a:srgbClr val="FFFFFF"/>
          </a:solidFill>
          <a:ln w="9525">
            <a:noFill/>
            <a:miter lim="800000"/>
            <a:headEnd/>
            <a:tailEnd/>
          </a:ln>
        </p:spPr>
        <p:txBody>
          <a:bodyPr wrap="square">
            <a:spAutoFit/>
          </a:bodyPr>
          <a:lstStyle/>
          <a:p>
            <a:pPr eaLnBrk="0" hangingPunct="0"/>
            <a:r>
              <a:rPr lang="en-US" sz="1800" b="1" dirty="0"/>
              <a:t>Douglas </a:t>
            </a:r>
            <a:r>
              <a:rPr lang="en-US" sz="1800" b="1" dirty="0" err="1"/>
              <a:t>Engelbart</a:t>
            </a:r>
            <a:r>
              <a:rPr lang="en-US" sz="1800" dirty="0"/>
              <a:t>, </a:t>
            </a:r>
            <a:r>
              <a:rPr lang="en-US" sz="1800" i="1" dirty="0">
                <a:hlinkClick r:id="rId3"/>
              </a:rPr>
              <a:t>Augmenting Human Intellect </a:t>
            </a:r>
            <a:r>
              <a:rPr lang="en-US" sz="1800" dirty="0"/>
              <a:t>(1962)</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3886200" cy="1630362"/>
          </a:xfrm>
        </p:spPr>
        <p:txBody>
          <a:bodyPr/>
          <a:lstStyle/>
          <a:p>
            <a:r>
              <a:rPr lang="en-US" dirty="0" err="1" smtClean="0"/>
              <a:t>Engelbart’s</a:t>
            </a:r>
            <a:r>
              <a:rPr lang="en-US" dirty="0" smtClean="0"/>
              <a:t> Demo (1968)</a:t>
            </a:r>
          </a:p>
        </p:txBody>
      </p:sp>
      <p:sp>
        <p:nvSpPr>
          <p:cNvPr id="5" name="Content Placeholder 4"/>
          <p:cNvSpPr>
            <a:spLocks noGrp="1"/>
          </p:cNvSpPr>
          <p:nvPr>
            <p:ph idx="1"/>
          </p:nvPr>
        </p:nvSpPr>
        <p:spPr>
          <a:xfrm>
            <a:off x="351402" y="2098964"/>
            <a:ext cx="4038600" cy="4525963"/>
          </a:xfrm>
        </p:spPr>
        <p:txBody>
          <a:bodyPr/>
          <a:lstStyle/>
          <a:p>
            <a:r>
              <a:rPr lang="en-US" dirty="0" smtClean="0"/>
              <a:t>First Mouse</a:t>
            </a:r>
          </a:p>
          <a:p>
            <a:r>
              <a:rPr lang="en-US" dirty="0" smtClean="0"/>
              <a:t>Papers and folders</a:t>
            </a:r>
          </a:p>
          <a:p>
            <a:r>
              <a:rPr lang="en-US" dirty="0" smtClean="0"/>
              <a:t>Videoconferencing</a:t>
            </a:r>
          </a:p>
          <a:p>
            <a:r>
              <a:rPr lang="en-US" dirty="0" smtClean="0"/>
              <a:t>Email</a:t>
            </a:r>
          </a:p>
          <a:p>
            <a:r>
              <a:rPr lang="en-US" dirty="0" smtClean="0"/>
              <a:t>Hypertext</a:t>
            </a:r>
          </a:p>
          <a:p>
            <a:r>
              <a:rPr lang="en-US" dirty="0" smtClean="0"/>
              <a:t>Collaborative editing</a:t>
            </a:r>
          </a:p>
          <a:p>
            <a:endParaRPr lang="en-US" dirty="0" smtClean="0"/>
          </a:p>
          <a:p>
            <a:endParaRPr lang="en-US" dirty="0" smtClean="0"/>
          </a:p>
        </p:txBody>
      </p:sp>
      <p:pic>
        <p:nvPicPr>
          <p:cNvPr id="47106" name="Picture 2"/>
          <p:cNvPicPr>
            <a:picLocks noChangeAspect="1" noChangeArrowheads="1"/>
          </p:cNvPicPr>
          <p:nvPr/>
        </p:nvPicPr>
        <p:blipFill>
          <a:blip r:embed="rId3" cstate="print"/>
          <a:srcRect/>
          <a:stretch>
            <a:fillRect/>
          </a:stretch>
        </p:blipFill>
        <p:spPr bwMode="auto">
          <a:xfrm>
            <a:off x="4439515" y="457198"/>
            <a:ext cx="4467697" cy="5999027"/>
          </a:xfrm>
          <a:prstGeom prst="rect">
            <a:avLst/>
          </a:prstGeom>
          <a:noFill/>
          <a:ln w="9525">
            <a:noFill/>
            <a:miter lim="800000"/>
            <a:headEnd/>
            <a:tailEnd/>
          </a:ln>
        </p:spPr>
      </p:pic>
      <p:sp>
        <p:nvSpPr>
          <p:cNvPr id="6" name="Rectangle 5"/>
          <p:cNvSpPr>
            <a:spLocks noChangeArrowheads="1"/>
          </p:cNvSpPr>
          <p:nvPr/>
        </p:nvSpPr>
        <p:spPr bwMode="auto">
          <a:xfrm>
            <a:off x="433269" y="6023855"/>
            <a:ext cx="6729531" cy="457200"/>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square">
            <a:spAutoFit/>
          </a:bodyPr>
          <a:lstStyle/>
          <a:p>
            <a:pPr algn="ctr" eaLnBrk="0" hangingPunct="0"/>
            <a:r>
              <a:rPr lang="en-US" sz="2400" dirty="0" smtClean="0">
                <a:solidFill>
                  <a:schemeClr val="accent2"/>
                </a:solidFill>
                <a:hlinkClick r:id="rId4"/>
              </a:rPr>
              <a:t>http://www.sri.com/news/storykits/1968video.html</a:t>
            </a:r>
            <a:endParaRPr lang="en-US" sz="2400" dirty="0">
              <a:solidFill>
                <a:schemeClr val="accent2"/>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cstate="print"/>
          <a:srcRect/>
          <a:stretch>
            <a:fillRect/>
          </a:stretch>
        </p:blipFill>
        <p:spPr bwMode="auto">
          <a:xfrm>
            <a:off x="1609174" y="1086007"/>
            <a:ext cx="6126386" cy="4084257"/>
          </a:xfrm>
          <a:prstGeom prst="rect">
            <a:avLst/>
          </a:prstGeom>
          <a:noFill/>
          <a:ln w="9525">
            <a:noFill/>
            <a:miter lim="800000"/>
            <a:headEnd/>
            <a:tailEnd/>
          </a:ln>
        </p:spPr>
      </p:pic>
      <p:sp>
        <p:nvSpPr>
          <p:cNvPr id="5" name="TextBox 4"/>
          <p:cNvSpPr txBox="1"/>
          <p:nvPr/>
        </p:nvSpPr>
        <p:spPr>
          <a:xfrm>
            <a:off x="2174534" y="5358561"/>
            <a:ext cx="4768037" cy="523220"/>
          </a:xfrm>
          <a:prstGeom prst="rect">
            <a:avLst/>
          </a:prstGeom>
          <a:noFill/>
        </p:spPr>
        <p:txBody>
          <a:bodyPr wrap="none" rtlCol="0">
            <a:spAutoFit/>
          </a:bodyPr>
          <a:lstStyle/>
          <a:p>
            <a:r>
              <a:rPr lang="en-US" sz="2800" dirty="0" smtClean="0"/>
              <a:t>Doug </a:t>
            </a:r>
            <a:r>
              <a:rPr lang="en-US" sz="2800" dirty="0" err="1" smtClean="0"/>
              <a:t>Engelbart’s</a:t>
            </a:r>
            <a:r>
              <a:rPr lang="en-US" sz="2800" dirty="0" smtClean="0"/>
              <a:t> Mouse (1968)</a:t>
            </a:r>
            <a:endParaRPr lang="en-US"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cstate="print"/>
          <a:srcRect r="3298"/>
          <a:stretch>
            <a:fillRect/>
          </a:stretch>
        </p:blipFill>
        <p:spPr bwMode="auto">
          <a:xfrm>
            <a:off x="44083" y="18264"/>
            <a:ext cx="7713873" cy="6687336"/>
          </a:xfrm>
          <a:prstGeom prst="rect">
            <a:avLst/>
          </a:prstGeom>
          <a:noFill/>
          <a:ln w="9525">
            <a:noFill/>
            <a:miter lim="800000"/>
            <a:headEnd/>
            <a:tailEnd/>
          </a:ln>
        </p:spPr>
      </p:pic>
      <p:sp>
        <p:nvSpPr>
          <p:cNvPr id="5" name="TextBox 4"/>
          <p:cNvSpPr txBox="1"/>
          <p:nvPr/>
        </p:nvSpPr>
        <p:spPr>
          <a:xfrm>
            <a:off x="879134" y="519546"/>
            <a:ext cx="3809248" cy="400110"/>
          </a:xfrm>
          <a:prstGeom prst="rect">
            <a:avLst/>
          </a:prstGeom>
          <a:noFill/>
        </p:spPr>
        <p:txBody>
          <a:bodyPr wrap="none" rtlCol="0">
            <a:spAutoFit/>
          </a:bodyPr>
          <a:lstStyle/>
          <a:p>
            <a:r>
              <a:rPr lang="en-US" sz="2000" dirty="0" smtClean="0">
                <a:solidFill>
                  <a:schemeClr val="bg1"/>
                </a:solidFill>
              </a:rPr>
              <a:t>Claude Shannon, “</a:t>
            </a:r>
            <a:r>
              <a:rPr lang="en-US" sz="2000" dirty="0" err="1" smtClean="0">
                <a:solidFill>
                  <a:schemeClr val="bg1"/>
                </a:solidFill>
              </a:rPr>
              <a:t>Theseus</a:t>
            </a:r>
            <a:r>
              <a:rPr lang="en-US" sz="2000" dirty="0" smtClean="0">
                <a:solidFill>
                  <a:schemeClr val="bg1"/>
                </a:solidFill>
              </a:rPr>
              <a:t>” (1950)</a:t>
            </a:r>
            <a:endParaRPr lang="en-US" sz="2000"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4638</TotalTime>
  <Words>2100</Words>
  <Application>Microsoft Office PowerPoint</Application>
  <PresentationFormat>On-screen Show (4:3)</PresentationFormat>
  <Paragraphs>410</Paragraphs>
  <Slides>47</Slides>
  <Notes>27</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Class 22: Graphical User Interfaces</vt:lpstr>
      <vt:lpstr>Plan for Today</vt:lpstr>
      <vt:lpstr>Slide 3</vt:lpstr>
      <vt:lpstr>Slide 4</vt:lpstr>
      <vt:lpstr>Sketchpad</vt:lpstr>
      <vt:lpstr>Computer as “Clerk”:  Augmenting Human Intellect</vt:lpstr>
      <vt:lpstr>Engelbart’s Demo (1968)</vt:lpstr>
      <vt:lpstr>Slide 8</vt:lpstr>
      <vt:lpstr>Slide 9</vt:lpstr>
      <vt:lpstr>Slide 10</vt:lpstr>
      <vt:lpstr>Xerox Alto</vt:lpstr>
      <vt:lpstr>Apple Lisa</vt:lpstr>
      <vt:lpstr>Lisa Interface</vt:lpstr>
      <vt:lpstr>Any real progress since then?</vt:lpstr>
      <vt:lpstr>Slide 15</vt:lpstr>
      <vt:lpstr>Designing GUIs</vt:lpstr>
      <vt:lpstr>Building GUIs</vt:lpstr>
      <vt:lpstr>Model-View-Controller</vt:lpstr>
      <vt:lpstr>Java GUI Toolkits </vt:lpstr>
      <vt:lpstr>Frames</vt:lpstr>
      <vt:lpstr>JFrame Methods</vt:lpstr>
      <vt:lpstr>Swing Application</vt:lpstr>
      <vt:lpstr>Adding to a Frame</vt:lpstr>
      <vt:lpstr>What can you add?</vt:lpstr>
      <vt:lpstr>GUIs and Subtyping</vt:lpstr>
      <vt:lpstr>Components in Sketchpad</vt:lpstr>
      <vt:lpstr>Adding Components</vt:lpstr>
      <vt:lpstr>Layout</vt:lpstr>
      <vt:lpstr>LayoutManager Implementations</vt:lpstr>
      <vt:lpstr>Adding Components</vt:lpstr>
      <vt:lpstr>Don’t try this at home?</vt:lpstr>
      <vt:lpstr>Making Buttons Do Something</vt:lpstr>
      <vt:lpstr>Slide 33</vt:lpstr>
      <vt:lpstr>Action Events</vt:lpstr>
      <vt:lpstr>Slide 35</vt:lpstr>
      <vt:lpstr>Activating/Deactivating</vt:lpstr>
      <vt:lpstr>Slide 37</vt:lpstr>
      <vt:lpstr>Inner Classes</vt:lpstr>
      <vt:lpstr>Slide 39</vt:lpstr>
      <vt:lpstr>Anonymous Classes</vt:lpstr>
      <vt:lpstr>Slide 41</vt:lpstr>
      <vt:lpstr>Not just Buttons</vt:lpstr>
      <vt:lpstr>Menus Too...</vt:lpstr>
      <vt:lpstr>Concurrency in GUIs</vt:lpstr>
      <vt:lpstr>Event Dispatch</vt:lpstr>
      <vt:lpstr>Worker Threads</vt:lpstr>
      <vt:lpstr>Charge</vt:lpstr>
    </vt:vector>
  </TitlesOfParts>
  <Company>Dept. of Computer Science, University of Virginia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evans</dc:creator>
  <cp:lastModifiedBy>evans</cp:lastModifiedBy>
  <cp:revision>194</cp:revision>
  <dcterms:created xsi:type="dcterms:W3CDTF">2010-10-28T14:30:43Z</dcterms:created>
  <dcterms:modified xsi:type="dcterms:W3CDTF">2010-11-12T00:01:49Z</dcterms:modified>
</cp:coreProperties>
</file>