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94" r:id="rId2"/>
    <p:sldId id="323" r:id="rId3"/>
    <p:sldId id="331" r:id="rId4"/>
    <p:sldId id="332" r:id="rId5"/>
    <p:sldId id="333" r:id="rId6"/>
    <p:sldId id="330" r:id="rId7"/>
    <p:sldId id="334" r:id="rId8"/>
    <p:sldId id="299" r:id="rId9"/>
    <p:sldId id="300" r:id="rId10"/>
    <p:sldId id="324" r:id="rId11"/>
    <p:sldId id="325" r:id="rId12"/>
    <p:sldId id="326" r:id="rId13"/>
    <p:sldId id="301" r:id="rId14"/>
    <p:sldId id="302" r:id="rId15"/>
    <p:sldId id="303" r:id="rId16"/>
    <p:sldId id="304" r:id="rId17"/>
    <p:sldId id="305" r:id="rId18"/>
    <p:sldId id="306" r:id="rId19"/>
    <p:sldId id="307" r:id="rId20"/>
    <p:sldId id="308" r:id="rId21"/>
    <p:sldId id="309" r:id="rId22"/>
    <p:sldId id="327" r:id="rId23"/>
    <p:sldId id="310" r:id="rId24"/>
    <p:sldId id="311" r:id="rId25"/>
    <p:sldId id="312" r:id="rId26"/>
    <p:sldId id="313" r:id="rId27"/>
    <p:sldId id="314" r:id="rId28"/>
    <p:sldId id="315" r:id="rId29"/>
    <p:sldId id="316" r:id="rId30"/>
    <p:sldId id="328" r:id="rId31"/>
    <p:sldId id="317" r:id="rId32"/>
    <p:sldId id="318" r:id="rId33"/>
    <p:sldId id="319" r:id="rId34"/>
    <p:sldId id="320" r:id="rId35"/>
    <p:sldId id="321" r:id="rId36"/>
    <p:sldId id="322" r:id="rId37"/>
    <p:sldId id="329" r:id="rId38"/>
    <p:sldId id="33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45" autoAdjust="0"/>
  </p:normalViewPr>
  <p:slideViewPr>
    <p:cSldViewPr>
      <p:cViewPr varScale="1">
        <p:scale>
          <a:sx n="126" d="100"/>
          <a:sy n="126" d="100"/>
        </p:scale>
        <p:origin x="-60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2" tIns="45716" rIns="91432" bIns="45716" rtlCol="0"/>
          <a:lstStyle>
            <a:lvl1pPr algn="r">
              <a:defRPr sz="1200"/>
            </a:lvl1pPr>
          </a:lstStyle>
          <a:p>
            <a:fld id="{1C87A42B-B9F0-4CE1-9FCF-CA3FEC59B485}" type="datetimeFigureOut">
              <a:rPr lang="en-US" smtClean="0"/>
              <a:pPr/>
              <a:t>11/11/2010</a:t>
            </a:fld>
            <a:endParaRPr lang="en-US"/>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2" tIns="45716" rIns="91432" bIns="457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2" tIns="45716" rIns="91432" bIns="45716" rtlCol="0" anchor="b"/>
          <a:lstStyle>
            <a:lvl1pPr algn="r">
              <a:defRPr sz="1200"/>
            </a:lvl1pPr>
          </a:lstStyle>
          <a:p>
            <a:fld id="{9105F3A8-2BF4-49FF-AD20-5795E9F433C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05F3A8-2BF4-49FF-AD20-5795E9F433C2}"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05F3A8-2BF4-49FF-AD20-5795E9F433C2}"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0AEEB-2088-407F-871B-FD8DA282BD4A}" type="datetimeFigureOut">
              <a:rPr lang="en-US" smtClean="0"/>
              <a:pPr/>
              <a:t>11/11/2010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70235-9D8A-4433-9EA7-AAE91A7C04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0AEEB-2088-407F-871B-FD8DA282BD4A}" type="datetimeFigureOut">
              <a:rPr lang="en-US" smtClean="0"/>
              <a:pPr/>
              <a:t>11/11/2010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E70235-9D8A-4433-9EA7-AAE91A7C04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www.cs.virginia.edu/~evans/pubs/proxy/"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ana.org/assignments/port-number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eople.virginia.edu/~ejl3tf/Raptors/bin/RaptorTest.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people.virginia.edu/~jef5ez/roadrag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java.sun.com/j2se/1.5.0/docs/api/java/io/IOException.html" TargetMode="External"/><Relationship Id="rId2" Type="http://schemas.openxmlformats.org/officeDocument/2006/relationships/hyperlink" Target="http://java.sun.com/j2se/1.5.0/docs/api/java/net/Socket.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download.oracle.com/javase/6/docs/api/java/io/IOException.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8" descr="wired"/>
          <p:cNvPicPr>
            <a:picLocks noChangeAspect="1" noChangeArrowheads="1"/>
          </p:cNvPicPr>
          <p:nvPr/>
        </p:nvPicPr>
        <p:blipFill>
          <a:blip r:embed="rId2" cstate="print"/>
          <a:srcRect/>
          <a:stretch>
            <a:fillRect/>
          </a:stretch>
        </p:blipFill>
        <p:spPr bwMode="auto">
          <a:xfrm>
            <a:off x="0" y="762000"/>
            <a:ext cx="5486400" cy="5257800"/>
          </a:xfrm>
          <a:prstGeom prst="rect">
            <a:avLst/>
          </a:prstGeom>
          <a:noFill/>
        </p:spPr>
      </p:pic>
      <p:sp>
        <p:nvSpPr>
          <p:cNvPr id="3" name="Subtitle 2"/>
          <p:cNvSpPr>
            <a:spLocks noGrp="1"/>
          </p:cNvSpPr>
          <p:nvPr>
            <p:ph type="subTitle" idx="1"/>
          </p:nvPr>
        </p:nvSpPr>
        <p:spPr>
          <a:xfrm>
            <a:off x="6298131" y="4784226"/>
            <a:ext cx="2388394" cy="1071563"/>
          </a:xfrm>
          <a:noFill/>
        </p:spPr>
        <p:txBody>
          <a:bodyPr>
            <a:normAutofit fontScale="92500" lnSpcReduction="20000"/>
          </a:bodyPr>
          <a:lstStyle/>
          <a:p>
            <a:pPr algn="r">
              <a:lnSpc>
                <a:spcPct val="110000"/>
              </a:lnSpc>
              <a:spcBef>
                <a:spcPts val="0"/>
              </a:spcBef>
            </a:pPr>
            <a:r>
              <a:rPr lang="en-US" sz="2400" dirty="0" smtClean="0">
                <a:solidFill>
                  <a:schemeClr val="tx1"/>
                </a:solidFill>
              </a:rPr>
              <a:t>Fall 2010</a:t>
            </a:r>
          </a:p>
          <a:p>
            <a:pPr algn="r">
              <a:lnSpc>
                <a:spcPct val="110000"/>
              </a:lnSpc>
              <a:spcBef>
                <a:spcPts val="0"/>
              </a:spcBef>
            </a:pPr>
            <a:r>
              <a:rPr lang="en-US" sz="2400" dirty="0" err="1" smtClean="0">
                <a:solidFill>
                  <a:schemeClr val="tx1"/>
                </a:solidFill>
              </a:rPr>
              <a:t>UVa</a:t>
            </a:r>
            <a:endParaRPr lang="en-US" sz="2400" dirty="0" smtClean="0">
              <a:solidFill>
                <a:schemeClr val="tx1"/>
              </a:solidFill>
            </a:endParaRPr>
          </a:p>
          <a:p>
            <a:pPr algn="r">
              <a:lnSpc>
                <a:spcPct val="110000"/>
              </a:lnSpc>
              <a:spcBef>
                <a:spcPts val="0"/>
              </a:spcBef>
            </a:pPr>
            <a:r>
              <a:rPr lang="en-US" sz="2400" dirty="0" smtClean="0">
                <a:solidFill>
                  <a:schemeClr val="tx1"/>
                </a:solidFill>
              </a:rPr>
              <a:t>David Evans</a:t>
            </a:r>
            <a:endParaRPr lang="en-US" sz="2400" dirty="0">
              <a:solidFill>
                <a:schemeClr val="tx1"/>
              </a:solidFill>
            </a:endParaRPr>
          </a:p>
        </p:txBody>
      </p:sp>
      <p:sp>
        <p:nvSpPr>
          <p:cNvPr id="6" name="Rectangle 5"/>
          <p:cNvSpPr/>
          <p:nvPr/>
        </p:nvSpPr>
        <p:spPr>
          <a:xfrm>
            <a:off x="228600" y="152400"/>
            <a:ext cx="5867400" cy="1200329"/>
          </a:xfrm>
          <a:prstGeom prst="rect">
            <a:avLst/>
          </a:prstGeom>
        </p:spPr>
        <p:txBody>
          <a:bodyPr wrap="square">
            <a:spAutoFit/>
          </a:bodyPr>
          <a:lstStyle/>
          <a:p>
            <a:r>
              <a:rPr lang="en-US" sz="3600" dirty="0" smtClean="0"/>
              <a:t>cs2220: Engineering Software</a:t>
            </a:r>
            <a:br>
              <a:rPr lang="en-US" sz="3600" dirty="0" smtClean="0"/>
            </a:br>
            <a:endParaRPr lang="en-US" sz="3600" dirty="0"/>
          </a:p>
        </p:txBody>
      </p:sp>
      <p:sp>
        <p:nvSpPr>
          <p:cNvPr id="2" name="Title 1"/>
          <p:cNvSpPr>
            <a:spLocks noGrp="1"/>
          </p:cNvSpPr>
          <p:nvPr>
            <p:ph type="ctrTitle"/>
          </p:nvPr>
        </p:nvSpPr>
        <p:spPr>
          <a:xfrm>
            <a:off x="5181600" y="838200"/>
            <a:ext cx="3733800" cy="3733800"/>
          </a:xfrm>
          <a:noFill/>
        </p:spPr>
        <p:txBody>
          <a:bodyPr>
            <a:noAutofit/>
          </a:bodyPr>
          <a:lstStyle/>
          <a:p>
            <a:pPr algn="r"/>
            <a:r>
              <a:rPr lang="en-US" dirty="0" smtClean="0"/>
              <a:t>Class 23:</a:t>
            </a:r>
            <a:br>
              <a:rPr lang="en-US" dirty="0" smtClean="0"/>
            </a:br>
            <a:r>
              <a:rPr lang="en-US" dirty="0" smtClean="0"/>
              <a:t>Network Programming </a:t>
            </a:r>
            <a:br>
              <a:rPr lang="en-US" dirty="0" smtClean="0"/>
            </a:br>
            <a:r>
              <a:rPr lang="en-US" sz="3200" dirty="0" smtClean="0"/>
              <a:t>(just enough to make you dangerous)</a:t>
            </a:r>
            <a:endParaRPr lang="en-US" b="1" dirty="0" smtClean="0"/>
          </a:p>
        </p:txBody>
      </p:sp>
      <p:sp>
        <p:nvSpPr>
          <p:cNvPr id="8" name="Text Box 9"/>
          <p:cNvSpPr txBox="1">
            <a:spLocks noChangeArrowheads="1"/>
          </p:cNvSpPr>
          <p:nvPr/>
        </p:nvSpPr>
        <p:spPr bwMode="auto">
          <a:xfrm>
            <a:off x="914400" y="6096000"/>
            <a:ext cx="5562600" cy="461665"/>
          </a:xfrm>
          <a:prstGeom prst="rect">
            <a:avLst/>
          </a:prstGeom>
          <a:noFill/>
          <a:ln w="31750">
            <a:noFill/>
            <a:miter lim="800000"/>
            <a:headEnd/>
            <a:tailEnd/>
          </a:ln>
          <a:effectLst/>
        </p:spPr>
        <p:txBody>
          <a:bodyPr wrap="square">
            <a:spAutoFit/>
          </a:bodyPr>
          <a:lstStyle/>
          <a:p>
            <a:r>
              <a:rPr lang="en-US" sz="2400" dirty="0"/>
              <a:t>Bill Cheswick’s map of the Internet (1999)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Skype</a:t>
            </a:r>
            <a:endParaRPr lang="en-US" dirty="0"/>
          </a:p>
        </p:txBody>
      </p:sp>
      <p:sp>
        <p:nvSpPr>
          <p:cNvPr id="4" name="Rectangle 8"/>
          <p:cNvSpPr>
            <a:spLocks noChangeArrowheads="1"/>
          </p:cNvSpPr>
          <p:nvPr/>
        </p:nvSpPr>
        <p:spPr bwMode="auto">
          <a:xfrm>
            <a:off x="1295400" y="1828800"/>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sp>
        <p:nvSpPr>
          <p:cNvPr id="5" name="Rectangle 8"/>
          <p:cNvSpPr>
            <a:spLocks noChangeArrowheads="1"/>
          </p:cNvSpPr>
          <p:nvPr/>
        </p:nvSpPr>
        <p:spPr bwMode="auto">
          <a:xfrm>
            <a:off x="2709268" y="2773960"/>
            <a:ext cx="1901483" cy="52322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spAutoFit/>
          </a:bodyPr>
          <a:lstStyle/>
          <a:p>
            <a:pPr algn="ctr"/>
            <a:r>
              <a:rPr lang="en-US" sz="2800" dirty="0" smtClean="0"/>
              <a:t>Super Node</a:t>
            </a:r>
            <a:endParaRPr lang="en-US" sz="2800" dirty="0"/>
          </a:p>
        </p:txBody>
      </p:sp>
      <p:sp>
        <p:nvSpPr>
          <p:cNvPr id="6" name="Rectangle 8"/>
          <p:cNvSpPr>
            <a:spLocks noChangeArrowheads="1"/>
          </p:cNvSpPr>
          <p:nvPr/>
        </p:nvSpPr>
        <p:spPr bwMode="auto">
          <a:xfrm>
            <a:off x="838200" y="3352800"/>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sp>
        <p:nvSpPr>
          <p:cNvPr id="7" name="Rectangle 8"/>
          <p:cNvSpPr>
            <a:spLocks noChangeArrowheads="1"/>
          </p:cNvSpPr>
          <p:nvPr/>
        </p:nvSpPr>
        <p:spPr bwMode="auto">
          <a:xfrm>
            <a:off x="2743200" y="4191000"/>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sp>
        <p:nvSpPr>
          <p:cNvPr id="8" name="Rectangle 8"/>
          <p:cNvSpPr>
            <a:spLocks noChangeArrowheads="1"/>
          </p:cNvSpPr>
          <p:nvPr/>
        </p:nvSpPr>
        <p:spPr bwMode="auto">
          <a:xfrm>
            <a:off x="7620000" y="4419600"/>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sp>
        <p:nvSpPr>
          <p:cNvPr id="9" name="Rectangle 8"/>
          <p:cNvSpPr>
            <a:spLocks noChangeArrowheads="1"/>
          </p:cNvSpPr>
          <p:nvPr/>
        </p:nvSpPr>
        <p:spPr bwMode="auto">
          <a:xfrm>
            <a:off x="3048000" y="1600200"/>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sp>
        <p:nvSpPr>
          <p:cNvPr id="10" name="Rectangle 8"/>
          <p:cNvSpPr>
            <a:spLocks noChangeArrowheads="1"/>
          </p:cNvSpPr>
          <p:nvPr/>
        </p:nvSpPr>
        <p:spPr bwMode="auto">
          <a:xfrm>
            <a:off x="6019800" y="3656012"/>
            <a:ext cx="1901483" cy="52322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spAutoFit/>
          </a:bodyPr>
          <a:lstStyle/>
          <a:p>
            <a:pPr algn="ctr"/>
            <a:r>
              <a:rPr lang="en-US" sz="2800" dirty="0" smtClean="0"/>
              <a:t>Super Node</a:t>
            </a:r>
            <a:endParaRPr lang="en-US" sz="2800" dirty="0"/>
          </a:p>
        </p:txBody>
      </p:sp>
      <p:sp>
        <p:nvSpPr>
          <p:cNvPr id="11" name="Rectangle 8"/>
          <p:cNvSpPr>
            <a:spLocks noChangeArrowheads="1"/>
          </p:cNvSpPr>
          <p:nvPr/>
        </p:nvSpPr>
        <p:spPr bwMode="auto">
          <a:xfrm>
            <a:off x="6324600" y="5103812"/>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sp>
        <p:nvSpPr>
          <p:cNvPr id="12" name="Rectangle 8"/>
          <p:cNvSpPr>
            <a:spLocks noChangeArrowheads="1"/>
          </p:cNvSpPr>
          <p:nvPr/>
        </p:nvSpPr>
        <p:spPr bwMode="auto">
          <a:xfrm>
            <a:off x="7456487" y="608012"/>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cxnSp>
        <p:nvCxnSpPr>
          <p:cNvPr id="14" name="Straight Arrow Connector 13"/>
          <p:cNvCxnSpPr>
            <a:stCxn id="11" idx="0"/>
            <a:endCxn id="10" idx="2"/>
          </p:cNvCxnSpPr>
          <p:nvPr/>
        </p:nvCxnSpPr>
        <p:spPr>
          <a:xfrm rot="16200000" flipV="1">
            <a:off x="6530960" y="4618814"/>
            <a:ext cx="924580" cy="45415"/>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5" name="Rectangle 8"/>
          <p:cNvSpPr>
            <a:spLocks noChangeArrowheads="1"/>
          </p:cNvSpPr>
          <p:nvPr/>
        </p:nvSpPr>
        <p:spPr bwMode="auto">
          <a:xfrm>
            <a:off x="5867400" y="1827212"/>
            <a:ext cx="1901483" cy="52322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spAutoFit/>
          </a:bodyPr>
          <a:lstStyle/>
          <a:p>
            <a:pPr algn="ctr"/>
            <a:r>
              <a:rPr lang="en-US" sz="2800" dirty="0" smtClean="0"/>
              <a:t>Super Node</a:t>
            </a:r>
            <a:endParaRPr lang="en-US" sz="2800" dirty="0"/>
          </a:p>
        </p:txBody>
      </p:sp>
      <p:cxnSp>
        <p:nvCxnSpPr>
          <p:cNvPr id="16" name="Straight Arrow Connector 15"/>
          <p:cNvCxnSpPr>
            <a:stCxn id="8" idx="0"/>
            <a:endCxn id="10" idx="2"/>
          </p:cNvCxnSpPr>
          <p:nvPr/>
        </p:nvCxnSpPr>
        <p:spPr>
          <a:xfrm rot="16200000" flipV="1">
            <a:off x="7520766" y="3629008"/>
            <a:ext cx="240368" cy="1340815"/>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Rectangle 8"/>
          <p:cNvSpPr>
            <a:spLocks noChangeArrowheads="1"/>
          </p:cNvSpPr>
          <p:nvPr/>
        </p:nvSpPr>
        <p:spPr bwMode="auto">
          <a:xfrm>
            <a:off x="7456487" y="2665412"/>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cxnSp>
        <p:nvCxnSpPr>
          <p:cNvPr id="21" name="Straight Arrow Connector 20"/>
          <p:cNvCxnSpPr>
            <a:stCxn id="20" idx="1"/>
            <a:endCxn id="15" idx="2"/>
          </p:cNvCxnSpPr>
          <p:nvPr/>
        </p:nvCxnSpPr>
        <p:spPr>
          <a:xfrm rot="10800000">
            <a:off x="6818143" y="2350432"/>
            <a:ext cx="638345" cy="620574"/>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2" idx="2"/>
            <a:endCxn id="15" idx="0"/>
          </p:cNvCxnSpPr>
          <p:nvPr/>
        </p:nvCxnSpPr>
        <p:spPr>
          <a:xfrm rot="5400000">
            <a:off x="7178987" y="858355"/>
            <a:ext cx="608012" cy="1329702"/>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5" idx="0"/>
            <a:endCxn id="9" idx="2"/>
          </p:cNvCxnSpPr>
          <p:nvPr/>
        </p:nvCxnSpPr>
        <p:spPr>
          <a:xfrm rot="5400000" flipH="1" flipV="1">
            <a:off x="3418397" y="2453001"/>
            <a:ext cx="562572" cy="79347"/>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5" idx="0"/>
            <a:endCxn id="4" idx="2"/>
          </p:cNvCxnSpPr>
          <p:nvPr/>
        </p:nvCxnSpPr>
        <p:spPr>
          <a:xfrm rot="16200000" flipV="1">
            <a:off x="2656398" y="1770347"/>
            <a:ext cx="333972" cy="1673253"/>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5" idx="2"/>
            <a:endCxn id="6" idx="3"/>
          </p:cNvCxnSpPr>
          <p:nvPr/>
        </p:nvCxnSpPr>
        <p:spPr>
          <a:xfrm rot="5400000">
            <a:off x="2759855" y="2758239"/>
            <a:ext cx="361214" cy="1439097"/>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5" idx="2"/>
            <a:endCxn id="7" idx="0"/>
          </p:cNvCxnSpPr>
          <p:nvPr/>
        </p:nvCxnSpPr>
        <p:spPr>
          <a:xfrm rot="5400000">
            <a:off x="3100374" y="3631364"/>
            <a:ext cx="893820" cy="225453"/>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2" name="Elbow Connector 41"/>
          <p:cNvCxnSpPr>
            <a:stCxn id="5" idx="3"/>
            <a:endCxn id="10" idx="1"/>
          </p:cNvCxnSpPr>
          <p:nvPr/>
        </p:nvCxnSpPr>
        <p:spPr>
          <a:xfrm>
            <a:off x="4610751" y="3035570"/>
            <a:ext cx="1409049" cy="882052"/>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Elbow Connector 42"/>
          <p:cNvCxnSpPr>
            <a:stCxn id="15" idx="2"/>
            <a:endCxn id="10" idx="0"/>
          </p:cNvCxnSpPr>
          <p:nvPr/>
        </p:nvCxnSpPr>
        <p:spPr>
          <a:xfrm rot="16200000" flipH="1">
            <a:off x="6241552" y="2927022"/>
            <a:ext cx="1305580" cy="152400"/>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15" idx="1"/>
            <a:endCxn id="5" idx="3"/>
          </p:cNvCxnSpPr>
          <p:nvPr/>
        </p:nvCxnSpPr>
        <p:spPr>
          <a:xfrm rot="10800000" flipV="1">
            <a:off x="4610752" y="2088822"/>
            <a:ext cx="1256649" cy="946748"/>
          </a:xfrm>
          <a:prstGeom prst="bentConnector3">
            <a:avLst>
              <a:gd name="adj1" fmla="val 50000"/>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3" name="Rectangle 8"/>
          <p:cNvSpPr>
            <a:spLocks noChangeArrowheads="1"/>
          </p:cNvSpPr>
          <p:nvPr/>
        </p:nvSpPr>
        <p:spPr bwMode="auto">
          <a:xfrm>
            <a:off x="2291196" y="5735782"/>
            <a:ext cx="2917595" cy="52322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spAutoFit/>
          </a:bodyPr>
          <a:lstStyle/>
          <a:p>
            <a:pPr algn="ctr"/>
            <a:r>
              <a:rPr lang="en-US" sz="2800" dirty="0" smtClean="0"/>
              <a:t>Skype Login Server</a:t>
            </a:r>
            <a:endParaRPr lang="en-US" sz="2800" dirty="0"/>
          </a:p>
        </p:txBody>
      </p:sp>
      <p:cxnSp>
        <p:nvCxnSpPr>
          <p:cNvPr id="55" name="Elbow Connector 54"/>
          <p:cNvCxnSpPr>
            <a:stCxn id="6" idx="2"/>
            <a:endCxn id="53" idx="0"/>
          </p:cNvCxnSpPr>
          <p:nvPr/>
        </p:nvCxnSpPr>
        <p:spPr>
          <a:xfrm rot="16200000" flipH="1">
            <a:off x="1753878" y="3739666"/>
            <a:ext cx="1771794" cy="2220437"/>
          </a:xfrm>
          <a:prstGeom prst="bentConnector3">
            <a:avLst>
              <a:gd name="adj1" fmla="val 75591"/>
            </a:avLst>
          </a:prstGeom>
          <a:ln w="38100">
            <a:solidFill>
              <a:schemeClr val="tx1"/>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57" name="Elbow Connector 56"/>
          <p:cNvCxnSpPr>
            <a:stCxn id="8" idx="2"/>
            <a:endCxn id="53" idx="3"/>
          </p:cNvCxnSpPr>
          <p:nvPr/>
        </p:nvCxnSpPr>
        <p:spPr>
          <a:xfrm rot="5400000">
            <a:off x="6276772" y="3962807"/>
            <a:ext cx="966604" cy="3102566"/>
          </a:xfrm>
          <a:prstGeom prst="bentConnector2">
            <a:avLst/>
          </a:prstGeom>
          <a:ln w="38100">
            <a:solidFill>
              <a:schemeClr val="tx1"/>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270164" y="204041"/>
            <a:ext cx="4239302" cy="923330"/>
          </a:xfrm>
          <a:prstGeom prst="rect">
            <a:avLst/>
          </a:prstGeom>
          <a:noFill/>
        </p:spPr>
        <p:txBody>
          <a:bodyPr wrap="none" rtlCol="0">
            <a:spAutoFit/>
          </a:bodyPr>
          <a:lstStyle/>
          <a:p>
            <a:r>
              <a:rPr lang="en-US" dirty="0" err="1" smtClean="0"/>
              <a:t>SuperNodes</a:t>
            </a:r>
            <a:r>
              <a:rPr lang="en-US" dirty="0" smtClean="0"/>
              <a:t>: form a </a:t>
            </a:r>
            <a:r>
              <a:rPr lang="en-US" b="1" dirty="0" smtClean="0"/>
              <a:t>mesh overlay network</a:t>
            </a:r>
          </a:p>
          <a:p>
            <a:r>
              <a:rPr lang="en-US" dirty="0" smtClean="0"/>
              <a:t>Client/</a:t>
            </a:r>
            <a:r>
              <a:rPr lang="en-US" dirty="0" err="1" smtClean="0"/>
              <a:t>SuperNode</a:t>
            </a:r>
            <a:r>
              <a:rPr lang="en-US" dirty="0" smtClean="0"/>
              <a:t>: </a:t>
            </a:r>
            <a:r>
              <a:rPr lang="en-US" b="1" dirty="0" smtClean="0"/>
              <a:t>star</a:t>
            </a:r>
            <a:r>
              <a:rPr lang="en-US" dirty="0" smtClean="0"/>
              <a:t> network</a:t>
            </a:r>
          </a:p>
          <a:p>
            <a:r>
              <a:rPr lang="en-US" dirty="0" smtClean="0"/>
              <a:t>Client-Login Server: </a:t>
            </a:r>
            <a:r>
              <a:rPr lang="en-US" b="1" dirty="0" smtClean="0"/>
              <a:t>client-server</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dissolve">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53"/>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55"/>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5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60"/>
                                        </p:tgtEl>
                                        <p:attrNameLst>
                                          <p:attrName>style.visibility</p:attrName>
                                        </p:attrNameLst>
                                      </p:cBhvr>
                                      <p:to>
                                        <p:strVal val="visible"/>
                                      </p:to>
                                    </p:set>
                                    <p:animEffect transition="in" filter="blinds(horizontal)">
                                      <p:cBhvr>
                                        <p:cTn id="20"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3" grpId="1" animBg="1"/>
      <p:bldP spid="6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Facebook</a:t>
            </a:r>
            <a:endParaRPr lang="en-US" dirty="0"/>
          </a:p>
        </p:txBody>
      </p:sp>
      <p:sp>
        <p:nvSpPr>
          <p:cNvPr id="4" name="Rectangle 8"/>
          <p:cNvSpPr>
            <a:spLocks noChangeArrowheads="1"/>
          </p:cNvSpPr>
          <p:nvPr/>
        </p:nvSpPr>
        <p:spPr bwMode="auto">
          <a:xfrm>
            <a:off x="914400" y="1752600"/>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sp>
        <p:nvSpPr>
          <p:cNvPr id="6" name="Rectangle 8"/>
          <p:cNvSpPr>
            <a:spLocks noChangeArrowheads="1"/>
          </p:cNvSpPr>
          <p:nvPr/>
        </p:nvSpPr>
        <p:spPr bwMode="auto">
          <a:xfrm>
            <a:off x="961001" y="3053668"/>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cxnSp>
        <p:nvCxnSpPr>
          <p:cNvPr id="7" name="Straight Arrow Connector 6"/>
          <p:cNvCxnSpPr>
            <a:endCxn id="6" idx="3"/>
          </p:cNvCxnSpPr>
          <p:nvPr/>
        </p:nvCxnSpPr>
        <p:spPr>
          <a:xfrm rot="10800000" flipV="1">
            <a:off x="2343715" y="2521160"/>
            <a:ext cx="1178137" cy="838102"/>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4" idx="3"/>
          </p:cNvCxnSpPr>
          <p:nvPr/>
        </p:nvCxnSpPr>
        <p:spPr>
          <a:xfrm rot="10800000">
            <a:off x="2297113" y="2058194"/>
            <a:ext cx="1224738" cy="462966"/>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3" name="Rectangle 8"/>
          <p:cNvSpPr>
            <a:spLocks noChangeArrowheads="1"/>
          </p:cNvSpPr>
          <p:nvPr/>
        </p:nvSpPr>
        <p:spPr bwMode="auto">
          <a:xfrm>
            <a:off x="5939923" y="3658859"/>
            <a:ext cx="2847190" cy="52322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spAutoFit/>
          </a:bodyPr>
          <a:lstStyle/>
          <a:p>
            <a:pPr algn="ctr"/>
            <a:r>
              <a:rPr lang="en-US" sz="2800" dirty="0" smtClean="0"/>
              <a:t>Application Server</a:t>
            </a:r>
            <a:endParaRPr lang="en-US" sz="2800" dirty="0"/>
          </a:p>
        </p:txBody>
      </p:sp>
      <p:pic>
        <p:nvPicPr>
          <p:cNvPr id="1026" name="Picture 2"/>
          <p:cNvPicPr>
            <a:picLocks noChangeAspect="1" noChangeArrowheads="1"/>
          </p:cNvPicPr>
          <p:nvPr/>
        </p:nvPicPr>
        <p:blipFill>
          <a:blip r:embed="rId2" cstate="print"/>
          <a:srcRect/>
          <a:stretch>
            <a:fillRect/>
          </a:stretch>
        </p:blipFill>
        <p:spPr bwMode="auto">
          <a:xfrm>
            <a:off x="6445827" y="4252401"/>
            <a:ext cx="1905000" cy="19050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531729" y="2076528"/>
            <a:ext cx="2409491" cy="908496"/>
          </a:xfrm>
          <a:prstGeom prst="rect">
            <a:avLst/>
          </a:prstGeom>
          <a:noFill/>
          <a:ln w="9525">
            <a:noFill/>
            <a:miter lim="800000"/>
            <a:headEnd/>
            <a:tailEnd/>
          </a:ln>
        </p:spPr>
      </p:pic>
      <p:cxnSp>
        <p:nvCxnSpPr>
          <p:cNvPr id="19" name="Elbow Connector 18"/>
          <p:cNvCxnSpPr>
            <a:stCxn id="1027" idx="2"/>
            <a:endCxn id="13" idx="0"/>
          </p:cNvCxnSpPr>
          <p:nvPr/>
        </p:nvCxnSpPr>
        <p:spPr>
          <a:xfrm rot="16200000" flipH="1">
            <a:off x="5713079" y="2008419"/>
            <a:ext cx="673835" cy="2627043"/>
          </a:xfrm>
          <a:prstGeom prst="bentConnector3">
            <a:avLst>
              <a:gd name="adj1" fmla="val 50000"/>
            </a:avLst>
          </a:prstGeom>
          <a:ln w="28575">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13" idx="3"/>
            <a:endCxn id="1027" idx="3"/>
          </p:cNvCxnSpPr>
          <p:nvPr/>
        </p:nvCxnSpPr>
        <p:spPr>
          <a:xfrm flipH="1" flipV="1">
            <a:off x="5941220" y="2530776"/>
            <a:ext cx="2845893" cy="1389693"/>
          </a:xfrm>
          <a:prstGeom prst="bentConnector3">
            <a:avLst>
              <a:gd name="adj1" fmla="val -8033"/>
            </a:avLst>
          </a:prstGeom>
          <a:ln w="28575">
            <a:solidFill>
              <a:schemeClr val="accent4">
                <a:lumMod val="75000"/>
              </a:schemeClr>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795025" y="2035989"/>
            <a:ext cx="1739375" cy="369332"/>
          </a:xfrm>
          <a:prstGeom prst="rect">
            <a:avLst/>
          </a:prstGeom>
          <a:noFill/>
        </p:spPr>
        <p:txBody>
          <a:bodyPr wrap="square" rtlCol="0">
            <a:spAutoFit/>
          </a:bodyPr>
          <a:lstStyle/>
          <a:p>
            <a:r>
              <a:rPr lang="en-US" dirty="0" smtClean="0"/>
              <a:t>API calls, FBML</a:t>
            </a:r>
            <a:endParaRPr lang="en-US" dirty="0"/>
          </a:p>
        </p:txBody>
      </p:sp>
      <p:cxnSp>
        <p:nvCxnSpPr>
          <p:cNvPr id="30" name="Elbow Connector 29"/>
          <p:cNvCxnSpPr>
            <a:stCxn id="1027" idx="1"/>
            <a:endCxn id="4" idx="3"/>
          </p:cNvCxnSpPr>
          <p:nvPr/>
        </p:nvCxnSpPr>
        <p:spPr>
          <a:xfrm rot="10800000">
            <a:off x="2297113" y="2058194"/>
            <a:ext cx="1234616" cy="472582"/>
          </a:xfrm>
          <a:prstGeom prst="bentConnector3">
            <a:avLst>
              <a:gd name="adj1" fmla="val 50000"/>
            </a:avLst>
          </a:prstGeom>
          <a:ln w="28575">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62999" y="5530482"/>
            <a:ext cx="5204901" cy="646331"/>
          </a:xfrm>
          <a:prstGeom prst="rect">
            <a:avLst/>
          </a:prstGeom>
          <a:noFill/>
        </p:spPr>
        <p:txBody>
          <a:bodyPr wrap="square" rtlCol="0">
            <a:spAutoFit/>
          </a:bodyPr>
          <a:lstStyle/>
          <a:p>
            <a:r>
              <a:rPr lang="en-US" b="1" dirty="0" smtClean="0"/>
              <a:t>Adrienne Felt’s paper:</a:t>
            </a:r>
          </a:p>
          <a:p>
            <a:r>
              <a:rPr lang="en-US" dirty="0" smtClean="0"/>
              <a:t> </a:t>
            </a:r>
            <a:r>
              <a:rPr lang="en-US" i="1" dirty="0" smtClean="0">
                <a:hlinkClick r:id="rId4"/>
              </a:rPr>
              <a:t>Privacy </a:t>
            </a:r>
            <a:r>
              <a:rPr lang="en-US" i="1" dirty="0" smtClean="0">
                <a:hlinkClick r:id="rId4"/>
              </a:rPr>
              <a:t>Protection for Social Networking Platforms</a:t>
            </a:r>
            <a:r>
              <a:rPr lang="en-US" dirty="0" smtClean="0">
                <a:hlinkClick r:id="rId4"/>
              </a:rPr>
              <a:t>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ox(in)">
                                      <p:cBhvr>
                                        <p:cTn id="10" dur="500"/>
                                        <p:tgtEl>
                                          <p:spTgt spid="6"/>
                                        </p:tgtEl>
                                      </p:cBhvr>
                                    </p:animEffect>
                                  </p:childTnLst>
                                </p:cTn>
                              </p:par>
                              <p:par>
                                <p:cTn id="11" presetID="4" presetClass="entr" presetSubtype="16"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par>
                                <p:cTn id="14" presetID="4" presetClass="entr" presetSubtype="16"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ox(i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blinds(horizontal)">
                                      <p:cBhvr>
                                        <p:cTn id="21" dur="500"/>
                                        <p:tgtEl>
                                          <p:spTgt spid="1026"/>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linds(horizontal)">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checkerboard(across)">
                                      <p:cBhvr>
                                        <p:cTn id="29" dur="5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checkerboard(across)">
                                      <p:cBhvr>
                                        <p:cTn id="34" dur="500"/>
                                        <p:tgtEl>
                                          <p:spTgt spid="22"/>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diamond(in)">
                                      <p:cBhvr>
                                        <p:cTn id="39" dur="2000"/>
                                        <p:tgtEl>
                                          <p:spTgt spid="25"/>
                                        </p:tgtEl>
                                      </p:cBhvr>
                                    </p:animEffect>
                                  </p:childTnLst>
                                </p:cTn>
                              </p:par>
                              <p:par>
                                <p:cTn id="40" presetID="8" presetClass="entr" presetSubtype="16" fill="hold"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diamond(in)">
                                      <p:cBhvr>
                                        <p:cTn id="42" dur="20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checkerboard(across)">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34"/>
                                        </p:tgtEl>
                                        <p:attrNameLst>
                                          <p:attrName>style.visibility</p:attrName>
                                        </p:attrNameLst>
                                      </p:cBhvr>
                                      <p:to>
                                        <p:strVal val="visible"/>
                                      </p:to>
                                    </p:set>
                                    <p:anim calcmode="lin" valueType="num">
                                      <p:cBhvr additive="base">
                                        <p:cTn id="52" dur="500" fill="hold"/>
                                        <p:tgtEl>
                                          <p:spTgt spid="34"/>
                                        </p:tgtEl>
                                        <p:attrNameLst>
                                          <p:attrName>ppt_x</p:attrName>
                                        </p:attrNameLst>
                                      </p:cBhvr>
                                      <p:tavLst>
                                        <p:tav tm="0">
                                          <p:val>
                                            <p:strVal val="#ppt_x"/>
                                          </p:val>
                                        </p:tav>
                                        <p:tav tm="100000">
                                          <p:val>
                                            <p:strVal val="#ppt_x"/>
                                          </p:val>
                                        </p:tav>
                                      </p:tavLst>
                                    </p:anim>
                                    <p:anim calcmode="lin" valueType="num">
                                      <p:cBhvr additive="base">
                                        <p:cTn id="53"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3" grpId="0" animBg="1"/>
      <p:bldP spid="25" grpId="0"/>
      <p:bldP spid="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229600" cy="1143000"/>
          </a:xfrm>
        </p:spPr>
        <p:txBody>
          <a:bodyPr>
            <a:normAutofit fontScale="90000"/>
          </a:bodyPr>
          <a:lstStyle/>
          <a:p>
            <a:r>
              <a:rPr lang="en-US" dirty="0" smtClean="0"/>
              <a:t>How can you run </a:t>
            </a:r>
            <a:r>
              <a:rPr lang="en-US" dirty="0" err="1" smtClean="0"/>
              <a:t>skype</a:t>
            </a:r>
            <a:r>
              <a:rPr lang="en-US" dirty="0" smtClean="0"/>
              <a:t>, browsers, YouTube, etc. all on one host?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t>Ports</a:t>
            </a:r>
          </a:p>
        </p:txBody>
      </p:sp>
      <p:sp>
        <p:nvSpPr>
          <p:cNvPr id="64515" name="Rectangle 3"/>
          <p:cNvSpPr>
            <a:spLocks noChangeArrowheads="1"/>
          </p:cNvSpPr>
          <p:nvPr/>
        </p:nvSpPr>
        <p:spPr bwMode="auto">
          <a:xfrm>
            <a:off x="762000" y="1752600"/>
            <a:ext cx="1981200" cy="2590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noAutofit/>
          </a:bodyPr>
          <a:lstStyle/>
          <a:p>
            <a:pPr algn="ctr"/>
            <a:r>
              <a:rPr lang="en-US" sz="3600" b="1" dirty="0" smtClean="0"/>
              <a:t>Client</a:t>
            </a:r>
            <a:endParaRPr lang="en-US" sz="3600" b="1" dirty="0"/>
          </a:p>
        </p:txBody>
      </p:sp>
      <p:sp>
        <p:nvSpPr>
          <p:cNvPr id="64516" name="Rectangle 4"/>
          <p:cNvSpPr>
            <a:spLocks noChangeArrowheads="1"/>
          </p:cNvSpPr>
          <p:nvPr/>
        </p:nvSpPr>
        <p:spPr bwMode="auto">
          <a:xfrm>
            <a:off x="6400800" y="1828800"/>
            <a:ext cx="1981200" cy="2590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noAutofit/>
          </a:bodyPr>
          <a:lstStyle/>
          <a:p>
            <a:pPr algn="ctr"/>
            <a:r>
              <a:rPr lang="en-US" sz="2800" b="1" dirty="0" smtClean="0"/>
              <a:t>Server</a:t>
            </a:r>
            <a:endParaRPr lang="en-US" sz="2800" b="1" dirty="0"/>
          </a:p>
        </p:txBody>
      </p:sp>
      <p:sp>
        <p:nvSpPr>
          <p:cNvPr id="64518" name="Text Box 6"/>
          <p:cNvSpPr txBox="1">
            <a:spLocks noChangeArrowheads="1"/>
          </p:cNvSpPr>
          <p:nvPr/>
        </p:nvSpPr>
        <p:spPr bwMode="auto">
          <a:xfrm>
            <a:off x="6588125" y="4418013"/>
            <a:ext cx="1535113" cy="579437"/>
          </a:xfrm>
          <a:prstGeom prst="rect">
            <a:avLst/>
          </a:prstGeom>
          <a:noFill/>
          <a:ln w="31750">
            <a:noFill/>
            <a:miter lim="800000"/>
            <a:headEnd/>
            <a:tailEnd/>
          </a:ln>
          <a:effectLst/>
        </p:spPr>
        <p:txBody>
          <a:bodyPr wrap="none">
            <a:spAutoFit/>
          </a:bodyPr>
          <a:lstStyle/>
          <a:p>
            <a:r>
              <a:rPr lang="en-US"/>
              <a:t>Server</a:t>
            </a:r>
          </a:p>
        </p:txBody>
      </p:sp>
      <p:sp>
        <p:nvSpPr>
          <p:cNvPr id="64519" name="Line 7"/>
          <p:cNvSpPr>
            <a:spLocks noChangeShapeType="1"/>
          </p:cNvSpPr>
          <p:nvPr/>
        </p:nvSpPr>
        <p:spPr bwMode="auto">
          <a:xfrm>
            <a:off x="2962275" y="2781300"/>
            <a:ext cx="3124200" cy="381000"/>
          </a:xfrm>
          <a:prstGeom prst="line">
            <a:avLst/>
          </a:prstGeom>
          <a:noFill/>
          <a:ln w="31750">
            <a:solidFill>
              <a:srgbClr val="339966"/>
            </a:solidFill>
            <a:round/>
            <a:headEnd/>
            <a:tailEnd type="arrow" w="med" len="med"/>
          </a:ln>
          <a:effectLst/>
        </p:spPr>
        <p:txBody>
          <a:bodyPr wrap="none">
            <a:spAutoFit/>
          </a:bodyPr>
          <a:lstStyle/>
          <a:p>
            <a:endParaRPr lang="en-US"/>
          </a:p>
        </p:txBody>
      </p:sp>
      <p:sp>
        <p:nvSpPr>
          <p:cNvPr id="64520" name="Text Box 8"/>
          <p:cNvSpPr txBox="1">
            <a:spLocks noChangeArrowheads="1"/>
          </p:cNvSpPr>
          <p:nvPr/>
        </p:nvSpPr>
        <p:spPr bwMode="auto">
          <a:xfrm>
            <a:off x="4162425" y="1768475"/>
            <a:ext cx="2016125" cy="579438"/>
          </a:xfrm>
          <a:prstGeom prst="rect">
            <a:avLst/>
          </a:prstGeom>
          <a:noFill/>
          <a:ln w="31750">
            <a:noFill/>
            <a:miter lim="800000"/>
            <a:headEnd/>
            <a:tailEnd/>
          </a:ln>
          <a:effectLst/>
        </p:spPr>
        <p:txBody>
          <a:bodyPr wrap="none">
            <a:spAutoFit/>
          </a:bodyPr>
          <a:lstStyle/>
          <a:p>
            <a:r>
              <a:rPr lang="en-US"/>
              <a:t>Listening</a:t>
            </a:r>
          </a:p>
        </p:txBody>
      </p:sp>
      <p:sp>
        <p:nvSpPr>
          <p:cNvPr id="64521" name="AutoShape 9"/>
          <p:cNvSpPr>
            <a:spLocks noChangeArrowheads="1"/>
          </p:cNvSpPr>
          <p:nvPr/>
        </p:nvSpPr>
        <p:spPr bwMode="auto">
          <a:xfrm>
            <a:off x="3048000" y="3581400"/>
            <a:ext cx="3048000" cy="381000"/>
          </a:xfrm>
          <a:prstGeom prst="leftRightArrow">
            <a:avLst>
              <a:gd name="adj1" fmla="val 67500"/>
              <a:gd name="adj2" fmla="val 69222"/>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nchor="ctr">
            <a:spAutoFit/>
          </a:bodyPr>
          <a:lstStyle/>
          <a:p>
            <a:endParaRPr lang="en-US"/>
          </a:p>
        </p:txBody>
      </p:sp>
      <p:sp>
        <p:nvSpPr>
          <p:cNvPr id="64522" name="Text Box 10"/>
          <p:cNvSpPr txBox="1">
            <a:spLocks noChangeArrowheads="1"/>
          </p:cNvSpPr>
          <p:nvPr/>
        </p:nvSpPr>
        <p:spPr bwMode="auto">
          <a:xfrm>
            <a:off x="3403600" y="2287588"/>
            <a:ext cx="1725613" cy="579437"/>
          </a:xfrm>
          <a:prstGeom prst="rect">
            <a:avLst/>
          </a:prstGeom>
          <a:noFill/>
          <a:ln w="31750">
            <a:noFill/>
            <a:miter lim="800000"/>
            <a:headEnd/>
            <a:tailEnd/>
          </a:ln>
          <a:effectLst/>
        </p:spPr>
        <p:txBody>
          <a:bodyPr wrap="none">
            <a:spAutoFit/>
          </a:bodyPr>
          <a:lstStyle/>
          <a:p>
            <a:r>
              <a:rPr lang="en-US"/>
              <a:t>request</a:t>
            </a:r>
          </a:p>
        </p:txBody>
      </p:sp>
      <p:sp>
        <p:nvSpPr>
          <p:cNvPr id="64523" name="Text Box 11"/>
          <p:cNvSpPr txBox="1">
            <a:spLocks noChangeArrowheads="1"/>
          </p:cNvSpPr>
          <p:nvPr/>
        </p:nvSpPr>
        <p:spPr bwMode="auto">
          <a:xfrm>
            <a:off x="4006445" y="3967163"/>
            <a:ext cx="1232710" cy="369332"/>
          </a:xfrm>
          <a:prstGeom prst="rect">
            <a:avLst/>
          </a:prstGeom>
          <a:noFill/>
          <a:ln w="31750">
            <a:noFill/>
            <a:miter lim="800000"/>
            <a:headEnd/>
            <a:tailEnd/>
          </a:ln>
          <a:effectLst/>
        </p:spPr>
        <p:txBody>
          <a:bodyPr wrap="none">
            <a:spAutoFit/>
          </a:bodyPr>
          <a:lstStyle/>
          <a:p>
            <a:pPr algn="ctr"/>
            <a:r>
              <a:rPr lang="en-US" dirty="0"/>
              <a:t>connection</a:t>
            </a:r>
          </a:p>
        </p:txBody>
      </p:sp>
      <p:sp>
        <p:nvSpPr>
          <p:cNvPr id="64524" name="Rectangle 12"/>
          <p:cNvSpPr>
            <a:spLocks noChangeArrowheads="1"/>
          </p:cNvSpPr>
          <p:nvPr/>
        </p:nvSpPr>
        <p:spPr bwMode="auto">
          <a:xfrm>
            <a:off x="6172200" y="1981200"/>
            <a:ext cx="228600" cy="2286000"/>
          </a:xfrm>
          <a:prstGeom prst="rect">
            <a:avLst/>
          </a:prstGeom>
          <a:solidFill>
            <a:srgbClr val="00FFFF"/>
          </a:solidFill>
          <a:ln w="31750">
            <a:solidFill>
              <a:srgbClr val="339966"/>
            </a:solidFill>
            <a:miter lim="800000"/>
            <a:headEnd/>
            <a:tailEnd/>
          </a:ln>
          <a:effectLst/>
        </p:spPr>
        <p:txBody>
          <a:bodyPr wrap="none" anchor="ctr">
            <a:spAutoFit/>
          </a:bodyPr>
          <a:lstStyle/>
          <a:p>
            <a:endParaRPr lang="en-US"/>
          </a:p>
        </p:txBody>
      </p:sp>
      <p:sp>
        <p:nvSpPr>
          <p:cNvPr id="64525" name="Rectangle 13"/>
          <p:cNvSpPr>
            <a:spLocks noChangeArrowheads="1"/>
          </p:cNvSpPr>
          <p:nvPr/>
        </p:nvSpPr>
        <p:spPr bwMode="auto">
          <a:xfrm>
            <a:off x="2743200" y="1905000"/>
            <a:ext cx="228600" cy="2286000"/>
          </a:xfrm>
          <a:prstGeom prst="rect">
            <a:avLst/>
          </a:prstGeom>
          <a:solidFill>
            <a:srgbClr val="00FFFF"/>
          </a:solidFill>
          <a:ln w="31750">
            <a:solidFill>
              <a:srgbClr val="339966"/>
            </a:solidFill>
            <a:miter lim="800000"/>
            <a:headEnd/>
            <a:tailEnd/>
          </a:ln>
          <a:effectLst/>
        </p:spPr>
        <p:txBody>
          <a:bodyPr wrap="none" anchor="ctr">
            <a:spAutoFit/>
          </a:bodyPr>
          <a:lstStyle/>
          <a:p>
            <a:endParaRPr lang="en-US"/>
          </a:p>
        </p:txBody>
      </p:sp>
      <p:sp>
        <p:nvSpPr>
          <p:cNvPr id="64526" name="Text Box 14"/>
          <p:cNvSpPr txBox="1">
            <a:spLocks noChangeArrowheads="1"/>
          </p:cNvSpPr>
          <p:nvPr/>
        </p:nvSpPr>
        <p:spPr bwMode="auto">
          <a:xfrm>
            <a:off x="5794322" y="4435790"/>
            <a:ext cx="1008063" cy="579438"/>
          </a:xfrm>
          <a:prstGeom prst="rect">
            <a:avLst/>
          </a:prstGeom>
          <a:noFill/>
          <a:ln w="31750">
            <a:noFill/>
            <a:miter lim="800000"/>
            <a:headEnd/>
            <a:tailEnd/>
          </a:ln>
          <a:effectLst/>
        </p:spPr>
        <p:txBody>
          <a:bodyPr wrap="none">
            <a:spAutoFit/>
          </a:bodyPr>
          <a:lstStyle/>
          <a:p>
            <a:r>
              <a:rPr lang="en-US" dirty="0"/>
              <a:t>Port</a:t>
            </a:r>
          </a:p>
        </p:txBody>
      </p:sp>
      <p:sp>
        <p:nvSpPr>
          <p:cNvPr id="64527" name="Text Box 15"/>
          <p:cNvSpPr txBox="1">
            <a:spLocks noChangeArrowheads="1"/>
          </p:cNvSpPr>
          <p:nvPr/>
        </p:nvSpPr>
        <p:spPr bwMode="auto">
          <a:xfrm>
            <a:off x="2438400" y="4495800"/>
            <a:ext cx="705321" cy="369332"/>
          </a:xfrm>
          <a:prstGeom prst="rect">
            <a:avLst/>
          </a:prstGeom>
          <a:noFill/>
          <a:ln w="31750">
            <a:noFill/>
            <a:miter lim="800000"/>
            <a:headEnd/>
            <a:tailEnd/>
          </a:ln>
          <a:effectLst/>
        </p:spPr>
        <p:txBody>
          <a:bodyPr wrap="square">
            <a:spAutoFit/>
          </a:bodyPr>
          <a:lstStyle/>
          <a:p>
            <a:r>
              <a:rPr lang="en-US" dirty="0"/>
              <a:t>Port</a:t>
            </a:r>
          </a:p>
        </p:txBody>
      </p:sp>
      <p:sp>
        <p:nvSpPr>
          <p:cNvPr id="16" name="TextBox 15"/>
          <p:cNvSpPr txBox="1"/>
          <p:nvPr/>
        </p:nvSpPr>
        <p:spPr>
          <a:xfrm>
            <a:off x="1270840" y="5320145"/>
            <a:ext cx="6885155" cy="646331"/>
          </a:xfrm>
          <a:prstGeom prst="rect">
            <a:avLst/>
          </a:prstGeom>
          <a:noFill/>
        </p:spPr>
        <p:txBody>
          <a:bodyPr wrap="none" rtlCol="0">
            <a:spAutoFit/>
          </a:bodyPr>
          <a:lstStyle/>
          <a:p>
            <a:r>
              <a:rPr lang="en-US" dirty="0" smtClean="0"/>
              <a:t>One host can be involved in several simultaneous network connections:</a:t>
            </a:r>
          </a:p>
          <a:p>
            <a:r>
              <a:rPr lang="en-US" dirty="0" smtClean="0"/>
              <a:t>use ports to direct traffic to the right process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t>Port Numbers</a:t>
            </a:r>
          </a:p>
        </p:txBody>
      </p:sp>
      <p:sp>
        <p:nvSpPr>
          <p:cNvPr id="69635" name="Rectangle 3"/>
          <p:cNvSpPr>
            <a:spLocks noGrp="1" noChangeArrowheads="1"/>
          </p:cNvSpPr>
          <p:nvPr>
            <p:ph type="body" idx="1"/>
          </p:nvPr>
        </p:nvSpPr>
        <p:spPr>
          <a:xfrm>
            <a:off x="422275" y="1392238"/>
            <a:ext cx="8229600" cy="4525962"/>
          </a:xfrm>
        </p:spPr>
        <p:txBody>
          <a:bodyPr/>
          <a:lstStyle/>
          <a:p>
            <a:pPr>
              <a:buNone/>
            </a:pPr>
            <a:r>
              <a:rPr lang="en-US" b="1" dirty="0" smtClean="0"/>
              <a:t>Ports 0-1023</a:t>
            </a:r>
            <a:r>
              <a:rPr lang="en-US" dirty="0" smtClean="0"/>
              <a:t>: assigned by Internet Assigned Numbers Authority</a:t>
            </a:r>
          </a:p>
          <a:p>
            <a:pPr lvl="1">
              <a:buNone/>
            </a:pPr>
            <a:r>
              <a:rPr lang="en-US" dirty="0" smtClean="0"/>
              <a:t>	Privileged programs (administrator/root)</a:t>
            </a:r>
            <a:endParaRPr lang="en-US" dirty="0" smtClean="0"/>
          </a:p>
          <a:p>
            <a:pPr lvl="1">
              <a:buNone/>
            </a:pPr>
            <a:r>
              <a:rPr lang="en-US" dirty="0" smtClean="0"/>
              <a:t>	25: </a:t>
            </a:r>
            <a:r>
              <a:rPr lang="en-US" b="1" dirty="0" err="1" smtClean="0"/>
              <a:t>smtp</a:t>
            </a:r>
            <a:r>
              <a:rPr lang="en-US" dirty="0" smtClean="0"/>
              <a:t>, 80</a:t>
            </a:r>
            <a:r>
              <a:rPr lang="en-US" dirty="0" smtClean="0"/>
              <a:t>: </a:t>
            </a:r>
            <a:r>
              <a:rPr lang="en-US" b="1" dirty="0" smtClean="0"/>
              <a:t>http</a:t>
            </a:r>
            <a:r>
              <a:rPr lang="en-US" dirty="0" smtClean="0"/>
              <a:t>, 110: pop3, 205: </a:t>
            </a:r>
            <a:r>
              <a:rPr lang="en-US" dirty="0" err="1" smtClean="0"/>
              <a:t>appletalk</a:t>
            </a:r>
            <a:endParaRPr lang="en-US" dirty="0" smtClean="0"/>
          </a:p>
          <a:p>
            <a:pPr lvl="1">
              <a:buNone/>
            </a:pPr>
            <a:r>
              <a:rPr lang="en-US" sz="2000" dirty="0" smtClean="0">
                <a:hlinkClick r:id="rId2"/>
              </a:rPr>
              <a:t>http</a:t>
            </a:r>
            <a:r>
              <a:rPr lang="en-US" sz="2000" dirty="0" smtClean="0">
                <a:hlinkClick r:id="rId2"/>
              </a:rPr>
              <a:t>://www.iana.org/assignments/port-numbers</a:t>
            </a:r>
            <a:endParaRPr lang="en-US" sz="2000" dirty="0" smtClean="0"/>
          </a:p>
          <a:p>
            <a:pPr>
              <a:buNone/>
            </a:pPr>
            <a:r>
              <a:rPr lang="en-US" b="1" dirty="0" smtClean="0">
                <a:solidFill>
                  <a:srgbClr val="0070C0"/>
                </a:solidFill>
              </a:rPr>
              <a:t>Ports 1024-49151</a:t>
            </a:r>
            <a:r>
              <a:rPr lang="en-US" dirty="0" smtClean="0">
                <a:solidFill>
                  <a:srgbClr val="0070C0"/>
                </a:solidFill>
              </a:rPr>
              <a:t>: registered</a:t>
            </a:r>
          </a:p>
          <a:p>
            <a:pPr lvl="1">
              <a:buNone/>
            </a:pPr>
            <a:r>
              <a:rPr lang="en-US" dirty="0" smtClean="0">
                <a:solidFill>
                  <a:srgbClr val="0070C0"/>
                </a:solidFill>
              </a:rPr>
              <a:t>Any application can use these</a:t>
            </a:r>
          </a:p>
          <a:p>
            <a:pPr>
              <a:buNone/>
            </a:pPr>
            <a:r>
              <a:rPr lang="en-US" b="1" dirty="0" smtClean="0"/>
              <a:t>Ports 49152-65535</a:t>
            </a:r>
            <a:r>
              <a:rPr lang="en-US" dirty="0" smtClean="0"/>
              <a:t>: dynamic/private</a:t>
            </a:r>
            <a:endParaRPr lang="en-US"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t>GUIs and Networks</a:t>
            </a:r>
          </a:p>
        </p:txBody>
      </p:sp>
      <p:sp>
        <p:nvSpPr>
          <p:cNvPr id="58371" name="Rectangle 3"/>
          <p:cNvSpPr>
            <a:spLocks noGrp="1" noChangeArrowheads="1"/>
          </p:cNvSpPr>
          <p:nvPr>
            <p:ph type="body" idx="1"/>
          </p:nvPr>
        </p:nvSpPr>
        <p:spPr/>
        <p:txBody>
          <a:bodyPr/>
          <a:lstStyle/>
          <a:p>
            <a:pPr>
              <a:buNone/>
            </a:pPr>
            <a:r>
              <a:rPr lang="en-US" b="1" dirty="0" smtClean="0"/>
              <a:t>GUIs</a:t>
            </a:r>
            <a:r>
              <a:rPr lang="en-US" dirty="0" smtClean="0"/>
              <a:t>: great problem for </a:t>
            </a:r>
            <a:r>
              <a:rPr lang="en-US" dirty="0" err="1" smtClean="0"/>
              <a:t>subtyping</a:t>
            </a:r>
            <a:r>
              <a:rPr lang="en-US" dirty="0" smtClean="0"/>
              <a:t> and inheritance</a:t>
            </a:r>
          </a:p>
          <a:p>
            <a:pPr lvl="1">
              <a:buNone/>
            </a:pPr>
            <a:r>
              <a:rPr lang="en-US" dirty="0" smtClean="0"/>
              <a:t>	OOP </a:t>
            </a:r>
            <a:r>
              <a:rPr lang="en-US" dirty="0" smtClean="0"/>
              <a:t>was invented to program GUIs (and </a:t>
            </a:r>
            <a:r>
              <a:rPr lang="en-US" dirty="0" smtClean="0"/>
              <a:t>build </a:t>
            </a:r>
            <a:r>
              <a:rPr lang="en-US" dirty="0" smtClean="0"/>
              <a:t>simulations)</a:t>
            </a:r>
          </a:p>
          <a:p>
            <a:pPr>
              <a:buNone/>
            </a:pPr>
            <a:r>
              <a:rPr lang="en-US" b="1" dirty="0" smtClean="0"/>
              <a:t>Network programming:</a:t>
            </a:r>
            <a:r>
              <a:rPr lang="en-US" dirty="0" smtClean="0"/>
              <a:t> great problem for data abstraction</a:t>
            </a:r>
          </a:p>
          <a:p>
            <a:pPr lvl="1"/>
            <a:endParaRPr lang="en-US" dirty="0" smtClean="0"/>
          </a:p>
        </p:txBody>
      </p:sp>
      <p:sp>
        <p:nvSpPr>
          <p:cNvPr id="58372" name="Text Box 4"/>
          <p:cNvSpPr txBox="1">
            <a:spLocks noChangeArrowheads="1"/>
          </p:cNvSpPr>
          <p:nvPr/>
        </p:nvSpPr>
        <p:spPr bwMode="auto">
          <a:xfrm>
            <a:off x="113985" y="5324252"/>
            <a:ext cx="8839201" cy="461665"/>
          </a:xfrm>
          <a:prstGeom prst="rect">
            <a:avLst/>
          </a:prstGeom>
          <a:noFill/>
          <a:ln w="31750">
            <a:solidFill>
              <a:srgbClr val="008000"/>
            </a:solidFill>
            <a:miter lim="800000"/>
            <a:headEnd/>
            <a:tailEnd/>
          </a:ln>
          <a:effectLst/>
        </p:spPr>
        <p:txBody>
          <a:bodyPr wrap="square">
            <a:spAutoFit/>
          </a:bodyPr>
          <a:lstStyle/>
          <a:p>
            <a:pPr algn="ctr"/>
            <a:r>
              <a:rPr lang="en-US" sz="2400"/>
              <a:t>Why are GUIs great for OOP and networks great for data abstraction?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8" name="Text Box 6"/>
          <p:cNvSpPr txBox="1">
            <a:spLocks noChangeArrowheads="1"/>
          </p:cNvSpPr>
          <p:nvPr/>
        </p:nvSpPr>
        <p:spPr bwMode="auto">
          <a:xfrm>
            <a:off x="158750" y="411163"/>
            <a:ext cx="2422525" cy="579437"/>
          </a:xfrm>
          <a:prstGeom prst="rect">
            <a:avLst/>
          </a:prstGeom>
          <a:noFill/>
          <a:ln w="31750">
            <a:noFill/>
            <a:miter lim="800000"/>
            <a:headEnd/>
            <a:tailEnd/>
          </a:ln>
          <a:effectLst/>
        </p:spPr>
        <p:txBody>
          <a:bodyPr wrap="none">
            <a:spAutoFit/>
          </a:bodyPr>
          <a:lstStyle/>
          <a:p>
            <a:r>
              <a:rPr lang="en-US"/>
              <a:t>Application</a:t>
            </a:r>
          </a:p>
        </p:txBody>
      </p:sp>
      <p:sp>
        <p:nvSpPr>
          <p:cNvPr id="59400" name="Text Box 8"/>
          <p:cNvSpPr txBox="1">
            <a:spLocks noChangeArrowheads="1"/>
          </p:cNvSpPr>
          <p:nvPr/>
        </p:nvSpPr>
        <p:spPr bwMode="auto">
          <a:xfrm>
            <a:off x="139700" y="1309688"/>
            <a:ext cx="2735263" cy="579437"/>
          </a:xfrm>
          <a:prstGeom prst="rect">
            <a:avLst/>
          </a:prstGeom>
          <a:noFill/>
          <a:ln w="31750">
            <a:noFill/>
            <a:miter lim="800000"/>
            <a:headEnd/>
            <a:tailEnd/>
          </a:ln>
          <a:effectLst/>
        </p:spPr>
        <p:txBody>
          <a:bodyPr wrap="none">
            <a:spAutoFit/>
          </a:bodyPr>
          <a:lstStyle/>
          <a:p>
            <a:r>
              <a:rPr lang="en-US"/>
              <a:t>Presentation</a:t>
            </a:r>
          </a:p>
        </p:txBody>
      </p:sp>
      <p:sp>
        <p:nvSpPr>
          <p:cNvPr id="59401" name="Text Box 9"/>
          <p:cNvSpPr txBox="1">
            <a:spLocks noChangeArrowheads="1"/>
          </p:cNvSpPr>
          <p:nvPr/>
        </p:nvSpPr>
        <p:spPr bwMode="auto">
          <a:xfrm>
            <a:off x="793750" y="2262188"/>
            <a:ext cx="1741488" cy="579437"/>
          </a:xfrm>
          <a:prstGeom prst="rect">
            <a:avLst/>
          </a:prstGeom>
          <a:noFill/>
          <a:ln w="31750">
            <a:noFill/>
            <a:miter lim="800000"/>
            <a:headEnd/>
            <a:tailEnd/>
          </a:ln>
          <a:effectLst/>
        </p:spPr>
        <p:txBody>
          <a:bodyPr wrap="none">
            <a:spAutoFit/>
          </a:bodyPr>
          <a:lstStyle/>
          <a:p>
            <a:r>
              <a:rPr lang="en-US"/>
              <a:t>Session</a:t>
            </a:r>
          </a:p>
        </p:txBody>
      </p:sp>
      <p:sp>
        <p:nvSpPr>
          <p:cNvPr id="59402" name="Text Box 10"/>
          <p:cNvSpPr txBox="1">
            <a:spLocks noChangeArrowheads="1"/>
          </p:cNvSpPr>
          <p:nvPr/>
        </p:nvSpPr>
        <p:spPr bwMode="auto">
          <a:xfrm>
            <a:off x="914400" y="4144963"/>
            <a:ext cx="2154238" cy="579437"/>
          </a:xfrm>
          <a:prstGeom prst="rect">
            <a:avLst/>
          </a:prstGeom>
          <a:noFill/>
          <a:ln w="31750">
            <a:noFill/>
            <a:miter lim="800000"/>
            <a:headEnd/>
            <a:tailEnd/>
          </a:ln>
          <a:effectLst/>
        </p:spPr>
        <p:txBody>
          <a:bodyPr wrap="none">
            <a:spAutoFit/>
          </a:bodyPr>
          <a:lstStyle/>
          <a:p>
            <a:r>
              <a:rPr lang="en-US"/>
              <a:t>Transport</a:t>
            </a:r>
          </a:p>
        </p:txBody>
      </p:sp>
      <p:sp>
        <p:nvSpPr>
          <p:cNvPr id="59403" name="Text Box 11"/>
          <p:cNvSpPr txBox="1">
            <a:spLocks noChangeArrowheads="1"/>
          </p:cNvSpPr>
          <p:nvPr/>
        </p:nvSpPr>
        <p:spPr bwMode="auto">
          <a:xfrm>
            <a:off x="838200" y="3230563"/>
            <a:ext cx="1885950" cy="579437"/>
          </a:xfrm>
          <a:prstGeom prst="rect">
            <a:avLst/>
          </a:prstGeom>
          <a:noFill/>
          <a:ln w="31750">
            <a:noFill/>
            <a:miter lim="800000"/>
            <a:headEnd/>
            <a:tailEnd/>
          </a:ln>
          <a:effectLst/>
        </p:spPr>
        <p:txBody>
          <a:bodyPr wrap="none">
            <a:spAutoFit/>
          </a:bodyPr>
          <a:lstStyle/>
          <a:p>
            <a:r>
              <a:rPr lang="en-US"/>
              <a:t>Network</a:t>
            </a:r>
          </a:p>
        </p:txBody>
      </p:sp>
      <p:sp>
        <p:nvSpPr>
          <p:cNvPr id="59404" name="Text Box 12"/>
          <p:cNvSpPr txBox="1">
            <a:spLocks noChangeArrowheads="1"/>
          </p:cNvSpPr>
          <p:nvPr/>
        </p:nvSpPr>
        <p:spPr bwMode="auto">
          <a:xfrm>
            <a:off x="2332038" y="3784600"/>
            <a:ext cx="1331912" cy="366713"/>
          </a:xfrm>
          <a:prstGeom prst="rect">
            <a:avLst/>
          </a:prstGeom>
          <a:noFill/>
          <a:ln w="31750">
            <a:noFill/>
            <a:miter lim="800000"/>
            <a:headEnd/>
            <a:tailEnd/>
          </a:ln>
          <a:effectLst/>
        </p:spPr>
        <p:txBody>
          <a:bodyPr wrap="none">
            <a:spAutoFit/>
          </a:bodyPr>
          <a:lstStyle/>
          <a:p>
            <a:r>
              <a:rPr lang="en-US" sz="1800"/>
              <a:t>Segments</a:t>
            </a:r>
          </a:p>
        </p:txBody>
      </p:sp>
      <p:cxnSp>
        <p:nvCxnSpPr>
          <p:cNvPr id="59405" name="AutoShape 13"/>
          <p:cNvCxnSpPr>
            <a:cxnSpLocks noChangeShapeType="1"/>
            <a:stCxn id="59398" idx="2"/>
            <a:endCxn id="59400" idx="0"/>
          </p:cNvCxnSpPr>
          <p:nvPr/>
        </p:nvCxnSpPr>
        <p:spPr bwMode="auto">
          <a:xfrm>
            <a:off x="1370013" y="990600"/>
            <a:ext cx="138112" cy="319088"/>
          </a:xfrm>
          <a:prstGeom prst="straightConnector1">
            <a:avLst/>
          </a:prstGeom>
          <a:noFill/>
          <a:ln w="31750">
            <a:solidFill>
              <a:srgbClr val="339966"/>
            </a:solidFill>
            <a:round/>
            <a:headEnd/>
            <a:tailEnd type="arrow" w="med" len="med"/>
          </a:ln>
          <a:effectLst/>
        </p:spPr>
      </p:cxnSp>
      <p:cxnSp>
        <p:nvCxnSpPr>
          <p:cNvPr id="59406" name="AutoShape 14"/>
          <p:cNvCxnSpPr>
            <a:cxnSpLocks noChangeShapeType="1"/>
            <a:stCxn id="59400" idx="2"/>
            <a:endCxn id="59401" idx="0"/>
          </p:cNvCxnSpPr>
          <p:nvPr/>
        </p:nvCxnSpPr>
        <p:spPr bwMode="auto">
          <a:xfrm>
            <a:off x="1508125" y="1889125"/>
            <a:ext cx="157163" cy="373063"/>
          </a:xfrm>
          <a:prstGeom prst="straightConnector1">
            <a:avLst/>
          </a:prstGeom>
          <a:noFill/>
          <a:ln w="31750">
            <a:solidFill>
              <a:srgbClr val="339966"/>
            </a:solidFill>
            <a:round/>
            <a:headEnd/>
            <a:tailEnd type="arrow" w="med" len="med"/>
          </a:ln>
          <a:effectLst/>
        </p:spPr>
      </p:cxnSp>
      <p:sp>
        <p:nvSpPr>
          <p:cNvPr id="59407" name="Text Box 15"/>
          <p:cNvSpPr txBox="1">
            <a:spLocks noChangeArrowheads="1"/>
          </p:cNvSpPr>
          <p:nvPr/>
        </p:nvSpPr>
        <p:spPr bwMode="auto">
          <a:xfrm>
            <a:off x="1660525" y="1000125"/>
            <a:ext cx="723900" cy="366713"/>
          </a:xfrm>
          <a:prstGeom prst="rect">
            <a:avLst/>
          </a:prstGeom>
          <a:noFill/>
          <a:ln w="31750">
            <a:noFill/>
            <a:miter lim="800000"/>
            <a:headEnd/>
            <a:tailEnd/>
          </a:ln>
          <a:effectLst/>
        </p:spPr>
        <p:txBody>
          <a:bodyPr wrap="none">
            <a:spAutoFit/>
          </a:bodyPr>
          <a:lstStyle/>
          <a:p>
            <a:r>
              <a:rPr lang="en-US" sz="1800"/>
              <a:t>Data</a:t>
            </a:r>
          </a:p>
        </p:txBody>
      </p:sp>
      <p:sp>
        <p:nvSpPr>
          <p:cNvPr id="59408" name="Text Box 16"/>
          <p:cNvSpPr txBox="1">
            <a:spLocks noChangeArrowheads="1"/>
          </p:cNvSpPr>
          <p:nvPr/>
        </p:nvSpPr>
        <p:spPr bwMode="auto">
          <a:xfrm>
            <a:off x="1779588" y="1901825"/>
            <a:ext cx="2260600" cy="366713"/>
          </a:xfrm>
          <a:prstGeom prst="rect">
            <a:avLst/>
          </a:prstGeom>
          <a:noFill/>
          <a:ln w="31750">
            <a:noFill/>
            <a:miter lim="800000"/>
            <a:headEnd/>
            <a:tailEnd/>
          </a:ln>
          <a:effectLst/>
        </p:spPr>
        <p:txBody>
          <a:bodyPr wrap="none">
            <a:spAutoFit/>
          </a:bodyPr>
          <a:lstStyle/>
          <a:p>
            <a:r>
              <a:rPr lang="en-US" sz="1800"/>
              <a:t>Transformed Data</a:t>
            </a:r>
          </a:p>
        </p:txBody>
      </p:sp>
      <p:cxnSp>
        <p:nvCxnSpPr>
          <p:cNvPr id="59409" name="AutoShape 17"/>
          <p:cNvCxnSpPr>
            <a:cxnSpLocks noChangeShapeType="1"/>
            <a:stCxn id="59401" idx="2"/>
            <a:endCxn id="59403" idx="0"/>
          </p:cNvCxnSpPr>
          <p:nvPr/>
        </p:nvCxnSpPr>
        <p:spPr bwMode="auto">
          <a:xfrm>
            <a:off x="1665288" y="2841625"/>
            <a:ext cx="115887" cy="388938"/>
          </a:xfrm>
          <a:prstGeom prst="straightConnector1">
            <a:avLst/>
          </a:prstGeom>
          <a:noFill/>
          <a:ln w="31750">
            <a:solidFill>
              <a:srgbClr val="339966"/>
            </a:solidFill>
            <a:round/>
            <a:headEnd/>
            <a:tailEnd type="arrow" w="med" len="med"/>
          </a:ln>
          <a:effectLst/>
        </p:spPr>
      </p:cxnSp>
      <p:sp>
        <p:nvSpPr>
          <p:cNvPr id="59410" name="Text Box 18"/>
          <p:cNvSpPr txBox="1">
            <a:spLocks noChangeArrowheads="1"/>
          </p:cNvSpPr>
          <p:nvPr/>
        </p:nvSpPr>
        <p:spPr bwMode="auto">
          <a:xfrm>
            <a:off x="2057400" y="2773363"/>
            <a:ext cx="1735138" cy="366712"/>
          </a:xfrm>
          <a:prstGeom prst="rect">
            <a:avLst/>
          </a:prstGeom>
          <a:noFill/>
          <a:ln w="31750">
            <a:noFill/>
            <a:miter lim="800000"/>
            <a:headEnd/>
            <a:tailEnd/>
          </a:ln>
          <a:effectLst/>
        </p:spPr>
        <p:txBody>
          <a:bodyPr wrap="none">
            <a:spAutoFit/>
          </a:bodyPr>
          <a:lstStyle/>
          <a:p>
            <a:r>
              <a:rPr lang="en-US" sz="1800" dirty="0"/>
              <a:t>“Dialog” Data</a:t>
            </a:r>
          </a:p>
        </p:txBody>
      </p:sp>
      <p:cxnSp>
        <p:nvCxnSpPr>
          <p:cNvPr id="59411" name="AutoShape 19"/>
          <p:cNvCxnSpPr>
            <a:cxnSpLocks noChangeShapeType="1"/>
            <a:stCxn id="59403" idx="2"/>
            <a:endCxn id="59402" idx="0"/>
          </p:cNvCxnSpPr>
          <p:nvPr/>
        </p:nvCxnSpPr>
        <p:spPr bwMode="auto">
          <a:xfrm>
            <a:off x="1781175" y="3810000"/>
            <a:ext cx="211138" cy="334963"/>
          </a:xfrm>
          <a:prstGeom prst="straightConnector1">
            <a:avLst/>
          </a:prstGeom>
          <a:noFill/>
          <a:ln w="31750">
            <a:solidFill>
              <a:srgbClr val="339966"/>
            </a:solidFill>
            <a:round/>
            <a:headEnd/>
            <a:tailEnd type="arrow" w="med" len="med"/>
          </a:ln>
          <a:effectLst/>
        </p:spPr>
      </p:cxnSp>
      <p:sp>
        <p:nvSpPr>
          <p:cNvPr id="59412" name="Text Box 20"/>
          <p:cNvSpPr txBox="1">
            <a:spLocks noChangeArrowheads="1"/>
          </p:cNvSpPr>
          <p:nvPr/>
        </p:nvSpPr>
        <p:spPr bwMode="auto">
          <a:xfrm>
            <a:off x="2781300" y="4695825"/>
            <a:ext cx="1058863" cy="366713"/>
          </a:xfrm>
          <a:prstGeom prst="rect">
            <a:avLst/>
          </a:prstGeom>
          <a:noFill/>
          <a:ln w="31750">
            <a:noFill/>
            <a:miter lim="800000"/>
            <a:headEnd/>
            <a:tailEnd/>
          </a:ln>
          <a:effectLst/>
        </p:spPr>
        <p:txBody>
          <a:bodyPr wrap="none">
            <a:spAutoFit/>
          </a:bodyPr>
          <a:lstStyle/>
          <a:p>
            <a:r>
              <a:rPr lang="en-US" sz="1800"/>
              <a:t>Packets</a:t>
            </a:r>
          </a:p>
        </p:txBody>
      </p:sp>
      <p:sp>
        <p:nvSpPr>
          <p:cNvPr id="59413" name="Text Box 21"/>
          <p:cNvSpPr txBox="1">
            <a:spLocks noChangeArrowheads="1"/>
          </p:cNvSpPr>
          <p:nvPr/>
        </p:nvSpPr>
        <p:spPr bwMode="auto">
          <a:xfrm>
            <a:off x="1025525" y="5072063"/>
            <a:ext cx="2125663" cy="579437"/>
          </a:xfrm>
          <a:prstGeom prst="rect">
            <a:avLst/>
          </a:prstGeom>
          <a:noFill/>
          <a:ln w="31750">
            <a:noFill/>
            <a:miter lim="800000"/>
            <a:headEnd/>
            <a:tailEnd/>
          </a:ln>
          <a:effectLst/>
        </p:spPr>
        <p:txBody>
          <a:bodyPr wrap="none">
            <a:spAutoFit/>
          </a:bodyPr>
          <a:lstStyle/>
          <a:p>
            <a:r>
              <a:rPr lang="en-US"/>
              <a:t>Data Link</a:t>
            </a:r>
          </a:p>
        </p:txBody>
      </p:sp>
      <p:cxnSp>
        <p:nvCxnSpPr>
          <p:cNvPr id="59414" name="AutoShape 22"/>
          <p:cNvCxnSpPr>
            <a:cxnSpLocks noChangeShapeType="1"/>
            <a:stCxn id="59402" idx="2"/>
            <a:endCxn id="59413" idx="0"/>
          </p:cNvCxnSpPr>
          <p:nvPr/>
        </p:nvCxnSpPr>
        <p:spPr bwMode="auto">
          <a:xfrm>
            <a:off x="1992313" y="4724400"/>
            <a:ext cx="96837" cy="347663"/>
          </a:xfrm>
          <a:prstGeom prst="straightConnector1">
            <a:avLst/>
          </a:prstGeom>
          <a:noFill/>
          <a:ln w="31750">
            <a:solidFill>
              <a:srgbClr val="339966"/>
            </a:solidFill>
            <a:round/>
            <a:headEnd/>
            <a:tailEnd type="arrow" w="med" len="med"/>
          </a:ln>
          <a:effectLst/>
        </p:spPr>
      </p:cxnSp>
      <p:sp>
        <p:nvSpPr>
          <p:cNvPr id="59415" name="Text Box 23"/>
          <p:cNvSpPr txBox="1">
            <a:spLocks noChangeArrowheads="1"/>
          </p:cNvSpPr>
          <p:nvPr/>
        </p:nvSpPr>
        <p:spPr bwMode="auto">
          <a:xfrm>
            <a:off x="1524000" y="5791200"/>
            <a:ext cx="1816100" cy="579438"/>
          </a:xfrm>
          <a:prstGeom prst="rect">
            <a:avLst/>
          </a:prstGeom>
          <a:noFill/>
          <a:ln w="31750">
            <a:noFill/>
            <a:miter lim="800000"/>
            <a:headEnd/>
            <a:tailEnd/>
          </a:ln>
          <a:effectLst/>
        </p:spPr>
        <p:txBody>
          <a:bodyPr wrap="none">
            <a:spAutoFit/>
          </a:bodyPr>
          <a:lstStyle/>
          <a:p>
            <a:r>
              <a:rPr lang="en-US" dirty="0"/>
              <a:t>Physical</a:t>
            </a:r>
          </a:p>
        </p:txBody>
      </p:sp>
      <p:cxnSp>
        <p:nvCxnSpPr>
          <p:cNvPr id="59416" name="AutoShape 24"/>
          <p:cNvCxnSpPr>
            <a:cxnSpLocks noChangeShapeType="1"/>
            <a:stCxn id="59413" idx="2"/>
            <a:endCxn id="59415" idx="0"/>
          </p:cNvCxnSpPr>
          <p:nvPr/>
        </p:nvCxnSpPr>
        <p:spPr bwMode="auto">
          <a:xfrm>
            <a:off x="2089150" y="5651500"/>
            <a:ext cx="342900" cy="139700"/>
          </a:xfrm>
          <a:prstGeom prst="straightConnector1">
            <a:avLst/>
          </a:prstGeom>
          <a:noFill/>
          <a:ln w="31750">
            <a:solidFill>
              <a:srgbClr val="339966"/>
            </a:solidFill>
            <a:round/>
            <a:headEnd/>
            <a:tailEnd type="arrow" w="med" len="med"/>
          </a:ln>
          <a:effectLst/>
        </p:spPr>
      </p:cxnSp>
      <p:sp>
        <p:nvSpPr>
          <p:cNvPr id="59417" name="Text Box 25"/>
          <p:cNvSpPr txBox="1">
            <a:spLocks noChangeArrowheads="1"/>
          </p:cNvSpPr>
          <p:nvPr/>
        </p:nvSpPr>
        <p:spPr bwMode="auto">
          <a:xfrm>
            <a:off x="3312338" y="5720393"/>
            <a:ext cx="614363" cy="366712"/>
          </a:xfrm>
          <a:prstGeom prst="rect">
            <a:avLst/>
          </a:prstGeom>
          <a:noFill/>
          <a:ln w="31750">
            <a:noFill/>
            <a:miter lim="800000"/>
            <a:headEnd/>
            <a:tailEnd/>
          </a:ln>
          <a:effectLst/>
        </p:spPr>
        <p:txBody>
          <a:bodyPr wrap="none">
            <a:spAutoFit/>
          </a:bodyPr>
          <a:lstStyle/>
          <a:p>
            <a:r>
              <a:rPr lang="en-US" sz="1800" dirty="0"/>
              <a:t>Bits</a:t>
            </a:r>
          </a:p>
        </p:txBody>
      </p:sp>
      <p:sp>
        <p:nvSpPr>
          <p:cNvPr id="59418" name="Text Box 26"/>
          <p:cNvSpPr txBox="1">
            <a:spLocks noChangeArrowheads="1"/>
          </p:cNvSpPr>
          <p:nvPr/>
        </p:nvSpPr>
        <p:spPr bwMode="auto">
          <a:xfrm>
            <a:off x="2767131" y="5281730"/>
            <a:ext cx="1027113" cy="366713"/>
          </a:xfrm>
          <a:prstGeom prst="rect">
            <a:avLst/>
          </a:prstGeom>
          <a:noFill/>
          <a:ln w="31750">
            <a:noFill/>
            <a:miter lim="800000"/>
            <a:headEnd/>
            <a:tailEnd/>
          </a:ln>
          <a:effectLst/>
        </p:spPr>
        <p:txBody>
          <a:bodyPr wrap="none">
            <a:spAutoFit/>
          </a:bodyPr>
          <a:lstStyle/>
          <a:p>
            <a:r>
              <a:rPr lang="en-US" sz="1800" dirty="0"/>
              <a:t>Frames</a:t>
            </a:r>
          </a:p>
        </p:txBody>
      </p:sp>
      <p:sp>
        <p:nvSpPr>
          <p:cNvPr id="59421" name="Text Box 29"/>
          <p:cNvSpPr txBox="1">
            <a:spLocks noChangeArrowheads="1"/>
          </p:cNvSpPr>
          <p:nvPr/>
        </p:nvSpPr>
        <p:spPr bwMode="auto">
          <a:xfrm>
            <a:off x="6324600" y="152400"/>
            <a:ext cx="2422525" cy="579438"/>
          </a:xfrm>
          <a:prstGeom prst="rect">
            <a:avLst/>
          </a:prstGeom>
          <a:noFill/>
          <a:ln w="31750">
            <a:noFill/>
            <a:miter lim="800000"/>
            <a:headEnd/>
            <a:tailEnd/>
          </a:ln>
          <a:effectLst/>
        </p:spPr>
        <p:txBody>
          <a:bodyPr wrap="none">
            <a:spAutoFit/>
          </a:bodyPr>
          <a:lstStyle/>
          <a:p>
            <a:r>
              <a:rPr lang="en-US"/>
              <a:t>Application</a:t>
            </a:r>
          </a:p>
        </p:txBody>
      </p:sp>
      <p:sp>
        <p:nvSpPr>
          <p:cNvPr id="59422" name="Text Box 30"/>
          <p:cNvSpPr txBox="1">
            <a:spLocks noChangeArrowheads="1"/>
          </p:cNvSpPr>
          <p:nvPr/>
        </p:nvSpPr>
        <p:spPr bwMode="auto">
          <a:xfrm>
            <a:off x="6248400" y="1066800"/>
            <a:ext cx="2735263" cy="579438"/>
          </a:xfrm>
          <a:prstGeom prst="rect">
            <a:avLst/>
          </a:prstGeom>
          <a:noFill/>
          <a:ln w="31750">
            <a:noFill/>
            <a:miter lim="800000"/>
            <a:headEnd/>
            <a:tailEnd/>
          </a:ln>
          <a:effectLst/>
        </p:spPr>
        <p:txBody>
          <a:bodyPr wrap="none">
            <a:spAutoFit/>
          </a:bodyPr>
          <a:lstStyle/>
          <a:p>
            <a:r>
              <a:rPr lang="en-US"/>
              <a:t>Presentation</a:t>
            </a:r>
          </a:p>
        </p:txBody>
      </p:sp>
      <p:sp>
        <p:nvSpPr>
          <p:cNvPr id="59423" name="Text Box 31"/>
          <p:cNvSpPr txBox="1">
            <a:spLocks noChangeArrowheads="1"/>
          </p:cNvSpPr>
          <p:nvPr/>
        </p:nvSpPr>
        <p:spPr bwMode="auto">
          <a:xfrm>
            <a:off x="6629400" y="2057400"/>
            <a:ext cx="1741488" cy="579438"/>
          </a:xfrm>
          <a:prstGeom prst="rect">
            <a:avLst/>
          </a:prstGeom>
          <a:noFill/>
          <a:ln w="31750">
            <a:noFill/>
            <a:miter lim="800000"/>
            <a:headEnd/>
            <a:tailEnd/>
          </a:ln>
          <a:effectLst/>
        </p:spPr>
        <p:txBody>
          <a:bodyPr>
            <a:spAutoFit/>
          </a:bodyPr>
          <a:lstStyle/>
          <a:p>
            <a:r>
              <a:rPr lang="en-US"/>
              <a:t>Session</a:t>
            </a:r>
          </a:p>
        </p:txBody>
      </p:sp>
      <p:sp>
        <p:nvSpPr>
          <p:cNvPr id="59424" name="Text Box 32"/>
          <p:cNvSpPr txBox="1">
            <a:spLocks noChangeArrowheads="1"/>
          </p:cNvSpPr>
          <p:nvPr/>
        </p:nvSpPr>
        <p:spPr bwMode="auto">
          <a:xfrm>
            <a:off x="6019800" y="3810000"/>
            <a:ext cx="2154238" cy="579438"/>
          </a:xfrm>
          <a:prstGeom prst="rect">
            <a:avLst/>
          </a:prstGeom>
          <a:noFill/>
          <a:ln w="31750">
            <a:noFill/>
            <a:miter lim="800000"/>
            <a:headEnd/>
            <a:tailEnd/>
          </a:ln>
          <a:effectLst/>
        </p:spPr>
        <p:txBody>
          <a:bodyPr wrap="none">
            <a:spAutoFit/>
          </a:bodyPr>
          <a:lstStyle/>
          <a:p>
            <a:r>
              <a:rPr lang="en-US"/>
              <a:t>Transport</a:t>
            </a:r>
          </a:p>
        </p:txBody>
      </p:sp>
      <p:sp>
        <p:nvSpPr>
          <p:cNvPr id="59425" name="Text Box 33"/>
          <p:cNvSpPr txBox="1">
            <a:spLocks noChangeArrowheads="1"/>
          </p:cNvSpPr>
          <p:nvPr/>
        </p:nvSpPr>
        <p:spPr bwMode="auto">
          <a:xfrm>
            <a:off x="6172200" y="2971800"/>
            <a:ext cx="1885950" cy="579438"/>
          </a:xfrm>
          <a:prstGeom prst="rect">
            <a:avLst/>
          </a:prstGeom>
          <a:noFill/>
          <a:ln w="31750">
            <a:noFill/>
            <a:miter lim="800000"/>
            <a:headEnd/>
            <a:tailEnd/>
          </a:ln>
          <a:effectLst/>
        </p:spPr>
        <p:txBody>
          <a:bodyPr wrap="none">
            <a:spAutoFit/>
          </a:bodyPr>
          <a:lstStyle/>
          <a:p>
            <a:r>
              <a:rPr lang="en-US"/>
              <a:t>Network</a:t>
            </a:r>
          </a:p>
        </p:txBody>
      </p:sp>
      <p:cxnSp>
        <p:nvCxnSpPr>
          <p:cNvPr id="59427" name="AutoShape 35"/>
          <p:cNvCxnSpPr>
            <a:cxnSpLocks noChangeShapeType="1"/>
            <a:stCxn id="59421" idx="2"/>
          </p:cNvCxnSpPr>
          <p:nvPr/>
        </p:nvCxnSpPr>
        <p:spPr bwMode="auto">
          <a:xfrm flipH="1">
            <a:off x="7083425" y="731838"/>
            <a:ext cx="452438" cy="334962"/>
          </a:xfrm>
          <a:prstGeom prst="straightConnector1">
            <a:avLst/>
          </a:prstGeom>
          <a:noFill/>
          <a:ln w="31750">
            <a:solidFill>
              <a:srgbClr val="339966"/>
            </a:solidFill>
            <a:round/>
            <a:headEnd type="arrow" w="med" len="med"/>
            <a:tailEnd/>
          </a:ln>
          <a:effectLst/>
        </p:spPr>
      </p:cxnSp>
      <p:cxnSp>
        <p:nvCxnSpPr>
          <p:cNvPr id="59428" name="AutoShape 36"/>
          <p:cNvCxnSpPr>
            <a:cxnSpLocks noChangeShapeType="1"/>
            <a:stCxn id="59422" idx="2"/>
            <a:endCxn id="59423" idx="0"/>
          </p:cNvCxnSpPr>
          <p:nvPr/>
        </p:nvCxnSpPr>
        <p:spPr bwMode="auto">
          <a:xfrm flipH="1">
            <a:off x="7500938" y="1646238"/>
            <a:ext cx="115887" cy="411162"/>
          </a:xfrm>
          <a:prstGeom prst="straightConnector1">
            <a:avLst/>
          </a:prstGeom>
          <a:noFill/>
          <a:ln w="31750">
            <a:solidFill>
              <a:srgbClr val="339966"/>
            </a:solidFill>
            <a:round/>
            <a:headEnd type="arrow" w="med" len="med"/>
            <a:tailEnd/>
          </a:ln>
          <a:effectLst/>
        </p:spPr>
      </p:cxnSp>
      <p:cxnSp>
        <p:nvCxnSpPr>
          <p:cNvPr id="59431" name="AutoShape 39"/>
          <p:cNvCxnSpPr>
            <a:cxnSpLocks noChangeShapeType="1"/>
            <a:stCxn id="59423" idx="2"/>
            <a:endCxn id="59425" idx="0"/>
          </p:cNvCxnSpPr>
          <p:nvPr/>
        </p:nvCxnSpPr>
        <p:spPr bwMode="auto">
          <a:xfrm flipH="1">
            <a:off x="7115175" y="2636838"/>
            <a:ext cx="385763" cy="334962"/>
          </a:xfrm>
          <a:prstGeom prst="straightConnector1">
            <a:avLst/>
          </a:prstGeom>
          <a:noFill/>
          <a:ln w="31750">
            <a:solidFill>
              <a:srgbClr val="339966"/>
            </a:solidFill>
            <a:round/>
            <a:headEnd type="arrow" w="med" len="med"/>
            <a:tailEnd/>
          </a:ln>
          <a:effectLst/>
        </p:spPr>
      </p:cxnSp>
      <p:cxnSp>
        <p:nvCxnSpPr>
          <p:cNvPr id="59433" name="AutoShape 41"/>
          <p:cNvCxnSpPr>
            <a:cxnSpLocks noChangeShapeType="1"/>
            <a:stCxn id="59425" idx="2"/>
            <a:endCxn id="59424" idx="0"/>
          </p:cNvCxnSpPr>
          <p:nvPr/>
        </p:nvCxnSpPr>
        <p:spPr bwMode="auto">
          <a:xfrm flipH="1">
            <a:off x="7097713" y="3551238"/>
            <a:ext cx="17462" cy="258762"/>
          </a:xfrm>
          <a:prstGeom prst="straightConnector1">
            <a:avLst/>
          </a:prstGeom>
          <a:noFill/>
          <a:ln w="31750">
            <a:solidFill>
              <a:srgbClr val="339966"/>
            </a:solidFill>
            <a:round/>
            <a:headEnd type="arrow" w="med" len="med"/>
            <a:tailEnd/>
          </a:ln>
          <a:effectLst/>
        </p:spPr>
      </p:cxnSp>
      <p:sp>
        <p:nvSpPr>
          <p:cNvPr id="59435" name="Text Box 43"/>
          <p:cNvSpPr txBox="1">
            <a:spLocks noChangeArrowheads="1"/>
          </p:cNvSpPr>
          <p:nvPr/>
        </p:nvSpPr>
        <p:spPr bwMode="auto">
          <a:xfrm>
            <a:off x="5943600" y="4648200"/>
            <a:ext cx="2125663" cy="579438"/>
          </a:xfrm>
          <a:prstGeom prst="rect">
            <a:avLst/>
          </a:prstGeom>
          <a:noFill/>
          <a:ln w="31750">
            <a:noFill/>
            <a:miter lim="800000"/>
            <a:headEnd/>
            <a:tailEnd/>
          </a:ln>
          <a:effectLst/>
        </p:spPr>
        <p:txBody>
          <a:bodyPr wrap="none">
            <a:spAutoFit/>
          </a:bodyPr>
          <a:lstStyle/>
          <a:p>
            <a:r>
              <a:rPr lang="en-US"/>
              <a:t>Data Link</a:t>
            </a:r>
          </a:p>
        </p:txBody>
      </p:sp>
      <p:cxnSp>
        <p:nvCxnSpPr>
          <p:cNvPr id="59436" name="AutoShape 44"/>
          <p:cNvCxnSpPr>
            <a:cxnSpLocks noChangeShapeType="1"/>
            <a:stCxn id="59424" idx="2"/>
            <a:endCxn id="59435" idx="0"/>
          </p:cNvCxnSpPr>
          <p:nvPr/>
        </p:nvCxnSpPr>
        <p:spPr bwMode="auto">
          <a:xfrm flipH="1">
            <a:off x="7007225" y="4389438"/>
            <a:ext cx="90488" cy="258762"/>
          </a:xfrm>
          <a:prstGeom prst="straightConnector1">
            <a:avLst/>
          </a:prstGeom>
          <a:noFill/>
          <a:ln w="31750">
            <a:solidFill>
              <a:srgbClr val="339966"/>
            </a:solidFill>
            <a:round/>
            <a:headEnd type="arrow" w="med" len="med"/>
            <a:tailEnd/>
          </a:ln>
          <a:effectLst/>
        </p:spPr>
      </p:cxnSp>
      <p:sp>
        <p:nvSpPr>
          <p:cNvPr id="59437" name="Text Box 45"/>
          <p:cNvSpPr txBox="1">
            <a:spLocks noChangeArrowheads="1"/>
          </p:cNvSpPr>
          <p:nvPr/>
        </p:nvSpPr>
        <p:spPr bwMode="auto">
          <a:xfrm>
            <a:off x="5956300" y="5745163"/>
            <a:ext cx="1816100" cy="579437"/>
          </a:xfrm>
          <a:prstGeom prst="rect">
            <a:avLst/>
          </a:prstGeom>
          <a:noFill/>
          <a:ln w="31750">
            <a:noFill/>
            <a:miter lim="800000"/>
            <a:headEnd/>
            <a:tailEnd/>
          </a:ln>
          <a:effectLst/>
        </p:spPr>
        <p:txBody>
          <a:bodyPr wrap="none">
            <a:spAutoFit/>
          </a:bodyPr>
          <a:lstStyle/>
          <a:p>
            <a:r>
              <a:rPr lang="en-US"/>
              <a:t>Physical</a:t>
            </a:r>
          </a:p>
        </p:txBody>
      </p:sp>
      <p:cxnSp>
        <p:nvCxnSpPr>
          <p:cNvPr id="59438" name="AutoShape 46"/>
          <p:cNvCxnSpPr>
            <a:cxnSpLocks noChangeShapeType="1"/>
            <a:stCxn id="59435" idx="2"/>
            <a:endCxn id="59437" idx="0"/>
          </p:cNvCxnSpPr>
          <p:nvPr/>
        </p:nvCxnSpPr>
        <p:spPr bwMode="auto">
          <a:xfrm flipH="1">
            <a:off x="6864350" y="5227638"/>
            <a:ext cx="142875" cy="517525"/>
          </a:xfrm>
          <a:prstGeom prst="straightConnector1">
            <a:avLst/>
          </a:prstGeom>
          <a:noFill/>
          <a:ln w="31750">
            <a:solidFill>
              <a:srgbClr val="339966"/>
            </a:solidFill>
            <a:round/>
            <a:headEnd type="arrow" w="med" len="med"/>
            <a:tailEnd/>
          </a:ln>
          <a:effectLst/>
        </p:spPr>
      </p:cxnSp>
      <p:sp>
        <p:nvSpPr>
          <p:cNvPr id="40" name="Freeform 39"/>
          <p:cNvSpPr/>
          <p:nvPr/>
        </p:nvSpPr>
        <p:spPr>
          <a:xfrm>
            <a:off x="2597148" y="5493957"/>
            <a:ext cx="4143718" cy="1088212"/>
          </a:xfrm>
          <a:custGeom>
            <a:avLst/>
            <a:gdLst>
              <a:gd name="connsiteX0" fmla="*/ 2469 w 4143718"/>
              <a:gd name="connsiteY0" fmla="*/ 476093 h 1088212"/>
              <a:gd name="connsiteX1" fmla="*/ 55368 w 4143718"/>
              <a:gd name="connsiteY1" fmla="*/ 415636 h 1088212"/>
              <a:gd name="connsiteX2" fmla="*/ 108267 w 4143718"/>
              <a:gd name="connsiteY2" fmla="*/ 377851 h 1088212"/>
              <a:gd name="connsiteX3" fmla="*/ 130938 w 4143718"/>
              <a:gd name="connsiteY3" fmla="*/ 370294 h 1088212"/>
              <a:gd name="connsiteX4" fmla="*/ 229179 w 4143718"/>
              <a:gd name="connsiteY4" fmla="*/ 355180 h 1088212"/>
              <a:gd name="connsiteX5" fmla="*/ 319864 w 4143718"/>
              <a:gd name="connsiteY5" fmla="*/ 362737 h 1088212"/>
              <a:gd name="connsiteX6" fmla="*/ 372763 w 4143718"/>
              <a:gd name="connsiteY6" fmla="*/ 385408 h 1088212"/>
              <a:gd name="connsiteX7" fmla="*/ 395434 w 4143718"/>
              <a:gd name="connsiteY7" fmla="*/ 392965 h 1088212"/>
              <a:gd name="connsiteX8" fmla="*/ 455890 w 4143718"/>
              <a:gd name="connsiteY8" fmla="*/ 460979 h 1088212"/>
              <a:gd name="connsiteX9" fmla="*/ 478561 w 4143718"/>
              <a:gd name="connsiteY9" fmla="*/ 498764 h 1088212"/>
              <a:gd name="connsiteX10" fmla="*/ 501232 w 4143718"/>
              <a:gd name="connsiteY10" fmla="*/ 528992 h 1088212"/>
              <a:gd name="connsiteX11" fmla="*/ 546574 w 4143718"/>
              <a:gd name="connsiteY11" fmla="*/ 619676 h 1088212"/>
              <a:gd name="connsiteX12" fmla="*/ 569245 w 4143718"/>
              <a:gd name="connsiteY12" fmla="*/ 657461 h 1088212"/>
              <a:gd name="connsiteX13" fmla="*/ 576802 w 4143718"/>
              <a:gd name="connsiteY13" fmla="*/ 680132 h 1088212"/>
              <a:gd name="connsiteX14" fmla="*/ 599473 w 4143718"/>
              <a:gd name="connsiteY14" fmla="*/ 702803 h 1088212"/>
              <a:gd name="connsiteX15" fmla="*/ 629702 w 4143718"/>
              <a:gd name="connsiteY15" fmla="*/ 763260 h 1088212"/>
              <a:gd name="connsiteX16" fmla="*/ 637259 w 4143718"/>
              <a:gd name="connsiteY16" fmla="*/ 785931 h 1088212"/>
              <a:gd name="connsiteX17" fmla="*/ 675044 w 4143718"/>
              <a:gd name="connsiteY17" fmla="*/ 831273 h 1088212"/>
              <a:gd name="connsiteX18" fmla="*/ 697715 w 4143718"/>
              <a:gd name="connsiteY18" fmla="*/ 846387 h 1088212"/>
              <a:gd name="connsiteX19" fmla="*/ 788399 w 4143718"/>
              <a:gd name="connsiteY19" fmla="*/ 838830 h 1088212"/>
              <a:gd name="connsiteX20" fmla="*/ 811070 w 4143718"/>
              <a:gd name="connsiteY20" fmla="*/ 831273 h 1088212"/>
              <a:gd name="connsiteX21" fmla="*/ 1083123 w 4143718"/>
              <a:gd name="connsiteY21" fmla="*/ 816159 h 1088212"/>
              <a:gd name="connsiteX22" fmla="*/ 1136022 w 4143718"/>
              <a:gd name="connsiteY22" fmla="*/ 801045 h 1088212"/>
              <a:gd name="connsiteX23" fmla="*/ 1151136 w 4143718"/>
              <a:gd name="connsiteY23" fmla="*/ 770817 h 1088212"/>
              <a:gd name="connsiteX24" fmla="*/ 1158693 w 4143718"/>
              <a:gd name="connsiteY24" fmla="*/ 748145 h 1088212"/>
              <a:gd name="connsiteX25" fmla="*/ 1181364 w 4143718"/>
              <a:gd name="connsiteY25" fmla="*/ 740588 h 1088212"/>
              <a:gd name="connsiteX26" fmla="*/ 1241821 w 4143718"/>
              <a:gd name="connsiteY26" fmla="*/ 778374 h 1088212"/>
              <a:gd name="connsiteX27" fmla="*/ 1309834 w 4143718"/>
              <a:gd name="connsiteY27" fmla="*/ 823716 h 1088212"/>
              <a:gd name="connsiteX28" fmla="*/ 1627229 w 4143718"/>
              <a:gd name="connsiteY28" fmla="*/ 967299 h 1088212"/>
              <a:gd name="connsiteX29" fmla="*/ 1785926 w 4143718"/>
              <a:gd name="connsiteY29" fmla="*/ 997527 h 1088212"/>
              <a:gd name="connsiteX30" fmla="*/ 1853940 w 4143718"/>
              <a:gd name="connsiteY30" fmla="*/ 1012641 h 1088212"/>
              <a:gd name="connsiteX31" fmla="*/ 1989966 w 4143718"/>
              <a:gd name="connsiteY31" fmla="*/ 1027755 h 1088212"/>
              <a:gd name="connsiteX32" fmla="*/ 2125992 w 4143718"/>
              <a:gd name="connsiteY32" fmla="*/ 1057983 h 1088212"/>
              <a:gd name="connsiteX33" fmla="*/ 2262019 w 4143718"/>
              <a:gd name="connsiteY33" fmla="*/ 1042869 h 1088212"/>
              <a:gd name="connsiteX34" fmla="*/ 2314918 w 4143718"/>
              <a:gd name="connsiteY34" fmla="*/ 982413 h 1088212"/>
              <a:gd name="connsiteX35" fmla="*/ 2420716 w 4143718"/>
              <a:gd name="connsiteY35" fmla="*/ 816159 h 1088212"/>
              <a:gd name="connsiteX36" fmla="*/ 2443388 w 4143718"/>
              <a:gd name="connsiteY36" fmla="*/ 770817 h 1088212"/>
              <a:gd name="connsiteX37" fmla="*/ 2458502 w 4143718"/>
              <a:gd name="connsiteY37" fmla="*/ 687689 h 1088212"/>
              <a:gd name="connsiteX38" fmla="*/ 2428273 w 4143718"/>
              <a:gd name="connsiteY38" fmla="*/ 468536 h 1088212"/>
              <a:gd name="connsiteX39" fmla="*/ 2390488 w 4143718"/>
              <a:gd name="connsiteY39" fmla="*/ 340066 h 1088212"/>
              <a:gd name="connsiteX40" fmla="*/ 2367817 w 4143718"/>
              <a:gd name="connsiteY40" fmla="*/ 264496 h 1088212"/>
              <a:gd name="connsiteX41" fmla="*/ 2352703 w 4143718"/>
              <a:gd name="connsiteY41" fmla="*/ 204040 h 1088212"/>
              <a:gd name="connsiteX42" fmla="*/ 2322475 w 4143718"/>
              <a:gd name="connsiteY42" fmla="*/ 158698 h 1088212"/>
              <a:gd name="connsiteX43" fmla="*/ 2314918 w 4143718"/>
              <a:gd name="connsiteY43" fmla="*/ 136026 h 1088212"/>
              <a:gd name="connsiteX44" fmla="*/ 2322475 w 4143718"/>
              <a:gd name="connsiteY44" fmla="*/ 37785 h 1088212"/>
              <a:gd name="connsiteX45" fmla="*/ 2375374 w 4143718"/>
              <a:gd name="connsiteY45" fmla="*/ 7557 h 1088212"/>
              <a:gd name="connsiteX46" fmla="*/ 2398045 w 4143718"/>
              <a:gd name="connsiteY46" fmla="*/ 0 h 1088212"/>
              <a:gd name="connsiteX47" fmla="*/ 2549186 w 4143718"/>
              <a:gd name="connsiteY47" fmla="*/ 22671 h 1088212"/>
              <a:gd name="connsiteX48" fmla="*/ 2617199 w 4143718"/>
              <a:gd name="connsiteY48" fmla="*/ 52899 h 1088212"/>
              <a:gd name="connsiteX49" fmla="*/ 2775897 w 4143718"/>
              <a:gd name="connsiteY49" fmla="*/ 113355 h 1088212"/>
              <a:gd name="connsiteX50" fmla="*/ 2874138 w 4143718"/>
              <a:gd name="connsiteY50" fmla="*/ 151141 h 1088212"/>
              <a:gd name="connsiteX51" fmla="*/ 2942151 w 4143718"/>
              <a:gd name="connsiteY51" fmla="*/ 173812 h 1088212"/>
              <a:gd name="connsiteX52" fmla="*/ 3070621 w 4143718"/>
              <a:gd name="connsiteY52" fmla="*/ 226711 h 1088212"/>
              <a:gd name="connsiteX53" fmla="*/ 3161305 w 4143718"/>
              <a:gd name="connsiteY53" fmla="*/ 256939 h 1088212"/>
              <a:gd name="connsiteX54" fmla="*/ 3206647 w 4143718"/>
              <a:gd name="connsiteY54" fmla="*/ 279610 h 1088212"/>
              <a:gd name="connsiteX55" fmla="*/ 3267103 w 4143718"/>
              <a:gd name="connsiteY55" fmla="*/ 317395 h 1088212"/>
              <a:gd name="connsiteX56" fmla="*/ 3312445 w 4143718"/>
              <a:gd name="connsiteY56" fmla="*/ 370294 h 1088212"/>
              <a:gd name="connsiteX57" fmla="*/ 3350231 w 4143718"/>
              <a:gd name="connsiteY57" fmla="*/ 430750 h 1088212"/>
              <a:gd name="connsiteX58" fmla="*/ 3365345 w 4143718"/>
              <a:gd name="connsiteY58" fmla="*/ 453422 h 1088212"/>
              <a:gd name="connsiteX59" fmla="*/ 3388016 w 4143718"/>
              <a:gd name="connsiteY59" fmla="*/ 513878 h 1088212"/>
              <a:gd name="connsiteX60" fmla="*/ 3395573 w 4143718"/>
              <a:gd name="connsiteY60" fmla="*/ 559220 h 1088212"/>
              <a:gd name="connsiteX61" fmla="*/ 3410687 w 4143718"/>
              <a:gd name="connsiteY61" fmla="*/ 604562 h 1088212"/>
              <a:gd name="connsiteX62" fmla="*/ 3425801 w 4143718"/>
              <a:gd name="connsiteY62" fmla="*/ 982413 h 1088212"/>
              <a:gd name="connsiteX63" fmla="*/ 3433358 w 4143718"/>
              <a:gd name="connsiteY63" fmla="*/ 1005084 h 1088212"/>
              <a:gd name="connsiteX64" fmla="*/ 3440915 w 4143718"/>
              <a:gd name="connsiteY64" fmla="*/ 1042869 h 1088212"/>
              <a:gd name="connsiteX65" fmla="*/ 3471143 w 4143718"/>
              <a:gd name="connsiteY65" fmla="*/ 1065541 h 1088212"/>
              <a:gd name="connsiteX66" fmla="*/ 3516485 w 4143718"/>
              <a:gd name="connsiteY66" fmla="*/ 1088212 h 1088212"/>
              <a:gd name="connsiteX67" fmla="*/ 3607169 w 4143718"/>
              <a:gd name="connsiteY67" fmla="*/ 1073098 h 1088212"/>
              <a:gd name="connsiteX68" fmla="*/ 3622283 w 4143718"/>
              <a:gd name="connsiteY68" fmla="*/ 1057983 h 1088212"/>
              <a:gd name="connsiteX69" fmla="*/ 3652512 w 4143718"/>
              <a:gd name="connsiteY69" fmla="*/ 1035312 h 1088212"/>
              <a:gd name="connsiteX70" fmla="*/ 3675183 w 4143718"/>
              <a:gd name="connsiteY70" fmla="*/ 1012641 h 1088212"/>
              <a:gd name="connsiteX71" fmla="*/ 3705411 w 4143718"/>
              <a:gd name="connsiteY71" fmla="*/ 1005084 h 1088212"/>
              <a:gd name="connsiteX72" fmla="*/ 3750753 w 4143718"/>
              <a:gd name="connsiteY72" fmla="*/ 982413 h 1088212"/>
              <a:gd name="connsiteX73" fmla="*/ 3826323 w 4143718"/>
              <a:gd name="connsiteY73" fmla="*/ 959742 h 1088212"/>
              <a:gd name="connsiteX74" fmla="*/ 3939678 w 4143718"/>
              <a:gd name="connsiteY74" fmla="*/ 914400 h 1088212"/>
              <a:gd name="connsiteX75" fmla="*/ 3954792 w 4143718"/>
              <a:gd name="connsiteY75" fmla="*/ 717917 h 1088212"/>
              <a:gd name="connsiteX76" fmla="*/ 3962350 w 4143718"/>
              <a:gd name="connsiteY76" fmla="*/ 680132 h 1088212"/>
              <a:gd name="connsiteX77" fmla="*/ 3969907 w 4143718"/>
              <a:gd name="connsiteY77" fmla="*/ 604562 h 1088212"/>
              <a:gd name="connsiteX78" fmla="*/ 4000135 w 4143718"/>
              <a:gd name="connsiteY78" fmla="*/ 589448 h 1088212"/>
              <a:gd name="connsiteX79" fmla="*/ 4143718 w 4143718"/>
              <a:gd name="connsiteY79" fmla="*/ 574334 h 1088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4143718" h="1088212">
                <a:moveTo>
                  <a:pt x="2469" y="476093"/>
                </a:moveTo>
                <a:cubicBezTo>
                  <a:pt x="15223" y="425076"/>
                  <a:pt x="0" y="457162"/>
                  <a:pt x="55368" y="415636"/>
                </a:cubicBezTo>
                <a:cubicBezTo>
                  <a:pt x="62214" y="410501"/>
                  <a:pt x="97217" y="383376"/>
                  <a:pt x="108267" y="377851"/>
                </a:cubicBezTo>
                <a:cubicBezTo>
                  <a:pt x="115392" y="374289"/>
                  <a:pt x="123279" y="372482"/>
                  <a:pt x="130938" y="370294"/>
                </a:cubicBezTo>
                <a:cubicBezTo>
                  <a:pt x="172586" y="358395"/>
                  <a:pt x="174364" y="361271"/>
                  <a:pt x="229179" y="355180"/>
                </a:cubicBezTo>
                <a:cubicBezTo>
                  <a:pt x="259407" y="357699"/>
                  <a:pt x="289797" y="358728"/>
                  <a:pt x="319864" y="362737"/>
                </a:cubicBezTo>
                <a:cubicBezTo>
                  <a:pt x="337015" y="365024"/>
                  <a:pt x="358331" y="379223"/>
                  <a:pt x="372763" y="385408"/>
                </a:cubicBezTo>
                <a:cubicBezTo>
                  <a:pt x="380085" y="388546"/>
                  <a:pt x="387877" y="390446"/>
                  <a:pt x="395434" y="392965"/>
                </a:cubicBezTo>
                <a:cubicBezTo>
                  <a:pt x="422666" y="420197"/>
                  <a:pt x="433062" y="428368"/>
                  <a:pt x="455890" y="460979"/>
                </a:cubicBezTo>
                <a:cubicBezTo>
                  <a:pt x="464313" y="473012"/>
                  <a:pt x="470413" y="486543"/>
                  <a:pt x="478561" y="498764"/>
                </a:cubicBezTo>
                <a:cubicBezTo>
                  <a:pt x="485547" y="509244"/>
                  <a:pt x="495057" y="518015"/>
                  <a:pt x="501232" y="528992"/>
                </a:cubicBezTo>
                <a:cubicBezTo>
                  <a:pt x="517801" y="558448"/>
                  <a:pt x="529186" y="590696"/>
                  <a:pt x="546574" y="619676"/>
                </a:cubicBezTo>
                <a:cubicBezTo>
                  <a:pt x="554131" y="632271"/>
                  <a:pt x="562676" y="644324"/>
                  <a:pt x="569245" y="657461"/>
                </a:cubicBezTo>
                <a:cubicBezTo>
                  <a:pt x="572807" y="664586"/>
                  <a:pt x="572383" y="673504"/>
                  <a:pt x="576802" y="680132"/>
                </a:cubicBezTo>
                <a:cubicBezTo>
                  <a:pt x="582730" y="689024"/>
                  <a:pt x="593735" y="693787"/>
                  <a:pt x="599473" y="702803"/>
                </a:cubicBezTo>
                <a:cubicBezTo>
                  <a:pt x="611569" y="721812"/>
                  <a:pt x="622577" y="741885"/>
                  <a:pt x="629702" y="763260"/>
                </a:cubicBezTo>
                <a:cubicBezTo>
                  <a:pt x="632221" y="770817"/>
                  <a:pt x="633697" y="778806"/>
                  <a:pt x="637259" y="785931"/>
                </a:cubicBezTo>
                <a:cubicBezTo>
                  <a:pt x="645751" y="802915"/>
                  <a:pt x="660719" y="819335"/>
                  <a:pt x="675044" y="831273"/>
                </a:cubicBezTo>
                <a:cubicBezTo>
                  <a:pt x="682021" y="837087"/>
                  <a:pt x="690158" y="841349"/>
                  <a:pt x="697715" y="846387"/>
                </a:cubicBezTo>
                <a:cubicBezTo>
                  <a:pt x="727943" y="843868"/>
                  <a:pt x="758332" y="842839"/>
                  <a:pt x="788399" y="838830"/>
                </a:cubicBezTo>
                <a:cubicBezTo>
                  <a:pt x="796295" y="837777"/>
                  <a:pt x="803128" y="831884"/>
                  <a:pt x="811070" y="831273"/>
                </a:cubicBezTo>
                <a:cubicBezTo>
                  <a:pt x="901627" y="824307"/>
                  <a:pt x="992439" y="821197"/>
                  <a:pt x="1083123" y="816159"/>
                </a:cubicBezTo>
                <a:cubicBezTo>
                  <a:pt x="1083384" y="816094"/>
                  <a:pt x="1132408" y="804659"/>
                  <a:pt x="1136022" y="801045"/>
                </a:cubicBezTo>
                <a:cubicBezTo>
                  <a:pt x="1143988" y="793079"/>
                  <a:pt x="1146698" y="781171"/>
                  <a:pt x="1151136" y="770817"/>
                </a:cubicBezTo>
                <a:cubicBezTo>
                  <a:pt x="1154274" y="763495"/>
                  <a:pt x="1153060" y="753778"/>
                  <a:pt x="1158693" y="748145"/>
                </a:cubicBezTo>
                <a:cubicBezTo>
                  <a:pt x="1164326" y="742512"/>
                  <a:pt x="1173807" y="743107"/>
                  <a:pt x="1181364" y="740588"/>
                </a:cubicBezTo>
                <a:cubicBezTo>
                  <a:pt x="1213877" y="773103"/>
                  <a:pt x="1177178" y="739588"/>
                  <a:pt x="1241821" y="778374"/>
                </a:cubicBezTo>
                <a:cubicBezTo>
                  <a:pt x="1265185" y="792392"/>
                  <a:pt x="1286394" y="809825"/>
                  <a:pt x="1309834" y="823716"/>
                </a:cubicBezTo>
                <a:cubicBezTo>
                  <a:pt x="1399813" y="877037"/>
                  <a:pt x="1524872" y="947802"/>
                  <a:pt x="1627229" y="967299"/>
                </a:cubicBezTo>
                <a:cubicBezTo>
                  <a:pt x="1680128" y="977375"/>
                  <a:pt x="1733358" y="985845"/>
                  <a:pt x="1785926" y="997527"/>
                </a:cubicBezTo>
                <a:cubicBezTo>
                  <a:pt x="1808597" y="1002565"/>
                  <a:pt x="1830966" y="1009238"/>
                  <a:pt x="1853940" y="1012641"/>
                </a:cubicBezTo>
                <a:cubicBezTo>
                  <a:pt x="1899068" y="1019327"/>
                  <a:pt x="1989966" y="1027755"/>
                  <a:pt x="1989966" y="1027755"/>
                </a:cubicBezTo>
                <a:cubicBezTo>
                  <a:pt x="2028023" y="1038628"/>
                  <a:pt x="2089203" y="1057983"/>
                  <a:pt x="2125992" y="1057983"/>
                </a:cubicBezTo>
                <a:cubicBezTo>
                  <a:pt x="2171613" y="1057983"/>
                  <a:pt x="2216677" y="1047907"/>
                  <a:pt x="2262019" y="1042869"/>
                </a:cubicBezTo>
                <a:cubicBezTo>
                  <a:pt x="2279652" y="1022717"/>
                  <a:pt x="2299002" y="1003947"/>
                  <a:pt x="2314918" y="982413"/>
                </a:cubicBezTo>
                <a:cubicBezTo>
                  <a:pt x="2351362" y="933106"/>
                  <a:pt x="2390493" y="872286"/>
                  <a:pt x="2420716" y="816159"/>
                </a:cubicBezTo>
                <a:cubicBezTo>
                  <a:pt x="2428728" y="801281"/>
                  <a:pt x="2435831" y="785931"/>
                  <a:pt x="2443388" y="770817"/>
                </a:cubicBezTo>
                <a:cubicBezTo>
                  <a:pt x="2448426" y="743108"/>
                  <a:pt x="2457564" y="715837"/>
                  <a:pt x="2458502" y="687689"/>
                </a:cubicBezTo>
                <a:cubicBezTo>
                  <a:pt x="2463748" y="530302"/>
                  <a:pt x="2456933" y="583175"/>
                  <a:pt x="2428273" y="468536"/>
                </a:cubicBezTo>
                <a:cubicBezTo>
                  <a:pt x="2398069" y="347722"/>
                  <a:pt x="2431738" y="436316"/>
                  <a:pt x="2390488" y="340066"/>
                </a:cubicBezTo>
                <a:cubicBezTo>
                  <a:pt x="2371120" y="223857"/>
                  <a:pt x="2397106" y="352362"/>
                  <a:pt x="2367817" y="264496"/>
                </a:cubicBezTo>
                <a:cubicBezTo>
                  <a:pt x="2361248" y="244790"/>
                  <a:pt x="2364225" y="221324"/>
                  <a:pt x="2352703" y="204040"/>
                </a:cubicBezTo>
                <a:lnTo>
                  <a:pt x="2322475" y="158698"/>
                </a:lnTo>
                <a:cubicBezTo>
                  <a:pt x="2319956" y="151141"/>
                  <a:pt x="2314918" y="143992"/>
                  <a:pt x="2314918" y="136026"/>
                </a:cubicBezTo>
                <a:cubicBezTo>
                  <a:pt x="2314918" y="103182"/>
                  <a:pt x="2314509" y="69648"/>
                  <a:pt x="2322475" y="37785"/>
                </a:cubicBezTo>
                <a:cubicBezTo>
                  <a:pt x="2328649" y="13090"/>
                  <a:pt x="2357947" y="12536"/>
                  <a:pt x="2375374" y="7557"/>
                </a:cubicBezTo>
                <a:cubicBezTo>
                  <a:pt x="2383033" y="5369"/>
                  <a:pt x="2390488" y="2519"/>
                  <a:pt x="2398045" y="0"/>
                </a:cubicBezTo>
                <a:cubicBezTo>
                  <a:pt x="2448425" y="7557"/>
                  <a:pt x="2499664" y="10718"/>
                  <a:pt x="2549186" y="22671"/>
                </a:cubicBezTo>
                <a:cubicBezTo>
                  <a:pt x="2573303" y="28492"/>
                  <a:pt x="2594164" y="43685"/>
                  <a:pt x="2617199" y="52899"/>
                </a:cubicBezTo>
                <a:cubicBezTo>
                  <a:pt x="2669758" y="73923"/>
                  <a:pt x="2723022" y="93138"/>
                  <a:pt x="2775897" y="113355"/>
                </a:cubicBezTo>
                <a:cubicBezTo>
                  <a:pt x="2808669" y="125885"/>
                  <a:pt x="2840853" y="140046"/>
                  <a:pt x="2874138" y="151141"/>
                </a:cubicBezTo>
                <a:cubicBezTo>
                  <a:pt x="2896809" y="158698"/>
                  <a:pt x="2919879" y="165151"/>
                  <a:pt x="2942151" y="173812"/>
                </a:cubicBezTo>
                <a:cubicBezTo>
                  <a:pt x="3093082" y="232507"/>
                  <a:pt x="2932063" y="178216"/>
                  <a:pt x="3070621" y="226711"/>
                </a:cubicBezTo>
                <a:cubicBezTo>
                  <a:pt x="3100695" y="237237"/>
                  <a:pt x="3132806" y="242689"/>
                  <a:pt x="3161305" y="256939"/>
                </a:cubicBezTo>
                <a:cubicBezTo>
                  <a:pt x="3176419" y="264496"/>
                  <a:pt x="3192157" y="270916"/>
                  <a:pt x="3206647" y="279610"/>
                </a:cubicBezTo>
                <a:cubicBezTo>
                  <a:pt x="3304748" y="338470"/>
                  <a:pt x="3172963" y="270325"/>
                  <a:pt x="3267103" y="317395"/>
                </a:cubicBezTo>
                <a:cubicBezTo>
                  <a:pt x="3333400" y="405791"/>
                  <a:pt x="3249291" y="296614"/>
                  <a:pt x="3312445" y="370294"/>
                </a:cubicBezTo>
                <a:cubicBezTo>
                  <a:pt x="3343404" y="406413"/>
                  <a:pt x="3328116" y="392049"/>
                  <a:pt x="3350231" y="430750"/>
                </a:cubicBezTo>
                <a:cubicBezTo>
                  <a:pt x="3354737" y="438636"/>
                  <a:pt x="3361283" y="445298"/>
                  <a:pt x="3365345" y="453422"/>
                </a:cubicBezTo>
                <a:cubicBezTo>
                  <a:pt x="3367698" y="458129"/>
                  <a:pt x="3385400" y="502105"/>
                  <a:pt x="3388016" y="513878"/>
                </a:cubicBezTo>
                <a:cubicBezTo>
                  <a:pt x="3391340" y="528836"/>
                  <a:pt x="3391857" y="544355"/>
                  <a:pt x="3395573" y="559220"/>
                </a:cubicBezTo>
                <a:cubicBezTo>
                  <a:pt x="3399437" y="574676"/>
                  <a:pt x="3405649" y="589448"/>
                  <a:pt x="3410687" y="604562"/>
                </a:cubicBezTo>
                <a:cubicBezTo>
                  <a:pt x="3415725" y="730512"/>
                  <a:pt x="3385940" y="862830"/>
                  <a:pt x="3425801" y="982413"/>
                </a:cubicBezTo>
                <a:cubicBezTo>
                  <a:pt x="3428320" y="989970"/>
                  <a:pt x="3431426" y="997356"/>
                  <a:pt x="3433358" y="1005084"/>
                </a:cubicBezTo>
                <a:cubicBezTo>
                  <a:pt x="3436473" y="1017545"/>
                  <a:pt x="3434108" y="1031977"/>
                  <a:pt x="3440915" y="1042869"/>
                </a:cubicBezTo>
                <a:cubicBezTo>
                  <a:pt x="3447590" y="1053550"/>
                  <a:pt x="3460894" y="1058220"/>
                  <a:pt x="3471143" y="1065541"/>
                </a:cubicBezTo>
                <a:cubicBezTo>
                  <a:pt x="3496778" y="1083852"/>
                  <a:pt x="3488411" y="1078854"/>
                  <a:pt x="3516485" y="1088212"/>
                </a:cubicBezTo>
                <a:cubicBezTo>
                  <a:pt x="3546713" y="1083174"/>
                  <a:pt x="3577703" y="1081517"/>
                  <a:pt x="3607169" y="1073098"/>
                </a:cubicBezTo>
                <a:cubicBezTo>
                  <a:pt x="3614020" y="1071141"/>
                  <a:pt x="3616809" y="1062544"/>
                  <a:pt x="3622283" y="1057983"/>
                </a:cubicBezTo>
                <a:cubicBezTo>
                  <a:pt x="3631959" y="1049920"/>
                  <a:pt x="3642949" y="1043509"/>
                  <a:pt x="3652512" y="1035312"/>
                </a:cubicBezTo>
                <a:cubicBezTo>
                  <a:pt x="3660626" y="1028357"/>
                  <a:pt x="3665904" y="1017943"/>
                  <a:pt x="3675183" y="1012641"/>
                </a:cubicBezTo>
                <a:cubicBezTo>
                  <a:pt x="3684201" y="1007488"/>
                  <a:pt x="3695768" y="1008941"/>
                  <a:pt x="3705411" y="1005084"/>
                </a:cubicBezTo>
                <a:cubicBezTo>
                  <a:pt x="3721100" y="998808"/>
                  <a:pt x="3734981" y="988479"/>
                  <a:pt x="3750753" y="982413"/>
                </a:cubicBezTo>
                <a:cubicBezTo>
                  <a:pt x="3800888" y="963130"/>
                  <a:pt x="3790782" y="973958"/>
                  <a:pt x="3826323" y="959742"/>
                </a:cubicBezTo>
                <a:cubicBezTo>
                  <a:pt x="3948869" y="910723"/>
                  <a:pt x="3879979" y="934300"/>
                  <a:pt x="3939678" y="914400"/>
                </a:cubicBezTo>
                <a:cubicBezTo>
                  <a:pt x="3962035" y="824972"/>
                  <a:pt x="3939578" y="923287"/>
                  <a:pt x="3954792" y="717917"/>
                </a:cubicBezTo>
                <a:cubicBezTo>
                  <a:pt x="3955741" y="705108"/>
                  <a:pt x="3959831" y="692727"/>
                  <a:pt x="3962350" y="680132"/>
                </a:cubicBezTo>
                <a:cubicBezTo>
                  <a:pt x="3964869" y="654942"/>
                  <a:pt x="3960170" y="627930"/>
                  <a:pt x="3969907" y="604562"/>
                </a:cubicBezTo>
                <a:cubicBezTo>
                  <a:pt x="3974240" y="594163"/>
                  <a:pt x="3989675" y="593632"/>
                  <a:pt x="4000135" y="589448"/>
                </a:cubicBezTo>
                <a:cubicBezTo>
                  <a:pt x="4063809" y="563978"/>
                  <a:pt x="4055721" y="574334"/>
                  <a:pt x="4143718" y="574334"/>
                </a:cubicBez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050" name="Picture 2"/>
          <p:cNvPicPr>
            <a:picLocks noChangeAspect="1" noChangeArrowheads="1"/>
          </p:cNvPicPr>
          <p:nvPr/>
        </p:nvPicPr>
        <p:blipFill>
          <a:blip r:embed="rId2" cstate="print"/>
          <a:srcRect/>
          <a:stretch>
            <a:fillRect/>
          </a:stretch>
        </p:blipFill>
        <p:spPr bwMode="auto">
          <a:xfrm>
            <a:off x="2413525" y="217620"/>
            <a:ext cx="1408757" cy="1019214"/>
          </a:xfrm>
          <a:prstGeom prst="rect">
            <a:avLst/>
          </a:prstGeom>
          <a:noFill/>
          <a:ln w="9525">
            <a:noFill/>
            <a:miter lim="800000"/>
            <a:headEnd/>
            <a:tailEnd/>
          </a:ln>
        </p:spPr>
      </p:pic>
      <p:pic>
        <p:nvPicPr>
          <p:cNvPr id="42" name="Picture 2"/>
          <p:cNvPicPr>
            <a:picLocks noChangeAspect="1" noChangeArrowheads="1"/>
          </p:cNvPicPr>
          <p:nvPr/>
        </p:nvPicPr>
        <p:blipFill>
          <a:blip r:embed="rId2" cstate="print"/>
          <a:srcRect/>
          <a:stretch>
            <a:fillRect/>
          </a:stretch>
        </p:blipFill>
        <p:spPr bwMode="auto">
          <a:xfrm>
            <a:off x="7656957" y="47786"/>
            <a:ext cx="1408757" cy="101921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9437"/>
                                        </p:tgtEl>
                                        <p:attrNameLst>
                                          <p:attrName>style.visibility</p:attrName>
                                        </p:attrNameLst>
                                      </p:cBhvr>
                                      <p:to>
                                        <p:strVal val="visible"/>
                                      </p:to>
                                    </p:set>
                                    <p:animEffect transition="in" filter="dissolve">
                                      <p:cBhvr>
                                        <p:cTn id="7" dur="500"/>
                                        <p:tgtEl>
                                          <p:spTgt spid="5943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9435"/>
                                        </p:tgtEl>
                                        <p:attrNameLst>
                                          <p:attrName>style.visibility</p:attrName>
                                        </p:attrNameLst>
                                      </p:cBhvr>
                                      <p:to>
                                        <p:strVal val="visible"/>
                                      </p:to>
                                    </p:set>
                                    <p:animEffect transition="in" filter="dissolve">
                                      <p:cBhvr>
                                        <p:cTn id="12" dur="500"/>
                                        <p:tgtEl>
                                          <p:spTgt spid="59435"/>
                                        </p:tgtEl>
                                      </p:cBhvr>
                                    </p:animEffect>
                                  </p:childTnLst>
                                </p:cTn>
                              </p:par>
                              <p:par>
                                <p:cTn id="13" presetID="9" presetClass="entr" presetSubtype="0" fill="hold" nodeType="withEffect">
                                  <p:stCondLst>
                                    <p:cond delay="0"/>
                                  </p:stCondLst>
                                  <p:childTnLst>
                                    <p:set>
                                      <p:cBhvr>
                                        <p:cTn id="14" dur="1" fill="hold">
                                          <p:stCondLst>
                                            <p:cond delay="0"/>
                                          </p:stCondLst>
                                        </p:cTn>
                                        <p:tgtEl>
                                          <p:spTgt spid="59438"/>
                                        </p:tgtEl>
                                        <p:attrNameLst>
                                          <p:attrName>style.visibility</p:attrName>
                                        </p:attrNameLst>
                                      </p:cBhvr>
                                      <p:to>
                                        <p:strVal val="visible"/>
                                      </p:to>
                                    </p:set>
                                    <p:animEffect transition="in" filter="dissolve">
                                      <p:cBhvr>
                                        <p:cTn id="15" dur="500"/>
                                        <p:tgtEl>
                                          <p:spTgt spid="59438"/>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59436"/>
                                        </p:tgtEl>
                                        <p:attrNameLst>
                                          <p:attrName>style.visibility</p:attrName>
                                        </p:attrNameLst>
                                      </p:cBhvr>
                                      <p:to>
                                        <p:strVal val="visible"/>
                                      </p:to>
                                    </p:set>
                                    <p:animEffect transition="in" filter="dissolve">
                                      <p:cBhvr>
                                        <p:cTn id="20" dur="500"/>
                                        <p:tgtEl>
                                          <p:spTgt spid="59436"/>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59424"/>
                                        </p:tgtEl>
                                        <p:attrNameLst>
                                          <p:attrName>style.visibility</p:attrName>
                                        </p:attrNameLst>
                                      </p:cBhvr>
                                      <p:to>
                                        <p:strVal val="visible"/>
                                      </p:to>
                                    </p:set>
                                    <p:animEffect transition="in" filter="dissolve">
                                      <p:cBhvr>
                                        <p:cTn id="23" dur="500"/>
                                        <p:tgtEl>
                                          <p:spTgt spid="59424"/>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9425"/>
                                        </p:tgtEl>
                                        <p:attrNameLst>
                                          <p:attrName>style.visibility</p:attrName>
                                        </p:attrNameLst>
                                      </p:cBhvr>
                                      <p:to>
                                        <p:strVal val="visible"/>
                                      </p:to>
                                    </p:set>
                                    <p:animEffect transition="in" filter="dissolve">
                                      <p:cBhvr>
                                        <p:cTn id="28" dur="500"/>
                                        <p:tgtEl>
                                          <p:spTgt spid="59425"/>
                                        </p:tgtEl>
                                      </p:cBhvr>
                                    </p:animEffect>
                                  </p:childTnLst>
                                </p:cTn>
                              </p:par>
                              <p:par>
                                <p:cTn id="29" presetID="9" presetClass="entr" presetSubtype="0" fill="hold" nodeType="withEffect">
                                  <p:stCondLst>
                                    <p:cond delay="0"/>
                                  </p:stCondLst>
                                  <p:childTnLst>
                                    <p:set>
                                      <p:cBhvr>
                                        <p:cTn id="30" dur="1" fill="hold">
                                          <p:stCondLst>
                                            <p:cond delay="0"/>
                                          </p:stCondLst>
                                        </p:cTn>
                                        <p:tgtEl>
                                          <p:spTgt spid="59433"/>
                                        </p:tgtEl>
                                        <p:attrNameLst>
                                          <p:attrName>style.visibility</p:attrName>
                                        </p:attrNameLst>
                                      </p:cBhvr>
                                      <p:to>
                                        <p:strVal val="visible"/>
                                      </p:to>
                                    </p:set>
                                    <p:animEffect transition="in" filter="dissolve">
                                      <p:cBhvr>
                                        <p:cTn id="31" dur="500"/>
                                        <p:tgtEl>
                                          <p:spTgt spid="59433"/>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59423"/>
                                        </p:tgtEl>
                                        <p:attrNameLst>
                                          <p:attrName>style.visibility</p:attrName>
                                        </p:attrNameLst>
                                      </p:cBhvr>
                                      <p:to>
                                        <p:strVal val="visible"/>
                                      </p:to>
                                    </p:set>
                                    <p:animEffect transition="in" filter="dissolve">
                                      <p:cBhvr>
                                        <p:cTn id="36" dur="500"/>
                                        <p:tgtEl>
                                          <p:spTgt spid="59423"/>
                                        </p:tgtEl>
                                      </p:cBhvr>
                                    </p:animEffect>
                                  </p:childTnLst>
                                </p:cTn>
                              </p:par>
                              <p:par>
                                <p:cTn id="37" presetID="9" presetClass="entr" presetSubtype="0" fill="hold" nodeType="withEffect">
                                  <p:stCondLst>
                                    <p:cond delay="0"/>
                                  </p:stCondLst>
                                  <p:childTnLst>
                                    <p:set>
                                      <p:cBhvr>
                                        <p:cTn id="38" dur="1" fill="hold">
                                          <p:stCondLst>
                                            <p:cond delay="0"/>
                                          </p:stCondLst>
                                        </p:cTn>
                                        <p:tgtEl>
                                          <p:spTgt spid="59431"/>
                                        </p:tgtEl>
                                        <p:attrNameLst>
                                          <p:attrName>style.visibility</p:attrName>
                                        </p:attrNameLst>
                                      </p:cBhvr>
                                      <p:to>
                                        <p:strVal val="visible"/>
                                      </p:to>
                                    </p:set>
                                    <p:animEffect transition="in" filter="dissolve">
                                      <p:cBhvr>
                                        <p:cTn id="39" dur="500"/>
                                        <p:tgtEl>
                                          <p:spTgt spid="59431"/>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59428"/>
                                        </p:tgtEl>
                                        <p:attrNameLst>
                                          <p:attrName>style.visibility</p:attrName>
                                        </p:attrNameLst>
                                      </p:cBhvr>
                                      <p:to>
                                        <p:strVal val="visible"/>
                                      </p:to>
                                    </p:set>
                                    <p:animEffect transition="in" filter="dissolve">
                                      <p:cBhvr>
                                        <p:cTn id="44" dur="500"/>
                                        <p:tgtEl>
                                          <p:spTgt spid="59428"/>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59422"/>
                                        </p:tgtEl>
                                        <p:attrNameLst>
                                          <p:attrName>style.visibility</p:attrName>
                                        </p:attrNameLst>
                                      </p:cBhvr>
                                      <p:to>
                                        <p:strVal val="visible"/>
                                      </p:to>
                                    </p:set>
                                    <p:animEffect transition="in" filter="dissolve">
                                      <p:cBhvr>
                                        <p:cTn id="47" dur="500"/>
                                        <p:tgtEl>
                                          <p:spTgt spid="59422"/>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59427"/>
                                        </p:tgtEl>
                                        <p:attrNameLst>
                                          <p:attrName>style.visibility</p:attrName>
                                        </p:attrNameLst>
                                      </p:cBhvr>
                                      <p:to>
                                        <p:strVal val="visible"/>
                                      </p:to>
                                    </p:set>
                                    <p:animEffect transition="in" filter="dissolve">
                                      <p:cBhvr>
                                        <p:cTn id="52" dur="500"/>
                                        <p:tgtEl>
                                          <p:spTgt spid="59427"/>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59421"/>
                                        </p:tgtEl>
                                        <p:attrNameLst>
                                          <p:attrName>style.visibility</p:attrName>
                                        </p:attrNameLst>
                                      </p:cBhvr>
                                      <p:to>
                                        <p:strVal val="visible"/>
                                      </p:to>
                                    </p:set>
                                    <p:animEffect transition="in" filter="dissolve">
                                      <p:cBhvr>
                                        <p:cTn id="55" dur="500"/>
                                        <p:tgtEl>
                                          <p:spTgt spid="59421"/>
                                        </p:tgtEl>
                                      </p:cBhvr>
                                    </p:animEffect>
                                  </p:childTnLst>
                                </p:cTn>
                              </p:par>
                            </p:childTnLst>
                          </p:cTn>
                        </p:par>
                      </p:childTnLst>
                    </p:cTn>
                  </p:par>
                  <p:par>
                    <p:cTn id="56" fill="hold">
                      <p:stCondLst>
                        <p:cond delay="indefinite"/>
                      </p:stCondLst>
                      <p:childTnLst>
                        <p:par>
                          <p:cTn id="57" fill="hold">
                            <p:stCondLst>
                              <p:cond delay="0"/>
                            </p:stCondLst>
                            <p:childTnLst>
                              <p:par>
                                <p:cTn id="58" presetID="8" presetClass="entr" presetSubtype="16" fill="hold" nodeType="click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diamond(in)">
                                      <p:cBhvr>
                                        <p:cTn id="60"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21" grpId="0"/>
      <p:bldP spid="59422" grpId="0"/>
      <p:bldP spid="59423" grpId="0"/>
      <p:bldP spid="59424" grpId="0"/>
      <p:bldP spid="59425" grpId="0"/>
      <p:bldP spid="59435" grpId="0"/>
      <p:bldP spid="5943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24"/>
          <p:cNvSpPr>
            <a:spLocks noGrp="1"/>
          </p:cNvSpPr>
          <p:nvPr>
            <p:ph type="title"/>
          </p:nvPr>
        </p:nvSpPr>
        <p:spPr/>
        <p:txBody>
          <a:bodyPr/>
          <a:lstStyle/>
          <a:p>
            <a:r>
              <a:rPr lang="en-US" dirty="0" smtClean="0"/>
              <a:t>OSI Abstraction Layers</a:t>
            </a:r>
            <a:endParaRPr lang="en-US" dirty="0"/>
          </a:p>
        </p:txBody>
      </p:sp>
      <p:graphicFrame>
        <p:nvGraphicFramePr>
          <p:cNvPr id="23" name="Table 22"/>
          <p:cNvGraphicFramePr>
            <a:graphicFrameLocks noGrp="1"/>
          </p:cNvGraphicFramePr>
          <p:nvPr/>
        </p:nvGraphicFramePr>
        <p:xfrm>
          <a:off x="441702" y="1447659"/>
          <a:ext cx="8229600" cy="3779520"/>
        </p:xfrm>
        <a:graphic>
          <a:graphicData uri="http://schemas.openxmlformats.org/drawingml/2006/table">
            <a:tbl>
              <a:tblPr firstRow="1" bandRow="1">
                <a:tableStyleId>{5C22544A-7EE6-4342-B048-85BDC9FD1C3A}</a:tableStyleId>
              </a:tblPr>
              <a:tblGrid>
                <a:gridCol w="2743200"/>
                <a:gridCol w="2677289"/>
                <a:gridCol w="2809111"/>
              </a:tblGrid>
              <a:tr h="370840">
                <a:tc>
                  <a:txBody>
                    <a:bodyPr/>
                    <a:lstStyle/>
                    <a:p>
                      <a:pPr algn="ctr"/>
                      <a:r>
                        <a:rPr lang="en-US" dirty="0" smtClean="0"/>
                        <a:t>Layer</a:t>
                      </a:r>
                      <a:endParaRPr lang="en-US" dirty="0"/>
                    </a:p>
                  </a:txBody>
                  <a:tcPr/>
                </a:tc>
                <a:tc>
                  <a:txBody>
                    <a:bodyPr/>
                    <a:lstStyle/>
                    <a:p>
                      <a:pPr algn="ctr"/>
                      <a:r>
                        <a:rPr lang="en-US" dirty="0" smtClean="0"/>
                        <a:t>Abstraction Level</a:t>
                      </a:r>
                      <a:endParaRPr lang="en-US" dirty="0"/>
                    </a:p>
                  </a:txBody>
                  <a:tcPr/>
                </a:tc>
                <a:tc>
                  <a:txBody>
                    <a:bodyPr/>
                    <a:lstStyle/>
                    <a:p>
                      <a:pPr algn="ctr"/>
                      <a:r>
                        <a:rPr lang="en-US" dirty="0" smtClean="0"/>
                        <a:t>Example Protocols</a:t>
                      </a:r>
                      <a:endParaRPr lang="en-US" dirty="0"/>
                    </a:p>
                  </a:txBody>
                  <a:tcPr/>
                </a:tc>
              </a:tr>
              <a:tr h="370840">
                <a:tc>
                  <a:txBody>
                    <a:bodyPr/>
                    <a:lstStyle/>
                    <a:p>
                      <a:r>
                        <a:rPr lang="en-US" dirty="0" smtClean="0"/>
                        <a:t>Application</a:t>
                      </a:r>
                      <a:endParaRPr lang="en-US" dirty="0"/>
                    </a:p>
                  </a:txBody>
                  <a:tcPr>
                    <a:solidFill>
                      <a:schemeClr val="accent2">
                        <a:lumMod val="40000"/>
                        <a:lumOff val="60000"/>
                      </a:schemeClr>
                    </a:solidFill>
                  </a:tcPr>
                </a:tc>
                <a:tc>
                  <a:txBody>
                    <a:bodyPr/>
                    <a:lstStyle/>
                    <a:p>
                      <a:r>
                        <a:rPr lang="en-US" dirty="0" smtClean="0"/>
                        <a:t>semantic objects</a:t>
                      </a:r>
                      <a:endParaRPr lang="en-US" dirty="0"/>
                    </a:p>
                  </a:txBody>
                  <a:tcPr>
                    <a:solidFill>
                      <a:schemeClr val="accent2">
                        <a:lumMod val="40000"/>
                        <a:lumOff val="60000"/>
                      </a:schemeClr>
                    </a:solidFill>
                  </a:tcPr>
                </a:tc>
                <a:tc>
                  <a:txBody>
                    <a:bodyPr/>
                    <a:lstStyle/>
                    <a:p>
                      <a:r>
                        <a:rPr lang="en-US" b="1" dirty="0" smtClean="0"/>
                        <a:t>HTTP, SMTP, </a:t>
                      </a:r>
                      <a:r>
                        <a:rPr lang="en-US" b="1" dirty="0" smtClean="0"/>
                        <a:t>Skype, …</a:t>
                      </a:r>
                      <a:endParaRPr lang="en-US" b="1" dirty="0"/>
                    </a:p>
                  </a:txBody>
                  <a:tcPr>
                    <a:solidFill>
                      <a:schemeClr val="accent2">
                        <a:lumMod val="40000"/>
                        <a:lumOff val="60000"/>
                      </a:schemeClr>
                    </a:solidFill>
                  </a:tcPr>
                </a:tc>
              </a:tr>
              <a:tr h="370840">
                <a:tc>
                  <a:txBody>
                    <a:bodyPr/>
                    <a:lstStyle/>
                    <a:p>
                      <a:r>
                        <a:rPr lang="en-US" dirty="0" smtClean="0"/>
                        <a:t>Presentation</a:t>
                      </a:r>
                      <a:endParaRPr lang="en-US" dirty="0"/>
                    </a:p>
                  </a:txBody>
                  <a:tcPr>
                    <a:solidFill>
                      <a:schemeClr val="accent2">
                        <a:lumMod val="40000"/>
                        <a:lumOff val="60000"/>
                      </a:schemeClr>
                    </a:solidFill>
                  </a:tcPr>
                </a:tc>
                <a:tc>
                  <a:txBody>
                    <a:bodyPr/>
                    <a:lstStyle/>
                    <a:p>
                      <a:r>
                        <a:rPr lang="en-US" dirty="0" smtClean="0"/>
                        <a:t>data representation, encryption, machine-independent data</a:t>
                      </a:r>
                      <a:endParaRPr lang="en-US" dirty="0"/>
                    </a:p>
                  </a:txBody>
                  <a:tcPr>
                    <a:solidFill>
                      <a:schemeClr val="accent2">
                        <a:lumMod val="40000"/>
                        <a:lumOff val="60000"/>
                      </a:schemeClr>
                    </a:solidFill>
                  </a:tcPr>
                </a:tc>
                <a:tc>
                  <a:txBody>
                    <a:bodyPr/>
                    <a:lstStyle/>
                    <a:p>
                      <a:r>
                        <a:rPr lang="en-US" b="1" dirty="0" smtClean="0"/>
                        <a:t>SSL</a:t>
                      </a:r>
                      <a:r>
                        <a:rPr lang="en-US" dirty="0" smtClean="0"/>
                        <a:t>, </a:t>
                      </a:r>
                      <a:r>
                        <a:rPr lang="en-US" b="1" dirty="0" smtClean="0"/>
                        <a:t>TLS</a:t>
                      </a:r>
                      <a:r>
                        <a:rPr lang="en-US" dirty="0" smtClean="0"/>
                        <a:t>, </a:t>
                      </a:r>
                      <a:r>
                        <a:rPr lang="en-US" b="1" dirty="0" smtClean="0"/>
                        <a:t>MIME</a:t>
                      </a:r>
                      <a:endParaRPr lang="en-US" b="1" dirty="0"/>
                    </a:p>
                  </a:txBody>
                  <a:tcPr>
                    <a:solidFill>
                      <a:schemeClr val="accent2">
                        <a:lumMod val="40000"/>
                        <a:lumOff val="60000"/>
                      </a:schemeClr>
                    </a:solidFill>
                  </a:tcPr>
                </a:tc>
              </a:tr>
              <a:tr h="370840">
                <a:tc>
                  <a:txBody>
                    <a:bodyPr/>
                    <a:lstStyle/>
                    <a:p>
                      <a:r>
                        <a:rPr lang="en-US" dirty="0" smtClean="0"/>
                        <a:t>Session</a:t>
                      </a:r>
                      <a:endParaRPr lang="en-US" dirty="0"/>
                    </a:p>
                  </a:txBody>
                  <a:tcPr>
                    <a:solidFill>
                      <a:schemeClr val="accent2">
                        <a:lumMod val="40000"/>
                        <a:lumOff val="60000"/>
                      </a:schemeClr>
                    </a:solidFill>
                  </a:tcPr>
                </a:tc>
                <a:tc>
                  <a:txBody>
                    <a:bodyPr/>
                    <a:lstStyle/>
                    <a:p>
                      <a:r>
                        <a:rPr lang="en-US" dirty="0" smtClean="0"/>
                        <a:t>host-host communication</a:t>
                      </a:r>
                      <a:endParaRPr lang="en-US" dirty="0"/>
                    </a:p>
                  </a:txBody>
                  <a:tcPr>
                    <a:solidFill>
                      <a:schemeClr val="accent2">
                        <a:lumMod val="40000"/>
                        <a:lumOff val="60000"/>
                      </a:schemeClr>
                    </a:solidFill>
                  </a:tcPr>
                </a:tc>
                <a:tc>
                  <a:txBody>
                    <a:bodyPr/>
                    <a:lstStyle/>
                    <a:p>
                      <a:r>
                        <a:rPr lang="en-US" dirty="0" smtClean="0"/>
                        <a:t>sockets</a:t>
                      </a:r>
                      <a:endParaRPr lang="en-US" dirty="0"/>
                    </a:p>
                  </a:txBody>
                  <a:tcPr>
                    <a:solidFill>
                      <a:schemeClr val="accent2">
                        <a:lumMod val="40000"/>
                        <a:lumOff val="60000"/>
                      </a:schemeClr>
                    </a:solidFill>
                  </a:tcPr>
                </a:tc>
              </a:tr>
              <a:tr h="370840">
                <a:tc>
                  <a:txBody>
                    <a:bodyPr/>
                    <a:lstStyle/>
                    <a:p>
                      <a:r>
                        <a:rPr lang="en-US" dirty="0" smtClean="0"/>
                        <a:t>Transport</a:t>
                      </a:r>
                      <a:endParaRPr lang="en-US" dirty="0"/>
                    </a:p>
                  </a:txBody>
                  <a:tcPr>
                    <a:solidFill>
                      <a:srgbClr val="FFC000"/>
                    </a:solidFill>
                  </a:tcPr>
                </a:tc>
                <a:tc>
                  <a:txBody>
                    <a:bodyPr/>
                    <a:lstStyle/>
                    <a:p>
                      <a:r>
                        <a:rPr lang="en-US" dirty="0" smtClean="0"/>
                        <a:t>end-to-end</a:t>
                      </a:r>
                      <a:r>
                        <a:rPr lang="en-US" baseline="0" dirty="0" smtClean="0"/>
                        <a:t> connections</a:t>
                      </a:r>
                      <a:r>
                        <a:rPr lang="en-US" dirty="0" smtClean="0"/>
                        <a:t>, flow control</a:t>
                      </a:r>
                      <a:endParaRPr lang="en-US" dirty="0"/>
                    </a:p>
                  </a:txBody>
                  <a:tcPr>
                    <a:solidFill>
                      <a:srgbClr val="FFC000"/>
                    </a:solidFill>
                  </a:tcPr>
                </a:tc>
                <a:tc>
                  <a:txBody>
                    <a:bodyPr/>
                    <a:lstStyle/>
                    <a:p>
                      <a:r>
                        <a:rPr lang="en-US" b="1" dirty="0" smtClean="0"/>
                        <a:t>TCP</a:t>
                      </a:r>
                      <a:r>
                        <a:rPr lang="en-US" dirty="0" smtClean="0"/>
                        <a:t>, </a:t>
                      </a:r>
                      <a:r>
                        <a:rPr lang="en-US" b="1" dirty="0" smtClean="0"/>
                        <a:t>UDP</a:t>
                      </a:r>
                      <a:endParaRPr lang="en-US" b="1" dirty="0"/>
                    </a:p>
                  </a:txBody>
                  <a:tcPr>
                    <a:solidFill>
                      <a:srgbClr val="FFC000"/>
                    </a:solidFill>
                  </a:tcPr>
                </a:tc>
              </a:tr>
              <a:tr h="370840">
                <a:tc>
                  <a:txBody>
                    <a:bodyPr/>
                    <a:lstStyle/>
                    <a:p>
                      <a:r>
                        <a:rPr lang="en-US" dirty="0" smtClean="0"/>
                        <a:t>Network</a:t>
                      </a:r>
                      <a:endParaRPr lang="en-US" dirty="0"/>
                    </a:p>
                  </a:txBody>
                  <a:tcPr>
                    <a:solidFill>
                      <a:srgbClr val="FFFF00"/>
                    </a:solidFill>
                  </a:tcPr>
                </a:tc>
                <a:tc>
                  <a:txBody>
                    <a:bodyPr/>
                    <a:lstStyle/>
                    <a:p>
                      <a:r>
                        <a:rPr lang="en-US" dirty="0" smtClean="0"/>
                        <a:t>routing, logical addressing</a:t>
                      </a:r>
                      <a:endParaRPr lang="en-US" dirty="0"/>
                    </a:p>
                  </a:txBody>
                  <a:tcPr>
                    <a:solidFill>
                      <a:srgbClr val="FFFF00"/>
                    </a:solidFill>
                  </a:tcPr>
                </a:tc>
                <a:tc>
                  <a:txBody>
                    <a:bodyPr/>
                    <a:lstStyle/>
                    <a:p>
                      <a:r>
                        <a:rPr lang="en-US" b="1" dirty="0" smtClean="0"/>
                        <a:t>IP</a:t>
                      </a:r>
                      <a:endParaRPr lang="en-US" b="1" dirty="0"/>
                    </a:p>
                  </a:txBody>
                  <a:tcPr>
                    <a:solidFill>
                      <a:srgbClr val="FFFF00"/>
                    </a:solidFill>
                  </a:tcPr>
                </a:tc>
              </a:tr>
              <a:tr h="370840">
                <a:tc>
                  <a:txBody>
                    <a:bodyPr/>
                    <a:lstStyle/>
                    <a:p>
                      <a:r>
                        <a:rPr lang="en-US" dirty="0" smtClean="0"/>
                        <a:t>Data Link</a:t>
                      </a:r>
                      <a:endParaRPr lang="en-US" dirty="0"/>
                    </a:p>
                  </a:txBody>
                  <a:tcPr>
                    <a:solidFill>
                      <a:srgbClr val="FFFF00"/>
                    </a:solidFill>
                  </a:tcPr>
                </a:tc>
                <a:tc>
                  <a:txBody>
                    <a:bodyPr/>
                    <a:lstStyle/>
                    <a:p>
                      <a:r>
                        <a:rPr lang="en-US" dirty="0" smtClean="0"/>
                        <a:t>physical addressing</a:t>
                      </a:r>
                      <a:endParaRPr lang="en-US" dirty="0"/>
                    </a:p>
                  </a:txBody>
                  <a:tcPr>
                    <a:solidFill>
                      <a:srgbClr val="FFFF00"/>
                    </a:solidFill>
                  </a:tcPr>
                </a:tc>
                <a:tc>
                  <a:txBody>
                    <a:bodyPr/>
                    <a:lstStyle/>
                    <a:p>
                      <a:r>
                        <a:rPr lang="en-US" b="1" dirty="0" smtClean="0"/>
                        <a:t>Ethernet</a:t>
                      </a:r>
                      <a:r>
                        <a:rPr lang="en-US" dirty="0" smtClean="0"/>
                        <a:t>,</a:t>
                      </a:r>
                      <a:r>
                        <a:rPr lang="en-US" baseline="0" dirty="0" smtClean="0"/>
                        <a:t> </a:t>
                      </a:r>
                      <a:r>
                        <a:rPr lang="en-US" b="1" baseline="0" dirty="0" smtClean="0"/>
                        <a:t>802.11</a:t>
                      </a:r>
                      <a:endParaRPr lang="en-US" b="1" dirty="0"/>
                    </a:p>
                  </a:txBody>
                  <a:tcPr>
                    <a:solidFill>
                      <a:srgbClr val="FFFF00"/>
                    </a:solidFill>
                  </a:tcPr>
                </a:tc>
              </a:tr>
              <a:tr h="370840">
                <a:tc>
                  <a:txBody>
                    <a:bodyPr/>
                    <a:lstStyle/>
                    <a:p>
                      <a:r>
                        <a:rPr lang="en-US" dirty="0" smtClean="0"/>
                        <a:t>Physical</a:t>
                      </a:r>
                      <a:endParaRPr lang="en-US" dirty="0"/>
                    </a:p>
                  </a:txBody>
                  <a:tcPr>
                    <a:solidFill>
                      <a:srgbClr val="FFFF00"/>
                    </a:solidFill>
                  </a:tcPr>
                </a:tc>
                <a:tc>
                  <a:txBody>
                    <a:bodyPr/>
                    <a:lstStyle/>
                    <a:p>
                      <a:r>
                        <a:rPr lang="en-US" dirty="0" smtClean="0"/>
                        <a:t>binary transmission</a:t>
                      </a:r>
                      <a:endParaRPr lang="en-US" dirty="0"/>
                    </a:p>
                  </a:txBody>
                  <a:tcPr>
                    <a:solidFill>
                      <a:srgbClr val="FFFF00"/>
                    </a:solidFill>
                  </a:tcPr>
                </a:tc>
                <a:tc>
                  <a:txBody>
                    <a:bodyPr/>
                    <a:lstStyle/>
                    <a:p>
                      <a:r>
                        <a:rPr lang="en-US" dirty="0" smtClean="0"/>
                        <a:t>X25,</a:t>
                      </a:r>
                      <a:r>
                        <a:rPr lang="en-US" baseline="0" dirty="0" smtClean="0"/>
                        <a:t> </a:t>
                      </a:r>
                      <a:r>
                        <a:rPr lang="en-US" dirty="0" smtClean="0"/>
                        <a:t>RS-232</a:t>
                      </a:r>
                      <a:r>
                        <a:rPr lang="en-US" baseline="0" dirty="0" smtClean="0"/>
                        <a:t>, </a:t>
                      </a:r>
                      <a:r>
                        <a:rPr lang="en-US" b="1" baseline="0" dirty="0" smtClean="0"/>
                        <a:t>POTS</a:t>
                      </a:r>
                      <a:endParaRPr lang="en-US" b="1" dirty="0"/>
                    </a:p>
                  </a:txBody>
                  <a:tcPr>
                    <a:solidFill>
                      <a:srgbClr val="FFFF00"/>
                    </a:solidFill>
                  </a:tcPr>
                </a:tc>
              </a:tr>
            </a:tbl>
          </a:graphicData>
        </a:graphic>
      </p:graphicFrame>
      <p:sp>
        <p:nvSpPr>
          <p:cNvPr id="24" name="TextBox 23"/>
          <p:cNvSpPr txBox="1"/>
          <p:nvPr/>
        </p:nvSpPr>
        <p:spPr>
          <a:xfrm>
            <a:off x="884407" y="5567980"/>
            <a:ext cx="7452233" cy="400110"/>
          </a:xfrm>
          <a:prstGeom prst="rect">
            <a:avLst/>
          </a:prstGeom>
          <a:noFill/>
        </p:spPr>
        <p:txBody>
          <a:bodyPr wrap="none" rtlCol="0">
            <a:spAutoFit/>
          </a:bodyPr>
          <a:lstStyle/>
          <a:p>
            <a:r>
              <a:rPr lang="en-US" sz="2000" dirty="0" smtClean="0"/>
              <a:t>What do we gain/lose by viewing network in these abstraction layers?</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mtClean="0"/>
              <a:t>Java Sockets</a:t>
            </a:r>
          </a:p>
        </p:txBody>
      </p:sp>
      <p:sp>
        <p:nvSpPr>
          <p:cNvPr id="65552" name="Text Box 16"/>
          <p:cNvSpPr txBox="1">
            <a:spLocks noChangeArrowheads="1"/>
          </p:cNvSpPr>
          <p:nvPr/>
        </p:nvSpPr>
        <p:spPr bwMode="auto">
          <a:xfrm>
            <a:off x="5737160" y="1949463"/>
            <a:ext cx="2495811" cy="400110"/>
          </a:xfrm>
          <a:prstGeom prst="rect">
            <a:avLst/>
          </a:prstGeom>
          <a:noFill/>
          <a:ln w="31750">
            <a:noFill/>
            <a:miter lim="800000"/>
            <a:headEnd/>
            <a:tailEnd/>
          </a:ln>
          <a:effectLst/>
        </p:spPr>
        <p:txBody>
          <a:bodyPr wrap="none">
            <a:spAutoFit/>
          </a:bodyPr>
          <a:lstStyle/>
          <a:p>
            <a:r>
              <a:rPr lang="en-US" sz="2000" b="1" dirty="0" err="1"/>
              <a:t>java.net.ServerSocket</a:t>
            </a:r>
            <a:endParaRPr lang="en-US" sz="2000" b="1" dirty="0"/>
          </a:p>
        </p:txBody>
      </p:sp>
      <p:sp>
        <p:nvSpPr>
          <p:cNvPr id="65553" name="Text Box 17"/>
          <p:cNvSpPr txBox="1">
            <a:spLocks noChangeArrowheads="1"/>
          </p:cNvSpPr>
          <p:nvPr/>
        </p:nvSpPr>
        <p:spPr bwMode="auto">
          <a:xfrm>
            <a:off x="894248" y="1957269"/>
            <a:ext cx="1867563" cy="400110"/>
          </a:xfrm>
          <a:prstGeom prst="rect">
            <a:avLst/>
          </a:prstGeom>
          <a:noFill/>
          <a:ln w="31750">
            <a:noFill/>
            <a:miter lim="800000"/>
            <a:headEnd/>
            <a:tailEnd/>
          </a:ln>
          <a:effectLst/>
        </p:spPr>
        <p:txBody>
          <a:bodyPr wrap="none">
            <a:spAutoFit/>
          </a:bodyPr>
          <a:lstStyle/>
          <a:p>
            <a:r>
              <a:rPr lang="en-US" sz="2000" b="1" dirty="0"/>
              <a:t>java.net. Socket</a:t>
            </a:r>
          </a:p>
        </p:txBody>
      </p:sp>
      <p:sp>
        <p:nvSpPr>
          <p:cNvPr id="18" name="Rectangle 3"/>
          <p:cNvSpPr>
            <a:spLocks noChangeArrowheads="1"/>
          </p:cNvSpPr>
          <p:nvPr/>
        </p:nvSpPr>
        <p:spPr bwMode="auto">
          <a:xfrm>
            <a:off x="762000" y="2604772"/>
            <a:ext cx="1981200" cy="2590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noAutofit/>
          </a:bodyPr>
          <a:lstStyle/>
          <a:p>
            <a:pPr algn="ctr"/>
            <a:r>
              <a:rPr lang="en-US" sz="3600" b="1" dirty="0" smtClean="0"/>
              <a:t>Client</a:t>
            </a:r>
            <a:endParaRPr lang="en-US" sz="3600" b="1" dirty="0"/>
          </a:p>
        </p:txBody>
      </p:sp>
      <p:sp>
        <p:nvSpPr>
          <p:cNvPr id="19" name="Rectangle 4"/>
          <p:cNvSpPr>
            <a:spLocks noChangeArrowheads="1"/>
          </p:cNvSpPr>
          <p:nvPr/>
        </p:nvSpPr>
        <p:spPr bwMode="auto">
          <a:xfrm>
            <a:off x="6400800" y="2680972"/>
            <a:ext cx="1981200" cy="2590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noAutofit/>
          </a:bodyPr>
          <a:lstStyle/>
          <a:p>
            <a:pPr algn="ctr"/>
            <a:r>
              <a:rPr lang="en-US" sz="2800" b="1" dirty="0" smtClean="0"/>
              <a:t>Server</a:t>
            </a:r>
            <a:endParaRPr lang="en-US" sz="2800" b="1" dirty="0"/>
          </a:p>
        </p:txBody>
      </p:sp>
      <p:sp>
        <p:nvSpPr>
          <p:cNvPr id="20" name="Text Box 6"/>
          <p:cNvSpPr txBox="1">
            <a:spLocks noChangeArrowheads="1"/>
          </p:cNvSpPr>
          <p:nvPr/>
        </p:nvSpPr>
        <p:spPr bwMode="auto">
          <a:xfrm>
            <a:off x="6588125" y="5270185"/>
            <a:ext cx="1535113" cy="579437"/>
          </a:xfrm>
          <a:prstGeom prst="rect">
            <a:avLst/>
          </a:prstGeom>
          <a:noFill/>
          <a:ln w="31750">
            <a:noFill/>
            <a:miter lim="800000"/>
            <a:headEnd/>
            <a:tailEnd/>
          </a:ln>
          <a:effectLst/>
        </p:spPr>
        <p:txBody>
          <a:bodyPr wrap="none">
            <a:spAutoFit/>
          </a:bodyPr>
          <a:lstStyle/>
          <a:p>
            <a:r>
              <a:rPr lang="en-US"/>
              <a:t>Server</a:t>
            </a:r>
          </a:p>
        </p:txBody>
      </p:sp>
      <p:sp>
        <p:nvSpPr>
          <p:cNvPr id="21" name="Line 7"/>
          <p:cNvSpPr>
            <a:spLocks noChangeShapeType="1"/>
          </p:cNvSpPr>
          <p:nvPr/>
        </p:nvSpPr>
        <p:spPr bwMode="auto">
          <a:xfrm>
            <a:off x="2962275" y="3633472"/>
            <a:ext cx="3124200" cy="381000"/>
          </a:xfrm>
          <a:prstGeom prst="line">
            <a:avLst/>
          </a:prstGeom>
          <a:noFill/>
          <a:ln w="31750">
            <a:solidFill>
              <a:srgbClr val="339966"/>
            </a:solidFill>
            <a:round/>
            <a:headEnd/>
            <a:tailEnd type="arrow" w="med" len="med"/>
          </a:ln>
          <a:effectLst/>
        </p:spPr>
        <p:txBody>
          <a:bodyPr wrap="none">
            <a:spAutoFit/>
          </a:bodyPr>
          <a:lstStyle/>
          <a:p>
            <a:endParaRPr lang="en-US"/>
          </a:p>
        </p:txBody>
      </p:sp>
      <p:sp>
        <p:nvSpPr>
          <p:cNvPr id="22" name="Text Box 8"/>
          <p:cNvSpPr txBox="1">
            <a:spLocks noChangeArrowheads="1"/>
          </p:cNvSpPr>
          <p:nvPr/>
        </p:nvSpPr>
        <p:spPr bwMode="auto">
          <a:xfrm>
            <a:off x="4162425" y="2620647"/>
            <a:ext cx="2016125" cy="579438"/>
          </a:xfrm>
          <a:prstGeom prst="rect">
            <a:avLst/>
          </a:prstGeom>
          <a:noFill/>
          <a:ln w="31750">
            <a:noFill/>
            <a:miter lim="800000"/>
            <a:headEnd/>
            <a:tailEnd/>
          </a:ln>
          <a:effectLst/>
        </p:spPr>
        <p:txBody>
          <a:bodyPr wrap="none">
            <a:spAutoFit/>
          </a:bodyPr>
          <a:lstStyle/>
          <a:p>
            <a:r>
              <a:rPr lang="en-US"/>
              <a:t>Listening</a:t>
            </a:r>
          </a:p>
        </p:txBody>
      </p:sp>
      <p:sp>
        <p:nvSpPr>
          <p:cNvPr id="23" name="AutoShape 9"/>
          <p:cNvSpPr>
            <a:spLocks noChangeArrowheads="1"/>
          </p:cNvSpPr>
          <p:nvPr/>
        </p:nvSpPr>
        <p:spPr bwMode="auto">
          <a:xfrm>
            <a:off x="3048000" y="4433572"/>
            <a:ext cx="3048000" cy="381000"/>
          </a:xfrm>
          <a:prstGeom prst="leftRightArrow">
            <a:avLst>
              <a:gd name="adj1" fmla="val 67500"/>
              <a:gd name="adj2" fmla="val 69222"/>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nchor="ctr">
            <a:spAutoFit/>
          </a:bodyPr>
          <a:lstStyle/>
          <a:p>
            <a:endParaRPr lang="en-US"/>
          </a:p>
        </p:txBody>
      </p:sp>
      <p:sp>
        <p:nvSpPr>
          <p:cNvPr id="24" name="Text Box 10"/>
          <p:cNvSpPr txBox="1">
            <a:spLocks noChangeArrowheads="1"/>
          </p:cNvSpPr>
          <p:nvPr/>
        </p:nvSpPr>
        <p:spPr bwMode="auto">
          <a:xfrm>
            <a:off x="3403600" y="3139760"/>
            <a:ext cx="1725613" cy="579437"/>
          </a:xfrm>
          <a:prstGeom prst="rect">
            <a:avLst/>
          </a:prstGeom>
          <a:noFill/>
          <a:ln w="31750">
            <a:noFill/>
            <a:miter lim="800000"/>
            <a:headEnd/>
            <a:tailEnd/>
          </a:ln>
          <a:effectLst/>
        </p:spPr>
        <p:txBody>
          <a:bodyPr wrap="none">
            <a:spAutoFit/>
          </a:bodyPr>
          <a:lstStyle/>
          <a:p>
            <a:r>
              <a:rPr lang="en-US"/>
              <a:t>request</a:t>
            </a:r>
          </a:p>
        </p:txBody>
      </p:sp>
      <p:sp>
        <p:nvSpPr>
          <p:cNvPr id="25" name="Text Box 11"/>
          <p:cNvSpPr txBox="1">
            <a:spLocks noChangeArrowheads="1"/>
          </p:cNvSpPr>
          <p:nvPr/>
        </p:nvSpPr>
        <p:spPr bwMode="auto">
          <a:xfrm>
            <a:off x="3430588" y="4819335"/>
            <a:ext cx="2384425" cy="579437"/>
          </a:xfrm>
          <a:prstGeom prst="rect">
            <a:avLst/>
          </a:prstGeom>
          <a:noFill/>
          <a:ln w="31750">
            <a:noFill/>
            <a:miter lim="800000"/>
            <a:headEnd/>
            <a:tailEnd/>
          </a:ln>
          <a:effectLst/>
        </p:spPr>
        <p:txBody>
          <a:bodyPr wrap="none">
            <a:spAutoFit/>
          </a:bodyPr>
          <a:lstStyle/>
          <a:p>
            <a:r>
              <a:rPr lang="en-US" dirty="0"/>
              <a:t>connection</a:t>
            </a:r>
          </a:p>
        </p:txBody>
      </p:sp>
      <p:sp>
        <p:nvSpPr>
          <p:cNvPr id="26" name="Rectangle 12"/>
          <p:cNvSpPr>
            <a:spLocks noChangeArrowheads="1"/>
          </p:cNvSpPr>
          <p:nvPr/>
        </p:nvSpPr>
        <p:spPr bwMode="auto">
          <a:xfrm>
            <a:off x="6172200" y="2833372"/>
            <a:ext cx="228600" cy="2286000"/>
          </a:xfrm>
          <a:prstGeom prst="rect">
            <a:avLst/>
          </a:prstGeom>
          <a:solidFill>
            <a:srgbClr val="00FFFF"/>
          </a:solidFill>
          <a:ln w="31750">
            <a:solidFill>
              <a:srgbClr val="339966"/>
            </a:solidFill>
            <a:miter lim="800000"/>
            <a:headEnd/>
            <a:tailEnd/>
          </a:ln>
          <a:effectLst/>
        </p:spPr>
        <p:txBody>
          <a:bodyPr wrap="none" anchor="ctr">
            <a:spAutoFit/>
          </a:bodyPr>
          <a:lstStyle/>
          <a:p>
            <a:endParaRPr lang="en-US"/>
          </a:p>
        </p:txBody>
      </p:sp>
      <p:sp>
        <p:nvSpPr>
          <p:cNvPr id="27" name="Rectangle 13"/>
          <p:cNvSpPr>
            <a:spLocks noChangeArrowheads="1"/>
          </p:cNvSpPr>
          <p:nvPr/>
        </p:nvSpPr>
        <p:spPr bwMode="auto">
          <a:xfrm>
            <a:off x="2743200" y="2757172"/>
            <a:ext cx="228600" cy="2286000"/>
          </a:xfrm>
          <a:prstGeom prst="rect">
            <a:avLst/>
          </a:prstGeom>
          <a:solidFill>
            <a:srgbClr val="00FFFF"/>
          </a:solidFill>
          <a:ln w="31750">
            <a:solidFill>
              <a:srgbClr val="339966"/>
            </a:solidFill>
            <a:miter lim="800000"/>
            <a:headEnd/>
            <a:tailEnd/>
          </a:ln>
          <a:effectLst/>
        </p:spPr>
        <p:txBody>
          <a:bodyPr wrap="none" anchor="ctr">
            <a:spAutoFit/>
          </a:bodyPr>
          <a:lstStyle/>
          <a:p>
            <a:endParaRPr lang="en-US"/>
          </a:p>
        </p:txBody>
      </p:sp>
      <p:sp>
        <p:nvSpPr>
          <p:cNvPr id="28" name="Text Box 14"/>
          <p:cNvSpPr txBox="1">
            <a:spLocks noChangeArrowheads="1"/>
          </p:cNvSpPr>
          <p:nvPr/>
        </p:nvSpPr>
        <p:spPr bwMode="auto">
          <a:xfrm>
            <a:off x="5794322" y="5287962"/>
            <a:ext cx="1008063" cy="579438"/>
          </a:xfrm>
          <a:prstGeom prst="rect">
            <a:avLst/>
          </a:prstGeom>
          <a:noFill/>
          <a:ln w="31750">
            <a:noFill/>
            <a:miter lim="800000"/>
            <a:headEnd/>
            <a:tailEnd/>
          </a:ln>
          <a:effectLst/>
        </p:spPr>
        <p:txBody>
          <a:bodyPr wrap="none">
            <a:spAutoFit/>
          </a:bodyPr>
          <a:lstStyle/>
          <a:p>
            <a:r>
              <a:rPr lang="en-US" dirty="0"/>
              <a:t>Port</a:t>
            </a:r>
          </a:p>
        </p:txBody>
      </p:sp>
      <p:sp>
        <p:nvSpPr>
          <p:cNvPr id="29" name="Text Box 15"/>
          <p:cNvSpPr txBox="1">
            <a:spLocks noChangeArrowheads="1"/>
          </p:cNvSpPr>
          <p:nvPr/>
        </p:nvSpPr>
        <p:spPr bwMode="auto">
          <a:xfrm>
            <a:off x="2438400" y="5347972"/>
            <a:ext cx="705321" cy="369332"/>
          </a:xfrm>
          <a:prstGeom prst="rect">
            <a:avLst/>
          </a:prstGeom>
          <a:noFill/>
          <a:ln w="31750">
            <a:noFill/>
            <a:miter lim="800000"/>
            <a:headEnd/>
            <a:tailEnd/>
          </a:ln>
          <a:effectLst/>
        </p:spPr>
        <p:txBody>
          <a:bodyPr wrap="square">
            <a:spAutoFit/>
          </a:bodyPr>
          <a:lstStyle/>
          <a:p>
            <a:r>
              <a:rPr lang="en-US" dirty="0"/>
              <a:t>Port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mtClean="0"/>
              <a:t>java.net.ServerSocket</a:t>
            </a:r>
          </a:p>
        </p:txBody>
      </p:sp>
      <p:sp>
        <p:nvSpPr>
          <p:cNvPr id="66564" name="Text Box 4"/>
          <p:cNvSpPr txBox="1">
            <a:spLocks noChangeArrowheads="1"/>
          </p:cNvSpPr>
          <p:nvPr/>
        </p:nvSpPr>
        <p:spPr bwMode="auto">
          <a:xfrm>
            <a:off x="893448" y="1970560"/>
            <a:ext cx="7318375" cy="1015663"/>
          </a:xfrm>
          <a:prstGeom prst="rect">
            <a:avLst/>
          </a:prstGeom>
          <a:noFill/>
          <a:ln w="31750">
            <a:noFill/>
            <a:miter lim="800000"/>
            <a:headEnd/>
            <a:tailEnd/>
          </a:ln>
          <a:effectLst/>
        </p:spPr>
        <p:txBody>
          <a:bodyPr>
            <a:spAutoFit/>
          </a:bodyPr>
          <a:lstStyle/>
          <a:p>
            <a:r>
              <a:rPr lang="en-US" sz="2000" dirty="0"/>
              <a:t>public </a:t>
            </a:r>
            <a:r>
              <a:rPr lang="en-US" sz="2000" dirty="0" err="1"/>
              <a:t>ServerSocket</a:t>
            </a:r>
            <a:r>
              <a:rPr lang="en-US" sz="2000" dirty="0"/>
              <a:t>(</a:t>
            </a:r>
            <a:r>
              <a:rPr lang="en-US" sz="2000" dirty="0" err="1"/>
              <a:t>int</a:t>
            </a:r>
            <a:r>
              <a:rPr lang="en-US" sz="2000" dirty="0"/>
              <a:t> port) </a:t>
            </a:r>
            <a:r>
              <a:rPr lang="en-US" sz="2000" dirty="0" smtClean="0"/>
              <a:t>throws </a:t>
            </a:r>
            <a:r>
              <a:rPr lang="en-US" sz="2000" dirty="0"/>
              <a:t>IOException</a:t>
            </a:r>
          </a:p>
          <a:p>
            <a:r>
              <a:rPr lang="en-US" sz="2000" dirty="0"/>
              <a:t>   EFFECTS: Initializes this to a </a:t>
            </a:r>
            <a:r>
              <a:rPr lang="en-US" sz="2000" dirty="0" smtClean="0"/>
              <a:t>new </a:t>
            </a:r>
            <a:r>
              <a:rPr lang="en-US" sz="2000" dirty="0"/>
              <a:t>server socket on port.  If the </a:t>
            </a:r>
          </a:p>
          <a:p>
            <a:r>
              <a:rPr lang="en-US" sz="2000" dirty="0"/>
              <a:t>       socket cannot be created, </a:t>
            </a:r>
            <a:r>
              <a:rPr lang="en-US" sz="2000" dirty="0" smtClean="0"/>
              <a:t>throws </a:t>
            </a:r>
            <a:r>
              <a:rPr lang="en-US" sz="2000" dirty="0"/>
              <a:t>IOException.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Today</a:t>
            </a:r>
            <a:endParaRPr lang="en-US" dirty="0"/>
          </a:p>
        </p:txBody>
      </p:sp>
      <p:sp>
        <p:nvSpPr>
          <p:cNvPr id="3" name="Content Placeholder 2"/>
          <p:cNvSpPr>
            <a:spLocks noGrp="1"/>
          </p:cNvSpPr>
          <p:nvPr>
            <p:ph idx="1"/>
          </p:nvPr>
        </p:nvSpPr>
        <p:spPr/>
        <p:txBody>
          <a:bodyPr/>
          <a:lstStyle/>
          <a:p>
            <a:r>
              <a:rPr lang="en-US" dirty="0" smtClean="0"/>
              <a:t>PS5 (finally!)</a:t>
            </a:r>
          </a:p>
          <a:p>
            <a:r>
              <a:rPr lang="en-US" dirty="0" smtClean="0"/>
              <a:t>Networking</a:t>
            </a:r>
          </a:p>
        </p:txBody>
      </p:sp>
      <p:sp>
        <p:nvSpPr>
          <p:cNvPr id="4" name="Rectangle 3"/>
          <p:cNvSpPr/>
          <p:nvPr/>
        </p:nvSpPr>
        <p:spPr>
          <a:xfrm>
            <a:off x="6477000" y="5334000"/>
            <a:ext cx="838200" cy="369332"/>
          </a:xfrm>
          <a:prstGeom prst="rect">
            <a:avLst/>
          </a:prstGeom>
        </p:spPr>
        <p:txBody>
          <a:bodyPr wrap="square">
            <a:spAutoFit/>
          </a:bodyPr>
          <a:lstStyle/>
          <a:p>
            <a:r>
              <a:rPr lang="en-US" dirty="0" smtClean="0">
                <a:hlinkClick r:id="rId3"/>
              </a:rPr>
              <a:t>Excuse</a:t>
            </a:r>
            <a:endParaRPr lang="en-US" dirty="0"/>
          </a:p>
        </p:txBody>
      </p:sp>
      <p:sp>
        <p:nvSpPr>
          <p:cNvPr id="5" name="TextBox 4"/>
          <p:cNvSpPr txBox="1"/>
          <p:nvPr/>
        </p:nvSpPr>
        <p:spPr>
          <a:xfrm>
            <a:off x="6553200" y="5791200"/>
            <a:ext cx="815864" cy="369332"/>
          </a:xfrm>
          <a:prstGeom prst="rect">
            <a:avLst/>
          </a:prstGeom>
          <a:noFill/>
        </p:spPr>
        <p:txBody>
          <a:bodyPr wrap="none" rtlCol="0">
            <a:spAutoFit/>
          </a:bodyPr>
          <a:lstStyle/>
          <a:p>
            <a:r>
              <a:rPr lang="en-US" dirty="0" smtClean="0">
                <a:hlinkClick r:id="rId4"/>
              </a:rPr>
              <a:t>Excuse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p:cNvSpPr>
            <a:spLocks noChangeArrowheads="1"/>
          </p:cNvSpPr>
          <p:nvPr/>
        </p:nvSpPr>
        <p:spPr bwMode="auto">
          <a:xfrm>
            <a:off x="373063" y="539889"/>
            <a:ext cx="8618537" cy="5632311"/>
          </a:xfrm>
          <a:prstGeom prst="rect">
            <a:avLst/>
          </a:prstGeom>
          <a:noFill/>
          <a:ln w="31750">
            <a:noFill/>
            <a:miter lim="800000"/>
            <a:headEnd/>
            <a:tailEnd/>
          </a:ln>
          <a:effectLst/>
        </p:spPr>
        <p:txBody>
          <a:bodyPr>
            <a:spAutoFit/>
          </a:bodyPr>
          <a:lstStyle/>
          <a:p>
            <a:r>
              <a:rPr lang="en-US" sz="2000" b="1" dirty="0"/>
              <a:t>import</a:t>
            </a:r>
            <a:r>
              <a:rPr lang="en-US" sz="2000" dirty="0"/>
              <a:t> </a:t>
            </a:r>
            <a:r>
              <a:rPr lang="en-US" sz="2000" dirty="0" err="1" smtClean="0"/>
              <a:t>java.net.ServerSocket</a:t>
            </a:r>
            <a:r>
              <a:rPr lang="en-US" sz="2000" dirty="0" smtClean="0"/>
              <a:t>;</a:t>
            </a:r>
            <a:endParaRPr lang="en-US" sz="2000" dirty="0"/>
          </a:p>
          <a:p>
            <a:r>
              <a:rPr lang="en-US" sz="2000" b="1" dirty="0"/>
              <a:t>import</a:t>
            </a:r>
            <a:r>
              <a:rPr lang="en-US" sz="2000" dirty="0"/>
              <a:t> </a:t>
            </a:r>
            <a:r>
              <a:rPr lang="en-US" sz="2000" dirty="0" err="1"/>
              <a:t>java.io.IOException</a:t>
            </a:r>
            <a:r>
              <a:rPr lang="en-US" sz="2000" dirty="0"/>
              <a:t>;</a:t>
            </a:r>
          </a:p>
          <a:p>
            <a:endParaRPr lang="en-US" sz="2000" dirty="0"/>
          </a:p>
          <a:p>
            <a:r>
              <a:rPr lang="en-US" sz="2000" b="1" dirty="0"/>
              <a:t>public</a:t>
            </a:r>
            <a:r>
              <a:rPr lang="en-US" sz="2000" dirty="0"/>
              <a:t> </a:t>
            </a:r>
            <a:r>
              <a:rPr lang="en-US" sz="2000" b="1" dirty="0"/>
              <a:t>class</a:t>
            </a:r>
            <a:r>
              <a:rPr lang="en-US" sz="2000" dirty="0"/>
              <a:t> Network {</a:t>
            </a:r>
          </a:p>
          <a:p>
            <a:r>
              <a:rPr lang="en-US" sz="2000" b="1" dirty="0"/>
              <a:t>   static</a:t>
            </a:r>
            <a:r>
              <a:rPr lang="en-US" sz="2000" dirty="0"/>
              <a:t> </a:t>
            </a:r>
            <a:r>
              <a:rPr lang="en-US" sz="2000" b="1" dirty="0"/>
              <a:t>public</a:t>
            </a:r>
            <a:r>
              <a:rPr lang="en-US" sz="2000" dirty="0"/>
              <a:t> </a:t>
            </a:r>
            <a:r>
              <a:rPr lang="en-US" sz="2000" b="1" dirty="0"/>
              <a:t>void</a:t>
            </a:r>
            <a:r>
              <a:rPr lang="en-US" sz="2000" dirty="0"/>
              <a:t> main(String </a:t>
            </a:r>
            <a:r>
              <a:rPr lang="en-US" sz="2000" dirty="0" err="1"/>
              <a:t>args</a:t>
            </a:r>
            <a:r>
              <a:rPr lang="en-US" sz="2000" dirty="0"/>
              <a:t>[]) {</a:t>
            </a:r>
          </a:p>
          <a:p>
            <a:r>
              <a:rPr lang="en-US" sz="2000" dirty="0"/>
              <a:t>      </a:t>
            </a:r>
            <a:r>
              <a:rPr lang="en-US" sz="2000" dirty="0" err="1"/>
              <a:t>ServerSocket</a:t>
            </a:r>
            <a:r>
              <a:rPr lang="en-US" sz="2000" dirty="0"/>
              <a:t> ss1, ss2;</a:t>
            </a:r>
          </a:p>
          <a:p>
            <a:r>
              <a:rPr lang="en-US" sz="2000" b="1" dirty="0"/>
              <a:t>      try</a:t>
            </a:r>
            <a:r>
              <a:rPr lang="en-US" sz="2000" dirty="0"/>
              <a:t> {</a:t>
            </a:r>
          </a:p>
          <a:p>
            <a:r>
              <a:rPr lang="en-US" sz="2000" dirty="0"/>
              <a:t>          ss1 = </a:t>
            </a:r>
            <a:r>
              <a:rPr lang="en-US" sz="2000" b="1" dirty="0"/>
              <a:t>new</a:t>
            </a:r>
            <a:r>
              <a:rPr lang="en-US" sz="2000" dirty="0"/>
              <a:t> </a:t>
            </a:r>
            <a:r>
              <a:rPr lang="en-US" sz="2000" dirty="0" err="1"/>
              <a:t>ServerSocket</a:t>
            </a:r>
            <a:r>
              <a:rPr lang="en-US" sz="2000" dirty="0"/>
              <a:t> (8000);</a:t>
            </a:r>
          </a:p>
          <a:p>
            <a:r>
              <a:rPr lang="en-US" sz="2000" dirty="0"/>
              <a:t>      } </a:t>
            </a:r>
            <a:r>
              <a:rPr lang="en-US" sz="2000" b="1" dirty="0"/>
              <a:t>catch</a:t>
            </a:r>
            <a:r>
              <a:rPr lang="en-US" sz="2000" dirty="0"/>
              <a:t> (IOException </a:t>
            </a:r>
            <a:r>
              <a:rPr lang="en-US" sz="2000" dirty="0" err="1"/>
              <a:t>ioe</a:t>
            </a:r>
            <a:r>
              <a:rPr lang="en-US" sz="2000" dirty="0"/>
              <a:t>) {</a:t>
            </a:r>
          </a:p>
          <a:p>
            <a:r>
              <a:rPr lang="en-US" sz="2000" dirty="0"/>
              <a:t>          </a:t>
            </a:r>
            <a:r>
              <a:rPr lang="en-US" sz="2000" dirty="0" err="1"/>
              <a:t>System.</a:t>
            </a:r>
            <a:r>
              <a:rPr lang="en-US" sz="2000" i="1" dirty="0" err="1"/>
              <a:t>err</a:t>
            </a:r>
            <a:r>
              <a:rPr lang="en-US" sz="2000" dirty="0" err="1"/>
              <a:t>.println</a:t>
            </a:r>
            <a:r>
              <a:rPr lang="en-US" sz="2000" dirty="0"/>
              <a:t> ("Exception 1: " + </a:t>
            </a:r>
            <a:r>
              <a:rPr lang="en-US" sz="2000" dirty="0" err="1"/>
              <a:t>ioe</a:t>
            </a:r>
            <a:r>
              <a:rPr lang="en-US" sz="2000" dirty="0"/>
              <a:t>);</a:t>
            </a:r>
          </a:p>
          <a:p>
            <a:r>
              <a:rPr lang="en-US" sz="2000" dirty="0"/>
              <a:t>      }</a:t>
            </a:r>
          </a:p>
          <a:p>
            <a:r>
              <a:rPr lang="en-US" sz="2000" b="1" dirty="0"/>
              <a:t>      try</a:t>
            </a:r>
            <a:r>
              <a:rPr lang="en-US" sz="2000" dirty="0"/>
              <a:t> {</a:t>
            </a:r>
          </a:p>
          <a:p>
            <a:r>
              <a:rPr lang="en-US" sz="2000" dirty="0"/>
              <a:t>         ss2 = </a:t>
            </a:r>
            <a:r>
              <a:rPr lang="en-US" sz="2000" b="1" dirty="0"/>
              <a:t>new</a:t>
            </a:r>
            <a:r>
              <a:rPr lang="en-US" sz="2000" dirty="0"/>
              <a:t> </a:t>
            </a:r>
            <a:r>
              <a:rPr lang="en-US" sz="2000" dirty="0" err="1"/>
              <a:t>ServerSocket</a:t>
            </a:r>
            <a:r>
              <a:rPr lang="en-US" sz="2000" dirty="0"/>
              <a:t> (8000);</a:t>
            </a:r>
          </a:p>
          <a:p>
            <a:r>
              <a:rPr lang="en-US" sz="2000" dirty="0"/>
              <a:t>      } </a:t>
            </a:r>
            <a:r>
              <a:rPr lang="en-US" sz="2000" b="1" dirty="0"/>
              <a:t>catch</a:t>
            </a:r>
            <a:r>
              <a:rPr lang="en-US" sz="2000" dirty="0"/>
              <a:t> (IOException </a:t>
            </a:r>
            <a:r>
              <a:rPr lang="en-US" sz="2000" dirty="0" err="1"/>
              <a:t>ioe</a:t>
            </a:r>
            <a:r>
              <a:rPr lang="en-US" sz="2000" dirty="0"/>
              <a:t>) {</a:t>
            </a:r>
          </a:p>
          <a:p>
            <a:r>
              <a:rPr lang="en-US" sz="2000" dirty="0"/>
              <a:t>         </a:t>
            </a:r>
            <a:r>
              <a:rPr lang="en-US" sz="2000" dirty="0" err="1"/>
              <a:t>System.</a:t>
            </a:r>
            <a:r>
              <a:rPr lang="en-US" sz="2000" i="1" dirty="0" err="1"/>
              <a:t>err</a:t>
            </a:r>
            <a:r>
              <a:rPr lang="en-US" sz="2000" dirty="0" err="1"/>
              <a:t>.println</a:t>
            </a:r>
            <a:r>
              <a:rPr lang="en-US" sz="2000" dirty="0"/>
              <a:t> ("Exception 2: " + </a:t>
            </a:r>
            <a:r>
              <a:rPr lang="en-US" sz="2000" dirty="0" err="1"/>
              <a:t>ioe</a:t>
            </a:r>
            <a:r>
              <a:rPr lang="en-US" sz="2000" dirty="0"/>
              <a:t>);</a:t>
            </a:r>
          </a:p>
          <a:p>
            <a:r>
              <a:rPr lang="en-US" sz="2000" dirty="0"/>
              <a:t>     </a:t>
            </a:r>
            <a:r>
              <a:rPr lang="en-US" sz="2000" dirty="0" smtClean="0"/>
              <a:t>}</a:t>
            </a:r>
          </a:p>
          <a:p>
            <a:r>
              <a:rPr lang="en-US" sz="2000" dirty="0" smtClean="0"/>
              <a:t>  }</a:t>
            </a:r>
          </a:p>
          <a:p>
            <a:r>
              <a:rPr lang="en-US" sz="2000" dirty="0" smtClean="0"/>
              <a:t>}</a:t>
            </a:r>
            <a:endParaRPr 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525463" y="457200"/>
            <a:ext cx="8618537" cy="5632311"/>
          </a:xfrm>
          <a:prstGeom prst="rect">
            <a:avLst/>
          </a:prstGeom>
          <a:noFill/>
          <a:ln w="31750">
            <a:noFill/>
            <a:miter lim="800000"/>
            <a:headEnd/>
            <a:tailEnd/>
          </a:ln>
          <a:effectLst/>
        </p:spPr>
        <p:txBody>
          <a:bodyPr>
            <a:spAutoFit/>
          </a:bodyPr>
          <a:lstStyle/>
          <a:p>
            <a:r>
              <a:rPr lang="en-US" sz="2000" b="1" dirty="0"/>
              <a:t>import</a:t>
            </a:r>
            <a:r>
              <a:rPr lang="en-US" sz="2000" dirty="0"/>
              <a:t> </a:t>
            </a:r>
            <a:r>
              <a:rPr lang="en-US" sz="2000" dirty="0" err="1" smtClean="0"/>
              <a:t>java.net.ServerSocket</a:t>
            </a:r>
            <a:r>
              <a:rPr lang="en-US" sz="2000" dirty="0" smtClean="0"/>
              <a:t>;</a:t>
            </a:r>
            <a:endParaRPr lang="en-US" sz="2000" dirty="0"/>
          </a:p>
          <a:p>
            <a:r>
              <a:rPr lang="en-US" sz="2000" b="1" dirty="0"/>
              <a:t>import</a:t>
            </a:r>
            <a:r>
              <a:rPr lang="en-US" sz="2000" dirty="0"/>
              <a:t> </a:t>
            </a:r>
            <a:r>
              <a:rPr lang="en-US" sz="2000" dirty="0" err="1"/>
              <a:t>java.io.IOException</a:t>
            </a:r>
            <a:r>
              <a:rPr lang="en-US" sz="2000" dirty="0"/>
              <a:t>;</a:t>
            </a:r>
          </a:p>
          <a:p>
            <a:endParaRPr lang="en-US" sz="2000" dirty="0"/>
          </a:p>
          <a:p>
            <a:r>
              <a:rPr lang="en-US" sz="2000" b="1" dirty="0"/>
              <a:t>public</a:t>
            </a:r>
            <a:r>
              <a:rPr lang="en-US" sz="2000" dirty="0"/>
              <a:t> </a:t>
            </a:r>
            <a:r>
              <a:rPr lang="en-US" sz="2000" b="1" dirty="0"/>
              <a:t>class</a:t>
            </a:r>
            <a:r>
              <a:rPr lang="en-US" sz="2000" dirty="0"/>
              <a:t> Network {</a:t>
            </a:r>
          </a:p>
          <a:p>
            <a:r>
              <a:rPr lang="en-US" sz="2000" b="1" dirty="0"/>
              <a:t>   static</a:t>
            </a:r>
            <a:r>
              <a:rPr lang="en-US" sz="2000" dirty="0"/>
              <a:t> </a:t>
            </a:r>
            <a:r>
              <a:rPr lang="en-US" sz="2000" b="1" dirty="0"/>
              <a:t>public</a:t>
            </a:r>
            <a:r>
              <a:rPr lang="en-US" sz="2000" dirty="0"/>
              <a:t> </a:t>
            </a:r>
            <a:r>
              <a:rPr lang="en-US" sz="2000" b="1" dirty="0"/>
              <a:t>void</a:t>
            </a:r>
            <a:r>
              <a:rPr lang="en-US" sz="2000" dirty="0"/>
              <a:t> main(String </a:t>
            </a:r>
            <a:r>
              <a:rPr lang="en-US" sz="2000" dirty="0" err="1"/>
              <a:t>args</a:t>
            </a:r>
            <a:r>
              <a:rPr lang="en-US" sz="2000" dirty="0"/>
              <a:t>[]) {</a:t>
            </a:r>
          </a:p>
          <a:p>
            <a:r>
              <a:rPr lang="en-US" sz="2000" dirty="0"/>
              <a:t>      </a:t>
            </a:r>
            <a:r>
              <a:rPr lang="en-US" sz="2000" dirty="0" err="1"/>
              <a:t>ServerSocket</a:t>
            </a:r>
            <a:r>
              <a:rPr lang="en-US" sz="2000" dirty="0"/>
              <a:t> ss1, ss2;</a:t>
            </a:r>
          </a:p>
          <a:p>
            <a:r>
              <a:rPr lang="en-US" sz="2000" b="1" dirty="0"/>
              <a:t>      try</a:t>
            </a:r>
            <a:r>
              <a:rPr lang="en-US" sz="2000" dirty="0"/>
              <a:t> {</a:t>
            </a:r>
          </a:p>
          <a:p>
            <a:r>
              <a:rPr lang="en-US" sz="2000" dirty="0"/>
              <a:t>          ss1 = </a:t>
            </a:r>
            <a:r>
              <a:rPr lang="en-US" sz="2000" b="1" dirty="0"/>
              <a:t>new</a:t>
            </a:r>
            <a:r>
              <a:rPr lang="en-US" sz="2000" dirty="0"/>
              <a:t> </a:t>
            </a:r>
            <a:r>
              <a:rPr lang="en-US" sz="2000" dirty="0" err="1"/>
              <a:t>ServerSocket</a:t>
            </a:r>
            <a:r>
              <a:rPr lang="en-US" sz="2000" dirty="0"/>
              <a:t> (8000);</a:t>
            </a:r>
          </a:p>
          <a:p>
            <a:r>
              <a:rPr lang="en-US" sz="2000" dirty="0"/>
              <a:t>      } </a:t>
            </a:r>
            <a:r>
              <a:rPr lang="en-US" sz="2000" b="1" dirty="0"/>
              <a:t>catch</a:t>
            </a:r>
            <a:r>
              <a:rPr lang="en-US" sz="2000" dirty="0"/>
              <a:t> (IOException </a:t>
            </a:r>
            <a:r>
              <a:rPr lang="en-US" sz="2000" dirty="0" err="1"/>
              <a:t>ioe</a:t>
            </a:r>
            <a:r>
              <a:rPr lang="en-US" sz="2000" dirty="0"/>
              <a:t>) {</a:t>
            </a:r>
          </a:p>
          <a:p>
            <a:r>
              <a:rPr lang="en-US" sz="2000" dirty="0"/>
              <a:t>          </a:t>
            </a:r>
            <a:r>
              <a:rPr lang="en-US" sz="2000" dirty="0" err="1"/>
              <a:t>System.</a:t>
            </a:r>
            <a:r>
              <a:rPr lang="en-US" sz="2000" i="1" dirty="0" err="1"/>
              <a:t>err</a:t>
            </a:r>
            <a:r>
              <a:rPr lang="en-US" sz="2000" dirty="0" err="1"/>
              <a:t>.println</a:t>
            </a:r>
            <a:r>
              <a:rPr lang="en-US" sz="2000" dirty="0"/>
              <a:t> ("Exception 1: " + </a:t>
            </a:r>
            <a:r>
              <a:rPr lang="en-US" sz="2000" dirty="0" err="1"/>
              <a:t>ioe</a:t>
            </a:r>
            <a:r>
              <a:rPr lang="en-US" sz="2000" dirty="0"/>
              <a:t>);</a:t>
            </a:r>
          </a:p>
          <a:p>
            <a:r>
              <a:rPr lang="en-US" sz="2000" dirty="0"/>
              <a:t>      }</a:t>
            </a:r>
          </a:p>
          <a:p>
            <a:r>
              <a:rPr lang="en-US" sz="2000" b="1" dirty="0"/>
              <a:t>      try</a:t>
            </a:r>
            <a:r>
              <a:rPr lang="en-US" sz="2000" dirty="0"/>
              <a:t> {</a:t>
            </a:r>
          </a:p>
          <a:p>
            <a:r>
              <a:rPr lang="en-US" sz="2000" dirty="0"/>
              <a:t>         ss2 = </a:t>
            </a:r>
            <a:r>
              <a:rPr lang="en-US" sz="2000" b="1" dirty="0"/>
              <a:t>new</a:t>
            </a:r>
            <a:r>
              <a:rPr lang="en-US" sz="2000" dirty="0"/>
              <a:t> </a:t>
            </a:r>
            <a:r>
              <a:rPr lang="en-US" sz="2000" dirty="0" err="1"/>
              <a:t>ServerSocket</a:t>
            </a:r>
            <a:r>
              <a:rPr lang="en-US" sz="2000" dirty="0"/>
              <a:t> (8000);</a:t>
            </a:r>
          </a:p>
          <a:p>
            <a:r>
              <a:rPr lang="en-US" sz="2000" dirty="0"/>
              <a:t>      } </a:t>
            </a:r>
            <a:r>
              <a:rPr lang="en-US" sz="2000" b="1" dirty="0"/>
              <a:t>catch</a:t>
            </a:r>
            <a:r>
              <a:rPr lang="en-US" sz="2000" dirty="0"/>
              <a:t> (IOException </a:t>
            </a:r>
            <a:r>
              <a:rPr lang="en-US" sz="2000" dirty="0" err="1"/>
              <a:t>ioe</a:t>
            </a:r>
            <a:r>
              <a:rPr lang="en-US" sz="2000" dirty="0"/>
              <a:t>) {</a:t>
            </a:r>
          </a:p>
          <a:p>
            <a:r>
              <a:rPr lang="en-US" sz="2000" dirty="0"/>
              <a:t>         </a:t>
            </a:r>
            <a:r>
              <a:rPr lang="en-US" sz="2000" dirty="0" err="1"/>
              <a:t>System.</a:t>
            </a:r>
            <a:r>
              <a:rPr lang="en-US" sz="2000" i="1" dirty="0" err="1"/>
              <a:t>err</a:t>
            </a:r>
            <a:r>
              <a:rPr lang="en-US" sz="2000" dirty="0" err="1"/>
              <a:t>.println</a:t>
            </a:r>
            <a:r>
              <a:rPr lang="en-US" sz="2000" dirty="0"/>
              <a:t> ("Exception 2: " + </a:t>
            </a:r>
            <a:r>
              <a:rPr lang="en-US" sz="2000" dirty="0" err="1"/>
              <a:t>ioe</a:t>
            </a:r>
            <a:r>
              <a:rPr lang="en-US" sz="2000" dirty="0"/>
              <a:t>);</a:t>
            </a:r>
          </a:p>
          <a:p>
            <a:r>
              <a:rPr lang="en-US" sz="2000" dirty="0"/>
              <a:t>     </a:t>
            </a:r>
            <a:r>
              <a:rPr lang="en-US" sz="2000" dirty="0" smtClean="0"/>
              <a:t>}</a:t>
            </a:r>
          </a:p>
          <a:p>
            <a:r>
              <a:rPr lang="en-US" sz="2000" dirty="0" smtClean="0"/>
              <a:t>  }</a:t>
            </a:r>
          </a:p>
          <a:p>
            <a:r>
              <a:rPr lang="en-US" sz="2000" dirty="0" smtClean="0"/>
              <a:t>}</a:t>
            </a:r>
            <a:endParaRPr lang="en-US" sz="2000" dirty="0"/>
          </a:p>
        </p:txBody>
      </p:sp>
      <p:pic>
        <p:nvPicPr>
          <p:cNvPr id="3075" name="Picture 3"/>
          <p:cNvPicPr>
            <a:picLocks noChangeAspect="1" noChangeArrowheads="1"/>
          </p:cNvPicPr>
          <p:nvPr/>
        </p:nvPicPr>
        <p:blipFill>
          <a:blip r:embed="rId2" cstate="print"/>
          <a:srcRect/>
          <a:stretch>
            <a:fillRect/>
          </a:stretch>
        </p:blipFill>
        <p:spPr bwMode="auto">
          <a:xfrm>
            <a:off x="3505200" y="1981200"/>
            <a:ext cx="4455574" cy="3483748"/>
          </a:xfrm>
          <a:prstGeom prst="rect">
            <a:avLst/>
          </a:prstGeom>
          <a:noFill/>
          <a:ln w="9525">
            <a:noFill/>
            <a:miter lim="800000"/>
            <a:headEnd/>
            <a:tailEnd/>
          </a:ln>
        </p:spPr>
      </p:pic>
      <p:sp>
        <p:nvSpPr>
          <p:cNvPr id="10" name="Rectangle 9"/>
          <p:cNvSpPr/>
          <p:nvPr/>
        </p:nvSpPr>
        <p:spPr>
          <a:xfrm>
            <a:off x="1039090" y="5680306"/>
            <a:ext cx="6260996" cy="646331"/>
          </a:xfrm>
          <a:prstGeom prst="rect">
            <a:avLst/>
          </a:prstGeom>
        </p:spPr>
        <p:txBody>
          <a:bodyPr wrap="square">
            <a:spAutoFit/>
          </a:bodyPr>
          <a:lstStyle/>
          <a:p>
            <a:r>
              <a:rPr lang="en-US" dirty="0" smtClean="0">
                <a:solidFill>
                  <a:srgbClr val="FF0000"/>
                </a:solidFill>
              </a:rPr>
              <a:t>Exception 2: </a:t>
            </a:r>
            <a:r>
              <a:rPr lang="en-US" u="sng" dirty="0" err="1" smtClean="0"/>
              <a:t>java.net.SocketException</a:t>
            </a:r>
            <a:r>
              <a:rPr lang="en-US" dirty="0" smtClean="0">
                <a:solidFill>
                  <a:srgbClr val="FF0000"/>
                </a:solidFill>
              </a:rPr>
              <a:t>: </a:t>
            </a:r>
            <a:endParaRPr lang="en-US" dirty="0" smtClean="0">
              <a:solidFill>
                <a:srgbClr val="FF0000"/>
              </a:solidFill>
            </a:endParaRPr>
          </a:p>
          <a:p>
            <a:r>
              <a:rPr lang="en-US" dirty="0" smtClean="0">
                <a:solidFill>
                  <a:srgbClr val="FF0000"/>
                </a:solidFill>
              </a:rPr>
              <a:t> </a:t>
            </a:r>
            <a:r>
              <a:rPr lang="en-US" dirty="0" smtClean="0">
                <a:solidFill>
                  <a:srgbClr val="FF0000"/>
                </a:solidFill>
              </a:rPr>
              <a:t>  Unrecognized </a:t>
            </a:r>
            <a:r>
              <a:rPr lang="en-US" dirty="0" smtClean="0">
                <a:solidFill>
                  <a:srgbClr val="FF0000"/>
                </a:solidFill>
              </a:rPr>
              <a:t>Windows Sockets error: 0: </a:t>
            </a:r>
            <a:r>
              <a:rPr lang="en-US" dirty="0" err="1" smtClean="0">
                <a:solidFill>
                  <a:srgbClr val="FF0000"/>
                </a:solidFill>
              </a:rPr>
              <a:t>JVM_Bind</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checkerboard(across)">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mtClean="0"/>
              <a:t>Java Sockets</a:t>
            </a:r>
          </a:p>
        </p:txBody>
      </p:sp>
      <p:sp>
        <p:nvSpPr>
          <p:cNvPr id="65552" name="Text Box 16"/>
          <p:cNvSpPr txBox="1">
            <a:spLocks noChangeArrowheads="1"/>
          </p:cNvSpPr>
          <p:nvPr/>
        </p:nvSpPr>
        <p:spPr bwMode="auto">
          <a:xfrm>
            <a:off x="5737160" y="1949463"/>
            <a:ext cx="2495811" cy="400110"/>
          </a:xfrm>
          <a:prstGeom prst="rect">
            <a:avLst/>
          </a:prstGeom>
          <a:noFill/>
          <a:ln w="31750">
            <a:noFill/>
            <a:miter lim="800000"/>
            <a:headEnd/>
            <a:tailEnd/>
          </a:ln>
          <a:effectLst/>
        </p:spPr>
        <p:txBody>
          <a:bodyPr wrap="none">
            <a:spAutoFit/>
          </a:bodyPr>
          <a:lstStyle/>
          <a:p>
            <a:r>
              <a:rPr lang="en-US" sz="2000" b="1" dirty="0" err="1"/>
              <a:t>java.net.ServerSocket</a:t>
            </a:r>
            <a:endParaRPr lang="en-US" sz="2000" b="1" dirty="0"/>
          </a:p>
        </p:txBody>
      </p:sp>
      <p:sp>
        <p:nvSpPr>
          <p:cNvPr id="65553" name="Text Box 17"/>
          <p:cNvSpPr txBox="1">
            <a:spLocks noChangeArrowheads="1"/>
          </p:cNvSpPr>
          <p:nvPr/>
        </p:nvSpPr>
        <p:spPr bwMode="auto">
          <a:xfrm>
            <a:off x="894248" y="1957269"/>
            <a:ext cx="1867563" cy="400110"/>
          </a:xfrm>
          <a:prstGeom prst="rect">
            <a:avLst/>
          </a:prstGeom>
          <a:noFill/>
          <a:ln w="31750">
            <a:noFill/>
            <a:miter lim="800000"/>
            <a:headEnd/>
            <a:tailEnd/>
          </a:ln>
          <a:effectLst/>
        </p:spPr>
        <p:txBody>
          <a:bodyPr wrap="none">
            <a:spAutoFit/>
          </a:bodyPr>
          <a:lstStyle/>
          <a:p>
            <a:r>
              <a:rPr lang="en-US" sz="2000" b="1" dirty="0"/>
              <a:t>java.net. Socket</a:t>
            </a:r>
          </a:p>
        </p:txBody>
      </p:sp>
      <p:sp>
        <p:nvSpPr>
          <p:cNvPr id="18" name="Rectangle 3"/>
          <p:cNvSpPr>
            <a:spLocks noChangeArrowheads="1"/>
          </p:cNvSpPr>
          <p:nvPr/>
        </p:nvSpPr>
        <p:spPr bwMode="auto">
          <a:xfrm>
            <a:off x="762000" y="2604772"/>
            <a:ext cx="1981200" cy="2590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noAutofit/>
          </a:bodyPr>
          <a:lstStyle/>
          <a:p>
            <a:pPr algn="ctr"/>
            <a:r>
              <a:rPr lang="en-US" sz="3600" b="1" dirty="0" smtClean="0"/>
              <a:t>Client</a:t>
            </a:r>
            <a:endParaRPr lang="en-US" sz="3600" b="1" dirty="0"/>
          </a:p>
        </p:txBody>
      </p:sp>
      <p:sp>
        <p:nvSpPr>
          <p:cNvPr id="19" name="Rectangle 4"/>
          <p:cNvSpPr>
            <a:spLocks noChangeArrowheads="1"/>
          </p:cNvSpPr>
          <p:nvPr/>
        </p:nvSpPr>
        <p:spPr bwMode="auto">
          <a:xfrm>
            <a:off x="6400800" y="2680972"/>
            <a:ext cx="1981200" cy="2590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noAutofit/>
          </a:bodyPr>
          <a:lstStyle/>
          <a:p>
            <a:pPr algn="ctr"/>
            <a:r>
              <a:rPr lang="en-US" sz="2800" b="1" dirty="0" smtClean="0"/>
              <a:t>Server</a:t>
            </a:r>
            <a:endParaRPr lang="en-US" sz="2800" b="1" dirty="0"/>
          </a:p>
        </p:txBody>
      </p:sp>
      <p:sp>
        <p:nvSpPr>
          <p:cNvPr id="20" name="Text Box 6"/>
          <p:cNvSpPr txBox="1">
            <a:spLocks noChangeArrowheads="1"/>
          </p:cNvSpPr>
          <p:nvPr/>
        </p:nvSpPr>
        <p:spPr bwMode="auto">
          <a:xfrm>
            <a:off x="6588125" y="5270185"/>
            <a:ext cx="1535113" cy="579437"/>
          </a:xfrm>
          <a:prstGeom prst="rect">
            <a:avLst/>
          </a:prstGeom>
          <a:noFill/>
          <a:ln w="31750">
            <a:noFill/>
            <a:miter lim="800000"/>
            <a:headEnd/>
            <a:tailEnd/>
          </a:ln>
          <a:effectLst/>
        </p:spPr>
        <p:txBody>
          <a:bodyPr wrap="none">
            <a:spAutoFit/>
          </a:bodyPr>
          <a:lstStyle/>
          <a:p>
            <a:r>
              <a:rPr lang="en-US"/>
              <a:t>Server</a:t>
            </a:r>
          </a:p>
        </p:txBody>
      </p:sp>
      <p:sp>
        <p:nvSpPr>
          <p:cNvPr id="21" name="Line 7"/>
          <p:cNvSpPr>
            <a:spLocks noChangeShapeType="1"/>
          </p:cNvSpPr>
          <p:nvPr/>
        </p:nvSpPr>
        <p:spPr bwMode="auto">
          <a:xfrm>
            <a:off x="2962275" y="3633472"/>
            <a:ext cx="3124200" cy="381000"/>
          </a:xfrm>
          <a:prstGeom prst="line">
            <a:avLst/>
          </a:prstGeom>
          <a:noFill/>
          <a:ln w="31750">
            <a:solidFill>
              <a:srgbClr val="339966"/>
            </a:solidFill>
            <a:round/>
            <a:headEnd/>
            <a:tailEnd type="arrow" w="med" len="med"/>
          </a:ln>
          <a:effectLst/>
        </p:spPr>
        <p:txBody>
          <a:bodyPr wrap="none">
            <a:spAutoFit/>
          </a:bodyPr>
          <a:lstStyle/>
          <a:p>
            <a:endParaRPr lang="en-US"/>
          </a:p>
        </p:txBody>
      </p:sp>
      <p:sp>
        <p:nvSpPr>
          <p:cNvPr id="22" name="Text Box 8"/>
          <p:cNvSpPr txBox="1">
            <a:spLocks noChangeArrowheads="1"/>
          </p:cNvSpPr>
          <p:nvPr/>
        </p:nvSpPr>
        <p:spPr bwMode="auto">
          <a:xfrm>
            <a:off x="4162425" y="2620647"/>
            <a:ext cx="2016125" cy="579438"/>
          </a:xfrm>
          <a:prstGeom prst="rect">
            <a:avLst/>
          </a:prstGeom>
          <a:noFill/>
          <a:ln w="31750">
            <a:noFill/>
            <a:miter lim="800000"/>
            <a:headEnd/>
            <a:tailEnd/>
          </a:ln>
          <a:effectLst/>
        </p:spPr>
        <p:txBody>
          <a:bodyPr wrap="none">
            <a:spAutoFit/>
          </a:bodyPr>
          <a:lstStyle/>
          <a:p>
            <a:r>
              <a:rPr lang="en-US"/>
              <a:t>Listening</a:t>
            </a:r>
          </a:p>
        </p:txBody>
      </p:sp>
      <p:sp>
        <p:nvSpPr>
          <p:cNvPr id="23" name="AutoShape 9"/>
          <p:cNvSpPr>
            <a:spLocks noChangeArrowheads="1"/>
          </p:cNvSpPr>
          <p:nvPr/>
        </p:nvSpPr>
        <p:spPr bwMode="auto">
          <a:xfrm>
            <a:off x="3048000" y="4433572"/>
            <a:ext cx="3048000" cy="381000"/>
          </a:xfrm>
          <a:prstGeom prst="leftRightArrow">
            <a:avLst>
              <a:gd name="adj1" fmla="val 67500"/>
              <a:gd name="adj2" fmla="val 69222"/>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nchor="ctr">
            <a:spAutoFit/>
          </a:bodyPr>
          <a:lstStyle/>
          <a:p>
            <a:endParaRPr lang="en-US"/>
          </a:p>
        </p:txBody>
      </p:sp>
      <p:sp>
        <p:nvSpPr>
          <p:cNvPr id="24" name="Text Box 10"/>
          <p:cNvSpPr txBox="1">
            <a:spLocks noChangeArrowheads="1"/>
          </p:cNvSpPr>
          <p:nvPr/>
        </p:nvSpPr>
        <p:spPr bwMode="auto">
          <a:xfrm>
            <a:off x="3403600" y="3139760"/>
            <a:ext cx="1725613" cy="579437"/>
          </a:xfrm>
          <a:prstGeom prst="rect">
            <a:avLst/>
          </a:prstGeom>
          <a:noFill/>
          <a:ln w="31750">
            <a:noFill/>
            <a:miter lim="800000"/>
            <a:headEnd/>
            <a:tailEnd/>
          </a:ln>
          <a:effectLst/>
        </p:spPr>
        <p:txBody>
          <a:bodyPr wrap="none">
            <a:spAutoFit/>
          </a:bodyPr>
          <a:lstStyle/>
          <a:p>
            <a:r>
              <a:rPr lang="en-US"/>
              <a:t>request</a:t>
            </a:r>
          </a:p>
        </p:txBody>
      </p:sp>
      <p:sp>
        <p:nvSpPr>
          <p:cNvPr id="25" name="Text Box 11"/>
          <p:cNvSpPr txBox="1">
            <a:spLocks noChangeArrowheads="1"/>
          </p:cNvSpPr>
          <p:nvPr/>
        </p:nvSpPr>
        <p:spPr bwMode="auto">
          <a:xfrm>
            <a:off x="3430588" y="4819335"/>
            <a:ext cx="2384425" cy="579437"/>
          </a:xfrm>
          <a:prstGeom prst="rect">
            <a:avLst/>
          </a:prstGeom>
          <a:noFill/>
          <a:ln w="31750">
            <a:noFill/>
            <a:miter lim="800000"/>
            <a:headEnd/>
            <a:tailEnd/>
          </a:ln>
          <a:effectLst/>
        </p:spPr>
        <p:txBody>
          <a:bodyPr wrap="none">
            <a:spAutoFit/>
          </a:bodyPr>
          <a:lstStyle/>
          <a:p>
            <a:r>
              <a:rPr lang="en-US" dirty="0"/>
              <a:t>connection</a:t>
            </a:r>
          </a:p>
        </p:txBody>
      </p:sp>
      <p:sp>
        <p:nvSpPr>
          <p:cNvPr id="26" name="Rectangle 12"/>
          <p:cNvSpPr>
            <a:spLocks noChangeArrowheads="1"/>
          </p:cNvSpPr>
          <p:nvPr/>
        </p:nvSpPr>
        <p:spPr bwMode="auto">
          <a:xfrm>
            <a:off x="6172200" y="2833372"/>
            <a:ext cx="228600" cy="2286000"/>
          </a:xfrm>
          <a:prstGeom prst="rect">
            <a:avLst/>
          </a:prstGeom>
          <a:solidFill>
            <a:srgbClr val="00FFFF"/>
          </a:solidFill>
          <a:ln w="31750">
            <a:solidFill>
              <a:srgbClr val="339966"/>
            </a:solidFill>
            <a:miter lim="800000"/>
            <a:headEnd/>
            <a:tailEnd/>
          </a:ln>
          <a:effectLst/>
        </p:spPr>
        <p:txBody>
          <a:bodyPr wrap="none" anchor="ctr">
            <a:spAutoFit/>
          </a:bodyPr>
          <a:lstStyle/>
          <a:p>
            <a:endParaRPr lang="en-US"/>
          </a:p>
        </p:txBody>
      </p:sp>
      <p:sp>
        <p:nvSpPr>
          <p:cNvPr id="27" name="Rectangle 13"/>
          <p:cNvSpPr>
            <a:spLocks noChangeArrowheads="1"/>
          </p:cNvSpPr>
          <p:nvPr/>
        </p:nvSpPr>
        <p:spPr bwMode="auto">
          <a:xfrm>
            <a:off x="2743200" y="2757172"/>
            <a:ext cx="228600" cy="2286000"/>
          </a:xfrm>
          <a:prstGeom prst="rect">
            <a:avLst/>
          </a:prstGeom>
          <a:solidFill>
            <a:srgbClr val="00FFFF"/>
          </a:solidFill>
          <a:ln w="31750">
            <a:solidFill>
              <a:srgbClr val="339966"/>
            </a:solidFill>
            <a:miter lim="800000"/>
            <a:headEnd/>
            <a:tailEnd/>
          </a:ln>
          <a:effectLst/>
        </p:spPr>
        <p:txBody>
          <a:bodyPr wrap="none" anchor="ctr">
            <a:spAutoFit/>
          </a:bodyPr>
          <a:lstStyle/>
          <a:p>
            <a:endParaRPr lang="en-US"/>
          </a:p>
        </p:txBody>
      </p:sp>
      <p:sp>
        <p:nvSpPr>
          <p:cNvPr id="28" name="Text Box 14"/>
          <p:cNvSpPr txBox="1">
            <a:spLocks noChangeArrowheads="1"/>
          </p:cNvSpPr>
          <p:nvPr/>
        </p:nvSpPr>
        <p:spPr bwMode="auto">
          <a:xfrm>
            <a:off x="5794322" y="5287962"/>
            <a:ext cx="1008063" cy="579438"/>
          </a:xfrm>
          <a:prstGeom prst="rect">
            <a:avLst/>
          </a:prstGeom>
          <a:noFill/>
          <a:ln w="31750">
            <a:noFill/>
            <a:miter lim="800000"/>
            <a:headEnd/>
            <a:tailEnd/>
          </a:ln>
          <a:effectLst/>
        </p:spPr>
        <p:txBody>
          <a:bodyPr wrap="none">
            <a:spAutoFit/>
          </a:bodyPr>
          <a:lstStyle/>
          <a:p>
            <a:r>
              <a:rPr lang="en-US" dirty="0"/>
              <a:t>Port</a:t>
            </a:r>
          </a:p>
        </p:txBody>
      </p:sp>
      <p:sp>
        <p:nvSpPr>
          <p:cNvPr id="29" name="Text Box 15"/>
          <p:cNvSpPr txBox="1">
            <a:spLocks noChangeArrowheads="1"/>
          </p:cNvSpPr>
          <p:nvPr/>
        </p:nvSpPr>
        <p:spPr bwMode="auto">
          <a:xfrm>
            <a:off x="2438400" y="5347972"/>
            <a:ext cx="705321" cy="369332"/>
          </a:xfrm>
          <a:prstGeom prst="rect">
            <a:avLst/>
          </a:prstGeom>
          <a:noFill/>
          <a:ln w="31750">
            <a:noFill/>
            <a:miter lim="800000"/>
            <a:headEnd/>
            <a:tailEnd/>
          </a:ln>
          <a:effectLst/>
        </p:spPr>
        <p:txBody>
          <a:bodyPr wrap="square">
            <a:spAutoFit/>
          </a:bodyPr>
          <a:lstStyle/>
          <a:p>
            <a:r>
              <a:rPr lang="en-US" dirty="0"/>
              <a:t>Port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mtClean="0"/>
              <a:t>Accepting Connections</a:t>
            </a:r>
          </a:p>
        </p:txBody>
      </p:sp>
      <p:sp>
        <p:nvSpPr>
          <p:cNvPr id="70660" name="Text Box 4"/>
          <p:cNvSpPr txBox="1">
            <a:spLocks noChangeArrowheads="1"/>
          </p:cNvSpPr>
          <p:nvPr/>
        </p:nvSpPr>
        <p:spPr bwMode="auto">
          <a:xfrm>
            <a:off x="609600" y="1752600"/>
            <a:ext cx="7478201" cy="3416320"/>
          </a:xfrm>
          <a:prstGeom prst="rect">
            <a:avLst/>
          </a:prstGeom>
          <a:noFill/>
          <a:ln w="31750">
            <a:noFill/>
            <a:miter lim="800000"/>
            <a:headEnd/>
            <a:tailEnd/>
          </a:ln>
          <a:effectLst/>
        </p:spPr>
        <p:txBody>
          <a:bodyPr wrap="none">
            <a:spAutoFit/>
          </a:bodyPr>
          <a:lstStyle/>
          <a:p>
            <a:r>
              <a:rPr lang="en-US" sz="2400" dirty="0"/>
              <a:t>public </a:t>
            </a:r>
            <a:r>
              <a:rPr lang="en-US" sz="2400" dirty="0">
                <a:hlinkClick r:id="rId2" tooltip="class in java.net"/>
              </a:rPr>
              <a:t>Socket</a:t>
            </a:r>
            <a:r>
              <a:rPr lang="en-US" sz="2400" dirty="0"/>
              <a:t> </a:t>
            </a:r>
            <a:r>
              <a:rPr lang="en-US" sz="2400" b="1" dirty="0"/>
              <a:t>accept</a:t>
            </a:r>
            <a:r>
              <a:rPr lang="en-US" sz="2400" dirty="0"/>
              <a:t>() throws </a:t>
            </a:r>
            <a:r>
              <a:rPr lang="en-US" sz="2400" dirty="0">
                <a:hlinkClick r:id="rId3" tooltip="class in java.io"/>
              </a:rPr>
              <a:t>IOException</a:t>
            </a:r>
            <a:r>
              <a:rPr lang="en-US" sz="2400" dirty="0"/>
              <a:t> </a:t>
            </a:r>
          </a:p>
          <a:p>
            <a:pPr lvl="1"/>
            <a:r>
              <a:rPr lang="en-US" sz="2400" dirty="0"/>
              <a:t>   Listens for a connection to be made to this socket </a:t>
            </a:r>
          </a:p>
          <a:p>
            <a:pPr lvl="1"/>
            <a:r>
              <a:rPr lang="en-US" sz="2400" dirty="0"/>
              <a:t>   and accepts it. The method blocks until a connection </a:t>
            </a:r>
          </a:p>
          <a:p>
            <a:pPr lvl="1"/>
            <a:r>
              <a:rPr lang="en-US" sz="2400" dirty="0"/>
              <a:t>   is made. A new Socket s is created and, if there </a:t>
            </a:r>
          </a:p>
          <a:p>
            <a:pPr lvl="1"/>
            <a:r>
              <a:rPr lang="en-US" sz="2400" dirty="0"/>
              <a:t>   is a security manager, the security manager's </a:t>
            </a:r>
          </a:p>
          <a:p>
            <a:pPr lvl="1"/>
            <a:r>
              <a:rPr lang="en-US" sz="2400" dirty="0"/>
              <a:t>   </a:t>
            </a:r>
            <a:r>
              <a:rPr lang="en-US" sz="2400" dirty="0" err="1"/>
              <a:t>checkAccept</a:t>
            </a:r>
            <a:r>
              <a:rPr lang="en-US" sz="2400" dirty="0"/>
              <a:t> method is called with </a:t>
            </a:r>
          </a:p>
          <a:p>
            <a:pPr lvl="1"/>
            <a:r>
              <a:rPr lang="en-US" sz="2400" dirty="0"/>
              <a:t>   </a:t>
            </a:r>
            <a:r>
              <a:rPr lang="en-US" sz="2400" dirty="0" err="1"/>
              <a:t>s.getInetAddress</a:t>
            </a:r>
            <a:r>
              <a:rPr lang="en-US" sz="2400" dirty="0"/>
              <a:t>().</a:t>
            </a:r>
            <a:r>
              <a:rPr lang="en-US" sz="2400" dirty="0" err="1"/>
              <a:t>getHostAddress</a:t>
            </a:r>
            <a:r>
              <a:rPr lang="en-US" sz="2400" dirty="0"/>
              <a:t>() and </a:t>
            </a:r>
            <a:r>
              <a:rPr lang="en-US" sz="2400" dirty="0" err="1"/>
              <a:t>s.getPort</a:t>
            </a:r>
            <a:r>
              <a:rPr lang="en-US" sz="2400" dirty="0"/>
              <a:t>() </a:t>
            </a:r>
          </a:p>
          <a:p>
            <a:pPr lvl="1"/>
            <a:r>
              <a:rPr lang="en-US" sz="2400" dirty="0"/>
              <a:t>   as its arguments to ensure the operation is allowed. </a:t>
            </a:r>
          </a:p>
          <a:p>
            <a:pPr lvl="1"/>
            <a:r>
              <a:rPr lang="en-US" sz="2400" dirty="0"/>
              <a:t>   This could result in a </a:t>
            </a:r>
            <a:r>
              <a:rPr lang="en-US" sz="2400" dirty="0" err="1"/>
              <a:t>SecurityException</a:t>
            </a:r>
            <a:r>
              <a:rPr lang="en-US" sz="2400" dirty="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t>Server</a:t>
            </a:r>
          </a:p>
        </p:txBody>
      </p:sp>
      <p:sp>
        <p:nvSpPr>
          <p:cNvPr id="62468" name="Rectangle 4"/>
          <p:cNvSpPr>
            <a:spLocks noChangeArrowheads="1"/>
          </p:cNvSpPr>
          <p:nvPr/>
        </p:nvSpPr>
        <p:spPr bwMode="auto">
          <a:xfrm>
            <a:off x="223838" y="1231900"/>
            <a:ext cx="8297862" cy="4760913"/>
          </a:xfrm>
          <a:prstGeom prst="rect">
            <a:avLst/>
          </a:prstGeom>
          <a:noFill/>
          <a:ln w="31750">
            <a:noFill/>
            <a:miter lim="800000"/>
            <a:headEnd/>
            <a:tailEnd/>
          </a:ln>
          <a:effectLst/>
        </p:spPr>
        <p:txBody>
          <a:bodyPr>
            <a:spAutoFit/>
          </a:bodyPr>
          <a:lstStyle/>
          <a:p>
            <a:r>
              <a:rPr lang="en-US" sz="1800" b="1" dirty="0"/>
              <a:t>public</a:t>
            </a:r>
            <a:r>
              <a:rPr lang="en-US" sz="1800" dirty="0"/>
              <a:t> </a:t>
            </a:r>
            <a:r>
              <a:rPr lang="en-US" sz="1800" b="1" dirty="0"/>
              <a:t>class</a:t>
            </a:r>
            <a:r>
              <a:rPr lang="en-US" sz="1800" dirty="0"/>
              <a:t> Server {</a:t>
            </a:r>
          </a:p>
          <a:p>
            <a:r>
              <a:rPr lang="en-US" sz="1800" b="1" dirty="0"/>
              <a:t>   static</a:t>
            </a:r>
            <a:r>
              <a:rPr lang="en-US" sz="1800" dirty="0"/>
              <a:t> </a:t>
            </a:r>
            <a:r>
              <a:rPr lang="en-US" sz="1800" b="1" dirty="0"/>
              <a:t>public</a:t>
            </a:r>
            <a:r>
              <a:rPr lang="en-US" sz="1800" dirty="0"/>
              <a:t> </a:t>
            </a:r>
            <a:r>
              <a:rPr lang="en-US" sz="1800" b="1" dirty="0"/>
              <a:t>void</a:t>
            </a:r>
            <a:r>
              <a:rPr lang="en-US" sz="1800" dirty="0"/>
              <a:t> main(String </a:t>
            </a:r>
            <a:r>
              <a:rPr lang="en-US" sz="1800" dirty="0" err="1"/>
              <a:t>args</a:t>
            </a:r>
            <a:r>
              <a:rPr lang="en-US" sz="1800" dirty="0"/>
              <a:t>[]) {</a:t>
            </a:r>
          </a:p>
          <a:p>
            <a:r>
              <a:rPr lang="en-US" sz="1800" dirty="0"/>
              <a:t>      </a:t>
            </a:r>
            <a:r>
              <a:rPr lang="en-US" sz="1800" dirty="0" err="1"/>
              <a:t>ServerSocket</a:t>
            </a:r>
            <a:r>
              <a:rPr lang="en-US" sz="1800" dirty="0"/>
              <a:t> listener;</a:t>
            </a:r>
          </a:p>
          <a:p>
            <a:r>
              <a:rPr lang="en-US" sz="1800" b="1" dirty="0"/>
              <a:t>      try</a:t>
            </a:r>
            <a:r>
              <a:rPr lang="en-US" sz="1800" dirty="0"/>
              <a:t> {</a:t>
            </a:r>
          </a:p>
          <a:p>
            <a:r>
              <a:rPr lang="en-US" sz="1800" dirty="0"/>
              <a:t>         listener = </a:t>
            </a:r>
            <a:r>
              <a:rPr lang="en-US" sz="1800" b="1" dirty="0"/>
              <a:t>new</a:t>
            </a:r>
            <a:r>
              <a:rPr lang="en-US" sz="1800" dirty="0"/>
              <a:t> </a:t>
            </a:r>
            <a:r>
              <a:rPr lang="en-US" sz="1800" dirty="0" err="1"/>
              <a:t>ServerSocket</a:t>
            </a:r>
            <a:r>
              <a:rPr lang="en-US" sz="1800" dirty="0"/>
              <a:t> (8000);</a:t>
            </a:r>
          </a:p>
          <a:p>
            <a:r>
              <a:rPr lang="en-US" sz="1800" dirty="0"/>
              <a:t>      } </a:t>
            </a:r>
            <a:r>
              <a:rPr lang="en-US" sz="1800" b="1" dirty="0"/>
              <a:t>catch</a:t>
            </a:r>
            <a:r>
              <a:rPr lang="en-US" sz="1800" dirty="0"/>
              <a:t> (IOException </a:t>
            </a:r>
            <a:r>
              <a:rPr lang="en-US" sz="1800" dirty="0" err="1"/>
              <a:t>ioe</a:t>
            </a:r>
            <a:r>
              <a:rPr lang="en-US" sz="1800" dirty="0"/>
              <a:t>) {</a:t>
            </a:r>
          </a:p>
          <a:p>
            <a:r>
              <a:rPr lang="en-US" sz="1800" dirty="0"/>
              <a:t>         </a:t>
            </a:r>
            <a:r>
              <a:rPr lang="en-US" sz="1800" dirty="0" err="1"/>
              <a:t>System.</a:t>
            </a:r>
            <a:r>
              <a:rPr lang="en-US" sz="1800" i="1" dirty="0" err="1"/>
              <a:t>err</a:t>
            </a:r>
            <a:r>
              <a:rPr lang="en-US" sz="1800" dirty="0" err="1"/>
              <a:t>.println</a:t>
            </a:r>
            <a:r>
              <a:rPr lang="en-US" sz="1800" dirty="0"/>
              <a:t> ("Cannot open server socket: " + </a:t>
            </a:r>
            <a:r>
              <a:rPr lang="en-US" sz="1800" dirty="0" err="1"/>
              <a:t>ioe</a:t>
            </a:r>
            <a:r>
              <a:rPr lang="en-US" sz="1800" dirty="0"/>
              <a:t>);</a:t>
            </a:r>
          </a:p>
          <a:p>
            <a:r>
              <a:rPr lang="en-US" sz="1800" dirty="0"/>
              <a:t>         </a:t>
            </a:r>
            <a:r>
              <a:rPr lang="en-US" sz="1800" b="1" dirty="0"/>
              <a:t>return</a:t>
            </a:r>
            <a:r>
              <a:rPr lang="en-US" sz="1800" dirty="0"/>
              <a:t>;</a:t>
            </a:r>
          </a:p>
          <a:p>
            <a:r>
              <a:rPr lang="en-US" sz="1800" dirty="0"/>
              <a:t>      }</a:t>
            </a:r>
          </a:p>
          <a:p>
            <a:endParaRPr lang="en-US" sz="1800" dirty="0"/>
          </a:p>
          <a:p>
            <a:r>
              <a:rPr lang="en-US" sz="1800" dirty="0"/>
              <a:t>      </a:t>
            </a:r>
            <a:r>
              <a:rPr lang="en-US" sz="1800" dirty="0" err="1"/>
              <a:t>System.</a:t>
            </a:r>
            <a:r>
              <a:rPr lang="en-US" sz="1800" i="1" dirty="0" err="1"/>
              <a:t>out</a:t>
            </a:r>
            <a:r>
              <a:rPr lang="en-US" sz="1800" dirty="0" err="1"/>
              <a:t>.println</a:t>
            </a:r>
            <a:r>
              <a:rPr lang="en-US" sz="1800" dirty="0"/>
              <a:t>("Server: waiting for connection...");</a:t>
            </a:r>
          </a:p>
          <a:p>
            <a:r>
              <a:rPr lang="en-US" sz="1800" b="1" dirty="0"/>
              <a:t>      try</a:t>
            </a:r>
            <a:r>
              <a:rPr lang="en-US" sz="1800" dirty="0"/>
              <a:t> {</a:t>
            </a:r>
          </a:p>
          <a:p>
            <a:r>
              <a:rPr lang="en-US" sz="1800" b="1" dirty="0">
                <a:solidFill>
                  <a:schemeClr val="accent2"/>
                </a:solidFill>
              </a:rPr>
              <a:t>         </a:t>
            </a:r>
            <a:r>
              <a:rPr lang="en-US" sz="1800" b="1" dirty="0">
                <a:solidFill>
                  <a:schemeClr val="tx2">
                    <a:lumMod val="60000"/>
                    <a:lumOff val="40000"/>
                  </a:schemeClr>
                </a:solidFill>
              </a:rPr>
              <a:t>Socket sock = </a:t>
            </a:r>
            <a:r>
              <a:rPr lang="en-US" sz="1800" b="1" dirty="0" err="1">
                <a:solidFill>
                  <a:schemeClr val="tx2">
                    <a:lumMod val="60000"/>
                    <a:lumOff val="40000"/>
                  </a:schemeClr>
                </a:solidFill>
              </a:rPr>
              <a:t>listener.accept</a:t>
            </a:r>
            <a:r>
              <a:rPr lang="en-US" sz="1800" b="1" dirty="0">
                <a:solidFill>
                  <a:schemeClr val="tx2">
                    <a:lumMod val="60000"/>
                    <a:lumOff val="40000"/>
                  </a:schemeClr>
                </a:solidFill>
              </a:rPr>
              <a:t>();</a:t>
            </a:r>
          </a:p>
          <a:p>
            <a:r>
              <a:rPr lang="en-US" sz="1800" dirty="0"/>
              <a:t>         ...</a:t>
            </a:r>
          </a:p>
          <a:p>
            <a:r>
              <a:rPr lang="en-US" sz="1800" dirty="0"/>
              <a:t>      } </a:t>
            </a:r>
            <a:r>
              <a:rPr lang="en-US" sz="1800" b="1" dirty="0"/>
              <a:t>catch</a:t>
            </a:r>
            <a:r>
              <a:rPr lang="en-US" sz="1800" dirty="0"/>
              <a:t> (IOException </a:t>
            </a:r>
            <a:r>
              <a:rPr lang="en-US" sz="1800" dirty="0" err="1"/>
              <a:t>ioe</a:t>
            </a:r>
            <a:r>
              <a:rPr lang="en-US" sz="1800" dirty="0"/>
              <a:t>) {</a:t>
            </a:r>
          </a:p>
          <a:p>
            <a:r>
              <a:rPr lang="en-US" sz="1800" dirty="0"/>
              <a:t>         </a:t>
            </a:r>
            <a:r>
              <a:rPr lang="en-US" sz="1800" dirty="0" err="1"/>
              <a:t>System.</a:t>
            </a:r>
            <a:r>
              <a:rPr lang="en-US" sz="1800" i="1" dirty="0" err="1"/>
              <a:t>err</a:t>
            </a:r>
            <a:r>
              <a:rPr lang="en-US" sz="1800" dirty="0" err="1"/>
              <a:t>.println</a:t>
            </a:r>
            <a:r>
              <a:rPr lang="en-US" sz="1800" dirty="0"/>
              <a:t> ("Cannot accept: " + </a:t>
            </a:r>
            <a:r>
              <a:rPr lang="en-US" sz="1800" dirty="0" err="1"/>
              <a:t>ioe</a:t>
            </a:r>
            <a:r>
              <a:rPr lang="en-US" sz="1800" dirty="0"/>
              <a:t>);</a:t>
            </a:r>
          </a:p>
          <a:p>
            <a:r>
              <a:rPr lang="en-US" sz="1800" dirty="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Sockets</a:t>
            </a:r>
          </a:p>
        </p:txBody>
      </p:sp>
      <p:sp>
        <p:nvSpPr>
          <p:cNvPr id="71684" name="Text Box 4"/>
          <p:cNvSpPr txBox="1">
            <a:spLocks noChangeArrowheads="1"/>
          </p:cNvSpPr>
          <p:nvPr/>
        </p:nvSpPr>
        <p:spPr bwMode="auto">
          <a:xfrm>
            <a:off x="363538" y="1506538"/>
            <a:ext cx="8504237" cy="2246769"/>
          </a:xfrm>
          <a:prstGeom prst="rect">
            <a:avLst/>
          </a:prstGeom>
          <a:noFill/>
          <a:ln w="31750">
            <a:noFill/>
            <a:miter lim="800000"/>
            <a:headEnd/>
            <a:tailEnd/>
          </a:ln>
          <a:effectLst/>
        </p:spPr>
        <p:txBody>
          <a:bodyPr>
            <a:spAutoFit/>
          </a:bodyPr>
          <a:lstStyle/>
          <a:p>
            <a:r>
              <a:rPr lang="en-US" sz="2000" b="1" dirty="0"/>
              <a:t>Socket</a:t>
            </a:r>
            <a:r>
              <a:rPr lang="en-US" sz="2000" dirty="0"/>
              <a:t>(String host, </a:t>
            </a:r>
            <a:r>
              <a:rPr lang="en-US" sz="2000" dirty="0" err="1"/>
              <a:t>int</a:t>
            </a:r>
            <a:r>
              <a:rPr lang="en-US" sz="2000" dirty="0"/>
              <a:t> port) </a:t>
            </a:r>
            <a:r>
              <a:rPr lang="en-US" sz="2000" dirty="0" smtClean="0"/>
              <a:t>throws </a:t>
            </a:r>
            <a:r>
              <a:rPr lang="en-US" sz="2000" dirty="0"/>
              <a:t>IOException, </a:t>
            </a:r>
            <a:r>
              <a:rPr lang="en-US" sz="2000" dirty="0" err="1"/>
              <a:t>UnknownHostException</a:t>
            </a:r>
            <a:r>
              <a:rPr lang="en-US" sz="2000" dirty="0"/>
              <a:t> </a:t>
            </a:r>
            <a:br>
              <a:rPr lang="en-US" sz="2000" dirty="0"/>
            </a:br>
            <a:r>
              <a:rPr lang="en-US" sz="2000" dirty="0"/>
              <a:t>    EFFECTS: Creates a stream socket </a:t>
            </a:r>
            <a:r>
              <a:rPr lang="en-US" sz="2000" dirty="0" smtClean="0"/>
              <a:t>and </a:t>
            </a:r>
            <a:r>
              <a:rPr lang="en-US" sz="2000" dirty="0"/>
              <a:t>connects it to the specified </a:t>
            </a:r>
            <a:r>
              <a:rPr lang="en-US" sz="2000" dirty="0" smtClean="0"/>
              <a:t>port</a:t>
            </a:r>
          </a:p>
          <a:p>
            <a:r>
              <a:rPr lang="en-US" sz="2000" dirty="0" smtClean="0"/>
              <a:t> </a:t>
            </a:r>
            <a:r>
              <a:rPr lang="en-US" sz="2000" dirty="0" smtClean="0"/>
              <a:t>    </a:t>
            </a:r>
            <a:r>
              <a:rPr lang="en-US" sz="2000" dirty="0" smtClean="0"/>
              <a:t> number </a:t>
            </a:r>
            <a:r>
              <a:rPr lang="en-US" sz="2000" dirty="0"/>
              <a:t>on the named host. If the specified </a:t>
            </a:r>
            <a:r>
              <a:rPr lang="en-US" sz="2000" dirty="0" smtClean="0"/>
              <a:t>host </a:t>
            </a:r>
            <a:r>
              <a:rPr lang="en-US" sz="2000" dirty="0"/>
              <a:t>is null it is the loopback </a:t>
            </a:r>
            <a:endParaRPr lang="en-US" sz="2000" dirty="0" smtClean="0"/>
          </a:p>
          <a:p>
            <a:r>
              <a:rPr lang="en-US" sz="2000" dirty="0" smtClean="0"/>
              <a:t> </a:t>
            </a:r>
            <a:r>
              <a:rPr lang="en-US" sz="2000" dirty="0" smtClean="0"/>
              <a:t>     </a:t>
            </a:r>
            <a:r>
              <a:rPr lang="en-US" sz="2000" dirty="0" smtClean="0"/>
              <a:t>address</a:t>
            </a:r>
            <a:r>
              <a:rPr lang="en-US" sz="2000" dirty="0"/>
              <a:t>.</a:t>
            </a:r>
          </a:p>
          <a:p>
            <a:endParaRPr lang="en-US" sz="2000" dirty="0"/>
          </a:p>
          <a:p>
            <a:r>
              <a:rPr lang="en-US" sz="2000" dirty="0"/>
              <a:t>public void </a:t>
            </a:r>
            <a:r>
              <a:rPr lang="en-US" sz="2000" b="1" dirty="0"/>
              <a:t>close</a:t>
            </a:r>
            <a:r>
              <a:rPr lang="en-US" sz="2000" dirty="0"/>
              <a:t> () throws IOException</a:t>
            </a:r>
          </a:p>
          <a:p>
            <a:r>
              <a:rPr lang="en-US" sz="2000" dirty="0"/>
              <a:t>   EFFECTS: Closes this socket.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76200"/>
            <a:ext cx="8229600" cy="1143000"/>
          </a:xfrm>
        </p:spPr>
        <p:txBody>
          <a:bodyPr/>
          <a:lstStyle/>
          <a:p>
            <a:r>
              <a:rPr lang="en-US" smtClean="0"/>
              <a:t>Creating a Socket</a:t>
            </a:r>
          </a:p>
        </p:txBody>
      </p:sp>
      <p:sp>
        <p:nvSpPr>
          <p:cNvPr id="72708" name="Text Box 4"/>
          <p:cNvSpPr txBox="1">
            <a:spLocks noChangeArrowheads="1"/>
          </p:cNvSpPr>
          <p:nvPr/>
        </p:nvSpPr>
        <p:spPr bwMode="auto">
          <a:xfrm>
            <a:off x="223838" y="950913"/>
            <a:ext cx="8029575" cy="5273675"/>
          </a:xfrm>
          <a:prstGeom prst="rect">
            <a:avLst/>
          </a:prstGeom>
          <a:noFill/>
          <a:ln w="31750">
            <a:noFill/>
            <a:miter lim="800000"/>
            <a:headEnd/>
            <a:tailEnd/>
          </a:ln>
          <a:effectLst/>
        </p:spPr>
        <p:txBody>
          <a:bodyPr wrap="none">
            <a:spAutoFit/>
          </a:bodyPr>
          <a:lstStyle/>
          <a:p>
            <a:r>
              <a:rPr lang="en-US" sz="2000" b="1" dirty="0"/>
              <a:t>import</a:t>
            </a:r>
            <a:r>
              <a:rPr lang="en-US" sz="2000" dirty="0"/>
              <a:t> </a:t>
            </a:r>
            <a:r>
              <a:rPr lang="en-US" sz="2000" dirty="0" err="1"/>
              <a:t>java.net.Socket</a:t>
            </a:r>
            <a:r>
              <a:rPr lang="en-US" sz="2000" dirty="0"/>
              <a:t>;</a:t>
            </a:r>
          </a:p>
          <a:p>
            <a:r>
              <a:rPr lang="en-US" sz="2000" b="1" dirty="0"/>
              <a:t>import</a:t>
            </a:r>
            <a:r>
              <a:rPr lang="en-US" sz="2000" dirty="0"/>
              <a:t> java.io.*;</a:t>
            </a:r>
          </a:p>
          <a:p>
            <a:r>
              <a:rPr lang="en-US" sz="2000" b="1" dirty="0"/>
              <a:t>import</a:t>
            </a:r>
            <a:r>
              <a:rPr lang="en-US" sz="2000" dirty="0"/>
              <a:t> </a:t>
            </a:r>
            <a:r>
              <a:rPr lang="en-US" sz="2000" dirty="0" err="1"/>
              <a:t>java.net.UnknownHostException</a:t>
            </a:r>
            <a:r>
              <a:rPr lang="en-US" sz="2000" dirty="0"/>
              <a:t>;</a:t>
            </a:r>
          </a:p>
          <a:p>
            <a:endParaRPr lang="en-US" sz="2000" dirty="0"/>
          </a:p>
          <a:p>
            <a:r>
              <a:rPr lang="en-US" sz="2000" b="1" dirty="0"/>
              <a:t>public</a:t>
            </a:r>
            <a:r>
              <a:rPr lang="en-US" sz="2000" dirty="0"/>
              <a:t> </a:t>
            </a:r>
            <a:r>
              <a:rPr lang="en-US" sz="2000" b="1" dirty="0"/>
              <a:t>class</a:t>
            </a:r>
            <a:r>
              <a:rPr lang="en-US" sz="2000" dirty="0"/>
              <a:t> Client {</a:t>
            </a:r>
          </a:p>
          <a:p>
            <a:r>
              <a:rPr lang="en-US" sz="2000" b="1" dirty="0"/>
              <a:t>   public</a:t>
            </a:r>
            <a:r>
              <a:rPr lang="en-US" sz="2000" dirty="0"/>
              <a:t> </a:t>
            </a:r>
            <a:r>
              <a:rPr lang="en-US" sz="2000" b="1" dirty="0"/>
              <a:t>static</a:t>
            </a:r>
            <a:r>
              <a:rPr lang="en-US" sz="2000" dirty="0"/>
              <a:t> </a:t>
            </a:r>
            <a:r>
              <a:rPr lang="en-US" sz="2000" b="1" dirty="0"/>
              <a:t>void</a:t>
            </a:r>
            <a:r>
              <a:rPr lang="en-US" sz="2000" dirty="0"/>
              <a:t> main(String[] </a:t>
            </a:r>
            <a:r>
              <a:rPr lang="en-US" sz="2000" dirty="0" err="1"/>
              <a:t>args</a:t>
            </a:r>
            <a:r>
              <a:rPr lang="en-US" sz="2000" dirty="0"/>
              <a:t>) {</a:t>
            </a:r>
          </a:p>
          <a:p>
            <a:r>
              <a:rPr lang="en-US" sz="2000" dirty="0"/>
              <a:t>      Socket connect;</a:t>
            </a:r>
          </a:p>
          <a:p>
            <a:r>
              <a:rPr lang="en-US" sz="2000" b="1" dirty="0"/>
              <a:t>      try</a:t>
            </a:r>
            <a:r>
              <a:rPr lang="en-US" sz="2000" dirty="0"/>
              <a:t> {</a:t>
            </a:r>
          </a:p>
          <a:p>
            <a:r>
              <a:rPr lang="en-US" sz="2000" dirty="0"/>
              <a:t>         connect = </a:t>
            </a:r>
            <a:r>
              <a:rPr lang="en-US" sz="2000" b="1" dirty="0"/>
              <a:t>new</a:t>
            </a:r>
            <a:r>
              <a:rPr lang="en-US" sz="2000" dirty="0"/>
              <a:t> Socket ("www.microsoft.com", 80); </a:t>
            </a:r>
          </a:p>
          <a:p>
            <a:r>
              <a:rPr lang="en-US" sz="2000" dirty="0"/>
              <a:t>         </a:t>
            </a:r>
            <a:r>
              <a:rPr lang="en-US" sz="2000" dirty="0" err="1"/>
              <a:t>System.</a:t>
            </a:r>
            <a:r>
              <a:rPr lang="en-US" sz="2000" i="1" dirty="0" err="1"/>
              <a:t>out</a:t>
            </a:r>
            <a:r>
              <a:rPr lang="en-US" sz="2000" dirty="0" err="1"/>
              <a:t>.println</a:t>
            </a:r>
            <a:r>
              <a:rPr lang="en-US" sz="2000" dirty="0"/>
              <a:t> ("Connected: " + connect);</a:t>
            </a:r>
          </a:p>
          <a:p>
            <a:r>
              <a:rPr lang="en-US" sz="2000" dirty="0"/>
              <a:t>      } </a:t>
            </a:r>
            <a:r>
              <a:rPr lang="en-US" sz="2000" b="1" dirty="0"/>
              <a:t>catch</a:t>
            </a:r>
            <a:r>
              <a:rPr lang="en-US" sz="2000" dirty="0"/>
              <a:t> (</a:t>
            </a:r>
            <a:r>
              <a:rPr lang="en-US" sz="2000" dirty="0" err="1"/>
              <a:t>UnknownHostException</a:t>
            </a:r>
            <a:r>
              <a:rPr lang="en-US" sz="2000" dirty="0"/>
              <a:t> </a:t>
            </a:r>
            <a:r>
              <a:rPr lang="en-US" sz="2000" dirty="0" err="1"/>
              <a:t>uhe</a:t>
            </a:r>
            <a:r>
              <a:rPr lang="en-US" sz="2000" dirty="0"/>
              <a:t>) {</a:t>
            </a:r>
          </a:p>
          <a:p>
            <a:r>
              <a:rPr lang="en-US" sz="2000" dirty="0"/>
              <a:t>         </a:t>
            </a:r>
            <a:r>
              <a:rPr lang="en-US" sz="2000" dirty="0" err="1"/>
              <a:t>System.</a:t>
            </a:r>
            <a:r>
              <a:rPr lang="en-US" sz="2000" i="1" dirty="0" err="1"/>
              <a:t>err</a:t>
            </a:r>
            <a:r>
              <a:rPr lang="en-US" sz="2000" dirty="0" err="1"/>
              <a:t>.println</a:t>
            </a:r>
            <a:r>
              <a:rPr lang="en-US" sz="2000" dirty="0"/>
              <a:t>("Cannot find host: " + </a:t>
            </a:r>
            <a:r>
              <a:rPr lang="en-US" sz="2000" dirty="0" err="1"/>
              <a:t>uhe</a:t>
            </a:r>
            <a:r>
              <a:rPr lang="en-US" sz="2000" dirty="0"/>
              <a:t>);</a:t>
            </a:r>
          </a:p>
          <a:p>
            <a:r>
              <a:rPr lang="en-US" sz="2000" dirty="0"/>
              <a:t>      } </a:t>
            </a:r>
            <a:r>
              <a:rPr lang="en-US" sz="2000" b="1" dirty="0"/>
              <a:t>catch</a:t>
            </a:r>
            <a:r>
              <a:rPr lang="en-US" sz="2000" dirty="0"/>
              <a:t> (IOException </a:t>
            </a:r>
            <a:r>
              <a:rPr lang="en-US" sz="2000" dirty="0" err="1"/>
              <a:t>ioe</a:t>
            </a:r>
            <a:r>
              <a:rPr lang="en-US" sz="2000" dirty="0"/>
              <a:t>) {</a:t>
            </a:r>
          </a:p>
          <a:p>
            <a:r>
              <a:rPr lang="en-US" sz="2000" dirty="0"/>
              <a:t>         </a:t>
            </a:r>
            <a:r>
              <a:rPr lang="en-US" sz="2000" dirty="0" err="1"/>
              <a:t>System.</a:t>
            </a:r>
            <a:r>
              <a:rPr lang="en-US" sz="2000" i="1" dirty="0" err="1"/>
              <a:t>err</a:t>
            </a:r>
            <a:r>
              <a:rPr lang="en-US" sz="2000" dirty="0" err="1"/>
              <a:t>.println</a:t>
            </a:r>
            <a:r>
              <a:rPr lang="en-US" sz="2000" dirty="0"/>
              <a:t> ("Cannot open connection: " + </a:t>
            </a:r>
            <a:r>
              <a:rPr lang="en-US" sz="2000" dirty="0" err="1"/>
              <a:t>ioe</a:t>
            </a:r>
            <a:r>
              <a:rPr lang="en-US" sz="2000" dirty="0"/>
              <a:t>);</a:t>
            </a:r>
          </a:p>
          <a:p>
            <a:r>
              <a:rPr lang="en-US" sz="2000" dirty="0"/>
              <a:t>      }</a:t>
            </a:r>
          </a:p>
          <a:p>
            <a:r>
              <a:rPr lang="en-US" sz="2000" dirty="0"/>
              <a:t>   }</a:t>
            </a:r>
          </a:p>
          <a:p>
            <a:r>
              <a:rPr lang="en-US" sz="2000" dirty="0"/>
              <a:t>}</a:t>
            </a:r>
          </a:p>
        </p:txBody>
      </p:sp>
      <p:sp>
        <p:nvSpPr>
          <p:cNvPr id="72709" name="Text Box 5"/>
          <p:cNvSpPr txBox="1">
            <a:spLocks noChangeArrowheads="1"/>
          </p:cNvSpPr>
          <p:nvPr/>
        </p:nvSpPr>
        <p:spPr bwMode="auto">
          <a:xfrm>
            <a:off x="5029200" y="1752600"/>
            <a:ext cx="2710037" cy="369332"/>
          </a:xfrm>
          <a:prstGeom prst="rect">
            <a:avLst/>
          </a:prstGeom>
          <a:solidFill>
            <a:schemeClr val="bg1"/>
          </a:solidFill>
          <a:ln w="31750">
            <a:solidFill>
              <a:srgbClr val="000080"/>
            </a:solidFill>
            <a:miter lim="800000"/>
            <a:headEnd/>
            <a:tailEnd/>
          </a:ln>
          <a:effectLst/>
        </p:spPr>
        <p:txBody>
          <a:bodyPr wrap="none">
            <a:spAutoFit/>
          </a:bodyPr>
          <a:lstStyle/>
          <a:p>
            <a:pPr algn="ctr"/>
            <a:r>
              <a:rPr lang="en-US" dirty="0"/>
              <a:t>Port 80 = http (web server)</a:t>
            </a:r>
          </a:p>
        </p:txBody>
      </p:sp>
      <p:sp>
        <p:nvSpPr>
          <p:cNvPr id="72710" name="Line 6"/>
          <p:cNvSpPr>
            <a:spLocks noChangeShapeType="1"/>
          </p:cNvSpPr>
          <p:nvPr/>
        </p:nvSpPr>
        <p:spPr bwMode="auto">
          <a:xfrm flipH="1">
            <a:off x="5715000" y="2117725"/>
            <a:ext cx="511175" cy="1311275"/>
          </a:xfrm>
          <a:prstGeom prst="line">
            <a:avLst/>
          </a:prstGeom>
          <a:noFill/>
          <a:ln w="31750">
            <a:solidFill>
              <a:srgbClr val="000080"/>
            </a:solidFill>
            <a:round/>
            <a:headEnd/>
            <a:tailEnd type="arrow" w="med" len="med"/>
          </a:ln>
          <a:effectLst/>
        </p:spPr>
        <p:txBody>
          <a:bodyPr wrap="square">
            <a:spAutoFit/>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76200"/>
            <a:ext cx="8229600" cy="1143000"/>
          </a:xfrm>
        </p:spPr>
        <p:txBody>
          <a:bodyPr/>
          <a:lstStyle/>
          <a:p>
            <a:r>
              <a:rPr lang="en-US" smtClean="0"/>
              <a:t>Connected to Microsoft</a:t>
            </a:r>
          </a:p>
        </p:txBody>
      </p:sp>
      <p:sp>
        <p:nvSpPr>
          <p:cNvPr id="73731" name="Text Box 3"/>
          <p:cNvSpPr txBox="1">
            <a:spLocks noChangeArrowheads="1"/>
          </p:cNvSpPr>
          <p:nvPr/>
        </p:nvSpPr>
        <p:spPr bwMode="auto">
          <a:xfrm>
            <a:off x="223838" y="950913"/>
            <a:ext cx="6313331" cy="5324535"/>
          </a:xfrm>
          <a:prstGeom prst="rect">
            <a:avLst/>
          </a:prstGeom>
          <a:noFill/>
          <a:ln w="31750">
            <a:noFill/>
            <a:miter lim="800000"/>
            <a:headEnd/>
            <a:tailEnd/>
          </a:ln>
          <a:effectLst/>
        </p:spPr>
        <p:txBody>
          <a:bodyPr wrap="none">
            <a:spAutoFit/>
          </a:bodyPr>
          <a:lstStyle/>
          <a:p>
            <a:r>
              <a:rPr lang="en-US" sz="2000" b="1" dirty="0"/>
              <a:t>import</a:t>
            </a:r>
            <a:r>
              <a:rPr lang="en-US" sz="2000" dirty="0"/>
              <a:t> </a:t>
            </a:r>
            <a:r>
              <a:rPr lang="en-US" sz="2000" dirty="0" err="1"/>
              <a:t>java.net.Socket</a:t>
            </a:r>
            <a:r>
              <a:rPr lang="en-US" sz="2000" dirty="0"/>
              <a:t>;</a:t>
            </a:r>
          </a:p>
          <a:p>
            <a:r>
              <a:rPr lang="en-US" sz="2000" b="1" dirty="0"/>
              <a:t>import</a:t>
            </a:r>
            <a:r>
              <a:rPr lang="en-US" sz="2000" dirty="0"/>
              <a:t> java.io.*;</a:t>
            </a:r>
          </a:p>
          <a:p>
            <a:r>
              <a:rPr lang="en-US" sz="2000" b="1" dirty="0"/>
              <a:t>import</a:t>
            </a:r>
            <a:r>
              <a:rPr lang="en-US" sz="2000" dirty="0"/>
              <a:t> </a:t>
            </a:r>
            <a:r>
              <a:rPr lang="en-US" sz="2000" dirty="0" err="1"/>
              <a:t>java.net.UnknownHostException</a:t>
            </a:r>
            <a:r>
              <a:rPr lang="en-US" sz="2000" dirty="0"/>
              <a:t>;</a:t>
            </a:r>
          </a:p>
          <a:p>
            <a:endParaRPr lang="en-US" sz="2000" dirty="0"/>
          </a:p>
          <a:p>
            <a:r>
              <a:rPr lang="en-US" sz="2000" b="1" dirty="0"/>
              <a:t>public</a:t>
            </a:r>
            <a:r>
              <a:rPr lang="en-US" sz="2000" dirty="0"/>
              <a:t> </a:t>
            </a:r>
            <a:r>
              <a:rPr lang="en-US" sz="2000" b="1" dirty="0"/>
              <a:t>class</a:t>
            </a:r>
            <a:r>
              <a:rPr lang="en-US" sz="2000" dirty="0"/>
              <a:t> Client {</a:t>
            </a:r>
          </a:p>
          <a:p>
            <a:r>
              <a:rPr lang="en-US" sz="2000" b="1" dirty="0"/>
              <a:t>   public</a:t>
            </a:r>
            <a:r>
              <a:rPr lang="en-US" sz="2000" dirty="0"/>
              <a:t> </a:t>
            </a:r>
            <a:r>
              <a:rPr lang="en-US" sz="2000" b="1" dirty="0"/>
              <a:t>static</a:t>
            </a:r>
            <a:r>
              <a:rPr lang="en-US" sz="2000" dirty="0"/>
              <a:t> </a:t>
            </a:r>
            <a:r>
              <a:rPr lang="en-US" sz="2000" b="1" dirty="0"/>
              <a:t>void</a:t>
            </a:r>
            <a:r>
              <a:rPr lang="en-US" sz="2000" dirty="0"/>
              <a:t> main(String[] </a:t>
            </a:r>
            <a:r>
              <a:rPr lang="en-US" sz="2000" dirty="0" err="1"/>
              <a:t>args</a:t>
            </a:r>
            <a:r>
              <a:rPr lang="en-US" sz="2000" dirty="0"/>
              <a:t>) {</a:t>
            </a:r>
          </a:p>
          <a:p>
            <a:r>
              <a:rPr lang="en-US" sz="2000" dirty="0"/>
              <a:t>      Socket connect;</a:t>
            </a:r>
          </a:p>
          <a:p>
            <a:r>
              <a:rPr lang="en-US" sz="2000" b="1" dirty="0"/>
              <a:t>      try</a:t>
            </a:r>
            <a:r>
              <a:rPr lang="en-US" sz="2000" dirty="0"/>
              <a:t> {</a:t>
            </a:r>
          </a:p>
          <a:p>
            <a:r>
              <a:rPr lang="en-US" sz="2000" dirty="0"/>
              <a:t>         connect = </a:t>
            </a:r>
            <a:r>
              <a:rPr lang="en-US" sz="2000" b="1" dirty="0"/>
              <a:t>new</a:t>
            </a:r>
            <a:r>
              <a:rPr lang="en-US" sz="2000" dirty="0"/>
              <a:t> Socket ("www.microsoft.com", 80); </a:t>
            </a:r>
          </a:p>
          <a:p>
            <a:r>
              <a:rPr lang="en-US" sz="2000" dirty="0"/>
              <a:t>         </a:t>
            </a:r>
            <a:r>
              <a:rPr lang="en-US" sz="2000" dirty="0" err="1"/>
              <a:t>System.</a:t>
            </a:r>
            <a:r>
              <a:rPr lang="en-US" sz="2000" i="1" dirty="0" err="1"/>
              <a:t>out</a:t>
            </a:r>
            <a:r>
              <a:rPr lang="en-US" sz="2000" dirty="0" err="1"/>
              <a:t>.println</a:t>
            </a:r>
            <a:r>
              <a:rPr lang="en-US" sz="2000" dirty="0"/>
              <a:t> ("Connected: " + connect);</a:t>
            </a:r>
          </a:p>
          <a:p>
            <a:r>
              <a:rPr lang="en-US" sz="2000" dirty="0"/>
              <a:t>      } </a:t>
            </a:r>
            <a:r>
              <a:rPr lang="en-US" sz="2000" b="1" dirty="0"/>
              <a:t>catch</a:t>
            </a:r>
            <a:r>
              <a:rPr lang="en-US" sz="2000" dirty="0"/>
              <a:t> (</a:t>
            </a:r>
            <a:r>
              <a:rPr lang="en-US" sz="2000" dirty="0" err="1"/>
              <a:t>UnknownHostException</a:t>
            </a:r>
            <a:r>
              <a:rPr lang="en-US" sz="2000" dirty="0"/>
              <a:t> </a:t>
            </a:r>
            <a:r>
              <a:rPr lang="en-US" sz="2000" dirty="0" err="1"/>
              <a:t>uhe</a:t>
            </a:r>
            <a:r>
              <a:rPr lang="en-US" sz="2000" dirty="0"/>
              <a:t>) {</a:t>
            </a:r>
          </a:p>
          <a:p>
            <a:r>
              <a:rPr lang="en-US" sz="2000" dirty="0"/>
              <a:t>         </a:t>
            </a:r>
            <a:r>
              <a:rPr lang="en-US" sz="2000" dirty="0" err="1"/>
              <a:t>System.</a:t>
            </a:r>
            <a:r>
              <a:rPr lang="en-US" sz="2000" i="1" dirty="0" err="1"/>
              <a:t>err</a:t>
            </a:r>
            <a:r>
              <a:rPr lang="en-US" sz="2000" dirty="0" err="1"/>
              <a:t>.println</a:t>
            </a:r>
            <a:r>
              <a:rPr lang="en-US" sz="2000" dirty="0"/>
              <a:t>("Cannot find host: " + </a:t>
            </a:r>
            <a:r>
              <a:rPr lang="en-US" sz="2000" dirty="0" err="1"/>
              <a:t>uhe</a:t>
            </a:r>
            <a:r>
              <a:rPr lang="en-US" sz="2000" dirty="0"/>
              <a:t>);</a:t>
            </a:r>
          </a:p>
          <a:p>
            <a:r>
              <a:rPr lang="en-US" sz="2000" dirty="0"/>
              <a:t>      } </a:t>
            </a:r>
            <a:r>
              <a:rPr lang="en-US" sz="2000" b="1" dirty="0"/>
              <a:t>catch</a:t>
            </a:r>
            <a:r>
              <a:rPr lang="en-US" sz="2000" dirty="0"/>
              <a:t> (IOException </a:t>
            </a:r>
            <a:r>
              <a:rPr lang="en-US" sz="2000" dirty="0" err="1"/>
              <a:t>ioe</a:t>
            </a:r>
            <a:r>
              <a:rPr lang="en-US" sz="2000" dirty="0"/>
              <a:t>) {</a:t>
            </a:r>
          </a:p>
          <a:p>
            <a:r>
              <a:rPr lang="en-US" sz="2000" dirty="0"/>
              <a:t>         </a:t>
            </a:r>
            <a:r>
              <a:rPr lang="en-US" sz="2000" dirty="0" err="1"/>
              <a:t>System.</a:t>
            </a:r>
            <a:r>
              <a:rPr lang="en-US" sz="2000" i="1" dirty="0" err="1"/>
              <a:t>err</a:t>
            </a:r>
            <a:r>
              <a:rPr lang="en-US" sz="2000" dirty="0" err="1"/>
              <a:t>.println</a:t>
            </a:r>
            <a:r>
              <a:rPr lang="en-US" sz="2000" dirty="0"/>
              <a:t> ("Cannot open connection: " + </a:t>
            </a:r>
            <a:r>
              <a:rPr lang="en-US" sz="2000" dirty="0" err="1"/>
              <a:t>ioe</a:t>
            </a:r>
            <a:r>
              <a:rPr lang="en-US" sz="2000" dirty="0"/>
              <a:t>);</a:t>
            </a:r>
          </a:p>
          <a:p>
            <a:r>
              <a:rPr lang="en-US" sz="2000" dirty="0"/>
              <a:t>      }</a:t>
            </a:r>
          </a:p>
          <a:p>
            <a:r>
              <a:rPr lang="en-US" sz="2000" dirty="0"/>
              <a:t>   }</a:t>
            </a:r>
          </a:p>
          <a:p>
            <a:r>
              <a:rPr lang="en-US" sz="2000" dirty="0"/>
              <a:t>}</a:t>
            </a:r>
          </a:p>
        </p:txBody>
      </p:sp>
      <p:sp>
        <p:nvSpPr>
          <p:cNvPr id="73734" name="Rectangle 6"/>
          <p:cNvSpPr>
            <a:spLocks noChangeArrowheads="1"/>
          </p:cNvSpPr>
          <p:nvPr/>
        </p:nvSpPr>
        <p:spPr bwMode="auto">
          <a:xfrm>
            <a:off x="1143000" y="4495800"/>
            <a:ext cx="7848599" cy="83099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a:t>Connected: Socket[</a:t>
            </a:r>
            <a:r>
              <a:rPr lang="en-US" sz="2400" dirty="0" err="1"/>
              <a:t>addr</a:t>
            </a:r>
            <a:r>
              <a:rPr lang="en-US" sz="2400" dirty="0"/>
              <a:t>=www.microsoft.com/207.46.19.30, port=80,localport=1359]</a:t>
            </a:r>
          </a:p>
        </p:txBody>
      </p:sp>
      <p:sp>
        <p:nvSpPr>
          <p:cNvPr id="73736" name="Rectangle 8"/>
          <p:cNvSpPr>
            <a:spLocks noChangeArrowheads="1"/>
          </p:cNvSpPr>
          <p:nvPr/>
        </p:nvSpPr>
        <p:spPr bwMode="auto">
          <a:xfrm>
            <a:off x="1143000" y="5410200"/>
            <a:ext cx="7848599" cy="83099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a:t>Connected: Socket[</a:t>
            </a:r>
            <a:r>
              <a:rPr lang="en-US" sz="2400" dirty="0" err="1"/>
              <a:t>addr</a:t>
            </a:r>
            <a:r>
              <a:rPr lang="en-US" sz="2400" dirty="0"/>
              <a:t>=www.microsoft.com/207.46.225.60, port=80,localport=1371</a:t>
            </a:r>
            <a:r>
              <a:rPr lang="en-US" sz="2400" dirty="0" smtClean="0"/>
              <a:t>]</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3734"/>
                                        </p:tgtEl>
                                        <p:attrNameLst>
                                          <p:attrName>style.visibility</p:attrName>
                                        </p:attrNameLst>
                                      </p:cBhvr>
                                      <p:to>
                                        <p:strVal val="visible"/>
                                      </p:to>
                                    </p:set>
                                    <p:animEffect transition="in" filter="diamond(in)">
                                      <p:cBhvr>
                                        <p:cTn id="7" dur="2000"/>
                                        <p:tgtEl>
                                          <p:spTgt spid="7373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3736"/>
                                        </p:tgtEl>
                                        <p:attrNameLst>
                                          <p:attrName>style.visibility</p:attrName>
                                        </p:attrNameLst>
                                      </p:cBhvr>
                                      <p:to>
                                        <p:strVal val="visible"/>
                                      </p:to>
                                    </p:set>
                                    <p:animEffect transition="in" filter="dissolve">
                                      <p:cBhvr>
                                        <p:cTn id="12" dur="500"/>
                                        <p:tgtEl>
                                          <p:spTgt spid="737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4" grpId="0" animBg="1"/>
      <p:bldP spid="7373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mtClean="0"/>
              <a:t>Communicating</a:t>
            </a:r>
          </a:p>
        </p:txBody>
      </p:sp>
      <p:sp>
        <p:nvSpPr>
          <p:cNvPr id="74756" name="Text Box 4"/>
          <p:cNvSpPr txBox="1">
            <a:spLocks noChangeArrowheads="1"/>
          </p:cNvSpPr>
          <p:nvPr/>
        </p:nvSpPr>
        <p:spPr bwMode="auto">
          <a:xfrm>
            <a:off x="464848" y="2037983"/>
            <a:ext cx="7612351" cy="2031325"/>
          </a:xfrm>
          <a:prstGeom prst="rect">
            <a:avLst/>
          </a:prstGeom>
          <a:noFill/>
          <a:ln w="31750">
            <a:noFill/>
            <a:miter lim="800000"/>
            <a:headEnd/>
            <a:tailEnd/>
          </a:ln>
          <a:effectLst/>
        </p:spPr>
        <p:txBody>
          <a:bodyPr wrap="square">
            <a:spAutoFit/>
          </a:bodyPr>
          <a:lstStyle/>
          <a:p>
            <a:r>
              <a:rPr lang="en-US" dirty="0"/>
              <a:t>Socket methods</a:t>
            </a:r>
            <a:r>
              <a:rPr lang="en-US" dirty="0" smtClean="0"/>
              <a:t>:</a:t>
            </a:r>
          </a:p>
          <a:p>
            <a:endParaRPr lang="en-US" dirty="0"/>
          </a:p>
          <a:p>
            <a:r>
              <a:rPr lang="en-US" dirty="0"/>
              <a:t>public OutputStream </a:t>
            </a:r>
            <a:r>
              <a:rPr lang="en-US" b="1" dirty="0" err="1"/>
              <a:t>getOutputStream</a:t>
            </a:r>
            <a:r>
              <a:rPr lang="en-US" dirty="0" smtClean="0"/>
              <a:t>() throws </a:t>
            </a:r>
            <a:r>
              <a:rPr lang="en-US" dirty="0"/>
              <a:t>IOException </a:t>
            </a:r>
          </a:p>
          <a:p>
            <a:pPr lvl="1"/>
            <a:r>
              <a:rPr lang="en-US" dirty="0"/>
              <a:t>   EFFECTS: Returns an output stream for </a:t>
            </a:r>
            <a:r>
              <a:rPr lang="en-US" dirty="0" smtClean="0"/>
              <a:t>this </a:t>
            </a:r>
            <a:r>
              <a:rPr lang="en-US" dirty="0"/>
              <a:t>socket. </a:t>
            </a:r>
          </a:p>
          <a:p>
            <a:endParaRPr lang="en-US" dirty="0"/>
          </a:p>
          <a:p>
            <a:r>
              <a:rPr lang="en-US" dirty="0"/>
              <a:t>public </a:t>
            </a:r>
            <a:r>
              <a:rPr lang="en-US" dirty="0" err="1"/>
              <a:t>InputStream</a:t>
            </a:r>
            <a:r>
              <a:rPr lang="en-US" dirty="0"/>
              <a:t> </a:t>
            </a:r>
            <a:r>
              <a:rPr lang="en-US" b="1" dirty="0" err="1"/>
              <a:t>getInputStream</a:t>
            </a:r>
            <a:r>
              <a:rPr lang="en-US" dirty="0"/>
              <a:t>() </a:t>
            </a:r>
            <a:r>
              <a:rPr lang="en-US" dirty="0" smtClean="0"/>
              <a:t>throws </a:t>
            </a:r>
            <a:r>
              <a:rPr lang="en-US" dirty="0"/>
              <a:t>IOException </a:t>
            </a:r>
          </a:p>
          <a:p>
            <a:pPr lvl="1"/>
            <a:r>
              <a:rPr lang="en-US" dirty="0"/>
              <a:t>   EFFECTS: Returns an input stream for </a:t>
            </a:r>
            <a:r>
              <a:rPr lang="en-US" dirty="0" smtClean="0"/>
              <a:t>this </a:t>
            </a:r>
            <a:r>
              <a:rPr lang="en-US" dirty="0"/>
              <a:t>socket.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mtClean="0"/>
              <a:t>Input Streams</a:t>
            </a:r>
          </a:p>
        </p:txBody>
      </p:sp>
      <p:sp>
        <p:nvSpPr>
          <p:cNvPr id="75779" name="Rectangle 3"/>
          <p:cNvSpPr>
            <a:spLocks noGrp="1" noChangeArrowheads="1"/>
          </p:cNvSpPr>
          <p:nvPr>
            <p:ph type="body" idx="1"/>
          </p:nvPr>
        </p:nvSpPr>
        <p:spPr/>
        <p:txBody>
          <a:bodyPr/>
          <a:lstStyle/>
          <a:p>
            <a:pPr>
              <a:spcBef>
                <a:spcPct val="0"/>
              </a:spcBef>
              <a:buFontTx/>
              <a:buNone/>
            </a:pPr>
            <a:r>
              <a:rPr lang="en-US" dirty="0" smtClean="0"/>
              <a:t>public abstract class </a:t>
            </a:r>
            <a:r>
              <a:rPr lang="en-US" dirty="0" err="1" smtClean="0"/>
              <a:t>InputStream</a:t>
            </a:r>
            <a:endParaRPr lang="en-US" dirty="0" smtClean="0"/>
          </a:p>
          <a:p>
            <a:pPr>
              <a:spcBef>
                <a:spcPct val="0"/>
              </a:spcBef>
              <a:buFontTx/>
              <a:buNone/>
            </a:pPr>
            <a:r>
              <a:rPr lang="en-US" dirty="0" smtClean="0"/>
              <a:t>   </a:t>
            </a:r>
            <a:r>
              <a:rPr lang="en-US" dirty="0" smtClean="0"/>
              <a:t>public abstract </a:t>
            </a:r>
            <a:r>
              <a:rPr lang="en-US" dirty="0" err="1" smtClean="0"/>
              <a:t>int</a:t>
            </a:r>
            <a:r>
              <a:rPr lang="en-US" dirty="0" smtClean="0"/>
              <a:t> </a:t>
            </a:r>
            <a:r>
              <a:rPr lang="en-US" b="1" dirty="0" smtClean="0"/>
              <a:t>read</a:t>
            </a:r>
            <a:r>
              <a:rPr lang="en-US" dirty="0" smtClean="0"/>
              <a:t>() throws IOException</a:t>
            </a:r>
            <a:endParaRPr lang="en-US" dirty="0" smtClean="0"/>
          </a:p>
          <a:p>
            <a:pPr>
              <a:spcBef>
                <a:spcPct val="0"/>
              </a:spcBef>
              <a:buFontTx/>
              <a:buNone/>
            </a:pPr>
            <a:r>
              <a:rPr lang="en-US" dirty="0" smtClean="0"/>
              <a:t>       EFFECTS: Returns the next byte</a:t>
            </a:r>
          </a:p>
          <a:p>
            <a:pPr>
              <a:spcBef>
                <a:spcPct val="0"/>
              </a:spcBef>
              <a:buFontTx/>
              <a:buNone/>
            </a:pPr>
            <a:r>
              <a:rPr lang="en-US" dirty="0" smtClean="0"/>
              <a:t>          in the input stream and advances the </a:t>
            </a:r>
          </a:p>
          <a:p>
            <a:pPr>
              <a:spcBef>
                <a:spcPct val="0"/>
              </a:spcBef>
              <a:buFontTx/>
              <a:buNone/>
            </a:pPr>
            <a:r>
              <a:rPr lang="en-US" dirty="0" smtClean="0"/>
              <a:t> </a:t>
            </a:r>
            <a:r>
              <a:rPr lang="en-US" dirty="0" smtClean="0"/>
              <a:t>         </a:t>
            </a:r>
            <a:r>
              <a:rPr lang="en-US" dirty="0" smtClean="0"/>
              <a:t>stream.</a:t>
            </a:r>
          </a:p>
          <a:p>
            <a:pPr>
              <a:spcBef>
                <a:spcPct val="0"/>
              </a:spcBef>
              <a:buFontTx/>
              <a:buNone/>
            </a:pPr>
            <a:endParaRPr lang="en-US" dirty="0" smtClean="0"/>
          </a:p>
          <a:p>
            <a:pPr>
              <a:spcBef>
                <a:spcPct val="0"/>
              </a:spcBef>
              <a:buFontTx/>
              <a:buNone/>
            </a:pPr>
            <a:endParaRPr lang="en-US" dirty="0" smtClean="0"/>
          </a:p>
          <a:p>
            <a:pPr>
              <a:spcBef>
                <a:spcPct val="0"/>
              </a:spcBef>
              <a:buFontTx/>
              <a:buNone/>
            </a:pPr>
            <a:endParaRPr lang="en-US" dirty="0" smtClean="0"/>
          </a:p>
          <a:p>
            <a:pPr>
              <a:spcBef>
                <a:spcPct val="0"/>
              </a:spcBef>
              <a:buFontTx/>
              <a:buNone/>
            </a:pPr>
            <a:r>
              <a:rPr lang="en-US" dirty="0" smtClean="0"/>
              <a:t>   </a:t>
            </a:r>
            <a:r>
              <a:rPr lang="en-US" dirty="0" smtClean="0"/>
              <a:t>other methods: close, </a:t>
            </a:r>
            <a:r>
              <a:rPr lang="en-US" dirty="0" smtClean="0"/>
              <a:t>available, skip</a:t>
            </a:r>
            <a:r>
              <a:rPr lang="en-US" dirty="0" smtClean="0"/>
              <a:t>, etc.</a:t>
            </a:r>
          </a:p>
        </p:txBody>
      </p:sp>
      <p:sp>
        <p:nvSpPr>
          <p:cNvPr id="75780" name="Text Box 4"/>
          <p:cNvSpPr txBox="1">
            <a:spLocks noChangeArrowheads="1"/>
          </p:cNvSpPr>
          <p:nvPr/>
        </p:nvSpPr>
        <p:spPr bwMode="auto">
          <a:xfrm>
            <a:off x="5068612" y="4326777"/>
            <a:ext cx="2542427" cy="400110"/>
          </a:xfrm>
          <a:prstGeom prst="rect">
            <a:avLst/>
          </a:prstGeom>
          <a:noFill/>
          <a:ln w="31750">
            <a:solidFill>
              <a:srgbClr val="339966"/>
            </a:solidFill>
            <a:miter lim="800000"/>
            <a:headEnd/>
            <a:tailEnd/>
          </a:ln>
          <a:effectLst/>
        </p:spPr>
        <p:txBody>
          <a:bodyPr wrap="none">
            <a:spAutoFit/>
          </a:bodyPr>
          <a:lstStyle/>
          <a:p>
            <a:r>
              <a:rPr lang="en-US" sz="2000"/>
              <a:t>Why an int not a byte?</a:t>
            </a:r>
          </a:p>
        </p:txBody>
      </p:sp>
      <p:sp>
        <p:nvSpPr>
          <p:cNvPr id="5" name="TextBox 4"/>
          <p:cNvSpPr txBox="1"/>
          <p:nvPr/>
        </p:nvSpPr>
        <p:spPr>
          <a:xfrm>
            <a:off x="1066800" y="2667000"/>
            <a:ext cx="7162800"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Reads the next byte of data from the input stream. The value byte is returned as an </a:t>
            </a:r>
            <a:r>
              <a:rPr lang="en-US" dirty="0" err="1" smtClean="0"/>
              <a:t>int</a:t>
            </a:r>
            <a:r>
              <a:rPr lang="en-US" dirty="0" smtClean="0"/>
              <a:t> in the range 0 to 255. If no byte is available because the end of the stream has been reached, the value -1 is returned. This method blocks until input data is available, the end of the stream is detected, or an exception is thrown. A subclass must provide an implementation of this method. </a:t>
            </a:r>
          </a:p>
          <a:p>
            <a:r>
              <a:rPr lang="en-US" b="1" dirty="0" err="1" smtClean="0"/>
              <a:t>Returns:</a:t>
            </a:r>
            <a:r>
              <a:rPr lang="en-US" dirty="0" err="1" smtClean="0"/>
              <a:t>the</a:t>
            </a:r>
            <a:r>
              <a:rPr lang="en-US" dirty="0" smtClean="0"/>
              <a:t> next byte of data, or -1 if the end of the stream is reached. </a:t>
            </a:r>
            <a:r>
              <a:rPr lang="en-US" b="1" dirty="0" smtClean="0"/>
              <a:t>Throws:</a:t>
            </a:r>
            <a:r>
              <a:rPr lang="en-US" dirty="0" smtClean="0"/>
              <a:t> </a:t>
            </a:r>
            <a:r>
              <a:rPr lang="en-US" dirty="0" smtClean="0">
                <a:hlinkClick r:id="rId2" tooltip="class in java.io"/>
              </a:rPr>
              <a:t>IOException</a:t>
            </a:r>
            <a:r>
              <a:rPr lang="en-US" dirty="0" smtClean="0"/>
              <a:t> - if an I/O error occurs.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Philosopher Deadlock</a:t>
            </a:r>
            <a:endParaRPr lang="en-US" dirty="0"/>
          </a:p>
        </p:txBody>
      </p:sp>
      <p:sp>
        <p:nvSpPr>
          <p:cNvPr id="4" name="TextBox 3"/>
          <p:cNvSpPr txBox="1"/>
          <p:nvPr/>
        </p:nvSpPr>
        <p:spPr>
          <a:xfrm>
            <a:off x="1219200" y="1676400"/>
            <a:ext cx="184731" cy="369332"/>
          </a:xfrm>
          <a:prstGeom prst="rect">
            <a:avLst/>
          </a:prstGeom>
          <a:noFill/>
        </p:spPr>
        <p:txBody>
          <a:bodyPr wrap="none" rtlCol="0">
            <a:spAutoFit/>
          </a:bodyPr>
          <a:lstStyle/>
          <a:p>
            <a:endParaRPr lang="en-US" dirty="0"/>
          </a:p>
        </p:txBody>
      </p:sp>
      <p:sp>
        <p:nvSpPr>
          <p:cNvPr id="5" name="Rectangle 4"/>
          <p:cNvSpPr/>
          <p:nvPr/>
        </p:nvSpPr>
        <p:spPr>
          <a:xfrm>
            <a:off x="211598" y="1141110"/>
            <a:ext cx="6763536" cy="5355312"/>
          </a:xfrm>
          <a:prstGeom prst="rect">
            <a:avLst/>
          </a:prstGeom>
        </p:spPr>
        <p:txBody>
          <a:bodyPr wrap="square">
            <a:spAutoFit/>
          </a:bodyPr>
          <a:lstStyle/>
          <a:p>
            <a:r>
              <a:rPr lang="en-US" dirty="0" smtClean="0"/>
              <a:t>public </a:t>
            </a:r>
            <a:r>
              <a:rPr lang="en-US" dirty="0" smtClean="0"/>
              <a:t>class Philosopher {</a:t>
            </a:r>
          </a:p>
          <a:p>
            <a:r>
              <a:rPr lang="en-US" dirty="0" smtClean="0"/>
              <a:t>   private Philosopher colleague;</a:t>
            </a:r>
          </a:p>
          <a:p>
            <a:r>
              <a:rPr lang="en-US" dirty="0" smtClean="0"/>
              <a:t>   …</a:t>
            </a:r>
          </a:p>
          <a:p>
            <a:r>
              <a:rPr lang="en-US" dirty="0" smtClean="0"/>
              <a:t>   </a:t>
            </a:r>
            <a:r>
              <a:rPr lang="en-US" dirty="0" smtClean="0"/>
              <a:t>public synchronized void </a:t>
            </a:r>
            <a:r>
              <a:rPr lang="en-US" dirty="0" err="1" smtClean="0"/>
              <a:t>setColleague</a:t>
            </a:r>
            <a:r>
              <a:rPr lang="en-US" dirty="0" smtClean="0"/>
              <a:t>(Philosopher p) {</a:t>
            </a:r>
          </a:p>
          <a:p>
            <a:r>
              <a:rPr lang="en-US" dirty="0" smtClean="0"/>
              <a:t>      colleague = p;</a:t>
            </a:r>
          </a:p>
          <a:p>
            <a:r>
              <a:rPr lang="en-US" dirty="0" smtClean="0"/>
              <a:t>   }</a:t>
            </a:r>
          </a:p>
          <a:p>
            <a:endParaRPr lang="en-US" dirty="0" smtClean="0"/>
          </a:p>
          <a:p>
            <a:r>
              <a:rPr lang="en-US" dirty="0" smtClean="0"/>
              <a:t>   public synchronized void philosophize() { </a:t>
            </a:r>
          </a:p>
          <a:p>
            <a:r>
              <a:rPr lang="en-US" dirty="0" smtClean="0"/>
              <a:t>      </a:t>
            </a:r>
            <a:r>
              <a:rPr lang="en-US" dirty="0" err="1" smtClean="0"/>
              <a:t>System.err.println</a:t>
            </a:r>
            <a:r>
              <a:rPr lang="en-US" dirty="0" smtClean="0"/>
              <a:t>(name   + " </a:t>
            </a:r>
            <a:r>
              <a:rPr lang="en-US" dirty="0" smtClean="0"/>
              <a:t>says </a:t>
            </a:r>
            <a:r>
              <a:rPr lang="en-US" dirty="0" smtClean="0"/>
              <a:t>" + quote);</a:t>
            </a:r>
          </a:p>
          <a:p>
            <a:r>
              <a:rPr lang="en-US" dirty="0" smtClean="0"/>
              <a:t>      </a:t>
            </a:r>
            <a:r>
              <a:rPr lang="en-US" dirty="0" smtClean="0"/>
              <a:t>if (colleague != null) { // Need a colleague to start an argument.</a:t>
            </a:r>
          </a:p>
          <a:p>
            <a:r>
              <a:rPr lang="en-US" dirty="0" smtClean="0"/>
              <a:t>         </a:t>
            </a:r>
            <a:r>
              <a:rPr lang="en-US" dirty="0" err="1" smtClean="0"/>
              <a:t>colleague.argue</a:t>
            </a:r>
            <a:r>
              <a:rPr lang="en-US" dirty="0" smtClean="0"/>
              <a:t>();</a:t>
            </a:r>
          </a:p>
          <a:p>
            <a:r>
              <a:rPr lang="en-US" dirty="0" smtClean="0"/>
              <a:t>      }</a:t>
            </a:r>
          </a:p>
          <a:p>
            <a:r>
              <a:rPr lang="en-US" dirty="0" smtClean="0"/>
              <a:t>   }</a:t>
            </a:r>
          </a:p>
          <a:p>
            <a:endParaRPr lang="en-US" dirty="0" smtClean="0"/>
          </a:p>
          <a:p>
            <a:r>
              <a:rPr lang="en-US" dirty="0" smtClean="0"/>
              <a:t>   </a:t>
            </a:r>
            <a:r>
              <a:rPr lang="en-US" dirty="0" smtClean="0"/>
              <a:t>public synchronized void argue() </a:t>
            </a:r>
            <a:r>
              <a:rPr lang="en-US" dirty="0" smtClean="0"/>
              <a:t>// </a:t>
            </a:r>
            <a:r>
              <a:rPr lang="en-US" dirty="0" smtClean="0"/>
              <a:t>REQUIRES: </a:t>
            </a:r>
            <a:r>
              <a:rPr lang="en-US" dirty="0" err="1" smtClean="0"/>
              <a:t>this.colleague</a:t>
            </a:r>
            <a:r>
              <a:rPr lang="en-US" dirty="0" smtClean="0"/>
              <a:t> != null</a:t>
            </a:r>
          </a:p>
          <a:p>
            <a:r>
              <a:rPr lang="en-US" dirty="0" smtClean="0"/>
              <a:t>   { </a:t>
            </a:r>
          </a:p>
          <a:p>
            <a:r>
              <a:rPr lang="en-US" dirty="0" smtClean="0"/>
              <a:t>      </a:t>
            </a:r>
            <a:r>
              <a:rPr lang="en-US" dirty="0" err="1" smtClean="0"/>
              <a:t>System.err.println</a:t>
            </a:r>
            <a:r>
              <a:rPr lang="en-US" dirty="0" smtClean="0"/>
              <a:t>(name </a:t>
            </a:r>
            <a:r>
              <a:rPr lang="en-US" dirty="0" smtClean="0"/>
              <a:t>+ </a:t>
            </a:r>
            <a:r>
              <a:rPr lang="en-US" dirty="0" smtClean="0"/>
              <a:t>" </a:t>
            </a:r>
            <a:r>
              <a:rPr lang="en-US" dirty="0" smtClean="0"/>
              <a:t>argues: No! " + quote);</a:t>
            </a:r>
          </a:p>
          <a:p>
            <a:r>
              <a:rPr lang="en-US" dirty="0" smtClean="0"/>
              <a:t>   }</a:t>
            </a:r>
          </a:p>
          <a:p>
            <a:r>
              <a:rPr lang="en-US" dirty="0" smtClean="0"/>
              <a: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Lots of </a:t>
            </a:r>
            <a:r>
              <a:rPr lang="en-US" dirty="0" err="1" smtClean="0"/>
              <a:t>InputStreams</a:t>
            </a:r>
            <a:endParaRPr lang="en-US" dirty="0"/>
          </a:p>
        </p:txBody>
      </p:sp>
      <p:sp>
        <p:nvSpPr>
          <p:cNvPr id="4097" name="Rectangle 1"/>
          <p:cNvSpPr>
            <a:spLocks noChangeArrowheads="1"/>
          </p:cNvSpPr>
          <p:nvPr/>
        </p:nvSpPr>
        <p:spPr bwMode="auto">
          <a:xfrm>
            <a:off x="3295493" y="1780721"/>
            <a:ext cx="2257156" cy="40011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err="1" smtClean="0">
                <a:ln>
                  <a:noFill/>
                </a:ln>
                <a:solidFill>
                  <a:schemeClr val="tx1"/>
                </a:solidFill>
                <a:effectLst/>
                <a:cs typeface="Arial" pitchFamily="34" charset="0"/>
              </a:rPr>
              <a:t>java.io.InputStream</a:t>
            </a:r>
            <a:r>
              <a:rPr kumimoji="0" lang="en-US" sz="1200" i="0" u="none" strike="noStrike" cap="none" normalizeH="0" baseline="0" dirty="0" smtClean="0">
                <a:ln>
                  <a:noFill/>
                </a:ln>
                <a:solidFill>
                  <a:schemeClr val="tx1"/>
                </a:solidFill>
                <a:effectLst/>
                <a:cs typeface="Arial" pitchFamily="34" charset="0"/>
              </a:rPr>
              <a:t> </a:t>
            </a:r>
            <a:endParaRPr kumimoji="0" lang="en-US" sz="4400" i="0" u="none" strike="noStrike" cap="none" normalizeH="0" baseline="0" dirty="0" smtClean="0">
              <a:ln>
                <a:noFill/>
              </a:ln>
              <a:solidFill>
                <a:schemeClr val="tx1"/>
              </a:solidFill>
              <a:effectLst/>
              <a:cs typeface="Arial" pitchFamily="34" charset="0"/>
            </a:endParaRPr>
          </a:p>
        </p:txBody>
      </p:sp>
      <p:sp>
        <p:nvSpPr>
          <p:cNvPr id="5" name="Rectangle 1"/>
          <p:cNvSpPr>
            <a:spLocks noChangeArrowheads="1"/>
          </p:cNvSpPr>
          <p:nvPr/>
        </p:nvSpPr>
        <p:spPr bwMode="auto">
          <a:xfrm>
            <a:off x="2286000" y="2724090"/>
            <a:ext cx="2799421" cy="40011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err="1" smtClean="0">
                <a:ln>
                  <a:noFill/>
                </a:ln>
                <a:solidFill>
                  <a:schemeClr val="tx1"/>
                </a:solidFill>
                <a:effectLst/>
                <a:cs typeface="Arial" pitchFamily="34" charset="0"/>
              </a:rPr>
              <a:t>java.io.FilterInputStream</a:t>
            </a:r>
            <a:r>
              <a:rPr kumimoji="0" lang="en-US" sz="1200" i="0" u="none" strike="noStrike" cap="none" normalizeH="0" baseline="0" dirty="0" smtClean="0">
                <a:ln>
                  <a:noFill/>
                </a:ln>
                <a:solidFill>
                  <a:schemeClr val="tx1"/>
                </a:solidFill>
                <a:effectLst/>
                <a:cs typeface="Arial" pitchFamily="34" charset="0"/>
              </a:rPr>
              <a:t> </a:t>
            </a:r>
            <a:endParaRPr kumimoji="0" lang="en-US" sz="4400" i="0" u="none" strike="noStrike" cap="none" normalizeH="0" baseline="0" dirty="0" smtClean="0">
              <a:ln>
                <a:noFill/>
              </a:ln>
              <a:solidFill>
                <a:schemeClr val="tx1"/>
              </a:solidFill>
              <a:effectLst/>
              <a:cs typeface="Arial" pitchFamily="34" charset="0"/>
            </a:endParaRPr>
          </a:p>
        </p:txBody>
      </p:sp>
      <p:sp>
        <p:nvSpPr>
          <p:cNvPr id="6" name="Rectangle 1"/>
          <p:cNvSpPr>
            <a:spLocks noChangeArrowheads="1"/>
          </p:cNvSpPr>
          <p:nvPr/>
        </p:nvSpPr>
        <p:spPr bwMode="auto">
          <a:xfrm>
            <a:off x="1295400" y="3886200"/>
            <a:ext cx="3160160" cy="40011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err="1" smtClean="0">
                <a:ln>
                  <a:noFill/>
                </a:ln>
                <a:solidFill>
                  <a:schemeClr val="tx1"/>
                </a:solidFill>
                <a:effectLst/>
                <a:cs typeface="Arial" pitchFamily="34" charset="0"/>
              </a:rPr>
              <a:t>java.io.BufferedInputStream</a:t>
            </a:r>
            <a:r>
              <a:rPr kumimoji="0" lang="en-US" sz="1200" i="0" u="none" strike="noStrike" cap="none" normalizeH="0" baseline="0" dirty="0" smtClean="0">
                <a:ln>
                  <a:noFill/>
                </a:ln>
                <a:solidFill>
                  <a:schemeClr val="tx1"/>
                </a:solidFill>
                <a:effectLst/>
                <a:cs typeface="Arial" pitchFamily="34" charset="0"/>
              </a:rPr>
              <a:t> </a:t>
            </a:r>
            <a:endParaRPr kumimoji="0" lang="en-US" sz="4400" i="0" u="none" strike="noStrike" cap="none" normalizeH="0" baseline="0" dirty="0" smtClean="0">
              <a:ln>
                <a:noFill/>
              </a:ln>
              <a:solidFill>
                <a:schemeClr val="tx1"/>
              </a:solidFill>
              <a:effectLst/>
              <a:cs typeface="Arial" pitchFamily="34" charset="0"/>
            </a:endParaRPr>
          </a:p>
        </p:txBody>
      </p:sp>
      <p:sp>
        <p:nvSpPr>
          <p:cNvPr id="7" name="Rectangle 1"/>
          <p:cNvSpPr>
            <a:spLocks noChangeArrowheads="1"/>
          </p:cNvSpPr>
          <p:nvPr/>
        </p:nvSpPr>
        <p:spPr bwMode="auto">
          <a:xfrm>
            <a:off x="5510788" y="2732907"/>
            <a:ext cx="2625847" cy="40011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err="1" smtClean="0">
                <a:ln>
                  <a:noFill/>
                </a:ln>
                <a:solidFill>
                  <a:schemeClr val="tx1"/>
                </a:solidFill>
                <a:effectLst/>
                <a:cs typeface="Arial" pitchFamily="34" charset="0"/>
              </a:rPr>
              <a:t>java.io.FileInputStream</a:t>
            </a:r>
            <a:r>
              <a:rPr kumimoji="0" lang="en-US" sz="1200" i="0" u="none" strike="noStrike" cap="none" normalizeH="0" baseline="0" dirty="0" smtClean="0">
                <a:ln>
                  <a:noFill/>
                </a:ln>
                <a:solidFill>
                  <a:schemeClr val="tx1"/>
                </a:solidFill>
                <a:effectLst/>
                <a:cs typeface="Arial" pitchFamily="34" charset="0"/>
              </a:rPr>
              <a:t> </a:t>
            </a:r>
            <a:endParaRPr kumimoji="0" lang="en-US" sz="4400" i="0" u="none" strike="noStrike" cap="none" normalizeH="0" baseline="0" dirty="0" smtClean="0">
              <a:ln>
                <a:noFill/>
              </a:ln>
              <a:solidFill>
                <a:schemeClr val="tx1"/>
              </a:solidFill>
              <a:effectLst/>
              <a:cs typeface="Arial" pitchFamily="34" charset="0"/>
            </a:endParaRPr>
          </a:p>
        </p:txBody>
      </p:sp>
      <p:cxnSp>
        <p:nvCxnSpPr>
          <p:cNvPr id="9" name="Straight Arrow Connector 8"/>
          <p:cNvCxnSpPr>
            <a:stCxn id="6" idx="0"/>
            <a:endCxn id="5" idx="2"/>
          </p:cNvCxnSpPr>
          <p:nvPr/>
        </p:nvCxnSpPr>
        <p:spPr>
          <a:xfrm rot="5400000" flipH="1" flipV="1">
            <a:off x="2899595" y="3100085"/>
            <a:ext cx="762000" cy="8102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5" idx="0"/>
            <a:endCxn id="4097" idx="2"/>
          </p:cNvCxnSpPr>
          <p:nvPr/>
        </p:nvCxnSpPr>
        <p:spPr>
          <a:xfrm rot="5400000" flipH="1" flipV="1">
            <a:off x="3783262" y="2083281"/>
            <a:ext cx="543259" cy="73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7" idx="0"/>
            <a:endCxn id="4097" idx="2"/>
          </p:cNvCxnSpPr>
          <p:nvPr/>
        </p:nvCxnSpPr>
        <p:spPr>
          <a:xfrm rot="16200000" flipV="1">
            <a:off x="5347854" y="1257048"/>
            <a:ext cx="552076" cy="23996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t>Readers</a:t>
            </a:r>
          </a:p>
        </p:txBody>
      </p:sp>
      <p:sp>
        <p:nvSpPr>
          <p:cNvPr id="76803" name="Rectangle 3"/>
          <p:cNvSpPr>
            <a:spLocks noGrp="1" noChangeArrowheads="1"/>
          </p:cNvSpPr>
          <p:nvPr>
            <p:ph type="body" idx="1"/>
          </p:nvPr>
        </p:nvSpPr>
        <p:spPr>
          <a:xfrm>
            <a:off x="431800" y="1493838"/>
            <a:ext cx="8229600" cy="4373562"/>
          </a:xfrm>
        </p:spPr>
        <p:txBody>
          <a:bodyPr/>
          <a:lstStyle/>
          <a:p>
            <a:pPr>
              <a:buNone/>
            </a:pPr>
            <a:r>
              <a:rPr lang="en-US" dirty="0" err="1" smtClean="0"/>
              <a:t>java.io.</a:t>
            </a:r>
            <a:r>
              <a:rPr lang="en-US" b="1" dirty="0" err="1" smtClean="0"/>
              <a:t>InputStreamReader</a:t>
            </a:r>
            <a:r>
              <a:rPr lang="en-US" dirty="0" smtClean="0"/>
              <a:t> extends </a:t>
            </a:r>
            <a:r>
              <a:rPr lang="en-US" dirty="0" err="1" smtClean="0"/>
              <a:t>java.io.</a:t>
            </a:r>
            <a:r>
              <a:rPr lang="en-US" b="1" dirty="0" err="1" smtClean="0"/>
              <a:t>Reader</a:t>
            </a:r>
            <a:endParaRPr lang="en-US" b="1" dirty="0" smtClean="0"/>
          </a:p>
          <a:p>
            <a:pPr lvl="1">
              <a:buNone/>
            </a:pPr>
            <a:r>
              <a:rPr lang="en-US" dirty="0" smtClean="0"/>
              <a:t>Higher level abstraction on an </a:t>
            </a:r>
            <a:r>
              <a:rPr lang="en-US" dirty="0" err="1" smtClean="0"/>
              <a:t>InputStream</a:t>
            </a:r>
            <a:endParaRPr lang="en-US" dirty="0" smtClean="0"/>
          </a:p>
          <a:p>
            <a:pPr lvl="1">
              <a:buFontTx/>
              <a:buNone/>
            </a:pPr>
            <a:r>
              <a:rPr lang="en-US" dirty="0" err="1" smtClean="0"/>
              <a:t>InputStreamReader</a:t>
            </a:r>
            <a:r>
              <a:rPr lang="en-US" dirty="0" smtClean="0"/>
              <a:t>(</a:t>
            </a:r>
            <a:r>
              <a:rPr lang="en-US" dirty="0" err="1" smtClean="0"/>
              <a:t>InputStream</a:t>
            </a:r>
            <a:r>
              <a:rPr lang="en-US" dirty="0" smtClean="0"/>
              <a:t> in)</a:t>
            </a:r>
          </a:p>
          <a:p>
            <a:pPr lvl="1">
              <a:buFontTx/>
              <a:buNone/>
            </a:pPr>
            <a:r>
              <a:rPr lang="en-US" dirty="0" smtClean="0"/>
              <a:t>   EFFECTS: Initializes this to an </a:t>
            </a:r>
          </a:p>
          <a:p>
            <a:pPr lvl="1">
              <a:buFontTx/>
              <a:buNone/>
            </a:pPr>
            <a:r>
              <a:rPr lang="en-US" dirty="0" smtClean="0"/>
              <a:t>      </a:t>
            </a:r>
            <a:r>
              <a:rPr lang="en-US" dirty="0" err="1" smtClean="0"/>
              <a:t>InputStreamReader</a:t>
            </a:r>
            <a:r>
              <a:rPr lang="en-US" dirty="0" smtClean="0"/>
              <a:t> on stream in.</a:t>
            </a:r>
          </a:p>
          <a:p>
            <a:pPr lvl="1">
              <a:buFontTx/>
              <a:buNone/>
            </a:pPr>
            <a:r>
              <a:rPr lang="en-US" dirty="0" err="1" smtClean="0"/>
              <a:t>int</a:t>
            </a:r>
            <a:r>
              <a:rPr lang="en-US" dirty="0" smtClean="0"/>
              <a:t> read()</a:t>
            </a:r>
          </a:p>
          <a:p>
            <a:pPr lvl="1">
              <a:buFontTx/>
              <a:buNone/>
            </a:pPr>
            <a:r>
              <a:rPr lang="en-US" dirty="0" smtClean="0"/>
              <a:t>   EFFECTS: </a:t>
            </a:r>
            <a:r>
              <a:rPr lang="en-US" dirty="0" smtClean="0"/>
              <a:t>Reads </a:t>
            </a:r>
            <a:r>
              <a:rPr lang="en-US" dirty="0" smtClean="0"/>
              <a:t>a single </a:t>
            </a:r>
            <a:r>
              <a:rPr lang="en-US" dirty="0" smtClean="0"/>
              <a:t>character.</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t>Buffering</a:t>
            </a:r>
          </a:p>
        </p:txBody>
      </p:sp>
      <p:sp>
        <p:nvSpPr>
          <p:cNvPr id="77827" name="Rectangle 3"/>
          <p:cNvSpPr>
            <a:spLocks noGrp="1" noChangeArrowheads="1"/>
          </p:cNvSpPr>
          <p:nvPr>
            <p:ph type="body" idx="1"/>
          </p:nvPr>
        </p:nvSpPr>
        <p:spPr/>
        <p:txBody>
          <a:bodyPr/>
          <a:lstStyle/>
          <a:p>
            <a:pPr>
              <a:buFontTx/>
              <a:buNone/>
            </a:pPr>
            <a:r>
              <a:rPr lang="en-US" smtClean="0"/>
              <a:t>BufferedReader extends Reader {</a:t>
            </a:r>
          </a:p>
          <a:p>
            <a:pPr>
              <a:buFontTx/>
              <a:buNone/>
            </a:pPr>
            <a:r>
              <a:rPr lang="en-US" smtClean="0"/>
              <a:t>   BufferedReader(Reader r)</a:t>
            </a:r>
          </a:p>
          <a:p>
            <a:pPr>
              <a:buFontTx/>
              <a:buNone/>
            </a:pPr>
            <a:r>
              <a:rPr lang="en-US" smtClean="0"/>
              <a:t>   </a:t>
            </a:r>
          </a:p>
          <a:p>
            <a:pPr>
              <a:buFontTx/>
              <a:buNone/>
            </a:pPr>
            <a:r>
              <a:rPr lang="en-US" smtClean="0"/>
              <a:t>   int read ()</a:t>
            </a:r>
          </a:p>
          <a:p>
            <a:pPr>
              <a:buFontTx/>
              <a:buNone/>
            </a:pPr>
            <a:r>
              <a:rPr lang="en-US" smtClean="0"/>
              <a:t>   String readLine () </a:t>
            </a:r>
          </a:p>
          <a:p>
            <a:pPr>
              <a:buFontTx/>
              <a:buNone/>
            </a:pPr>
            <a:r>
              <a:rPr lang="en-US" smtClean="0"/>
              <a:t>       EFFECTS: Returns the next line</a:t>
            </a:r>
          </a:p>
          <a:p>
            <a:pPr>
              <a:buFontTx/>
              <a:buNone/>
            </a:pPr>
            <a:r>
              <a:rPr lang="en-US" smtClean="0"/>
              <a:t>           and advances the reader.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mtClean="0"/>
              <a:t>Cookbook...</a:t>
            </a:r>
          </a:p>
        </p:txBody>
      </p:sp>
      <p:sp>
        <p:nvSpPr>
          <p:cNvPr id="78852" name="Text Box 4"/>
          <p:cNvSpPr txBox="1">
            <a:spLocks noChangeArrowheads="1"/>
          </p:cNvSpPr>
          <p:nvPr/>
        </p:nvSpPr>
        <p:spPr bwMode="auto">
          <a:xfrm>
            <a:off x="236538" y="1722438"/>
            <a:ext cx="8628062" cy="4031873"/>
          </a:xfrm>
          <a:prstGeom prst="rect">
            <a:avLst/>
          </a:prstGeom>
          <a:noFill/>
          <a:ln w="31750">
            <a:noFill/>
            <a:miter lim="800000"/>
            <a:headEnd/>
            <a:tailEnd/>
          </a:ln>
          <a:effectLst/>
        </p:spPr>
        <p:txBody>
          <a:bodyPr>
            <a:spAutoFit/>
          </a:bodyPr>
          <a:lstStyle/>
          <a:p>
            <a:r>
              <a:rPr lang="en-US" sz="3200" dirty="0" err="1"/>
              <a:t>BufferedReader</a:t>
            </a:r>
            <a:r>
              <a:rPr lang="en-US" sz="3200" dirty="0"/>
              <a:t> in = </a:t>
            </a:r>
          </a:p>
          <a:p>
            <a:r>
              <a:rPr lang="en-US" sz="3200" dirty="0"/>
              <a:t>   new </a:t>
            </a:r>
            <a:r>
              <a:rPr lang="en-US" sz="3200" dirty="0" err="1"/>
              <a:t>BufferedReader</a:t>
            </a:r>
            <a:r>
              <a:rPr lang="en-US" sz="3200" dirty="0"/>
              <a:t> (</a:t>
            </a:r>
          </a:p>
          <a:p>
            <a:r>
              <a:rPr lang="en-US" sz="3200" dirty="0"/>
              <a:t>      new </a:t>
            </a:r>
            <a:r>
              <a:rPr lang="en-US" sz="3200" dirty="0" err="1"/>
              <a:t>InputStreamReader</a:t>
            </a:r>
            <a:r>
              <a:rPr lang="en-US" sz="3200" dirty="0"/>
              <a:t> ( </a:t>
            </a:r>
          </a:p>
          <a:p>
            <a:r>
              <a:rPr lang="en-US" sz="3200" dirty="0"/>
              <a:t>        </a:t>
            </a:r>
            <a:r>
              <a:rPr lang="en-US" sz="3200" dirty="0" err="1"/>
              <a:t>connect.getInputStream</a:t>
            </a:r>
            <a:r>
              <a:rPr lang="en-US" sz="3200" dirty="0"/>
              <a:t>())); </a:t>
            </a:r>
          </a:p>
          <a:p>
            <a:endParaRPr lang="en-US" sz="3200" dirty="0"/>
          </a:p>
          <a:p>
            <a:r>
              <a:rPr lang="en-US" sz="3200" dirty="0" err="1"/>
              <a:t>PrintWriter</a:t>
            </a:r>
            <a:r>
              <a:rPr lang="en-US" sz="3200" dirty="0"/>
              <a:t> out = </a:t>
            </a:r>
          </a:p>
          <a:p>
            <a:r>
              <a:rPr lang="en-US" sz="3200" dirty="0"/>
              <a:t>   new </a:t>
            </a:r>
            <a:r>
              <a:rPr lang="en-US" sz="3200" dirty="0" err="1"/>
              <a:t>PrintWriter</a:t>
            </a:r>
            <a:endParaRPr lang="en-US" sz="3200" dirty="0"/>
          </a:p>
          <a:p>
            <a:r>
              <a:rPr lang="en-US" sz="3200" dirty="0"/>
              <a:t>      (</a:t>
            </a:r>
            <a:r>
              <a:rPr lang="en-US" sz="3200" dirty="0" err="1"/>
              <a:t>connect.getOutputStream</a:t>
            </a:r>
            <a:r>
              <a:rPr lang="en-US" sz="3200" dirty="0"/>
              <a:t>(), true); </a:t>
            </a:r>
          </a:p>
        </p:txBody>
      </p:sp>
      <p:sp>
        <p:nvSpPr>
          <p:cNvPr id="6" name="TextBox 5"/>
          <p:cNvSpPr txBox="1"/>
          <p:nvPr/>
        </p:nvSpPr>
        <p:spPr>
          <a:xfrm>
            <a:off x="304170" y="802934"/>
            <a:ext cx="2484591" cy="954107"/>
          </a:xfrm>
          <a:prstGeom prst="rect">
            <a:avLst/>
          </a:prstGeom>
          <a:noFill/>
        </p:spPr>
        <p:txBody>
          <a:bodyPr wrap="none" rtlCol="0">
            <a:spAutoFit/>
          </a:bodyPr>
          <a:lstStyle/>
          <a:p>
            <a:r>
              <a:rPr lang="en-US" sz="2800" dirty="0" smtClean="0"/>
              <a:t>Socket </a:t>
            </a:r>
            <a:r>
              <a:rPr lang="en-US" sz="2800" dirty="0" smtClean="0"/>
              <a:t>connect</a:t>
            </a:r>
            <a:r>
              <a:rPr lang="en-US" sz="2800" dirty="0" smtClean="0"/>
              <a:t>;</a:t>
            </a:r>
          </a:p>
          <a:p>
            <a:r>
              <a:rPr lang="en-US" sz="2800" dirty="0" smtClean="0"/>
              <a: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mtClean="0"/>
              <a:t>A Simple Web Browser</a:t>
            </a:r>
          </a:p>
        </p:txBody>
      </p:sp>
      <p:sp>
        <p:nvSpPr>
          <p:cNvPr id="79876" name="Text Box 4"/>
          <p:cNvSpPr txBox="1">
            <a:spLocks noChangeArrowheads="1"/>
          </p:cNvSpPr>
          <p:nvPr/>
        </p:nvSpPr>
        <p:spPr bwMode="auto">
          <a:xfrm>
            <a:off x="22225" y="1244600"/>
            <a:ext cx="4225925" cy="4492625"/>
          </a:xfrm>
          <a:prstGeom prst="rect">
            <a:avLst/>
          </a:prstGeom>
          <a:noFill/>
          <a:ln w="31750">
            <a:noFill/>
            <a:miter lim="800000"/>
            <a:headEnd/>
            <a:tailEnd/>
          </a:ln>
          <a:effectLst/>
        </p:spPr>
        <p:txBody>
          <a:bodyPr>
            <a:spAutoFit/>
          </a:bodyPr>
          <a:lstStyle/>
          <a:p>
            <a:r>
              <a:rPr lang="en-US" sz="1600" b="1" dirty="0"/>
              <a:t>import</a:t>
            </a:r>
            <a:r>
              <a:rPr lang="en-US" sz="1600" dirty="0"/>
              <a:t> </a:t>
            </a:r>
            <a:r>
              <a:rPr lang="en-US" sz="1600" dirty="0" err="1"/>
              <a:t>java.net.Socket</a:t>
            </a:r>
            <a:r>
              <a:rPr lang="en-US" sz="1600" dirty="0"/>
              <a:t>;</a:t>
            </a:r>
          </a:p>
          <a:p>
            <a:r>
              <a:rPr lang="en-US" sz="1600" b="1" dirty="0"/>
              <a:t>import</a:t>
            </a:r>
            <a:r>
              <a:rPr lang="en-US" sz="1600" dirty="0"/>
              <a:t> java.io.*;</a:t>
            </a:r>
          </a:p>
          <a:p>
            <a:r>
              <a:rPr lang="en-US" sz="1600" b="1" dirty="0"/>
              <a:t>import</a:t>
            </a:r>
            <a:r>
              <a:rPr lang="en-US" sz="1600" dirty="0"/>
              <a:t> </a:t>
            </a:r>
            <a:r>
              <a:rPr lang="en-US" sz="1600" dirty="0" err="1"/>
              <a:t>java.net.UnknownHostException</a:t>
            </a:r>
            <a:r>
              <a:rPr lang="en-US" sz="1600" dirty="0"/>
              <a:t>;</a:t>
            </a:r>
          </a:p>
          <a:p>
            <a:endParaRPr lang="en-US" sz="1600" dirty="0"/>
          </a:p>
          <a:p>
            <a:r>
              <a:rPr lang="en-US" sz="1600" b="1" dirty="0"/>
              <a:t>public</a:t>
            </a:r>
            <a:r>
              <a:rPr lang="en-US" sz="1600" dirty="0"/>
              <a:t> </a:t>
            </a:r>
            <a:r>
              <a:rPr lang="en-US" sz="1600" b="1" dirty="0"/>
              <a:t>class</a:t>
            </a:r>
            <a:r>
              <a:rPr lang="en-US" sz="1600" dirty="0"/>
              <a:t> Client {</a:t>
            </a:r>
          </a:p>
          <a:p>
            <a:r>
              <a:rPr lang="en-US" sz="1600" b="1" dirty="0"/>
              <a:t>   public</a:t>
            </a:r>
            <a:r>
              <a:rPr lang="en-US" sz="1600" dirty="0"/>
              <a:t> </a:t>
            </a:r>
            <a:r>
              <a:rPr lang="en-US" sz="1600" b="1" dirty="0"/>
              <a:t>static</a:t>
            </a:r>
            <a:r>
              <a:rPr lang="en-US" sz="1600" dirty="0"/>
              <a:t> </a:t>
            </a:r>
            <a:r>
              <a:rPr lang="en-US" sz="1600" b="1" dirty="0"/>
              <a:t>void</a:t>
            </a:r>
            <a:r>
              <a:rPr lang="en-US" sz="1600" dirty="0"/>
              <a:t> main(String[] </a:t>
            </a:r>
            <a:r>
              <a:rPr lang="en-US" sz="1600" dirty="0" err="1"/>
              <a:t>args</a:t>
            </a:r>
            <a:r>
              <a:rPr lang="en-US" sz="1600" dirty="0"/>
              <a:t>) {</a:t>
            </a:r>
          </a:p>
          <a:p>
            <a:r>
              <a:rPr lang="en-US" sz="1600" dirty="0"/>
              <a:t>      Socket connect;</a:t>
            </a:r>
          </a:p>
          <a:p>
            <a:r>
              <a:rPr lang="en-US" sz="1600" b="1" dirty="0"/>
              <a:t>      try</a:t>
            </a:r>
            <a:r>
              <a:rPr lang="en-US" sz="1600" dirty="0"/>
              <a:t> {</a:t>
            </a:r>
          </a:p>
          <a:p>
            <a:r>
              <a:rPr lang="en-US" sz="1600" dirty="0"/>
              <a:t>         connect = </a:t>
            </a:r>
            <a:r>
              <a:rPr lang="en-US" sz="1600" b="1" dirty="0"/>
              <a:t>new</a:t>
            </a:r>
            <a:r>
              <a:rPr lang="en-US" sz="1600" dirty="0"/>
              <a:t> </a:t>
            </a:r>
          </a:p>
          <a:p>
            <a:r>
              <a:rPr lang="en-US" sz="1600" dirty="0"/>
              <a:t>            Socket("</a:t>
            </a:r>
            <a:r>
              <a:rPr lang="en-US" sz="1600" dirty="0" smtClean="0"/>
              <a:t>www.virginia.edu", </a:t>
            </a:r>
            <a:r>
              <a:rPr lang="en-US" sz="1600" dirty="0"/>
              <a:t>80); </a:t>
            </a:r>
          </a:p>
          <a:p>
            <a:r>
              <a:rPr lang="en-US" sz="1600" dirty="0"/>
              <a:t>         </a:t>
            </a:r>
            <a:r>
              <a:rPr lang="en-US" sz="1600" dirty="0" err="1"/>
              <a:t>System.</a:t>
            </a:r>
            <a:r>
              <a:rPr lang="en-US" sz="1600" i="1" dirty="0" err="1"/>
              <a:t>out</a:t>
            </a:r>
            <a:r>
              <a:rPr lang="en-US" sz="1600" dirty="0" err="1"/>
              <a:t>.println</a:t>
            </a:r>
            <a:r>
              <a:rPr lang="en-US" sz="1600" dirty="0"/>
              <a:t>("Connected");</a:t>
            </a:r>
          </a:p>
          <a:p>
            <a:r>
              <a:rPr lang="en-US" sz="1600" dirty="0"/>
              <a:t>     } </a:t>
            </a:r>
            <a:r>
              <a:rPr lang="en-US" sz="1600" b="1" dirty="0"/>
              <a:t>catch</a:t>
            </a:r>
            <a:r>
              <a:rPr lang="en-US" sz="1600" dirty="0"/>
              <a:t> (</a:t>
            </a:r>
            <a:r>
              <a:rPr lang="en-US" sz="1600" dirty="0" err="1"/>
              <a:t>UnknownHostException</a:t>
            </a:r>
            <a:r>
              <a:rPr lang="en-US" sz="1600" dirty="0"/>
              <a:t> </a:t>
            </a:r>
            <a:r>
              <a:rPr lang="en-US" sz="1600" dirty="0" err="1"/>
              <a:t>uhe</a:t>
            </a:r>
            <a:r>
              <a:rPr lang="en-US" sz="1600" dirty="0"/>
              <a:t>) {</a:t>
            </a:r>
          </a:p>
          <a:p>
            <a:r>
              <a:rPr lang="en-US" sz="1600" dirty="0"/>
              <a:t>         ...</a:t>
            </a:r>
          </a:p>
          <a:p>
            <a:r>
              <a:rPr lang="en-US" sz="1600" dirty="0"/>
              <a:t>       </a:t>
            </a:r>
            <a:r>
              <a:rPr lang="en-US" sz="1600" b="1" dirty="0"/>
              <a:t> return</a:t>
            </a:r>
            <a:r>
              <a:rPr lang="en-US" sz="1600" dirty="0"/>
              <a:t>;</a:t>
            </a:r>
          </a:p>
          <a:p>
            <a:r>
              <a:rPr lang="en-US" sz="1600" dirty="0"/>
              <a:t>     } </a:t>
            </a:r>
            <a:r>
              <a:rPr lang="en-US" sz="1600" b="1" dirty="0"/>
              <a:t>catch</a:t>
            </a:r>
            <a:r>
              <a:rPr lang="en-US" sz="1600" dirty="0"/>
              <a:t> (IOException </a:t>
            </a:r>
            <a:r>
              <a:rPr lang="en-US" sz="1600" dirty="0" err="1"/>
              <a:t>ioe</a:t>
            </a:r>
            <a:r>
              <a:rPr lang="en-US" sz="1600" dirty="0"/>
              <a:t>) {</a:t>
            </a:r>
          </a:p>
          <a:p>
            <a:r>
              <a:rPr lang="en-US" sz="1600" dirty="0"/>
              <a:t>         </a:t>
            </a:r>
            <a:r>
              <a:rPr lang="en-US" sz="1600" dirty="0" err="1"/>
              <a:t>System.</a:t>
            </a:r>
            <a:r>
              <a:rPr lang="en-US" sz="1600" i="1" dirty="0" err="1"/>
              <a:t>err</a:t>
            </a:r>
            <a:r>
              <a:rPr lang="en-US" sz="1600" dirty="0" err="1"/>
              <a:t>.println</a:t>
            </a:r>
            <a:r>
              <a:rPr lang="en-US" sz="1600" dirty="0"/>
              <a:t>("Cannot open ... ");</a:t>
            </a:r>
          </a:p>
          <a:p>
            <a:r>
              <a:rPr lang="en-US" sz="1600" b="1" dirty="0"/>
              <a:t>         return</a:t>
            </a:r>
            <a:r>
              <a:rPr lang="en-US" sz="1600" dirty="0"/>
              <a:t>;</a:t>
            </a:r>
          </a:p>
          <a:p>
            <a:r>
              <a:rPr lang="en-US" sz="1600" dirty="0"/>
              <a:t>     }</a:t>
            </a:r>
          </a:p>
        </p:txBody>
      </p:sp>
      <p:sp>
        <p:nvSpPr>
          <p:cNvPr id="79877" name="Text Box 5"/>
          <p:cNvSpPr txBox="1">
            <a:spLocks noChangeArrowheads="1"/>
          </p:cNvSpPr>
          <p:nvPr/>
        </p:nvSpPr>
        <p:spPr bwMode="auto">
          <a:xfrm>
            <a:off x="4314825" y="1181100"/>
            <a:ext cx="4802188" cy="5226050"/>
          </a:xfrm>
          <a:prstGeom prst="rect">
            <a:avLst/>
          </a:prstGeom>
          <a:noFill/>
          <a:ln w="31750">
            <a:noFill/>
            <a:miter lim="800000"/>
            <a:headEnd/>
            <a:tailEnd/>
          </a:ln>
          <a:effectLst/>
        </p:spPr>
        <p:txBody>
          <a:bodyPr>
            <a:spAutoFit/>
          </a:bodyPr>
          <a:lstStyle/>
          <a:p>
            <a:r>
              <a:rPr lang="en-US" sz="1600" b="1" dirty="0"/>
              <a:t>try</a:t>
            </a:r>
            <a:r>
              <a:rPr lang="en-US" sz="1600" dirty="0"/>
              <a:t> {</a:t>
            </a:r>
          </a:p>
          <a:p>
            <a:r>
              <a:rPr lang="en-US" sz="1600" dirty="0"/>
              <a:t>       </a:t>
            </a:r>
            <a:r>
              <a:rPr lang="en-US" sz="1600" dirty="0" err="1"/>
              <a:t>PrintWriter</a:t>
            </a:r>
            <a:r>
              <a:rPr lang="en-US" sz="1600" dirty="0"/>
              <a:t> out = </a:t>
            </a:r>
            <a:r>
              <a:rPr lang="en-US" sz="1600" b="1" dirty="0"/>
              <a:t>new</a:t>
            </a:r>
            <a:r>
              <a:rPr lang="en-US" sz="1600" dirty="0"/>
              <a:t> </a:t>
            </a:r>
            <a:r>
              <a:rPr lang="en-US" sz="1600" dirty="0" err="1"/>
              <a:t>PrintWriter</a:t>
            </a:r>
            <a:endParaRPr lang="en-US" sz="1600" dirty="0"/>
          </a:p>
          <a:p>
            <a:r>
              <a:rPr lang="en-US" sz="1600" dirty="0"/>
              <a:t>             (</a:t>
            </a:r>
            <a:r>
              <a:rPr lang="en-US" sz="1600" dirty="0" err="1"/>
              <a:t>connect.getOutputStream</a:t>
            </a:r>
            <a:r>
              <a:rPr lang="en-US" sz="1600" dirty="0"/>
              <a:t>(), </a:t>
            </a:r>
            <a:r>
              <a:rPr lang="en-US" sz="1600" b="1" dirty="0"/>
              <a:t>true</a:t>
            </a:r>
            <a:r>
              <a:rPr lang="en-US" sz="1600" dirty="0"/>
              <a:t>); </a:t>
            </a:r>
          </a:p>
          <a:p>
            <a:r>
              <a:rPr lang="en-US" sz="1600" dirty="0"/>
              <a:t>       </a:t>
            </a:r>
            <a:r>
              <a:rPr lang="en-US" sz="1600" dirty="0" err="1"/>
              <a:t>BufferedReader</a:t>
            </a:r>
            <a:r>
              <a:rPr lang="en-US" sz="1600" dirty="0"/>
              <a:t> in = </a:t>
            </a:r>
            <a:r>
              <a:rPr lang="en-US" sz="1600" b="1" dirty="0"/>
              <a:t>new</a:t>
            </a:r>
          </a:p>
          <a:p>
            <a:r>
              <a:rPr lang="en-US" sz="1600" b="1" dirty="0"/>
              <a:t>             </a:t>
            </a:r>
            <a:r>
              <a:rPr lang="en-US" sz="1600" dirty="0"/>
              <a:t> </a:t>
            </a:r>
            <a:r>
              <a:rPr lang="en-US" sz="1600" dirty="0" err="1"/>
              <a:t>BufferedReader</a:t>
            </a:r>
            <a:r>
              <a:rPr lang="en-US" sz="1600" dirty="0"/>
              <a:t> (</a:t>
            </a:r>
            <a:r>
              <a:rPr lang="en-US" sz="1600" b="1" dirty="0"/>
              <a:t>new</a:t>
            </a:r>
          </a:p>
          <a:p>
            <a:r>
              <a:rPr lang="en-US" sz="1600" b="1" dirty="0"/>
              <a:t>                 </a:t>
            </a:r>
            <a:r>
              <a:rPr lang="en-US" sz="1600" dirty="0"/>
              <a:t> </a:t>
            </a:r>
            <a:r>
              <a:rPr lang="en-US" sz="1600" dirty="0" err="1"/>
              <a:t>InputStreamReader</a:t>
            </a:r>
            <a:r>
              <a:rPr lang="en-US" sz="1600" dirty="0"/>
              <a:t>(</a:t>
            </a:r>
          </a:p>
          <a:p>
            <a:r>
              <a:rPr lang="en-US" sz="1600" dirty="0"/>
              <a:t>                     </a:t>
            </a:r>
            <a:r>
              <a:rPr lang="en-US" sz="1600" dirty="0" err="1"/>
              <a:t>connect.getInputStream</a:t>
            </a:r>
            <a:r>
              <a:rPr lang="en-US" sz="1600" dirty="0"/>
              <a:t>()));</a:t>
            </a:r>
          </a:p>
          <a:p>
            <a:r>
              <a:rPr lang="en-US" sz="1600" dirty="0">
                <a:solidFill>
                  <a:schemeClr val="accent1">
                    <a:lumMod val="75000"/>
                  </a:schemeClr>
                </a:solidFill>
              </a:rPr>
              <a:t>       </a:t>
            </a:r>
            <a:r>
              <a:rPr lang="en-US" sz="1600" b="1" dirty="0" err="1">
                <a:solidFill>
                  <a:schemeClr val="accent1">
                    <a:lumMod val="75000"/>
                  </a:schemeClr>
                </a:solidFill>
              </a:rPr>
              <a:t>out.println</a:t>
            </a:r>
            <a:r>
              <a:rPr lang="en-US" sz="1600" b="1" dirty="0">
                <a:solidFill>
                  <a:schemeClr val="accent1">
                    <a:lumMod val="75000"/>
                  </a:schemeClr>
                </a:solidFill>
              </a:rPr>
              <a:t>("GET / HTTP/1.0\r\n");</a:t>
            </a:r>
          </a:p>
          <a:p>
            <a:r>
              <a:rPr lang="en-US" sz="1600" b="1" dirty="0"/>
              <a:t>        </a:t>
            </a:r>
            <a:r>
              <a:rPr lang="en-US" sz="1600" dirty="0"/>
              <a:t>String </a:t>
            </a:r>
            <a:r>
              <a:rPr lang="en-US" sz="1600" dirty="0" err="1"/>
              <a:t>inString</a:t>
            </a:r>
            <a:r>
              <a:rPr lang="en-US" sz="1600" dirty="0"/>
              <a:t>;</a:t>
            </a:r>
          </a:p>
          <a:p>
            <a:r>
              <a:rPr lang="en-US" sz="1600" b="1" dirty="0"/>
              <a:t>        while</a:t>
            </a:r>
            <a:r>
              <a:rPr lang="en-US" sz="1600" dirty="0"/>
              <a:t> ((</a:t>
            </a:r>
            <a:r>
              <a:rPr lang="en-US" sz="1600" dirty="0" err="1"/>
              <a:t>inString</a:t>
            </a:r>
            <a:r>
              <a:rPr lang="en-US" sz="1600" dirty="0"/>
              <a:t> = </a:t>
            </a:r>
            <a:r>
              <a:rPr lang="en-US" sz="1600" dirty="0" err="1"/>
              <a:t>in.readLine</a:t>
            </a:r>
            <a:r>
              <a:rPr lang="en-US" sz="1600" dirty="0"/>
              <a:t>()) != </a:t>
            </a:r>
            <a:r>
              <a:rPr lang="en-US" sz="1600" b="1" dirty="0"/>
              <a:t>null</a:t>
            </a:r>
            <a:r>
              <a:rPr lang="en-US" sz="1600" dirty="0"/>
              <a:t>) {</a:t>
            </a:r>
          </a:p>
          <a:p>
            <a:r>
              <a:rPr lang="en-US" sz="1600" dirty="0"/>
              <a:t>           </a:t>
            </a:r>
            <a:r>
              <a:rPr lang="en-US" sz="1600" dirty="0" err="1"/>
              <a:t>System.</a:t>
            </a:r>
            <a:r>
              <a:rPr lang="en-US" sz="1600" i="1" dirty="0" err="1"/>
              <a:t>out</a:t>
            </a:r>
            <a:r>
              <a:rPr lang="en-US" sz="1600" dirty="0" err="1"/>
              <a:t>.println</a:t>
            </a:r>
            <a:r>
              <a:rPr lang="en-US" sz="1600" dirty="0"/>
              <a:t> (</a:t>
            </a:r>
            <a:r>
              <a:rPr lang="en-US" sz="1600" dirty="0" err="1"/>
              <a:t>inString</a:t>
            </a:r>
            <a:r>
              <a:rPr lang="en-US" sz="1600" dirty="0"/>
              <a:t>);</a:t>
            </a:r>
          </a:p>
          <a:p>
            <a:r>
              <a:rPr lang="en-US" sz="1600" dirty="0"/>
              <a:t>        }     </a:t>
            </a:r>
          </a:p>
          <a:p>
            <a:r>
              <a:rPr lang="en-US" sz="1600" dirty="0"/>
              <a:t>} </a:t>
            </a:r>
            <a:r>
              <a:rPr lang="en-US" sz="1600" b="1" dirty="0"/>
              <a:t>catch</a:t>
            </a:r>
            <a:r>
              <a:rPr lang="en-US" sz="1600" dirty="0"/>
              <a:t> (IOException </a:t>
            </a:r>
            <a:r>
              <a:rPr lang="en-US" sz="1600" dirty="0" err="1"/>
              <a:t>ioe</a:t>
            </a:r>
            <a:r>
              <a:rPr lang="en-US" sz="1600" dirty="0"/>
              <a:t>) {</a:t>
            </a:r>
          </a:p>
          <a:p>
            <a:r>
              <a:rPr lang="en-US" sz="1600" dirty="0"/>
              <a:t>     </a:t>
            </a:r>
            <a:r>
              <a:rPr lang="en-US" sz="1600" dirty="0" err="1"/>
              <a:t>System.</a:t>
            </a:r>
            <a:r>
              <a:rPr lang="en-US" sz="1600" i="1" dirty="0" err="1"/>
              <a:t>err</a:t>
            </a:r>
            <a:r>
              <a:rPr lang="en-US" sz="1600" dirty="0" err="1"/>
              <a:t>.println</a:t>
            </a:r>
            <a:r>
              <a:rPr lang="en-US" sz="1600" dirty="0"/>
              <a:t>("IO Exception: " + </a:t>
            </a:r>
            <a:r>
              <a:rPr lang="en-US" sz="1600" dirty="0" err="1"/>
              <a:t>ioe</a:t>
            </a:r>
            <a:r>
              <a:rPr lang="en-US" sz="1600" dirty="0"/>
              <a:t>);</a:t>
            </a:r>
          </a:p>
          <a:p>
            <a:r>
              <a:rPr lang="en-US" sz="1600" dirty="0"/>
              <a:t>}</a:t>
            </a:r>
          </a:p>
          <a:p>
            <a:r>
              <a:rPr lang="en-US" sz="1600" dirty="0" err="1"/>
              <a:t>System.</a:t>
            </a:r>
            <a:r>
              <a:rPr lang="en-US" sz="1600" i="1" dirty="0" err="1"/>
              <a:t>out</a:t>
            </a:r>
            <a:r>
              <a:rPr lang="en-US" sz="1600" dirty="0" err="1"/>
              <a:t>.println</a:t>
            </a:r>
            <a:r>
              <a:rPr lang="en-US" sz="1600" dirty="0"/>
              <a:t> ("Closing connection...");</a:t>
            </a:r>
          </a:p>
          <a:p>
            <a:r>
              <a:rPr lang="en-US" sz="1600" b="1" dirty="0"/>
              <a:t>try</a:t>
            </a:r>
            <a:r>
              <a:rPr lang="en-US" sz="1600" dirty="0"/>
              <a:t> {</a:t>
            </a:r>
          </a:p>
          <a:p>
            <a:r>
              <a:rPr lang="en-US" sz="1600" dirty="0"/>
              <a:t>    </a:t>
            </a:r>
            <a:r>
              <a:rPr lang="en-US" sz="1600" dirty="0" err="1"/>
              <a:t>connect.close</a:t>
            </a:r>
            <a:r>
              <a:rPr lang="en-US" sz="1600" dirty="0"/>
              <a:t>();</a:t>
            </a:r>
          </a:p>
          <a:p>
            <a:r>
              <a:rPr lang="en-US" sz="1600" dirty="0"/>
              <a:t>} </a:t>
            </a:r>
            <a:r>
              <a:rPr lang="en-US" sz="1600" b="1" dirty="0"/>
              <a:t>catch</a:t>
            </a:r>
            <a:r>
              <a:rPr lang="en-US" sz="1600" dirty="0"/>
              <a:t> (IOException </a:t>
            </a:r>
            <a:r>
              <a:rPr lang="en-US" sz="1600" dirty="0" err="1"/>
              <a:t>ioe</a:t>
            </a:r>
            <a:r>
              <a:rPr lang="en-US" sz="1600" dirty="0"/>
              <a:t>) {</a:t>
            </a:r>
          </a:p>
          <a:p>
            <a:r>
              <a:rPr lang="en-US" sz="1600" dirty="0"/>
              <a:t>     </a:t>
            </a:r>
            <a:r>
              <a:rPr lang="en-US" sz="1600" dirty="0" err="1"/>
              <a:t>System.</a:t>
            </a:r>
            <a:r>
              <a:rPr lang="en-US" sz="1600" i="1" dirty="0" err="1"/>
              <a:t>err</a:t>
            </a:r>
            <a:r>
              <a:rPr lang="en-US" sz="1600" dirty="0" err="1"/>
              <a:t>.println</a:t>
            </a:r>
            <a:r>
              <a:rPr lang="en-US" sz="1600" dirty="0"/>
              <a:t>("Error closing: " + </a:t>
            </a:r>
            <a:r>
              <a:rPr lang="en-US" sz="1600" dirty="0" err="1"/>
              <a:t>ioe</a:t>
            </a:r>
            <a:r>
              <a:rPr lang="en-US" sz="1600" dirty="0"/>
              <a:t>);</a:t>
            </a:r>
          </a:p>
          <a:p>
            <a:r>
              <a:rPr lang="en-US" sz="1600" dirty="0"/>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mtClean="0"/>
              <a:t>Higher Abstraction Levels</a:t>
            </a:r>
          </a:p>
        </p:txBody>
      </p:sp>
      <p:sp>
        <p:nvSpPr>
          <p:cNvPr id="80899" name="Rectangle 3"/>
          <p:cNvSpPr>
            <a:spLocks noGrp="1" noChangeArrowheads="1"/>
          </p:cNvSpPr>
          <p:nvPr>
            <p:ph type="body" idx="1"/>
          </p:nvPr>
        </p:nvSpPr>
        <p:spPr/>
        <p:txBody>
          <a:bodyPr/>
          <a:lstStyle/>
          <a:p>
            <a:pPr>
              <a:buFontTx/>
              <a:buNone/>
            </a:pPr>
            <a:r>
              <a:rPr lang="en-US" dirty="0" err="1" smtClean="0"/>
              <a:t>java.net.HttpURLConnection</a:t>
            </a:r>
            <a:endParaRPr lang="en-US" dirty="0" smtClean="0"/>
          </a:p>
          <a:p>
            <a:pPr lvl="1">
              <a:buFontTx/>
              <a:buNone/>
            </a:pPr>
            <a:r>
              <a:rPr lang="en-US" dirty="0" err="1" smtClean="0"/>
              <a:t>URLConnection</a:t>
            </a:r>
            <a:r>
              <a:rPr lang="en-US" dirty="0" smtClean="0"/>
              <a:t> (URL </a:t>
            </a:r>
            <a:r>
              <a:rPr lang="en-US" dirty="0" err="1" smtClean="0"/>
              <a:t>url</a:t>
            </a:r>
            <a:r>
              <a:rPr lang="en-US" dirty="0" smtClean="0"/>
              <a:t>)</a:t>
            </a:r>
          </a:p>
          <a:p>
            <a:pPr lvl="1">
              <a:buFontTx/>
              <a:buNone/>
            </a:pPr>
            <a:r>
              <a:rPr lang="en-US" dirty="0" smtClean="0"/>
              <a:t>    Constructs a URL connection to </a:t>
            </a:r>
            <a:r>
              <a:rPr lang="en-US" dirty="0" smtClean="0"/>
              <a:t>the specified </a:t>
            </a:r>
            <a:r>
              <a:rPr lang="en-US" dirty="0" smtClean="0"/>
              <a:t>URL. </a:t>
            </a:r>
          </a:p>
          <a:p>
            <a:pPr lvl="1">
              <a:buFontTx/>
              <a:buNone/>
            </a:pPr>
            <a:r>
              <a:rPr lang="en-US" dirty="0" smtClean="0"/>
              <a:t>void connect()</a:t>
            </a:r>
          </a:p>
          <a:p>
            <a:pPr lvl="1">
              <a:buFontTx/>
              <a:buNone/>
            </a:pPr>
            <a:r>
              <a:rPr lang="en-US" dirty="0" smtClean="0"/>
              <a:t>Object </a:t>
            </a:r>
            <a:r>
              <a:rPr lang="en-US" dirty="0" err="1" smtClean="0"/>
              <a:t>getContent</a:t>
            </a:r>
            <a:r>
              <a:rPr lang="en-US" dirty="0" smtClean="0"/>
              <a:t>(Class [] classes)</a:t>
            </a:r>
          </a:p>
        </p:txBody>
      </p:sp>
      <p:sp>
        <p:nvSpPr>
          <p:cNvPr id="80900" name="Rectangle 4"/>
          <p:cNvSpPr>
            <a:spLocks noChangeArrowheads="1"/>
          </p:cNvSpPr>
          <p:nvPr/>
        </p:nvSpPr>
        <p:spPr bwMode="auto">
          <a:xfrm>
            <a:off x="762000" y="5334000"/>
            <a:ext cx="7539037" cy="457200"/>
          </a:xfrm>
          <a:prstGeom prst="rect">
            <a:avLst/>
          </a:prstGeom>
          <a:noFill/>
          <a:ln w="31750">
            <a:noFill/>
            <a:miter lim="800000"/>
            <a:headEnd/>
            <a:tailEnd/>
          </a:ln>
          <a:effectLst/>
        </p:spPr>
        <p:txBody>
          <a:bodyPr wrap="square">
            <a:spAutoFit/>
          </a:bodyPr>
          <a:lstStyle/>
          <a:p>
            <a:r>
              <a:rPr lang="en-US" sz="2400" dirty="0"/>
              <a:t>http://java.sun.com/docs/books/tutorial/networking/urls/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Text Box 4"/>
          <p:cNvSpPr txBox="1">
            <a:spLocks noChangeArrowheads="1"/>
          </p:cNvSpPr>
          <p:nvPr/>
        </p:nvSpPr>
        <p:spPr bwMode="auto">
          <a:xfrm>
            <a:off x="457200" y="304800"/>
            <a:ext cx="8686800" cy="6247864"/>
          </a:xfrm>
          <a:prstGeom prst="rect">
            <a:avLst/>
          </a:prstGeom>
          <a:noFill/>
          <a:ln w="31750">
            <a:noFill/>
            <a:miter lim="800000"/>
            <a:headEnd/>
            <a:tailEnd/>
          </a:ln>
          <a:effectLst/>
        </p:spPr>
        <p:txBody>
          <a:bodyPr wrap="square">
            <a:spAutoFit/>
          </a:bodyPr>
          <a:lstStyle/>
          <a:p>
            <a:r>
              <a:rPr lang="en-US" sz="1600" b="1" dirty="0"/>
              <a:t>public</a:t>
            </a:r>
            <a:r>
              <a:rPr lang="en-US" sz="1600" dirty="0"/>
              <a:t> </a:t>
            </a:r>
            <a:r>
              <a:rPr lang="en-US" sz="1600" b="1" dirty="0"/>
              <a:t>class</a:t>
            </a:r>
            <a:r>
              <a:rPr lang="en-US" sz="1600" dirty="0"/>
              <a:t> </a:t>
            </a:r>
            <a:r>
              <a:rPr lang="en-US" sz="1600" dirty="0" err="1" smtClean="0"/>
              <a:t>WebServer</a:t>
            </a:r>
            <a:r>
              <a:rPr lang="en-US" sz="1600" dirty="0" smtClean="0"/>
              <a:t> </a:t>
            </a:r>
            <a:r>
              <a:rPr lang="en-US" sz="1600" dirty="0"/>
              <a:t>{</a:t>
            </a:r>
          </a:p>
          <a:p>
            <a:r>
              <a:rPr lang="en-US" sz="1600" b="1" dirty="0"/>
              <a:t>   static</a:t>
            </a:r>
            <a:r>
              <a:rPr lang="en-US" sz="1600" dirty="0"/>
              <a:t> </a:t>
            </a:r>
            <a:r>
              <a:rPr lang="en-US" sz="1600" b="1" dirty="0"/>
              <a:t>public</a:t>
            </a:r>
            <a:r>
              <a:rPr lang="en-US" sz="1600" dirty="0"/>
              <a:t> </a:t>
            </a:r>
            <a:r>
              <a:rPr lang="en-US" sz="1600" b="1" dirty="0"/>
              <a:t>void</a:t>
            </a:r>
            <a:r>
              <a:rPr lang="en-US" sz="1600" dirty="0"/>
              <a:t> main(String </a:t>
            </a:r>
            <a:r>
              <a:rPr lang="en-US" sz="1600" dirty="0" err="1"/>
              <a:t>args</a:t>
            </a:r>
            <a:r>
              <a:rPr lang="en-US" sz="1600" dirty="0"/>
              <a:t>[]) {</a:t>
            </a:r>
          </a:p>
          <a:p>
            <a:r>
              <a:rPr lang="en-US" sz="1600" dirty="0"/>
              <a:t>     </a:t>
            </a:r>
            <a:r>
              <a:rPr lang="en-US" sz="1600" dirty="0" err="1"/>
              <a:t>ServerSocket</a:t>
            </a:r>
            <a:r>
              <a:rPr lang="en-US" sz="1600" dirty="0"/>
              <a:t> listener;</a:t>
            </a:r>
          </a:p>
          <a:p>
            <a:r>
              <a:rPr lang="en-US" sz="1600" b="1" dirty="0"/>
              <a:t>     try</a:t>
            </a:r>
            <a:r>
              <a:rPr lang="en-US" sz="1600" dirty="0"/>
              <a:t> {</a:t>
            </a:r>
          </a:p>
          <a:p>
            <a:r>
              <a:rPr lang="en-US" sz="1600" dirty="0"/>
              <a:t>        listener = </a:t>
            </a:r>
            <a:r>
              <a:rPr lang="en-US" sz="1600" b="1" dirty="0"/>
              <a:t>new</a:t>
            </a:r>
            <a:r>
              <a:rPr lang="en-US" sz="1600" dirty="0"/>
              <a:t> </a:t>
            </a:r>
            <a:r>
              <a:rPr lang="en-US" sz="1600" dirty="0" err="1" smtClean="0"/>
              <a:t>ServerSocket</a:t>
            </a:r>
            <a:r>
              <a:rPr lang="en-US" sz="1600" dirty="0" smtClean="0"/>
              <a:t>(80);</a:t>
            </a:r>
            <a:endParaRPr lang="en-US" sz="1600" dirty="0"/>
          </a:p>
          <a:p>
            <a:r>
              <a:rPr lang="en-US" sz="1600" dirty="0"/>
              <a:t>     } </a:t>
            </a:r>
            <a:r>
              <a:rPr lang="en-US" sz="1600" b="1" dirty="0"/>
              <a:t>catch</a:t>
            </a:r>
            <a:r>
              <a:rPr lang="en-US" sz="1600" dirty="0"/>
              <a:t> (IOException </a:t>
            </a:r>
            <a:r>
              <a:rPr lang="en-US" sz="1600" dirty="0" err="1"/>
              <a:t>ioe</a:t>
            </a:r>
            <a:r>
              <a:rPr lang="en-US" sz="1600" dirty="0"/>
              <a:t>) {</a:t>
            </a:r>
          </a:p>
          <a:p>
            <a:r>
              <a:rPr lang="en-US" sz="1600" dirty="0"/>
              <a:t>        </a:t>
            </a:r>
            <a:r>
              <a:rPr lang="en-US" sz="1600" dirty="0" err="1"/>
              <a:t>System.</a:t>
            </a:r>
            <a:r>
              <a:rPr lang="en-US" sz="1600" i="1" dirty="0" err="1"/>
              <a:t>err</a:t>
            </a:r>
            <a:r>
              <a:rPr lang="en-US" sz="1600" dirty="0" err="1"/>
              <a:t>.println</a:t>
            </a:r>
            <a:r>
              <a:rPr lang="en-US" sz="1600" dirty="0"/>
              <a:t>("Cannot open server socket: " + </a:t>
            </a:r>
            <a:r>
              <a:rPr lang="en-US" sz="1600" dirty="0" err="1"/>
              <a:t>ioe</a:t>
            </a:r>
            <a:r>
              <a:rPr lang="en-US" sz="1600" dirty="0"/>
              <a:t>);</a:t>
            </a:r>
            <a:r>
              <a:rPr lang="en-US" sz="1600" b="1" dirty="0"/>
              <a:t>  return</a:t>
            </a:r>
            <a:r>
              <a:rPr lang="en-US" sz="1600" dirty="0"/>
              <a:t>;</a:t>
            </a:r>
          </a:p>
          <a:p>
            <a:r>
              <a:rPr lang="en-US" sz="1600" dirty="0"/>
              <a:t>    }</a:t>
            </a:r>
          </a:p>
          <a:p>
            <a:r>
              <a:rPr lang="en-US" sz="1600" b="1" dirty="0"/>
              <a:t>    while</a:t>
            </a:r>
            <a:r>
              <a:rPr lang="en-US" sz="1600" dirty="0"/>
              <a:t> (</a:t>
            </a:r>
            <a:r>
              <a:rPr lang="en-US" sz="1600" b="1" dirty="0"/>
              <a:t>true</a:t>
            </a:r>
            <a:r>
              <a:rPr lang="en-US" sz="1600" dirty="0"/>
              <a:t>) {</a:t>
            </a:r>
          </a:p>
          <a:p>
            <a:r>
              <a:rPr lang="en-US" sz="1600" b="1" dirty="0"/>
              <a:t>       try</a:t>
            </a:r>
            <a:r>
              <a:rPr lang="en-US" sz="1600" dirty="0"/>
              <a:t> {</a:t>
            </a:r>
          </a:p>
          <a:p>
            <a:r>
              <a:rPr lang="en-US" sz="1600" dirty="0"/>
              <a:t>          </a:t>
            </a:r>
            <a:r>
              <a:rPr lang="en-US" sz="1600" dirty="0" err="1"/>
              <a:t>System.</a:t>
            </a:r>
            <a:r>
              <a:rPr lang="en-US" sz="1600" i="1" dirty="0" err="1"/>
              <a:t>out</a:t>
            </a:r>
            <a:r>
              <a:rPr lang="en-US" sz="1600" dirty="0" err="1"/>
              <a:t>.println</a:t>
            </a:r>
            <a:r>
              <a:rPr lang="en-US" sz="1600" dirty="0"/>
              <a:t>("Server: waiting for connection...");</a:t>
            </a:r>
          </a:p>
          <a:p>
            <a:r>
              <a:rPr lang="en-US" sz="1600" dirty="0"/>
              <a:t>          Socket connect = </a:t>
            </a:r>
            <a:r>
              <a:rPr lang="en-US" sz="1600" dirty="0" err="1"/>
              <a:t>listener.accept</a:t>
            </a:r>
            <a:r>
              <a:rPr lang="en-US" sz="1600" dirty="0"/>
              <a:t>();</a:t>
            </a:r>
          </a:p>
          <a:p>
            <a:r>
              <a:rPr lang="en-US" sz="1600" dirty="0"/>
              <a:t>          </a:t>
            </a:r>
            <a:r>
              <a:rPr lang="en-US" sz="1600" dirty="0" err="1"/>
              <a:t>PrintWriter</a:t>
            </a:r>
            <a:r>
              <a:rPr lang="en-US" sz="1600" dirty="0"/>
              <a:t> out = </a:t>
            </a:r>
            <a:r>
              <a:rPr lang="en-US" sz="1600" b="1" dirty="0"/>
              <a:t>new</a:t>
            </a:r>
            <a:r>
              <a:rPr lang="en-US" sz="1600" dirty="0"/>
              <a:t> </a:t>
            </a:r>
            <a:r>
              <a:rPr lang="en-US" sz="1600" dirty="0" err="1"/>
              <a:t>PrintWriter</a:t>
            </a:r>
            <a:r>
              <a:rPr lang="en-US" sz="1600" dirty="0"/>
              <a:t>(</a:t>
            </a:r>
            <a:r>
              <a:rPr lang="en-US" sz="1600" dirty="0" err="1"/>
              <a:t>connect.getOutputStream</a:t>
            </a:r>
            <a:r>
              <a:rPr lang="en-US" sz="1600" dirty="0"/>
              <a:t>(), </a:t>
            </a:r>
            <a:r>
              <a:rPr lang="en-US" sz="1600" b="1" dirty="0"/>
              <a:t>true</a:t>
            </a:r>
            <a:r>
              <a:rPr lang="en-US" sz="1600" dirty="0"/>
              <a:t>);</a:t>
            </a:r>
          </a:p>
          <a:p>
            <a:r>
              <a:rPr lang="en-US" sz="1600" dirty="0"/>
              <a:t>          </a:t>
            </a:r>
            <a:r>
              <a:rPr lang="en-US" sz="1600" dirty="0" err="1"/>
              <a:t>BufferedReader</a:t>
            </a:r>
            <a:r>
              <a:rPr lang="en-US" sz="1600" dirty="0"/>
              <a:t> in = </a:t>
            </a:r>
            <a:r>
              <a:rPr lang="en-US" sz="1600" b="1" dirty="0"/>
              <a:t>new</a:t>
            </a:r>
            <a:r>
              <a:rPr lang="en-US" sz="1600" dirty="0"/>
              <a:t> </a:t>
            </a:r>
            <a:r>
              <a:rPr lang="en-US" sz="1600" dirty="0" err="1"/>
              <a:t>BufferedReader</a:t>
            </a:r>
            <a:r>
              <a:rPr lang="en-US" sz="1600" dirty="0"/>
              <a:t>(</a:t>
            </a:r>
            <a:r>
              <a:rPr lang="en-US" sz="1600" b="1" dirty="0"/>
              <a:t>new</a:t>
            </a:r>
            <a:r>
              <a:rPr lang="en-US" sz="1600" dirty="0"/>
              <a:t> </a:t>
            </a:r>
            <a:r>
              <a:rPr lang="en-US" sz="1600" dirty="0" err="1" smtClean="0"/>
              <a:t>InputStreamReader</a:t>
            </a:r>
            <a:r>
              <a:rPr lang="en-US" sz="1600" dirty="0" smtClean="0"/>
              <a:t>(</a:t>
            </a:r>
            <a:r>
              <a:rPr lang="en-US" sz="1600" dirty="0" err="1" smtClean="0"/>
              <a:t>connect.getInputStream</a:t>
            </a:r>
            <a:r>
              <a:rPr lang="en-US" sz="1600" dirty="0"/>
              <a:t>()));</a:t>
            </a:r>
          </a:p>
          <a:p>
            <a:r>
              <a:rPr lang="en-US" sz="1600" dirty="0"/>
              <a:t>          String </a:t>
            </a:r>
            <a:r>
              <a:rPr lang="en-US" sz="1600" dirty="0" err="1"/>
              <a:t>inString</a:t>
            </a:r>
            <a:r>
              <a:rPr lang="en-US" sz="1600" dirty="0"/>
              <a:t>;</a:t>
            </a:r>
          </a:p>
          <a:p>
            <a:r>
              <a:rPr lang="en-US" sz="1600" b="1" dirty="0"/>
              <a:t>          while</a:t>
            </a:r>
            <a:r>
              <a:rPr lang="en-US" sz="1600" dirty="0"/>
              <a:t> ((</a:t>
            </a:r>
            <a:r>
              <a:rPr lang="en-US" sz="1600" dirty="0" err="1"/>
              <a:t>inString</a:t>
            </a:r>
            <a:r>
              <a:rPr lang="en-US" sz="1600" dirty="0"/>
              <a:t> = </a:t>
            </a:r>
            <a:r>
              <a:rPr lang="en-US" sz="1600" dirty="0" err="1"/>
              <a:t>in.readLine</a:t>
            </a:r>
            <a:r>
              <a:rPr lang="en-US" sz="1600" dirty="0"/>
              <a:t>()) != </a:t>
            </a:r>
            <a:r>
              <a:rPr lang="en-US" sz="1600" b="1" dirty="0"/>
              <a:t>null</a:t>
            </a:r>
            <a:r>
              <a:rPr lang="en-US" sz="1600" dirty="0"/>
              <a:t>) {</a:t>
            </a:r>
          </a:p>
          <a:p>
            <a:r>
              <a:rPr lang="en-US" sz="1600" dirty="0"/>
              <a:t>               // HTTP request: GET &lt;file&gt; &lt;protocol&gt;</a:t>
            </a:r>
          </a:p>
          <a:p>
            <a:r>
              <a:rPr lang="en-US" sz="1600" dirty="0"/>
              <a:t>               ... // Process request by printing to out</a:t>
            </a:r>
          </a:p>
          <a:p>
            <a:r>
              <a:rPr lang="en-US" sz="1600" dirty="0"/>
              <a:t>          }</a:t>
            </a:r>
          </a:p>
          <a:p>
            <a:r>
              <a:rPr lang="en-US" sz="1600" dirty="0"/>
              <a:t>          </a:t>
            </a:r>
            <a:r>
              <a:rPr lang="en-US" sz="1600" dirty="0" err="1"/>
              <a:t>connect.close</a:t>
            </a:r>
            <a:r>
              <a:rPr lang="en-US" sz="1600" dirty="0"/>
              <a:t>();</a:t>
            </a:r>
          </a:p>
          <a:p>
            <a:r>
              <a:rPr lang="en-US" sz="1600" dirty="0"/>
              <a:t>       } </a:t>
            </a:r>
            <a:r>
              <a:rPr lang="en-US" sz="1600" b="1" dirty="0"/>
              <a:t>catch</a:t>
            </a:r>
            <a:r>
              <a:rPr lang="en-US" sz="1600" dirty="0"/>
              <a:t> (IOException </a:t>
            </a:r>
            <a:r>
              <a:rPr lang="en-US" sz="1600" dirty="0" err="1"/>
              <a:t>ioe</a:t>
            </a:r>
            <a:r>
              <a:rPr lang="en-US" sz="1600" dirty="0"/>
              <a:t>) {</a:t>
            </a:r>
          </a:p>
          <a:p>
            <a:r>
              <a:rPr lang="en-US" sz="1600" dirty="0"/>
              <a:t>           // log error</a:t>
            </a:r>
          </a:p>
          <a:p>
            <a:r>
              <a:rPr lang="en-US" sz="1600" dirty="0"/>
              <a:t>       }</a:t>
            </a:r>
          </a:p>
          <a:p>
            <a:r>
              <a:rPr lang="en-US" sz="1600" dirty="0" smtClean="0"/>
              <a:t>...</a:t>
            </a:r>
          </a:p>
          <a:p>
            <a:r>
              <a:rPr lang="en-US" sz="1600" dirty="0" smtClean="0"/>
              <a:t>}</a:t>
            </a:r>
            <a:endParaRPr lang="en-US" sz="1600" dirty="0"/>
          </a:p>
        </p:txBody>
      </p:sp>
      <p:sp>
        <p:nvSpPr>
          <p:cNvPr id="81926" name="Text Box 6"/>
          <p:cNvSpPr txBox="1">
            <a:spLocks noChangeArrowheads="1"/>
          </p:cNvSpPr>
          <p:nvPr/>
        </p:nvSpPr>
        <p:spPr bwMode="auto">
          <a:xfrm>
            <a:off x="4003334" y="5141296"/>
            <a:ext cx="4575175" cy="9541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800" dirty="0"/>
              <a:t>What would need </a:t>
            </a:r>
            <a:r>
              <a:rPr lang="en-US" sz="2800" dirty="0" smtClean="0"/>
              <a:t>to be </a:t>
            </a:r>
            <a:r>
              <a:rPr lang="en-US" sz="2800" dirty="0"/>
              <a:t>different in a real </a:t>
            </a:r>
            <a:r>
              <a:rPr lang="en-US" sz="2800" dirty="0" smtClean="0"/>
              <a:t>web </a:t>
            </a:r>
            <a:r>
              <a:rPr lang="en-US" sz="2800" dirty="0"/>
              <a:t>server?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Web Applications</a:t>
            </a:r>
            <a:endParaRPr lang="en-US" dirty="0"/>
          </a:p>
        </p:txBody>
      </p:sp>
      <p:sp>
        <p:nvSpPr>
          <p:cNvPr id="4" name="Content Placeholder 3"/>
          <p:cNvSpPr>
            <a:spLocks noGrp="1"/>
          </p:cNvSpPr>
          <p:nvPr>
            <p:ph idx="1"/>
          </p:nvPr>
        </p:nvSpPr>
        <p:spPr/>
        <p:txBody>
          <a:bodyPr/>
          <a:lstStyle/>
          <a:p>
            <a:r>
              <a:rPr lang="en-US" dirty="0" smtClean="0"/>
              <a:t>Don’t hand code a server like this!</a:t>
            </a:r>
          </a:p>
          <a:p>
            <a:r>
              <a:rPr lang="en-US" dirty="0" smtClean="0"/>
              <a:t>Lots of powerful frameworks available</a:t>
            </a:r>
            <a:endParaRPr lang="en-US" dirty="0"/>
          </a:p>
        </p:txBody>
      </p:sp>
      <p:sp>
        <p:nvSpPr>
          <p:cNvPr id="6" name="TextBox 5"/>
          <p:cNvSpPr txBox="1"/>
          <p:nvPr/>
        </p:nvSpPr>
        <p:spPr>
          <a:xfrm>
            <a:off x="1092934" y="4812268"/>
            <a:ext cx="1617238" cy="369332"/>
          </a:xfrm>
          <a:prstGeom prst="rect">
            <a:avLst/>
          </a:prstGeom>
          <a:noFill/>
        </p:spPr>
        <p:txBody>
          <a:bodyPr wrap="none" rtlCol="0">
            <a:spAutoFit/>
          </a:bodyPr>
          <a:lstStyle/>
          <a:p>
            <a:r>
              <a:rPr lang="en-US" dirty="0" smtClean="0"/>
              <a:t>Apache Tomcat</a:t>
            </a:r>
            <a:endParaRPr lang="en-US" dirty="0"/>
          </a:p>
        </p:txBody>
      </p:sp>
      <p:sp>
        <p:nvSpPr>
          <p:cNvPr id="8" name="TextBox 7"/>
          <p:cNvSpPr txBox="1"/>
          <p:nvPr/>
        </p:nvSpPr>
        <p:spPr>
          <a:xfrm>
            <a:off x="1524000" y="5410200"/>
            <a:ext cx="2961388" cy="461665"/>
          </a:xfrm>
          <a:prstGeom prst="rect">
            <a:avLst/>
          </a:prstGeom>
          <a:noFill/>
        </p:spPr>
        <p:txBody>
          <a:bodyPr wrap="none" rtlCol="0">
            <a:spAutoFit/>
          </a:bodyPr>
          <a:lstStyle/>
          <a:p>
            <a:r>
              <a:rPr lang="en-US" sz="2400" b="1" dirty="0" smtClean="0"/>
              <a:t>JSP</a:t>
            </a:r>
            <a:r>
              <a:rPr lang="en-US" sz="2400" dirty="0" smtClean="0"/>
              <a:t> (</a:t>
            </a:r>
            <a:r>
              <a:rPr lang="en-US" sz="2400" dirty="0" err="1" smtClean="0"/>
              <a:t>JavaServer</a:t>
            </a:r>
            <a:r>
              <a:rPr lang="en-US" sz="2400" dirty="0" smtClean="0"/>
              <a:t> Pages)</a:t>
            </a:r>
            <a:endParaRPr lang="en-US" sz="2400" dirty="0"/>
          </a:p>
        </p:txBody>
      </p:sp>
      <p:sp>
        <p:nvSpPr>
          <p:cNvPr id="9" name="TextBox 8"/>
          <p:cNvSpPr txBox="1"/>
          <p:nvPr/>
        </p:nvSpPr>
        <p:spPr>
          <a:xfrm>
            <a:off x="2727456" y="2867261"/>
            <a:ext cx="591572" cy="369332"/>
          </a:xfrm>
          <a:prstGeom prst="rect">
            <a:avLst/>
          </a:prstGeom>
          <a:noFill/>
        </p:spPr>
        <p:txBody>
          <a:bodyPr wrap="none" rtlCol="0">
            <a:spAutoFit/>
          </a:bodyPr>
          <a:lstStyle/>
          <a:p>
            <a:r>
              <a:rPr lang="en-US" b="1" dirty="0" smtClean="0"/>
              <a:t>Java</a:t>
            </a:r>
            <a:endParaRPr lang="en-US" b="1" dirty="0"/>
          </a:p>
        </p:txBody>
      </p:sp>
      <p:sp>
        <p:nvSpPr>
          <p:cNvPr id="10" name="TextBox 9"/>
          <p:cNvSpPr txBox="1"/>
          <p:nvPr/>
        </p:nvSpPr>
        <p:spPr>
          <a:xfrm>
            <a:off x="6001537" y="2910715"/>
            <a:ext cx="1788375" cy="369332"/>
          </a:xfrm>
          <a:prstGeom prst="rect">
            <a:avLst/>
          </a:prstGeom>
          <a:noFill/>
        </p:spPr>
        <p:txBody>
          <a:bodyPr wrap="none" rtlCol="0">
            <a:spAutoFit/>
          </a:bodyPr>
          <a:lstStyle/>
          <a:p>
            <a:r>
              <a:rPr lang="en-US" b="1" dirty="0" smtClean="0"/>
              <a:t>Other Languages</a:t>
            </a:r>
            <a:endParaRPr lang="en-US" b="1" dirty="0"/>
          </a:p>
        </p:txBody>
      </p:sp>
      <p:pic>
        <p:nvPicPr>
          <p:cNvPr id="47108" name="Picture 4"/>
          <p:cNvPicPr>
            <a:picLocks noChangeAspect="1" noChangeArrowheads="1"/>
          </p:cNvPicPr>
          <p:nvPr/>
        </p:nvPicPr>
        <p:blipFill>
          <a:blip r:embed="rId2" cstate="print"/>
          <a:srcRect/>
          <a:stretch>
            <a:fillRect/>
          </a:stretch>
        </p:blipFill>
        <p:spPr bwMode="auto">
          <a:xfrm>
            <a:off x="5667375" y="3394658"/>
            <a:ext cx="1114425" cy="390525"/>
          </a:xfrm>
          <a:prstGeom prst="rect">
            <a:avLst/>
          </a:prstGeom>
          <a:noFill/>
          <a:ln w="9525">
            <a:noFill/>
            <a:miter lim="800000"/>
            <a:headEnd/>
            <a:tailEnd/>
          </a:ln>
        </p:spPr>
      </p:pic>
      <p:sp>
        <p:nvSpPr>
          <p:cNvPr id="12" name="TextBox 11"/>
          <p:cNvSpPr txBox="1"/>
          <p:nvPr/>
        </p:nvSpPr>
        <p:spPr>
          <a:xfrm>
            <a:off x="5767387" y="3897868"/>
            <a:ext cx="870366" cy="369332"/>
          </a:xfrm>
          <a:prstGeom prst="rect">
            <a:avLst/>
          </a:prstGeom>
          <a:noFill/>
        </p:spPr>
        <p:txBody>
          <a:bodyPr wrap="none" rtlCol="0">
            <a:spAutoFit/>
          </a:bodyPr>
          <a:lstStyle/>
          <a:p>
            <a:r>
              <a:rPr lang="en-US" b="1" dirty="0" smtClean="0"/>
              <a:t>Python</a:t>
            </a:r>
            <a:endParaRPr lang="en-US" b="1" dirty="0"/>
          </a:p>
        </p:txBody>
      </p:sp>
      <p:pic>
        <p:nvPicPr>
          <p:cNvPr id="47110" name="Picture 6"/>
          <p:cNvPicPr>
            <a:picLocks noChangeAspect="1" noChangeArrowheads="1"/>
          </p:cNvPicPr>
          <p:nvPr/>
        </p:nvPicPr>
        <p:blipFill>
          <a:blip r:embed="rId3" cstate="print"/>
          <a:srcRect/>
          <a:stretch>
            <a:fillRect/>
          </a:stretch>
        </p:blipFill>
        <p:spPr bwMode="auto">
          <a:xfrm>
            <a:off x="7512982" y="3701407"/>
            <a:ext cx="828675" cy="1057275"/>
          </a:xfrm>
          <a:prstGeom prst="rect">
            <a:avLst/>
          </a:prstGeom>
          <a:noFill/>
          <a:ln w="9525">
            <a:noFill/>
            <a:miter lim="800000"/>
            <a:headEnd/>
            <a:tailEnd/>
          </a:ln>
        </p:spPr>
      </p:pic>
      <p:sp>
        <p:nvSpPr>
          <p:cNvPr id="15" name="TextBox 14"/>
          <p:cNvSpPr txBox="1"/>
          <p:nvPr/>
        </p:nvSpPr>
        <p:spPr>
          <a:xfrm>
            <a:off x="7584735" y="4856647"/>
            <a:ext cx="669158" cy="369332"/>
          </a:xfrm>
          <a:prstGeom prst="rect">
            <a:avLst/>
          </a:prstGeom>
          <a:noFill/>
        </p:spPr>
        <p:txBody>
          <a:bodyPr wrap="none" rtlCol="0">
            <a:spAutoFit/>
          </a:bodyPr>
          <a:lstStyle/>
          <a:p>
            <a:r>
              <a:rPr lang="en-US" b="1" dirty="0" smtClean="0"/>
              <a:t>Ruby</a:t>
            </a:r>
            <a:endParaRPr lang="en-US" b="1" dirty="0"/>
          </a:p>
        </p:txBody>
      </p:sp>
      <p:pic>
        <p:nvPicPr>
          <p:cNvPr id="47111" name="Picture 7"/>
          <p:cNvPicPr>
            <a:picLocks noChangeAspect="1" noChangeArrowheads="1"/>
          </p:cNvPicPr>
          <p:nvPr/>
        </p:nvPicPr>
        <p:blipFill>
          <a:blip r:embed="rId4" cstate="print"/>
          <a:srcRect/>
          <a:stretch>
            <a:fillRect/>
          </a:stretch>
        </p:blipFill>
        <p:spPr bwMode="auto">
          <a:xfrm>
            <a:off x="5410200" y="4563635"/>
            <a:ext cx="1676400" cy="352425"/>
          </a:xfrm>
          <a:prstGeom prst="rect">
            <a:avLst/>
          </a:prstGeom>
          <a:noFill/>
          <a:ln w="9525">
            <a:noFill/>
            <a:miter lim="800000"/>
            <a:headEnd/>
            <a:tailEnd/>
          </a:ln>
        </p:spPr>
      </p:pic>
      <p:sp>
        <p:nvSpPr>
          <p:cNvPr id="17" name="TextBox 16"/>
          <p:cNvSpPr txBox="1"/>
          <p:nvPr/>
        </p:nvSpPr>
        <p:spPr>
          <a:xfrm>
            <a:off x="5874327" y="4964668"/>
            <a:ext cx="577402" cy="369332"/>
          </a:xfrm>
          <a:prstGeom prst="rect">
            <a:avLst/>
          </a:prstGeom>
          <a:noFill/>
        </p:spPr>
        <p:txBody>
          <a:bodyPr wrap="none" rtlCol="0">
            <a:spAutoFit/>
          </a:bodyPr>
          <a:lstStyle/>
          <a:p>
            <a:r>
              <a:rPr lang="en-US" b="1" dirty="0" smtClean="0"/>
              <a:t>PHP</a:t>
            </a:r>
            <a:endParaRPr lang="en-US" b="1" dirty="0"/>
          </a:p>
        </p:txBody>
      </p:sp>
      <p:pic>
        <p:nvPicPr>
          <p:cNvPr id="47112" name="Picture 8"/>
          <p:cNvPicPr>
            <a:picLocks noChangeAspect="1" noChangeArrowheads="1"/>
          </p:cNvPicPr>
          <p:nvPr/>
        </p:nvPicPr>
        <p:blipFill>
          <a:blip r:embed="rId5" cstate="print"/>
          <a:srcRect/>
          <a:stretch>
            <a:fillRect/>
          </a:stretch>
        </p:blipFill>
        <p:spPr bwMode="auto">
          <a:xfrm>
            <a:off x="1044680" y="3567073"/>
            <a:ext cx="1775062" cy="12561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a:t>
            </a:r>
            <a:endParaRPr lang="en-US" dirty="0"/>
          </a:p>
        </p:txBody>
      </p:sp>
      <p:sp>
        <p:nvSpPr>
          <p:cNvPr id="3" name="Content Placeholder 2"/>
          <p:cNvSpPr>
            <a:spLocks noGrp="1"/>
          </p:cNvSpPr>
          <p:nvPr>
            <p:ph idx="1"/>
          </p:nvPr>
        </p:nvSpPr>
        <p:spPr/>
        <p:txBody>
          <a:bodyPr/>
          <a:lstStyle/>
          <a:p>
            <a:r>
              <a:rPr lang="en-US" dirty="0" smtClean="0"/>
              <a:t>Exam 2: out Thursday, due Tuesday, Nov 23</a:t>
            </a:r>
          </a:p>
        </p:txBody>
      </p:sp>
      <p:sp>
        <p:nvSpPr>
          <p:cNvPr id="4" name="Rectangle 3"/>
          <p:cNvSpPr/>
          <p:nvPr/>
        </p:nvSpPr>
        <p:spPr>
          <a:xfrm>
            <a:off x="1464173" y="2869093"/>
            <a:ext cx="6096000"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buNone/>
            </a:pPr>
            <a:r>
              <a:rPr lang="en-US" sz="3200" dirty="0" smtClean="0"/>
              <a:t>If you have topics you want me to review before the exam, send them by Monday </a:t>
            </a:r>
            <a:r>
              <a:rPr lang="en-US" sz="3200" dirty="0" smtClean="0"/>
              <a:t>afternoon.</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Philosopher Deadlock</a:t>
            </a:r>
            <a:endParaRPr lang="en-US" dirty="0"/>
          </a:p>
        </p:txBody>
      </p:sp>
      <p:sp>
        <p:nvSpPr>
          <p:cNvPr id="4" name="TextBox 3"/>
          <p:cNvSpPr txBox="1"/>
          <p:nvPr/>
        </p:nvSpPr>
        <p:spPr>
          <a:xfrm>
            <a:off x="1219200" y="1676400"/>
            <a:ext cx="184731" cy="369332"/>
          </a:xfrm>
          <a:prstGeom prst="rect">
            <a:avLst/>
          </a:prstGeom>
          <a:noFill/>
        </p:spPr>
        <p:txBody>
          <a:bodyPr wrap="none" rtlCol="0">
            <a:spAutoFit/>
          </a:bodyPr>
          <a:lstStyle/>
          <a:p>
            <a:endParaRPr lang="en-US" dirty="0"/>
          </a:p>
        </p:txBody>
      </p:sp>
      <p:sp>
        <p:nvSpPr>
          <p:cNvPr id="5" name="Rectangle 4"/>
          <p:cNvSpPr/>
          <p:nvPr/>
        </p:nvSpPr>
        <p:spPr>
          <a:xfrm>
            <a:off x="211598" y="1141110"/>
            <a:ext cx="3446002" cy="3970318"/>
          </a:xfrm>
          <a:prstGeom prst="rect">
            <a:avLst/>
          </a:prstGeom>
        </p:spPr>
        <p:txBody>
          <a:bodyPr wrap="square">
            <a:spAutoFit/>
          </a:bodyPr>
          <a:lstStyle/>
          <a:p>
            <a:r>
              <a:rPr lang="en-US" sz="1200" dirty="0" smtClean="0"/>
              <a:t>public </a:t>
            </a:r>
            <a:r>
              <a:rPr lang="en-US" sz="1200" dirty="0" smtClean="0"/>
              <a:t>class Philosopher {</a:t>
            </a:r>
          </a:p>
          <a:p>
            <a:r>
              <a:rPr lang="en-US" sz="1200" dirty="0" smtClean="0"/>
              <a:t>   private Philosopher colleague;</a:t>
            </a:r>
          </a:p>
          <a:p>
            <a:r>
              <a:rPr lang="en-US" sz="1200" dirty="0" smtClean="0"/>
              <a:t>   …</a:t>
            </a:r>
          </a:p>
          <a:p>
            <a:r>
              <a:rPr lang="en-US" sz="1200" dirty="0" smtClean="0"/>
              <a:t>   </a:t>
            </a:r>
            <a:r>
              <a:rPr lang="en-US" sz="1200" dirty="0" smtClean="0"/>
              <a:t>public synchronized void </a:t>
            </a:r>
            <a:r>
              <a:rPr lang="en-US" sz="1200" dirty="0" err="1" smtClean="0"/>
              <a:t>setColleague</a:t>
            </a:r>
            <a:r>
              <a:rPr lang="en-US" sz="1200" dirty="0" smtClean="0"/>
              <a:t>(Philosopher p) {</a:t>
            </a:r>
          </a:p>
          <a:p>
            <a:r>
              <a:rPr lang="en-US" sz="1200" dirty="0" smtClean="0"/>
              <a:t>      colleague = p;</a:t>
            </a:r>
          </a:p>
          <a:p>
            <a:r>
              <a:rPr lang="en-US" sz="1200" dirty="0" smtClean="0"/>
              <a:t>   }</a:t>
            </a:r>
          </a:p>
          <a:p>
            <a:endParaRPr lang="en-US" sz="1200" dirty="0" smtClean="0"/>
          </a:p>
          <a:p>
            <a:r>
              <a:rPr lang="en-US" sz="1200" dirty="0" smtClean="0"/>
              <a:t>   public synchronized void philosophize() { </a:t>
            </a:r>
          </a:p>
          <a:p>
            <a:r>
              <a:rPr lang="en-US" sz="1200" dirty="0" smtClean="0"/>
              <a:t>      </a:t>
            </a:r>
            <a:r>
              <a:rPr lang="en-US" sz="1200" dirty="0" err="1" smtClean="0"/>
              <a:t>System.err.println</a:t>
            </a:r>
            <a:r>
              <a:rPr lang="en-US" sz="1200" dirty="0" smtClean="0"/>
              <a:t>(name   + " </a:t>
            </a:r>
            <a:r>
              <a:rPr lang="en-US" sz="1200" dirty="0" smtClean="0"/>
              <a:t>says </a:t>
            </a:r>
            <a:r>
              <a:rPr lang="en-US" sz="1200" dirty="0" smtClean="0"/>
              <a:t>" + quote);</a:t>
            </a:r>
          </a:p>
          <a:p>
            <a:r>
              <a:rPr lang="en-US" sz="1200" dirty="0" smtClean="0"/>
              <a:t>      </a:t>
            </a:r>
            <a:r>
              <a:rPr lang="en-US" sz="1200" dirty="0" smtClean="0"/>
              <a:t>if (colleague != null) { </a:t>
            </a:r>
          </a:p>
          <a:p>
            <a:r>
              <a:rPr lang="en-US" sz="1200" dirty="0" smtClean="0"/>
              <a:t>         </a:t>
            </a:r>
            <a:r>
              <a:rPr lang="en-US" sz="1200" dirty="0" err="1" smtClean="0"/>
              <a:t>colleague.argue</a:t>
            </a:r>
            <a:r>
              <a:rPr lang="en-US" sz="1200" dirty="0" smtClean="0"/>
              <a:t>();</a:t>
            </a:r>
          </a:p>
          <a:p>
            <a:r>
              <a:rPr lang="en-US" sz="1200" dirty="0" smtClean="0"/>
              <a:t>      }</a:t>
            </a:r>
          </a:p>
          <a:p>
            <a:r>
              <a:rPr lang="en-US" sz="1200" dirty="0" smtClean="0"/>
              <a:t>   }</a:t>
            </a:r>
          </a:p>
          <a:p>
            <a:endParaRPr lang="en-US" sz="1200" dirty="0" smtClean="0"/>
          </a:p>
          <a:p>
            <a:r>
              <a:rPr lang="en-US" sz="1200" dirty="0" smtClean="0"/>
              <a:t>   </a:t>
            </a:r>
            <a:r>
              <a:rPr lang="en-US" sz="1200" dirty="0" smtClean="0"/>
              <a:t>public synchronized void argue</a:t>
            </a:r>
            <a:r>
              <a:rPr lang="en-US" sz="1200" dirty="0" smtClean="0"/>
              <a:t>()</a:t>
            </a:r>
            <a:endParaRPr lang="en-US" sz="1200" dirty="0" smtClean="0"/>
          </a:p>
          <a:p>
            <a:r>
              <a:rPr lang="en-US" sz="1200" dirty="0" smtClean="0"/>
              <a:t>   { </a:t>
            </a:r>
          </a:p>
          <a:p>
            <a:r>
              <a:rPr lang="en-US" sz="1200" dirty="0" smtClean="0"/>
              <a:t>      </a:t>
            </a:r>
            <a:r>
              <a:rPr lang="en-US" sz="1200" dirty="0" err="1" smtClean="0"/>
              <a:t>System.err.println</a:t>
            </a:r>
            <a:r>
              <a:rPr lang="en-US" sz="1200" dirty="0" smtClean="0"/>
              <a:t>(name </a:t>
            </a:r>
            <a:r>
              <a:rPr lang="en-US" sz="1200" dirty="0" smtClean="0"/>
              <a:t>+ </a:t>
            </a:r>
            <a:r>
              <a:rPr lang="en-US" sz="1200" dirty="0" smtClean="0"/>
              <a:t>" </a:t>
            </a:r>
            <a:r>
              <a:rPr lang="en-US" sz="1200" dirty="0" smtClean="0"/>
              <a:t>argues: No! " + quote);</a:t>
            </a:r>
          </a:p>
          <a:p>
            <a:r>
              <a:rPr lang="en-US" sz="1200" dirty="0" smtClean="0"/>
              <a:t>   }</a:t>
            </a:r>
          </a:p>
          <a:p>
            <a:r>
              <a:rPr lang="en-US" sz="1200" dirty="0" smtClean="0"/>
              <a:t>}</a:t>
            </a:r>
            <a:endParaRPr lang="en-US" sz="1200" dirty="0"/>
          </a:p>
        </p:txBody>
      </p:sp>
      <p:sp>
        <p:nvSpPr>
          <p:cNvPr id="6" name="TextBox 5"/>
          <p:cNvSpPr txBox="1"/>
          <p:nvPr/>
        </p:nvSpPr>
        <p:spPr>
          <a:xfrm>
            <a:off x="5419645" y="1546671"/>
            <a:ext cx="1008994" cy="369332"/>
          </a:xfrm>
          <a:prstGeom prst="rect">
            <a:avLst/>
          </a:prstGeom>
          <a:noFill/>
        </p:spPr>
        <p:txBody>
          <a:bodyPr wrap="none" rtlCol="0">
            <a:spAutoFit/>
          </a:bodyPr>
          <a:lstStyle/>
          <a:p>
            <a:r>
              <a:rPr lang="en-US" dirty="0" err="1" smtClean="0"/>
              <a:t>Decartes</a:t>
            </a:r>
            <a:endParaRPr lang="en-US" dirty="0"/>
          </a:p>
        </p:txBody>
      </p:sp>
      <p:sp>
        <p:nvSpPr>
          <p:cNvPr id="7" name="TextBox 6"/>
          <p:cNvSpPr txBox="1"/>
          <p:nvPr/>
        </p:nvSpPr>
        <p:spPr>
          <a:xfrm>
            <a:off x="6905231" y="1524000"/>
            <a:ext cx="661207" cy="369332"/>
          </a:xfrm>
          <a:prstGeom prst="rect">
            <a:avLst/>
          </a:prstGeom>
          <a:noFill/>
        </p:spPr>
        <p:txBody>
          <a:bodyPr wrap="none" rtlCol="0">
            <a:spAutoFit/>
          </a:bodyPr>
          <a:lstStyle/>
          <a:p>
            <a:r>
              <a:rPr lang="en-US" dirty="0" smtClean="0"/>
              <a:t>Plato</a:t>
            </a:r>
            <a:endParaRPr lang="en-US" dirty="0"/>
          </a:p>
        </p:txBody>
      </p:sp>
      <p:cxnSp>
        <p:nvCxnSpPr>
          <p:cNvPr id="9" name="Straight Connector 8"/>
          <p:cNvCxnSpPr/>
          <p:nvPr/>
        </p:nvCxnSpPr>
        <p:spPr>
          <a:xfrm rot="5400000">
            <a:off x="3947916" y="4053084"/>
            <a:ext cx="4038601" cy="47231"/>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71086" y="2092666"/>
            <a:ext cx="2062616" cy="369332"/>
          </a:xfrm>
          <a:prstGeom prst="rect">
            <a:avLst/>
          </a:prstGeom>
          <a:noFill/>
        </p:spPr>
        <p:txBody>
          <a:bodyPr wrap="none" rtlCol="0">
            <a:spAutoFit/>
          </a:bodyPr>
          <a:lstStyle/>
          <a:p>
            <a:r>
              <a:rPr lang="en-US" dirty="0" err="1" smtClean="0"/>
              <a:t>setColleague</a:t>
            </a:r>
            <a:r>
              <a:rPr lang="en-US" dirty="0" smtClean="0"/>
              <a:t>(</a:t>
            </a:r>
            <a:r>
              <a:rPr lang="en-US" dirty="0" err="1" smtClean="0"/>
              <a:t>plato</a:t>
            </a:r>
            <a:r>
              <a:rPr lang="en-US" dirty="0" smtClean="0"/>
              <a:t>);</a:t>
            </a:r>
            <a:endParaRPr lang="en-US" dirty="0"/>
          </a:p>
        </p:txBody>
      </p:sp>
      <p:sp>
        <p:nvSpPr>
          <p:cNvPr id="12" name="TextBox 11"/>
          <p:cNvSpPr txBox="1"/>
          <p:nvPr/>
        </p:nvSpPr>
        <p:spPr>
          <a:xfrm>
            <a:off x="6502191" y="2486891"/>
            <a:ext cx="2395977" cy="369332"/>
          </a:xfrm>
          <a:prstGeom prst="rect">
            <a:avLst/>
          </a:prstGeom>
          <a:noFill/>
        </p:spPr>
        <p:txBody>
          <a:bodyPr wrap="none" rtlCol="0">
            <a:spAutoFit/>
          </a:bodyPr>
          <a:lstStyle/>
          <a:p>
            <a:r>
              <a:rPr lang="en-US" dirty="0" err="1" smtClean="0"/>
              <a:t>setColleague</a:t>
            </a:r>
            <a:r>
              <a:rPr lang="en-US" dirty="0" smtClean="0"/>
              <a:t>(</a:t>
            </a:r>
            <a:r>
              <a:rPr lang="en-US" dirty="0" err="1" smtClean="0"/>
              <a:t>decartes</a:t>
            </a:r>
            <a:r>
              <a:rPr lang="en-US" dirty="0" smtClean="0"/>
              <a:t>);</a:t>
            </a:r>
            <a:endParaRPr lang="en-US" dirty="0"/>
          </a:p>
        </p:txBody>
      </p:sp>
      <p:cxnSp>
        <p:nvCxnSpPr>
          <p:cNvPr id="15" name="Straight Connector 14"/>
          <p:cNvCxnSpPr/>
          <p:nvPr/>
        </p:nvCxnSpPr>
        <p:spPr>
          <a:xfrm rot="5400000">
            <a:off x="4357884" y="4053085"/>
            <a:ext cx="4038601" cy="47231"/>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318209" y="3227480"/>
            <a:ext cx="1506759" cy="369332"/>
          </a:xfrm>
          <a:prstGeom prst="rect">
            <a:avLst/>
          </a:prstGeom>
          <a:noFill/>
        </p:spPr>
        <p:txBody>
          <a:bodyPr wrap="none" rtlCol="0">
            <a:spAutoFit/>
          </a:bodyPr>
          <a:lstStyle/>
          <a:p>
            <a:r>
              <a:rPr lang="en-US" dirty="0" smtClean="0"/>
              <a:t>philosophize()</a:t>
            </a:r>
            <a:endParaRPr lang="en-US" dirty="0"/>
          </a:p>
        </p:txBody>
      </p:sp>
      <p:sp>
        <p:nvSpPr>
          <p:cNvPr id="17" name="TextBox 16"/>
          <p:cNvSpPr txBox="1"/>
          <p:nvPr/>
        </p:nvSpPr>
        <p:spPr>
          <a:xfrm>
            <a:off x="6533676" y="3568806"/>
            <a:ext cx="1506759" cy="369332"/>
          </a:xfrm>
          <a:prstGeom prst="rect">
            <a:avLst/>
          </a:prstGeom>
          <a:noFill/>
        </p:spPr>
        <p:txBody>
          <a:bodyPr wrap="none" rtlCol="0">
            <a:spAutoFit/>
          </a:bodyPr>
          <a:lstStyle/>
          <a:p>
            <a:r>
              <a:rPr lang="en-US" dirty="0" smtClean="0"/>
              <a:t>philosophize()</a:t>
            </a:r>
            <a:endParaRPr lang="en-US" dirty="0"/>
          </a:p>
        </p:txBody>
      </p:sp>
      <p:sp>
        <p:nvSpPr>
          <p:cNvPr id="18" name="Rectangle 17"/>
          <p:cNvSpPr/>
          <p:nvPr/>
        </p:nvSpPr>
        <p:spPr>
          <a:xfrm>
            <a:off x="5943600" y="2438400"/>
            <a:ext cx="76200" cy="7620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flipV="1">
            <a:off x="5914001" y="3505200"/>
            <a:ext cx="105799" cy="274573"/>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flipV="1">
            <a:off x="6340973" y="2062438"/>
            <a:ext cx="105169" cy="25001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flipH="1">
            <a:off x="6325229" y="3158836"/>
            <a:ext cx="120911" cy="32495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flipH="1">
            <a:off x="6324599" y="3886200"/>
            <a:ext cx="98871" cy="121479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4070087" y="4029784"/>
            <a:ext cx="1813060" cy="369332"/>
          </a:xfrm>
          <a:prstGeom prst="rect">
            <a:avLst/>
          </a:prstGeom>
          <a:noFill/>
        </p:spPr>
        <p:txBody>
          <a:bodyPr wrap="none" rtlCol="0">
            <a:spAutoFit/>
          </a:bodyPr>
          <a:lstStyle/>
          <a:p>
            <a:r>
              <a:rPr lang="en-US" dirty="0" err="1" smtClean="0"/>
              <a:t>colleague.argue</a:t>
            </a:r>
            <a:r>
              <a:rPr lang="en-US" dirty="0" smtClean="0"/>
              <a:t>()</a:t>
            </a:r>
            <a:endParaRPr lang="en-US" dirty="0"/>
          </a:p>
        </p:txBody>
      </p:sp>
      <p:sp>
        <p:nvSpPr>
          <p:cNvPr id="24" name="Rectangle 23"/>
          <p:cNvSpPr/>
          <p:nvPr/>
        </p:nvSpPr>
        <p:spPr>
          <a:xfrm flipH="1">
            <a:off x="5917779" y="4265311"/>
            <a:ext cx="90056" cy="187855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6504708" y="5141926"/>
            <a:ext cx="1813060" cy="369332"/>
          </a:xfrm>
          <a:prstGeom prst="rect">
            <a:avLst/>
          </a:prstGeom>
          <a:noFill/>
        </p:spPr>
        <p:txBody>
          <a:bodyPr wrap="none" rtlCol="0">
            <a:spAutoFit/>
          </a:bodyPr>
          <a:lstStyle/>
          <a:p>
            <a:r>
              <a:rPr lang="en-US" dirty="0" err="1" smtClean="0"/>
              <a:t>colleague.argue</a:t>
            </a:r>
            <a:r>
              <a:rPr lang="en-US" dirty="0" smtClean="0"/>
              <a:t>()</a:t>
            </a:r>
            <a:endParaRPr lang="en-US" dirty="0"/>
          </a:p>
        </p:txBody>
      </p:sp>
      <p:sp>
        <p:nvSpPr>
          <p:cNvPr id="26" name="Rectangle 25"/>
          <p:cNvSpPr/>
          <p:nvPr/>
        </p:nvSpPr>
        <p:spPr>
          <a:xfrm flipH="1">
            <a:off x="6327118" y="5425943"/>
            <a:ext cx="81239" cy="70406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035311" y="4629937"/>
            <a:ext cx="4160626" cy="2031325"/>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pPr algn="ctr"/>
            <a:r>
              <a:rPr lang="en-US" b="1" dirty="0" smtClean="0"/>
              <a:t>Deadlock</a:t>
            </a:r>
          </a:p>
          <a:p>
            <a:r>
              <a:rPr lang="en-US" dirty="0" err="1" smtClean="0"/>
              <a:t>Decartes</a:t>
            </a:r>
            <a:r>
              <a:rPr lang="en-US" dirty="0" smtClean="0"/>
              <a:t> thread:</a:t>
            </a:r>
          </a:p>
          <a:p>
            <a:r>
              <a:rPr lang="en-US" dirty="0" smtClean="0"/>
              <a:t>	</a:t>
            </a:r>
            <a:r>
              <a:rPr lang="en-US" dirty="0" smtClean="0"/>
              <a:t>holds </a:t>
            </a:r>
            <a:r>
              <a:rPr lang="en-US" dirty="0" err="1" smtClean="0"/>
              <a:t>Decartes</a:t>
            </a:r>
            <a:r>
              <a:rPr lang="en-US" dirty="0" smtClean="0"/>
              <a:t> lock</a:t>
            </a:r>
          </a:p>
          <a:p>
            <a:r>
              <a:rPr lang="en-US" dirty="0" smtClean="0"/>
              <a:t>	</a:t>
            </a:r>
            <a:r>
              <a:rPr lang="en-US" dirty="0" smtClean="0"/>
              <a:t>needs Plato lock to continue</a:t>
            </a:r>
          </a:p>
          <a:p>
            <a:r>
              <a:rPr lang="en-US" dirty="0" smtClean="0"/>
              <a:t>Plato thread:</a:t>
            </a:r>
          </a:p>
          <a:p>
            <a:r>
              <a:rPr lang="en-US" dirty="0" smtClean="0"/>
              <a:t>	</a:t>
            </a:r>
            <a:r>
              <a:rPr lang="en-US" dirty="0" smtClean="0"/>
              <a:t>holds Plato lock</a:t>
            </a:r>
          </a:p>
          <a:p>
            <a:r>
              <a:rPr lang="en-US" dirty="0" smtClean="0"/>
              <a:t>	</a:t>
            </a:r>
            <a:r>
              <a:rPr lang="en-US" dirty="0" smtClean="0"/>
              <a:t>needs </a:t>
            </a:r>
            <a:r>
              <a:rPr lang="en-US" dirty="0" err="1" smtClean="0"/>
              <a:t>Decartes</a:t>
            </a:r>
            <a:r>
              <a:rPr lang="en-US" dirty="0" smtClean="0"/>
              <a:t> lock to 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amond(in)">
                                      <p:cBhvr>
                                        <p:cTn id="7"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Attempted Fix: Locking Discipline</a:t>
            </a:r>
            <a:endParaRPr lang="en-US" dirty="0"/>
          </a:p>
        </p:txBody>
      </p:sp>
      <p:sp>
        <p:nvSpPr>
          <p:cNvPr id="4" name="Rectangle 3"/>
          <p:cNvSpPr/>
          <p:nvPr/>
        </p:nvSpPr>
        <p:spPr>
          <a:xfrm>
            <a:off x="418785" y="1326092"/>
            <a:ext cx="4839015" cy="4801314"/>
          </a:xfrm>
          <a:prstGeom prst="rect">
            <a:avLst/>
          </a:prstGeom>
        </p:spPr>
        <p:txBody>
          <a:bodyPr wrap="square">
            <a:spAutoFit/>
          </a:bodyPr>
          <a:lstStyle/>
          <a:p>
            <a:r>
              <a:rPr lang="en-US" dirty="0" smtClean="0"/>
              <a:t>public void philosophize () {</a:t>
            </a:r>
          </a:p>
          <a:p>
            <a:r>
              <a:rPr lang="en-US" dirty="0" smtClean="0"/>
              <a:t>   Object </a:t>
            </a:r>
            <a:r>
              <a:rPr lang="en-US" dirty="0" smtClean="0"/>
              <a:t>lock1, lock2;</a:t>
            </a:r>
          </a:p>
          <a:p>
            <a:r>
              <a:rPr lang="en-US" dirty="0" smtClean="0"/>
              <a:t>   if </a:t>
            </a:r>
            <a:r>
              <a:rPr lang="en-US" dirty="0" smtClean="0"/>
              <a:t>(colleague != null) </a:t>
            </a:r>
            <a:r>
              <a:rPr lang="en-US" dirty="0" smtClean="0"/>
              <a:t>{</a:t>
            </a:r>
            <a:endParaRPr lang="en-US" dirty="0" smtClean="0"/>
          </a:p>
          <a:p>
            <a:r>
              <a:rPr lang="en-US" dirty="0" smtClean="0"/>
              <a:t>      </a:t>
            </a:r>
            <a:r>
              <a:rPr lang="en-US" dirty="0" smtClean="0"/>
              <a:t>if (</a:t>
            </a:r>
            <a:r>
              <a:rPr lang="en-US" dirty="0" err="1" smtClean="0"/>
              <a:t>name.compareTo</a:t>
            </a:r>
            <a:r>
              <a:rPr lang="en-US" dirty="0" smtClean="0"/>
              <a:t> (colleague.name) &lt; 0) {</a:t>
            </a:r>
          </a:p>
          <a:p>
            <a:r>
              <a:rPr lang="en-US" dirty="0" smtClean="0"/>
              <a:t>          lock1 </a:t>
            </a:r>
            <a:r>
              <a:rPr lang="en-US" dirty="0" smtClean="0"/>
              <a:t>= this;</a:t>
            </a:r>
          </a:p>
          <a:p>
            <a:r>
              <a:rPr lang="en-US" dirty="0" smtClean="0"/>
              <a:t>          lock2 </a:t>
            </a:r>
            <a:r>
              <a:rPr lang="en-US" dirty="0" smtClean="0"/>
              <a:t>= colleague;</a:t>
            </a:r>
          </a:p>
          <a:p>
            <a:r>
              <a:rPr lang="en-US" dirty="0" smtClean="0"/>
              <a:t>      } </a:t>
            </a:r>
            <a:r>
              <a:rPr lang="en-US" dirty="0" smtClean="0"/>
              <a:t>else {</a:t>
            </a:r>
          </a:p>
          <a:p>
            <a:r>
              <a:rPr lang="en-US" dirty="0" smtClean="0"/>
              <a:t>          lock1 </a:t>
            </a:r>
            <a:r>
              <a:rPr lang="en-US" dirty="0" smtClean="0"/>
              <a:t>= colleague;</a:t>
            </a:r>
          </a:p>
          <a:p>
            <a:r>
              <a:rPr lang="en-US" dirty="0" smtClean="0"/>
              <a:t>          lock2 </a:t>
            </a:r>
            <a:r>
              <a:rPr lang="en-US" dirty="0" smtClean="0"/>
              <a:t>= this</a:t>
            </a:r>
            <a:r>
              <a:rPr lang="en-US" dirty="0" smtClean="0"/>
              <a:t>; </a:t>
            </a:r>
          </a:p>
          <a:p>
            <a:r>
              <a:rPr lang="en-US" dirty="0" smtClean="0"/>
              <a:t> </a:t>
            </a:r>
            <a:r>
              <a:rPr lang="en-US" dirty="0" smtClean="0"/>
              <a:t>    }</a:t>
            </a:r>
            <a:endParaRPr lang="en-US" dirty="0" smtClean="0"/>
          </a:p>
          <a:p>
            <a:r>
              <a:rPr lang="en-US" dirty="0" smtClean="0"/>
              <a:t>	    </a:t>
            </a:r>
          </a:p>
          <a:p>
            <a:r>
              <a:rPr lang="en-US" dirty="0" smtClean="0"/>
              <a:t>   synchronized </a:t>
            </a:r>
            <a:r>
              <a:rPr lang="en-US" dirty="0" smtClean="0"/>
              <a:t>(lock1) {</a:t>
            </a:r>
          </a:p>
          <a:p>
            <a:r>
              <a:rPr lang="en-US" dirty="0" smtClean="0"/>
              <a:t>       synchronized </a:t>
            </a:r>
            <a:r>
              <a:rPr lang="en-US" dirty="0" smtClean="0"/>
              <a:t>(lock2) {</a:t>
            </a:r>
          </a:p>
          <a:p>
            <a:r>
              <a:rPr lang="en-US" dirty="0" smtClean="0"/>
              <a:t>          </a:t>
            </a:r>
            <a:r>
              <a:rPr lang="en-US" dirty="0" err="1" smtClean="0"/>
              <a:t>colleague.argue</a:t>
            </a:r>
            <a:r>
              <a:rPr lang="en-US" dirty="0" smtClean="0"/>
              <a:t> ();</a:t>
            </a:r>
          </a:p>
          <a:p>
            <a:r>
              <a:rPr lang="en-US" dirty="0" smtClean="0"/>
              <a:t> </a:t>
            </a:r>
            <a:r>
              <a:rPr lang="en-US" dirty="0" smtClean="0"/>
              <a:t>      } </a:t>
            </a:r>
            <a:endParaRPr lang="en-US" dirty="0" smtClean="0"/>
          </a:p>
          <a:p>
            <a:r>
              <a:rPr lang="en-US" dirty="0" smtClean="0"/>
              <a:t>   }</a:t>
            </a:r>
          </a:p>
          <a:p>
            <a:r>
              <a:rPr lang="en-US" dirty="0" smtClean="0"/>
              <a:t>}	 </a:t>
            </a:r>
          </a:p>
        </p:txBody>
      </p:sp>
      <p:sp>
        <p:nvSpPr>
          <p:cNvPr id="5" name="TextBox 4"/>
          <p:cNvSpPr txBox="1"/>
          <p:nvPr/>
        </p:nvSpPr>
        <p:spPr>
          <a:xfrm>
            <a:off x="5589277" y="1241871"/>
            <a:ext cx="1008994" cy="369332"/>
          </a:xfrm>
          <a:prstGeom prst="rect">
            <a:avLst/>
          </a:prstGeom>
          <a:noFill/>
        </p:spPr>
        <p:txBody>
          <a:bodyPr wrap="none" rtlCol="0">
            <a:spAutoFit/>
          </a:bodyPr>
          <a:lstStyle/>
          <a:p>
            <a:r>
              <a:rPr lang="en-US" dirty="0" err="1" smtClean="0"/>
              <a:t>Decartes</a:t>
            </a:r>
            <a:endParaRPr lang="en-US" dirty="0"/>
          </a:p>
        </p:txBody>
      </p:sp>
      <p:sp>
        <p:nvSpPr>
          <p:cNvPr id="6" name="TextBox 5"/>
          <p:cNvSpPr txBox="1"/>
          <p:nvPr/>
        </p:nvSpPr>
        <p:spPr>
          <a:xfrm>
            <a:off x="7074863" y="1219200"/>
            <a:ext cx="661207" cy="369332"/>
          </a:xfrm>
          <a:prstGeom prst="rect">
            <a:avLst/>
          </a:prstGeom>
          <a:noFill/>
        </p:spPr>
        <p:txBody>
          <a:bodyPr wrap="none" rtlCol="0">
            <a:spAutoFit/>
          </a:bodyPr>
          <a:lstStyle/>
          <a:p>
            <a:r>
              <a:rPr lang="en-US" dirty="0" smtClean="0"/>
              <a:t>Plato</a:t>
            </a:r>
            <a:endParaRPr lang="en-US" dirty="0"/>
          </a:p>
        </p:txBody>
      </p:sp>
      <p:cxnSp>
        <p:nvCxnSpPr>
          <p:cNvPr id="7" name="Straight Connector 6"/>
          <p:cNvCxnSpPr/>
          <p:nvPr/>
        </p:nvCxnSpPr>
        <p:spPr>
          <a:xfrm rot="5400000">
            <a:off x="4117548" y="3748284"/>
            <a:ext cx="4038601" cy="47231"/>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040718" y="1787866"/>
            <a:ext cx="2062616" cy="369332"/>
          </a:xfrm>
          <a:prstGeom prst="rect">
            <a:avLst/>
          </a:prstGeom>
          <a:noFill/>
        </p:spPr>
        <p:txBody>
          <a:bodyPr wrap="none" rtlCol="0">
            <a:spAutoFit/>
          </a:bodyPr>
          <a:lstStyle/>
          <a:p>
            <a:r>
              <a:rPr lang="en-US" dirty="0" err="1" smtClean="0"/>
              <a:t>setColleague</a:t>
            </a:r>
            <a:r>
              <a:rPr lang="en-US" dirty="0" smtClean="0"/>
              <a:t>(</a:t>
            </a:r>
            <a:r>
              <a:rPr lang="en-US" dirty="0" err="1" smtClean="0"/>
              <a:t>plato</a:t>
            </a:r>
            <a:r>
              <a:rPr lang="en-US" dirty="0" smtClean="0"/>
              <a:t>);</a:t>
            </a:r>
            <a:endParaRPr lang="en-US" dirty="0"/>
          </a:p>
        </p:txBody>
      </p:sp>
      <p:sp>
        <p:nvSpPr>
          <p:cNvPr id="9" name="TextBox 8"/>
          <p:cNvSpPr txBox="1"/>
          <p:nvPr/>
        </p:nvSpPr>
        <p:spPr>
          <a:xfrm>
            <a:off x="6671823" y="2182091"/>
            <a:ext cx="2395977" cy="369332"/>
          </a:xfrm>
          <a:prstGeom prst="rect">
            <a:avLst/>
          </a:prstGeom>
          <a:noFill/>
        </p:spPr>
        <p:txBody>
          <a:bodyPr wrap="none" rtlCol="0">
            <a:spAutoFit/>
          </a:bodyPr>
          <a:lstStyle/>
          <a:p>
            <a:r>
              <a:rPr lang="en-US" dirty="0" err="1" smtClean="0"/>
              <a:t>setColleague</a:t>
            </a:r>
            <a:r>
              <a:rPr lang="en-US" dirty="0" smtClean="0"/>
              <a:t>(</a:t>
            </a:r>
            <a:r>
              <a:rPr lang="en-US" dirty="0" err="1" smtClean="0"/>
              <a:t>decartes</a:t>
            </a:r>
            <a:r>
              <a:rPr lang="en-US" dirty="0" smtClean="0"/>
              <a:t>);</a:t>
            </a:r>
            <a:endParaRPr lang="en-US" dirty="0"/>
          </a:p>
        </p:txBody>
      </p:sp>
      <p:cxnSp>
        <p:nvCxnSpPr>
          <p:cNvPr id="10" name="Straight Connector 9"/>
          <p:cNvCxnSpPr/>
          <p:nvPr/>
        </p:nvCxnSpPr>
        <p:spPr>
          <a:xfrm rot="5400000">
            <a:off x="4527516" y="3748285"/>
            <a:ext cx="4038601" cy="47231"/>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487841" y="2922680"/>
            <a:ext cx="1506759" cy="369332"/>
          </a:xfrm>
          <a:prstGeom prst="rect">
            <a:avLst/>
          </a:prstGeom>
          <a:noFill/>
        </p:spPr>
        <p:txBody>
          <a:bodyPr wrap="none" rtlCol="0">
            <a:spAutoFit/>
          </a:bodyPr>
          <a:lstStyle/>
          <a:p>
            <a:r>
              <a:rPr lang="en-US" dirty="0" smtClean="0"/>
              <a:t>philosophize()</a:t>
            </a:r>
            <a:endParaRPr lang="en-US" dirty="0"/>
          </a:p>
        </p:txBody>
      </p:sp>
      <p:sp>
        <p:nvSpPr>
          <p:cNvPr id="12" name="TextBox 11"/>
          <p:cNvSpPr txBox="1"/>
          <p:nvPr/>
        </p:nvSpPr>
        <p:spPr>
          <a:xfrm>
            <a:off x="6703308" y="3059668"/>
            <a:ext cx="1506759" cy="369332"/>
          </a:xfrm>
          <a:prstGeom prst="rect">
            <a:avLst/>
          </a:prstGeom>
          <a:noFill/>
        </p:spPr>
        <p:txBody>
          <a:bodyPr wrap="none" rtlCol="0">
            <a:spAutoFit/>
          </a:bodyPr>
          <a:lstStyle/>
          <a:p>
            <a:r>
              <a:rPr lang="en-US" dirty="0" smtClean="0"/>
              <a:t>philosophize()</a:t>
            </a:r>
            <a:endParaRPr lang="en-US" dirty="0"/>
          </a:p>
        </p:txBody>
      </p:sp>
      <p:sp>
        <p:nvSpPr>
          <p:cNvPr id="13" name="Rectangle 12"/>
          <p:cNvSpPr/>
          <p:nvPr/>
        </p:nvSpPr>
        <p:spPr>
          <a:xfrm>
            <a:off x="6113232" y="2133600"/>
            <a:ext cx="76200" cy="7620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flipV="1">
            <a:off x="6083633" y="3200400"/>
            <a:ext cx="105799" cy="274573"/>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flipV="1">
            <a:off x="6510605" y="1757638"/>
            <a:ext cx="105169" cy="25001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flipH="1">
            <a:off x="6494861" y="2854036"/>
            <a:ext cx="120911" cy="32495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flipH="1">
            <a:off x="6494231" y="3581400"/>
            <a:ext cx="98871" cy="121479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239719" y="3724984"/>
            <a:ext cx="1813060" cy="369332"/>
          </a:xfrm>
          <a:prstGeom prst="rect">
            <a:avLst/>
          </a:prstGeom>
          <a:noFill/>
        </p:spPr>
        <p:txBody>
          <a:bodyPr wrap="none" rtlCol="0">
            <a:spAutoFit/>
          </a:bodyPr>
          <a:lstStyle/>
          <a:p>
            <a:r>
              <a:rPr lang="en-US" dirty="0" err="1" smtClean="0"/>
              <a:t>colleague.argue</a:t>
            </a:r>
            <a:r>
              <a:rPr lang="en-US" dirty="0" smtClean="0"/>
              <a:t>()</a:t>
            </a:r>
            <a:endParaRPr lang="en-US" dirty="0"/>
          </a:p>
        </p:txBody>
      </p:sp>
      <p:sp>
        <p:nvSpPr>
          <p:cNvPr id="20" name="TextBox 19"/>
          <p:cNvSpPr txBox="1"/>
          <p:nvPr/>
        </p:nvSpPr>
        <p:spPr>
          <a:xfrm>
            <a:off x="6674340" y="4837126"/>
            <a:ext cx="1813060" cy="369332"/>
          </a:xfrm>
          <a:prstGeom prst="rect">
            <a:avLst/>
          </a:prstGeom>
          <a:noFill/>
        </p:spPr>
        <p:txBody>
          <a:bodyPr wrap="none" rtlCol="0">
            <a:spAutoFit/>
          </a:bodyPr>
          <a:lstStyle/>
          <a:p>
            <a:r>
              <a:rPr lang="en-US" dirty="0" err="1" smtClean="0"/>
              <a:t>colleague.argue</a:t>
            </a:r>
            <a:r>
              <a:rPr lang="en-US" dirty="0" smtClean="0"/>
              <a:t>()</a:t>
            </a:r>
            <a:endParaRPr lang="en-US" dirty="0"/>
          </a:p>
        </p:txBody>
      </p:sp>
      <p:sp>
        <p:nvSpPr>
          <p:cNvPr id="22" name="Rectangle 21"/>
          <p:cNvSpPr/>
          <p:nvPr/>
        </p:nvSpPr>
        <p:spPr>
          <a:xfrm flipH="1">
            <a:off x="6087411" y="4685985"/>
            <a:ext cx="98871" cy="121479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201706" y="3468674"/>
            <a:ext cx="4332694" cy="30083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3"/>
                                        </p:tgtEl>
                                        <p:attrNameLst>
                                          <p:attrName>ppt_x</p:attrName>
                                        </p:attrNameLst>
                                      </p:cBhvr>
                                      <p:tavLst>
                                        <p:tav tm="0">
                                          <p:val>
                                            <p:strVal val="ppt_x"/>
                                          </p:val>
                                        </p:tav>
                                        <p:tav tm="100000">
                                          <p:val>
                                            <p:strVal val="ppt_x"/>
                                          </p:val>
                                        </p:tav>
                                      </p:tavLst>
                                    </p:anim>
                                    <p:anim calcmode="lin" valueType="num">
                                      <p:cBhvr additive="base">
                                        <p:cTn id="7" dur="500"/>
                                        <p:tgtEl>
                                          <p:spTgt spid="23"/>
                                        </p:tgtEl>
                                        <p:attrNameLst>
                                          <p:attrName>ppt_y</p:attrName>
                                        </p:attrNameLst>
                                      </p:cBhvr>
                                      <p:tavLst>
                                        <p:tav tm="0">
                                          <p:val>
                                            <p:strVal val="ppt_y"/>
                                          </p:val>
                                        </p:tav>
                                        <p:tav tm="100000">
                                          <p:val>
                                            <p:strVal val="1+ppt_h/2"/>
                                          </p:val>
                                        </p:tav>
                                      </p:tavLst>
                                    </p:anim>
                                    <p:set>
                                      <p:cBhvr>
                                        <p:cTn id="8"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rot="5400000">
            <a:off x="4117548" y="4357883"/>
            <a:ext cx="4038601" cy="4723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4527516" y="4357884"/>
            <a:ext cx="4038601" cy="47231"/>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09600" y="152400"/>
            <a:ext cx="777240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b="1" dirty="0" smtClean="0"/>
              <a:t>5.</a:t>
            </a:r>
            <a:r>
              <a:rPr lang="en-US" dirty="0" smtClean="0"/>
              <a:t> (Tricky, extra credit if you can answer this) Our new Philosopher class now has a race condition that could lead to a deadlock or run-time exception (but it would never be apparent from our current main class). Explain what the race condition is, and construct code that reveals it. Feel free to insert sleep pauses as necessary to make it easier to reveal. </a:t>
            </a:r>
            <a:endParaRPr lang="en-US" dirty="0"/>
          </a:p>
        </p:txBody>
      </p:sp>
      <p:sp>
        <p:nvSpPr>
          <p:cNvPr id="6" name="Rectangle 5"/>
          <p:cNvSpPr/>
          <p:nvPr/>
        </p:nvSpPr>
        <p:spPr>
          <a:xfrm>
            <a:off x="418785" y="1904286"/>
            <a:ext cx="4839015" cy="4801314"/>
          </a:xfrm>
          <a:prstGeom prst="rect">
            <a:avLst/>
          </a:prstGeom>
        </p:spPr>
        <p:txBody>
          <a:bodyPr wrap="square">
            <a:spAutoFit/>
          </a:bodyPr>
          <a:lstStyle/>
          <a:p>
            <a:r>
              <a:rPr lang="en-US" dirty="0" smtClean="0"/>
              <a:t>public void philosophize () {</a:t>
            </a:r>
          </a:p>
          <a:p>
            <a:r>
              <a:rPr lang="en-US" dirty="0" smtClean="0"/>
              <a:t>   Object </a:t>
            </a:r>
            <a:r>
              <a:rPr lang="en-US" dirty="0" smtClean="0"/>
              <a:t>lock1, lock2;</a:t>
            </a:r>
          </a:p>
          <a:p>
            <a:r>
              <a:rPr lang="en-US" dirty="0" smtClean="0"/>
              <a:t>   if </a:t>
            </a:r>
            <a:r>
              <a:rPr lang="en-US" dirty="0" smtClean="0"/>
              <a:t>(colleague != null) </a:t>
            </a:r>
            <a:r>
              <a:rPr lang="en-US" dirty="0" smtClean="0"/>
              <a:t>{</a:t>
            </a:r>
            <a:endParaRPr lang="en-US" dirty="0" smtClean="0"/>
          </a:p>
          <a:p>
            <a:r>
              <a:rPr lang="en-US" dirty="0" smtClean="0"/>
              <a:t>      </a:t>
            </a:r>
            <a:r>
              <a:rPr lang="en-US" dirty="0" smtClean="0"/>
              <a:t>if (</a:t>
            </a:r>
            <a:r>
              <a:rPr lang="en-US" dirty="0" err="1" smtClean="0"/>
              <a:t>name.compareTo</a:t>
            </a:r>
            <a:r>
              <a:rPr lang="en-US" dirty="0" smtClean="0"/>
              <a:t> (colleague.name) &lt; 0) {</a:t>
            </a:r>
          </a:p>
          <a:p>
            <a:r>
              <a:rPr lang="en-US" dirty="0" smtClean="0"/>
              <a:t>          lock1 </a:t>
            </a:r>
            <a:r>
              <a:rPr lang="en-US" dirty="0" smtClean="0"/>
              <a:t>= this;</a:t>
            </a:r>
          </a:p>
          <a:p>
            <a:r>
              <a:rPr lang="en-US" dirty="0" smtClean="0"/>
              <a:t>          lock2 </a:t>
            </a:r>
            <a:r>
              <a:rPr lang="en-US" dirty="0" smtClean="0"/>
              <a:t>= colleague;</a:t>
            </a:r>
          </a:p>
          <a:p>
            <a:r>
              <a:rPr lang="en-US" dirty="0" smtClean="0"/>
              <a:t>      } </a:t>
            </a:r>
            <a:r>
              <a:rPr lang="en-US" dirty="0" smtClean="0"/>
              <a:t>else {</a:t>
            </a:r>
          </a:p>
          <a:p>
            <a:r>
              <a:rPr lang="en-US" dirty="0" smtClean="0"/>
              <a:t>          lock1 </a:t>
            </a:r>
            <a:r>
              <a:rPr lang="en-US" dirty="0" smtClean="0"/>
              <a:t>= colleague;</a:t>
            </a:r>
          </a:p>
          <a:p>
            <a:r>
              <a:rPr lang="en-US" dirty="0" smtClean="0"/>
              <a:t>          lock2 </a:t>
            </a:r>
            <a:r>
              <a:rPr lang="en-US" dirty="0" smtClean="0"/>
              <a:t>= this</a:t>
            </a:r>
            <a:r>
              <a:rPr lang="en-US" dirty="0" smtClean="0"/>
              <a:t>; </a:t>
            </a:r>
          </a:p>
          <a:p>
            <a:r>
              <a:rPr lang="en-US" dirty="0" smtClean="0"/>
              <a:t> </a:t>
            </a:r>
            <a:r>
              <a:rPr lang="en-US" dirty="0" smtClean="0"/>
              <a:t>    }</a:t>
            </a:r>
            <a:endParaRPr lang="en-US" dirty="0" smtClean="0"/>
          </a:p>
          <a:p>
            <a:r>
              <a:rPr lang="en-US" dirty="0" smtClean="0"/>
              <a:t>	    </a:t>
            </a:r>
          </a:p>
          <a:p>
            <a:r>
              <a:rPr lang="en-US" dirty="0" smtClean="0"/>
              <a:t>   synchronized </a:t>
            </a:r>
            <a:r>
              <a:rPr lang="en-US" dirty="0" smtClean="0"/>
              <a:t>(lock1) {</a:t>
            </a:r>
          </a:p>
          <a:p>
            <a:r>
              <a:rPr lang="en-US" dirty="0" smtClean="0"/>
              <a:t>       synchronized </a:t>
            </a:r>
            <a:r>
              <a:rPr lang="en-US" dirty="0" smtClean="0"/>
              <a:t>(lock2) {</a:t>
            </a:r>
          </a:p>
          <a:p>
            <a:r>
              <a:rPr lang="en-US" dirty="0" smtClean="0"/>
              <a:t>          </a:t>
            </a:r>
            <a:r>
              <a:rPr lang="en-US" dirty="0" err="1" smtClean="0"/>
              <a:t>colleague.argue</a:t>
            </a:r>
            <a:r>
              <a:rPr lang="en-US" dirty="0" smtClean="0"/>
              <a:t> ();</a:t>
            </a:r>
          </a:p>
          <a:p>
            <a:r>
              <a:rPr lang="en-US" dirty="0" smtClean="0"/>
              <a:t> </a:t>
            </a:r>
            <a:r>
              <a:rPr lang="en-US" dirty="0" smtClean="0"/>
              <a:t>      } </a:t>
            </a:r>
            <a:endParaRPr lang="en-US" dirty="0" smtClean="0"/>
          </a:p>
          <a:p>
            <a:r>
              <a:rPr lang="en-US" dirty="0" smtClean="0"/>
              <a:t>   }</a:t>
            </a:r>
          </a:p>
          <a:p>
            <a:r>
              <a:rPr lang="en-US" dirty="0" smtClean="0"/>
              <a:t>}	 </a:t>
            </a:r>
          </a:p>
        </p:txBody>
      </p:sp>
      <p:sp>
        <p:nvSpPr>
          <p:cNvPr id="7" name="TextBox 6"/>
          <p:cNvSpPr txBox="1"/>
          <p:nvPr/>
        </p:nvSpPr>
        <p:spPr>
          <a:xfrm>
            <a:off x="5589277" y="1820065"/>
            <a:ext cx="1008994" cy="369332"/>
          </a:xfrm>
          <a:prstGeom prst="rect">
            <a:avLst/>
          </a:prstGeom>
          <a:noFill/>
        </p:spPr>
        <p:txBody>
          <a:bodyPr wrap="none" rtlCol="0">
            <a:spAutoFit/>
          </a:bodyPr>
          <a:lstStyle/>
          <a:p>
            <a:r>
              <a:rPr lang="en-US" dirty="0" err="1" smtClean="0"/>
              <a:t>Decartes</a:t>
            </a:r>
            <a:endParaRPr lang="en-US" dirty="0"/>
          </a:p>
        </p:txBody>
      </p:sp>
      <p:sp>
        <p:nvSpPr>
          <p:cNvPr id="8" name="TextBox 7"/>
          <p:cNvSpPr txBox="1"/>
          <p:nvPr/>
        </p:nvSpPr>
        <p:spPr>
          <a:xfrm>
            <a:off x="7074863" y="1797394"/>
            <a:ext cx="661207" cy="369332"/>
          </a:xfrm>
          <a:prstGeom prst="rect">
            <a:avLst/>
          </a:prstGeom>
          <a:noFill/>
        </p:spPr>
        <p:txBody>
          <a:bodyPr wrap="none" rtlCol="0">
            <a:spAutoFit/>
          </a:bodyPr>
          <a:lstStyle/>
          <a:p>
            <a:r>
              <a:rPr lang="en-US" dirty="0" smtClean="0"/>
              <a:t>Plato</a:t>
            </a:r>
            <a:endParaRPr lang="en-US" dirty="0"/>
          </a:p>
        </p:txBody>
      </p:sp>
      <p:sp>
        <p:nvSpPr>
          <p:cNvPr id="9" name="TextBox 8"/>
          <p:cNvSpPr txBox="1"/>
          <p:nvPr/>
        </p:nvSpPr>
        <p:spPr>
          <a:xfrm>
            <a:off x="4040718" y="2366060"/>
            <a:ext cx="2062616" cy="369332"/>
          </a:xfrm>
          <a:prstGeom prst="rect">
            <a:avLst/>
          </a:prstGeom>
          <a:noFill/>
        </p:spPr>
        <p:txBody>
          <a:bodyPr wrap="none" rtlCol="0">
            <a:spAutoFit/>
          </a:bodyPr>
          <a:lstStyle/>
          <a:p>
            <a:r>
              <a:rPr lang="en-US" dirty="0" err="1" smtClean="0"/>
              <a:t>setColleague</a:t>
            </a:r>
            <a:r>
              <a:rPr lang="en-US" dirty="0" smtClean="0"/>
              <a:t>(</a:t>
            </a:r>
            <a:r>
              <a:rPr lang="en-US" dirty="0" err="1" smtClean="0"/>
              <a:t>plato</a:t>
            </a:r>
            <a:r>
              <a:rPr lang="en-US" dirty="0" smtClean="0"/>
              <a:t>);</a:t>
            </a:r>
            <a:endParaRPr lang="en-US" dirty="0"/>
          </a:p>
        </p:txBody>
      </p:sp>
      <p:sp>
        <p:nvSpPr>
          <p:cNvPr id="10" name="TextBox 9"/>
          <p:cNvSpPr txBox="1"/>
          <p:nvPr/>
        </p:nvSpPr>
        <p:spPr>
          <a:xfrm>
            <a:off x="6671823" y="2760285"/>
            <a:ext cx="2395977" cy="369332"/>
          </a:xfrm>
          <a:prstGeom prst="rect">
            <a:avLst/>
          </a:prstGeom>
          <a:noFill/>
        </p:spPr>
        <p:txBody>
          <a:bodyPr wrap="none" rtlCol="0">
            <a:spAutoFit/>
          </a:bodyPr>
          <a:lstStyle/>
          <a:p>
            <a:r>
              <a:rPr lang="en-US" dirty="0" err="1" smtClean="0"/>
              <a:t>setColleague</a:t>
            </a:r>
            <a:r>
              <a:rPr lang="en-US" dirty="0" smtClean="0"/>
              <a:t>(</a:t>
            </a:r>
            <a:r>
              <a:rPr lang="en-US" dirty="0" err="1" smtClean="0"/>
              <a:t>decartes</a:t>
            </a:r>
            <a:r>
              <a:rPr lang="en-US" dirty="0" smtClean="0"/>
              <a:t>);</a:t>
            </a:r>
            <a:endParaRPr lang="en-US" dirty="0"/>
          </a:p>
        </p:txBody>
      </p:sp>
      <p:sp>
        <p:nvSpPr>
          <p:cNvPr id="11" name="TextBox 10"/>
          <p:cNvSpPr txBox="1"/>
          <p:nvPr/>
        </p:nvSpPr>
        <p:spPr>
          <a:xfrm>
            <a:off x="4487841" y="3500874"/>
            <a:ext cx="1506759" cy="369332"/>
          </a:xfrm>
          <a:prstGeom prst="rect">
            <a:avLst/>
          </a:prstGeom>
          <a:noFill/>
        </p:spPr>
        <p:txBody>
          <a:bodyPr wrap="none" rtlCol="0">
            <a:spAutoFit/>
          </a:bodyPr>
          <a:lstStyle/>
          <a:p>
            <a:r>
              <a:rPr lang="en-US" dirty="0" smtClean="0"/>
              <a:t>philosophize()</a:t>
            </a:r>
            <a:endParaRPr lang="en-US" dirty="0"/>
          </a:p>
        </p:txBody>
      </p:sp>
      <p:sp>
        <p:nvSpPr>
          <p:cNvPr id="12" name="TextBox 11"/>
          <p:cNvSpPr txBox="1"/>
          <p:nvPr/>
        </p:nvSpPr>
        <p:spPr>
          <a:xfrm>
            <a:off x="6703308" y="3637862"/>
            <a:ext cx="1506759" cy="369332"/>
          </a:xfrm>
          <a:prstGeom prst="rect">
            <a:avLst/>
          </a:prstGeom>
          <a:noFill/>
        </p:spPr>
        <p:txBody>
          <a:bodyPr wrap="none" rtlCol="0">
            <a:spAutoFit/>
          </a:bodyPr>
          <a:lstStyle/>
          <a:p>
            <a:r>
              <a:rPr lang="en-US" dirty="0" smtClean="0"/>
              <a:t>philosophize()</a:t>
            </a:r>
            <a:endParaRPr lang="en-US" dirty="0"/>
          </a:p>
        </p:txBody>
      </p:sp>
      <p:sp>
        <p:nvSpPr>
          <p:cNvPr id="13" name="Rectangle 12"/>
          <p:cNvSpPr/>
          <p:nvPr/>
        </p:nvSpPr>
        <p:spPr>
          <a:xfrm>
            <a:off x="6113232" y="2711794"/>
            <a:ext cx="76200" cy="7620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flipV="1">
            <a:off x="6083634" y="3778593"/>
            <a:ext cx="105570" cy="1156143"/>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flipV="1">
            <a:off x="6510605" y="2335832"/>
            <a:ext cx="105169" cy="25001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flipH="1">
            <a:off x="6494861" y="3432230"/>
            <a:ext cx="120911" cy="32495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flipH="1">
            <a:off x="6494231" y="4295621"/>
            <a:ext cx="98871" cy="121479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6734796" y="3979188"/>
            <a:ext cx="2114874" cy="369332"/>
          </a:xfrm>
          <a:prstGeom prst="rect">
            <a:avLst/>
          </a:prstGeom>
          <a:noFill/>
        </p:spPr>
        <p:txBody>
          <a:bodyPr wrap="none" rtlCol="0">
            <a:spAutoFit/>
          </a:bodyPr>
          <a:lstStyle/>
          <a:p>
            <a:r>
              <a:rPr lang="en-US" dirty="0" err="1" smtClean="0"/>
              <a:t>name.compareTo</a:t>
            </a:r>
            <a:r>
              <a:rPr lang="en-US" dirty="0" smtClean="0"/>
              <a:t>(…)</a:t>
            </a:r>
            <a:endParaRPr lang="en-US" dirty="0"/>
          </a:p>
        </p:txBody>
      </p:sp>
      <p:cxnSp>
        <p:nvCxnSpPr>
          <p:cNvPr id="22" name="Straight Connector 21"/>
          <p:cNvCxnSpPr/>
          <p:nvPr/>
        </p:nvCxnSpPr>
        <p:spPr>
          <a:xfrm rot="16200000" flipH="1">
            <a:off x="6695526" y="4647572"/>
            <a:ext cx="544106" cy="2"/>
          </a:xfrm>
          <a:prstGeom prst="line">
            <a:avLst/>
          </a:prstGeom>
          <a:ln w="5715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flipH="1">
            <a:off x="6087410" y="4274209"/>
            <a:ext cx="86678" cy="6303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7033701" y="4435974"/>
            <a:ext cx="2099101" cy="369332"/>
          </a:xfrm>
          <a:prstGeom prst="rect">
            <a:avLst/>
          </a:prstGeom>
          <a:noFill/>
        </p:spPr>
        <p:txBody>
          <a:bodyPr wrap="none" rtlCol="0">
            <a:spAutoFit/>
          </a:bodyPr>
          <a:lstStyle/>
          <a:p>
            <a:r>
              <a:rPr lang="en-US" dirty="0" smtClean="0"/>
              <a:t>plato.name = “Bob”;</a:t>
            </a:r>
            <a:endParaRPr lang="en-US" dirty="0"/>
          </a:p>
        </p:txBody>
      </p:sp>
      <p:sp>
        <p:nvSpPr>
          <p:cNvPr id="31" name="TextBox 30"/>
          <p:cNvSpPr txBox="1"/>
          <p:nvPr/>
        </p:nvSpPr>
        <p:spPr>
          <a:xfrm>
            <a:off x="3938067" y="4959082"/>
            <a:ext cx="2114874" cy="369332"/>
          </a:xfrm>
          <a:prstGeom prst="rect">
            <a:avLst/>
          </a:prstGeom>
          <a:noFill/>
        </p:spPr>
        <p:txBody>
          <a:bodyPr wrap="none" rtlCol="0">
            <a:spAutoFit/>
          </a:bodyPr>
          <a:lstStyle/>
          <a:p>
            <a:r>
              <a:rPr lang="en-US" dirty="0" err="1" smtClean="0"/>
              <a:t>name.compareTo</a:t>
            </a:r>
            <a:r>
              <a:rPr lang="en-US" dirty="0" smtClean="0"/>
              <a:t>(…)</a:t>
            </a:r>
            <a:endParaRPr lang="en-US" dirty="0"/>
          </a:p>
        </p:txBody>
      </p:sp>
      <p:sp>
        <p:nvSpPr>
          <p:cNvPr id="32" name="TextBox 31"/>
          <p:cNvSpPr txBox="1"/>
          <p:nvPr/>
        </p:nvSpPr>
        <p:spPr>
          <a:xfrm>
            <a:off x="6629400" y="5630614"/>
            <a:ext cx="2099998" cy="369332"/>
          </a:xfrm>
          <a:prstGeom prst="rect">
            <a:avLst/>
          </a:prstGeom>
          <a:noFill/>
        </p:spPr>
        <p:txBody>
          <a:bodyPr wrap="none" rtlCol="0">
            <a:spAutoFit/>
          </a:bodyPr>
          <a:lstStyle/>
          <a:p>
            <a:r>
              <a:rPr lang="en-US" dirty="0" smtClean="0"/>
              <a:t>synchronized (lock1)</a:t>
            </a:r>
            <a:endParaRPr lang="en-US" dirty="0"/>
          </a:p>
        </p:txBody>
      </p:sp>
      <p:sp>
        <p:nvSpPr>
          <p:cNvPr id="33" name="TextBox 32"/>
          <p:cNvSpPr txBox="1"/>
          <p:nvPr/>
        </p:nvSpPr>
        <p:spPr>
          <a:xfrm>
            <a:off x="3819447" y="5269135"/>
            <a:ext cx="2099998" cy="369332"/>
          </a:xfrm>
          <a:prstGeom prst="rect">
            <a:avLst/>
          </a:prstGeom>
          <a:noFill/>
        </p:spPr>
        <p:txBody>
          <a:bodyPr wrap="none" rtlCol="0">
            <a:spAutoFit/>
          </a:bodyPr>
          <a:lstStyle/>
          <a:p>
            <a:r>
              <a:rPr lang="en-US" dirty="0" smtClean="0"/>
              <a:t>synchronized (lock1)</a:t>
            </a:r>
            <a:endParaRPr lang="en-US" dirty="0"/>
          </a:p>
        </p:txBody>
      </p:sp>
      <p:sp>
        <p:nvSpPr>
          <p:cNvPr id="34" name="Rectangle 33"/>
          <p:cNvSpPr/>
          <p:nvPr/>
        </p:nvSpPr>
        <p:spPr>
          <a:xfrm flipH="1">
            <a:off x="6049624" y="5536233"/>
            <a:ext cx="101793" cy="418703"/>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flipH="1">
            <a:off x="6053805" y="5970050"/>
            <a:ext cx="105170" cy="793486"/>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flipH="1">
            <a:off x="6478258" y="6038062"/>
            <a:ext cx="81239" cy="70406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amond(in)">
                                      <p:cBhvr>
                                        <p:cTn id="7" dur="2000"/>
                                        <p:tgtEl>
                                          <p:spTgt spid="2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diamond(in)">
                                      <p:cBhvr>
                                        <p:cTn id="10" dur="20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diamond(in)">
                                      <p:cBhvr>
                                        <p:cTn id="15" dur="2000"/>
                                        <p:tgtEl>
                                          <p:spTgt spid="31"/>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diamond(in)">
                                      <p:cBhvr>
                                        <p:cTn id="18" dur="2000"/>
                                        <p:tgtEl>
                                          <p:spTgt spid="33"/>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checkerboard(across)">
                                      <p:cBhvr>
                                        <p:cTn id="23" dur="500"/>
                                        <p:tgtEl>
                                          <p:spTgt spid="34"/>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checkerboard(across)">
                                      <p:cBhvr>
                                        <p:cTn id="26" dur="500"/>
                                        <p:tgtEl>
                                          <p:spTgt spid="32"/>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diamond(in)">
                                      <p:cBhvr>
                                        <p:cTn id="31" dur="2000"/>
                                        <p:tgtEl>
                                          <p:spTgt spid="36"/>
                                        </p:tgtEl>
                                      </p:cBhvr>
                                    </p:animEffect>
                                  </p:childTnLst>
                                </p:cTn>
                              </p:par>
                              <p:par>
                                <p:cTn id="32" presetID="8" presetClass="entr" presetSubtype="16" fill="hold" grpId="0"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diamond(in)">
                                      <p:cBhvr>
                                        <p:cTn id="34" dur="2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1" grpId="0"/>
      <p:bldP spid="32" grpId="0"/>
      <p:bldP spid="33" grpId="0"/>
      <p:bldP spid="34" grpId="0" animBg="1"/>
      <p:bldP spid="35" grpId="0" animBg="1"/>
      <p:bldP spid="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Networking</a:t>
            </a:r>
            <a:endParaRPr lang="en-US" dirty="0"/>
          </a:p>
        </p:txBody>
      </p:sp>
      <p:pic>
        <p:nvPicPr>
          <p:cNvPr id="46082" name="Picture 2"/>
          <p:cNvPicPr>
            <a:picLocks noChangeAspect="1" noChangeArrowheads="1"/>
          </p:cNvPicPr>
          <p:nvPr/>
        </p:nvPicPr>
        <p:blipFill>
          <a:blip r:embed="rId2" cstate="print"/>
          <a:srcRect/>
          <a:stretch>
            <a:fillRect/>
          </a:stretch>
        </p:blipFill>
        <p:spPr bwMode="auto">
          <a:xfrm>
            <a:off x="663129" y="1348041"/>
            <a:ext cx="4670871" cy="4249195"/>
          </a:xfrm>
          <a:prstGeom prst="rect">
            <a:avLst/>
          </a:prstGeom>
          <a:noFill/>
          <a:ln w="9525">
            <a:noFill/>
            <a:miter lim="800000"/>
            <a:headEnd/>
            <a:tailEnd/>
          </a:ln>
        </p:spPr>
      </p:pic>
      <p:sp>
        <p:nvSpPr>
          <p:cNvPr id="5" name="TextBox 4"/>
          <p:cNvSpPr txBox="1"/>
          <p:nvPr/>
        </p:nvSpPr>
        <p:spPr>
          <a:xfrm>
            <a:off x="2284741" y="5710592"/>
            <a:ext cx="1466042" cy="369332"/>
          </a:xfrm>
          <a:prstGeom prst="rect">
            <a:avLst/>
          </a:prstGeom>
          <a:noFill/>
        </p:spPr>
        <p:txBody>
          <a:bodyPr wrap="none" rtlCol="0">
            <a:spAutoFit/>
          </a:bodyPr>
          <a:lstStyle/>
          <a:p>
            <a:r>
              <a:rPr lang="en-US" dirty="0" smtClean="0"/>
              <a:t>Internet 1969</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smtClean="0"/>
              <a:t>Client-Server Networking</a:t>
            </a:r>
          </a:p>
        </p:txBody>
      </p:sp>
      <p:sp>
        <p:nvSpPr>
          <p:cNvPr id="57348" name="Rectangle 4"/>
          <p:cNvSpPr>
            <a:spLocks noChangeArrowheads="1"/>
          </p:cNvSpPr>
          <p:nvPr/>
        </p:nvSpPr>
        <p:spPr bwMode="auto">
          <a:xfrm>
            <a:off x="990600" y="1752600"/>
            <a:ext cx="1981200" cy="2590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noAutofit/>
          </a:bodyPr>
          <a:lstStyle/>
          <a:p>
            <a:pPr algn="ctr"/>
            <a:r>
              <a:rPr lang="en-US" sz="4400" dirty="0" smtClean="0"/>
              <a:t>Client</a:t>
            </a:r>
            <a:endParaRPr lang="en-US" sz="4400" dirty="0"/>
          </a:p>
        </p:txBody>
      </p:sp>
      <p:sp>
        <p:nvSpPr>
          <p:cNvPr id="57349" name="Rectangle 5"/>
          <p:cNvSpPr>
            <a:spLocks noChangeArrowheads="1"/>
          </p:cNvSpPr>
          <p:nvPr/>
        </p:nvSpPr>
        <p:spPr bwMode="auto">
          <a:xfrm>
            <a:off x="6172200" y="1828800"/>
            <a:ext cx="1981200" cy="259080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noAutofit/>
          </a:bodyPr>
          <a:lstStyle/>
          <a:p>
            <a:pPr algn="ctr"/>
            <a:r>
              <a:rPr lang="en-US" sz="4400" dirty="0" smtClean="0"/>
              <a:t>Server</a:t>
            </a:r>
            <a:endParaRPr lang="en-US" sz="4400" dirty="0"/>
          </a:p>
        </p:txBody>
      </p:sp>
      <p:sp>
        <p:nvSpPr>
          <p:cNvPr id="57352" name="Line 8"/>
          <p:cNvSpPr>
            <a:spLocks noChangeShapeType="1"/>
          </p:cNvSpPr>
          <p:nvPr/>
        </p:nvSpPr>
        <p:spPr bwMode="auto">
          <a:xfrm>
            <a:off x="2962275" y="2781300"/>
            <a:ext cx="3124200" cy="381000"/>
          </a:xfrm>
          <a:prstGeom prst="line">
            <a:avLst/>
          </a:prstGeom>
          <a:noFill/>
          <a:ln w="31750">
            <a:solidFill>
              <a:schemeClr val="tx1"/>
            </a:solidFill>
            <a:round/>
            <a:headEnd/>
            <a:tailEnd type="arrow" w="med" len="med"/>
          </a:ln>
          <a:effectLst/>
        </p:spPr>
        <p:txBody>
          <a:bodyPr wrap="none">
            <a:spAutoFit/>
          </a:bodyPr>
          <a:lstStyle/>
          <a:p>
            <a:endParaRPr lang="en-US"/>
          </a:p>
        </p:txBody>
      </p:sp>
      <p:sp>
        <p:nvSpPr>
          <p:cNvPr id="57353" name="Text Box 9"/>
          <p:cNvSpPr txBox="1">
            <a:spLocks noChangeArrowheads="1"/>
          </p:cNvSpPr>
          <p:nvPr/>
        </p:nvSpPr>
        <p:spPr bwMode="auto">
          <a:xfrm>
            <a:off x="5099496" y="1345281"/>
            <a:ext cx="1943021" cy="369332"/>
          </a:xfrm>
          <a:prstGeom prst="rect">
            <a:avLst/>
          </a:prstGeom>
          <a:noFill/>
          <a:ln w="31750">
            <a:noFill/>
            <a:miter lim="800000"/>
            <a:headEnd/>
            <a:tailEnd/>
          </a:ln>
          <a:effectLst/>
        </p:spPr>
        <p:txBody>
          <a:bodyPr wrap="square">
            <a:spAutoFit/>
          </a:bodyPr>
          <a:lstStyle/>
          <a:p>
            <a:r>
              <a:rPr lang="en-US" dirty="0" smtClean="0"/>
              <a:t>Listening </a:t>
            </a:r>
            <a:r>
              <a:rPr lang="en-US" dirty="0" smtClean="0"/>
              <a:t>Socket</a:t>
            </a:r>
            <a:endParaRPr lang="en-US" dirty="0"/>
          </a:p>
        </p:txBody>
      </p:sp>
      <p:sp>
        <p:nvSpPr>
          <p:cNvPr id="57354" name="AutoShape 10"/>
          <p:cNvSpPr>
            <a:spLocks noChangeArrowheads="1"/>
          </p:cNvSpPr>
          <p:nvPr/>
        </p:nvSpPr>
        <p:spPr bwMode="auto">
          <a:xfrm>
            <a:off x="3048000" y="3581400"/>
            <a:ext cx="3048000" cy="381000"/>
          </a:xfrm>
          <a:prstGeom prst="leftRightArrow">
            <a:avLst>
              <a:gd name="adj1" fmla="val 67500"/>
              <a:gd name="adj2" fmla="val 69222"/>
            </a:avLst>
          </a:prstGeom>
          <a:ln>
            <a:headEnd/>
            <a:tailEnd/>
          </a:ln>
        </p:spPr>
        <p:style>
          <a:lnRef idx="3">
            <a:schemeClr val="lt1"/>
          </a:lnRef>
          <a:fillRef idx="1">
            <a:schemeClr val="accent3"/>
          </a:fillRef>
          <a:effectRef idx="1">
            <a:schemeClr val="accent3"/>
          </a:effectRef>
          <a:fontRef idx="minor">
            <a:schemeClr val="lt1"/>
          </a:fontRef>
        </p:style>
        <p:txBody>
          <a:bodyPr anchor="ctr">
            <a:spAutoFit/>
          </a:bodyPr>
          <a:lstStyle/>
          <a:p>
            <a:endParaRPr lang="en-US"/>
          </a:p>
        </p:txBody>
      </p:sp>
      <p:sp>
        <p:nvSpPr>
          <p:cNvPr id="57355" name="Text Box 11"/>
          <p:cNvSpPr txBox="1">
            <a:spLocks noChangeArrowheads="1"/>
          </p:cNvSpPr>
          <p:nvPr/>
        </p:nvSpPr>
        <p:spPr bwMode="auto">
          <a:xfrm rot="457986">
            <a:off x="3819237" y="2484071"/>
            <a:ext cx="949246" cy="369332"/>
          </a:xfrm>
          <a:prstGeom prst="rect">
            <a:avLst/>
          </a:prstGeom>
          <a:noFill/>
          <a:ln w="31750">
            <a:noFill/>
            <a:miter lim="800000"/>
            <a:headEnd/>
            <a:tailEnd/>
          </a:ln>
          <a:effectLst/>
        </p:spPr>
        <p:txBody>
          <a:bodyPr wrap="square">
            <a:spAutoFit/>
          </a:bodyPr>
          <a:lstStyle/>
          <a:p>
            <a:r>
              <a:rPr lang="en-US" dirty="0"/>
              <a:t>request</a:t>
            </a:r>
          </a:p>
        </p:txBody>
      </p:sp>
      <p:sp>
        <p:nvSpPr>
          <p:cNvPr id="57356" name="Text Box 12"/>
          <p:cNvSpPr txBox="1">
            <a:spLocks noChangeArrowheads="1"/>
          </p:cNvSpPr>
          <p:nvPr/>
        </p:nvSpPr>
        <p:spPr bwMode="auto">
          <a:xfrm>
            <a:off x="3810000" y="4038600"/>
            <a:ext cx="1293811" cy="369332"/>
          </a:xfrm>
          <a:prstGeom prst="rect">
            <a:avLst/>
          </a:prstGeom>
          <a:noFill/>
          <a:ln w="31750">
            <a:noFill/>
            <a:miter lim="800000"/>
            <a:headEnd/>
            <a:tailEnd/>
          </a:ln>
          <a:effectLst/>
        </p:spPr>
        <p:txBody>
          <a:bodyPr wrap="square">
            <a:spAutoFit/>
          </a:bodyPr>
          <a:lstStyle/>
          <a:p>
            <a:r>
              <a:rPr lang="en-US" dirty="0"/>
              <a:t>connection</a:t>
            </a:r>
          </a:p>
        </p:txBody>
      </p:sp>
      <p:sp>
        <p:nvSpPr>
          <p:cNvPr id="57357" name="Text Box 13"/>
          <p:cNvSpPr txBox="1">
            <a:spLocks noChangeArrowheads="1"/>
          </p:cNvSpPr>
          <p:nvPr/>
        </p:nvSpPr>
        <p:spPr bwMode="auto">
          <a:xfrm>
            <a:off x="1828800" y="5181600"/>
            <a:ext cx="5694362" cy="946150"/>
          </a:xfrm>
          <a:prstGeom prst="rect">
            <a:avLst/>
          </a:prstGeom>
          <a:noFill/>
          <a:ln w="31750">
            <a:noFill/>
            <a:miter lim="800000"/>
            <a:headEnd/>
            <a:tailEnd/>
          </a:ln>
          <a:effectLst/>
        </p:spPr>
        <p:txBody>
          <a:bodyPr wrap="square">
            <a:spAutoFit/>
          </a:bodyPr>
          <a:lstStyle/>
          <a:p>
            <a:r>
              <a:rPr lang="en-US" sz="2800" dirty="0"/>
              <a:t>Same host can be both a client and</a:t>
            </a:r>
          </a:p>
          <a:p>
            <a:r>
              <a:rPr lang="en-US" sz="2800" dirty="0"/>
              <a:t>a server (peer-to-peer networking)</a:t>
            </a:r>
          </a:p>
        </p:txBody>
      </p:sp>
      <p:sp>
        <p:nvSpPr>
          <p:cNvPr id="13" name="Rectangle 12"/>
          <p:cNvSpPr/>
          <p:nvPr/>
        </p:nvSpPr>
        <p:spPr>
          <a:xfrm>
            <a:off x="5943600" y="1828800"/>
            <a:ext cx="1524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mtClean="0"/>
              <a:t>Network Topologies</a:t>
            </a:r>
          </a:p>
        </p:txBody>
      </p:sp>
      <p:sp>
        <p:nvSpPr>
          <p:cNvPr id="82948" name="Rectangle 4"/>
          <p:cNvSpPr>
            <a:spLocks noChangeArrowheads="1"/>
          </p:cNvSpPr>
          <p:nvPr/>
        </p:nvSpPr>
        <p:spPr bwMode="auto">
          <a:xfrm>
            <a:off x="4111625" y="1865313"/>
            <a:ext cx="1382713" cy="61118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a:t>Client</a:t>
            </a:r>
          </a:p>
        </p:txBody>
      </p:sp>
      <p:sp>
        <p:nvSpPr>
          <p:cNvPr id="82949" name="Rectangle 5"/>
          <p:cNvSpPr>
            <a:spLocks noChangeArrowheads="1"/>
          </p:cNvSpPr>
          <p:nvPr/>
        </p:nvSpPr>
        <p:spPr bwMode="auto">
          <a:xfrm>
            <a:off x="6992938" y="1865313"/>
            <a:ext cx="1566862" cy="6111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algn="ctr"/>
            <a:r>
              <a:rPr lang="en-US" dirty="0"/>
              <a:t>Server</a:t>
            </a:r>
          </a:p>
        </p:txBody>
      </p:sp>
      <p:cxnSp>
        <p:nvCxnSpPr>
          <p:cNvPr id="82950" name="AutoShape 6"/>
          <p:cNvCxnSpPr>
            <a:cxnSpLocks noChangeShapeType="1"/>
            <a:stCxn id="82948" idx="3"/>
            <a:endCxn id="82949" idx="1"/>
          </p:cNvCxnSpPr>
          <p:nvPr/>
        </p:nvCxnSpPr>
        <p:spPr bwMode="auto">
          <a:xfrm>
            <a:off x="5510213" y="2171700"/>
            <a:ext cx="1466850" cy="0"/>
          </a:xfrm>
          <a:prstGeom prst="straightConnector1">
            <a:avLst/>
          </a:prstGeom>
          <a:noFill/>
          <a:ln w="31750">
            <a:solidFill>
              <a:schemeClr val="tx1"/>
            </a:solidFill>
            <a:round/>
            <a:headEnd type="triangle" w="med" len="med"/>
            <a:tailEnd type="arrow" w="med" len="med"/>
          </a:ln>
          <a:effectLst/>
        </p:spPr>
      </p:cxnSp>
      <p:sp>
        <p:nvSpPr>
          <p:cNvPr id="82951" name="Rectangle 7"/>
          <p:cNvSpPr>
            <a:spLocks noChangeArrowheads="1"/>
          </p:cNvSpPr>
          <p:nvPr/>
        </p:nvSpPr>
        <p:spPr bwMode="auto">
          <a:xfrm>
            <a:off x="1981200" y="3352800"/>
            <a:ext cx="1566863" cy="61118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algn="ctr"/>
            <a:r>
              <a:rPr lang="en-US"/>
              <a:t>Server</a:t>
            </a:r>
          </a:p>
        </p:txBody>
      </p:sp>
      <p:sp>
        <p:nvSpPr>
          <p:cNvPr id="82952" name="Rectangle 8"/>
          <p:cNvSpPr>
            <a:spLocks noChangeArrowheads="1"/>
          </p:cNvSpPr>
          <p:nvPr/>
        </p:nvSpPr>
        <p:spPr bwMode="auto">
          <a:xfrm>
            <a:off x="1295400" y="1828800"/>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sp>
        <p:nvSpPr>
          <p:cNvPr id="82953" name="Rectangle 9"/>
          <p:cNvSpPr>
            <a:spLocks noChangeArrowheads="1"/>
          </p:cNvSpPr>
          <p:nvPr/>
        </p:nvSpPr>
        <p:spPr bwMode="auto">
          <a:xfrm>
            <a:off x="2743200" y="4876800"/>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cxnSp>
        <p:nvCxnSpPr>
          <p:cNvPr id="82954" name="AutoShape 10"/>
          <p:cNvCxnSpPr>
            <a:cxnSpLocks noChangeShapeType="1"/>
            <a:stCxn id="82952" idx="2"/>
            <a:endCxn id="82951" idx="0"/>
          </p:cNvCxnSpPr>
          <p:nvPr/>
        </p:nvCxnSpPr>
        <p:spPr bwMode="auto">
          <a:xfrm rot="16200000" flipH="1">
            <a:off x="1919288" y="2507456"/>
            <a:ext cx="912812" cy="777875"/>
          </a:xfrm>
          <a:prstGeom prst="straightConnector1">
            <a:avLst/>
          </a:prstGeom>
          <a:noFill/>
          <a:ln w="31750">
            <a:solidFill>
              <a:schemeClr val="tx1"/>
            </a:solidFill>
            <a:round/>
            <a:headEnd type="triangle" w="med" len="med"/>
            <a:tailEnd type="arrow" w="med" len="med"/>
          </a:ln>
          <a:effectLst/>
        </p:spPr>
      </p:cxnSp>
      <p:cxnSp>
        <p:nvCxnSpPr>
          <p:cNvPr id="82956" name="AutoShape 12"/>
          <p:cNvCxnSpPr>
            <a:cxnSpLocks noChangeShapeType="1"/>
            <a:stCxn id="82953" idx="0"/>
            <a:endCxn id="82951" idx="2"/>
          </p:cNvCxnSpPr>
          <p:nvPr/>
        </p:nvCxnSpPr>
        <p:spPr bwMode="auto">
          <a:xfrm rot="16200000" flipV="1">
            <a:off x="2643189" y="4085431"/>
            <a:ext cx="912812" cy="669925"/>
          </a:xfrm>
          <a:prstGeom prst="straightConnector1">
            <a:avLst/>
          </a:prstGeom>
          <a:noFill/>
          <a:ln w="31750">
            <a:solidFill>
              <a:schemeClr val="tx1"/>
            </a:solidFill>
            <a:round/>
            <a:headEnd type="triangle" w="med" len="med"/>
            <a:tailEnd type="arrow" w="med" len="med"/>
          </a:ln>
          <a:effectLst/>
        </p:spPr>
      </p:cxnSp>
      <p:sp>
        <p:nvSpPr>
          <p:cNvPr id="82957" name="Text Box 13"/>
          <p:cNvSpPr txBox="1">
            <a:spLocks noChangeArrowheads="1"/>
          </p:cNvSpPr>
          <p:nvPr/>
        </p:nvSpPr>
        <p:spPr bwMode="auto">
          <a:xfrm>
            <a:off x="1981200" y="5638800"/>
            <a:ext cx="949555" cy="461665"/>
          </a:xfrm>
          <a:prstGeom prst="rect">
            <a:avLst/>
          </a:prstGeom>
          <a:noFill/>
          <a:ln w="31750">
            <a:noFill/>
            <a:miter lim="800000"/>
            <a:headEnd/>
            <a:tailEnd/>
          </a:ln>
          <a:effectLst/>
        </p:spPr>
        <p:txBody>
          <a:bodyPr wrap="none">
            <a:spAutoFit/>
          </a:bodyPr>
          <a:lstStyle/>
          <a:p>
            <a:r>
              <a:rPr lang="en-US" sz="2400" dirty="0"/>
              <a:t>“Star”</a:t>
            </a:r>
          </a:p>
        </p:txBody>
      </p:sp>
      <p:sp>
        <p:nvSpPr>
          <p:cNvPr id="82958" name="Rectangle 14"/>
          <p:cNvSpPr>
            <a:spLocks noChangeArrowheads="1"/>
          </p:cNvSpPr>
          <p:nvPr/>
        </p:nvSpPr>
        <p:spPr bwMode="auto">
          <a:xfrm>
            <a:off x="4876800" y="4267200"/>
            <a:ext cx="1263650" cy="61118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spAutoFit/>
          </a:bodyPr>
          <a:lstStyle/>
          <a:p>
            <a:pPr algn="ctr"/>
            <a:r>
              <a:rPr lang="en-US"/>
              <a:t>Node</a:t>
            </a:r>
          </a:p>
        </p:txBody>
      </p:sp>
      <p:sp>
        <p:nvSpPr>
          <p:cNvPr id="82959" name="Rectangle 15"/>
          <p:cNvSpPr>
            <a:spLocks noChangeArrowheads="1"/>
          </p:cNvSpPr>
          <p:nvPr/>
        </p:nvSpPr>
        <p:spPr bwMode="auto">
          <a:xfrm>
            <a:off x="6232525" y="3276600"/>
            <a:ext cx="1263650" cy="61118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spAutoFit/>
          </a:bodyPr>
          <a:lstStyle/>
          <a:p>
            <a:pPr algn="ctr"/>
            <a:r>
              <a:rPr lang="en-US"/>
              <a:t>Node</a:t>
            </a:r>
          </a:p>
        </p:txBody>
      </p:sp>
      <p:sp>
        <p:nvSpPr>
          <p:cNvPr id="82960" name="Rectangle 16"/>
          <p:cNvSpPr>
            <a:spLocks noChangeArrowheads="1"/>
          </p:cNvSpPr>
          <p:nvPr/>
        </p:nvSpPr>
        <p:spPr bwMode="auto">
          <a:xfrm>
            <a:off x="7164388" y="4616450"/>
            <a:ext cx="1263650" cy="61118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spAutoFit/>
          </a:bodyPr>
          <a:lstStyle/>
          <a:p>
            <a:pPr algn="ctr"/>
            <a:r>
              <a:rPr lang="en-US"/>
              <a:t>Node</a:t>
            </a:r>
          </a:p>
        </p:txBody>
      </p:sp>
      <p:cxnSp>
        <p:nvCxnSpPr>
          <p:cNvPr id="82961" name="AutoShape 17"/>
          <p:cNvCxnSpPr>
            <a:cxnSpLocks noChangeShapeType="1"/>
            <a:stCxn id="82958" idx="3"/>
            <a:endCxn id="82959" idx="2"/>
          </p:cNvCxnSpPr>
          <p:nvPr/>
        </p:nvCxnSpPr>
        <p:spPr bwMode="auto">
          <a:xfrm flipV="1">
            <a:off x="6156325" y="3903663"/>
            <a:ext cx="708025" cy="669925"/>
          </a:xfrm>
          <a:prstGeom prst="straightConnector1">
            <a:avLst/>
          </a:prstGeom>
          <a:noFill/>
          <a:ln w="31750">
            <a:solidFill>
              <a:schemeClr val="tx1"/>
            </a:solidFill>
            <a:round/>
            <a:headEnd type="arrow" w="med" len="med"/>
            <a:tailEnd type="arrow" w="med" len="med"/>
          </a:ln>
          <a:effectLst/>
        </p:spPr>
      </p:cxnSp>
      <p:cxnSp>
        <p:nvCxnSpPr>
          <p:cNvPr id="82962" name="AutoShape 18"/>
          <p:cNvCxnSpPr>
            <a:cxnSpLocks noChangeShapeType="1"/>
            <a:stCxn id="82960" idx="1"/>
            <a:endCxn id="82958" idx="3"/>
          </p:cNvCxnSpPr>
          <p:nvPr/>
        </p:nvCxnSpPr>
        <p:spPr bwMode="auto">
          <a:xfrm flipH="1" flipV="1">
            <a:off x="6156325" y="4573588"/>
            <a:ext cx="992188" cy="349250"/>
          </a:xfrm>
          <a:prstGeom prst="straightConnector1">
            <a:avLst/>
          </a:prstGeom>
          <a:noFill/>
          <a:ln w="31750">
            <a:solidFill>
              <a:schemeClr val="tx1"/>
            </a:solidFill>
            <a:round/>
            <a:headEnd type="arrow" w="med" len="med"/>
            <a:tailEnd type="arrow" w="med" len="med"/>
          </a:ln>
          <a:effectLst/>
        </p:spPr>
      </p:cxnSp>
      <p:cxnSp>
        <p:nvCxnSpPr>
          <p:cNvPr id="82963" name="AutoShape 19"/>
          <p:cNvCxnSpPr>
            <a:cxnSpLocks noChangeShapeType="1"/>
            <a:stCxn id="82960" idx="0"/>
            <a:endCxn id="82959" idx="2"/>
          </p:cNvCxnSpPr>
          <p:nvPr/>
        </p:nvCxnSpPr>
        <p:spPr bwMode="auto">
          <a:xfrm flipH="1" flipV="1">
            <a:off x="6864350" y="3903663"/>
            <a:ext cx="931863" cy="696912"/>
          </a:xfrm>
          <a:prstGeom prst="straightConnector1">
            <a:avLst/>
          </a:prstGeom>
          <a:noFill/>
          <a:ln w="31750">
            <a:solidFill>
              <a:schemeClr val="tx1"/>
            </a:solidFill>
            <a:round/>
            <a:headEnd type="arrow" w="med" len="med"/>
            <a:tailEnd type="arrow" w="med" len="med"/>
          </a:ln>
          <a:effectLst/>
        </p:spPr>
      </p:cxnSp>
      <p:sp>
        <p:nvSpPr>
          <p:cNvPr id="82964" name="Text Box 20"/>
          <p:cNvSpPr txBox="1">
            <a:spLocks noChangeArrowheads="1"/>
          </p:cNvSpPr>
          <p:nvPr/>
        </p:nvSpPr>
        <p:spPr bwMode="auto">
          <a:xfrm>
            <a:off x="5867400" y="5410200"/>
            <a:ext cx="1140056" cy="461665"/>
          </a:xfrm>
          <a:prstGeom prst="rect">
            <a:avLst/>
          </a:prstGeom>
          <a:noFill/>
          <a:ln w="31750">
            <a:noFill/>
            <a:miter lim="800000"/>
            <a:headEnd/>
            <a:tailEnd/>
          </a:ln>
          <a:effectLst/>
        </p:spPr>
        <p:txBody>
          <a:bodyPr wrap="none">
            <a:spAutoFit/>
          </a:bodyPr>
          <a:lstStyle/>
          <a:p>
            <a:r>
              <a:rPr lang="en-US" sz="2400" dirty="0"/>
              <a:t>“Mesh”</a:t>
            </a:r>
          </a:p>
        </p:txBody>
      </p:sp>
      <p:sp>
        <p:nvSpPr>
          <p:cNvPr id="29" name="Rectangle 9"/>
          <p:cNvSpPr>
            <a:spLocks noChangeArrowheads="1"/>
          </p:cNvSpPr>
          <p:nvPr/>
        </p:nvSpPr>
        <p:spPr bwMode="auto">
          <a:xfrm>
            <a:off x="914400" y="4800600"/>
            <a:ext cx="1382713" cy="61118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spAutoFit/>
          </a:bodyPr>
          <a:lstStyle/>
          <a:p>
            <a:pPr algn="ctr"/>
            <a:r>
              <a:rPr lang="en-US" dirty="0"/>
              <a:t>Client</a:t>
            </a:r>
          </a:p>
        </p:txBody>
      </p:sp>
      <p:cxnSp>
        <p:nvCxnSpPr>
          <p:cNvPr id="30" name="AutoShape 12"/>
          <p:cNvCxnSpPr>
            <a:cxnSpLocks noChangeShapeType="1"/>
            <a:stCxn id="29" idx="0"/>
            <a:endCxn id="82951" idx="2"/>
          </p:cNvCxnSpPr>
          <p:nvPr/>
        </p:nvCxnSpPr>
        <p:spPr bwMode="auto">
          <a:xfrm rot="5400000" flipH="1" flipV="1">
            <a:off x="1766888" y="3802857"/>
            <a:ext cx="836612" cy="1158875"/>
          </a:xfrm>
          <a:prstGeom prst="straightConnector1">
            <a:avLst/>
          </a:prstGeom>
          <a:noFill/>
          <a:ln w="31750">
            <a:solidFill>
              <a:schemeClr val="tx1"/>
            </a:solidFill>
            <a:round/>
            <a:headEnd type="triangle" w="med" len="med"/>
            <a:tailEnd type="arrow"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951"/>
                                        </p:tgtEl>
                                        <p:attrNameLst>
                                          <p:attrName>style.visibility</p:attrName>
                                        </p:attrNameLst>
                                      </p:cBhvr>
                                      <p:to>
                                        <p:strVal val="visible"/>
                                      </p:to>
                                    </p:set>
                                    <p:animEffect transition="in" filter="dissolve">
                                      <p:cBhvr>
                                        <p:cTn id="7" dur="500"/>
                                        <p:tgtEl>
                                          <p:spTgt spid="8295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2952"/>
                                        </p:tgtEl>
                                        <p:attrNameLst>
                                          <p:attrName>style.visibility</p:attrName>
                                        </p:attrNameLst>
                                      </p:cBhvr>
                                      <p:to>
                                        <p:strVal val="visible"/>
                                      </p:to>
                                    </p:set>
                                    <p:animEffect transition="in" filter="dissolve">
                                      <p:cBhvr>
                                        <p:cTn id="10" dur="500"/>
                                        <p:tgtEl>
                                          <p:spTgt spid="8295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2953"/>
                                        </p:tgtEl>
                                        <p:attrNameLst>
                                          <p:attrName>style.visibility</p:attrName>
                                        </p:attrNameLst>
                                      </p:cBhvr>
                                      <p:to>
                                        <p:strVal val="visible"/>
                                      </p:to>
                                    </p:set>
                                    <p:animEffect transition="in" filter="dissolve">
                                      <p:cBhvr>
                                        <p:cTn id="13" dur="500"/>
                                        <p:tgtEl>
                                          <p:spTgt spid="82953"/>
                                        </p:tgtEl>
                                      </p:cBhvr>
                                    </p:animEffect>
                                  </p:childTnLst>
                                </p:cTn>
                              </p:par>
                              <p:par>
                                <p:cTn id="14" presetID="9" presetClass="entr" presetSubtype="0" fill="hold" nodeType="withEffect">
                                  <p:stCondLst>
                                    <p:cond delay="0"/>
                                  </p:stCondLst>
                                  <p:childTnLst>
                                    <p:set>
                                      <p:cBhvr>
                                        <p:cTn id="15" dur="1" fill="hold">
                                          <p:stCondLst>
                                            <p:cond delay="0"/>
                                          </p:stCondLst>
                                        </p:cTn>
                                        <p:tgtEl>
                                          <p:spTgt spid="82954"/>
                                        </p:tgtEl>
                                        <p:attrNameLst>
                                          <p:attrName>style.visibility</p:attrName>
                                        </p:attrNameLst>
                                      </p:cBhvr>
                                      <p:to>
                                        <p:strVal val="visible"/>
                                      </p:to>
                                    </p:set>
                                    <p:animEffect transition="in" filter="dissolve">
                                      <p:cBhvr>
                                        <p:cTn id="16" dur="500"/>
                                        <p:tgtEl>
                                          <p:spTgt spid="82954"/>
                                        </p:tgtEl>
                                      </p:cBhvr>
                                    </p:animEffect>
                                  </p:childTnLst>
                                </p:cTn>
                              </p:par>
                              <p:par>
                                <p:cTn id="17" presetID="9" presetClass="entr" presetSubtype="0" fill="hold" nodeType="withEffect">
                                  <p:stCondLst>
                                    <p:cond delay="0"/>
                                  </p:stCondLst>
                                  <p:childTnLst>
                                    <p:set>
                                      <p:cBhvr>
                                        <p:cTn id="18" dur="1" fill="hold">
                                          <p:stCondLst>
                                            <p:cond delay="0"/>
                                          </p:stCondLst>
                                        </p:cTn>
                                        <p:tgtEl>
                                          <p:spTgt spid="82956"/>
                                        </p:tgtEl>
                                        <p:attrNameLst>
                                          <p:attrName>style.visibility</p:attrName>
                                        </p:attrNameLst>
                                      </p:cBhvr>
                                      <p:to>
                                        <p:strVal val="visible"/>
                                      </p:to>
                                    </p:set>
                                    <p:animEffect transition="in" filter="dissolve">
                                      <p:cBhvr>
                                        <p:cTn id="19" dur="500"/>
                                        <p:tgtEl>
                                          <p:spTgt spid="82956"/>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2957"/>
                                        </p:tgtEl>
                                        <p:attrNameLst>
                                          <p:attrName>style.visibility</p:attrName>
                                        </p:attrNameLst>
                                      </p:cBhvr>
                                      <p:to>
                                        <p:strVal val="visible"/>
                                      </p:to>
                                    </p:set>
                                    <p:animEffect transition="in" filter="dissolve">
                                      <p:cBhvr>
                                        <p:cTn id="22" dur="500"/>
                                        <p:tgtEl>
                                          <p:spTgt spid="8295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2958"/>
                                        </p:tgtEl>
                                        <p:attrNameLst>
                                          <p:attrName>style.visibility</p:attrName>
                                        </p:attrNameLst>
                                      </p:cBhvr>
                                      <p:to>
                                        <p:strVal val="visible"/>
                                      </p:to>
                                    </p:set>
                                    <p:animEffect transition="in" filter="dissolve">
                                      <p:cBhvr>
                                        <p:cTn id="27" dur="500"/>
                                        <p:tgtEl>
                                          <p:spTgt spid="82958"/>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82959"/>
                                        </p:tgtEl>
                                        <p:attrNameLst>
                                          <p:attrName>style.visibility</p:attrName>
                                        </p:attrNameLst>
                                      </p:cBhvr>
                                      <p:to>
                                        <p:strVal val="visible"/>
                                      </p:to>
                                    </p:set>
                                    <p:animEffect transition="in" filter="dissolve">
                                      <p:cBhvr>
                                        <p:cTn id="30" dur="500"/>
                                        <p:tgtEl>
                                          <p:spTgt spid="82959"/>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82960"/>
                                        </p:tgtEl>
                                        <p:attrNameLst>
                                          <p:attrName>style.visibility</p:attrName>
                                        </p:attrNameLst>
                                      </p:cBhvr>
                                      <p:to>
                                        <p:strVal val="visible"/>
                                      </p:to>
                                    </p:set>
                                    <p:animEffect transition="in" filter="dissolve">
                                      <p:cBhvr>
                                        <p:cTn id="33" dur="500"/>
                                        <p:tgtEl>
                                          <p:spTgt spid="82960"/>
                                        </p:tgtEl>
                                      </p:cBhvr>
                                    </p:animEffect>
                                  </p:childTnLst>
                                </p:cTn>
                              </p:par>
                              <p:par>
                                <p:cTn id="34" presetID="9" presetClass="entr" presetSubtype="0" fill="hold" nodeType="withEffect">
                                  <p:stCondLst>
                                    <p:cond delay="0"/>
                                  </p:stCondLst>
                                  <p:childTnLst>
                                    <p:set>
                                      <p:cBhvr>
                                        <p:cTn id="35" dur="1" fill="hold">
                                          <p:stCondLst>
                                            <p:cond delay="0"/>
                                          </p:stCondLst>
                                        </p:cTn>
                                        <p:tgtEl>
                                          <p:spTgt spid="82961"/>
                                        </p:tgtEl>
                                        <p:attrNameLst>
                                          <p:attrName>style.visibility</p:attrName>
                                        </p:attrNameLst>
                                      </p:cBhvr>
                                      <p:to>
                                        <p:strVal val="visible"/>
                                      </p:to>
                                    </p:set>
                                    <p:animEffect transition="in" filter="dissolve">
                                      <p:cBhvr>
                                        <p:cTn id="36" dur="500"/>
                                        <p:tgtEl>
                                          <p:spTgt spid="82961"/>
                                        </p:tgtEl>
                                      </p:cBhvr>
                                    </p:animEffect>
                                  </p:childTnLst>
                                </p:cTn>
                              </p:par>
                              <p:par>
                                <p:cTn id="37" presetID="9" presetClass="entr" presetSubtype="0" fill="hold" nodeType="withEffect">
                                  <p:stCondLst>
                                    <p:cond delay="0"/>
                                  </p:stCondLst>
                                  <p:childTnLst>
                                    <p:set>
                                      <p:cBhvr>
                                        <p:cTn id="38" dur="1" fill="hold">
                                          <p:stCondLst>
                                            <p:cond delay="0"/>
                                          </p:stCondLst>
                                        </p:cTn>
                                        <p:tgtEl>
                                          <p:spTgt spid="82962"/>
                                        </p:tgtEl>
                                        <p:attrNameLst>
                                          <p:attrName>style.visibility</p:attrName>
                                        </p:attrNameLst>
                                      </p:cBhvr>
                                      <p:to>
                                        <p:strVal val="visible"/>
                                      </p:to>
                                    </p:set>
                                    <p:animEffect transition="in" filter="dissolve">
                                      <p:cBhvr>
                                        <p:cTn id="39" dur="500"/>
                                        <p:tgtEl>
                                          <p:spTgt spid="82962"/>
                                        </p:tgtEl>
                                      </p:cBhvr>
                                    </p:animEffect>
                                  </p:childTnLst>
                                </p:cTn>
                              </p:par>
                              <p:par>
                                <p:cTn id="40" presetID="9" presetClass="entr" presetSubtype="0" fill="hold" nodeType="withEffect">
                                  <p:stCondLst>
                                    <p:cond delay="0"/>
                                  </p:stCondLst>
                                  <p:childTnLst>
                                    <p:set>
                                      <p:cBhvr>
                                        <p:cTn id="41" dur="1" fill="hold">
                                          <p:stCondLst>
                                            <p:cond delay="0"/>
                                          </p:stCondLst>
                                        </p:cTn>
                                        <p:tgtEl>
                                          <p:spTgt spid="82963"/>
                                        </p:tgtEl>
                                        <p:attrNameLst>
                                          <p:attrName>style.visibility</p:attrName>
                                        </p:attrNameLst>
                                      </p:cBhvr>
                                      <p:to>
                                        <p:strVal val="visible"/>
                                      </p:to>
                                    </p:set>
                                    <p:animEffect transition="in" filter="dissolve">
                                      <p:cBhvr>
                                        <p:cTn id="42" dur="500"/>
                                        <p:tgtEl>
                                          <p:spTgt spid="82963"/>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82964"/>
                                        </p:tgtEl>
                                        <p:attrNameLst>
                                          <p:attrName>style.visibility</p:attrName>
                                        </p:attrNameLst>
                                      </p:cBhvr>
                                      <p:to>
                                        <p:strVal val="visible"/>
                                      </p:to>
                                    </p:set>
                                    <p:animEffect transition="in" filter="dissolve">
                                      <p:cBhvr>
                                        <p:cTn id="45" dur="500"/>
                                        <p:tgtEl>
                                          <p:spTgt spid="82964"/>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dissolve">
                                      <p:cBhvr>
                                        <p:cTn id="48" dur="500"/>
                                        <p:tgtEl>
                                          <p:spTgt spid="29"/>
                                        </p:tgtEl>
                                      </p:cBhvr>
                                    </p:animEffect>
                                  </p:childTnLst>
                                </p:cTn>
                              </p:par>
                              <p:par>
                                <p:cTn id="49" presetID="9" presetClass="entr" presetSubtype="0" fill="hold"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dissolve">
                                      <p:cBhvr>
                                        <p:cTn id="5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1" grpId="0" animBg="1"/>
      <p:bldP spid="82952" grpId="0" animBg="1"/>
      <p:bldP spid="82953" grpId="0" animBg="1"/>
      <p:bldP spid="82957" grpId="0"/>
      <p:bldP spid="82958" grpId="0" animBg="1"/>
      <p:bldP spid="82959" grpId="0" animBg="1"/>
      <p:bldP spid="82960" grpId="0" animBg="1"/>
      <p:bldP spid="82964" grpId="0"/>
      <p:bldP spid="2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5170</TotalTime>
  <Words>2122</Words>
  <Application>Microsoft Office PowerPoint</Application>
  <PresentationFormat>On-screen Show (4:3)</PresentationFormat>
  <Paragraphs>517</Paragraphs>
  <Slides>38</Slides>
  <Notes>2</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Class 23: Network Programming  (just enough to make you dangerous)</vt:lpstr>
      <vt:lpstr>Plan for Today</vt:lpstr>
      <vt:lpstr>Philosopher Deadlock</vt:lpstr>
      <vt:lpstr>Philosopher Deadlock</vt:lpstr>
      <vt:lpstr>Attempted Fix: Locking Discipline</vt:lpstr>
      <vt:lpstr>Slide 6</vt:lpstr>
      <vt:lpstr>Networking</vt:lpstr>
      <vt:lpstr>Client-Server Networking</vt:lpstr>
      <vt:lpstr>Network Topologies</vt:lpstr>
      <vt:lpstr>Skype</vt:lpstr>
      <vt:lpstr>Facebook</vt:lpstr>
      <vt:lpstr>How can you run skype, browsers, YouTube, etc. all on one host?</vt:lpstr>
      <vt:lpstr>Ports</vt:lpstr>
      <vt:lpstr>Port Numbers</vt:lpstr>
      <vt:lpstr>GUIs and Networks</vt:lpstr>
      <vt:lpstr>Slide 16</vt:lpstr>
      <vt:lpstr>OSI Abstraction Layers</vt:lpstr>
      <vt:lpstr>Java Sockets</vt:lpstr>
      <vt:lpstr>java.net.ServerSocket</vt:lpstr>
      <vt:lpstr>Slide 20</vt:lpstr>
      <vt:lpstr>Slide 21</vt:lpstr>
      <vt:lpstr>Java Sockets</vt:lpstr>
      <vt:lpstr>Accepting Connections</vt:lpstr>
      <vt:lpstr>Server</vt:lpstr>
      <vt:lpstr>Sockets</vt:lpstr>
      <vt:lpstr>Creating a Socket</vt:lpstr>
      <vt:lpstr>Connected to Microsoft</vt:lpstr>
      <vt:lpstr>Communicating</vt:lpstr>
      <vt:lpstr>Input Streams</vt:lpstr>
      <vt:lpstr>Lots of InputStreams</vt:lpstr>
      <vt:lpstr>Readers</vt:lpstr>
      <vt:lpstr>Buffering</vt:lpstr>
      <vt:lpstr>Cookbook...</vt:lpstr>
      <vt:lpstr>A Simple Web Browser</vt:lpstr>
      <vt:lpstr>Higher Abstraction Levels</vt:lpstr>
      <vt:lpstr>Slide 36</vt:lpstr>
      <vt:lpstr>Building Web Applications</vt:lpstr>
      <vt:lpstr>Charge</vt:lpstr>
    </vt:vector>
  </TitlesOfParts>
  <Company>Dept. of Computer Science, University of Virginia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evans</dc:creator>
  <cp:lastModifiedBy>evans</cp:lastModifiedBy>
  <cp:revision>234</cp:revision>
  <dcterms:created xsi:type="dcterms:W3CDTF">2010-10-28T14:30:43Z</dcterms:created>
  <dcterms:modified xsi:type="dcterms:W3CDTF">2010-11-11T20:08:38Z</dcterms:modified>
</cp:coreProperties>
</file>