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94" r:id="rId2"/>
    <p:sldId id="337" r:id="rId3"/>
    <p:sldId id="372" r:id="rId4"/>
    <p:sldId id="338" r:id="rId5"/>
    <p:sldId id="339" r:id="rId6"/>
    <p:sldId id="340" r:id="rId7"/>
    <p:sldId id="400" r:id="rId8"/>
    <p:sldId id="341" r:id="rId9"/>
    <p:sldId id="342" r:id="rId10"/>
    <p:sldId id="343" r:id="rId11"/>
    <p:sldId id="344" r:id="rId12"/>
    <p:sldId id="374" r:id="rId13"/>
    <p:sldId id="375" r:id="rId14"/>
    <p:sldId id="376" r:id="rId15"/>
    <p:sldId id="377" r:id="rId16"/>
    <p:sldId id="378" r:id="rId17"/>
    <p:sldId id="388" r:id="rId18"/>
    <p:sldId id="389" r:id="rId19"/>
    <p:sldId id="379" r:id="rId20"/>
    <p:sldId id="380" r:id="rId21"/>
    <p:sldId id="381" r:id="rId22"/>
    <p:sldId id="382" r:id="rId23"/>
    <p:sldId id="383" r:id="rId24"/>
    <p:sldId id="384" r:id="rId25"/>
    <p:sldId id="385" r:id="rId26"/>
    <p:sldId id="386" r:id="rId27"/>
    <p:sldId id="387" r:id="rId28"/>
    <p:sldId id="359" r:id="rId29"/>
    <p:sldId id="360" r:id="rId30"/>
    <p:sldId id="361" r:id="rId31"/>
    <p:sldId id="362" r:id="rId32"/>
    <p:sldId id="390" r:id="rId33"/>
    <p:sldId id="391" r:id="rId34"/>
    <p:sldId id="392" r:id="rId35"/>
    <p:sldId id="393" r:id="rId36"/>
    <p:sldId id="394" r:id="rId37"/>
    <p:sldId id="395" r:id="rId38"/>
    <p:sldId id="369" r:id="rId39"/>
    <p:sldId id="397" r:id="rId40"/>
    <p:sldId id="370" r:id="rId41"/>
    <p:sldId id="398" r:id="rId42"/>
    <p:sldId id="399" r:id="rId43"/>
    <p:sldId id="371"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45" autoAdjust="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7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9" tIns="46585" rIns="93169" bIns="46585"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9" tIns="46585" rIns="93169" bIns="46585" rtlCol="0"/>
          <a:lstStyle>
            <a:lvl1pPr algn="r">
              <a:defRPr sz="1200"/>
            </a:lvl1pPr>
          </a:lstStyle>
          <a:p>
            <a:fld id="{1C87A42B-B9F0-4CE1-9FCF-CA3FEC59B485}" type="datetimeFigureOut">
              <a:rPr lang="en-US" smtClean="0"/>
              <a:pPr/>
              <a:t>11/30/2010</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3169" tIns="46585" rIns="93169" bIns="46585"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9" tIns="46585" rIns="93169" bIns="465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9" tIns="46585" rIns="93169"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9" tIns="46585" rIns="93169" bIns="46585" rtlCol="0" anchor="b"/>
          <a:lstStyle>
            <a:lvl1pPr algn="r">
              <a:defRPr sz="1200"/>
            </a:lvl1pPr>
          </a:lstStyle>
          <a:p>
            <a:fld id="{9105F3A8-2BF4-49FF-AD20-5795E9F433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80AEEB-2088-407F-871B-FD8DA282BD4A}" type="datetimeFigureOut">
              <a:rPr lang="en-US" smtClean="0"/>
              <a:pPr/>
              <a:t>11/30/2010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0AEEB-2088-407F-871B-FD8DA282BD4A}" type="datetimeFigureOut">
              <a:rPr lang="en-US" smtClean="0"/>
              <a:pPr/>
              <a:t>11/30/2010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0AEEB-2088-407F-871B-FD8DA282BD4A}" type="datetimeFigureOut">
              <a:rPr lang="en-US" smtClean="0"/>
              <a:pPr/>
              <a:t>11/30/2010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0AEEB-2088-407F-871B-FD8DA282BD4A}" type="datetimeFigureOut">
              <a:rPr lang="en-US" smtClean="0"/>
              <a:pPr/>
              <a:t>11/30/2010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80AEEB-2088-407F-871B-FD8DA282BD4A}" type="datetimeFigureOut">
              <a:rPr lang="en-US" smtClean="0"/>
              <a:pPr/>
              <a:t>11/30/2010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80AEEB-2088-407F-871B-FD8DA282BD4A}" type="datetimeFigureOut">
              <a:rPr lang="en-US" smtClean="0"/>
              <a:pPr/>
              <a:t>11/30/2010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80AEEB-2088-407F-871B-FD8DA282BD4A}" type="datetimeFigureOut">
              <a:rPr lang="en-US" smtClean="0"/>
              <a:pPr/>
              <a:t>11/30/2010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80AEEB-2088-407F-871B-FD8DA282BD4A}" type="datetimeFigureOut">
              <a:rPr lang="en-US" smtClean="0"/>
              <a:pPr/>
              <a:t>11/30/2010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80AEEB-2088-407F-871B-FD8DA282BD4A}" type="datetimeFigureOut">
              <a:rPr lang="en-US" smtClean="0"/>
              <a:pPr/>
              <a:t>11/30/2010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0AEEB-2088-407F-871B-FD8DA282BD4A}" type="datetimeFigureOut">
              <a:rPr lang="en-US" smtClean="0"/>
              <a:pPr/>
              <a:t>11/30/2010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0AEEB-2088-407F-871B-FD8DA282BD4A}" type="datetimeFigureOut">
              <a:rPr lang="en-US" smtClean="0"/>
              <a:pPr/>
              <a:t>11/30/2010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0AEEB-2088-407F-871B-FD8DA282BD4A}" type="datetimeFigureOut">
              <a:rPr lang="en-US" smtClean="0"/>
              <a:pPr/>
              <a:t>11/30/2010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70235-9D8A-4433-9EA7-AAE91A7C04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download.oracle.com/javase/1.5.0/docs/api/java/lang/Throwabl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116" y="6926"/>
            <a:ext cx="6851073" cy="6851073"/>
          </a:xfrm>
          <a:prstGeom prst="rect">
            <a:avLst/>
          </a:prstGeom>
          <a:noFill/>
          <a:ln w="9525">
            <a:noFill/>
            <a:miter lim="800000"/>
            <a:headEnd/>
            <a:tailEnd/>
          </a:ln>
        </p:spPr>
      </p:pic>
      <p:sp>
        <p:nvSpPr>
          <p:cNvPr id="3" name="Subtitle 2"/>
          <p:cNvSpPr>
            <a:spLocks noGrp="1"/>
          </p:cNvSpPr>
          <p:nvPr>
            <p:ph type="subTitle" idx="1"/>
          </p:nvPr>
        </p:nvSpPr>
        <p:spPr>
          <a:xfrm>
            <a:off x="6502171" y="4837125"/>
            <a:ext cx="2388394" cy="1071563"/>
          </a:xfrm>
          <a:noFill/>
        </p:spPr>
        <p:txBody>
          <a:bodyPr>
            <a:normAutofit fontScale="92500" lnSpcReduction="20000"/>
          </a:bodyPr>
          <a:lstStyle/>
          <a:p>
            <a:pPr algn="r">
              <a:lnSpc>
                <a:spcPct val="110000"/>
              </a:lnSpc>
              <a:spcBef>
                <a:spcPts val="0"/>
              </a:spcBef>
            </a:pPr>
            <a:r>
              <a:rPr lang="en-US" sz="2400" dirty="0" smtClean="0">
                <a:solidFill>
                  <a:schemeClr val="tx1"/>
                </a:solidFill>
              </a:rPr>
              <a:t>Fall 2010</a:t>
            </a:r>
          </a:p>
          <a:p>
            <a:pPr algn="r">
              <a:lnSpc>
                <a:spcPct val="110000"/>
              </a:lnSpc>
              <a:spcBef>
                <a:spcPts val="0"/>
              </a:spcBef>
            </a:pPr>
            <a:r>
              <a:rPr lang="en-US" sz="2400" dirty="0" err="1" smtClean="0">
                <a:solidFill>
                  <a:schemeClr val="tx1"/>
                </a:solidFill>
              </a:rPr>
              <a:t>UVa</a:t>
            </a:r>
            <a:endParaRPr lang="en-US" sz="2400" dirty="0" smtClean="0">
              <a:solidFill>
                <a:schemeClr val="tx1"/>
              </a:solidFill>
            </a:endParaRPr>
          </a:p>
          <a:p>
            <a:pPr algn="r">
              <a:lnSpc>
                <a:spcPct val="110000"/>
              </a:lnSpc>
              <a:spcBef>
                <a:spcPts val="0"/>
              </a:spcBef>
            </a:pPr>
            <a:r>
              <a:rPr lang="en-US" sz="2400" dirty="0" smtClean="0">
                <a:solidFill>
                  <a:schemeClr val="tx1"/>
                </a:solidFill>
              </a:rPr>
              <a:t>David Evans</a:t>
            </a:r>
            <a:endParaRPr lang="en-US" sz="2400" dirty="0">
              <a:solidFill>
                <a:schemeClr val="tx1"/>
              </a:solidFill>
            </a:endParaRPr>
          </a:p>
        </p:txBody>
      </p:sp>
      <p:sp>
        <p:nvSpPr>
          <p:cNvPr id="6" name="Rectangle 5"/>
          <p:cNvSpPr/>
          <p:nvPr/>
        </p:nvSpPr>
        <p:spPr>
          <a:xfrm>
            <a:off x="6934199" y="99500"/>
            <a:ext cx="2161939" cy="1015663"/>
          </a:xfrm>
          <a:prstGeom prst="rect">
            <a:avLst/>
          </a:prstGeom>
        </p:spPr>
        <p:txBody>
          <a:bodyPr wrap="square">
            <a:spAutoFit/>
          </a:bodyPr>
          <a:lstStyle/>
          <a:p>
            <a:pPr algn="r"/>
            <a:r>
              <a:rPr lang="en-US" sz="2000" dirty="0" smtClean="0"/>
              <a:t>cs2220: Engineering Software</a:t>
            </a:r>
            <a:endParaRPr lang="en-US" sz="2000" dirty="0"/>
          </a:p>
        </p:txBody>
      </p:sp>
      <p:sp>
        <p:nvSpPr>
          <p:cNvPr id="2" name="Title 1"/>
          <p:cNvSpPr>
            <a:spLocks noGrp="1"/>
          </p:cNvSpPr>
          <p:nvPr>
            <p:ph type="ctrTitle"/>
          </p:nvPr>
        </p:nvSpPr>
        <p:spPr>
          <a:xfrm>
            <a:off x="6831550" y="838200"/>
            <a:ext cx="2083850" cy="3733800"/>
          </a:xfrm>
          <a:noFill/>
        </p:spPr>
        <p:txBody>
          <a:bodyPr>
            <a:noAutofit/>
          </a:bodyPr>
          <a:lstStyle/>
          <a:p>
            <a:pPr algn="r"/>
            <a:r>
              <a:rPr lang="en-US" sz="3600" dirty="0" smtClean="0"/>
              <a:t>Class 24:</a:t>
            </a:r>
            <a:br>
              <a:rPr lang="en-US" sz="3600" dirty="0" smtClean="0"/>
            </a:br>
            <a:r>
              <a:rPr lang="en-US" sz="3600" dirty="0" smtClean="0"/>
              <a:t>Garbage Collection</a:t>
            </a:r>
            <a:endParaRPr lang="en-US" sz="3600" b="1" dirty="0" smtClean="0"/>
          </a:p>
        </p:txBody>
      </p:sp>
      <p:sp>
        <p:nvSpPr>
          <p:cNvPr id="11" name="Rectangle 10"/>
          <p:cNvSpPr/>
          <p:nvPr/>
        </p:nvSpPr>
        <p:spPr>
          <a:xfrm>
            <a:off x="135611" y="6418284"/>
            <a:ext cx="2092752" cy="369332"/>
          </a:xfrm>
          <a:prstGeom prst="rect">
            <a:avLst/>
          </a:prstGeom>
        </p:spPr>
        <p:txBody>
          <a:bodyPr wrap="none">
            <a:spAutoFit/>
          </a:bodyPr>
          <a:lstStyle/>
          <a:p>
            <a:r>
              <a:rPr lang="en-US" dirty="0" err="1" smtClean="0">
                <a:solidFill>
                  <a:schemeClr val="bg1">
                    <a:lumMod val="95000"/>
                  </a:schemeClr>
                </a:solidFill>
              </a:rPr>
              <a:t>flickr</a:t>
            </a:r>
            <a:r>
              <a:rPr lang="en-US" dirty="0" smtClean="0">
                <a:solidFill>
                  <a:schemeClr val="bg1">
                    <a:lumMod val="95000"/>
                  </a:schemeClr>
                </a:solidFill>
              </a:rPr>
              <a:t> cc: </a:t>
            </a:r>
            <a:r>
              <a:rPr lang="en-US" dirty="0" err="1" smtClean="0">
                <a:solidFill>
                  <a:schemeClr val="bg1">
                    <a:lumMod val="95000"/>
                  </a:schemeClr>
                </a:solidFill>
              </a:rPr>
              <a:t>kiksbalayon</a:t>
            </a:r>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ChangeArrowheads="1"/>
          </p:cNvSpPr>
          <p:nvPr>
            <p:ph type="title"/>
          </p:nvPr>
        </p:nvSpPr>
        <p:spPr/>
        <p:txBody>
          <a:bodyPr/>
          <a:lstStyle/>
          <a:p>
            <a:r>
              <a:rPr lang="en-US"/>
              <a:t>Mark and Sweep</a:t>
            </a:r>
          </a:p>
        </p:txBody>
      </p:sp>
      <p:sp>
        <p:nvSpPr>
          <p:cNvPr id="811011" name="Rectangle 3"/>
          <p:cNvSpPr>
            <a:spLocks noGrp="1" noChangeArrowheads="1"/>
          </p:cNvSpPr>
          <p:nvPr>
            <p:ph type="body" idx="1"/>
          </p:nvPr>
        </p:nvSpPr>
        <p:spPr>
          <a:xfrm>
            <a:off x="457200" y="1600200"/>
            <a:ext cx="8229600" cy="4114800"/>
          </a:xfrm>
        </p:spPr>
        <p:txBody>
          <a:bodyPr/>
          <a:lstStyle/>
          <a:p>
            <a:pPr>
              <a:buNone/>
            </a:pPr>
            <a:r>
              <a:rPr lang="en-US" dirty="0"/>
              <a:t>John McCarthy, 1960 (first LISP implementation)</a:t>
            </a:r>
          </a:p>
          <a:p>
            <a:pPr>
              <a:buNone/>
            </a:pPr>
            <a:r>
              <a:rPr lang="en-US" dirty="0"/>
              <a:t>Start with a set of </a:t>
            </a:r>
            <a:r>
              <a:rPr lang="en-US" b="1" dirty="0"/>
              <a:t>root references</a:t>
            </a:r>
          </a:p>
          <a:p>
            <a:pPr>
              <a:buNone/>
            </a:pPr>
            <a:r>
              <a:rPr lang="en-US" b="1" dirty="0"/>
              <a:t>Mark</a:t>
            </a:r>
            <a:r>
              <a:rPr lang="en-US" dirty="0"/>
              <a:t> every object you can reach from those references</a:t>
            </a:r>
          </a:p>
          <a:p>
            <a:pPr>
              <a:buNone/>
            </a:pPr>
            <a:r>
              <a:rPr lang="en-US" b="1" dirty="0"/>
              <a:t>Sweep</a:t>
            </a:r>
            <a:r>
              <a:rPr lang="en-US" dirty="0"/>
              <a:t> up the unmarked objects</a:t>
            </a:r>
          </a:p>
        </p:txBody>
      </p:sp>
      <p:sp>
        <p:nvSpPr>
          <p:cNvPr id="811012" name="Text Box 4"/>
          <p:cNvSpPr txBox="1">
            <a:spLocks noChangeArrowheads="1"/>
          </p:cNvSpPr>
          <p:nvPr/>
        </p:nvSpPr>
        <p:spPr bwMode="auto">
          <a:xfrm>
            <a:off x="955964" y="4717472"/>
            <a:ext cx="7411965" cy="523220"/>
          </a:xfrm>
          <a:prstGeom prst="rect">
            <a:avLst/>
          </a:prstGeom>
          <a:noFill/>
          <a:ln w="31750">
            <a:noFill/>
            <a:miter lim="800000"/>
            <a:headEnd/>
            <a:tailEnd/>
          </a:ln>
          <a:effectLst/>
        </p:spPr>
        <p:txBody>
          <a:bodyPr wrap="none">
            <a:spAutoFit/>
          </a:bodyPr>
          <a:lstStyle/>
          <a:p>
            <a:r>
              <a:rPr lang="en-US" sz="2800" dirty="0" smtClean="0"/>
              <a:t>In a Java execution, what </a:t>
            </a:r>
            <a:r>
              <a:rPr lang="en-US" sz="2800" dirty="0"/>
              <a:t>are the root references?</a:t>
            </a:r>
          </a:p>
        </p:txBody>
      </p:sp>
      <p:sp>
        <p:nvSpPr>
          <p:cNvPr id="811013" name="Text Box 5"/>
          <p:cNvSpPr txBox="1">
            <a:spLocks noChangeArrowheads="1"/>
          </p:cNvSpPr>
          <p:nvPr/>
        </p:nvSpPr>
        <p:spPr bwMode="auto">
          <a:xfrm>
            <a:off x="5126878" y="5481376"/>
            <a:ext cx="3219343" cy="461665"/>
          </a:xfrm>
          <a:prstGeom prst="rect">
            <a:avLst/>
          </a:prstGeom>
          <a:noFill/>
          <a:ln w="31750">
            <a:noFill/>
            <a:miter lim="800000"/>
            <a:headEnd/>
            <a:tailEnd/>
          </a:ln>
          <a:effectLst/>
        </p:spPr>
        <p:txBody>
          <a:bodyPr wrap="none">
            <a:spAutoFit/>
          </a:bodyPr>
          <a:lstStyle/>
          <a:p>
            <a:r>
              <a:rPr lang="en-US" sz="2400" dirty="0"/>
              <a:t>References on the stack.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1012"/>
                                        </p:tgtEl>
                                        <p:attrNameLst>
                                          <p:attrName>style.visibility</p:attrName>
                                        </p:attrNameLst>
                                      </p:cBhvr>
                                      <p:to>
                                        <p:strVal val="visible"/>
                                      </p:to>
                                    </p:set>
                                    <p:animEffect transition="in" filter="dissolve">
                                      <p:cBhvr>
                                        <p:cTn id="7" dur="500"/>
                                        <p:tgtEl>
                                          <p:spTgt spid="8110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1013"/>
                                        </p:tgtEl>
                                        <p:attrNameLst>
                                          <p:attrName>style.visibility</p:attrName>
                                        </p:attrNameLst>
                                      </p:cBhvr>
                                      <p:to>
                                        <p:strVal val="visible"/>
                                      </p:to>
                                    </p:set>
                                    <p:animEffect transition="in" filter="dissolve">
                                      <p:cBhvr>
                                        <p:cTn id="12" dur="500"/>
                                        <p:tgtEl>
                                          <p:spTgt spid="811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2" grpId="0"/>
      <p:bldP spid="8110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Text Box 2"/>
          <p:cNvSpPr txBox="1">
            <a:spLocks noChangeArrowheads="1"/>
          </p:cNvSpPr>
          <p:nvPr/>
        </p:nvSpPr>
        <p:spPr bwMode="auto">
          <a:xfrm>
            <a:off x="1066800" y="533400"/>
            <a:ext cx="7031037" cy="5324535"/>
          </a:xfrm>
          <a:prstGeom prst="rect">
            <a:avLst/>
          </a:prstGeom>
          <a:solidFill>
            <a:srgbClr val="FFFF99"/>
          </a:solidFill>
          <a:ln w="31750">
            <a:solidFill>
              <a:srgbClr val="FFFF00"/>
            </a:solidFill>
            <a:miter lim="800000"/>
            <a:headEnd/>
            <a:tailEnd/>
          </a:ln>
          <a:effectLst/>
        </p:spPr>
        <p:txBody>
          <a:bodyPr wrap="square">
            <a:spAutoFit/>
          </a:bodyPr>
          <a:lstStyle/>
          <a:p>
            <a:pPr algn="l"/>
            <a:r>
              <a:rPr lang="en-US" sz="2000" dirty="0"/>
              <a:t>public class Phylogeny {</a:t>
            </a:r>
          </a:p>
          <a:p>
            <a:pPr algn="l"/>
            <a:r>
              <a:rPr lang="en-US" sz="2000" dirty="0"/>
              <a:t>   static public void main (String </a:t>
            </a:r>
            <a:r>
              <a:rPr lang="en-US" sz="2000" dirty="0" err="1"/>
              <a:t>args</a:t>
            </a:r>
            <a:r>
              <a:rPr lang="en-US" sz="2000" dirty="0"/>
              <a:t>[]) {</a:t>
            </a:r>
          </a:p>
          <a:p>
            <a:pPr algn="l"/>
            <a:r>
              <a:rPr lang="en-US" sz="2000" dirty="0"/>
              <a:t>      </a:t>
            </a:r>
            <a:r>
              <a:rPr lang="en-US" sz="2000" dirty="0" err="1"/>
              <a:t>SpeciesSet</a:t>
            </a:r>
            <a:r>
              <a:rPr lang="en-US" sz="2000" dirty="0"/>
              <a:t> </a:t>
            </a:r>
            <a:r>
              <a:rPr lang="en-US" sz="2000" dirty="0" err="1"/>
              <a:t>ss</a:t>
            </a:r>
            <a:r>
              <a:rPr lang="en-US" sz="2000" dirty="0"/>
              <a:t> = new </a:t>
            </a:r>
            <a:r>
              <a:rPr lang="en-US" sz="2000" dirty="0" err="1"/>
              <a:t>SpeciesSet</a:t>
            </a:r>
            <a:r>
              <a:rPr lang="en-US" sz="2000" dirty="0"/>
              <a:t> ();</a:t>
            </a:r>
          </a:p>
          <a:p>
            <a:pPr algn="l"/>
            <a:r>
              <a:rPr lang="en-US" sz="2000" dirty="0"/>
              <a:t>      … (open file for reading) </a:t>
            </a:r>
          </a:p>
          <a:p>
            <a:pPr algn="l"/>
            <a:r>
              <a:rPr lang="en-US" sz="2000" dirty="0"/>
              <a:t>      while (…not end of file…) {</a:t>
            </a:r>
          </a:p>
          <a:p>
            <a:pPr algn="l"/>
            <a:r>
              <a:rPr lang="en-US" sz="2000" dirty="0"/>
              <a:t>         Species current = new Species (…name from file…, </a:t>
            </a:r>
          </a:p>
          <a:p>
            <a:pPr algn="l"/>
            <a:r>
              <a:rPr lang="en-US" sz="2000" dirty="0"/>
              <a:t>                                                      </a:t>
            </a:r>
            <a:r>
              <a:rPr lang="en-US" sz="2000" dirty="0" smtClean="0"/>
              <a:t>            …</a:t>
            </a:r>
            <a:r>
              <a:rPr lang="en-US" sz="2000" dirty="0"/>
              <a:t>genome from file…);</a:t>
            </a:r>
          </a:p>
          <a:p>
            <a:pPr algn="l"/>
            <a:r>
              <a:rPr lang="en-US" sz="2000" dirty="0"/>
              <a:t>         </a:t>
            </a:r>
            <a:r>
              <a:rPr lang="en-US" sz="2000" dirty="0" err="1"/>
              <a:t>ss.insert</a:t>
            </a:r>
            <a:r>
              <a:rPr lang="en-US" sz="2000" dirty="0"/>
              <a:t> (current);</a:t>
            </a:r>
          </a:p>
          <a:p>
            <a:pPr algn="l"/>
            <a:r>
              <a:rPr lang="en-US" sz="2000" dirty="0"/>
              <a:t>   }</a:t>
            </a:r>
          </a:p>
          <a:p>
            <a:pPr algn="l"/>
            <a:r>
              <a:rPr lang="en-US" sz="2000" dirty="0"/>
              <a:t>}</a:t>
            </a:r>
          </a:p>
          <a:p>
            <a:pPr algn="l"/>
            <a:endParaRPr lang="en-US" sz="2000" dirty="0"/>
          </a:p>
          <a:p>
            <a:pPr algn="l"/>
            <a:r>
              <a:rPr lang="en-US" sz="2000" dirty="0"/>
              <a:t>public class </a:t>
            </a:r>
            <a:r>
              <a:rPr lang="en-US" sz="2000" dirty="0" err="1"/>
              <a:t>SpeciesSet</a:t>
            </a:r>
            <a:r>
              <a:rPr lang="en-US" sz="2000" dirty="0"/>
              <a:t> { </a:t>
            </a:r>
          </a:p>
          <a:p>
            <a:pPr algn="l"/>
            <a:r>
              <a:rPr lang="en-US" sz="2000" dirty="0"/>
              <a:t>   private </a:t>
            </a:r>
            <a:r>
              <a:rPr lang="en-US" sz="2000" dirty="0" err="1" smtClean="0"/>
              <a:t>ArrayList</a:t>
            </a:r>
            <a:r>
              <a:rPr lang="en-US" sz="2000" dirty="0" smtClean="0"/>
              <a:t>&lt;Species&gt; </a:t>
            </a:r>
            <a:r>
              <a:rPr lang="en-US" sz="2000" dirty="0" err="1" smtClean="0"/>
              <a:t>els</a:t>
            </a:r>
            <a:r>
              <a:rPr lang="en-US" sz="2000" dirty="0"/>
              <a:t>; </a:t>
            </a:r>
          </a:p>
          <a:p>
            <a:pPr algn="l"/>
            <a:r>
              <a:rPr lang="en-US" sz="2000" dirty="0"/>
              <a:t>   public void insert </a:t>
            </a:r>
            <a:r>
              <a:rPr lang="en-US" sz="2000" dirty="0" smtClean="0"/>
              <a:t>(Species </a:t>
            </a:r>
            <a:r>
              <a:rPr lang="en-US" sz="2000" dirty="0"/>
              <a:t>s) {</a:t>
            </a:r>
          </a:p>
          <a:p>
            <a:pPr algn="l"/>
            <a:r>
              <a:rPr lang="en-US" sz="2000" dirty="0"/>
              <a:t>       if (</a:t>
            </a:r>
            <a:r>
              <a:rPr lang="en-US" sz="2000" dirty="0" err="1"/>
              <a:t>getIndex</a:t>
            </a:r>
            <a:r>
              <a:rPr lang="en-US" sz="2000" dirty="0"/>
              <a:t> (s) &lt; 0) </a:t>
            </a:r>
            <a:r>
              <a:rPr lang="en-US" sz="2000" dirty="0" err="1"/>
              <a:t>els.add</a:t>
            </a:r>
            <a:r>
              <a:rPr lang="en-US" sz="2000" dirty="0"/>
              <a:t> (s); </a:t>
            </a:r>
            <a:endParaRPr lang="en-US" sz="2000" dirty="0" smtClean="0"/>
          </a:p>
          <a:p>
            <a:pPr algn="l"/>
            <a:r>
              <a:rPr lang="en-US" sz="2000" dirty="0" smtClean="0"/>
              <a:t>   } </a:t>
            </a:r>
          </a:p>
          <a:p>
            <a:pPr algn="l"/>
            <a:r>
              <a:rPr lang="en-US" sz="2000" dirty="0" smtClean="0"/>
              <a:t>}</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ChangeArrowheads="1"/>
          </p:cNvSpPr>
          <p:nvPr/>
        </p:nvSpPr>
        <p:spPr bwMode="auto">
          <a:xfrm>
            <a:off x="2841625" y="1136650"/>
            <a:ext cx="1447800" cy="3663950"/>
          </a:xfrm>
          <a:prstGeom prst="rect">
            <a:avLst/>
          </a:prstGeom>
          <a:noFill/>
          <a:ln w="31750">
            <a:solidFill>
              <a:schemeClr val="accent2"/>
            </a:solidFill>
            <a:miter lim="800000"/>
            <a:headEnd/>
            <a:tailEnd/>
          </a:ln>
          <a:effectLst/>
        </p:spPr>
        <p:txBody>
          <a:bodyPr anchor="ctr">
            <a:spAutoFit/>
          </a:bodyPr>
          <a:lstStyle/>
          <a:p>
            <a:endParaRPr lang="en-US"/>
          </a:p>
        </p:txBody>
      </p:sp>
      <p:sp>
        <p:nvSpPr>
          <p:cNvPr id="773123" name="Line 3"/>
          <p:cNvSpPr>
            <a:spLocks noChangeShapeType="1"/>
          </p:cNvSpPr>
          <p:nvPr/>
        </p:nvSpPr>
        <p:spPr bwMode="auto">
          <a:xfrm>
            <a:off x="2841625" y="4794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3124" name="Line 4"/>
          <p:cNvSpPr>
            <a:spLocks noChangeShapeType="1"/>
          </p:cNvSpPr>
          <p:nvPr/>
        </p:nvSpPr>
        <p:spPr bwMode="auto">
          <a:xfrm>
            <a:off x="2841625" y="4794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3125" name="Line 5"/>
          <p:cNvSpPr>
            <a:spLocks noChangeShapeType="1"/>
          </p:cNvSpPr>
          <p:nvPr/>
        </p:nvSpPr>
        <p:spPr bwMode="auto">
          <a:xfrm>
            <a:off x="2841625" y="41846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3126" name="Line 6"/>
          <p:cNvSpPr>
            <a:spLocks noChangeShapeType="1"/>
          </p:cNvSpPr>
          <p:nvPr/>
        </p:nvSpPr>
        <p:spPr bwMode="auto">
          <a:xfrm>
            <a:off x="2841625" y="35750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3127" name="Line 7"/>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3128" name="Line 8"/>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3129" name="Text Box 9"/>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73130" name="Line 10"/>
          <p:cNvSpPr>
            <a:spLocks noChangeShapeType="1"/>
          </p:cNvSpPr>
          <p:nvPr/>
        </p:nvSpPr>
        <p:spPr bwMode="auto">
          <a:xfrm>
            <a:off x="2441575" y="47736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3131" name="Text Box 11"/>
          <p:cNvSpPr txBox="1">
            <a:spLocks noChangeArrowheads="1"/>
          </p:cNvSpPr>
          <p:nvPr/>
        </p:nvSpPr>
        <p:spPr bwMode="auto">
          <a:xfrm>
            <a:off x="881063" y="45672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773132" name="Line 12"/>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3133" name="Text Box 13"/>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73134" name="Text Box 14"/>
          <p:cNvSpPr txBox="1">
            <a:spLocks noChangeArrowheads="1"/>
          </p:cNvSpPr>
          <p:nvPr/>
        </p:nvSpPr>
        <p:spPr bwMode="auto">
          <a:xfrm>
            <a:off x="228600" y="1295400"/>
            <a:ext cx="458788" cy="2259013"/>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73135" name="Text Box 15"/>
          <p:cNvSpPr txBox="1">
            <a:spLocks noChangeArrowheads="1"/>
          </p:cNvSpPr>
          <p:nvPr/>
        </p:nvSpPr>
        <p:spPr bwMode="auto">
          <a:xfrm>
            <a:off x="6850063" y="1903413"/>
            <a:ext cx="1000125" cy="398462"/>
          </a:xfrm>
          <a:prstGeom prst="rect">
            <a:avLst/>
          </a:prstGeom>
          <a:noFill/>
          <a:ln w="31750">
            <a:solidFill>
              <a:srgbClr val="0000CC"/>
            </a:solidFill>
            <a:miter lim="800000"/>
            <a:headEnd/>
            <a:tailEnd/>
          </a:ln>
          <a:effectLst/>
        </p:spPr>
        <p:txBody>
          <a:bodyPr wrap="none">
            <a:spAutoFit/>
          </a:bodyPr>
          <a:lstStyle/>
          <a:p>
            <a:pPr algn="ctr"/>
            <a:r>
              <a:rPr lang="en-US" sz="1800"/>
              <a:t>“Duck”</a:t>
            </a:r>
          </a:p>
        </p:txBody>
      </p:sp>
      <p:sp>
        <p:nvSpPr>
          <p:cNvPr id="773136" name="Text Box 16"/>
          <p:cNvSpPr txBox="1">
            <a:spLocks noChangeArrowheads="1"/>
          </p:cNvSpPr>
          <p:nvPr/>
        </p:nvSpPr>
        <p:spPr bwMode="auto">
          <a:xfrm>
            <a:off x="6891338" y="2484438"/>
            <a:ext cx="1216025" cy="398462"/>
          </a:xfrm>
          <a:prstGeom prst="rect">
            <a:avLst/>
          </a:prstGeom>
          <a:noFill/>
          <a:ln w="31750">
            <a:solidFill>
              <a:srgbClr val="0000CC"/>
            </a:solidFill>
            <a:miter lim="800000"/>
            <a:headEnd/>
            <a:tailEnd/>
          </a:ln>
          <a:effectLst/>
        </p:spPr>
        <p:txBody>
          <a:bodyPr wrap="none">
            <a:spAutoFit/>
          </a:bodyPr>
          <a:lstStyle/>
          <a:p>
            <a:pPr algn="ctr"/>
            <a:r>
              <a:rPr lang="en-US" sz="1800"/>
              <a:t>“CATAG”</a:t>
            </a:r>
          </a:p>
        </p:txBody>
      </p:sp>
      <p:sp>
        <p:nvSpPr>
          <p:cNvPr id="773137" name="Text Box 17"/>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73138" name="Text Box 18"/>
          <p:cNvSpPr txBox="1">
            <a:spLocks noChangeArrowheads="1"/>
          </p:cNvSpPr>
          <p:nvPr/>
        </p:nvSpPr>
        <p:spPr bwMode="auto">
          <a:xfrm>
            <a:off x="5902325" y="917575"/>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3139" name="Oval 19"/>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3140" name="Oval 20"/>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3141" name="AutoShape 21"/>
          <p:cNvCxnSpPr>
            <a:cxnSpLocks noChangeShapeType="1"/>
            <a:stCxn id="773139" idx="6"/>
            <a:endCxn id="773135"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73142" name="AutoShape 22"/>
          <p:cNvCxnSpPr>
            <a:cxnSpLocks noChangeShapeType="1"/>
            <a:stCxn id="773140" idx="6"/>
            <a:endCxn id="773136"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73143" name="Line 23"/>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3144" name="Text Box 24"/>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73145" name="Text Box 25"/>
          <p:cNvSpPr txBox="1">
            <a:spLocks noChangeArrowheads="1"/>
          </p:cNvSpPr>
          <p:nvPr/>
        </p:nvSpPr>
        <p:spPr bwMode="auto">
          <a:xfrm>
            <a:off x="5754688" y="381000"/>
            <a:ext cx="11049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3146" name="Text Box 26"/>
          <p:cNvSpPr txBox="1">
            <a:spLocks noChangeArrowheads="1"/>
          </p:cNvSpPr>
          <p:nvPr/>
        </p:nvSpPr>
        <p:spPr bwMode="auto">
          <a:xfrm>
            <a:off x="984250" y="2509838"/>
            <a:ext cx="1862138" cy="366712"/>
          </a:xfrm>
          <a:prstGeom prst="rect">
            <a:avLst/>
          </a:prstGeom>
          <a:noFill/>
          <a:ln w="31750">
            <a:noFill/>
            <a:miter lim="800000"/>
            <a:headEnd/>
            <a:tailEnd/>
          </a:ln>
          <a:effectLst/>
        </p:spPr>
        <p:txBody>
          <a:bodyPr wrap="none">
            <a:spAutoFit/>
          </a:bodyPr>
          <a:lstStyle/>
          <a:p>
            <a:pPr algn="ctr"/>
            <a:r>
              <a:rPr lang="en-US" sz="1800"/>
              <a:t>ss: SpeciesSet</a:t>
            </a:r>
          </a:p>
        </p:txBody>
      </p:sp>
      <p:sp>
        <p:nvSpPr>
          <p:cNvPr id="773147" name="Oval 27"/>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3148" name="Text Box 28"/>
          <p:cNvSpPr txBox="1">
            <a:spLocks noChangeArrowheads="1"/>
          </p:cNvSpPr>
          <p:nvPr/>
        </p:nvSpPr>
        <p:spPr bwMode="auto">
          <a:xfrm>
            <a:off x="7656513" y="452438"/>
            <a:ext cx="1096962" cy="398462"/>
          </a:xfrm>
          <a:prstGeom prst="rect">
            <a:avLst/>
          </a:prstGeom>
          <a:noFill/>
          <a:ln w="31750">
            <a:solidFill>
              <a:srgbClr val="0000CC"/>
            </a:solidFill>
            <a:miter lim="800000"/>
            <a:headEnd/>
            <a:tailEnd/>
          </a:ln>
          <a:effectLst/>
        </p:spPr>
        <p:txBody>
          <a:bodyPr wrap="none">
            <a:spAutoFit/>
          </a:bodyPr>
          <a:lstStyle/>
          <a:p>
            <a:pPr algn="ctr"/>
            <a:r>
              <a:rPr lang="en-US" sz="1800"/>
              <a:t>“in.spc”</a:t>
            </a:r>
          </a:p>
        </p:txBody>
      </p:sp>
      <p:cxnSp>
        <p:nvCxnSpPr>
          <p:cNvPr id="773149" name="AutoShape 29"/>
          <p:cNvCxnSpPr>
            <a:cxnSpLocks noChangeShapeType="1"/>
            <a:stCxn id="773147" idx="0"/>
            <a:endCxn id="773148"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73150" name="Oval 30"/>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3151" name="Oval 31"/>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3152" name="Oval 32"/>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3153" name="AutoShape 33"/>
          <p:cNvCxnSpPr>
            <a:cxnSpLocks noChangeShapeType="1"/>
            <a:stCxn id="773152" idx="6"/>
            <a:endCxn id="773145"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73154" name="AutoShape 34"/>
          <p:cNvCxnSpPr>
            <a:cxnSpLocks noChangeShapeType="1"/>
            <a:stCxn id="773151" idx="6"/>
            <a:endCxn id="773138"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73155" name="Text Box 35"/>
          <p:cNvSpPr txBox="1">
            <a:spLocks noChangeArrowheads="1"/>
          </p:cNvSpPr>
          <p:nvPr/>
        </p:nvSpPr>
        <p:spPr bwMode="auto">
          <a:xfrm>
            <a:off x="5638800" y="2209800"/>
            <a:ext cx="914400" cy="398463"/>
          </a:xfrm>
          <a:prstGeom prst="rect">
            <a:avLst/>
          </a:prstGeom>
          <a:noFill/>
          <a:ln w="31750">
            <a:solidFill>
              <a:srgbClr val="0000CC"/>
            </a:solidFill>
            <a:miter lim="800000"/>
            <a:headEnd/>
            <a:tailEnd/>
          </a:ln>
          <a:effectLst/>
        </p:spPr>
        <p:txBody>
          <a:bodyPr>
            <a:spAutoFit/>
          </a:bodyPr>
          <a:lstStyle/>
          <a:p>
            <a:r>
              <a:rPr lang="en-US" sz="1800"/>
              <a:t>els: </a:t>
            </a:r>
          </a:p>
        </p:txBody>
      </p:sp>
      <p:cxnSp>
        <p:nvCxnSpPr>
          <p:cNvPr id="773156" name="AutoShape 36"/>
          <p:cNvCxnSpPr>
            <a:cxnSpLocks noChangeShapeType="1"/>
            <a:stCxn id="773150" idx="6"/>
            <a:endCxn id="773155"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73157" name="Oval 37"/>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3158" name="Text Box 38"/>
          <p:cNvSpPr txBox="1">
            <a:spLocks noChangeArrowheads="1"/>
          </p:cNvSpPr>
          <p:nvPr/>
        </p:nvSpPr>
        <p:spPr bwMode="auto">
          <a:xfrm>
            <a:off x="6553200" y="4102100"/>
            <a:ext cx="6858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3159" name="Text Box 39"/>
          <p:cNvSpPr txBox="1">
            <a:spLocks noChangeArrowheads="1"/>
          </p:cNvSpPr>
          <p:nvPr/>
        </p:nvSpPr>
        <p:spPr bwMode="auto">
          <a:xfrm>
            <a:off x="7239000" y="41021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3160" name="Oval 40"/>
          <p:cNvSpPr>
            <a:spLocks noChangeArrowheads="1"/>
          </p:cNvSpPr>
          <p:nvPr/>
        </p:nvSpPr>
        <p:spPr bwMode="auto">
          <a:xfrm>
            <a:off x="6781800" y="42545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3161" name="Oval 41"/>
          <p:cNvSpPr>
            <a:spLocks noChangeArrowheads="1"/>
          </p:cNvSpPr>
          <p:nvPr/>
        </p:nvSpPr>
        <p:spPr bwMode="auto">
          <a:xfrm>
            <a:off x="7620000" y="42545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3162" name="AutoShape 42"/>
          <p:cNvCxnSpPr>
            <a:cxnSpLocks noChangeShapeType="1"/>
            <a:stCxn id="773160" idx="4"/>
            <a:endCxn id="773177" idx="0"/>
          </p:cNvCxnSpPr>
          <p:nvPr/>
        </p:nvCxnSpPr>
        <p:spPr bwMode="auto">
          <a:xfrm flipH="1">
            <a:off x="6351588" y="4346575"/>
            <a:ext cx="468312" cy="349250"/>
          </a:xfrm>
          <a:prstGeom prst="straightConnector1">
            <a:avLst/>
          </a:prstGeom>
          <a:noFill/>
          <a:ln w="31750">
            <a:solidFill>
              <a:schemeClr val="accent2"/>
            </a:solidFill>
            <a:round/>
            <a:headEnd/>
            <a:tailEnd type="triangle" w="med" len="med"/>
          </a:ln>
          <a:effectLst/>
        </p:spPr>
      </p:cxnSp>
      <p:cxnSp>
        <p:nvCxnSpPr>
          <p:cNvPr id="773163" name="AutoShape 43"/>
          <p:cNvCxnSpPr>
            <a:cxnSpLocks noChangeShapeType="1"/>
            <a:stCxn id="773161" idx="4"/>
          </p:cNvCxnSpPr>
          <p:nvPr/>
        </p:nvCxnSpPr>
        <p:spPr bwMode="auto">
          <a:xfrm>
            <a:off x="7658100" y="4346575"/>
            <a:ext cx="0" cy="306388"/>
          </a:xfrm>
          <a:prstGeom prst="straightConnector1">
            <a:avLst/>
          </a:prstGeom>
          <a:noFill/>
          <a:ln w="31750">
            <a:solidFill>
              <a:schemeClr val="accent2"/>
            </a:solidFill>
            <a:round/>
            <a:headEnd/>
            <a:tailEnd type="triangle" w="med" len="med"/>
          </a:ln>
          <a:effectLst/>
        </p:spPr>
      </p:cxnSp>
      <p:sp>
        <p:nvSpPr>
          <p:cNvPr id="773164" name="Text Box 44"/>
          <p:cNvSpPr txBox="1">
            <a:spLocks noChangeArrowheads="1"/>
          </p:cNvSpPr>
          <p:nvPr/>
        </p:nvSpPr>
        <p:spPr bwMode="auto">
          <a:xfrm>
            <a:off x="776288" y="3043238"/>
            <a:ext cx="2070100" cy="366712"/>
          </a:xfrm>
          <a:prstGeom prst="rect">
            <a:avLst/>
          </a:prstGeom>
          <a:noFill/>
          <a:ln w="31750">
            <a:noFill/>
            <a:miter lim="800000"/>
            <a:headEnd/>
            <a:tailEnd/>
          </a:ln>
          <a:effectLst/>
        </p:spPr>
        <p:txBody>
          <a:bodyPr wrap="none">
            <a:spAutoFit/>
          </a:bodyPr>
          <a:lstStyle/>
          <a:p>
            <a:pPr algn="ctr"/>
            <a:r>
              <a:rPr lang="en-US" sz="1800"/>
              <a:t>current: Species</a:t>
            </a:r>
          </a:p>
        </p:txBody>
      </p:sp>
      <p:sp>
        <p:nvSpPr>
          <p:cNvPr id="773165" name="Text Box 45"/>
          <p:cNvSpPr txBox="1">
            <a:spLocks noChangeArrowheads="1"/>
          </p:cNvSpPr>
          <p:nvPr/>
        </p:nvSpPr>
        <p:spPr bwMode="auto">
          <a:xfrm>
            <a:off x="4824413" y="3652838"/>
            <a:ext cx="968375" cy="398462"/>
          </a:xfrm>
          <a:prstGeom prst="rect">
            <a:avLst/>
          </a:prstGeom>
          <a:noFill/>
          <a:ln w="31750">
            <a:solidFill>
              <a:srgbClr val="0000CC"/>
            </a:solidFill>
            <a:miter lim="800000"/>
            <a:headEnd/>
            <a:tailEnd/>
          </a:ln>
          <a:effectLst/>
        </p:spPr>
        <p:txBody>
          <a:bodyPr wrap="none">
            <a:spAutoFit/>
          </a:bodyPr>
          <a:lstStyle/>
          <a:p>
            <a:pPr algn="ctr"/>
            <a:r>
              <a:rPr lang="en-US" sz="1800"/>
              <a:t>“Goat”</a:t>
            </a:r>
          </a:p>
        </p:txBody>
      </p:sp>
      <p:sp>
        <p:nvSpPr>
          <p:cNvPr id="773166" name="Text Box 46"/>
          <p:cNvSpPr txBox="1">
            <a:spLocks noChangeArrowheads="1"/>
          </p:cNvSpPr>
          <p:nvPr/>
        </p:nvSpPr>
        <p:spPr bwMode="auto">
          <a:xfrm>
            <a:off x="4619625" y="4186238"/>
            <a:ext cx="1238250" cy="398462"/>
          </a:xfrm>
          <a:prstGeom prst="rect">
            <a:avLst/>
          </a:prstGeom>
          <a:noFill/>
          <a:ln w="31750">
            <a:solidFill>
              <a:srgbClr val="0000CC"/>
            </a:solidFill>
            <a:miter lim="800000"/>
            <a:headEnd/>
            <a:tailEnd/>
          </a:ln>
          <a:effectLst/>
        </p:spPr>
        <p:txBody>
          <a:bodyPr wrap="none">
            <a:spAutoFit/>
          </a:bodyPr>
          <a:lstStyle/>
          <a:p>
            <a:pPr algn="ctr"/>
            <a:r>
              <a:rPr lang="en-US" sz="1800"/>
              <a:t>“CAGTG”</a:t>
            </a:r>
          </a:p>
        </p:txBody>
      </p:sp>
      <p:sp>
        <p:nvSpPr>
          <p:cNvPr id="773167" name="Text Box 47"/>
          <p:cNvSpPr txBox="1">
            <a:spLocks noChangeArrowheads="1"/>
          </p:cNvSpPr>
          <p:nvPr/>
        </p:nvSpPr>
        <p:spPr bwMode="auto">
          <a:xfrm>
            <a:off x="4800600" y="2895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3168" name="Oval 48"/>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3169" name="Oval 49"/>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3170" name="AutoShape 50"/>
          <p:cNvCxnSpPr>
            <a:cxnSpLocks noChangeShapeType="1"/>
            <a:stCxn id="773168" idx="6"/>
            <a:endCxn id="773165"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73171" name="AutoShape 51"/>
          <p:cNvCxnSpPr>
            <a:cxnSpLocks noChangeShapeType="1"/>
            <a:stCxn id="773169" idx="6"/>
            <a:endCxn id="773166"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sp>
        <p:nvSpPr>
          <p:cNvPr id="773172" name="Oval 52"/>
          <p:cNvSpPr>
            <a:spLocks noChangeArrowheads="1"/>
          </p:cNvSpPr>
          <p:nvPr/>
        </p:nvSpPr>
        <p:spPr bwMode="auto">
          <a:xfrm>
            <a:off x="3505200" y="3200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3173" name="AutoShape 53"/>
          <p:cNvCxnSpPr>
            <a:cxnSpLocks noChangeShapeType="1"/>
            <a:stCxn id="773172" idx="6"/>
            <a:endCxn id="773167" idx="1"/>
          </p:cNvCxnSpPr>
          <p:nvPr/>
        </p:nvCxnSpPr>
        <p:spPr bwMode="auto">
          <a:xfrm flipV="1">
            <a:off x="3597275" y="3232150"/>
            <a:ext cx="1187450" cy="6350"/>
          </a:xfrm>
          <a:prstGeom prst="straightConnector1">
            <a:avLst/>
          </a:prstGeom>
          <a:noFill/>
          <a:ln w="31750">
            <a:solidFill>
              <a:schemeClr val="accent2"/>
            </a:solidFill>
            <a:round/>
            <a:headEnd/>
            <a:tailEnd type="triangle" w="med" len="med"/>
          </a:ln>
          <a:effectLst/>
        </p:spPr>
      </p:cxnSp>
      <p:cxnSp>
        <p:nvCxnSpPr>
          <p:cNvPr id="773174" name="AutoShape 54"/>
          <p:cNvCxnSpPr>
            <a:cxnSpLocks noChangeShapeType="1"/>
            <a:stCxn id="773157" idx="4"/>
            <a:endCxn id="773158" idx="1"/>
          </p:cNvCxnSpPr>
          <p:nvPr/>
        </p:nvCxnSpPr>
        <p:spPr bwMode="auto">
          <a:xfrm rot="16200000" flipH="1">
            <a:off x="5526088" y="3290887"/>
            <a:ext cx="1847850" cy="174625"/>
          </a:xfrm>
          <a:prstGeom prst="bentConnector2">
            <a:avLst/>
          </a:prstGeom>
          <a:noFill/>
          <a:ln w="31750">
            <a:solidFill>
              <a:schemeClr val="accent2"/>
            </a:solidFill>
            <a:miter lim="800000"/>
            <a:headEnd/>
            <a:tailEnd type="triangle" w="med" len="med"/>
          </a:ln>
          <a:effectLst/>
        </p:spPr>
      </p:cxnSp>
      <p:sp>
        <p:nvSpPr>
          <p:cNvPr id="773175" name="Text Box 55"/>
          <p:cNvSpPr txBox="1">
            <a:spLocks noChangeArrowheads="1"/>
          </p:cNvSpPr>
          <p:nvPr/>
        </p:nvSpPr>
        <p:spPr bwMode="auto">
          <a:xfrm>
            <a:off x="6164263" y="5726113"/>
            <a:ext cx="714375" cy="398462"/>
          </a:xfrm>
          <a:prstGeom prst="rect">
            <a:avLst/>
          </a:prstGeom>
          <a:noFill/>
          <a:ln w="31750">
            <a:solidFill>
              <a:srgbClr val="0000CC"/>
            </a:solidFill>
            <a:miter lim="800000"/>
            <a:headEnd/>
            <a:tailEnd/>
          </a:ln>
          <a:effectLst/>
        </p:spPr>
        <p:txBody>
          <a:bodyPr wrap="none">
            <a:spAutoFit/>
          </a:bodyPr>
          <a:lstStyle/>
          <a:p>
            <a:pPr algn="ctr"/>
            <a:r>
              <a:rPr lang="en-US" sz="1800"/>
              <a:t>“Elf”</a:t>
            </a:r>
          </a:p>
        </p:txBody>
      </p:sp>
      <p:sp>
        <p:nvSpPr>
          <p:cNvPr id="773176" name="Text Box 56"/>
          <p:cNvSpPr txBox="1">
            <a:spLocks noChangeArrowheads="1"/>
          </p:cNvSpPr>
          <p:nvPr/>
        </p:nvSpPr>
        <p:spPr bwMode="auto">
          <a:xfrm>
            <a:off x="5872163" y="6230938"/>
            <a:ext cx="1260475" cy="398462"/>
          </a:xfrm>
          <a:prstGeom prst="rect">
            <a:avLst/>
          </a:prstGeom>
          <a:noFill/>
          <a:ln w="31750">
            <a:solidFill>
              <a:srgbClr val="0000CC"/>
            </a:solidFill>
            <a:miter lim="800000"/>
            <a:headEnd/>
            <a:tailEnd/>
          </a:ln>
          <a:effectLst/>
        </p:spPr>
        <p:txBody>
          <a:bodyPr wrap="none">
            <a:spAutoFit/>
          </a:bodyPr>
          <a:lstStyle/>
          <a:p>
            <a:pPr algn="ctr"/>
            <a:r>
              <a:rPr lang="en-US" sz="1800"/>
              <a:t>“CGGTG”</a:t>
            </a:r>
          </a:p>
        </p:txBody>
      </p:sp>
      <p:sp>
        <p:nvSpPr>
          <p:cNvPr id="773177" name="Text Box 57"/>
          <p:cNvSpPr txBox="1">
            <a:spLocks noChangeArrowheads="1"/>
          </p:cNvSpPr>
          <p:nvPr/>
        </p:nvSpPr>
        <p:spPr bwMode="auto">
          <a:xfrm>
            <a:off x="5715000" y="47117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3178" name="Oval 58"/>
          <p:cNvSpPr>
            <a:spLocks noChangeArrowheads="1"/>
          </p:cNvSpPr>
          <p:nvPr/>
        </p:nvSpPr>
        <p:spPr bwMode="auto">
          <a:xfrm>
            <a:off x="6762750" y="48291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3179" name="Oval 59"/>
          <p:cNvSpPr>
            <a:spLocks noChangeArrowheads="1"/>
          </p:cNvSpPr>
          <p:nvPr/>
        </p:nvSpPr>
        <p:spPr bwMode="auto">
          <a:xfrm>
            <a:off x="6770688" y="51546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3180" name="AutoShape 60"/>
          <p:cNvCxnSpPr>
            <a:cxnSpLocks noChangeShapeType="1"/>
            <a:stCxn id="773178" idx="6"/>
            <a:endCxn id="773175" idx="3"/>
          </p:cNvCxnSpPr>
          <p:nvPr/>
        </p:nvCxnSpPr>
        <p:spPr bwMode="auto">
          <a:xfrm>
            <a:off x="6854825" y="48672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73181" name="AutoShape 61"/>
          <p:cNvCxnSpPr>
            <a:cxnSpLocks noChangeShapeType="1"/>
            <a:stCxn id="773179" idx="6"/>
            <a:endCxn id="773176" idx="3"/>
          </p:cNvCxnSpPr>
          <p:nvPr/>
        </p:nvCxnSpPr>
        <p:spPr bwMode="auto">
          <a:xfrm>
            <a:off x="6862763" y="51927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73182" name="Text Box 62"/>
          <p:cNvSpPr txBox="1">
            <a:spLocks noChangeArrowheads="1"/>
          </p:cNvSpPr>
          <p:nvPr/>
        </p:nvSpPr>
        <p:spPr bwMode="auto">
          <a:xfrm>
            <a:off x="7785100" y="5667375"/>
            <a:ext cx="935038" cy="398463"/>
          </a:xfrm>
          <a:prstGeom prst="rect">
            <a:avLst/>
          </a:prstGeom>
          <a:noFill/>
          <a:ln w="31750">
            <a:solidFill>
              <a:srgbClr val="0000CC"/>
            </a:solidFill>
            <a:miter lim="800000"/>
            <a:headEnd/>
            <a:tailEnd/>
          </a:ln>
          <a:effectLst/>
        </p:spPr>
        <p:txBody>
          <a:bodyPr wrap="none">
            <a:spAutoFit/>
          </a:bodyPr>
          <a:lstStyle/>
          <a:p>
            <a:pPr algn="ctr"/>
            <a:r>
              <a:rPr lang="en-US" sz="1800"/>
              <a:t>“Frog”</a:t>
            </a:r>
          </a:p>
        </p:txBody>
      </p:sp>
      <p:sp>
        <p:nvSpPr>
          <p:cNvPr id="773183" name="Text Box 63"/>
          <p:cNvSpPr txBox="1">
            <a:spLocks noChangeArrowheads="1"/>
          </p:cNvSpPr>
          <p:nvPr/>
        </p:nvSpPr>
        <p:spPr bwMode="auto">
          <a:xfrm>
            <a:off x="7613650" y="6172200"/>
            <a:ext cx="1238250" cy="398463"/>
          </a:xfrm>
          <a:prstGeom prst="rect">
            <a:avLst/>
          </a:prstGeom>
          <a:noFill/>
          <a:ln w="31750">
            <a:solidFill>
              <a:srgbClr val="0000CC"/>
            </a:solidFill>
            <a:miter lim="800000"/>
            <a:headEnd/>
            <a:tailEnd/>
          </a:ln>
          <a:effectLst/>
        </p:spPr>
        <p:txBody>
          <a:bodyPr wrap="none">
            <a:spAutoFit/>
          </a:bodyPr>
          <a:lstStyle/>
          <a:p>
            <a:pPr algn="ctr"/>
            <a:r>
              <a:rPr lang="en-US" sz="1800"/>
              <a:t>“CGATG”</a:t>
            </a:r>
          </a:p>
        </p:txBody>
      </p:sp>
      <p:sp>
        <p:nvSpPr>
          <p:cNvPr id="773184" name="Text Box 64"/>
          <p:cNvSpPr txBox="1">
            <a:spLocks noChangeArrowheads="1"/>
          </p:cNvSpPr>
          <p:nvPr/>
        </p:nvSpPr>
        <p:spPr bwMode="auto">
          <a:xfrm>
            <a:off x="7445375" y="4652963"/>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3185" name="Oval 65"/>
          <p:cNvSpPr>
            <a:spLocks noChangeArrowheads="1"/>
          </p:cNvSpPr>
          <p:nvPr/>
        </p:nvSpPr>
        <p:spPr bwMode="auto">
          <a:xfrm>
            <a:off x="8493125" y="47704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3186" name="Oval 66"/>
          <p:cNvSpPr>
            <a:spLocks noChangeArrowheads="1"/>
          </p:cNvSpPr>
          <p:nvPr/>
        </p:nvSpPr>
        <p:spPr bwMode="auto">
          <a:xfrm>
            <a:off x="8501063" y="50958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3187" name="AutoShape 67"/>
          <p:cNvCxnSpPr>
            <a:cxnSpLocks noChangeShapeType="1"/>
            <a:stCxn id="773185" idx="6"/>
            <a:endCxn id="773182" idx="3"/>
          </p:cNvCxnSpPr>
          <p:nvPr/>
        </p:nvCxnSpPr>
        <p:spPr bwMode="auto">
          <a:xfrm>
            <a:off x="8585200" y="48085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73188" name="AutoShape 68"/>
          <p:cNvCxnSpPr>
            <a:cxnSpLocks noChangeShapeType="1"/>
            <a:stCxn id="773186" idx="6"/>
            <a:endCxn id="773183" idx="3"/>
          </p:cNvCxnSpPr>
          <p:nvPr/>
        </p:nvCxnSpPr>
        <p:spPr bwMode="auto">
          <a:xfrm>
            <a:off x="8593138" y="51339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73189" name="AutoShape 69"/>
          <p:cNvSpPr>
            <a:spLocks/>
          </p:cNvSpPr>
          <p:nvPr/>
        </p:nvSpPr>
        <p:spPr bwMode="auto">
          <a:xfrm>
            <a:off x="685800" y="1371600"/>
            <a:ext cx="381000" cy="2057400"/>
          </a:xfrm>
          <a:prstGeom prst="leftBrace">
            <a:avLst>
              <a:gd name="adj1" fmla="val 45000"/>
              <a:gd name="adj2" fmla="val 50000"/>
            </a:avLst>
          </a:prstGeom>
          <a:noFill/>
          <a:ln w="31750">
            <a:solidFill>
              <a:schemeClr val="accent2"/>
            </a:solidFill>
            <a:round/>
            <a:headEnd/>
            <a:tailEnd/>
          </a:ln>
          <a:effectLst/>
        </p:spPr>
        <p:txBody>
          <a:bodyPr wrap="none" anchor="ctr">
            <a:spAutoFit/>
          </a:bodyPr>
          <a:lstStyle/>
          <a:p>
            <a:endParaRPr lang="en-US"/>
          </a:p>
        </p:txBody>
      </p:sp>
      <p:sp>
        <p:nvSpPr>
          <p:cNvPr id="773190" name="Text Box 70"/>
          <p:cNvSpPr txBox="1">
            <a:spLocks noChangeArrowheads="1"/>
          </p:cNvSpPr>
          <p:nvPr/>
        </p:nvSpPr>
        <p:spPr bwMode="auto">
          <a:xfrm>
            <a:off x="203200" y="3475038"/>
            <a:ext cx="366713" cy="1724025"/>
          </a:xfrm>
          <a:prstGeom prst="rect">
            <a:avLst/>
          </a:prstGeom>
          <a:noFill/>
          <a:ln w="31750">
            <a:noFill/>
            <a:miter lim="800000"/>
            <a:headEnd/>
            <a:tailEnd/>
          </a:ln>
          <a:effectLst/>
        </p:spPr>
        <p:txBody>
          <a:bodyPr vert="eaVert">
            <a:spAutoFit/>
          </a:bodyPr>
          <a:lstStyle/>
          <a:p>
            <a:pPr algn="ctr"/>
            <a:r>
              <a:rPr lang="en-US" sz="1200" b="1"/>
              <a:t>SpeciesSet.inser</a:t>
            </a:r>
            <a:r>
              <a:rPr lang="en-US" sz="1000" b="1"/>
              <a:t>t</a:t>
            </a:r>
          </a:p>
        </p:txBody>
      </p:sp>
      <p:sp>
        <p:nvSpPr>
          <p:cNvPr id="773191" name="Text Box 71"/>
          <p:cNvSpPr txBox="1">
            <a:spLocks noChangeArrowheads="1"/>
          </p:cNvSpPr>
          <p:nvPr/>
        </p:nvSpPr>
        <p:spPr bwMode="auto">
          <a:xfrm>
            <a:off x="823913" y="3721100"/>
            <a:ext cx="2041525" cy="366713"/>
          </a:xfrm>
          <a:prstGeom prst="rect">
            <a:avLst/>
          </a:prstGeom>
          <a:noFill/>
          <a:ln w="31750">
            <a:noFill/>
            <a:miter lim="800000"/>
            <a:headEnd/>
            <a:tailEnd/>
          </a:ln>
          <a:effectLst/>
        </p:spPr>
        <p:txBody>
          <a:bodyPr wrap="none">
            <a:spAutoFit/>
          </a:bodyPr>
          <a:lstStyle/>
          <a:p>
            <a:pPr algn="ctr"/>
            <a:r>
              <a:rPr lang="en-US" sz="1800"/>
              <a:t>this: SpeciesSet</a:t>
            </a:r>
          </a:p>
        </p:txBody>
      </p:sp>
      <p:sp>
        <p:nvSpPr>
          <p:cNvPr id="773192" name="Oval 72"/>
          <p:cNvSpPr>
            <a:spLocks noChangeArrowheads="1"/>
          </p:cNvSpPr>
          <p:nvPr/>
        </p:nvSpPr>
        <p:spPr bwMode="auto">
          <a:xfrm>
            <a:off x="3505200" y="38100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3193" name="AutoShape 73"/>
          <p:cNvCxnSpPr>
            <a:cxnSpLocks noChangeShapeType="1"/>
            <a:stCxn id="773192" idx="6"/>
            <a:endCxn id="773155" idx="1"/>
          </p:cNvCxnSpPr>
          <p:nvPr/>
        </p:nvCxnSpPr>
        <p:spPr bwMode="auto">
          <a:xfrm flipV="1">
            <a:off x="3597275" y="2409825"/>
            <a:ext cx="2025650" cy="1438275"/>
          </a:xfrm>
          <a:prstGeom prst="bentConnector3">
            <a:avLst>
              <a:gd name="adj1" fmla="val 38634"/>
            </a:avLst>
          </a:prstGeom>
          <a:noFill/>
          <a:ln w="31750">
            <a:solidFill>
              <a:schemeClr val="accent2"/>
            </a:solidFill>
            <a:miter lim="800000"/>
            <a:headEnd/>
            <a:tailEnd type="triangle" w="med" len="med"/>
          </a:ln>
          <a:effectLst/>
        </p:spPr>
      </p:cxnSp>
      <p:sp>
        <p:nvSpPr>
          <p:cNvPr id="773194" name="Text Box 74"/>
          <p:cNvSpPr txBox="1">
            <a:spLocks noChangeArrowheads="1"/>
          </p:cNvSpPr>
          <p:nvPr/>
        </p:nvSpPr>
        <p:spPr bwMode="auto">
          <a:xfrm>
            <a:off x="1463675" y="4262438"/>
            <a:ext cx="1360488" cy="366712"/>
          </a:xfrm>
          <a:prstGeom prst="rect">
            <a:avLst/>
          </a:prstGeom>
          <a:noFill/>
          <a:ln w="31750">
            <a:noFill/>
            <a:miter lim="800000"/>
            <a:headEnd/>
            <a:tailEnd/>
          </a:ln>
          <a:effectLst/>
        </p:spPr>
        <p:txBody>
          <a:bodyPr wrap="none">
            <a:spAutoFit/>
          </a:bodyPr>
          <a:lstStyle/>
          <a:p>
            <a:pPr algn="ctr"/>
            <a:r>
              <a:rPr lang="en-US" sz="1800"/>
              <a:t>s: Species</a:t>
            </a:r>
          </a:p>
        </p:txBody>
      </p:sp>
      <p:sp>
        <p:nvSpPr>
          <p:cNvPr id="773195" name="Oval 75"/>
          <p:cNvSpPr>
            <a:spLocks noChangeArrowheads="1"/>
          </p:cNvSpPr>
          <p:nvPr/>
        </p:nvSpPr>
        <p:spPr bwMode="auto">
          <a:xfrm>
            <a:off x="3505200" y="44958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3196" name="AutoShape 76"/>
          <p:cNvCxnSpPr>
            <a:cxnSpLocks noChangeShapeType="1"/>
            <a:stCxn id="773195" idx="6"/>
            <a:endCxn id="773167" idx="1"/>
          </p:cNvCxnSpPr>
          <p:nvPr/>
        </p:nvCxnSpPr>
        <p:spPr bwMode="auto">
          <a:xfrm flipV="1">
            <a:off x="3597275" y="3232150"/>
            <a:ext cx="1187450" cy="1301750"/>
          </a:xfrm>
          <a:prstGeom prst="bentConnector3">
            <a:avLst>
              <a:gd name="adj1" fmla="val 77139"/>
            </a:avLst>
          </a:prstGeom>
          <a:noFill/>
          <a:ln w="31750">
            <a:solidFill>
              <a:schemeClr val="accent2"/>
            </a:solidFill>
            <a:miter lim="800000"/>
            <a:headEnd/>
            <a:tailEnd type="triangle" w="med" len="med"/>
          </a:ln>
          <a:effectLst/>
        </p:spPr>
      </p:cxnSp>
      <p:sp>
        <p:nvSpPr>
          <p:cNvPr id="773197" name="Text Box 77"/>
          <p:cNvSpPr txBox="1">
            <a:spLocks noChangeArrowheads="1"/>
          </p:cNvSpPr>
          <p:nvPr/>
        </p:nvSpPr>
        <p:spPr bwMode="auto">
          <a:xfrm>
            <a:off x="581891" y="4970239"/>
            <a:ext cx="4803119" cy="1785104"/>
          </a:xfrm>
          <a:prstGeom prst="rect">
            <a:avLst/>
          </a:prstGeom>
          <a:solidFill>
            <a:srgbClr val="FFFF99"/>
          </a:solidFill>
          <a:ln w="31750">
            <a:solidFill>
              <a:srgbClr val="FFFF00"/>
            </a:solidFill>
            <a:miter lim="800000"/>
            <a:headEnd/>
            <a:tailEnd/>
          </a:ln>
          <a:effectLst/>
        </p:spPr>
        <p:txBody>
          <a:bodyPr wrap="square">
            <a:spAutoFit/>
          </a:bodyPr>
          <a:lstStyle/>
          <a:p>
            <a:r>
              <a:rPr lang="en-US" sz="1000" dirty="0" smtClean="0"/>
              <a:t>public class Phylogeny {</a:t>
            </a:r>
          </a:p>
          <a:p>
            <a:r>
              <a:rPr lang="en-US" sz="1000" dirty="0" smtClean="0"/>
              <a:t>   static public void main (String </a:t>
            </a:r>
            <a:r>
              <a:rPr lang="en-US" sz="1000" dirty="0" err="1" smtClean="0"/>
              <a:t>args</a:t>
            </a:r>
            <a:r>
              <a:rPr lang="en-US" sz="1000" dirty="0" smtClean="0"/>
              <a:t>[]) {</a:t>
            </a:r>
          </a:p>
          <a:p>
            <a:r>
              <a:rPr lang="en-US" sz="1000" dirty="0" smtClean="0"/>
              <a:t>      </a:t>
            </a:r>
            <a:r>
              <a:rPr lang="en-US" sz="1000" dirty="0" err="1" smtClean="0"/>
              <a:t>SpeciesSet</a:t>
            </a:r>
            <a:r>
              <a:rPr lang="en-US" sz="1000" dirty="0" smtClean="0"/>
              <a:t> </a:t>
            </a:r>
            <a:r>
              <a:rPr lang="en-US" sz="1000" dirty="0" err="1" smtClean="0"/>
              <a:t>ss</a:t>
            </a:r>
            <a:r>
              <a:rPr lang="en-US" sz="1000" dirty="0" smtClean="0"/>
              <a:t> = new </a:t>
            </a:r>
            <a:r>
              <a:rPr lang="en-US" sz="1000" dirty="0" err="1" smtClean="0"/>
              <a:t>SpeciesSet</a:t>
            </a:r>
            <a:r>
              <a:rPr lang="en-US" sz="1000" dirty="0" smtClean="0"/>
              <a:t> ();</a:t>
            </a:r>
          </a:p>
          <a:p>
            <a:r>
              <a:rPr lang="en-US" sz="1000" dirty="0" smtClean="0"/>
              <a:t>      … (open file for reading) </a:t>
            </a:r>
          </a:p>
          <a:p>
            <a:r>
              <a:rPr lang="en-US" sz="1000" dirty="0" smtClean="0"/>
              <a:t>      while (…not end of file…) {</a:t>
            </a:r>
          </a:p>
          <a:p>
            <a:r>
              <a:rPr lang="en-US" sz="1000" dirty="0" smtClean="0"/>
              <a:t>         Species current = new Species (…name from file…, …genome from file…);</a:t>
            </a:r>
          </a:p>
          <a:p>
            <a:r>
              <a:rPr lang="en-US" sz="1000" dirty="0" smtClean="0"/>
              <a:t>         </a:t>
            </a:r>
            <a:r>
              <a:rPr lang="en-US" sz="1000" dirty="0" err="1" smtClean="0"/>
              <a:t>ss.insert</a:t>
            </a:r>
            <a:r>
              <a:rPr lang="en-US" sz="1000" dirty="0" smtClean="0"/>
              <a:t> (current); } }</a:t>
            </a:r>
          </a:p>
          <a:p>
            <a:endParaRPr lang="en-US" sz="1000" dirty="0" smtClean="0"/>
          </a:p>
          <a:p>
            <a:r>
              <a:rPr lang="en-US" sz="1000" dirty="0" smtClean="0"/>
              <a:t>public class </a:t>
            </a:r>
            <a:r>
              <a:rPr lang="en-US" sz="1000" dirty="0" err="1" smtClean="0"/>
              <a:t>SpeciesSet</a:t>
            </a:r>
            <a:r>
              <a:rPr lang="en-US" sz="1000" dirty="0" smtClean="0"/>
              <a:t> { </a:t>
            </a:r>
          </a:p>
          <a:p>
            <a:r>
              <a:rPr lang="en-US" sz="1000" dirty="0" smtClean="0"/>
              <a:t>   private </a:t>
            </a:r>
            <a:r>
              <a:rPr lang="en-US" sz="1000" dirty="0" err="1" smtClean="0"/>
              <a:t>ArrayList</a:t>
            </a:r>
            <a:r>
              <a:rPr lang="en-US" sz="1000" dirty="0" smtClean="0"/>
              <a:t>&lt;Species&gt; </a:t>
            </a:r>
            <a:r>
              <a:rPr lang="en-US" sz="1000" dirty="0" err="1" smtClean="0"/>
              <a:t>els</a:t>
            </a:r>
            <a:r>
              <a:rPr lang="en-US" sz="1000" dirty="0" smtClean="0"/>
              <a:t>; </a:t>
            </a:r>
          </a:p>
          <a:p>
            <a:r>
              <a:rPr lang="en-US" sz="1000" dirty="0" smtClean="0"/>
              <a:t>   public void insert (Species s) { if (</a:t>
            </a:r>
            <a:r>
              <a:rPr lang="en-US" sz="1000" dirty="0" err="1" smtClean="0"/>
              <a:t>getIndex</a:t>
            </a:r>
            <a:r>
              <a:rPr lang="en-US" sz="1000" dirty="0" smtClean="0"/>
              <a:t> (s) &lt; 0) </a:t>
            </a:r>
            <a:r>
              <a:rPr lang="en-US" sz="1000" dirty="0" err="1" smtClean="0"/>
              <a:t>els.add</a:t>
            </a:r>
            <a:r>
              <a:rPr lang="en-US" sz="1000" dirty="0" smtClean="0"/>
              <a:t> (s); }  }</a:t>
            </a:r>
            <a:endParaRPr lang="en-US" sz="1000" dirty="0"/>
          </a:p>
        </p:txBody>
      </p:sp>
      <p:sp>
        <p:nvSpPr>
          <p:cNvPr id="773198" name="AutoShape 78"/>
          <p:cNvSpPr>
            <a:spLocks/>
          </p:cNvSpPr>
          <p:nvPr/>
        </p:nvSpPr>
        <p:spPr bwMode="auto">
          <a:xfrm>
            <a:off x="600075" y="3481388"/>
            <a:ext cx="381000" cy="1395412"/>
          </a:xfrm>
          <a:prstGeom prst="leftBrace">
            <a:avLst>
              <a:gd name="adj1" fmla="val 30521"/>
              <a:gd name="adj2" fmla="val 50000"/>
            </a:avLst>
          </a:prstGeom>
          <a:noFill/>
          <a:ln w="31750">
            <a:solidFill>
              <a:schemeClr val="accent2"/>
            </a:solidFill>
            <a:round/>
            <a:headEnd/>
            <a:tailEnd/>
          </a:ln>
          <a:effectLst/>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3190"/>
                                        </p:tgtEl>
                                        <p:attrNameLst>
                                          <p:attrName>style.visibility</p:attrName>
                                        </p:attrNameLst>
                                      </p:cBhvr>
                                      <p:to>
                                        <p:strVal val="visible"/>
                                      </p:to>
                                    </p:set>
                                    <p:animEffect transition="in" filter="dissolve">
                                      <p:cBhvr>
                                        <p:cTn id="7" dur="500"/>
                                        <p:tgtEl>
                                          <p:spTgt spid="77319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73198"/>
                                        </p:tgtEl>
                                        <p:attrNameLst>
                                          <p:attrName>style.visibility</p:attrName>
                                        </p:attrNameLst>
                                      </p:cBhvr>
                                      <p:to>
                                        <p:strVal val="visible"/>
                                      </p:to>
                                    </p:set>
                                    <p:animEffect transition="in" filter="dissolve">
                                      <p:cBhvr>
                                        <p:cTn id="10" dur="500"/>
                                        <p:tgtEl>
                                          <p:spTgt spid="77319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73191"/>
                                        </p:tgtEl>
                                        <p:attrNameLst>
                                          <p:attrName>style.visibility</p:attrName>
                                        </p:attrNameLst>
                                      </p:cBhvr>
                                      <p:to>
                                        <p:strVal val="visible"/>
                                      </p:to>
                                    </p:set>
                                    <p:animEffect transition="in" filter="dissolve">
                                      <p:cBhvr>
                                        <p:cTn id="15" dur="500"/>
                                        <p:tgtEl>
                                          <p:spTgt spid="77319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73192"/>
                                        </p:tgtEl>
                                        <p:attrNameLst>
                                          <p:attrName>style.visibility</p:attrName>
                                        </p:attrNameLst>
                                      </p:cBhvr>
                                      <p:to>
                                        <p:strVal val="visible"/>
                                      </p:to>
                                    </p:set>
                                    <p:animEffect transition="in" filter="dissolve">
                                      <p:cBhvr>
                                        <p:cTn id="18" dur="500"/>
                                        <p:tgtEl>
                                          <p:spTgt spid="773192"/>
                                        </p:tgtEl>
                                      </p:cBhvr>
                                    </p:animEffect>
                                  </p:childTnLst>
                                </p:cTn>
                              </p:par>
                              <p:par>
                                <p:cTn id="19" presetID="9" presetClass="entr" presetSubtype="0" fill="hold" nodeType="withEffect">
                                  <p:stCondLst>
                                    <p:cond delay="0"/>
                                  </p:stCondLst>
                                  <p:childTnLst>
                                    <p:set>
                                      <p:cBhvr>
                                        <p:cTn id="20" dur="1" fill="hold">
                                          <p:stCondLst>
                                            <p:cond delay="0"/>
                                          </p:stCondLst>
                                        </p:cTn>
                                        <p:tgtEl>
                                          <p:spTgt spid="773193"/>
                                        </p:tgtEl>
                                        <p:attrNameLst>
                                          <p:attrName>style.visibility</p:attrName>
                                        </p:attrNameLst>
                                      </p:cBhvr>
                                      <p:to>
                                        <p:strVal val="visible"/>
                                      </p:to>
                                    </p:set>
                                    <p:animEffect transition="in" filter="dissolve">
                                      <p:cBhvr>
                                        <p:cTn id="21" dur="500"/>
                                        <p:tgtEl>
                                          <p:spTgt spid="77319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73194"/>
                                        </p:tgtEl>
                                        <p:attrNameLst>
                                          <p:attrName>style.visibility</p:attrName>
                                        </p:attrNameLst>
                                      </p:cBhvr>
                                      <p:to>
                                        <p:strVal val="visible"/>
                                      </p:to>
                                    </p:set>
                                    <p:animEffect transition="in" filter="dissolve">
                                      <p:cBhvr>
                                        <p:cTn id="26" dur="500"/>
                                        <p:tgtEl>
                                          <p:spTgt spid="77319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73195"/>
                                        </p:tgtEl>
                                        <p:attrNameLst>
                                          <p:attrName>style.visibility</p:attrName>
                                        </p:attrNameLst>
                                      </p:cBhvr>
                                      <p:to>
                                        <p:strVal val="visible"/>
                                      </p:to>
                                    </p:set>
                                    <p:animEffect transition="in" filter="dissolve">
                                      <p:cBhvr>
                                        <p:cTn id="29" dur="500"/>
                                        <p:tgtEl>
                                          <p:spTgt spid="773195"/>
                                        </p:tgtEl>
                                      </p:cBhvr>
                                    </p:animEffect>
                                  </p:childTnLst>
                                </p:cTn>
                              </p:par>
                              <p:par>
                                <p:cTn id="30" presetID="9" presetClass="entr" presetSubtype="0" fill="hold" nodeType="withEffect">
                                  <p:stCondLst>
                                    <p:cond delay="0"/>
                                  </p:stCondLst>
                                  <p:childTnLst>
                                    <p:set>
                                      <p:cBhvr>
                                        <p:cTn id="31" dur="1" fill="hold">
                                          <p:stCondLst>
                                            <p:cond delay="0"/>
                                          </p:stCondLst>
                                        </p:cTn>
                                        <p:tgtEl>
                                          <p:spTgt spid="773196"/>
                                        </p:tgtEl>
                                        <p:attrNameLst>
                                          <p:attrName>style.visibility</p:attrName>
                                        </p:attrNameLst>
                                      </p:cBhvr>
                                      <p:to>
                                        <p:strVal val="visible"/>
                                      </p:to>
                                    </p:set>
                                    <p:animEffect transition="in" filter="dissolve">
                                      <p:cBhvr>
                                        <p:cTn id="32" dur="500"/>
                                        <p:tgtEl>
                                          <p:spTgt spid="77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90" grpId="0"/>
      <p:bldP spid="773191" grpId="0"/>
      <p:bldP spid="773192" grpId="0" animBg="1"/>
      <p:bldP spid="773194" grpId="0"/>
      <p:bldP spid="773195" grpId="0" animBg="1"/>
      <p:bldP spid="77319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ChangeArrowheads="1"/>
          </p:cNvSpPr>
          <p:nvPr/>
        </p:nvSpPr>
        <p:spPr bwMode="auto">
          <a:xfrm>
            <a:off x="2841625" y="1136650"/>
            <a:ext cx="1447800" cy="3663950"/>
          </a:xfrm>
          <a:prstGeom prst="rect">
            <a:avLst/>
          </a:prstGeom>
          <a:noFill/>
          <a:ln w="31750">
            <a:solidFill>
              <a:schemeClr val="accent2"/>
            </a:solidFill>
            <a:miter lim="800000"/>
            <a:headEnd/>
            <a:tailEnd/>
          </a:ln>
          <a:effectLst/>
        </p:spPr>
        <p:txBody>
          <a:bodyPr anchor="ctr">
            <a:spAutoFit/>
          </a:bodyPr>
          <a:lstStyle/>
          <a:p>
            <a:endParaRPr lang="en-US"/>
          </a:p>
        </p:txBody>
      </p:sp>
      <p:sp>
        <p:nvSpPr>
          <p:cNvPr id="774147" name="Line 3"/>
          <p:cNvSpPr>
            <a:spLocks noChangeShapeType="1"/>
          </p:cNvSpPr>
          <p:nvPr/>
        </p:nvSpPr>
        <p:spPr bwMode="auto">
          <a:xfrm>
            <a:off x="2841625" y="4794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4148" name="Line 4"/>
          <p:cNvSpPr>
            <a:spLocks noChangeShapeType="1"/>
          </p:cNvSpPr>
          <p:nvPr/>
        </p:nvSpPr>
        <p:spPr bwMode="auto">
          <a:xfrm>
            <a:off x="2841625" y="4794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4149" name="Line 5"/>
          <p:cNvSpPr>
            <a:spLocks noChangeShapeType="1"/>
          </p:cNvSpPr>
          <p:nvPr/>
        </p:nvSpPr>
        <p:spPr bwMode="auto">
          <a:xfrm>
            <a:off x="2841625" y="41846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4150" name="Line 6"/>
          <p:cNvSpPr>
            <a:spLocks noChangeShapeType="1"/>
          </p:cNvSpPr>
          <p:nvPr/>
        </p:nvSpPr>
        <p:spPr bwMode="auto">
          <a:xfrm>
            <a:off x="2841625" y="35750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4151" name="Line 7"/>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4152" name="Line 8"/>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4153" name="Text Box 9"/>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74154" name="Line 10"/>
          <p:cNvSpPr>
            <a:spLocks noChangeShapeType="1"/>
          </p:cNvSpPr>
          <p:nvPr/>
        </p:nvSpPr>
        <p:spPr bwMode="auto">
          <a:xfrm>
            <a:off x="2441575" y="47736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4155" name="Text Box 11"/>
          <p:cNvSpPr txBox="1">
            <a:spLocks noChangeArrowheads="1"/>
          </p:cNvSpPr>
          <p:nvPr/>
        </p:nvSpPr>
        <p:spPr bwMode="auto">
          <a:xfrm>
            <a:off x="881063" y="45672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774156" name="Line 12"/>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4157" name="Text Box 13"/>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74158" name="Text Box 14"/>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74159" name="Text Box 15"/>
          <p:cNvSpPr txBox="1">
            <a:spLocks noChangeArrowheads="1"/>
          </p:cNvSpPr>
          <p:nvPr/>
        </p:nvSpPr>
        <p:spPr bwMode="auto">
          <a:xfrm>
            <a:off x="6850063" y="1903413"/>
            <a:ext cx="1000125" cy="398462"/>
          </a:xfrm>
          <a:prstGeom prst="rect">
            <a:avLst/>
          </a:prstGeom>
          <a:noFill/>
          <a:ln w="31750">
            <a:solidFill>
              <a:srgbClr val="0000CC"/>
            </a:solidFill>
            <a:miter lim="800000"/>
            <a:headEnd/>
            <a:tailEnd/>
          </a:ln>
          <a:effectLst/>
        </p:spPr>
        <p:txBody>
          <a:bodyPr wrap="none">
            <a:spAutoFit/>
          </a:bodyPr>
          <a:lstStyle/>
          <a:p>
            <a:pPr algn="ctr"/>
            <a:r>
              <a:rPr lang="en-US" sz="1800"/>
              <a:t>“Duck”</a:t>
            </a:r>
          </a:p>
        </p:txBody>
      </p:sp>
      <p:sp>
        <p:nvSpPr>
          <p:cNvPr id="774160" name="Text Box 16"/>
          <p:cNvSpPr txBox="1">
            <a:spLocks noChangeArrowheads="1"/>
          </p:cNvSpPr>
          <p:nvPr/>
        </p:nvSpPr>
        <p:spPr bwMode="auto">
          <a:xfrm>
            <a:off x="6891338" y="2484438"/>
            <a:ext cx="1216025" cy="398462"/>
          </a:xfrm>
          <a:prstGeom prst="rect">
            <a:avLst/>
          </a:prstGeom>
          <a:noFill/>
          <a:ln w="31750">
            <a:solidFill>
              <a:srgbClr val="0000CC"/>
            </a:solidFill>
            <a:miter lim="800000"/>
            <a:headEnd/>
            <a:tailEnd/>
          </a:ln>
          <a:effectLst/>
        </p:spPr>
        <p:txBody>
          <a:bodyPr wrap="none">
            <a:spAutoFit/>
          </a:bodyPr>
          <a:lstStyle/>
          <a:p>
            <a:pPr algn="ctr"/>
            <a:r>
              <a:rPr lang="en-US" sz="1800"/>
              <a:t>“CATAG”</a:t>
            </a:r>
          </a:p>
        </p:txBody>
      </p:sp>
      <p:sp>
        <p:nvSpPr>
          <p:cNvPr id="774161" name="Text Box 17"/>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74162" name="Text Box 18"/>
          <p:cNvSpPr txBox="1">
            <a:spLocks noChangeArrowheads="1"/>
          </p:cNvSpPr>
          <p:nvPr/>
        </p:nvSpPr>
        <p:spPr bwMode="auto">
          <a:xfrm>
            <a:off x="5902325" y="917575"/>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4163" name="Oval 19"/>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4164" name="Oval 20"/>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4165" name="AutoShape 21"/>
          <p:cNvCxnSpPr>
            <a:cxnSpLocks noChangeShapeType="1"/>
            <a:stCxn id="774163" idx="6"/>
            <a:endCxn id="774159"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74166" name="AutoShape 22"/>
          <p:cNvCxnSpPr>
            <a:cxnSpLocks noChangeShapeType="1"/>
            <a:stCxn id="774164" idx="6"/>
            <a:endCxn id="774160"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74167" name="Line 23"/>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4168" name="Text Box 24"/>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74169" name="Text Box 25"/>
          <p:cNvSpPr txBox="1">
            <a:spLocks noChangeArrowheads="1"/>
          </p:cNvSpPr>
          <p:nvPr/>
        </p:nvSpPr>
        <p:spPr bwMode="auto">
          <a:xfrm>
            <a:off x="5754688" y="381000"/>
            <a:ext cx="11049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4170" name="Text Box 26"/>
          <p:cNvSpPr txBox="1">
            <a:spLocks noChangeArrowheads="1"/>
          </p:cNvSpPr>
          <p:nvPr/>
        </p:nvSpPr>
        <p:spPr bwMode="auto">
          <a:xfrm>
            <a:off x="984250" y="2509838"/>
            <a:ext cx="1862138" cy="366712"/>
          </a:xfrm>
          <a:prstGeom prst="rect">
            <a:avLst/>
          </a:prstGeom>
          <a:noFill/>
          <a:ln w="31750">
            <a:noFill/>
            <a:miter lim="800000"/>
            <a:headEnd/>
            <a:tailEnd/>
          </a:ln>
          <a:effectLst/>
        </p:spPr>
        <p:txBody>
          <a:bodyPr wrap="none">
            <a:spAutoFit/>
          </a:bodyPr>
          <a:lstStyle/>
          <a:p>
            <a:pPr algn="ctr"/>
            <a:r>
              <a:rPr lang="en-US" sz="1800"/>
              <a:t>ss: SpeciesSet</a:t>
            </a:r>
          </a:p>
        </p:txBody>
      </p:sp>
      <p:sp>
        <p:nvSpPr>
          <p:cNvPr id="774171" name="Oval 27"/>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4172" name="Text Box 28"/>
          <p:cNvSpPr txBox="1">
            <a:spLocks noChangeArrowheads="1"/>
          </p:cNvSpPr>
          <p:nvPr/>
        </p:nvSpPr>
        <p:spPr bwMode="auto">
          <a:xfrm>
            <a:off x="7656513" y="452438"/>
            <a:ext cx="1096962" cy="398462"/>
          </a:xfrm>
          <a:prstGeom prst="rect">
            <a:avLst/>
          </a:prstGeom>
          <a:noFill/>
          <a:ln w="31750">
            <a:solidFill>
              <a:srgbClr val="0000CC"/>
            </a:solidFill>
            <a:miter lim="800000"/>
            <a:headEnd/>
            <a:tailEnd/>
          </a:ln>
          <a:effectLst/>
        </p:spPr>
        <p:txBody>
          <a:bodyPr wrap="none">
            <a:spAutoFit/>
          </a:bodyPr>
          <a:lstStyle/>
          <a:p>
            <a:pPr algn="ctr"/>
            <a:r>
              <a:rPr lang="en-US" sz="1800"/>
              <a:t>“in.spc”</a:t>
            </a:r>
          </a:p>
        </p:txBody>
      </p:sp>
      <p:cxnSp>
        <p:nvCxnSpPr>
          <p:cNvPr id="774173" name="AutoShape 29"/>
          <p:cNvCxnSpPr>
            <a:cxnSpLocks noChangeShapeType="1"/>
            <a:stCxn id="774171" idx="0"/>
            <a:endCxn id="774172"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74174" name="Oval 30"/>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4175" name="Oval 31"/>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4176" name="Oval 32"/>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4177" name="AutoShape 33"/>
          <p:cNvCxnSpPr>
            <a:cxnSpLocks noChangeShapeType="1"/>
            <a:stCxn id="774176" idx="6"/>
            <a:endCxn id="774169"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74178" name="AutoShape 34"/>
          <p:cNvCxnSpPr>
            <a:cxnSpLocks noChangeShapeType="1"/>
            <a:stCxn id="774175" idx="6"/>
            <a:endCxn id="774162"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74179" name="Text Box 35"/>
          <p:cNvSpPr txBox="1">
            <a:spLocks noChangeArrowheads="1"/>
          </p:cNvSpPr>
          <p:nvPr/>
        </p:nvSpPr>
        <p:spPr bwMode="auto">
          <a:xfrm>
            <a:off x="5638800" y="2209800"/>
            <a:ext cx="914400" cy="398463"/>
          </a:xfrm>
          <a:prstGeom prst="rect">
            <a:avLst/>
          </a:prstGeom>
          <a:noFill/>
          <a:ln w="31750">
            <a:solidFill>
              <a:srgbClr val="0000CC"/>
            </a:solidFill>
            <a:miter lim="800000"/>
            <a:headEnd/>
            <a:tailEnd/>
          </a:ln>
          <a:effectLst/>
        </p:spPr>
        <p:txBody>
          <a:bodyPr>
            <a:spAutoFit/>
          </a:bodyPr>
          <a:lstStyle/>
          <a:p>
            <a:r>
              <a:rPr lang="en-US" sz="1800"/>
              <a:t>els: </a:t>
            </a:r>
          </a:p>
        </p:txBody>
      </p:sp>
      <p:cxnSp>
        <p:nvCxnSpPr>
          <p:cNvPr id="774180" name="AutoShape 36"/>
          <p:cNvCxnSpPr>
            <a:cxnSpLocks noChangeShapeType="1"/>
            <a:stCxn id="774174" idx="6"/>
            <a:endCxn id="774179"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74181" name="Oval 37"/>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4182" name="Text Box 38"/>
          <p:cNvSpPr txBox="1">
            <a:spLocks noChangeArrowheads="1"/>
          </p:cNvSpPr>
          <p:nvPr/>
        </p:nvSpPr>
        <p:spPr bwMode="auto">
          <a:xfrm>
            <a:off x="6553200" y="4191000"/>
            <a:ext cx="6858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4183" name="Text Box 39"/>
          <p:cNvSpPr txBox="1">
            <a:spLocks noChangeArrowheads="1"/>
          </p:cNvSpPr>
          <p:nvPr/>
        </p:nvSpPr>
        <p:spPr bwMode="auto">
          <a:xfrm>
            <a:off x="7239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4184" name="Oval 40"/>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4185" name="Oval 41"/>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4186" name="AutoShape 42"/>
          <p:cNvCxnSpPr>
            <a:cxnSpLocks noChangeShapeType="1"/>
            <a:stCxn id="774184" idx="4"/>
            <a:endCxn id="774201"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74187" name="AutoShape 43"/>
          <p:cNvCxnSpPr>
            <a:cxnSpLocks noChangeShapeType="1"/>
            <a:stCxn id="774185"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74188" name="Text Box 44"/>
          <p:cNvSpPr txBox="1">
            <a:spLocks noChangeArrowheads="1"/>
          </p:cNvSpPr>
          <p:nvPr/>
        </p:nvSpPr>
        <p:spPr bwMode="auto">
          <a:xfrm>
            <a:off x="776288" y="3043238"/>
            <a:ext cx="2070100" cy="366712"/>
          </a:xfrm>
          <a:prstGeom prst="rect">
            <a:avLst/>
          </a:prstGeom>
          <a:noFill/>
          <a:ln w="31750">
            <a:noFill/>
            <a:miter lim="800000"/>
            <a:headEnd/>
            <a:tailEnd/>
          </a:ln>
          <a:effectLst/>
        </p:spPr>
        <p:txBody>
          <a:bodyPr wrap="none">
            <a:spAutoFit/>
          </a:bodyPr>
          <a:lstStyle/>
          <a:p>
            <a:pPr algn="ctr"/>
            <a:r>
              <a:rPr lang="en-US" sz="1800"/>
              <a:t>current: Species</a:t>
            </a:r>
          </a:p>
        </p:txBody>
      </p:sp>
      <p:sp>
        <p:nvSpPr>
          <p:cNvPr id="774189" name="Text Box 45"/>
          <p:cNvSpPr txBox="1">
            <a:spLocks noChangeArrowheads="1"/>
          </p:cNvSpPr>
          <p:nvPr/>
        </p:nvSpPr>
        <p:spPr bwMode="auto">
          <a:xfrm>
            <a:off x="4824413" y="3652838"/>
            <a:ext cx="968375" cy="398462"/>
          </a:xfrm>
          <a:prstGeom prst="rect">
            <a:avLst/>
          </a:prstGeom>
          <a:noFill/>
          <a:ln w="31750">
            <a:solidFill>
              <a:srgbClr val="0000CC"/>
            </a:solidFill>
            <a:miter lim="800000"/>
            <a:headEnd/>
            <a:tailEnd/>
          </a:ln>
          <a:effectLst/>
        </p:spPr>
        <p:txBody>
          <a:bodyPr wrap="none">
            <a:spAutoFit/>
          </a:bodyPr>
          <a:lstStyle/>
          <a:p>
            <a:pPr algn="ctr"/>
            <a:r>
              <a:rPr lang="en-US" sz="1800"/>
              <a:t>“Goat”</a:t>
            </a:r>
          </a:p>
        </p:txBody>
      </p:sp>
      <p:sp>
        <p:nvSpPr>
          <p:cNvPr id="774190" name="Text Box 46"/>
          <p:cNvSpPr txBox="1">
            <a:spLocks noChangeArrowheads="1"/>
          </p:cNvSpPr>
          <p:nvPr/>
        </p:nvSpPr>
        <p:spPr bwMode="auto">
          <a:xfrm>
            <a:off x="4619625" y="4186238"/>
            <a:ext cx="1238250" cy="398462"/>
          </a:xfrm>
          <a:prstGeom prst="rect">
            <a:avLst/>
          </a:prstGeom>
          <a:noFill/>
          <a:ln w="31750">
            <a:solidFill>
              <a:srgbClr val="0000CC"/>
            </a:solidFill>
            <a:miter lim="800000"/>
            <a:headEnd/>
            <a:tailEnd/>
          </a:ln>
          <a:effectLst/>
        </p:spPr>
        <p:txBody>
          <a:bodyPr wrap="none">
            <a:spAutoFit/>
          </a:bodyPr>
          <a:lstStyle/>
          <a:p>
            <a:pPr algn="ctr"/>
            <a:r>
              <a:rPr lang="en-US" sz="1800"/>
              <a:t>“CAGTG”</a:t>
            </a:r>
          </a:p>
        </p:txBody>
      </p:sp>
      <p:sp>
        <p:nvSpPr>
          <p:cNvPr id="774191" name="Text Box 47"/>
          <p:cNvSpPr txBox="1">
            <a:spLocks noChangeArrowheads="1"/>
          </p:cNvSpPr>
          <p:nvPr/>
        </p:nvSpPr>
        <p:spPr bwMode="auto">
          <a:xfrm>
            <a:off x="4800600" y="2895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4192" name="Oval 48"/>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4193" name="Oval 49"/>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4194" name="AutoShape 50"/>
          <p:cNvCxnSpPr>
            <a:cxnSpLocks noChangeShapeType="1"/>
            <a:stCxn id="774192" idx="6"/>
            <a:endCxn id="774189"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74195" name="AutoShape 51"/>
          <p:cNvCxnSpPr>
            <a:cxnSpLocks noChangeShapeType="1"/>
            <a:stCxn id="774193" idx="6"/>
            <a:endCxn id="774190"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sp>
        <p:nvSpPr>
          <p:cNvPr id="774196" name="Oval 52"/>
          <p:cNvSpPr>
            <a:spLocks noChangeArrowheads="1"/>
          </p:cNvSpPr>
          <p:nvPr/>
        </p:nvSpPr>
        <p:spPr bwMode="auto">
          <a:xfrm>
            <a:off x="3505200" y="3200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4197" name="AutoShape 53"/>
          <p:cNvCxnSpPr>
            <a:cxnSpLocks noChangeShapeType="1"/>
            <a:stCxn id="774196" idx="6"/>
            <a:endCxn id="774191" idx="1"/>
          </p:cNvCxnSpPr>
          <p:nvPr/>
        </p:nvCxnSpPr>
        <p:spPr bwMode="auto">
          <a:xfrm flipV="1">
            <a:off x="3597275" y="3232150"/>
            <a:ext cx="1187450" cy="6350"/>
          </a:xfrm>
          <a:prstGeom prst="straightConnector1">
            <a:avLst/>
          </a:prstGeom>
          <a:noFill/>
          <a:ln w="31750">
            <a:solidFill>
              <a:schemeClr val="accent2"/>
            </a:solidFill>
            <a:round/>
            <a:headEnd/>
            <a:tailEnd type="triangle" w="med" len="med"/>
          </a:ln>
          <a:effectLst/>
        </p:spPr>
      </p:cxnSp>
      <p:cxnSp>
        <p:nvCxnSpPr>
          <p:cNvPr id="774198" name="AutoShape 54"/>
          <p:cNvCxnSpPr>
            <a:cxnSpLocks noChangeShapeType="1"/>
            <a:stCxn id="774181" idx="4"/>
            <a:endCxn id="774182"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74199" name="Text Box 55"/>
          <p:cNvSpPr txBox="1">
            <a:spLocks noChangeArrowheads="1"/>
          </p:cNvSpPr>
          <p:nvPr/>
        </p:nvSpPr>
        <p:spPr bwMode="auto">
          <a:xfrm>
            <a:off x="6164263" y="5815013"/>
            <a:ext cx="714375" cy="398462"/>
          </a:xfrm>
          <a:prstGeom prst="rect">
            <a:avLst/>
          </a:prstGeom>
          <a:noFill/>
          <a:ln w="31750">
            <a:solidFill>
              <a:srgbClr val="0000CC"/>
            </a:solidFill>
            <a:miter lim="800000"/>
            <a:headEnd/>
            <a:tailEnd/>
          </a:ln>
          <a:effectLst/>
        </p:spPr>
        <p:txBody>
          <a:bodyPr wrap="none">
            <a:spAutoFit/>
          </a:bodyPr>
          <a:lstStyle/>
          <a:p>
            <a:pPr algn="ctr"/>
            <a:r>
              <a:rPr lang="en-US" sz="1800"/>
              <a:t>“Elf”</a:t>
            </a:r>
          </a:p>
        </p:txBody>
      </p:sp>
      <p:sp>
        <p:nvSpPr>
          <p:cNvPr id="774200" name="Text Box 56"/>
          <p:cNvSpPr txBox="1">
            <a:spLocks noChangeArrowheads="1"/>
          </p:cNvSpPr>
          <p:nvPr/>
        </p:nvSpPr>
        <p:spPr bwMode="auto">
          <a:xfrm>
            <a:off x="5872163" y="6319838"/>
            <a:ext cx="1260475" cy="398462"/>
          </a:xfrm>
          <a:prstGeom prst="rect">
            <a:avLst/>
          </a:prstGeom>
          <a:noFill/>
          <a:ln w="31750">
            <a:solidFill>
              <a:srgbClr val="0000CC"/>
            </a:solidFill>
            <a:miter lim="800000"/>
            <a:headEnd/>
            <a:tailEnd/>
          </a:ln>
          <a:effectLst/>
        </p:spPr>
        <p:txBody>
          <a:bodyPr wrap="none">
            <a:spAutoFit/>
          </a:bodyPr>
          <a:lstStyle/>
          <a:p>
            <a:pPr algn="ctr"/>
            <a:r>
              <a:rPr lang="en-US" sz="1800"/>
              <a:t>“CGGTG”</a:t>
            </a:r>
          </a:p>
        </p:txBody>
      </p:sp>
      <p:sp>
        <p:nvSpPr>
          <p:cNvPr id="774201" name="Text Box 57"/>
          <p:cNvSpPr txBox="1">
            <a:spLocks noChangeArrowheads="1"/>
          </p:cNvSpPr>
          <p:nvPr/>
        </p:nvSpPr>
        <p:spPr bwMode="auto">
          <a:xfrm>
            <a:off x="5715000" y="4800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4202" name="Oval 58"/>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4203" name="Oval 59"/>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4204" name="AutoShape 60"/>
          <p:cNvCxnSpPr>
            <a:cxnSpLocks noChangeShapeType="1"/>
            <a:stCxn id="774202" idx="6"/>
            <a:endCxn id="774199"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74205" name="AutoShape 61"/>
          <p:cNvCxnSpPr>
            <a:cxnSpLocks noChangeShapeType="1"/>
            <a:stCxn id="774203" idx="6"/>
            <a:endCxn id="774200"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74206" name="Text Box 62"/>
          <p:cNvSpPr txBox="1">
            <a:spLocks noChangeArrowheads="1"/>
          </p:cNvSpPr>
          <p:nvPr/>
        </p:nvSpPr>
        <p:spPr bwMode="auto">
          <a:xfrm>
            <a:off x="7785100" y="5756275"/>
            <a:ext cx="935038" cy="398463"/>
          </a:xfrm>
          <a:prstGeom prst="rect">
            <a:avLst/>
          </a:prstGeom>
          <a:noFill/>
          <a:ln w="31750">
            <a:solidFill>
              <a:srgbClr val="0000CC"/>
            </a:solidFill>
            <a:miter lim="800000"/>
            <a:headEnd/>
            <a:tailEnd/>
          </a:ln>
          <a:effectLst/>
        </p:spPr>
        <p:txBody>
          <a:bodyPr wrap="none">
            <a:spAutoFit/>
          </a:bodyPr>
          <a:lstStyle/>
          <a:p>
            <a:pPr algn="ctr"/>
            <a:r>
              <a:rPr lang="en-US" sz="1800"/>
              <a:t>“Frog”</a:t>
            </a:r>
          </a:p>
        </p:txBody>
      </p:sp>
      <p:sp>
        <p:nvSpPr>
          <p:cNvPr id="774207" name="Text Box 63"/>
          <p:cNvSpPr txBox="1">
            <a:spLocks noChangeArrowheads="1"/>
          </p:cNvSpPr>
          <p:nvPr/>
        </p:nvSpPr>
        <p:spPr bwMode="auto">
          <a:xfrm>
            <a:off x="7613650" y="6261100"/>
            <a:ext cx="1238250" cy="398463"/>
          </a:xfrm>
          <a:prstGeom prst="rect">
            <a:avLst/>
          </a:prstGeom>
          <a:noFill/>
          <a:ln w="31750">
            <a:solidFill>
              <a:srgbClr val="0000CC"/>
            </a:solidFill>
            <a:miter lim="800000"/>
            <a:headEnd/>
            <a:tailEnd/>
          </a:ln>
          <a:effectLst/>
        </p:spPr>
        <p:txBody>
          <a:bodyPr wrap="none">
            <a:spAutoFit/>
          </a:bodyPr>
          <a:lstStyle/>
          <a:p>
            <a:pPr algn="ctr"/>
            <a:r>
              <a:rPr lang="en-US" sz="1800"/>
              <a:t>“CGATG”</a:t>
            </a:r>
          </a:p>
        </p:txBody>
      </p:sp>
      <p:sp>
        <p:nvSpPr>
          <p:cNvPr id="774208" name="Text Box 64"/>
          <p:cNvSpPr txBox="1">
            <a:spLocks noChangeArrowheads="1"/>
          </p:cNvSpPr>
          <p:nvPr/>
        </p:nvSpPr>
        <p:spPr bwMode="auto">
          <a:xfrm>
            <a:off x="7445375" y="4741863"/>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4209" name="Oval 65"/>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4210" name="Oval 66"/>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4211" name="AutoShape 67"/>
          <p:cNvCxnSpPr>
            <a:cxnSpLocks noChangeShapeType="1"/>
            <a:stCxn id="774209" idx="6"/>
            <a:endCxn id="774206"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74212" name="AutoShape 68"/>
          <p:cNvCxnSpPr>
            <a:cxnSpLocks noChangeShapeType="1"/>
            <a:stCxn id="774210" idx="6"/>
            <a:endCxn id="774207"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74213" name="AutoShape 69"/>
          <p:cNvSpPr>
            <a:spLocks/>
          </p:cNvSpPr>
          <p:nvPr/>
        </p:nvSpPr>
        <p:spPr bwMode="auto">
          <a:xfrm>
            <a:off x="685800" y="1371600"/>
            <a:ext cx="381000" cy="2057400"/>
          </a:xfrm>
          <a:prstGeom prst="leftBrace">
            <a:avLst>
              <a:gd name="adj1" fmla="val 45000"/>
              <a:gd name="adj2" fmla="val 50000"/>
            </a:avLst>
          </a:prstGeom>
          <a:noFill/>
          <a:ln w="31750">
            <a:solidFill>
              <a:schemeClr val="accent2"/>
            </a:solidFill>
            <a:round/>
            <a:headEnd/>
            <a:tailEnd/>
          </a:ln>
          <a:effectLst/>
        </p:spPr>
        <p:txBody>
          <a:bodyPr wrap="none" anchor="ctr">
            <a:spAutoFit/>
          </a:bodyPr>
          <a:lstStyle/>
          <a:p>
            <a:endParaRPr lang="en-US"/>
          </a:p>
        </p:txBody>
      </p:sp>
      <p:sp>
        <p:nvSpPr>
          <p:cNvPr id="774214" name="Text Box 70"/>
          <p:cNvSpPr txBox="1">
            <a:spLocks noChangeArrowheads="1"/>
          </p:cNvSpPr>
          <p:nvPr/>
        </p:nvSpPr>
        <p:spPr bwMode="auto">
          <a:xfrm>
            <a:off x="20638" y="3352800"/>
            <a:ext cx="549275" cy="1468438"/>
          </a:xfrm>
          <a:prstGeom prst="rect">
            <a:avLst/>
          </a:prstGeom>
          <a:noFill/>
          <a:ln w="31750">
            <a:noFill/>
            <a:miter lim="800000"/>
            <a:headEnd/>
            <a:tailEnd/>
          </a:ln>
          <a:effectLst/>
        </p:spPr>
        <p:txBody>
          <a:bodyPr vert="eaVert">
            <a:spAutoFit/>
          </a:bodyPr>
          <a:lstStyle/>
          <a:p>
            <a:pPr algn="ctr"/>
            <a:r>
              <a:rPr lang="en-US" sz="1200" b="1"/>
              <a:t>SpeciesSet.inser</a:t>
            </a:r>
            <a:r>
              <a:rPr lang="en-US" sz="1000" b="1"/>
              <a:t>t</a:t>
            </a:r>
          </a:p>
        </p:txBody>
      </p:sp>
      <p:sp>
        <p:nvSpPr>
          <p:cNvPr id="774215" name="Text Box 71"/>
          <p:cNvSpPr txBox="1">
            <a:spLocks noChangeArrowheads="1"/>
          </p:cNvSpPr>
          <p:nvPr/>
        </p:nvSpPr>
        <p:spPr bwMode="auto">
          <a:xfrm>
            <a:off x="823913" y="3721100"/>
            <a:ext cx="2041525" cy="366713"/>
          </a:xfrm>
          <a:prstGeom prst="rect">
            <a:avLst/>
          </a:prstGeom>
          <a:noFill/>
          <a:ln w="31750">
            <a:noFill/>
            <a:miter lim="800000"/>
            <a:headEnd/>
            <a:tailEnd/>
          </a:ln>
          <a:effectLst/>
        </p:spPr>
        <p:txBody>
          <a:bodyPr wrap="none">
            <a:spAutoFit/>
          </a:bodyPr>
          <a:lstStyle/>
          <a:p>
            <a:pPr algn="ctr"/>
            <a:r>
              <a:rPr lang="en-US" sz="1800"/>
              <a:t>this: SpeciesSet</a:t>
            </a:r>
          </a:p>
        </p:txBody>
      </p:sp>
      <p:sp>
        <p:nvSpPr>
          <p:cNvPr id="774216" name="Oval 72"/>
          <p:cNvSpPr>
            <a:spLocks noChangeArrowheads="1"/>
          </p:cNvSpPr>
          <p:nvPr/>
        </p:nvSpPr>
        <p:spPr bwMode="auto">
          <a:xfrm>
            <a:off x="3505200" y="38100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4217" name="AutoShape 73"/>
          <p:cNvCxnSpPr>
            <a:cxnSpLocks noChangeShapeType="1"/>
            <a:stCxn id="774216" idx="6"/>
            <a:endCxn id="774179" idx="1"/>
          </p:cNvCxnSpPr>
          <p:nvPr/>
        </p:nvCxnSpPr>
        <p:spPr bwMode="auto">
          <a:xfrm flipV="1">
            <a:off x="3597275" y="2409825"/>
            <a:ext cx="2025650" cy="1438275"/>
          </a:xfrm>
          <a:prstGeom prst="bentConnector3">
            <a:avLst>
              <a:gd name="adj1" fmla="val 38634"/>
            </a:avLst>
          </a:prstGeom>
          <a:noFill/>
          <a:ln w="31750">
            <a:solidFill>
              <a:schemeClr val="accent2"/>
            </a:solidFill>
            <a:miter lim="800000"/>
            <a:headEnd/>
            <a:tailEnd type="triangle" w="med" len="med"/>
          </a:ln>
          <a:effectLst/>
        </p:spPr>
      </p:cxnSp>
      <p:sp>
        <p:nvSpPr>
          <p:cNvPr id="774218" name="Text Box 74"/>
          <p:cNvSpPr txBox="1">
            <a:spLocks noChangeArrowheads="1"/>
          </p:cNvSpPr>
          <p:nvPr/>
        </p:nvSpPr>
        <p:spPr bwMode="auto">
          <a:xfrm>
            <a:off x="1463675" y="4262438"/>
            <a:ext cx="1360488" cy="366712"/>
          </a:xfrm>
          <a:prstGeom prst="rect">
            <a:avLst/>
          </a:prstGeom>
          <a:noFill/>
          <a:ln w="31750">
            <a:noFill/>
            <a:miter lim="800000"/>
            <a:headEnd/>
            <a:tailEnd/>
          </a:ln>
          <a:effectLst/>
        </p:spPr>
        <p:txBody>
          <a:bodyPr wrap="none">
            <a:spAutoFit/>
          </a:bodyPr>
          <a:lstStyle/>
          <a:p>
            <a:pPr algn="ctr"/>
            <a:r>
              <a:rPr lang="en-US" sz="1800"/>
              <a:t>s: Species</a:t>
            </a:r>
          </a:p>
        </p:txBody>
      </p:sp>
      <p:sp>
        <p:nvSpPr>
          <p:cNvPr id="774219" name="Oval 75"/>
          <p:cNvSpPr>
            <a:spLocks noChangeArrowheads="1"/>
          </p:cNvSpPr>
          <p:nvPr/>
        </p:nvSpPr>
        <p:spPr bwMode="auto">
          <a:xfrm>
            <a:off x="3505200" y="44958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4220" name="AutoShape 76"/>
          <p:cNvCxnSpPr>
            <a:cxnSpLocks noChangeShapeType="1"/>
            <a:stCxn id="774219" idx="6"/>
            <a:endCxn id="774191" idx="1"/>
          </p:cNvCxnSpPr>
          <p:nvPr/>
        </p:nvCxnSpPr>
        <p:spPr bwMode="auto">
          <a:xfrm flipV="1">
            <a:off x="3597275" y="3232150"/>
            <a:ext cx="1187450" cy="1301750"/>
          </a:xfrm>
          <a:prstGeom prst="bentConnector3">
            <a:avLst>
              <a:gd name="adj1" fmla="val 77139"/>
            </a:avLst>
          </a:prstGeom>
          <a:noFill/>
          <a:ln w="31750">
            <a:solidFill>
              <a:schemeClr val="accent2"/>
            </a:solidFill>
            <a:miter lim="800000"/>
            <a:headEnd/>
            <a:tailEnd type="triangle" w="med" len="med"/>
          </a:ln>
          <a:effectLst/>
        </p:spPr>
      </p:cxnSp>
      <p:sp>
        <p:nvSpPr>
          <p:cNvPr id="774222" name="AutoShape 78"/>
          <p:cNvSpPr>
            <a:spLocks/>
          </p:cNvSpPr>
          <p:nvPr/>
        </p:nvSpPr>
        <p:spPr bwMode="auto">
          <a:xfrm>
            <a:off x="600075" y="3481388"/>
            <a:ext cx="381000" cy="1395412"/>
          </a:xfrm>
          <a:prstGeom prst="leftBrace">
            <a:avLst>
              <a:gd name="adj1" fmla="val 30521"/>
              <a:gd name="adj2" fmla="val 50000"/>
            </a:avLst>
          </a:prstGeom>
          <a:noFill/>
          <a:ln w="31750">
            <a:solidFill>
              <a:schemeClr val="accent2"/>
            </a:solidFill>
            <a:round/>
            <a:headEnd/>
            <a:tailEnd/>
          </a:ln>
          <a:effectLst/>
        </p:spPr>
        <p:txBody>
          <a:bodyPr anchor="ctr">
            <a:spAutoFit/>
          </a:bodyPr>
          <a:lstStyle/>
          <a:p>
            <a:endParaRPr lang="en-US"/>
          </a:p>
        </p:txBody>
      </p:sp>
      <p:sp>
        <p:nvSpPr>
          <p:cNvPr id="774223" name="Text Box 79"/>
          <p:cNvSpPr txBox="1">
            <a:spLocks noChangeArrowheads="1"/>
          </p:cNvSpPr>
          <p:nvPr/>
        </p:nvSpPr>
        <p:spPr bwMode="auto">
          <a:xfrm>
            <a:off x="630238" y="227013"/>
            <a:ext cx="2243137" cy="366712"/>
          </a:xfrm>
          <a:prstGeom prst="rect">
            <a:avLst/>
          </a:prstGeom>
          <a:noFill/>
          <a:ln w="31750">
            <a:noFill/>
            <a:miter lim="800000"/>
            <a:headEnd/>
            <a:tailEnd/>
          </a:ln>
          <a:effectLst/>
        </p:spPr>
        <p:txBody>
          <a:bodyPr wrap="none">
            <a:spAutoFit/>
          </a:bodyPr>
          <a:lstStyle/>
          <a:p>
            <a:pPr algn="ctr"/>
            <a:r>
              <a:rPr lang="en-US" sz="1800"/>
              <a:t>After els.add (s)…</a:t>
            </a:r>
          </a:p>
        </p:txBody>
      </p:sp>
      <p:sp>
        <p:nvSpPr>
          <p:cNvPr id="774224" name="Text Box 80"/>
          <p:cNvSpPr txBox="1">
            <a:spLocks noChangeArrowheads="1"/>
          </p:cNvSpPr>
          <p:nvPr/>
        </p:nvSpPr>
        <p:spPr bwMode="auto">
          <a:xfrm>
            <a:off x="8001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4225" name="Oval 81"/>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4226" name="AutoShape 82"/>
          <p:cNvCxnSpPr>
            <a:cxnSpLocks noChangeShapeType="1"/>
            <a:stCxn id="774225" idx="2"/>
            <a:endCxn id="774191"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83" name="Text Box 77"/>
          <p:cNvSpPr txBox="1">
            <a:spLocks noChangeArrowheads="1"/>
          </p:cNvSpPr>
          <p:nvPr/>
        </p:nvSpPr>
        <p:spPr bwMode="auto">
          <a:xfrm>
            <a:off x="581891" y="4970239"/>
            <a:ext cx="4803119" cy="1785104"/>
          </a:xfrm>
          <a:prstGeom prst="rect">
            <a:avLst/>
          </a:prstGeom>
          <a:solidFill>
            <a:srgbClr val="FFFF99"/>
          </a:solidFill>
          <a:ln w="31750">
            <a:solidFill>
              <a:srgbClr val="FFFF00"/>
            </a:solidFill>
            <a:miter lim="800000"/>
            <a:headEnd/>
            <a:tailEnd/>
          </a:ln>
          <a:effectLst/>
        </p:spPr>
        <p:txBody>
          <a:bodyPr wrap="square">
            <a:spAutoFit/>
          </a:bodyPr>
          <a:lstStyle/>
          <a:p>
            <a:r>
              <a:rPr lang="en-US" sz="1000" dirty="0" smtClean="0"/>
              <a:t>public class Phylogeny {</a:t>
            </a:r>
          </a:p>
          <a:p>
            <a:r>
              <a:rPr lang="en-US" sz="1000" dirty="0" smtClean="0"/>
              <a:t>   static public void main (String </a:t>
            </a:r>
            <a:r>
              <a:rPr lang="en-US" sz="1000" dirty="0" err="1" smtClean="0"/>
              <a:t>args</a:t>
            </a:r>
            <a:r>
              <a:rPr lang="en-US" sz="1000" dirty="0" smtClean="0"/>
              <a:t>[]) {</a:t>
            </a:r>
          </a:p>
          <a:p>
            <a:r>
              <a:rPr lang="en-US" sz="1000" dirty="0" smtClean="0"/>
              <a:t>      </a:t>
            </a:r>
            <a:r>
              <a:rPr lang="en-US" sz="1000" dirty="0" err="1" smtClean="0"/>
              <a:t>SpeciesSet</a:t>
            </a:r>
            <a:r>
              <a:rPr lang="en-US" sz="1000" dirty="0" smtClean="0"/>
              <a:t> </a:t>
            </a:r>
            <a:r>
              <a:rPr lang="en-US" sz="1000" dirty="0" err="1" smtClean="0"/>
              <a:t>ss</a:t>
            </a:r>
            <a:r>
              <a:rPr lang="en-US" sz="1000" dirty="0" smtClean="0"/>
              <a:t> = new </a:t>
            </a:r>
            <a:r>
              <a:rPr lang="en-US" sz="1000" dirty="0" err="1" smtClean="0"/>
              <a:t>SpeciesSet</a:t>
            </a:r>
            <a:r>
              <a:rPr lang="en-US" sz="1000" dirty="0" smtClean="0"/>
              <a:t> ();</a:t>
            </a:r>
          </a:p>
          <a:p>
            <a:r>
              <a:rPr lang="en-US" sz="1000" dirty="0" smtClean="0"/>
              <a:t>      … (open file for reading) </a:t>
            </a:r>
          </a:p>
          <a:p>
            <a:r>
              <a:rPr lang="en-US" sz="1000" dirty="0" smtClean="0"/>
              <a:t>      while (…not end of file…) {</a:t>
            </a:r>
          </a:p>
          <a:p>
            <a:r>
              <a:rPr lang="en-US" sz="1000" dirty="0" smtClean="0"/>
              <a:t>         Species current = new Species (…name from file…, …genome from file…);</a:t>
            </a:r>
          </a:p>
          <a:p>
            <a:r>
              <a:rPr lang="en-US" sz="1000" dirty="0" smtClean="0"/>
              <a:t>         </a:t>
            </a:r>
            <a:r>
              <a:rPr lang="en-US" sz="1000" dirty="0" err="1" smtClean="0"/>
              <a:t>ss.insert</a:t>
            </a:r>
            <a:r>
              <a:rPr lang="en-US" sz="1000" dirty="0" smtClean="0"/>
              <a:t> (current); } }</a:t>
            </a:r>
          </a:p>
          <a:p>
            <a:endParaRPr lang="en-US" sz="1000" dirty="0" smtClean="0"/>
          </a:p>
          <a:p>
            <a:r>
              <a:rPr lang="en-US" sz="1000" dirty="0" smtClean="0"/>
              <a:t>public class </a:t>
            </a:r>
            <a:r>
              <a:rPr lang="en-US" sz="1000" dirty="0" err="1" smtClean="0"/>
              <a:t>SpeciesSet</a:t>
            </a:r>
            <a:r>
              <a:rPr lang="en-US" sz="1000" dirty="0" smtClean="0"/>
              <a:t> { </a:t>
            </a:r>
          </a:p>
          <a:p>
            <a:r>
              <a:rPr lang="en-US" sz="1000" dirty="0" smtClean="0"/>
              <a:t>   private </a:t>
            </a:r>
            <a:r>
              <a:rPr lang="en-US" sz="1000" dirty="0" err="1" smtClean="0"/>
              <a:t>ArrayList</a:t>
            </a:r>
            <a:r>
              <a:rPr lang="en-US" sz="1000" dirty="0" smtClean="0"/>
              <a:t>&lt;Species&gt; </a:t>
            </a:r>
            <a:r>
              <a:rPr lang="en-US" sz="1000" dirty="0" err="1" smtClean="0"/>
              <a:t>els</a:t>
            </a:r>
            <a:r>
              <a:rPr lang="en-US" sz="1000" dirty="0" smtClean="0"/>
              <a:t>; </a:t>
            </a:r>
          </a:p>
          <a:p>
            <a:r>
              <a:rPr lang="en-US" sz="1000" dirty="0" smtClean="0"/>
              <a:t>   public void insert (Species s) { if (</a:t>
            </a:r>
            <a:r>
              <a:rPr lang="en-US" sz="1000" dirty="0" err="1" smtClean="0"/>
              <a:t>getIndex</a:t>
            </a:r>
            <a:r>
              <a:rPr lang="en-US" sz="1000" dirty="0" smtClean="0"/>
              <a:t> (s) &lt; 0) </a:t>
            </a:r>
            <a:r>
              <a:rPr lang="en-US" sz="1000" dirty="0" err="1" smtClean="0"/>
              <a:t>els.add</a:t>
            </a:r>
            <a:r>
              <a:rPr lang="en-US" sz="1000" dirty="0" smtClean="0"/>
              <a:t> (s); }  }</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4224"/>
                                        </p:tgtEl>
                                        <p:attrNameLst>
                                          <p:attrName>style.visibility</p:attrName>
                                        </p:attrNameLst>
                                      </p:cBhvr>
                                      <p:to>
                                        <p:strVal val="visible"/>
                                      </p:to>
                                    </p:set>
                                    <p:animEffect transition="in" filter="fade">
                                      <p:cBhvr>
                                        <p:cTn id="7" dur="2000"/>
                                        <p:tgtEl>
                                          <p:spTgt spid="77422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74226"/>
                                        </p:tgtEl>
                                        <p:attrNameLst>
                                          <p:attrName>style.visibility</p:attrName>
                                        </p:attrNameLst>
                                      </p:cBhvr>
                                      <p:to>
                                        <p:strVal val="visible"/>
                                      </p:to>
                                    </p:set>
                                    <p:animEffect transition="in" filter="diamond(in)">
                                      <p:cBhvr>
                                        <p:cTn id="12" dur="2000"/>
                                        <p:tgtEl>
                                          <p:spTgt spid="774226"/>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774225"/>
                                        </p:tgtEl>
                                        <p:attrNameLst>
                                          <p:attrName>style.visibility</p:attrName>
                                        </p:attrNameLst>
                                      </p:cBhvr>
                                      <p:to>
                                        <p:strVal val="visible"/>
                                      </p:to>
                                    </p:set>
                                    <p:animEffect transition="in" filter="diamond(in)">
                                      <p:cBhvr>
                                        <p:cTn id="15" dur="2000"/>
                                        <p:tgtEl>
                                          <p:spTgt spid="774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224" grpId="0" animBg="1"/>
      <p:bldP spid="774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ChangeArrowheads="1"/>
          </p:cNvSpPr>
          <p:nvPr/>
        </p:nvSpPr>
        <p:spPr bwMode="auto">
          <a:xfrm>
            <a:off x="2841625" y="1136650"/>
            <a:ext cx="1447800" cy="3663950"/>
          </a:xfrm>
          <a:prstGeom prst="rect">
            <a:avLst/>
          </a:prstGeom>
          <a:noFill/>
          <a:ln w="31750">
            <a:solidFill>
              <a:schemeClr val="accent2"/>
            </a:solidFill>
            <a:miter lim="800000"/>
            <a:headEnd/>
            <a:tailEnd/>
          </a:ln>
          <a:effectLst/>
        </p:spPr>
        <p:txBody>
          <a:bodyPr anchor="ctr">
            <a:spAutoFit/>
          </a:bodyPr>
          <a:lstStyle/>
          <a:p>
            <a:endParaRPr lang="en-US"/>
          </a:p>
        </p:txBody>
      </p:sp>
      <p:sp>
        <p:nvSpPr>
          <p:cNvPr id="775171" name="Line 3"/>
          <p:cNvSpPr>
            <a:spLocks noChangeShapeType="1"/>
          </p:cNvSpPr>
          <p:nvPr/>
        </p:nvSpPr>
        <p:spPr bwMode="auto">
          <a:xfrm>
            <a:off x="2841625" y="4794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5172" name="Line 4"/>
          <p:cNvSpPr>
            <a:spLocks noChangeShapeType="1"/>
          </p:cNvSpPr>
          <p:nvPr/>
        </p:nvSpPr>
        <p:spPr bwMode="auto">
          <a:xfrm>
            <a:off x="2841625" y="4794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5173" name="Line 5"/>
          <p:cNvSpPr>
            <a:spLocks noChangeShapeType="1"/>
          </p:cNvSpPr>
          <p:nvPr/>
        </p:nvSpPr>
        <p:spPr bwMode="auto">
          <a:xfrm>
            <a:off x="2841625" y="41846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5174" name="Line 6"/>
          <p:cNvSpPr>
            <a:spLocks noChangeShapeType="1"/>
          </p:cNvSpPr>
          <p:nvPr/>
        </p:nvSpPr>
        <p:spPr bwMode="auto">
          <a:xfrm>
            <a:off x="2841625" y="35750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5175" name="Line 7"/>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5176" name="Line 8"/>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5177" name="Text Box 9"/>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75178" name="Line 10"/>
          <p:cNvSpPr>
            <a:spLocks noChangeShapeType="1"/>
          </p:cNvSpPr>
          <p:nvPr/>
        </p:nvSpPr>
        <p:spPr bwMode="auto">
          <a:xfrm>
            <a:off x="2441575" y="47736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5179" name="Text Box 11"/>
          <p:cNvSpPr txBox="1">
            <a:spLocks noChangeArrowheads="1"/>
          </p:cNvSpPr>
          <p:nvPr/>
        </p:nvSpPr>
        <p:spPr bwMode="auto">
          <a:xfrm>
            <a:off x="881063" y="45672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775180" name="Line 12"/>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5181" name="Text Box 13"/>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75182" name="Text Box 14"/>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75183" name="Text Box 15"/>
          <p:cNvSpPr txBox="1">
            <a:spLocks noChangeArrowheads="1"/>
          </p:cNvSpPr>
          <p:nvPr/>
        </p:nvSpPr>
        <p:spPr bwMode="auto">
          <a:xfrm>
            <a:off x="6850063" y="1903413"/>
            <a:ext cx="1000125" cy="398462"/>
          </a:xfrm>
          <a:prstGeom prst="rect">
            <a:avLst/>
          </a:prstGeom>
          <a:noFill/>
          <a:ln w="31750">
            <a:solidFill>
              <a:srgbClr val="0000CC"/>
            </a:solidFill>
            <a:miter lim="800000"/>
            <a:headEnd/>
            <a:tailEnd/>
          </a:ln>
          <a:effectLst/>
        </p:spPr>
        <p:txBody>
          <a:bodyPr wrap="none">
            <a:spAutoFit/>
          </a:bodyPr>
          <a:lstStyle/>
          <a:p>
            <a:pPr algn="ctr"/>
            <a:r>
              <a:rPr lang="en-US" sz="1800"/>
              <a:t>“Duck”</a:t>
            </a:r>
          </a:p>
        </p:txBody>
      </p:sp>
      <p:sp>
        <p:nvSpPr>
          <p:cNvPr id="775184" name="Text Box 16"/>
          <p:cNvSpPr txBox="1">
            <a:spLocks noChangeArrowheads="1"/>
          </p:cNvSpPr>
          <p:nvPr/>
        </p:nvSpPr>
        <p:spPr bwMode="auto">
          <a:xfrm>
            <a:off x="6891338" y="2484438"/>
            <a:ext cx="1216025" cy="398462"/>
          </a:xfrm>
          <a:prstGeom prst="rect">
            <a:avLst/>
          </a:prstGeom>
          <a:noFill/>
          <a:ln w="31750">
            <a:solidFill>
              <a:srgbClr val="0000CC"/>
            </a:solidFill>
            <a:miter lim="800000"/>
            <a:headEnd/>
            <a:tailEnd/>
          </a:ln>
          <a:effectLst/>
        </p:spPr>
        <p:txBody>
          <a:bodyPr wrap="none">
            <a:spAutoFit/>
          </a:bodyPr>
          <a:lstStyle/>
          <a:p>
            <a:pPr algn="ctr"/>
            <a:r>
              <a:rPr lang="en-US" sz="1800"/>
              <a:t>“CATAG”</a:t>
            </a:r>
          </a:p>
        </p:txBody>
      </p:sp>
      <p:sp>
        <p:nvSpPr>
          <p:cNvPr id="775185" name="Text Box 17"/>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75186" name="Text Box 18"/>
          <p:cNvSpPr txBox="1">
            <a:spLocks noChangeArrowheads="1"/>
          </p:cNvSpPr>
          <p:nvPr/>
        </p:nvSpPr>
        <p:spPr bwMode="auto">
          <a:xfrm>
            <a:off x="5902325" y="917575"/>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5187" name="Oval 19"/>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5188" name="Oval 20"/>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5189" name="AutoShape 21"/>
          <p:cNvCxnSpPr>
            <a:cxnSpLocks noChangeShapeType="1"/>
            <a:stCxn id="775187" idx="6"/>
            <a:endCxn id="775183"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75190" name="AutoShape 22"/>
          <p:cNvCxnSpPr>
            <a:cxnSpLocks noChangeShapeType="1"/>
            <a:stCxn id="775188" idx="6"/>
            <a:endCxn id="775184"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75191" name="Line 23"/>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5192" name="Text Box 24"/>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75193" name="Text Box 25"/>
          <p:cNvSpPr txBox="1">
            <a:spLocks noChangeArrowheads="1"/>
          </p:cNvSpPr>
          <p:nvPr/>
        </p:nvSpPr>
        <p:spPr bwMode="auto">
          <a:xfrm>
            <a:off x="5754688" y="381000"/>
            <a:ext cx="11049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5194" name="Text Box 26"/>
          <p:cNvSpPr txBox="1">
            <a:spLocks noChangeArrowheads="1"/>
          </p:cNvSpPr>
          <p:nvPr/>
        </p:nvSpPr>
        <p:spPr bwMode="auto">
          <a:xfrm>
            <a:off x="984250" y="2509838"/>
            <a:ext cx="1862138" cy="366712"/>
          </a:xfrm>
          <a:prstGeom prst="rect">
            <a:avLst/>
          </a:prstGeom>
          <a:noFill/>
          <a:ln w="31750">
            <a:noFill/>
            <a:miter lim="800000"/>
            <a:headEnd/>
            <a:tailEnd/>
          </a:ln>
          <a:effectLst/>
        </p:spPr>
        <p:txBody>
          <a:bodyPr wrap="none">
            <a:spAutoFit/>
          </a:bodyPr>
          <a:lstStyle/>
          <a:p>
            <a:pPr algn="ctr"/>
            <a:r>
              <a:rPr lang="en-US" sz="1800"/>
              <a:t>ss: SpeciesSet</a:t>
            </a:r>
          </a:p>
        </p:txBody>
      </p:sp>
      <p:sp>
        <p:nvSpPr>
          <p:cNvPr id="775195" name="Oval 27"/>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5196" name="Text Box 28"/>
          <p:cNvSpPr txBox="1">
            <a:spLocks noChangeArrowheads="1"/>
          </p:cNvSpPr>
          <p:nvPr/>
        </p:nvSpPr>
        <p:spPr bwMode="auto">
          <a:xfrm>
            <a:off x="7656513" y="452438"/>
            <a:ext cx="1096962" cy="398462"/>
          </a:xfrm>
          <a:prstGeom prst="rect">
            <a:avLst/>
          </a:prstGeom>
          <a:noFill/>
          <a:ln w="31750">
            <a:solidFill>
              <a:srgbClr val="0000CC"/>
            </a:solidFill>
            <a:miter lim="800000"/>
            <a:headEnd/>
            <a:tailEnd/>
          </a:ln>
          <a:effectLst/>
        </p:spPr>
        <p:txBody>
          <a:bodyPr wrap="none">
            <a:spAutoFit/>
          </a:bodyPr>
          <a:lstStyle/>
          <a:p>
            <a:pPr algn="ctr"/>
            <a:r>
              <a:rPr lang="en-US" sz="1800"/>
              <a:t>“in.spc”</a:t>
            </a:r>
          </a:p>
        </p:txBody>
      </p:sp>
      <p:cxnSp>
        <p:nvCxnSpPr>
          <p:cNvPr id="775197" name="AutoShape 29"/>
          <p:cNvCxnSpPr>
            <a:cxnSpLocks noChangeShapeType="1"/>
            <a:stCxn id="775195" idx="0"/>
            <a:endCxn id="775196"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75198" name="Oval 30"/>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5199" name="Oval 31"/>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5200" name="Oval 32"/>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5201" name="AutoShape 33"/>
          <p:cNvCxnSpPr>
            <a:cxnSpLocks noChangeShapeType="1"/>
            <a:stCxn id="775200" idx="6"/>
            <a:endCxn id="775193"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75202" name="AutoShape 34"/>
          <p:cNvCxnSpPr>
            <a:cxnSpLocks noChangeShapeType="1"/>
            <a:stCxn id="775199" idx="6"/>
            <a:endCxn id="775186"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75203" name="Text Box 35"/>
          <p:cNvSpPr txBox="1">
            <a:spLocks noChangeArrowheads="1"/>
          </p:cNvSpPr>
          <p:nvPr/>
        </p:nvSpPr>
        <p:spPr bwMode="auto">
          <a:xfrm>
            <a:off x="5638800" y="2209800"/>
            <a:ext cx="914400" cy="398463"/>
          </a:xfrm>
          <a:prstGeom prst="rect">
            <a:avLst/>
          </a:prstGeom>
          <a:noFill/>
          <a:ln w="31750">
            <a:solidFill>
              <a:srgbClr val="0000CC"/>
            </a:solidFill>
            <a:miter lim="800000"/>
            <a:headEnd/>
            <a:tailEnd/>
          </a:ln>
          <a:effectLst/>
        </p:spPr>
        <p:txBody>
          <a:bodyPr>
            <a:spAutoFit/>
          </a:bodyPr>
          <a:lstStyle/>
          <a:p>
            <a:r>
              <a:rPr lang="en-US" sz="1800"/>
              <a:t>els: </a:t>
            </a:r>
          </a:p>
        </p:txBody>
      </p:sp>
      <p:cxnSp>
        <p:nvCxnSpPr>
          <p:cNvPr id="775204" name="AutoShape 36"/>
          <p:cNvCxnSpPr>
            <a:cxnSpLocks noChangeShapeType="1"/>
            <a:stCxn id="775198" idx="6"/>
            <a:endCxn id="775203"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75205" name="Oval 37"/>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5206" name="Text Box 38"/>
          <p:cNvSpPr txBox="1">
            <a:spLocks noChangeArrowheads="1"/>
          </p:cNvSpPr>
          <p:nvPr/>
        </p:nvSpPr>
        <p:spPr bwMode="auto">
          <a:xfrm>
            <a:off x="6553200" y="4191000"/>
            <a:ext cx="6858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5207" name="Text Box 39"/>
          <p:cNvSpPr txBox="1">
            <a:spLocks noChangeArrowheads="1"/>
          </p:cNvSpPr>
          <p:nvPr/>
        </p:nvSpPr>
        <p:spPr bwMode="auto">
          <a:xfrm>
            <a:off x="7239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5208" name="Oval 40"/>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5209" name="Oval 41"/>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5210" name="AutoShape 42"/>
          <p:cNvCxnSpPr>
            <a:cxnSpLocks noChangeShapeType="1"/>
            <a:stCxn id="775208" idx="4"/>
            <a:endCxn id="775225"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75211" name="AutoShape 43"/>
          <p:cNvCxnSpPr>
            <a:cxnSpLocks noChangeShapeType="1"/>
            <a:stCxn id="775209"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75212" name="Text Box 44"/>
          <p:cNvSpPr txBox="1">
            <a:spLocks noChangeArrowheads="1"/>
          </p:cNvSpPr>
          <p:nvPr/>
        </p:nvSpPr>
        <p:spPr bwMode="auto">
          <a:xfrm>
            <a:off x="776288" y="3043238"/>
            <a:ext cx="2070100" cy="366712"/>
          </a:xfrm>
          <a:prstGeom prst="rect">
            <a:avLst/>
          </a:prstGeom>
          <a:noFill/>
          <a:ln w="31750">
            <a:noFill/>
            <a:miter lim="800000"/>
            <a:headEnd/>
            <a:tailEnd/>
          </a:ln>
          <a:effectLst/>
        </p:spPr>
        <p:txBody>
          <a:bodyPr wrap="none">
            <a:spAutoFit/>
          </a:bodyPr>
          <a:lstStyle/>
          <a:p>
            <a:pPr algn="ctr"/>
            <a:r>
              <a:rPr lang="en-US" sz="1800"/>
              <a:t>current: Species</a:t>
            </a:r>
          </a:p>
        </p:txBody>
      </p:sp>
      <p:sp>
        <p:nvSpPr>
          <p:cNvPr id="775213" name="Text Box 45"/>
          <p:cNvSpPr txBox="1">
            <a:spLocks noChangeArrowheads="1"/>
          </p:cNvSpPr>
          <p:nvPr/>
        </p:nvSpPr>
        <p:spPr bwMode="auto">
          <a:xfrm>
            <a:off x="4824413" y="3652838"/>
            <a:ext cx="968375" cy="398462"/>
          </a:xfrm>
          <a:prstGeom prst="rect">
            <a:avLst/>
          </a:prstGeom>
          <a:noFill/>
          <a:ln w="31750">
            <a:solidFill>
              <a:srgbClr val="0000CC"/>
            </a:solidFill>
            <a:miter lim="800000"/>
            <a:headEnd/>
            <a:tailEnd/>
          </a:ln>
          <a:effectLst/>
        </p:spPr>
        <p:txBody>
          <a:bodyPr wrap="none">
            <a:spAutoFit/>
          </a:bodyPr>
          <a:lstStyle/>
          <a:p>
            <a:pPr algn="ctr"/>
            <a:r>
              <a:rPr lang="en-US" sz="1800"/>
              <a:t>“Goat”</a:t>
            </a:r>
          </a:p>
        </p:txBody>
      </p:sp>
      <p:sp>
        <p:nvSpPr>
          <p:cNvPr id="775214" name="Text Box 46"/>
          <p:cNvSpPr txBox="1">
            <a:spLocks noChangeArrowheads="1"/>
          </p:cNvSpPr>
          <p:nvPr/>
        </p:nvSpPr>
        <p:spPr bwMode="auto">
          <a:xfrm>
            <a:off x="4619625" y="4186238"/>
            <a:ext cx="1238250" cy="398462"/>
          </a:xfrm>
          <a:prstGeom prst="rect">
            <a:avLst/>
          </a:prstGeom>
          <a:noFill/>
          <a:ln w="31750">
            <a:solidFill>
              <a:srgbClr val="0000CC"/>
            </a:solidFill>
            <a:miter lim="800000"/>
            <a:headEnd/>
            <a:tailEnd/>
          </a:ln>
          <a:effectLst/>
        </p:spPr>
        <p:txBody>
          <a:bodyPr wrap="none">
            <a:spAutoFit/>
          </a:bodyPr>
          <a:lstStyle/>
          <a:p>
            <a:pPr algn="ctr"/>
            <a:r>
              <a:rPr lang="en-US" sz="1800"/>
              <a:t>“CAGTG”</a:t>
            </a:r>
          </a:p>
        </p:txBody>
      </p:sp>
      <p:sp>
        <p:nvSpPr>
          <p:cNvPr id="775215" name="Text Box 47"/>
          <p:cNvSpPr txBox="1">
            <a:spLocks noChangeArrowheads="1"/>
          </p:cNvSpPr>
          <p:nvPr/>
        </p:nvSpPr>
        <p:spPr bwMode="auto">
          <a:xfrm>
            <a:off x="4800600" y="2895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5216" name="Oval 48"/>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5217" name="Oval 49"/>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5218" name="AutoShape 50"/>
          <p:cNvCxnSpPr>
            <a:cxnSpLocks noChangeShapeType="1"/>
            <a:stCxn id="775216" idx="6"/>
            <a:endCxn id="775213"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75219" name="AutoShape 51"/>
          <p:cNvCxnSpPr>
            <a:cxnSpLocks noChangeShapeType="1"/>
            <a:stCxn id="775217" idx="6"/>
            <a:endCxn id="775214"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sp>
        <p:nvSpPr>
          <p:cNvPr id="775220" name="Oval 52"/>
          <p:cNvSpPr>
            <a:spLocks noChangeArrowheads="1"/>
          </p:cNvSpPr>
          <p:nvPr/>
        </p:nvSpPr>
        <p:spPr bwMode="auto">
          <a:xfrm>
            <a:off x="3505200" y="3200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5221" name="AutoShape 53"/>
          <p:cNvCxnSpPr>
            <a:cxnSpLocks noChangeShapeType="1"/>
            <a:stCxn id="775220" idx="6"/>
            <a:endCxn id="775215" idx="1"/>
          </p:cNvCxnSpPr>
          <p:nvPr/>
        </p:nvCxnSpPr>
        <p:spPr bwMode="auto">
          <a:xfrm flipV="1">
            <a:off x="3597275" y="3232150"/>
            <a:ext cx="1187450" cy="6350"/>
          </a:xfrm>
          <a:prstGeom prst="straightConnector1">
            <a:avLst/>
          </a:prstGeom>
          <a:noFill/>
          <a:ln w="31750">
            <a:solidFill>
              <a:schemeClr val="accent2"/>
            </a:solidFill>
            <a:round/>
            <a:headEnd/>
            <a:tailEnd type="triangle" w="med" len="med"/>
          </a:ln>
          <a:effectLst/>
        </p:spPr>
      </p:cxnSp>
      <p:cxnSp>
        <p:nvCxnSpPr>
          <p:cNvPr id="775222" name="AutoShape 54"/>
          <p:cNvCxnSpPr>
            <a:cxnSpLocks noChangeShapeType="1"/>
            <a:stCxn id="775205" idx="4"/>
            <a:endCxn id="775206"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75223" name="Text Box 55"/>
          <p:cNvSpPr txBox="1">
            <a:spLocks noChangeArrowheads="1"/>
          </p:cNvSpPr>
          <p:nvPr/>
        </p:nvSpPr>
        <p:spPr bwMode="auto">
          <a:xfrm>
            <a:off x="6164263" y="5815013"/>
            <a:ext cx="714375" cy="398462"/>
          </a:xfrm>
          <a:prstGeom prst="rect">
            <a:avLst/>
          </a:prstGeom>
          <a:noFill/>
          <a:ln w="31750">
            <a:solidFill>
              <a:srgbClr val="0000CC"/>
            </a:solidFill>
            <a:miter lim="800000"/>
            <a:headEnd/>
            <a:tailEnd/>
          </a:ln>
          <a:effectLst/>
        </p:spPr>
        <p:txBody>
          <a:bodyPr wrap="none">
            <a:spAutoFit/>
          </a:bodyPr>
          <a:lstStyle/>
          <a:p>
            <a:pPr algn="ctr"/>
            <a:r>
              <a:rPr lang="en-US" sz="1800"/>
              <a:t>“Elf”</a:t>
            </a:r>
          </a:p>
        </p:txBody>
      </p:sp>
      <p:sp>
        <p:nvSpPr>
          <p:cNvPr id="775224" name="Text Box 56"/>
          <p:cNvSpPr txBox="1">
            <a:spLocks noChangeArrowheads="1"/>
          </p:cNvSpPr>
          <p:nvPr/>
        </p:nvSpPr>
        <p:spPr bwMode="auto">
          <a:xfrm>
            <a:off x="5872163" y="6319838"/>
            <a:ext cx="1260475" cy="398462"/>
          </a:xfrm>
          <a:prstGeom prst="rect">
            <a:avLst/>
          </a:prstGeom>
          <a:noFill/>
          <a:ln w="31750">
            <a:solidFill>
              <a:srgbClr val="0000CC"/>
            </a:solidFill>
            <a:miter lim="800000"/>
            <a:headEnd/>
            <a:tailEnd/>
          </a:ln>
          <a:effectLst/>
        </p:spPr>
        <p:txBody>
          <a:bodyPr wrap="none">
            <a:spAutoFit/>
          </a:bodyPr>
          <a:lstStyle/>
          <a:p>
            <a:pPr algn="ctr"/>
            <a:r>
              <a:rPr lang="en-US" sz="1800"/>
              <a:t>“CGGTG”</a:t>
            </a:r>
          </a:p>
        </p:txBody>
      </p:sp>
      <p:sp>
        <p:nvSpPr>
          <p:cNvPr id="775225" name="Text Box 57"/>
          <p:cNvSpPr txBox="1">
            <a:spLocks noChangeArrowheads="1"/>
          </p:cNvSpPr>
          <p:nvPr/>
        </p:nvSpPr>
        <p:spPr bwMode="auto">
          <a:xfrm>
            <a:off x="5715000" y="4800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5226" name="Oval 58"/>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5227" name="Oval 59"/>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5228" name="AutoShape 60"/>
          <p:cNvCxnSpPr>
            <a:cxnSpLocks noChangeShapeType="1"/>
            <a:stCxn id="775226" idx="6"/>
            <a:endCxn id="775223"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75229" name="AutoShape 61"/>
          <p:cNvCxnSpPr>
            <a:cxnSpLocks noChangeShapeType="1"/>
            <a:stCxn id="775227" idx="6"/>
            <a:endCxn id="775224"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75230" name="Text Box 62"/>
          <p:cNvSpPr txBox="1">
            <a:spLocks noChangeArrowheads="1"/>
          </p:cNvSpPr>
          <p:nvPr/>
        </p:nvSpPr>
        <p:spPr bwMode="auto">
          <a:xfrm>
            <a:off x="7785100" y="5756275"/>
            <a:ext cx="935038" cy="398463"/>
          </a:xfrm>
          <a:prstGeom prst="rect">
            <a:avLst/>
          </a:prstGeom>
          <a:noFill/>
          <a:ln w="31750">
            <a:solidFill>
              <a:srgbClr val="0000CC"/>
            </a:solidFill>
            <a:miter lim="800000"/>
            <a:headEnd/>
            <a:tailEnd/>
          </a:ln>
          <a:effectLst/>
        </p:spPr>
        <p:txBody>
          <a:bodyPr wrap="none">
            <a:spAutoFit/>
          </a:bodyPr>
          <a:lstStyle/>
          <a:p>
            <a:pPr algn="ctr"/>
            <a:r>
              <a:rPr lang="en-US" sz="1800"/>
              <a:t>“Frog”</a:t>
            </a:r>
          </a:p>
        </p:txBody>
      </p:sp>
      <p:sp>
        <p:nvSpPr>
          <p:cNvPr id="775231" name="Text Box 63"/>
          <p:cNvSpPr txBox="1">
            <a:spLocks noChangeArrowheads="1"/>
          </p:cNvSpPr>
          <p:nvPr/>
        </p:nvSpPr>
        <p:spPr bwMode="auto">
          <a:xfrm>
            <a:off x="7613650" y="6261100"/>
            <a:ext cx="1238250" cy="398463"/>
          </a:xfrm>
          <a:prstGeom prst="rect">
            <a:avLst/>
          </a:prstGeom>
          <a:noFill/>
          <a:ln w="31750">
            <a:solidFill>
              <a:srgbClr val="0000CC"/>
            </a:solidFill>
            <a:miter lim="800000"/>
            <a:headEnd/>
            <a:tailEnd/>
          </a:ln>
          <a:effectLst/>
        </p:spPr>
        <p:txBody>
          <a:bodyPr wrap="none">
            <a:spAutoFit/>
          </a:bodyPr>
          <a:lstStyle/>
          <a:p>
            <a:pPr algn="ctr"/>
            <a:r>
              <a:rPr lang="en-US" sz="1800"/>
              <a:t>“CGATG”</a:t>
            </a:r>
          </a:p>
        </p:txBody>
      </p:sp>
      <p:sp>
        <p:nvSpPr>
          <p:cNvPr id="775232" name="Text Box 64"/>
          <p:cNvSpPr txBox="1">
            <a:spLocks noChangeArrowheads="1"/>
          </p:cNvSpPr>
          <p:nvPr/>
        </p:nvSpPr>
        <p:spPr bwMode="auto">
          <a:xfrm>
            <a:off x="7445375" y="4741863"/>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5233" name="Oval 65"/>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5234" name="Oval 66"/>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5235" name="AutoShape 67"/>
          <p:cNvCxnSpPr>
            <a:cxnSpLocks noChangeShapeType="1"/>
            <a:stCxn id="775233" idx="6"/>
            <a:endCxn id="775230"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75236" name="AutoShape 68"/>
          <p:cNvCxnSpPr>
            <a:cxnSpLocks noChangeShapeType="1"/>
            <a:stCxn id="775234" idx="6"/>
            <a:endCxn id="775231"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75237" name="AutoShape 69"/>
          <p:cNvSpPr>
            <a:spLocks/>
          </p:cNvSpPr>
          <p:nvPr/>
        </p:nvSpPr>
        <p:spPr bwMode="auto">
          <a:xfrm>
            <a:off x="685800" y="1371600"/>
            <a:ext cx="381000" cy="2057400"/>
          </a:xfrm>
          <a:prstGeom prst="leftBrace">
            <a:avLst>
              <a:gd name="adj1" fmla="val 45000"/>
              <a:gd name="adj2" fmla="val 50000"/>
            </a:avLst>
          </a:prstGeom>
          <a:noFill/>
          <a:ln w="31750">
            <a:solidFill>
              <a:schemeClr val="accent2"/>
            </a:solidFill>
            <a:round/>
            <a:headEnd/>
            <a:tailEnd/>
          </a:ln>
          <a:effectLst/>
        </p:spPr>
        <p:txBody>
          <a:bodyPr wrap="none" anchor="ctr">
            <a:spAutoFit/>
          </a:bodyPr>
          <a:lstStyle/>
          <a:p>
            <a:endParaRPr lang="en-US"/>
          </a:p>
        </p:txBody>
      </p:sp>
      <p:sp>
        <p:nvSpPr>
          <p:cNvPr id="775238" name="Text Box 70"/>
          <p:cNvSpPr txBox="1">
            <a:spLocks noChangeArrowheads="1"/>
          </p:cNvSpPr>
          <p:nvPr/>
        </p:nvSpPr>
        <p:spPr bwMode="auto">
          <a:xfrm>
            <a:off x="20638" y="3352800"/>
            <a:ext cx="549275" cy="1468438"/>
          </a:xfrm>
          <a:prstGeom prst="rect">
            <a:avLst/>
          </a:prstGeom>
          <a:noFill/>
          <a:ln w="31750">
            <a:noFill/>
            <a:miter lim="800000"/>
            <a:headEnd/>
            <a:tailEnd/>
          </a:ln>
          <a:effectLst/>
        </p:spPr>
        <p:txBody>
          <a:bodyPr vert="eaVert">
            <a:spAutoFit/>
          </a:bodyPr>
          <a:lstStyle/>
          <a:p>
            <a:pPr algn="ctr"/>
            <a:r>
              <a:rPr lang="en-US" sz="1200" b="1"/>
              <a:t>SpeciesSet.inser</a:t>
            </a:r>
            <a:r>
              <a:rPr lang="en-US" sz="1000" b="1"/>
              <a:t>t</a:t>
            </a:r>
          </a:p>
        </p:txBody>
      </p:sp>
      <p:sp>
        <p:nvSpPr>
          <p:cNvPr id="775239" name="Text Box 71"/>
          <p:cNvSpPr txBox="1">
            <a:spLocks noChangeArrowheads="1"/>
          </p:cNvSpPr>
          <p:nvPr/>
        </p:nvSpPr>
        <p:spPr bwMode="auto">
          <a:xfrm>
            <a:off x="823913" y="3721100"/>
            <a:ext cx="2041525" cy="366713"/>
          </a:xfrm>
          <a:prstGeom prst="rect">
            <a:avLst/>
          </a:prstGeom>
          <a:noFill/>
          <a:ln w="31750">
            <a:noFill/>
            <a:miter lim="800000"/>
            <a:headEnd/>
            <a:tailEnd/>
          </a:ln>
          <a:effectLst/>
        </p:spPr>
        <p:txBody>
          <a:bodyPr wrap="none">
            <a:spAutoFit/>
          </a:bodyPr>
          <a:lstStyle/>
          <a:p>
            <a:pPr algn="ctr"/>
            <a:r>
              <a:rPr lang="en-US" sz="1800"/>
              <a:t>this: SpeciesSet</a:t>
            </a:r>
          </a:p>
        </p:txBody>
      </p:sp>
      <p:sp>
        <p:nvSpPr>
          <p:cNvPr id="775240" name="Oval 72"/>
          <p:cNvSpPr>
            <a:spLocks noChangeArrowheads="1"/>
          </p:cNvSpPr>
          <p:nvPr/>
        </p:nvSpPr>
        <p:spPr bwMode="auto">
          <a:xfrm>
            <a:off x="3505200" y="38100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5241" name="AutoShape 73"/>
          <p:cNvCxnSpPr>
            <a:cxnSpLocks noChangeShapeType="1"/>
            <a:stCxn id="775240" idx="6"/>
            <a:endCxn id="775203" idx="1"/>
          </p:cNvCxnSpPr>
          <p:nvPr/>
        </p:nvCxnSpPr>
        <p:spPr bwMode="auto">
          <a:xfrm flipV="1">
            <a:off x="3597275" y="2409825"/>
            <a:ext cx="2025650" cy="1438275"/>
          </a:xfrm>
          <a:prstGeom prst="bentConnector3">
            <a:avLst>
              <a:gd name="adj1" fmla="val 38634"/>
            </a:avLst>
          </a:prstGeom>
          <a:noFill/>
          <a:ln w="31750">
            <a:solidFill>
              <a:schemeClr val="accent2"/>
            </a:solidFill>
            <a:miter lim="800000"/>
            <a:headEnd/>
            <a:tailEnd type="triangle" w="med" len="med"/>
          </a:ln>
          <a:effectLst/>
        </p:spPr>
      </p:cxnSp>
      <p:sp>
        <p:nvSpPr>
          <p:cNvPr id="775242" name="Text Box 74"/>
          <p:cNvSpPr txBox="1">
            <a:spLocks noChangeArrowheads="1"/>
          </p:cNvSpPr>
          <p:nvPr/>
        </p:nvSpPr>
        <p:spPr bwMode="auto">
          <a:xfrm>
            <a:off x="1463675" y="4262438"/>
            <a:ext cx="1360488" cy="366712"/>
          </a:xfrm>
          <a:prstGeom prst="rect">
            <a:avLst/>
          </a:prstGeom>
          <a:noFill/>
          <a:ln w="31750">
            <a:noFill/>
            <a:miter lim="800000"/>
            <a:headEnd/>
            <a:tailEnd/>
          </a:ln>
          <a:effectLst/>
        </p:spPr>
        <p:txBody>
          <a:bodyPr wrap="none">
            <a:spAutoFit/>
          </a:bodyPr>
          <a:lstStyle/>
          <a:p>
            <a:pPr algn="ctr"/>
            <a:r>
              <a:rPr lang="en-US" sz="1800"/>
              <a:t>s: Species</a:t>
            </a:r>
          </a:p>
        </p:txBody>
      </p:sp>
      <p:sp>
        <p:nvSpPr>
          <p:cNvPr id="775243" name="Oval 75"/>
          <p:cNvSpPr>
            <a:spLocks noChangeArrowheads="1"/>
          </p:cNvSpPr>
          <p:nvPr/>
        </p:nvSpPr>
        <p:spPr bwMode="auto">
          <a:xfrm>
            <a:off x="3505200" y="44958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5244" name="AutoShape 76"/>
          <p:cNvCxnSpPr>
            <a:cxnSpLocks noChangeShapeType="1"/>
            <a:stCxn id="775243" idx="6"/>
            <a:endCxn id="775215" idx="1"/>
          </p:cNvCxnSpPr>
          <p:nvPr/>
        </p:nvCxnSpPr>
        <p:spPr bwMode="auto">
          <a:xfrm flipV="1">
            <a:off x="3597275" y="3232150"/>
            <a:ext cx="1187450" cy="1301750"/>
          </a:xfrm>
          <a:prstGeom prst="bentConnector3">
            <a:avLst>
              <a:gd name="adj1" fmla="val 77139"/>
            </a:avLst>
          </a:prstGeom>
          <a:noFill/>
          <a:ln w="31750">
            <a:solidFill>
              <a:schemeClr val="accent2"/>
            </a:solidFill>
            <a:miter lim="800000"/>
            <a:headEnd/>
            <a:tailEnd type="triangle" w="med" len="med"/>
          </a:ln>
          <a:effectLst/>
        </p:spPr>
      </p:cxnSp>
      <p:sp>
        <p:nvSpPr>
          <p:cNvPr id="775246" name="AutoShape 78"/>
          <p:cNvSpPr>
            <a:spLocks/>
          </p:cNvSpPr>
          <p:nvPr/>
        </p:nvSpPr>
        <p:spPr bwMode="auto">
          <a:xfrm>
            <a:off x="600075" y="3481388"/>
            <a:ext cx="381000" cy="1395412"/>
          </a:xfrm>
          <a:prstGeom prst="leftBrace">
            <a:avLst>
              <a:gd name="adj1" fmla="val 30521"/>
              <a:gd name="adj2" fmla="val 50000"/>
            </a:avLst>
          </a:prstGeom>
          <a:noFill/>
          <a:ln w="31750">
            <a:solidFill>
              <a:schemeClr val="accent2"/>
            </a:solidFill>
            <a:round/>
            <a:headEnd/>
            <a:tailEnd/>
          </a:ln>
          <a:effectLst/>
        </p:spPr>
        <p:txBody>
          <a:bodyPr anchor="ctr">
            <a:spAutoFit/>
          </a:bodyPr>
          <a:lstStyle/>
          <a:p>
            <a:endParaRPr lang="en-US"/>
          </a:p>
        </p:txBody>
      </p:sp>
      <p:sp>
        <p:nvSpPr>
          <p:cNvPr id="775247" name="Text Box 79"/>
          <p:cNvSpPr txBox="1">
            <a:spLocks noChangeArrowheads="1"/>
          </p:cNvSpPr>
          <p:nvPr/>
        </p:nvSpPr>
        <p:spPr bwMode="auto">
          <a:xfrm>
            <a:off x="115888" y="227013"/>
            <a:ext cx="3270250" cy="366712"/>
          </a:xfrm>
          <a:prstGeom prst="rect">
            <a:avLst/>
          </a:prstGeom>
          <a:noFill/>
          <a:ln w="31750">
            <a:noFill/>
            <a:miter lim="800000"/>
            <a:headEnd/>
            <a:tailEnd/>
          </a:ln>
          <a:effectLst/>
        </p:spPr>
        <p:txBody>
          <a:bodyPr wrap="none">
            <a:spAutoFit/>
          </a:bodyPr>
          <a:lstStyle/>
          <a:p>
            <a:pPr algn="ctr"/>
            <a:r>
              <a:rPr lang="en-US" sz="1800"/>
              <a:t>SpeciesSet.insert returns…</a:t>
            </a:r>
          </a:p>
        </p:txBody>
      </p:sp>
      <p:sp>
        <p:nvSpPr>
          <p:cNvPr id="775248" name="Text Box 80"/>
          <p:cNvSpPr txBox="1">
            <a:spLocks noChangeArrowheads="1"/>
          </p:cNvSpPr>
          <p:nvPr/>
        </p:nvSpPr>
        <p:spPr bwMode="auto">
          <a:xfrm>
            <a:off x="8001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5249" name="Oval 81"/>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5250" name="AutoShape 82"/>
          <p:cNvCxnSpPr>
            <a:cxnSpLocks noChangeShapeType="1"/>
            <a:stCxn id="775249" idx="2"/>
            <a:endCxn id="775215"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83" name="Text Box 77"/>
          <p:cNvSpPr txBox="1">
            <a:spLocks noChangeArrowheads="1"/>
          </p:cNvSpPr>
          <p:nvPr/>
        </p:nvSpPr>
        <p:spPr bwMode="auto">
          <a:xfrm>
            <a:off x="581891" y="4970239"/>
            <a:ext cx="4803119" cy="1785104"/>
          </a:xfrm>
          <a:prstGeom prst="rect">
            <a:avLst/>
          </a:prstGeom>
          <a:solidFill>
            <a:srgbClr val="FFFF99"/>
          </a:solidFill>
          <a:ln w="31750">
            <a:solidFill>
              <a:srgbClr val="FFFF00"/>
            </a:solidFill>
            <a:miter lim="800000"/>
            <a:headEnd/>
            <a:tailEnd/>
          </a:ln>
          <a:effectLst/>
        </p:spPr>
        <p:txBody>
          <a:bodyPr wrap="square">
            <a:spAutoFit/>
          </a:bodyPr>
          <a:lstStyle/>
          <a:p>
            <a:r>
              <a:rPr lang="en-US" sz="1000" dirty="0" smtClean="0"/>
              <a:t>public class Phylogeny {</a:t>
            </a:r>
          </a:p>
          <a:p>
            <a:r>
              <a:rPr lang="en-US" sz="1000" dirty="0" smtClean="0"/>
              <a:t>   static public void main (String </a:t>
            </a:r>
            <a:r>
              <a:rPr lang="en-US" sz="1000" dirty="0" err="1" smtClean="0"/>
              <a:t>args</a:t>
            </a:r>
            <a:r>
              <a:rPr lang="en-US" sz="1000" dirty="0" smtClean="0"/>
              <a:t>[]) {</a:t>
            </a:r>
          </a:p>
          <a:p>
            <a:r>
              <a:rPr lang="en-US" sz="1000" dirty="0" smtClean="0"/>
              <a:t>      </a:t>
            </a:r>
            <a:r>
              <a:rPr lang="en-US" sz="1000" dirty="0" err="1" smtClean="0"/>
              <a:t>SpeciesSet</a:t>
            </a:r>
            <a:r>
              <a:rPr lang="en-US" sz="1000" dirty="0" smtClean="0"/>
              <a:t> </a:t>
            </a:r>
            <a:r>
              <a:rPr lang="en-US" sz="1000" dirty="0" err="1" smtClean="0"/>
              <a:t>ss</a:t>
            </a:r>
            <a:r>
              <a:rPr lang="en-US" sz="1000" dirty="0" smtClean="0"/>
              <a:t> = new </a:t>
            </a:r>
            <a:r>
              <a:rPr lang="en-US" sz="1000" dirty="0" err="1" smtClean="0"/>
              <a:t>SpeciesSet</a:t>
            </a:r>
            <a:r>
              <a:rPr lang="en-US" sz="1000" dirty="0" smtClean="0"/>
              <a:t> ();</a:t>
            </a:r>
          </a:p>
          <a:p>
            <a:r>
              <a:rPr lang="en-US" sz="1000" dirty="0" smtClean="0"/>
              <a:t>      … (open file for reading) </a:t>
            </a:r>
          </a:p>
          <a:p>
            <a:r>
              <a:rPr lang="en-US" sz="1000" dirty="0" smtClean="0"/>
              <a:t>      while (…not end of file…) {</a:t>
            </a:r>
          </a:p>
          <a:p>
            <a:r>
              <a:rPr lang="en-US" sz="1000" dirty="0" smtClean="0"/>
              <a:t>         Species current = new Species (…name from file…, …genome from file…);</a:t>
            </a:r>
          </a:p>
          <a:p>
            <a:r>
              <a:rPr lang="en-US" sz="1000" dirty="0" smtClean="0"/>
              <a:t>         </a:t>
            </a:r>
            <a:r>
              <a:rPr lang="en-US" sz="1000" dirty="0" err="1" smtClean="0"/>
              <a:t>ss.insert</a:t>
            </a:r>
            <a:r>
              <a:rPr lang="en-US" sz="1000" dirty="0" smtClean="0"/>
              <a:t> (current); } }</a:t>
            </a:r>
          </a:p>
          <a:p>
            <a:endParaRPr lang="en-US" sz="1000" dirty="0" smtClean="0"/>
          </a:p>
          <a:p>
            <a:r>
              <a:rPr lang="en-US" sz="1000" dirty="0" smtClean="0"/>
              <a:t>public class </a:t>
            </a:r>
            <a:r>
              <a:rPr lang="en-US" sz="1000" dirty="0" err="1" smtClean="0"/>
              <a:t>SpeciesSet</a:t>
            </a:r>
            <a:r>
              <a:rPr lang="en-US" sz="1000" dirty="0" smtClean="0"/>
              <a:t> { </a:t>
            </a:r>
          </a:p>
          <a:p>
            <a:r>
              <a:rPr lang="en-US" sz="1000" dirty="0" smtClean="0"/>
              <a:t>   private </a:t>
            </a:r>
            <a:r>
              <a:rPr lang="en-US" sz="1000" dirty="0" err="1" smtClean="0"/>
              <a:t>ArrayList</a:t>
            </a:r>
            <a:r>
              <a:rPr lang="en-US" sz="1000" dirty="0" smtClean="0"/>
              <a:t>&lt;Species&gt; </a:t>
            </a:r>
            <a:r>
              <a:rPr lang="en-US" sz="1000" dirty="0" err="1" smtClean="0"/>
              <a:t>els</a:t>
            </a:r>
            <a:r>
              <a:rPr lang="en-US" sz="1000" dirty="0" smtClean="0"/>
              <a:t>; </a:t>
            </a:r>
          </a:p>
          <a:p>
            <a:r>
              <a:rPr lang="en-US" sz="1000" dirty="0" smtClean="0"/>
              <a:t>   public void insert (Species s) { if (</a:t>
            </a:r>
            <a:r>
              <a:rPr lang="en-US" sz="1000" dirty="0" err="1" smtClean="0"/>
              <a:t>getIndex</a:t>
            </a:r>
            <a:r>
              <a:rPr lang="en-US" sz="1000" dirty="0" smtClean="0"/>
              <a:t> (s) &lt; 0) </a:t>
            </a:r>
            <a:r>
              <a:rPr lang="en-US" sz="1000" dirty="0" err="1" smtClean="0"/>
              <a:t>els.add</a:t>
            </a:r>
            <a:r>
              <a:rPr lang="en-US" sz="1000" dirty="0" smtClean="0"/>
              <a:t> (s); }  }</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grpId="0" nodeType="clickEffect">
                                  <p:stCondLst>
                                    <p:cond delay="0"/>
                                  </p:stCondLst>
                                  <p:childTnLst>
                                    <p:animEffect transition="out" filter="fade">
                                      <p:cBhvr>
                                        <p:cTn id="6" dur="2000"/>
                                        <p:tgtEl>
                                          <p:spTgt spid="775246"/>
                                        </p:tgtEl>
                                      </p:cBhvr>
                                    </p:animEffect>
                                    <p:anim calcmode="lin" valueType="num">
                                      <p:cBhvr>
                                        <p:cTn id="7" dur="2000"/>
                                        <p:tgtEl>
                                          <p:spTgt spid="775246"/>
                                        </p:tgtEl>
                                        <p:attrNameLst>
                                          <p:attrName>style.rotation</p:attrName>
                                        </p:attrNameLst>
                                      </p:cBhvr>
                                      <p:tavLst>
                                        <p:tav tm="0">
                                          <p:val>
                                            <p:fltVal val="0"/>
                                          </p:val>
                                        </p:tav>
                                        <p:tav tm="100000">
                                          <p:val>
                                            <p:fltVal val="720"/>
                                          </p:val>
                                        </p:tav>
                                      </p:tavLst>
                                    </p:anim>
                                    <p:anim calcmode="lin" valueType="num">
                                      <p:cBhvr>
                                        <p:cTn id="8" dur="2000"/>
                                        <p:tgtEl>
                                          <p:spTgt spid="775246"/>
                                        </p:tgtEl>
                                        <p:attrNameLst>
                                          <p:attrName>ppt_h</p:attrName>
                                        </p:attrNameLst>
                                      </p:cBhvr>
                                      <p:tavLst>
                                        <p:tav tm="0">
                                          <p:val>
                                            <p:strVal val="ppt_h"/>
                                          </p:val>
                                        </p:tav>
                                        <p:tav tm="100000">
                                          <p:val>
                                            <p:fltVal val="0"/>
                                          </p:val>
                                        </p:tav>
                                      </p:tavLst>
                                    </p:anim>
                                    <p:anim calcmode="lin" valueType="num">
                                      <p:cBhvr>
                                        <p:cTn id="9" dur="2000"/>
                                        <p:tgtEl>
                                          <p:spTgt spid="775246"/>
                                        </p:tgtEl>
                                        <p:attrNameLst>
                                          <p:attrName>ppt_w</p:attrName>
                                        </p:attrNameLst>
                                      </p:cBhvr>
                                      <p:tavLst>
                                        <p:tav tm="0">
                                          <p:val>
                                            <p:strVal val="ppt_w"/>
                                          </p:val>
                                        </p:tav>
                                        <p:tav tm="100000">
                                          <p:val>
                                            <p:fltVal val="0"/>
                                          </p:val>
                                        </p:tav>
                                      </p:tavLst>
                                    </p:anim>
                                    <p:set>
                                      <p:cBhvr>
                                        <p:cTn id="10" dur="1" fill="hold">
                                          <p:stCondLst>
                                            <p:cond delay="1999"/>
                                          </p:stCondLst>
                                        </p:cTn>
                                        <p:tgtEl>
                                          <p:spTgt spid="775246"/>
                                        </p:tgtEl>
                                        <p:attrNameLst>
                                          <p:attrName>style.visibility</p:attrName>
                                        </p:attrNameLst>
                                      </p:cBhvr>
                                      <p:to>
                                        <p:strVal val="hidden"/>
                                      </p:to>
                                    </p:set>
                                  </p:childTnLst>
                                </p:cTn>
                              </p:par>
                              <p:par>
                                <p:cTn id="11" presetID="35" presetClass="exit" presetSubtype="0" fill="hold" grpId="0" nodeType="withEffect">
                                  <p:stCondLst>
                                    <p:cond delay="0"/>
                                  </p:stCondLst>
                                  <p:childTnLst>
                                    <p:animEffect transition="out" filter="fade">
                                      <p:cBhvr>
                                        <p:cTn id="12" dur="2000"/>
                                        <p:tgtEl>
                                          <p:spTgt spid="775238"/>
                                        </p:tgtEl>
                                      </p:cBhvr>
                                    </p:animEffect>
                                    <p:anim calcmode="lin" valueType="num">
                                      <p:cBhvr>
                                        <p:cTn id="13" dur="2000"/>
                                        <p:tgtEl>
                                          <p:spTgt spid="775238"/>
                                        </p:tgtEl>
                                        <p:attrNameLst>
                                          <p:attrName>style.rotation</p:attrName>
                                        </p:attrNameLst>
                                      </p:cBhvr>
                                      <p:tavLst>
                                        <p:tav tm="0">
                                          <p:val>
                                            <p:fltVal val="0"/>
                                          </p:val>
                                        </p:tav>
                                        <p:tav tm="100000">
                                          <p:val>
                                            <p:fltVal val="720"/>
                                          </p:val>
                                        </p:tav>
                                      </p:tavLst>
                                    </p:anim>
                                    <p:anim calcmode="lin" valueType="num">
                                      <p:cBhvr>
                                        <p:cTn id="14" dur="2000"/>
                                        <p:tgtEl>
                                          <p:spTgt spid="775238"/>
                                        </p:tgtEl>
                                        <p:attrNameLst>
                                          <p:attrName>ppt_h</p:attrName>
                                        </p:attrNameLst>
                                      </p:cBhvr>
                                      <p:tavLst>
                                        <p:tav tm="0">
                                          <p:val>
                                            <p:strVal val="ppt_h"/>
                                          </p:val>
                                        </p:tav>
                                        <p:tav tm="100000">
                                          <p:val>
                                            <p:fltVal val="0"/>
                                          </p:val>
                                        </p:tav>
                                      </p:tavLst>
                                    </p:anim>
                                    <p:anim calcmode="lin" valueType="num">
                                      <p:cBhvr>
                                        <p:cTn id="15" dur="2000"/>
                                        <p:tgtEl>
                                          <p:spTgt spid="775238"/>
                                        </p:tgtEl>
                                        <p:attrNameLst>
                                          <p:attrName>ppt_w</p:attrName>
                                        </p:attrNameLst>
                                      </p:cBhvr>
                                      <p:tavLst>
                                        <p:tav tm="0">
                                          <p:val>
                                            <p:strVal val="ppt_w"/>
                                          </p:val>
                                        </p:tav>
                                        <p:tav tm="100000">
                                          <p:val>
                                            <p:fltVal val="0"/>
                                          </p:val>
                                        </p:tav>
                                      </p:tavLst>
                                    </p:anim>
                                    <p:set>
                                      <p:cBhvr>
                                        <p:cTn id="16" dur="1" fill="hold">
                                          <p:stCondLst>
                                            <p:cond delay="1999"/>
                                          </p:stCondLst>
                                        </p:cTn>
                                        <p:tgtEl>
                                          <p:spTgt spid="775238"/>
                                        </p:tgtEl>
                                        <p:attrNameLst>
                                          <p:attrName>style.visibility</p:attrName>
                                        </p:attrNameLst>
                                      </p:cBhvr>
                                      <p:to>
                                        <p:strVal val="hidden"/>
                                      </p:to>
                                    </p:set>
                                  </p:childTnLst>
                                </p:cTn>
                              </p:par>
                              <p:par>
                                <p:cTn id="17" presetID="35" presetClass="exit" presetSubtype="0" fill="hold" grpId="0" nodeType="withEffect">
                                  <p:stCondLst>
                                    <p:cond delay="0"/>
                                  </p:stCondLst>
                                  <p:childTnLst>
                                    <p:animEffect transition="out" filter="fade">
                                      <p:cBhvr>
                                        <p:cTn id="18" dur="2000"/>
                                        <p:tgtEl>
                                          <p:spTgt spid="775242"/>
                                        </p:tgtEl>
                                      </p:cBhvr>
                                    </p:animEffect>
                                    <p:anim calcmode="lin" valueType="num">
                                      <p:cBhvr>
                                        <p:cTn id="19" dur="2000"/>
                                        <p:tgtEl>
                                          <p:spTgt spid="775242"/>
                                        </p:tgtEl>
                                        <p:attrNameLst>
                                          <p:attrName>style.rotation</p:attrName>
                                        </p:attrNameLst>
                                      </p:cBhvr>
                                      <p:tavLst>
                                        <p:tav tm="0">
                                          <p:val>
                                            <p:fltVal val="0"/>
                                          </p:val>
                                        </p:tav>
                                        <p:tav tm="100000">
                                          <p:val>
                                            <p:fltVal val="720"/>
                                          </p:val>
                                        </p:tav>
                                      </p:tavLst>
                                    </p:anim>
                                    <p:anim calcmode="lin" valueType="num">
                                      <p:cBhvr>
                                        <p:cTn id="20" dur="2000"/>
                                        <p:tgtEl>
                                          <p:spTgt spid="775242"/>
                                        </p:tgtEl>
                                        <p:attrNameLst>
                                          <p:attrName>ppt_h</p:attrName>
                                        </p:attrNameLst>
                                      </p:cBhvr>
                                      <p:tavLst>
                                        <p:tav tm="0">
                                          <p:val>
                                            <p:strVal val="ppt_h"/>
                                          </p:val>
                                        </p:tav>
                                        <p:tav tm="100000">
                                          <p:val>
                                            <p:fltVal val="0"/>
                                          </p:val>
                                        </p:tav>
                                      </p:tavLst>
                                    </p:anim>
                                    <p:anim calcmode="lin" valueType="num">
                                      <p:cBhvr>
                                        <p:cTn id="21" dur="2000"/>
                                        <p:tgtEl>
                                          <p:spTgt spid="775242"/>
                                        </p:tgtEl>
                                        <p:attrNameLst>
                                          <p:attrName>ppt_w</p:attrName>
                                        </p:attrNameLst>
                                      </p:cBhvr>
                                      <p:tavLst>
                                        <p:tav tm="0">
                                          <p:val>
                                            <p:strVal val="ppt_w"/>
                                          </p:val>
                                        </p:tav>
                                        <p:tav tm="100000">
                                          <p:val>
                                            <p:fltVal val="0"/>
                                          </p:val>
                                        </p:tav>
                                      </p:tavLst>
                                    </p:anim>
                                    <p:set>
                                      <p:cBhvr>
                                        <p:cTn id="22" dur="1" fill="hold">
                                          <p:stCondLst>
                                            <p:cond delay="1999"/>
                                          </p:stCondLst>
                                        </p:cTn>
                                        <p:tgtEl>
                                          <p:spTgt spid="775242"/>
                                        </p:tgtEl>
                                        <p:attrNameLst>
                                          <p:attrName>style.visibility</p:attrName>
                                        </p:attrNameLst>
                                      </p:cBhvr>
                                      <p:to>
                                        <p:strVal val="hidden"/>
                                      </p:to>
                                    </p:set>
                                  </p:childTnLst>
                                </p:cTn>
                              </p:par>
                              <p:par>
                                <p:cTn id="23" presetID="35" presetClass="exit" presetSubtype="0" fill="hold" grpId="0" nodeType="withEffect">
                                  <p:stCondLst>
                                    <p:cond delay="0"/>
                                  </p:stCondLst>
                                  <p:childTnLst>
                                    <p:animEffect transition="out" filter="fade">
                                      <p:cBhvr>
                                        <p:cTn id="24" dur="2000"/>
                                        <p:tgtEl>
                                          <p:spTgt spid="775239"/>
                                        </p:tgtEl>
                                      </p:cBhvr>
                                    </p:animEffect>
                                    <p:anim calcmode="lin" valueType="num">
                                      <p:cBhvr>
                                        <p:cTn id="25" dur="2000"/>
                                        <p:tgtEl>
                                          <p:spTgt spid="775239"/>
                                        </p:tgtEl>
                                        <p:attrNameLst>
                                          <p:attrName>style.rotation</p:attrName>
                                        </p:attrNameLst>
                                      </p:cBhvr>
                                      <p:tavLst>
                                        <p:tav tm="0">
                                          <p:val>
                                            <p:fltVal val="0"/>
                                          </p:val>
                                        </p:tav>
                                        <p:tav tm="100000">
                                          <p:val>
                                            <p:fltVal val="720"/>
                                          </p:val>
                                        </p:tav>
                                      </p:tavLst>
                                    </p:anim>
                                    <p:anim calcmode="lin" valueType="num">
                                      <p:cBhvr>
                                        <p:cTn id="26" dur="2000"/>
                                        <p:tgtEl>
                                          <p:spTgt spid="775239"/>
                                        </p:tgtEl>
                                        <p:attrNameLst>
                                          <p:attrName>ppt_h</p:attrName>
                                        </p:attrNameLst>
                                      </p:cBhvr>
                                      <p:tavLst>
                                        <p:tav tm="0">
                                          <p:val>
                                            <p:strVal val="ppt_h"/>
                                          </p:val>
                                        </p:tav>
                                        <p:tav tm="100000">
                                          <p:val>
                                            <p:fltVal val="0"/>
                                          </p:val>
                                        </p:tav>
                                      </p:tavLst>
                                    </p:anim>
                                    <p:anim calcmode="lin" valueType="num">
                                      <p:cBhvr>
                                        <p:cTn id="27" dur="2000"/>
                                        <p:tgtEl>
                                          <p:spTgt spid="775239"/>
                                        </p:tgtEl>
                                        <p:attrNameLst>
                                          <p:attrName>ppt_w</p:attrName>
                                        </p:attrNameLst>
                                      </p:cBhvr>
                                      <p:tavLst>
                                        <p:tav tm="0">
                                          <p:val>
                                            <p:strVal val="ppt_w"/>
                                          </p:val>
                                        </p:tav>
                                        <p:tav tm="100000">
                                          <p:val>
                                            <p:fltVal val="0"/>
                                          </p:val>
                                        </p:tav>
                                      </p:tavLst>
                                    </p:anim>
                                    <p:set>
                                      <p:cBhvr>
                                        <p:cTn id="28" dur="1" fill="hold">
                                          <p:stCondLst>
                                            <p:cond delay="1999"/>
                                          </p:stCondLst>
                                        </p:cTn>
                                        <p:tgtEl>
                                          <p:spTgt spid="775239"/>
                                        </p:tgtEl>
                                        <p:attrNameLst>
                                          <p:attrName>style.visibility</p:attrName>
                                        </p:attrNameLst>
                                      </p:cBhvr>
                                      <p:to>
                                        <p:strVal val="hidden"/>
                                      </p:to>
                                    </p:set>
                                  </p:childTnLst>
                                </p:cTn>
                              </p:par>
                              <p:par>
                                <p:cTn id="29" presetID="35" presetClass="exit" presetSubtype="0" fill="hold" grpId="0" nodeType="withEffect">
                                  <p:stCondLst>
                                    <p:cond delay="0"/>
                                  </p:stCondLst>
                                  <p:childTnLst>
                                    <p:animEffect transition="out" filter="fade">
                                      <p:cBhvr>
                                        <p:cTn id="30" dur="2000"/>
                                        <p:tgtEl>
                                          <p:spTgt spid="775243"/>
                                        </p:tgtEl>
                                      </p:cBhvr>
                                    </p:animEffect>
                                    <p:anim calcmode="lin" valueType="num">
                                      <p:cBhvr>
                                        <p:cTn id="31" dur="2000"/>
                                        <p:tgtEl>
                                          <p:spTgt spid="775243"/>
                                        </p:tgtEl>
                                        <p:attrNameLst>
                                          <p:attrName>style.rotation</p:attrName>
                                        </p:attrNameLst>
                                      </p:cBhvr>
                                      <p:tavLst>
                                        <p:tav tm="0">
                                          <p:val>
                                            <p:fltVal val="0"/>
                                          </p:val>
                                        </p:tav>
                                        <p:tav tm="100000">
                                          <p:val>
                                            <p:fltVal val="720"/>
                                          </p:val>
                                        </p:tav>
                                      </p:tavLst>
                                    </p:anim>
                                    <p:anim calcmode="lin" valueType="num">
                                      <p:cBhvr>
                                        <p:cTn id="32" dur="2000"/>
                                        <p:tgtEl>
                                          <p:spTgt spid="775243"/>
                                        </p:tgtEl>
                                        <p:attrNameLst>
                                          <p:attrName>ppt_h</p:attrName>
                                        </p:attrNameLst>
                                      </p:cBhvr>
                                      <p:tavLst>
                                        <p:tav tm="0">
                                          <p:val>
                                            <p:strVal val="ppt_h"/>
                                          </p:val>
                                        </p:tav>
                                        <p:tav tm="100000">
                                          <p:val>
                                            <p:fltVal val="0"/>
                                          </p:val>
                                        </p:tav>
                                      </p:tavLst>
                                    </p:anim>
                                    <p:anim calcmode="lin" valueType="num">
                                      <p:cBhvr>
                                        <p:cTn id="33" dur="2000"/>
                                        <p:tgtEl>
                                          <p:spTgt spid="775243"/>
                                        </p:tgtEl>
                                        <p:attrNameLst>
                                          <p:attrName>ppt_w</p:attrName>
                                        </p:attrNameLst>
                                      </p:cBhvr>
                                      <p:tavLst>
                                        <p:tav tm="0">
                                          <p:val>
                                            <p:strVal val="ppt_w"/>
                                          </p:val>
                                        </p:tav>
                                        <p:tav tm="100000">
                                          <p:val>
                                            <p:fltVal val="0"/>
                                          </p:val>
                                        </p:tav>
                                      </p:tavLst>
                                    </p:anim>
                                    <p:set>
                                      <p:cBhvr>
                                        <p:cTn id="34" dur="1" fill="hold">
                                          <p:stCondLst>
                                            <p:cond delay="1999"/>
                                          </p:stCondLst>
                                        </p:cTn>
                                        <p:tgtEl>
                                          <p:spTgt spid="775243"/>
                                        </p:tgtEl>
                                        <p:attrNameLst>
                                          <p:attrName>style.visibility</p:attrName>
                                        </p:attrNameLst>
                                      </p:cBhvr>
                                      <p:to>
                                        <p:strVal val="hidden"/>
                                      </p:to>
                                    </p:set>
                                  </p:childTnLst>
                                </p:cTn>
                              </p:par>
                              <p:par>
                                <p:cTn id="35" presetID="35" presetClass="exit" presetSubtype="0" fill="hold" nodeType="withEffect">
                                  <p:stCondLst>
                                    <p:cond delay="0"/>
                                  </p:stCondLst>
                                  <p:childTnLst>
                                    <p:animEffect transition="out" filter="fade">
                                      <p:cBhvr>
                                        <p:cTn id="36" dur="2000"/>
                                        <p:tgtEl>
                                          <p:spTgt spid="775244"/>
                                        </p:tgtEl>
                                      </p:cBhvr>
                                    </p:animEffect>
                                    <p:anim calcmode="lin" valueType="num">
                                      <p:cBhvr>
                                        <p:cTn id="37" dur="2000"/>
                                        <p:tgtEl>
                                          <p:spTgt spid="775244"/>
                                        </p:tgtEl>
                                        <p:attrNameLst>
                                          <p:attrName>style.rotation</p:attrName>
                                        </p:attrNameLst>
                                      </p:cBhvr>
                                      <p:tavLst>
                                        <p:tav tm="0">
                                          <p:val>
                                            <p:fltVal val="0"/>
                                          </p:val>
                                        </p:tav>
                                        <p:tav tm="100000">
                                          <p:val>
                                            <p:fltVal val="720"/>
                                          </p:val>
                                        </p:tav>
                                      </p:tavLst>
                                    </p:anim>
                                    <p:anim calcmode="lin" valueType="num">
                                      <p:cBhvr>
                                        <p:cTn id="38" dur="2000"/>
                                        <p:tgtEl>
                                          <p:spTgt spid="775244"/>
                                        </p:tgtEl>
                                        <p:attrNameLst>
                                          <p:attrName>ppt_h</p:attrName>
                                        </p:attrNameLst>
                                      </p:cBhvr>
                                      <p:tavLst>
                                        <p:tav tm="0">
                                          <p:val>
                                            <p:strVal val="ppt_h"/>
                                          </p:val>
                                        </p:tav>
                                        <p:tav tm="100000">
                                          <p:val>
                                            <p:fltVal val="0"/>
                                          </p:val>
                                        </p:tav>
                                      </p:tavLst>
                                    </p:anim>
                                    <p:anim calcmode="lin" valueType="num">
                                      <p:cBhvr>
                                        <p:cTn id="39" dur="2000"/>
                                        <p:tgtEl>
                                          <p:spTgt spid="775244"/>
                                        </p:tgtEl>
                                        <p:attrNameLst>
                                          <p:attrName>ppt_w</p:attrName>
                                        </p:attrNameLst>
                                      </p:cBhvr>
                                      <p:tavLst>
                                        <p:tav tm="0">
                                          <p:val>
                                            <p:strVal val="ppt_w"/>
                                          </p:val>
                                        </p:tav>
                                        <p:tav tm="100000">
                                          <p:val>
                                            <p:fltVal val="0"/>
                                          </p:val>
                                        </p:tav>
                                      </p:tavLst>
                                    </p:anim>
                                    <p:set>
                                      <p:cBhvr>
                                        <p:cTn id="40" dur="1" fill="hold">
                                          <p:stCondLst>
                                            <p:cond delay="1999"/>
                                          </p:stCondLst>
                                        </p:cTn>
                                        <p:tgtEl>
                                          <p:spTgt spid="775244"/>
                                        </p:tgtEl>
                                        <p:attrNameLst>
                                          <p:attrName>style.visibility</p:attrName>
                                        </p:attrNameLst>
                                      </p:cBhvr>
                                      <p:to>
                                        <p:strVal val="hidden"/>
                                      </p:to>
                                    </p:set>
                                  </p:childTnLst>
                                </p:cTn>
                              </p:par>
                              <p:par>
                                <p:cTn id="41" presetID="35" presetClass="exit" presetSubtype="0" fill="hold" grpId="0" nodeType="withEffect">
                                  <p:stCondLst>
                                    <p:cond delay="0"/>
                                  </p:stCondLst>
                                  <p:childTnLst>
                                    <p:animEffect transition="out" filter="fade">
                                      <p:cBhvr>
                                        <p:cTn id="42" dur="2000"/>
                                        <p:tgtEl>
                                          <p:spTgt spid="775240"/>
                                        </p:tgtEl>
                                      </p:cBhvr>
                                    </p:animEffect>
                                    <p:anim calcmode="lin" valueType="num">
                                      <p:cBhvr>
                                        <p:cTn id="43" dur="2000"/>
                                        <p:tgtEl>
                                          <p:spTgt spid="775240"/>
                                        </p:tgtEl>
                                        <p:attrNameLst>
                                          <p:attrName>style.rotation</p:attrName>
                                        </p:attrNameLst>
                                      </p:cBhvr>
                                      <p:tavLst>
                                        <p:tav tm="0">
                                          <p:val>
                                            <p:fltVal val="0"/>
                                          </p:val>
                                        </p:tav>
                                        <p:tav tm="100000">
                                          <p:val>
                                            <p:fltVal val="720"/>
                                          </p:val>
                                        </p:tav>
                                      </p:tavLst>
                                    </p:anim>
                                    <p:anim calcmode="lin" valueType="num">
                                      <p:cBhvr>
                                        <p:cTn id="44" dur="2000"/>
                                        <p:tgtEl>
                                          <p:spTgt spid="775240"/>
                                        </p:tgtEl>
                                        <p:attrNameLst>
                                          <p:attrName>ppt_h</p:attrName>
                                        </p:attrNameLst>
                                      </p:cBhvr>
                                      <p:tavLst>
                                        <p:tav tm="0">
                                          <p:val>
                                            <p:strVal val="ppt_h"/>
                                          </p:val>
                                        </p:tav>
                                        <p:tav tm="100000">
                                          <p:val>
                                            <p:fltVal val="0"/>
                                          </p:val>
                                        </p:tav>
                                      </p:tavLst>
                                    </p:anim>
                                    <p:anim calcmode="lin" valueType="num">
                                      <p:cBhvr>
                                        <p:cTn id="45" dur="2000"/>
                                        <p:tgtEl>
                                          <p:spTgt spid="775240"/>
                                        </p:tgtEl>
                                        <p:attrNameLst>
                                          <p:attrName>ppt_w</p:attrName>
                                        </p:attrNameLst>
                                      </p:cBhvr>
                                      <p:tavLst>
                                        <p:tav tm="0">
                                          <p:val>
                                            <p:strVal val="ppt_w"/>
                                          </p:val>
                                        </p:tav>
                                        <p:tav tm="100000">
                                          <p:val>
                                            <p:fltVal val="0"/>
                                          </p:val>
                                        </p:tav>
                                      </p:tavLst>
                                    </p:anim>
                                    <p:set>
                                      <p:cBhvr>
                                        <p:cTn id="46" dur="1" fill="hold">
                                          <p:stCondLst>
                                            <p:cond delay="1999"/>
                                          </p:stCondLst>
                                        </p:cTn>
                                        <p:tgtEl>
                                          <p:spTgt spid="775240"/>
                                        </p:tgtEl>
                                        <p:attrNameLst>
                                          <p:attrName>style.visibility</p:attrName>
                                        </p:attrNameLst>
                                      </p:cBhvr>
                                      <p:to>
                                        <p:strVal val="hidden"/>
                                      </p:to>
                                    </p:set>
                                  </p:childTnLst>
                                </p:cTn>
                              </p:par>
                              <p:par>
                                <p:cTn id="47" presetID="35" presetClass="exit" presetSubtype="0" fill="hold" nodeType="withEffect">
                                  <p:stCondLst>
                                    <p:cond delay="0"/>
                                  </p:stCondLst>
                                  <p:childTnLst>
                                    <p:animEffect transition="out" filter="fade">
                                      <p:cBhvr>
                                        <p:cTn id="48" dur="2000"/>
                                        <p:tgtEl>
                                          <p:spTgt spid="775241"/>
                                        </p:tgtEl>
                                      </p:cBhvr>
                                    </p:animEffect>
                                    <p:anim calcmode="lin" valueType="num">
                                      <p:cBhvr>
                                        <p:cTn id="49" dur="2000"/>
                                        <p:tgtEl>
                                          <p:spTgt spid="775241"/>
                                        </p:tgtEl>
                                        <p:attrNameLst>
                                          <p:attrName>style.rotation</p:attrName>
                                        </p:attrNameLst>
                                      </p:cBhvr>
                                      <p:tavLst>
                                        <p:tav tm="0">
                                          <p:val>
                                            <p:fltVal val="0"/>
                                          </p:val>
                                        </p:tav>
                                        <p:tav tm="100000">
                                          <p:val>
                                            <p:fltVal val="720"/>
                                          </p:val>
                                        </p:tav>
                                      </p:tavLst>
                                    </p:anim>
                                    <p:anim calcmode="lin" valueType="num">
                                      <p:cBhvr>
                                        <p:cTn id="50" dur="2000"/>
                                        <p:tgtEl>
                                          <p:spTgt spid="775241"/>
                                        </p:tgtEl>
                                        <p:attrNameLst>
                                          <p:attrName>ppt_h</p:attrName>
                                        </p:attrNameLst>
                                      </p:cBhvr>
                                      <p:tavLst>
                                        <p:tav tm="0">
                                          <p:val>
                                            <p:strVal val="ppt_h"/>
                                          </p:val>
                                        </p:tav>
                                        <p:tav tm="100000">
                                          <p:val>
                                            <p:fltVal val="0"/>
                                          </p:val>
                                        </p:tav>
                                      </p:tavLst>
                                    </p:anim>
                                    <p:anim calcmode="lin" valueType="num">
                                      <p:cBhvr>
                                        <p:cTn id="51" dur="2000"/>
                                        <p:tgtEl>
                                          <p:spTgt spid="775241"/>
                                        </p:tgtEl>
                                        <p:attrNameLst>
                                          <p:attrName>ppt_w</p:attrName>
                                        </p:attrNameLst>
                                      </p:cBhvr>
                                      <p:tavLst>
                                        <p:tav tm="0">
                                          <p:val>
                                            <p:strVal val="ppt_w"/>
                                          </p:val>
                                        </p:tav>
                                        <p:tav tm="100000">
                                          <p:val>
                                            <p:fltVal val="0"/>
                                          </p:val>
                                        </p:tav>
                                      </p:tavLst>
                                    </p:anim>
                                    <p:set>
                                      <p:cBhvr>
                                        <p:cTn id="52" dur="1" fill="hold">
                                          <p:stCondLst>
                                            <p:cond delay="1999"/>
                                          </p:stCondLst>
                                        </p:cTn>
                                        <p:tgtEl>
                                          <p:spTgt spid="77524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64" presetClass="path" presetSubtype="0" accel="50000" decel="50000" fill="hold" grpId="0" nodeType="clickEffect">
                                  <p:stCondLst>
                                    <p:cond delay="0"/>
                                  </p:stCondLst>
                                  <p:childTnLst>
                                    <p:animMotion origin="layout" path="M 2.77778E-6 -1.77192E-6 L 0.00382 -0.17372 " pathEditMode="relative" rAng="0" ptsTypes="AA">
                                      <p:cBhvr>
                                        <p:cTn id="56" dur="2000" fill="hold"/>
                                        <p:tgtEl>
                                          <p:spTgt spid="775178"/>
                                        </p:tgtEl>
                                        <p:attrNameLst>
                                          <p:attrName>ppt_x</p:attrName>
                                          <p:attrName>ppt_y</p:attrName>
                                        </p:attrNameLst>
                                      </p:cBhvr>
                                      <p:rCtr x="2" y="-87"/>
                                    </p:animMotion>
                                  </p:childTnLst>
                                </p:cTn>
                              </p:par>
                              <p:par>
                                <p:cTn id="57" presetID="64" presetClass="path" presetSubtype="0" accel="50000" decel="50000" fill="hold" grpId="0" nodeType="withEffect">
                                  <p:stCondLst>
                                    <p:cond delay="0"/>
                                  </p:stCondLst>
                                  <p:childTnLst>
                                    <p:animMotion origin="layout" path="M 5.55556E-7 4.07819E-6 L 0.00139 -0.17581 " pathEditMode="relative" rAng="0" ptsTypes="AA">
                                      <p:cBhvr>
                                        <p:cTn id="58" dur="2000" fill="hold"/>
                                        <p:tgtEl>
                                          <p:spTgt spid="775179"/>
                                        </p:tgtEl>
                                        <p:attrNameLst>
                                          <p:attrName>ppt_x</p:attrName>
                                          <p:attrName>ppt_y</p:attrName>
                                        </p:attrNameLst>
                                      </p:cBhvr>
                                      <p:rCtr x="1" y="-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8" grpId="0" animBg="1"/>
      <p:bldP spid="775179" grpId="0"/>
      <p:bldP spid="775238" grpId="0"/>
      <p:bldP spid="775239" grpId="0"/>
      <p:bldP spid="775240" grpId="0" animBg="1"/>
      <p:bldP spid="775242" grpId="0"/>
      <p:bldP spid="775243" grpId="0" animBg="1"/>
      <p:bldP spid="7752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ChangeArrowheads="1"/>
          </p:cNvSpPr>
          <p:nvPr/>
        </p:nvSpPr>
        <p:spPr bwMode="auto">
          <a:xfrm>
            <a:off x="2841625" y="1136650"/>
            <a:ext cx="1447800" cy="2444750"/>
          </a:xfrm>
          <a:prstGeom prst="rect">
            <a:avLst/>
          </a:prstGeom>
          <a:noFill/>
          <a:ln w="31750">
            <a:solidFill>
              <a:schemeClr val="accent2"/>
            </a:solidFill>
            <a:miter lim="800000"/>
            <a:headEnd/>
            <a:tailEnd/>
          </a:ln>
          <a:effectLst/>
        </p:spPr>
        <p:txBody>
          <a:bodyPr anchor="ctr">
            <a:spAutoFit/>
          </a:bodyPr>
          <a:lstStyle/>
          <a:p>
            <a:endParaRPr lang="en-US"/>
          </a:p>
        </p:txBody>
      </p:sp>
      <p:sp>
        <p:nvSpPr>
          <p:cNvPr id="776195" name="Line 3"/>
          <p:cNvSpPr>
            <a:spLocks noChangeShapeType="1"/>
          </p:cNvSpPr>
          <p:nvPr/>
        </p:nvSpPr>
        <p:spPr bwMode="auto">
          <a:xfrm>
            <a:off x="2841625" y="35750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6196" name="Line 4"/>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6197" name="Line 5"/>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6198" name="Text Box 6"/>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76199" name="Line 7"/>
          <p:cNvSpPr>
            <a:spLocks noChangeShapeType="1"/>
          </p:cNvSpPr>
          <p:nvPr/>
        </p:nvSpPr>
        <p:spPr bwMode="auto">
          <a:xfrm>
            <a:off x="2441575" y="356870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6200" name="Line 8"/>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6201" name="Text Box 9"/>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76202" name="Text Box 10"/>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76203" name="Text Box 11"/>
          <p:cNvSpPr txBox="1">
            <a:spLocks noChangeArrowheads="1"/>
          </p:cNvSpPr>
          <p:nvPr/>
        </p:nvSpPr>
        <p:spPr bwMode="auto">
          <a:xfrm>
            <a:off x="6850063" y="1903413"/>
            <a:ext cx="1000125" cy="398462"/>
          </a:xfrm>
          <a:prstGeom prst="rect">
            <a:avLst/>
          </a:prstGeom>
          <a:noFill/>
          <a:ln w="31750">
            <a:solidFill>
              <a:srgbClr val="0000CC"/>
            </a:solidFill>
            <a:miter lim="800000"/>
            <a:headEnd/>
            <a:tailEnd/>
          </a:ln>
          <a:effectLst/>
        </p:spPr>
        <p:txBody>
          <a:bodyPr wrap="none">
            <a:spAutoFit/>
          </a:bodyPr>
          <a:lstStyle/>
          <a:p>
            <a:pPr algn="ctr"/>
            <a:r>
              <a:rPr lang="en-US" sz="1800"/>
              <a:t>“Duck”</a:t>
            </a:r>
          </a:p>
        </p:txBody>
      </p:sp>
      <p:sp>
        <p:nvSpPr>
          <p:cNvPr id="776204" name="Text Box 12"/>
          <p:cNvSpPr txBox="1">
            <a:spLocks noChangeArrowheads="1"/>
          </p:cNvSpPr>
          <p:nvPr/>
        </p:nvSpPr>
        <p:spPr bwMode="auto">
          <a:xfrm>
            <a:off x="6891338" y="2484438"/>
            <a:ext cx="1216025" cy="398462"/>
          </a:xfrm>
          <a:prstGeom prst="rect">
            <a:avLst/>
          </a:prstGeom>
          <a:noFill/>
          <a:ln w="31750">
            <a:solidFill>
              <a:srgbClr val="0000CC"/>
            </a:solidFill>
            <a:miter lim="800000"/>
            <a:headEnd/>
            <a:tailEnd/>
          </a:ln>
          <a:effectLst/>
        </p:spPr>
        <p:txBody>
          <a:bodyPr wrap="none">
            <a:spAutoFit/>
          </a:bodyPr>
          <a:lstStyle/>
          <a:p>
            <a:pPr algn="ctr"/>
            <a:r>
              <a:rPr lang="en-US" sz="1800"/>
              <a:t>“CATAG”</a:t>
            </a:r>
          </a:p>
        </p:txBody>
      </p:sp>
      <p:sp>
        <p:nvSpPr>
          <p:cNvPr id="776205" name="Text Box 13"/>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76206" name="Text Box 14"/>
          <p:cNvSpPr txBox="1">
            <a:spLocks noChangeArrowheads="1"/>
          </p:cNvSpPr>
          <p:nvPr/>
        </p:nvSpPr>
        <p:spPr bwMode="auto">
          <a:xfrm>
            <a:off x="5902325" y="917575"/>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6207" name="Oval 15"/>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6208" name="Oval 16"/>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6209" name="AutoShape 17"/>
          <p:cNvCxnSpPr>
            <a:cxnSpLocks noChangeShapeType="1"/>
            <a:stCxn id="776207" idx="6"/>
            <a:endCxn id="776203"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76210" name="AutoShape 18"/>
          <p:cNvCxnSpPr>
            <a:cxnSpLocks noChangeShapeType="1"/>
            <a:stCxn id="776208" idx="6"/>
            <a:endCxn id="776204"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76211" name="Line 19"/>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6212" name="Text Box 20"/>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76213" name="Text Box 21"/>
          <p:cNvSpPr txBox="1">
            <a:spLocks noChangeArrowheads="1"/>
          </p:cNvSpPr>
          <p:nvPr/>
        </p:nvSpPr>
        <p:spPr bwMode="auto">
          <a:xfrm>
            <a:off x="5754688" y="381000"/>
            <a:ext cx="11049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6214" name="Text Box 22"/>
          <p:cNvSpPr txBox="1">
            <a:spLocks noChangeArrowheads="1"/>
          </p:cNvSpPr>
          <p:nvPr/>
        </p:nvSpPr>
        <p:spPr bwMode="auto">
          <a:xfrm>
            <a:off x="984250" y="2509838"/>
            <a:ext cx="1862138" cy="366712"/>
          </a:xfrm>
          <a:prstGeom prst="rect">
            <a:avLst/>
          </a:prstGeom>
          <a:noFill/>
          <a:ln w="31750">
            <a:noFill/>
            <a:miter lim="800000"/>
            <a:headEnd/>
            <a:tailEnd/>
          </a:ln>
          <a:effectLst/>
        </p:spPr>
        <p:txBody>
          <a:bodyPr wrap="none">
            <a:spAutoFit/>
          </a:bodyPr>
          <a:lstStyle/>
          <a:p>
            <a:pPr algn="ctr"/>
            <a:r>
              <a:rPr lang="en-US" sz="1800"/>
              <a:t>ss: SpeciesSet</a:t>
            </a:r>
          </a:p>
        </p:txBody>
      </p:sp>
      <p:sp>
        <p:nvSpPr>
          <p:cNvPr id="776215" name="Oval 23"/>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6216" name="Text Box 24"/>
          <p:cNvSpPr txBox="1">
            <a:spLocks noChangeArrowheads="1"/>
          </p:cNvSpPr>
          <p:nvPr/>
        </p:nvSpPr>
        <p:spPr bwMode="auto">
          <a:xfrm>
            <a:off x="7656513" y="452438"/>
            <a:ext cx="1096962" cy="398462"/>
          </a:xfrm>
          <a:prstGeom prst="rect">
            <a:avLst/>
          </a:prstGeom>
          <a:noFill/>
          <a:ln w="31750">
            <a:solidFill>
              <a:srgbClr val="0000CC"/>
            </a:solidFill>
            <a:miter lim="800000"/>
            <a:headEnd/>
            <a:tailEnd/>
          </a:ln>
          <a:effectLst/>
        </p:spPr>
        <p:txBody>
          <a:bodyPr wrap="none">
            <a:spAutoFit/>
          </a:bodyPr>
          <a:lstStyle/>
          <a:p>
            <a:pPr algn="ctr"/>
            <a:r>
              <a:rPr lang="en-US" sz="1800"/>
              <a:t>“in.spc”</a:t>
            </a:r>
          </a:p>
        </p:txBody>
      </p:sp>
      <p:cxnSp>
        <p:nvCxnSpPr>
          <p:cNvPr id="776217" name="AutoShape 25"/>
          <p:cNvCxnSpPr>
            <a:cxnSpLocks noChangeShapeType="1"/>
            <a:stCxn id="776215" idx="0"/>
            <a:endCxn id="776216"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76218" name="Oval 26"/>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6219" name="Oval 27"/>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6220" name="Oval 28"/>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6221" name="AutoShape 29"/>
          <p:cNvCxnSpPr>
            <a:cxnSpLocks noChangeShapeType="1"/>
            <a:stCxn id="776220" idx="6"/>
            <a:endCxn id="776213"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76222" name="AutoShape 30"/>
          <p:cNvCxnSpPr>
            <a:cxnSpLocks noChangeShapeType="1"/>
            <a:stCxn id="776219" idx="6"/>
            <a:endCxn id="776206"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76223" name="Text Box 31"/>
          <p:cNvSpPr txBox="1">
            <a:spLocks noChangeArrowheads="1"/>
          </p:cNvSpPr>
          <p:nvPr/>
        </p:nvSpPr>
        <p:spPr bwMode="auto">
          <a:xfrm>
            <a:off x="5638800" y="2209800"/>
            <a:ext cx="914400" cy="398463"/>
          </a:xfrm>
          <a:prstGeom prst="rect">
            <a:avLst/>
          </a:prstGeom>
          <a:noFill/>
          <a:ln w="31750">
            <a:solidFill>
              <a:srgbClr val="0000CC"/>
            </a:solidFill>
            <a:miter lim="800000"/>
            <a:headEnd/>
            <a:tailEnd/>
          </a:ln>
          <a:effectLst/>
        </p:spPr>
        <p:txBody>
          <a:bodyPr>
            <a:spAutoFit/>
          </a:bodyPr>
          <a:lstStyle/>
          <a:p>
            <a:r>
              <a:rPr lang="en-US" sz="1800"/>
              <a:t>els: </a:t>
            </a:r>
          </a:p>
        </p:txBody>
      </p:sp>
      <p:cxnSp>
        <p:nvCxnSpPr>
          <p:cNvPr id="776224" name="AutoShape 32"/>
          <p:cNvCxnSpPr>
            <a:cxnSpLocks noChangeShapeType="1"/>
            <a:stCxn id="776218" idx="6"/>
            <a:endCxn id="776223"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76225" name="Oval 33"/>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6226" name="Text Box 34"/>
          <p:cNvSpPr txBox="1">
            <a:spLocks noChangeArrowheads="1"/>
          </p:cNvSpPr>
          <p:nvPr/>
        </p:nvSpPr>
        <p:spPr bwMode="auto">
          <a:xfrm>
            <a:off x="6553200" y="4191000"/>
            <a:ext cx="6858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6227" name="Text Box 35"/>
          <p:cNvSpPr txBox="1">
            <a:spLocks noChangeArrowheads="1"/>
          </p:cNvSpPr>
          <p:nvPr/>
        </p:nvSpPr>
        <p:spPr bwMode="auto">
          <a:xfrm>
            <a:off x="7239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6228" name="Oval 36"/>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6229" name="Oval 37"/>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6230" name="AutoShape 38"/>
          <p:cNvCxnSpPr>
            <a:cxnSpLocks noChangeShapeType="1"/>
            <a:stCxn id="776228" idx="4"/>
            <a:endCxn id="776245"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76231" name="AutoShape 39"/>
          <p:cNvCxnSpPr>
            <a:cxnSpLocks noChangeShapeType="1"/>
            <a:stCxn id="776229"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76232" name="Text Box 40"/>
          <p:cNvSpPr txBox="1">
            <a:spLocks noChangeArrowheads="1"/>
          </p:cNvSpPr>
          <p:nvPr/>
        </p:nvSpPr>
        <p:spPr bwMode="auto">
          <a:xfrm>
            <a:off x="776288" y="3043238"/>
            <a:ext cx="2070100" cy="366712"/>
          </a:xfrm>
          <a:prstGeom prst="rect">
            <a:avLst/>
          </a:prstGeom>
          <a:noFill/>
          <a:ln w="31750">
            <a:noFill/>
            <a:miter lim="800000"/>
            <a:headEnd/>
            <a:tailEnd/>
          </a:ln>
          <a:effectLst/>
        </p:spPr>
        <p:txBody>
          <a:bodyPr wrap="none">
            <a:spAutoFit/>
          </a:bodyPr>
          <a:lstStyle/>
          <a:p>
            <a:pPr algn="ctr"/>
            <a:r>
              <a:rPr lang="en-US" sz="1800"/>
              <a:t>current: Species</a:t>
            </a:r>
          </a:p>
        </p:txBody>
      </p:sp>
      <p:sp>
        <p:nvSpPr>
          <p:cNvPr id="776233" name="Text Box 41"/>
          <p:cNvSpPr txBox="1">
            <a:spLocks noChangeArrowheads="1"/>
          </p:cNvSpPr>
          <p:nvPr/>
        </p:nvSpPr>
        <p:spPr bwMode="auto">
          <a:xfrm>
            <a:off x="4824413" y="3652838"/>
            <a:ext cx="968375" cy="398462"/>
          </a:xfrm>
          <a:prstGeom prst="rect">
            <a:avLst/>
          </a:prstGeom>
          <a:noFill/>
          <a:ln w="31750">
            <a:solidFill>
              <a:srgbClr val="0000CC"/>
            </a:solidFill>
            <a:miter lim="800000"/>
            <a:headEnd/>
            <a:tailEnd/>
          </a:ln>
          <a:effectLst/>
        </p:spPr>
        <p:txBody>
          <a:bodyPr wrap="none">
            <a:spAutoFit/>
          </a:bodyPr>
          <a:lstStyle/>
          <a:p>
            <a:pPr algn="ctr"/>
            <a:r>
              <a:rPr lang="en-US" sz="1800"/>
              <a:t>“Goat”</a:t>
            </a:r>
          </a:p>
        </p:txBody>
      </p:sp>
      <p:sp>
        <p:nvSpPr>
          <p:cNvPr id="776234" name="Text Box 42"/>
          <p:cNvSpPr txBox="1">
            <a:spLocks noChangeArrowheads="1"/>
          </p:cNvSpPr>
          <p:nvPr/>
        </p:nvSpPr>
        <p:spPr bwMode="auto">
          <a:xfrm>
            <a:off x="4619625" y="4186238"/>
            <a:ext cx="1238250" cy="398462"/>
          </a:xfrm>
          <a:prstGeom prst="rect">
            <a:avLst/>
          </a:prstGeom>
          <a:noFill/>
          <a:ln w="31750">
            <a:solidFill>
              <a:srgbClr val="0000CC"/>
            </a:solidFill>
            <a:miter lim="800000"/>
            <a:headEnd/>
            <a:tailEnd/>
          </a:ln>
          <a:effectLst/>
        </p:spPr>
        <p:txBody>
          <a:bodyPr wrap="none">
            <a:spAutoFit/>
          </a:bodyPr>
          <a:lstStyle/>
          <a:p>
            <a:pPr algn="ctr"/>
            <a:r>
              <a:rPr lang="en-US" sz="1800"/>
              <a:t>“CAGTG”</a:t>
            </a:r>
          </a:p>
        </p:txBody>
      </p:sp>
      <p:sp>
        <p:nvSpPr>
          <p:cNvPr id="776235" name="Text Box 43"/>
          <p:cNvSpPr txBox="1">
            <a:spLocks noChangeArrowheads="1"/>
          </p:cNvSpPr>
          <p:nvPr/>
        </p:nvSpPr>
        <p:spPr bwMode="auto">
          <a:xfrm>
            <a:off x="4800600" y="2895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6236" name="Oval 44"/>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6237" name="Oval 45"/>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6238" name="AutoShape 46"/>
          <p:cNvCxnSpPr>
            <a:cxnSpLocks noChangeShapeType="1"/>
            <a:stCxn id="776236" idx="6"/>
            <a:endCxn id="776233"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76239" name="AutoShape 47"/>
          <p:cNvCxnSpPr>
            <a:cxnSpLocks noChangeShapeType="1"/>
            <a:stCxn id="776237" idx="6"/>
            <a:endCxn id="776234"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sp>
        <p:nvSpPr>
          <p:cNvPr id="776240" name="Oval 48"/>
          <p:cNvSpPr>
            <a:spLocks noChangeArrowheads="1"/>
          </p:cNvSpPr>
          <p:nvPr/>
        </p:nvSpPr>
        <p:spPr bwMode="auto">
          <a:xfrm>
            <a:off x="3505200" y="3200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6241" name="AutoShape 49"/>
          <p:cNvCxnSpPr>
            <a:cxnSpLocks noChangeShapeType="1"/>
            <a:stCxn id="776240" idx="6"/>
            <a:endCxn id="776235" idx="1"/>
          </p:cNvCxnSpPr>
          <p:nvPr/>
        </p:nvCxnSpPr>
        <p:spPr bwMode="auto">
          <a:xfrm flipV="1">
            <a:off x="3597275" y="3232150"/>
            <a:ext cx="1187450" cy="6350"/>
          </a:xfrm>
          <a:prstGeom prst="straightConnector1">
            <a:avLst/>
          </a:prstGeom>
          <a:noFill/>
          <a:ln w="31750">
            <a:solidFill>
              <a:schemeClr val="accent2"/>
            </a:solidFill>
            <a:round/>
            <a:headEnd/>
            <a:tailEnd type="triangle" w="med" len="med"/>
          </a:ln>
          <a:effectLst/>
        </p:spPr>
      </p:cxnSp>
      <p:cxnSp>
        <p:nvCxnSpPr>
          <p:cNvPr id="776242" name="AutoShape 50"/>
          <p:cNvCxnSpPr>
            <a:cxnSpLocks noChangeShapeType="1"/>
            <a:stCxn id="776225" idx="4"/>
            <a:endCxn id="776226"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76243" name="Text Box 51"/>
          <p:cNvSpPr txBox="1">
            <a:spLocks noChangeArrowheads="1"/>
          </p:cNvSpPr>
          <p:nvPr/>
        </p:nvSpPr>
        <p:spPr bwMode="auto">
          <a:xfrm>
            <a:off x="6164263" y="5815013"/>
            <a:ext cx="714375" cy="398462"/>
          </a:xfrm>
          <a:prstGeom prst="rect">
            <a:avLst/>
          </a:prstGeom>
          <a:noFill/>
          <a:ln w="31750">
            <a:solidFill>
              <a:srgbClr val="0000CC"/>
            </a:solidFill>
            <a:miter lim="800000"/>
            <a:headEnd/>
            <a:tailEnd/>
          </a:ln>
          <a:effectLst/>
        </p:spPr>
        <p:txBody>
          <a:bodyPr wrap="none">
            <a:spAutoFit/>
          </a:bodyPr>
          <a:lstStyle/>
          <a:p>
            <a:pPr algn="ctr"/>
            <a:r>
              <a:rPr lang="en-US" sz="1800"/>
              <a:t>“Elf”</a:t>
            </a:r>
          </a:p>
        </p:txBody>
      </p:sp>
      <p:sp>
        <p:nvSpPr>
          <p:cNvPr id="776244" name="Text Box 52"/>
          <p:cNvSpPr txBox="1">
            <a:spLocks noChangeArrowheads="1"/>
          </p:cNvSpPr>
          <p:nvPr/>
        </p:nvSpPr>
        <p:spPr bwMode="auto">
          <a:xfrm>
            <a:off x="5872163" y="6319838"/>
            <a:ext cx="1260475" cy="398462"/>
          </a:xfrm>
          <a:prstGeom prst="rect">
            <a:avLst/>
          </a:prstGeom>
          <a:noFill/>
          <a:ln w="31750">
            <a:solidFill>
              <a:srgbClr val="0000CC"/>
            </a:solidFill>
            <a:miter lim="800000"/>
            <a:headEnd/>
            <a:tailEnd/>
          </a:ln>
          <a:effectLst/>
        </p:spPr>
        <p:txBody>
          <a:bodyPr wrap="none">
            <a:spAutoFit/>
          </a:bodyPr>
          <a:lstStyle/>
          <a:p>
            <a:pPr algn="ctr"/>
            <a:r>
              <a:rPr lang="en-US" sz="1800"/>
              <a:t>“CGGTG”</a:t>
            </a:r>
          </a:p>
        </p:txBody>
      </p:sp>
      <p:sp>
        <p:nvSpPr>
          <p:cNvPr id="776245" name="Text Box 53"/>
          <p:cNvSpPr txBox="1">
            <a:spLocks noChangeArrowheads="1"/>
          </p:cNvSpPr>
          <p:nvPr/>
        </p:nvSpPr>
        <p:spPr bwMode="auto">
          <a:xfrm>
            <a:off x="5715000" y="4800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6246" name="Oval 54"/>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6247" name="Oval 55"/>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6248" name="AutoShape 56"/>
          <p:cNvCxnSpPr>
            <a:cxnSpLocks noChangeShapeType="1"/>
            <a:stCxn id="776246" idx="6"/>
            <a:endCxn id="776243"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76249" name="AutoShape 57"/>
          <p:cNvCxnSpPr>
            <a:cxnSpLocks noChangeShapeType="1"/>
            <a:stCxn id="776247" idx="6"/>
            <a:endCxn id="776244"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76250" name="Text Box 58"/>
          <p:cNvSpPr txBox="1">
            <a:spLocks noChangeArrowheads="1"/>
          </p:cNvSpPr>
          <p:nvPr/>
        </p:nvSpPr>
        <p:spPr bwMode="auto">
          <a:xfrm>
            <a:off x="7785100" y="5756275"/>
            <a:ext cx="935038" cy="398463"/>
          </a:xfrm>
          <a:prstGeom prst="rect">
            <a:avLst/>
          </a:prstGeom>
          <a:noFill/>
          <a:ln w="31750">
            <a:solidFill>
              <a:srgbClr val="0000CC"/>
            </a:solidFill>
            <a:miter lim="800000"/>
            <a:headEnd/>
            <a:tailEnd/>
          </a:ln>
          <a:effectLst/>
        </p:spPr>
        <p:txBody>
          <a:bodyPr wrap="none">
            <a:spAutoFit/>
          </a:bodyPr>
          <a:lstStyle/>
          <a:p>
            <a:pPr algn="ctr"/>
            <a:r>
              <a:rPr lang="en-US" sz="1800"/>
              <a:t>“Frog”</a:t>
            </a:r>
          </a:p>
        </p:txBody>
      </p:sp>
      <p:sp>
        <p:nvSpPr>
          <p:cNvPr id="776251" name="Text Box 59"/>
          <p:cNvSpPr txBox="1">
            <a:spLocks noChangeArrowheads="1"/>
          </p:cNvSpPr>
          <p:nvPr/>
        </p:nvSpPr>
        <p:spPr bwMode="auto">
          <a:xfrm>
            <a:off x="7613650" y="6261100"/>
            <a:ext cx="1238250" cy="398463"/>
          </a:xfrm>
          <a:prstGeom prst="rect">
            <a:avLst/>
          </a:prstGeom>
          <a:noFill/>
          <a:ln w="31750">
            <a:solidFill>
              <a:srgbClr val="0000CC"/>
            </a:solidFill>
            <a:miter lim="800000"/>
            <a:headEnd/>
            <a:tailEnd/>
          </a:ln>
          <a:effectLst/>
        </p:spPr>
        <p:txBody>
          <a:bodyPr wrap="none">
            <a:spAutoFit/>
          </a:bodyPr>
          <a:lstStyle/>
          <a:p>
            <a:pPr algn="ctr"/>
            <a:r>
              <a:rPr lang="en-US" sz="1800"/>
              <a:t>“CGATG”</a:t>
            </a:r>
          </a:p>
        </p:txBody>
      </p:sp>
      <p:sp>
        <p:nvSpPr>
          <p:cNvPr id="776252" name="Text Box 60"/>
          <p:cNvSpPr txBox="1">
            <a:spLocks noChangeArrowheads="1"/>
          </p:cNvSpPr>
          <p:nvPr/>
        </p:nvSpPr>
        <p:spPr bwMode="auto">
          <a:xfrm>
            <a:off x="7445375" y="4741863"/>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6253" name="Oval 61"/>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6254" name="Oval 62"/>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6255" name="AutoShape 63"/>
          <p:cNvCxnSpPr>
            <a:cxnSpLocks noChangeShapeType="1"/>
            <a:stCxn id="776253" idx="6"/>
            <a:endCxn id="776250"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76256" name="AutoShape 64"/>
          <p:cNvCxnSpPr>
            <a:cxnSpLocks noChangeShapeType="1"/>
            <a:stCxn id="776254" idx="6"/>
            <a:endCxn id="776251"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76257" name="AutoShape 65"/>
          <p:cNvSpPr>
            <a:spLocks/>
          </p:cNvSpPr>
          <p:nvPr/>
        </p:nvSpPr>
        <p:spPr bwMode="auto">
          <a:xfrm>
            <a:off x="685800" y="1371600"/>
            <a:ext cx="381000" cy="2057400"/>
          </a:xfrm>
          <a:prstGeom prst="leftBrace">
            <a:avLst>
              <a:gd name="adj1" fmla="val 45000"/>
              <a:gd name="adj2" fmla="val 50000"/>
            </a:avLst>
          </a:prstGeom>
          <a:noFill/>
          <a:ln w="31750">
            <a:solidFill>
              <a:schemeClr val="accent2"/>
            </a:solidFill>
            <a:round/>
            <a:headEnd/>
            <a:tailEnd/>
          </a:ln>
          <a:effectLst/>
        </p:spPr>
        <p:txBody>
          <a:bodyPr wrap="none" anchor="ctr">
            <a:spAutoFit/>
          </a:bodyPr>
          <a:lstStyle/>
          <a:p>
            <a:endParaRPr lang="en-US"/>
          </a:p>
        </p:txBody>
      </p:sp>
      <p:sp>
        <p:nvSpPr>
          <p:cNvPr id="776259" name="Text Box 67"/>
          <p:cNvSpPr txBox="1">
            <a:spLocks noChangeArrowheads="1"/>
          </p:cNvSpPr>
          <p:nvPr/>
        </p:nvSpPr>
        <p:spPr bwMode="auto">
          <a:xfrm>
            <a:off x="612775" y="227013"/>
            <a:ext cx="2278063" cy="366712"/>
          </a:xfrm>
          <a:prstGeom prst="rect">
            <a:avLst/>
          </a:prstGeom>
          <a:noFill/>
          <a:ln w="31750">
            <a:noFill/>
            <a:miter lim="800000"/>
            <a:headEnd/>
            <a:tailEnd/>
          </a:ln>
          <a:effectLst/>
        </p:spPr>
        <p:txBody>
          <a:bodyPr wrap="none">
            <a:spAutoFit/>
          </a:bodyPr>
          <a:lstStyle/>
          <a:p>
            <a:pPr algn="ctr"/>
            <a:r>
              <a:rPr lang="en-US" sz="1800"/>
              <a:t>Finish while loop…</a:t>
            </a:r>
          </a:p>
        </p:txBody>
      </p:sp>
      <p:sp>
        <p:nvSpPr>
          <p:cNvPr id="776260" name="Text Box 68"/>
          <p:cNvSpPr txBox="1">
            <a:spLocks noChangeArrowheads="1"/>
          </p:cNvSpPr>
          <p:nvPr/>
        </p:nvSpPr>
        <p:spPr bwMode="auto">
          <a:xfrm>
            <a:off x="8001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6261" name="Oval 69"/>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6262" name="AutoShape 70"/>
          <p:cNvCxnSpPr>
            <a:cxnSpLocks noChangeShapeType="1"/>
            <a:stCxn id="776261" idx="2"/>
            <a:endCxn id="776235"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76263" name="Text Box 71"/>
          <p:cNvSpPr txBox="1">
            <a:spLocks noChangeArrowheads="1"/>
          </p:cNvSpPr>
          <p:nvPr/>
        </p:nvSpPr>
        <p:spPr bwMode="auto">
          <a:xfrm>
            <a:off x="881063" y="3362325"/>
            <a:ext cx="1624012" cy="366713"/>
          </a:xfrm>
          <a:prstGeom prst="rect">
            <a:avLst/>
          </a:prstGeom>
          <a:noFill/>
          <a:ln w="31750">
            <a:noFill/>
            <a:miter lim="800000"/>
            <a:headEnd/>
            <a:tailEnd/>
          </a:ln>
          <a:effectLst/>
        </p:spPr>
        <p:txBody>
          <a:bodyPr wrap="none">
            <a:spAutoFit/>
          </a:bodyPr>
          <a:lstStyle/>
          <a:p>
            <a:pPr algn="ctr"/>
            <a:r>
              <a:rPr lang="en-US" sz="1800"/>
              <a:t>Top of Stack</a:t>
            </a:r>
          </a:p>
        </p:txBody>
      </p:sp>
      <p:sp>
        <p:nvSpPr>
          <p:cNvPr id="72" name="Text Box 77"/>
          <p:cNvSpPr txBox="1">
            <a:spLocks noChangeArrowheads="1"/>
          </p:cNvSpPr>
          <p:nvPr/>
        </p:nvSpPr>
        <p:spPr bwMode="auto">
          <a:xfrm>
            <a:off x="581891" y="4970239"/>
            <a:ext cx="4803119" cy="1785104"/>
          </a:xfrm>
          <a:prstGeom prst="rect">
            <a:avLst/>
          </a:prstGeom>
          <a:solidFill>
            <a:srgbClr val="FFFF99"/>
          </a:solidFill>
          <a:ln w="31750">
            <a:solidFill>
              <a:srgbClr val="FFFF00"/>
            </a:solidFill>
            <a:miter lim="800000"/>
            <a:headEnd/>
            <a:tailEnd/>
          </a:ln>
          <a:effectLst/>
        </p:spPr>
        <p:txBody>
          <a:bodyPr wrap="square">
            <a:spAutoFit/>
          </a:bodyPr>
          <a:lstStyle/>
          <a:p>
            <a:r>
              <a:rPr lang="en-US" sz="1000" dirty="0" smtClean="0"/>
              <a:t>public class Phylogeny {</a:t>
            </a:r>
          </a:p>
          <a:p>
            <a:r>
              <a:rPr lang="en-US" sz="1000" dirty="0" smtClean="0"/>
              <a:t>   static public void main (String </a:t>
            </a:r>
            <a:r>
              <a:rPr lang="en-US" sz="1000" dirty="0" err="1" smtClean="0"/>
              <a:t>args</a:t>
            </a:r>
            <a:r>
              <a:rPr lang="en-US" sz="1000" dirty="0" smtClean="0"/>
              <a:t>[]) {</a:t>
            </a:r>
          </a:p>
          <a:p>
            <a:r>
              <a:rPr lang="en-US" sz="1000" dirty="0" smtClean="0"/>
              <a:t>      </a:t>
            </a:r>
            <a:r>
              <a:rPr lang="en-US" sz="1000" dirty="0" err="1" smtClean="0"/>
              <a:t>SpeciesSet</a:t>
            </a:r>
            <a:r>
              <a:rPr lang="en-US" sz="1000" dirty="0" smtClean="0"/>
              <a:t> </a:t>
            </a:r>
            <a:r>
              <a:rPr lang="en-US" sz="1000" dirty="0" err="1" smtClean="0"/>
              <a:t>ss</a:t>
            </a:r>
            <a:r>
              <a:rPr lang="en-US" sz="1000" dirty="0" smtClean="0"/>
              <a:t> = new </a:t>
            </a:r>
            <a:r>
              <a:rPr lang="en-US" sz="1000" dirty="0" err="1" smtClean="0"/>
              <a:t>SpeciesSet</a:t>
            </a:r>
            <a:r>
              <a:rPr lang="en-US" sz="1000" dirty="0" smtClean="0"/>
              <a:t> ();</a:t>
            </a:r>
          </a:p>
          <a:p>
            <a:r>
              <a:rPr lang="en-US" sz="1000" dirty="0" smtClean="0"/>
              <a:t>      … (open file for reading) </a:t>
            </a:r>
          </a:p>
          <a:p>
            <a:r>
              <a:rPr lang="en-US" sz="1000" dirty="0" smtClean="0"/>
              <a:t>      while (…not end of file…) {</a:t>
            </a:r>
          </a:p>
          <a:p>
            <a:r>
              <a:rPr lang="en-US" sz="1000" dirty="0" smtClean="0"/>
              <a:t>         Species current = new Species (…name from file…, …genome from file…);</a:t>
            </a:r>
          </a:p>
          <a:p>
            <a:r>
              <a:rPr lang="en-US" sz="1000" dirty="0" smtClean="0"/>
              <a:t>         </a:t>
            </a:r>
            <a:r>
              <a:rPr lang="en-US" sz="1000" dirty="0" err="1" smtClean="0"/>
              <a:t>ss.insert</a:t>
            </a:r>
            <a:r>
              <a:rPr lang="en-US" sz="1000" dirty="0" smtClean="0"/>
              <a:t> (current); } }</a:t>
            </a:r>
          </a:p>
          <a:p>
            <a:endParaRPr lang="en-US" sz="1000" dirty="0" smtClean="0"/>
          </a:p>
          <a:p>
            <a:r>
              <a:rPr lang="en-US" sz="1000" dirty="0" smtClean="0"/>
              <a:t>public class </a:t>
            </a:r>
            <a:r>
              <a:rPr lang="en-US" sz="1000" dirty="0" err="1" smtClean="0"/>
              <a:t>SpeciesSet</a:t>
            </a:r>
            <a:r>
              <a:rPr lang="en-US" sz="1000" dirty="0" smtClean="0"/>
              <a:t> { </a:t>
            </a:r>
          </a:p>
          <a:p>
            <a:r>
              <a:rPr lang="en-US" sz="1000" dirty="0" smtClean="0"/>
              <a:t>   private </a:t>
            </a:r>
            <a:r>
              <a:rPr lang="en-US" sz="1000" dirty="0" err="1" smtClean="0"/>
              <a:t>ArrayList</a:t>
            </a:r>
            <a:r>
              <a:rPr lang="en-US" sz="1000" dirty="0" smtClean="0"/>
              <a:t>&lt;Species&gt; </a:t>
            </a:r>
            <a:r>
              <a:rPr lang="en-US" sz="1000" dirty="0" err="1" smtClean="0"/>
              <a:t>els</a:t>
            </a:r>
            <a:r>
              <a:rPr lang="en-US" sz="1000" dirty="0" smtClean="0"/>
              <a:t>; </a:t>
            </a:r>
          </a:p>
          <a:p>
            <a:r>
              <a:rPr lang="en-US" sz="1000" dirty="0" smtClean="0"/>
              <a:t>   public void insert (Species s) { if (</a:t>
            </a:r>
            <a:r>
              <a:rPr lang="en-US" sz="1000" dirty="0" err="1" smtClean="0"/>
              <a:t>getIndex</a:t>
            </a:r>
            <a:r>
              <a:rPr lang="en-US" sz="1000" dirty="0" smtClean="0"/>
              <a:t> (s) &lt; 0) </a:t>
            </a:r>
            <a:r>
              <a:rPr lang="en-US" sz="1000" dirty="0" err="1" smtClean="0"/>
              <a:t>els.add</a:t>
            </a:r>
            <a:r>
              <a:rPr lang="en-US" sz="1000" dirty="0" smtClean="0"/>
              <a:t> (s); }  }</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grpId="0" nodeType="clickEffect">
                                  <p:stCondLst>
                                    <p:cond delay="0"/>
                                  </p:stCondLst>
                                  <p:childTnLst>
                                    <p:animEffect transition="out" filter="fade">
                                      <p:cBhvr>
                                        <p:cTn id="6" dur="2000"/>
                                        <p:tgtEl>
                                          <p:spTgt spid="776232"/>
                                        </p:tgtEl>
                                      </p:cBhvr>
                                    </p:animEffect>
                                    <p:anim calcmode="lin" valueType="num">
                                      <p:cBhvr>
                                        <p:cTn id="7" dur="2000"/>
                                        <p:tgtEl>
                                          <p:spTgt spid="776232"/>
                                        </p:tgtEl>
                                        <p:attrNameLst>
                                          <p:attrName>style.rotation</p:attrName>
                                        </p:attrNameLst>
                                      </p:cBhvr>
                                      <p:tavLst>
                                        <p:tav tm="0">
                                          <p:val>
                                            <p:fltVal val="0"/>
                                          </p:val>
                                        </p:tav>
                                        <p:tav tm="100000">
                                          <p:val>
                                            <p:fltVal val="720"/>
                                          </p:val>
                                        </p:tav>
                                      </p:tavLst>
                                    </p:anim>
                                    <p:anim calcmode="lin" valueType="num">
                                      <p:cBhvr>
                                        <p:cTn id="8" dur="2000"/>
                                        <p:tgtEl>
                                          <p:spTgt spid="776232"/>
                                        </p:tgtEl>
                                        <p:attrNameLst>
                                          <p:attrName>ppt_h</p:attrName>
                                        </p:attrNameLst>
                                      </p:cBhvr>
                                      <p:tavLst>
                                        <p:tav tm="0">
                                          <p:val>
                                            <p:strVal val="ppt_h"/>
                                          </p:val>
                                        </p:tav>
                                        <p:tav tm="100000">
                                          <p:val>
                                            <p:fltVal val="0"/>
                                          </p:val>
                                        </p:tav>
                                      </p:tavLst>
                                    </p:anim>
                                    <p:anim calcmode="lin" valueType="num">
                                      <p:cBhvr>
                                        <p:cTn id="9" dur="2000"/>
                                        <p:tgtEl>
                                          <p:spTgt spid="776232"/>
                                        </p:tgtEl>
                                        <p:attrNameLst>
                                          <p:attrName>ppt_w</p:attrName>
                                        </p:attrNameLst>
                                      </p:cBhvr>
                                      <p:tavLst>
                                        <p:tav tm="0">
                                          <p:val>
                                            <p:strVal val="ppt_w"/>
                                          </p:val>
                                        </p:tav>
                                        <p:tav tm="100000">
                                          <p:val>
                                            <p:fltVal val="0"/>
                                          </p:val>
                                        </p:tav>
                                      </p:tavLst>
                                    </p:anim>
                                    <p:set>
                                      <p:cBhvr>
                                        <p:cTn id="10" dur="1" fill="hold">
                                          <p:stCondLst>
                                            <p:cond delay="1999"/>
                                          </p:stCondLst>
                                        </p:cTn>
                                        <p:tgtEl>
                                          <p:spTgt spid="776232"/>
                                        </p:tgtEl>
                                        <p:attrNameLst>
                                          <p:attrName>style.visibility</p:attrName>
                                        </p:attrNameLst>
                                      </p:cBhvr>
                                      <p:to>
                                        <p:strVal val="hidden"/>
                                      </p:to>
                                    </p:set>
                                  </p:childTnLst>
                                </p:cTn>
                              </p:par>
                              <p:par>
                                <p:cTn id="11" presetID="35" presetClass="exit" presetSubtype="0" fill="hold" grpId="0" nodeType="withEffect">
                                  <p:stCondLst>
                                    <p:cond delay="0"/>
                                  </p:stCondLst>
                                  <p:childTnLst>
                                    <p:animEffect transition="out" filter="fade">
                                      <p:cBhvr>
                                        <p:cTn id="12" dur="2000"/>
                                        <p:tgtEl>
                                          <p:spTgt spid="776240"/>
                                        </p:tgtEl>
                                      </p:cBhvr>
                                    </p:animEffect>
                                    <p:anim calcmode="lin" valueType="num">
                                      <p:cBhvr>
                                        <p:cTn id="13" dur="2000"/>
                                        <p:tgtEl>
                                          <p:spTgt spid="776240"/>
                                        </p:tgtEl>
                                        <p:attrNameLst>
                                          <p:attrName>style.rotation</p:attrName>
                                        </p:attrNameLst>
                                      </p:cBhvr>
                                      <p:tavLst>
                                        <p:tav tm="0">
                                          <p:val>
                                            <p:fltVal val="0"/>
                                          </p:val>
                                        </p:tav>
                                        <p:tav tm="100000">
                                          <p:val>
                                            <p:fltVal val="720"/>
                                          </p:val>
                                        </p:tav>
                                      </p:tavLst>
                                    </p:anim>
                                    <p:anim calcmode="lin" valueType="num">
                                      <p:cBhvr>
                                        <p:cTn id="14" dur="2000"/>
                                        <p:tgtEl>
                                          <p:spTgt spid="776240"/>
                                        </p:tgtEl>
                                        <p:attrNameLst>
                                          <p:attrName>ppt_h</p:attrName>
                                        </p:attrNameLst>
                                      </p:cBhvr>
                                      <p:tavLst>
                                        <p:tav tm="0">
                                          <p:val>
                                            <p:strVal val="ppt_h"/>
                                          </p:val>
                                        </p:tav>
                                        <p:tav tm="100000">
                                          <p:val>
                                            <p:fltVal val="0"/>
                                          </p:val>
                                        </p:tav>
                                      </p:tavLst>
                                    </p:anim>
                                    <p:anim calcmode="lin" valueType="num">
                                      <p:cBhvr>
                                        <p:cTn id="15" dur="2000"/>
                                        <p:tgtEl>
                                          <p:spTgt spid="776240"/>
                                        </p:tgtEl>
                                        <p:attrNameLst>
                                          <p:attrName>ppt_w</p:attrName>
                                        </p:attrNameLst>
                                      </p:cBhvr>
                                      <p:tavLst>
                                        <p:tav tm="0">
                                          <p:val>
                                            <p:strVal val="ppt_w"/>
                                          </p:val>
                                        </p:tav>
                                        <p:tav tm="100000">
                                          <p:val>
                                            <p:fltVal val="0"/>
                                          </p:val>
                                        </p:tav>
                                      </p:tavLst>
                                    </p:anim>
                                    <p:set>
                                      <p:cBhvr>
                                        <p:cTn id="16" dur="1" fill="hold">
                                          <p:stCondLst>
                                            <p:cond delay="1999"/>
                                          </p:stCondLst>
                                        </p:cTn>
                                        <p:tgtEl>
                                          <p:spTgt spid="776240"/>
                                        </p:tgtEl>
                                        <p:attrNameLst>
                                          <p:attrName>style.visibility</p:attrName>
                                        </p:attrNameLst>
                                      </p:cBhvr>
                                      <p:to>
                                        <p:strVal val="hidden"/>
                                      </p:to>
                                    </p:set>
                                  </p:childTnLst>
                                </p:cTn>
                              </p:par>
                              <p:par>
                                <p:cTn id="17" presetID="35" presetClass="exit" presetSubtype="0" fill="hold" nodeType="withEffect">
                                  <p:stCondLst>
                                    <p:cond delay="0"/>
                                  </p:stCondLst>
                                  <p:childTnLst>
                                    <p:animEffect transition="out" filter="fade">
                                      <p:cBhvr>
                                        <p:cTn id="18" dur="2000"/>
                                        <p:tgtEl>
                                          <p:spTgt spid="776241"/>
                                        </p:tgtEl>
                                      </p:cBhvr>
                                    </p:animEffect>
                                    <p:anim calcmode="lin" valueType="num">
                                      <p:cBhvr>
                                        <p:cTn id="19" dur="2000"/>
                                        <p:tgtEl>
                                          <p:spTgt spid="776241"/>
                                        </p:tgtEl>
                                        <p:attrNameLst>
                                          <p:attrName>style.rotation</p:attrName>
                                        </p:attrNameLst>
                                      </p:cBhvr>
                                      <p:tavLst>
                                        <p:tav tm="0">
                                          <p:val>
                                            <p:fltVal val="0"/>
                                          </p:val>
                                        </p:tav>
                                        <p:tav tm="100000">
                                          <p:val>
                                            <p:fltVal val="720"/>
                                          </p:val>
                                        </p:tav>
                                      </p:tavLst>
                                    </p:anim>
                                    <p:anim calcmode="lin" valueType="num">
                                      <p:cBhvr>
                                        <p:cTn id="20" dur="2000"/>
                                        <p:tgtEl>
                                          <p:spTgt spid="776241"/>
                                        </p:tgtEl>
                                        <p:attrNameLst>
                                          <p:attrName>ppt_h</p:attrName>
                                        </p:attrNameLst>
                                      </p:cBhvr>
                                      <p:tavLst>
                                        <p:tav tm="0">
                                          <p:val>
                                            <p:strVal val="ppt_h"/>
                                          </p:val>
                                        </p:tav>
                                        <p:tav tm="100000">
                                          <p:val>
                                            <p:fltVal val="0"/>
                                          </p:val>
                                        </p:tav>
                                      </p:tavLst>
                                    </p:anim>
                                    <p:anim calcmode="lin" valueType="num">
                                      <p:cBhvr>
                                        <p:cTn id="21" dur="2000"/>
                                        <p:tgtEl>
                                          <p:spTgt spid="776241"/>
                                        </p:tgtEl>
                                        <p:attrNameLst>
                                          <p:attrName>ppt_w</p:attrName>
                                        </p:attrNameLst>
                                      </p:cBhvr>
                                      <p:tavLst>
                                        <p:tav tm="0">
                                          <p:val>
                                            <p:strVal val="ppt_w"/>
                                          </p:val>
                                        </p:tav>
                                        <p:tav tm="100000">
                                          <p:val>
                                            <p:fltVal val="0"/>
                                          </p:val>
                                        </p:tav>
                                      </p:tavLst>
                                    </p:anim>
                                    <p:set>
                                      <p:cBhvr>
                                        <p:cTn id="22" dur="1" fill="hold">
                                          <p:stCondLst>
                                            <p:cond delay="1999"/>
                                          </p:stCondLst>
                                        </p:cTn>
                                        <p:tgtEl>
                                          <p:spTgt spid="77624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grpId="0" nodeType="clickEffect">
                                  <p:stCondLst>
                                    <p:cond delay="0"/>
                                  </p:stCondLst>
                                  <p:childTnLst>
                                    <p:animMotion origin="layout" path="M 2.77778E-6 7.47166E-7 L 0.00017 -0.07518 " pathEditMode="relative" rAng="0" ptsTypes="AA">
                                      <p:cBhvr>
                                        <p:cTn id="26" dur="2000" fill="hold"/>
                                        <p:tgtEl>
                                          <p:spTgt spid="776199"/>
                                        </p:tgtEl>
                                        <p:attrNameLst>
                                          <p:attrName>ppt_x</p:attrName>
                                          <p:attrName>ppt_y</p:attrName>
                                        </p:attrNameLst>
                                      </p:cBhvr>
                                      <p:rCtr x="0" y="-38"/>
                                    </p:animMotion>
                                  </p:childTnLst>
                                </p:cTn>
                              </p:par>
                              <p:par>
                                <p:cTn id="27" presetID="64" presetClass="path" presetSubtype="0" accel="50000" decel="50000" fill="hold" grpId="0" nodeType="withEffect">
                                  <p:stCondLst>
                                    <p:cond delay="0"/>
                                  </p:stCondLst>
                                  <p:childTnLst>
                                    <p:animMotion origin="layout" path="M 5.55556E-7 -3.40273E-6 L 0.00121 -0.07286 " pathEditMode="relative" rAng="0" ptsTypes="AA">
                                      <p:cBhvr>
                                        <p:cTn id="28" dur="2000" fill="hold"/>
                                        <p:tgtEl>
                                          <p:spTgt spid="776263"/>
                                        </p:tgtEl>
                                        <p:attrNameLst>
                                          <p:attrName>ppt_x</p:attrName>
                                          <p:attrName>ppt_y</p:attrName>
                                        </p:attrNameLst>
                                      </p:cBhvr>
                                      <p:rCtr x="1" y="-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199" grpId="0" animBg="1"/>
      <p:bldP spid="776232" grpId="0"/>
      <p:bldP spid="776240" grpId="0" animBg="1"/>
      <p:bldP spid="7762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ChangeArrowheads="1"/>
          </p:cNvSpPr>
          <p:nvPr/>
        </p:nvSpPr>
        <p:spPr bwMode="auto">
          <a:xfrm>
            <a:off x="2841625" y="1136650"/>
            <a:ext cx="1447800" cy="1835150"/>
          </a:xfrm>
          <a:prstGeom prst="rect">
            <a:avLst/>
          </a:prstGeom>
          <a:noFill/>
          <a:ln w="31750">
            <a:solidFill>
              <a:schemeClr val="accent2"/>
            </a:solidFill>
            <a:miter lim="800000"/>
            <a:headEnd/>
            <a:tailEnd/>
          </a:ln>
          <a:effectLst/>
        </p:spPr>
        <p:txBody>
          <a:bodyPr anchor="ctr">
            <a:spAutoFit/>
          </a:bodyPr>
          <a:lstStyle/>
          <a:p>
            <a:endParaRPr lang="en-US"/>
          </a:p>
        </p:txBody>
      </p:sp>
      <p:sp>
        <p:nvSpPr>
          <p:cNvPr id="777219" name="Line 3"/>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7220" name="Line 4"/>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7221" name="Text Box 5"/>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77222" name="Line 6"/>
          <p:cNvSpPr>
            <a:spLocks noChangeShapeType="1"/>
          </p:cNvSpPr>
          <p:nvPr/>
        </p:nvSpPr>
        <p:spPr bwMode="auto">
          <a:xfrm>
            <a:off x="2441575" y="29448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7223" name="Line 7"/>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7224" name="Text Box 8"/>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77225" name="Text Box 9"/>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77226" name="Text Box 10"/>
          <p:cNvSpPr txBox="1">
            <a:spLocks noChangeArrowheads="1"/>
          </p:cNvSpPr>
          <p:nvPr/>
        </p:nvSpPr>
        <p:spPr bwMode="auto">
          <a:xfrm>
            <a:off x="6850063" y="1903413"/>
            <a:ext cx="1000125" cy="398462"/>
          </a:xfrm>
          <a:prstGeom prst="rect">
            <a:avLst/>
          </a:prstGeom>
          <a:noFill/>
          <a:ln w="31750">
            <a:solidFill>
              <a:srgbClr val="0000CC"/>
            </a:solidFill>
            <a:miter lim="800000"/>
            <a:headEnd/>
            <a:tailEnd/>
          </a:ln>
          <a:effectLst/>
        </p:spPr>
        <p:txBody>
          <a:bodyPr wrap="none">
            <a:spAutoFit/>
          </a:bodyPr>
          <a:lstStyle/>
          <a:p>
            <a:pPr algn="ctr"/>
            <a:r>
              <a:rPr lang="en-US" sz="1800"/>
              <a:t>“Duck”</a:t>
            </a:r>
          </a:p>
        </p:txBody>
      </p:sp>
      <p:sp>
        <p:nvSpPr>
          <p:cNvPr id="777227" name="Text Box 11"/>
          <p:cNvSpPr txBox="1">
            <a:spLocks noChangeArrowheads="1"/>
          </p:cNvSpPr>
          <p:nvPr/>
        </p:nvSpPr>
        <p:spPr bwMode="auto">
          <a:xfrm>
            <a:off x="6891338" y="2484438"/>
            <a:ext cx="1216025" cy="398462"/>
          </a:xfrm>
          <a:prstGeom prst="rect">
            <a:avLst/>
          </a:prstGeom>
          <a:noFill/>
          <a:ln w="31750">
            <a:solidFill>
              <a:srgbClr val="0000CC"/>
            </a:solidFill>
            <a:miter lim="800000"/>
            <a:headEnd/>
            <a:tailEnd/>
          </a:ln>
          <a:effectLst/>
        </p:spPr>
        <p:txBody>
          <a:bodyPr wrap="none">
            <a:spAutoFit/>
          </a:bodyPr>
          <a:lstStyle/>
          <a:p>
            <a:pPr algn="ctr"/>
            <a:r>
              <a:rPr lang="en-US" sz="1800"/>
              <a:t>“CATAG”</a:t>
            </a:r>
          </a:p>
        </p:txBody>
      </p:sp>
      <p:sp>
        <p:nvSpPr>
          <p:cNvPr id="777228" name="Text Box 12"/>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77229" name="Text Box 13"/>
          <p:cNvSpPr txBox="1">
            <a:spLocks noChangeArrowheads="1"/>
          </p:cNvSpPr>
          <p:nvPr/>
        </p:nvSpPr>
        <p:spPr bwMode="auto">
          <a:xfrm>
            <a:off x="5902325" y="917575"/>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7230" name="Oval 14"/>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7231" name="Oval 15"/>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7232" name="AutoShape 16"/>
          <p:cNvCxnSpPr>
            <a:cxnSpLocks noChangeShapeType="1"/>
            <a:stCxn id="777230" idx="6"/>
            <a:endCxn id="777226"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77233" name="AutoShape 17"/>
          <p:cNvCxnSpPr>
            <a:cxnSpLocks noChangeShapeType="1"/>
            <a:stCxn id="777231" idx="6"/>
            <a:endCxn id="777227"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77234" name="Line 18"/>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7235" name="Text Box 19"/>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77236" name="Text Box 20"/>
          <p:cNvSpPr txBox="1">
            <a:spLocks noChangeArrowheads="1"/>
          </p:cNvSpPr>
          <p:nvPr/>
        </p:nvSpPr>
        <p:spPr bwMode="auto">
          <a:xfrm>
            <a:off x="5754688" y="381000"/>
            <a:ext cx="11049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7237" name="Text Box 21"/>
          <p:cNvSpPr txBox="1">
            <a:spLocks noChangeArrowheads="1"/>
          </p:cNvSpPr>
          <p:nvPr/>
        </p:nvSpPr>
        <p:spPr bwMode="auto">
          <a:xfrm>
            <a:off x="993775" y="2435225"/>
            <a:ext cx="1862138" cy="366713"/>
          </a:xfrm>
          <a:prstGeom prst="rect">
            <a:avLst/>
          </a:prstGeom>
          <a:noFill/>
          <a:ln w="31750">
            <a:noFill/>
            <a:miter lim="800000"/>
            <a:headEnd/>
            <a:tailEnd/>
          </a:ln>
          <a:effectLst/>
        </p:spPr>
        <p:txBody>
          <a:bodyPr wrap="none">
            <a:spAutoFit/>
          </a:bodyPr>
          <a:lstStyle/>
          <a:p>
            <a:pPr algn="ctr"/>
            <a:r>
              <a:rPr lang="en-US" sz="1800"/>
              <a:t>ss: SpeciesSet</a:t>
            </a:r>
          </a:p>
        </p:txBody>
      </p:sp>
      <p:sp>
        <p:nvSpPr>
          <p:cNvPr id="777238" name="Oval 22"/>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7239" name="Text Box 23"/>
          <p:cNvSpPr txBox="1">
            <a:spLocks noChangeArrowheads="1"/>
          </p:cNvSpPr>
          <p:nvPr/>
        </p:nvSpPr>
        <p:spPr bwMode="auto">
          <a:xfrm>
            <a:off x="7656513" y="452438"/>
            <a:ext cx="1096962" cy="398462"/>
          </a:xfrm>
          <a:prstGeom prst="rect">
            <a:avLst/>
          </a:prstGeom>
          <a:noFill/>
          <a:ln w="31750">
            <a:solidFill>
              <a:srgbClr val="0000CC"/>
            </a:solidFill>
            <a:miter lim="800000"/>
            <a:headEnd/>
            <a:tailEnd/>
          </a:ln>
          <a:effectLst/>
        </p:spPr>
        <p:txBody>
          <a:bodyPr wrap="none">
            <a:spAutoFit/>
          </a:bodyPr>
          <a:lstStyle/>
          <a:p>
            <a:pPr algn="ctr"/>
            <a:r>
              <a:rPr lang="en-US" sz="1800"/>
              <a:t>“in.spc”</a:t>
            </a:r>
          </a:p>
        </p:txBody>
      </p:sp>
      <p:cxnSp>
        <p:nvCxnSpPr>
          <p:cNvPr id="777240" name="AutoShape 24"/>
          <p:cNvCxnSpPr>
            <a:cxnSpLocks noChangeShapeType="1"/>
            <a:stCxn id="777238" idx="0"/>
            <a:endCxn id="777239"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77241" name="Oval 25"/>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7242" name="Oval 26"/>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7243" name="Oval 27"/>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7244" name="AutoShape 28"/>
          <p:cNvCxnSpPr>
            <a:cxnSpLocks noChangeShapeType="1"/>
            <a:stCxn id="777243" idx="6"/>
            <a:endCxn id="777236"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77245" name="AutoShape 29"/>
          <p:cNvCxnSpPr>
            <a:cxnSpLocks noChangeShapeType="1"/>
            <a:stCxn id="777242" idx="6"/>
            <a:endCxn id="777229"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77246" name="Text Box 30"/>
          <p:cNvSpPr txBox="1">
            <a:spLocks noChangeArrowheads="1"/>
          </p:cNvSpPr>
          <p:nvPr/>
        </p:nvSpPr>
        <p:spPr bwMode="auto">
          <a:xfrm>
            <a:off x="5638800" y="2209800"/>
            <a:ext cx="914400" cy="398463"/>
          </a:xfrm>
          <a:prstGeom prst="rect">
            <a:avLst/>
          </a:prstGeom>
          <a:noFill/>
          <a:ln w="31750">
            <a:solidFill>
              <a:srgbClr val="0000CC"/>
            </a:solidFill>
            <a:miter lim="800000"/>
            <a:headEnd/>
            <a:tailEnd/>
          </a:ln>
          <a:effectLst/>
        </p:spPr>
        <p:txBody>
          <a:bodyPr>
            <a:spAutoFit/>
          </a:bodyPr>
          <a:lstStyle/>
          <a:p>
            <a:r>
              <a:rPr lang="en-US" sz="1800"/>
              <a:t>els: </a:t>
            </a:r>
          </a:p>
        </p:txBody>
      </p:sp>
      <p:cxnSp>
        <p:nvCxnSpPr>
          <p:cNvPr id="777247" name="AutoShape 31"/>
          <p:cNvCxnSpPr>
            <a:cxnSpLocks noChangeShapeType="1"/>
            <a:stCxn id="777241" idx="6"/>
            <a:endCxn id="777246"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77248" name="Oval 32"/>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7249" name="Text Box 33"/>
          <p:cNvSpPr txBox="1">
            <a:spLocks noChangeArrowheads="1"/>
          </p:cNvSpPr>
          <p:nvPr/>
        </p:nvSpPr>
        <p:spPr bwMode="auto">
          <a:xfrm>
            <a:off x="6553200" y="4191000"/>
            <a:ext cx="6858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7250" name="Text Box 34"/>
          <p:cNvSpPr txBox="1">
            <a:spLocks noChangeArrowheads="1"/>
          </p:cNvSpPr>
          <p:nvPr/>
        </p:nvSpPr>
        <p:spPr bwMode="auto">
          <a:xfrm>
            <a:off x="7239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7251" name="Oval 35"/>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7252" name="Oval 36"/>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7253" name="AutoShape 37"/>
          <p:cNvCxnSpPr>
            <a:cxnSpLocks noChangeShapeType="1"/>
            <a:stCxn id="777251" idx="4"/>
            <a:endCxn id="777265"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77254" name="AutoShape 38"/>
          <p:cNvCxnSpPr>
            <a:cxnSpLocks noChangeShapeType="1"/>
            <a:stCxn id="777252"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77255" name="Text Box 39"/>
          <p:cNvSpPr txBox="1">
            <a:spLocks noChangeArrowheads="1"/>
          </p:cNvSpPr>
          <p:nvPr/>
        </p:nvSpPr>
        <p:spPr bwMode="auto">
          <a:xfrm>
            <a:off x="4824413" y="3652838"/>
            <a:ext cx="968375" cy="398462"/>
          </a:xfrm>
          <a:prstGeom prst="rect">
            <a:avLst/>
          </a:prstGeom>
          <a:noFill/>
          <a:ln w="31750">
            <a:solidFill>
              <a:srgbClr val="0000CC"/>
            </a:solidFill>
            <a:miter lim="800000"/>
            <a:headEnd/>
            <a:tailEnd/>
          </a:ln>
          <a:effectLst/>
        </p:spPr>
        <p:txBody>
          <a:bodyPr wrap="none">
            <a:spAutoFit/>
          </a:bodyPr>
          <a:lstStyle/>
          <a:p>
            <a:pPr algn="ctr"/>
            <a:r>
              <a:rPr lang="en-US" sz="1800"/>
              <a:t>“Goat”</a:t>
            </a:r>
          </a:p>
        </p:txBody>
      </p:sp>
      <p:sp>
        <p:nvSpPr>
          <p:cNvPr id="777256" name="Text Box 40"/>
          <p:cNvSpPr txBox="1">
            <a:spLocks noChangeArrowheads="1"/>
          </p:cNvSpPr>
          <p:nvPr/>
        </p:nvSpPr>
        <p:spPr bwMode="auto">
          <a:xfrm>
            <a:off x="4619625" y="4186238"/>
            <a:ext cx="1238250" cy="398462"/>
          </a:xfrm>
          <a:prstGeom prst="rect">
            <a:avLst/>
          </a:prstGeom>
          <a:noFill/>
          <a:ln w="31750">
            <a:solidFill>
              <a:srgbClr val="0000CC"/>
            </a:solidFill>
            <a:miter lim="800000"/>
            <a:headEnd/>
            <a:tailEnd/>
          </a:ln>
          <a:effectLst/>
        </p:spPr>
        <p:txBody>
          <a:bodyPr wrap="none">
            <a:spAutoFit/>
          </a:bodyPr>
          <a:lstStyle/>
          <a:p>
            <a:pPr algn="ctr"/>
            <a:r>
              <a:rPr lang="en-US" sz="1800"/>
              <a:t>“CAGTG”</a:t>
            </a:r>
          </a:p>
        </p:txBody>
      </p:sp>
      <p:sp>
        <p:nvSpPr>
          <p:cNvPr id="777257" name="Text Box 41"/>
          <p:cNvSpPr txBox="1">
            <a:spLocks noChangeArrowheads="1"/>
          </p:cNvSpPr>
          <p:nvPr/>
        </p:nvSpPr>
        <p:spPr bwMode="auto">
          <a:xfrm>
            <a:off x="4800600" y="2895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7258" name="Oval 42"/>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7259" name="Oval 43"/>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7260" name="AutoShape 44"/>
          <p:cNvCxnSpPr>
            <a:cxnSpLocks noChangeShapeType="1"/>
            <a:stCxn id="777258" idx="6"/>
            <a:endCxn id="777255"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77261" name="AutoShape 45"/>
          <p:cNvCxnSpPr>
            <a:cxnSpLocks noChangeShapeType="1"/>
            <a:stCxn id="777259" idx="6"/>
            <a:endCxn id="777256"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cxnSp>
        <p:nvCxnSpPr>
          <p:cNvPr id="777262" name="AutoShape 46"/>
          <p:cNvCxnSpPr>
            <a:cxnSpLocks noChangeShapeType="1"/>
            <a:stCxn id="777248" idx="4"/>
            <a:endCxn id="777249"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77263" name="Text Box 47"/>
          <p:cNvSpPr txBox="1">
            <a:spLocks noChangeArrowheads="1"/>
          </p:cNvSpPr>
          <p:nvPr/>
        </p:nvSpPr>
        <p:spPr bwMode="auto">
          <a:xfrm>
            <a:off x="6164263" y="5815013"/>
            <a:ext cx="714375" cy="398462"/>
          </a:xfrm>
          <a:prstGeom prst="rect">
            <a:avLst/>
          </a:prstGeom>
          <a:noFill/>
          <a:ln w="31750">
            <a:solidFill>
              <a:srgbClr val="0000CC"/>
            </a:solidFill>
            <a:miter lim="800000"/>
            <a:headEnd/>
            <a:tailEnd/>
          </a:ln>
          <a:effectLst/>
        </p:spPr>
        <p:txBody>
          <a:bodyPr wrap="none">
            <a:spAutoFit/>
          </a:bodyPr>
          <a:lstStyle/>
          <a:p>
            <a:pPr algn="ctr"/>
            <a:r>
              <a:rPr lang="en-US" sz="1800"/>
              <a:t>“Elf”</a:t>
            </a:r>
          </a:p>
        </p:txBody>
      </p:sp>
      <p:sp>
        <p:nvSpPr>
          <p:cNvPr id="777264" name="Text Box 48"/>
          <p:cNvSpPr txBox="1">
            <a:spLocks noChangeArrowheads="1"/>
          </p:cNvSpPr>
          <p:nvPr/>
        </p:nvSpPr>
        <p:spPr bwMode="auto">
          <a:xfrm>
            <a:off x="5872163" y="6319838"/>
            <a:ext cx="1260475" cy="398462"/>
          </a:xfrm>
          <a:prstGeom prst="rect">
            <a:avLst/>
          </a:prstGeom>
          <a:noFill/>
          <a:ln w="31750">
            <a:solidFill>
              <a:srgbClr val="0000CC"/>
            </a:solidFill>
            <a:miter lim="800000"/>
            <a:headEnd/>
            <a:tailEnd/>
          </a:ln>
          <a:effectLst/>
        </p:spPr>
        <p:txBody>
          <a:bodyPr wrap="none">
            <a:spAutoFit/>
          </a:bodyPr>
          <a:lstStyle/>
          <a:p>
            <a:pPr algn="ctr"/>
            <a:r>
              <a:rPr lang="en-US" sz="1800"/>
              <a:t>“CGGTG”</a:t>
            </a:r>
          </a:p>
        </p:txBody>
      </p:sp>
      <p:sp>
        <p:nvSpPr>
          <p:cNvPr id="777265" name="Text Box 49"/>
          <p:cNvSpPr txBox="1">
            <a:spLocks noChangeArrowheads="1"/>
          </p:cNvSpPr>
          <p:nvPr/>
        </p:nvSpPr>
        <p:spPr bwMode="auto">
          <a:xfrm>
            <a:off x="5715000" y="4800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7266" name="Oval 50"/>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7267" name="Oval 51"/>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7268" name="AutoShape 52"/>
          <p:cNvCxnSpPr>
            <a:cxnSpLocks noChangeShapeType="1"/>
            <a:stCxn id="777266" idx="6"/>
            <a:endCxn id="777263"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77269" name="AutoShape 53"/>
          <p:cNvCxnSpPr>
            <a:cxnSpLocks noChangeShapeType="1"/>
            <a:stCxn id="777267" idx="6"/>
            <a:endCxn id="777264"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77270" name="Text Box 54"/>
          <p:cNvSpPr txBox="1">
            <a:spLocks noChangeArrowheads="1"/>
          </p:cNvSpPr>
          <p:nvPr/>
        </p:nvSpPr>
        <p:spPr bwMode="auto">
          <a:xfrm>
            <a:off x="7785100" y="5756275"/>
            <a:ext cx="935038" cy="398463"/>
          </a:xfrm>
          <a:prstGeom prst="rect">
            <a:avLst/>
          </a:prstGeom>
          <a:noFill/>
          <a:ln w="31750">
            <a:solidFill>
              <a:srgbClr val="0000CC"/>
            </a:solidFill>
            <a:miter lim="800000"/>
            <a:headEnd/>
            <a:tailEnd/>
          </a:ln>
          <a:effectLst/>
        </p:spPr>
        <p:txBody>
          <a:bodyPr wrap="none">
            <a:spAutoFit/>
          </a:bodyPr>
          <a:lstStyle/>
          <a:p>
            <a:pPr algn="ctr"/>
            <a:r>
              <a:rPr lang="en-US" sz="1800"/>
              <a:t>“Frog”</a:t>
            </a:r>
          </a:p>
        </p:txBody>
      </p:sp>
      <p:sp>
        <p:nvSpPr>
          <p:cNvPr id="777271" name="Text Box 55"/>
          <p:cNvSpPr txBox="1">
            <a:spLocks noChangeArrowheads="1"/>
          </p:cNvSpPr>
          <p:nvPr/>
        </p:nvSpPr>
        <p:spPr bwMode="auto">
          <a:xfrm>
            <a:off x="7613650" y="6261100"/>
            <a:ext cx="1238250" cy="398463"/>
          </a:xfrm>
          <a:prstGeom prst="rect">
            <a:avLst/>
          </a:prstGeom>
          <a:noFill/>
          <a:ln w="31750">
            <a:solidFill>
              <a:srgbClr val="0000CC"/>
            </a:solidFill>
            <a:miter lim="800000"/>
            <a:headEnd/>
            <a:tailEnd/>
          </a:ln>
          <a:effectLst/>
        </p:spPr>
        <p:txBody>
          <a:bodyPr wrap="none">
            <a:spAutoFit/>
          </a:bodyPr>
          <a:lstStyle/>
          <a:p>
            <a:pPr algn="ctr"/>
            <a:r>
              <a:rPr lang="en-US" sz="1800"/>
              <a:t>“CGATG”</a:t>
            </a:r>
          </a:p>
        </p:txBody>
      </p:sp>
      <p:sp>
        <p:nvSpPr>
          <p:cNvPr id="777272" name="Text Box 56"/>
          <p:cNvSpPr txBox="1">
            <a:spLocks noChangeArrowheads="1"/>
          </p:cNvSpPr>
          <p:nvPr/>
        </p:nvSpPr>
        <p:spPr bwMode="auto">
          <a:xfrm>
            <a:off x="7445375" y="4741863"/>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7273" name="Oval 57"/>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7274" name="Oval 58"/>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7275" name="AutoShape 59"/>
          <p:cNvCxnSpPr>
            <a:cxnSpLocks noChangeShapeType="1"/>
            <a:stCxn id="777273" idx="6"/>
            <a:endCxn id="777270"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77276" name="AutoShape 60"/>
          <p:cNvCxnSpPr>
            <a:cxnSpLocks noChangeShapeType="1"/>
            <a:stCxn id="777274" idx="6"/>
            <a:endCxn id="777271"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77277" name="AutoShape 61"/>
          <p:cNvSpPr>
            <a:spLocks/>
          </p:cNvSpPr>
          <p:nvPr/>
        </p:nvSpPr>
        <p:spPr bwMode="auto">
          <a:xfrm>
            <a:off x="685800" y="1371600"/>
            <a:ext cx="381000" cy="1676400"/>
          </a:xfrm>
          <a:prstGeom prst="leftBrace">
            <a:avLst>
              <a:gd name="adj1" fmla="val 36667"/>
              <a:gd name="adj2" fmla="val 50000"/>
            </a:avLst>
          </a:prstGeom>
          <a:noFill/>
          <a:ln w="31750">
            <a:solidFill>
              <a:schemeClr val="accent2"/>
            </a:solidFill>
            <a:round/>
            <a:headEnd/>
            <a:tailEnd/>
          </a:ln>
          <a:effectLst/>
        </p:spPr>
        <p:txBody>
          <a:bodyPr anchor="ctr">
            <a:spAutoFit/>
          </a:bodyPr>
          <a:lstStyle/>
          <a:p>
            <a:endParaRPr lang="en-US"/>
          </a:p>
        </p:txBody>
      </p:sp>
      <p:sp>
        <p:nvSpPr>
          <p:cNvPr id="777279" name="Text Box 63"/>
          <p:cNvSpPr txBox="1">
            <a:spLocks noChangeArrowheads="1"/>
          </p:cNvSpPr>
          <p:nvPr/>
        </p:nvSpPr>
        <p:spPr bwMode="auto">
          <a:xfrm>
            <a:off x="574675" y="227013"/>
            <a:ext cx="2352675" cy="366712"/>
          </a:xfrm>
          <a:prstGeom prst="rect">
            <a:avLst/>
          </a:prstGeom>
          <a:noFill/>
          <a:ln w="31750">
            <a:noFill/>
            <a:miter lim="800000"/>
            <a:headEnd/>
            <a:tailEnd/>
          </a:ln>
          <a:effectLst/>
        </p:spPr>
        <p:txBody>
          <a:bodyPr wrap="none">
            <a:spAutoFit/>
          </a:bodyPr>
          <a:lstStyle/>
          <a:p>
            <a:pPr algn="ctr"/>
            <a:r>
              <a:rPr lang="en-US" sz="1800"/>
              <a:t>Garbage Collection</a:t>
            </a:r>
          </a:p>
        </p:txBody>
      </p:sp>
      <p:sp>
        <p:nvSpPr>
          <p:cNvPr id="777280" name="Text Box 64"/>
          <p:cNvSpPr txBox="1">
            <a:spLocks noChangeArrowheads="1"/>
          </p:cNvSpPr>
          <p:nvPr/>
        </p:nvSpPr>
        <p:spPr bwMode="auto">
          <a:xfrm>
            <a:off x="8001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7281" name="Oval 65"/>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7282" name="AutoShape 66"/>
          <p:cNvCxnSpPr>
            <a:cxnSpLocks noChangeShapeType="1"/>
            <a:stCxn id="777281" idx="2"/>
            <a:endCxn id="777257"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77283" name="Text Box 67"/>
          <p:cNvSpPr txBox="1">
            <a:spLocks noChangeArrowheads="1"/>
          </p:cNvSpPr>
          <p:nvPr/>
        </p:nvSpPr>
        <p:spPr bwMode="auto">
          <a:xfrm>
            <a:off x="881063" y="27384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68" name="Text Box 77"/>
          <p:cNvSpPr txBox="1">
            <a:spLocks noChangeArrowheads="1"/>
          </p:cNvSpPr>
          <p:nvPr/>
        </p:nvSpPr>
        <p:spPr bwMode="auto">
          <a:xfrm>
            <a:off x="581891" y="4970239"/>
            <a:ext cx="4803119" cy="1785104"/>
          </a:xfrm>
          <a:prstGeom prst="rect">
            <a:avLst/>
          </a:prstGeom>
          <a:solidFill>
            <a:srgbClr val="FFFF99"/>
          </a:solidFill>
          <a:ln w="31750">
            <a:solidFill>
              <a:srgbClr val="FFFF00"/>
            </a:solidFill>
            <a:miter lim="800000"/>
            <a:headEnd/>
            <a:tailEnd/>
          </a:ln>
          <a:effectLst/>
        </p:spPr>
        <p:txBody>
          <a:bodyPr wrap="square">
            <a:spAutoFit/>
          </a:bodyPr>
          <a:lstStyle/>
          <a:p>
            <a:r>
              <a:rPr lang="en-US" sz="1000" dirty="0" smtClean="0"/>
              <a:t>public class Phylogeny {</a:t>
            </a:r>
          </a:p>
          <a:p>
            <a:r>
              <a:rPr lang="en-US" sz="1000" dirty="0" smtClean="0"/>
              <a:t>   static public void main (String </a:t>
            </a:r>
            <a:r>
              <a:rPr lang="en-US" sz="1000" dirty="0" err="1" smtClean="0"/>
              <a:t>args</a:t>
            </a:r>
            <a:r>
              <a:rPr lang="en-US" sz="1000" dirty="0" smtClean="0"/>
              <a:t>[]) {</a:t>
            </a:r>
          </a:p>
          <a:p>
            <a:r>
              <a:rPr lang="en-US" sz="1000" dirty="0" smtClean="0"/>
              <a:t>      </a:t>
            </a:r>
            <a:r>
              <a:rPr lang="en-US" sz="1000" dirty="0" err="1" smtClean="0"/>
              <a:t>SpeciesSet</a:t>
            </a:r>
            <a:r>
              <a:rPr lang="en-US" sz="1000" dirty="0" smtClean="0"/>
              <a:t> </a:t>
            </a:r>
            <a:r>
              <a:rPr lang="en-US" sz="1000" dirty="0" err="1" smtClean="0"/>
              <a:t>ss</a:t>
            </a:r>
            <a:r>
              <a:rPr lang="en-US" sz="1000" dirty="0" smtClean="0"/>
              <a:t> = new </a:t>
            </a:r>
            <a:r>
              <a:rPr lang="en-US" sz="1000" dirty="0" err="1" smtClean="0"/>
              <a:t>SpeciesSet</a:t>
            </a:r>
            <a:r>
              <a:rPr lang="en-US" sz="1000" dirty="0" smtClean="0"/>
              <a:t> ();</a:t>
            </a:r>
          </a:p>
          <a:p>
            <a:r>
              <a:rPr lang="en-US" sz="1000" dirty="0" smtClean="0"/>
              <a:t>      … (open file for reading) </a:t>
            </a:r>
          </a:p>
          <a:p>
            <a:r>
              <a:rPr lang="en-US" sz="1000" dirty="0" smtClean="0"/>
              <a:t>      while (…not end of file…) {</a:t>
            </a:r>
          </a:p>
          <a:p>
            <a:r>
              <a:rPr lang="en-US" sz="1000" dirty="0" smtClean="0"/>
              <a:t>         Species current = new Species (…name from file…, …genome from file…);</a:t>
            </a:r>
          </a:p>
          <a:p>
            <a:r>
              <a:rPr lang="en-US" sz="1000" dirty="0" smtClean="0"/>
              <a:t>         </a:t>
            </a:r>
            <a:r>
              <a:rPr lang="en-US" sz="1000" dirty="0" err="1" smtClean="0"/>
              <a:t>ss.insert</a:t>
            </a:r>
            <a:r>
              <a:rPr lang="en-US" sz="1000" dirty="0" smtClean="0"/>
              <a:t> (current); } }</a:t>
            </a:r>
          </a:p>
          <a:p>
            <a:endParaRPr lang="en-US" sz="1000" dirty="0" smtClean="0"/>
          </a:p>
          <a:p>
            <a:r>
              <a:rPr lang="en-US" sz="1000" dirty="0" smtClean="0"/>
              <a:t>public class </a:t>
            </a:r>
            <a:r>
              <a:rPr lang="en-US" sz="1000" dirty="0" err="1" smtClean="0"/>
              <a:t>SpeciesSet</a:t>
            </a:r>
            <a:r>
              <a:rPr lang="en-US" sz="1000" dirty="0" smtClean="0"/>
              <a:t> { </a:t>
            </a:r>
          </a:p>
          <a:p>
            <a:r>
              <a:rPr lang="en-US" sz="1000" dirty="0" smtClean="0"/>
              <a:t>   private </a:t>
            </a:r>
            <a:r>
              <a:rPr lang="en-US" sz="1000" dirty="0" err="1" smtClean="0"/>
              <a:t>ArrayList</a:t>
            </a:r>
            <a:r>
              <a:rPr lang="en-US" sz="1000" dirty="0" smtClean="0"/>
              <a:t>&lt;Species&gt; </a:t>
            </a:r>
            <a:r>
              <a:rPr lang="en-US" sz="1000" dirty="0" err="1" smtClean="0"/>
              <a:t>els</a:t>
            </a:r>
            <a:r>
              <a:rPr lang="en-US" sz="1000" dirty="0" smtClean="0"/>
              <a:t>; </a:t>
            </a:r>
          </a:p>
          <a:p>
            <a:r>
              <a:rPr lang="en-US" sz="1000" dirty="0" smtClean="0"/>
              <a:t>   public void insert (Species s) { if (</a:t>
            </a:r>
            <a:r>
              <a:rPr lang="en-US" sz="1000" dirty="0" err="1" smtClean="0"/>
              <a:t>getIndex</a:t>
            </a:r>
            <a:r>
              <a:rPr lang="en-US" sz="1000" dirty="0" smtClean="0"/>
              <a:t> (s) &lt; 0) </a:t>
            </a:r>
            <a:r>
              <a:rPr lang="en-US" sz="1000" dirty="0" err="1" smtClean="0"/>
              <a:t>els.add</a:t>
            </a:r>
            <a:r>
              <a:rPr lang="en-US" sz="1000" dirty="0" smtClean="0"/>
              <a:t> (s); }  }</a:t>
            </a:r>
            <a:endParaRPr lang="en-US"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and Sweep Algorithm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and Sweep Algorithm</a:t>
            </a:r>
            <a:endParaRPr lang="en-US" dirty="0"/>
          </a:p>
        </p:txBody>
      </p:sp>
      <p:sp>
        <p:nvSpPr>
          <p:cNvPr id="4" name="Text Box 70"/>
          <p:cNvSpPr txBox="1">
            <a:spLocks noChangeArrowheads="1"/>
          </p:cNvSpPr>
          <p:nvPr/>
        </p:nvSpPr>
        <p:spPr bwMode="auto">
          <a:xfrm>
            <a:off x="628112" y="1588576"/>
            <a:ext cx="7820642" cy="4691312"/>
          </a:xfrm>
          <a:prstGeom prst="rect">
            <a:avLst/>
          </a:prstGeom>
          <a:noFill/>
          <a:ln w="31750">
            <a:noFill/>
            <a:miter lim="800000"/>
            <a:headEnd/>
            <a:tailEnd/>
          </a:ln>
          <a:effectLst/>
        </p:spPr>
        <p:txBody>
          <a:bodyPr wrap="square">
            <a:spAutoFit/>
          </a:bodyPr>
          <a:lstStyle/>
          <a:p>
            <a:pPr algn="l"/>
            <a:r>
              <a:rPr lang="en-US" sz="3200" dirty="0"/>
              <a:t>   </a:t>
            </a:r>
            <a:r>
              <a:rPr lang="en-US" sz="3200" dirty="0">
                <a:solidFill>
                  <a:srgbClr val="FF6600"/>
                </a:solidFill>
              </a:rPr>
              <a:t>active</a:t>
            </a:r>
            <a:r>
              <a:rPr lang="en-US" sz="3200" dirty="0"/>
              <a:t> = all objects on stack</a:t>
            </a:r>
          </a:p>
          <a:p>
            <a:pPr algn="l"/>
            <a:r>
              <a:rPr lang="en-US" sz="3200" dirty="0"/>
              <a:t>   while (!</a:t>
            </a:r>
            <a:r>
              <a:rPr lang="en-US" sz="3200" dirty="0" err="1"/>
              <a:t>active.isEmpty</a:t>
            </a:r>
            <a:r>
              <a:rPr lang="en-US" sz="3200" dirty="0"/>
              <a:t> ()) </a:t>
            </a:r>
          </a:p>
          <a:p>
            <a:pPr algn="l"/>
            <a:r>
              <a:rPr lang="en-US" sz="3200" dirty="0"/>
              <a:t>       </a:t>
            </a:r>
            <a:r>
              <a:rPr lang="en-US" sz="3200" dirty="0" err="1">
                <a:solidFill>
                  <a:srgbClr val="66FF33"/>
                </a:solidFill>
              </a:rPr>
              <a:t>newactive</a:t>
            </a:r>
            <a:r>
              <a:rPr lang="en-US" sz="3200" dirty="0"/>
              <a:t> = { }</a:t>
            </a:r>
          </a:p>
          <a:p>
            <a:pPr algn="l"/>
            <a:r>
              <a:rPr lang="en-US" sz="3200" dirty="0"/>
              <a:t>       </a:t>
            </a:r>
            <a:r>
              <a:rPr lang="en-US" sz="3200" dirty="0" err="1"/>
              <a:t>foreach</a:t>
            </a:r>
            <a:r>
              <a:rPr lang="en-US" sz="3200" dirty="0"/>
              <a:t> (Object a in active) </a:t>
            </a:r>
          </a:p>
          <a:p>
            <a:pPr algn="l"/>
            <a:r>
              <a:rPr lang="en-US" sz="3200" dirty="0"/>
              <a:t>            mark a as reachable (non-garbage)</a:t>
            </a:r>
          </a:p>
          <a:p>
            <a:pPr algn="l"/>
            <a:r>
              <a:rPr lang="en-US" sz="3200" dirty="0"/>
              <a:t>            </a:t>
            </a:r>
            <a:r>
              <a:rPr lang="en-US" sz="3200" dirty="0" err="1"/>
              <a:t>foreach</a:t>
            </a:r>
            <a:r>
              <a:rPr lang="en-US" sz="3200" dirty="0"/>
              <a:t> (Object o that a points to) </a:t>
            </a:r>
          </a:p>
          <a:p>
            <a:pPr algn="l"/>
            <a:r>
              <a:rPr lang="en-US" sz="3200" dirty="0"/>
              <a:t>                if o is not marked</a:t>
            </a:r>
          </a:p>
          <a:p>
            <a:pPr algn="l"/>
            <a:r>
              <a:rPr lang="en-US" sz="3200" dirty="0"/>
              <a:t>                    </a:t>
            </a:r>
            <a:r>
              <a:rPr lang="en-US" sz="3200" dirty="0" err="1"/>
              <a:t>newactive</a:t>
            </a:r>
            <a:r>
              <a:rPr lang="en-US" sz="3200" dirty="0"/>
              <a:t> = </a:t>
            </a:r>
            <a:r>
              <a:rPr lang="en-US" sz="3200" dirty="0" err="1"/>
              <a:t>newactive</a:t>
            </a:r>
            <a:r>
              <a:rPr lang="en-US" sz="3200" dirty="0"/>
              <a:t> U { o }</a:t>
            </a:r>
          </a:p>
          <a:p>
            <a:pPr algn="l"/>
            <a:r>
              <a:rPr lang="en-US" sz="3200" dirty="0"/>
              <a:t>      </a:t>
            </a:r>
            <a:r>
              <a:rPr lang="en-US" sz="2800" dirty="0">
                <a:solidFill>
                  <a:srgbClr val="FF6600"/>
                </a:solidFill>
              </a:rPr>
              <a:t>active</a:t>
            </a:r>
            <a:r>
              <a:rPr lang="en-US" sz="2800" dirty="0"/>
              <a:t> = </a:t>
            </a:r>
            <a:r>
              <a:rPr lang="en-US" sz="2800" dirty="0" err="1">
                <a:solidFill>
                  <a:srgbClr val="66FF33"/>
                </a:solidFill>
              </a:rPr>
              <a:t>newactive</a:t>
            </a:r>
            <a:r>
              <a:rPr lang="en-US" sz="3200" dirty="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ChangeArrowheads="1"/>
          </p:cNvSpPr>
          <p:nvPr/>
        </p:nvSpPr>
        <p:spPr bwMode="auto">
          <a:xfrm>
            <a:off x="2841625" y="1136650"/>
            <a:ext cx="1447800" cy="1835150"/>
          </a:xfrm>
          <a:prstGeom prst="rect">
            <a:avLst/>
          </a:prstGeom>
          <a:noFill/>
          <a:ln w="31750">
            <a:solidFill>
              <a:schemeClr val="accent2"/>
            </a:solidFill>
            <a:miter lim="800000"/>
            <a:headEnd/>
            <a:tailEnd/>
          </a:ln>
          <a:effectLst/>
        </p:spPr>
        <p:txBody>
          <a:bodyPr anchor="ctr">
            <a:spAutoFit/>
          </a:bodyPr>
          <a:lstStyle/>
          <a:p>
            <a:endParaRPr lang="en-US"/>
          </a:p>
        </p:txBody>
      </p:sp>
      <p:sp>
        <p:nvSpPr>
          <p:cNvPr id="778243" name="Line 3"/>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8244" name="Line 4"/>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8245" name="Text Box 5"/>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78246" name="Line 6"/>
          <p:cNvSpPr>
            <a:spLocks noChangeShapeType="1"/>
          </p:cNvSpPr>
          <p:nvPr/>
        </p:nvSpPr>
        <p:spPr bwMode="auto">
          <a:xfrm>
            <a:off x="2441575" y="29448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8247" name="Line 7"/>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8248" name="Text Box 8"/>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78249" name="Text Box 9"/>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78250" name="Text Box 10"/>
          <p:cNvSpPr txBox="1">
            <a:spLocks noChangeArrowheads="1"/>
          </p:cNvSpPr>
          <p:nvPr/>
        </p:nvSpPr>
        <p:spPr bwMode="auto">
          <a:xfrm>
            <a:off x="6850063" y="1903413"/>
            <a:ext cx="1000125" cy="398462"/>
          </a:xfrm>
          <a:prstGeom prst="rect">
            <a:avLst/>
          </a:prstGeom>
          <a:noFill/>
          <a:ln w="31750">
            <a:solidFill>
              <a:srgbClr val="0000CC"/>
            </a:solidFill>
            <a:miter lim="800000"/>
            <a:headEnd/>
            <a:tailEnd/>
          </a:ln>
          <a:effectLst/>
        </p:spPr>
        <p:txBody>
          <a:bodyPr wrap="none">
            <a:spAutoFit/>
          </a:bodyPr>
          <a:lstStyle/>
          <a:p>
            <a:pPr algn="ctr"/>
            <a:r>
              <a:rPr lang="en-US" sz="1800"/>
              <a:t>“Duck”</a:t>
            </a:r>
          </a:p>
        </p:txBody>
      </p:sp>
      <p:sp>
        <p:nvSpPr>
          <p:cNvPr id="778251" name="Text Box 11"/>
          <p:cNvSpPr txBox="1">
            <a:spLocks noChangeArrowheads="1"/>
          </p:cNvSpPr>
          <p:nvPr/>
        </p:nvSpPr>
        <p:spPr bwMode="auto">
          <a:xfrm>
            <a:off x="6891338" y="2484438"/>
            <a:ext cx="1216025" cy="398462"/>
          </a:xfrm>
          <a:prstGeom prst="rect">
            <a:avLst/>
          </a:prstGeom>
          <a:noFill/>
          <a:ln w="31750">
            <a:solidFill>
              <a:srgbClr val="0000CC"/>
            </a:solidFill>
            <a:miter lim="800000"/>
            <a:headEnd/>
            <a:tailEnd/>
          </a:ln>
          <a:effectLst/>
        </p:spPr>
        <p:txBody>
          <a:bodyPr wrap="none">
            <a:spAutoFit/>
          </a:bodyPr>
          <a:lstStyle/>
          <a:p>
            <a:pPr algn="ctr"/>
            <a:r>
              <a:rPr lang="en-US" sz="1800"/>
              <a:t>“CATAG”</a:t>
            </a:r>
          </a:p>
        </p:txBody>
      </p:sp>
      <p:sp>
        <p:nvSpPr>
          <p:cNvPr id="778252" name="Text Box 12"/>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78253" name="Text Box 13"/>
          <p:cNvSpPr txBox="1">
            <a:spLocks noChangeArrowheads="1"/>
          </p:cNvSpPr>
          <p:nvPr/>
        </p:nvSpPr>
        <p:spPr bwMode="auto">
          <a:xfrm>
            <a:off x="5902325" y="917575"/>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8254" name="Oval 14"/>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8255" name="Oval 15"/>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8256" name="AutoShape 16"/>
          <p:cNvCxnSpPr>
            <a:cxnSpLocks noChangeShapeType="1"/>
            <a:stCxn id="778254" idx="6"/>
            <a:endCxn id="778250"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78257" name="AutoShape 17"/>
          <p:cNvCxnSpPr>
            <a:cxnSpLocks noChangeShapeType="1"/>
            <a:stCxn id="778255" idx="6"/>
            <a:endCxn id="778251"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78258" name="Line 18"/>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8259" name="Text Box 19"/>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78260" name="Text Box 20"/>
          <p:cNvSpPr txBox="1">
            <a:spLocks noChangeArrowheads="1"/>
          </p:cNvSpPr>
          <p:nvPr/>
        </p:nvSpPr>
        <p:spPr bwMode="auto">
          <a:xfrm>
            <a:off x="5754688" y="381000"/>
            <a:ext cx="11049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8261" name="Text Box 21"/>
          <p:cNvSpPr txBox="1">
            <a:spLocks noChangeArrowheads="1"/>
          </p:cNvSpPr>
          <p:nvPr/>
        </p:nvSpPr>
        <p:spPr bwMode="auto">
          <a:xfrm>
            <a:off x="993775" y="2435225"/>
            <a:ext cx="1862138" cy="366713"/>
          </a:xfrm>
          <a:prstGeom prst="rect">
            <a:avLst/>
          </a:prstGeom>
          <a:noFill/>
          <a:ln w="31750">
            <a:noFill/>
            <a:miter lim="800000"/>
            <a:headEnd/>
            <a:tailEnd/>
          </a:ln>
          <a:effectLst/>
        </p:spPr>
        <p:txBody>
          <a:bodyPr wrap="none">
            <a:spAutoFit/>
          </a:bodyPr>
          <a:lstStyle/>
          <a:p>
            <a:pPr algn="ctr"/>
            <a:r>
              <a:rPr lang="en-US" sz="1800"/>
              <a:t>ss: SpeciesSet</a:t>
            </a:r>
          </a:p>
        </p:txBody>
      </p:sp>
      <p:sp>
        <p:nvSpPr>
          <p:cNvPr id="778262" name="Oval 22"/>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8263" name="Text Box 23"/>
          <p:cNvSpPr txBox="1">
            <a:spLocks noChangeArrowheads="1"/>
          </p:cNvSpPr>
          <p:nvPr/>
        </p:nvSpPr>
        <p:spPr bwMode="auto">
          <a:xfrm>
            <a:off x="7656513" y="452438"/>
            <a:ext cx="1096962" cy="398462"/>
          </a:xfrm>
          <a:prstGeom prst="rect">
            <a:avLst/>
          </a:prstGeom>
          <a:noFill/>
          <a:ln w="31750">
            <a:solidFill>
              <a:srgbClr val="0000CC"/>
            </a:solidFill>
            <a:miter lim="800000"/>
            <a:headEnd/>
            <a:tailEnd/>
          </a:ln>
          <a:effectLst/>
        </p:spPr>
        <p:txBody>
          <a:bodyPr wrap="none">
            <a:spAutoFit/>
          </a:bodyPr>
          <a:lstStyle/>
          <a:p>
            <a:pPr algn="ctr"/>
            <a:r>
              <a:rPr lang="en-US" sz="1800"/>
              <a:t>“in.spc”</a:t>
            </a:r>
          </a:p>
        </p:txBody>
      </p:sp>
      <p:cxnSp>
        <p:nvCxnSpPr>
          <p:cNvPr id="778264" name="AutoShape 24"/>
          <p:cNvCxnSpPr>
            <a:cxnSpLocks noChangeShapeType="1"/>
            <a:stCxn id="778262" idx="0"/>
            <a:endCxn id="778263"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78265" name="Oval 25"/>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8266" name="Oval 26"/>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8267" name="Oval 27"/>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8268" name="AutoShape 28"/>
          <p:cNvCxnSpPr>
            <a:cxnSpLocks noChangeShapeType="1"/>
            <a:stCxn id="778267" idx="6"/>
            <a:endCxn id="778260"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78269" name="AutoShape 29"/>
          <p:cNvCxnSpPr>
            <a:cxnSpLocks noChangeShapeType="1"/>
            <a:stCxn id="778266" idx="6"/>
            <a:endCxn id="778253"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78270" name="Text Box 30"/>
          <p:cNvSpPr txBox="1">
            <a:spLocks noChangeArrowheads="1"/>
          </p:cNvSpPr>
          <p:nvPr/>
        </p:nvSpPr>
        <p:spPr bwMode="auto">
          <a:xfrm>
            <a:off x="5638800" y="2209800"/>
            <a:ext cx="914400" cy="398463"/>
          </a:xfrm>
          <a:prstGeom prst="rect">
            <a:avLst/>
          </a:prstGeom>
          <a:noFill/>
          <a:ln w="31750">
            <a:solidFill>
              <a:srgbClr val="0000CC"/>
            </a:solidFill>
            <a:miter lim="800000"/>
            <a:headEnd/>
            <a:tailEnd/>
          </a:ln>
          <a:effectLst/>
        </p:spPr>
        <p:txBody>
          <a:bodyPr>
            <a:spAutoFit/>
          </a:bodyPr>
          <a:lstStyle/>
          <a:p>
            <a:r>
              <a:rPr lang="en-US" sz="1800"/>
              <a:t>els: </a:t>
            </a:r>
          </a:p>
        </p:txBody>
      </p:sp>
      <p:cxnSp>
        <p:nvCxnSpPr>
          <p:cNvPr id="778271" name="AutoShape 31"/>
          <p:cNvCxnSpPr>
            <a:cxnSpLocks noChangeShapeType="1"/>
            <a:stCxn id="778265" idx="6"/>
            <a:endCxn id="778270"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78272" name="Oval 32"/>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8273" name="Text Box 33"/>
          <p:cNvSpPr txBox="1">
            <a:spLocks noChangeArrowheads="1"/>
          </p:cNvSpPr>
          <p:nvPr/>
        </p:nvSpPr>
        <p:spPr bwMode="auto">
          <a:xfrm>
            <a:off x="6553200" y="4191000"/>
            <a:ext cx="6858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8274" name="Text Box 34"/>
          <p:cNvSpPr txBox="1">
            <a:spLocks noChangeArrowheads="1"/>
          </p:cNvSpPr>
          <p:nvPr/>
        </p:nvSpPr>
        <p:spPr bwMode="auto">
          <a:xfrm>
            <a:off x="7239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8275" name="Oval 35"/>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8276" name="Oval 36"/>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8277" name="AutoShape 37"/>
          <p:cNvCxnSpPr>
            <a:cxnSpLocks noChangeShapeType="1"/>
            <a:stCxn id="778275" idx="4"/>
            <a:endCxn id="778289"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78278" name="AutoShape 38"/>
          <p:cNvCxnSpPr>
            <a:cxnSpLocks noChangeShapeType="1"/>
            <a:stCxn id="778276"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78279" name="Text Box 39"/>
          <p:cNvSpPr txBox="1">
            <a:spLocks noChangeArrowheads="1"/>
          </p:cNvSpPr>
          <p:nvPr/>
        </p:nvSpPr>
        <p:spPr bwMode="auto">
          <a:xfrm>
            <a:off x="4824413" y="3652838"/>
            <a:ext cx="968375" cy="398462"/>
          </a:xfrm>
          <a:prstGeom prst="rect">
            <a:avLst/>
          </a:prstGeom>
          <a:noFill/>
          <a:ln w="31750">
            <a:solidFill>
              <a:srgbClr val="0000CC"/>
            </a:solidFill>
            <a:miter lim="800000"/>
            <a:headEnd/>
            <a:tailEnd/>
          </a:ln>
          <a:effectLst/>
        </p:spPr>
        <p:txBody>
          <a:bodyPr wrap="none">
            <a:spAutoFit/>
          </a:bodyPr>
          <a:lstStyle/>
          <a:p>
            <a:pPr algn="ctr"/>
            <a:r>
              <a:rPr lang="en-US" sz="1800"/>
              <a:t>“Goat”</a:t>
            </a:r>
          </a:p>
        </p:txBody>
      </p:sp>
      <p:sp>
        <p:nvSpPr>
          <p:cNvPr id="778280" name="Text Box 40"/>
          <p:cNvSpPr txBox="1">
            <a:spLocks noChangeArrowheads="1"/>
          </p:cNvSpPr>
          <p:nvPr/>
        </p:nvSpPr>
        <p:spPr bwMode="auto">
          <a:xfrm>
            <a:off x="4619625" y="4186238"/>
            <a:ext cx="1238250" cy="398462"/>
          </a:xfrm>
          <a:prstGeom prst="rect">
            <a:avLst/>
          </a:prstGeom>
          <a:noFill/>
          <a:ln w="31750">
            <a:solidFill>
              <a:srgbClr val="0000CC"/>
            </a:solidFill>
            <a:miter lim="800000"/>
            <a:headEnd/>
            <a:tailEnd/>
          </a:ln>
          <a:effectLst/>
        </p:spPr>
        <p:txBody>
          <a:bodyPr wrap="none">
            <a:spAutoFit/>
          </a:bodyPr>
          <a:lstStyle/>
          <a:p>
            <a:pPr algn="ctr"/>
            <a:r>
              <a:rPr lang="en-US" sz="1800"/>
              <a:t>“CAGTG”</a:t>
            </a:r>
          </a:p>
        </p:txBody>
      </p:sp>
      <p:sp>
        <p:nvSpPr>
          <p:cNvPr id="778281" name="Text Box 41"/>
          <p:cNvSpPr txBox="1">
            <a:spLocks noChangeArrowheads="1"/>
          </p:cNvSpPr>
          <p:nvPr/>
        </p:nvSpPr>
        <p:spPr bwMode="auto">
          <a:xfrm>
            <a:off x="4800600" y="2895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8282" name="Oval 42"/>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8283" name="Oval 43"/>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8284" name="AutoShape 44"/>
          <p:cNvCxnSpPr>
            <a:cxnSpLocks noChangeShapeType="1"/>
            <a:stCxn id="778282" idx="6"/>
            <a:endCxn id="778279"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78285" name="AutoShape 45"/>
          <p:cNvCxnSpPr>
            <a:cxnSpLocks noChangeShapeType="1"/>
            <a:stCxn id="778283" idx="6"/>
            <a:endCxn id="778280"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cxnSp>
        <p:nvCxnSpPr>
          <p:cNvPr id="778286" name="AutoShape 46"/>
          <p:cNvCxnSpPr>
            <a:cxnSpLocks noChangeShapeType="1"/>
            <a:stCxn id="778272" idx="4"/>
            <a:endCxn id="778273"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78287" name="Text Box 47"/>
          <p:cNvSpPr txBox="1">
            <a:spLocks noChangeArrowheads="1"/>
          </p:cNvSpPr>
          <p:nvPr/>
        </p:nvSpPr>
        <p:spPr bwMode="auto">
          <a:xfrm>
            <a:off x="6164263" y="5815013"/>
            <a:ext cx="714375" cy="398462"/>
          </a:xfrm>
          <a:prstGeom prst="rect">
            <a:avLst/>
          </a:prstGeom>
          <a:noFill/>
          <a:ln w="31750">
            <a:solidFill>
              <a:srgbClr val="0000CC"/>
            </a:solidFill>
            <a:miter lim="800000"/>
            <a:headEnd/>
            <a:tailEnd/>
          </a:ln>
          <a:effectLst/>
        </p:spPr>
        <p:txBody>
          <a:bodyPr wrap="none">
            <a:spAutoFit/>
          </a:bodyPr>
          <a:lstStyle/>
          <a:p>
            <a:pPr algn="ctr"/>
            <a:r>
              <a:rPr lang="en-US" sz="1800"/>
              <a:t>“Elf”</a:t>
            </a:r>
          </a:p>
        </p:txBody>
      </p:sp>
      <p:sp>
        <p:nvSpPr>
          <p:cNvPr id="778288" name="Text Box 48"/>
          <p:cNvSpPr txBox="1">
            <a:spLocks noChangeArrowheads="1"/>
          </p:cNvSpPr>
          <p:nvPr/>
        </p:nvSpPr>
        <p:spPr bwMode="auto">
          <a:xfrm>
            <a:off x="5872163" y="6319838"/>
            <a:ext cx="1260475" cy="398462"/>
          </a:xfrm>
          <a:prstGeom prst="rect">
            <a:avLst/>
          </a:prstGeom>
          <a:noFill/>
          <a:ln w="31750">
            <a:solidFill>
              <a:srgbClr val="0000CC"/>
            </a:solidFill>
            <a:miter lim="800000"/>
            <a:headEnd/>
            <a:tailEnd/>
          </a:ln>
          <a:effectLst/>
        </p:spPr>
        <p:txBody>
          <a:bodyPr wrap="none">
            <a:spAutoFit/>
          </a:bodyPr>
          <a:lstStyle/>
          <a:p>
            <a:pPr algn="ctr"/>
            <a:r>
              <a:rPr lang="en-US" sz="1800"/>
              <a:t>“CGGTG”</a:t>
            </a:r>
          </a:p>
        </p:txBody>
      </p:sp>
      <p:sp>
        <p:nvSpPr>
          <p:cNvPr id="778289" name="Text Box 49"/>
          <p:cNvSpPr txBox="1">
            <a:spLocks noChangeArrowheads="1"/>
          </p:cNvSpPr>
          <p:nvPr/>
        </p:nvSpPr>
        <p:spPr bwMode="auto">
          <a:xfrm>
            <a:off x="5715000" y="4800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8290" name="Oval 50"/>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8291" name="Oval 51"/>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8292" name="AutoShape 52"/>
          <p:cNvCxnSpPr>
            <a:cxnSpLocks noChangeShapeType="1"/>
            <a:stCxn id="778290" idx="6"/>
            <a:endCxn id="778287"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78293" name="AutoShape 53"/>
          <p:cNvCxnSpPr>
            <a:cxnSpLocks noChangeShapeType="1"/>
            <a:stCxn id="778291" idx="6"/>
            <a:endCxn id="778288"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78294" name="Text Box 54"/>
          <p:cNvSpPr txBox="1">
            <a:spLocks noChangeArrowheads="1"/>
          </p:cNvSpPr>
          <p:nvPr/>
        </p:nvSpPr>
        <p:spPr bwMode="auto">
          <a:xfrm>
            <a:off x="7785100" y="5756275"/>
            <a:ext cx="935038" cy="398463"/>
          </a:xfrm>
          <a:prstGeom prst="rect">
            <a:avLst/>
          </a:prstGeom>
          <a:noFill/>
          <a:ln w="31750">
            <a:solidFill>
              <a:srgbClr val="0000CC"/>
            </a:solidFill>
            <a:miter lim="800000"/>
            <a:headEnd/>
            <a:tailEnd/>
          </a:ln>
          <a:effectLst/>
        </p:spPr>
        <p:txBody>
          <a:bodyPr wrap="none">
            <a:spAutoFit/>
          </a:bodyPr>
          <a:lstStyle/>
          <a:p>
            <a:pPr algn="ctr"/>
            <a:r>
              <a:rPr lang="en-US" sz="1800"/>
              <a:t>“Frog”</a:t>
            </a:r>
          </a:p>
        </p:txBody>
      </p:sp>
      <p:sp>
        <p:nvSpPr>
          <p:cNvPr id="778295" name="Text Box 55"/>
          <p:cNvSpPr txBox="1">
            <a:spLocks noChangeArrowheads="1"/>
          </p:cNvSpPr>
          <p:nvPr/>
        </p:nvSpPr>
        <p:spPr bwMode="auto">
          <a:xfrm>
            <a:off x="7613650" y="6261100"/>
            <a:ext cx="1238250" cy="398463"/>
          </a:xfrm>
          <a:prstGeom prst="rect">
            <a:avLst/>
          </a:prstGeom>
          <a:noFill/>
          <a:ln w="31750">
            <a:solidFill>
              <a:srgbClr val="0000CC"/>
            </a:solidFill>
            <a:miter lim="800000"/>
            <a:headEnd/>
            <a:tailEnd/>
          </a:ln>
          <a:effectLst/>
        </p:spPr>
        <p:txBody>
          <a:bodyPr wrap="none">
            <a:spAutoFit/>
          </a:bodyPr>
          <a:lstStyle/>
          <a:p>
            <a:pPr algn="ctr"/>
            <a:r>
              <a:rPr lang="en-US" sz="1800"/>
              <a:t>“CGATG”</a:t>
            </a:r>
          </a:p>
        </p:txBody>
      </p:sp>
      <p:sp>
        <p:nvSpPr>
          <p:cNvPr id="778296" name="Text Box 56"/>
          <p:cNvSpPr txBox="1">
            <a:spLocks noChangeArrowheads="1"/>
          </p:cNvSpPr>
          <p:nvPr/>
        </p:nvSpPr>
        <p:spPr bwMode="auto">
          <a:xfrm>
            <a:off x="7445375" y="4741863"/>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8297" name="Oval 57"/>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8298" name="Oval 58"/>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8299" name="AutoShape 59"/>
          <p:cNvCxnSpPr>
            <a:cxnSpLocks noChangeShapeType="1"/>
            <a:stCxn id="778297" idx="6"/>
            <a:endCxn id="778294"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78300" name="AutoShape 60"/>
          <p:cNvCxnSpPr>
            <a:cxnSpLocks noChangeShapeType="1"/>
            <a:stCxn id="778298" idx="6"/>
            <a:endCxn id="778295"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78301" name="AutoShape 61"/>
          <p:cNvSpPr>
            <a:spLocks/>
          </p:cNvSpPr>
          <p:nvPr/>
        </p:nvSpPr>
        <p:spPr bwMode="auto">
          <a:xfrm>
            <a:off x="685800" y="1371600"/>
            <a:ext cx="381000" cy="1676400"/>
          </a:xfrm>
          <a:prstGeom prst="leftBrace">
            <a:avLst>
              <a:gd name="adj1" fmla="val 36667"/>
              <a:gd name="adj2" fmla="val 50000"/>
            </a:avLst>
          </a:prstGeom>
          <a:noFill/>
          <a:ln w="31750">
            <a:solidFill>
              <a:schemeClr val="accent2"/>
            </a:solidFill>
            <a:round/>
            <a:headEnd/>
            <a:tailEnd/>
          </a:ln>
          <a:effectLst/>
        </p:spPr>
        <p:txBody>
          <a:bodyPr anchor="ctr">
            <a:spAutoFit/>
          </a:bodyPr>
          <a:lstStyle/>
          <a:p>
            <a:endParaRPr lang="en-US"/>
          </a:p>
        </p:txBody>
      </p:sp>
      <p:sp>
        <p:nvSpPr>
          <p:cNvPr id="778302" name="Text Box 62"/>
          <p:cNvSpPr txBox="1">
            <a:spLocks noChangeArrowheads="1"/>
          </p:cNvSpPr>
          <p:nvPr/>
        </p:nvSpPr>
        <p:spPr bwMode="auto">
          <a:xfrm>
            <a:off x="574675" y="227013"/>
            <a:ext cx="2352675" cy="366712"/>
          </a:xfrm>
          <a:prstGeom prst="rect">
            <a:avLst/>
          </a:prstGeom>
          <a:noFill/>
          <a:ln w="31750">
            <a:noFill/>
            <a:miter lim="800000"/>
            <a:headEnd/>
            <a:tailEnd/>
          </a:ln>
          <a:effectLst/>
        </p:spPr>
        <p:txBody>
          <a:bodyPr wrap="none">
            <a:spAutoFit/>
          </a:bodyPr>
          <a:lstStyle/>
          <a:p>
            <a:pPr algn="ctr"/>
            <a:r>
              <a:rPr lang="en-US" sz="1800"/>
              <a:t>Garbage Collection</a:t>
            </a:r>
          </a:p>
        </p:txBody>
      </p:sp>
      <p:sp>
        <p:nvSpPr>
          <p:cNvPr id="778303" name="Text Box 63"/>
          <p:cNvSpPr txBox="1">
            <a:spLocks noChangeArrowheads="1"/>
          </p:cNvSpPr>
          <p:nvPr/>
        </p:nvSpPr>
        <p:spPr bwMode="auto">
          <a:xfrm>
            <a:off x="8001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8304" name="Oval 64"/>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8305" name="AutoShape 65"/>
          <p:cNvCxnSpPr>
            <a:cxnSpLocks noChangeShapeType="1"/>
            <a:stCxn id="778304" idx="2"/>
            <a:endCxn id="778281"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78306" name="Text Box 66"/>
          <p:cNvSpPr txBox="1">
            <a:spLocks noChangeArrowheads="1"/>
          </p:cNvSpPr>
          <p:nvPr/>
        </p:nvSpPr>
        <p:spPr bwMode="auto">
          <a:xfrm>
            <a:off x="881063" y="27384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778307" name="Oval 67"/>
          <p:cNvSpPr>
            <a:spLocks noChangeArrowheads="1"/>
          </p:cNvSpPr>
          <p:nvPr/>
        </p:nvSpPr>
        <p:spPr bwMode="auto">
          <a:xfrm>
            <a:off x="3409950" y="1336675"/>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78308" name="Oval 68"/>
          <p:cNvSpPr>
            <a:spLocks noChangeArrowheads="1"/>
          </p:cNvSpPr>
          <p:nvPr/>
        </p:nvSpPr>
        <p:spPr bwMode="auto">
          <a:xfrm>
            <a:off x="3411538" y="1930400"/>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78309" name="Oval 69"/>
          <p:cNvSpPr>
            <a:spLocks noChangeArrowheads="1"/>
          </p:cNvSpPr>
          <p:nvPr/>
        </p:nvSpPr>
        <p:spPr bwMode="auto">
          <a:xfrm>
            <a:off x="3414713" y="2535238"/>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78310" name="Text Box 70"/>
          <p:cNvSpPr txBox="1">
            <a:spLocks noChangeArrowheads="1"/>
          </p:cNvSpPr>
          <p:nvPr/>
        </p:nvSpPr>
        <p:spPr bwMode="auto">
          <a:xfrm>
            <a:off x="509588" y="3987800"/>
            <a:ext cx="4046537" cy="701675"/>
          </a:xfrm>
          <a:prstGeom prst="rect">
            <a:avLst/>
          </a:prstGeom>
          <a:noFill/>
          <a:ln w="31750">
            <a:noFill/>
            <a:miter lim="800000"/>
            <a:headEnd/>
            <a:tailEnd/>
          </a:ln>
          <a:effectLst/>
        </p:spPr>
        <p:txBody>
          <a:bodyPr wrap="none">
            <a:spAutoFit/>
          </a:bodyPr>
          <a:lstStyle/>
          <a:p>
            <a:r>
              <a:rPr lang="en-US" sz="2000"/>
              <a:t>Initialize Mark and Sweeper:</a:t>
            </a:r>
          </a:p>
          <a:p>
            <a:r>
              <a:rPr lang="en-US" sz="2000"/>
              <a:t>   active = all objects on stack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309"/>
                                        </p:tgtEl>
                                        <p:attrNameLst>
                                          <p:attrName>style.visibility</p:attrName>
                                        </p:attrNameLst>
                                      </p:cBhvr>
                                      <p:to>
                                        <p:strVal val="visible"/>
                                      </p:to>
                                    </p:set>
                                    <p:animEffect transition="in" filter="dissolve">
                                      <p:cBhvr>
                                        <p:cTn id="7" dur="500"/>
                                        <p:tgtEl>
                                          <p:spTgt spid="77830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78308"/>
                                        </p:tgtEl>
                                        <p:attrNameLst>
                                          <p:attrName>style.visibility</p:attrName>
                                        </p:attrNameLst>
                                      </p:cBhvr>
                                      <p:to>
                                        <p:strVal val="visible"/>
                                      </p:to>
                                    </p:set>
                                    <p:animEffect transition="in" filter="dissolve">
                                      <p:cBhvr>
                                        <p:cTn id="10" dur="500"/>
                                        <p:tgtEl>
                                          <p:spTgt spid="77830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78307"/>
                                        </p:tgtEl>
                                        <p:attrNameLst>
                                          <p:attrName>style.visibility</p:attrName>
                                        </p:attrNameLst>
                                      </p:cBhvr>
                                      <p:to>
                                        <p:strVal val="visible"/>
                                      </p:to>
                                    </p:set>
                                    <p:animEffect transition="in" filter="dissolve">
                                      <p:cBhvr>
                                        <p:cTn id="13" dur="500"/>
                                        <p:tgtEl>
                                          <p:spTgt spid="778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7" grpId="0" animBg="1"/>
      <p:bldP spid="778308" grpId="0" animBg="1"/>
      <p:bldP spid="77830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p:txBody>
          <a:bodyPr/>
          <a:lstStyle/>
          <a:p>
            <a:r>
              <a:rPr lang="en-US"/>
              <a:t>Menu</a:t>
            </a:r>
          </a:p>
        </p:txBody>
      </p:sp>
      <p:sp>
        <p:nvSpPr>
          <p:cNvPr id="804867" name="Rectangle 3"/>
          <p:cNvSpPr>
            <a:spLocks noGrp="1" noChangeArrowheads="1"/>
          </p:cNvSpPr>
          <p:nvPr>
            <p:ph type="body" idx="1"/>
          </p:nvPr>
        </p:nvSpPr>
        <p:spPr/>
        <p:txBody>
          <a:bodyPr/>
          <a:lstStyle/>
          <a:p>
            <a:pPr>
              <a:buNone/>
            </a:pPr>
            <a:r>
              <a:rPr lang="en-US" dirty="0" smtClean="0"/>
              <a:t>Memory review: Stack and Heap</a:t>
            </a:r>
          </a:p>
          <a:p>
            <a:pPr>
              <a:buNone/>
            </a:pPr>
            <a:r>
              <a:rPr lang="en-US" b="1" dirty="0" smtClean="0"/>
              <a:t>Garbage Collection</a:t>
            </a:r>
          </a:p>
          <a:p>
            <a:pPr>
              <a:buNone/>
            </a:pPr>
            <a:r>
              <a:rPr lang="en-US" dirty="0" smtClean="0"/>
              <a:t>	Mark </a:t>
            </a:r>
            <a:r>
              <a:rPr lang="en-US" dirty="0"/>
              <a:t>and Sweep</a:t>
            </a:r>
          </a:p>
          <a:p>
            <a:pPr>
              <a:buNone/>
            </a:pPr>
            <a:r>
              <a:rPr lang="en-US" dirty="0" smtClean="0"/>
              <a:t>	Stop </a:t>
            </a:r>
            <a:r>
              <a:rPr lang="en-US" dirty="0"/>
              <a:t>and Copy</a:t>
            </a:r>
          </a:p>
          <a:p>
            <a:pPr>
              <a:buNone/>
            </a:pPr>
            <a:r>
              <a:rPr lang="en-US" dirty="0" smtClean="0"/>
              <a:t>	Reference </a:t>
            </a:r>
            <a:r>
              <a:rPr lang="en-US" dirty="0"/>
              <a:t>Counting</a:t>
            </a:r>
          </a:p>
          <a:p>
            <a:pPr>
              <a:buNone/>
            </a:pPr>
            <a:r>
              <a:rPr lang="en-US" dirty="0"/>
              <a:t>Java’s Garbage Collector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ChangeArrowheads="1"/>
          </p:cNvSpPr>
          <p:nvPr/>
        </p:nvSpPr>
        <p:spPr bwMode="auto">
          <a:xfrm>
            <a:off x="2841625" y="1136650"/>
            <a:ext cx="1447800" cy="1835150"/>
          </a:xfrm>
          <a:prstGeom prst="rect">
            <a:avLst/>
          </a:prstGeom>
          <a:noFill/>
          <a:ln w="31750">
            <a:solidFill>
              <a:schemeClr val="accent2"/>
            </a:solidFill>
            <a:miter lim="800000"/>
            <a:headEnd/>
            <a:tailEnd/>
          </a:ln>
          <a:effectLst/>
        </p:spPr>
        <p:txBody>
          <a:bodyPr anchor="ctr">
            <a:spAutoFit/>
          </a:bodyPr>
          <a:lstStyle/>
          <a:p>
            <a:endParaRPr lang="en-US"/>
          </a:p>
        </p:txBody>
      </p:sp>
      <p:sp>
        <p:nvSpPr>
          <p:cNvPr id="779267" name="Line 3"/>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9268" name="Line 4"/>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9269" name="Text Box 5"/>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79270" name="Line 6"/>
          <p:cNvSpPr>
            <a:spLocks noChangeShapeType="1"/>
          </p:cNvSpPr>
          <p:nvPr/>
        </p:nvSpPr>
        <p:spPr bwMode="auto">
          <a:xfrm>
            <a:off x="2441575" y="29448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9271" name="Line 7"/>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9272" name="Text Box 8"/>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79273" name="Text Box 9"/>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79274" name="Text Box 10"/>
          <p:cNvSpPr txBox="1">
            <a:spLocks noChangeArrowheads="1"/>
          </p:cNvSpPr>
          <p:nvPr/>
        </p:nvSpPr>
        <p:spPr bwMode="auto">
          <a:xfrm>
            <a:off x="6850063" y="1903413"/>
            <a:ext cx="1000125" cy="398462"/>
          </a:xfrm>
          <a:prstGeom prst="rect">
            <a:avLst/>
          </a:prstGeom>
          <a:noFill/>
          <a:ln w="31750">
            <a:solidFill>
              <a:srgbClr val="0000CC"/>
            </a:solidFill>
            <a:miter lim="800000"/>
            <a:headEnd/>
            <a:tailEnd/>
          </a:ln>
          <a:effectLst/>
        </p:spPr>
        <p:txBody>
          <a:bodyPr wrap="none">
            <a:spAutoFit/>
          </a:bodyPr>
          <a:lstStyle/>
          <a:p>
            <a:pPr algn="ctr"/>
            <a:r>
              <a:rPr lang="en-US" sz="1800"/>
              <a:t>“Duck”</a:t>
            </a:r>
          </a:p>
        </p:txBody>
      </p:sp>
      <p:sp>
        <p:nvSpPr>
          <p:cNvPr id="779275" name="Text Box 11"/>
          <p:cNvSpPr txBox="1">
            <a:spLocks noChangeArrowheads="1"/>
          </p:cNvSpPr>
          <p:nvPr/>
        </p:nvSpPr>
        <p:spPr bwMode="auto">
          <a:xfrm>
            <a:off x="6891338" y="2484438"/>
            <a:ext cx="1216025" cy="398462"/>
          </a:xfrm>
          <a:prstGeom prst="rect">
            <a:avLst/>
          </a:prstGeom>
          <a:noFill/>
          <a:ln w="31750">
            <a:solidFill>
              <a:srgbClr val="0000CC"/>
            </a:solidFill>
            <a:miter lim="800000"/>
            <a:headEnd/>
            <a:tailEnd/>
          </a:ln>
          <a:effectLst/>
        </p:spPr>
        <p:txBody>
          <a:bodyPr wrap="none">
            <a:spAutoFit/>
          </a:bodyPr>
          <a:lstStyle/>
          <a:p>
            <a:pPr algn="ctr"/>
            <a:r>
              <a:rPr lang="en-US" sz="1800"/>
              <a:t>“CATAG”</a:t>
            </a:r>
          </a:p>
        </p:txBody>
      </p:sp>
      <p:sp>
        <p:nvSpPr>
          <p:cNvPr id="779276" name="Text Box 12"/>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79277" name="Text Box 13"/>
          <p:cNvSpPr txBox="1">
            <a:spLocks noChangeArrowheads="1"/>
          </p:cNvSpPr>
          <p:nvPr/>
        </p:nvSpPr>
        <p:spPr bwMode="auto">
          <a:xfrm>
            <a:off x="5902325" y="917575"/>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9278" name="Oval 14"/>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9279" name="Oval 15"/>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9280" name="AutoShape 16"/>
          <p:cNvCxnSpPr>
            <a:cxnSpLocks noChangeShapeType="1"/>
            <a:stCxn id="779278" idx="6"/>
            <a:endCxn id="779274"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79281" name="AutoShape 17"/>
          <p:cNvCxnSpPr>
            <a:cxnSpLocks noChangeShapeType="1"/>
            <a:stCxn id="779279" idx="6"/>
            <a:endCxn id="779275"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79282" name="Line 18"/>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9283" name="Text Box 19"/>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79284" name="Text Box 20"/>
          <p:cNvSpPr txBox="1">
            <a:spLocks noChangeArrowheads="1"/>
          </p:cNvSpPr>
          <p:nvPr/>
        </p:nvSpPr>
        <p:spPr bwMode="auto">
          <a:xfrm>
            <a:off x="5754688" y="381000"/>
            <a:ext cx="11049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9285" name="Text Box 21"/>
          <p:cNvSpPr txBox="1">
            <a:spLocks noChangeArrowheads="1"/>
          </p:cNvSpPr>
          <p:nvPr/>
        </p:nvSpPr>
        <p:spPr bwMode="auto">
          <a:xfrm>
            <a:off x="993775" y="2435225"/>
            <a:ext cx="1862138" cy="366713"/>
          </a:xfrm>
          <a:prstGeom prst="rect">
            <a:avLst/>
          </a:prstGeom>
          <a:noFill/>
          <a:ln w="31750">
            <a:noFill/>
            <a:miter lim="800000"/>
            <a:headEnd/>
            <a:tailEnd/>
          </a:ln>
          <a:effectLst/>
        </p:spPr>
        <p:txBody>
          <a:bodyPr wrap="none">
            <a:spAutoFit/>
          </a:bodyPr>
          <a:lstStyle/>
          <a:p>
            <a:pPr algn="ctr"/>
            <a:r>
              <a:rPr lang="en-US" sz="1800"/>
              <a:t>ss: SpeciesSet</a:t>
            </a:r>
          </a:p>
        </p:txBody>
      </p:sp>
      <p:sp>
        <p:nvSpPr>
          <p:cNvPr id="779286" name="Oval 22"/>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9287" name="Text Box 23"/>
          <p:cNvSpPr txBox="1">
            <a:spLocks noChangeArrowheads="1"/>
          </p:cNvSpPr>
          <p:nvPr/>
        </p:nvSpPr>
        <p:spPr bwMode="auto">
          <a:xfrm>
            <a:off x="7656513" y="452438"/>
            <a:ext cx="1096962" cy="398462"/>
          </a:xfrm>
          <a:prstGeom prst="rect">
            <a:avLst/>
          </a:prstGeom>
          <a:noFill/>
          <a:ln w="31750">
            <a:solidFill>
              <a:srgbClr val="0000CC"/>
            </a:solidFill>
            <a:miter lim="800000"/>
            <a:headEnd/>
            <a:tailEnd/>
          </a:ln>
          <a:effectLst/>
        </p:spPr>
        <p:txBody>
          <a:bodyPr wrap="none">
            <a:spAutoFit/>
          </a:bodyPr>
          <a:lstStyle/>
          <a:p>
            <a:pPr algn="ctr"/>
            <a:r>
              <a:rPr lang="en-US" sz="1800"/>
              <a:t>“in.spc”</a:t>
            </a:r>
          </a:p>
        </p:txBody>
      </p:sp>
      <p:cxnSp>
        <p:nvCxnSpPr>
          <p:cNvPr id="779288" name="AutoShape 24"/>
          <p:cNvCxnSpPr>
            <a:cxnSpLocks noChangeShapeType="1"/>
            <a:stCxn id="779286" idx="0"/>
            <a:endCxn id="779287"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79289" name="Oval 25"/>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9290" name="Oval 26"/>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9291" name="Oval 27"/>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9292" name="AutoShape 28"/>
          <p:cNvCxnSpPr>
            <a:cxnSpLocks noChangeShapeType="1"/>
            <a:stCxn id="779291" idx="6"/>
            <a:endCxn id="779284"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79293" name="AutoShape 29"/>
          <p:cNvCxnSpPr>
            <a:cxnSpLocks noChangeShapeType="1"/>
            <a:stCxn id="779290" idx="6"/>
            <a:endCxn id="779277"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79294" name="Text Box 30"/>
          <p:cNvSpPr txBox="1">
            <a:spLocks noChangeArrowheads="1"/>
          </p:cNvSpPr>
          <p:nvPr/>
        </p:nvSpPr>
        <p:spPr bwMode="auto">
          <a:xfrm>
            <a:off x="5638800" y="2209800"/>
            <a:ext cx="914400" cy="398463"/>
          </a:xfrm>
          <a:prstGeom prst="rect">
            <a:avLst/>
          </a:prstGeom>
          <a:noFill/>
          <a:ln w="31750">
            <a:solidFill>
              <a:srgbClr val="0000CC"/>
            </a:solidFill>
            <a:miter lim="800000"/>
            <a:headEnd/>
            <a:tailEnd/>
          </a:ln>
          <a:effectLst/>
        </p:spPr>
        <p:txBody>
          <a:bodyPr>
            <a:spAutoFit/>
          </a:bodyPr>
          <a:lstStyle/>
          <a:p>
            <a:r>
              <a:rPr lang="en-US" sz="1800"/>
              <a:t>els: </a:t>
            </a:r>
          </a:p>
        </p:txBody>
      </p:sp>
      <p:cxnSp>
        <p:nvCxnSpPr>
          <p:cNvPr id="779295" name="AutoShape 31"/>
          <p:cNvCxnSpPr>
            <a:cxnSpLocks noChangeShapeType="1"/>
            <a:stCxn id="779289" idx="6"/>
            <a:endCxn id="779294"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79296" name="Oval 32"/>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9297" name="Text Box 33"/>
          <p:cNvSpPr txBox="1">
            <a:spLocks noChangeArrowheads="1"/>
          </p:cNvSpPr>
          <p:nvPr/>
        </p:nvSpPr>
        <p:spPr bwMode="auto">
          <a:xfrm>
            <a:off x="6553200" y="4191000"/>
            <a:ext cx="6858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9298" name="Text Box 34"/>
          <p:cNvSpPr txBox="1">
            <a:spLocks noChangeArrowheads="1"/>
          </p:cNvSpPr>
          <p:nvPr/>
        </p:nvSpPr>
        <p:spPr bwMode="auto">
          <a:xfrm>
            <a:off x="7239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9299" name="Oval 35"/>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9300" name="Oval 36"/>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9301" name="AutoShape 37"/>
          <p:cNvCxnSpPr>
            <a:cxnSpLocks noChangeShapeType="1"/>
            <a:stCxn id="779299" idx="4"/>
            <a:endCxn id="779313"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79302" name="AutoShape 38"/>
          <p:cNvCxnSpPr>
            <a:cxnSpLocks noChangeShapeType="1"/>
            <a:stCxn id="779300"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79303" name="Text Box 39"/>
          <p:cNvSpPr txBox="1">
            <a:spLocks noChangeArrowheads="1"/>
          </p:cNvSpPr>
          <p:nvPr/>
        </p:nvSpPr>
        <p:spPr bwMode="auto">
          <a:xfrm>
            <a:off x="4824413" y="3652838"/>
            <a:ext cx="968375" cy="398462"/>
          </a:xfrm>
          <a:prstGeom prst="rect">
            <a:avLst/>
          </a:prstGeom>
          <a:noFill/>
          <a:ln w="31750">
            <a:solidFill>
              <a:srgbClr val="0000CC"/>
            </a:solidFill>
            <a:miter lim="800000"/>
            <a:headEnd/>
            <a:tailEnd/>
          </a:ln>
          <a:effectLst/>
        </p:spPr>
        <p:txBody>
          <a:bodyPr wrap="none">
            <a:spAutoFit/>
          </a:bodyPr>
          <a:lstStyle/>
          <a:p>
            <a:pPr algn="ctr"/>
            <a:r>
              <a:rPr lang="en-US" sz="1800"/>
              <a:t>“Goat”</a:t>
            </a:r>
          </a:p>
        </p:txBody>
      </p:sp>
      <p:sp>
        <p:nvSpPr>
          <p:cNvPr id="779304" name="Text Box 40"/>
          <p:cNvSpPr txBox="1">
            <a:spLocks noChangeArrowheads="1"/>
          </p:cNvSpPr>
          <p:nvPr/>
        </p:nvSpPr>
        <p:spPr bwMode="auto">
          <a:xfrm>
            <a:off x="4619625" y="4186238"/>
            <a:ext cx="1238250" cy="398462"/>
          </a:xfrm>
          <a:prstGeom prst="rect">
            <a:avLst/>
          </a:prstGeom>
          <a:noFill/>
          <a:ln w="31750">
            <a:solidFill>
              <a:srgbClr val="0000CC"/>
            </a:solidFill>
            <a:miter lim="800000"/>
            <a:headEnd/>
            <a:tailEnd/>
          </a:ln>
          <a:effectLst/>
        </p:spPr>
        <p:txBody>
          <a:bodyPr wrap="none">
            <a:spAutoFit/>
          </a:bodyPr>
          <a:lstStyle/>
          <a:p>
            <a:pPr algn="ctr"/>
            <a:r>
              <a:rPr lang="en-US" sz="1800"/>
              <a:t>“CAGTG”</a:t>
            </a:r>
          </a:p>
        </p:txBody>
      </p:sp>
      <p:sp>
        <p:nvSpPr>
          <p:cNvPr id="779305" name="Text Box 41"/>
          <p:cNvSpPr txBox="1">
            <a:spLocks noChangeArrowheads="1"/>
          </p:cNvSpPr>
          <p:nvPr/>
        </p:nvSpPr>
        <p:spPr bwMode="auto">
          <a:xfrm>
            <a:off x="4800600" y="2895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9306" name="Oval 42"/>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9307" name="Oval 43"/>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9308" name="AutoShape 44"/>
          <p:cNvCxnSpPr>
            <a:cxnSpLocks noChangeShapeType="1"/>
            <a:stCxn id="779306" idx="6"/>
            <a:endCxn id="779303"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79309" name="AutoShape 45"/>
          <p:cNvCxnSpPr>
            <a:cxnSpLocks noChangeShapeType="1"/>
            <a:stCxn id="779307" idx="6"/>
            <a:endCxn id="779304"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cxnSp>
        <p:nvCxnSpPr>
          <p:cNvPr id="779310" name="AutoShape 46"/>
          <p:cNvCxnSpPr>
            <a:cxnSpLocks noChangeShapeType="1"/>
            <a:stCxn id="779296" idx="4"/>
            <a:endCxn id="779297"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79311" name="Text Box 47"/>
          <p:cNvSpPr txBox="1">
            <a:spLocks noChangeArrowheads="1"/>
          </p:cNvSpPr>
          <p:nvPr/>
        </p:nvSpPr>
        <p:spPr bwMode="auto">
          <a:xfrm>
            <a:off x="6164263" y="5815013"/>
            <a:ext cx="714375" cy="398462"/>
          </a:xfrm>
          <a:prstGeom prst="rect">
            <a:avLst/>
          </a:prstGeom>
          <a:noFill/>
          <a:ln w="31750">
            <a:solidFill>
              <a:srgbClr val="0000CC"/>
            </a:solidFill>
            <a:miter lim="800000"/>
            <a:headEnd/>
            <a:tailEnd/>
          </a:ln>
          <a:effectLst/>
        </p:spPr>
        <p:txBody>
          <a:bodyPr wrap="none">
            <a:spAutoFit/>
          </a:bodyPr>
          <a:lstStyle/>
          <a:p>
            <a:pPr algn="ctr"/>
            <a:r>
              <a:rPr lang="en-US" sz="1800"/>
              <a:t>“Elf”</a:t>
            </a:r>
          </a:p>
        </p:txBody>
      </p:sp>
      <p:sp>
        <p:nvSpPr>
          <p:cNvPr id="779312" name="Text Box 48"/>
          <p:cNvSpPr txBox="1">
            <a:spLocks noChangeArrowheads="1"/>
          </p:cNvSpPr>
          <p:nvPr/>
        </p:nvSpPr>
        <p:spPr bwMode="auto">
          <a:xfrm>
            <a:off x="5872163" y="6319838"/>
            <a:ext cx="1260475" cy="398462"/>
          </a:xfrm>
          <a:prstGeom prst="rect">
            <a:avLst/>
          </a:prstGeom>
          <a:noFill/>
          <a:ln w="31750">
            <a:solidFill>
              <a:srgbClr val="0000CC"/>
            </a:solidFill>
            <a:miter lim="800000"/>
            <a:headEnd/>
            <a:tailEnd/>
          </a:ln>
          <a:effectLst/>
        </p:spPr>
        <p:txBody>
          <a:bodyPr wrap="none">
            <a:spAutoFit/>
          </a:bodyPr>
          <a:lstStyle/>
          <a:p>
            <a:pPr algn="ctr"/>
            <a:r>
              <a:rPr lang="en-US" sz="1800"/>
              <a:t>“CGGTG”</a:t>
            </a:r>
          </a:p>
        </p:txBody>
      </p:sp>
      <p:sp>
        <p:nvSpPr>
          <p:cNvPr id="779313" name="Text Box 49"/>
          <p:cNvSpPr txBox="1">
            <a:spLocks noChangeArrowheads="1"/>
          </p:cNvSpPr>
          <p:nvPr/>
        </p:nvSpPr>
        <p:spPr bwMode="auto">
          <a:xfrm>
            <a:off x="5715000" y="4800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9314" name="Oval 50"/>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9315" name="Oval 51"/>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9316" name="AutoShape 52"/>
          <p:cNvCxnSpPr>
            <a:cxnSpLocks noChangeShapeType="1"/>
            <a:stCxn id="779314" idx="6"/>
            <a:endCxn id="779311"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79317" name="AutoShape 53"/>
          <p:cNvCxnSpPr>
            <a:cxnSpLocks noChangeShapeType="1"/>
            <a:stCxn id="779315" idx="6"/>
            <a:endCxn id="779312"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79318" name="Text Box 54"/>
          <p:cNvSpPr txBox="1">
            <a:spLocks noChangeArrowheads="1"/>
          </p:cNvSpPr>
          <p:nvPr/>
        </p:nvSpPr>
        <p:spPr bwMode="auto">
          <a:xfrm>
            <a:off x="7785100" y="5756275"/>
            <a:ext cx="935038" cy="398463"/>
          </a:xfrm>
          <a:prstGeom prst="rect">
            <a:avLst/>
          </a:prstGeom>
          <a:noFill/>
          <a:ln w="31750">
            <a:solidFill>
              <a:srgbClr val="0000CC"/>
            </a:solidFill>
            <a:miter lim="800000"/>
            <a:headEnd/>
            <a:tailEnd/>
          </a:ln>
          <a:effectLst/>
        </p:spPr>
        <p:txBody>
          <a:bodyPr wrap="none">
            <a:spAutoFit/>
          </a:bodyPr>
          <a:lstStyle/>
          <a:p>
            <a:pPr algn="ctr"/>
            <a:r>
              <a:rPr lang="en-US" sz="1800"/>
              <a:t>“Frog”</a:t>
            </a:r>
          </a:p>
        </p:txBody>
      </p:sp>
      <p:sp>
        <p:nvSpPr>
          <p:cNvPr id="779319" name="Text Box 55"/>
          <p:cNvSpPr txBox="1">
            <a:spLocks noChangeArrowheads="1"/>
          </p:cNvSpPr>
          <p:nvPr/>
        </p:nvSpPr>
        <p:spPr bwMode="auto">
          <a:xfrm>
            <a:off x="7613650" y="6261100"/>
            <a:ext cx="1238250" cy="398463"/>
          </a:xfrm>
          <a:prstGeom prst="rect">
            <a:avLst/>
          </a:prstGeom>
          <a:noFill/>
          <a:ln w="31750">
            <a:solidFill>
              <a:srgbClr val="0000CC"/>
            </a:solidFill>
            <a:miter lim="800000"/>
            <a:headEnd/>
            <a:tailEnd/>
          </a:ln>
          <a:effectLst/>
        </p:spPr>
        <p:txBody>
          <a:bodyPr wrap="none">
            <a:spAutoFit/>
          </a:bodyPr>
          <a:lstStyle/>
          <a:p>
            <a:pPr algn="ctr"/>
            <a:r>
              <a:rPr lang="en-US" sz="1800"/>
              <a:t>“CGATG”</a:t>
            </a:r>
          </a:p>
        </p:txBody>
      </p:sp>
      <p:sp>
        <p:nvSpPr>
          <p:cNvPr id="779320" name="Text Box 56"/>
          <p:cNvSpPr txBox="1">
            <a:spLocks noChangeArrowheads="1"/>
          </p:cNvSpPr>
          <p:nvPr/>
        </p:nvSpPr>
        <p:spPr bwMode="auto">
          <a:xfrm>
            <a:off x="7445375" y="4741863"/>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9321" name="Oval 57"/>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9322" name="Oval 58"/>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9323" name="AutoShape 59"/>
          <p:cNvCxnSpPr>
            <a:cxnSpLocks noChangeShapeType="1"/>
            <a:stCxn id="779321" idx="6"/>
            <a:endCxn id="779318"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79324" name="AutoShape 60"/>
          <p:cNvCxnSpPr>
            <a:cxnSpLocks noChangeShapeType="1"/>
            <a:stCxn id="779322" idx="6"/>
            <a:endCxn id="779319"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79325" name="AutoShape 61"/>
          <p:cNvSpPr>
            <a:spLocks/>
          </p:cNvSpPr>
          <p:nvPr/>
        </p:nvSpPr>
        <p:spPr bwMode="auto">
          <a:xfrm>
            <a:off x="685800" y="1371600"/>
            <a:ext cx="381000" cy="1676400"/>
          </a:xfrm>
          <a:prstGeom prst="leftBrace">
            <a:avLst>
              <a:gd name="adj1" fmla="val 36667"/>
              <a:gd name="adj2" fmla="val 50000"/>
            </a:avLst>
          </a:prstGeom>
          <a:noFill/>
          <a:ln w="31750">
            <a:solidFill>
              <a:schemeClr val="accent2"/>
            </a:solidFill>
            <a:round/>
            <a:headEnd/>
            <a:tailEnd/>
          </a:ln>
          <a:effectLst/>
        </p:spPr>
        <p:txBody>
          <a:bodyPr anchor="ctr">
            <a:spAutoFit/>
          </a:bodyPr>
          <a:lstStyle/>
          <a:p>
            <a:endParaRPr lang="en-US"/>
          </a:p>
        </p:txBody>
      </p:sp>
      <p:sp>
        <p:nvSpPr>
          <p:cNvPr id="779326" name="Text Box 62"/>
          <p:cNvSpPr txBox="1">
            <a:spLocks noChangeArrowheads="1"/>
          </p:cNvSpPr>
          <p:nvPr/>
        </p:nvSpPr>
        <p:spPr bwMode="auto">
          <a:xfrm>
            <a:off x="574675" y="227013"/>
            <a:ext cx="2352675" cy="366712"/>
          </a:xfrm>
          <a:prstGeom prst="rect">
            <a:avLst/>
          </a:prstGeom>
          <a:noFill/>
          <a:ln w="31750">
            <a:noFill/>
            <a:miter lim="800000"/>
            <a:headEnd/>
            <a:tailEnd/>
          </a:ln>
          <a:effectLst/>
        </p:spPr>
        <p:txBody>
          <a:bodyPr wrap="none">
            <a:spAutoFit/>
          </a:bodyPr>
          <a:lstStyle/>
          <a:p>
            <a:pPr algn="ctr"/>
            <a:r>
              <a:rPr lang="en-US" sz="1800"/>
              <a:t>Garbage Collection</a:t>
            </a:r>
          </a:p>
        </p:txBody>
      </p:sp>
      <p:sp>
        <p:nvSpPr>
          <p:cNvPr id="779327" name="Text Box 63"/>
          <p:cNvSpPr txBox="1">
            <a:spLocks noChangeArrowheads="1"/>
          </p:cNvSpPr>
          <p:nvPr/>
        </p:nvSpPr>
        <p:spPr bwMode="auto">
          <a:xfrm>
            <a:off x="8001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9328" name="Oval 64"/>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9329" name="AutoShape 65"/>
          <p:cNvCxnSpPr>
            <a:cxnSpLocks noChangeShapeType="1"/>
            <a:stCxn id="779328" idx="2"/>
            <a:endCxn id="779305"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79330" name="Text Box 66"/>
          <p:cNvSpPr txBox="1">
            <a:spLocks noChangeArrowheads="1"/>
          </p:cNvSpPr>
          <p:nvPr/>
        </p:nvSpPr>
        <p:spPr bwMode="auto">
          <a:xfrm>
            <a:off x="881063" y="27384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779331" name="Oval 67"/>
          <p:cNvSpPr>
            <a:spLocks noChangeArrowheads="1"/>
          </p:cNvSpPr>
          <p:nvPr/>
        </p:nvSpPr>
        <p:spPr bwMode="auto">
          <a:xfrm>
            <a:off x="3409950" y="1336675"/>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79332" name="Oval 68"/>
          <p:cNvSpPr>
            <a:spLocks noChangeArrowheads="1"/>
          </p:cNvSpPr>
          <p:nvPr/>
        </p:nvSpPr>
        <p:spPr bwMode="auto">
          <a:xfrm>
            <a:off x="3411538" y="1930400"/>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79333" name="Oval 69"/>
          <p:cNvSpPr>
            <a:spLocks noChangeArrowheads="1"/>
          </p:cNvSpPr>
          <p:nvPr/>
        </p:nvSpPr>
        <p:spPr bwMode="auto">
          <a:xfrm>
            <a:off x="3414713" y="2535238"/>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79334" name="Text Box 70"/>
          <p:cNvSpPr txBox="1">
            <a:spLocks noChangeArrowheads="1"/>
          </p:cNvSpPr>
          <p:nvPr/>
        </p:nvSpPr>
        <p:spPr bwMode="auto">
          <a:xfrm>
            <a:off x="144463" y="3470275"/>
            <a:ext cx="4491294" cy="2862322"/>
          </a:xfrm>
          <a:prstGeom prst="rect">
            <a:avLst/>
          </a:prstGeom>
          <a:noFill/>
          <a:ln w="31750">
            <a:noFill/>
            <a:miter lim="800000"/>
            <a:headEnd/>
            <a:tailEnd/>
          </a:ln>
          <a:effectLst/>
        </p:spPr>
        <p:txBody>
          <a:bodyPr wrap="none">
            <a:spAutoFit/>
          </a:bodyPr>
          <a:lstStyle/>
          <a:p>
            <a:r>
              <a:rPr lang="en-US" sz="2000" dirty="0"/>
              <a:t>   </a:t>
            </a:r>
            <a:r>
              <a:rPr lang="en-US" sz="2000" dirty="0">
                <a:solidFill>
                  <a:srgbClr val="FF6600"/>
                </a:solidFill>
              </a:rPr>
              <a:t>active</a:t>
            </a:r>
            <a:r>
              <a:rPr lang="en-US" sz="2000" dirty="0"/>
              <a:t> = all objects on stack</a:t>
            </a:r>
          </a:p>
          <a:p>
            <a:r>
              <a:rPr lang="en-US" sz="2000" dirty="0"/>
              <a:t>   while (!</a:t>
            </a:r>
            <a:r>
              <a:rPr lang="en-US" sz="2000" dirty="0" err="1"/>
              <a:t>active.isEmpty</a:t>
            </a:r>
            <a:r>
              <a:rPr lang="en-US" sz="2000" dirty="0"/>
              <a:t> ()) </a:t>
            </a:r>
          </a:p>
          <a:p>
            <a:r>
              <a:rPr lang="en-US" sz="2000" dirty="0"/>
              <a:t>       </a:t>
            </a:r>
            <a:r>
              <a:rPr lang="en-US" sz="2000" dirty="0" err="1">
                <a:solidFill>
                  <a:srgbClr val="66FF33"/>
                </a:solidFill>
              </a:rPr>
              <a:t>newactive</a:t>
            </a:r>
            <a:r>
              <a:rPr lang="en-US" sz="2000" dirty="0"/>
              <a:t> = { }</a:t>
            </a:r>
          </a:p>
          <a:p>
            <a:r>
              <a:rPr lang="en-US" sz="2000" dirty="0"/>
              <a:t>       </a:t>
            </a:r>
            <a:r>
              <a:rPr lang="en-US" sz="2000" dirty="0" err="1"/>
              <a:t>foreach</a:t>
            </a:r>
            <a:r>
              <a:rPr lang="en-US" sz="2000" dirty="0"/>
              <a:t> (Object a in active) </a:t>
            </a:r>
          </a:p>
          <a:p>
            <a:r>
              <a:rPr lang="en-US" sz="2000" dirty="0"/>
              <a:t>            mark a as reachable (non-garbage)</a:t>
            </a:r>
          </a:p>
          <a:p>
            <a:r>
              <a:rPr lang="en-US" sz="2000" dirty="0"/>
              <a:t>            </a:t>
            </a:r>
            <a:r>
              <a:rPr lang="en-US" sz="2000" dirty="0" err="1"/>
              <a:t>foreach</a:t>
            </a:r>
            <a:r>
              <a:rPr lang="en-US" sz="2000" dirty="0"/>
              <a:t> (Object o that a points to) </a:t>
            </a:r>
          </a:p>
          <a:p>
            <a:r>
              <a:rPr lang="en-US" sz="2000" dirty="0"/>
              <a:t>                if o is not marked</a:t>
            </a:r>
          </a:p>
          <a:p>
            <a:r>
              <a:rPr lang="en-US" sz="2000" dirty="0"/>
              <a:t>                    </a:t>
            </a:r>
            <a:r>
              <a:rPr lang="en-US" sz="2000" dirty="0" err="1"/>
              <a:t>newactive</a:t>
            </a:r>
            <a:r>
              <a:rPr lang="en-US" sz="2000" dirty="0"/>
              <a:t> = </a:t>
            </a:r>
            <a:r>
              <a:rPr lang="en-US" sz="2000" dirty="0" err="1"/>
              <a:t>newactive</a:t>
            </a:r>
            <a:r>
              <a:rPr lang="en-US" sz="2000" dirty="0"/>
              <a:t> U { o }</a:t>
            </a:r>
          </a:p>
          <a:p>
            <a:r>
              <a:rPr lang="en-US" sz="2000" dirty="0"/>
              <a:t>      </a:t>
            </a:r>
            <a:r>
              <a:rPr lang="en-US" sz="1800" dirty="0">
                <a:solidFill>
                  <a:srgbClr val="FF6600"/>
                </a:solidFill>
              </a:rPr>
              <a:t>active</a:t>
            </a:r>
            <a:r>
              <a:rPr lang="en-US" sz="1800" dirty="0"/>
              <a:t> = </a:t>
            </a:r>
            <a:r>
              <a:rPr lang="en-US" sz="1800" dirty="0" err="1">
                <a:solidFill>
                  <a:srgbClr val="66FF33"/>
                </a:solidFill>
              </a:rPr>
              <a:t>newactive</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79284"/>
                                        </p:tgtEl>
                                        <p:attrNameLst>
                                          <p:attrName>fillcolor</p:attrName>
                                        </p:attrNameLst>
                                      </p:cBhvr>
                                      <p:to>
                                        <a:srgbClr val="FFCC00"/>
                                      </p:to>
                                    </p:animClr>
                                    <p:set>
                                      <p:cBhvr>
                                        <p:cTn id="7" dur="2000" fill="hold"/>
                                        <p:tgtEl>
                                          <p:spTgt spid="779284"/>
                                        </p:tgtEl>
                                        <p:attrNameLst>
                                          <p:attrName>fill.type</p:attrName>
                                        </p:attrNameLst>
                                      </p:cBhvr>
                                      <p:to>
                                        <p:strVal val="solid"/>
                                      </p:to>
                                    </p:set>
                                    <p:set>
                                      <p:cBhvr>
                                        <p:cTn id="8" dur="2000" fill="hold"/>
                                        <p:tgtEl>
                                          <p:spTgt spid="77928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7" presetClass="emph" presetSubtype="2" fill="hold" nodeType="clickEffect">
                                  <p:stCondLst>
                                    <p:cond delay="0"/>
                                  </p:stCondLst>
                                  <p:childTnLst>
                                    <p:animClr clrSpc="rgb" dir="cw">
                                      <p:cBhvr>
                                        <p:cTn id="12" dur="2000" fill="hold"/>
                                        <p:tgtEl>
                                          <p:spTgt spid="779284"/>
                                        </p:tgtEl>
                                        <p:attrNameLst>
                                          <p:attrName>stroke.color</p:attrName>
                                        </p:attrNameLst>
                                      </p:cBhvr>
                                      <p:to>
                                        <a:srgbClr val="66FF33"/>
                                      </p:to>
                                    </p:animClr>
                                    <p:set>
                                      <p:cBhvr>
                                        <p:cTn id="13" dur="2000" fill="hold"/>
                                        <p:tgtEl>
                                          <p:spTgt spid="779284"/>
                                        </p:tgtEl>
                                        <p:attrNameLst>
                                          <p:attrName>stroke.on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7" presetClass="emph" presetSubtype="2" fill="hold" nodeType="clickEffect">
                                  <p:stCondLst>
                                    <p:cond delay="0"/>
                                  </p:stCondLst>
                                  <p:childTnLst>
                                    <p:animClr clrSpc="rgb" dir="cw">
                                      <p:cBhvr>
                                        <p:cTn id="17" dur="2000" fill="hold"/>
                                        <p:tgtEl>
                                          <p:spTgt spid="779277"/>
                                        </p:tgtEl>
                                        <p:attrNameLst>
                                          <p:attrName>stroke.color</p:attrName>
                                        </p:attrNameLst>
                                      </p:cBhvr>
                                      <p:to>
                                        <a:srgbClr val="66FF33"/>
                                      </p:to>
                                    </p:animClr>
                                    <p:set>
                                      <p:cBhvr>
                                        <p:cTn id="18" dur="2000" fill="hold"/>
                                        <p:tgtEl>
                                          <p:spTgt spid="779277"/>
                                        </p:tgtEl>
                                        <p:attrNameLst>
                                          <p:attrName>stroke.on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7" presetClass="emph" presetSubtype="2" fill="hold" nodeType="clickEffect">
                                  <p:stCondLst>
                                    <p:cond delay="0"/>
                                  </p:stCondLst>
                                  <p:childTnLst>
                                    <p:animClr clrSpc="rgb" dir="cw">
                                      <p:cBhvr>
                                        <p:cTn id="22" dur="2000" fill="hold"/>
                                        <p:tgtEl>
                                          <p:spTgt spid="779294"/>
                                        </p:tgtEl>
                                        <p:attrNameLst>
                                          <p:attrName>stroke.color</p:attrName>
                                        </p:attrNameLst>
                                      </p:cBhvr>
                                      <p:to>
                                        <a:srgbClr val="66FF33"/>
                                      </p:to>
                                    </p:animClr>
                                    <p:set>
                                      <p:cBhvr>
                                        <p:cTn id="23" dur="2000" fill="hold"/>
                                        <p:tgtEl>
                                          <p:spTgt spid="77929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ChangeArrowheads="1"/>
          </p:cNvSpPr>
          <p:nvPr/>
        </p:nvSpPr>
        <p:spPr bwMode="auto">
          <a:xfrm>
            <a:off x="2841625" y="1136650"/>
            <a:ext cx="1447800" cy="1835150"/>
          </a:xfrm>
          <a:prstGeom prst="rect">
            <a:avLst/>
          </a:prstGeom>
          <a:solidFill>
            <a:srgbClr val="FFCC00"/>
          </a:solidFill>
          <a:ln w="31750">
            <a:solidFill>
              <a:schemeClr val="accent2"/>
            </a:solidFill>
            <a:miter lim="800000"/>
            <a:headEnd/>
            <a:tailEnd/>
          </a:ln>
          <a:effectLst/>
        </p:spPr>
        <p:txBody>
          <a:bodyPr anchor="ctr">
            <a:spAutoFit/>
          </a:bodyPr>
          <a:lstStyle/>
          <a:p>
            <a:endParaRPr lang="en-US"/>
          </a:p>
        </p:txBody>
      </p:sp>
      <p:sp>
        <p:nvSpPr>
          <p:cNvPr id="780291" name="Line 3"/>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0292" name="Line 4"/>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0293" name="Text Box 5"/>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80294" name="Line 6"/>
          <p:cNvSpPr>
            <a:spLocks noChangeShapeType="1"/>
          </p:cNvSpPr>
          <p:nvPr/>
        </p:nvSpPr>
        <p:spPr bwMode="auto">
          <a:xfrm>
            <a:off x="2441575" y="29448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0295" name="Line 7"/>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0296" name="Text Box 8"/>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80297" name="Text Box 9"/>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80298" name="Text Box 10"/>
          <p:cNvSpPr txBox="1">
            <a:spLocks noChangeArrowheads="1"/>
          </p:cNvSpPr>
          <p:nvPr/>
        </p:nvSpPr>
        <p:spPr bwMode="auto">
          <a:xfrm>
            <a:off x="6850063" y="1903413"/>
            <a:ext cx="1000125" cy="398462"/>
          </a:xfrm>
          <a:prstGeom prst="rect">
            <a:avLst/>
          </a:prstGeom>
          <a:noFill/>
          <a:ln w="31750">
            <a:solidFill>
              <a:srgbClr val="0000CC"/>
            </a:solidFill>
            <a:miter lim="800000"/>
            <a:headEnd/>
            <a:tailEnd/>
          </a:ln>
          <a:effectLst/>
        </p:spPr>
        <p:txBody>
          <a:bodyPr wrap="none">
            <a:spAutoFit/>
          </a:bodyPr>
          <a:lstStyle/>
          <a:p>
            <a:pPr algn="ctr"/>
            <a:r>
              <a:rPr lang="en-US" sz="1800"/>
              <a:t>“Duck”</a:t>
            </a:r>
          </a:p>
        </p:txBody>
      </p:sp>
      <p:sp>
        <p:nvSpPr>
          <p:cNvPr id="780299" name="Text Box 11"/>
          <p:cNvSpPr txBox="1">
            <a:spLocks noChangeArrowheads="1"/>
          </p:cNvSpPr>
          <p:nvPr/>
        </p:nvSpPr>
        <p:spPr bwMode="auto">
          <a:xfrm>
            <a:off x="6891338" y="2484438"/>
            <a:ext cx="1216025" cy="398462"/>
          </a:xfrm>
          <a:prstGeom prst="rect">
            <a:avLst/>
          </a:prstGeom>
          <a:noFill/>
          <a:ln w="31750">
            <a:solidFill>
              <a:srgbClr val="0000CC"/>
            </a:solidFill>
            <a:miter lim="800000"/>
            <a:headEnd/>
            <a:tailEnd/>
          </a:ln>
          <a:effectLst/>
        </p:spPr>
        <p:txBody>
          <a:bodyPr wrap="none">
            <a:spAutoFit/>
          </a:bodyPr>
          <a:lstStyle/>
          <a:p>
            <a:pPr algn="ctr"/>
            <a:r>
              <a:rPr lang="en-US" sz="1800"/>
              <a:t>“CATAG”</a:t>
            </a:r>
          </a:p>
        </p:txBody>
      </p:sp>
      <p:sp>
        <p:nvSpPr>
          <p:cNvPr id="780300" name="Text Box 12"/>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80301" name="Text Box 13"/>
          <p:cNvSpPr txBox="1">
            <a:spLocks noChangeArrowheads="1"/>
          </p:cNvSpPr>
          <p:nvPr/>
        </p:nvSpPr>
        <p:spPr bwMode="auto">
          <a:xfrm>
            <a:off x="5902325" y="917575"/>
            <a:ext cx="1273175" cy="673100"/>
          </a:xfrm>
          <a:prstGeom prst="rect">
            <a:avLst/>
          </a:prstGeom>
          <a:noFill/>
          <a:ln w="31750">
            <a:solidFill>
              <a:srgbClr val="66FF33"/>
            </a:solidFill>
            <a:miter lim="800000"/>
            <a:headEnd/>
            <a:tailEnd/>
          </a:ln>
          <a:effectLst/>
        </p:spPr>
        <p:txBody>
          <a:bodyPr>
            <a:spAutoFit/>
          </a:bodyPr>
          <a:lstStyle/>
          <a:p>
            <a:r>
              <a:rPr lang="en-US" sz="1800"/>
              <a:t>name: </a:t>
            </a:r>
          </a:p>
          <a:p>
            <a:r>
              <a:rPr lang="en-US" sz="1800"/>
              <a:t>genome:</a:t>
            </a:r>
          </a:p>
        </p:txBody>
      </p:sp>
      <p:sp>
        <p:nvSpPr>
          <p:cNvPr id="780302" name="Oval 14"/>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0303" name="Oval 15"/>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0304" name="AutoShape 16"/>
          <p:cNvCxnSpPr>
            <a:cxnSpLocks noChangeShapeType="1"/>
            <a:stCxn id="780302" idx="6"/>
            <a:endCxn id="780298"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80305" name="AutoShape 17"/>
          <p:cNvCxnSpPr>
            <a:cxnSpLocks noChangeShapeType="1"/>
            <a:stCxn id="780303" idx="6"/>
            <a:endCxn id="780299"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80306" name="Line 18"/>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0307" name="Text Box 19"/>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80308" name="Text Box 20"/>
          <p:cNvSpPr txBox="1">
            <a:spLocks noChangeArrowheads="1"/>
          </p:cNvSpPr>
          <p:nvPr/>
        </p:nvSpPr>
        <p:spPr bwMode="auto">
          <a:xfrm>
            <a:off x="5754688" y="381000"/>
            <a:ext cx="1104900" cy="398463"/>
          </a:xfrm>
          <a:prstGeom prst="rect">
            <a:avLst/>
          </a:prstGeom>
          <a:noFill/>
          <a:ln w="31750">
            <a:solidFill>
              <a:srgbClr val="66FF33"/>
            </a:solidFill>
            <a:miter lim="800000"/>
            <a:headEnd/>
            <a:tailEnd/>
          </a:ln>
          <a:effectLst/>
        </p:spPr>
        <p:txBody>
          <a:bodyPr>
            <a:spAutoFit/>
          </a:bodyPr>
          <a:lstStyle/>
          <a:p>
            <a:endParaRPr lang="en-US" sz="1800"/>
          </a:p>
        </p:txBody>
      </p:sp>
      <p:sp>
        <p:nvSpPr>
          <p:cNvPr id="780309" name="Text Box 21"/>
          <p:cNvSpPr txBox="1">
            <a:spLocks noChangeArrowheads="1"/>
          </p:cNvSpPr>
          <p:nvPr/>
        </p:nvSpPr>
        <p:spPr bwMode="auto">
          <a:xfrm>
            <a:off x="993775" y="2435225"/>
            <a:ext cx="1862138" cy="366713"/>
          </a:xfrm>
          <a:prstGeom prst="rect">
            <a:avLst/>
          </a:prstGeom>
          <a:noFill/>
          <a:ln w="31750">
            <a:noFill/>
            <a:miter lim="800000"/>
            <a:headEnd/>
            <a:tailEnd/>
          </a:ln>
          <a:effectLst/>
        </p:spPr>
        <p:txBody>
          <a:bodyPr wrap="none">
            <a:spAutoFit/>
          </a:bodyPr>
          <a:lstStyle/>
          <a:p>
            <a:pPr algn="ctr"/>
            <a:r>
              <a:rPr lang="en-US" sz="1800"/>
              <a:t>ss: SpeciesSet</a:t>
            </a:r>
          </a:p>
        </p:txBody>
      </p:sp>
      <p:sp>
        <p:nvSpPr>
          <p:cNvPr id="780310" name="Oval 22"/>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0311" name="Text Box 23"/>
          <p:cNvSpPr txBox="1">
            <a:spLocks noChangeArrowheads="1"/>
          </p:cNvSpPr>
          <p:nvPr/>
        </p:nvSpPr>
        <p:spPr bwMode="auto">
          <a:xfrm>
            <a:off x="7656513" y="452438"/>
            <a:ext cx="1096962" cy="398462"/>
          </a:xfrm>
          <a:prstGeom prst="rect">
            <a:avLst/>
          </a:prstGeom>
          <a:noFill/>
          <a:ln w="31750">
            <a:solidFill>
              <a:srgbClr val="0000CC"/>
            </a:solidFill>
            <a:miter lim="800000"/>
            <a:headEnd/>
            <a:tailEnd/>
          </a:ln>
          <a:effectLst/>
        </p:spPr>
        <p:txBody>
          <a:bodyPr wrap="none">
            <a:spAutoFit/>
          </a:bodyPr>
          <a:lstStyle/>
          <a:p>
            <a:pPr algn="ctr"/>
            <a:r>
              <a:rPr lang="en-US" sz="1800"/>
              <a:t>“in.spc”</a:t>
            </a:r>
          </a:p>
        </p:txBody>
      </p:sp>
      <p:cxnSp>
        <p:nvCxnSpPr>
          <p:cNvPr id="780312" name="AutoShape 24"/>
          <p:cNvCxnSpPr>
            <a:cxnSpLocks noChangeShapeType="1"/>
            <a:stCxn id="780310" idx="0"/>
            <a:endCxn id="780311"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80313" name="Oval 25"/>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0314" name="Oval 26"/>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0315" name="Oval 27"/>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0316" name="AutoShape 28"/>
          <p:cNvCxnSpPr>
            <a:cxnSpLocks noChangeShapeType="1"/>
            <a:stCxn id="780315" idx="6"/>
            <a:endCxn id="780308"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80317" name="AutoShape 29"/>
          <p:cNvCxnSpPr>
            <a:cxnSpLocks noChangeShapeType="1"/>
            <a:stCxn id="780314" idx="6"/>
            <a:endCxn id="780301"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80318" name="Text Box 30"/>
          <p:cNvSpPr txBox="1">
            <a:spLocks noChangeArrowheads="1"/>
          </p:cNvSpPr>
          <p:nvPr/>
        </p:nvSpPr>
        <p:spPr bwMode="auto">
          <a:xfrm>
            <a:off x="5638800" y="2209800"/>
            <a:ext cx="914400" cy="398463"/>
          </a:xfrm>
          <a:prstGeom prst="rect">
            <a:avLst/>
          </a:prstGeom>
          <a:noFill/>
          <a:ln w="31750">
            <a:solidFill>
              <a:srgbClr val="66FF33"/>
            </a:solidFill>
            <a:miter lim="800000"/>
            <a:headEnd/>
            <a:tailEnd/>
          </a:ln>
          <a:effectLst/>
        </p:spPr>
        <p:txBody>
          <a:bodyPr>
            <a:spAutoFit/>
          </a:bodyPr>
          <a:lstStyle/>
          <a:p>
            <a:r>
              <a:rPr lang="en-US" sz="1800"/>
              <a:t>els: </a:t>
            </a:r>
          </a:p>
        </p:txBody>
      </p:sp>
      <p:cxnSp>
        <p:nvCxnSpPr>
          <p:cNvPr id="780319" name="AutoShape 31"/>
          <p:cNvCxnSpPr>
            <a:cxnSpLocks noChangeShapeType="1"/>
            <a:stCxn id="780313" idx="6"/>
            <a:endCxn id="780318"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80320" name="Oval 32"/>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0321" name="Text Box 33"/>
          <p:cNvSpPr txBox="1">
            <a:spLocks noChangeArrowheads="1"/>
          </p:cNvSpPr>
          <p:nvPr/>
        </p:nvSpPr>
        <p:spPr bwMode="auto">
          <a:xfrm>
            <a:off x="6553200" y="4191000"/>
            <a:ext cx="6858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80322" name="Text Box 34"/>
          <p:cNvSpPr txBox="1">
            <a:spLocks noChangeArrowheads="1"/>
          </p:cNvSpPr>
          <p:nvPr/>
        </p:nvSpPr>
        <p:spPr bwMode="auto">
          <a:xfrm>
            <a:off x="7239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80323" name="Oval 35"/>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0324" name="Oval 36"/>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0325" name="AutoShape 37"/>
          <p:cNvCxnSpPr>
            <a:cxnSpLocks noChangeShapeType="1"/>
            <a:stCxn id="780323" idx="4"/>
            <a:endCxn id="780337"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80326" name="AutoShape 38"/>
          <p:cNvCxnSpPr>
            <a:cxnSpLocks noChangeShapeType="1"/>
            <a:stCxn id="780324"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80327" name="Text Box 39"/>
          <p:cNvSpPr txBox="1">
            <a:spLocks noChangeArrowheads="1"/>
          </p:cNvSpPr>
          <p:nvPr/>
        </p:nvSpPr>
        <p:spPr bwMode="auto">
          <a:xfrm>
            <a:off x="4824413" y="3652838"/>
            <a:ext cx="968375" cy="398462"/>
          </a:xfrm>
          <a:prstGeom prst="rect">
            <a:avLst/>
          </a:prstGeom>
          <a:noFill/>
          <a:ln w="31750">
            <a:solidFill>
              <a:srgbClr val="0000CC"/>
            </a:solidFill>
            <a:miter lim="800000"/>
            <a:headEnd/>
            <a:tailEnd/>
          </a:ln>
          <a:effectLst/>
        </p:spPr>
        <p:txBody>
          <a:bodyPr wrap="none">
            <a:spAutoFit/>
          </a:bodyPr>
          <a:lstStyle/>
          <a:p>
            <a:pPr algn="ctr"/>
            <a:r>
              <a:rPr lang="en-US" sz="1800"/>
              <a:t>“Goat”</a:t>
            </a:r>
          </a:p>
        </p:txBody>
      </p:sp>
      <p:sp>
        <p:nvSpPr>
          <p:cNvPr id="780328" name="Text Box 40"/>
          <p:cNvSpPr txBox="1">
            <a:spLocks noChangeArrowheads="1"/>
          </p:cNvSpPr>
          <p:nvPr/>
        </p:nvSpPr>
        <p:spPr bwMode="auto">
          <a:xfrm>
            <a:off x="4619625" y="4186238"/>
            <a:ext cx="1238250" cy="398462"/>
          </a:xfrm>
          <a:prstGeom prst="rect">
            <a:avLst/>
          </a:prstGeom>
          <a:noFill/>
          <a:ln w="31750">
            <a:solidFill>
              <a:srgbClr val="0000CC"/>
            </a:solidFill>
            <a:miter lim="800000"/>
            <a:headEnd/>
            <a:tailEnd/>
          </a:ln>
          <a:effectLst/>
        </p:spPr>
        <p:txBody>
          <a:bodyPr wrap="none">
            <a:spAutoFit/>
          </a:bodyPr>
          <a:lstStyle/>
          <a:p>
            <a:pPr algn="ctr"/>
            <a:r>
              <a:rPr lang="en-US" sz="1800"/>
              <a:t>“CAGTG”</a:t>
            </a:r>
          </a:p>
        </p:txBody>
      </p:sp>
      <p:sp>
        <p:nvSpPr>
          <p:cNvPr id="780329" name="Text Box 41"/>
          <p:cNvSpPr txBox="1">
            <a:spLocks noChangeArrowheads="1"/>
          </p:cNvSpPr>
          <p:nvPr/>
        </p:nvSpPr>
        <p:spPr bwMode="auto">
          <a:xfrm>
            <a:off x="4800600" y="2895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80330" name="Oval 42"/>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0331" name="Oval 43"/>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0332" name="AutoShape 44"/>
          <p:cNvCxnSpPr>
            <a:cxnSpLocks noChangeShapeType="1"/>
            <a:stCxn id="780330" idx="6"/>
            <a:endCxn id="780327"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80333" name="AutoShape 45"/>
          <p:cNvCxnSpPr>
            <a:cxnSpLocks noChangeShapeType="1"/>
            <a:stCxn id="780331" idx="6"/>
            <a:endCxn id="780328"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cxnSp>
        <p:nvCxnSpPr>
          <p:cNvPr id="780334" name="AutoShape 46"/>
          <p:cNvCxnSpPr>
            <a:cxnSpLocks noChangeShapeType="1"/>
            <a:stCxn id="780320" idx="4"/>
            <a:endCxn id="780321"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80335" name="Text Box 47"/>
          <p:cNvSpPr txBox="1">
            <a:spLocks noChangeArrowheads="1"/>
          </p:cNvSpPr>
          <p:nvPr/>
        </p:nvSpPr>
        <p:spPr bwMode="auto">
          <a:xfrm>
            <a:off x="6164263" y="5815013"/>
            <a:ext cx="714375" cy="398462"/>
          </a:xfrm>
          <a:prstGeom prst="rect">
            <a:avLst/>
          </a:prstGeom>
          <a:noFill/>
          <a:ln w="31750">
            <a:solidFill>
              <a:srgbClr val="0000CC"/>
            </a:solidFill>
            <a:miter lim="800000"/>
            <a:headEnd/>
            <a:tailEnd/>
          </a:ln>
          <a:effectLst/>
        </p:spPr>
        <p:txBody>
          <a:bodyPr wrap="none">
            <a:spAutoFit/>
          </a:bodyPr>
          <a:lstStyle/>
          <a:p>
            <a:pPr algn="ctr"/>
            <a:r>
              <a:rPr lang="en-US" sz="1800"/>
              <a:t>“Elf”</a:t>
            </a:r>
          </a:p>
        </p:txBody>
      </p:sp>
      <p:sp>
        <p:nvSpPr>
          <p:cNvPr id="780336" name="Text Box 48"/>
          <p:cNvSpPr txBox="1">
            <a:spLocks noChangeArrowheads="1"/>
          </p:cNvSpPr>
          <p:nvPr/>
        </p:nvSpPr>
        <p:spPr bwMode="auto">
          <a:xfrm>
            <a:off x="5872163" y="6319838"/>
            <a:ext cx="1260475" cy="398462"/>
          </a:xfrm>
          <a:prstGeom prst="rect">
            <a:avLst/>
          </a:prstGeom>
          <a:noFill/>
          <a:ln w="31750">
            <a:solidFill>
              <a:srgbClr val="0000CC"/>
            </a:solidFill>
            <a:miter lim="800000"/>
            <a:headEnd/>
            <a:tailEnd/>
          </a:ln>
          <a:effectLst/>
        </p:spPr>
        <p:txBody>
          <a:bodyPr wrap="none">
            <a:spAutoFit/>
          </a:bodyPr>
          <a:lstStyle/>
          <a:p>
            <a:pPr algn="ctr"/>
            <a:r>
              <a:rPr lang="en-US" sz="1800"/>
              <a:t>“CGGTG”</a:t>
            </a:r>
          </a:p>
        </p:txBody>
      </p:sp>
      <p:sp>
        <p:nvSpPr>
          <p:cNvPr id="780337" name="Text Box 49"/>
          <p:cNvSpPr txBox="1">
            <a:spLocks noChangeArrowheads="1"/>
          </p:cNvSpPr>
          <p:nvPr/>
        </p:nvSpPr>
        <p:spPr bwMode="auto">
          <a:xfrm>
            <a:off x="5715000" y="4800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80338" name="Oval 50"/>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0339" name="Oval 51"/>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0340" name="AutoShape 52"/>
          <p:cNvCxnSpPr>
            <a:cxnSpLocks noChangeShapeType="1"/>
            <a:stCxn id="780338" idx="6"/>
            <a:endCxn id="780335"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80341" name="AutoShape 53"/>
          <p:cNvCxnSpPr>
            <a:cxnSpLocks noChangeShapeType="1"/>
            <a:stCxn id="780339" idx="6"/>
            <a:endCxn id="780336"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80342" name="Text Box 54"/>
          <p:cNvSpPr txBox="1">
            <a:spLocks noChangeArrowheads="1"/>
          </p:cNvSpPr>
          <p:nvPr/>
        </p:nvSpPr>
        <p:spPr bwMode="auto">
          <a:xfrm>
            <a:off x="7785100" y="5756275"/>
            <a:ext cx="935038" cy="398463"/>
          </a:xfrm>
          <a:prstGeom prst="rect">
            <a:avLst/>
          </a:prstGeom>
          <a:noFill/>
          <a:ln w="31750">
            <a:solidFill>
              <a:srgbClr val="0000CC"/>
            </a:solidFill>
            <a:miter lim="800000"/>
            <a:headEnd/>
            <a:tailEnd/>
          </a:ln>
          <a:effectLst/>
        </p:spPr>
        <p:txBody>
          <a:bodyPr wrap="none">
            <a:spAutoFit/>
          </a:bodyPr>
          <a:lstStyle/>
          <a:p>
            <a:pPr algn="ctr"/>
            <a:r>
              <a:rPr lang="en-US" sz="1800"/>
              <a:t>“Frog”</a:t>
            </a:r>
          </a:p>
        </p:txBody>
      </p:sp>
      <p:sp>
        <p:nvSpPr>
          <p:cNvPr id="780343" name="Text Box 55"/>
          <p:cNvSpPr txBox="1">
            <a:spLocks noChangeArrowheads="1"/>
          </p:cNvSpPr>
          <p:nvPr/>
        </p:nvSpPr>
        <p:spPr bwMode="auto">
          <a:xfrm>
            <a:off x="7613650" y="6261100"/>
            <a:ext cx="1238250" cy="398463"/>
          </a:xfrm>
          <a:prstGeom prst="rect">
            <a:avLst/>
          </a:prstGeom>
          <a:noFill/>
          <a:ln w="31750">
            <a:solidFill>
              <a:srgbClr val="0000CC"/>
            </a:solidFill>
            <a:miter lim="800000"/>
            <a:headEnd/>
            <a:tailEnd/>
          </a:ln>
          <a:effectLst/>
        </p:spPr>
        <p:txBody>
          <a:bodyPr wrap="none">
            <a:spAutoFit/>
          </a:bodyPr>
          <a:lstStyle/>
          <a:p>
            <a:pPr algn="ctr"/>
            <a:r>
              <a:rPr lang="en-US" sz="1800"/>
              <a:t>“CGATG”</a:t>
            </a:r>
          </a:p>
        </p:txBody>
      </p:sp>
      <p:sp>
        <p:nvSpPr>
          <p:cNvPr id="780344" name="Text Box 56"/>
          <p:cNvSpPr txBox="1">
            <a:spLocks noChangeArrowheads="1"/>
          </p:cNvSpPr>
          <p:nvPr/>
        </p:nvSpPr>
        <p:spPr bwMode="auto">
          <a:xfrm>
            <a:off x="7445375" y="4741863"/>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80345" name="Oval 57"/>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0346" name="Oval 58"/>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0347" name="AutoShape 59"/>
          <p:cNvCxnSpPr>
            <a:cxnSpLocks noChangeShapeType="1"/>
            <a:stCxn id="780345" idx="6"/>
            <a:endCxn id="780342"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80348" name="AutoShape 60"/>
          <p:cNvCxnSpPr>
            <a:cxnSpLocks noChangeShapeType="1"/>
            <a:stCxn id="780346" idx="6"/>
            <a:endCxn id="780343"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80349" name="AutoShape 61"/>
          <p:cNvSpPr>
            <a:spLocks/>
          </p:cNvSpPr>
          <p:nvPr/>
        </p:nvSpPr>
        <p:spPr bwMode="auto">
          <a:xfrm>
            <a:off x="685800" y="1371600"/>
            <a:ext cx="381000" cy="1676400"/>
          </a:xfrm>
          <a:prstGeom prst="leftBrace">
            <a:avLst>
              <a:gd name="adj1" fmla="val 36667"/>
              <a:gd name="adj2" fmla="val 50000"/>
            </a:avLst>
          </a:prstGeom>
          <a:noFill/>
          <a:ln w="31750">
            <a:solidFill>
              <a:schemeClr val="accent2"/>
            </a:solidFill>
            <a:round/>
            <a:headEnd/>
            <a:tailEnd/>
          </a:ln>
          <a:effectLst/>
        </p:spPr>
        <p:txBody>
          <a:bodyPr anchor="ctr">
            <a:spAutoFit/>
          </a:bodyPr>
          <a:lstStyle/>
          <a:p>
            <a:endParaRPr lang="en-US"/>
          </a:p>
        </p:txBody>
      </p:sp>
      <p:sp>
        <p:nvSpPr>
          <p:cNvPr id="780350" name="Text Box 62"/>
          <p:cNvSpPr txBox="1">
            <a:spLocks noChangeArrowheads="1"/>
          </p:cNvSpPr>
          <p:nvPr/>
        </p:nvSpPr>
        <p:spPr bwMode="auto">
          <a:xfrm>
            <a:off x="574675" y="227013"/>
            <a:ext cx="2352675" cy="366712"/>
          </a:xfrm>
          <a:prstGeom prst="rect">
            <a:avLst/>
          </a:prstGeom>
          <a:noFill/>
          <a:ln w="31750">
            <a:noFill/>
            <a:miter lim="800000"/>
            <a:headEnd/>
            <a:tailEnd/>
          </a:ln>
          <a:effectLst/>
        </p:spPr>
        <p:txBody>
          <a:bodyPr wrap="none">
            <a:spAutoFit/>
          </a:bodyPr>
          <a:lstStyle/>
          <a:p>
            <a:pPr algn="ctr"/>
            <a:r>
              <a:rPr lang="en-US" sz="1800"/>
              <a:t>Garbage Collection</a:t>
            </a:r>
          </a:p>
        </p:txBody>
      </p:sp>
      <p:sp>
        <p:nvSpPr>
          <p:cNvPr id="780351" name="Text Box 63"/>
          <p:cNvSpPr txBox="1">
            <a:spLocks noChangeArrowheads="1"/>
          </p:cNvSpPr>
          <p:nvPr/>
        </p:nvSpPr>
        <p:spPr bwMode="auto">
          <a:xfrm>
            <a:off x="8001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80352" name="Oval 64"/>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0353" name="AutoShape 65"/>
          <p:cNvCxnSpPr>
            <a:cxnSpLocks noChangeShapeType="1"/>
            <a:stCxn id="780352" idx="2"/>
            <a:endCxn id="780329"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80354" name="Text Box 66"/>
          <p:cNvSpPr txBox="1">
            <a:spLocks noChangeArrowheads="1"/>
          </p:cNvSpPr>
          <p:nvPr/>
        </p:nvSpPr>
        <p:spPr bwMode="auto">
          <a:xfrm>
            <a:off x="881063" y="27384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780355" name="Oval 67"/>
          <p:cNvSpPr>
            <a:spLocks noChangeArrowheads="1"/>
          </p:cNvSpPr>
          <p:nvPr/>
        </p:nvSpPr>
        <p:spPr bwMode="auto">
          <a:xfrm>
            <a:off x="3409950" y="1336675"/>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80356" name="Oval 68"/>
          <p:cNvSpPr>
            <a:spLocks noChangeArrowheads="1"/>
          </p:cNvSpPr>
          <p:nvPr/>
        </p:nvSpPr>
        <p:spPr bwMode="auto">
          <a:xfrm>
            <a:off x="3411538" y="1930400"/>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80357" name="Oval 69"/>
          <p:cNvSpPr>
            <a:spLocks noChangeArrowheads="1"/>
          </p:cNvSpPr>
          <p:nvPr/>
        </p:nvSpPr>
        <p:spPr bwMode="auto">
          <a:xfrm>
            <a:off x="3414713" y="2535238"/>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1" name="Text Box 70"/>
          <p:cNvSpPr txBox="1">
            <a:spLocks noChangeArrowheads="1"/>
          </p:cNvSpPr>
          <p:nvPr/>
        </p:nvSpPr>
        <p:spPr bwMode="auto">
          <a:xfrm>
            <a:off x="144463" y="3470275"/>
            <a:ext cx="4491294" cy="2862322"/>
          </a:xfrm>
          <a:prstGeom prst="rect">
            <a:avLst/>
          </a:prstGeom>
          <a:noFill/>
          <a:ln w="31750">
            <a:noFill/>
            <a:miter lim="800000"/>
            <a:headEnd/>
            <a:tailEnd/>
          </a:ln>
          <a:effectLst/>
        </p:spPr>
        <p:txBody>
          <a:bodyPr wrap="none">
            <a:spAutoFit/>
          </a:bodyPr>
          <a:lstStyle/>
          <a:p>
            <a:r>
              <a:rPr lang="en-US" sz="2000" dirty="0"/>
              <a:t>   </a:t>
            </a:r>
            <a:r>
              <a:rPr lang="en-US" sz="2000" dirty="0">
                <a:solidFill>
                  <a:srgbClr val="FF6600"/>
                </a:solidFill>
              </a:rPr>
              <a:t>active</a:t>
            </a:r>
            <a:r>
              <a:rPr lang="en-US" sz="2000" dirty="0"/>
              <a:t> = all objects on stack</a:t>
            </a:r>
          </a:p>
          <a:p>
            <a:r>
              <a:rPr lang="en-US" sz="2000" dirty="0"/>
              <a:t>   while (!</a:t>
            </a:r>
            <a:r>
              <a:rPr lang="en-US" sz="2000" dirty="0" err="1"/>
              <a:t>active.isEmpty</a:t>
            </a:r>
            <a:r>
              <a:rPr lang="en-US" sz="2000" dirty="0"/>
              <a:t> ()) </a:t>
            </a:r>
          </a:p>
          <a:p>
            <a:r>
              <a:rPr lang="en-US" sz="2000" dirty="0"/>
              <a:t>       </a:t>
            </a:r>
            <a:r>
              <a:rPr lang="en-US" sz="2000" dirty="0" err="1">
                <a:solidFill>
                  <a:srgbClr val="66FF33"/>
                </a:solidFill>
              </a:rPr>
              <a:t>newactive</a:t>
            </a:r>
            <a:r>
              <a:rPr lang="en-US" sz="2000" dirty="0"/>
              <a:t> = { }</a:t>
            </a:r>
          </a:p>
          <a:p>
            <a:r>
              <a:rPr lang="en-US" sz="2000" dirty="0"/>
              <a:t>       </a:t>
            </a:r>
            <a:r>
              <a:rPr lang="en-US" sz="2000" dirty="0" err="1"/>
              <a:t>foreach</a:t>
            </a:r>
            <a:r>
              <a:rPr lang="en-US" sz="2000" dirty="0"/>
              <a:t> (Object a in active) </a:t>
            </a:r>
          </a:p>
          <a:p>
            <a:r>
              <a:rPr lang="en-US" sz="2000" dirty="0"/>
              <a:t>            mark a as reachable (non-garbage)</a:t>
            </a:r>
          </a:p>
          <a:p>
            <a:r>
              <a:rPr lang="en-US" sz="2000" dirty="0"/>
              <a:t>            </a:t>
            </a:r>
            <a:r>
              <a:rPr lang="en-US" sz="2000" dirty="0" err="1"/>
              <a:t>foreach</a:t>
            </a:r>
            <a:r>
              <a:rPr lang="en-US" sz="2000" dirty="0"/>
              <a:t> (Object o that a points to) </a:t>
            </a:r>
          </a:p>
          <a:p>
            <a:r>
              <a:rPr lang="en-US" sz="2000" dirty="0"/>
              <a:t>                if o is not marked</a:t>
            </a:r>
          </a:p>
          <a:p>
            <a:r>
              <a:rPr lang="en-US" sz="2000" dirty="0"/>
              <a:t>                    </a:t>
            </a:r>
            <a:r>
              <a:rPr lang="en-US" sz="2000" dirty="0" err="1"/>
              <a:t>newactive</a:t>
            </a:r>
            <a:r>
              <a:rPr lang="en-US" sz="2000" dirty="0"/>
              <a:t> = </a:t>
            </a:r>
            <a:r>
              <a:rPr lang="en-US" sz="2000" dirty="0" err="1"/>
              <a:t>newactive</a:t>
            </a:r>
            <a:r>
              <a:rPr lang="en-US" sz="2000" dirty="0"/>
              <a:t> U { o }</a:t>
            </a:r>
          </a:p>
          <a:p>
            <a:r>
              <a:rPr lang="en-US" sz="2000" dirty="0"/>
              <a:t>      </a:t>
            </a:r>
            <a:r>
              <a:rPr lang="en-US" sz="1800" dirty="0">
                <a:solidFill>
                  <a:srgbClr val="FF6600"/>
                </a:solidFill>
              </a:rPr>
              <a:t>active</a:t>
            </a:r>
            <a:r>
              <a:rPr lang="en-US" sz="1800" dirty="0"/>
              <a:t> = </a:t>
            </a:r>
            <a:r>
              <a:rPr lang="en-US" sz="1800" dirty="0" err="1">
                <a:solidFill>
                  <a:srgbClr val="66FF33"/>
                </a:solidFill>
              </a:rPr>
              <a:t>newactive</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780318"/>
                                        </p:tgtEl>
                                        <p:attrNameLst>
                                          <p:attrName>stroke.color</p:attrName>
                                        </p:attrNameLst>
                                      </p:cBhvr>
                                      <p:to>
                                        <a:srgbClr val="FF6600"/>
                                      </p:to>
                                    </p:animClr>
                                    <p:set>
                                      <p:cBhvr>
                                        <p:cTn id="7" dur="2000" fill="hold"/>
                                        <p:tgtEl>
                                          <p:spTgt spid="780318"/>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780301"/>
                                        </p:tgtEl>
                                        <p:attrNameLst>
                                          <p:attrName>stroke.color</p:attrName>
                                        </p:attrNameLst>
                                      </p:cBhvr>
                                      <p:to>
                                        <a:srgbClr val="FF6600"/>
                                      </p:to>
                                    </p:animClr>
                                    <p:set>
                                      <p:cBhvr>
                                        <p:cTn id="10" dur="2000" fill="hold"/>
                                        <p:tgtEl>
                                          <p:spTgt spid="780301"/>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780308"/>
                                        </p:tgtEl>
                                        <p:attrNameLst>
                                          <p:attrName>stroke.color</p:attrName>
                                        </p:attrNameLst>
                                      </p:cBhvr>
                                      <p:to>
                                        <a:srgbClr val="FF6600"/>
                                      </p:to>
                                    </p:animClr>
                                    <p:set>
                                      <p:cBhvr>
                                        <p:cTn id="13" dur="2000" fill="hold"/>
                                        <p:tgtEl>
                                          <p:spTgt spid="780308"/>
                                        </p:tgtEl>
                                        <p:attrNameLst>
                                          <p:attrName>stroke.on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780308"/>
                                        </p:tgtEl>
                                        <p:attrNameLst>
                                          <p:attrName>fillcolor</p:attrName>
                                        </p:attrNameLst>
                                      </p:cBhvr>
                                      <p:to>
                                        <a:srgbClr val="FFCC00"/>
                                      </p:to>
                                    </p:animClr>
                                    <p:set>
                                      <p:cBhvr>
                                        <p:cTn id="18" dur="2000" fill="hold"/>
                                        <p:tgtEl>
                                          <p:spTgt spid="780308"/>
                                        </p:tgtEl>
                                        <p:attrNameLst>
                                          <p:attrName>fill.type</p:attrName>
                                        </p:attrNameLst>
                                      </p:cBhvr>
                                      <p:to>
                                        <p:strVal val="solid"/>
                                      </p:to>
                                    </p:set>
                                    <p:set>
                                      <p:cBhvr>
                                        <p:cTn id="19" dur="2000" fill="hold"/>
                                        <p:tgtEl>
                                          <p:spTgt spid="780308"/>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7" presetClass="emph" presetSubtype="2" fill="hold" nodeType="clickEffect">
                                  <p:stCondLst>
                                    <p:cond delay="0"/>
                                  </p:stCondLst>
                                  <p:childTnLst>
                                    <p:animClr clrSpc="rgb" dir="cw">
                                      <p:cBhvr>
                                        <p:cTn id="23" dur="2000" fill="hold"/>
                                        <p:tgtEl>
                                          <p:spTgt spid="780311"/>
                                        </p:tgtEl>
                                        <p:attrNameLst>
                                          <p:attrName>stroke.color</p:attrName>
                                        </p:attrNameLst>
                                      </p:cBhvr>
                                      <p:to>
                                        <a:srgbClr val="66FF33"/>
                                      </p:to>
                                    </p:animClr>
                                    <p:set>
                                      <p:cBhvr>
                                        <p:cTn id="24" dur="2000" fill="hold"/>
                                        <p:tgtEl>
                                          <p:spTgt spid="780311"/>
                                        </p:tgtEl>
                                        <p:attrNameLst>
                                          <p:attrName>stroke.on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780301"/>
                                        </p:tgtEl>
                                        <p:attrNameLst>
                                          <p:attrName>fillcolor</p:attrName>
                                        </p:attrNameLst>
                                      </p:cBhvr>
                                      <p:to>
                                        <a:srgbClr val="FFCC00"/>
                                      </p:to>
                                    </p:animClr>
                                    <p:set>
                                      <p:cBhvr>
                                        <p:cTn id="29" dur="2000" fill="hold"/>
                                        <p:tgtEl>
                                          <p:spTgt spid="780301"/>
                                        </p:tgtEl>
                                        <p:attrNameLst>
                                          <p:attrName>fill.type</p:attrName>
                                        </p:attrNameLst>
                                      </p:cBhvr>
                                      <p:to>
                                        <p:strVal val="solid"/>
                                      </p:to>
                                    </p:set>
                                    <p:set>
                                      <p:cBhvr>
                                        <p:cTn id="30" dur="2000" fill="hold"/>
                                        <p:tgtEl>
                                          <p:spTgt spid="780301"/>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7" presetClass="emph" presetSubtype="2" fill="hold" nodeType="clickEffect">
                                  <p:stCondLst>
                                    <p:cond delay="0"/>
                                  </p:stCondLst>
                                  <p:childTnLst>
                                    <p:animClr clrSpc="rgb" dir="cw">
                                      <p:cBhvr>
                                        <p:cTn id="34" dur="2000" fill="hold"/>
                                        <p:tgtEl>
                                          <p:spTgt spid="780298"/>
                                        </p:tgtEl>
                                        <p:attrNameLst>
                                          <p:attrName>stroke.color</p:attrName>
                                        </p:attrNameLst>
                                      </p:cBhvr>
                                      <p:to>
                                        <a:srgbClr val="66FF33"/>
                                      </p:to>
                                    </p:animClr>
                                    <p:set>
                                      <p:cBhvr>
                                        <p:cTn id="35" dur="2000" fill="hold"/>
                                        <p:tgtEl>
                                          <p:spTgt spid="780298"/>
                                        </p:tgtEl>
                                        <p:attrNameLst>
                                          <p:attrName>stroke.on</p:attrName>
                                        </p:attrNameLst>
                                      </p:cBhvr>
                                      <p:to>
                                        <p:strVal val="true"/>
                                      </p:to>
                                    </p:set>
                                  </p:childTnLst>
                                </p:cTn>
                              </p:par>
                              <p:par>
                                <p:cTn id="36" presetID="7" presetClass="emph" presetSubtype="2" fill="hold" nodeType="withEffect">
                                  <p:stCondLst>
                                    <p:cond delay="0"/>
                                  </p:stCondLst>
                                  <p:childTnLst>
                                    <p:animClr clrSpc="rgb" dir="cw">
                                      <p:cBhvr>
                                        <p:cTn id="37" dur="2000" fill="hold"/>
                                        <p:tgtEl>
                                          <p:spTgt spid="780299"/>
                                        </p:tgtEl>
                                        <p:attrNameLst>
                                          <p:attrName>stroke.color</p:attrName>
                                        </p:attrNameLst>
                                      </p:cBhvr>
                                      <p:to>
                                        <a:srgbClr val="66FF33"/>
                                      </p:to>
                                    </p:animClr>
                                    <p:set>
                                      <p:cBhvr>
                                        <p:cTn id="38" dur="2000" fill="hold"/>
                                        <p:tgtEl>
                                          <p:spTgt spid="780299"/>
                                        </p:tgtEl>
                                        <p:attrNameLst>
                                          <p:attrName>stroke.on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780318"/>
                                        </p:tgtEl>
                                        <p:attrNameLst>
                                          <p:attrName>fillcolor</p:attrName>
                                        </p:attrNameLst>
                                      </p:cBhvr>
                                      <p:to>
                                        <a:srgbClr val="FFCC00"/>
                                      </p:to>
                                    </p:animClr>
                                    <p:set>
                                      <p:cBhvr>
                                        <p:cTn id="43" dur="2000" fill="hold"/>
                                        <p:tgtEl>
                                          <p:spTgt spid="780318"/>
                                        </p:tgtEl>
                                        <p:attrNameLst>
                                          <p:attrName>fill.type</p:attrName>
                                        </p:attrNameLst>
                                      </p:cBhvr>
                                      <p:to>
                                        <p:strVal val="solid"/>
                                      </p:to>
                                    </p:set>
                                    <p:set>
                                      <p:cBhvr>
                                        <p:cTn id="44" dur="2000" fill="hold"/>
                                        <p:tgtEl>
                                          <p:spTgt spid="780318"/>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7" presetClass="emph" presetSubtype="2" fill="hold" nodeType="clickEffect">
                                  <p:stCondLst>
                                    <p:cond delay="0"/>
                                  </p:stCondLst>
                                  <p:childTnLst>
                                    <p:animClr clrSpc="rgb" dir="cw">
                                      <p:cBhvr>
                                        <p:cTn id="48" dur="2000" fill="hold"/>
                                        <p:tgtEl>
                                          <p:spTgt spid="780321"/>
                                        </p:tgtEl>
                                        <p:attrNameLst>
                                          <p:attrName>stroke.color</p:attrName>
                                        </p:attrNameLst>
                                      </p:cBhvr>
                                      <p:to>
                                        <a:srgbClr val="66FF33"/>
                                      </p:to>
                                    </p:animClr>
                                    <p:set>
                                      <p:cBhvr>
                                        <p:cTn id="49" dur="2000" fill="hold"/>
                                        <p:tgtEl>
                                          <p:spTgt spid="780321"/>
                                        </p:tgtEl>
                                        <p:attrNameLst>
                                          <p:attrName>stroke.on</p:attrName>
                                        </p:attrNameLst>
                                      </p:cBhvr>
                                      <p:to>
                                        <p:strVal val="true"/>
                                      </p:to>
                                    </p:set>
                                  </p:childTnLst>
                                </p:cTn>
                              </p:par>
                              <p:par>
                                <p:cTn id="50" presetID="7" presetClass="emph" presetSubtype="2" fill="hold" nodeType="withEffect">
                                  <p:stCondLst>
                                    <p:cond delay="0"/>
                                  </p:stCondLst>
                                  <p:childTnLst>
                                    <p:animClr clrSpc="rgb" dir="cw">
                                      <p:cBhvr>
                                        <p:cTn id="51" dur="2000" fill="hold"/>
                                        <p:tgtEl>
                                          <p:spTgt spid="780322"/>
                                        </p:tgtEl>
                                        <p:attrNameLst>
                                          <p:attrName>stroke.color</p:attrName>
                                        </p:attrNameLst>
                                      </p:cBhvr>
                                      <p:to>
                                        <a:srgbClr val="66FF33"/>
                                      </p:to>
                                    </p:animClr>
                                    <p:set>
                                      <p:cBhvr>
                                        <p:cTn id="52" dur="2000" fill="hold"/>
                                        <p:tgtEl>
                                          <p:spTgt spid="780322"/>
                                        </p:tgtEl>
                                        <p:attrNameLst>
                                          <p:attrName>stroke.on</p:attrName>
                                        </p:attrNameLst>
                                      </p:cBhvr>
                                      <p:to>
                                        <p:strVal val="true"/>
                                      </p:to>
                                    </p:set>
                                  </p:childTnLst>
                                </p:cTn>
                              </p:par>
                              <p:par>
                                <p:cTn id="53" presetID="7" presetClass="emph" presetSubtype="2" fill="hold" nodeType="withEffect">
                                  <p:stCondLst>
                                    <p:cond delay="0"/>
                                  </p:stCondLst>
                                  <p:childTnLst>
                                    <p:animClr clrSpc="rgb" dir="cw">
                                      <p:cBhvr>
                                        <p:cTn id="54" dur="2000" fill="hold"/>
                                        <p:tgtEl>
                                          <p:spTgt spid="780351"/>
                                        </p:tgtEl>
                                        <p:attrNameLst>
                                          <p:attrName>stroke.color</p:attrName>
                                        </p:attrNameLst>
                                      </p:cBhvr>
                                      <p:to>
                                        <a:srgbClr val="66FF33"/>
                                      </p:to>
                                    </p:animClr>
                                    <p:set>
                                      <p:cBhvr>
                                        <p:cTn id="55" dur="2000" fill="hold"/>
                                        <p:tgtEl>
                                          <p:spTgt spid="78035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ChangeArrowheads="1"/>
          </p:cNvSpPr>
          <p:nvPr/>
        </p:nvSpPr>
        <p:spPr bwMode="auto">
          <a:xfrm>
            <a:off x="2841625" y="1136650"/>
            <a:ext cx="1447800" cy="1835150"/>
          </a:xfrm>
          <a:prstGeom prst="rect">
            <a:avLst/>
          </a:prstGeom>
          <a:solidFill>
            <a:srgbClr val="FFCC00"/>
          </a:solidFill>
          <a:ln w="31750">
            <a:solidFill>
              <a:schemeClr val="accent2"/>
            </a:solidFill>
            <a:miter lim="800000"/>
            <a:headEnd/>
            <a:tailEnd/>
          </a:ln>
          <a:effectLst/>
        </p:spPr>
        <p:txBody>
          <a:bodyPr anchor="ctr">
            <a:spAutoFit/>
          </a:bodyPr>
          <a:lstStyle/>
          <a:p>
            <a:endParaRPr lang="en-US"/>
          </a:p>
        </p:txBody>
      </p:sp>
      <p:sp>
        <p:nvSpPr>
          <p:cNvPr id="781315" name="Line 3"/>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1316" name="Line 4"/>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1317" name="Text Box 5"/>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81318" name="Line 6"/>
          <p:cNvSpPr>
            <a:spLocks noChangeShapeType="1"/>
          </p:cNvSpPr>
          <p:nvPr/>
        </p:nvSpPr>
        <p:spPr bwMode="auto">
          <a:xfrm>
            <a:off x="2441575" y="29448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1319" name="Line 7"/>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1320" name="Text Box 8"/>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81321" name="Text Box 9"/>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81322" name="Text Box 10"/>
          <p:cNvSpPr txBox="1">
            <a:spLocks noChangeArrowheads="1"/>
          </p:cNvSpPr>
          <p:nvPr/>
        </p:nvSpPr>
        <p:spPr bwMode="auto">
          <a:xfrm>
            <a:off x="6850063" y="1903413"/>
            <a:ext cx="1000125" cy="398462"/>
          </a:xfrm>
          <a:prstGeom prst="rect">
            <a:avLst/>
          </a:prstGeom>
          <a:noFill/>
          <a:ln w="31750">
            <a:solidFill>
              <a:srgbClr val="66FF33"/>
            </a:solidFill>
            <a:miter lim="800000"/>
            <a:headEnd/>
            <a:tailEnd/>
          </a:ln>
          <a:effectLst/>
        </p:spPr>
        <p:txBody>
          <a:bodyPr wrap="none">
            <a:spAutoFit/>
          </a:bodyPr>
          <a:lstStyle/>
          <a:p>
            <a:pPr algn="ctr"/>
            <a:r>
              <a:rPr lang="en-US" sz="1800"/>
              <a:t>“Duck”</a:t>
            </a:r>
          </a:p>
        </p:txBody>
      </p:sp>
      <p:sp>
        <p:nvSpPr>
          <p:cNvPr id="781323" name="Text Box 11"/>
          <p:cNvSpPr txBox="1">
            <a:spLocks noChangeArrowheads="1"/>
          </p:cNvSpPr>
          <p:nvPr/>
        </p:nvSpPr>
        <p:spPr bwMode="auto">
          <a:xfrm>
            <a:off x="6891338" y="2484438"/>
            <a:ext cx="1216025" cy="398462"/>
          </a:xfrm>
          <a:prstGeom prst="rect">
            <a:avLst/>
          </a:prstGeom>
          <a:noFill/>
          <a:ln w="31750">
            <a:solidFill>
              <a:srgbClr val="66FF33"/>
            </a:solidFill>
            <a:miter lim="800000"/>
            <a:headEnd/>
            <a:tailEnd/>
          </a:ln>
          <a:effectLst/>
        </p:spPr>
        <p:txBody>
          <a:bodyPr wrap="none">
            <a:spAutoFit/>
          </a:bodyPr>
          <a:lstStyle/>
          <a:p>
            <a:pPr algn="ctr"/>
            <a:r>
              <a:rPr lang="en-US" sz="1800"/>
              <a:t>“CATAG”</a:t>
            </a:r>
          </a:p>
        </p:txBody>
      </p:sp>
      <p:sp>
        <p:nvSpPr>
          <p:cNvPr id="781324" name="Text Box 12"/>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81325" name="Text Box 13"/>
          <p:cNvSpPr txBox="1">
            <a:spLocks noChangeArrowheads="1"/>
          </p:cNvSpPr>
          <p:nvPr/>
        </p:nvSpPr>
        <p:spPr bwMode="auto">
          <a:xfrm>
            <a:off x="5902325" y="917575"/>
            <a:ext cx="1273175" cy="673100"/>
          </a:xfrm>
          <a:prstGeom prst="rect">
            <a:avLst/>
          </a:prstGeom>
          <a:solidFill>
            <a:srgbClr val="FFCC00"/>
          </a:solid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1326" name="Oval 14"/>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1327" name="Oval 15"/>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1328" name="AutoShape 16"/>
          <p:cNvCxnSpPr>
            <a:cxnSpLocks noChangeShapeType="1"/>
            <a:stCxn id="781326" idx="6"/>
            <a:endCxn id="781322"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81329" name="AutoShape 17"/>
          <p:cNvCxnSpPr>
            <a:cxnSpLocks noChangeShapeType="1"/>
            <a:stCxn id="781327" idx="6"/>
            <a:endCxn id="781323"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81330" name="Line 18"/>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1331" name="Text Box 19"/>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81332" name="Text Box 20"/>
          <p:cNvSpPr txBox="1">
            <a:spLocks noChangeArrowheads="1"/>
          </p:cNvSpPr>
          <p:nvPr/>
        </p:nvSpPr>
        <p:spPr bwMode="auto">
          <a:xfrm>
            <a:off x="5754688" y="381000"/>
            <a:ext cx="11049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1333" name="Text Box 21"/>
          <p:cNvSpPr txBox="1">
            <a:spLocks noChangeArrowheads="1"/>
          </p:cNvSpPr>
          <p:nvPr/>
        </p:nvSpPr>
        <p:spPr bwMode="auto">
          <a:xfrm>
            <a:off x="993775" y="2435225"/>
            <a:ext cx="1862138" cy="366713"/>
          </a:xfrm>
          <a:prstGeom prst="rect">
            <a:avLst/>
          </a:prstGeom>
          <a:noFill/>
          <a:ln w="31750">
            <a:noFill/>
            <a:miter lim="800000"/>
            <a:headEnd/>
            <a:tailEnd/>
          </a:ln>
          <a:effectLst/>
        </p:spPr>
        <p:txBody>
          <a:bodyPr wrap="none">
            <a:spAutoFit/>
          </a:bodyPr>
          <a:lstStyle/>
          <a:p>
            <a:pPr algn="ctr"/>
            <a:r>
              <a:rPr lang="en-US" sz="1800"/>
              <a:t>ss: SpeciesSet</a:t>
            </a:r>
          </a:p>
        </p:txBody>
      </p:sp>
      <p:sp>
        <p:nvSpPr>
          <p:cNvPr id="781334" name="Oval 22"/>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1335" name="Text Box 23"/>
          <p:cNvSpPr txBox="1">
            <a:spLocks noChangeArrowheads="1"/>
          </p:cNvSpPr>
          <p:nvPr/>
        </p:nvSpPr>
        <p:spPr bwMode="auto">
          <a:xfrm>
            <a:off x="7656513" y="452438"/>
            <a:ext cx="1096962" cy="398462"/>
          </a:xfrm>
          <a:prstGeom prst="rect">
            <a:avLst/>
          </a:prstGeom>
          <a:noFill/>
          <a:ln w="31750">
            <a:solidFill>
              <a:srgbClr val="66FF33"/>
            </a:solidFill>
            <a:miter lim="800000"/>
            <a:headEnd/>
            <a:tailEnd/>
          </a:ln>
          <a:effectLst/>
        </p:spPr>
        <p:txBody>
          <a:bodyPr wrap="none">
            <a:spAutoFit/>
          </a:bodyPr>
          <a:lstStyle/>
          <a:p>
            <a:pPr algn="ctr"/>
            <a:r>
              <a:rPr lang="en-US" sz="1800"/>
              <a:t>“in.spc”</a:t>
            </a:r>
          </a:p>
        </p:txBody>
      </p:sp>
      <p:cxnSp>
        <p:nvCxnSpPr>
          <p:cNvPr id="781336" name="AutoShape 24"/>
          <p:cNvCxnSpPr>
            <a:cxnSpLocks noChangeShapeType="1"/>
            <a:stCxn id="781334" idx="0"/>
            <a:endCxn id="781335"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81337" name="Oval 25"/>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1338" name="Oval 26"/>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1339" name="Oval 27"/>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1340" name="AutoShape 28"/>
          <p:cNvCxnSpPr>
            <a:cxnSpLocks noChangeShapeType="1"/>
            <a:stCxn id="781339" idx="6"/>
            <a:endCxn id="781332"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81341" name="AutoShape 29"/>
          <p:cNvCxnSpPr>
            <a:cxnSpLocks noChangeShapeType="1"/>
            <a:stCxn id="781338" idx="6"/>
            <a:endCxn id="781325"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81342" name="Text Box 30"/>
          <p:cNvSpPr txBox="1">
            <a:spLocks noChangeArrowheads="1"/>
          </p:cNvSpPr>
          <p:nvPr/>
        </p:nvSpPr>
        <p:spPr bwMode="auto">
          <a:xfrm>
            <a:off x="5638800" y="2209800"/>
            <a:ext cx="914400" cy="398463"/>
          </a:xfrm>
          <a:prstGeom prst="rect">
            <a:avLst/>
          </a:prstGeom>
          <a:solidFill>
            <a:srgbClr val="FFCC00"/>
          </a:solidFill>
          <a:ln w="31750">
            <a:solidFill>
              <a:schemeClr val="accent2"/>
            </a:solidFill>
            <a:miter lim="800000"/>
            <a:headEnd/>
            <a:tailEnd/>
          </a:ln>
          <a:effectLst/>
        </p:spPr>
        <p:txBody>
          <a:bodyPr>
            <a:spAutoFit/>
          </a:bodyPr>
          <a:lstStyle/>
          <a:p>
            <a:r>
              <a:rPr lang="en-US" sz="1800"/>
              <a:t>els: </a:t>
            </a:r>
          </a:p>
        </p:txBody>
      </p:sp>
      <p:cxnSp>
        <p:nvCxnSpPr>
          <p:cNvPr id="781343" name="AutoShape 31"/>
          <p:cNvCxnSpPr>
            <a:cxnSpLocks noChangeShapeType="1"/>
            <a:stCxn id="781337" idx="6"/>
            <a:endCxn id="781342"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81344" name="Oval 32"/>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1345" name="Text Box 33"/>
          <p:cNvSpPr txBox="1">
            <a:spLocks noChangeArrowheads="1"/>
          </p:cNvSpPr>
          <p:nvPr/>
        </p:nvSpPr>
        <p:spPr bwMode="auto">
          <a:xfrm>
            <a:off x="6553200" y="4191000"/>
            <a:ext cx="685800" cy="398463"/>
          </a:xfrm>
          <a:prstGeom prst="rect">
            <a:avLst/>
          </a:prstGeom>
          <a:noFill/>
          <a:ln w="31750">
            <a:solidFill>
              <a:srgbClr val="66FF33"/>
            </a:solidFill>
            <a:miter lim="800000"/>
            <a:headEnd/>
            <a:tailEnd/>
          </a:ln>
          <a:effectLst/>
        </p:spPr>
        <p:txBody>
          <a:bodyPr>
            <a:spAutoFit/>
          </a:bodyPr>
          <a:lstStyle/>
          <a:p>
            <a:endParaRPr lang="en-US" sz="1800"/>
          </a:p>
        </p:txBody>
      </p:sp>
      <p:sp>
        <p:nvSpPr>
          <p:cNvPr id="781346" name="Text Box 34"/>
          <p:cNvSpPr txBox="1">
            <a:spLocks noChangeArrowheads="1"/>
          </p:cNvSpPr>
          <p:nvPr/>
        </p:nvSpPr>
        <p:spPr bwMode="auto">
          <a:xfrm>
            <a:off x="7239000" y="4191000"/>
            <a:ext cx="762000" cy="398463"/>
          </a:xfrm>
          <a:prstGeom prst="rect">
            <a:avLst/>
          </a:prstGeom>
          <a:noFill/>
          <a:ln w="31750">
            <a:solidFill>
              <a:srgbClr val="66FF33"/>
            </a:solidFill>
            <a:miter lim="800000"/>
            <a:headEnd/>
            <a:tailEnd/>
          </a:ln>
          <a:effectLst/>
        </p:spPr>
        <p:txBody>
          <a:bodyPr>
            <a:spAutoFit/>
          </a:bodyPr>
          <a:lstStyle/>
          <a:p>
            <a:endParaRPr lang="en-US" sz="1800"/>
          </a:p>
        </p:txBody>
      </p:sp>
      <p:sp>
        <p:nvSpPr>
          <p:cNvPr id="781347" name="Oval 35"/>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1348" name="Oval 36"/>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1349" name="AutoShape 37"/>
          <p:cNvCxnSpPr>
            <a:cxnSpLocks noChangeShapeType="1"/>
            <a:stCxn id="781347" idx="4"/>
            <a:endCxn id="781361"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81350" name="AutoShape 38"/>
          <p:cNvCxnSpPr>
            <a:cxnSpLocks noChangeShapeType="1"/>
            <a:stCxn id="781348"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81351" name="Text Box 39"/>
          <p:cNvSpPr txBox="1">
            <a:spLocks noChangeArrowheads="1"/>
          </p:cNvSpPr>
          <p:nvPr/>
        </p:nvSpPr>
        <p:spPr bwMode="auto">
          <a:xfrm>
            <a:off x="4824413" y="3652838"/>
            <a:ext cx="968375" cy="398462"/>
          </a:xfrm>
          <a:prstGeom prst="rect">
            <a:avLst/>
          </a:prstGeom>
          <a:noFill/>
          <a:ln w="31750">
            <a:solidFill>
              <a:srgbClr val="0000CC"/>
            </a:solidFill>
            <a:miter lim="800000"/>
            <a:headEnd/>
            <a:tailEnd/>
          </a:ln>
          <a:effectLst/>
        </p:spPr>
        <p:txBody>
          <a:bodyPr wrap="none">
            <a:spAutoFit/>
          </a:bodyPr>
          <a:lstStyle/>
          <a:p>
            <a:pPr algn="ctr"/>
            <a:r>
              <a:rPr lang="en-US" sz="1800"/>
              <a:t>“Goat”</a:t>
            </a:r>
          </a:p>
        </p:txBody>
      </p:sp>
      <p:sp>
        <p:nvSpPr>
          <p:cNvPr id="781352" name="Text Box 40"/>
          <p:cNvSpPr txBox="1">
            <a:spLocks noChangeArrowheads="1"/>
          </p:cNvSpPr>
          <p:nvPr/>
        </p:nvSpPr>
        <p:spPr bwMode="auto">
          <a:xfrm>
            <a:off x="4619625" y="4186238"/>
            <a:ext cx="1238250" cy="398462"/>
          </a:xfrm>
          <a:prstGeom prst="rect">
            <a:avLst/>
          </a:prstGeom>
          <a:noFill/>
          <a:ln w="31750">
            <a:solidFill>
              <a:srgbClr val="0000CC"/>
            </a:solidFill>
            <a:miter lim="800000"/>
            <a:headEnd/>
            <a:tailEnd/>
          </a:ln>
          <a:effectLst/>
        </p:spPr>
        <p:txBody>
          <a:bodyPr wrap="none">
            <a:spAutoFit/>
          </a:bodyPr>
          <a:lstStyle/>
          <a:p>
            <a:pPr algn="ctr"/>
            <a:r>
              <a:rPr lang="en-US" sz="1800"/>
              <a:t>“CAGTG”</a:t>
            </a:r>
          </a:p>
        </p:txBody>
      </p:sp>
      <p:sp>
        <p:nvSpPr>
          <p:cNvPr id="781353" name="Text Box 41"/>
          <p:cNvSpPr txBox="1">
            <a:spLocks noChangeArrowheads="1"/>
          </p:cNvSpPr>
          <p:nvPr/>
        </p:nvSpPr>
        <p:spPr bwMode="auto">
          <a:xfrm>
            <a:off x="4800600" y="2895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81354" name="Oval 42"/>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1355" name="Oval 43"/>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1356" name="AutoShape 44"/>
          <p:cNvCxnSpPr>
            <a:cxnSpLocks noChangeShapeType="1"/>
            <a:stCxn id="781354" idx="6"/>
            <a:endCxn id="781351"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81357" name="AutoShape 45"/>
          <p:cNvCxnSpPr>
            <a:cxnSpLocks noChangeShapeType="1"/>
            <a:stCxn id="781355" idx="6"/>
            <a:endCxn id="781352"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cxnSp>
        <p:nvCxnSpPr>
          <p:cNvPr id="781358" name="AutoShape 46"/>
          <p:cNvCxnSpPr>
            <a:cxnSpLocks noChangeShapeType="1"/>
            <a:stCxn id="781344" idx="4"/>
            <a:endCxn id="781345"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81359" name="Text Box 47"/>
          <p:cNvSpPr txBox="1">
            <a:spLocks noChangeArrowheads="1"/>
          </p:cNvSpPr>
          <p:nvPr/>
        </p:nvSpPr>
        <p:spPr bwMode="auto">
          <a:xfrm>
            <a:off x="6164263" y="5815013"/>
            <a:ext cx="714375" cy="398462"/>
          </a:xfrm>
          <a:prstGeom prst="rect">
            <a:avLst/>
          </a:prstGeom>
          <a:noFill/>
          <a:ln w="31750">
            <a:solidFill>
              <a:srgbClr val="0000CC"/>
            </a:solidFill>
            <a:miter lim="800000"/>
            <a:headEnd/>
            <a:tailEnd/>
          </a:ln>
          <a:effectLst/>
        </p:spPr>
        <p:txBody>
          <a:bodyPr wrap="none">
            <a:spAutoFit/>
          </a:bodyPr>
          <a:lstStyle/>
          <a:p>
            <a:pPr algn="ctr"/>
            <a:r>
              <a:rPr lang="en-US" sz="1800"/>
              <a:t>“Elf”</a:t>
            </a:r>
          </a:p>
        </p:txBody>
      </p:sp>
      <p:sp>
        <p:nvSpPr>
          <p:cNvPr id="781360" name="Text Box 48"/>
          <p:cNvSpPr txBox="1">
            <a:spLocks noChangeArrowheads="1"/>
          </p:cNvSpPr>
          <p:nvPr/>
        </p:nvSpPr>
        <p:spPr bwMode="auto">
          <a:xfrm>
            <a:off x="5872163" y="6319838"/>
            <a:ext cx="1260475" cy="398462"/>
          </a:xfrm>
          <a:prstGeom prst="rect">
            <a:avLst/>
          </a:prstGeom>
          <a:noFill/>
          <a:ln w="31750">
            <a:solidFill>
              <a:srgbClr val="0000CC"/>
            </a:solidFill>
            <a:miter lim="800000"/>
            <a:headEnd/>
            <a:tailEnd/>
          </a:ln>
          <a:effectLst/>
        </p:spPr>
        <p:txBody>
          <a:bodyPr wrap="none">
            <a:spAutoFit/>
          </a:bodyPr>
          <a:lstStyle/>
          <a:p>
            <a:pPr algn="ctr"/>
            <a:r>
              <a:rPr lang="en-US" sz="1800"/>
              <a:t>“CGGTG”</a:t>
            </a:r>
          </a:p>
        </p:txBody>
      </p:sp>
      <p:sp>
        <p:nvSpPr>
          <p:cNvPr id="781361" name="Text Box 49"/>
          <p:cNvSpPr txBox="1">
            <a:spLocks noChangeArrowheads="1"/>
          </p:cNvSpPr>
          <p:nvPr/>
        </p:nvSpPr>
        <p:spPr bwMode="auto">
          <a:xfrm>
            <a:off x="5715000" y="4800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81362" name="Oval 50"/>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1363" name="Oval 51"/>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1364" name="AutoShape 52"/>
          <p:cNvCxnSpPr>
            <a:cxnSpLocks noChangeShapeType="1"/>
            <a:stCxn id="781362" idx="6"/>
            <a:endCxn id="781359"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81365" name="AutoShape 53"/>
          <p:cNvCxnSpPr>
            <a:cxnSpLocks noChangeShapeType="1"/>
            <a:stCxn id="781363" idx="6"/>
            <a:endCxn id="781360"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81366" name="Text Box 54"/>
          <p:cNvSpPr txBox="1">
            <a:spLocks noChangeArrowheads="1"/>
          </p:cNvSpPr>
          <p:nvPr/>
        </p:nvSpPr>
        <p:spPr bwMode="auto">
          <a:xfrm>
            <a:off x="7785100" y="5756275"/>
            <a:ext cx="935038" cy="398463"/>
          </a:xfrm>
          <a:prstGeom prst="rect">
            <a:avLst/>
          </a:prstGeom>
          <a:noFill/>
          <a:ln w="31750">
            <a:solidFill>
              <a:srgbClr val="0000CC"/>
            </a:solidFill>
            <a:miter lim="800000"/>
            <a:headEnd/>
            <a:tailEnd/>
          </a:ln>
          <a:effectLst/>
        </p:spPr>
        <p:txBody>
          <a:bodyPr wrap="none">
            <a:spAutoFit/>
          </a:bodyPr>
          <a:lstStyle/>
          <a:p>
            <a:pPr algn="ctr"/>
            <a:r>
              <a:rPr lang="en-US" sz="1800"/>
              <a:t>“Frog”</a:t>
            </a:r>
          </a:p>
        </p:txBody>
      </p:sp>
      <p:sp>
        <p:nvSpPr>
          <p:cNvPr id="781367" name="Text Box 55"/>
          <p:cNvSpPr txBox="1">
            <a:spLocks noChangeArrowheads="1"/>
          </p:cNvSpPr>
          <p:nvPr/>
        </p:nvSpPr>
        <p:spPr bwMode="auto">
          <a:xfrm>
            <a:off x="7613650" y="6261100"/>
            <a:ext cx="1238250" cy="398463"/>
          </a:xfrm>
          <a:prstGeom prst="rect">
            <a:avLst/>
          </a:prstGeom>
          <a:noFill/>
          <a:ln w="31750">
            <a:solidFill>
              <a:srgbClr val="0000CC"/>
            </a:solidFill>
            <a:miter lim="800000"/>
            <a:headEnd/>
            <a:tailEnd/>
          </a:ln>
          <a:effectLst/>
        </p:spPr>
        <p:txBody>
          <a:bodyPr wrap="none">
            <a:spAutoFit/>
          </a:bodyPr>
          <a:lstStyle/>
          <a:p>
            <a:pPr algn="ctr"/>
            <a:r>
              <a:rPr lang="en-US" sz="1800"/>
              <a:t>“CGATG”</a:t>
            </a:r>
          </a:p>
        </p:txBody>
      </p:sp>
      <p:sp>
        <p:nvSpPr>
          <p:cNvPr id="781368" name="Text Box 56"/>
          <p:cNvSpPr txBox="1">
            <a:spLocks noChangeArrowheads="1"/>
          </p:cNvSpPr>
          <p:nvPr/>
        </p:nvSpPr>
        <p:spPr bwMode="auto">
          <a:xfrm>
            <a:off x="7445375" y="4741863"/>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81369" name="Oval 57"/>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1370" name="Oval 58"/>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1371" name="AutoShape 59"/>
          <p:cNvCxnSpPr>
            <a:cxnSpLocks noChangeShapeType="1"/>
            <a:stCxn id="781369" idx="6"/>
            <a:endCxn id="781366"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81372" name="AutoShape 60"/>
          <p:cNvCxnSpPr>
            <a:cxnSpLocks noChangeShapeType="1"/>
            <a:stCxn id="781370" idx="6"/>
            <a:endCxn id="781367"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81373" name="AutoShape 61"/>
          <p:cNvSpPr>
            <a:spLocks/>
          </p:cNvSpPr>
          <p:nvPr/>
        </p:nvSpPr>
        <p:spPr bwMode="auto">
          <a:xfrm>
            <a:off x="685800" y="1371600"/>
            <a:ext cx="381000" cy="1676400"/>
          </a:xfrm>
          <a:prstGeom prst="leftBrace">
            <a:avLst>
              <a:gd name="adj1" fmla="val 36667"/>
              <a:gd name="adj2" fmla="val 50000"/>
            </a:avLst>
          </a:prstGeom>
          <a:noFill/>
          <a:ln w="31750">
            <a:solidFill>
              <a:schemeClr val="accent2"/>
            </a:solidFill>
            <a:round/>
            <a:headEnd/>
            <a:tailEnd/>
          </a:ln>
          <a:effectLst/>
        </p:spPr>
        <p:txBody>
          <a:bodyPr anchor="ctr">
            <a:spAutoFit/>
          </a:bodyPr>
          <a:lstStyle/>
          <a:p>
            <a:endParaRPr lang="en-US"/>
          </a:p>
        </p:txBody>
      </p:sp>
      <p:sp>
        <p:nvSpPr>
          <p:cNvPr id="781374" name="Text Box 62"/>
          <p:cNvSpPr txBox="1">
            <a:spLocks noChangeArrowheads="1"/>
          </p:cNvSpPr>
          <p:nvPr/>
        </p:nvSpPr>
        <p:spPr bwMode="auto">
          <a:xfrm>
            <a:off x="574675" y="227013"/>
            <a:ext cx="2352675" cy="366712"/>
          </a:xfrm>
          <a:prstGeom prst="rect">
            <a:avLst/>
          </a:prstGeom>
          <a:noFill/>
          <a:ln w="31750">
            <a:noFill/>
            <a:miter lim="800000"/>
            <a:headEnd/>
            <a:tailEnd/>
          </a:ln>
          <a:effectLst/>
        </p:spPr>
        <p:txBody>
          <a:bodyPr wrap="none">
            <a:spAutoFit/>
          </a:bodyPr>
          <a:lstStyle/>
          <a:p>
            <a:pPr algn="ctr"/>
            <a:r>
              <a:rPr lang="en-US" sz="1800"/>
              <a:t>Garbage Collection</a:t>
            </a:r>
          </a:p>
        </p:txBody>
      </p:sp>
      <p:sp>
        <p:nvSpPr>
          <p:cNvPr id="781375" name="Text Box 63"/>
          <p:cNvSpPr txBox="1">
            <a:spLocks noChangeArrowheads="1"/>
          </p:cNvSpPr>
          <p:nvPr/>
        </p:nvSpPr>
        <p:spPr bwMode="auto">
          <a:xfrm>
            <a:off x="8001000" y="4191000"/>
            <a:ext cx="762000" cy="398463"/>
          </a:xfrm>
          <a:prstGeom prst="rect">
            <a:avLst/>
          </a:prstGeom>
          <a:noFill/>
          <a:ln w="31750">
            <a:solidFill>
              <a:srgbClr val="66FF33"/>
            </a:solidFill>
            <a:miter lim="800000"/>
            <a:headEnd/>
            <a:tailEnd/>
          </a:ln>
          <a:effectLst/>
        </p:spPr>
        <p:txBody>
          <a:bodyPr>
            <a:spAutoFit/>
          </a:bodyPr>
          <a:lstStyle/>
          <a:p>
            <a:endParaRPr lang="en-US" sz="1800"/>
          </a:p>
        </p:txBody>
      </p:sp>
      <p:sp>
        <p:nvSpPr>
          <p:cNvPr id="781376" name="Oval 64"/>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1377" name="AutoShape 65"/>
          <p:cNvCxnSpPr>
            <a:cxnSpLocks noChangeShapeType="1"/>
            <a:stCxn id="781376" idx="2"/>
            <a:endCxn id="781353"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81378" name="Text Box 66"/>
          <p:cNvSpPr txBox="1">
            <a:spLocks noChangeArrowheads="1"/>
          </p:cNvSpPr>
          <p:nvPr/>
        </p:nvSpPr>
        <p:spPr bwMode="auto">
          <a:xfrm>
            <a:off x="881063" y="27384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781379" name="Oval 67"/>
          <p:cNvSpPr>
            <a:spLocks noChangeArrowheads="1"/>
          </p:cNvSpPr>
          <p:nvPr/>
        </p:nvSpPr>
        <p:spPr bwMode="auto">
          <a:xfrm>
            <a:off x="3409950" y="1336675"/>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81380" name="Oval 68"/>
          <p:cNvSpPr>
            <a:spLocks noChangeArrowheads="1"/>
          </p:cNvSpPr>
          <p:nvPr/>
        </p:nvSpPr>
        <p:spPr bwMode="auto">
          <a:xfrm>
            <a:off x="3411538" y="1930400"/>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81381" name="Oval 69"/>
          <p:cNvSpPr>
            <a:spLocks noChangeArrowheads="1"/>
          </p:cNvSpPr>
          <p:nvPr/>
        </p:nvSpPr>
        <p:spPr bwMode="auto">
          <a:xfrm>
            <a:off x="3414713" y="2535238"/>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1" name="Text Box 70"/>
          <p:cNvSpPr txBox="1">
            <a:spLocks noChangeArrowheads="1"/>
          </p:cNvSpPr>
          <p:nvPr/>
        </p:nvSpPr>
        <p:spPr bwMode="auto">
          <a:xfrm>
            <a:off x="144463" y="3470275"/>
            <a:ext cx="4491294" cy="2862322"/>
          </a:xfrm>
          <a:prstGeom prst="rect">
            <a:avLst/>
          </a:prstGeom>
          <a:noFill/>
          <a:ln w="31750">
            <a:noFill/>
            <a:miter lim="800000"/>
            <a:headEnd/>
            <a:tailEnd/>
          </a:ln>
          <a:effectLst/>
        </p:spPr>
        <p:txBody>
          <a:bodyPr wrap="none">
            <a:spAutoFit/>
          </a:bodyPr>
          <a:lstStyle/>
          <a:p>
            <a:r>
              <a:rPr lang="en-US" sz="2000" dirty="0"/>
              <a:t>   </a:t>
            </a:r>
            <a:r>
              <a:rPr lang="en-US" sz="2000" dirty="0">
                <a:solidFill>
                  <a:srgbClr val="FF6600"/>
                </a:solidFill>
              </a:rPr>
              <a:t>active</a:t>
            </a:r>
            <a:r>
              <a:rPr lang="en-US" sz="2000" dirty="0"/>
              <a:t> = all objects on stack</a:t>
            </a:r>
          </a:p>
          <a:p>
            <a:r>
              <a:rPr lang="en-US" sz="2000" dirty="0"/>
              <a:t>   while (!</a:t>
            </a:r>
            <a:r>
              <a:rPr lang="en-US" sz="2000" dirty="0" err="1"/>
              <a:t>active.isEmpty</a:t>
            </a:r>
            <a:r>
              <a:rPr lang="en-US" sz="2000" dirty="0"/>
              <a:t> ()) </a:t>
            </a:r>
          </a:p>
          <a:p>
            <a:r>
              <a:rPr lang="en-US" sz="2000" dirty="0"/>
              <a:t>       </a:t>
            </a:r>
            <a:r>
              <a:rPr lang="en-US" sz="2000" dirty="0" err="1">
                <a:solidFill>
                  <a:srgbClr val="66FF33"/>
                </a:solidFill>
              </a:rPr>
              <a:t>newactive</a:t>
            </a:r>
            <a:r>
              <a:rPr lang="en-US" sz="2000" dirty="0"/>
              <a:t> = { }</a:t>
            </a:r>
          </a:p>
          <a:p>
            <a:r>
              <a:rPr lang="en-US" sz="2000" dirty="0"/>
              <a:t>       </a:t>
            </a:r>
            <a:r>
              <a:rPr lang="en-US" sz="2000" dirty="0" err="1"/>
              <a:t>foreach</a:t>
            </a:r>
            <a:r>
              <a:rPr lang="en-US" sz="2000" dirty="0"/>
              <a:t> (Object a in active) </a:t>
            </a:r>
          </a:p>
          <a:p>
            <a:r>
              <a:rPr lang="en-US" sz="2000" dirty="0"/>
              <a:t>            mark a as reachable (non-garbage)</a:t>
            </a:r>
          </a:p>
          <a:p>
            <a:r>
              <a:rPr lang="en-US" sz="2000" dirty="0"/>
              <a:t>            </a:t>
            </a:r>
            <a:r>
              <a:rPr lang="en-US" sz="2000" dirty="0" err="1"/>
              <a:t>foreach</a:t>
            </a:r>
            <a:r>
              <a:rPr lang="en-US" sz="2000" dirty="0"/>
              <a:t> (Object o that a points to) </a:t>
            </a:r>
          </a:p>
          <a:p>
            <a:r>
              <a:rPr lang="en-US" sz="2000" dirty="0"/>
              <a:t>                if o is not marked</a:t>
            </a:r>
          </a:p>
          <a:p>
            <a:r>
              <a:rPr lang="en-US" sz="2000" dirty="0"/>
              <a:t>                    </a:t>
            </a:r>
            <a:r>
              <a:rPr lang="en-US" sz="2000" dirty="0" err="1"/>
              <a:t>newactive</a:t>
            </a:r>
            <a:r>
              <a:rPr lang="en-US" sz="2000" dirty="0"/>
              <a:t> = </a:t>
            </a:r>
            <a:r>
              <a:rPr lang="en-US" sz="2000" dirty="0" err="1"/>
              <a:t>newactive</a:t>
            </a:r>
            <a:r>
              <a:rPr lang="en-US" sz="2000" dirty="0"/>
              <a:t> U { o }</a:t>
            </a:r>
          </a:p>
          <a:p>
            <a:r>
              <a:rPr lang="en-US" sz="2000" dirty="0"/>
              <a:t>      </a:t>
            </a:r>
            <a:r>
              <a:rPr lang="en-US" sz="1800" dirty="0">
                <a:solidFill>
                  <a:srgbClr val="FF6600"/>
                </a:solidFill>
              </a:rPr>
              <a:t>active</a:t>
            </a:r>
            <a:r>
              <a:rPr lang="en-US" sz="1800" dirty="0"/>
              <a:t> = </a:t>
            </a:r>
            <a:r>
              <a:rPr lang="en-US" sz="1800" dirty="0" err="1">
                <a:solidFill>
                  <a:srgbClr val="66FF33"/>
                </a:solidFill>
              </a:rPr>
              <a:t>newactive</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81335"/>
                                        </p:tgtEl>
                                        <p:attrNameLst>
                                          <p:attrName>fillcolor</p:attrName>
                                        </p:attrNameLst>
                                      </p:cBhvr>
                                      <p:to>
                                        <a:srgbClr val="FFCC00"/>
                                      </p:to>
                                    </p:animClr>
                                    <p:set>
                                      <p:cBhvr>
                                        <p:cTn id="7" dur="2000" fill="hold"/>
                                        <p:tgtEl>
                                          <p:spTgt spid="781335"/>
                                        </p:tgtEl>
                                        <p:attrNameLst>
                                          <p:attrName>fill.type</p:attrName>
                                        </p:attrNameLst>
                                      </p:cBhvr>
                                      <p:to>
                                        <p:strVal val="solid"/>
                                      </p:to>
                                    </p:set>
                                    <p:set>
                                      <p:cBhvr>
                                        <p:cTn id="8" dur="2000" fill="hold"/>
                                        <p:tgtEl>
                                          <p:spTgt spid="78133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781322"/>
                                        </p:tgtEl>
                                        <p:attrNameLst>
                                          <p:attrName>fillcolor</p:attrName>
                                        </p:attrNameLst>
                                      </p:cBhvr>
                                      <p:to>
                                        <a:srgbClr val="FFCC00"/>
                                      </p:to>
                                    </p:animClr>
                                    <p:set>
                                      <p:cBhvr>
                                        <p:cTn id="13" dur="2000" fill="hold"/>
                                        <p:tgtEl>
                                          <p:spTgt spid="781322"/>
                                        </p:tgtEl>
                                        <p:attrNameLst>
                                          <p:attrName>fill.type</p:attrName>
                                        </p:attrNameLst>
                                      </p:cBhvr>
                                      <p:to>
                                        <p:strVal val="solid"/>
                                      </p:to>
                                    </p:set>
                                    <p:set>
                                      <p:cBhvr>
                                        <p:cTn id="14" dur="2000" fill="hold"/>
                                        <p:tgtEl>
                                          <p:spTgt spid="781322"/>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781323"/>
                                        </p:tgtEl>
                                        <p:attrNameLst>
                                          <p:attrName>fillcolor</p:attrName>
                                        </p:attrNameLst>
                                      </p:cBhvr>
                                      <p:to>
                                        <a:srgbClr val="FFCC00"/>
                                      </p:to>
                                    </p:animClr>
                                    <p:set>
                                      <p:cBhvr>
                                        <p:cTn id="19" dur="2000" fill="hold"/>
                                        <p:tgtEl>
                                          <p:spTgt spid="781323"/>
                                        </p:tgtEl>
                                        <p:attrNameLst>
                                          <p:attrName>fill.type</p:attrName>
                                        </p:attrNameLst>
                                      </p:cBhvr>
                                      <p:to>
                                        <p:strVal val="solid"/>
                                      </p:to>
                                    </p:set>
                                    <p:set>
                                      <p:cBhvr>
                                        <p:cTn id="20" dur="2000" fill="hold"/>
                                        <p:tgtEl>
                                          <p:spTgt spid="781323"/>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781345"/>
                                        </p:tgtEl>
                                        <p:attrNameLst>
                                          <p:attrName>fillcolor</p:attrName>
                                        </p:attrNameLst>
                                      </p:cBhvr>
                                      <p:to>
                                        <a:srgbClr val="FFCC00"/>
                                      </p:to>
                                    </p:animClr>
                                    <p:set>
                                      <p:cBhvr>
                                        <p:cTn id="25" dur="2000" fill="hold"/>
                                        <p:tgtEl>
                                          <p:spTgt spid="781345"/>
                                        </p:tgtEl>
                                        <p:attrNameLst>
                                          <p:attrName>fill.type</p:attrName>
                                        </p:attrNameLst>
                                      </p:cBhvr>
                                      <p:to>
                                        <p:strVal val="solid"/>
                                      </p:to>
                                    </p:set>
                                    <p:set>
                                      <p:cBhvr>
                                        <p:cTn id="26" dur="2000" fill="hold"/>
                                        <p:tgtEl>
                                          <p:spTgt spid="781345"/>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2000" fill="hold"/>
                                        <p:tgtEl>
                                          <p:spTgt spid="781346"/>
                                        </p:tgtEl>
                                        <p:attrNameLst>
                                          <p:attrName>fillcolor</p:attrName>
                                        </p:attrNameLst>
                                      </p:cBhvr>
                                      <p:to>
                                        <a:srgbClr val="FFCC00"/>
                                      </p:to>
                                    </p:animClr>
                                    <p:set>
                                      <p:cBhvr>
                                        <p:cTn id="29" dur="2000" fill="hold"/>
                                        <p:tgtEl>
                                          <p:spTgt spid="781346"/>
                                        </p:tgtEl>
                                        <p:attrNameLst>
                                          <p:attrName>fill.type</p:attrName>
                                        </p:attrNameLst>
                                      </p:cBhvr>
                                      <p:to>
                                        <p:strVal val="solid"/>
                                      </p:to>
                                    </p:set>
                                    <p:set>
                                      <p:cBhvr>
                                        <p:cTn id="30" dur="2000" fill="hold"/>
                                        <p:tgtEl>
                                          <p:spTgt spid="781346"/>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781375"/>
                                        </p:tgtEl>
                                        <p:attrNameLst>
                                          <p:attrName>fillcolor</p:attrName>
                                        </p:attrNameLst>
                                      </p:cBhvr>
                                      <p:to>
                                        <a:srgbClr val="FFCC00"/>
                                      </p:to>
                                    </p:animClr>
                                    <p:set>
                                      <p:cBhvr>
                                        <p:cTn id="33" dur="2000" fill="hold"/>
                                        <p:tgtEl>
                                          <p:spTgt spid="781375"/>
                                        </p:tgtEl>
                                        <p:attrNameLst>
                                          <p:attrName>fill.type</p:attrName>
                                        </p:attrNameLst>
                                      </p:cBhvr>
                                      <p:to>
                                        <p:strVal val="solid"/>
                                      </p:to>
                                    </p:set>
                                    <p:set>
                                      <p:cBhvr>
                                        <p:cTn id="34" dur="2000" fill="hold"/>
                                        <p:tgtEl>
                                          <p:spTgt spid="781375"/>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7" presetClass="emph" presetSubtype="2" fill="hold" nodeType="clickEffect">
                                  <p:stCondLst>
                                    <p:cond delay="0"/>
                                  </p:stCondLst>
                                  <p:childTnLst>
                                    <p:animClr clrSpc="rgb" dir="cw">
                                      <p:cBhvr>
                                        <p:cTn id="38" dur="2000" fill="hold"/>
                                        <p:tgtEl>
                                          <p:spTgt spid="781361"/>
                                        </p:tgtEl>
                                        <p:attrNameLst>
                                          <p:attrName>stroke.color</p:attrName>
                                        </p:attrNameLst>
                                      </p:cBhvr>
                                      <p:to>
                                        <a:srgbClr val="66FF33"/>
                                      </p:to>
                                    </p:animClr>
                                    <p:set>
                                      <p:cBhvr>
                                        <p:cTn id="39" dur="2000" fill="hold"/>
                                        <p:tgtEl>
                                          <p:spTgt spid="781361"/>
                                        </p:tgtEl>
                                        <p:attrNameLst>
                                          <p:attrName>stroke.on</p:attrName>
                                        </p:attrNameLst>
                                      </p:cBhvr>
                                      <p:to>
                                        <p:strVal val="true"/>
                                      </p:to>
                                    </p:set>
                                  </p:childTnLst>
                                </p:cTn>
                              </p:par>
                              <p:par>
                                <p:cTn id="40" presetID="7" presetClass="emph" presetSubtype="2" fill="hold" nodeType="withEffect">
                                  <p:stCondLst>
                                    <p:cond delay="0"/>
                                  </p:stCondLst>
                                  <p:childTnLst>
                                    <p:animClr clrSpc="rgb" dir="cw">
                                      <p:cBhvr>
                                        <p:cTn id="41" dur="2000" fill="hold"/>
                                        <p:tgtEl>
                                          <p:spTgt spid="781368"/>
                                        </p:tgtEl>
                                        <p:attrNameLst>
                                          <p:attrName>stroke.color</p:attrName>
                                        </p:attrNameLst>
                                      </p:cBhvr>
                                      <p:to>
                                        <a:srgbClr val="66FF33"/>
                                      </p:to>
                                    </p:animClr>
                                    <p:set>
                                      <p:cBhvr>
                                        <p:cTn id="42" dur="2000" fill="hold"/>
                                        <p:tgtEl>
                                          <p:spTgt spid="781368"/>
                                        </p:tgtEl>
                                        <p:attrNameLst>
                                          <p:attrName>stroke.on</p:attrName>
                                        </p:attrNameLst>
                                      </p:cBhvr>
                                      <p:to>
                                        <p:strVal val="true"/>
                                      </p:to>
                                    </p:set>
                                  </p:childTnLst>
                                </p:cTn>
                              </p:par>
                              <p:par>
                                <p:cTn id="43" presetID="7" presetClass="emph" presetSubtype="2" fill="hold" nodeType="withEffect">
                                  <p:stCondLst>
                                    <p:cond delay="0"/>
                                  </p:stCondLst>
                                  <p:childTnLst>
                                    <p:animClr clrSpc="rgb" dir="cw">
                                      <p:cBhvr>
                                        <p:cTn id="44" dur="2000" fill="hold"/>
                                        <p:tgtEl>
                                          <p:spTgt spid="781353"/>
                                        </p:tgtEl>
                                        <p:attrNameLst>
                                          <p:attrName>stroke.color</p:attrName>
                                        </p:attrNameLst>
                                      </p:cBhvr>
                                      <p:to>
                                        <a:srgbClr val="66FF33"/>
                                      </p:to>
                                    </p:animClr>
                                    <p:set>
                                      <p:cBhvr>
                                        <p:cTn id="45" dur="2000" fill="hold"/>
                                        <p:tgtEl>
                                          <p:spTgt spid="78135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ChangeArrowheads="1"/>
          </p:cNvSpPr>
          <p:nvPr/>
        </p:nvSpPr>
        <p:spPr bwMode="auto">
          <a:xfrm>
            <a:off x="2841625" y="1136650"/>
            <a:ext cx="1447800" cy="1835150"/>
          </a:xfrm>
          <a:prstGeom prst="rect">
            <a:avLst/>
          </a:prstGeom>
          <a:solidFill>
            <a:srgbClr val="FFCC00"/>
          </a:solidFill>
          <a:ln w="31750">
            <a:solidFill>
              <a:schemeClr val="accent2"/>
            </a:solidFill>
            <a:miter lim="800000"/>
            <a:headEnd/>
            <a:tailEnd/>
          </a:ln>
          <a:effectLst/>
        </p:spPr>
        <p:txBody>
          <a:bodyPr anchor="ctr">
            <a:spAutoFit/>
          </a:bodyPr>
          <a:lstStyle/>
          <a:p>
            <a:endParaRPr lang="en-US"/>
          </a:p>
        </p:txBody>
      </p:sp>
      <p:sp>
        <p:nvSpPr>
          <p:cNvPr id="782339" name="Line 3"/>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2340" name="Line 4"/>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2341" name="Text Box 5"/>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82342" name="Line 6"/>
          <p:cNvSpPr>
            <a:spLocks noChangeShapeType="1"/>
          </p:cNvSpPr>
          <p:nvPr/>
        </p:nvSpPr>
        <p:spPr bwMode="auto">
          <a:xfrm>
            <a:off x="2441575" y="29448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2343" name="Line 7"/>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2344" name="Text Box 8"/>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82345" name="Text Box 9"/>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82346" name="Text Box 10"/>
          <p:cNvSpPr txBox="1">
            <a:spLocks noChangeArrowheads="1"/>
          </p:cNvSpPr>
          <p:nvPr/>
        </p:nvSpPr>
        <p:spPr bwMode="auto">
          <a:xfrm>
            <a:off x="6850063" y="1903413"/>
            <a:ext cx="1000125"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“Duck”</a:t>
            </a:r>
          </a:p>
        </p:txBody>
      </p:sp>
      <p:sp>
        <p:nvSpPr>
          <p:cNvPr id="782347" name="Text Box 11"/>
          <p:cNvSpPr txBox="1">
            <a:spLocks noChangeArrowheads="1"/>
          </p:cNvSpPr>
          <p:nvPr/>
        </p:nvSpPr>
        <p:spPr bwMode="auto">
          <a:xfrm>
            <a:off x="6891338" y="2484438"/>
            <a:ext cx="1216025"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“CATAG”</a:t>
            </a:r>
          </a:p>
        </p:txBody>
      </p:sp>
      <p:sp>
        <p:nvSpPr>
          <p:cNvPr id="782348" name="Text Box 12"/>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82349" name="Text Box 13"/>
          <p:cNvSpPr txBox="1">
            <a:spLocks noChangeArrowheads="1"/>
          </p:cNvSpPr>
          <p:nvPr/>
        </p:nvSpPr>
        <p:spPr bwMode="auto">
          <a:xfrm>
            <a:off x="5902325" y="917575"/>
            <a:ext cx="1273175" cy="673100"/>
          </a:xfrm>
          <a:prstGeom prst="rect">
            <a:avLst/>
          </a:prstGeom>
          <a:solidFill>
            <a:srgbClr val="FFCC00"/>
          </a:solid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2350" name="Oval 14"/>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2351" name="Oval 15"/>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2352" name="AutoShape 16"/>
          <p:cNvCxnSpPr>
            <a:cxnSpLocks noChangeShapeType="1"/>
            <a:stCxn id="782350" idx="6"/>
            <a:endCxn id="782346"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82353" name="AutoShape 17"/>
          <p:cNvCxnSpPr>
            <a:cxnSpLocks noChangeShapeType="1"/>
            <a:stCxn id="782351" idx="6"/>
            <a:endCxn id="782347"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82354" name="Line 18"/>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2355" name="Text Box 19"/>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82356" name="Text Box 20"/>
          <p:cNvSpPr txBox="1">
            <a:spLocks noChangeArrowheads="1"/>
          </p:cNvSpPr>
          <p:nvPr/>
        </p:nvSpPr>
        <p:spPr bwMode="auto">
          <a:xfrm>
            <a:off x="5754688" y="381000"/>
            <a:ext cx="11049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2357" name="Text Box 21"/>
          <p:cNvSpPr txBox="1">
            <a:spLocks noChangeArrowheads="1"/>
          </p:cNvSpPr>
          <p:nvPr/>
        </p:nvSpPr>
        <p:spPr bwMode="auto">
          <a:xfrm>
            <a:off x="993775" y="2435225"/>
            <a:ext cx="1862138" cy="366713"/>
          </a:xfrm>
          <a:prstGeom prst="rect">
            <a:avLst/>
          </a:prstGeom>
          <a:noFill/>
          <a:ln w="31750">
            <a:noFill/>
            <a:miter lim="800000"/>
            <a:headEnd/>
            <a:tailEnd/>
          </a:ln>
          <a:effectLst/>
        </p:spPr>
        <p:txBody>
          <a:bodyPr wrap="none">
            <a:spAutoFit/>
          </a:bodyPr>
          <a:lstStyle/>
          <a:p>
            <a:pPr algn="ctr"/>
            <a:r>
              <a:rPr lang="en-US" sz="1800"/>
              <a:t>ss: SpeciesSet</a:t>
            </a:r>
          </a:p>
        </p:txBody>
      </p:sp>
      <p:sp>
        <p:nvSpPr>
          <p:cNvPr id="782358" name="Oval 22"/>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2359" name="Text Box 23"/>
          <p:cNvSpPr txBox="1">
            <a:spLocks noChangeArrowheads="1"/>
          </p:cNvSpPr>
          <p:nvPr/>
        </p:nvSpPr>
        <p:spPr bwMode="auto">
          <a:xfrm>
            <a:off x="7656513" y="452438"/>
            <a:ext cx="1096962"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“in.spc”</a:t>
            </a:r>
          </a:p>
        </p:txBody>
      </p:sp>
      <p:cxnSp>
        <p:nvCxnSpPr>
          <p:cNvPr id="782360" name="AutoShape 24"/>
          <p:cNvCxnSpPr>
            <a:cxnSpLocks noChangeShapeType="1"/>
            <a:stCxn id="782358" idx="0"/>
            <a:endCxn id="782359"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82361" name="Oval 25"/>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2362" name="Oval 26"/>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2363" name="Oval 27"/>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2364" name="AutoShape 28"/>
          <p:cNvCxnSpPr>
            <a:cxnSpLocks noChangeShapeType="1"/>
            <a:stCxn id="782363" idx="6"/>
            <a:endCxn id="782356"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82365" name="AutoShape 29"/>
          <p:cNvCxnSpPr>
            <a:cxnSpLocks noChangeShapeType="1"/>
            <a:stCxn id="782362" idx="6"/>
            <a:endCxn id="782349"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82366" name="Text Box 30"/>
          <p:cNvSpPr txBox="1">
            <a:spLocks noChangeArrowheads="1"/>
          </p:cNvSpPr>
          <p:nvPr/>
        </p:nvSpPr>
        <p:spPr bwMode="auto">
          <a:xfrm>
            <a:off x="5638800" y="2209800"/>
            <a:ext cx="914400" cy="398463"/>
          </a:xfrm>
          <a:prstGeom prst="rect">
            <a:avLst/>
          </a:prstGeom>
          <a:solidFill>
            <a:srgbClr val="FFCC00"/>
          </a:solidFill>
          <a:ln w="31750">
            <a:solidFill>
              <a:schemeClr val="accent2"/>
            </a:solidFill>
            <a:miter lim="800000"/>
            <a:headEnd/>
            <a:tailEnd/>
          </a:ln>
          <a:effectLst/>
        </p:spPr>
        <p:txBody>
          <a:bodyPr>
            <a:spAutoFit/>
          </a:bodyPr>
          <a:lstStyle/>
          <a:p>
            <a:r>
              <a:rPr lang="en-US" sz="1800"/>
              <a:t>els: </a:t>
            </a:r>
          </a:p>
        </p:txBody>
      </p:sp>
      <p:cxnSp>
        <p:nvCxnSpPr>
          <p:cNvPr id="782367" name="AutoShape 31"/>
          <p:cNvCxnSpPr>
            <a:cxnSpLocks noChangeShapeType="1"/>
            <a:stCxn id="782361" idx="6"/>
            <a:endCxn id="782366"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82368" name="Oval 32"/>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2369" name="Text Box 33"/>
          <p:cNvSpPr txBox="1">
            <a:spLocks noChangeArrowheads="1"/>
          </p:cNvSpPr>
          <p:nvPr/>
        </p:nvSpPr>
        <p:spPr bwMode="auto">
          <a:xfrm>
            <a:off x="6553200" y="4191000"/>
            <a:ext cx="6858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2370" name="Text Box 34"/>
          <p:cNvSpPr txBox="1">
            <a:spLocks noChangeArrowheads="1"/>
          </p:cNvSpPr>
          <p:nvPr/>
        </p:nvSpPr>
        <p:spPr bwMode="auto">
          <a:xfrm>
            <a:off x="7239000" y="4191000"/>
            <a:ext cx="7620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2371" name="Oval 35"/>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2372" name="Oval 36"/>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2373" name="AutoShape 37"/>
          <p:cNvCxnSpPr>
            <a:cxnSpLocks noChangeShapeType="1"/>
            <a:stCxn id="782371" idx="4"/>
            <a:endCxn id="782385"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82374" name="AutoShape 38"/>
          <p:cNvCxnSpPr>
            <a:cxnSpLocks noChangeShapeType="1"/>
            <a:stCxn id="782372"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82375" name="Text Box 39"/>
          <p:cNvSpPr txBox="1">
            <a:spLocks noChangeArrowheads="1"/>
          </p:cNvSpPr>
          <p:nvPr/>
        </p:nvSpPr>
        <p:spPr bwMode="auto">
          <a:xfrm>
            <a:off x="4824413" y="3652838"/>
            <a:ext cx="968375" cy="398462"/>
          </a:xfrm>
          <a:prstGeom prst="rect">
            <a:avLst/>
          </a:prstGeom>
          <a:noFill/>
          <a:ln w="31750">
            <a:solidFill>
              <a:srgbClr val="0000CC"/>
            </a:solidFill>
            <a:miter lim="800000"/>
            <a:headEnd/>
            <a:tailEnd/>
          </a:ln>
          <a:effectLst/>
        </p:spPr>
        <p:txBody>
          <a:bodyPr wrap="none">
            <a:spAutoFit/>
          </a:bodyPr>
          <a:lstStyle/>
          <a:p>
            <a:pPr algn="ctr"/>
            <a:r>
              <a:rPr lang="en-US" sz="1800"/>
              <a:t>“Goat”</a:t>
            </a:r>
          </a:p>
        </p:txBody>
      </p:sp>
      <p:sp>
        <p:nvSpPr>
          <p:cNvPr id="782376" name="Text Box 40"/>
          <p:cNvSpPr txBox="1">
            <a:spLocks noChangeArrowheads="1"/>
          </p:cNvSpPr>
          <p:nvPr/>
        </p:nvSpPr>
        <p:spPr bwMode="auto">
          <a:xfrm>
            <a:off x="4619625" y="4186238"/>
            <a:ext cx="1238250" cy="398462"/>
          </a:xfrm>
          <a:prstGeom prst="rect">
            <a:avLst/>
          </a:prstGeom>
          <a:noFill/>
          <a:ln w="31750">
            <a:solidFill>
              <a:srgbClr val="0000CC"/>
            </a:solidFill>
            <a:miter lim="800000"/>
            <a:headEnd/>
            <a:tailEnd/>
          </a:ln>
          <a:effectLst/>
        </p:spPr>
        <p:txBody>
          <a:bodyPr wrap="none">
            <a:spAutoFit/>
          </a:bodyPr>
          <a:lstStyle/>
          <a:p>
            <a:pPr algn="ctr"/>
            <a:r>
              <a:rPr lang="en-US" sz="1800"/>
              <a:t>“CAGTG”</a:t>
            </a:r>
          </a:p>
        </p:txBody>
      </p:sp>
      <p:sp>
        <p:nvSpPr>
          <p:cNvPr id="782377" name="Text Box 41"/>
          <p:cNvSpPr txBox="1">
            <a:spLocks noChangeArrowheads="1"/>
          </p:cNvSpPr>
          <p:nvPr/>
        </p:nvSpPr>
        <p:spPr bwMode="auto">
          <a:xfrm>
            <a:off x="4800600" y="2895600"/>
            <a:ext cx="1273175" cy="673100"/>
          </a:xfrm>
          <a:prstGeom prst="rect">
            <a:avLst/>
          </a:prstGeom>
          <a:noFill/>
          <a:ln w="31750">
            <a:solidFill>
              <a:srgbClr val="FF9900"/>
            </a:solidFill>
            <a:miter lim="800000"/>
            <a:headEnd/>
            <a:tailEnd/>
          </a:ln>
          <a:effectLst/>
        </p:spPr>
        <p:txBody>
          <a:bodyPr>
            <a:spAutoFit/>
          </a:bodyPr>
          <a:lstStyle/>
          <a:p>
            <a:r>
              <a:rPr lang="en-US" sz="1800"/>
              <a:t>name: </a:t>
            </a:r>
          </a:p>
          <a:p>
            <a:r>
              <a:rPr lang="en-US" sz="1800"/>
              <a:t>genome:</a:t>
            </a:r>
          </a:p>
        </p:txBody>
      </p:sp>
      <p:sp>
        <p:nvSpPr>
          <p:cNvPr id="782378" name="Oval 42"/>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2379" name="Oval 43"/>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2380" name="AutoShape 44"/>
          <p:cNvCxnSpPr>
            <a:cxnSpLocks noChangeShapeType="1"/>
            <a:stCxn id="782378" idx="6"/>
            <a:endCxn id="782375"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82381" name="AutoShape 45"/>
          <p:cNvCxnSpPr>
            <a:cxnSpLocks noChangeShapeType="1"/>
            <a:stCxn id="782379" idx="6"/>
            <a:endCxn id="782376"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cxnSp>
        <p:nvCxnSpPr>
          <p:cNvPr id="782382" name="AutoShape 46"/>
          <p:cNvCxnSpPr>
            <a:cxnSpLocks noChangeShapeType="1"/>
            <a:stCxn id="782368" idx="4"/>
            <a:endCxn id="782369"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82383" name="Text Box 47"/>
          <p:cNvSpPr txBox="1">
            <a:spLocks noChangeArrowheads="1"/>
          </p:cNvSpPr>
          <p:nvPr/>
        </p:nvSpPr>
        <p:spPr bwMode="auto">
          <a:xfrm>
            <a:off x="6164263" y="5815013"/>
            <a:ext cx="714375" cy="398462"/>
          </a:xfrm>
          <a:prstGeom prst="rect">
            <a:avLst/>
          </a:prstGeom>
          <a:noFill/>
          <a:ln w="31750">
            <a:solidFill>
              <a:srgbClr val="0000CC"/>
            </a:solidFill>
            <a:miter lim="800000"/>
            <a:headEnd/>
            <a:tailEnd/>
          </a:ln>
          <a:effectLst/>
        </p:spPr>
        <p:txBody>
          <a:bodyPr wrap="none">
            <a:spAutoFit/>
          </a:bodyPr>
          <a:lstStyle/>
          <a:p>
            <a:pPr algn="ctr"/>
            <a:r>
              <a:rPr lang="en-US" sz="1800"/>
              <a:t>“Elf”</a:t>
            </a:r>
          </a:p>
        </p:txBody>
      </p:sp>
      <p:sp>
        <p:nvSpPr>
          <p:cNvPr id="782384" name="Text Box 48"/>
          <p:cNvSpPr txBox="1">
            <a:spLocks noChangeArrowheads="1"/>
          </p:cNvSpPr>
          <p:nvPr/>
        </p:nvSpPr>
        <p:spPr bwMode="auto">
          <a:xfrm>
            <a:off x="5872163" y="6319838"/>
            <a:ext cx="1260475" cy="398462"/>
          </a:xfrm>
          <a:prstGeom prst="rect">
            <a:avLst/>
          </a:prstGeom>
          <a:noFill/>
          <a:ln w="31750">
            <a:solidFill>
              <a:srgbClr val="0000CC"/>
            </a:solidFill>
            <a:miter lim="800000"/>
            <a:headEnd/>
            <a:tailEnd/>
          </a:ln>
          <a:effectLst/>
        </p:spPr>
        <p:txBody>
          <a:bodyPr wrap="none">
            <a:spAutoFit/>
          </a:bodyPr>
          <a:lstStyle/>
          <a:p>
            <a:pPr algn="ctr"/>
            <a:r>
              <a:rPr lang="en-US" sz="1800"/>
              <a:t>“CGGTG”</a:t>
            </a:r>
          </a:p>
        </p:txBody>
      </p:sp>
      <p:sp>
        <p:nvSpPr>
          <p:cNvPr id="782385" name="Text Box 49"/>
          <p:cNvSpPr txBox="1">
            <a:spLocks noChangeArrowheads="1"/>
          </p:cNvSpPr>
          <p:nvPr/>
        </p:nvSpPr>
        <p:spPr bwMode="auto">
          <a:xfrm>
            <a:off x="5715000" y="4800600"/>
            <a:ext cx="1273175" cy="673100"/>
          </a:xfrm>
          <a:prstGeom prst="rect">
            <a:avLst/>
          </a:prstGeom>
          <a:noFill/>
          <a:ln w="31750">
            <a:solidFill>
              <a:srgbClr val="FF9900"/>
            </a:solidFill>
            <a:miter lim="800000"/>
            <a:headEnd/>
            <a:tailEnd/>
          </a:ln>
          <a:effectLst/>
        </p:spPr>
        <p:txBody>
          <a:bodyPr>
            <a:spAutoFit/>
          </a:bodyPr>
          <a:lstStyle/>
          <a:p>
            <a:r>
              <a:rPr lang="en-US" sz="1800"/>
              <a:t>name: </a:t>
            </a:r>
          </a:p>
          <a:p>
            <a:r>
              <a:rPr lang="en-US" sz="1800"/>
              <a:t>genome:</a:t>
            </a:r>
          </a:p>
        </p:txBody>
      </p:sp>
      <p:sp>
        <p:nvSpPr>
          <p:cNvPr id="782386" name="Oval 50"/>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2387" name="Oval 51"/>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2388" name="AutoShape 52"/>
          <p:cNvCxnSpPr>
            <a:cxnSpLocks noChangeShapeType="1"/>
            <a:stCxn id="782386" idx="6"/>
            <a:endCxn id="782383"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82389" name="AutoShape 53"/>
          <p:cNvCxnSpPr>
            <a:cxnSpLocks noChangeShapeType="1"/>
            <a:stCxn id="782387" idx="6"/>
            <a:endCxn id="782384"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82390" name="Text Box 54"/>
          <p:cNvSpPr txBox="1">
            <a:spLocks noChangeArrowheads="1"/>
          </p:cNvSpPr>
          <p:nvPr/>
        </p:nvSpPr>
        <p:spPr bwMode="auto">
          <a:xfrm>
            <a:off x="7785100" y="5756275"/>
            <a:ext cx="935038" cy="398463"/>
          </a:xfrm>
          <a:prstGeom prst="rect">
            <a:avLst/>
          </a:prstGeom>
          <a:noFill/>
          <a:ln w="31750">
            <a:solidFill>
              <a:srgbClr val="0000CC"/>
            </a:solidFill>
            <a:miter lim="800000"/>
            <a:headEnd/>
            <a:tailEnd/>
          </a:ln>
          <a:effectLst/>
        </p:spPr>
        <p:txBody>
          <a:bodyPr wrap="none">
            <a:spAutoFit/>
          </a:bodyPr>
          <a:lstStyle/>
          <a:p>
            <a:pPr algn="ctr"/>
            <a:r>
              <a:rPr lang="en-US" sz="1800"/>
              <a:t>“Frog”</a:t>
            </a:r>
          </a:p>
        </p:txBody>
      </p:sp>
      <p:sp>
        <p:nvSpPr>
          <p:cNvPr id="782391" name="Text Box 55"/>
          <p:cNvSpPr txBox="1">
            <a:spLocks noChangeArrowheads="1"/>
          </p:cNvSpPr>
          <p:nvPr/>
        </p:nvSpPr>
        <p:spPr bwMode="auto">
          <a:xfrm>
            <a:off x="7613650" y="6261100"/>
            <a:ext cx="1238250" cy="398463"/>
          </a:xfrm>
          <a:prstGeom prst="rect">
            <a:avLst/>
          </a:prstGeom>
          <a:noFill/>
          <a:ln w="31750">
            <a:solidFill>
              <a:srgbClr val="0000CC"/>
            </a:solidFill>
            <a:miter lim="800000"/>
            <a:headEnd/>
            <a:tailEnd/>
          </a:ln>
          <a:effectLst/>
        </p:spPr>
        <p:txBody>
          <a:bodyPr wrap="none">
            <a:spAutoFit/>
          </a:bodyPr>
          <a:lstStyle/>
          <a:p>
            <a:pPr algn="ctr"/>
            <a:r>
              <a:rPr lang="en-US" sz="1800"/>
              <a:t>“CGATG”</a:t>
            </a:r>
          </a:p>
        </p:txBody>
      </p:sp>
      <p:sp>
        <p:nvSpPr>
          <p:cNvPr id="782392" name="Text Box 56"/>
          <p:cNvSpPr txBox="1">
            <a:spLocks noChangeArrowheads="1"/>
          </p:cNvSpPr>
          <p:nvPr/>
        </p:nvSpPr>
        <p:spPr bwMode="auto">
          <a:xfrm>
            <a:off x="7445375" y="4741863"/>
            <a:ext cx="1273175" cy="673100"/>
          </a:xfrm>
          <a:prstGeom prst="rect">
            <a:avLst/>
          </a:prstGeom>
          <a:noFill/>
          <a:ln w="31750">
            <a:solidFill>
              <a:srgbClr val="FF9900"/>
            </a:solidFill>
            <a:miter lim="800000"/>
            <a:headEnd/>
            <a:tailEnd/>
          </a:ln>
          <a:effectLst/>
        </p:spPr>
        <p:txBody>
          <a:bodyPr>
            <a:spAutoFit/>
          </a:bodyPr>
          <a:lstStyle/>
          <a:p>
            <a:r>
              <a:rPr lang="en-US" sz="1800"/>
              <a:t>name: </a:t>
            </a:r>
          </a:p>
          <a:p>
            <a:r>
              <a:rPr lang="en-US" sz="1800"/>
              <a:t>genome:</a:t>
            </a:r>
          </a:p>
        </p:txBody>
      </p:sp>
      <p:sp>
        <p:nvSpPr>
          <p:cNvPr id="782393" name="Oval 57"/>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2394" name="Oval 58"/>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2395" name="AutoShape 59"/>
          <p:cNvCxnSpPr>
            <a:cxnSpLocks noChangeShapeType="1"/>
            <a:stCxn id="782393" idx="6"/>
            <a:endCxn id="782390"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82396" name="AutoShape 60"/>
          <p:cNvCxnSpPr>
            <a:cxnSpLocks noChangeShapeType="1"/>
            <a:stCxn id="782394" idx="6"/>
            <a:endCxn id="782391"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82397" name="AutoShape 61"/>
          <p:cNvSpPr>
            <a:spLocks/>
          </p:cNvSpPr>
          <p:nvPr/>
        </p:nvSpPr>
        <p:spPr bwMode="auto">
          <a:xfrm>
            <a:off x="685800" y="1371600"/>
            <a:ext cx="381000" cy="1676400"/>
          </a:xfrm>
          <a:prstGeom prst="leftBrace">
            <a:avLst>
              <a:gd name="adj1" fmla="val 36667"/>
              <a:gd name="adj2" fmla="val 50000"/>
            </a:avLst>
          </a:prstGeom>
          <a:noFill/>
          <a:ln w="31750">
            <a:solidFill>
              <a:schemeClr val="accent2"/>
            </a:solidFill>
            <a:round/>
            <a:headEnd/>
            <a:tailEnd/>
          </a:ln>
          <a:effectLst/>
        </p:spPr>
        <p:txBody>
          <a:bodyPr anchor="ctr">
            <a:spAutoFit/>
          </a:bodyPr>
          <a:lstStyle/>
          <a:p>
            <a:endParaRPr lang="en-US"/>
          </a:p>
        </p:txBody>
      </p:sp>
      <p:sp>
        <p:nvSpPr>
          <p:cNvPr id="782398" name="Text Box 62"/>
          <p:cNvSpPr txBox="1">
            <a:spLocks noChangeArrowheads="1"/>
          </p:cNvSpPr>
          <p:nvPr/>
        </p:nvSpPr>
        <p:spPr bwMode="auto">
          <a:xfrm>
            <a:off x="574675" y="227013"/>
            <a:ext cx="2352675" cy="366712"/>
          </a:xfrm>
          <a:prstGeom prst="rect">
            <a:avLst/>
          </a:prstGeom>
          <a:noFill/>
          <a:ln w="31750">
            <a:noFill/>
            <a:miter lim="800000"/>
            <a:headEnd/>
            <a:tailEnd/>
          </a:ln>
          <a:effectLst/>
        </p:spPr>
        <p:txBody>
          <a:bodyPr wrap="none">
            <a:spAutoFit/>
          </a:bodyPr>
          <a:lstStyle/>
          <a:p>
            <a:pPr algn="ctr"/>
            <a:r>
              <a:rPr lang="en-US" sz="1800"/>
              <a:t>Garbage Collection</a:t>
            </a:r>
          </a:p>
        </p:txBody>
      </p:sp>
      <p:sp>
        <p:nvSpPr>
          <p:cNvPr id="782399" name="Text Box 63"/>
          <p:cNvSpPr txBox="1">
            <a:spLocks noChangeArrowheads="1"/>
          </p:cNvSpPr>
          <p:nvPr/>
        </p:nvSpPr>
        <p:spPr bwMode="auto">
          <a:xfrm>
            <a:off x="8001000" y="4191000"/>
            <a:ext cx="7620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2400" name="Oval 64"/>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2401" name="AutoShape 65"/>
          <p:cNvCxnSpPr>
            <a:cxnSpLocks noChangeShapeType="1"/>
            <a:stCxn id="782400" idx="2"/>
            <a:endCxn id="782377"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82402" name="Text Box 66"/>
          <p:cNvSpPr txBox="1">
            <a:spLocks noChangeArrowheads="1"/>
          </p:cNvSpPr>
          <p:nvPr/>
        </p:nvSpPr>
        <p:spPr bwMode="auto">
          <a:xfrm>
            <a:off x="881063" y="27384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782403" name="Oval 67"/>
          <p:cNvSpPr>
            <a:spLocks noChangeArrowheads="1"/>
          </p:cNvSpPr>
          <p:nvPr/>
        </p:nvSpPr>
        <p:spPr bwMode="auto">
          <a:xfrm>
            <a:off x="3409950" y="1336675"/>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82404" name="Oval 68"/>
          <p:cNvSpPr>
            <a:spLocks noChangeArrowheads="1"/>
          </p:cNvSpPr>
          <p:nvPr/>
        </p:nvSpPr>
        <p:spPr bwMode="auto">
          <a:xfrm>
            <a:off x="3411538" y="1930400"/>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82405" name="Oval 69"/>
          <p:cNvSpPr>
            <a:spLocks noChangeArrowheads="1"/>
          </p:cNvSpPr>
          <p:nvPr/>
        </p:nvSpPr>
        <p:spPr bwMode="auto">
          <a:xfrm>
            <a:off x="3414713" y="2535238"/>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1" name="Text Box 70"/>
          <p:cNvSpPr txBox="1">
            <a:spLocks noChangeArrowheads="1"/>
          </p:cNvSpPr>
          <p:nvPr/>
        </p:nvSpPr>
        <p:spPr bwMode="auto">
          <a:xfrm>
            <a:off x="144463" y="3470275"/>
            <a:ext cx="4491294" cy="2862322"/>
          </a:xfrm>
          <a:prstGeom prst="rect">
            <a:avLst/>
          </a:prstGeom>
          <a:noFill/>
          <a:ln w="31750">
            <a:noFill/>
            <a:miter lim="800000"/>
            <a:headEnd/>
            <a:tailEnd/>
          </a:ln>
          <a:effectLst/>
        </p:spPr>
        <p:txBody>
          <a:bodyPr wrap="none">
            <a:spAutoFit/>
          </a:bodyPr>
          <a:lstStyle/>
          <a:p>
            <a:r>
              <a:rPr lang="en-US" sz="2000" dirty="0"/>
              <a:t>   </a:t>
            </a:r>
            <a:r>
              <a:rPr lang="en-US" sz="2000" dirty="0">
                <a:solidFill>
                  <a:srgbClr val="FF6600"/>
                </a:solidFill>
              </a:rPr>
              <a:t>active</a:t>
            </a:r>
            <a:r>
              <a:rPr lang="en-US" sz="2000" dirty="0"/>
              <a:t> = all objects on stack</a:t>
            </a:r>
          </a:p>
          <a:p>
            <a:r>
              <a:rPr lang="en-US" sz="2000" dirty="0"/>
              <a:t>   while (!</a:t>
            </a:r>
            <a:r>
              <a:rPr lang="en-US" sz="2000" dirty="0" err="1"/>
              <a:t>active.isEmpty</a:t>
            </a:r>
            <a:r>
              <a:rPr lang="en-US" sz="2000" dirty="0"/>
              <a:t> ()) </a:t>
            </a:r>
          </a:p>
          <a:p>
            <a:r>
              <a:rPr lang="en-US" sz="2000" dirty="0"/>
              <a:t>       </a:t>
            </a:r>
            <a:r>
              <a:rPr lang="en-US" sz="2000" dirty="0" err="1">
                <a:solidFill>
                  <a:srgbClr val="66FF33"/>
                </a:solidFill>
              </a:rPr>
              <a:t>newactive</a:t>
            </a:r>
            <a:r>
              <a:rPr lang="en-US" sz="2000" dirty="0"/>
              <a:t> = { }</a:t>
            </a:r>
          </a:p>
          <a:p>
            <a:r>
              <a:rPr lang="en-US" sz="2000" dirty="0"/>
              <a:t>       </a:t>
            </a:r>
            <a:r>
              <a:rPr lang="en-US" sz="2000" dirty="0" err="1"/>
              <a:t>foreach</a:t>
            </a:r>
            <a:r>
              <a:rPr lang="en-US" sz="2000" dirty="0"/>
              <a:t> (Object a in active) </a:t>
            </a:r>
          </a:p>
          <a:p>
            <a:r>
              <a:rPr lang="en-US" sz="2000" dirty="0"/>
              <a:t>            mark a as reachable (non-garbage)</a:t>
            </a:r>
          </a:p>
          <a:p>
            <a:r>
              <a:rPr lang="en-US" sz="2000" dirty="0"/>
              <a:t>            </a:t>
            </a:r>
            <a:r>
              <a:rPr lang="en-US" sz="2000" dirty="0" err="1"/>
              <a:t>foreach</a:t>
            </a:r>
            <a:r>
              <a:rPr lang="en-US" sz="2000" dirty="0"/>
              <a:t> (Object o that a points to) </a:t>
            </a:r>
          </a:p>
          <a:p>
            <a:r>
              <a:rPr lang="en-US" sz="2000" dirty="0"/>
              <a:t>                if o is not marked</a:t>
            </a:r>
          </a:p>
          <a:p>
            <a:r>
              <a:rPr lang="en-US" sz="2000" dirty="0"/>
              <a:t>                    </a:t>
            </a:r>
            <a:r>
              <a:rPr lang="en-US" sz="2000" dirty="0" err="1"/>
              <a:t>newactive</a:t>
            </a:r>
            <a:r>
              <a:rPr lang="en-US" sz="2000" dirty="0"/>
              <a:t> = </a:t>
            </a:r>
            <a:r>
              <a:rPr lang="en-US" sz="2000" dirty="0" err="1"/>
              <a:t>newactive</a:t>
            </a:r>
            <a:r>
              <a:rPr lang="en-US" sz="2000" dirty="0"/>
              <a:t> U { o }</a:t>
            </a:r>
          </a:p>
          <a:p>
            <a:r>
              <a:rPr lang="en-US" sz="2000" dirty="0"/>
              <a:t>      </a:t>
            </a:r>
            <a:r>
              <a:rPr lang="en-US" sz="1800" dirty="0">
                <a:solidFill>
                  <a:srgbClr val="FF6600"/>
                </a:solidFill>
              </a:rPr>
              <a:t>active</a:t>
            </a:r>
            <a:r>
              <a:rPr lang="en-US" sz="1800" dirty="0"/>
              <a:t> = </a:t>
            </a:r>
            <a:r>
              <a:rPr lang="en-US" sz="1800" dirty="0" err="1">
                <a:solidFill>
                  <a:srgbClr val="66FF33"/>
                </a:solidFill>
              </a:rPr>
              <a:t>newactive</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82377"/>
                                        </p:tgtEl>
                                        <p:attrNameLst>
                                          <p:attrName>fillcolor</p:attrName>
                                        </p:attrNameLst>
                                      </p:cBhvr>
                                      <p:to>
                                        <a:srgbClr val="FFCC00"/>
                                      </p:to>
                                    </p:animClr>
                                    <p:set>
                                      <p:cBhvr>
                                        <p:cTn id="7" dur="2000" fill="hold"/>
                                        <p:tgtEl>
                                          <p:spTgt spid="782377"/>
                                        </p:tgtEl>
                                        <p:attrNameLst>
                                          <p:attrName>fill.type</p:attrName>
                                        </p:attrNameLst>
                                      </p:cBhvr>
                                      <p:to>
                                        <p:strVal val="solid"/>
                                      </p:to>
                                    </p:set>
                                    <p:set>
                                      <p:cBhvr>
                                        <p:cTn id="8" dur="2000" fill="hold"/>
                                        <p:tgtEl>
                                          <p:spTgt spid="782377"/>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7" presetClass="emph" presetSubtype="2" fill="hold" nodeType="clickEffect">
                                  <p:stCondLst>
                                    <p:cond delay="0"/>
                                  </p:stCondLst>
                                  <p:childTnLst>
                                    <p:animClr clrSpc="rgb" dir="cw">
                                      <p:cBhvr>
                                        <p:cTn id="12" dur="2000" fill="hold"/>
                                        <p:tgtEl>
                                          <p:spTgt spid="782375"/>
                                        </p:tgtEl>
                                        <p:attrNameLst>
                                          <p:attrName>stroke.color</p:attrName>
                                        </p:attrNameLst>
                                      </p:cBhvr>
                                      <p:to>
                                        <a:srgbClr val="66FF33"/>
                                      </p:to>
                                    </p:animClr>
                                    <p:set>
                                      <p:cBhvr>
                                        <p:cTn id="13" dur="2000" fill="hold"/>
                                        <p:tgtEl>
                                          <p:spTgt spid="782375"/>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782376"/>
                                        </p:tgtEl>
                                        <p:attrNameLst>
                                          <p:attrName>stroke.color</p:attrName>
                                        </p:attrNameLst>
                                      </p:cBhvr>
                                      <p:to>
                                        <a:srgbClr val="66FF33"/>
                                      </p:to>
                                    </p:animClr>
                                    <p:set>
                                      <p:cBhvr>
                                        <p:cTn id="16" dur="2000" fill="hold"/>
                                        <p:tgtEl>
                                          <p:spTgt spid="782376"/>
                                        </p:tgtEl>
                                        <p:attrNameLst>
                                          <p:attrName>stroke.on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782385"/>
                                        </p:tgtEl>
                                        <p:attrNameLst>
                                          <p:attrName>fillcolor</p:attrName>
                                        </p:attrNameLst>
                                      </p:cBhvr>
                                      <p:to>
                                        <a:srgbClr val="FFCC00"/>
                                      </p:to>
                                    </p:animClr>
                                    <p:set>
                                      <p:cBhvr>
                                        <p:cTn id="21" dur="2000" fill="hold"/>
                                        <p:tgtEl>
                                          <p:spTgt spid="782385"/>
                                        </p:tgtEl>
                                        <p:attrNameLst>
                                          <p:attrName>fill.type</p:attrName>
                                        </p:attrNameLst>
                                      </p:cBhvr>
                                      <p:to>
                                        <p:strVal val="solid"/>
                                      </p:to>
                                    </p:set>
                                    <p:set>
                                      <p:cBhvr>
                                        <p:cTn id="22" dur="2000" fill="hold"/>
                                        <p:tgtEl>
                                          <p:spTgt spid="782385"/>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2000" fill="hold"/>
                                        <p:tgtEl>
                                          <p:spTgt spid="782392"/>
                                        </p:tgtEl>
                                        <p:attrNameLst>
                                          <p:attrName>fillcolor</p:attrName>
                                        </p:attrNameLst>
                                      </p:cBhvr>
                                      <p:to>
                                        <a:srgbClr val="FFCC00"/>
                                      </p:to>
                                    </p:animClr>
                                    <p:set>
                                      <p:cBhvr>
                                        <p:cTn id="25" dur="2000" fill="hold"/>
                                        <p:tgtEl>
                                          <p:spTgt spid="782392"/>
                                        </p:tgtEl>
                                        <p:attrNameLst>
                                          <p:attrName>fill.type</p:attrName>
                                        </p:attrNameLst>
                                      </p:cBhvr>
                                      <p:to>
                                        <p:strVal val="solid"/>
                                      </p:to>
                                    </p:set>
                                    <p:set>
                                      <p:cBhvr>
                                        <p:cTn id="26" dur="2000" fill="hold"/>
                                        <p:tgtEl>
                                          <p:spTgt spid="782392"/>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7" presetClass="emph" presetSubtype="2" fill="hold" nodeType="clickEffect">
                                  <p:stCondLst>
                                    <p:cond delay="0"/>
                                  </p:stCondLst>
                                  <p:childTnLst>
                                    <p:animClr clrSpc="rgb" dir="cw">
                                      <p:cBhvr>
                                        <p:cTn id="30" dur="2000" fill="hold"/>
                                        <p:tgtEl>
                                          <p:spTgt spid="782383"/>
                                        </p:tgtEl>
                                        <p:attrNameLst>
                                          <p:attrName>stroke.color</p:attrName>
                                        </p:attrNameLst>
                                      </p:cBhvr>
                                      <p:to>
                                        <a:srgbClr val="66FF33"/>
                                      </p:to>
                                    </p:animClr>
                                    <p:set>
                                      <p:cBhvr>
                                        <p:cTn id="31" dur="2000" fill="hold"/>
                                        <p:tgtEl>
                                          <p:spTgt spid="782383"/>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2000" fill="hold"/>
                                        <p:tgtEl>
                                          <p:spTgt spid="782384"/>
                                        </p:tgtEl>
                                        <p:attrNameLst>
                                          <p:attrName>stroke.color</p:attrName>
                                        </p:attrNameLst>
                                      </p:cBhvr>
                                      <p:to>
                                        <a:srgbClr val="66FF33"/>
                                      </p:to>
                                    </p:animClr>
                                    <p:set>
                                      <p:cBhvr>
                                        <p:cTn id="34" dur="2000" fill="hold"/>
                                        <p:tgtEl>
                                          <p:spTgt spid="782384"/>
                                        </p:tgtEl>
                                        <p:attrNameLst>
                                          <p:attrName>stroke.on</p:attrName>
                                        </p:attrNameLst>
                                      </p:cBhvr>
                                      <p:to>
                                        <p:strVal val="true"/>
                                      </p:to>
                                    </p:set>
                                  </p:childTnLst>
                                </p:cTn>
                              </p:par>
                              <p:par>
                                <p:cTn id="35" presetID="7" presetClass="emph" presetSubtype="2" fill="hold" nodeType="withEffect">
                                  <p:stCondLst>
                                    <p:cond delay="0"/>
                                  </p:stCondLst>
                                  <p:childTnLst>
                                    <p:animClr clrSpc="rgb" dir="cw">
                                      <p:cBhvr>
                                        <p:cTn id="36" dur="2000" fill="hold"/>
                                        <p:tgtEl>
                                          <p:spTgt spid="782391"/>
                                        </p:tgtEl>
                                        <p:attrNameLst>
                                          <p:attrName>stroke.color</p:attrName>
                                        </p:attrNameLst>
                                      </p:cBhvr>
                                      <p:to>
                                        <a:srgbClr val="66FF33"/>
                                      </p:to>
                                    </p:animClr>
                                    <p:set>
                                      <p:cBhvr>
                                        <p:cTn id="37" dur="2000" fill="hold"/>
                                        <p:tgtEl>
                                          <p:spTgt spid="782391"/>
                                        </p:tgtEl>
                                        <p:attrNameLst>
                                          <p:attrName>stroke.on</p:attrName>
                                        </p:attrNameLst>
                                      </p:cBhvr>
                                      <p:to>
                                        <p:strVal val="true"/>
                                      </p:to>
                                    </p:set>
                                  </p:childTnLst>
                                </p:cTn>
                              </p:par>
                              <p:par>
                                <p:cTn id="38" presetID="7" presetClass="emph" presetSubtype="2" fill="hold" nodeType="withEffect">
                                  <p:stCondLst>
                                    <p:cond delay="0"/>
                                  </p:stCondLst>
                                  <p:childTnLst>
                                    <p:animClr clrSpc="rgb" dir="cw">
                                      <p:cBhvr>
                                        <p:cTn id="39" dur="2000" fill="hold"/>
                                        <p:tgtEl>
                                          <p:spTgt spid="782390"/>
                                        </p:tgtEl>
                                        <p:attrNameLst>
                                          <p:attrName>stroke.color</p:attrName>
                                        </p:attrNameLst>
                                      </p:cBhvr>
                                      <p:to>
                                        <a:srgbClr val="66FF33"/>
                                      </p:to>
                                    </p:animClr>
                                    <p:set>
                                      <p:cBhvr>
                                        <p:cTn id="40" dur="2000" fill="hold"/>
                                        <p:tgtEl>
                                          <p:spTgt spid="78239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ChangeArrowheads="1"/>
          </p:cNvSpPr>
          <p:nvPr/>
        </p:nvSpPr>
        <p:spPr bwMode="auto">
          <a:xfrm>
            <a:off x="2841625" y="1136650"/>
            <a:ext cx="1447800" cy="1835150"/>
          </a:xfrm>
          <a:prstGeom prst="rect">
            <a:avLst/>
          </a:prstGeom>
          <a:solidFill>
            <a:srgbClr val="FFCC00"/>
          </a:solidFill>
          <a:ln w="31750">
            <a:solidFill>
              <a:schemeClr val="accent2"/>
            </a:solidFill>
            <a:miter lim="800000"/>
            <a:headEnd/>
            <a:tailEnd/>
          </a:ln>
          <a:effectLst/>
        </p:spPr>
        <p:txBody>
          <a:bodyPr anchor="ctr">
            <a:spAutoFit/>
          </a:bodyPr>
          <a:lstStyle/>
          <a:p>
            <a:endParaRPr lang="en-US"/>
          </a:p>
        </p:txBody>
      </p:sp>
      <p:sp>
        <p:nvSpPr>
          <p:cNvPr id="783363" name="Line 3"/>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3364" name="Line 4"/>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3365" name="Text Box 5"/>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83366" name="Line 6"/>
          <p:cNvSpPr>
            <a:spLocks noChangeShapeType="1"/>
          </p:cNvSpPr>
          <p:nvPr/>
        </p:nvSpPr>
        <p:spPr bwMode="auto">
          <a:xfrm>
            <a:off x="2441575" y="29448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3367" name="Line 7"/>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3368" name="Text Box 8"/>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83369" name="Text Box 9"/>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83370" name="Text Box 10"/>
          <p:cNvSpPr txBox="1">
            <a:spLocks noChangeArrowheads="1"/>
          </p:cNvSpPr>
          <p:nvPr/>
        </p:nvSpPr>
        <p:spPr bwMode="auto">
          <a:xfrm>
            <a:off x="6850063" y="1903413"/>
            <a:ext cx="1000125"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“Duck”</a:t>
            </a:r>
          </a:p>
        </p:txBody>
      </p:sp>
      <p:sp>
        <p:nvSpPr>
          <p:cNvPr id="783371" name="Text Box 11"/>
          <p:cNvSpPr txBox="1">
            <a:spLocks noChangeArrowheads="1"/>
          </p:cNvSpPr>
          <p:nvPr/>
        </p:nvSpPr>
        <p:spPr bwMode="auto">
          <a:xfrm>
            <a:off x="6891338" y="2484438"/>
            <a:ext cx="1216025"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“CATAG”</a:t>
            </a:r>
          </a:p>
        </p:txBody>
      </p:sp>
      <p:sp>
        <p:nvSpPr>
          <p:cNvPr id="783372" name="Text Box 12"/>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83373" name="Text Box 13"/>
          <p:cNvSpPr txBox="1">
            <a:spLocks noChangeArrowheads="1"/>
          </p:cNvSpPr>
          <p:nvPr/>
        </p:nvSpPr>
        <p:spPr bwMode="auto">
          <a:xfrm>
            <a:off x="5902325" y="917575"/>
            <a:ext cx="1273175" cy="673100"/>
          </a:xfrm>
          <a:prstGeom prst="rect">
            <a:avLst/>
          </a:prstGeom>
          <a:solidFill>
            <a:srgbClr val="FFCC00"/>
          </a:solid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3374" name="Oval 14"/>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3375" name="Oval 15"/>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3376" name="AutoShape 16"/>
          <p:cNvCxnSpPr>
            <a:cxnSpLocks noChangeShapeType="1"/>
            <a:stCxn id="783374" idx="6"/>
            <a:endCxn id="783370"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83377" name="AutoShape 17"/>
          <p:cNvCxnSpPr>
            <a:cxnSpLocks noChangeShapeType="1"/>
            <a:stCxn id="783375" idx="6"/>
            <a:endCxn id="783371"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83378" name="Line 18"/>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3379" name="Text Box 19"/>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83380" name="Text Box 20"/>
          <p:cNvSpPr txBox="1">
            <a:spLocks noChangeArrowheads="1"/>
          </p:cNvSpPr>
          <p:nvPr/>
        </p:nvSpPr>
        <p:spPr bwMode="auto">
          <a:xfrm>
            <a:off x="5754688" y="381000"/>
            <a:ext cx="11049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3381" name="Text Box 21"/>
          <p:cNvSpPr txBox="1">
            <a:spLocks noChangeArrowheads="1"/>
          </p:cNvSpPr>
          <p:nvPr/>
        </p:nvSpPr>
        <p:spPr bwMode="auto">
          <a:xfrm>
            <a:off x="993775" y="2435225"/>
            <a:ext cx="1862138" cy="366713"/>
          </a:xfrm>
          <a:prstGeom prst="rect">
            <a:avLst/>
          </a:prstGeom>
          <a:noFill/>
          <a:ln w="31750">
            <a:noFill/>
            <a:miter lim="800000"/>
            <a:headEnd/>
            <a:tailEnd/>
          </a:ln>
          <a:effectLst/>
        </p:spPr>
        <p:txBody>
          <a:bodyPr wrap="none">
            <a:spAutoFit/>
          </a:bodyPr>
          <a:lstStyle/>
          <a:p>
            <a:pPr algn="ctr"/>
            <a:r>
              <a:rPr lang="en-US" sz="1800"/>
              <a:t>ss: SpeciesSet</a:t>
            </a:r>
          </a:p>
        </p:txBody>
      </p:sp>
      <p:sp>
        <p:nvSpPr>
          <p:cNvPr id="783382" name="Oval 22"/>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3383" name="Text Box 23"/>
          <p:cNvSpPr txBox="1">
            <a:spLocks noChangeArrowheads="1"/>
          </p:cNvSpPr>
          <p:nvPr/>
        </p:nvSpPr>
        <p:spPr bwMode="auto">
          <a:xfrm>
            <a:off x="7656513" y="452438"/>
            <a:ext cx="1096962"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“in.spc”</a:t>
            </a:r>
          </a:p>
        </p:txBody>
      </p:sp>
      <p:cxnSp>
        <p:nvCxnSpPr>
          <p:cNvPr id="783384" name="AutoShape 24"/>
          <p:cNvCxnSpPr>
            <a:cxnSpLocks noChangeShapeType="1"/>
            <a:stCxn id="783382" idx="0"/>
            <a:endCxn id="783383"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83385" name="Oval 25"/>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3386" name="Oval 26"/>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3387" name="Oval 27"/>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3388" name="AutoShape 28"/>
          <p:cNvCxnSpPr>
            <a:cxnSpLocks noChangeShapeType="1"/>
            <a:stCxn id="783387" idx="6"/>
            <a:endCxn id="783380"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83389" name="AutoShape 29"/>
          <p:cNvCxnSpPr>
            <a:cxnSpLocks noChangeShapeType="1"/>
            <a:stCxn id="783386" idx="6"/>
            <a:endCxn id="783373"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83390" name="Text Box 30"/>
          <p:cNvSpPr txBox="1">
            <a:spLocks noChangeArrowheads="1"/>
          </p:cNvSpPr>
          <p:nvPr/>
        </p:nvSpPr>
        <p:spPr bwMode="auto">
          <a:xfrm>
            <a:off x="5638800" y="2209800"/>
            <a:ext cx="914400" cy="398463"/>
          </a:xfrm>
          <a:prstGeom prst="rect">
            <a:avLst/>
          </a:prstGeom>
          <a:solidFill>
            <a:srgbClr val="FFCC00"/>
          </a:solidFill>
          <a:ln w="31750">
            <a:solidFill>
              <a:schemeClr val="accent2"/>
            </a:solidFill>
            <a:miter lim="800000"/>
            <a:headEnd/>
            <a:tailEnd/>
          </a:ln>
          <a:effectLst/>
        </p:spPr>
        <p:txBody>
          <a:bodyPr>
            <a:spAutoFit/>
          </a:bodyPr>
          <a:lstStyle/>
          <a:p>
            <a:r>
              <a:rPr lang="en-US" sz="1800"/>
              <a:t>els: </a:t>
            </a:r>
          </a:p>
        </p:txBody>
      </p:sp>
      <p:cxnSp>
        <p:nvCxnSpPr>
          <p:cNvPr id="783391" name="AutoShape 31"/>
          <p:cNvCxnSpPr>
            <a:cxnSpLocks noChangeShapeType="1"/>
            <a:stCxn id="783385" idx="6"/>
            <a:endCxn id="783390"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83392" name="Oval 32"/>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3393" name="Text Box 33"/>
          <p:cNvSpPr txBox="1">
            <a:spLocks noChangeArrowheads="1"/>
          </p:cNvSpPr>
          <p:nvPr/>
        </p:nvSpPr>
        <p:spPr bwMode="auto">
          <a:xfrm>
            <a:off x="6553200" y="4191000"/>
            <a:ext cx="6858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3394" name="Text Box 34"/>
          <p:cNvSpPr txBox="1">
            <a:spLocks noChangeArrowheads="1"/>
          </p:cNvSpPr>
          <p:nvPr/>
        </p:nvSpPr>
        <p:spPr bwMode="auto">
          <a:xfrm>
            <a:off x="7239000" y="4191000"/>
            <a:ext cx="7620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3395" name="Oval 35"/>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3396" name="Oval 36"/>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3397" name="AutoShape 37"/>
          <p:cNvCxnSpPr>
            <a:cxnSpLocks noChangeShapeType="1"/>
            <a:stCxn id="783395" idx="4"/>
            <a:endCxn id="783409"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83398" name="AutoShape 38"/>
          <p:cNvCxnSpPr>
            <a:cxnSpLocks noChangeShapeType="1"/>
            <a:stCxn id="783396"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83399" name="Text Box 39"/>
          <p:cNvSpPr txBox="1">
            <a:spLocks noChangeArrowheads="1"/>
          </p:cNvSpPr>
          <p:nvPr/>
        </p:nvSpPr>
        <p:spPr bwMode="auto">
          <a:xfrm>
            <a:off x="4824413" y="3652838"/>
            <a:ext cx="968375" cy="398462"/>
          </a:xfrm>
          <a:prstGeom prst="rect">
            <a:avLst/>
          </a:prstGeom>
          <a:noFill/>
          <a:ln w="31750">
            <a:solidFill>
              <a:srgbClr val="FF9900"/>
            </a:solidFill>
            <a:miter lim="800000"/>
            <a:headEnd/>
            <a:tailEnd/>
          </a:ln>
          <a:effectLst/>
        </p:spPr>
        <p:txBody>
          <a:bodyPr wrap="none">
            <a:spAutoFit/>
          </a:bodyPr>
          <a:lstStyle/>
          <a:p>
            <a:pPr algn="ctr"/>
            <a:r>
              <a:rPr lang="en-US" sz="1800"/>
              <a:t>“Goat”</a:t>
            </a:r>
          </a:p>
        </p:txBody>
      </p:sp>
      <p:sp>
        <p:nvSpPr>
          <p:cNvPr id="783400" name="Text Box 40"/>
          <p:cNvSpPr txBox="1">
            <a:spLocks noChangeArrowheads="1"/>
          </p:cNvSpPr>
          <p:nvPr/>
        </p:nvSpPr>
        <p:spPr bwMode="auto">
          <a:xfrm>
            <a:off x="4619625" y="4186238"/>
            <a:ext cx="1238250" cy="398462"/>
          </a:xfrm>
          <a:prstGeom prst="rect">
            <a:avLst/>
          </a:prstGeom>
          <a:noFill/>
          <a:ln w="31750">
            <a:solidFill>
              <a:srgbClr val="FF9900"/>
            </a:solidFill>
            <a:miter lim="800000"/>
            <a:headEnd/>
            <a:tailEnd/>
          </a:ln>
          <a:effectLst/>
        </p:spPr>
        <p:txBody>
          <a:bodyPr wrap="none">
            <a:spAutoFit/>
          </a:bodyPr>
          <a:lstStyle/>
          <a:p>
            <a:pPr algn="ctr"/>
            <a:r>
              <a:rPr lang="en-US" sz="1800"/>
              <a:t>“CAGTG”</a:t>
            </a:r>
          </a:p>
        </p:txBody>
      </p:sp>
      <p:sp>
        <p:nvSpPr>
          <p:cNvPr id="783401" name="Text Box 41"/>
          <p:cNvSpPr txBox="1">
            <a:spLocks noChangeArrowheads="1"/>
          </p:cNvSpPr>
          <p:nvPr/>
        </p:nvSpPr>
        <p:spPr bwMode="auto">
          <a:xfrm>
            <a:off x="4800600" y="2895600"/>
            <a:ext cx="1273175" cy="673100"/>
          </a:xfrm>
          <a:prstGeom prst="rect">
            <a:avLst/>
          </a:prstGeom>
          <a:solidFill>
            <a:srgbClr val="FFCC00"/>
          </a:solid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3402" name="Oval 42"/>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3403" name="Oval 43"/>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3404" name="AutoShape 44"/>
          <p:cNvCxnSpPr>
            <a:cxnSpLocks noChangeShapeType="1"/>
            <a:stCxn id="783402" idx="6"/>
            <a:endCxn id="783399"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83405" name="AutoShape 45"/>
          <p:cNvCxnSpPr>
            <a:cxnSpLocks noChangeShapeType="1"/>
            <a:stCxn id="783403" idx="6"/>
            <a:endCxn id="783400"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cxnSp>
        <p:nvCxnSpPr>
          <p:cNvPr id="783406" name="AutoShape 46"/>
          <p:cNvCxnSpPr>
            <a:cxnSpLocks noChangeShapeType="1"/>
            <a:stCxn id="783392" idx="4"/>
            <a:endCxn id="783393"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83407" name="Text Box 47"/>
          <p:cNvSpPr txBox="1">
            <a:spLocks noChangeArrowheads="1"/>
          </p:cNvSpPr>
          <p:nvPr/>
        </p:nvSpPr>
        <p:spPr bwMode="auto">
          <a:xfrm>
            <a:off x="6164263" y="5815013"/>
            <a:ext cx="714375" cy="398462"/>
          </a:xfrm>
          <a:prstGeom prst="rect">
            <a:avLst/>
          </a:prstGeom>
          <a:noFill/>
          <a:ln w="31750">
            <a:solidFill>
              <a:srgbClr val="FF9900"/>
            </a:solidFill>
            <a:miter lim="800000"/>
            <a:headEnd/>
            <a:tailEnd/>
          </a:ln>
          <a:effectLst/>
        </p:spPr>
        <p:txBody>
          <a:bodyPr wrap="none">
            <a:spAutoFit/>
          </a:bodyPr>
          <a:lstStyle/>
          <a:p>
            <a:pPr algn="ctr"/>
            <a:r>
              <a:rPr lang="en-US" sz="1800"/>
              <a:t>“Elf”</a:t>
            </a:r>
          </a:p>
        </p:txBody>
      </p:sp>
      <p:sp>
        <p:nvSpPr>
          <p:cNvPr id="783408" name="Text Box 48"/>
          <p:cNvSpPr txBox="1">
            <a:spLocks noChangeArrowheads="1"/>
          </p:cNvSpPr>
          <p:nvPr/>
        </p:nvSpPr>
        <p:spPr bwMode="auto">
          <a:xfrm>
            <a:off x="5872163" y="6319838"/>
            <a:ext cx="1260475" cy="398462"/>
          </a:xfrm>
          <a:prstGeom prst="rect">
            <a:avLst/>
          </a:prstGeom>
          <a:noFill/>
          <a:ln w="31750">
            <a:solidFill>
              <a:srgbClr val="FF9900"/>
            </a:solidFill>
            <a:miter lim="800000"/>
            <a:headEnd/>
            <a:tailEnd/>
          </a:ln>
          <a:effectLst/>
        </p:spPr>
        <p:txBody>
          <a:bodyPr wrap="none">
            <a:spAutoFit/>
          </a:bodyPr>
          <a:lstStyle/>
          <a:p>
            <a:pPr algn="ctr"/>
            <a:r>
              <a:rPr lang="en-US" sz="1800"/>
              <a:t>“CGGTG”</a:t>
            </a:r>
          </a:p>
        </p:txBody>
      </p:sp>
      <p:sp>
        <p:nvSpPr>
          <p:cNvPr id="783409" name="Text Box 49"/>
          <p:cNvSpPr txBox="1">
            <a:spLocks noChangeArrowheads="1"/>
          </p:cNvSpPr>
          <p:nvPr/>
        </p:nvSpPr>
        <p:spPr bwMode="auto">
          <a:xfrm>
            <a:off x="5715000" y="4800600"/>
            <a:ext cx="1273175" cy="673100"/>
          </a:xfrm>
          <a:prstGeom prst="rect">
            <a:avLst/>
          </a:prstGeom>
          <a:solidFill>
            <a:srgbClr val="FFCC00"/>
          </a:solid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3410" name="Oval 50"/>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3411" name="Oval 51"/>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3412" name="AutoShape 52"/>
          <p:cNvCxnSpPr>
            <a:cxnSpLocks noChangeShapeType="1"/>
            <a:stCxn id="783410" idx="6"/>
            <a:endCxn id="783407"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83413" name="AutoShape 53"/>
          <p:cNvCxnSpPr>
            <a:cxnSpLocks noChangeShapeType="1"/>
            <a:stCxn id="783411" idx="6"/>
            <a:endCxn id="783408"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83414" name="Text Box 54"/>
          <p:cNvSpPr txBox="1">
            <a:spLocks noChangeArrowheads="1"/>
          </p:cNvSpPr>
          <p:nvPr/>
        </p:nvSpPr>
        <p:spPr bwMode="auto">
          <a:xfrm>
            <a:off x="7785100" y="5756275"/>
            <a:ext cx="935038" cy="398463"/>
          </a:xfrm>
          <a:prstGeom prst="rect">
            <a:avLst/>
          </a:prstGeom>
          <a:noFill/>
          <a:ln w="31750">
            <a:solidFill>
              <a:srgbClr val="FF9900"/>
            </a:solidFill>
            <a:miter lim="800000"/>
            <a:headEnd/>
            <a:tailEnd/>
          </a:ln>
          <a:effectLst/>
        </p:spPr>
        <p:txBody>
          <a:bodyPr wrap="none">
            <a:spAutoFit/>
          </a:bodyPr>
          <a:lstStyle/>
          <a:p>
            <a:pPr algn="ctr"/>
            <a:r>
              <a:rPr lang="en-US" sz="1800"/>
              <a:t>“Frog”</a:t>
            </a:r>
          </a:p>
        </p:txBody>
      </p:sp>
      <p:sp>
        <p:nvSpPr>
          <p:cNvPr id="783415" name="Text Box 55"/>
          <p:cNvSpPr txBox="1">
            <a:spLocks noChangeArrowheads="1"/>
          </p:cNvSpPr>
          <p:nvPr/>
        </p:nvSpPr>
        <p:spPr bwMode="auto">
          <a:xfrm>
            <a:off x="7613650" y="6261100"/>
            <a:ext cx="1238250" cy="398463"/>
          </a:xfrm>
          <a:prstGeom prst="rect">
            <a:avLst/>
          </a:prstGeom>
          <a:noFill/>
          <a:ln w="31750">
            <a:solidFill>
              <a:srgbClr val="FF9900"/>
            </a:solidFill>
            <a:miter lim="800000"/>
            <a:headEnd/>
            <a:tailEnd/>
          </a:ln>
          <a:effectLst/>
        </p:spPr>
        <p:txBody>
          <a:bodyPr wrap="none">
            <a:spAutoFit/>
          </a:bodyPr>
          <a:lstStyle/>
          <a:p>
            <a:pPr algn="ctr"/>
            <a:r>
              <a:rPr lang="en-US" sz="1800"/>
              <a:t>“CGATG”</a:t>
            </a:r>
          </a:p>
        </p:txBody>
      </p:sp>
      <p:sp>
        <p:nvSpPr>
          <p:cNvPr id="783416" name="Text Box 56"/>
          <p:cNvSpPr txBox="1">
            <a:spLocks noChangeArrowheads="1"/>
          </p:cNvSpPr>
          <p:nvPr/>
        </p:nvSpPr>
        <p:spPr bwMode="auto">
          <a:xfrm>
            <a:off x="7445375" y="4741863"/>
            <a:ext cx="1273175" cy="673100"/>
          </a:xfrm>
          <a:prstGeom prst="rect">
            <a:avLst/>
          </a:prstGeom>
          <a:solidFill>
            <a:srgbClr val="FFCC00"/>
          </a:solid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3417" name="Oval 57"/>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3418" name="Oval 58"/>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3419" name="AutoShape 59"/>
          <p:cNvCxnSpPr>
            <a:cxnSpLocks noChangeShapeType="1"/>
            <a:stCxn id="783417" idx="6"/>
            <a:endCxn id="783414"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83420" name="AutoShape 60"/>
          <p:cNvCxnSpPr>
            <a:cxnSpLocks noChangeShapeType="1"/>
            <a:stCxn id="783418" idx="6"/>
            <a:endCxn id="783415"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83421" name="AutoShape 61"/>
          <p:cNvSpPr>
            <a:spLocks/>
          </p:cNvSpPr>
          <p:nvPr/>
        </p:nvSpPr>
        <p:spPr bwMode="auto">
          <a:xfrm>
            <a:off x="685800" y="1371600"/>
            <a:ext cx="381000" cy="1676400"/>
          </a:xfrm>
          <a:prstGeom prst="leftBrace">
            <a:avLst>
              <a:gd name="adj1" fmla="val 36667"/>
              <a:gd name="adj2" fmla="val 50000"/>
            </a:avLst>
          </a:prstGeom>
          <a:noFill/>
          <a:ln w="31750">
            <a:solidFill>
              <a:schemeClr val="accent2"/>
            </a:solidFill>
            <a:round/>
            <a:headEnd/>
            <a:tailEnd/>
          </a:ln>
          <a:effectLst/>
        </p:spPr>
        <p:txBody>
          <a:bodyPr anchor="ctr">
            <a:spAutoFit/>
          </a:bodyPr>
          <a:lstStyle/>
          <a:p>
            <a:endParaRPr lang="en-US"/>
          </a:p>
        </p:txBody>
      </p:sp>
      <p:sp>
        <p:nvSpPr>
          <p:cNvPr id="783422" name="Text Box 62"/>
          <p:cNvSpPr txBox="1">
            <a:spLocks noChangeArrowheads="1"/>
          </p:cNvSpPr>
          <p:nvPr/>
        </p:nvSpPr>
        <p:spPr bwMode="auto">
          <a:xfrm>
            <a:off x="574675" y="227013"/>
            <a:ext cx="2352675" cy="366712"/>
          </a:xfrm>
          <a:prstGeom prst="rect">
            <a:avLst/>
          </a:prstGeom>
          <a:noFill/>
          <a:ln w="31750">
            <a:noFill/>
            <a:miter lim="800000"/>
            <a:headEnd/>
            <a:tailEnd/>
          </a:ln>
          <a:effectLst/>
        </p:spPr>
        <p:txBody>
          <a:bodyPr wrap="none">
            <a:spAutoFit/>
          </a:bodyPr>
          <a:lstStyle/>
          <a:p>
            <a:pPr algn="ctr"/>
            <a:r>
              <a:rPr lang="en-US" sz="1800"/>
              <a:t>Garbage Collection</a:t>
            </a:r>
          </a:p>
        </p:txBody>
      </p:sp>
      <p:sp>
        <p:nvSpPr>
          <p:cNvPr id="783423" name="Text Box 63"/>
          <p:cNvSpPr txBox="1">
            <a:spLocks noChangeArrowheads="1"/>
          </p:cNvSpPr>
          <p:nvPr/>
        </p:nvSpPr>
        <p:spPr bwMode="auto">
          <a:xfrm>
            <a:off x="8001000" y="4191000"/>
            <a:ext cx="7620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3424" name="Oval 64"/>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3425" name="AutoShape 65"/>
          <p:cNvCxnSpPr>
            <a:cxnSpLocks noChangeShapeType="1"/>
            <a:stCxn id="783424" idx="2"/>
            <a:endCxn id="783401"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83426" name="Text Box 66"/>
          <p:cNvSpPr txBox="1">
            <a:spLocks noChangeArrowheads="1"/>
          </p:cNvSpPr>
          <p:nvPr/>
        </p:nvSpPr>
        <p:spPr bwMode="auto">
          <a:xfrm>
            <a:off x="881063" y="27384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783427" name="Oval 67"/>
          <p:cNvSpPr>
            <a:spLocks noChangeArrowheads="1"/>
          </p:cNvSpPr>
          <p:nvPr/>
        </p:nvSpPr>
        <p:spPr bwMode="auto">
          <a:xfrm>
            <a:off x="3409950" y="1336675"/>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83428" name="Oval 68"/>
          <p:cNvSpPr>
            <a:spLocks noChangeArrowheads="1"/>
          </p:cNvSpPr>
          <p:nvPr/>
        </p:nvSpPr>
        <p:spPr bwMode="auto">
          <a:xfrm>
            <a:off x="3411538" y="1930400"/>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83429" name="Oval 69"/>
          <p:cNvSpPr>
            <a:spLocks noChangeArrowheads="1"/>
          </p:cNvSpPr>
          <p:nvPr/>
        </p:nvSpPr>
        <p:spPr bwMode="auto">
          <a:xfrm>
            <a:off x="3414713" y="2535238"/>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1" name="Text Box 70"/>
          <p:cNvSpPr txBox="1">
            <a:spLocks noChangeArrowheads="1"/>
          </p:cNvSpPr>
          <p:nvPr/>
        </p:nvSpPr>
        <p:spPr bwMode="auto">
          <a:xfrm>
            <a:off x="144463" y="3470275"/>
            <a:ext cx="4491294" cy="2862322"/>
          </a:xfrm>
          <a:prstGeom prst="rect">
            <a:avLst/>
          </a:prstGeom>
          <a:noFill/>
          <a:ln w="31750">
            <a:noFill/>
            <a:miter lim="800000"/>
            <a:headEnd/>
            <a:tailEnd/>
          </a:ln>
          <a:effectLst/>
        </p:spPr>
        <p:txBody>
          <a:bodyPr wrap="none">
            <a:spAutoFit/>
          </a:bodyPr>
          <a:lstStyle/>
          <a:p>
            <a:r>
              <a:rPr lang="en-US" sz="2000" dirty="0"/>
              <a:t>   </a:t>
            </a:r>
            <a:r>
              <a:rPr lang="en-US" sz="2000" dirty="0">
                <a:solidFill>
                  <a:srgbClr val="FF6600"/>
                </a:solidFill>
              </a:rPr>
              <a:t>active</a:t>
            </a:r>
            <a:r>
              <a:rPr lang="en-US" sz="2000" dirty="0"/>
              <a:t> = all objects on stack</a:t>
            </a:r>
          </a:p>
          <a:p>
            <a:r>
              <a:rPr lang="en-US" sz="2000" dirty="0"/>
              <a:t>   while (!</a:t>
            </a:r>
            <a:r>
              <a:rPr lang="en-US" sz="2000" dirty="0" err="1"/>
              <a:t>active.isEmpty</a:t>
            </a:r>
            <a:r>
              <a:rPr lang="en-US" sz="2000" dirty="0"/>
              <a:t> ()) </a:t>
            </a:r>
          </a:p>
          <a:p>
            <a:r>
              <a:rPr lang="en-US" sz="2000" dirty="0"/>
              <a:t>       </a:t>
            </a:r>
            <a:r>
              <a:rPr lang="en-US" sz="2000" dirty="0" err="1">
                <a:solidFill>
                  <a:srgbClr val="66FF33"/>
                </a:solidFill>
              </a:rPr>
              <a:t>newactive</a:t>
            </a:r>
            <a:r>
              <a:rPr lang="en-US" sz="2000" dirty="0"/>
              <a:t> = { }</a:t>
            </a:r>
          </a:p>
          <a:p>
            <a:r>
              <a:rPr lang="en-US" sz="2000" dirty="0"/>
              <a:t>       </a:t>
            </a:r>
            <a:r>
              <a:rPr lang="en-US" sz="2000" dirty="0" err="1"/>
              <a:t>foreach</a:t>
            </a:r>
            <a:r>
              <a:rPr lang="en-US" sz="2000" dirty="0"/>
              <a:t> (Object a in active) </a:t>
            </a:r>
          </a:p>
          <a:p>
            <a:r>
              <a:rPr lang="en-US" sz="2000" dirty="0"/>
              <a:t>            mark a as reachable (non-garbage)</a:t>
            </a:r>
          </a:p>
          <a:p>
            <a:r>
              <a:rPr lang="en-US" sz="2000" dirty="0"/>
              <a:t>            </a:t>
            </a:r>
            <a:r>
              <a:rPr lang="en-US" sz="2000" dirty="0" err="1"/>
              <a:t>foreach</a:t>
            </a:r>
            <a:r>
              <a:rPr lang="en-US" sz="2000" dirty="0"/>
              <a:t> (Object o that a points to) </a:t>
            </a:r>
          </a:p>
          <a:p>
            <a:r>
              <a:rPr lang="en-US" sz="2000" dirty="0"/>
              <a:t>                if o is not marked</a:t>
            </a:r>
          </a:p>
          <a:p>
            <a:r>
              <a:rPr lang="en-US" sz="2000" dirty="0"/>
              <a:t>                    </a:t>
            </a:r>
            <a:r>
              <a:rPr lang="en-US" sz="2000" dirty="0" err="1"/>
              <a:t>newactive</a:t>
            </a:r>
            <a:r>
              <a:rPr lang="en-US" sz="2000" dirty="0"/>
              <a:t> = </a:t>
            </a:r>
            <a:r>
              <a:rPr lang="en-US" sz="2000" dirty="0" err="1"/>
              <a:t>newactive</a:t>
            </a:r>
            <a:r>
              <a:rPr lang="en-US" sz="2000" dirty="0"/>
              <a:t> U { o }</a:t>
            </a:r>
          </a:p>
          <a:p>
            <a:r>
              <a:rPr lang="en-US" sz="2000" dirty="0"/>
              <a:t>      </a:t>
            </a:r>
            <a:r>
              <a:rPr lang="en-US" sz="1800" dirty="0">
                <a:solidFill>
                  <a:srgbClr val="FF6600"/>
                </a:solidFill>
              </a:rPr>
              <a:t>active</a:t>
            </a:r>
            <a:r>
              <a:rPr lang="en-US" sz="1800" dirty="0"/>
              <a:t> = </a:t>
            </a:r>
            <a:r>
              <a:rPr lang="en-US" sz="1800" dirty="0" err="1">
                <a:solidFill>
                  <a:srgbClr val="66FF33"/>
                </a:solidFill>
              </a:rPr>
              <a:t>newactive</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83399"/>
                                        </p:tgtEl>
                                        <p:attrNameLst>
                                          <p:attrName>fillcolor</p:attrName>
                                        </p:attrNameLst>
                                      </p:cBhvr>
                                      <p:to>
                                        <a:srgbClr val="FFCC00"/>
                                      </p:to>
                                    </p:animClr>
                                    <p:set>
                                      <p:cBhvr>
                                        <p:cTn id="7" dur="2000" fill="hold"/>
                                        <p:tgtEl>
                                          <p:spTgt spid="783399"/>
                                        </p:tgtEl>
                                        <p:attrNameLst>
                                          <p:attrName>fill.type</p:attrName>
                                        </p:attrNameLst>
                                      </p:cBhvr>
                                      <p:to>
                                        <p:strVal val="solid"/>
                                      </p:to>
                                    </p:set>
                                    <p:set>
                                      <p:cBhvr>
                                        <p:cTn id="8" dur="2000" fill="hold"/>
                                        <p:tgtEl>
                                          <p:spTgt spid="783399"/>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783400"/>
                                        </p:tgtEl>
                                        <p:attrNameLst>
                                          <p:attrName>fillcolor</p:attrName>
                                        </p:attrNameLst>
                                      </p:cBhvr>
                                      <p:to>
                                        <a:srgbClr val="FFCC00"/>
                                      </p:to>
                                    </p:animClr>
                                    <p:set>
                                      <p:cBhvr>
                                        <p:cTn id="11" dur="2000" fill="hold"/>
                                        <p:tgtEl>
                                          <p:spTgt spid="783400"/>
                                        </p:tgtEl>
                                        <p:attrNameLst>
                                          <p:attrName>fill.type</p:attrName>
                                        </p:attrNameLst>
                                      </p:cBhvr>
                                      <p:to>
                                        <p:strVal val="solid"/>
                                      </p:to>
                                    </p:set>
                                    <p:set>
                                      <p:cBhvr>
                                        <p:cTn id="12" dur="2000" fill="hold"/>
                                        <p:tgtEl>
                                          <p:spTgt spid="783400"/>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783407"/>
                                        </p:tgtEl>
                                        <p:attrNameLst>
                                          <p:attrName>fillcolor</p:attrName>
                                        </p:attrNameLst>
                                      </p:cBhvr>
                                      <p:to>
                                        <a:srgbClr val="FFCC00"/>
                                      </p:to>
                                    </p:animClr>
                                    <p:set>
                                      <p:cBhvr>
                                        <p:cTn id="15" dur="2000" fill="hold"/>
                                        <p:tgtEl>
                                          <p:spTgt spid="783407"/>
                                        </p:tgtEl>
                                        <p:attrNameLst>
                                          <p:attrName>fill.type</p:attrName>
                                        </p:attrNameLst>
                                      </p:cBhvr>
                                      <p:to>
                                        <p:strVal val="solid"/>
                                      </p:to>
                                    </p:set>
                                    <p:set>
                                      <p:cBhvr>
                                        <p:cTn id="16" dur="2000" fill="hold"/>
                                        <p:tgtEl>
                                          <p:spTgt spid="783407"/>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783408"/>
                                        </p:tgtEl>
                                        <p:attrNameLst>
                                          <p:attrName>fillcolor</p:attrName>
                                        </p:attrNameLst>
                                      </p:cBhvr>
                                      <p:to>
                                        <a:srgbClr val="FFCC00"/>
                                      </p:to>
                                    </p:animClr>
                                    <p:set>
                                      <p:cBhvr>
                                        <p:cTn id="19" dur="2000" fill="hold"/>
                                        <p:tgtEl>
                                          <p:spTgt spid="783408"/>
                                        </p:tgtEl>
                                        <p:attrNameLst>
                                          <p:attrName>fill.type</p:attrName>
                                        </p:attrNameLst>
                                      </p:cBhvr>
                                      <p:to>
                                        <p:strVal val="solid"/>
                                      </p:to>
                                    </p:set>
                                    <p:set>
                                      <p:cBhvr>
                                        <p:cTn id="20" dur="2000" fill="hold"/>
                                        <p:tgtEl>
                                          <p:spTgt spid="783408"/>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783414"/>
                                        </p:tgtEl>
                                        <p:attrNameLst>
                                          <p:attrName>fillcolor</p:attrName>
                                        </p:attrNameLst>
                                      </p:cBhvr>
                                      <p:to>
                                        <a:srgbClr val="FFCC00"/>
                                      </p:to>
                                    </p:animClr>
                                    <p:set>
                                      <p:cBhvr>
                                        <p:cTn id="23" dur="2000" fill="hold"/>
                                        <p:tgtEl>
                                          <p:spTgt spid="783414"/>
                                        </p:tgtEl>
                                        <p:attrNameLst>
                                          <p:attrName>fill.type</p:attrName>
                                        </p:attrNameLst>
                                      </p:cBhvr>
                                      <p:to>
                                        <p:strVal val="solid"/>
                                      </p:to>
                                    </p:set>
                                    <p:set>
                                      <p:cBhvr>
                                        <p:cTn id="24" dur="2000" fill="hold"/>
                                        <p:tgtEl>
                                          <p:spTgt spid="783414"/>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783415"/>
                                        </p:tgtEl>
                                        <p:attrNameLst>
                                          <p:attrName>fillcolor</p:attrName>
                                        </p:attrNameLst>
                                      </p:cBhvr>
                                      <p:to>
                                        <a:srgbClr val="FFCC00"/>
                                      </p:to>
                                    </p:animClr>
                                    <p:set>
                                      <p:cBhvr>
                                        <p:cTn id="27" dur="2000" fill="hold"/>
                                        <p:tgtEl>
                                          <p:spTgt spid="783415"/>
                                        </p:tgtEl>
                                        <p:attrNameLst>
                                          <p:attrName>fill.type</p:attrName>
                                        </p:attrNameLst>
                                      </p:cBhvr>
                                      <p:to>
                                        <p:strVal val="solid"/>
                                      </p:to>
                                    </p:set>
                                    <p:set>
                                      <p:cBhvr>
                                        <p:cTn id="28" dur="2000" fill="hold"/>
                                        <p:tgtEl>
                                          <p:spTgt spid="7834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ChangeArrowheads="1"/>
          </p:cNvSpPr>
          <p:nvPr/>
        </p:nvSpPr>
        <p:spPr bwMode="auto">
          <a:xfrm>
            <a:off x="2841625" y="1136650"/>
            <a:ext cx="1447800" cy="1835150"/>
          </a:xfrm>
          <a:prstGeom prst="rect">
            <a:avLst/>
          </a:prstGeom>
          <a:solidFill>
            <a:srgbClr val="FFCC00"/>
          </a:solidFill>
          <a:ln w="31750">
            <a:solidFill>
              <a:schemeClr val="accent2"/>
            </a:solidFill>
            <a:miter lim="800000"/>
            <a:headEnd/>
            <a:tailEnd/>
          </a:ln>
          <a:effectLst/>
        </p:spPr>
        <p:txBody>
          <a:bodyPr anchor="ctr">
            <a:spAutoFit/>
          </a:bodyPr>
          <a:lstStyle/>
          <a:p>
            <a:endParaRPr lang="en-US"/>
          </a:p>
        </p:txBody>
      </p:sp>
      <p:sp>
        <p:nvSpPr>
          <p:cNvPr id="784387" name="Line 3"/>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4388" name="Line 4"/>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4389" name="Text Box 5"/>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84390" name="Line 6"/>
          <p:cNvSpPr>
            <a:spLocks noChangeShapeType="1"/>
          </p:cNvSpPr>
          <p:nvPr/>
        </p:nvSpPr>
        <p:spPr bwMode="auto">
          <a:xfrm>
            <a:off x="2441575" y="29448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4391" name="Line 7"/>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4392" name="Text Box 8"/>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84393" name="Text Box 9"/>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84394" name="Text Box 10"/>
          <p:cNvSpPr txBox="1">
            <a:spLocks noChangeArrowheads="1"/>
          </p:cNvSpPr>
          <p:nvPr/>
        </p:nvSpPr>
        <p:spPr bwMode="auto">
          <a:xfrm>
            <a:off x="6850063" y="1903413"/>
            <a:ext cx="1000125"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“Duck”</a:t>
            </a:r>
          </a:p>
        </p:txBody>
      </p:sp>
      <p:sp>
        <p:nvSpPr>
          <p:cNvPr id="784395" name="Text Box 11"/>
          <p:cNvSpPr txBox="1">
            <a:spLocks noChangeArrowheads="1"/>
          </p:cNvSpPr>
          <p:nvPr/>
        </p:nvSpPr>
        <p:spPr bwMode="auto">
          <a:xfrm>
            <a:off x="6891338" y="2484438"/>
            <a:ext cx="1216025"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“CATAG”</a:t>
            </a:r>
          </a:p>
        </p:txBody>
      </p:sp>
      <p:sp>
        <p:nvSpPr>
          <p:cNvPr id="784396" name="Text Box 12"/>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84397" name="Text Box 13"/>
          <p:cNvSpPr txBox="1">
            <a:spLocks noChangeArrowheads="1"/>
          </p:cNvSpPr>
          <p:nvPr/>
        </p:nvSpPr>
        <p:spPr bwMode="auto">
          <a:xfrm>
            <a:off x="5902325" y="917575"/>
            <a:ext cx="1273175" cy="673100"/>
          </a:xfrm>
          <a:prstGeom prst="rect">
            <a:avLst/>
          </a:prstGeom>
          <a:solidFill>
            <a:srgbClr val="FFCC00"/>
          </a:solid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4398" name="Oval 14"/>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4399" name="Oval 15"/>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4400" name="AutoShape 16"/>
          <p:cNvCxnSpPr>
            <a:cxnSpLocks noChangeShapeType="1"/>
            <a:stCxn id="784398" idx="6"/>
            <a:endCxn id="784394"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84401" name="AutoShape 17"/>
          <p:cNvCxnSpPr>
            <a:cxnSpLocks noChangeShapeType="1"/>
            <a:stCxn id="784399" idx="6"/>
            <a:endCxn id="784395"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84402" name="Line 18"/>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4403" name="Text Box 19"/>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84404" name="Text Box 20"/>
          <p:cNvSpPr txBox="1">
            <a:spLocks noChangeArrowheads="1"/>
          </p:cNvSpPr>
          <p:nvPr/>
        </p:nvSpPr>
        <p:spPr bwMode="auto">
          <a:xfrm>
            <a:off x="5754688" y="381000"/>
            <a:ext cx="11049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4405" name="Text Box 21"/>
          <p:cNvSpPr txBox="1">
            <a:spLocks noChangeArrowheads="1"/>
          </p:cNvSpPr>
          <p:nvPr/>
        </p:nvSpPr>
        <p:spPr bwMode="auto">
          <a:xfrm>
            <a:off x="993775" y="2435225"/>
            <a:ext cx="1862138" cy="366713"/>
          </a:xfrm>
          <a:prstGeom prst="rect">
            <a:avLst/>
          </a:prstGeom>
          <a:noFill/>
          <a:ln w="31750">
            <a:noFill/>
            <a:miter lim="800000"/>
            <a:headEnd/>
            <a:tailEnd/>
          </a:ln>
          <a:effectLst/>
        </p:spPr>
        <p:txBody>
          <a:bodyPr wrap="none">
            <a:spAutoFit/>
          </a:bodyPr>
          <a:lstStyle/>
          <a:p>
            <a:pPr algn="ctr"/>
            <a:r>
              <a:rPr lang="en-US" sz="1800"/>
              <a:t>ss: SpeciesSet</a:t>
            </a:r>
          </a:p>
        </p:txBody>
      </p:sp>
      <p:sp>
        <p:nvSpPr>
          <p:cNvPr id="784406" name="Oval 22"/>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4407" name="Text Box 23"/>
          <p:cNvSpPr txBox="1">
            <a:spLocks noChangeArrowheads="1"/>
          </p:cNvSpPr>
          <p:nvPr/>
        </p:nvSpPr>
        <p:spPr bwMode="auto">
          <a:xfrm>
            <a:off x="7656513" y="452438"/>
            <a:ext cx="1096962"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“in.spc”</a:t>
            </a:r>
          </a:p>
        </p:txBody>
      </p:sp>
      <p:cxnSp>
        <p:nvCxnSpPr>
          <p:cNvPr id="784408" name="AutoShape 24"/>
          <p:cNvCxnSpPr>
            <a:cxnSpLocks noChangeShapeType="1"/>
            <a:stCxn id="784406" idx="0"/>
            <a:endCxn id="784407"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84409" name="Oval 25"/>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4410" name="Oval 26"/>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4411" name="Oval 27"/>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4412" name="AutoShape 28"/>
          <p:cNvCxnSpPr>
            <a:cxnSpLocks noChangeShapeType="1"/>
            <a:stCxn id="784411" idx="6"/>
            <a:endCxn id="784404"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84413" name="AutoShape 29"/>
          <p:cNvCxnSpPr>
            <a:cxnSpLocks noChangeShapeType="1"/>
            <a:stCxn id="784410" idx="6"/>
            <a:endCxn id="784397"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84414" name="Text Box 30"/>
          <p:cNvSpPr txBox="1">
            <a:spLocks noChangeArrowheads="1"/>
          </p:cNvSpPr>
          <p:nvPr/>
        </p:nvSpPr>
        <p:spPr bwMode="auto">
          <a:xfrm>
            <a:off x="5638800" y="2209800"/>
            <a:ext cx="914400" cy="398463"/>
          </a:xfrm>
          <a:prstGeom prst="rect">
            <a:avLst/>
          </a:prstGeom>
          <a:solidFill>
            <a:srgbClr val="FFCC00"/>
          </a:solidFill>
          <a:ln w="31750">
            <a:solidFill>
              <a:schemeClr val="accent2"/>
            </a:solidFill>
            <a:miter lim="800000"/>
            <a:headEnd/>
            <a:tailEnd/>
          </a:ln>
          <a:effectLst/>
        </p:spPr>
        <p:txBody>
          <a:bodyPr>
            <a:spAutoFit/>
          </a:bodyPr>
          <a:lstStyle/>
          <a:p>
            <a:r>
              <a:rPr lang="en-US" sz="1800"/>
              <a:t>els: </a:t>
            </a:r>
          </a:p>
        </p:txBody>
      </p:sp>
      <p:cxnSp>
        <p:nvCxnSpPr>
          <p:cNvPr id="784415" name="AutoShape 31"/>
          <p:cNvCxnSpPr>
            <a:cxnSpLocks noChangeShapeType="1"/>
            <a:stCxn id="784409" idx="6"/>
            <a:endCxn id="784414"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84416" name="Oval 32"/>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4417" name="Text Box 33"/>
          <p:cNvSpPr txBox="1">
            <a:spLocks noChangeArrowheads="1"/>
          </p:cNvSpPr>
          <p:nvPr/>
        </p:nvSpPr>
        <p:spPr bwMode="auto">
          <a:xfrm>
            <a:off x="6553200" y="4191000"/>
            <a:ext cx="6858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4418" name="Text Box 34"/>
          <p:cNvSpPr txBox="1">
            <a:spLocks noChangeArrowheads="1"/>
          </p:cNvSpPr>
          <p:nvPr/>
        </p:nvSpPr>
        <p:spPr bwMode="auto">
          <a:xfrm>
            <a:off x="7239000" y="4191000"/>
            <a:ext cx="7620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4419" name="Oval 35"/>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4420" name="Oval 36"/>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4421" name="AutoShape 37"/>
          <p:cNvCxnSpPr>
            <a:cxnSpLocks noChangeShapeType="1"/>
            <a:stCxn id="784419" idx="4"/>
            <a:endCxn id="784433"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84422" name="AutoShape 38"/>
          <p:cNvCxnSpPr>
            <a:cxnSpLocks noChangeShapeType="1"/>
            <a:stCxn id="784420"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84423" name="Text Box 39"/>
          <p:cNvSpPr txBox="1">
            <a:spLocks noChangeArrowheads="1"/>
          </p:cNvSpPr>
          <p:nvPr/>
        </p:nvSpPr>
        <p:spPr bwMode="auto">
          <a:xfrm>
            <a:off x="4824413" y="3652838"/>
            <a:ext cx="968375"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“Goat”</a:t>
            </a:r>
          </a:p>
        </p:txBody>
      </p:sp>
      <p:sp>
        <p:nvSpPr>
          <p:cNvPr id="784424" name="Text Box 40"/>
          <p:cNvSpPr txBox="1">
            <a:spLocks noChangeArrowheads="1"/>
          </p:cNvSpPr>
          <p:nvPr/>
        </p:nvSpPr>
        <p:spPr bwMode="auto">
          <a:xfrm>
            <a:off x="4619625" y="4186238"/>
            <a:ext cx="1238250"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“CAGTG”</a:t>
            </a:r>
          </a:p>
        </p:txBody>
      </p:sp>
      <p:sp>
        <p:nvSpPr>
          <p:cNvPr id="784425" name="Text Box 41"/>
          <p:cNvSpPr txBox="1">
            <a:spLocks noChangeArrowheads="1"/>
          </p:cNvSpPr>
          <p:nvPr/>
        </p:nvSpPr>
        <p:spPr bwMode="auto">
          <a:xfrm>
            <a:off x="4800600" y="2895600"/>
            <a:ext cx="1273175" cy="673100"/>
          </a:xfrm>
          <a:prstGeom prst="rect">
            <a:avLst/>
          </a:prstGeom>
          <a:solidFill>
            <a:srgbClr val="FFCC00"/>
          </a:solid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4426" name="Oval 42"/>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4427" name="Oval 43"/>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4428" name="AutoShape 44"/>
          <p:cNvCxnSpPr>
            <a:cxnSpLocks noChangeShapeType="1"/>
            <a:stCxn id="784426" idx="6"/>
            <a:endCxn id="784423"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84429" name="AutoShape 45"/>
          <p:cNvCxnSpPr>
            <a:cxnSpLocks noChangeShapeType="1"/>
            <a:stCxn id="784427" idx="6"/>
            <a:endCxn id="784424"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cxnSp>
        <p:nvCxnSpPr>
          <p:cNvPr id="784430" name="AutoShape 46"/>
          <p:cNvCxnSpPr>
            <a:cxnSpLocks noChangeShapeType="1"/>
            <a:stCxn id="784416" idx="4"/>
            <a:endCxn id="784417"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84431" name="Text Box 47"/>
          <p:cNvSpPr txBox="1">
            <a:spLocks noChangeArrowheads="1"/>
          </p:cNvSpPr>
          <p:nvPr/>
        </p:nvSpPr>
        <p:spPr bwMode="auto">
          <a:xfrm>
            <a:off x="6164263" y="5815013"/>
            <a:ext cx="714375"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“Elf”</a:t>
            </a:r>
          </a:p>
        </p:txBody>
      </p:sp>
      <p:sp>
        <p:nvSpPr>
          <p:cNvPr id="784432" name="Text Box 48"/>
          <p:cNvSpPr txBox="1">
            <a:spLocks noChangeArrowheads="1"/>
          </p:cNvSpPr>
          <p:nvPr/>
        </p:nvSpPr>
        <p:spPr bwMode="auto">
          <a:xfrm>
            <a:off x="5872163" y="6319838"/>
            <a:ext cx="1260475"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“CGGTG”</a:t>
            </a:r>
          </a:p>
        </p:txBody>
      </p:sp>
      <p:sp>
        <p:nvSpPr>
          <p:cNvPr id="784433" name="Text Box 49"/>
          <p:cNvSpPr txBox="1">
            <a:spLocks noChangeArrowheads="1"/>
          </p:cNvSpPr>
          <p:nvPr/>
        </p:nvSpPr>
        <p:spPr bwMode="auto">
          <a:xfrm>
            <a:off x="5715000" y="4800600"/>
            <a:ext cx="1273175" cy="673100"/>
          </a:xfrm>
          <a:prstGeom prst="rect">
            <a:avLst/>
          </a:prstGeom>
          <a:solidFill>
            <a:srgbClr val="FFCC00"/>
          </a:solid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4434" name="Oval 50"/>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4435" name="Oval 51"/>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4436" name="AutoShape 52"/>
          <p:cNvCxnSpPr>
            <a:cxnSpLocks noChangeShapeType="1"/>
            <a:stCxn id="784434" idx="6"/>
            <a:endCxn id="784431"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84437" name="AutoShape 53"/>
          <p:cNvCxnSpPr>
            <a:cxnSpLocks noChangeShapeType="1"/>
            <a:stCxn id="784435" idx="6"/>
            <a:endCxn id="784432"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84438" name="Text Box 54"/>
          <p:cNvSpPr txBox="1">
            <a:spLocks noChangeArrowheads="1"/>
          </p:cNvSpPr>
          <p:nvPr/>
        </p:nvSpPr>
        <p:spPr bwMode="auto">
          <a:xfrm>
            <a:off x="7785100" y="5756275"/>
            <a:ext cx="935038" cy="398463"/>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“Frog”</a:t>
            </a:r>
          </a:p>
        </p:txBody>
      </p:sp>
      <p:sp>
        <p:nvSpPr>
          <p:cNvPr id="784439" name="Text Box 55"/>
          <p:cNvSpPr txBox="1">
            <a:spLocks noChangeArrowheads="1"/>
          </p:cNvSpPr>
          <p:nvPr/>
        </p:nvSpPr>
        <p:spPr bwMode="auto">
          <a:xfrm>
            <a:off x="7613650" y="6261100"/>
            <a:ext cx="1238250" cy="398463"/>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“CGATG”</a:t>
            </a:r>
          </a:p>
        </p:txBody>
      </p:sp>
      <p:sp>
        <p:nvSpPr>
          <p:cNvPr id="784440" name="Text Box 56"/>
          <p:cNvSpPr txBox="1">
            <a:spLocks noChangeArrowheads="1"/>
          </p:cNvSpPr>
          <p:nvPr/>
        </p:nvSpPr>
        <p:spPr bwMode="auto">
          <a:xfrm>
            <a:off x="7445375" y="4741863"/>
            <a:ext cx="1273175" cy="673100"/>
          </a:xfrm>
          <a:prstGeom prst="rect">
            <a:avLst/>
          </a:prstGeom>
          <a:solidFill>
            <a:srgbClr val="FFCC00"/>
          </a:solid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4441" name="Oval 57"/>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4442" name="Oval 58"/>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4443" name="AutoShape 59"/>
          <p:cNvCxnSpPr>
            <a:cxnSpLocks noChangeShapeType="1"/>
            <a:stCxn id="784441" idx="6"/>
            <a:endCxn id="784438"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84444" name="AutoShape 60"/>
          <p:cNvCxnSpPr>
            <a:cxnSpLocks noChangeShapeType="1"/>
            <a:stCxn id="784442" idx="6"/>
            <a:endCxn id="784439"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84445" name="AutoShape 61"/>
          <p:cNvSpPr>
            <a:spLocks/>
          </p:cNvSpPr>
          <p:nvPr/>
        </p:nvSpPr>
        <p:spPr bwMode="auto">
          <a:xfrm>
            <a:off x="685800" y="1371600"/>
            <a:ext cx="381000" cy="1676400"/>
          </a:xfrm>
          <a:prstGeom prst="leftBrace">
            <a:avLst>
              <a:gd name="adj1" fmla="val 36667"/>
              <a:gd name="adj2" fmla="val 50000"/>
            </a:avLst>
          </a:prstGeom>
          <a:noFill/>
          <a:ln w="31750">
            <a:solidFill>
              <a:schemeClr val="accent2"/>
            </a:solidFill>
            <a:round/>
            <a:headEnd/>
            <a:tailEnd/>
          </a:ln>
          <a:effectLst/>
        </p:spPr>
        <p:txBody>
          <a:bodyPr anchor="ctr">
            <a:spAutoFit/>
          </a:bodyPr>
          <a:lstStyle/>
          <a:p>
            <a:endParaRPr lang="en-US"/>
          </a:p>
        </p:txBody>
      </p:sp>
      <p:sp>
        <p:nvSpPr>
          <p:cNvPr id="784446" name="Text Box 62"/>
          <p:cNvSpPr txBox="1">
            <a:spLocks noChangeArrowheads="1"/>
          </p:cNvSpPr>
          <p:nvPr/>
        </p:nvSpPr>
        <p:spPr bwMode="auto">
          <a:xfrm>
            <a:off x="574675" y="227013"/>
            <a:ext cx="2352675" cy="366712"/>
          </a:xfrm>
          <a:prstGeom prst="rect">
            <a:avLst/>
          </a:prstGeom>
          <a:noFill/>
          <a:ln w="31750">
            <a:noFill/>
            <a:miter lim="800000"/>
            <a:headEnd/>
            <a:tailEnd/>
          </a:ln>
          <a:effectLst/>
        </p:spPr>
        <p:txBody>
          <a:bodyPr wrap="none">
            <a:spAutoFit/>
          </a:bodyPr>
          <a:lstStyle/>
          <a:p>
            <a:pPr algn="ctr"/>
            <a:r>
              <a:rPr lang="en-US" sz="1800"/>
              <a:t>Garbage Collection</a:t>
            </a:r>
          </a:p>
        </p:txBody>
      </p:sp>
      <p:sp>
        <p:nvSpPr>
          <p:cNvPr id="784447" name="Text Box 63"/>
          <p:cNvSpPr txBox="1">
            <a:spLocks noChangeArrowheads="1"/>
          </p:cNvSpPr>
          <p:nvPr/>
        </p:nvSpPr>
        <p:spPr bwMode="auto">
          <a:xfrm>
            <a:off x="8001000" y="4191000"/>
            <a:ext cx="7620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4448" name="Oval 64"/>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4449" name="AutoShape 65"/>
          <p:cNvCxnSpPr>
            <a:cxnSpLocks noChangeShapeType="1"/>
            <a:stCxn id="784448" idx="2"/>
            <a:endCxn id="784425"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84450" name="Text Box 66"/>
          <p:cNvSpPr txBox="1">
            <a:spLocks noChangeArrowheads="1"/>
          </p:cNvSpPr>
          <p:nvPr/>
        </p:nvSpPr>
        <p:spPr bwMode="auto">
          <a:xfrm>
            <a:off x="881063" y="27384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784451" name="Oval 67"/>
          <p:cNvSpPr>
            <a:spLocks noChangeArrowheads="1"/>
          </p:cNvSpPr>
          <p:nvPr/>
        </p:nvSpPr>
        <p:spPr bwMode="auto">
          <a:xfrm>
            <a:off x="3409950" y="1336675"/>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84452" name="Oval 68"/>
          <p:cNvSpPr>
            <a:spLocks noChangeArrowheads="1"/>
          </p:cNvSpPr>
          <p:nvPr/>
        </p:nvSpPr>
        <p:spPr bwMode="auto">
          <a:xfrm>
            <a:off x="3411538" y="1930400"/>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84453" name="Oval 69"/>
          <p:cNvSpPr>
            <a:spLocks noChangeArrowheads="1"/>
          </p:cNvSpPr>
          <p:nvPr/>
        </p:nvSpPr>
        <p:spPr bwMode="auto">
          <a:xfrm>
            <a:off x="3414713" y="2535238"/>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1" name="Text Box 70"/>
          <p:cNvSpPr txBox="1">
            <a:spLocks noChangeArrowheads="1"/>
          </p:cNvSpPr>
          <p:nvPr/>
        </p:nvSpPr>
        <p:spPr bwMode="auto">
          <a:xfrm>
            <a:off x="144463" y="3470275"/>
            <a:ext cx="6057812" cy="3170099"/>
          </a:xfrm>
          <a:prstGeom prst="rect">
            <a:avLst/>
          </a:prstGeom>
          <a:noFill/>
          <a:ln w="31750">
            <a:noFill/>
            <a:miter lim="800000"/>
            <a:headEnd/>
            <a:tailEnd/>
          </a:ln>
          <a:effectLst/>
        </p:spPr>
        <p:txBody>
          <a:bodyPr wrap="none">
            <a:spAutoFit/>
          </a:bodyPr>
          <a:lstStyle/>
          <a:p>
            <a:r>
              <a:rPr lang="en-US" sz="2000" dirty="0"/>
              <a:t>   </a:t>
            </a:r>
            <a:r>
              <a:rPr lang="en-US" sz="2000" dirty="0">
                <a:solidFill>
                  <a:srgbClr val="FF6600"/>
                </a:solidFill>
              </a:rPr>
              <a:t>active</a:t>
            </a:r>
            <a:r>
              <a:rPr lang="en-US" sz="2000" dirty="0"/>
              <a:t> = all objects on stack</a:t>
            </a:r>
          </a:p>
          <a:p>
            <a:r>
              <a:rPr lang="en-US" sz="2000" dirty="0"/>
              <a:t>   while (!</a:t>
            </a:r>
            <a:r>
              <a:rPr lang="en-US" sz="2000" dirty="0" err="1"/>
              <a:t>active.isEmpty</a:t>
            </a:r>
            <a:r>
              <a:rPr lang="en-US" sz="2000" dirty="0"/>
              <a:t> ()) </a:t>
            </a:r>
          </a:p>
          <a:p>
            <a:r>
              <a:rPr lang="en-US" sz="2000" dirty="0"/>
              <a:t>       </a:t>
            </a:r>
            <a:r>
              <a:rPr lang="en-US" sz="2000" dirty="0" err="1">
                <a:solidFill>
                  <a:srgbClr val="66FF33"/>
                </a:solidFill>
              </a:rPr>
              <a:t>newactive</a:t>
            </a:r>
            <a:r>
              <a:rPr lang="en-US" sz="2000" dirty="0"/>
              <a:t> = { }</a:t>
            </a:r>
          </a:p>
          <a:p>
            <a:r>
              <a:rPr lang="en-US" sz="2000" dirty="0"/>
              <a:t>       </a:t>
            </a:r>
            <a:r>
              <a:rPr lang="en-US" sz="2000" dirty="0" err="1"/>
              <a:t>foreach</a:t>
            </a:r>
            <a:r>
              <a:rPr lang="en-US" sz="2000" dirty="0"/>
              <a:t> (Object a in active) </a:t>
            </a:r>
          </a:p>
          <a:p>
            <a:r>
              <a:rPr lang="en-US" sz="2000" dirty="0"/>
              <a:t>            mark a as reachable (non-garbage)</a:t>
            </a:r>
          </a:p>
          <a:p>
            <a:r>
              <a:rPr lang="en-US" sz="2000" dirty="0"/>
              <a:t>            </a:t>
            </a:r>
            <a:r>
              <a:rPr lang="en-US" sz="2000" dirty="0" err="1"/>
              <a:t>foreach</a:t>
            </a:r>
            <a:r>
              <a:rPr lang="en-US" sz="2000" dirty="0"/>
              <a:t> (Object o that a points to) </a:t>
            </a:r>
          </a:p>
          <a:p>
            <a:r>
              <a:rPr lang="en-US" sz="2000" dirty="0"/>
              <a:t>                if o is not marked</a:t>
            </a:r>
          </a:p>
          <a:p>
            <a:r>
              <a:rPr lang="en-US" sz="2000" dirty="0"/>
              <a:t>                    </a:t>
            </a:r>
            <a:r>
              <a:rPr lang="en-US" sz="2000" dirty="0" err="1"/>
              <a:t>newactive</a:t>
            </a:r>
            <a:r>
              <a:rPr lang="en-US" sz="2000" dirty="0"/>
              <a:t> = </a:t>
            </a:r>
            <a:r>
              <a:rPr lang="en-US" sz="2000" dirty="0" err="1"/>
              <a:t>newactive</a:t>
            </a:r>
            <a:r>
              <a:rPr lang="en-US" sz="2000" dirty="0"/>
              <a:t> U { o }</a:t>
            </a:r>
          </a:p>
          <a:p>
            <a:r>
              <a:rPr lang="en-US" sz="2000" dirty="0"/>
              <a:t>      </a:t>
            </a:r>
            <a:r>
              <a:rPr lang="en-US" sz="1800" dirty="0">
                <a:solidFill>
                  <a:srgbClr val="FF6600"/>
                </a:solidFill>
              </a:rPr>
              <a:t>active</a:t>
            </a:r>
            <a:r>
              <a:rPr lang="en-US" sz="1800" dirty="0"/>
              <a:t> = </a:t>
            </a:r>
            <a:r>
              <a:rPr lang="en-US" sz="1800" dirty="0" err="1">
                <a:solidFill>
                  <a:srgbClr val="66FF33"/>
                </a:solidFill>
              </a:rPr>
              <a:t>newactive</a:t>
            </a:r>
            <a:r>
              <a:rPr lang="en-US" sz="2000" dirty="0"/>
              <a:t> </a:t>
            </a:r>
            <a:endParaRPr lang="en-US" sz="2000" dirty="0" smtClean="0"/>
          </a:p>
          <a:p>
            <a:r>
              <a:rPr lang="en-US" sz="2000" b="1" dirty="0" smtClean="0"/>
              <a:t>      sweep () // remove unmarked objects on heap</a:t>
            </a: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ChangeArrowheads="1"/>
          </p:cNvSpPr>
          <p:nvPr/>
        </p:nvSpPr>
        <p:spPr bwMode="auto">
          <a:xfrm>
            <a:off x="2841625" y="1136650"/>
            <a:ext cx="1447800" cy="1835150"/>
          </a:xfrm>
          <a:prstGeom prst="rect">
            <a:avLst/>
          </a:prstGeom>
          <a:noFill/>
          <a:ln w="31750">
            <a:solidFill>
              <a:schemeClr val="accent2"/>
            </a:solidFill>
            <a:miter lim="800000"/>
            <a:headEnd/>
            <a:tailEnd/>
          </a:ln>
          <a:effectLst/>
        </p:spPr>
        <p:txBody>
          <a:bodyPr anchor="ctr">
            <a:spAutoFit/>
          </a:bodyPr>
          <a:lstStyle/>
          <a:p>
            <a:endParaRPr lang="en-US"/>
          </a:p>
        </p:txBody>
      </p:sp>
      <p:sp>
        <p:nvSpPr>
          <p:cNvPr id="785411" name="Line 3"/>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5412" name="Line 4"/>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5413" name="Text Box 5"/>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85414" name="Line 6"/>
          <p:cNvSpPr>
            <a:spLocks noChangeShapeType="1"/>
          </p:cNvSpPr>
          <p:nvPr/>
        </p:nvSpPr>
        <p:spPr bwMode="auto">
          <a:xfrm>
            <a:off x="2441575" y="29448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5415" name="Line 7"/>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5416" name="Text Box 8"/>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85417" name="Text Box 9"/>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85418" name="Text Box 10"/>
          <p:cNvSpPr txBox="1">
            <a:spLocks noChangeArrowheads="1"/>
          </p:cNvSpPr>
          <p:nvPr/>
        </p:nvSpPr>
        <p:spPr bwMode="auto">
          <a:xfrm>
            <a:off x="6850063" y="1903413"/>
            <a:ext cx="1000125" cy="398462"/>
          </a:xfrm>
          <a:prstGeom prst="rect">
            <a:avLst/>
          </a:prstGeom>
          <a:noFill/>
          <a:ln w="31750">
            <a:solidFill>
              <a:schemeClr val="accent2"/>
            </a:solidFill>
            <a:miter lim="800000"/>
            <a:headEnd/>
            <a:tailEnd/>
          </a:ln>
          <a:effectLst/>
        </p:spPr>
        <p:txBody>
          <a:bodyPr wrap="none">
            <a:spAutoFit/>
          </a:bodyPr>
          <a:lstStyle/>
          <a:p>
            <a:pPr algn="ctr"/>
            <a:r>
              <a:rPr lang="en-US" sz="1800"/>
              <a:t>“Duck”</a:t>
            </a:r>
          </a:p>
        </p:txBody>
      </p:sp>
      <p:sp>
        <p:nvSpPr>
          <p:cNvPr id="785419" name="Text Box 11"/>
          <p:cNvSpPr txBox="1">
            <a:spLocks noChangeArrowheads="1"/>
          </p:cNvSpPr>
          <p:nvPr/>
        </p:nvSpPr>
        <p:spPr bwMode="auto">
          <a:xfrm>
            <a:off x="6891338" y="2484438"/>
            <a:ext cx="1216025" cy="398462"/>
          </a:xfrm>
          <a:prstGeom prst="rect">
            <a:avLst/>
          </a:prstGeom>
          <a:noFill/>
          <a:ln w="31750">
            <a:solidFill>
              <a:schemeClr val="accent2"/>
            </a:solidFill>
            <a:miter lim="800000"/>
            <a:headEnd/>
            <a:tailEnd/>
          </a:ln>
          <a:effectLst/>
        </p:spPr>
        <p:txBody>
          <a:bodyPr wrap="none">
            <a:spAutoFit/>
          </a:bodyPr>
          <a:lstStyle/>
          <a:p>
            <a:pPr algn="ctr"/>
            <a:r>
              <a:rPr lang="en-US" sz="1800"/>
              <a:t>“CATAG”</a:t>
            </a:r>
          </a:p>
        </p:txBody>
      </p:sp>
      <p:sp>
        <p:nvSpPr>
          <p:cNvPr id="785420" name="Text Box 12"/>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85421" name="Text Box 13"/>
          <p:cNvSpPr txBox="1">
            <a:spLocks noChangeArrowheads="1"/>
          </p:cNvSpPr>
          <p:nvPr/>
        </p:nvSpPr>
        <p:spPr bwMode="auto">
          <a:xfrm>
            <a:off x="5902325" y="917575"/>
            <a:ext cx="1273175" cy="673100"/>
          </a:xfrm>
          <a:prstGeom prst="rect">
            <a:avLst/>
          </a:prstGeom>
          <a:no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5422" name="Oval 14"/>
          <p:cNvSpPr>
            <a:spLocks noChangeArrowheads="1"/>
          </p:cNvSpPr>
          <p:nvPr/>
        </p:nvSpPr>
        <p:spPr bwMode="auto">
          <a:xfrm>
            <a:off x="6965950" y="1062038"/>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5423" name="Oval 15"/>
          <p:cNvSpPr>
            <a:spLocks noChangeArrowheads="1"/>
          </p:cNvSpPr>
          <p:nvPr/>
        </p:nvSpPr>
        <p:spPr bwMode="auto">
          <a:xfrm>
            <a:off x="6973888" y="1387475"/>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5424" name="AutoShape 16"/>
          <p:cNvCxnSpPr>
            <a:cxnSpLocks noChangeShapeType="1"/>
            <a:stCxn id="785422" idx="6"/>
            <a:endCxn id="785418"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85425" name="AutoShape 17"/>
          <p:cNvCxnSpPr>
            <a:cxnSpLocks noChangeShapeType="1"/>
            <a:stCxn id="785423" idx="6"/>
            <a:endCxn id="785419"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85426" name="Line 18"/>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5427" name="Text Box 19"/>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85428" name="Text Box 20"/>
          <p:cNvSpPr txBox="1">
            <a:spLocks noChangeArrowheads="1"/>
          </p:cNvSpPr>
          <p:nvPr/>
        </p:nvSpPr>
        <p:spPr bwMode="auto">
          <a:xfrm>
            <a:off x="5754688" y="381000"/>
            <a:ext cx="1104900" cy="398463"/>
          </a:xfrm>
          <a:prstGeom prst="rect">
            <a:avLst/>
          </a:prstGeom>
          <a:noFill/>
          <a:ln w="31750">
            <a:solidFill>
              <a:schemeClr val="accent2"/>
            </a:solidFill>
            <a:miter lim="800000"/>
            <a:headEnd/>
            <a:tailEnd/>
          </a:ln>
          <a:effectLst/>
        </p:spPr>
        <p:txBody>
          <a:bodyPr>
            <a:spAutoFit/>
          </a:bodyPr>
          <a:lstStyle/>
          <a:p>
            <a:endParaRPr lang="en-US" sz="1800"/>
          </a:p>
        </p:txBody>
      </p:sp>
      <p:sp>
        <p:nvSpPr>
          <p:cNvPr id="785429" name="Text Box 21"/>
          <p:cNvSpPr txBox="1">
            <a:spLocks noChangeArrowheads="1"/>
          </p:cNvSpPr>
          <p:nvPr/>
        </p:nvSpPr>
        <p:spPr bwMode="auto">
          <a:xfrm>
            <a:off x="993775" y="2435225"/>
            <a:ext cx="1862138" cy="366713"/>
          </a:xfrm>
          <a:prstGeom prst="rect">
            <a:avLst/>
          </a:prstGeom>
          <a:noFill/>
          <a:ln w="31750">
            <a:noFill/>
            <a:miter lim="800000"/>
            <a:headEnd/>
            <a:tailEnd/>
          </a:ln>
          <a:effectLst/>
        </p:spPr>
        <p:txBody>
          <a:bodyPr wrap="none">
            <a:spAutoFit/>
          </a:bodyPr>
          <a:lstStyle/>
          <a:p>
            <a:pPr algn="ctr"/>
            <a:r>
              <a:rPr lang="en-US" sz="1800"/>
              <a:t>ss: SpeciesSet</a:t>
            </a:r>
          </a:p>
        </p:txBody>
      </p:sp>
      <p:sp>
        <p:nvSpPr>
          <p:cNvPr id="785430" name="Oval 22"/>
          <p:cNvSpPr>
            <a:spLocks noChangeArrowheads="1"/>
          </p:cNvSpPr>
          <p:nvPr/>
        </p:nvSpPr>
        <p:spPr bwMode="auto">
          <a:xfrm>
            <a:off x="6248400" y="536575"/>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5431" name="Text Box 23"/>
          <p:cNvSpPr txBox="1">
            <a:spLocks noChangeArrowheads="1"/>
          </p:cNvSpPr>
          <p:nvPr/>
        </p:nvSpPr>
        <p:spPr bwMode="auto">
          <a:xfrm>
            <a:off x="7656513" y="452438"/>
            <a:ext cx="1096962" cy="398462"/>
          </a:xfrm>
          <a:prstGeom prst="rect">
            <a:avLst/>
          </a:prstGeom>
          <a:noFill/>
          <a:ln w="31750">
            <a:solidFill>
              <a:schemeClr val="accent2"/>
            </a:solidFill>
            <a:miter lim="800000"/>
            <a:headEnd/>
            <a:tailEnd/>
          </a:ln>
          <a:effectLst/>
        </p:spPr>
        <p:txBody>
          <a:bodyPr wrap="none">
            <a:spAutoFit/>
          </a:bodyPr>
          <a:lstStyle/>
          <a:p>
            <a:pPr algn="ctr"/>
            <a:r>
              <a:rPr lang="en-US" sz="1800"/>
              <a:t>“in.spc”</a:t>
            </a:r>
          </a:p>
        </p:txBody>
      </p:sp>
      <p:cxnSp>
        <p:nvCxnSpPr>
          <p:cNvPr id="785432" name="AutoShape 24"/>
          <p:cNvCxnSpPr>
            <a:cxnSpLocks noChangeShapeType="1"/>
            <a:stCxn id="785430" idx="0"/>
            <a:endCxn id="785431"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cxnSp>
        <p:nvCxnSpPr>
          <p:cNvPr id="785433" name="AutoShape 25"/>
          <p:cNvCxnSpPr>
            <a:cxnSpLocks noChangeShapeType="1"/>
            <a:endCxn id="785428"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85434" name="AutoShape 26"/>
          <p:cNvCxnSpPr>
            <a:cxnSpLocks noChangeShapeType="1"/>
            <a:endCxn id="785421"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85435" name="Text Box 27"/>
          <p:cNvSpPr txBox="1">
            <a:spLocks noChangeArrowheads="1"/>
          </p:cNvSpPr>
          <p:nvPr/>
        </p:nvSpPr>
        <p:spPr bwMode="auto">
          <a:xfrm>
            <a:off x="5638800" y="2209800"/>
            <a:ext cx="914400" cy="398463"/>
          </a:xfrm>
          <a:prstGeom prst="rect">
            <a:avLst/>
          </a:prstGeom>
          <a:noFill/>
          <a:ln w="31750">
            <a:solidFill>
              <a:schemeClr val="accent2"/>
            </a:solidFill>
            <a:miter lim="800000"/>
            <a:headEnd/>
            <a:tailEnd/>
          </a:ln>
          <a:effectLst/>
        </p:spPr>
        <p:txBody>
          <a:bodyPr>
            <a:spAutoFit/>
          </a:bodyPr>
          <a:lstStyle/>
          <a:p>
            <a:r>
              <a:rPr lang="en-US" sz="1800"/>
              <a:t>els: </a:t>
            </a:r>
          </a:p>
        </p:txBody>
      </p:sp>
      <p:cxnSp>
        <p:nvCxnSpPr>
          <p:cNvPr id="785436" name="AutoShape 28"/>
          <p:cNvCxnSpPr>
            <a:cxnSpLocks noChangeShapeType="1"/>
            <a:endCxn id="785435"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85437" name="Oval 29"/>
          <p:cNvSpPr>
            <a:spLocks noChangeArrowheads="1"/>
          </p:cNvSpPr>
          <p:nvPr/>
        </p:nvSpPr>
        <p:spPr bwMode="auto">
          <a:xfrm>
            <a:off x="6324600" y="2362200"/>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5438" name="Text Box 30"/>
          <p:cNvSpPr txBox="1">
            <a:spLocks noChangeArrowheads="1"/>
          </p:cNvSpPr>
          <p:nvPr/>
        </p:nvSpPr>
        <p:spPr bwMode="auto">
          <a:xfrm>
            <a:off x="6553200" y="4191000"/>
            <a:ext cx="685800" cy="398463"/>
          </a:xfrm>
          <a:prstGeom prst="rect">
            <a:avLst/>
          </a:prstGeom>
          <a:noFill/>
          <a:ln w="31750">
            <a:solidFill>
              <a:schemeClr val="accent2"/>
            </a:solidFill>
            <a:miter lim="800000"/>
            <a:headEnd/>
            <a:tailEnd/>
          </a:ln>
          <a:effectLst/>
        </p:spPr>
        <p:txBody>
          <a:bodyPr>
            <a:spAutoFit/>
          </a:bodyPr>
          <a:lstStyle/>
          <a:p>
            <a:endParaRPr lang="en-US" sz="1800"/>
          </a:p>
        </p:txBody>
      </p:sp>
      <p:sp>
        <p:nvSpPr>
          <p:cNvPr id="785439" name="Text Box 31"/>
          <p:cNvSpPr txBox="1">
            <a:spLocks noChangeArrowheads="1"/>
          </p:cNvSpPr>
          <p:nvPr/>
        </p:nvSpPr>
        <p:spPr bwMode="auto">
          <a:xfrm>
            <a:off x="7239000" y="4191000"/>
            <a:ext cx="762000" cy="398463"/>
          </a:xfrm>
          <a:prstGeom prst="rect">
            <a:avLst/>
          </a:prstGeom>
          <a:noFill/>
          <a:ln w="31750">
            <a:solidFill>
              <a:schemeClr val="accent2"/>
            </a:solidFill>
            <a:miter lim="800000"/>
            <a:headEnd/>
            <a:tailEnd/>
          </a:ln>
          <a:effectLst/>
        </p:spPr>
        <p:txBody>
          <a:bodyPr>
            <a:spAutoFit/>
          </a:bodyPr>
          <a:lstStyle/>
          <a:p>
            <a:endParaRPr lang="en-US" sz="1800"/>
          </a:p>
        </p:txBody>
      </p:sp>
      <p:sp>
        <p:nvSpPr>
          <p:cNvPr id="785440" name="Oval 32"/>
          <p:cNvSpPr>
            <a:spLocks noChangeArrowheads="1"/>
          </p:cNvSpPr>
          <p:nvPr/>
        </p:nvSpPr>
        <p:spPr bwMode="auto">
          <a:xfrm>
            <a:off x="6781800" y="4343400"/>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5441" name="Oval 33"/>
          <p:cNvSpPr>
            <a:spLocks noChangeArrowheads="1"/>
          </p:cNvSpPr>
          <p:nvPr/>
        </p:nvSpPr>
        <p:spPr bwMode="auto">
          <a:xfrm>
            <a:off x="7620000" y="4343400"/>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5442" name="AutoShape 34"/>
          <p:cNvCxnSpPr>
            <a:cxnSpLocks noChangeShapeType="1"/>
            <a:stCxn id="785440" idx="4"/>
            <a:endCxn id="785454"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85443" name="AutoShape 35"/>
          <p:cNvCxnSpPr>
            <a:cxnSpLocks noChangeShapeType="1"/>
            <a:stCxn id="785441"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85444" name="Text Box 36"/>
          <p:cNvSpPr txBox="1">
            <a:spLocks noChangeArrowheads="1"/>
          </p:cNvSpPr>
          <p:nvPr/>
        </p:nvSpPr>
        <p:spPr bwMode="auto">
          <a:xfrm>
            <a:off x="4824413" y="3652838"/>
            <a:ext cx="968375" cy="398462"/>
          </a:xfrm>
          <a:prstGeom prst="rect">
            <a:avLst/>
          </a:prstGeom>
          <a:noFill/>
          <a:ln w="31750">
            <a:solidFill>
              <a:schemeClr val="accent2"/>
            </a:solidFill>
            <a:miter lim="800000"/>
            <a:headEnd/>
            <a:tailEnd/>
          </a:ln>
          <a:effectLst/>
        </p:spPr>
        <p:txBody>
          <a:bodyPr wrap="none">
            <a:spAutoFit/>
          </a:bodyPr>
          <a:lstStyle/>
          <a:p>
            <a:pPr algn="ctr"/>
            <a:r>
              <a:rPr lang="en-US" sz="1800"/>
              <a:t>“Goat”</a:t>
            </a:r>
          </a:p>
        </p:txBody>
      </p:sp>
      <p:sp>
        <p:nvSpPr>
          <p:cNvPr id="785445" name="Text Box 37"/>
          <p:cNvSpPr txBox="1">
            <a:spLocks noChangeArrowheads="1"/>
          </p:cNvSpPr>
          <p:nvPr/>
        </p:nvSpPr>
        <p:spPr bwMode="auto">
          <a:xfrm>
            <a:off x="4619625" y="4186238"/>
            <a:ext cx="1238250" cy="398462"/>
          </a:xfrm>
          <a:prstGeom prst="rect">
            <a:avLst/>
          </a:prstGeom>
          <a:noFill/>
          <a:ln w="31750">
            <a:solidFill>
              <a:schemeClr val="accent2"/>
            </a:solidFill>
            <a:miter lim="800000"/>
            <a:headEnd/>
            <a:tailEnd/>
          </a:ln>
          <a:effectLst/>
        </p:spPr>
        <p:txBody>
          <a:bodyPr wrap="none">
            <a:spAutoFit/>
          </a:bodyPr>
          <a:lstStyle/>
          <a:p>
            <a:pPr algn="ctr"/>
            <a:r>
              <a:rPr lang="en-US" sz="1800"/>
              <a:t>“CAGTG”</a:t>
            </a:r>
          </a:p>
        </p:txBody>
      </p:sp>
      <p:sp>
        <p:nvSpPr>
          <p:cNvPr id="785446" name="Text Box 38"/>
          <p:cNvSpPr txBox="1">
            <a:spLocks noChangeArrowheads="1"/>
          </p:cNvSpPr>
          <p:nvPr/>
        </p:nvSpPr>
        <p:spPr bwMode="auto">
          <a:xfrm>
            <a:off x="4800600" y="2895600"/>
            <a:ext cx="1273175" cy="673100"/>
          </a:xfrm>
          <a:prstGeom prst="rect">
            <a:avLst/>
          </a:prstGeom>
          <a:no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5447" name="Oval 39"/>
          <p:cNvSpPr>
            <a:spLocks noChangeArrowheads="1"/>
          </p:cNvSpPr>
          <p:nvPr/>
        </p:nvSpPr>
        <p:spPr bwMode="auto">
          <a:xfrm>
            <a:off x="5867400" y="3013075"/>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5448" name="Oval 40"/>
          <p:cNvSpPr>
            <a:spLocks noChangeArrowheads="1"/>
          </p:cNvSpPr>
          <p:nvPr/>
        </p:nvSpPr>
        <p:spPr bwMode="auto">
          <a:xfrm>
            <a:off x="5875338" y="3338513"/>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5449" name="AutoShape 41"/>
          <p:cNvCxnSpPr>
            <a:cxnSpLocks noChangeShapeType="1"/>
            <a:stCxn id="785447" idx="6"/>
            <a:endCxn id="785444"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85450" name="AutoShape 42"/>
          <p:cNvCxnSpPr>
            <a:cxnSpLocks noChangeShapeType="1"/>
            <a:stCxn id="785448" idx="6"/>
            <a:endCxn id="785445"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cxnSp>
        <p:nvCxnSpPr>
          <p:cNvPr id="785451" name="AutoShape 43"/>
          <p:cNvCxnSpPr>
            <a:cxnSpLocks noChangeShapeType="1"/>
            <a:stCxn id="785437" idx="4"/>
            <a:endCxn id="785438"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85452" name="Text Box 44"/>
          <p:cNvSpPr txBox="1">
            <a:spLocks noChangeArrowheads="1"/>
          </p:cNvSpPr>
          <p:nvPr/>
        </p:nvSpPr>
        <p:spPr bwMode="auto">
          <a:xfrm>
            <a:off x="6164263" y="5815013"/>
            <a:ext cx="714375" cy="398462"/>
          </a:xfrm>
          <a:prstGeom prst="rect">
            <a:avLst/>
          </a:prstGeom>
          <a:noFill/>
          <a:ln w="31750">
            <a:solidFill>
              <a:schemeClr val="accent2"/>
            </a:solidFill>
            <a:miter lim="800000"/>
            <a:headEnd/>
            <a:tailEnd/>
          </a:ln>
          <a:effectLst/>
        </p:spPr>
        <p:txBody>
          <a:bodyPr wrap="none">
            <a:spAutoFit/>
          </a:bodyPr>
          <a:lstStyle/>
          <a:p>
            <a:pPr algn="ctr"/>
            <a:r>
              <a:rPr lang="en-US" sz="1800"/>
              <a:t>“Elf”</a:t>
            </a:r>
          </a:p>
        </p:txBody>
      </p:sp>
      <p:sp>
        <p:nvSpPr>
          <p:cNvPr id="785453" name="Text Box 45"/>
          <p:cNvSpPr txBox="1">
            <a:spLocks noChangeArrowheads="1"/>
          </p:cNvSpPr>
          <p:nvPr/>
        </p:nvSpPr>
        <p:spPr bwMode="auto">
          <a:xfrm>
            <a:off x="5872163" y="6319838"/>
            <a:ext cx="1260475" cy="398462"/>
          </a:xfrm>
          <a:prstGeom prst="rect">
            <a:avLst/>
          </a:prstGeom>
          <a:noFill/>
          <a:ln w="31750">
            <a:solidFill>
              <a:schemeClr val="accent2"/>
            </a:solidFill>
            <a:miter lim="800000"/>
            <a:headEnd/>
            <a:tailEnd/>
          </a:ln>
          <a:effectLst/>
        </p:spPr>
        <p:txBody>
          <a:bodyPr wrap="none">
            <a:spAutoFit/>
          </a:bodyPr>
          <a:lstStyle/>
          <a:p>
            <a:pPr algn="ctr"/>
            <a:r>
              <a:rPr lang="en-US" sz="1800"/>
              <a:t>“CGGTG”</a:t>
            </a:r>
          </a:p>
        </p:txBody>
      </p:sp>
      <p:sp>
        <p:nvSpPr>
          <p:cNvPr id="785454" name="Text Box 46"/>
          <p:cNvSpPr txBox="1">
            <a:spLocks noChangeArrowheads="1"/>
          </p:cNvSpPr>
          <p:nvPr/>
        </p:nvSpPr>
        <p:spPr bwMode="auto">
          <a:xfrm>
            <a:off x="5715000" y="4800600"/>
            <a:ext cx="1273175" cy="673100"/>
          </a:xfrm>
          <a:prstGeom prst="rect">
            <a:avLst/>
          </a:prstGeom>
          <a:no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5455" name="Oval 47"/>
          <p:cNvSpPr>
            <a:spLocks noChangeArrowheads="1"/>
          </p:cNvSpPr>
          <p:nvPr/>
        </p:nvSpPr>
        <p:spPr bwMode="auto">
          <a:xfrm>
            <a:off x="6762750" y="4918075"/>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5456" name="Oval 48"/>
          <p:cNvSpPr>
            <a:spLocks noChangeArrowheads="1"/>
          </p:cNvSpPr>
          <p:nvPr/>
        </p:nvSpPr>
        <p:spPr bwMode="auto">
          <a:xfrm>
            <a:off x="6770688" y="5243513"/>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5457" name="AutoShape 49"/>
          <p:cNvCxnSpPr>
            <a:cxnSpLocks noChangeShapeType="1"/>
            <a:stCxn id="785455" idx="6"/>
            <a:endCxn id="785452"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85458" name="AutoShape 50"/>
          <p:cNvCxnSpPr>
            <a:cxnSpLocks noChangeShapeType="1"/>
            <a:stCxn id="785456" idx="6"/>
            <a:endCxn id="785453"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85459" name="Text Box 51"/>
          <p:cNvSpPr txBox="1">
            <a:spLocks noChangeArrowheads="1"/>
          </p:cNvSpPr>
          <p:nvPr/>
        </p:nvSpPr>
        <p:spPr bwMode="auto">
          <a:xfrm>
            <a:off x="7785100" y="5756275"/>
            <a:ext cx="935038" cy="398463"/>
          </a:xfrm>
          <a:prstGeom prst="rect">
            <a:avLst/>
          </a:prstGeom>
          <a:noFill/>
          <a:ln w="31750">
            <a:solidFill>
              <a:schemeClr val="accent2"/>
            </a:solidFill>
            <a:miter lim="800000"/>
            <a:headEnd/>
            <a:tailEnd/>
          </a:ln>
          <a:effectLst/>
        </p:spPr>
        <p:txBody>
          <a:bodyPr wrap="none">
            <a:spAutoFit/>
          </a:bodyPr>
          <a:lstStyle/>
          <a:p>
            <a:pPr algn="ctr"/>
            <a:r>
              <a:rPr lang="en-US" sz="1800"/>
              <a:t>“Frog”</a:t>
            </a:r>
          </a:p>
        </p:txBody>
      </p:sp>
      <p:sp>
        <p:nvSpPr>
          <p:cNvPr id="785460" name="Text Box 52"/>
          <p:cNvSpPr txBox="1">
            <a:spLocks noChangeArrowheads="1"/>
          </p:cNvSpPr>
          <p:nvPr/>
        </p:nvSpPr>
        <p:spPr bwMode="auto">
          <a:xfrm>
            <a:off x="7613650" y="6261100"/>
            <a:ext cx="1238250" cy="398463"/>
          </a:xfrm>
          <a:prstGeom prst="rect">
            <a:avLst/>
          </a:prstGeom>
          <a:noFill/>
          <a:ln w="31750">
            <a:solidFill>
              <a:schemeClr val="accent2"/>
            </a:solidFill>
            <a:miter lim="800000"/>
            <a:headEnd/>
            <a:tailEnd/>
          </a:ln>
          <a:effectLst/>
        </p:spPr>
        <p:txBody>
          <a:bodyPr wrap="none">
            <a:spAutoFit/>
          </a:bodyPr>
          <a:lstStyle/>
          <a:p>
            <a:pPr algn="ctr"/>
            <a:r>
              <a:rPr lang="en-US" sz="1800"/>
              <a:t>“CGATG”</a:t>
            </a:r>
          </a:p>
        </p:txBody>
      </p:sp>
      <p:sp>
        <p:nvSpPr>
          <p:cNvPr id="785461" name="Text Box 53"/>
          <p:cNvSpPr txBox="1">
            <a:spLocks noChangeArrowheads="1"/>
          </p:cNvSpPr>
          <p:nvPr/>
        </p:nvSpPr>
        <p:spPr bwMode="auto">
          <a:xfrm>
            <a:off x="7445375" y="4741863"/>
            <a:ext cx="1273175" cy="673100"/>
          </a:xfrm>
          <a:prstGeom prst="rect">
            <a:avLst/>
          </a:prstGeom>
          <a:no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5462" name="Oval 54"/>
          <p:cNvSpPr>
            <a:spLocks noChangeArrowheads="1"/>
          </p:cNvSpPr>
          <p:nvPr/>
        </p:nvSpPr>
        <p:spPr bwMode="auto">
          <a:xfrm>
            <a:off x="8493125" y="4859338"/>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5463" name="Oval 55"/>
          <p:cNvSpPr>
            <a:spLocks noChangeArrowheads="1"/>
          </p:cNvSpPr>
          <p:nvPr/>
        </p:nvSpPr>
        <p:spPr bwMode="auto">
          <a:xfrm>
            <a:off x="8501063" y="5184775"/>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5464" name="AutoShape 56"/>
          <p:cNvCxnSpPr>
            <a:cxnSpLocks noChangeShapeType="1"/>
            <a:stCxn id="785462" idx="6"/>
            <a:endCxn id="785459"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85465" name="AutoShape 57"/>
          <p:cNvCxnSpPr>
            <a:cxnSpLocks noChangeShapeType="1"/>
            <a:stCxn id="785463" idx="6"/>
            <a:endCxn id="785460"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85466" name="AutoShape 58"/>
          <p:cNvSpPr>
            <a:spLocks/>
          </p:cNvSpPr>
          <p:nvPr/>
        </p:nvSpPr>
        <p:spPr bwMode="auto">
          <a:xfrm>
            <a:off x="685800" y="1371600"/>
            <a:ext cx="381000" cy="1676400"/>
          </a:xfrm>
          <a:prstGeom prst="leftBrace">
            <a:avLst>
              <a:gd name="adj1" fmla="val 36667"/>
              <a:gd name="adj2" fmla="val 50000"/>
            </a:avLst>
          </a:prstGeom>
          <a:noFill/>
          <a:ln w="31750">
            <a:solidFill>
              <a:schemeClr val="accent2"/>
            </a:solidFill>
            <a:round/>
            <a:headEnd/>
            <a:tailEnd/>
          </a:ln>
          <a:effectLst/>
        </p:spPr>
        <p:txBody>
          <a:bodyPr anchor="ctr">
            <a:spAutoFit/>
          </a:bodyPr>
          <a:lstStyle/>
          <a:p>
            <a:endParaRPr lang="en-US"/>
          </a:p>
        </p:txBody>
      </p:sp>
      <p:sp>
        <p:nvSpPr>
          <p:cNvPr id="785467" name="Text Box 59"/>
          <p:cNvSpPr txBox="1">
            <a:spLocks noChangeArrowheads="1"/>
          </p:cNvSpPr>
          <p:nvPr/>
        </p:nvSpPr>
        <p:spPr bwMode="auto">
          <a:xfrm>
            <a:off x="506413" y="227013"/>
            <a:ext cx="2489200" cy="366712"/>
          </a:xfrm>
          <a:prstGeom prst="rect">
            <a:avLst/>
          </a:prstGeom>
          <a:noFill/>
          <a:ln w="31750">
            <a:noFill/>
            <a:miter lim="800000"/>
            <a:headEnd/>
            <a:tailEnd/>
          </a:ln>
          <a:effectLst/>
        </p:spPr>
        <p:txBody>
          <a:bodyPr wrap="none">
            <a:spAutoFit/>
          </a:bodyPr>
          <a:lstStyle/>
          <a:p>
            <a:pPr algn="ctr"/>
            <a:r>
              <a:rPr lang="en-US" sz="1800"/>
              <a:t>After main returns…</a:t>
            </a:r>
          </a:p>
        </p:txBody>
      </p:sp>
      <p:sp>
        <p:nvSpPr>
          <p:cNvPr id="785468" name="Text Box 60"/>
          <p:cNvSpPr txBox="1">
            <a:spLocks noChangeArrowheads="1"/>
          </p:cNvSpPr>
          <p:nvPr/>
        </p:nvSpPr>
        <p:spPr bwMode="auto">
          <a:xfrm>
            <a:off x="8001000" y="4191000"/>
            <a:ext cx="762000" cy="398463"/>
          </a:xfrm>
          <a:prstGeom prst="rect">
            <a:avLst/>
          </a:prstGeom>
          <a:noFill/>
          <a:ln w="31750">
            <a:solidFill>
              <a:schemeClr val="accent2"/>
            </a:solidFill>
            <a:miter lim="800000"/>
            <a:headEnd/>
            <a:tailEnd/>
          </a:ln>
          <a:effectLst/>
        </p:spPr>
        <p:txBody>
          <a:bodyPr>
            <a:spAutoFit/>
          </a:bodyPr>
          <a:lstStyle/>
          <a:p>
            <a:endParaRPr lang="en-US" sz="1800"/>
          </a:p>
        </p:txBody>
      </p:sp>
      <p:sp>
        <p:nvSpPr>
          <p:cNvPr id="785469" name="Oval 61"/>
          <p:cNvSpPr>
            <a:spLocks noChangeArrowheads="1"/>
          </p:cNvSpPr>
          <p:nvPr/>
        </p:nvSpPr>
        <p:spPr bwMode="auto">
          <a:xfrm>
            <a:off x="8305800" y="4343400"/>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5470" name="AutoShape 62"/>
          <p:cNvCxnSpPr>
            <a:cxnSpLocks noChangeShapeType="1"/>
            <a:stCxn id="785469" idx="2"/>
            <a:endCxn id="785446"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85471" name="Text Box 63"/>
          <p:cNvSpPr txBox="1">
            <a:spLocks noChangeArrowheads="1"/>
          </p:cNvSpPr>
          <p:nvPr/>
        </p:nvSpPr>
        <p:spPr bwMode="auto">
          <a:xfrm>
            <a:off x="881063" y="27384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65" name="Text Box 70"/>
          <p:cNvSpPr txBox="1">
            <a:spLocks noChangeArrowheads="1"/>
          </p:cNvSpPr>
          <p:nvPr/>
        </p:nvSpPr>
        <p:spPr bwMode="auto">
          <a:xfrm>
            <a:off x="144463" y="3470275"/>
            <a:ext cx="6057812" cy="3170099"/>
          </a:xfrm>
          <a:prstGeom prst="rect">
            <a:avLst/>
          </a:prstGeom>
          <a:noFill/>
          <a:ln w="31750">
            <a:noFill/>
            <a:miter lim="800000"/>
            <a:headEnd/>
            <a:tailEnd/>
          </a:ln>
          <a:effectLst/>
        </p:spPr>
        <p:txBody>
          <a:bodyPr wrap="none">
            <a:spAutoFit/>
          </a:bodyPr>
          <a:lstStyle/>
          <a:p>
            <a:r>
              <a:rPr lang="en-US" sz="2000" dirty="0"/>
              <a:t>   </a:t>
            </a:r>
            <a:r>
              <a:rPr lang="en-US" sz="2000" dirty="0">
                <a:solidFill>
                  <a:srgbClr val="FF6600"/>
                </a:solidFill>
              </a:rPr>
              <a:t>active</a:t>
            </a:r>
            <a:r>
              <a:rPr lang="en-US" sz="2000" dirty="0"/>
              <a:t> = all objects on stack</a:t>
            </a:r>
          </a:p>
          <a:p>
            <a:r>
              <a:rPr lang="en-US" sz="2000" dirty="0"/>
              <a:t>   while (!</a:t>
            </a:r>
            <a:r>
              <a:rPr lang="en-US" sz="2000" dirty="0" err="1"/>
              <a:t>active.isEmpty</a:t>
            </a:r>
            <a:r>
              <a:rPr lang="en-US" sz="2000" dirty="0"/>
              <a:t> ()) </a:t>
            </a:r>
          </a:p>
          <a:p>
            <a:r>
              <a:rPr lang="en-US" sz="2000" dirty="0"/>
              <a:t>       </a:t>
            </a:r>
            <a:r>
              <a:rPr lang="en-US" sz="2000" dirty="0" err="1">
                <a:solidFill>
                  <a:srgbClr val="66FF33"/>
                </a:solidFill>
              </a:rPr>
              <a:t>newactive</a:t>
            </a:r>
            <a:r>
              <a:rPr lang="en-US" sz="2000" dirty="0"/>
              <a:t> = { }</a:t>
            </a:r>
          </a:p>
          <a:p>
            <a:r>
              <a:rPr lang="en-US" sz="2000" dirty="0"/>
              <a:t>       </a:t>
            </a:r>
            <a:r>
              <a:rPr lang="en-US" sz="2000" dirty="0" err="1"/>
              <a:t>foreach</a:t>
            </a:r>
            <a:r>
              <a:rPr lang="en-US" sz="2000" dirty="0"/>
              <a:t> (Object a in active) </a:t>
            </a:r>
          </a:p>
          <a:p>
            <a:r>
              <a:rPr lang="en-US" sz="2000" dirty="0"/>
              <a:t>            mark a as reachable (non-garbage)</a:t>
            </a:r>
          </a:p>
          <a:p>
            <a:r>
              <a:rPr lang="en-US" sz="2000" dirty="0"/>
              <a:t>            </a:t>
            </a:r>
            <a:r>
              <a:rPr lang="en-US" sz="2000" dirty="0" err="1"/>
              <a:t>foreach</a:t>
            </a:r>
            <a:r>
              <a:rPr lang="en-US" sz="2000" dirty="0"/>
              <a:t> (Object o that a points to) </a:t>
            </a:r>
          </a:p>
          <a:p>
            <a:r>
              <a:rPr lang="en-US" sz="2000" dirty="0"/>
              <a:t>                if o is not marked</a:t>
            </a:r>
          </a:p>
          <a:p>
            <a:r>
              <a:rPr lang="en-US" sz="2000" dirty="0"/>
              <a:t>                    </a:t>
            </a:r>
            <a:r>
              <a:rPr lang="en-US" sz="2000" dirty="0" err="1"/>
              <a:t>newactive</a:t>
            </a:r>
            <a:r>
              <a:rPr lang="en-US" sz="2000" dirty="0"/>
              <a:t> = </a:t>
            </a:r>
            <a:r>
              <a:rPr lang="en-US" sz="2000" dirty="0" err="1"/>
              <a:t>newactive</a:t>
            </a:r>
            <a:r>
              <a:rPr lang="en-US" sz="2000" dirty="0"/>
              <a:t> U { o }</a:t>
            </a:r>
          </a:p>
          <a:p>
            <a:r>
              <a:rPr lang="en-US" sz="2000" dirty="0"/>
              <a:t>      </a:t>
            </a:r>
            <a:r>
              <a:rPr lang="en-US" sz="1800" dirty="0">
                <a:solidFill>
                  <a:srgbClr val="FF6600"/>
                </a:solidFill>
              </a:rPr>
              <a:t>active</a:t>
            </a:r>
            <a:r>
              <a:rPr lang="en-US" sz="1800" dirty="0"/>
              <a:t> = </a:t>
            </a:r>
            <a:r>
              <a:rPr lang="en-US" sz="1800" dirty="0" err="1">
                <a:solidFill>
                  <a:srgbClr val="66FF33"/>
                </a:solidFill>
              </a:rPr>
              <a:t>newactive</a:t>
            </a:r>
            <a:r>
              <a:rPr lang="en-US" sz="2000" dirty="0"/>
              <a:t> </a:t>
            </a:r>
            <a:endParaRPr lang="en-US" sz="2000" dirty="0" smtClean="0"/>
          </a:p>
          <a:p>
            <a:r>
              <a:rPr lang="en-US" sz="2000" b="1" dirty="0" smtClean="0"/>
              <a:t>      sweep () // remove unmarked objects on heap</a:t>
            </a:r>
            <a:r>
              <a:rPr lang="en-US" sz="2000" dirty="0" smtClean="0"/>
              <a:t>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grpId="0" nodeType="clickEffect">
                                  <p:stCondLst>
                                    <p:cond delay="0"/>
                                  </p:stCondLst>
                                  <p:childTnLst>
                                    <p:animEffect transition="out" filter="fade">
                                      <p:cBhvr>
                                        <p:cTn id="6" dur="2000"/>
                                        <p:tgtEl>
                                          <p:spTgt spid="785429"/>
                                        </p:tgtEl>
                                      </p:cBhvr>
                                    </p:animEffect>
                                    <p:anim calcmode="lin" valueType="num">
                                      <p:cBhvr>
                                        <p:cTn id="7" dur="2000"/>
                                        <p:tgtEl>
                                          <p:spTgt spid="785429"/>
                                        </p:tgtEl>
                                        <p:attrNameLst>
                                          <p:attrName>style.rotation</p:attrName>
                                        </p:attrNameLst>
                                      </p:cBhvr>
                                      <p:tavLst>
                                        <p:tav tm="0">
                                          <p:val>
                                            <p:fltVal val="0"/>
                                          </p:val>
                                        </p:tav>
                                        <p:tav tm="100000">
                                          <p:val>
                                            <p:fltVal val="720"/>
                                          </p:val>
                                        </p:tav>
                                      </p:tavLst>
                                    </p:anim>
                                    <p:anim calcmode="lin" valueType="num">
                                      <p:cBhvr>
                                        <p:cTn id="8" dur="2000"/>
                                        <p:tgtEl>
                                          <p:spTgt spid="785429"/>
                                        </p:tgtEl>
                                        <p:attrNameLst>
                                          <p:attrName>ppt_h</p:attrName>
                                        </p:attrNameLst>
                                      </p:cBhvr>
                                      <p:tavLst>
                                        <p:tav tm="0">
                                          <p:val>
                                            <p:strVal val="ppt_h"/>
                                          </p:val>
                                        </p:tav>
                                        <p:tav tm="100000">
                                          <p:val>
                                            <p:fltVal val="0"/>
                                          </p:val>
                                        </p:tav>
                                      </p:tavLst>
                                    </p:anim>
                                    <p:anim calcmode="lin" valueType="num">
                                      <p:cBhvr>
                                        <p:cTn id="9" dur="2000"/>
                                        <p:tgtEl>
                                          <p:spTgt spid="785429"/>
                                        </p:tgtEl>
                                        <p:attrNameLst>
                                          <p:attrName>ppt_w</p:attrName>
                                        </p:attrNameLst>
                                      </p:cBhvr>
                                      <p:tavLst>
                                        <p:tav tm="0">
                                          <p:val>
                                            <p:strVal val="ppt_w"/>
                                          </p:val>
                                        </p:tav>
                                        <p:tav tm="100000">
                                          <p:val>
                                            <p:fltVal val="0"/>
                                          </p:val>
                                        </p:tav>
                                      </p:tavLst>
                                    </p:anim>
                                    <p:set>
                                      <p:cBhvr>
                                        <p:cTn id="10" dur="1" fill="hold">
                                          <p:stCondLst>
                                            <p:cond delay="1999"/>
                                          </p:stCondLst>
                                        </p:cTn>
                                        <p:tgtEl>
                                          <p:spTgt spid="785429"/>
                                        </p:tgtEl>
                                        <p:attrNameLst>
                                          <p:attrName>style.visibility</p:attrName>
                                        </p:attrNameLst>
                                      </p:cBhvr>
                                      <p:to>
                                        <p:strVal val="hidden"/>
                                      </p:to>
                                    </p:set>
                                  </p:childTnLst>
                                </p:cTn>
                              </p:par>
                              <p:par>
                                <p:cTn id="11" presetID="35" presetClass="exit" presetSubtype="0" fill="hold" grpId="0" nodeType="withEffect">
                                  <p:stCondLst>
                                    <p:cond delay="0"/>
                                  </p:stCondLst>
                                  <p:childTnLst>
                                    <p:animEffect transition="out" filter="fade">
                                      <p:cBhvr>
                                        <p:cTn id="12" dur="2000"/>
                                        <p:tgtEl>
                                          <p:spTgt spid="785420"/>
                                        </p:tgtEl>
                                      </p:cBhvr>
                                    </p:animEffect>
                                    <p:anim calcmode="lin" valueType="num">
                                      <p:cBhvr>
                                        <p:cTn id="13" dur="2000"/>
                                        <p:tgtEl>
                                          <p:spTgt spid="785420"/>
                                        </p:tgtEl>
                                        <p:attrNameLst>
                                          <p:attrName>style.rotation</p:attrName>
                                        </p:attrNameLst>
                                      </p:cBhvr>
                                      <p:tavLst>
                                        <p:tav tm="0">
                                          <p:val>
                                            <p:fltVal val="0"/>
                                          </p:val>
                                        </p:tav>
                                        <p:tav tm="100000">
                                          <p:val>
                                            <p:fltVal val="720"/>
                                          </p:val>
                                        </p:tav>
                                      </p:tavLst>
                                    </p:anim>
                                    <p:anim calcmode="lin" valueType="num">
                                      <p:cBhvr>
                                        <p:cTn id="14" dur="2000"/>
                                        <p:tgtEl>
                                          <p:spTgt spid="785420"/>
                                        </p:tgtEl>
                                        <p:attrNameLst>
                                          <p:attrName>ppt_h</p:attrName>
                                        </p:attrNameLst>
                                      </p:cBhvr>
                                      <p:tavLst>
                                        <p:tav tm="0">
                                          <p:val>
                                            <p:strVal val="ppt_h"/>
                                          </p:val>
                                        </p:tav>
                                        <p:tav tm="100000">
                                          <p:val>
                                            <p:fltVal val="0"/>
                                          </p:val>
                                        </p:tav>
                                      </p:tavLst>
                                    </p:anim>
                                    <p:anim calcmode="lin" valueType="num">
                                      <p:cBhvr>
                                        <p:cTn id="15" dur="2000"/>
                                        <p:tgtEl>
                                          <p:spTgt spid="785420"/>
                                        </p:tgtEl>
                                        <p:attrNameLst>
                                          <p:attrName>ppt_w</p:attrName>
                                        </p:attrNameLst>
                                      </p:cBhvr>
                                      <p:tavLst>
                                        <p:tav tm="0">
                                          <p:val>
                                            <p:strVal val="ppt_w"/>
                                          </p:val>
                                        </p:tav>
                                        <p:tav tm="100000">
                                          <p:val>
                                            <p:fltVal val="0"/>
                                          </p:val>
                                        </p:tav>
                                      </p:tavLst>
                                    </p:anim>
                                    <p:set>
                                      <p:cBhvr>
                                        <p:cTn id="16" dur="1" fill="hold">
                                          <p:stCondLst>
                                            <p:cond delay="1999"/>
                                          </p:stCondLst>
                                        </p:cTn>
                                        <p:tgtEl>
                                          <p:spTgt spid="785420"/>
                                        </p:tgtEl>
                                        <p:attrNameLst>
                                          <p:attrName>style.visibility</p:attrName>
                                        </p:attrNameLst>
                                      </p:cBhvr>
                                      <p:to>
                                        <p:strVal val="hidden"/>
                                      </p:to>
                                    </p:set>
                                  </p:childTnLst>
                                </p:cTn>
                              </p:par>
                              <p:par>
                                <p:cTn id="17" presetID="35" presetClass="exit" presetSubtype="0" fill="hold" grpId="0" nodeType="withEffect">
                                  <p:stCondLst>
                                    <p:cond delay="0"/>
                                  </p:stCondLst>
                                  <p:childTnLst>
                                    <p:animEffect transition="out" filter="fade">
                                      <p:cBhvr>
                                        <p:cTn id="18" dur="2000"/>
                                        <p:tgtEl>
                                          <p:spTgt spid="785427"/>
                                        </p:tgtEl>
                                      </p:cBhvr>
                                    </p:animEffect>
                                    <p:anim calcmode="lin" valueType="num">
                                      <p:cBhvr>
                                        <p:cTn id="19" dur="2000"/>
                                        <p:tgtEl>
                                          <p:spTgt spid="785427"/>
                                        </p:tgtEl>
                                        <p:attrNameLst>
                                          <p:attrName>style.rotation</p:attrName>
                                        </p:attrNameLst>
                                      </p:cBhvr>
                                      <p:tavLst>
                                        <p:tav tm="0">
                                          <p:val>
                                            <p:fltVal val="0"/>
                                          </p:val>
                                        </p:tav>
                                        <p:tav tm="100000">
                                          <p:val>
                                            <p:fltVal val="720"/>
                                          </p:val>
                                        </p:tav>
                                      </p:tavLst>
                                    </p:anim>
                                    <p:anim calcmode="lin" valueType="num">
                                      <p:cBhvr>
                                        <p:cTn id="20" dur="2000"/>
                                        <p:tgtEl>
                                          <p:spTgt spid="785427"/>
                                        </p:tgtEl>
                                        <p:attrNameLst>
                                          <p:attrName>ppt_h</p:attrName>
                                        </p:attrNameLst>
                                      </p:cBhvr>
                                      <p:tavLst>
                                        <p:tav tm="0">
                                          <p:val>
                                            <p:strVal val="ppt_h"/>
                                          </p:val>
                                        </p:tav>
                                        <p:tav tm="100000">
                                          <p:val>
                                            <p:fltVal val="0"/>
                                          </p:val>
                                        </p:tav>
                                      </p:tavLst>
                                    </p:anim>
                                    <p:anim calcmode="lin" valueType="num">
                                      <p:cBhvr>
                                        <p:cTn id="21" dur="2000"/>
                                        <p:tgtEl>
                                          <p:spTgt spid="785427"/>
                                        </p:tgtEl>
                                        <p:attrNameLst>
                                          <p:attrName>ppt_w</p:attrName>
                                        </p:attrNameLst>
                                      </p:cBhvr>
                                      <p:tavLst>
                                        <p:tav tm="0">
                                          <p:val>
                                            <p:strVal val="ppt_w"/>
                                          </p:val>
                                        </p:tav>
                                        <p:tav tm="100000">
                                          <p:val>
                                            <p:fltVal val="0"/>
                                          </p:val>
                                        </p:tav>
                                      </p:tavLst>
                                    </p:anim>
                                    <p:set>
                                      <p:cBhvr>
                                        <p:cTn id="22" dur="1" fill="hold">
                                          <p:stCondLst>
                                            <p:cond delay="1999"/>
                                          </p:stCondLst>
                                        </p:cTn>
                                        <p:tgtEl>
                                          <p:spTgt spid="785427"/>
                                        </p:tgtEl>
                                        <p:attrNameLst>
                                          <p:attrName>style.visibility</p:attrName>
                                        </p:attrNameLst>
                                      </p:cBhvr>
                                      <p:to>
                                        <p:strVal val="hidden"/>
                                      </p:to>
                                    </p:set>
                                  </p:childTnLst>
                                </p:cTn>
                              </p:par>
                              <p:par>
                                <p:cTn id="23" presetID="35" presetClass="exit" presetSubtype="0" fill="hold" nodeType="withEffect">
                                  <p:stCondLst>
                                    <p:cond delay="0"/>
                                  </p:stCondLst>
                                  <p:childTnLst>
                                    <p:animEffect transition="out" filter="fade">
                                      <p:cBhvr>
                                        <p:cTn id="24" dur="2000"/>
                                        <p:tgtEl>
                                          <p:spTgt spid="785433"/>
                                        </p:tgtEl>
                                      </p:cBhvr>
                                    </p:animEffect>
                                    <p:anim calcmode="lin" valueType="num">
                                      <p:cBhvr>
                                        <p:cTn id="25" dur="2000"/>
                                        <p:tgtEl>
                                          <p:spTgt spid="785433"/>
                                        </p:tgtEl>
                                        <p:attrNameLst>
                                          <p:attrName>style.rotation</p:attrName>
                                        </p:attrNameLst>
                                      </p:cBhvr>
                                      <p:tavLst>
                                        <p:tav tm="0">
                                          <p:val>
                                            <p:fltVal val="0"/>
                                          </p:val>
                                        </p:tav>
                                        <p:tav tm="100000">
                                          <p:val>
                                            <p:fltVal val="720"/>
                                          </p:val>
                                        </p:tav>
                                      </p:tavLst>
                                    </p:anim>
                                    <p:anim calcmode="lin" valueType="num">
                                      <p:cBhvr>
                                        <p:cTn id="26" dur="2000"/>
                                        <p:tgtEl>
                                          <p:spTgt spid="785433"/>
                                        </p:tgtEl>
                                        <p:attrNameLst>
                                          <p:attrName>ppt_h</p:attrName>
                                        </p:attrNameLst>
                                      </p:cBhvr>
                                      <p:tavLst>
                                        <p:tav tm="0">
                                          <p:val>
                                            <p:strVal val="ppt_h"/>
                                          </p:val>
                                        </p:tav>
                                        <p:tav tm="100000">
                                          <p:val>
                                            <p:fltVal val="0"/>
                                          </p:val>
                                        </p:tav>
                                      </p:tavLst>
                                    </p:anim>
                                    <p:anim calcmode="lin" valueType="num">
                                      <p:cBhvr>
                                        <p:cTn id="27" dur="2000"/>
                                        <p:tgtEl>
                                          <p:spTgt spid="785433"/>
                                        </p:tgtEl>
                                        <p:attrNameLst>
                                          <p:attrName>ppt_w</p:attrName>
                                        </p:attrNameLst>
                                      </p:cBhvr>
                                      <p:tavLst>
                                        <p:tav tm="0">
                                          <p:val>
                                            <p:strVal val="ppt_w"/>
                                          </p:val>
                                        </p:tav>
                                        <p:tav tm="100000">
                                          <p:val>
                                            <p:fltVal val="0"/>
                                          </p:val>
                                        </p:tav>
                                      </p:tavLst>
                                    </p:anim>
                                    <p:set>
                                      <p:cBhvr>
                                        <p:cTn id="28" dur="1" fill="hold">
                                          <p:stCondLst>
                                            <p:cond delay="1999"/>
                                          </p:stCondLst>
                                        </p:cTn>
                                        <p:tgtEl>
                                          <p:spTgt spid="785433"/>
                                        </p:tgtEl>
                                        <p:attrNameLst>
                                          <p:attrName>style.visibility</p:attrName>
                                        </p:attrNameLst>
                                      </p:cBhvr>
                                      <p:to>
                                        <p:strVal val="hidden"/>
                                      </p:to>
                                    </p:set>
                                  </p:childTnLst>
                                </p:cTn>
                              </p:par>
                              <p:par>
                                <p:cTn id="29" presetID="35" presetClass="exit" presetSubtype="0" fill="hold" nodeType="withEffect">
                                  <p:stCondLst>
                                    <p:cond delay="0"/>
                                  </p:stCondLst>
                                  <p:childTnLst>
                                    <p:animEffect transition="out" filter="fade">
                                      <p:cBhvr>
                                        <p:cTn id="30" dur="2000"/>
                                        <p:tgtEl>
                                          <p:spTgt spid="785434"/>
                                        </p:tgtEl>
                                      </p:cBhvr>
                                    </p:animEffect>
                                    <p:anim calcmode="lin" valueType="num">
                                      <p:cBhvr>
                                        <p:cTn id="31" dur="2000"/>
                                        <p:tgtEl>
                                          <p:spTgt spid="785434"/>
                                        </p:tgtEl>
                                        <p:attrNameLst>
                                          <p:attrName>style.rotation</p:attrName>
                                        </p:attrNameLst>
                                      </p:cBhvr>
                                      <p:tavLst>
                                        <p:tav tm="0">
                                          <p:val>
                                            <p:fltVal val="0"/>
                                          </p:val>
                                        </p:tav>
                                        <p:tav tm="100000">
                                          <p:val>
                                            <p:fltVal val="720"/>
                                          </p:val>
                                        </p:tav>
                                      </p:tavLst>
                                    </p:anim>
                                    <p:anim calcmode="lin" valueType="num">
                                      <p:cBhvr>
                                        <p:cTn id="32" dur="2000"/>
                                        <p:tgtEl>
                                          <p:spTgt spid="785434"/>
                                        </p:tgtEl>
                                        <p:attrNameLst>
                                          <p:attrName>ppt_h</p:attrName>
                                        </p:attrNameLst>
                                      </p:cBhvr>
                                      <p:tavLst>
                                        <p:tav tm="0">
                                          <p:val>
                                            <p:strVal val="ppt_h"/>
                                          </p:val>
                                        </p:tav>
                                        <p:tav tm="100000">
                                          <p:val>
                                            <p:fltVal val="0"/>
                                          </p:val>
                                        </p:tav>
                                      </p:tavLst>
                                    </p:anim>
                                    <p:anim calcmode="lin" valueType="num">
                                      <p:cBhvr>
                                        <p:cTn id="33" dur="2000"/>
                                        <p:tgtEl>
                                          <p:spTgt spid="785434"/>
                                        </p:tgtEl>
                                        <p:attrNameLst>
                                          <p:attrName>ppt_w</p:attrName>
                                        </p:attrNameLst>
                                      </p:cBhvr>
                                      <p:tavLst>
                                        <p:tav tm="0">
                                          <p:val>
                                            <p:strVal val="ppt_w"/>
                                          </p:val>
                                        </p:tav>
                                        <p:tav tm="100000">
                                          <p:val>
                                            <p:fltVal val="0"/>
                                          </p:val>
                                        </p:tav>
                                      </p:tavLst>
                                    </p:anim>
                                    <p:set>
                                      <p:cBhvr>
                                        <p:cTn id="34" dur="1" fill="hold">
                                          <p:stCondLst>
                                            <p:cond delay="1999"/>
                                          </p:stCondLst>
                                        </p:cTn>
                                        <p:tgtEl>
                                          <p:spTgt spid="785434"/>
                                        </p:tgtEl>
                                        <p:attrNameLst>
                                          <p:attrName>style.visibility</p:attrName>
                                        </p:attrNameLst>
                                      </p:cBhvr>
                                      <p:to>
                                        <p:strVal val="hidden"/>
                                      </p:to>
                                    </p:set>
                                  </p:childTnLst>
                                </p:cTn>
                              </p:par>
                              <p:par>
                                <p:cTn id="35" presetID="35" presetClass="exit" presetSubtype="0" fill="hold" nodeType="withEffect">
                                  <p:stCondLst>
                                    <p:cond delay="0"/>
                                  </p:stCondLst>
                                  <p:childTnLst>
                                    <p:animEffect transition="out" filter="fade">
                                      <p:cBhvr>
                                        <p:cTn id="36" dur="2000"/>
                                        <p:tgtEl>
                                          <p:spTgt spid="785436"/>
                                        </p:tgtEl>
                                      </p:cBhvr>
                                    </p:animEffect>
                                    <p:anim calcmode="lin" valueType="num">
                                      <p:cBhvr>
                                        <p:cTn id="37" dur="2000"/>
                                        <p:tgtEl>
                                          <p:spTgt spid="785436"/>
                                        </p:tgtEl>
                                        <p:attrNameLst>
                                          <p:attrName>style.rotation</p:attrName>
                                        </p:attrNameLst>
                                      </p:cBhvr>
                                      <p:tavLst>
                                        <p:tav tm="0">
                                          <p:val>
                                            <p:fltVal val="0"/>
                                          </p:val>
                                        </p:tav>
                                        <p:tav tm="100000">
                                          <p:val>
                                            <p:fltVal val="720"/>
                                          </p:val>
                                        </p:tav>
                                      </p:tavLst>
                                    </p:anim>
                                    <p:anim calcmode="lin" valueType="num">
                                      <p:cBhvr>
                                        <p:cTn id="38" dur="2000"/>
                                        <p:tgtEl>
                                          <p:spTgt spid="785436"/>
                                        </p:tgtEl>
                                        <p:attrNameLst>
                                          <p:attrName>ppt_h</p:attrName>
                                        </p:attrNameLst>
                                      </p:cBhvr>
                                      <p:tavLst>
                                        <p:tav tm="0">
                                          <p:val>
                                            <p:strVal val="ppt_h"/>
                                          </p:val>
                                        </p:tav>
                                        <p:tav tm="100000">
                                          <p:val>
                                            <p:fltVal val="0"/>
                                          </p:val>
                                        </p:tav>
                                      </p:tavLst>
                                    </p:anim>
                                    <p:anim calcmode="lin" valueType="num">
                                      <p:cBhvr>
                                        <p:cTn id="39" dur="2000"/>
                                        <p:tgtEl>
                                          <p:spTgt spid="785436"/>
                                        </p:tgtEl>
                                        <p:attrNameLst>
                                          <p:attrName>ppt_w</p:attrName>
                                        </p:attrNameLst>
                                      </p:cBhvr>
                                      <p:tavLst>
                                        <p:tav tm="0">
                                          <p:val>
                                            <p:strVal val="ppt_w"/>
                                          </p:val>
                                        </p:tav>
                                        <p:tav tm="100000">
                                          <p:val>
                                            <p:fltVal val="0"/>
                                          </p:val>
                                        </p:tav>
                                      </p:tavLst>
                                    </p:anim>
                                    <p:set>
                                      <p:cBhvr>
                                        <p:cTn id="40" dur="1" fill="hold">
                                          <p:stCondLst>
                                            <p:cond delay="1999"/>
                                          </p:stCondLst>
                                        </p:cTn>
                                        <p:tgtEl>
                                          <p:spTgt spid="78543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4" presetClass="path" presetSubtype="0" accel="50000" decel="50000" fill="hold" grpId="0" nodeType="clickEffect">
                                  <p:stCondLst>
                                    <p:cond delay="0"/>
                                  </p:stCondLst>
                                  <p:childTnLst>
                                    <p:animMotion origin="layout" path="M 5.55556E-7 -4.31182E-6 L 0.00017 -0.23386 " pathEditMode="relative" rAng="0" ptsTypes="AA">
                                      <p:cBhvr>
                                        <p:cTn id="44" dur="2000" fill="hold"/>
                                        <p:tgtEl>
                                          <p:spTgt spid="785471"/>
                                        </p:tgtEl>
                                        <p:attrNameLst>
                                          <p:attrName>ppt_x</p:attrName>
                                          <p:attrName>ppt_y</p:attrName>
                                        </p:attrNameLst>
                                      </p:cBhvr>
                                      <p:rCtr x="0" y="-117"/>
                                    </p:animMotion>
                                  </p:childTnLst>
                                </p:cTn>
                              </p:par>
                            </p:childTnLst>
                          </p:cTn>
                        </p:par>
                      </p:childTnLst>
                    </p:cTn>
                  </p:par>
                  <p:par>
                    <p:cTn id="45" fill="hold">
                      <p:stCondLst>
                        <p:cond delay="indefinite"/>
                      </p:stCondLst>
                      <p:childTnLst>
                        <p:par>
                          <p:cTn id="46" fill="hold">
                            <p:stCondLst>
                              <p:cond delay="0"/>
                            </p:stCondLst>
                            <p:childTnLst>
                              <p:par>
                                <p:cTn id="47" presetID="64" presetClass="path" presetSubtype="0" accel="50000" decel="50000" fill="hold" grpId="0" nodeType="clickEffect">
                                  <p:stCondLst>
                                    <p:cond delay="0"/>
                                  </p:stCondLst>
                                  <p:childTnLst>
                                    <p:animMotion origin="layout" path="M 2.77778E-6 -1.61925E-7 L 2.77778E-6 -0.23919 " pathEditMode="relative" rAng="0" ptsTypes="AA">
                                      <p:cBhvr>
                                        <p:cTn id="48" dur="2000" fill="hold"/>
                                        <p:tgtEl>
                                          <p:spTgt spid="785414"/>
                                        </p:tgtEl>
                                        <p:attrNameLst>
                                          <p:attrName>ppt_x</p:attrName>
                                          <p:attrName>ppt_y</p:attrName>
                                        </p:attrNameLst>
                                      </p:cBhvr>
                                      <p:rCtr x="0" y="-1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4" grpId="0" animBg="1"/>
      <p:bldP spid="785420" grpId="0"/>
      <p:bldP spid="785427" grpId="0"/>
      <p:bldP spid="785429" grpId="0"/>
      <p:bldP spid="78547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ChangeArrowheads="1"/>
          </p:cNvSpPr>
          <p:nvPr/>
        </p:nvSpPr>
        <p:spPr bwMode="auto">
          <a:xfrm>
            <a:off x="2841625" y="1136650"/>
            <a:ext cx="1447800" cy="158750"/>
          </a:xfrm>
          <a:prstGeom prst="rect">
            <a:avLst/>
          </a:prstGeom>
          <a:noFill/>
          <a:ln w="31750">
            <a:solidFill>
              <a:schemeClr val="accent2"/>
            </a:solidFill>
            <a:miter lim="800000"/>
            <a:headEnd/>
            <a:tailEnd/>
          </a:ln>
          <a:effectLst/>
        </p:spPr>
        <p:txBody>
          <a:bodyPr anchor="ctr">
            <a:spAutoFit/>
          </a:bodyPr>
          <a:lstStyle/>
          <a:p>
            <a:endParaRPr lang="en-US"/>
          </a:p>
        </p:txBody>
      </p:sp>
      <p:sp>
        <p:nvSpPr>
          <p:cNvPr id="786435" name="Text Box 3"/>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86436" name="Line 4"/>
          <p:cNvSpPr>
            <a:spLocks noChangeShapeType="1"/>
          </p:cNvSpPr>
          <p:nvPr/>
        </p:nvSpPr>
        <p:spPr bwMode="auto">
          <a:xfrm>
            <a:off x="2441575" y="11922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6437" name="Line 5"/>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6438" name="Text Box 6"/>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86439" name="Text Box 7"/>
          <p:cNvSpPr txBox="1">
            <a:spLocks noChangeArrowheads="1"/>
          </p:cNvSpPr>
          <p:nvPr/>
        </p:nvSpPr>
        <p:spPr bwMode="auto">
          <a:xfrm>
            <a:off x="6850063" y="1903413"/>
            <a:ext cx="1000125" cy="398462"/>
          </a:xfrm>
          <a:prstGeom prst="rect">
            <a:avLst/>
          </a:prstGeom>
          <a:noFill/>
          <a:ln w="31750">
            <a:solidFill>
              <a:schemeClr val="accent2"/>
            </a:solidFill>
            <a:miter lim="800000"/>
            <a:headEnd/>
            <a:tailEnd/>
          </a:ln>
          <a:effectLst/>
        </p:spPr>
        <p:txBody>
          <a:bodyPr wrap="none">
            <a:spAutoFit/>
          </a:bodyPr>
          <a:lstStyle/>
          <a:p>
            <a:pPr algn="ctr"/>
            <a:r>
              <a:rPr lang="en-US" sz="1800"/>
              <a:t>“Duck”</a:t>
            </a:r>
          </a:p>
        </p:txBody>
      </p:sp>
      <p:sp>
        <p:nvSpPr>
          <p:cNvPr id="786440" name="Text Box 8"/>
          <p:cNvSpPr txBox="1">
            <a:spLocks noChangeArrowheads="1"/>
          </p:cNvSpPr>
          <p:nvPr/>
        </p:nvSpPr>
        <p:spPr bwMode="auto">
          <a:xfrm>
            <a:off x="6891338" y="2484438"/>
            <a:ext cx="1216025" cy="398462"/>
          </a:xfrm>
          <a:prstGeom prst="rect">
            <a:avLst/>
          </a:prstGeom>
          <a:noFill/>
          <a:ln w="31750">
            <a:solidFill>
              <a:schemeClr val="accent2"/>
            </a:solidFill>
            <a:miter lim="800000"/>
            <a:headEnd/>
            <a:tailEnd/>
          </a:ln>
          <a:effectLst/>
        </p:spPr>
        <p:txBody>
          <a:bodyPr wrap="none">
            <a:spAutoFit/>
          </a:bodyPr>
          <a:lstStyle/>
          <a:p>
            <a:pPr algn="ctr"/>
            <a:r>
              <a:rPr lang="en-US" sz="1800"/>
              <a:t>“CATAG”</a:t>
            </a:r>
          </a:p>
        </p:txBody>
      </p:sp>
      <p:sp>
        <p:nvSpPr>
          <p:cNvPr id="786441" name="Text Box 9"/>
          <p:cNvSpPr txBox="1">
            <a:spLocks noChangeArrowheads="1"/>
          </p:cNvSpPr>
          <p:nvPr/>
        </p:nvSpPr>
        <p:spPr bwMode="auto">
          <a:xfrm>
            <a:off x="5902325" y="917575"/>
            <a:ext cx="1273175" cy="673100"/>
          </a:xfrm>
          <a:prstGeom prst="rect">
            <a:avLst/>
          </a:prstGeom>
          <a:no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6442" name="Oval 10"/>
          <p:cNvSpPr>
            <a:spLocks noChangeArrowheads="1"/>
          </p:cNvSpPr>
          <p:nvPr/>
        </p:nvSpPr>
        <p:spPr bwMode="auto">
          <a:xfrm>
            <a:off x="6965950" y="1062038"/>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6443" name="Oval 11"/>
          <p:cNvSpPr>
            <a:spLocks noChangeArrowheads="1"/>
          </p:cNvSpPr>
          <p:nvPr/>
        </p:nvSpPr>
        <p:spPr bwMode="auto">
          <a:xfrm>
            <a:off x="6973888" y="1387475"/>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6444" name="AutoShape 12"/>
          <p:cNvCxnSpPr>
            <a:cxnSpLocks noChangeShapeType="1"/>
            <a:stCxn id="786442" idx="6"/>
            <a:endCxn id="786439"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86445" name="AutoShape 13"/>
          <p:cNvCxnSpPr>
            <a:cxnSpLocks noChangeShapeType="1"/>
            <a:stCxn id="786443" idx="6"/>
            <a:endCxn id="786440"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86446" name="Text Box 14"/>
          <p:cNvSpPr txBox="1">
            <a:spLocks noChangeArrowheads="1"/>
          </p:cNvSpPr>
          <p:nvPr/>
        </p:nvSpPr>
        <p:spPr bwMode="auto">
          <a:xfrm>
            <a:off x="5754688" y="381000"/>
            <a:ext cx="1104900" cy="398463"/>
          </a:xfrm>
          <a:prstGeom prst="rect">
            <a:avLst/>
          </a:prstGeom>
          <a:noFill/>
          <a:ln w="31750">
            <a:solidFill>
              <a:schemeClr val="accent2"/>
            </a:solidFill>
            <a:miter lim="800000"/>
            <a:headEnd/>
            <a:tailEnd/>
          </a:ln>
          <a:effectLst/>
        </p:spPr>
        <p:txBody>
          <a:bodyPr>
            <a:spAutoFit/>
          </a:bodyPr>
          <a:lstStyle/>
          <a:p>
            <a:endParaRPr lang="en-US" sz="1800"/>
          </a:p>
        </p:txBody>
      </p:sp>
      <p:sp>
        <p:nvSpPr>
          <p:cNvPr id="786447" name="Oval 15"/>
          <p:cNvSpPr>
            <a:spLocks noChangeArrowheads="1"/>
          </p:cNvSpPr>
          <p:nvPr/>
        </p:nvSpPr>
        <p:spPr bwMode="auto">
          <a:xfrm>
            <a:off x="6248400" y="536575"/>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6448" name="Text Box 16"/>
          <p:cNvSpPr txBox="1">
            <a:spLocks noChangeArrowheads="1"/>
          </p:cNvSpPr>
          <p:nvPr/>
        </p:nvSpPr>
        <p:spPr bwMode="auto">
          <a:xfrm>
            <a:off x="7656513" y="452438"/>
            <a:ext cx="1096962" cy="398462"/>
          </a:xfrm>
          <a:prstGeom prst="rect">
            <a:avLst/>
          </a:prstGeom>
          <a:noFill/>
          <a:ln w="31750">
            <a:solidFill>
              <a:schemeClr val="accent2"/>
            </a:solidFill>
            <a:miter lim="800000"/>
            <a:headEnd/>
            <a:tailEnd/>
          </a:ln>
          <a:effectLst/>
        </p:spPr>
        <p:txBody>
          <a:bodyPr wrap="none">
            <a:spAutoFit/>
          </a:bodyPr>
          <a:lstStyle/>
          <a:p>
            <a:pPr algn="ctr"/>
            <a:r>
              <a:rPr lang="en-US" sz="1800"/>
              <a:t>“in.spc”</a:t>
            </a:r>
          </a:p>
        </p:txBody>
      </p:sp>
      <p:cxnSp>
        <p:nvCxnSpPr>
          <p:cNvPr id="786449" name="AutoShape 17"/>
          <p:cNvCxnSpPr>
            <a:cxnSpLocks noChangeShapeType="1"/>
            <a:stCxn id="786447" idx="0"/>
            <a:endCxn id="786448"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86450" name="Text Box 18"/>
          <p:cNvSpPr txBox="1">
            <a:spLocks noChangeArrowheads="1"/>
          </p:cNvSpPr>
          <p:nvPr/>
        </p:nvSpPr>
        <p:spPr bwMode="auto">
          <a:xfrm>
            <a:off x="5638800" y="2209800"/>
            <a:ext cx="914400" cy="398463"/>
          </a:xfrm>
          <a:prstGeom prst="rect">
            <a:avLst/>
          </a:prstGeom>
          <a:noFill/>
          <a:ln w="31750">
            <a:solidFill>
              <a:schemeClr val="accent2"/>
            </a:solidFill>
            <a:miter lim="800000"/>
            <a:headEnd/>
            <a:tailEnd/>
          </a:ln>
          <a:effectLst/>
        </p:spPr>
        <p:txBody>
          <a:bodyPr>
            <a:spAutoFit/>
          </a:bodyPr>
          <a:lstStyle/>
          <a:p>
            <a:r>
              <a:rPr lang="en-US" sz="1800"/>
              <a:t>els: </a:t>
            </a:r>
          </a:p>
        </p:txBody>
      </p:sp>
      <p:sp>
        <p:nvSpPr>
          <p:cNvPr id="786451" name="Oval 19"/>
          <p:cNvSpPr>
            <a:spLocks noChangeArrowheads="1"/>
          </p:cNvSpPr>
          <p:nvPr/>
        </p:nvSpPr>
        <p:spPr bwMode="auto">
          <a:xfrm>
            <a:off x="6324600" y="2362200"/>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6452" name="Text Box 20"/>
          <p:cNvSpPr txBox="1">
            <a:spLocks noChangeArrowheads="1"/>
          </p:cNvSpPr>
          <p:nvPr/>
        </p:nvSpPr>
        <p:spPr bwMode="auto">
          <a:xfrm>
            <a:off x="6553200" y="4191000"/>
            <a:ext cx="685800" cy="398463"/>
          </a:xfrm>
          <a:prstGeom prst="rect">
            <a:avLst/>
          </a:prstGeom>
          <a:noFill/>
          <a:ln w="31750">
            <a:solidFill>
              <a:schemeClr val="accent2"/>
            </a:solidFill>
            <a:miter lim="800000"/>
            <a:headEnd/>
            <a:tailEnd/>
          </a:ln>
          <a:effectLst/>
        </p:spPr>
        <p:txBody>
          <a:bodyPr>
            <a:spAutoFit/>
          </a:bodyPr>
          <a:lstStyle/>
          <a:p>
            <a:endParaRPr lang="en-US" sz="1800"/>
          </a:p>
        </p:txBody>
      </p:sp>
      <p:sp>
        <p:nvSpPr>
          <p:cNvPr id="786453" name="Text Box 21"/>
          <p:cNvSpPr txBox="1">
            <a:spLocks noChangeArrowheads="1"/>
          </p:cNvSpPr>
          <p:nvPr/>
        </p:nvSpPr>
        <p:spPr bwMode="auto">
          <a:xfrm>
            <a:off x="7239000" y="4191000"/>
            <a:ext cx="762000" cy="398463"/>
          </a:xfrm>
          <a:prstGeom prst="rect">
            <a:avLst/>
          </a:prstGeom>
          <a:noFill/>
          <a:ln w="31750">
            <a:solidFill>
              <a:schemeClr val="accent2"/>
            </a:solidFill>
            <a:miter lim="800000"/>
            <a:headEnd/>
            <a:tailEnd/>
          </a:ln>
          <a:effectLst/>
        </p:spPr>
        <p:txBody>
          <a:bodyPr>
            <a:spAutoFit/>
          </a:bodyPr>
          <a:lstStyle/>
          <a:p>
            <a:endParaRPr lang="en-US" sz="1800"/>
          </a:p>
        </p:txBody>
      </p:sp>
      <p:sp>
        <p:nvSpPr>
          <p:cNvPr id="786454" name="Oval 22"/>
          <p:cNvSpPr>
            <a:spLocks noChangeArrowheads="1"/>
          </p:cNvSpPr>
          <p:nvPr/>
        </p:nvSpPr>
        <p:spPr bwMode="auto">
          <a:xfrm>
            <a:off x="6781800" y="4343400"/>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6455" name="Oval 23"/>
          <p:cNvSpPr>
            <a:spLocks noChangeArrowheads="1"/>
          </p:cNvSpPr>
          <p:nvPr/>
        </p:nvSpPr>
        <p:spPr bwMode="auto">
          <a:xfrm>
            <a:off x="7620000" y="4343400"/>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6456" name="AutoShape 24"/>
          <p:cNvCxnSpPr>
            <a:cxnSpLocks noChangeShapeType="1"/>
            <a:stCxn id="786454" idx="4"/>
            <a:endCxn id="786468"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86457" name="AutoShape 25"/>
          <p:cNvCxnSpPr>
            <a:cxnSpLocks noChangeShapeType="1"/>
            <a:stCxn id="786455"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86458" name="Text Box 26"/>
          <p:cNvSpPr txBox="1">
            <a:spLocks noChangeArrowheads="1"/>
          </p:cNvSpPr>
          <p:nvPr/>
        </p:nvSpPr>
        <p:spPr bwMode="auto">
          <a:xfrm>
            <a:off x="4824413" y="3652838"/>
            <a:ext cx="968375" cy="398462"/>
          </a:xfrm>
          <a:prstGeom prst="rect">
            <a:avLst/>
          </a:prstGeom>
          <a:noFill/>
          <a:ln w="31750">
            <a:solidFill>
              <a:schemeClr val="accent2"/>
            </a:solidFill>
            <a:miter lim="800000"/>
            <a:headEnd/>
            <a:tailEnd/>
          </a:ln>
          <a:effectLst/>
        </p:spPr>
        <p:txBody>
          <a:bodyPr wrap="none">
            <a:spAutoFit/>
          </a:bodyPr>
          <a:lstStyle/>
          <a:p>
            <a:pPr algn="ctr"/>
            <a:r>
              <a:rPr lang="en-US" sz="1800"/>
              <a:t>“Goat”</a:t>
            </a:r>
          </a:p>
        </p:txBody>
      </p:sp>
      <p:sp>
        <p:nvSpPr>
          <p:cNvPr id="786459" name="Text Box 27"/>
          <p:cNvSpPr txBox="1">
            <a:spLocks noChangeArrowheads="1"/>
          </p:cNvSpPr>
          <p:nvPr/>
        </p:nvSpPr>
        <p:spPr bwMode="auto">
          <a:xfrm>
            <a:off x="4619625" y="4186238"/>
            <a:ext cx="1238250" cy="398462"/>
          </a:xfrm>
          <a:prstGeom prst="rect">
            <a:avLst/>
          </a:prstGeom>
          <a:noFill/>
          <a:ln w="31750">
            <a:solidFill>
              <a:schemeClr val="accent2"/>
            </a:solidFill>
            <a:miter lim="800000"/>
            <a:headEnd/>
            <a:tailEnd/>
          </a:ln>
          <a:effectLst/>
        </p:spPr>
        <p:txBody>
          <a:bodyPr wrap="none">
            <a:spAutoFit/>
          </a:bodyPr>
          <a:lstStyle/>
          <a:p>
            <a:pPr algn="ctr"/>
            <a:r>
              <a:rPr lang="en-US" sz="1800"/>
              <a:t>“CAGTG”</a:t>
            </a:r>
          </a:p>
        </p:txBody>
      </p:sp>
      <p:sp>
        <p:nvSpPr>
          <p:cNvPr id="786460" name="Text Box 28"/>
          <p:cNvSpPr txBox="1">
            <a:spLocks noChangeArrowheads="1"/>
          </p:cNvSpPr>
          <p:nvPr/>
        </p:nvSpPr>
        <p:spPr bwMode="auto">
          <a:xfrm>
            <a:off x="4800600" y="2895600"/>
            <a:ext cx="1273175" cy="673100"/>
          </a:xfrm>
          <a:prstGeom prst="rect">
            <a:avLst/>
          </a:prstGeom>
          <a:no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6461" name="Oval 29"/>
          <p:cNvSpPr>
            <a:spLocks noChangeArrowheads="1"/>
          </p:cNvSpPr>
          <p:nvPr/>
        </p:nvSpPr>
        <p:spPr bwMode="auto">
          <a:xfrm>
            <a:off x="5867400" y="3013075"/>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6462" name="Oval 30"/>
          <p:cNvSpPr>
            <a:spLocks noChangeArrowheads="1"/>
          </p:cNvSpPr>
          <p:nvPr/>
        </p:nvSpPr>
        <p:spPr bwMode="auto">
          <a:xfrm>
            <a:off x="5875338" y="3338513"/>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6463" name="AutoShape 31"/>
          <p:cNvCxnSpPr>
            <a:cxnSpLocks noChangeShapeType="1"/>
            <a:stCxn id="786461" idx="6"/>
            <a:endCxn id="786458"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86464" name="AutoShape 32"/>
          <p:cNvCxnSpPr>
            <a:cxnSpLocks noChangeShapeType="1"/>
            <a:stCxn id="786462" idx="6"/>
            <a:endCxn id="786459"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cxnSp>
        <p:nvCxnSpPr>
          <p:cNvPr id="786465" name="AutoShape 33"/>
          <p:cNvCxnSpPr>
            <a:cxnSpLocks noChangeShapeType="1"/>
            <a:stCxn id="786451" idx="4"/>
            <a:endCxn id="786452"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86466" name="Text Box 34"/>
          <p:cNvSpPr txBox="1">
            <a:spLocks noChangeArrowheads="1"/>
          </p:cNvSpPr>
          <p:nvPr/>
        </p:nvSpPr>
        <p:spPr bwMode="auto">
          <a:xfrm>
            <a:off x="6164263" y="5815013"/>
            <a:ext cx="714375" cy="398462"/>
          </a:xfrm>
          <a:prstGeom prst="rect">
            <a:avLst/>
          </a:prstGeom>
          <a:noFill/>
          <a:ln w="31750">
            <a:solidFill>
              <a:schemeClr val="accent2"/>
            </a:solidFill>
            <a:miter lim="800000"/>
            <a:headEnd/>
            <a:tailEnd/>
          </a:ln>
          <a:effectLst/>
        </p:spPr>
        <p:txBody>
          <a:bodyPr wrap="none">
            <a:spAutoFit/>
          </a:bodyPr>
          <a:lstStyle/>
          <a:p>
            <a:pPr algn="ctr"/>
            <a:r>
              <a:rPr lang="en-US" sz="1800"/>
              <a:t>“Elf”</a:t>
            </a:r>
          </a:p>
        </p:txBody>
      </p:sp>
      <p:sp>
        <p:nvSpPr>
          <p:cNvPr id="786467" name="Text Box 35"/>
          <p:cNvSpPr txBox="1">
            <a:spLocks noChangeArrowheads="1"/>
          </p:cNvSpPr>
          <p:nvPr/>
        </p:nvSpPr>
        <p:spPr bwMode="auto">
          <a:xfrm>
            <a:off x="5872163" y="6319838"/>
            <a:ext cx="1260475" cy="398462"/>
          </a:xfrm>
          <a:prstGeom prst="rect">
            <a:avLst/>
          </a:prstGeom>
          <a:noFill/>
          <a:ln w="31750">
            <a:solidFill>
              <a:schemeClr val="accent2"/>
            </a:solidFill>
            <a:miter lim="800000"/>
            <a:headEnd/>
            <a:tailEnd/>
          </a:ln>
          <a:effectLst/>
        </p:spPr>
        <p:txBody>
          <a:bodyPr wrap="none">
            <a:spAutoFit/>
          </a:bodyPr>
          <a:lstStyle/>
          <a:p>
            <a:pPr algn="ctr"/>
            <a:r>
              <a:rPr lang="en-US" sz="1800"/>
              <a:t>“CGGTG”</a:t>
            </a:r>
          </a:p>
        </p:txBody>
      </p:sp>
      <p:sp>
        <p:nvSpPr>
          <p:cNvPr id="786468" name="Text Box 36"/>
          <p:cNvSpPr txBox="1">
            <a:spLocks noChangeArrowheads="1"/>
          </p:cNvSpPr>
          <p:nvPr/>
        </p:nvSpPr>
        <p:spPr bwMode="auto">
          <a:xfrm>
            <a:off x="5715000" y="4800600"/>
            <a:ext cx="1273175" cy="673100"/>
          </a:xfrm>
          <a:prstGeom prst="rect">
            <a:avLst/>
          </a:prstGeom>
          <a:no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6469" name="Oval 37"/>
          <p:cNvSpPr>
            <a:spLocks noChangeArrowheads="1"/>
          </p:cNvSpPr>
          <p:nvPr/>
        </p:nvSpPr>
        <p:spPr bwMode="auto">
          <a:xfrm>
            <a:off x="6762750" y="4918075"/>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6470" name="Oval 38"/>
          <p:cNvSpPr>
            <a:spLocks noChangeArrowheads="1"/>
          </p:cNvSpPr>
          <p:nvPr/>
        </p:nvSpPr>
        <p:spPr bwMode="auto">
          <a:xfrm>
            <a:off x="6770688" y="5243513"/>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6471" name="AutoShape 39"/>
          <p:cNvCxnSpPr>
            <a:cxnSpLocks noChangeShapeType="1"/>
            <a:stCxn id="786469" idx="6"/>
            <a:endCxn id="786466"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86472" name="AutoShape 40"/>
          <p:cNvCxnSpPr>
            <a:cxnSpLocks noChangeShapeType="1"/>
            <a:stCxn id="786470" idx="6"/>
            <a:endCxn id="786467"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86473" name="Text Box 41"/>
          <p:cNvSpPr txBox="1">
            <a:spLocks noChangeArrowheads="1"/>
          </p:cNvSpPr>
          <p:nvPr/>
        </p:nvSpPr>
        <p:spPr bwMode="auto">
          <a:xfrm>
            <a:off x="7785100" y="5756275"/>
            <a:ext cx="935038" cy="398463"/>
          </a:xfrm>
          <a:prstGeom prst="rect">
            <a:avLst/>
          </a:prstGeom>
          <a:noFill/>
          <a:ln w="31750">
            <a:solidFill>
              <a:schemeClr val="accent2"/>
            </a:solidFill>
            <a:miter lim="800000"/>
            <a:headEnd/>
            <a:tailEnd/>
          </a:ln>
          <a:effectLst/>
        </p:spPr>
        <p:txBody>
          <a:bodyPr wrap="none">
            <a:spAutoFit/>
          </a:bodyPr>
          <a:lstStyle/>
          <a:p>
            <a:pPr algn="ctr"/>
            <a:r>
              <a:rPr lang="en-US" sz="1800"/>
              <a:t>“Frog”</a:t>
            </a:r>
          </a:p>
        </p:txBody>
      </p:sp>
      <p:sp>
        <p:nvSpPr>
          <p:cNvPr id="786474" name="Text Box 42"/>
          <p:cNvSpPr txBox="1">
            <a:spLocks noChangeArrowheads="1"/>
          </p:cNvSpPr>
          <p:nvPr/>
        </p:nvSpPr>
        <p:spPr bwMode="auto">
          <a:xfrm>
            <a:off x="7613650" y="6261100"/>
            <a:ext cx="1238250" cy="398463"/>
          </a:xfrm>
          <a:prstGeom prst="rect">
            <a:avLst/>
          </a:prstGeom>
          <a:noFill/>
          <a:ln w="31750">
            <a:solidFill>
              <a:schemeClr val="accent2"/>
            </a:solidFill>
            <a:miter lim="800000"/>
            <a:headEnd/>
            <a:tailEnd/>
          </a:ln>
          <a:effectLst/>
        </p:spPr>
        <p:txBody>
          <a:bodyPr wrap="none">
            <a:spAutoFit/>
          </a:bodyPr>
          <a:lstStyle/>
          <a:p>
            <a:pPr algn="ctr"/>
            <a:r>
              <a:rPr lang="en-US" sz="1800"/>
              <a:t>“CGATG”</a:t>
            </a:r>
          </a:p>
        </p:txBody>
      </p:sp>
      <p:sp>
        <p:nvSpPr>
          <p:cNvPr id="786475" name="Text Box 43"/>
          <p:cNvSpPr txBox="1">
            <a:spLocks noChangeArrowheads="1"/>
          </p:cNvSpPr>
          <p:nvPr/>
        </p:nvSpPr>
        <p:spPr bwMode="auto">
          <a:xfrm>
            <a:off x="7445375" y="4741863"/>
            <a:ext cx="1273175" cy="673100"/>
          </a:xfrm>
          <a:prstGeom prst="rect">
            <a:avLst/>
          </a:prstGeom>
          <a:no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6476" name="Oval 44"/>
          <p:cNvSpPr>
            <a:spLocks noChangeArrowheads="1"/>
          </p:cNvSpPr>
          <p:nvPr/>
        </p:nvSpPr>
        <p:spPr bwMode="auto">
          <a:xfrm>
            <a:off x="8493125" y="4859338"/>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6477" name="Oval 45"/>
          <p:cNvSpPr>
            <a:spLocks noChangeArrowheads="1"/>
          </p:cNvSpPr>
          <p:nvPr/>
        </p:nvSpPr>
        <p:spPr bwMode="auto">
          <a:xfrm>
            <a:off x="8501063" y="5184775"/>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6478" name="AutoShape 46"/>
          <p:cNvCxnSpPr>
            <a:cxnSpLocks noChangeShapeType="1"/>
            <a:stCxn id="786476" idx="6"/>
            <a:endCxn id="786473"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86479" name="AutoShape 47"/>
          <p:cNvCxnSpPr>
            <a:cxnSpLocks noChangeShapeType="1"/>
            <a:stCxn id="786477" idx="6"/>
            <a:endCxn id="786474"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86480" name="Text Box 48"/>
          <p:cNvSpPr txBox="1">
            <a:spLocks noChangeArrowheads="1"/>
          </p:cNvSpPr>
          <p:nvPr/>
        </p:nvSpPr>
        <p:spPr bwMode="auto">
          <a:xfrm>
            <a:off x="574675" y="227013"/>
            <a:ext cx="2352675" cy="366712"/>
          </a:xfrm>
          <a:prstGeom prst="rect">
            <a:avLst/>
          </a:prstGeom>
          <a:noFill/>
          <a:ln w="31750">
            <a:noFill/>
            <a:miter lim="800000"/>
            <a:headEnd/>
            <a:tailEnd/>
          </a:ln>
          <a:effectLst/>
        </p:spPr>
        <p:txBody>
          <a:bodyPr wrap="none">
            <a:spAutoFit/>
          </a:bodyPr>
          <a:lstStyle/>
          <a:p>
            <a:pPr algn="ctr"/>
            <a:r>
              <a:rPr lang="en-US" sz="1800"/>
              <a:t>Garbage Collection</a:t>
            </a:r>
          </a:p>
        </p:txBody>
      </p:sp>
      <p:sp>
        <p:nvSpPr>
          <p:cNvPr id="786481" name="Text Box 49"/>
          <p:cNvSpPr txBox="1">
            <a:spLocks noChangeArrowheads="1"/>
          </p:cNvSpPr>
          <p:nvPr/>
        </p:nvSpPr>
        <p:spPr bwMode="auto">
          <a:xfrm>
            <a:off x="8001000" y="4191000"/>
            <a:ext cx="762000" cy="398463"/>
          </a:xfrm>
          <a:prstGeom prst="rect">
            <a:avLst/>
          </a:prstGeom>
          <a:noFill/>
          <a:ln w="31750">
            <a:solidFill>
              <a:schemeClr val="accent2"/>
            </a:solidFill>
            <a:miter lim="800000"/>
            <a:headEnd/>
            <a:tailEnd/>
          </a:ln>
          <a:effectLst/>
        </p:spPr>
        <p:txBody>
          <a:bodyPr>
            <a:spAutoFit/>
          </a:bodyPr>
          <a:lstStyle/>
          <a:p>
            <a:endParaRPr lang="en-US" sz="1800"/>
          </a:p>
        </p:txBody>
      </p:sp>
      <p:sp>
        <p:nvSpPr>
          <p:cNvPr id="786482" name="Oval 50"/>
          <p:cNvSpPr>
            <a:spLocks noChangeArrowheads="1"/>
          </p:cNvSpPr>
          <p:nvPr/>
        </p:nvSpPr>
        <p:spPr bwMode="auto">
          <a:xfrm>
            <a:off x="8305800" y="4343400"/>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6483" name="AutoShape 51"/>
          <p:cNvCxnSpPr>
            <a:cxnSpLocks noChangeShapeType="1"/>
            <a:stCxn id="786482" idx="2"/>
            <a:endCxn id="786460"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86484" name="Text Box 52"/>
          <p:cNvSpPr txBox="1">
            <a:spLocks noChangeArrowheads="1"/>
          </p:cNvSpPr>
          <p:nvPr/>
        </p:nvSpPr>
        <p:spPr bwMode="auto">
          <a:xfrm>
            <a:off x="881063" y="9858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54" name="Text Box 70"/>
          <p:cNvSpPr txBox="1">
            <a:spLocks noChangeArrowheads="1"/>
          </p:cNvSpPr>
          <p:nvPr/>
        </p:nvSpPr>
        <p:spPr bwMode="auto">
          <a:xfrm>
            <a:off x="144463" y="3470275"/>
            <a:ext cx="6057812" cy="3170099"/>
          </a:xfrm>
          <a:prstGeom prst="rect">
            <a:avLst/>
          </a:prstGeom>
          <a:noFill/>
          <a:ln w="31750">
            <a:noFill/>
            <a:miter lim="800000"/>
            <a:headEnd/>
            <a:tailEnd/>
          </a:ln>
          <a:effectLst/>
        </p:spPr>
        <p:txBody>
          <a:bodyPr wrap="none">
            <a:spAutoFit/>
          </a:bodyPr>
          <a:lstStyle/>
          <a:p>
            <a:r>
              <a:rPr lang="en-US" sz="2000" dirty="0"/>
              <a:t>   </a:t>
            </a:r>
            <a:r>
              <a:rPr lang="en-US" sz="2000" dirty="0">
                <a:solidFill>
                  <a:srgbClr val="FF6600"/>
                </a:solidFill>
              </a:rPr>
              <a:t>active</a:t>
            </a:r>
            <a:r>
              <a:rPr lang="en-US" sz="2000" dirty="0"/>
              <a:t> = all objects on stack</a:t>
            </a:r>
          </a:p>
          <a:p>
            <a:r>
              <a:rPr lang="en-US" sz="2000" dirty="0"/>
              <a:t>   while (!</a:t>
            </a:r>
            <a:r>
              <a:rPr lang="en-US" sz="2000" dirty="0" err="1"/>
              <a:t>active.isEmpty</a:t>
            </a:r>
            <a:r>
              <a:rPr lang="en-US" sz="2000" dirty="0"/>
              <a:t> ()) </a:t>
            </a:r>
          </a:p>
          <a:p>
            <a:r>
              <a:rPr lang="en-US" sz="2000" dirty="0"/>
              <a:t>       </a:t>
            </a:r>
            <a:r>
              <a:rPr lang="en-US" sz="2000" dirty="0" err="1">
                <a:solidFill>
                  <a:srgbClr val="66FF33"/>
                </a:solidFill>
              </a:rPr>
              <a:t>newactive</a:t>
            </a:r>
            <a:r>
              <a:rPr lang="en-US" sz="2000" dirty="0"/>
              <a:t> = { }</a:t>
            </a:r>
          </a:p>
          <a:p>
            <a:r>
              <a:rPr lang="en-US" sz="2000" dirty="0"/>
              <a:t>       </a:t>
            </a:r>
            <a:r>
              <a:rPr lang="en-US" sz="2000" dirty="0" err="1"/>
              <a:t>foreach</a:t>
            </a:r>
            <a:r>
              <a:rPr lang="en-US" sz="2000" dirty="0"/>
              <a:t> (Object a in active) </a:t>
            </a:r>
          </a:p>
          <a:p>
            <a:r>
              <a:rPr lang="en-US" sz="2000" dirty="0"/>
              <a:t>            mark a as reachable (non-garbage)</a:t>
            </a:r>
          </a:p>
          <a:p>
            <a:r>
              <a:rPr lang="en-US" sz="2000" dirty="0"/>
              <a:t>            </a:t>
            </a:r>
            <a:r>
              <a:rPr lang="en-US" sz="2000" dirty="0" err="1"/>
              <a:t>foreach</a:t>
            </a:r>
            <a:r>
              <a:rPr lang="en-US" sz="2000" dirty="0"/>
              <a:t> (Object o that a points to) </a:t>
            </a:r>
          </a:p>
          <a:p>
            <a:r>
              <a:rPr lang="en-US" sz="2000" dirty="0"/>
              <a:t>                if o is not marked</a:t>
            </a:r>
          </a:p>
          <a:p>
            <a:r>
              <a:rPr lang="en-US" sz="2000" dirty="0"/>
              <a:t>                    </a:t>
            </a:r>
            <a:r>
              <a:rPr lang="en-US" sz="2000" dirty="0" err="1"/>
              <a:t>newactive</a:t>
            </a:r>
            <a:r>
              <a:rPr lang="en-US" sz="2000" dirty="0"/>
              <a:t> = </a:t>
            </a:r>
            <a:r>
              <a:rPr lang="en-US" sz="2000" dirty="0" err="1"/>
              <a:t>newactive</a:t>
            </a:r>
            <a:r>
              <a:rPr lang="en-US" sz="2000" dirty="0"/>
              <a:t> U { o }</a:t>
            </a:r>
          </a:p>
          <a:p>
            <a:r>
              <a:rPr lang="en-US" sz="2000" dirty="0"/>
              <a:t>      </a:t>
            </a:r>
            <a:r>
              <a:rPr lang="en-US" sz="1800" dirty="0">
                <a:solidFill>
                  <a:srgbClr val="FF6600"/>
                </a:solidFill>
              </a:rPr>
              <a:t>active</a:t>
            </a:r>
            <a:r>
              <a:rPr lang="en-US" sz="1800" dirty="0"/>
              <a:t> = </a:t>
            </a:r>
            <a:r>
              <a:rPr lang="en-US" sz="1800" dirty="0" err="1">
                <a:solidFill>
                  <a:srgbClr val="66FF33"/>
                </a:solidFill>
              </a:rPr>
              <a:t>newactive</a:t>
            </a:r>
            <a:r>
              <a:rPr lang="en-US" sz="2000" dirty="0"/>
              <a:t> </a:t>
            </a:r>
            <a:endParaRPr lang="en-US" sz="2000" dirty="0" smtClean="0"/>
          </a:p>
          <a:p>
            <a:r>
              <a:rPr lang="en-US" sz="2000" b="1" dirty="0" smtClean="0"/>
              <a:t>      sweep () // remove unmarked objects on heap</a:t>
            </a:r>
            <a:r>
              <a:rPr lang="en-US" sz="2000" dirty="0" smtClean="0"/>
              <a:t>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86439"/>
                                        </p:tgtEl>
                                      </p:cBhvr>
                                    </p:animEffect>
                                    <p:set>
                                      <p:cBhvr>
                                        <p:cTn id="7" dur="1" fill="hold">
                                          <p:stCondLst>
                                            <p:cond delay="499"/>
                                          </p:stCondLst>
                                        </p:cTn>
                                        <p:tgtEl>
                                          <p:spTgt spid="786439"/>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786440"/>
                                        </p:tgtEl>
                                      </p:cBhvr>
                                    </p:animEffect>
                                    <p:set>
                                      <p:cBhvr>
                                        <p:cTn id="10" dur="1" fill="hold">
                                          <p:stCondLst>
                                            <p:cond delay="499"/>
                                          </p:stCondLst>
                                        </p:cTn>
                                        <p:tgtEl>
                                          <p:spTgt spid="786440"/>
                                        </p:tgtEl>
                                        <p:attrNameLst>
                                          <p:attrName>style.visibility</p:attrName>
                                        </p:attrNameLst>
                                      </p:cBhvr>
                                      <p:to>
                                        <p:strVal val="hidden"/>
                                      </p:to>
                                    </p:set>
                                  </p:childTnLst>
                                </p:cTn>
                              </p:par>
                              <p:par>
                                <p:cTn id="11" presetID="22" presetClass="exit" presetSubtype="8" fill="hold" grpId="0" nodeType="withEffect">
                                  <p:stCondLst>
                                    <p:cond delay="0"/>
                                  </p:stCondLst>
                                  <p:childTnLst>
                                    <p:animEffect transition="out" filter="wipe(left)">
                                      <p:cBhvr>
                                        <p:cTn id="12" dur="500"/>
                                        <p:tgtEl>
                                          <p:spTgt spid="786441"/>
                                        </p:tgtEl>
                                      </p:cBhvr>
                                    </p:animEffect>
                                    <p:set>
                                      <p:cBhvr>
                                        <p:cTn id="13" dur="1" fill="hold">
                                          <p:stCondLst>
                                            <p:cond delay="499"/>
                                          </p:stCondLst>
                                        </p:cTn>
                                        <p:tgtEl>
                                          <p:spTgt spid="786441"/>
                                        </p:tgtEl>
                                        <p:attrNameLst>
                                          <p:attrName>style.visibility</p:attrName>
                                        </p:attrNameLst>
                                      </p:cBhvr>
                                      <p:to>
                                        <p:strVal val="hidden"/>
                                      </p:to>
                                    </p:set>
                                  </p:childTnLst>
                                </p:cTn>
                              </p:par>
                              <p:par>
                                <p:cTn id="14" presetID="22" presetClass="exit" presetSubtype="8" fill="hold" grpId="0" nodeType="withEffect">
                                  <p:stCondLst>
                                    <p:cond delay="0"/>
                                  </p:stCondLst>
                                  <p:childTnLst>
                                    <p:animEffect transition="out" filter="wipe(left)">
                                      <p:cBhvr>
                                        <p:cTn id="15" dur="500"/>
                                        <p:tgtEl>
                                          <p:spTgt spid="786442"/>
                                        </p:tgtEl>
                                      </p:cBhvr>
                                    </p:animEffect>
                                    <p:set>
                                      <p:cBhvr>
                                        <p:cTn id="16" dur="1" fill="hold">
                                          <p:stCondLst>
                                            <p:cond delay="499"/>
                                          </p:stCondLst>
                                        </p:cTn>
                                        <p:tgtEl>
                                          <p:spTgt spid="786442"/>
                                        </p:tgtEl>
                                        <p:attrNameLst>
                                          <p:attrName>style.visibility</p:attrName>
                                        </p:attrNameLst>
                                      </p:cBhvr>
                                      <p:to>
                                        <p:strVal val="hidden"/>
                                      </p:to>
                                    </p:set>
                                  </p:childTnLst>
                                </p:cTn>
                              </p:par>
                              <p:par>
                                <p:cTn id="17" presetID="22" presetClass="exit" presetSubtype="8" fill="hold" grpId="0" nodeType="withEffect">
                                  <p:stCondLst>
                                    <p:cond delay="0"/>
                                  </p:stCondLst>
                                  <p:childTnLst>
                                    <p:animEffect transition="out" filter="wipe(left)">
                                      <p:cBhvr>
                                        <p:cTn id="18" dur="500"/>
                                        <p:tgtEl>
                                          <p:spTgt spid="786443"/>
                                        </p:tgtEl>
                                      </p:cBhvr>
                                    </p:animEffect>
                                    <p:set>
                                      <p:cBhvr>
                                        <p:cTn id="19" dur="1" fill="hold">
                                          <p:stCondLst>
                                            <p:cond delay="499"/>
                                          </p:stCondLst>
                                        </p:cTn>
                                        <p:tgtEl>
                                          <p:spTgt spid="786443"/>
                                        </p:tgtEl>
                                        <p:attrNameLst>
                                          <p:attrName>style.visibility</p:attrName>
                                        </p:attrNameLst>
                                      </p:cBhvr>
                                      <p:to>
                                        <p:strVal val="hidden"/>
                                      </p:to>
                                    </p:set>
                                  </p:childTnLst>
                                </p:cTn>
                              </p:par>
                              <p:par>
                                <p:cTn id="20" presetID="22" presetClass="exit" presetSubtype="8" fill="hold" nodeType="withEffect">
                                  <p:stCondLst>
                                    <p:cond delay="0"/>
                                  </p:stCondLst>
                                  <p:childTnLst>
                                    <p:animEffect transition="out" filter="wipe(left)">
                                      <p:cBhvr>
                                        <p:cTn id="21" dur="500"/>
                                        <p:tgtEl>
                                          <p:spTgt spid="786444"/>
                                        </p:tgtEl>
                                      </p:cBhvr>
                                    </p:animEffect>
                                    <p:set>
                                      <p:cBhvr>
                                        <p:cTn id="22" dur="1" fill="hold">
                                          <p:stCondLst>
                                            <p:cond delay="499"/>
                                          </p:stCondLst>
                                        </p:cTn>
                                        <p:tgtEl>
                                          <p:spTgt spid="786444"/>
                                        </p:tgtEl>
                                        <p:attrNameLst>
                                          <p:attrName>style.visibility</p:attrName>
                                        </p:attrNameLst>
                                      </p:cBhvr>
                                      <p:to>
                                        <p:strVal val="hidden"/>
                                      </p:to>
                                    </p:set>
                                  </p:childTnLst>
                                </p:cTn>
                              </p:par>
                              <p:par>
                                <p:cTn id="23" presetID="22" presetClass="exit" presetSubtype="8" fill="hold" nodeType="withEffect">
                                  <p:stCondLst>
                                    <p:cond delay="0"/>
                                  </p:stCondLst>
                                  <p:childTnLst>
                                    <p:animEffect transition="out" filter="wipe(left)">
                                      <p:cBhvr>
                                        <p:cTn id="24" dur="500"/>
                                        <p:tgtEl>
                                          <p:spTgt spid="786445"/>
                                        </p:tgtEl>
                                      </p:cBhvr>
                                    </p:animEffect>
                                    <p:set>
                                      <p:cBhvr>
                                        <p:cTn id="25" dur="1" fill="hold">
                                          <p:stCondLst>
                                            <p:cond delay="499"/>
                                          </p:stCondLst>
                                        </p:cTn>
                                        <p:tgtEl>
                                          <p:spTgt spid="786445"/>
                                        </p:tgtEl>
                                        <p:attrNameLst>
                                          <p:attrName>style.visibility</p:attrName>
                                        </p:attrNameLst>
                                      </p:cBhvr>
                                      <p:to>
                                        <p:strVal val="hidden"/>
                                      </p:to>
                                    </p:set>
                                  </p:childTnLst>
                                </p:cTn>
                              </p:par>
                              <p:par>
                                <p:cTn id="26" presetID="22" presetClass="exit" presetSubtype="8" fill="hold" grpId="0" nodeType="withEffect">
                                  <p:stCondLst>
                                    <p:cond delay="0"/>
                                  </p:stCondLst>
                                  <p:childTnLst>
                                    <p:animEffect transition="out" filter="wipe(left)">
                                      <p:cBhvr>
                                        <p:cTn id="27" dur="500"/>
                                        <p:tgtEl>
                                          <p:spTgt spid="786446"/>
                                        </p:tgtEl>
                                      </p:cBhvr>
                                    </p:animEffect>
                                    <p:set>
                                      <p:cBhvr>
                                        <p:cTn id="28" dur="1" fill="hold">
                                          <p:stCondLst>
                                            <p:cond delay="499"/>
                                          </p:stCondLst>
                                        </p:cTn>
                                        <p:tgtEl>
                                          <p:spTgt spid="786446"/>
                                        </p:tgtEl>
                                        <p:attrNameLst>
                                          <p:attrName>style.visibility</p:attrName>
                                        </p:attrNameLst>
                                      </p:cBhvr>
                                      <p:to>
                                        <p:strVal val="hidden"/>
                                      </p:to>
                                    </p:set>
                                  </p:childTnLst>
                                </p:cTn>
                              </p:par>
                              <p:par>
                                <p:cTn id="29" presetID="22" presetClass="exit" presetSubtype="8" fill="hold" grpId="0" nodeType="withEffect">
                                  <p:stCondLst>
                                    <p:cond delay="0"/>
                                  </p:stCondLst>
                                  <p:childTnLst>
                                    <p:animEffect transition="out" filter="wipe(left)">
                                      <p:cBhvr>
                                        <p:cTn id="30" dur="500"/>
                                        <p:tgtEl>
                                          <p:spTgt spid="786447"/>
                                        </p:tgtEl>
                                      </p:cBhvr>
                                    </p:animEffect>
                                    <p:set>
                                      <p:cBhvr>
                                        <p:cTn id="31" dur="1" fill="hold">
                                          <p:stCondLst>
                                            <p:cond delay="499"/>
                                          </p:stCondLst>
                                        </p:cTn>
                                        <p:tgtEl>
                                          <p:spTgt spid="786447"/>
                                        </p:tgtEl>
                                        <p:attrNameLst>
                                          <p:attrName>style.visibility</p:attrName>
                                        </p:attrNameLst>
                                      </p:cBhvr>
                                      <p:to>
                                        <p:strVal val="hidden"/>
                                      </p:to>
                                    </p:set>
                                  </p:childTnLst>
                                </p:cTn>
                              </p:par>
                              <p:par>
                                <p:cTn id="32" presetID="22" presetClass="exit" presetSubtype="8" fill="hold" grpId="0" nodeType="withEffect">
                                  <p:stCondLst>
                                    <p:cond delay="0"/>
                                  </p:stCondLst>
                                  <p:childTnLst>
                                    <p:animEffect transition="out" filter="wipe(left)">
                                      <p:cBhvr>
                                        <p:cTn id="33" dur="500"/>
                                        <p:tgtEl>
                                          <p:spTgt spid="786448"/>
                                        </p:tgtEl>
                                      </p:cBhvr>
                                    </p:animEffect>
                                    <p:set>
                                      <p:cBhvr>
                                        <p:cTn id="34" dur="1" fill="hold">
                                          <p:stCondLst>
                                            <p:cond delay="499"/>
                                          </p:stCondLst>
                                        </p:cTn>
                                        <p:tgtEl>
                                          <p:spTgt spid="786448"/>
                                        </p:tgtEl>
                                        <p:attrNameLst>
                                          <p:attrName>style.visibility</p:attrName>
                                        </p:attrNameLst>
                                      </p:cBhvr>
                                      <p:to>
                                        <p:strVal val="hidden"/>
                                      </p:to>
                                    </p:set>
                                  </p:childTnLst>
                                </p:cTn>
                              </p:par>
                              <p:par>
                                <p:cTn id="35" presetID="22" presetClass="exit" presetSubtype="8" fill="hold" nodeType="withEffect">
                                  <p:stCondLst>
                                    <p:cond delay="0"/>
                                  </p:stCondLst>
                                  <p:childTnLst>
                                    <p:animEffect transition="out" filter="wipe(left)">
                                      <p:cBhvr>
                                        <p:cTn id="36" dur="500"/>
                                        <p:tgtEl>
                                          <p:spTgt spid="786449"/>
                                        </p:tgtEl>
                                      </p:cBhvr>
                                    </p:animEffect>
                                    <p:set>
                                      <p:cBhvr>
                                        <p:cTn id="37" dur="1" fill="hold">
                                          <p:stCondLst>
                                            <p:cond delay="499"/>
                                          </p:stCondLst>
                                        </p:cTn>
                                        <p:tgtEl>
                                          <p:spTgt spid="786449"/>
                                        </p:tgtEl>
                                        <p:attrNameLst>
                                          <p:attrName>style.visibility</p:attrName>
                                        </p:attrNameLst>
                                      </p:cBhvr>
                                      <p:to>
                                        <p:strVal val="hidden"/>
                                      </p:to>
                                    </p:set>
                                  </p:childTnLst>
                                </p:cTn>
                              </p:par>
                              <p:par>
                                <p:cTn id="38" presetID="22" presetClass="exit" presetSubtype="8" fill="hold" grpId="0" nodeType="withEffect">
                                  <p:stCondLst>
                                    <p:cond delay="0"/>
                                  </p:stCondLst>
                                  <p:childTnLst>
                                    <p:animEffect transition="out" filter="wipe(left)">
                                      <p:cBhvr>
                                        <p:cTn id="39" dur="500"/>
                                        <p:tgtEl>
                                          <p:spTgt spid="786450"/>
                                        </p:tgtEl>
                                      </p:cBhvr>
                                    </p:animEffect>
                                    <p:set>
                                      <p:cBhvr>
                                        <p:cTn id="40" dur="1" fill="hold">
                                          <p:stCondLst>
                                            <p:cond delay="499"/>
                                          </p:stCondLst>
                                        </p:cTn>
                                        <p:tgtEl>
                                          <p:spTgt spid="786450"/>
                                        </p:tgtEl>
                                        <p:attrNameLst>
                                          <p:attrName>style.visibility</p:attrName>
                                        </p:attrNameLst>
                                      </p:cBhvr>
                                      <p:to>
                                        <p:strVal val="hidden"/>
                                      </p:to>
                                    </p:set>
                                  </p:childTnLst>
                                </p:cTn>
                              </p:par>
                              <p:par>
                                <p:cTn id="41" presetID="22" presetClass="exit" presetSubtype="8" fill="hold" grpId="0" nodeType="withEffect">
                                  <p:stCondLst>
                                    <p:cond delay="0"/>
                                  </p:stCondLst>
                                  <p:childTnLst>
                                    <p:animEffect transition="out" filter="wipe(left)">
                                      <p:cBhvr>
                                        <p:cTn id="42" dur="500"/>
                                        <p:tgtEl>
                                          <p:spTgt spid="786451"/>
                                        </p:tgtEl>
                                      </p:cBhvr>
                                    </p:animEffect>
                                    <p:set>
                                      <p:cBhvr>
                                        <p:cTn id="43" dur="1" fill="hold">
                                          <p:stCondLst>
                                            <p:cond delay="499"/>
                                          </p:stCondLst>
                                        </p:cTn>
                                        <p:tgtEl>
                                          <p:spTgt spid="786451"/>
                                        </p:tgtEl>
                                        <p:attrNameLst>
                                          <p:attrName>style.visibility</p:attrName>
                                        </p:attrNameLst>
                                      </p:cBhvr>
                                      <p:to>
                                        <p:strVal val="hidden"/>
                                      </p:to>
                                    </p:set>
                                  </p:childTnLst>
                                </p:cTn>
                              </p:par>
                              <p:par>
                                <p:cTn id="44" presetID="22" presetClass="exit" presetSubtype="8" fill="hold" grpId="0" nodeType="withEffect">
                                  <p:stCondLst>
                                    <p:cond delay="0"/>
                                  </p:stCondLst>
                                  <p:childTnLst>
                                    <p:animEffect transition="out" filter="wipe(left)">
                                      <p:cBhvr>
                                        <p:cTn id="45" dur="500"/>
                                        <p:tgtEl>
                                          <p:spTgt spid="786452"/>
                                        </p:tgtEl>
                                      </p:cBhvr>
                                    </p:animEffect>
                                    <p:set>
                                      <p:cBhvr>
                                        <p:cTn id="46" dur="1" fill="hold">
                                          <p:stCondLst>
                                            <p:cond delay="499"/>
                                          </p:stCondLst>
                                        </p:cTn>
                                        <p:tgtEl>
                                          <p:spTgt spid="786452"/>
                                        </p:tgtEl>
                                        <p:attrNameLst>
                                          <p:attrName>style.visibility</p:attrName>
                                        </p:attrNameLst>
                                      </p:cBhvr>
                                      <p:to>
                                        <p:strVal val="hidden"/>
                                      </p:to>
                                    </p:set>
                                  </p:childTnLst>
                                </p:cTn>
                              </p:par>
                              <p:par>
                                <p:cTn id="47" presetID="22" presetClass="exit" presetSubtype="8" fill="hold" grpId="0" nodeType="withEffect">
                                  <p:stCondLst>
                                    <p:cond delay="0"/>
                                  </p:stCondLst>
                                  <p:childTnLst>
                                    <p:animEffect transition="out" filter="wipe(left)">
                                      <p:cBhvr>
                                        <p:cTn id="48" dur="500"/>
                                        <p:tgtEl>
                                          <p:spTgt spid="786453"/>
                                        </p:tgtEl>
                                      </p:cBhvr>
                                    </p:animEffect>
                                    <p:set>
                                      <p:cBhvr>
                                        <p:cTn id="49" dur="1" fill="hold">
                                          <p:stCondLst>
                                            <p:cond delay="499"/>
                                          </p:stCondLst>
                                        </p:cTn>
                                        <p:tgtEl>
                                          <p:spTgt spid="786453"/>
                                        </p:tgtEl>
                                        <p:attrNameLst>
                                          <p:attrName>style.visibility</p:attrName>
                                        </p:attrNameLst>
                                      </p:cBhvr>
                                      <p:to>
                                        <p:strVal val="hidden"/>
                                      </p:to>
                                    </p:set>
                                  </p:childTnLst>
                                </p:cTn>
                              </p:par>
                              <p:par>
                                <p:cTn id="50" presetID="22" presetClass="exit" presetSubtype="8" fill="hold" grpId="0" nodeType="withEffect">
                                  <p:stCondLst>
                                    <p:cond delay="0"/>
                                  </p:stCondLst>
                                  <p:childTnLst>
                                    <p:animEffect transition="out" filter="wipe(left)">
                                      <p:cBhvr>
                                        <p:cTn id="51" dur="500"/>
                                        <p:tgtEl>
                                          <p:spTgt spid="786454"/>
                                        </p:tgtEl>
                                      </p:cBhvr>
                                    </p:animEffect>
                                    <p:set>
                                      <p:cBhvr>
                                        <p:cTn id="52" dur="1" fill="hold">
                                          <p:stCondLst>
                                            <p:cond delay="499"/>
                                          </p:stCondLst>
                                        </p:cTn>
                                        <p:tgtEl>
                                          <p:spTgt spid="786454"/>
                                        </p:tgtEl>
                                        <p:attrNameLst>
                                          <p:attrName>style.visibility</p:attrName>
                                        </p:attrNameLst>
                                      </p:cBhvr>
                                      <p:to>
                                        <p:strVal val="hidden"/>
                                      </p:to>
                                    </p:set>
                                  </p:childTnLst>
                                </p:cTn>
                              </p:par>
                              <p:par>
                                <p:cTn id="53" presetID="22" presetClass="exit" presetSubtype="8" fill="hold" grpId="0" nodeType="withEffect">
                                  <p:stCondLst>
                                    <p:cond delay="0"/>
                                  </p:stCondLst>
                                  <p:childTnLst>
                                    <p:animEffect transition="out" filter="wipe(left)">
                                      <p:cBhvr>
                                        <p:cTn id="54" dur="500"/>
                                        <p:tgtEl>
                                          <p:spTgt spid="786455"/>
                                        </p:tgtEl>
                                      </p:cBhvr>
                                    </p:animEffect>
                                    <p:set>
                                      <p:cBhvr>
                                        <p:cTn id="55" dur="1" fill="hold">
                                          <p:stCondLst>
                                            <p:cond delay="499"/>
                                          </p:stCondLst>
                                        </p:cTn>
                                        <p:tgtEl>
                                          <p:spTgt spid="786455"/>
                                        </p:tgtEl>
                                        <p:attrNameLst>
                                          <p:attrName>style.visibility</p:attrName>
                                        </p:attrNameLst>
                                      </p:cBhvr>
                                      <p:to>
                                        <p:strVal val="hidden"/>
                                      </p:to>
                                    </p:set>
                                  </p:childTnLst>
                                </p:cTn>
                              </p:par>
                              <p:par>
                                <p:cTn id="56" presetID="22" presetClass="exit" presetSubtype="8" fill="hold" nodeType="withEffect">
                                  <p:stCondLst>
                                    <p:cond delay="0"/>
                                  </p:stCondLst>
                                  <p:childTnLst>
                                    <p:animEffect transition="out" filter="wipe(left)">
                                      <p:cBhvr>
                                        <p:cTn id="57" dur="500"/>
                                        <p:tgtEl>
                                          <p:spTgt spid="786456"/>
                                        </p:tgtEl>
                                      </p:cBhvr>
                                    </p:animEffect>
                                    <p:set>
                                      <p:cBhvr>
                                        <p:cTn id="58" dur="1" fill="hold">
                                          <p:stCondLst>
                                            <p:cond delay="499"/>
                                          </p:stCondLst>
                                        </p:cTn>
                                        <p:tgtEl>
                                          <p:spTgt spid="786456"/>
                                        </p:tgtEl>
                                        <p:attrNameLst>
                                          <p:attrName>style.visibility</p:attrName>
                                        </p:attrNameLst>
                                      </p:cBhvr>
                                      <p:to>
                                        <p:strVal val="hidden"/>
                                      </p:to>
                                    </p:set>
                                  </p:childTnLst>
                                </p:cTn>
                              </p:par>
                              <p:par>
                                <p:cTn id="59" presetID="22" presetClass="exit" presetSubtype="8" fill="hold" nodeType="withEffect">
                                  <p:stCondLst>
                                    <p:cond delay="0"/>
                                  </p:stCondLst>
                                  <p:childTnLst>
                                    <p:animEffect transition="out" filter="wipe(left)">
                                      <p:cBhvr>
                                        <p:cTn id="60" dur="500"/>
                                        <p:tgtEl>
                                          <p:spTgt spid="786457"/>
                                        </p:tgtEl>
                                      </p:cBhvr>
                                    </p:animEffect>
                                    <p:set>
                                      <p:cBhvr>
                                        <p:cTn id="61" dur="1" fill="hold">
                                          <p:stCondLst>
                                            <p:cond delay="499"/>
                                          </p:stCondLst>
                                        </p:cTn>
                                        <p:tgtEl>
                                          <p:spTgt spid="786457"/>
                                        </p:tgtEl>
                                        <p:attrNameLst>
                                          <p:attrName>style.visibility</p:attrName>
                                        </p:attrNameLst>
                                      </p:cBhvr>
                                      <p:to>
                                        <p:strVal val="hidden"/>
                                      </p:to>
                                    </p:set>
                                  </p:childTnLst>
                                </p:cTn>
                              </p:par>
                              <p:par>
                                <p:cTn id="62" presetID="22" presetClass="exit" presetSubtype="8" fill="hold" grpId="0" nodeType="withEffect">
                                  <p:stCondLst>
                                    <p:cond delay="0"/>
                                  </p:stCondLst>
                                  <p:childTnLst>
                                    <p:animEffect transition="out" filter="wipe(left)">
                                      <p:cBhvr>
                                        <p:cTn id="63" dur="500"/>
                                        <p:tgtEl>
                                          <p:spTgt spid="786458"/>
                                        </p:tgtEl>
                                      </p:cBhvr>
                                    </p:animEffect>
                                    <p:set>
                                      <p:cBhvr>
                                        <p:cTn id="64" dur="1" fill="hold">
                                          <p:stCondLst>
                                            <p:cond delay="499"/>
                                          </p:stCondLst>
                                        </p:cTn>
                                        <p:tgtEl>
                                          <p:spTgt spid="786458"/>
                                        </p:tgtEl>
                                        <p:attrNameLst>
                                          <p:attrName>style.visibility</p:attrName>
                                        </p:attrNameLst>
                                      </p:cBhvr>
                                      <p:to>
                                        <p:strVal val="hidden"/>
                                      </p:to>
                                    </p:set>
                                  </p:childTnLst>
                                </p:cTn>
                              </p:par>
                              <p:par>
                                <p:cTn id="65" presetID="22" presetClass="exit" presetSubtype="8" fill="hold" grpId="0" nodeType="withEffect">
                                  <p:stCondLst>
                                    <p:cond delay="0"/>
                                  </p:stCondLst>
                                  <p:childTnLst>
                                    <p:animEffect transition="out" filter="wipe(left)">
                                      <p:cBhvr>
                                        <p:cTn id="66" dur="500"/>
                                        <p:tgtEl>
                                          <p:spTgt spid="786459"/>
                                        </p:tgtEl>
                                      </p:cBhvr>
                                    </p:animEffect>
                                    <p:set>
                                      <p:cBhvr>
                                        <p:cTn id="67" dur="1" fill="hold">
                                          <p:stCondLst>
                                            <p:cond delay="499"/>
                                          </p:stCondLst>
                                        </p:cTn>
                                        <p:tgtEl>
                                          <p:spTgt spid="786459"/>
                                        </p:tgtEl>
                                        <p:attrNameLst>
                                          <p:attrName>style.visibility</p:attrName>
                                        </p:attrNameLst>
                                      </p:cBhvr>
                                      <p:to>
                                        <p:strVal val="hidden"/>
                                      </p:to>
                                    </p:set>
                                  </p:childTnLst>
                                </p:cTn>
                              </p:par>
                              <p:par>
                                <p:cTn id="68" presetID="22" presetClass="exit" presetSubtype="8" fill="hold" grpId="0" nodeType="withEffect">
                                  <p:stCondLst>
                                    <p:cond delay="0"/>
                                  </p:stCondLst>
                                  <p:childTnLst>
                                    <p:animEffect transition="out" filter="wipe(left)">
                                      <p:cBhvr>
                                        <p:cTn id="69" dur="500"/>
                                        <p:tgtEl>
                                          <p:spTgt spid="786460"/>
                                        </p:tgtEl>
                                      </p:cBhvr>
                                    </p:animEffect>
                                    <p:set>
                                      <p:cBhvr>
                                        <p:cTn id="70" dur="1" fill="hold">
                                          <p:stCondLst>
                                            <p:cond delay="499"/>
                                          </p:stCondLst>
                                        </p:cTn>
                                        <p:tgtEl>
                                          <p:spTgt spid="786460"/>
                                        </p:tgtEl>
                                        <p:attrNameLst>
                                          <p:attrName>style.visibility</p:attrName>
                                        </p:attrNameLst>
                                      </p:cBhvr>
                                      <p:to>
                                        <p:strVal val="hidden"/>
                                      </p:to>
                                    </p:set>
                                  </p:childTnLst>
                                </p:cTn>
                              </p:par>
                              <p:par>
                                <p:cTn id="71" presetID="22" presetClass="exit" presetSubtype="8" fill="hold" grpId="0" nodeType="withEffect">
                                  <p:stCondLst>
                                    <p:cond delay="0"/>
                                  </p:stCondLst>
                                  <p:childTnLst>
                                    <p:animEffect transition="out" filter="wipe(left)">
                                      <p:cBhvr>
                                        <p:cTn id="72" dur="500"/>
                                        <p:tgtEl>
                                          <p:spTgt spid="786461"/>
                                        </p:tgtEl>
                                      </p:cBhvr>
                                    </p:animEffect>
                                    <p:set>
                                      <p:cBhvr>
                                        <p:cTn id="73" dur="1" fill="hold">
                                          <p:stCondLst>
                                            <p:cond delay="499"/>
                                          </p:stCondLst>
                                        </p:cTn>
                                        <p:tgtEl>
                                          <p:spTgt spid="786461"/>
                                        </p:tgtEl>
                                        <p:attrNameLst>
                                          <p:attrName>style.visibility</p:attrName>
                                        </p:attrNameLst>
                                      </p:cBhvr>
                                      <p:to>
                                        <p:strVal val="hidden"/>
                                      </p:to>
                                    </p:set>
                                  </p:childTnLst>
                                </p:cTn>
                              </p:par>
                              <p:par>
                                <p:cTn id="74" presetID="22" presetClass="exit" presetSubtype="8" fill="hold" grpId="0" nodeType="withEffect">
                                  <p:stCondLst>
                                    <p:cond delay="0"/>
                                  </p:stCondLst>
                                  <p:childTnLst>
                                    <p:animEffect transition="out" filter="wipe(left)">
                                      <p:cBhvr>
                                        <p:cTn id="75" dur="500"/>
                                        <p:tgtEl>
                                          <p:spTgt spid="786462"/>
                                        </p:tgtEl>
                                      </p:cBhvr>
                                    </p:animEffect>
                                    <p:set>
                                      <p:cBhvr>
                                        <p:cTn id="76" dur="1" fill="hold">
                                          <p:stCondLst>
                                            <p:cond delay="499"/>
                                          </p:stCondLst>
                                        </p:cTn>
                                        <p:tgtEl>
                                          <p:spTgt spid="786462"/>
                                        </p:tgtEl>
                                        <p:attrNameLst>
                                          <p:attrName>style.visibility</p:attrName>
                                        </p:attrNameLst>
                                      </p:cBhvr>
                                      <p:to>
                                        <p:strVal val="hidden"/>
                                      </p:to>
                                    </p:set>
                                  </p:childTnLst>
                                </p:cTn>
                              </p:par>
                              <p:par>
                                <p:cTn id="77" presetID="22" presetClass="exit" presetSubtype="8" fill="hold" nodeType="withEffect">
                                  <p:stCondLst>
                                    <p:cond delay="0"/>
                                  </p:stCondLst>
                                  <p:childTnLst>
                                    <p:animEffect transition="out" filter="wipe(left)">
                                      <p:cBhvr>
                                        <p:cTn id="78" dur="500"/>
                                        <p:tgtEl>
                                          <p:spTgt spid="786463"/>
                                        </p:tgtEl>
                                      </p:cBhvr>
                                    </p:animEffect>
                                    <p:set>
                                      <p:cBhvr>
                                        <p:cTn id="79" dur="1" fill="hold">
                                          <p:stCondLst>
                                            <p:cond delay="499"/>
                                          </p:stCondLst>
                                        </p:cTn>
                                        <p:tgtEl>
                                          <p:spTgt spid="786463"/>
                                        </p:tgtEl>
                                        <p:attrNameLst>
                                          <p:attrName>style.visibility</p:attrName>
                                        </p:attrNameLst>
                                      </p:cBhvr>
                                      <p:to>
                                        <p:strVal val="hidden"/>
                                      </p:to>
                                    </p:set>
                                  </p:childTnLst>
                                </p:cTn>
                              </p:par>
                              <p:par>
                                <p:cTn id="80" presetID="22" presetClass="exit" presetSubtype="8" fill="hold" nodeType="withEffect">
                                  <p:stCondLst>
                                    <p:cond delay="0"/>
                                  </p:stCondLst>
                                  <p:childTnLst>
                                    <p:animEffect transition="out" filter="wipe(left)">
                                      <p:cBhvr>
                                        <p:cTn id="81" dur="500"/>
                                        <p:tgtEl>
                                          <p:spTgt spid="786464"/>
                                        </p:tgtEl>
                                      </p:cBhvr>
                                    </p:animEffect>
                                    <p:set>
                                      <p:cBhvr>
                                        <p:cTn id="82" dur="1" fill="hold">
                                          <p:stCondLst>
                                            <p:cond delay="499"/>
                                          </p:stCondLst>
                                        </p:cTn>
                                        <p:tgtEl>
                                          <p:spTgt spid="786464"/>
                                        </p:tgtEl>
                                        <p:attrNameLst>
                                          <p:attrName>style.visibility</p:attrName>
                                        </p:attrNameLst>
                                      </p:cBhvr>
                                      <p:to>
                                        <p:strVal val="hidden"/>
                                      </p:to>
                                    </p:set>
                                  </p:childTnLst>
                                </p:cTn>
                              </p:par>
                              <p:par>
                                <p:cTn id="83" presetID="22" presetClass="exit" presetSubtype="8" fill="hold" nodeType="withEffect">
                                  <p:stCondLst>
                                    <p:cond delay="0"/>
                                  </p:stCondLst>
                                  <p:childTnLst>
                                    <p:animEffect transition="out" filter="wipe(left)">
                                      <p:cBhvr>
                                        <p:cTn id="84" dur="500"/>
                                        <p:tgtEl>
                                          <p:spTgt spid="786465"/>
                                        </p:tgtEl>
                                      </p:cBhvr>
                                    </p:animEffect>
                                    <p:set>
                                      <p:cBhvr>
                                        <p:cTn id="85" dur="1" fill="hold">
                                          <p:stCondLst>
                                            <p:cond delay="499"/>
                                          </p:stCondLst>
                                        </p:cTn>
                                        <p:tgtEl>
                                          <p:spTgt spid="786465"/>
                                        </p:tgtEl>
                                        <p:attrNameLst>
                                          <p:attrName>style.visibility</p:attrName>
                                        </p:attrNameLst>
                                      </p:cBhvr>
                                      <p:to>
                                        <p:strVal val="hidden"/>
                                      </p:to>
                                    </p:set>
                                  </p:childTnLst>
                                </p:cTn>
                              </p:par>
                              <p:par>
                                <p:cTn id="86" presetID="22" presetClass="exit" presetSubtype="8" fill="hold" grpId="0" nodeType="withEffect">
                                  <p:stCondLst>
                                    <p:cond delay="0"/>
                                  </p:stCondLst>
                                  <p:childTnLst>
                                    <p:animEffect transition="out" filter="wipe(left)">
                                      <p:cBhvr>
                                        <p:cTn id="87" dur="500"/>
                                        <p:tgtEl>
                                          <p:spTgt spid="786466"/>
                                        </p:tgtEl>
                                      </p:cBhvr>
                                    </p:animEffect>
                                    <p:set>
                                      <p:cBhvr>
                                        <p:cTn id="88" dur="1" fill="hold">
                                          <p:stCondLst>
                                            <p:cond delay="499"/>
                                          </p:stCondLst>
                                        </p:cTn>
                                        <p:tgtEl>
                                          <p:spTgt spid="786466"/>
                                        </p:tgtEl>
                                        <p:attrNameLst>
                                          <p:attrName>style.visibility</p:attrName>
                                        </p:attrNameLst>
                                      </p:cBhvr>
                                      <p:to>
                                        <p:strVal val="hidden"/>
                                      </p:to>
                                    </p:set>
                                  </p:childTnLst>
                                </p:cTn>
                              </p:par>
                              <p:par>
                                <p:cTn id="89" presetID="22" presetClass="exit" presetSubtype="8" fill="hold" grpId="0" nodeType="withEffect">
                                  <p:stCondLst>
                                    <p:cond delay="0"/>
                                  </p:stCondLst>
                                  <p:childTnLst>
                                    <p:animEffect transition="out" filter="wipe(left)">
                                      <p:cBhvr>
                                        <p:cTn id="90" dur="500"/>
                                        <p:tgtEl>
                                          <p:spTgt spid="786467"/>
                                        </p:tgtEl>
                                      </p:cBhvr>
                                    </p:animEffect>
                                    <p:set>
                                      <p:cBhvr>
                                        <p:cTn id="91" dur="1" fill="hold">
                                          <p:stCondLst>
                                            <p:cond delay="499"/>
                                          </p:stCondLst>
                                        </p:cTn>
                                        <p:tgtEl>
                                          <p:spTgt spid="786467"/>
                                        </p:tgtEl>
                                        <p:attrNameLst>
                                          <p:attrName>style.visibility</p:attrName>
                                        </p:attrNameLst>
                                      </p:cBhvr>
                                      <p:to>
                                        <p:strVal val="hidden"/>
                                      </p:to>
                                    </p:set>
                                  </p:childTnLst>
                                </p:cTn>
                              </p:par>
                              <p:par>
                                <p:cTn id="92" presetID="22" presetClass="exit" presetSubtype="8" fill="hold" grpId="0" nodeType="withEffect">
                                  <p:stCondLst>
                                    <p:cond delay="0"/>
                                  </p:stCondLst>
                                  <p:childTnLst>
                                    <p:animEffect transition="out" filter="wipe(left)">
                                      <p:cBhvr>
                                        <p:cTn id="93" dur="500"/>
                                        <p:tgtEl>
                                          <p:spTgt spid="786468"/>
                                        </p:tgtEl>
                                      </p:cBhvr>
                                    </p:animEffect>
                                    <p:set>
                                      <p:cBhvr>
                                        <p:cTn id="94" dur="1" fill="hold">
                                          <p:stCondLst>
                                            <p:cond delay="499"/>
                                          </p:stCondLst>
                                        </p:cTn>
                                        <p:tgtEl>
                                          <p:spTgt spid="786468"/>
                                        </p:tgtEl>
                                        <p:attrNameLst>
                                          <p:attrName>style.visibility</p:attrName>
                                        </p:attrNameLst>
                                      </p:cBhvr>
                                      <p:to>
                                        <p:strVal val="hidden"/>
                                      </p:to>
                                    </p:set>
                                  </p:childTnLst>
                                </p:cTn>
                              </p:par>
                              <p:par>
                                <p:cTn id="95" presetID="22" presetClass="exit" presetSubtype="8" fill="hold" grpId="0" nodeType="withEffect">
                                  <p:stCondLst>
                                    <p:cond delay="0"/>
                                  </p:stCondLst>
                                  <p:childTnLst>
                                    <p:animEffect transition="out" filter="wipe(left)">
                                      <p:cBhvr>
                                        <p:cTn id="96" dur="500"/>
                                        <p:tgtEl>
                                          <p:spTgt spid="786469"/>
                                        </p:tgtEl>
                                      </p:cBhvr>
                                    </p:animEffect>
                                    <p:set>
                                      <p:cBhvr>
                                        <p:cTn id="97" dur="1" fill="hold">
                                          <p:stCondLst>
                                            <p:cond delay="499"/>
                                          </p:stCondLst>
                                        </p:cTn>
                                        <p:tgtEl>
                                          <p:spTgt spid="786469"/>
                                        </p:tgtEl>
                                        <p:attrNameLst>
                                          <p:attrName>style.visibility</p:attrName>
                                        </p:attrNameLst>
                                      </p:cBhvr>
                                      <p:to>
                                        <p:strVal val="hidden"/>
                                      </p:to>
                                    </p:set>
                                  </p:childTnLst>
                                </p:cTn>
                              </p:par>
                              <p:par>
                                <p:cTn id="98" presetID="22" presetClass="exit" presetSubtype="8" fill="hold" grpId="0" nodeType="withEffect">
                                  <p:stCondLst>
                                    <p:cond delay="0"/>
                                  </p:stCondLst>
                                  <p:childTnLst>
                                    <p:animEffect transition="out" filter="wipe(left)">
                                      <p:cBhvr>
                                        <p:cTn id="99" dur="500"/>
                                        <p:tgtEl>
                                          <p:spTgt spid="786470"/>
                                        </p:tgtEl>
                                      </p:cBhvr>
                                    </p:animEffect>
                                    <p:set>
                                      <p:cBhvr>
                                        <p:cTn id="100" dur="1" fill="hold">
                                          <p:stCondLst>
                                            <p:cond delay="499"/>
                                          </p:stCondLst>
                                        </p:cTn>
                                        <p:tgtEl>
                                          <p:spTgt spid="786470"/>
                                        </p:tgtEl>
                                        <p:attrNameLst>
                                          <p:attrName>style.visibility</p:attrName>
                                        </p:attrNameLst>
                                      </p:cBhvr>
                                      <p:to>
                                        <p:strVal val="hidden"/>
                                      </p:to>
                                    </p:set>
                                  </p:childTnLst>
                                </p:cTn>
                              </p:par>
                              <p:par>
                                <p:cTn id="101" presetID="22" presetClass="exit" presetSubtype="8" fill="hold" nodeType="withEffect">
                                  <p:stCondLst>
                                    <p:cond delay="0"/>
                                  </p:stCondLst>
                                  <p:childTnLst>
                                    <p:animEffect transition="out" filter="wipe(left)">
                                      <p:cBhvr>
                                        <p:cTn id="102" dur="500"/>
                                        <p:tgtEl>
                                          <p:spTgt spid="786471"/>
                                        </p:tgtEl>
                                      </p:cBhvr>
                                    </p:animEffect>
                                    <p:set>
                                      <p:cBhvr>
                                        <p:cTn id="103" dur="1" fill="hold">
                                          <p:stCondLst>
                                            <p:cond delay="499"/>
                                          </p:stCondLst>
                                        </p:cTn>
                                        <p:tgtEl>
                                          <p:spTgt spid="786471"/>
                                        </p:tgtEl>
                                        <p:attrNameLst>
                                          <p:attrName>style.visibility</p:attrName>
                                        </p:attrNameLst>
                                      </p:cBhvr>
                                      <p:to>
                                        <p:strVal val="hidden"/>
                                      </p:to>
                                    </p:set>
                                  </p:childTnLst>
                                </p:cTn>
                              </p:par>
                              <p:par>
                                <p:cTn id="104" presetID="22" presetClass="exit" presetSubtype="8" fill="hold" nodeType="withEffect">
                                  <p:stCondLst>
                                    <p:cond delay="0"/>
                                  </p:stCondLst>
                                  <p:childTnLst>
                                    <p:animEffect transition="out" filter="wipe(left)">
                                      <p:cBhvr>
                                        <p:cTn id="105" dur="500"/>
                                        <p:tgtEl>
                                          <p:spTgt spid="786472"/>
                                        </p:tgtEl>
                                      </p:cBhvr>
                                    </p:animEffect>
                                    <p:set>
                                      <p:cBhvr>
                                        <p:cTn id="106" dur="1" fill="hold">
                                          <p:stCondLst>
                                            <p:cond delay="499"/>
                                          </p:stCondLst>
                                        </p:cTn>
                                        <p:tgtEl>
                                          <p:spTgt spid="786472"/>
                                        </p:tgtEl>
                                        <p:attrNameLst>
                                          <p:attrName>style.visibility</p:attrName>
                                        </p:attrNameLst>
                                      </p:cBhvr>
                                      <p:to>
                                        <p:strVal val="hidden"/>
                                      </p:to>
                                    </p:set>
                                  </p:childTnLst>
                                </p:cTn>
                              </p:par>
                              <p:par>
                                <p:cTn id="107" presetID="22" presetClass="exit" presetSubtype="8" fill="hold" grpId="0" nodeType="withEffect">
                                  <p:stCondLst>
                                    <p:cond delay="0"/>
                                  </p:stCondLst>
                                  <p:childTnLst>
                                    <p:animEffect transition="out" filter="wipe(left)">
                                      <p:cBhvr>
                                        <p:cTn id="108" dur="500"/>
                                        <p:tgtEl>
                                          <p:spTgt spid="786473"/>
                                        </p:tgtEl>
                                      </p:cBhvr>
                                    </p:animEffect>
                                    <p:set>
                                      <p:cBhvr>
                                        <p:cTn id="109" dur="1" fill="hold">
                                          <p:stCondLst>
                                            <p:cond delay="499"/>
                                          </p:stCondLst>
                                        </p:cTn>
                                        <p:tgtEl>
                                          <p:spTgt spid="786473"/>
                                        </p:tgtEl>
                                        <p:attrNameLst>
                                          <p:attrName>style.visibility</p:attrName>
                                        </p:attrNameLst>
                                      </p:cBhvr>
                                      <p:to>
                                        <p:strVal val="hidden"/>
                                      </p:to>
                                    </p:set>
                                  </p:childTnLst>
                                </p:cTn>
                              </p:par>
                              <p:par>
                                <p:cTn id="110" presetID="22" presetClass="exit" presetSubtype="8" fill="hold" grpId="0" nodeType="withEffect">
                                  <p:stCondLst>
                                    <p:cond delay="0"/>
                                  </p:stCondLst>
                                  <p:childTnLst>
                                    <p:animEffect transition="out" filter="wipe(left)">
                                      <p:cBhvr>
                                        <p:cTn id="111" dur="500"/>
                                        <p:tgtEl>
                                          <p:spTgt spid="786474"/>
                                        </p:tgtEl>
                                      </p:cBhvr>
                                    </p:animEffect>
                                    <p:set>
                                      <p:cBhvr>
                                        <p:cTn id="112" dur="1" fill="hold">
                                          <p:stCondLst>
                                            <p:cond delay="499"/>
                                          </p:stCondLst>
                                        </p:cTn>
                                        <p:tgtEl>
                                          <p:spTgt spid="786474"/>
                                        </p:tgtEl>
                                        <p:attrNameLst>
                                          <p:attrName>style.visibility</p:attrName>
                                        </p:attrNameLst>
                                      </p:cBhvr>
                                      <p:to>
                                        <p:strVal val="hidden"/>
                                      </p:to>
                                    </p:set>
                                  </p:childTnLst>
                                </p:cTn>
                              </p:par>
                              <p:par>
                                <p:cTn id="113" presetID="22" presetClass="exit" presetSubtype="8" fill="hold" grpId="0" nodeType="withEffect">
                                  <p:stCondLst>
                                    <p:cond delay="0"/>
                                  </p:stCondLst>
                                  <p:childTnLst>
                                    <p:animEffect transition="out" filter="wipe(left)">
                                      <p:cBhvr>
                                        <p:cTn id="114" dur="500"/>
                                        <p:tgtEl>
                                          <p:spTgt spid="786475"/>
                                        </p:tgtEl>
                                      </p:cBhvr>
                                    </p:animEffect>
                                    <p:set>
                                      <p:cBhvr>
                                        <p:cTn id="115" dur="1" fill="hold">
                                          <p:stCondLst>
                                            <p:cond delay="499"/>
                                          </p:stCondLst>
                                        </p:cTn>
                                        <p:tgtEl>
                                          <p:spTgt spid="786475"/>
                                        </p:tgtEl>
                                        <p:attrNameLst>
                                          <p:attrName>style.visibility</p:attrName>
                                        </p:attrNameLst>
                                      </p:cBhvr>
                                      <p:to>
                                        <p:strVal val="hidden"/>
                                      </p:to>
                                    </p:set>
                                  </p:childTnLst>
                                </p:cTn>
                              </p:par>
                              <p:par>
                                <p:cTn id="116" presetID="22" presetClass="exit" presetSubtype="8" fill="hold" grpId="0" nodeType="withEffect">
                                  <p:stCondLst>
                                    <p:cond delay="0"/>
                                  </p:stCondLst>
                                  <p:childTnLst>
                                    <p:animEffect transition="out" filter="wipe(left)">
                                      <p:cBhvr>
                                        <p:cTn id="117" dur="500"/>
                                        <p:tgtEl>
                                          <p:spTgt spid="786476"/>
                                        </p:tgtEl>
                                      </p:cBhvr>
                                    </p:animEffect>
                                    <p:set>
                                      <p:cBhvr>
                                        <p:cTn id="118" dur="1" fill="hold">
                                          <p:stCondLst>
                                            <p:cond delay="499"/>
                                          </p:stCondLst>
                                        </p:cTn>
                                        <p:tgtEl>
                                          <p:spTgt spid="786476"/>
                                        </p:tgtEl>
                                        <p:attrNameLst>
                                          <p:attrName>style.visibility</p:attrName>
                                        </p:attrNameLst>
                                      </p:cBhvr>
                                      <p:to>
                                        <p:strVal val="hidden"/>
                                      </p:to>
                                    </p:set>
                                  </p:childTnLst>
                                </p:cTn>
                              </p:par>
                              <p:par>
                                <p:cTn id="119" presetID="22" presetClass="exit" presetSubtype="8" fill="hold" grpId="0" nodeType="withEffect">
                                  <p:stCondLst>
                                    <p:cond delay="0"/>
                                  </p:stCondLst>
                                  <p:childTnLst>
                                    <p:animEffect transition="out" filter="wipe(left)">
                                      <p:cBhvr>
                                        <p:cTn id="120" dur="500"/>
                                        <p:tgtEl>
                                          <p:spTgt spid="786477"/>
                                        </p:tgtEl>
                                      </p:cBhvr>
                                    </p:animEffect>
                                    <p:set>
                                      <p:cBhvr>
                                        <p:cTn id="121" dur="1" fill="hold">
                                          <p:stCondLst>
                                            <p:cond delay="499"/>
                                          </p:stCondLst>
                                        </p:cTn>
                                        <p:tgtEl>
                                          <p:spTgt spid="786477"/>
                                        </p:tgtEl>
                                        <p:attrNameLst>
                                          <p:attrName>style.visibility</p:attrName>
                                        </p:attrNameLst>
                                      </p:cBhvr>
                                      <p:to>
                                        <p:strVal val="hidden"/>
                                      </p:to>
                                    </p:set>
                                  </p:childTnLst>
                                </p:cTn>
                              </p:par>
                              <p:par>
                                <p:cTn id="122" presetID="22" presetClass="exit" presetSubtype="8" fill="hold" nodeType="withEffect">
                                  <p:stCondLst>
                                    <p:cond delay="0"/>
                                  </p:stCondLst>
                                  <p:childTnLst>
                                    <p:animEffect transition="out" filter="wipe(left)">
                                      <p:cBhvr>
                                        <p:cTn id="123" dur="500"/>
                                        <p:tgtEl>
                                          <p:spTgt spid="786478"/>
                                        </p:tgtEl>
                                      </p:cBhvr>
                                    </p:animEffect>
                                    <p:set>
                                      <p:cBhvr>
                                        <p:cTn id="124" dur="1" fill="hold">
                                          <p:stCondLst>
                                            <p:cond delay="499"/>
                                          </p:stCondLst>
                                        </p:cTn>
                                        <p:tgtEl>
                                          <p:spTgt spid="786478"/>
                                        </p:tgtEl>
                                        <p:attrNameLst>
                                          <p:attrName>style.visibility</p:attrName>
                                        </p:attrNameLst>
                                      </p:cBhvr>
                                      <p:to>
                                        <p:strVal val="hidden"/>
                                      </p:to>
                                    </p:set>
                                  </p:childTnLst>
                                </p:cTn>
                              </p:par>
                              <p:par>
                                <p:cTn id="125" presetID="22" presetClass="exit" presetSubtype="8" fill="hold" nodeType="withEffect">
                                  <p:stCondLst>
                                    <p:cond delay="0"/>
                                  </p:stCondLst>
                                  <p:childTnLst>
                                    <p:animEffect transition="out" filter="wipe(left)">
                                      <p:cBhvr>
                                        <p:cTn id="126" dur="500"/>
                                        <p:tgtEl>
                                          <p:spTgt spid="786479"/>
                                        </p:tgtEl>
                                      </p:cBhvr>
                                    </p:animEffect>
                                    <p:set>
                                      <p:cBhvr>
                                        <p:cTn id="127" dur="1" fill="hold">
                                          <p:stCondLst>
                                            <p:cond delay="499"/>
                                          </p:stCondLst>
                                        </p:cTn>
                                        <p:tgtEl>
                                          <p:spTgt spid="786479"/>
                                        </p:tgtEl>
                                        <p:attrNameLst>
                                          <p:attrName>style.visibility</p:attrName>
                                        </p:attrNameLst>
                                      </p:cBhvr>
                                      <p:to>
                                        <p:strVal val="hidden"/>
                                      </p:to>
                                    </p:set>
                                  </p:childTnLst>
                                </p:cTn>
                              </p:par>
                              <p:par>
                                <p:cTn id="128" presetID="22" presetClass="exit" presetSubtype="8" fill="hold" grpId="0" nodeType="withEffect">
                                  <p:stCondLst>
                                    <p:cond delay="0"/>
                                  </p:stCondLst>
                                  <p:childTnLst>
                                    <p:animEffect transition="out" filter="wipe(left)">
                                      <p:cBhvr>
                                        <p:cTn id="129" dur="500"/>
                                        <p:tgtEl>
                                          <p:spTgt spid="786481"/>
                                        </p:tgtEl>
                                      </p:cBhvr>
                                    </p:animEffect>
                                    <p:set>
                                      <p:cBhvr>
                                        <p:cTn id="130" dur="1" fill="hold">
                                          <p:stCondLst>
                                            <p:cond delay="499"/>
                                          </p:stCondLst>
                                        </p:cTn>
                                        <p:tgtEl>
                                          <p:spTgt spid="786481"/>
                                        </p:tgtEl>
                                        <p:attrNameLst>
                                          <p:attrName>style.visibility</p:attrName>
                                        </p:attrNameLst>
                                      </p:cBhvr>
                                      <p:to>
                                        <p:strVal val="hidden"/>
                                      </p:to>
                                    </p:set>
                                  </p:childTnLst>
                                </p:cTn>
                              </p:par>
                              <p:par>
                                <p:cTn id="131" presetID="22" presetClass="exit" presetSubtype="8" fill="hold" grpId="0" nodeType="withEffect">
                                  <p:stCondLst>
                                    <p:cond delay="0"/>
                                  </p:stCondLst>
                                  <p:childTnLst>
                                    <p:animEffect transition="out" filter="wipe(left)">
                                      <p:cBhvr>
                                        <p:cTn id="132" dur="500"/>
                                        <p:tgtEl>
                                          <p:spTgt spid="786482"/>
                                        </p:tgtEl>
                                      </p:cBhvr>
                                    </p:animEffect>
                                    <p:set>
                                      <p:cBhvr>
                                        <p:cTn id="133" dur="1" fill="hold">
                                          <p:stCondLst>
                                            <p:cond delay="499"/>
                                          </p:stCondLst>
                                        </p:cTn>
                                        <p:tgtEl>
                                          <p:spTgt spid="786482"/>
                                        </p:tgtEl>
                                        <p:attrNameLst>
                                          <p:attrName>style.visibility</p:attrName>
                                        </p:attrNameLst>
                                      </p:cBhvr>
                                      <p:to>
                                        <p:strVal val="hidden"/>
                                      </p:to>
                                    </p:set>
                                  </p:childTnLst>
                                </p:cTn>
                              </p:par>
                              <p:par>
                                <p:cTn id="134" presetID="22" presetClass="exit" presetSubtype="8" fill="hold" nodeType="withEffect">
                                  <p:stCondLst>
                                    <p:cond delay="0"/>
                                  </p:stCondLst>
                                  <p:childTnLst>
                                    <p:animEffect transition="out" filter="wipe(left)">
                                      <p:cBhvr>
                                        <p:cTn id="135" dur="500"/>
                                        <p:tgtEl>
                                          <p:spTgt spid="786483"/>
                                        </p:tgtEl>
                                      </p:cBhvr>
                                    </p:animEffect>
                                    <p:set>
                                      <p:cBhvr>
                                        <p:cTn id="136" dur="1" fill="hold">
                                          <p:stCondLst>
                                            <p:cond delay="499"/>
                                          </p:stCondLst>
                                        </p:cTn>
                                        <p:tgtEl>
                                          <p:spTgt spid="7864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439" grpId="0" animBg="1"/>
      <p:bldP spid="786440" grpId="0" animBg="1"/>
      <p:bldP spid="786441" grpId="0" animBg="1"/>
      <p:bldP spid="786442" grpId="0" animBg="1"/>
      <p:bldP spid="786443" grpId="0" animBg="1"/>
      <p:bldP spid="786446" grpId="0" animBg="1"/>
      <p:bldP spid="786447" grpId="0" animBg="1"/>
      <p:bldP spid="786448" grpId="0" animBg="1"/>
      <p:bldP spid="786450" grpId="0" animBg="1"/>
      <p:bldP spid="786451" grpId="0" animBg="1"/>
      <p:bldP spid="786452" grpId="0" animBg="1"/>
      <p:bldP spid="786453" grpId="0" animBg="1"/>
      <p:bldP spid="786454" grpId="0" animBg="1"/>
      <p:bldP spid="786455" grpId="0" animBg="1"/>
      <p:bldP spid="786458" grpId="0" animBg="1"/>
      <p:bldP spid="786459" grpId="0" animBg="1"/>
      <p:bldP spid="786460" grpId="0" animBg="1"/>
      <p:bldP spid="786461" grpId="0" animBg="1"/>
      <p:bldP spid="786462" grpId="0" animBg="1"/>
      <p:bldP spid="786466" grpId="0" animBg="1"/>
      <p:bldP spid="786467" grpId="0" animBg="1"/>
      <p:bldP spid="786468" grpId="0" animBg="1"/>
      <p:bldP spid="786469" grpId="0" animBg="1"/>
      <p:bldP spid="786470" grpId="0" animBg="1"/>
      <p:bldP spid="786473" grpId="0" animBg="1"/>
      <p:bldP spid="786474" grpId="0" animBg="1"/>
      <p:bldP spid="786475" grpId="0" animBg="1"/>
      <p:bldP spid="786476" grpId="0" animBg="1"/>
      <p:bldP spid="786477" grpId="0" animBg="1"/>
      <p:bldP spid="786481" grpId="0" animBg="1"/>
      <p:bldP spid="78648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p:txBody>
          <a:bodyPr/>
          <a:lstStyle/>
          <a:p>
            <a:r>
              <a:rPr lang="en-US"/>
              <a:t>Problems with Mark and Sweep</a:t>
            </a:r>
          </a:p>
        </p:txBody>
      </p:sp>
      <p:sp>
        <p:nvSpPr>
          <p:cNvPr id="827395" name="Rectangle 3"/>
          <p:cNvSpPr>
            <a:spLocks noGrp="1" noChangeArrowheads="1"/>
          </p:cNvSpPr>
          <p:nvPr>
            <p:ph type="body" idx="1"/>
          </p:nvPr>
        </p:nvSpPr>
        <p:spPr/>
        <p:txBody>
          <a:bodyPr/>
          <a:lstStyle/>
          <a:p>
            <a:pPr>
              <a:lnSpc>
                <a:spcPct val="90000"/>
              </a:lnSpc>
              <a:buNone/>
            </a:pPr>
            <a:r>
              <a:rPr lang="en-US" b="1" dirty="0"/>
              <a:t>Fragmentation:</a:t>
            </a:r>
            <a:r>
              <a:rPr lang="en-US" dirty="0"/>
              <a:t> free space and alive objects will be mixed</a:t>
            </a:r>
          </a:p>
          <a:p>
            <a:pPr lvl="1">
              <a:lnSpc>
                <a:spcPct val="90000"/>
              </a:lnSpc>
            </a:pPr>
            <a:r>
              <a:rPr lang="en-US" dirty="0"/>
              <a:t>Harder to allocate space for new objects</a:t>
            </a:r>
          </a:p>
          <a:p>
            <a:pPr lvl="1">
              <a:lnSpc>
                <a:spcPct val="90000"/>
              </a:lnSpc>
            </a:pPr>
            <a:r>
              <a:rPr lang="en-US" dirty="0"/>
              <a:t>Poor locality means bad memory performance</a:t>
            </a:r>
          </a:p>
          <a:p>
            <a:pPr lvl="2">
              <a:lnSpc>
                <a:spcPct val="90000"/>
              </a:lnSpc>
            </a:pPr>
            <a:r>
              <a:rPr lang="en-US" dirty="0"/>
              <a:t>Caches make it quick to load nearby memory</a:t>
            </a:r>
          </a:p>
          <a:p>
            <a:pPr>
              <a:lnSpc>
                <a:spcPct val="90000"/>
              </a:lnSpc>
              <a:buNone/>
            </a:pPr>
            <a:r>
              <a:rPr lang="en-US" b="1" dirty="0"/>
              <a:t>Multiple Threads</a:t>
            </a:r>
          </a:p>
          <a:p>
            <a:pPr lvl="1">
              <a:lnSpc>
                <a:spcPct val="90000"/>
              </a:lnSpc>
              <a:buNone/>
            </a:pPr>
            <a:r>
              <a:rPr lang="en-US" dirty="0"/>
              <a:t>One stack per thread, one heap shared by all threads</a:t>
            </a:r>
          </a:p>
          <a:p>
            <a:pPr lvl="1">
              <a:lnSpc>
                <a:spcPct val="90000"/>
              </a:lnSpc>
              <a:buNone/>
            </a:pPr>
            <a:r>
              <a:rPr lang="en-US" dirty="0"/>
              <a:t>All threads must stop for garbage collection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7395">
                                            <p:txEl>
                                              <p:pRg st="0" end="0"/>
                                            </p:txEl>
                                          </p:spTgt>
                                        </p:tgtEl>
                                        <p:attrNameLst>
                                          <p:attrName>style.visibility</p:attrName>
                                        </p:attrNameLst>
                                      </p:cBhvr>
                                      <p:to>
                                        <p:strVal val="visible"/>
                                      </p:to>
                                    </p:set>
                                    <p:animEffect transition="in" filter="dissolve">
                                      <p:cBhvr>
                                        <p:cTn id="7" dur="500"/>
                                        <p:tgtEl>
                                          <p:spTgt spid="827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7395">
                                            <p:txEl>
                                              <p:pRg st="1" end="1"/>
                                            </p:txEl>
                                          </p:spTgt>
                                        </p:tgtEl>
                                        <p:attrNameLst>
                                          <p:attrName>style.visibility</p:attrName>
                                        </p:attrNameLst>
                                      </p:cBhvr>
                                      <p:to>
                                        <p:strVal val="visible"/>
                                      </p:to>
                                    </p:set>
                                    <p:animEffect transition="in" filter="dissolve">
                                      <p:cBhvr>
                                        <p:cTn id="12" dur="500"/>
                                        <p:tgtEl>
                                          <p:spTgt spid="827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7395">
                                            <p:txEl>
                                              <p:pRg st="2" end="2"/>
                                            </p:txEl>
                                          </p:spTgt>
                                        </p:tgtEl>
                                        <p:attrNameLst>
                                          <p:attrName>style.visibility</p:attrName>
                                        </p:attrNameLst>
                                      </p:cBhvr>
                                      <p:to>
                                        <p:strVal val="visible"/>
                                      </p:to>
                                    </p:set>
                                    <p:animEffect transition="in" filter="dissolve">
                                      <p:cBhvr>
                                        <p:cTn id="17" dur="500"/>
                                        <p:tgtEl>
                                          <p:spTgt spid="827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27395">
                                            <p:txEl>
                                              <p:pRg st="3" end="3"/>
                                            </p:txEl>
                                          </p:spTgt>
                                        </p:tgtEl>
                                        <p:attrNameLst>
                                          <p:attrName>style.visibility</p:attrName>
                                        </p:attrNameLst>
                                      </p:cBhvr>
                                      <p:to>
                                        <p:strVal val="visible"/>
                                      </p:to>
                                    </p:set>
                                    <p:animEffect transition="in" filter="dissolve">
                                      <p:cBhvr>
                                        <p:cTn id="22" dur="500"/>
                                        <p:tgtEl>
                                          <p:spTgt spid="8273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27395">
                                            <p:txEl>
                                              <p:pRg st="4" end="4"/>
                                            </p:txEl>
                                          </p:spTgt>
                                        </p:tgtEl>
                                        <p:attrNameLst>
                                          <p:attrName>style.visibility</p:attrName>
                                        </p:attrNameLst>
                                      </p:cBhvr>
                                      <p:to>
                                        <p:strVal val="visible"/>
                                      </p:to>
                                    </p:set>
                                    <p:animEffect transition="in" filter="dissolve">
                                      <p:cBhvr>
                                        <p:cTn id="27" dur="500"/>
                                        <p:tgtEl>
                                          <p:spTgt spid="8273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27395">
                                            <p:txEl>
                                              <p:pRg st="5" end="5"/>
                                            </p:txEl>
                                          </p:spTgt>
                                        </p:tgtEl>
                                        <p:attrNameLst>
                                          <p:attrName>style.visibility</p:attrName>
                                        </p:attrNameLst>
                                      </p:cBhvr>
                                      <p:to>
                                        <p:strVal val="visible"/>
                                      </p:to>
                                    </p:set>
                                    <p:animEffect transition="in" filter="dissolve">
                                      <p:cBhvr>
                                        <p:cTn id="32" dur="500"/>
                                        <p:tgtEl>
                                          <p:spTgt spid="8273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27395">
                                            <p:txEl>
                                              <p:pRg st="6" end="6"/>
                                            </p:txEl>
                                          </p:spTgt>
                                        </p:tgtEl>
                                        <p:attrNameLst>
                                          <p:attrName>style.visibility</p:attrName>
                                        </p:attrNameLst>
                                      </p:cBhvr>
                                      <p:to>
                                        <p:strVal val="visible"/>
                                      </p:to>
                                    </p:set>
                                    <p:animEffect transition="in" filter="dissolve">
                                      <p:cBhvr>
                                        <p:cTn id="37" dur="500"/>
                                        <p:tgtEl>
                                          <p:spTgt spid="827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395"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p:txBody>
          <a:bodyPr/>
          <a:lstStyle/>
          <a:p>
            <a:r>
              <a:rPr lang="en-US" b="1" dirty="0"/>
              <a:t>Stop and Copy</a:t>
            </a:r>
          </a:p>
        </p:txBody>
      </p:sp>
      <p:sp>
        <p:nvSpPr>
          <p:cNvPr id="828419" name="Rectangle 3"/>
          <p:cNvSpPr>
            <a:spLocks noGrp="1" noChangeArrowheads="1"/>
          </p:cNvSpPr>
          <p:nvPr>
            <p:ph type="body" idx="1"/>
          </p:nvPr>
        </p:nvSpPr>
        <p:spPr>
          <a:xfrm>
            <a:off x="457200" y="1417638"/>
            <a:ext cx="8229600" cy="4525962"/>
          </a:xfrm>
        </p:spPr>
        <p:txBody>
          <a:bodyPr>
            <a:normAutofit fontScale="85000" lnSpcReduction="10000"/>
          </a:bodyPr>
          <a:lstStyle/>
          <a:p>
            <a:pPr>
              <a:lnSpc>
                <a:spcPct val="90000"/>
              </a:lnSpc>
              <a:buNone/>
            </a:pPr>
            <a:r>
              <a:rPr lang="en-US" b="1" dirty="0" smtClean="0"/>
              <a:t>Stop</a:t>
            </a:r>
            <a:r>
              <a:rPr lang="en-US" dirty="0" smtClean="0"/>
              <a:t> execution</a:t>
            </a:r>
          </a:p>
          <a:p>
            <a:pPr>
              <a:lnSpc>
                <a:spcPct val="90000"/>
              </a:lnSpc>
              <a:buNone/>
            </a:pPr>
            <a:r>
              <a:rPr lang="en-US" b="1" dirty="0" smtClean="0"/>
              <a:t>Identify </a:t>
            </a:r>
            <a:r>
              <a:rPr lang="en-US" dirty="0" smtClean="0"/>
              <a:t>all reachable objects (as in Mark and Sweep)</a:t>
            </a:r>
          </a:p>
          <a:p>
            <a:pPr>
              <a:lnSpc>
                <a:spcPct val="90000"/>
              </a:lnSpc>
              <a:buNone/>
            </a:pPr>
            <a:r>
              <a:rPr lang="en-US" b="1" dirty="0" smtClean="0"/>
              <a:t>Copy </a:t>
            </a:r>
            <a:r>
              <a:rPr lang="en-US" dirty="0" smtClean="0"/>
              <a:t>all reachable objects to a new memory area</a:t>
            </a:r>
          </a:p>
          <a:p>
            <a:pPr>
              <a:lnSpc>
                <a:spcPct val="90000"/>
              </a:lnSpc>
              <a:buNone/>
            </a:pPr>
            <a:r>
              <a:rPr lang="en-US" dirty="0" smtClean="0"/>
              <a:t>After copying, </a:t>
            </a:r>
            <a:r>
              <a:rPr lang="en-US" b="1" dirty="0" smtClean="0"/>
              <a:t>reclaim</a:t>
            </a:r>
            <a:r>
              <a:rPr lang="en-US" dirty="0" smtClean="0"/>
              <a:t> the whole old heap</a:t>
            </a:r>
          </a:p>
          <a:p>
            <a:pPr>
              <a:lnSpc>
                <a:spcPct val="90000"/>
              </a:lnSpc>
              <a:buNone/>
            </a:pPr>
            <a:endParaRPr lang="en-US" dirty="0" smtClean="0"/>
          </a:p>
          <a:p>
            <a:pPr>
              <a:lnSpc>
                <a:spcPct val="90000"/>
              </a:lnSpc>
            </a:pPr>
            <a:r>
              <a:rPr lang="en-US" dirty="0" smtClean="0"/>
              <a:t>Solves </a:t>
            </a:r>
            <a:r>
              <a:rPr lang="en-US" dirty="0"/>
              <a:t>fragmentation problem</a:t>
            </a:r>
          </a:p>
          <a:p>
            <a:pPr>
              <a:lnSpc>
                <a:spcPct val="90000"/>
              </a:lnSpc>
            </a:pPr>
            <a:r>
              <a:rPr lang="en-US" dirty="0" smtClean="0"/>
              <a:t>Disadvantages</a:t>
            </a:r>
            <a:r>
              <a:rPr lang="en-US" dirty="0"/>
              <a:t>:</a:t>
            </a:r>
          </a:p>
          <a:p>
            <a:pPr lvl="1">
              <a:lnSpc>
                <a:spcPct val="90000"/>
              </a:lnSpc>
            </a:pPr>
            <a:r>
              <a:rPr lang="en-US" dirty="0"/>
              <a:t>More complicated: need to change stack and internal object pointers to new heap</a:t>
            </a:r>
          </a:p>
          <a:p>
            <a:pPr lvl="1">
              <a:lnSpc>
                <a:spcPct val="90000"/>
              </a:lnSpc>
            </a:pPr>
            <a:r>
              <a:rPr lang="en-US" dirty="0"/>
              <a:t>Need to save enough memory to copy </a:t>
            </a:r>
          </a:p>
          <a:p>
            <a:pPr lvl="1">
              <a:lnSpc>
                <a:spcPct val="90000"/>
              </a:lnSpc>
            </a:pPr>
            <a:r>
              <a:rPr lang="en-US" dirty="0"/>
              <a:t>Expensive if most objects are not garbage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8419">
                                            <p:txEl>
                                              <p:pRg st="6" end="6"/>
                                            </p:txEl>
                                          </p:spTgt>
                                        </p:tgtEl>
                                        <p:attrNameLst>
                                          <p:attrName>style.visibility</p:attrName>
                                        </p:attrNameLst>
                                      </p:cBhvr>
                                      <p:to>
                                        <p:strVal val="visible"/>
                                      </p:to>
                                    </p:set>
                                    <p:animEffect transition="in" filter="fade">
                                      <p:cBhvr>
                                        <p:cTn id="7" dur="2000"/>
                                        <p:tgtEl>
                                          <p:spTgt spid="828419">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8419">
                                            <p:txEl>
                                              <p:pRg st="7" end="7"/>
                                            </p:txEl>
                                          </p:spTgt>
                                        </p:tgtEl>
                                        <p:attrNameLst>
                                          <p:attrName>style.visibility</p:attrName>
                                        </p:attrNameLst>
                                      </p:cBhvr>
                                      <p:to>
                                        <p:strVal val="visible"/>
                                      </p:to>
                                    </p:set>
                                    <p:animEffect transition="in" filter="fade">
                                      <p:cBhvr>
                                        <p:cTn id="12" dur="2000"/>
                                        <p:tgtEl>
                                          <p:spTgt spid="828419">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8419">
                                            <p:txEl>
                                              <p:pRg st="8" end="8"/>
                                            </p:txEl>
                                          </p:spTgt>
                                        </p:tgtEl>
                                        <p:attrNameLst>
                                          <p:attrName>style.visibility</p:attrName>
                                        </p:attrNameLst>
                                      </p:cBhvr>
                                      <p:to>
                                        <p:strVal val="visible"/>
                                      </p:to>
                                    </p:set>
                                    <p:animEffect transition="in" filter="fade">
                                      <p:cBhvr>
                                        <p:cTn id="17" dur="2000"/>
                                        <p:tgtEl>
                                          <p:spTgt spid="828419">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8419">
                                            <p:txEl>
                                              <p:pRg st="9" end="9"/>
                                            </p:txEl>
                                          </p:spTgt>
                                        </p:tgtEl>
                                        <p:attrNameLst>
                                          <p:attrName>style.visibility</p:attrName>
                                        </p:attrNameLst>
                                      </p:cBhvr>
                                      <p:to>
                                        <p:strVal val="visible"/>
                                      </p:to>
                                    </p:set>
                                    <p:animEffect transition="in" filter="fade">
                                      <p:cBhvr>
                                        <p:cTn id="22" dur="2000"/>
                                        <p:tgtEl>
                                          <p:spTgt spid="8284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2</a:t>
            </a:r>
            <a:endParaRPr lang="en-US" dirty="0"/>
          </a:p>
        </p:txBody>
      </p:sp>
      <p:sp>
        <p:nvSpPr>
          <p:cNvPr id="3" name="Content Placeholder 2"/>
          <p:cNvSpPr>
            <a:spLocks noGrp="1"/>
          </p:cNvSpPr>
          <p:nvPr>
            <p:ph idx="1"/>
          </p:nvPr>
        </p:nvSpPr>
        <p:spPr>
          <a:xfrm>
            <a:off x="449643" y="1441503"/>
            <a:ext cx="8229600" cy="4525963"/>
          </a:xfrm>
        </p:spPr>
        <p:txBody>
          <a:bodyPr>
            <a:normAutofit fontScale="92500" lnSpcReduction="20000"/>
          </a:bodyPr>
          <a:lstStyle/>
          <a:p>
            <a:pPr>
              <a:buNone/>
            </a:pPr>
            <a:r>
              <a:rPr lang="en-US" b="1" dirty="0" smtClean="0"/>
              <a:t>Out Thursday, due next Tuesday</a:t>
            </a:r>
          </a:p>
          <a:p>
            <a:pPr>
              <a:buNone/>
            </a:pPr>
            <a:r>
              <a:rPr lang="en-US" b="1" dirty="0" smtClean="0"/>
              <a:t>Coverage: </a:t>
            </a:r>
            <a:r>
              <a:rPr lang="en-US" dirty="0" smtClean="0"/>
              <a:t>anything in the class up to last lecture</a:t>
            </a:r>
            <a:endParaRPr lang="en-US" b="1" dirty="0" smtClean="0"/>
          </a:p>
          <a:p>
            <a:pPr>
              <a:buNone/>
            </a:pPr>
            <a:r>
              <a:rPr lang="en-US" b="1" dirty="0" smtClean="0"/>
              <a:t>Main Topics</a:t>
            </a:r>
          </a:p>
          <a:p>
            <a:pPr>
              <a:buNone/>
            </a:pPr>
            <a:r>
              <a:rPr lang="en-US" b="1" dirty="0" smtClean="0"/>
              <a:t>	Type Hierarchy</a:t>
            </a:r>
            <a:r>
              <a:rPr lang="en-US" dirty="0" smtClean="0"/>
              <a:t>: </a:t>
            </a:r>
            <a:r>
              <a:rPr lang="en-US" dirty="0" err="1" smtClean="0"/>
              <a:t>Subtyping</a:t>
            </a:r>
            <a:r>
              <a:rPr lang="en-US" dirty="0" smtClean="0"/>
              <a:t>, Inheritance, Dynamic 	Dispatch, behavioral </a:t>
            </a:r>
            <a:r>
              <a:rPr lang="en-US" dirty="0" err="1" smtClean="0"/>
              <a:t>subtyping</a:t>
            </a:r>
            <a:r>
              <a:rPr lang="en-US" dirty="0" smtClean="0"/>
              <a:t> rules, 	substitution principle </a:t>
            </a:r>
          </a:p>
          <a:p>
            <a:pPr>
              <a:buNone/>
            </a:pPr>
            <a:r>
              <a:rPr lang="en-US" dirty="0" smtClean="0"/>
              <a:t>	</a:t>
            </a:r>
            <a:r>
              <a:rPr lang="en-US" b="1" dirty="0" smtClean="0"/>
              <a:t>Concurrency abstraction</a:t>
            </a:r>
            <a:r>
              <a:rPr lang="en-US" dirty="0" smtClean="0"/>
              <a:t>: multi-threading, race 	conditions, deadlocks </a:t>
            </a:r>
          </a:p>
          <a:p>
            <a:pPr>
              <a:buNone/>
            </a:pPr>
            <a:r>
              <a:rPr lang="en-US" dirty="0" smtClean="0"/>
              <a:t>	</a:t>
            </a:r>
            <a:r>
              <a:rPr lang="en-US" b="1" dirty="0" smtClean="0"/>
              <a:t>Java Security:</a:t>
            </a:r>
            <a:r>
              <a:rPr lang="en-US" dirty="0" smtClean="0"/>
              <a:t> </a:t>
            </a:r>
            <a:r>
              <a:rPr lang="en-US" dirty="0" err="1" smtClean="0"/>
              <a:t>bytecode</a:t>
            </a:r>
            <a:r>
              <a:rPr lang="en-US" dirty="0" smtClean="0"/>
              <a:t> verification, code safety, 	policy enforcement</a:t>
            </a:r>
            <a:endParaRPr lang="en-US" b="1" dirty="0"/>
          </a:p>
        </p:txBody>
      </p:sp>
      <p:sp>
        <p:nvSpPr>
          <p:cNvPr id="4" name="TextBox 3"/>
          <p:cNvSpPr txBox="1"/>
          <p:nvPr/>
        </p:nvSpPr>
        <p:spPr>
          <a:xfrm>
            <a:off x="535289" y="5701776"/>
            <a:ext cx="78486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You will have 5 days for Exam 2, but it is designed to be short enough that you should still have plenty time to work on your projects while Exam 2 is out.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ChangeArrowheads="1"/>
          </p:cNvSpPr>
          <p:nvPr>
            <p:ph type="title"/>
          </p:nvPr>
        </p:nvSpPr>
        <p:spPr/>
        <p:txBody>
          <a:bodyPr/>
          <a:lstStyle/>
          <a:p>
            <a:r>
              <a:rPr lang="en-US" dirty="0"/>
              <a:t>Generational Collectors</a:t>
            </a:r>
          </a:p>
        </p:txBody>
      </p:sp>
      <p:sp>
        <p:nvSpPr>
          <p:cNvPr id="829443" name="Rectangle 3"/>
          <p:cNvSpPr>
            <a:spLocks noGrp="1" noChangeArrowheads="1"/>
          </p:cNvSpPr>
          <p:nvPr>
            <p:ph type="body" idx="1"/>
          </p:nvPr>
        </p:nvSpPr>
        <p:spPr>
          <a:xfrm>
            <a:off x="457200" y="1371600"/>
            <a:ext cx="8229600" cy="4525963"/>
          </a:xfrm>
        </p:spPr>
        <p:txBody>
          <a:bodyPr/>
          <a:lstStyle/>
          <a:p>
            <a:pPr>
              <a:buNone/>
            </a:pPr>
            <a:r>
              <a:rPr lang="en-US" sz="2800" b="1" dirty="0"/>
              <a:t>Observation:</a:t>
            </a:r>
          </a:p>
          <a:p>
            <a:pPr lvl="1"/>
            <a:r>
              <a:rPr lang="en-US" sz="2400" dirty="0" smtClean="0"/>
              <a:t>Most </a:t>
            </a:r>
            <a:r>
              <a:rPr lang="en-US" sz="2400" dirty="0"/>
              <a:t>objects are short-lived </a:t>
            </a:r>
          </a:p>
          <a:p>
            <a:pPr lvl="2"/>
            <a:r>
              <a:rPr lang="en-US" sz="2000" dirty="0"/>
              <a:t>Temporary objects that get garbage collected right away</a:t>
            </a:r>
          </a:p>
          <a:p>
            <a:pPr lvl="1"/>
            <a:r>
              <a:rPr lang="en-US" sz="2400" dirty="0"/>
              <a:t>Other objects are long-lived</a:t>
            </a:r>
          </a:p>
          <a:p>
            <a:pPr lvl="2"/>
            <a:r>
              <a:rPr lang="en-US" sz="2000" dirty="0"/>
              <a:t>Data that lives for the duration of execution</a:t>
            </a:r>
          </a:p>
          <a:p>
            <a:pPr>
              <a:buNone/>
            </a:pPr>
            <a:r>
              <a:rPr lang="en-US" sz="2800" dirty="0"/>
              <a:t>Separate storage into </a:t>
            </a:r>
            <a:r>
              <a:rPr lang="en-US" sz="2800" b="1" dirty="0"/>
              <a:t>regions</a:t>
            </a:r>
          </a:p>
          <a:p>
            <a:pPr lvl="1">
              <a:buNone/>
            </a:pPr>
            <a:r>
              <a:rPr lang="en-US" sz="2400" b="1" dirty="0"/>
              <a:t>Short term:</a:t>
            </a:r>
            <a:r>
              <a:rPr lang="en-US" sz="2400" dirty="0"/>
              <a:t> collect frequently</a:t>
            </a:r>
          </a:p>
          <a:p>
            <a:pPr lvl="1">
              <a:buNone/>
            </a:pPr>
            <a:r>
              <a:rPr lang="en-US" sz="2400" b="1" dirty="0"/>
              <a:t>Long term:</a:t>
            </a:r>
            <a:r>
              <a:rPr lang="en-US" sz="2400" dirty="0"/>
              <a:t> collect infrequently</a:t>
            </a:r>
          </a:p>
          <a:p>
            <a:pPr>
              <a:buNone/>
            </a:pPr>
            <a:r>
              <a:rPr lang="en-US" sz="2800" dirty="0"/>
              <a:t>Stop and copy, but move copies into longer-lived areas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r>
              <a:rPr lang="en-US" b="1" dirty="0"/>
              <a:t>Reference Counting</a:t>
            </a:r>
          </a:p>
        </p:txBody>
      </p:sp>
      <p:sp>
        <p:nvSpPr>
          <p:cNvPr id="830467" name="Rectangle 3"/>
          <p:cNvSpPr>
            <a:spLocks noGrp="1" noChangeArrowheads="1"/>
          </p:cNvSpPr>
          <p:nvPr>
            <p:ph type="body" idx="1"/>
          </p:nvPr>
        </p:nvSpPr>
        <p:spPr/>
        <p:txBody>
          <a:bodyPr/>
          <a:lstStyle/>
          <a:p>
            <a:pPr>
              <a:buFontTx/>
              <a:buNone/>
            </a:pPr>
            <a:r>
              <a:rPr lang="en-US"/>
              <a:t>	What if each object kept track of the number of references to it?</a:t>
            </a:r>
          </a:p>
        </p:txBody>
      </p:sp>
      <p:sp>
        <p:nvSpPr>
          <p:cNvPr id="830468" name="Text Box 4"/>
          <p:cNvSpPr txBox="1">
            <a:spLocks noChangeArrowheads="1"/>
          </p:cNvSpPr>
          <p:nvPr/>
        </p:nvSpPr>
        <p:spPr bwMode="auto">
          <a:xfrm>
            <a:off x="1244705" y="3770824"/>
            <a:ext cx="6886693" cy="523220"/>
          </a:xfrm>
          <a:prstGeom prst="rect">
            <a:avLst/>
          </a:prstGeom>
          <a:noFill/>
          <a:ln w="31750">
            <a:noFill/>
            <a:miter lim="800000"/>
            <a:headEnd/>
            <a:tailEnd/>
          </a:ln>
          <a:effectLst/>
        </p:spPr>
        <p:txBody>
          <a:bodyPr wrap="none">
            <a:spAutoFit/>
          </a:bodyPr>
          <a:lstStyle/>
          <a:p>
            <a:r>
              <a:rPr lang="en-US" sz="2800" dirty="0"/>
              <a:t>If the object has zero references, it is garbage!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0468"/>
                                        </p:tgtEl>
                                        <p:attrNameLst>
                                          <p:attrName>style.visibility</p:attrName>
                                        </p:attrNameLst>
                                      </p:cBhvr>
                                      <p:to>
                                        <p:strVal val="visible"/>
                                      </p:to>
                                    </p:set>
                                    <p:animEffect transition="in" filter="dissolve">
                                      <p:cBhvr>
                                        <p:cTn id="7" dur="500"/>
                                        <p:tgtEl>
                                          <p:spTgt spid="830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p:txBody>
          <a:bodyPr/>
          <a:lstStyle/>
          <a:p>
            <a:r>
              <a:rPr lang="en-US"/>
              <a:t>Reference Counting</a:t>
            </a:r>
          </a:p>
        </p:txBody>
      </p:sp>
      <p:sp>
        <p:nvSpPr>
          <p:cNvPr id="792579" name="Text Box 3"/>
          <p:cNvSpPr txBox="1">
            <a:spLocks noChangeArrowheads="1"/>
          </p:cNvSpPr>
          <p:nvPr/>
        </p:nvSpPr>
        <p:spPr bwMode="auto">
          <a:xfrm>
            <a:off x="125413" y="1154113"/>
            <a:ext cx="8963025" cy="4664075"/>
          </a:xfrm>
          <a:prstGeom prst="rect">
            <a:avLst/>
          </a:prstGeom>
          <a:noFill/>
          <a:ln w="31750">
            <a:noFill/>
            <a:miter lim="800000"/>
            <a:headEnd/>
            <a:tailEnd/>
          </a:ln>
          <a:effectLst/>
        </p:spPr>
        <p:txBody>
          <a:bodyPr>
            <a:spAutoFit/>
          </a:bodyPr>
          <a:lstStyle/>
          <a:p>
            <a:r>
              <a:rPr lang="en-US" sz="2000" dirty="0"/>
              <a:t>class Recycle {</a:t>
            </a:r>
          </a:p>
          <a:p>
            <a:r>
              <a:rPr lang="en-US" sz="2000" dirty="0"/>
              <a:t>    private String name; private Vector pals;</a:t>
            </a:r>
          </a:p>
          <a:p>
            <a:r>
              <a:rPr lang="en-US" sz="2000" dirty="0"/>
              <a:t>    public Recycle (String name) { this.name = name; pals = new Vector (); }</a:t>
            </a:r>
          </a:p>
          <a:p>
            <a:r>
              <a:rPr lang="en-US" sz="2000" dirty="0"/>
              <a:t>    public void </a:t>
            </a:r>
            <a:r>
              <a:rPr lang="en-US" sz="2000" dirty="0" err="1"/>
              <a:t>addPal</a:t>
            </a:r>
            <a:r>
              <a:rPr lang="en-US" sz="2000" dirty="0"/>
              <a:t> (Recycle r) {  </a:t>
            </a:r>
            <a:r>
              <a:rPr lang="en-US" sz="2000" dirty="0" err="1"/>
              <a:t>pals.addElement</a:t>
            </a:r>
            <a:r>
              <a:rPr lang="en-US" sz="2000" dirty="0"/>
              <a:t> (r); }</a:t>
            </a:r>
          </a:p>
          <a:p>
            <a:r>
              <a:rPr lang="en-US" sz="2000" dirty="0"/>
              <a:t>}</a:t>
            </a:r>
          </a:p>
          <a:p>
            <a:endParaRPr lang="en-US" sz="2000" dirty="0"/>
          </a:p>
          <a:p>
            <a:r>
              <a:rPr lang="en-US" sz="2000" dirty="0"/>
              <a:t>public class Garbage {</a:t>
            </a:r>
          </a:p>
          <a:p>
            <a:r>
              <a:rPr lang="en-US" sz="2000" dirty="0"/>
              <a:t>    static public void main (String </a:t>
            </a:r>
            <a:r>
              <a:rPr lang="en-US" sz="2000" dirty="0" err="1"/>
              <a:t>args</a:t>
            </a:r>
            <a:r>
              <a:rPr lang="en-US" sz="2000" dirty="0"/>
              <a:t>[]) {</a:t>
            </a:r>
          </a:p>
          <a:p>
            <a:r>
              <a:rPr lang="en-US" sz="2000" dirty="0"/>
              <a:t>        Recycle </a:t>
            </a:r>
            <a:r>
              <a:rPr lang="en-US" sz="2000" dirty="0" err="1"/>
              <a:t>alice</a:t>
            </a:r>
            <a:r>
              <a:rPr lang="en-US" sz="2000" dirty="0"/>
              <a:t> = new Recycle ("</a:t>
            </a:r>
            <a:r>
              <a:rPr lang="en-US" sz="2000" dirty="0" err="1"/>
              <a:t>alice</a:t>
            </a:r>
            <a:r>
              <a:rPr lang="en-US" sz="2000" dirty="0"/>
              <a:t>");</a:t>
            </a:r>
          </a:p>
          <a:p>
            <a:r>
              <a:rPr lang="en-US" sz="2000" dirty="0"/>
              <a:t>        Recycle bob = new Recycle ("bob");</a:t>
            </a:r>
          </a:p>
          <a:p>
            <a:r>
              <a:rPr lang="en-US" sz="2000" dirty="0"/>
              <a:t>        </a:t>
            </a:r>
            <a:r>
              <a:rPr lang="en-US" sz="2000" dirty="0" err="1"/>
              <a:t>bob.addPal</a:t>
            </a:r>
            <a:r>
              <a:rPr lang="en-US" sz="2000" dirty="0"/>
              <a:t> (</a:t>
            </a:r>
            <a:r>
              <a:rPr lang="en-US" sz="2000" dirty="0" err="1"/>
              <a:t>alice</a:t>
            </a:r>
            <a:r>
              <a:rPr lang="en-US" sz="2000" dirty="0"/>
              <a:t>);</a:t>
            </a:r>
          </a:p>
          <a:p>
            <a:r>
              <a:rPr lang="en-US" sz="2000" dirty="0"/>
              <a:t>        </a:t>
            </a:r>
            <a:r>
              <a:rPr lang="en-US" sz="2000" dirty="0" err="1"/>
              <a:t>alice</a:t>
            </a:r>
            <a:r>
              <a:rPr lang="en-US" sz="2000" dirty="0"/>
              <a:t> = new Recycle ("</a:t>
            </a:r>
            <a:r>
              <a:rPr lang="en-US" sz="2000" dirty="0" err="1"/>
              <a:t>coleen</a:t>
            </a:r>
            <a:r>
              <a:rPr lang="en-US" sz="2000" dirty="0"/>
              <a:t>");</a:t>
            </a:r>
          </a:p>
          <a:p>
            <a:r>
              <a:rPr lang="en-US" sz="2000" dirty="0"/>
              <a:t>        bob = new Recycle ("</a:t>
            </a:r>
            <a:r>
              <a:rPr lang="en-US" sz="2000" dirty="0" err="1"/>
              <a:t>dave</a:t>
            </a:r>
            <a:r>
              <a:rPr lang="en-US" sz="2000" dirty="0"/>
              <a:t>");</a:t>
            </a:r>
          </a:p>
          <a:p>
            <a:r>
              <a:rPr lang="en-US" sz="2000" dirty="0"/>
              <a:t>    } </a:t>
            </a:r>
          </a:p>
          <a:p>
            <a:r>
              <a:rPr lang="en-US" sz="2000" dirty="0"/>
              <a:t>}</a:t>
            </a:r>
          </a:p>
        </p:txBody>
      </p:sp>
      <p:sp>
        <p:nvSpPr>
          <p:cNvPr id="792580" name="Text Box 4"/>
          <p:cNvSpPr txBox="1">
            <a:spLocks noChangeArrowheads="1"/>
          </p:cNvSpPr>
          <p:nvPr/>
        </p:nvSpPr>
        <p:spPr bwMode="auto">
          <a:xfrm>
            <a:off x="7491413" y="2357438"/>
            <a:ext cx="963612" cy="398462"/>
          </a:xfrm>
          <a:prstGeom prst="rect">
            <a:avLst/>
          </a:prstGeom>
          <a:noFill/>
          <a:ln w="31750">
            <a:solidFill>
              <a:schemeClr val="accent2"/>
            </a:solidFill>
            <a:miter lim="800000"/>
            <a:headEnd/>
            <a:tailEnd/>
          </a:ln>
          <a:effectLst/>
        </p:spPr>
        <p:txBody>
          <a:bodyPr wrap="none">
            <a:spAutoFit/>
          </a:bodyPr>
          <a:lstStyle/>
          <a:p>
            <a:pPr algn="ctr"/>
            <a:r>
              <a:rPr lang="en-US" sz="1800"/>
              <a:t>“Alice”</a:t>
            </a:r>
          </a:p>
        </p:txBody>
      </p:sp>
      <p:sp>
        <p:nvSpPr>
          <p:cNvPr id="792581" name="Text Box 5"/>
          <p:cNvSpPr txBox="1">
            <a:spLocks noChangeArrowheads="1"/>
          </p:cNvSpPr>
          <p:nvPr/>
        </p:nvSpPr>
        <p:spPr bwMode="auto">
          <a:xfrm>
            <a:off x="6400800" y="3186113"/>
            <a:ext cx="984250" cy="947737"/>
          </a:xfrm>
          <a:prstGeom prst="rect">
            <a:avLst/>
          </a:prstGeom>
          <a:noFill/>
          <a:ln w="31750">
            <a:solidFill>
              <a:schemeClr val="accent2"/>
            </a:solidFill>
            <a:miter lim="800000"/>
            <a:headEnd/>
            <a:tailEnd/>
          </a:ln>
          <a:effectLst/>
        </p:spPr>
        <p:txBody>
          <a:bodyPr>
            <a:spAutoFit/>
          </a:bodyPr>
          <a:lstStyle/>
          <a:p>
            <a:r>
              <a:rPr lang="en-US" sz="1800"/>
              <a:t>name:</a:t>
            </a:r>
          </a:p>
          <a:p>
            <a:r>
              <a:rPr lang="en-US" sz="1800"/>
              <a:t>pals:</a:t>
            </a:r>
          </a:p>
          <a:p>
            <a:r>
              <a:rPr lang="en-US" sz="1800"/>
              <a:t>refs: </a:t>
            </a:r>
          </a:p>
        </p:txBody>
      </p:sp>
      <p:sp>
        <p:nvSpPr>
          <p:cNvPr id="792582" name="Oval 6"/>
          <p:cNvSpPr>
            <a:spLocks noChangeArrowheads="1"/>
          </p:cNvSpPr>
          <p:nvPr/>
        </p:nvSpPr>
        <p:spPr bwMode="auto">
          <a:xfrm>
            <a:off x="7208838" y="3365500"/>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2583" name="Oval 7"/>
          <p:cNvSpPr>
            <a:spLocks noChangeArrowheads="1"/>
          </p:cNvSpPr>
          <p:nvPr/>
        </p:nvSpPr>
        <p:spPr bwMode="auto">
          <a:xfrm>
            <a:off x="7210425" y="362426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2584" name="Text Box 8"/>
          <p:cNvSpPr txBox="1">
            <a:spLocks noChangeArrowheads="1"/>
          </p:cNvSpPr>
          <p:nvPr/>
        </p:nvSpPr>
        <p:spPr bwMode="auto">
          <a:xfrm>
            <a:off x="7051675" y="3719513"/>
            <a:ext cx="330200" cy="366712"/>
          </a:xfrm>
          <a:prstGeom prst="rect">
            <a:avLst/>
          </a:prstGeom>
          <a:noFill/>
          <a:ln w="31750">
            <a:noFill/>
            <a:miter lim="800000"/>
            <a:headEnd/>
            <a:tailEnd/>
          </a:ln>
          <a:effectLst/>
        </p:spPr>
        <p:txBody>
          <a:bodyPr wrap="none">
            <a:spAutoFit/>
          </a:bodyPr>
          <a:lstStyle/>
          <a:p>
            <a:pPr algn="ctr"/>
            <a:r>
              <a:rPr lang="en-US" sz="1800"/>
              <a:t>1</a:t>
            </a:r>
          </a:p>
        </p:txBody>
      </p:sp>
      <p:cxnSp>
        <p:nvCxnSpPr>
          <p:cNvPr id="792585" name="AutoShape 9"/>
          <p:cNvCxnSpPr>
            <a:cxnSpLocks noChangeShapeType="1"/>
            <a:stCxn id="792582" idx="7"/>
            <a:endCxn id="792580" idx="1"/>
          </p:cNvCxnSpPr>
          <p:nvPr/>
        </p:nvCxnSpPr>
        <p:spPr bwMode="auto">
          <a:xfrm rot="16200000">
            <a:off x="6973094" y="2858294"/>
            <a:ext cx="803275" cy="201613"/>
          </a:xfrm>
          <a:prstGeom prst="bentConnector2">
            <a:avLst/>
          </a:prstGeom>
          <a:noFill/>
          <a:ln w="31750">
            <a:solidFill>
              <a:schemeClr val="accent2"/>
            </a:solidFill>
            <a:miter lim="800000"/>
            <a:headEnd/>
            <a:tailEnd type="triangle" w="med" len="med"/>
          </a:ln>
          <a:effectLst/>
        </p:spPr>
      </p:cxnSp>
      <p:sp>
        <p:nvSpPr>
          <p:cNvPr id="792586" name="Text Box 10"/>
          <p:cNvSpPr txBox="1">
            <a:spLocks noChangeArrowheads="1"/>
          </p:cNvSpPr>
          <p:nvPr/>
        </p:nvSpPr>
        <p:spPr bwMode="auto">
          <a:xfrm>
            <a:off x="7886700" y="2930525"/>
            <a:ext cx="74613" cy="398463"/>
          </a:xfrm>
          <a:prstGeom prst="rect">
            <a:avLst/>
          </a:prstGeom>
          <a:noFill/>
          <a:ln w="31750">
            <a:solidFill>
              <a:schemeClr val="accent2"/>
            </a:solidFill>
            <a:miter lim="800000"/>
            <a:headEnd/>
            <a:tailEnd/>
          </a:ln>
          <a:effectLst/>
        </p:spPr>
        <p:txBody>
          <a:bodyPr>
            <a:spAutoFit/>
          </a:bodyPr>
          <a:lstStyle/>
          <a:p>
            <a:pPr algn="ctr"/>
            <a:endParaRPr lang="en-US" sz="1800"/>
          </a:p>
        </p:txBody>
      </p:sp>
      <p:cxnSp>
        <p:nvCxnSpPr>
          <p:cNvPr id="792587" name="AutoShape 11"/>
          <p:cNvCxnSpPr>
            <a:cxnSpLocks noChangeShapeType="1"/>
            <a:stCxn id="792583" idx="6"/>
            <a:endCxn id="792586" idx="1"/>
          </p:cNvCxnSpPr>
          <p:nvPr/>
        </p:nvCxnSpPr>
        <p:spPr bwMode="auto">
          <a:xfrm flipV="1">
            <a:off x="7302500" y="3130550"/>
            <a:ext cx="568325" cy="531813"/>
          </a:xfrm>
          <a:prstGeom prst="bentConnector3">
            <a:avLst>
              <a:gd name="adj1" fmla="val 50000"/>
            </a:avLst>
          </a:prstGeom>
          <a:noFill/>
          <a:ln w="31750">
            <a:solidFill>
              <a:schemeClr val="accent2"/>
            </a:solidFill>
            <a:miter lim="800000"/>
            <a:headEnd/>
            <a:tailEnd type="triangle" w="med" len="med"/>
          </a:ln>
          <a:effectLst/>
        </p:spPr>
      </p:cxnSp>
      <p:sp>
        <p:nvSpPr>
          <p:cNvPr id="792588" name="Text Box 12"/>
          <p:cNvSpPr txBox="1">
            <a:spLocks noChangeArrowheads="1"/>
          </p:cNvSpPr>
          <p:nvPr/>
        </p:nvSpPr>
        <p:spPr bwMode="auto">
          <a:xfrm>
            <a:off x="6584950" y="4338638"/>
            <a:ext cx="863600" cy="398462"/>
          </a:xfrm>
          <a:prstGeom prst="rect">
            <a:avLst/>
          </a:prstGeom>
          <a:noFill/>
          <a:ln w="31750">
            <a:solidFill>
              <a:schemeClr val="accent2"/>
            </a:solidFill>
            <a:miter lim="800000"/>
            <a:headEnd/>
            <a:tailEnd/>
          </a:ln>
          <a:effectLst/>
        </p:spPr>
        <p:txBody>
          <a:bodyPr wrap="none">
            <a:spAutoFit/>
          </a:bodyPr>
          <a:lstStyle/>
          <a:p>
            <a:pPr algn="ctr"/>
            <a:r>
              <a:rPr lang="en-US" sz="1800"/>
              <a:t>“Bob”</a:t>
            </a:r>
          </a:p>
        </p:txBody>
      </p:sp>
      <p:sp>
        <p:nvSpPr>
          <p:cNvPr id="792589" name="Text Box 13"/>
          <p:cNvSpPr txBox="1">
            <a:spLocks noChangeArrowheads="1"/>
          </p:cNvSpPr>
          <p:nvPr/>
        </p:nvSpPr>
        <p:spPr bwMode="auto">
          <a:xfrm>
            <a:off x="6248400" y="5148263"/>
            <a:ext cx="984250" cy="947737"/>
          </a:xfrm>
          <a:prstGeom prst="rect">
            <a:avLst/>
          </a:prstGeom>
          <a:noFill/>
          <a:ln w="31750">
            <a:solidFill>
              <a:schemeClr val="accent2"/>
            </a:solidFill>
            <a:miter lim="800000"/>
            <a:headEnd/>
            <a:tailEnd/>
          </a:ln>
          <a:effectLst/>
        </p:spPr>
        <p:txBody>
          <a:bodyPr>
            <a:spAutoFit/>
          </a:bodyPr>
          <a:lstStyle/>
          <a:p>
            <a:r>
              <a:rPr lang="en-US" sz="1800"/>
              <a:t>name:</a:t>
            </a:r>
          </a:p>
          <a:p>
            <a:r>
              <a:rPr lang="en-US" sz="1800"/>
              <a:t>pals:</a:t>
            </a:r>
          </a:p>
          <a:p>
            <a:r>
              <a:rPr lang="en-US" sz="1800"/>
              <a:t>refs: </a:t>
            </a:r>
          </a:p>
        </p:txBody>
      </p:sp>
      <p:sp>
        <p:nvSpPr>
          <p:cNvPr id="792590" name="Oval 14"/>
          <p:cNvSpPr>
            <a:spLocks noChangeArrowheads="1"/>
          </p:cNvSpPr>
          <p:nvPr/>
        </p:nvSpPr>
        <p:spPr bwMode="auto">
          <a:xfrm>
            <a:off x="7056438" y="5327650"/>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2591" name="Oval 15"/>
          <p:cNvSpPr>
            <a:spLocks noChangeArrowheads="1"/>
          </p:cNvSpPr>
          <p:nvPr/>
        </p:nvSpPr>
        <p:spPr bwMode="auto">
          <a:xfrm>
            <a:off x="7058025" y="558641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2592" name="Text Box 16"/>
          <p:cNvSpPr txBox="1">
            <a:spLocks noChangeArrowheads="1"/>
          </p:cNvSpPr>
          <p:nvPr/>
        </p:nvSpPr>
        <p:spPr bwMode="auto">
          <a:xfrm>
            <a:off x="6899275" y="5681663"/>
            <a:ext cx="330200" cy="366712"/>
          </a:xfrm>
          <a:prstGeom prst="rect">
            <a:avLst/>
          </a:prstGeom>
          <a:noFill/>
          <a:ln w="31750">
            <a:noFill/>
            <a:miter lim="800000"/>
            <a:headEnd/>
            <a:tailEnd/>
          </a:ln>
          <a:effectLst/>
        </p:spPr>
        <p:txBody>
          <a:bodyPr wrap="none">
            <a:spAutoFit/>
          </a:bodyPr>
          <a:lstStyle/>
          <a:p>
            <a:pPr algn="ctr"/>
            <a:r>
              <a:rPr lang="en-US" sz="1800"/>
              <a:t>1</a:t>
            </a:r>
          </a:p>
        </p:txBody>
      </p:sp>
      <p:cxnSp>
        <p:nvCxnSpPr>
          <p:cNvPr id="792593" name="AutoShape 17"/>
          <p:cNvCxnSpPr>
            <a:cxnSpLocks noChangeShapeType="1"/>
            <a:stCxn id="792590" idx="7"/>
            <a:endCxn id="792588" idx="1"/>
          </p:cNvCxnSpPr>
          <p:nvPr/>
        </p:nvCxnSpPr>
        <p:spPr bwMode="auto">
          <a:xfrm rot="5400000" flipH="1">
            <a:off x="6453187" y="4654551"/>
            <a:ext cx="784225" cy="552450"/>
          </a:xfrm>
          <a:prstGeom prst="bentConnector4">
            <a:avLst>
              <a:gd name="adj1" fmla="val 37046"/>
              <a:gd name="adj2" fmla="val 138505"/>
            </a:avLst>
          </a:prstGeom>
          <a:noFill/>
          <a:ln w="31750">
            <a:solidFill>
              <a:schemeClr val="accent2"/>
            </a:solidFill>
            <a:miter lim="800000"/>
            <a:headEnd/>
            <a:tailEnd type="triangle" w="med" len="med"/>
          </a:ln>
          <a:effectLst/>
        </p:spPr>
      </p:cxnSp>
      <p:sp>
        <p:nvSpPr>
          <p:cNvPr id="792594" name="Text Box 18"/>
          <p:cNvSpPr txBox="1">
            <a:spLocks noChangeArrowheads="1"/>
          </p:cNvSpPr>
          <p:nvPr/>
        </p:nvSpPr>
        <p:spPr bwMode="auto">
          <a:xfrm>
            <a:off x="7734300" y="4892675"/>
            <a:ext cx="74613" cy="398463"/>
          </a:xfrm>
          <a:prstGeom prst="rect">
            <a:avLst/>
          </a:prstGeom>
          <a:noFill/>
          <a:ln w="31750">
            <a:solidFill>
              <a:schemeClr val="accent2"/>
            </a:solidFill>
            <a:miter lim="800000"/>
            <a:headEnd/>
            <a:tailEnd/>
          </a:ln>
          <a:effectLst/>
        </p:spPr>
        <p:txBody>
          <a:bodyPr>
            <a:spAutoFit/>
          </a:bodyPr>
          <a:lstStyle/>
          <a:p>
            <a:pPr algn="ctr"/>
            <a:endParaRPr lang="en-US" sz="1800"/>
          </a:p>
        </p:txBody>
      </p:sp>
      <p:cxnSp>
        <p:nvCxnSpPr>
          <p:cNvPr id="792595" name="AutoShape 19"/>
          <p:cNvCxnSpPr>
            <a:cxnSpLocks noChangeShapeType="1"/>
            <a:stCxn id="792591" idx="6"/>
            <a:endCxn id="792594" idx="1"/>
          </p:cNvCxnSpPr>
          <p:nvPr/>
        </p:nvCxnSpPr>
        <p:spPr bwMode="auto">
          <a:xfrm flipV="1">
            <a:off x="7150100" y="5092700"/>
            <a:ext cx="568325" cy="531813"/>
          </a:xfrm>
          <a:prstGeom prst="bentConnector3">
            <a:avLst>
              <a:gd name="adj1" fmla="val 50000"/>
            </a:avLst>
          </a:prstGeom>
          <a:noFill/>
          <a:ln w="31750">
            <a:solidFill>
              <a:schemeClr val="accent2"/>
            </a:solidFill>
            <a:miter lim="800000"/>
            <a:headEnd/>
            <a:tailEnd type="triangle" w="med" len="med"/>
          </a:ln>
          <a:effectLst/>
        </p:spPr>
      </p:cxnSp>
      <p:sp>
        <p:nvSpPr>
          <p:cNvPr id="792596" name="Rectangle 20"/>
          <p:cNvSpPr>
            <a:spLocks noChangeArrowheads="1"/>
          </p:cNvSpPr>
          <p:nvPr/>
        </p:nvSpPr>
        <p:spPr bwMode="auto">
          <a:xfrm>
            <a:off x="7848600" y="4876800"/>
            <a:ext cx="466725" cy="415925"/>
          </a:xfrm>
          <a:prstGeom prst="rect">
            <a:avLst/>
          </a:prstGeom>
          <a:noFill/>
          <a:ln w="31750">
            <a:solidFill>
              <a:schemeClr val="accent2"/>
            </a:solidFill>
            <a:miter lim="800000"/>
            <a:headEnd/>
            <a:tailEnd/>
          </a:ln>
          <a:effectLst/>
        </p:spPr>
        <p:txBody>
          <a:bodyPr wrap="none" anchor="ctr">
            <a:spAutoFit/>
          </a:bodyPr>
          <a:lstStyle/>
          <a:p>
            <a:endParaRPr lang="en-US"/>
          </a:p>
        </p:txBody>
      </p:sp>
      <p:sp>
        <p:nvSpPr>
          <p:cNvPr id="792597" name="Oval 21"/>
          <p:cNvSpPr>
            <a:spLocks noChangeArrowheads="1"/>
          </p:cNvSpPr>
          <p:nvPr/>
        </p:nvSpPr>
        <p:spPr bwMode="auto">
          <a:xfrm>
            <a:off x="8056563" y="504031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cxnSp>
        <p:nvCxnSpPr>
          <p:cNvPr id="792598" name="AutoShape 22"/>
          <p:cNvCxnSpPr>
            <a:cxnSpLocks noChangeShapeType="1"/>
            <a:stCxn id="792597" idx="0"/>
            <a:endCxn id="792581" idx="1"/>
          </p:cNvCxnSpPr>
          <p:nvPr/>
        </p:nvCxnSpPr>
        <p:spPr bwMode="auto">
          <a:xfrm rot="5400000" flipH="1">
            <a:off x="6557962" y="3487738"/>
            <a:ext cx="1363663" cy="1709738"/>
          </a:xfrm>
          <a:prstGeom prst="bentConnector4">
            <a:avLst>
              <a:gd name="adj1" fmla="val 58319"/>
              <a:gd name="adj2" fmla="val 112440"/>
            </a:avLst>
          </a:prstGeom>
          <a:noFill/>
          <a:ln w="31750">
            <a:solidFill>
              <a:schemeClr val="accent2"/>
            </a:solidFill>
            <a:miter lim="800000"/>
            <a:headEnd/>
            <a:tailEnd type="triangle" w="med" len="med"/>
          </a:ln>
          <a:effectLst/>
        </p:spPr>
      </p:cxnSp>
      <p:sp>
        <p:nvSpPr>
          <p:cNvPr id="792599" name="Text Box 23"/>
          <p:cNvSpPr txBox="1">
            <a:spLocks noChangeArrowheads="1"/>
          </p:cNvSpPr>
          <p:nvPr/>
        </p:nvSpPr>
        <p:spPr bwMode="auto">
          <a:xfrm>
            <a:off x="7032625" y="3721100"/>
            <a:ext cx="330200" cy="366713"/>
          </a:xfrm>
          <a:prstGeom prst="rect">
            <a:avLst/>
          </a:prstGeom>
          <a:solidFill>
            <a:schemeClr val="bg1"/>
          </a:solidFill>
          <a:ln w="31750">
            <a:noFill/>
            <a:miter lim="800000"/>
            <a:headEnd/>
            <a:tailEnd/>
          </a:ln>
          <a:effectLst/>
        </p:spPr>
        <p:txBody>
          <a:bodyPr wrap="none">
            <a:spAutoFit/>
          </a:bodyPr>
          <a:lstStyle/>
          <a:p>
            <a:pPr algn="ctr"/>
            <a:r>
              <a:rPr lang="en-US" sz="1800"/>
              <a:t>2</a:t>
            </a:r>
          </a:p>
        </p:txBody>
      </p:sp>
      <p:sp>
        <p:nvSpPr>
          <p:cNvPr id="792600" name="Line 24"/>
          <p:cNvSpPr>
            <a:spLocks noChangeShapeType="1"/>
          </p:cNvSpPr>
          <p:nvPr/>
        </p:nvSpPr>
        <p:spPr bwMode="auto">
          <a:xfrm>
            <a:off x="457200" y="4572000"/>
            <a:ext cx="5334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2580"/>
                                        </p:tgtEl>
                                        <p:attrNameLst>
                                          <p:attrName>style.visibility</p:attrName>
                                        </p:attrNameLst>
                                      </p:cBhvr>
                                      <p:to>
                                        <p:strVal val="visible"/>
                                      </p:to>
                                    </p:set>
                                    <p:animEffect transition="in" filter="dissolve">
                                      <p:cBhvr>
                                        <p:cTn id="7" dur="500"/>
                                        <p:tgtEl>
                                          <p:spTgt spid="79258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92581"/>
                                        </p:tgtEl>
                                        <p:attrNameLst>
                                          <p:attrName>style.visibility</p:attrName>
                                        </p:attrNameLst>
                                      </p:cBhvr>
                                      <p:to>
                                        <p:strVal val="visible"/>
                                      </p:to>
                                    </p:set>
                                    <p:animEffect transition="in" filter="dissolve">
                                      <p:cBhvr>
                                        <p:cTn id="10" dur="500"/>
                                        <p:tgtEl>
                                          <p:spTgt spid="79258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92582"/>
                                        </p:tgtEl>
                                        <p:attrNameLst>
                                          <p:attrName>style.visibility</p:attrName>
                                        </p:attrNameLst>
                                      </p:cBhvr>
                                      <p:to>
                                        <p:strVal val="visible"/>
                                      </p:to>
                                    </p:set>
                                    <p:animEffect transition="in" filter="dissolve">
                                      <p:cBhvr>
                                        <p:cTn id="13" dur="500"/>
                                        <p:tgtEl>
                                          <p:spTgt spid="79258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92583"/>
                                        </p:tgtEl>
                                        <p:attrNameLst>
                                          <p:attrName>style.visibility</p:attrName>
                                        </p:attrNameLst>
                                      </p:cBhvr>
                                      <p:to>
                                        <p:strVal val="visible"/>
                                      </p:to>
                                    </p:set>
                                    <p:animEffect transition="in" filter="dissolve">
                                      <p:cBhvr>
                                        <p:cTn id="16" dur="500"/>
                                        <p:tgtEl>
                                          <p:spTgt spid="79258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92584"/>
                                        </p:tgtEl>
                                        <p:attrNameLst>
                                          <p:attrName>style.visibility</p:attrName>
                                        </p:attrNameLst>
                                      </p:cBhvr>
                                      <p:to>
                                        <p:strVal val="visible"/>
                                      </p:to>
                                    </p:set>
                                    <p:animEffect transition="in" filter="dissolve">
                                      <p:cBhvr>
                                        <p:cTn id="19" dur="500"/>
                                        <p:tgtEl>
                                          <p:spTgt spid="792584"/>
                                        </p:tgtEl>
                                      </p:cBhvr>
                                    </p:animEffect>
                                  </p:childTnLst>
                                </p:cTn>
                              </p:par>
                              <p:par>
                                <p:cTn id="20" presetID="9" presetClass="entr" presetSubtype="0" fill="hold" nodeType="withEffect">
                                  <p:stCondLst>
                                    <p:cond delay="0"/>
                                  </p:stCondLst>
                                  <p:childTnLst>
                                    <p:set>
                                      <p:cBhvr>
                                        <p:cTn id="21" dur="1" fill="hold">
                                          <p:stCondLst>
                                            <p:cond delay="0"/>
                                          </p:stCondLst>
                                        </p:cTn>
                                        <p:tgtEl>
                                          <p:spTgt spid="792585"/>
                                        </p:tgtEl>
                                        <p:attrNameLst>
                                          <p:attrName>style.visibility</p:attrName>
                                        </p:attrNameLst>
                                      </p:cBhvr>
                                      <p:to>
                                        <p:strVal val="visible"/>
                                      </p:to>
                                    </p:set>
                                    <p:animEffect transition="in" filter="dissolve">
                                      <p:cBhvr>
                                        <p:cTn id="22" dur="500"/>
                                        <p:tgtEl>
                                          <p:spTgt spid="79258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92586"/>
                                        </p:tgtEl>
                                        <p:attrNameLst>
                                          <p:attrName>style.visibility</p:attrName>
                                        </p:attrNameLst>
                                      </p:cBhvr>
                                      <p:to>
                                        <p:strVal val="visible"/>
                                      </p:to>
                                    </p:set>
                                    <p:animEffect transition="in" filter="dissolve">
                                      <p:cBhvr>
                                        <p:cTn id="25" dur="500"/>
                                        <p:tgtEl>
                                          <p:spTgt spid="792586"/>
                                        </p:tgtEl>
                                      </p:cBhvr>
                                    </p:animEffect>
                                  </p:childTnLst>
                                </p:cTn>
                              </p:par>
                              <p:par>
                                <p:cTn id="26" presetID="9" presetClass="entr" presetSubtype="0" fill="hold" nodeType="withEffect">
                                  <p:stCondLst>
                                    <p:cond delay="0"/>
                                  </p:stCondLst>
                                  <p:childTnLst>
                                    <p:set>
                                      <p:cBhvr>
                                        <p:cTn id="27" dur="1" fill="hold">
                                          <p:stCondLst>
                                            <p:cond delay="0"/>
                                          </p:stCondLst>
                                        </p:cTn>
                                        <p:tgtEl>
                                          <p:spTgt spid="792587"/>
                                        </p:tgtEl>
                                        <p:attrNameLst>
                                          <p:attrName>style.visibility</p:attrName>
                                        </p:attrNameLst>
                                      </p:cBhvr>
                                      <p:to>
                                        <p:strVal val="visible"/>
                                      </p:to>
                                    </p:set>
                                    <p:animEffect transition="in" filter="dissolve">
                                      <p:cBhvr>
                                        <p:cTn id="28" dur="500"/>
                                        <p:tgtEl>
                                          <p:spTgt spid="79258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92588"/>
                                        </p:tgtEl>
                                        <p:attrNameLst>
                                          <p:attrName>style.visibility</p:attrName>
                                        </p:attrNameLst>
                                      </p:cBhvr>
                                      <p:to>
                                        <p:strVal val="visible"/>
                                      </p:to>
                                    </p:set>
                                    <p:animEffect transition="in" filter="dissolve">
                                      <p:cBhvr>
                                        <p:cTn id="33" dur="500"/>
                                        <p:tgtEl>
                                          <p:spTgt spid="79258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92589"/>
                                        </p:tgtEl>
                                        <p:attrNameLst>
                                          <p:attrName>style.visibility</p:attrName>
                                        </p:attrNameLst>
                                      </p:cBhvr>
                                      <p:to>
                                        <p:strVal val="visible"/>
                                      </p:to>
                                    </p:set>
                                    <p:animEffect transition="in" filter="dissolve">
                                      <p:cBhvr>
                                        <p:cTn id="36" dur="500"/>
                                        <p:tgtEl>
                                          <p:spTgt spid="792589"/>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92590"/>
                                        </p:tgtEl>
                                        <p:attrNameLst>
                                          <p:attrName>style.visibility</p:attrName>
                                        </p:attrNameLst>
                                      </p:cBhvr>
                                      <p:to>
                                        <p:strVal val="visible"/>
                                      </p:to>
                                    </p:set>
                                    <p:animEffect transition="in" filter="dissolve">
                                      <p:cBhvr>
                                        <p:cTn id="39" dur="500"/>
                                        <p:tgtEl>
                                          <p:spTgt spid="792590"/>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792591"/>
                                        </p:tgtEl>
                                        <p:attrNameLst>
                                          <p:attrName>style.visibility</p:attrName>
                                        </p:attrNameLst>
                                      </p:cBhvr>
                                      <p:to>
                                        <p:strVal val="visible"/>
                                      </p:to>
                                    </p:set>
                                    <p:animEffect transition="in" filter="dissolve">
                                      <p:cBhvr>
                                        <p:cTn id="42" dur="500"/>
                                        <p:tgtEl>
                                          <p:spTgt spid="792591"/>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792592"/>
                                        </p:tgtEl>
                                        <p:attrNameLst>
                                          <p:attrName>style.visibility</p:attrName>
                                        </p:attrNameLst>
                                      </p:cBhvr>
                                      <p:to>
                                        <p:strVal val="visible"/>
                                      </p:to>
                                    </p:set>
                                    <p:animEffect transition="in" filter="dissolve">
                                      <p:cBhvr>
                                        <p:cTn id="45" dur="500"/>
                                        <p:tgtEl>
                                          <p:spTgt spid="792592"/>
                                        </p:tgtEl>
                                      </p:cBhvr>
                                    </p:animEffect>
                                  </p:childTnLst>
                                </p:cTn>
                              </p:par>
                              <p:par>
                                <p:cTn id="46" presetID="9" presetClass="entr" presetSubtype="0" fill="hold" nodeType="withEffect">
                                  <p:stCondLst>
                                    <p:cond delay="0"/>
                                  </p:stCondLst>
                                  <p:childTnLst>
                                    <p:set>
                                      <p:cBhvr>
                                        <p:cTn id="47" dur="1" fill="hold">
                                          <p:stCondLst>
                                            <p:cond delay="0"/>
                                          </p:stCondLst>
                                        </p:cTn>
                                        <p:tgtEl>
                                          <p:spTgt spid="792593"/>
                                        </p:tgtEl>
                                        <p:attrNameLst>
                                          <p:attrName>style.visibility</p:attrName>
                                        </p:attrNameLst>
                                      </p:cBhvr>
                                      <p:to>
                                        <p:strVal val="visible"/>
                                      </p:to>
                                    </p:set>
                                    <p:animEffect transition="in" filter="dissolve">
                                      <p:cBhvr>
                                        <p:cTn id="48" dur="500"/>
                                        <p:tgtEl>
                                          <p:spTgt spid="792593"/>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792594"/>
                                        </p:tgtEl>
                                        <p:attrNameLst>
                                          <p:attrName>style.visibility</p:attrName>
                                        </p:attrNameLst>
                                      </p:cBhvr>
                                      <p:to>
                                        <p:strVal val="visible"/>
                                      </p:to>
                                    </p:set>
                                    <p:animEffect transition="in" filter="dissolve">
                                      <p:cBhvr>
                                        <p:cTn id="51" dur="500"/>
                                        <p:tgtEl>
                                          <p:spTgt spid="792594"/>
                                        </p:tgtEl>
                                      </p:cBhvr>
                                    </p:animEffect>
                                  </p:childTnLst>
                                </p:cTn>
                              </p:par>
                              <p:par>
                                <p:cTn id="52" presetID="9" presetClass="entr" presetSubtype="0" fill="hold" nodeType="withEffect">
                                  <p:stCondLst>
                                    <p:cond delay="0"/>
                                  </p:stCondLst>
                                  <p:childTnLst>
                                    <p:set>
                                      <p:cBhvr>
                                        <p:cTn id="53" dur="1" fill="hold">
                                          <p:stCondLst>
                                            <p:cond delay="0"/>
                                          </p:stCondLst>
                                        </p:cTn>
                                        <p:tgtEl>
                                          <p:spTgt spid="792595"/>
                                        </p:tgtEl>
                                        <p:attrNameLst>
                                          <p:attrName>style.visibility</p:attrName>
                                        </p:attrNameLst>
                                      </p:cBhvr>
                                      <p:to>
                                        <p:strVal val="visible"/>
                                      </p:to>
                                    </p:set>
                                    <p:animEffect transition="in" filter="dissolve">
                                      <p:cBhvr>
                                        <p:cTn id="54" dur="500"/>
                                        <p:tgtEl>
                                          <p:spTgt spid="792595"/>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792597"/>
                                        </p:tgtEl>
                                        <p:attrNameLst>
                                          <p:attrName>style.visibility</p:attrName>
                                        </p:attrNameLst>
                                      </p:cBhvr>
                                      <p:to>
                                        <p:strVal val="visible"/>
                                      </p:to>
                                    </p:set>
                                    <p:animEffect transition="in" filter="dissolve">
                                      <p:cBhvr>
                                        <p:cTn id="57" dur="500"/>
                                        <p:tgtEl>
                                          <p:spTgt spid="792597"/>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792599"/>
                                        </p:tgtEl>
                                        <p:attrNameLst>
                                          <p:attrName>style.visibility</p:attrName>
                                        </p:attrNameLst>
                                      </p:cBhvr>
                                      <p:to>
                                        <p:strVal val="visible"/>
                                      </p:to>
                                    </p:set>
                                    <p:animEffect transition="in" filter="dissolve">
                                      <p:cBhvr>
                                        <p:cTn id="60" dur="500"/>
                                        <p:tgtEl>
                                          <p:spTgt spid="79259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1" nodeType="clickEffect">
                                  <p:stCondLst>
                                    <p:cond delay="0"/>
                                  </p:stCondLst>
                                  <p:childTnLst>
                                    <p:set>
                                      <p:cBhvr>
                                        <p:cTn id="64" dur="1" fill="hold">
                                          <p:stCondLst>
                                            <p:cond delay="0"/>
                                          </p:stCondLst>
                                        </p:cTn>
                                        <p:tgtEl>
                                          <p:spTgt spid="792599"/>
                                        </p:tgtEl>
                                        <p:attrNameLst>
                                          <p:attrName>style.visibility</p:attrName>
                                        </p:attrNameLst>
                                      </p:cBhvr>
                                      <p:to>
                                        <p:strVal val="visible"/>
                                      </p:to>
                                    </p:set>
                                    <p:animEffect transition="in" filter="fade">
                                      <p:cBhvr>
                                        <p:cTn id="65" dur="2000"/>
                                        <p:tgtEl>
                                          <p:spTgt spid="792599"/>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792600"/>
                                        </p:tgtEl>
                                        <p:attrNameLst>
                                          <p:attrName>style.visibility</p:attrName>
                                        </p:attrNameLst>
                                      </p:cBhvr>
                                      <p:to>
                                        <p:strVal val="visible"/>
                                      </p:to>
                                    </p:set>
                                    <p:animEffect transition="in" filter="dissolve">
                                      <p:cBhvr>
                                        <p:cTn id="70" dur="500"/>
                                        <p:tgtEl>
                                          <p:spTgt spid="792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80" grpId="0" animBg="1"/>
      <p:bldP spid="792581" grpId="0" animBg="1"/>
      <p:bldP spid="792582" grpId="0" animBg="1"/>
      <p:bldP spid="792583" grpId="0" animBg="1"/>
      <p:bldP spid="792584" grpId="0"/>
      <p:bldP spid="792586" grpId="0" animBg="1"/>
      <p:bldP spid="792588" grpId="0" animBg="1"/>
      <p:bldP spid="792589" grpId="0" animBg="1"/>
      <p:bldP spid="792590" grpId="0" animBg="1"/>
      <p:bldP spid="792591" grpId="0" animBg="1"/>
      <p:bldP spid="792592" grpId="0"/>
      <p:bldP spid="792594" grpId="0" animBg="1"/>
      <p:bldP spid="792597" grpId="0" animBg="1"/>
      <p:bldP spid="792599" grpId="0" animBg="1"/>
      <p:bldP spid="792599" grpId="1" animBg="1"/>
      <p:bldP spid="79260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p:txBody>
          <a:bodyPr/>
          <a:lstStyle/>
          <a:p>
            <a:r>
              <a:rPr lang="en-US"/>
              <a:t>Reference Counting</a:t>
            </a:r>
          </a:p>
        </p:txBody>
      </p:sp>
      <p:sp>
        <p:nvSpPr>
          <p:cNvPr id="793603" name="Text Box 3"/>
          <p:cNvSpPr txBox="1">
            <a:spLocks noChangeArrowheads="1"/>
          </p:cNvSpPr>
          <p:nvPr/>
        </p:nvSpPr>
        <p:spPr bwMode="auto">
          <a:xfrm>
            <a:off x="125413" y="1154113"/>
            <a:ext cx="8963025" cy="4664075"/>
          </a:xfrm>
          <a:prstGeom prst="rect">
            <a:avLst/>
          </a:prstGeom>
          <a:noFill/>
          <a:ln w="31750">
            <a:noFill/>
            <a:miter lim="800000"/>
            <a:headEnd/>
            <a:tailEnd/>
          </a:ln>
          <a:effectLst/>
        </p:spPr>
        <p:txBody>
          <a:bodyPr>
            <a:spAutoFit/>
          </a:bodyPr>
          <a:lstStyle/>
          <a:p>
            <a:r>
              <a:rPr lang="en-US" sz="2000" dirty="0"/>
              <a:t>class Recycle {</a:t>
            </a:r>
          </a:p>
          <a:p>
            <a:r>
              <a:rPr lang="en-US" sz="2000" dirty="0"/>
              <a:t>    private String name; private Vector pals;</a:t>
            </a:r>
          </a:p>
          <a:p>
            <a:r>
              <a:rPr lang="en-US" sz="2000" dirty="0"/>
              <a:t>    public Recycle (String name) { this.name = name; pals = new Vector (); }</a:t>
            </a:r>
          </a:p>
          <a:p>
            <a:r>
              <a:rPr lang="en-US" sz="2000" dirty="0"/>
              <a:t>    public void </a:t>
            </a:r>
            <a:r>
              <a:rPr lang="en-US" sz="2000" dirty="0" err="1"/>
              <a:t>addPal</a:t>
            </a:r>
            <a:r>
              <a:rPr lang="en-US" sz="2000" dirty="0"/>
              <a:t> (Recycle r) {  </a:t>
            </a:r>
            <a:r>
              <a:rPr lang="en-US" sz="2000" dirty="0" err="1"/>
              <a:t>pals.addElement</a:t>
            </a:r>
            <a:r>
              <a:rPr lang="en-US" sz="2000" dirty="0"/>
              <a:t> (r); }</a:t>
            </a:r>
          </a:p>
          <a:p>
            <a:r>
              <a:rPr lang="en-US" sz="2000" dirty="0"/>
              <a:t>}</a:t>
            </a:r>
          </a:p>
          <a:p>
            <a:endParaRPr lang="en-US" sz="2000" dirty="0"/>
          </a:p>
          <a:p>
            <a:r>
              <a:rPr lang="en-US" sz="2000" dirty="0"/>
              <a:t>public class Garbage {</a:t>
            </a:r>
          </a:p>
          <a:p>
            <a:r>
              <a:rPr lang="en-US" sz="2000" dirty="0"/>
              <a:t>    static public void main (String </a:t>
            </a:r>
            <a:r>
              <a:rPr lang="en-US" sz="2000" dirty="0" err="1"/>
              <a:t>args</a:t>
            </a:r>
            <a:r>
              <a:rPr lang="en-US" sz="2000" dirty="0"/>
              <a:t>[]) {</a:t>
            </a:r>
          </a:p>
          <a:p>
            <a:r>
              <a:rPr lang="en-US" sz="2000" dirty="0"/>
              <a:t>        Recycle </a:t>
            </a:r>
            <a:r>
              <a:rPr lang="en-US" sz="2000" dirty="0" err="1"/>
              <a:t>alice</a:t>
            </a:r>
            <a:r>
              <a:rPr lang="en-US" sz="2000" dirty="0"/>
              <a:t> = new Recycle ("</a:t>
            </a:r>
            <a:r>
              <a:rPr lang="en-US" sz="2000" dirty="0" err="1"/>
              <a:t>alice</a:t>
            </a:r>
            <a:r>
              <a:rPr lang="en-US" sz="2000" dirty="0"/>
              <a:t>");</a:t>
            </a:r>
          </a:p>
          <a:p>
            <a:r>
              <a:rPr lang="en-US" sz="2000" dirty="0"/>
              <a:t>        Recycle bob = new Recycle ("bob");</a:t>
            </a:r>
          </a:p>
          <a:p>
            <a:r>
              <a:rPr lang="en-US" sz="2000" dirty="0"/>
              <a:t>        </a:t>
            </a:r>
            <a:r>
              <a:rPr lang="en-US" sz="2000" dirty="0" err="1"/>
              <a:t>bob.addPal</a:t>
            </a:r>
            <a:r>
              <a:rPr lang="en-US" sz="2000" dirty="0"/>
              <a:t> (</a:t>
            </a:r>
            <a:r>
              <a:rPr lang="en-US" sz="2000" dirty="0" err="1"/>
              <a:t>alice</a:t>
            </a:r>
            <a:r>
              <a:rPr lang="en-US" sz="2000" dirty="0"/>
              <a:t>);</a:t>
            </a:r>
          </a:p>
          <a:p>
            <a:r>
              <a:rPr lang="en-US" sz="2000" dirty="0"/>
              <a:t>        </a:t>
            </a:r>
            <a:r>
              <a:rPr lang="en-US" sz="2000" dirty="0" err="1"/>
              <a:t>alice</a:t>
            </a:r>
            <a:r>
              <a:rPr lang="en-US" sz="2000" dirty="0"/>
              <a:t> = new Recycle ("</a:t>
            </a:r>
            <a:r>
              <a:rPr lang="en-US" sz="2000" dirty="0" err="1"/>
              <a:t>coleen</a:t>
            </a:r>
            <a:r>
              <a:rPr lang="en-US" sz="2000" dirty="0"/>
              <a:t>");</a:t>
            </a:r>
          </a:p>
          <a:p>
            <a:r>
              <a:rPr lang="en-US" sz="2000" dirty="0"/>
              <a:t>        bob = new Recycle ("</a:t>
            </a:r>
            <a:r>
              <a:rPr lang="en-US" sz="2000" dirty="0" err="1"/>
              <a:t>dave</a:t>
            </a:r>
            <a:r>
              <a:rPr lang="en-US" sz="2000" dirty="0"/>
              <a:t>");</a:t>
            </a:r>
          </a:p>
          <a:p>
            <a:r>
              <a:rPr lang="en-US" sz="2000" dirty="0"/>
              <a:t>    } </a:t>
            </a:r>
          </a:p>
          <a:p>
            <a:r>
              <a:rPr lang="en-US" sz="2000" dirty="0"/>
              <a:t>}</a:t>
            </a:r>
          </a:p>
        </p:txBody>
      </p:sp>
      <p:sp>
        <p:nvSpPr>
          <p:cNvPr id="793604" name="Text Box 4"/>
          <p:cNvSpPr txBox="1">
            <a:spLocks noChangeArrowheads="1"/>
          </p:cNvSpPr>
          <p:nvPr/>
        </p:nvSpPr>
        <p:spPr bwMode="auto">
          <a:xfrm>
            <a:off x="7491413" y="2357438"/>
            <a:ext cx="963612" cy="398462"/>
          </a:xfrm>
          <a:prstGeom prst="rect">
            <a:avLst/>
          </a:prstGeom>
          <a:noFill/>
          <a:ln w="31750">
            <a:solidFill>
              <a:schemeClr val="accent2"/>
            </a:solidFill>
            <a:miter lim="800000"/>
            <a:headEnd/>
            <a:tailEnd/>
          </a:ln>
          <a:effectLst/>
        </p:spPr>
        <p:txBody>
          <a:bodyPr wrap="none">
            <a:spAutoFit/>
          </a:bodyPr>
          <a:lstStyle/>
          <a:p>
            <a:pPr algn="ctr"/>
            <a:r>
              <a:rPr lang="en-US" sz="1800"/>
              <a:t>“Alice”</a:t>
            </a:r>
          </a:p>
        </p:txBody>
      </p:sp>
      <p:sp>
        <p:nvSpPr>
          <p:cNvPr id="793605" name="Text Box 5"/>
          <p:cNvSpPr txBox="1">
            <a:spLocks noChangeArrowheads="1"/>
          </p:cNvSpPr>
          <p:nvPr/>
        </p:nvSpPr>
        <p:spPr bwMode="auto">
          <a:xfrm>
            <a:off x="6400800" y="3186113"/>
            <a:ext cx="984250" cy="947737"/>
          </a:xfrm>
          <a:prstGeom prst="rect">
            <a:avLst/>
          </a:prstGeom>
          <a:noFill/>
          <a:ln w="31750">
            <a:solidFill>
              <a:schemeClr val="accent2"/>
            </a:solidFill>
            <a:miter lim="800000"/>
            <a:headEnd/>
            <a:tailEnd/>
          </a:ln>
          <a:effectLst/>
        </p:spPr>
        <p:txBody>
          <a:bodyPr>
            <a:spAutoFit/>
          </a:bodyPr>
          <a:lstStyle/>
          <a:p>
            <a:r>
              <a:rPr lang="en-US" sz="1800"/>
              <a:t>name:</a:t>
            </a:r>
          </a:p>
          <a:p>
            <a:r>
              <a:rPr lang="en-US" sz="1800"/>
              <a:t>pals:</a:t>
            </a:r>
          </a:p>
          <a:p>
            <a:r>
              <a:rPr lang="en-US" sz="1800"/>
              <a:t>refs: </a:t>
            </a:r>
          </a:p>
        </p:txBody>
      </p:sp>
      <p:sp>
        <p:nvSpPr>
          <p:cNvPr id="793606" name="Oval 6"/>
          <p:cNvSpPr>
            <a:spLocks noChangeArrowheads="1"/>
          </p:cNvSpPr>
          <p:nvPr/>
        </p:nvSpPr>
        <p:spPr bwMode="auto">
          <a:xfrm>
            <a:off x="7208838" y="3365500"/>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3607" name="Oval 7"/>
          <p:cNvSpPr>
            <a:spLocks noChangeArrowheads="1"/>
          </p:cNvSpPr>
          <p:nvPr/>
        </p:nvSpPr>
        <p:spPr bwMode="auto">
          <a:xfrm>
            <a:off x="7210425" y="362426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3608" name="Text Box 8"/>
          <p:cNvSpPr txBox="1">
            <a:spLocks noChangeArrowheads="1"/>
          </p:cNvSpPr>
          <p:nvPr/>
        </p:nvSpPr>
        <p:spPr bwMode="auto">
          <a:xfrm>
            <a:off x="7051675" y="3719513"/>
            <a:ext cx="330200" cy="366712"/>
          </a:xfrm>
          <a:prstGeom prst="rect">
            <a:avLst/>
          </a:prstGeom>
          <a:noFill/>
          <a:ln w="31750">
            <a:noFill/>
            <a:miter lim="800000"/>
            <a:headEnd/>
            <a:tailEnd/>
          </a:ln>
          <a:effectLst/>
        </p:spPr>
        <p:txBody>
          <a:bodyPr wrap="none">
            <a:spAutoFit/>
          </a:bodyPr>
          <a:lstStyle/>
          <a:p>
            <a:pPr algn="ctr"/>
            <a:r>
              <a:rPr lang="en-US" sz="1800"/>
              <a:t>1</a:t>
            </a:r>
          </a:p>
        </p:txBody>
      </p:sp>
      <p:cxnSp>
        <p:nvCxnSpPr>
          <p:cNvPr id="793609" name="AutoShape 9"/>
          <p:cNvCxnSpPr>
            <a:cxnSpLocks noChangeShapeType="1"/>
            <a:stCxn id="793606" idx="7"/>
            <a:endCxn id="793604" idx="1"/>
          </p:cNvCxnSpPr>
          <p:nvPr/>
        </p:nvCxnSpPr>
        <p:spPr bwMode="auto">
          <a:xfrm rot="16200000">
            <a:off x="6973094" y="2858294"/>
            <a:ext cx="803275" cy="201613"/>
          </a:xfrm>
          <a:prstGeom prst="bentConnector2">
            <a:avLst/>
          </a:prstGeom>
          <a:noFill/>
          <a:ln w="31750">
            <a:solidFill>
              <a:schemeClr val="accent2"/>
            </a:solidFill>
            <a:miter lim="800000"/>
            <a:headEnd/>
            <a:tailEnd type="triangle" w="med" len="med"/>
          </a:ln>
          <a:effectLst/>
        </p:spPr>
      </p:cxnSp>
      <p:sp>
        <p:nvSpPr>
          <p:cNvPr id="793610" name="Text Box 10"/>
          <p:cNvSpPr txBox="1">
            <a:spLocks noChangeArrowheads="1"/>
          </p:cNvSpPr>
          <p:nvPr/>
        </p:nvSpPr>
        <p:spPr bwMode="auto">
          <a:xfrm>
            <a:off x="7886700" y="2930525"/>
            <a:ext cx="74613" cy="398463"/>
          </a:xfrm>
          <a:prstGeom prst="rect">
            <a:avLst/>
          </a:prstGeom>
          <a:noFill/>
          <a:ln w="31750">
            <a:solidFill>
              <a:schemeClr val="accent2"/>
            </a:solidFill>
            <a:miter lim="800000"/>
            <a:headEnd/>
            <a:tailEnd/>
          </a:ln>
          <a:effectLst/>
        </p:spPr>
        <p:txBody>
          <a:bodyPr>
            <a:spAutoFit/>
          </a:bodyPr>
          <a:lstStyle/>
          <a:p>
            <a:pPr algn="ctr"/>
            <a:endParaRPr lang="en-US" sz="1800"/>
          </a:p>
        </p:txBody>
      </p:sp>
      <p:cxnSp>
        <p:nvCxnSpPr>
          <p:cNvPr id="793611" name="AutoShape 11"/>
          <p:cNvCxnSpPr>
            <a:cxnSpLocks noChangeShapeType="1"/>
            <a:stCxn id="793607" idx="6"/>
            <a:endCxn id="793610" idx="1"/>
          </p:cNvCxnSpPr>
          <p:nvPr/>
        </p:nvCxnSpPr>
        <p:spPr bwMode="auto">
          <a:xfrm flipV="1">
            <a:off x="7302500" y="3130550"/>
            <a:ext cx="568325" cy="531813"/>
          </a:xfrm>
          <a:prstGeom prst="bentConnector3">
            <a:avLst>
              <a:gd name="adj1" fmla="val 50000"/>
            </a:avLst>
          </a:prstGeom>
          <a:noFill/>
          <a:ln w="31750">
            <a:solidFill>
              <a:schemeClr val="accent2"/>
            </a:solidFill>
            <a:miter lim="800000"/>
            <a:headEnd/>
            <a:tailEnd type="triangle" w="med" len="med"/>
          </a:ln>
          <a:effectLst/>
        </p:spPr>
      </p:cxnSp>
      <p:sp>
        <p:nvSpPr>
          <p:cNvPr id="793612" name="Text Box 12"/>
          <p:cNvSpPr txBox="1">
            <a:spLocks noChangeArrowheads="1"/>
          </p:cNvSpPr>
          <p:nvPr/>
        </p:nvSpPr>
        <p:spPr bwMode="auto">
          <a:xfrm>
            <a:off x="6584950" y="4338638"/>
            <a:ext cx="863600" cy="398462"/>
          </a:xfrm>
          <a:prstGeom prst="rect">
            <a:avLst/>
          </a:prstGeom>
          <a:noFill/>
          <a:ln w="31750">
            <a:solidFill>
              <a:schemeClr val="accent2"/>
            </a:solidFill>
            <a:miter lim="800000"/>
            <a:headEnd/>
            <a:tailEnd/>
          </a:ln>
          <a:effectLst/>
        </p:spPr>
        <p:txBody>
          <a:bodyPr wrap="none">
            <a:spAutoFit/>
          </a:bodyPr>
          <a:lstStyle/>
          <a:p>
            <a:pPr algn="ctr"/>
            <a:r>
              <a:rPr lang="en-US" sz="1800"/>
              <a:t>“Bob”</a:t>
            </a:r>
          </a:p>
        </p:txBody>
      </p:sp>
      <p:sp>
        <p:nvSpPr>
          <p:cNvPr id="793613" name="Text Box 13"/>
          <p:cNvSpPr txBox="1">
            <a:spLocks noChangeArrowheads="1"/>
          </p:cNvSpPr>
          <p:nvPr/>
        </p:nvSpPr>
        <p:spPr bwMode="auto">
          <a:xfrm>
            <a:off x="6248400" y="5148263"/>
            <a:ext cx="984250" cy="947737"/>
          </a:xfrm>
          <a:prstGeom prst="rect">
            <a:avLst/>
          </a:prstGeom>
          <a:noFill/>
          <a:ln w="31750">
            <a:solidFill>
              <a:schemeClr val="accent2"/>
            </a:solidFill>
            <a:miter lim="800000"/>
            <a:headEnd/>
            <a:tailEnd/>
          </a:ln>
          <a:effectLst/>
        </p:spPr>
        <p:txBody>
          <a:bodyPr>
            <a:spAutoFit/>
          </a:bodyPr>
          <a:lstStyle/>
          <a:p>
            <a:r>
              <a:rPr lang="en-US" sz="1800"/>
              <a:t>name:</a:t>
            </a:r>
          </a:p>
          <a:p>
            <a:r>
              <a:rPr lang="en-US" sz="1800"/>
              <a:t>pals:</a:t>
            </a:r>
          </a:p>
          <a:p>
            <a:r>
              <a:rPr lang="en-US" sz="1800"/>
              <a:t>refs: </a:t>
            </a:r>
          </a:p>
        </p:txBody>
      </p:sp>
      <p:sp>
        <p:nvSpPr>
          <p:cNvPr id="793614" name="Oval 14"/>
          <p:cNvSpPr>
            <a:spLocks noChangeArrowheads="1"/>
          </p:cNvSpPr>
          <p:nvPr/>
        </p:nvSpPr>
        <p:spPr bwMode="auto">
          <a:xfrm>
            <a:off x="7056438" y="5327650"/>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3615" name="Oval 15"/>
          <p:cNvSpPr>
            <a:spLocks noChangeArrowheads="1"/>
          </p:cNvSpPr>
          <p:nvPr/>
        </p:nvSpPr>
        <p:spPr bwMode="auto">
          <a:xfrm>
            <a:off x="7058025" y="558641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3616" name="Text Box 16"/>
          <p:cNvSpPr txBox="1">
            <a:spLocks noChangeArrowheads="1"/>
          </p:cNvSpPr>
          <p:nvPr/>
        </p:nvSpPr>
        <p:spPr bwMode="auto">
          <a:xfrm>
            <a:off x="6899275" y="5681663"/>
            <a:ext cx="330200" cy="366712"/>
          </a:xfrm>
          <a:prstGeom prst="rect">
            <a:avLst/>
          </a:prstGeom>
          <a:noFill/>
          <a:ln w="31750">
            <a:noFill/>
            <a:miter lim="800000"/>
            <a:headEnd/>
            <a:tailEnd/>
          </a:ln>
          <a:effectLst/>
        </p:spPr>
        <p:txBody>
          <a:bodyPr wrap="none">
            <a:spAutoFit/>
          </a:bodyPr>
          <a:lstStyle/>
          <a:p>
            <a:pPr algn="ctr"/>
            <a:r>
              <a:rPr lang="en-US" sz="1800"/>
              <a:t>1</a:t>
            </a:r>
          </a:p>
        </p:txBody>
      </p:sp>
      <p:cxnSp>
        <p:nvCxnSpPr>
          <p:cNvPr id="793617" name="AutoShape 17"/>
          <p:cNvCxnSpPr>
            <a:cxnSpLocks noChangeShapeType="1"/>
            <a:stCxn id="793614" idx="7"/>
            <a:endCxn id="793612" idx="1"/>
          </p:cNvCxnSpPr>
          <p:nvPr/>
        </p:nvCxnSpPr>
        <p:spPr bwMode="auto">
          <a:xfrm rot="5400000" flipH="1">
            <a:off x="6453187" y="4654551"/>
            <a:ext cx="784225" cy="552450"/>
          </a:xfrm>
          <a:prstGeom prst="bentConnector4">
            <a:avLst>
              <a:gd name="adj1" fmla="val 37046"/>
              <a:gd name="adj2" fmla="val 138505"/>
            </a:avLst>
          </a:prstGeom>
          <a:noFill/>
          <a:ln w="31750">
            <a:solidFill>
              <a:schemeClr val="accent2"/>
            </a:solidFill>
            <a:miter lim="800000"/>
            <a:headEnd/>
            <a:tailEnd type="triangle" w="med" len="med"/>
          </a:ln>
          <a:effectLst/>
        </p:spPr>
      </p:cxnSp>
      <p:sp>
        <p:nvSpPr>
          <p:cNvPr id="793618" name="Text Box 18"/>
          <p:cNvSpPr txBox="1">
            <a:spLocks noChangeArrowheads="1"/>
          </p:cNvSpPr>
          <p:nvPr/>
        </p:nvSpPr>
        <p:spPr bwMode="auto">
          <a:xfrm>
            <a:off x="7734300" y="4892675"/>
            <a:ext cx="74613" cy="398463"/>
          </a:xfrm>
          <a:prstGeom prst="rect">
            <a:avLst/>
          </a:prstGeom>
          <a:noFill/>
          <a:ln w="31750">
            <a:solidFill>
              <a:schemeClr val="accent2"/>
            </a:solidFill>
            <a:miter lim="800000"/>
            <a:headEnd/>
            <a:tailEnd/>
          </a:ln>
          <a:effectLst/>
        </p:spPr>
        <p:txBody>
          <a:bodyPr>
            <a:spAutoFit/>
          </a:bodyPr>
          <a:lstStyle/>
          <a:p>
            <a:pPr algn="ctr"/>
            <a:endParaRPr lang="en-US" sz="1800"/>
          </a:p>
        </p:txBody>
      </p:sp>
      <p:cxnSp>
        <p:nvCxnSpPr>
          <p:cNvPr id="793619" name="AutoShape 19"/>
          <p:cNvCxnSpPr>
            <a:cxnSpLocks noChangeShapeType="1"/>
            <a:stCxn id="793615" idx="6"/>
            <a:endCxn id="793618" idx="1"/>
          </p:cNvCxnSpPr>
          <p:nvPr/>
        </p:nvCxnSpPr>
        <p:spPr bwMode="auto">
          <a:xfrm flipV="1">
            <a:off x="7150100" y="5092700"/>
            <a:ext cx="568325" cy="531813"/>
          </a:xfrm>
          <a:prstGeom prst="bentConnector3">
            <a:avLst>
              <a:gd name="adj1" fmla="val 50000"/>
            </a:avLst>
          </a:prstGeom>
          <a:noFill/>
          <a:ln w="31750">
            <a:solidFill>
              <a:schemeClr val="accent2"/>
            </a:solidFill>
            <a:miter lim="800000"/>
            <a:headEnd/>
            <a:tailEnd type="triangle" w="med" len="med"/>
          </a:ln>
          <a:effectLst/>
        </p:spPr>
      </p:cxnSp>
      <p:sp>
        <p:nvSpPr>
          <p:cNvPr id="793620" name="Rectangle 20"/>
          <p:cNvSpPr>
            <a:spLocks noChangeArrowheads="1"/>
          </p:cNvSpPr>
          <p:nvPr/>
        </p:nvSpPr>
        <p:spPr bwMode="auto">
          <a:xfrm>
            <a:off x="7848600" y="4876800"/>
            <a:ext cx="466725" cy="415925"/>
          </a:xfrm>
          <a:prstGeom prst="rect">
            <a:avLst/>
          </a:prstGeom>
          <a:noFill/>
          <a:ln w="31750">
            <a:solidFill>
              <a:schemeClr val="accent2"/>
            </a:solidFill>
            <a:miter lim="800000"/>
            <a:headEnd/>
            <a:tailEnd/>
          </a:ln>
          <a:effectLst/>
        </p:spPr>
        <p:txBody>
          <a:bodyPr wrap="none" anchor="ctr">
            <a:spAutoFit/>
          </a:bodyPr>
          <a:lstStyle/>
          <a:p>
            <a:endParaRPr lang="en-US"/>
          </a:p>
        </p:txBody>
      </p:sp>
      <p:sp>
        <p:nvSpPr>
          <p:cNvPr id="793621" name="Oval 21"/>
          <p:cNvSpPr>
            <a:spLocks noChangeArrowheads="1"/>
          </p:cNvSpPr>
          <p:nvPr/>
        </p:nvSpPr>
        <p:spPr bwMode="auto">
          <a:xfrm>
            <a:off x="8056563" y="504031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cxnSp>
        <p:nvCxnSpPr>
          <p:cNvPr id="793622" name="AutoShape 22"/>
          <p:cNvCxnSpPr>
            <a:cxnSpLocks noChangeShapeType="1"/>
            <a:stCxn id="793621" idx="0"/>
            <a:endCxn id="793605" idx="1"/>
          </p:cNvCxnSpPr>
          <p:nvPr/>
        </p:nvCxnSpPr>
        <p:spPr bwMode="auto">
          <a:xfrm rot="5400000" flipH="1">
            <a:off x="6557962" y="3487738"/>
            <a:ext cx="1363663" cy="1709738"/>
          </a:xfrm>
          <a:prstGeom prst="bentConnector4">
            <a:avLst>
              <a:gd name="adj1" fmla="val 58319"/>
              <a:gd name="adj2" fmla="val 112440"/>
            </a:avLst>
          </a:prstGeom>
          <a:noFill/>
          <a:ln w="31750">
            <a:solidFill>
              <a:schemeClr val="accent2"/>
            </a:solidFill>
            <a:miter lim="800000"/>
            <a:headEnd/>
            <a:tailEnd type="triangle" w="med" len="med"/>
          </a:ln>
          <a:effectLst/>
        </p:spPr>
      </p:cxnSp>
      <p:sp>
        <p:nvSpPr>
          <p:cNvPr id="793623" name="Text Box 23"/>
          <p:cNvSpPr txBox="1">
            <a:spLocks noChangeArrowheads="1"/>
          </p:cNvSpPr>
          <p:nvPr/>
        </p:nvSpPr>
        <p:spPr bwMode="auto">
          <a:xfrm>
            <a:off x="7032625" y="3721100"/>
            <a:ext cx="330200" cy="366713"/>
          </a:xfrm>
          <a:prstGeom prst="rect">
            <a:avLst/>
          </a:prstGeom>
          <a:solidFill>
            <a:schemeClr val="bg1"/>
          </a:solidFill>
          <a:ln w="31750">
            <a:noFill/>
            <a:miter lim="800000"/>
            <a:headEnd/>
            <a:tailEnd/>
          </a:ln>
          <a:effectLst/>
        </p:spPr>
        <p:txBody>
          <a:bodyPr wrap="none">
            <a:spAutoFit/>
          </a:bodyPr>
          <a:lstStyle/>
          <a:p>
            <a:pPr algn="ctr"/>
            <a:r>
              <a:rPr lang="en-US" sz="1800"/>
              <a:t>2</a:t>
            </a:r>
          </a:p>
        </p:txBody>
      </p:sp>
      <p:sp>
        <p:nvSpPr>
          <p:cNvPr id="793624" name="Line 24"/>
          <p:cNvSpPr>
            <a:spLocks noChangeShapeType="1"/>
          </p:cNvSpPr>
          <p:nvPr/>
        </p:nvSpPr>
        <p:spPr bwMode="auto">
          <a:xfrm>
            <a:off x="468313" y="4851400"/>
            <a:ext cx="5334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93625" name="Text Box 25"/>
          <p:cNvSpPr txBox="1">
            <a:spLocks noChangeArrowheads="1"/>
          </p:cNvSpPr>
          <p:nvPr/>
        </p:nvSpPr>
        <p:spPr bwMode="auto">
          <a:xfrm>
            <a:off x="4662488" y="4338638"/>
            <a:ext cx="1204912" cy="398462"/>
          </a:xfrm>
          <a:prstGeom prst="rect">
            <a:avLst/>
          </a:prstGeom>
          <a:noFill/>
          <a:ln w="31750">
            <a:solidFill>
              <a:schemeClr val="accent2"/>
            </a:solidFill>
            <a:miter lim="800000"/>
            <a:headEnd/>
            <a:tailEnd/>
          </a:ln>
          <a:effectLst/>
        </p:spPr>
        <p:txBody>
          <a:bodyPr wrap="none">
            <a:spAutoFit/>
          </a:bodyPr>
          <a:lstStyle/>
          <a:p>
            <a:pPr algn="ctr"/>
            <a:r>
              <a:rPr lang="en-US" sz="1800"/>
              <a:t>“Coleen”</a:t>
            </a:r>
          </a:p>
        </p:txBody>
      </p:sp>
      <p:sp>
        <p:nvSpPr>
          <p:cNvPr id="793626" name="Text Box 26"/>
          <p:cNvSpPr txBox="1">
            <a:spLocks noChangeArrowheads="1"/>
          </p:cNvSpPr>
          <p:nvPr/>
        </p:nvSpPr>
        <p:spPr bwMode="auto">
          <a:xfrm>
            <a:off x="4495800" y="5148263"/>
            <a:ext cx="984250" cy="947737"/>
          </a:xfrm>
          <a:prstGeom prst="rect">
            <a:avLst/>
          </a:prstGeom>
          <a:noFill/>
          <a:ln w="31750">
            <a:solidFill>
              <a:schemeClr val="accent2"/>
            </a:solidFill>
            <a:miter lim="800000"/>
            <a:headEnd/>
            <a:tailEnd/>
          </a:ln>
          <a:effectLst/>
        </p:spPr>
        <p:txBody>
          <a:bodyPr>
            <a:spAutoFit/>
          </a:bodyPr>
          <a:lstStyle/>
          <a:p>
            <a:r>
              <a:rPr lang="en-US" sz="1800"/>
              <a:t>name:</a:t>
            </a:r>
          </a:p>
          <a:p>
            <a:r>
              <a:rPr lang="en-US" sz="1800"/>
              <a:t>pals:</a:t>
            </a:r>
          </a:p>
          <a:p>
            <a:r>
              <a:rPr lang="en-US" sz="1800"/>
              <a:t>refs: </a:t>
            </a:r>
          </a:p>
        </p:txBody>
      </p:sp>
      <p:sp>
        <p:nvSpPr>
          <p:cNvPr id="793627" name="Oval 27"/>
          <p:cNvSpPr>
            <a:spLocks noChangeArrowheads="1"/>
          </p:cNvSpPr>
          <p:nvPr/>
        </p:nvSpPr>
        <p:spPr bwMode="auto">
          <a:xfrm>
            <a:off x="5303838" y="5327650"/>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3628" name="Oval 28"/>
          <p:cNvSpPr>
            <a:spLocks noChangeArrowheads="1"/>
          </p:cNvSpPr>
          <p:nvPr/>
        </p:nvSpPr>
        <p:spPr bwMode="auto">
          <a:xfrm>
            <a:off x="5305425" y="558641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3629" name="Text Box 29"/>
          <p:cNvSpPr txBox="1">
            <a:spLocks noChangeArrowheads="1"/>
          </p:cNvSpPr>
          <p:nvPr/>
        </p:nvSpPr>
        <p:spPr bwMode="auto">
          <a:xfrm>
            <a:off x="5146675" y="5681663"/>
            <a:ext cx="330200" cy="366712"/>
          </a:xfrm>
          <a:prstGeom prst="rect">
            <a:avLst/>
          </a:prstGeom>
          <a:noFill/>
          <a:ln w="31750">
            <a:noFill/>
            <a:miter lim="800000"/>
            <a:headEnd/>
            <a:tailEnd/>
          </a:ln>
          <a:effectLst/>
        </p:spPr>
        <p:txBody>
          <a:bodyPr wrap="none">
            <a:spAutoFit/>
          </a:bodyPr>
          <a:lstStyle/>
          <a:p>
            <a:pPr algn="ctr"/>
            <a:r>
              <a:rPr lang="en-US" sz="1800"/>
              <a:t>1</a:t>
            </a:r>
          </a:p>
        </p:txBody>
      </p:sp>
      <p:cxnSp>
        <p:nvCxnSpPr>
          <p:cNvPr id="793630" name="AutoShape 30"/>
          <p:cNvCxnSpPr>
            <a:cxnSpLocks noChangeShapeType="1"/>
            <a:stCxn id="793627" idx="7"/>
            <a:endCxn id="793625" idx="1"/>
          </p:cNvCxnSpPr>
          <p:nvPr/>
        </p:nvCxnSpPr>
        <p:spPr bwMode="auto">
          <a:xfrm rot="5400000" flipH="1">
            <a:off x="4615656" y="4569620"/>
            <a:ext cx="784225" cy="722312"/>
          </a:xfrm>
          <a:prstGeom prst="bentConnector4">
            <a:avLst>
              <a:gd name="adj1" fmla="val 37046"/>
              <a:gd name="adj2" fmla="val 129449"/>
            </a:avLst>
          </a:prstGeom>
          <a:noFill/>
          <a:ln w="31750">
            <a:solidFill>
              <a:schemeClr val="accent2"/>
            </a:solidFill>
            <a:miter lim="800000"/>
            <a:headEnd/>
            <a:tailEnd type="triangle" w="med" len="med"/>
          </a:ln>
          <a:effectLst/>
        </p:spPr>
      </p:cxnSp>
      <p:sp>
        <p:nvSpPr>
          <p:cNvPr id="793631" name="Text Box 31"/>
          <p:cNvSpPr txBox="1">
            <a:spLocks noChangeArrowheads="1"/>
          </p:cNvSpPr>
          <p:nvPr/>
        </p:nvSpPr>
        <p:spPr bwMode="auto">
          <a:xfrm>
            <a:off x="5981700" y="4892675"/>
            <a:ext cx="74613" cy="398463"/>
          </a:xfrm>
          <a:prstGeom prst="rect">
            <a:avLst/>
          </a:prstGeom>
          <a:noFill/>
          <a:ln w="31750">
            <a:solidFill>
              <a:schemeClr val="accent2"/>
            </a:solidFill>
            <a:miter lim="800000"/>
            <a:headEnd/>
            <a:tailEnd/>
          </a:ln>
          <a:effectLst/>
        </p:spPr>
        <p:txBody>
          <a:bodyPr>
            <a:spAutoFit/>
          </a:bodyPr>
          <a:lstStyle/>
          <a:p>
            <a:pPr algn="ctr"/>
            <a:endParaRPr lang="en-US" sz="1800"/>
          </a:p>
        </p:txBody>
      </p:sp>
      <p:cxnSp>
        <p:nvCxnSpPr>
          <p:cNvPr id="793632" name="AutoShape 32"/>
          <p:cNvCxnSpPr>
            <a:cxnSpLocks noChangeShapeType="1"/>
            <a:stCxn id="793628" idx="6"/>
            <a:endCxn id="793631" idx="1"/>
          </p:cNvCxnSpPr>
          <p:nvPr/>
        </p:nvCxnSpPr>
        <p:spPr bwMode="auto">
          <a:xfrm flipV="1">
            <a:off x="5397500" y="5092700"/>
            <a:ext cx="568325" cy="531813"/>
          </a:xfrm>
          <a:prstGeom prst="bentConnector3">
            <a:avLst>
              <a:gd name="adj1" fmla="val 50000"/>
            </a:avLst>
          </a:prstGeom>
          <a:noFill/>
          <a:ln w="31750">
            <a:solidFill>
              <a:schemeClr val="accent2"/>
            </a:solidFill>
            <a:miter lim="800000"/>
            <a:headEnd/>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93623"/>
                                        </p:tgtEl>
                                      </p:cBhvr>
                                    </p:animEffect>
                                    <p:set>
                                      <p:cBhvr>
                                        <p:cTn id="7" dur="1" fill="hold">
                                          <p:stCondLst>
                                            <p:cond delay="499"/>
                                          </p:stCondLst>
                                        </p:cTn>
                                        <p:tgtEl>
                                          <p:spTgt spid="7936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p:txBody>
          <a:bodyPr/>
          <a:lstStyle/>
          <a:p>
            <a:r>
              <a:rPr lang="en-US"/>
              <a:t>Reference Counting</a:t>
            </a:r>
          </a:p>
        </p:txBody>
      </p:sp>
      <p:sp>
        <p:nvSpPr>
          <p:cNvPr id="794627" name="Text Box 3"/>
          <p:cNvSpPr txBox="1">
            <a:spLocks noChangeArrowheads="1"/>
          </p:cNvSpPr>
          <p:nvPr/>
        </p:nvSpPr>
        <p:spPr bwMode="auto">
          <a:xfrm>
            <a:off x="125413" y="1154113"/>
            <a:ext cx="8963025" cy="4664075"/>
          </a:xfrm>
          <a:prstGeom prst="rect">
            <a:avLst/>
          </a:prstGeom>
          <a:noFill/>
          <a:ln w="31750">
            <a:noFill/>
            <a:miter lim="800000"/>
            <a:headEnd/>
            <a:tailEnd/>
          </a:ln>
          <a:effectLst/>
        </p:spPr>
        <p:txBody>
          <a:bodyPr>
            <a:spAutoFit/>
          </a:bodyPr>
          <a:lstStyle/>
          <a:p>
            <a:r>
              <a:rPr lang="en-US" sz="2000" dirty="0"/>
              <a:t>class Recycle {</a:t>
            </a:r>
          </a:p>
          <a:p>
            <a:r>
              <a:rPr lang="en-US" sz="2000" dirty="0"/>
              <a:t>    private String name; private Vector pals;</a:t>
            </a:r>
          </a:p>
          <a:p>
            <a:r>
              <a:rPr lang="en-US" sz="2000" dirty="0"/>
              <a:t>    public Recycle (String name) { this.name = name; pals = new Vector (); }</a:t>
            </a:r>
          </a:p>
          <a:p>
            <a:r>
              <a:rPr lang="en-US" sz="2000" dirty="0"/>
              <a:t>    public void </a:t>
            </a:r>
            <a:r>
              <a:rPr lang="en-US" sz="2000" dirty="0" err="1"/>
              <a:t>addPal</a:t>
            </a:r>
            <a:r>
              <a:rPr lang="en-US" sz="2000" dirty="0"/>
              <a:t> (Recycle r) {  </a:t>
            </a:r>
            <a:r>
              <a:rPr lang="en-US" sz="2000" dirty="0" err="1"/>
              <a:t>pals.addElement</a:t>
            </a:r>
            <a:r>
              <a:rPr lang="en-US" sz="2000" dirty="0"/>
              <a:t> (r); }</a:t>
            </a:r>
          </a:p>
          <a:p>
            <a:r>
              <a:rPr lang="en-US" sz="2000" dirty="0"/>
              <a:t>}</a:t>
            </a:r>
          </a:p>
          <a:p>
            <a:endParaRPr lang="en-US" sz="2000" dirty="0"/>
          </a:p>
          <a:p>
            <a:r>
              <a:rPr lang="en-US" sz="2000" dirty="0"/>
              <a:t>public class Garbage {</a:t>
            </a:r>
          </a:p>
          <a:p>
            <a:r>
              <a:rPr lang="en-US" sz="2000" dirty="0"/>
              <a:t>    static public void main (String </a:t>
            </a:r>
            <a:r>
              <a:rPr lang="en-US" sz="2000" dirty="0" err="1"/>
              <a:t>args</a:t>
            </a:r>
            <a:r>
              <a:rPr lang="en-US" sz="2000" dirty="0"/>
              <a:t>[]) {</a:t>
            </a:r>
          </a:p>
          <a:p>
            <a:r>
              <a:rPr lang="en-US" sz="2000" dirty="0"/>
              <a:t>        Recycle </a:t>
            </a:r>
            <a:r>
              <a:rPr lang="en-US" sz="2000" dirty="0" err="1"/>
              <a:t>alice</a:t>
            </a:r>
            <a:r>
              <a:rPr lang="en-US" sz="2000" dirty="0"/>
              <a:t> = new Recycle ("</a:t>
            </a:r>
            <a:r>
              <a:rPr lang="en-US" sz="2000" dirty="0" err="1"/>
              <a:t>alice</a:t>
            </a:r>
            <a:r>
              <a:rPr lang="en-US" sz="2000" dirty="0"/>
              <a:t>");</a:t>
            </a:r>
          </a:p>
          <a:p>
            <a:r>
              <a:rPr lang="en-US" sz="2000" dirty="0"/>
              <a:t>        Recycle bob = new Recycle ("bob");</a:t>
            </a:r>
          </a:p>
          <a:p>
            <a:r>
              <a:rPr lang="en-US" sz="2000" dirty="0"/>
              <a:t>        </a:t>
            </a:r>
            <a:r>
              <a:rPr lang="en-US" sz="2000" dirty="0" err="1"/>
              <a:t>bob.addPal</a:t>
            </a:r>
            <a:r>
              <a:rPr lang="en-US" sz="2000" dirty="0"/>
              <a:t> (</a:t>
            </a:r>
            <a:r>
              <a:rPr lang="en-US" sz="2000" dirty="0" err="1"/>
              <a:t>alice</a:t>
            </a:r>
            <a:r>
              <a:rPr lang="en-US" sz="2000" dirty="0"/>
              <a:t>);</a:t>
            </a:r>
          </a:p>
          <a:p>
            <a:r>
              <a:rPr lang="en-US" sz="2000" dirty="0"/>
              <a:t>        </a:t>
            </a:r>
            <a:r>
              <a:rPr lang="en-US" sz="2000" dirty="0" err="1"/>
              <a:t>alice</a:t>
            </a:r>
            <a:r>
              <a:rPr lang="en-US" sz="2000" dirty="0"/>
              <a:t> = new Recycle ("</a:t>
            </a:r>
            <a:r>
              <a:rPr lang="en-US" sz="2000" dirty="0" err="1"/>
              <a:t>coleen</a:t>
            </a:r>
            <a:r>
              <a:rPr lang="en-US" sz="2000" dirty="0"/>
              <a:t>");</a:t>
            </a:r>
          </a:p>
          <a:p>
            <a:r>
              <a:rPr lang="en-US" sz="2000" dirty="0"/>
              <a:t>        bob = new Recycle ("</a:t>
            </a:r>
            <a:r>
              <a:rPr lang="en-US" sz="2000" dirty="0" err="1"/>
              <a:t>dave</a:t>
            </a:r>
            <a:r>
              <a:rPr lang="en-US" sz="2000" dirty="0"/>
              <a:t>");</a:t>
            </a:r>
          </a:p>
          <a:p>
            <a:r>
              <a:rPr lang="en-US" sz="2000" dirty="0"/>
              <a:t>    } </a:t>
            </a:r>
          </a:p>
          <a:p>
            <a:r>
              <a:rPr lang="en-US" sz="2000" dirty="0"/>
              <a:t>}</a:t>
            </a:r>
          </a:p>
        </p:txBody>
      </p:sp>
      <p:sp>
        <p:nvSpPr>
          <p:cNvPr id="794628" name="Text Box 4"/>
          <p:cNvSpPr txBox="1">
            <a:spLocks noChangeArrowheads="1"/>
          </p:cNvSpPr>
          <p:nvPr/>
        </p:nvSpPr>
        <p:spPr bwMode="auto">
          <a:xfrm>
            <a:off x="7491413" y="2357438"/>
            <a:ext cx="963612" cy="398462"/>
          </a:xfrm>
          <a:prstGeom prst="rect">
            <a:avLst/>
          </a:prstGeom>
          <a:noFill/>
          <a:ln w="31750">
            <a:solidFill>
              <a:schemeClr val="accent2"/>
            </a:solidFill>
            <a:miter lim="800000"/>
            <a:headEnd/>
            <a:tailEnd/>
          </a:ln>
          <a:effectLst/>
        </p:spPr>
        <p:txBody>
          <a:bodyPr wrap="none">
            <a:spAutoFit/>
          </a:bodyPr>
          <a:lstStyle/>
          <a:p>
            <a:pPr algn="ctr"/>
            <a:r>
              <a:rPr lang="en-US" sz="1800"/>
              <a:t>“Alice”</a:t>
            </a:r>
          </a:p>
        </p:txBody>
      </p:sp>
      <p:sp>
        <p:nvSpPr>
          <p:cNvPr id="794629" name="Text Box 5"/>
          <p:cNvSpPr txBox="1">
            <a:spLocks noChangeArrowheads="1"/>
          </p:cNvSpPr>
          <p:nvPr/>
        </p:nvSpPr>
        <p:spPr bwMode="auto">
          <a:xfrm>
            <a:off x="6400800" y="3186113"/>
            <a:ext cx="984250" cy="947737"/>
          </a:xfrm>
          <a:prstGeom prst="rect">
            <a:avLst/>
          </a:prstGeom>
          <a:noFill/>
          <a:ln w="31750">
            <a:solidFill>
              <a:schemeClr val="accent2"/>
            </a:solidFill>
            <a:miter lim="800000"/>
            <a:headEnd/>
            <a:tailEnd/>
          </a:ln>
          <a:effectLst/>
        </p:spPr>
        <p:txBody>
          <a:bodyPr>
            <a:spAutoFit/>
          </a:bodyPr>
          <a:lstStyle/>
          <a:p>
            <a:r>
              <a:rPr lang="en-US" sz="1800"/>
              <a:t>name:</a:t>
            </a:r>
          </a:p>
          <a:p>
            <a:r>
              <a:rPr lang="en-US" sz="1800"/>
              <a:t>pals:</a:t>
            </a:r>
          </a:p>
          <a:p>
            <a:r>
              <a:rPr lang="en-US" sz="1800"/>
              <a:t>refs: </a:t>
            </a:r>
          </a:p>
        </p:txBody>
      </p:sp>
      <p:sp>
        <p:nvSpPr>
          <p:cNvPr id="794630" name="Oval 6"/>
          <p:cNvSpPr>
            <a:spLocks noChangeArrowheads="1"/>
          </p:cNvSpPr>
          <p:nvPr/>
        </p:nvSpPr>
        <p:spPr bwMode="auto">
          <a:xfrm>
            <a:off x="7208838" y="3365500"/>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4631" name="Oval 7"/>
          <p:cNvSpPr>
            <a:spLocks noChangeArrowheads="1"/>
          </p:cNvSpPr>
          <p:nvPr/>
        </p:nvSpPr>
        <p:spPr bwMode="auto">
          <a:xfrm>
            <a:off x="7210425" y="362426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4632" name="Text Box 8"/>
          <p:cNvSpPr txBox="1">
            <a:spLocks noChangeArrowheads="1"/>
          </p:cNvSpPr>
          <p:nvPr/>
        </p:nvSpPr>
        <p:spPr bwMode="auto">
          <a:xfrm>
            <a:off x="7051675" y="3719513"/>
            <a:ext cx="330200" cy="366712"/>
          </a:xfrm>
          <a:prstGeom prst="rect">
            <a:avLst/>
          </a:prstGeom>
          <a:noFill/>
          <a:ln w="31750">
            <a:noFill/>
            <a:miter lim="800000"/>
            <a:headEnd/>
            <a:tailEnd/>
          </a:ln>
          <a:effectLst/>
        </p:spPr>
        <p:txBody>
          <a:bodyPr wrap="none">
            <a:spAutoFit/>
          </a:bodyPr>
          <a:lstStyle/>
          <a:p>
            <a:pPr algn="ctr"/>
            <a:r>
              <a:rPr lang="en-US" sz="1800"/>
              <a:t>1</a:t>
            </a:r>
          </a:p>
        </p:txBody>
      </p:sp>
      <p:cxnSp>
        <p:nvCxnSpPr>
          <p:cNvPr id="794633" name="AutoShape 9"/>
          <p:cNvCxnSpPr>
            <a:cxnSpLocks noChangeShapeType="1"/>
            <a:stCxn id="794630" idx="7"/>
            <a:endCxn id="794628" idx="1"/>
          </p:cNvCxnSpPr>
          <p:nvPr/>
        </p:nvCxnSpPr>
        <p:spPr bwMode="auto">
          <a:xfrm rot="16200000">
            <a:off x="6973094" y="2858294"/>
            <a:ext cx="803275" cy="201613"/>
          </a:xfrm>
          <a:prstGeom prst="bentConnector2">
            <a:avLst/>
          </a:prstGeom>
          <a:noFill/>
          <a:ln w="31750">
            <a:solidFill>
              <a:schemeClr val="accent2"/>
            </a:solidFill>
            <a:miter lim="800000"/>
            <a:headEnd/>
            <a:tailEnd type="triangle" w="med" len="med"/>
          </a:ln>
          <a:effectLst/>
        </p:spPr>
      </p:cxnSp>
      <p:sp>
        <p:nvSpPr>
          <p:cNvPr id="794634" name="Text Box 10"/>
          <p:cNvSpPr txBox="1">
            <a:spLocks noChangeArrowheads="1"/>
          </p:cNvSpPr>
          <p:nvPr/>
        </p:nvSpPr>
        <p:spPr bwMode="auto">
          <a:xfrm>
            <a:off x="7886700" y="2930525"/>
            <a:ext cx="74613" cy="398463"/>
          </a:xfrm>
          <a:prstGeom prst="rect">
            <a:avLst/>
          </a:prstGeom>
          <a:noFill/>
          <a:ln w="31750">
            <a:solidFill>
              <a:schemeClr val="accent2"/>
            </a:solidFill>
            <a:miter lim="800000"/>
            <a:headEnd/>
            <a:tailEnd/>
          </a:ln>
          <a:effectLst/>
        </p:spPr>
        <p:txBody>
          <a:bodyPr>
            <a:spAutoFit/>
          </a:bodyPr>
          <a:lstStyle/>
          <a:p>
            <a:pPr algn="ctr"/>
            <a:endParaRPr lang="en-US" sz="1800"/>
          </a:p>
        </p:txBody>
      </p:sp>
      <p:cxnSp>
        <p:nvCxnSpPr>
          <p:cNvPr id="794635" name="AutoShape 11"/>
          <p:cNvCxnSpPr>
            <a:cxnSpLocks noChangeShapeType="1"/>
            <a:stCxn id="794631" idx="6"/>
            <a:endCxn id="794634" idx="1"/>
          </p:cNvCxnSpPr>
          <p:nvPr/>
        </p:nvCxnSpPr>
        <p:spPr bwMode="auto">
          <a:xfrm flipV="1">
            <a:off x="7302500" y="3130550"/>
            <a:ext cx="568325" cy="531813"/>
          </a:xfrm>
          <a:prstGeom prst="bentConnector3">
            <a:avLst>
              <a:gd name="adj1" fmla="val 50000"/>
            </a:avLst>
          </a:prstGeom>
          <a:noFill/>
          <a:ln w="31750">
            <a:solidFill>
              <a:schemeClr val="accent2"/>
            </a:solidFill>
            <a:miter lim="800000"/>
            <a:headEnd/>
            <a:tailEnd type="triangle" w="med" len="med"/>
          </a:ln>
          <a:effectLst/>
        </p:spPr>
      </p:cxnSp>
      <p:sp>
        <p:nvSpPr>
          <p:cNvPr id="794636" name="Text Box 12"/>
          <p:cNvSpPr txBox="1">
            <a:spLocks noChangeArrowheads="1"/>
          </p:cNvSpPr>
          <p:nvPr/>
        </p:nvSpPr>
        <p:spPr bwMode="auto">
          <a:xfrm>
            <a:off x="6584950" y="4338638"/>
            <a:ext cx="863600" cy="398462"/>
          </a:xfrm>
          <a:prstGeom prst="rect">
            <a:avLst/>
          </a:prstGeom>
          <a:noFill/>
          <a:ln w="31750">
            <a:solidFill>
              <a:schemeClr val="accent2"/>
            </a:solidFill>
            <a:miter lim="800000"/>
            <a:headEnd/>
            <a:tailEnd/>
          </a:ln>
          <a:effectLst/>
        </p:spPr>
        <p:txBody>
          <a:bodyPr wrap="none">
            <a:spAutoFit/>
          </a:bodyPr>
          <a:lstStyle/>
          <a:p>
            <a:pPr algn="ctr"/>
            <a:r>
              <a:rPr lang="en-US" sz="1800"/>
              <a:t>“Bob”</a:t>
            </a:r>
          </a:p>
        </p:txBody>
      </p:sp>
      <p:sp>
        <p:nvSpPr>
          <p:cNvPr id="794637" name="Text Box 13"/>
          <p:cNvSpPr txBox="1">
            <a:spLocks noChangeArrowheads="1"/>
          </p:cNvSpPr>
          <p:nvPr/>
        </p:nvSpPr>
        <p:spPr bwMode="auto">
          <a:xfrm>
            <a:off x="6248400" y="5148263"/>
            <a:ext cx="984250" cy="947737"/>
          </a:xfrm>
          <a:prstGeom prst="rect">
            <a:avLst/>
          </a:prstGeom>
          <a:noFill/>
          <a:ln w="31750">
            <a:solidFill>
              <a:schemeClr val="accent2"/>
            </a:solidFill>
            <a:miter lim="800000"/>
            <a:headEnd/>
            <a:tailEnd/>
          </a:ln>
          <a:effectLst/>
        </p:spPr>
        <p:txBody>
          <a:bodyPr>
            <a:spAutoFit/>
          </a:bodyPr>
          <a:lstStyle/>
          <a:p>
            <a:r>
              <a:rPr lang="en-US" sz="1800"/>
              <a:t>name:</a:t>
            </a:r>
          </a:p>
          <a:p>
            <a:r>
              <a:rPr lang="en-US" sz="1800"/>
              <a:t>pals:</a:t>
            </a:r>
          </a:p>
          <a:p>
            <a:r>
              <a:rPr lang="en-US" sz="1800"/>
              <a:t>refs: </a:t>
            </a:r>
          </a:p>
        </p:txBody>
      </p:sp>
      <p:sp>
        <p:nvSpPr>
          <p:cNvPr id="794638" name="Oval 14"/>
          <p:cNvSpPr>
            <a:spLocks noChangeArrowheads="1"/>
          </p:cNvSpPr>
          <p:nvPr/>
        </p:nvSpPr>
        <p:spPr bwMode="auto">
          <a:xfrm>
            <a:off x="7056438" y="5327650"/>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4639" name="Oval 15"/>
          <p:cNvSpPr>
            <a:spLocks noChangeArrowheads="1"/>
          </p:cNvSpPr>
          <p:nvPr/>
        </p:nvSpPr>
        <p:spPr bwMode="auto">
          <a:xfrm>
            <a:off x="7058025" y="558641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4640" name="Text Box 16"/>
          <p:cNvSpPr txBox="1">
            <a:spLocks noChangeArrowheads="1"/>
          </p:cNvSpPr>
          <p:nvPr/>
        </p:nvSpPr>
        <p:spPr bwMode="auto">
          <a:xfrm>
            <a:off x="6899275" y="5681663"/>
            <a:ext cx="330200" cy="366712"/>
          </a:xfrm>
          <a:prstGeom prst="rect">
            <a:avLst/>
          </a:prstGeom>
          <a:noFill/>
          <a:ln w="31750">
            <a:noFill/>
            <a:miter lim="800000"/>
            <a:headEnd/>
            <a:tailEnd/>
          </a:ln>
          <a:effectLst/>
        </p:spPr>
        <p:txBody>
          <a:bodyPr wrap="none">
            <a:spAutoFit/>
          </a:bodyPr>
          <a:lstStyle/>
          <a:p>
            <a:pPr algn="ctr"/>
            <a:r>
              <a:rPr lang="en-US" sz="1800"/>
              <a:t>1</a:t>
            </a:r>
          </a:p>
        </p:txBody>
      </p:sp>
      <p:cxnSp>
        <p:nvCxnSpPr>
          <p:cNvPr id="794641" name="AutoShape 17"/>
          <p:cNvCxnSpPr>
            <a:cxnSpLocks noChangeShapeType="1"/>
            <a:stCxn id="794638" idx="7"/>
            <a:endCxn id="794636" idx="1"/>
          </p:cNvCxnSpPr>
          <p:nvPr/>
        </p:nvCxnSpPr>
        <p:spPr bwMode="auto">
          <a:xfrm rot="5400000" flipH="1">
            <a:off x="6453187" y="4654551"/>
            <a:ext cx="784225" cy="552450"/>
          </a:xfrm>
          <a:prstGeom prst="bentConnector4">
            <a:avLst>
              <a:gd name="adj1" fmla="val 37046"/>
              <a:gd name="adj2" fmla="val 138505"/>
            </a:avLst>
          </a:prstGeom>
          <a:noFill/>
          <a:ln w="31750">
            <a:solidFill>
              <a:schemeClr val="accent2"/>
            </a:solidFill>
            <a:miter lim="800000"/>
            <a:headEnd/>
            <a:tailEnd type="triangle" w="med" len="med"/>
          </a:ln>
          <a:effectLst/>
        </p:spPr>
      </p:cxnSp>
      <p:sp>
        <p:nvSpPr>
          <p:cNvPr id="794642" name="Text Box 18"/>
          <p:cNvSpPr txBox="1">
            <a:spLocks noChangeArrowheads="1"/>
          </p:cNvSpPr>
          <p:nvPr/>
        </p:nvSpPr>
        <p:spPr bwMode="auto">
          <a:xfrm>
            <a:off x="7734300" y="4892675"/>
            <a:ext cx="74613" cy="398463"/>
          </a:xfrm>
          <a:prstGeom prst="rect">
            <a:avLst/>
          </a:prstGeom>
          <a:noFill/>
          <a:ln w="31750">
            <a:solidFill>
              <a:schemeClr val="accent2"/>
            </a:solidFill>
            <a:miter lim="800000"/>
            <a:headEnd/>
            <a:tailEnd/>
          </a:ln>
          <a:effectLst/>
        </p:spPr>
        <p:txBody>
          <a:bodyPr>
            <a:spAutoFit/>
          </a:bodyPr>
          <a:lstStyle/>
          <a:p>
            <a:pPr algn="ctr"/>
            <a:endParaRPr lang="en-US" sz="1800"/>
          </a:p>
        </p:txBody>
      </p:sp>
      <p:cxnSp>
        <p:nvCxnSpPr>
          <p:cNvPr id="794643" name="AutoShape 19"/>
          <p:cNvCxnSpPr>
            <a:cxnSpLocks noChangeShapeType="1"/>
            <a:stCxn id="794639" idx="6"/>
            <a:endCxn id="794642" idx="1"/>
          </p:cNvCxnSpPr>
          <p:nvPr/>
        </p:nvCxnSpPr>
        <p:spPr bwMode="auto">
          <a:xfrm flipV="1">
            <a:off x="7150100" y="5092700"/>
            <a:ext cx="568325" cy="531813"/>
          </a:xfrm>
          <a:prstGeom prst="bentConnector3">
            <a:avLst>
              <a:gd name="adj1" fmla="val 50000"/>
            </a:avLst>
          </a:prstGeom>
          <a:noFill/>
          <a:ln w="31750">
            <a:solidFill>
              <a:schemeClr val="accent2"/>
            </a:solidFill>
            <a:miter lim="800000"/>
            <a:headEnd/>
            <a:tailEnd type="triangle" w="med" len="med"/>
          </a:ln>
          <a:effectLst/>
        </p:spPr>
      </p:cxnSp>
      <p:sp>
        <p:nvSpPr>
          <p:cNvPr id="794644" name="Rectangle 20"/>
          <p:cNvSpPr>
            <a:spLocks noChangeArrowheads="1"/>
          </p:cNvSpPr>
          <p:nvPr/>
        </p:nvSpPr>
        <p:spPr bwMode="auto">
          <a:xfrm>
            <a:off x="7848600" y="4876800"/>
            <a:ext cx="466725" cy="415925"/>
          </a:xfrm>
          <a:prstGeom prst="rect">
            <a:avLst/>
          </a:prstGeom>
          <a:noFill/>
          <a:ln w="31750">
            <a:solidFill>
              <a:schemeClr val="accent2"/>
            </a:solidFill>
            <a:miter lim="800000"/>
            <a:headEnd/>
            <a:tailEnd/>
          </a:ln>
          <a:effectLst/>
        </p:spPr>
        <p:txBody>
          <a:bodyPr wrap="none" anchor="ctr">
            <a:spAutoFit/>
          </a:bodyPr>
          <a:lstStyle/>
          <a:p>
            <a:endParaRPr lang="en-US"/>
          </a:p>
        </p:txBody>
      </p:sp>
      <p:sp>
        <p:nvSpPr>
          <p:cNvPr id="794645" name="Oval 21"/>
          <p:cNvSpPr>
            <a:spLocks noChangeArrowheads="1"/>
          </p:cNvSpPr>
          <p:nvPr/>
        </p:nvSpPr>
        <p:spPr bwMode="auto">
          <a:xfrm>
            <a:off x="8056563" y="504031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cxnSp>
        <p:nvCxnSpPr>
          <p:cNvPr id="794646" name="AutoShape 22"/>
          <p:cNvCxnSpPr>
            <a:cxnSpLocks noChangeShapeType="1"/>
            <a:stCxn id="794645" idx="0"/>
            <a:endCxn id="794629" idx="1"/>
          </p:cNvCxnSpPr>
          <p:nvPr/>
        </p:nvCxnSpPr>
        <p:spPr bwMode="auto">
          <a:xfrm rot="5400000" flipH="1">
            <a:off x="6557962" y="3487738"/>
            <a:ext cx="1363663" cy="1709738"/>
          </a:xfrm>
          <a:prstGeom prst="bentConnector4">
            <a:avLst>
              <a:gd name="adj1" fmla="val 58319"/>
              <a:gd name="adj2" fmla="val 112440"/>
            </a:avLst>
          </a:prstGeom>
          <a:noFill/>
          <a:ln w="31750">
            <a:solidFill>
              <a:schemeClr val="accent2"/>
            </a:solidFill>
            <a:miter lim="800000"/>
            <a:headEnd/>
            <a:tailEnd type="triangle" w="med" len="med"/>
          </a:ln>
          <a:effectLst/>
        </p:spPr>
      </p:cxnSp>
      <p:sp>
        <p:nvSpPr>
          <p:cNvPr id="794647" name="Line 23"/>
          <p:cNvSpPr>
            <a:spLocks noChangeShapeType="1"/>
          </p:cNvSpPr>
          <p:nvPr/>
        </p:nvSpPr>
        <p:spPr bwMode="auto">
          <a:xfrm>
            <a:off x="479425" y="5130800"/>
            <a:ext cx="5334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94648" name="Text Box 24"/>
          <p:cNvSpPr txBox="1">
            <a:spLocks noChangeArrowheads="1"/>
          </p:cNvSpPr>
          <p:nvPr/>
        </p:nvSpPr>
        <p:spPr bwMode="auto">
          <a:xfrm>
            <a:off x="6869113" y="5673725"/>
            <a:ext cx="330200" cy="36671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r>
              <a:rPr lang="en-US" sz="1800" dirty="0"/>
              <a:t>0</a:t>
            </a:r>
          </a:p>
        </p:txBody>
      </p:sp>
      <p:sp>
        <p:nvSpPr>
          <p:cNvPr id="794649" name="Text Box 25"/>
          <p:cNvSpPr txBox="1">
            <a:spLocks noChangeArrowheads="1"/>
          </p:cNvSpPr>
          <p:nvPr/>
        </p:nvSpPr>
        <p:spPr bwMode="auto">
          <a:xfrm>
            <a:off x="7021513" y="3727450"/>
            <a:ext cx="330200" cy="36671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r>
              <a:rPr lang="en-US" sz="1800"/>
              <a: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4648"/>
                                        </p:tgtEl>
                                        <p:attrNameLst>
                                          <p:attrName>style.visibility</p:attrName>
                                        </p:attrNameLst>
                                      </p:cBhvr>
                                      <p:to>
                                        <p:strVal val="visible"/>
                                      </p:to>
                                    </p:set>
                                    <p:animEffect transition="in" filter="fade">
                                      <p:cBhvr>
                                        <p:cTn id="7" dur="2000"/>
                                        <p:tgtEl>
                                          <p:spTgt spid="7946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794637"/>
                                        </p:tgtEl>
                                        <p:attrNameLst>
                                          <p:attrName>fillcolor</p:attrName>
                                        </p:attrNameLst>
                                      </p:cBhvr>
                                      <p:to>
                                        <a:srgbClr val="99CC00"/>
                                      </p:to>
                                    </p:animClr>
                                    <p:set>
                                      <p:cBhvr>
                                        <p:cTn id="12" dur="2000" fill="hold"/>
                                        <p:tgtEl>
                                          <p:spTgt spid="794637"/>
                                        </p:tgtEl>
                                        <p:attrNameLst>
                                          <p:attrName>fill.type</p:attrName>
                                        </p:attrNameLst>
                                      </p:cBhvr>
                                      <p:to>
                                        <p:strVal val="solid"/>
                                      </p:to>
                                    </p:set>
                                    <p:set>
                                      <p:cBhvr>
                                        <p:cTn id="13" dur="2000" fill="hold"/>
                                        <p:tgtEl>
                                          <p:spTgt spid="794637"/>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794636"/>
                                        </p:tgtEl>
                                        <p:attrNameLst>
                                          <p:attrName>fillcolor</p:attrName>
                                        </p:attrNameLst>
                                      </p:cBhvr>
                                      <p:to>
                                        <a:schemeClr val="folHlink"/>
                                      </p:to>
                                    </p:animClr>
                                    <p:set>
                                      <p:cBhvr>
                                        <p:cTn id="18" dur="2000" fill="hold"/>
                                        <p:tgtEl>
                                          <p:spTgt spid="794636"/>
                                        </p:tgtEl>
                                        <p:attrNameLst>
                                          <p:attrName>fill.type</p:attrName>
                                        </p:attrNameLst>
                                      </p:cBhvr>
                                      <p:to>
                                        <p:strVal val="solid"/>
                                      </p:to>
                                    </p:set>
                                    <p:set>
                                      <p:cBhvr>
                                        <p:cTn id="19" dur="2000" fill="hold"/>
                                        <p:tgtEl>
                                          <p:spTgt spid="794636"/>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94649"/>
                                        </p:tgtEl>
                                        <p:attrNameLst>
                                          <p:attrName>style.visibility</p:attrName>
                                        </p:attrNameLst>
                                      </p:cBhvr>
                                      <p:to>
                                        <p:strVal val="visible"/>
                                      </p:to>
                                    </p:set>
                                    <p:animEffect transition="in" filter="fade">
                                      <p:cBhvr>
                                        <p:cTn id="24" dur="2000"/>
                                        <p:tgtEl>
                                          <p:spTgt spid="79464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794629"/>
                                        </p:tgtEl>
                                        <p:attrNameLst>
                                          <p:attrName>fillcolor</p:attrName>
                                        </p:attrNameLst>
                                      </p:cBhvr>
                                      <p:to>
                                        <a:schemeClr val="folHlink"/>
                                      </p:to>
                                    </p:animClr>
                                    <p:set>
                                      <p:cBhvr>
                                        <p:cTn id="29" dur="2000" fill="hold"/>
                                        <p:tgtEl>
                                          <p:spTgt spid="794629"/>
                                        </p:tgtEl>
                                        <p:attrNameLst>
                                          <p:attrName>fill.type</p:attrName>
                                        </p:attrNameLst>
                                      </p:cBhvr>
                                      <p:to>
                                        <p:strVal val="solid"/>
                                      </p:to>
                                    </p:set>
                                    <p:set>
                                      <p:cBhvr>
                                        <p:cTn id="30" dur="2000" fill="hold"/>
                                        <p:tgtEl>
                                          <p:spTgt spid="794629"/>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794628"/>
                                        </p:tgtEl>
                                        <p:attrNameLst>
                                          <p:attrName>fillcolor</p:attrName>
                                        </p:attrNameLst>
                                      </p:cBhvr>
                                      <p:to>
                                        <a:schemeClr val="folHlink"/>
                                      </p:to>
                                    </p:animClr>
                                    <p:set>
                                      <p:cBhvr>
                                        <p:cTn id="35" dur="2000" fill="hold"/>
                                        <p:tgtEl>
                                          <p:spTgt spid="794628"/>
                                        </p:tgtEl>
                                        <p:attrNameLst>
                                          <p:attrName>fill.type</p:attrName>
                                        </p:attrNameLst>
                                      </p:cBhvr>
                                      <p:to>
                                        <p:strVal val="solid"/>
                                      </p:to>
                                    </p:set>
                                    <p:set>
                                      <p:cBhvr>
                                        <p:cTn id="36" dur="2000" fill="hold"/>
                                        <p:tgtEl>
                                          <p:spTgt spid="794628"/>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2000" fill="hold"/>
                                        <p:tgtEl>
                                          <p:spTgt spid="794634"/>
                                        </p:tgtEl>
                                        <p:attrNameLst>
                                          <p:attrName>fillcolor</p:attrName>
                                        </p:attrNameLst>
                                      </p:cBhvr>
                                      <p:to>
                                        <a:schemeClr val="folHlink"/>
                                      </p:to>
                                    </p:animClr>
                                    <p:set>
                                      <p:cBhvr>
                                        <p:cTn id="39" dur="2000" fill="hold"/>
                                        <p:tgtEl>
                                          <p:spTgt spid="794634"/>
                                        </p:tgtEl>
                                        <p:attrNameLst>
                                          <p:attrName>fill.type</p:attrName>
                                        </p:attrNameLst>
                                      </p:cBhvr>
                                      <p:to>
                                        <p:strVal val="solid"/>
                                      </p:to>
                                    </p:set>
                                    <p:set>
                                      <p:cBhvr>
                                        <p:cTn id="40" dur="2000" fill="hold"/>
                                        <p:tgtEl>
                                          <p:spTgt spid="7946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48" grpId="0" animBg="1"/>
      <p:bldP spid="79464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510099" y="1826491"/>
            <a:ext cx="8229600" cy="2303463"/>
          </a:xfrm>
        </p:spPr>
        <p:txBody>
          <a:bodyPr/>
          <a:lstStyle/>
          <a:p>
            <a:r>
              <a:rPr lang="en-US" dirty="0"/>
              <a:t>Can reference counting ever fail to reclaim unreachable storage?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a:xfrm>
            <a:off x="468313" y="134938"/>
            <a:ext cx="8229600" cy="1143000"/>
          </a:xfrm>
        </p:spPr>
        <p:txBody>
          <a:bodyPr/>
          <a:lstStyle/>
          <a:p>
            <a:r>
              <a:rPr lang="en-US"/>
              <a:t>Circular References</a:t>
            </a:r>
          </a:p>
        </p:txBody>
      </p:sp>
      <p:sp>
        <p:nvSpPr>
          <p:cNvPr id="795651" name="Text Box 3"/>
          <p:cNvSpPr txBox="1">
            <a:spLocks noChangeArrowheads="1"/>
          </p:cNvSpPr>
          <p:nvPr/>
        </p:nvSpPr>
        <p:spPr bwMode="auto">
          <a:xfrm>
            <a:off x="125413" y="1154113"/>
            <a:ext cx="8963025" cy="4968875"/>
          </a:xfrm>
          <a:prstGeom prst="rect">
            <a:avLst/>
          </a:prstGeom>
          <a:noFill/>
          <a:ln w="31750">
            <a:noFill/>
            <a:miter lim="800000"/>
            <a:headEnd/>
            <a:tailEnd/>
          </a:ln>
          <a:effectLst/>
        </p:spPr>
        <p:txBody>
          <a:bodyPr>
            <a:spAutoFit/>
          </a:bodyPr>
          <a:lstStyle/>
          <a:p>
            <a:r>
              <a:rPr lang="en-US" sz="2000" dirty="0"/>
              <a:t>class Recycle {</a:t>
            </a:r>
          </a:p>
          <a:p>
            <a:r>
              <a:rPr lang="en-US" sz="2000" dirty="0"/>
              <a:t>    private String name; private Vector pals;</a:t>
            </a:r>
          </a:p>
          <a:p>
            <a:r>
              <a:rPr lang="en-US" sz="2000" dirty="0"/>
              <a:t>    public Recycle (String name) { this.name = name; pals = new Vector (); }</a:t>
            </a:r>
          </a:p>
          <a:p>
            <a:r>
              <a:rPr lang="en-US" sz="2000" dirty="0"/>
              <a:t>    public void </a:t>
            </a:r>
            <a:r>
              <a:rPr lang="en-US" sz="2000" dirty="0" err="1"/>
              <a:t>addPal</a:t>
            </a:r>
            <a:r>
              <a:rPr lang="en-US" sz="2000" dirty="0"/>
              <a:t> (Recycle r) {  </a:t>
            </a:r>
            <a:r>
              <a:rPr lang="en-US" sz="2000" dirty="0" err="1"/>
              <a:t>pals.addElement</a:t>
            </a:r>
            <a:r>
              <a:rPr lang="en-US" sz="2000" dirty="0"/>
              <a:t> (r); }</a:t>
            </a:r>
          </a:p>
          <a:p>
            <a:r>
              <a:rPr lang="en-US" sz="2000" dirty="0"/>
              <a:t>}</a:t>
            </a:r>
          </a:p>
          <a:p>
            <a:endParaRPr lang="en-US" sz="2000" dirty="0"/>
          </a:p>
          <a:p>
            <a:r>
              <a:rPr lang="en-US" sz="2000" dirty="0"/>
              <a:t>public class Garbage {</a:t>
            </a:r>
          </a:p>
          <a:p>
            <a:r>
              <a:rPr lang="en-US" sz="2000" dirty="0"/>
              <a:t>    static public void main (String </a:t>
            </a:r>
            <a:r>
              <a:rPr lang="en-US" sz="2000" dirty="0" err="1"/>
              <a:t>args</a:t>
            </a:r>
            <a:r>
              <a:rPr lang="en-US" sz="2000" dirty="0"/>
              <a:t>[]) {</a:t>
            </a:r>
          </a:p>
          <a:p>
            <a:r>
              <a:rPr lang="en-US" sz="2000" dirty="0"/>
              <a:t>        Recycle </a:t>
            </a:r>
            <a:r>
              <a:rPr lang="en-US" sz="2000" dirty="0" err="1"/>
              <a:t>alice</a:t>
            </a:r>
            <a:r>
              <a:rPr lang="en-US" sz="2000" dirty="0"/>
              <a:t> = new Recycle ("</a:t>
            </a:r>
            <a:r>
              <a:rPr lang="en-US" sz="2000" dirty="0" err="1"/>
              <a:t>alice</a:t>
            </a:r>
            <a:r>
              <a:rPr lang="en-US" sz="2000" dirty="0"/>
              <a:t>");</a:t>
            </a:r>
          </a:p>
          <a:p>
            <a:r>
              <a:rPr lang="en-US" sz="2000" dirty="0"/>
              <a:t>        Recycle bob = new Recycle ("bob");</a:t>
            </a:r>
          </a:p>
          <a:p>
            <a:r>
              <a:rPr lang="en-US" sz="2000" dirty="0"/>
              <a:t>        </a:t>
            </a:r>
            <a:r>
              <a:rPr lang="en-US" sz="2000" dirty="0" err="1"/>
              <a:t>bob.addPal</a:t>
            </a:r>
            <a:r>
              <a:rPr lang="en-US" sz="2000" dirty="0"/>
              <a:t> (</a:t>
            </a:r>
            <a:r>
              <a:rPr lang="en-US" sz="2000" dirty="0" err="1"/>
              <a:t>alice</a:t>
            </a:r>
            <a:r>
              <a:rPr lang="en-US" sz="2000" dirty="0"/>
              <a:t>);</a:t>
            </a:r>
          </a:p>
          <a:p>
            <a:r>
              <a:rPr lang="en-US" sz="2000" dirty="0"/>
              <a:t>        </a:t>
            </a:r>
            <a:r>
              <a:rPr lang="en-US" sz="2000" dirty="0" err="1"/>
              <a:t>alice.addPal</a:t>
            </a:r>
            <a:r>
              <a:rPr lang="en-US" sz="2000" dirty="0"/>
              <a:t> (bob);</a:t>
            </a:r>
          </a:p>
          <a:p>
            <a:r>
              <a:rPr lang="en-US" sz="2000" dirty="0"/>
              <a:t>        </a:t>
            </a:r>
            <a:r>
              <a:rPr lang="en-US" sz="2000" dirty="0" err="1"/>
              <a:t>alice</a:t>
            </a:r>
            <a:r>
              <a:rPr lang="en-US" sz="2000" dirty="0"/>
              <a:t> = null; </a:t>
            </a:r>
          </a:p>
          <a:p>
            <a:r>
              <a:rPr lang="en-US" sz="2000" dirty="0"/>
              <a:t>        bob = null;</a:t>
            </a:r>
          </a:p>
          <a:p>
            <a:r>
              <a:rPr lang="en-US" sz="2000" dirty="0"/>
              <a:t>   } </a:t>
            </a:r>
          </a:p>
          <a:p>
            <a:r>
              <a:rPr lang="en-US" sz="2000" dirty="0"/>
              <a:t>}</a:t>
            </a:r>
          </a:p>
        </p:txBody>
      </p:sp>
      <p:sp>
        <p:nvSpPr>
          <p:cNvPr id="795652" name="Text Box 4"/>
          <p:cNvSpPr txBox="1">
            <a:spLocks noChangeArrowheads="1"/>
          </p:cNvSpPr>
          <p:nvPr/>
        </p:nvSpPr>
        <p:spPr bwMode="auto">
          <a:xfrm>
            <a:off x="7491413" y="2357438"/>
            <a:ext cx="963612" cy="398462"/>
          </a:xfrm>
          <a:prstGeom prst="rect">
            <a:avLst/>
          </a:prstGeom>
          <a:noFill/>
          <a:ln w="31750">
            <a:solidFill>
              <a:schemeClr val="accent2"/>
            </a:solidFill>
            <a:miter lim="800000"/>
            <a:headEnd/>
            <a:tailEnd/>
          </a:ln>
          <a:effectLst/>
        </p:spPr>
        <p:txBody>
          <a:bodyPr wrap="none">
            <a:spAutoFit/>
          </a:bodyPr>
          <a:lstStyle/>
          <a:p>
            <a:pPr algn="ctr"/>
            <a:r>
              <a:rPr lang="en-US" sz="1800"/>
              <a:t>“Alice”</a:t>
            </a:r>
          </a:p>
        </p:txBody>
      </p:sp>
      <p:sp>
        <p:nvSpPr>
          <p:cNvPr id="795653" name="Text Box 5"/>
          <p:cNvSpPr txBox="1">
            <a:spLocks noChangeArrowheads="1"/>
          </p:cNvSpPr>
          <p:nvPr/>
        </p:nvSpPr>
        <p:spPr bwMode="auto">
          <a:xfrm>
            <a:off x="6400800" y="3186113"/>
            <a:ext cx="984250" cy="947737"/>
          </a:xfrm>
          <a:prstGeom prst="rect">
            <a:avLst/>
          </a:prstGeom>
          <a:noFill/>
          <a:ln w="31750">
            <a:solidFill>
              <a:schemeClr val="accent2"/>
            </a:solidFill>
            <a:miter lim="800000"/>
            <a:headEnd/>
            <a:tailEnd/>
          </a:ln>
          <a:effectLst/>
        </p:spPr>
        <p:txBody>
          <a:bodyPr>
            <a:spAutoFit/>
          </a:bodyPr>
          <a:lstStyle/>
          <a:p>
            <a:r>
              <a:rPr lang="en-US" sz="1800"/>
              <a:t>name:</a:t>
            </a:r>
          </a:p>
          <a:p>
            <a:r>
              <a:rPr lang="en-US" sz="1800"/>
              <a:t>pals:</a:t>
            </a:r>
          </a:p>
          <a:p>
            <a:r>
              <a:rPr lang="en-US" sz="1800"/>
              <a:t>refs: </a:t>
            </a:r>
          </a:p>
        </p:txBody>
      </p:sp>
      <p:sp>
        <p:nvSpPr>
          <p:cNvPr id="795654" name="Oval 6"/>
          <p:cNvSpPr>
            <a:spLocks noChangeArrowheads="1"/>
          </p:cNvSpPr>
          <p:nvPr/>
        </p:nvSpPr>
        <p:spPr bwMode="auto">
          <a:xfrm>
            <a:off x="7208838" y="3365500"/>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5655" name="Oval 7"/>
          <p:cNvSpPr>
            <a:spLocks noChangeArrowheads="1"/>
          </p:cNvSpPr>
          <p:nvPr/>
        </p:nvSpPr>
        <p:spPr bwMode="auto">
          <a:xfrm>
            <a:off x="7210425" y="362426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5656" name="Text Box 8"/>
          <p:cNvSpPr txBox="1">
            <a:spLocks noChangeArrowheads="1"/>
          </p:cNvSpPr>
          <p:nvPr/>
        </p:nvSpPr>
        <p:spPr bwMode="auto">
          <a:xfrm>
            <a:off x="7051675" y="3719513"/>
            <a:ext cx="330200" cy="366712"/>
          </a:xfrm>
          <a:prstGeom prst="rect">
            <a:avLst/>
          </a:prstGeom>
          <a:noFill/>
          <a:ln w="31750">
            <a:noFill/>
            <a:miter lim="800000"/>
            <a:headEnd/>
            <a:tailEnd/>
          </a:ln>
          <a:effectLst/>
        </p:spPr>
        <p:txBody>
          <a:bodyPr wrap="none">
            <a:spAutoFit/>
          </a:bodyPr>
          <a:lstStyle/>
          <a:p>
            <a:pPr algn="ctr"/>
            <a:r>
              <a:rPr lang="en-US" sz="1800"/>
              <a:t>1</a:t>
            </a:r>
          </a:p>
        </p:txBody>
      </p:sp>
      <p:cxnSp>
        <p:nvCxnSpPr>
          <p:cNvPr id="795657" name="AutoShape 9"/>
          <p:cNvCxnSpPr>
            <a:cxnSpLocks noChangeShapeType="1"/>
            <a:stCxn id="795654" idx="7"/>
            <a:endCxn id="795652" idx="1"/>
          </p:cNvCxnSpPr>
          <p:nvPr/>
        </p:nvCxnSpPr>
        <p:spPr bwMode="auto">
          <a:xfrm rot="16200000">
            <a:off x="6973094" y="2858294"/>
            <a:ext cx="803275" cy="201613"/>
          </a:xfrm>
          <a:prstGeom prst="bentConnector2">
            <a:avLst/>
          </a:prstGeom>
          <a:noFill/>
          <a:ln w="31750">
            <a:solidFill>
              <a:schemeClr val="accent2"/>
            </a:solidFill>
            <a:miter lim="800000"/>
            <a:headEnd/>
            <a:tailEnd type="triangle" w="med" len="med"/>
          </a:ln>
          <a:effectLst/>
        </p:spPr>
      </p:cxnSp>
      <p:sp>
        <p:nvSpPr>
          <p:cNvPr id="795658" name="Text Box 10"/>
          <p:cNvSpPr txBox="1">
            <a:spLocks noChangeArrowheads="1"/>
          </p:cNvSpPr>
          <p:nvPr/>
        </p:nvSpPr>
        <p:spPr bwMode="auto">
          <a:xfrm>
            <a:off x="7886700" y="2930525"/>
            <a:ext cx="74613" cy="398463"/>
          </a:xfrm>
          <a:prstGeom prst="rect">
            <a:avLst/>
          </a:prstGeom>
          <a:noFill/>
          <a:ln w="31750">
            <a:solidFill>
              <a:schemeClr val="accent2"/>
            </a:solidFill>
            <a:miter lim="800000"/>
            <a:headEnd/>
            <a:tailEnd/>
          </a:ln>
          <a:effectLst/>
        </p:spPr>
        <p:txBody>
          <a:bodyPr>
            <a:spAutoFit/>
          </a:bodyPr>
          <a:lstStyle/>
          <a:p>
            <a:pPr algn="ctr"/>
            <a:endParaRPr lang="en-US" sz="1800"/>
          </a:p>
        </p:txBody>
      </p:sp>
      <p:cxnSp>
        <p:nvCxnSpPr>
          <p:cNvPr id="795659" name="AutoShape 11"/>
          <p:cNvCxnSpPr>
            <a:cxnSpLocks noChangeShapeType="1"/>
            <a:stCxn id="795655" idx="6"/>
            <a:endCxn id="795658" idx="1"/>
          </p:cNvCxnSpPr>
          <p:nvPr/>
        </p:nvCxnSpPr>
        <p:spPr bwMode="auto">
          <a:xfrm flipV="1">
            <a:off x="7302500" y="3130550"/>
            <a:ext cx="568325" cy="531813"/>
          </a:xfrm>
          <a:prstGeom prst="bentConnector3">
            <a:avLst>
              <a:gd name="adj1" fmla="val 50000"/>
            </a:avLst>
          </a:prstGeom>
          <a:noFill/>
          <a:ln w="31750">
            <a:solidFill>
              <a:schemeClr val="accent2"/>
            </a:solidFill>
            <a:miter lim="800000"/>
            <a:headEnd/>
            <a:tailEnd type="triangle" w="med" len="med"/>
          </a:ln>
          <a:effectLst/>
        </p:spPr>
      </p:cxnSp>
      <p:sp>
        <p:nvSpPr>
          <p:cNvPr id="795660" name="Text Box 12"/>
          <p:cNvSpPr txBox="1">
            <a:spLocks noChangeArrowheads="1"/>
          </p:cNvSpPr>
          <p:nvPr/>
        </p:nvSpPr>
        <p:spPr bwMode="auto">
          <a:xfrm>
            <a:off x="6584950" y="4338638"/>
            <a:ext cx="863600" cy="398462"/>
          </a:xfrm>
          <a:prstGeom prst="rect">
            <a:avLst/>
          </a:prstGeom>
          <a:noFill/>
          <a:ln w="31750">
            <a:solidFill>
              <a:schemeClr val="accent2"/>
            </a:solidFill>
            <a:miter lim="800000"/>
            <a:headEnd/>
            <a:tailEnd/>
          </a:ln>
          <a:effectLst/>
        </p:spPr>
        <p:txBody>
          <a:bodyPr wrap="none">
            <a:spAutoFit/>
          </a:bodyPr>
          <a:lstStyle/>
          <a:p>
            <a:pPr algn="ctr"/>
            <a:r>
              <a:rPr lang="en-US" sz="1800"/>
              <a:t>“Bob”</a:t>
            </a:r>
          </a:p>
        </p:txBody>
      </p:sp>
      <p:sp>
        <p:nvSpPr>
          <p:cNvPr id="795661" name="Text Box 13"/>
          <p:cNvSpPr txBox="1">
            <a:spLocks noChangeArrowheads="1"/>
          </p:cNvSpPr>
          <p:nvPr/>
        </p:nvSpPr>
        <p:spPr bwMode="auto">
          <a:xfrm>
            <a:off x="6248400" y="5148263"/>
            <a:ext cx="984250" cy="947737"/>
          </a:xfrm>
          <a:prstGeom prst="rect">
            <a:avLst/>
          </a:prstGeom>
          <a:noFill/>
          <a:ln w="31750">
            <a:solidFill>
              <a:schemeClr val="accent2"/>
            </a:solidFill>
            <a:miter lim="800000"/>
            <a:headEnd/>
            <a:tailEnd/>
          </a:ln>
          <a:effectLst/>
        </p:spPr>
        <p:txBody>
          <a:bodyPr>
            <a:spAutoFit/>
          </a:bodyPr>
          <a:lstStyle/>
          <a:p>
            <a:r>
              <a:rPr lang="en-US" sz="1800"/>
              <a:t>name:</a:t>
            </a:r>
          </a:p>
          <a:p>
            <a:r>
              <a:rPr lang="en-US" sz="1800"/>
              <a:t>pals:</a:t>
            </a:r>
          </a:p>
          <a:p>
            <a:r>
              <a:rPr lang="en-US" sz="1800"/>
              <a:t>refs: </a:t>
            </a:r>
          </a:p>
        </p:txBody>
      </p:sp>
      <p:sp>
        <p:nvSpPr>
          <p:cNvPr id="795662" name="Oval 14"/>
          <p:cNvSpPr>
            <a:spLocks noChangeArrowheads="1"/>
          </p:cNvSpPr>
          <p:nvPr/>
        </p:nvSpPr>
        <p:spPr bwMode="auto">
          <a:xfrm>
            <a:off x="7056438" y="5327650"/>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5663" name="Oval 15"/>
          <p:cNvSpPr>
            <a:spLocks noChangeArrowheads="1"/>
          </p:cNvSpPr>
          <p:nvPr/>
        </p:nvSpPr>
        <p:spPr bwMode="auto">
          <a:xfrm>
            <a:off x="7058025" y="558641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5664" name="Text Box 16"/>
          <p:cNvSpPr txBox="1">
            <a:spLocks noChangeArrowheads="1"/>
          </p:cNvSpPr>
          <p:nvPr/>
        </p:nvSpPr>
        <p:spPr bwMode="auto">
          <a:xfrm>
            <a:off x="6899275" y="5681663"/>
            <a:ext cx="330200" cy="366712"/>
          </a:xfrm>
          <a:prstGeom prst="rect">
            <a:avLst/>
          </a:prstGeom>
          <a:noFill/>
          <a:ln w="31750">
            <a:noFill/>
            <a:miter lim="800000"/>
            <a:headEnd/>
            <a:tailEnd/>
          </a:ln>
          <a:effectLst/>
        </p:spPr>
        <p:txBody>
          <a:bodyPr wrap="none">
            <a:spAutoFit/>
          </a:bodyPr>
          <a:lstStyle/>
          <a:p>
            <a:pPr algn="ctr"/>
            <a:r>
              <a:rPr lang="en-US" sz="1800"/>
              <a:t>1</a:t>
            </a:r>
          </a:p>
        </p:txBody>
      </p:sp>
      <p:cxnSp>
        <p:nvCxnSpPr>
          <p:cNvPr id="795665" name="AutoShape 17"/>
          <p:cNvCxnSpPr>
            <a:cxnSpLocks noChangeShapeType="1"/>
            <a:stCxn id="795662" idx="7"/>
            <a:endCxn id="795660" idx="1"/>
          </p:cNvCxnSpPr>
          <p:nvPr/>
        </p:nvCxnSpPr>
        <p:spPr bwMode="auto">
          <a:xfrm rot="5400000" flipH="1">
            <a:off x="6453187" y="4654551"/>
            <a:ext cx="784225" cy="552450"/>
          </a:xfrm>
          <a:prstGeom prst="bentConnector4">
            <a:avLst>
              <a:gd name="adj1" fmla="val 37046"/>
              <a:gd name="adj2" fmla="val 138505"/>
            </a:avLst>
          </a:prstGeom>
          <a:noFill/>
          <a:ln w="31750">
            <a:solidFill>
              <a:schemeClr val="accent2"/>
            </a:solidFill>
            <a:miter lim="800000"/>
            <a:headEnd/>
            <a:tailEnd type="triangle" w="med" len="med"/>
          </a:ln>
          <a:effectLst/>
        </p:spPr>
      </p:cxnSp>
      <p:sp>
        <p:nvSpPr>
          <p:cNvPr id="795666" name="Text Box 18"/>
          <p:cNvSpPr txBox="1">
            <a:spLocks noChangeArrowheads="1"/>
          </p:cNvSpPr>
          <p:nvPr/>
        </p:nvSpPr>
        <p:spPr bwMode="auto">
          <a:xfrm>
            <a:off x="7734300" y="4892675"/>
            <a:ext cx="74613" cy="398463"/>
          </a:xfrm>
          <a:prstGeom prst="rect">
            <a:avLst/>
          </a:prstGeom>
          <a:noFill/>
          <a:ln w="31750">
            <a:solidFill>
              <a:schemeClr val="accent2"/>
            </a:solidFill>
            <a:miter lim="800000"/>
            <a:headEnd/>
            <a:tailEnd/>
          </a:ln>
          <a:effectLst/>
        </p:spPr>
        <p:txBody>
          <a:bodyPr>
            <a:spAutoFit/>
          </a:bodyPr>
          <a:lstStyle/>
          <a:p>
            <a:pPr algn="ctr"/>
            <a:endParaRPr lang="en-US" sz="1800"/>
          </a:p>
        </p:txBody>
      </p:sp>
      <p:cxnSp>
        <p:nvCxnSpPr>
          <p:cNvPr id="795667" name="AutoShape 19"/>
          <p:cNvCxnSpPr>
            <a:cxnSpLocks noChangeShapeType="1"/>
            <a:stCxn id="795663" idx="6"/>
            <a:endCxn id="795666" idx="1"/>
          </p:cNvCxnSpPr>
          <p:nvPr/>
        </p:nvCxnSpPr>
        <p:spPr bwMode="auto">
          <a:xfrm flipV="1">
            <a:off x="7150100" y="5092700"/>
            <a:ext cx="568325" cy="531813"/>
          </a:xfrm>
          <a:prstGeom prst="bentConnector3">
            <a:avLst>
              <a:gd name="adj1" fmla="val 50000"/>
            </a:avLst>
          </a:prstGeom>
          <a:noFill/>
          <a:ln w="31750">
            <a:solidFill>
              <a:schemeClr val="accent2"/>
            </a:solidFill>
            <a:miter lim="800000"/>
            <a:headEnd/>
            <a:tailEnd type="triangle" w="med" len="med"/>
          </a:ln>
          <a:effec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p:txBody>
          <a:bodyPr/>
          <a:lstStyle/>
          <a:p>
            <a:r>
              <a:rPr lang="en-US"/>
              <a:t>Reference Counting Summary</a:t>
            </a:r>
          </a:p>
        </p:txBody>
      </p:sp>
      <p:sp>
        <p:nvSpPr>
          <p:cNvPr id="796675" name="Rectangle 3"/>
          <p:cNvSpPr>
            <a:spLocks noGrp="1" noChangeArrowheads="1"/>
          </p:cNvSpPr>
          <p:nvPr>
            <p:ph type="body" idx="1"/>
          </p:nvPr>
        </p:nvSpPr>
        <p:spPr/>
        <p:txBody>
          <a:bodyPr/>
          <a:lstStyle/>
          <a:p>
            <a:pPr>
              <a:lnSpc>
                <a:spcPct val="90000"/>
              </a:lnSpc>
              <a:buNone/>
            </a:pPr>
            <a:r>
              <a:rPr lang="en-US" b="1" dirty="0"/>
              <a:t>Advantages</a:t>
            </a:r>
          </a:p>
          <a:p>
            <a:pPr lvl="1">
              <a:lnSpc>
                <a:spcPct val="90000"/>
              </a:lnSpc>
              <a:buNone/>
            </a:pPr>
            <a:r>
              <a:rPr lang="en-US" dirty="0"/>
              <a:t>Can clean up garbage right away when the last reference is lost</a:t>
            </a:r>
          </a:p>
          <a:p>
            <a:pPr lvl="1">
              <a:lnSpc>
                <a:spcPct val="90000"/>
              </a:lnSpc>
              <a:buNone/>
            </a:pPr>
            <a:r>
              <a:rPr lang="en-US" dirty="0"/>
              <a:t>No need to stop other threads!</a:t>
            </a:r>
          </a:p>
          <a:p>
            <a:pPr>
              <a:lnSpc>
                <a:spcPct val="90000"/>
              </a:lnSpc>
              <a:buNone/>
            </a:pPr>
            <a:r>
              <a:rPr lang="en-US" b="1" dirty="0"/>
              <a:t>Disadvantages</a:t>
            </a:r>
          </a:p>
          <a:p>
            <a:pPr lvl="1">
              <a:lnSpc>
                <a:spcPct val="90000"/>
              </a:lnSpc>
              <a:buNone/>
            </a:pPr>
            <a:r>
              <a:rPr lang="en-US" dirty="0"/>
              <a:t>Need to store and maintain reference count</a:t>
            </a:r>
          </a:p>
          <a:p>
            <a:pPr lvl="1">
              <a:lnSpc>
                <a:spcPct val="90000"/>
              </a:lnSpc>
              <a:buNone/>
            </a:pPr>
            <a:r>
              <a:rPr lang="en-US" dirty="0"/>
              <a:t>Some garbage is left to fester (circular references)</a:t>
            </a:r>
          </a:p>
          <a:p>
            <a:pPr lvl="1">
              <a:lnSpc>
                <a:spcPct val="90000"/>
              </a:lnSpc>
              <a:buNone/>
            </a:pPr>
            <a:r>
              <a:rPr lang="en-US" dirty="0"/>
              <a:t>Memory fragmentation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6675">
                                            <p:txEl>
                                              <p:pRg st="0" end="0"/>
                                            </p:txEl>
                                          </p:spTgt>
                                        </p:tgtEl>
                                        <p:attrNameLst>
                                          <p:attrName>style.visibility</p:attrName>
                                        </p:attrNameLst>
                                      </p:cBhvr>
                                      <p:to>
                                        <p:strVal val="visible"/>
                                      </p:to>
                                    </p:set>
                                    <p:animEffect transition="in" filter="dissolve">
                                      <p:cBhvr>
                                        <p:cTn id="7" dur="500"/>
                                        <p:tgtEl>
                                          <p:spTgt spid="796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96675">
                                            <p:txEl>
                                              <p:pRg st="1" end="1"/>
                                            </p:txEl>
                                          </p:spTgt>
                                        </p:tgtEl>
                                        <p:attrNameLst>
                                          <p:attrName>style.visibility</p:attrName>
                                        </p:attrNameLst>
                                      </p:cBhvr>
                                      <p:to>
                                        <p:strVal val="visible"/>
                                      </p:to>
                                    </p:set>
                                    <p:animEffect transition="in" filter="dissolve">
                                      <p:cBhvr>
                                        <p:cTn id="12" dur="500"/>
                                        <p:tgtEl>
                                          <p:spTgt spid="796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96675">
                                            <p:txEl>
                                              <p:pRg st="2" end="2"/>
                                            </p:txEl>
                                          </p:spTgt>
                                        </p:tgtEl>
                                        <p:attrNameLst>
                                          <p:attrName>style.visibility</p:attrName>
                                        </p:attrNameLst>
                                      </p:cBhvr>
                                      <p:to>
                                        <p:strVal val="visible"/>
                                      </p:to>
                                    </p:set>
                                    <p:animEffect transition="in" filter="dissolve">
                                      <p:cBhvr>
                                        <p:cTn id="17" dur="500"/>
                                        <p:tgtEl>
                                          <p:spTgt spid="796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96675">
                                            <p:txEl>
                                              <p:pRg st="3" end="3"/>
                                            </p:txEl>
                                          </p:spTgt>
                                        </p:tgtEl>
                                        <p:attrNameLst>
                                          <p:attrName>style.visibility</p:attrName>
                                        </p:attrNameLst>
                                      </p:cBhvr>
                                      <p:to>
                                        <p:strVal val="visible"/>
                                      </p:to>
                                    </p:set>
                                    <p:animEffect transition="in" filter="dissolve">
                                      <p:cBhvr>
                                        <p:cTn id="22" dur="500"/>
                                        <p:tgtEl>
                                          <p:spTgt spid="796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96675">
                                            <p:txEl>
                                              <p:pRg st="4" end="4"/>
                                            </p:txEl>
                                          </p:spTgt>
                                        </p:tgtEl>
                                        <p:attrNameLst>
                                          <p:attrName>style.visibility</p:attrName>
                                        </p:attrNameLst>
                                      </p:cBhvr>
                                      <p:to>
                                        <p:strVal val="visible"/>
                                      </p:to>
                                    </p:set>
                                    <p:animEffect transition="in" filter="dissolve">
                                      <p:cBhvr>
                                        <p:cTn id="27" dur="500"/>
                                        <p:tgtEl>
                                          <p:spTgt spid="7966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96675">
                                            <p:txEl>
                                              <p:pRg st="5" end="5"/>
                                            </p:txEl>
                                          </p:spTgt>
                                        </p:tgtEl>
                                        <p:attrNameLst>
                                          <p:attrName>style.visibility</p:attrName>
                                        </p:attrNameLst>
                                      </p:cBhvr>
                                      <p:to>
                                        <p:strVal val="visible"/>
                                      </p:to>
                                    </p:set>
                                    <p:animEffect transition="in" filter="dissolve">
                                      <p:cBhvr>
                                        <p:cTn id="32" dur="500"/>
                                        <p:tgtEl>
                                          <p:spTgt spid="7966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96675">
                                            <p:txEl>
                                              <p:pRg st="6" end="6"/>
                                            </p:txEl>
                                          </p:spTgt>
                                        </p:tgtEl>
                                        <p:attrNameLst>
                                          <p:attrName>style.visibility</p:attrName>
                                        </p:attrNameLst>
                                      </p:cBhvr>
                                      <p:to>
                                        <p:strVal val="visible"/>
                                      </p:to>
                                    </p:set>
                                    <p:animEffect transition="in" filter="dissolve">
                                      <p:cBhvr>
                                        <p:cTn id="37" dur="500"/>
                                        <p:tgtEl>
                                          <p:spTgt spid="796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675"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p:txBody>
          <a:bodyPr/>
          <a:lstStyle/>
          <a:p>
            <a:r>
              <a:rPr lang="en-US"/>
              <a:t>Java’s Garbage Collector</a:t>
            </a:r>
          </a:p>
        </p:txBody>
      </p:sp>
      <p:sp>
        <p:nvSpPr>
          <p:cNvPr id="837635" name="Rectangle 3"/>
          <p:cNvSpPr>
            <a:spLocks noGrp="1" noChangeArrowheads="1"/>
          </p:cNvSpPr>
          <p:nvPr>
            <p:ph type="body" idx="1"/>
          </p:nvPr>
        </p:nvSpPr>
        <p:spPr/>
        <p:txBody>
          <a:bodyPr/>
          <a:lstStyle/>
          <a:p>
            <a:pPr>
              <a:buNone/>
            </a:pPr>
            <a:r>
              <a:rPr lang="en-US" b="1" dirty="0"/>
              <a:t>Mark and Sweep</a:t>
            </a:r>
            <a:r>
              <a:rPr lang="en-US" dirty="0"/>
              <a:t> </a:t>
            </a:r>
            <a:r>
              <a:rPr lang="en-US" dirty="0" smtClean="0"/>
              <a:t>collector</a:t>
            </a:r>
          </a:p>
          <a:p>
            <a:pPr>
              <a:buNone/>
            </a:pPr>
            <a:r>
              <a:rPr lang="en-US" dirty="0" smtClean="0"/>
              <a:t>Generational</a:t>
            </a:r>
            <a:endParaRPr lang="en-US" dirty="0"/>
          </a:p>
          <a:p>
            <a:pPr>
              <a:buNone/>
            </a:pPr>
            <a:r>
              <a:rPr lang="en-US" dirty="0" smtClean="0"/>
              <a:t>Can </a:t>
            </a:r>
            <a:r>
              <a:rPr lang="en-US" dirty="0"/>
              <a:t>call garbage collector directly: </a:t>
            </a:r>
            <a:r>
              <a:rPr lang="en-US" b="1" dirty="0" err="1"/>
              <a:t>System.gc</a:t>
            </a:r>
            <a:r>
              <a:rPr lang="en-US" b="1" dirty="0"/>
              <a:t> </a:t>
            </a:r>
            <a:r>
              <a:rPr lang="en-US" b="1" dirty="0" smtClean="0"/>
              <a:t>()</a:t>
            </a:r>
          </a:p>
          <a:p>
            <a:pPr>
              <a:buNone/>
            </a:pPr>
            <a:r>
              <a:rPr lang="en-US" b="1" dirty="0" smtClean="0"/>
              <a:t>	</a:t>
            </a:r>
            <a:r>
              <a:rPr lang="en-US" dirty="0" smtClean="0"/>
              <a:t>but, this should hardly ever be done (except for “fun”)</a:t>
            </a:r>
            <a:endParaRPr lang="en-US" b="1" dirty="0"/>
          </a:p>
          <a:p>
            <a:endParaRPr lang="en-US" dirty="0"/>
          </a:p>
        </p:txBody>
      </p:sp>
      <p:sp>
        <p:nvSpPr>
          <p:cNvPr id="8" name="TextBox 7"/>
          <p:cNvSpPr txBox="1"/>
          <p:nvPr/>
        </p:nvSpPr>
        <p:spPr>
          <a:xfrm>
            <a:off x="3150322" y="4680317"/>
            <a:ext cx="5409814" cy="1477328"/>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b="1" dirty="0" smtClean="0"/>
              <a:t>Python’s Garbage Collector</a:t>
            </a:r>
          </a:p>
          <a:p>
            <a:r>
              <a:rPr lang="en-US" b="1" dirty="0" smtClean="0"/>
              <a:t>Reference counting: </a:t>
            </a:r>
          </a:p>
          <a:p>
            <a:pPr lvl="1"/>
            <a:r>
              <a:rPr lang="en-US" dirty="0" smtClean="0"/>
              <a:t>To quickly reclaim most storage</a:t>
            </a:r>
          </a:p>
          <a:p>
            <a:r>
              <a:rPr lang="en-US" b="1" dirty="0" smtClean="0"/>
              <a:t>Mark and sweep collector</a:t>
            </a:r>
            <a:r>
              <a:rPr lang="en-US" dirty="0" smtClean="0"/>
              <a:t> (optional, but on by default):</a:t>
            </a:r>
          </a:p>
          <a:p>
            <a:pPr lvl="1"/>
            <a:r>
              <a:rPr lang="en-US" dirty="0" smtClean="0"/>
              <a:t>To collect circular references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java.lang.Object.finalize</a:t>
            </a:r>
            <a:r>
              <a:rPr lang="en-US" dirty="0" smtClean="0"/>
              <a:t>()</a:t>
            </a:r>
            <a:endParaRPr lang="en-US" dirty="0"/>
          </a:p>
        </p:txBody>
      </p:sp>
      <p:sp>
        <p:nvSpPr>
          <p:cNvPr id="4" name="TextBox 3"/>
          <p:cNvSpPr txBox="1"/>
          <p:nvPr/>
        </p:nvSpPr>
        <p:spPr>
          <a:xfrm>
            <a:off x="212854" y="1377897"/>
            <a:ext cx="8598635" cy="5262979"/>
          </a:xfrm>
          <a:prstGeom prst="rect">
            <a:avLst/>
          </a:prstGeom>
          <a:noFill/>
        </p:spPr>
        <p:txBody>
          <a:bodyPr wrap="square" rtlCol="0">
            <a:spAutoFit/>
          </a:bodyPr>
          <a:lstStyle/>
          <a:p>
            <a:r>
              <a:rPr lang="en-US" sz="1400" b="1" dirty="0" smtClean="0">
                <a:solidFill>
                  <a:srgbClr val="C00000"/>
                </a:solidFill>
              </a:rPr>
              <a:t>protected</a:t>
            </a:r>
            <a:r>
              <a:rPr lang="en-US" sz="1400" dirty="0" smtClean="0"/>
              <a:t> void </a:t>
            </a:r>
            <a:r>
              <a:rPr lang="en-US" sz="1400" b="1" dirty="0" smtClean="0"/>
              <a:t>finalize</a:t>
            </a:r>
            <a:r>
              <a:rPr lang="en-US" sz="1400" dirty="0" smtClean="0"/>
              <a:t>() throws </a:t>
            </a:r>
            <a:r>
              <a:rPr lang="en-US" sz="1400" dirty="0" err="1" smtClean="0">
                <a:hlinkClick r:id="rId2" tooltip="class in java.lang"/>
              </a:rPr>
              <a:t>Throwable</a:t>
            </a:r>
            <a:r>
              <a:rPr lang="en-US" sz="1400" dirty="0" smtClean="0"/>
              <a:t> </a:t>
            </a:r>
          </a:p>
          <a:p>
            <a:r>
              <a:rPr lang="en-US" sz="1400" b="1" dirty="0" smtClean="0"/>
              <a:t>Called by the garbage collector on an object when garbage collection determines that there are no more references to the object. </a:t>
            </a:r>
            <a:r>
              <a:rPr lang="en-US" sz="1400" dirty="0" smtClean="0"/>
              <a:t>A subclass overrides the finalize method to dispose of system resources or to perform other cleanup. The general contract of finalize is that it is invoked if and when the </a:t>
            </a:r>
            <a:r>
              <a:rPr lang="en-US" sz="1400" dirty="0" err="1" smtClean="0"/>
              <a:t>Java</a:t>
            </a:r>
            <a:r>
              <a:rPr lang="en-US" sz="1400" baseline="30000" dirty="0" err="1" smtClean="0"/>
              <a:t>TM</a:t>
            </a:r>
            <a:r>
              <a:rPr lang="en-US" sz="1400" dirty="0" smtClean="0"/>
              <a:t> virtual machine has determined that there is no longer any means by which this object can be accessed by any thread that has not yet died, except as a result of an action taken by the finalization of some other object or class which is ready to be finalized. The finalize method may take any action, including making this object available again to other threads; the usual purpose of finalize, however, is to perform cleanup actions before the object is irrevocably discarded. For example, the finalize method for an object that represents an input/output connection might perform explicit I/O transactions to break the connection before the object is permanently discarded. </a:t>
            </a:r>
          </a:p>
          <a:p>
            <a:r>
              <a:rPr lang="en-US" sz="1400" dirty="0" smtClean="0"/>
              <a:t>The finalize method of class Object performs no special action; it simply returns normally. Subclasses of Object may override this definition. </a:t>
            </a:r>
          </a:p>
          <a:p>
            <a:r>
              <a:rPr lang="en-US" sz="1400" dirty="0" smtClean="0"/>
              <a:t>The Java programming language does not guarantee which thread will invoke the finalize method for any given object. It is guaranteed, however, that the thread that invokes finalize will not be holding any user-visible synchronization locks when finalize is invoked. </a:t>
            </a:r>
            <a:r>
              <a:rPr lang="en-US" sz="1400" b="1" dirty="0" smtClean="0"/>
              <a:t>If an uncaught exception is thrown by the finalize method, the exception is ignored and finalization of that object terminates. </a:t>
            </a:r>
          </a:p>
          <a:p>
            <a:r>
              <a:rPr lang="en-US" sz="1400" b="1" dirty="0" smtClean="0"/>
              <a:t>After the finalize method has been invoked for an object, no further action is taken until the Java virtual machine has again determined that there is no longer any means by which this object can be accessed by any thread that has not yet died, including possible actions by other objects or classes which are ready to be finalized, at which point the object may be discarded. </a:t>
            </a:r>
          </a:p>
          <a:p>
            <a:r>
              <a:rPr lang="en-US" sz="1400" dirty="0" smtClean="0"/>
              <a:t>The finalize method is never invoked more than once by a Java virtual machine for any given object. </a:t>
            </a:r>
          </a:p>
          <a:p>
            <a:r>
              <a:rPr lang="en-US" sz="1400" dirty="0" smtClean="0"/>
              <a:t>Any exception thrown by the finalize method causes the finalization of this object to be halted, but is otherwise ignored. </a:t>
            </a:r>
          </a:p>
          <a:p>
            <a:endParaRPr lang="en-US" sz="1400" dirty="0"/>
          </a:p>
        </p:txBody>
      </p:sp>
      <p:sp>
        <p:nvSpPr>
          <p:cNvPr id="5" name="TextBox 4"/>
          <p:cNvSpPr txBox="1"/>
          <p:nvPr/>
        </p:nvSpPr>
        <p:spPr>
          <a:xfrm>
            <a:off x="2568130" y="2532233"/>
            <a:ext cx="617220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Summary:</a:t>
            </a:r>
          </a:p>
          <a:p>
            <a:r>
              <a:rPr lang="en-US" b="1" dirty="0" smtClean="0"/>
              <a:t>finalize</a:t>
            </a:r>
            <a:r>
              <a:rPr lang="en-US" dirty="0" smtClean="0"/>
              <a:t> is called when garbage collector reclaims object</a:t>
            </a:r>
          </a:p>
          <a:p>
            <a:r>
              <a:rPr lang="en-US" dirty="0" smtClean="0"/>
              <a:t>no guarantee when it will be called</a:t>
            </a:r>
          </a:p>
          <a:p>
            <a:r>
              <a:rPr lang="en-US" dirty="0" smtClean="0"/>
              <a:t>after </a:t>
            </a:r>
            <a:r>
              <a:rPr lang="en-US" dirty="0" err="1" smtClean="0"/>
              <a:t>finalizer</a:t>
            </a:r>
            <a:r>
              <a:rPr lang="en-US" dirty="0" smtClean="0"/>
              <a:t>, JVM has to check you didn’t do something stupid</a:t>
            </a:r>
          </a:p>
          <a:p>
            <a:r>
              <a:rPr lang="en-US" dirty="0" smtClean="0"/>
              <a:t>its protected because subclasses need to override it (but no one  	other than the JVM itself should ever call it!)</a:t>
            </a:r>
            <a:endParaRPr lang="en-US" dirty="0"/>
          </a:p>
        </p:txBody>
      </p:sp>
      <p:sp>
        <p:nvSpPr>
          <p:cNvPr id="6" name="TextBox 5"/>
          <p:cNvSpPr txBox="1"/>
          <p:nvPr/>
        </p:nvSpPr>
        <p:spPr>
          <a:xfrm>
            <a:off x="4222488" y="4375517"/>
            <a:ext cx="3581400"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You should probably never need to override finalize in your code.  Only excuse for using it is if you have objects with unknown lifetimes that have associated (non-memory)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p:txBody>
          <a:bodyPr/>
          <a:lstStyle/>
          <a:p>
            <a:r>
              <a:rPr lang="en-US"/>
              <a:t>Stack and Heap Review</a:t>
            </a:r>
          </a:p>
        </p:txBody>
      </p:sp>
      <p:sp>
        <p:nvSpPr>
          <p:cNvPr id="805891" name="Text Box 3"/>
          <p:cNvSpPr txBox="1">
            <a:spLocks noChangeArrowheads="1"/>
          </p:cNvSpPr>
          <p:nvPr/>
        </p:nvSpPr>
        <p:spPr bwMode="auto">
          <a:xfrm>
            <a:off x="152400" y="1676400"/>
            <a:ext cx="4775200" cy="2862322"/>
          </a:xfrm>
          <a:prstGeom prst="rect">
            <a:avLst/>
          </a:prstGeom>
          <a:noFill/>
          <a:ln w="31750">
            <a:solidFill>
              <a:srgbClr val="339966"/>
            </a:solidFill>
            <a:miter lim="800000"/>
            <a:headEnd/>
            <a:tailEnd/>
          </a:ln>
          <a:effectLst/>
        </p:spPr>
        <p:txBody>
          <a:bodyPr>
            <a:spAutoFit/>
          </a:bodyPr>
          <a:lstStyle/>
          <a:p>
            <a:pPr algn="l"/>
            <a:r>
              <a:rPr lang="en-US" dirty="0"/>
              <a:t>public class Strings {</a:t>
            </a:r>
          </a:p>
          <a:p>
            <a:pPr algn="l"/>
            <a:r>
              <a:rPr lang="en-US" dirty="0"/>
              <a:t>    public static void test () {</a:t>
            </a:r>
          </a:p>
          <a:p>
            <a:pPr algn="l"/>
            <a:r>
              <a:rPr lang="en-US" dirty="0"/>
              <a:t>        </a:t>
            </a:r>
            <a:r>
              <a:rPr lang="en-US" dirty="0" err="1"/>
              <a:t>StringBuffer</a:t>
            </a:r>
            <a:r>
              <a:rPr lang="en-US" dirty="0"/>
              <a:t> </a:t>
            </a:r>
            <a:r>
              <a:rPr lang="en-US" dirty="0" err="1"/>
              <a:t>sb</a:t>
            </a:r>
            <a:r>
              <a:rPr lang="en-US" dirty="0"/>
              <a:t> = new </a:t>
            </a:r>
            <a:r>
              <a:rPr lang="en-US" dirty="0" err="1" smtClean="0"/>
              <a:t>StringBuffer</a:t>
            </a:r>
            <a:r>
              <a:rPr lang="en-US" dirty="0" smtClean="0"/>
              <a:t>("</a:t>
            </a:r>
            <a:r>
              <a:rPr lang="en-US" dirty="0"/>
              <a:t>hello"); </a:t>
            </a:r>
          </a:p>
          <a:p>
            <a:pPr algn="l"/>
            <a:r>
              <a:rPr lang="en-US" dirty="0"/>
              <a:t>    }</a:t>
            </a:r>
          </a:p>
          <a:p>
            <a:pPr algn="l"/>
            <a:endParaRPr lang="en-US" dirty="0"/>
          </a:p>
          <a:p>
            <a:pPr algn="l"/>
            <a:r>
              <a:rPr lang="en-US" dirty="0"/>
              <a:t>    static public void main (String </a:t>
            </a:r>
            <a:r>
              <a:rPr lang="en-US" dirty="0" err="1"/>
              <a:t>args</a:t>
            </a:r>
            <a:r>
              <a:rPr lang="en-US" dirty="0"/>
              <a:t>[]) {</a:t>
            </a:r>
          </a:p>
          <a:p>
            <a:pPr algn="l"/>
            <a:r>
              <a:rPr lang="en-US" dirty="0"/>
              <a:t>         test ();</a:t>
            </a:r>
          </a:p>
          <a:p>
            <a:pPr algn="l"/>
            <a:r>
              <a:rPr lang="en-US" dirty="0"/>
              <a:t>         test ();</a:t>
            </a:r>
          </a:p>
          <a:p>
            <a:pPr algn="l"/>
            <a:r>
              <a:rPr lang="en-US" dirty="0"/>
              <a:t>    }</a:t>
            </a:r>
          </a:p>
          <a:p>
            <a:pPr algn="l"/>
            <a:r>
              <a:rPr lang="en-US" dirty="0"/>
              <a:t>}</a:t>
            </a:r>
          </a:p>
        </p:txBody>
      </p:sp>
      <p:sp>
        <p:nvSpPr>
          <p:cNvPr id="805892" name="Rectangle 4"/>
          <p:cNvSpPr>
            <a:spLocks noChangeArrowheads="1"/>
          </p:cNvSpPr>
          <p:nvPr/>
        </p:nvSpPr>
        <p:spPr bwMode="auto">
          <a:xfrm>
            <a:off x="5562600" y="1828800"/>
            <a:ext cx="1160463" cy="2895600"/>
          </a:xfrm>
          <a:prstGeom prst="rect">
            <a:avLst/>
          </a:prstGeom>
          <a:noFill/>
          <a:ln w="31750">
            <a:solidFill>
              <a:schemeClr val="accent2"/>
            </a:solidFill>
            <a:miter lim="800000"/>
            <a:headEnd/>
            <a:tailEnd/>
          </a:ln>
          <a:effectLst/>
        </p:spPr>
        <p:txBody>
          <a:bodyPr anchor="ctr">
            <a:spAutoFit/>
          </a:bodyPr>
          <a:lstStyle/>
          <a:p>
            <a:endParaRPr lang="en-US"/>
          </a:p>
        </p:txBody>
      </p:sp>
      <p:sp>
        <p:nvSpPr>
          <p:cNvPr id="805893" name="Line 5"/>
          <p:cNvSpPr>
            <a:spLocks noChangeShapeType="1"/>
          </p:cNvSpPr>
          <p:nvPr/>
        </p:nvSpPr>
        <p:spPr bwMode="auto">
          <a:xfrm>
            <a:off x="5562600" y="3581400"/>
            <a:ext cx="1160463" cy="0"/>
          </a:xfrm>
          <a:prstGeom prst="line">
            <a:avLst/>
          </a:prstGeom>
          <a:noFill/>
          <a:ln w="31750">
            <a:solidFill>
              <a:schemeClr val="accent2"/>
            </a:solidFill>
            <a:round/>
            <a:headEnd/>
            <a:tailEnd/>
          </a:ln>
          <a:effectLst/>
        </p:spPr>
        <p:txBody>
          <a:bodyPr>
            <a:spAutoFit/>
          </a:bodyPr>
          <a:lstStyle/>
          <a:p>
            <a:endParaRPr lang="en-US"/>
          </a:p>
        </p:txBody>
      </p:sp>
      <p:sp>
        <p:nvSpPr>
          <p:cNvPr id="805894" name="Text Box 6"/>
          <p:cNvSpPr txBox="1">
            <a:spLocks noChangeArrowheads="1"/>
          </p:cNvSpPr>
          <p:nvPr/>
        </p:nvSpPr>
        <p:spPr bwMode="auto">
          <a:xfrm>
            <a:off x="4975225" y="3092450"/>
            <a:ext cx="539750" cy="519113"/>
          </a:xfrm>
          <a:prstGeom prst="rect">
            <a:avLst/>
          </a:prstGeom>
          <a:noFill/>
          <a:ln w="31750">
            <a:noFill/>
            <a:miter lim="800000"/>
            <a:headEnd/>
            <a:tailEnd/>
          </a:ln>
          <a:effectLst/>
        </p:spPr>
        <p:txBody>
          <a:bodyPr wrap="none">
            <a:spAutoFit/>
          </a:bodyPr>
          <a:lstStyle/>
          <a:p>
            <a:pPr algn="l"/>
            <a:r>
              <a:rPr lang="en-US" sz="2800">
                <a:latin typeface="Tahoma" pitchFamily="34" charset="0"/>
              </a:rPr>
              <a:t>sb</a:t>
            </a:r>
          </a:p>
        </p:txBody>
      </p:sp>
      <p:sp>
        <p:nvSpPr>
          <p:cNvPr id="805895" name="Text Box 7"/>
          <p:cNvSpPr txBox="1">
            <a:spLocks noChangeArrowheads="1"/>
          </p:cNvSpPr>
          <p:nvPr/>
        </p:nvSpPr>
        <p:spPr bwMode="auto">
          <a:xfrm>
            <a:off x="6921500" y="3276600"/>
            <a:ext cx="2189189" cy="369332"/>
          </a:xfrm>
          <a:prstGeom prst="rect">
            <a:avLst/>
          </a:prstGeom>
          <a:noFill/>
          <a:ln w="31750">
            <a:noFill/>
            <a:miter lim="800000"/>
            <a:headEnd/>
            <a:tailEnd/>
          </a:ln>
          <a:effectLst/>
        </p:spPr>
        <p:txBody>
          <a:bodyPr wrap="none">
            <a:spAutoFit/>
          </a:bodyPr>
          <a:lstStyle/>
          <a:p>
            <a:pPr algn="l"/>
            <a:r>
              <a:rPr lang="en-US" dirty="0" err="1"/>
              <a:t>java.lang.StringBuffer</a:t>
            </a:r>
            <a:endParaRPr lang="en-US" dirty="0"/>
          </a:p>
        </p:txBody>
      </p:sp>
      <p:sp>
        <p:nvSpPr>
          <p:cNvPr id="805896" name="Line 8"/>
          <p:cNvSpPr>
            <a:spLocks noChangeShapeType="1"/>
          </p:cNvSpPr>
          <p:nvPr/>
        </p:nvSpPr>
        <p:spPr bwMode="auto">
          <a:xfrm>
            <a:off x="6494463" y="3276600"/>
            <a:ext cx="685800" cy="533400"/>
          </a:xfrm>
          <a:prstGeom prst="line">
            <a:avLst/>
          </a:prstGeom>
          <a:noFill/>
          <a:ln w="31750">
            <a:solidFill>
              <a:schemeClr val="accent2"/>
            </a:solidFill>
            <a:round/>
            <a:headEnd/>
            <a:tailEnd type="triangle" w="med" len="med"/>
          </a:ln>
          <a:effectLst/>
        </p:spPr>
        <p:txBody>
          <a:bodyPr wrap="none">
            <a:spAutoFit/>
          </a:bodyPr>
          <a:lstStyle/>
          <a:p>
            <a:endParaRPr lang="en-US"/>
          </a:p>
        </p:txBody>
      </p:sp>
      <p:sp>
        <p:nvSpPr>
          <p:cNvPr id="805897" name="Oval 9"/>
          <p:cNvSpPr>
            <a:spLocks noChangeArrowheads="1"/>
          </p:cNvSpPr>
          <p:nvPr/>
        </p:nvSpPr>
        <p:spPr bwMode="auto">
          <a:xfrm>
            <a:off x="7105650" y="3654425"/>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5898" name="Line 10"/>
          <p:cNvSpPr>
            <a:spLocks noChangeShapeType="1"/>
          </p:cNvSpPr>
          <p:nvPr/>
        </p:nvSpPr>
        <p:spPr bwMode="auto">
          <a:xfrm>
            <a:off x="5562600" y="3124200"/>
            <a:ext cx="1160463" cy="0"/>
          </a:xfrm>
          <a:prstGeom prst="line">
            <a:avLst/>
          </a:prstGeom>
          <a:noFill/>
          <a:ln w="31750">
            <a:solidFill>
              <a:schemeClr val="accent2"/>
            </a:solidFill>
            <a:round/>
            <a:headEnd/>
            <a:tailEnd/>
          </a:ln>
          <a:effectLst/>
        </p:spPr>
        <p:txBody>
          <a:bodyPr>
            <a:spAutoFit/>
          </a:bodyPr>
          <a:lstStyle/>
          <a:p>
            <a:endParaRPr lang="en-US"/>
          </a:p>
        </p:txBody>
      </p:sp>
      <p:sp>
        <p:nvSpPr>
          <p:cNvPr id="805899" name="Text Box 11"/>
          <p:cNvSpPr txBox="1">
            <a:spLocks noChangeArrowheads="1"/>
          </p:cNvSpPr>
          <p:nvPr/>
        </p:nvSpPr>
        <p:spPr bwMode="auto">
          <a:xfrm>
            <a:off x="5791200" y="1371600"/>
            <a:ext cx="755650" cy="366713"/>
          </a:xfrm>
          <a:prstGeom prst="rect">
            <a:avLst/>
          </a:prstGeom>
          <a:noFill/>
          <a:ln w="31750">
            <a:noFill/>
            <a:miter lim="800000"/>
            <a:headEnd/>
            <a:tailEnd/>
          </a:ln>
          <a:effectLst/>
        </p:spPr>
        <p:txBody>
          <a:bodyPr wrap="none">
            <a:spAutoFit/>
          </a:bodyPr>
          <a:lstStyle/>
          <a:p>
            <a:r>
              <a:rPr lang="en-US"/>
              <a:t>Stack</a:t>
            </a:r>
          </a:p>
        </p:txBody>
      </p:sp>
      <p:sp>
        <p:nvSpPr>
          <p:cNvPr id="805900" name="Text Box 12"/>
          <p:cNvSpPr txBox="1">
            <a:spLocks noChangeArrowheads="1"/>
          </p:cNvSpPr>
          <p:nvPr/>
        </p:nvSpPr>
        <p:spPr bwMode="auto">
          <a:xfrm>
            <a:off x="7556500" y="1335088"/>
            <a:ext cx="730250" cy="366712"/>
          </a:xfrm>
          <a:prstGeom prst="rect">
            <a:avLst/>
          </a:prstGeom>
          <a:noFill/>
          <a:ln w="31750">
            <a:noFill/>
            <a:miter lim="800000"/>
            <a:headEnd/>
            <a:tailEnd/>
          </a:ln>
          <a:effectLst/>
        </p:spPr>
        <p:txBody>
          <a:bodyPr wrap="none">
            <a:spAutoFit/>
          </a:bodyPr>
          <a:lstStyle/>
          <a:p>
            <a:r>
              <a:rPr lang="en-US"/>
              <a:t>Heap</a:t>
            </a:r>
          </a:p>
        </p:txBody>
      </p:sp>
      <p:sp>
        <p:nvSpPr>
          <p:cNvPr id="805901" name="Text Box 13"/>
          <p:cNvSpPr txBox="1">
            <a:spLocks noChangeArrowheads="1"/>
          </p:cNvSpPr>
          <p:nvPr/>
        </p:nvSpPr>
        <p:spPr bwMode="auto">
          <a:xfrm>
            <a:off x="1988223" y="5417771"/>
            <a:ext cx="5515100" cy="461665"/>
          </a:xfrm>
          <a:prstGeom prst="rect">
            <a:avLst/>
          </a:prstGeom>
          <a:noFill/>
          <a:ln w="31750">
            <a:noFill/>
            <a:miter lim="800000"/>
            <a:headEnd/>
            <a:tailEnd/>
          </a:ln>
          <a:effectLst/>
        </p:spPr>
        <p:txBody>
          <a:bodyPr wrap="none">
            <a:spAutoFit/>
          </a:bodyPr>
          <a:lstStyle/>
          <a:p>
            <a:pPr algn="ctr"/>
            <a:r>
              <a:rPr lang="en-US" sz="2400" dirty="0"/>
              <a:t>When do the stack and heap look like this?</a:t>
            </a:r>
          </a:p>
        </p:txBody>
      </p:sp>
      <p:sp>
        <p:nvSpPr>
          <p:cNvPr id="805902" name="Line 14"/>
          <p:cNvSpPr>
            <a:spLocks noChangeShapeType="1"/>
          </p:cNvSpPr>
          <p:nvPr/>
        </p:nvSpPr>
        <p:spPr bwMode="auto">
          <a:xfrm>
            <a:off x="363538" y="2327275"/>
            <a:ext cx="5334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805903" name="Text Box 15"/>
          <p:cNvSpPr txBox="1">
            <a:spLocks noChangeArrowheads="1"/>
          </p:cNvSpPr>
          <p:nvPr/>
        </p:nvSpPr>
        <p:spPr bwMode="auto">
          <a:xfrm>
            <a:off x="88900" y="2154238"/>
            <a:ext cx="349250" cy="366712"/>
          </a:xfrm>
          <a:prstGeom prst="rect">
            <a:avLst/>
          </a:prstGeom>
          <a:noFill/>
          <a:ln w="31750">
            <a:noFill/>
            <a:miter lim="800000"/>
            <a:headEnd/>
            <a:tailEnd/>
          </a:ln>
          <a:effectLst/>
        </p:spPr>
        <p:txBody>
          <a:bodyPr wrap="none">
            <a:spAutoFit/>
          </a:bodyPr>
          <a:lstStyle/>
          <a:p>
            <a:r>
              <a:rPr lang="en-US" b="1">
                <a:solidFill>
                  <a:srgbClr val="0000CC"/>
                </a:solidFill>
              </a:rPr>
              <a:t>A</a:t>
            </a:r>
          </a:p>
        </p:txBody>
      </p:sp>
      <p:sp>
        <p:nvSpPr>
          <p:cNvPr id="805904" name="Line 16"/>
          <p:cNvSpPr>
            <a:spLocks noChangeShapeType="1"/>
          </p:cNvSpPr>
          <p:nvPr/>
        </p:nvSpPr>
        <p:spPr bwMode="auto">
          <a:xfrm>
            <a:off x="381000" y="2549525"/>
            <a:ext cx="5334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805905" name="Text Box 17"/>
          <p:cNvSpPr txBox="1">
            <a:spLocks noChangeArrowheads="1"/>
          </p:cNvSpPr>
          <p:nvPr/>
        </p:nvSpPr>
        <p:spPr bwMode="auto">
          <a:xfrm>
            <a:off x="106362" y="2376488"/>
            <a:ext cx="349250" cy="366712"/>
          </a:xfrm>
          <a:prstGeom prst="rect">
            <a:avLst/>
          </a:prstGeom>
          <a:noFill/>
          <a:ln w="31750">
            <a:noFill/>
            <a:miter lim="800000"/>
            <a:headEnd/>
            <a:tailEnd/>
          </a:ln>
          <a:effectLst/>
        </p:spPr>
        <p:txBody>
          <a:bodyPr wrap="none">
            <a:spAutoFit/>
          </a:bodyPr>
          <a:lstStyle/>
          <a:p>
            <a:r>
              <a:rPr lang="en-US" b="1">
                <a:solidFill>
                  <a:srgbClr val="0000CC"/>
                </a:solidFill>
              </a:rPr>
              <a:t>B</a:t>
            </a:r>
          </a:p>
        </p:txBody>
      </p:sp>
      <p:sp>
        <p:nvSpPr>
          <p:cNvPr id="805906" name="Line 18"/>
          <p:cNvSpPr>
            <a:spLocks noChangeShapeType="1"/>
          </p:cNvSpPr>
          <p:nvPr/>
        </p:nvSpPr>
        <p:spPr bwMode="auto">
          <a:xfrm>
            <a:off x="503238" y="3373438"/>
            <a:ext cx="5334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805907" name="Text Box 19"/>
          <p:cNvSpPr txBox="1">
            <a:spLocks noChangeArrowheads="1"/>
          </p:cNvSpPr>
          <p:nvPr/>
        </p:nvSpPr>
        <p:spPr bwMode="auto">
          <a:xfrm>
            <a:off x="247650" y="3200400"/>
            <a:ext cx="311150" cy="366713"/>
          </a:xfrm>
          <a:prstGeom prst="rect">
            <a:avLst/>
          </a:prstGeom>
          <a:noFill/>
          <a:ln w="31750">
            <a:noFill/>
            <a:miter lim="800000"/>
            <a:headEnd/>
            <a:tailEnd/>
          </a:ln>
          <a:effectLst/>
        </p:spPr>
        <p:txBody>
          <a:bodyPr wrap="none">
            <a:spAutoFit/>
          </a:bodyPr>
          <a:lstStyle/>
          <a:p>
            <a:r>
              <a:rPr lang="en-US" b="1">
                <a:solidFill>
                  <a:srgbClr val="0000CC"/>
                </a:solidFill>
              </a:rPr>
              <a:t>1</a:t>
            </a:r>
          </a:p>
        </p:txBody>
      </p:sp>
      <p:sp>
        <p:nvSpPr>
          <p:cNvPr id="805908" name="Line 20"/>
          <p:cNvSpPr>
            <a:spLocks noChangeShapeType="1"/>
          </p:cNvSpPr>
          <p:nvPr/>
        </p:nvSpPr>
        <p:spPr bwMode="auto">
          <a:xfrm>
            <a:off x="514350" y="3646488"/>
            <a:ext cx="5334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805909" name="Text Box 21"/>
          <p:cNvSpPr txBox="1">
            <a:spLocks noChangeArrowheads="1"/>
          </p:cNvSpPr>
          <p:nvPr/>
        </p:nvSpPr>
        <p:spPr bwMode="auto">
          <a:xfrm>
            <a:off x="258763" y="3473450"/>
            <a:ext cx="311150" cy="366713"/>
          </a:xfrm>
          <a:prstGeom prst="rect">
            <a:avLst/>
          </a:prstGeom>
          <a:noFill/>
          <a:ln w="31750">
            <a:noFill/>
            <a:miter lim="800000"/>
            <a:headEnd/>
            <a:tailEnd/>
          </a:ln>
          <a:effectLst/>
        </p:spPr>
        <p:txBody>
          <a:bodyPr wrap="none">
            <a:spAutoFit/>
          </a:bodyPr>
          <a:lstStyle/>
          <a:p>
            <a:r>
              <a:rPr lang="en-US" b="1">
                <a:solidFill>
                  <a:srgbClr val="0000CC"/>
                </a:solidFill>
              </a:rPr>
              <a:t>2</a:t>
            </a:r>
          </a:p>
        </p:txBody>
      </p:sp>
      <p:sp>
        <p:nvSpPr>
          <p:cNvPr id="805910" name="Line 22"/>
          <p:cNvSpPr>
            <a:spLocks noChangeShapeType="1"/>
          </p:cNvSpPr>
          <p:nvPr/>
        </p:nvSpPr>
        <p:spPr bwMode="auto">
          <a:xfrm>
            <a:off x="508000" y="3898900"/>
            <a:ext cx="5334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805911" name="Text Box 23"/>
          <p:cNvSpPr txBox="1">
            <a:spLocks noChangeArrowheads="1"/>
          </p:cNvSpPr>
          <p:nvPr/>
        </p:nvSpPr>
        <p:spPr bwMode="auto">
          <a:xfrm>
            <a:off x="252413" y="3725863"/>
            <a:ext cx="311150" cy="366712"/>
          </a:xfrm>
          <a:prstGeom prst="rect">
            <a:avLst/>
          </a:prstGeom>
          <a:noFill/>
          <a:ln w="31750">
            <a:noFill/>
            <a:miter lim="800000"/>
            <a:headEnd/>
            <a:tailEnd/>
          </a:ln>
          <a:effectLst/>
        </p:spPr>
        <p:txBody>
          <a:bodyPr wrap="none">
            <a:spAutoFit/>
          </a:bodyPr>
          <a:lstStyle/>
          <a:p>
            <a:r>
              <a:rPr lang="en-US" b="1">
                <a:solidFill>
                  <a:srgbClr val="0000CC"/>
                </a:solidFill>
              </a:rPr>
              <a:t>3</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9" name="Text Box 3"/>
          <p:cNvSpPr txBox="1">
            <a:spLocks noChangeArrowheads="1"/>
          </p:cNvSpPr>
          <p:nvPr/>
        </p:nvSpPr>
        <p:spPr bwMode="auto">
          <a:xfrm>
            <a:off x="109853" y="22409"/>
            <a:ext cx="8963025" cy="6863417"/>
          </a:xfrm>
          <a:prstGeom prst="rect">
            <a:avLst/>
          </a:prstGeom>
          <a:noFill/>
          <a:ln w="31750">
            <a:noFill/>
            <a:miter lim="800000"/>
            <a:headEnd/>
            <a:tailEnd/>
          </a:ln>
          <a:effectLst/>
        </p:spPr>
        <p:txBody>
          <a:bodyPr>
            <a:spAutoFit/>
          </a:bodyPr>
          <a:lstStyle/>
          <a:p>
            <a:r>
              <a:rPr lang="en-US" sz="2000" dirty="0" smtClean="0"/>
              <a:t>class Recycle {</a:t>
            </a:r>
          </a:p>
          <a:p>
            <a:r>
              <a:rPr lang="en-US" sz="2000" dirty="0" smtClean="0"/>
              <a:t>    private String name; </a:t>
            </a:r>
          </a:p>
          <a:p>
            <a:r>
              <a:rPr lang="en-US" sz="2000" dirty="0" smtClean="0"/>
              <a:t>    private </a:t>
            </a:r>
            <a:r>
              <a:rPr lang="en-US" sz="2000" dirty="0" err="1" smtClean="0"/>
              <a:t>ArrayList</a:t>
            </a:r>
            <a:r>
              <a:rPr lang="en-US" sz="2000" dirty="0" smtClean="0"/>
              <a:t>&lt;Recycle&gt; pals;</a:t>
            </a:r>
          </a:p>
          <a:p>
            <a:r>
              <a:rPr lang="en-US" sz="2000" dirty="0" smtClean="0"/>
              <a:t>    public Recycle (String name) { </a:t>
            </a:r>
          </a:p>
          <a:p>
            <a:r>
              <a:rPr lang="en-US" sz="2000" dirty="0" smtClean="0"/>
              <a:t>          this.name = name; pals = new </a:t>
            </a:r>
            <a:r>
              <a:rPr lang="en-US" sz="2000" dirty="0" err="1" smtClean="0"/>
              <a:t>ArrayList</a:t>
            </a:r>
            <a:r>
              <a:rPr lang="en-US" sz="2000" dirty="0" smtClean="0"/>
              <a:t>&lt;Recycle&gt; (); }</a:t>
            </a:r>
          </a:p>
          <a:p>
            <a:r>
              <a:rPr lang="en-US" sz="2000" dirty="0" smtClean="0"/>
              <a:t>    public void </a:t>
            </a:r>
            <a:r>
              <a:rPr lang="en-US" sz="2000" dirty="0" err="1" smtClean="0"/>
              <a:t>addPal</a:t>
            </a:r>
            <a:r>
              <a:rPr lang="en-US" sz="2000" dirty="0" smtClean="0"/>
              <a:t> (Recycle r) {  </a:t>
            </a:r>
            <a:r>
              <a:rPr lang="en-US" sz="2000" dirty="0" err="1" smtClean="0"/>
              <a:t>pals.add</a:t>
            </a:r>
            <a:r>
              <a:rPr lang="en-US" sz="2000" dirty="0" smtClean="0"/>
              <a:t> (r); }</a:t>
            </a:r>
          </a:p>
          <a:p>
            <a:r>
              <a:rPr lang="en-US" sz="2000" dirty="0" smtClean="0"/>
              <a:t>    protected void finalize () { </a:t>
            </a:r>
            <a:r>
              <a:rPr lang="en-US" sz="2000" i="1" dirty="0" err="1" smtClean="0"/>
              <a:t>System.err.println</a:t>
            </a:r>
            <a:r>
              <a:rPr lang="en-US" sz="2000" i="1" dirty="0" smtClean="0"/>
              <a:t> (name + " is garbage!"); }</a:t>
            </a:r>
          </a:p>
          <a:p>
            <a:r>
              <a:rPr lang="en-US" sz="2000" dirty="0" smtClean="0"/>
              <a:t>}</a:t>
            </a:r>
          </a:p>
          <a:p>
            <a:endParaRPr lang="en-US" sz="2000" dirty="0" smtClean="0"/>
          </a:p>
          <a:p>
            <a:r>
              <a:rPr lang="en-US" sz="2000" dirty="0" smtClean="0"/>
              <a:t>public class Garbage {</a:t>
            </a:r>
          </a:p>
          <a:p>
            <a:r>
              <a:rPr lang="en-US" sz="2000" dirty="0" smtClean="0"/>
              <a:t>   static public void main (String </a:t>
            </a:r>
            <a:r>
              <a:rPr lang="en-US" sz="2000" dirty="0" err="1" smtClean="0"/>
              <a:t>args</a:t>
            </a:r>
            <a:r>
              <a:rPr lang="en-US" sz="2000" dirty="0" smtClean="0"/>
              <a:t>[]) {</a:t>
            </a:r>
          </a:p>
          <a:p>
            <a:r>
              <a:rPr lang="en-US" sz="2000" dirty="0" smtClean="0"/>
              <a:t>        Recycle </a:t>
            </a:r>
            <a:r>
              <a:rPr lang="en-US" sz="2000" dirty="0" err="1" smtClean="0"/>
              <a:t>alice</a:t>
            </a:r>
            <a:r>
              <a:rPr lang="en-US" sz="2000" dirty="0" smtClean="0"/>
              <a:t> = new Recycle ("</a:t>
            </a:r>
            <a:r>
              <a:rPr lang="en-US" sz="2000" dirty="0" err="1" smtClean="0"/>
              <a:t>alice</a:t>
            </a:r>
            <a:r>
              <a:rPr lang="en-US" sz="2000" dirty="0" smtClean="0"/>
              <a:t>");</a:t>
            </a:r>
          </a:p>
          <a:p>
            <a:r>
              <a:rPr lang="en-US" sz="2000" dirty="0" smtClean="0"/>
              <a:t>        Recycle bob = new Recycle ("bob");</a:t>
            </a:r>
          </a:p>
          <a:p>
            <a:r>
              <a:rPr lang="en-US" sz="2000" dirty="0" smtClean="0"/>
              <a:t>        </a:t>
            </a:r>
            <a:r>
              <a:rPr lang="en-US" sz="2000" dirty="0" err="1" smtClean="0"/>
              <a:t>bob.addPal</a:t>
            </a:r>
            <a:r>
              <a:rPr lang="en-US" sz="2000" dirty="0" smtClean="0"/>
              <a:t> (</a:t>
            </a:r>
            <a:r>
              <a:rPr lang="en-US" sz="2000" dirty="0" err="1" smtClean="0"/>
              <a:t>alice</a:t>
            </a:r>
            <a:r>
              <a:rPr lang="en-US" sz="2000" dirty="0" smtClean="0"/>
              <a:t>);</a:t>
            </a:r>
          </a:p>
          <a:p>
            <a:r>
              <a:rPr lang="en-US" sz="2000" dirty="0" smtClean="0"/>
              <a:t>        </a:t>
            </a:r>
            <a:r>
              <a:rPr lang="en-US" sz="2000" dirty="0" err="1" smtClean="0"/>
              <a:t>alice</a:t>
            </a:r>
            <a:r>
              <a:rPr lang="en-US" sz="2000" dirty="0" smtClean="0"/>
              <a:t> = new Recycle ("</a:t>
            </a:r>
            <a:r>
              <a:rPr lang="en-US" sz="2000" dirty="0" err="1" smtClean="0"/>
              <a:t>coleen</a:t>
            </a:r>
            <a:r>
              <a:rPr lang="en-US" sz="2000" dirty="0" smtClean="0"/>
              <a:t>");</a:t>
            </a:r>
          </a:p>
          <a:p>
            <a:r>
              <a:rPr lang="en-US" sz="2000" dirty="0" smtClean="0"/>
              <a:t>        </a:t>
            </a:r>
            <a:r>
              <a:rPr lang="en-US" sz="2000" dirty="0" err="1" smtClean="0"/>
              <a:t>System.</a:t>
            </a:r>
            <a:r>
              <a:rPr lang="en-US" sz="2000" i="1" dirty="0" err="1" smtClean="0"/>
              <a:t>out.println</a:t>
            </a:r>
            <a:r>
              <a:rPr lang="en-US" sz="2000" i="1" dirty="0" smtClean="0"/>
              <a:t>("First collection:");</a:t>
            </a:r>
          </a:p>
          <a:p>
            <a:r>
              <a:rPr lang="en-US" sz="2000" dirty="0" smtClean="0"/>
              <a:t>        </a:t>
            </a:r>
            <a:r>
              <a:rPr lang="en-US" sz="2000" dirty="0" err="1" smtClean="0"/>
              <a:t>System.</a:t>
            </a:r>
            <a:r>
              <a:rPr lang="en-US" sz="2000" i="1" dirty="0" err="1" smtClean="0"/>
              <a:t>gc</a:t>
            </a:r>
            <a:r>
              <a:rPr lang="en-US" sz="2000" i="1" dirty="0" smtClean="0"/>
              <a:t> ();</a:t>
            </a:r>
          </a:p>
          <a:p>
            <a:r>
              <a:rPr lang="en-US" sz="2000" dirty="0" smtClean="0"/>
              <a:t>        bob = new Recycle ("</a:t>
            </a:r>
            <a:r>
              <a:rPr lang="en-US" sz="2000" dirty="0" err="1" smtClean="0"/>
              <a:t>dave</a:t>
            </a:r>
            <a:r>
              <a:rPr lang="en-US" sz="2000" dirty="0" smtClean="0"/>
              <a:t>");</a:t>
            </a:r>
          </a:p>
          <a:p>
            <a:r>
              <a:rPr lang="en-US" sz="2000" dirty="0" smtClean="0"/>
              <a:t>        </a:t>
            </a:r>
            <a:r>
              <a:rPr lang="en-US" sz="2000" dirty="0" err="1" smtClean="0"/>
              <a:t>System.</a:t>
            </a:r>
            <a:r>
              <a:rPr lang="en-US" sz="2000" i="1" dirty="0" err="1" smtClean="0"/>
              <a:t>out.println</a:t>
            </a:r>
            <a:r>
              <a:rPr lang="en-US" sz="2000" i="1" dirty="0" smtClean="0"/>
              <a:t>("Second collection:");</a:t>
            </a:r>
          </a:p>
          <a:p>
            <a:r>
              <a:rPr lang="en-US" sz="2000" dirty="0" smtClean="0"/>
              <a:t>        </a:t>
            </a:r>
            <a:r>
              <a:rPr lang="en-US" sz="2000" dirty="0" err="1" smtClean="0"/>
              <a:t>System.</a:t>
            </a:r>
            <a:r>
              <a:rPr lang="en-US" sz="2000" i="1" dirty="0" err="1" smtClean="0"/>
              <a:t>gc</a:t>
            </a:r>
            <a:r>
              <a:rPr lang="en-US" sz="2000" i="1" dirty="0" smtClean="0"/>
              <a:t> ();</a:t>
            </a:r>
          </a:p>
          <a:p>
            <a:r>
              <a:rPr lang="en-US" sz="2000" dirty="0" smtClean="0"/>
              <a:t>    } </a:t>
            </a:r>
          </a:p>
          <a:p>
            <a:r>
              <a:rPr lang="en-US" sz="2000" dirty="0" smtClean="0"/>
              <a:t>}</a:t>
            </a:r>
            <a:endParaRPr lang="en-US" sz="2000" dirty="0"/>
          </a:p>
        </p:txBody>
      </p:sp>
      <p:sp>
        <p:nvSpPr>
          <p:cNvPr id="838660" name="Text Box 4"/>
          <p:cNvSpPr txBox="1">
            <a:spLocks noChangeArrowheads="1"/>
          </p:cNvSpPr>
          <p:nvPr/>
        </p:nvSpPr>
        <p:spPr bwMode="auto">
          <a:xfrm>
            <a:off x="5578475" y="3192463"/>
            <a:ext cx="2834943" cy="2677656"/>
          </a:xfrm>
          <a:prstGeom prst="rect">
            <a:avLst/>
          </a:prstGeom>
          <a:noFill/>
          <a:ln w="31750">
            <a:noFill/>
            <a:miter lim="800000"/>
            <a:headEnd/>
            <a:tailEnd/>
          </a:ln>
          <a:effectLst/>
        </p:spPr>
        <p:txBody>
          <a:bodyPr wrap="none">
            <a:spAutoFit/>
          </a:bodyPr>
          <a:lstStyle/>
          <a:p>
            <a:pPr algn="l"/>
            <a:r>
              <a:rPr lang="en-US" sz="2800" dirty="0"/>
              <a:t>&gt; java Garbage</a:t>
            </a:r>
          </a:p>
          <a:p>
            <a:pPr algn="l"/>
            <a:r>
              <a:rPr lang="en-US" sz="2800" dirty="0">
                <a:solidFill>
                  <a:srgbClr val="0070C0"/>
                </a:solidFill>
              </a:rPr>
              <a:t>First collection:</a:t>
            </a:r>
          </a:p>
          <a:p>
            <a:pPr algn="l"/>
            <a:r>
              <a:rPr lang="en-US" sz="2800" dirty="0">
                <a:solidFill>
                  <a:srgbClr val="0070C0"/>
                </a:solidFill>
              </a:rPr>
              <a:t>Second collection:</a:t>
            </a:r>
          </a:p>
          <a:p>
            <a:pPr algn="l"/>
            <a:r>
              <a:rPr lang="en-US" sz="2800" dirty="0" err="1">
                <a:solidFill>
                  <a:srgbClr val="0070C0"/>
                </a:solidFill>
              </a:rPr>
              <a:t>alice</a:t>
            </a:r>
            <a:r>
              <a:rPr lang="en-US" sz="2800" dirty="0">
                <a:solidFill>
                  <a:srgbClr val="0070C0"/>
                </a:solidFill>
              </a:rPr>
              <a:t> is garbage!</a:t>
            </a:r>
          </a:p>
          <a:p>
            <a:pPr algn="l"/>
            <a:r>
              <a:rPr lang="en-US" sz="2800" dirty="0">
                <a:solidFill>
                  <a:srgbClr val="0070C0"/>
                </a:solidFill>
              </a:rPr>
              <a:t>bob is garbage!</a:t>
            </a:r>
          </a:p>
          <a:p>
            <a:pPr algn="l"/>
            <a:endParaRPr lang="en-US" sz="2800" dirty="0">
              <a:solidFill>
                <a:srgbClr val="CC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8660"/>
                                        </p:tgtEl>
                                        <p:attrNameLst>
                                          <p:attrName>style.visibility</p:attrName>
                                        </p:attrNameLst>
                                      </p:cBhvr>
                                      <p:to>
                                        <p:strVal val="visible"/>
                                      </p:to>
                                    </p:set>
                                    <p:animEffect transition="in" filter="dissolve">
                                      <p:cBhvr>
                                        <p:cTn id="7" dur="500"/>
                                        <p:tgtEl>
                                          <p:spTgt spid="838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6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486" y="276079"/>
            <a:ext cx="7620000" cy="5693866"/>
          </a:xfrm>
          <a:prstGeom prst="rect">
            <a:avLst/>
          </a:prstGeom>
        </p:spPr>
        <p:txBody>
          <a:bodyPr wrap="square">
            <a:spAutoFit/>
          </a:bodyPr>
          <a:lstStyle/>
          <a:p>
            <a:r>
              <a:rPr lang="en-US" sz="1400" dirty="0" smtClean="0"/>
              <a:t>class Recycle {</a:t>
            </a:r>
          </a:p>
          <a:p>
            <a:r>
              <a:rPr lang="en-US" sz="1400" dirty="0" smtClean="0"/>
              <a:t>    private String name; </a:t>
            </a:r>
          </a:p>
          <a:p>
            <a:r>
              <a:rPr lang="en-US" sz="1400" dirty="0" smtClean="0"/>
              <a:t>    private </a:t>
            </a:r>
            <a:r>
              <a:rPr lang="en-US" sz="1400" dirty="0" err="1" smtClean="0"/>
              <a:t>ArrayList</a:t>
            </a:r>
            <a:r>
              <a:rPr lang="en-US" sz="1400" dirty="0" smtClean="0"/>
              <a:t>&lt;Recycle&gt; pals;</a:t>
            </a:r>
          </a:p>
          <a:p>
            <a:r>
              <a:rPr lang="en-US" sz="1400" dirty="0" smtClean="0"/>
              <a:t>    public Recycle (String name) { this.name = name; pals = new </a:t>
            </a:r>
            <a:r>
              <a:rPr lang="en-US" sz="1400" dirty="0" err="1" smtClean="0"/>
              <a:t>ArrayList</a:t>
            </a:r>
            <a:r>
              <a:rPr lang="en-US" sz="1400" dirty="0" smtClean="0"/>
              <a:t>&lt;Recycle&gt; (); }</a:t>
            </a:r>
          </a:p>
          <a:p>
            <a:r>
              <a:rPr lang="en-US" sz="1400" dirty="0" smtClean="0"/>
              <a:t>    public void </a:t>
            </a:r>
            <a:r>
              <a:rPr lang="en-US" sz="1400" dirty="0" err="1" smtClean="0"/>
              <a:t>addPal</a:t>
            </a:r>
            <a:r>
              <a:rPr lang="en-US" sz="1400" dirty="0" smtClean="0"/>
              <a:t> (Recycle r) {  </a:t>
            </a:r>
            <a:r>
              <a:rPr lang="en-US" sz="1400" dirty="0" err="1" smtClean="0"/>
              <a:t>pals.add</a:t>
            </a:r>
            <a:r>
              <a:rPr lang="en-US" sz="1400" dirty="0" smtClean="0"/>
              <a:t> (r); }</a:t>
            </a:r>
          </a:p>
          <a:p>
            <a:r>
              <a:rPr lang="en-US" sz="1400" dirty="0" smtClean="0"/>
              <a:t>    protected void finalize () { </a:t>
            </a:r>
            <a:r>
              <a:rPr lang="en-US" sz="1400" dirty="0" err="1" smtClean="0"/>
              <a:t>System.err.println</a:t>
            </a:r>
            <a:r>
              <a:rPr lang="en-US" sz="1400" dirty="0" smtClean="0"/>
              <a:t> (name + " is garbage!"); }</a:t>
            </a:r>
          </a:p>
          <a:p>
            <a:r>
              <a:rPr lang="en-US" sz="1400" dirty="0" smtClean="0"/>
              <a:t>}</a:t>
            </a:r>
          </a:p>
          <a:p>
            <a:endParaRPr lang="en-US" sz="1400" dirty="0" smtClean="0"/>
          </a:p>
          <a:p>
            <a:r>
              <a:rPr lang="en-US" sz="1400" dirty="0" smtClean="0"/>
              <a:t>public class Garbage {</a:t>
            </a:r>
          </a:p>
          <a:p>
            <a:r>
              <a:rPr lang="en-US" sz="1400" dirty="0" smtClean="0"/>
              <a:t>   static public void main (String </a:t>
            </a:r>
            <a:r>
              <a:rPr lang="en-US" sz="1400" dirty="0" err="1" smtClean="0"/>
              <a:t>args</a:t>
            </a:r>
            <a:r>
              <a:rPr lang="en-US" sz="1400" dirty="0" smtClean="0"/>
              <a:t>[]) {</a:t>
            </a:r>
          </a:p>
          <a:p>
            <a:r>
              <a:rPr lang="en-US" sz="1400" dirty="0" smtClean="0"/>
              <a:t>        </a:t>
            </a:r>
            <a:r>
              <a:rPr lang="en-US" sz="1400" dirty="0" err="1" smtClean="0"/>
              <a:t>System.err.println</a:t>
            </a:r>
            <a:r>
              <a:rPr lang="en-US" sz="1400" dirty="0" smtClean="0"/>
              <a:t>(</a:t>
            </a:r>
            <a:r>
              <a:rPr lang="en-US" sz="1400" dirty="0" err="1" smtClean="0"/>
              <a:t>Runtime.getRuntime</a:t>
            </a:r>
            <a:r>
              <a:rPr lang="en-US" sz="1400" dirty="0" smtClean="0"/>
              <a:t>().</a:t>
            </a:r>
            <a:r>
              <a:rPr lang="en-US" sz="1400" dirty="0" err="1" smtClean="0"/>
              <a:t>freeMemory</a:t>
            </a:r>
            <a:r>
              <a:rPr lang="en-US" sz="1400" dirty="0" smtClean="0"/>
              <a:t>() + " bytes free!");    	</a:t>
            </a:r>
          </a:p>
          <a:p>
            <a:r>
              <a:rPr lang="en-US" sz="1400" dirty="0" smtClean="0"/>
              <a:t>        Recycle </a:t>
            </a:r>
            <a:r>
              <a:rPr lang="en-US" sz="1400" dirty="0" err="1" smtClean="0"/>
              <a:t>alice</a:t>
            </a:r>
            <a:r>
              <a:rPr lang="en-US" sz="1400" dirty="0" smtClean="0"/>
              <a:t> = new Recycle ("</a:t>
            </a:r>
            <a:r>
              <a:rPr lang="en-US" sz="1400" dirty="0" err="1" smtClean="0"/>
              <a:t>alice</a:t>
            </a:r>
            <a:r>
              <a:rPr lang="en-US" sz="1400" dirty="0" smtClean="0"/>
              <a:t>");</a:t>
            </a:r>
          </a:p>
          <a:p>
            <a:r>
              <a:rPr lang="en-US" sz="1400" dirty="0" smtClean="0"/>
              <a:t>        Recycle bob = new Recycle ("bob");</a:t>
            </a:r>
          </a:p>
          <a:p>
            <a:r>
              <a:rPr lang="en-US" sz="1400" dirty="0" smtClean="0"/>
              <a:t>        </a:t>
            </a:r>
            <a:r>
              <a:rPr lang="en-US" sz="1400" dirty="0" err="1" smtClean="0"/>
              <a:t>bob.addPal</a:t>
            </a:r>
            <a:r>
              <a:rPr lang="en-US" sz="1400" dirty="0" smtClean="0"/>
              <a:t> (</a:t>
            </a:r>
            <a:r>
              <a:rPr lang="en-US" sz="1400" dirty="0" err="1" smtClean="0"/>
              <a:t>alice</a:t>
            </a:r>
            <a:r>
              <a:rPr lang="en-US" sz="1400" dirty="0" smtClean="0"/>
              <a:t>);</a:t>
            </a:r>
          </a:p>
          <a:p>
            <a:r>
              <a:rPr lang="en-US" sz="1400" dirty="0" smtClean="0"/>
              <a:t>        </a:t>
            </a:r>
            <a:r>
              <a:rPr lang="en-US" sz="1400" dirty="0" err="1" smtClean="0"/>
              <a:t>alice</a:t>
            </a:r>
            <a:r>
              <a:rPr lang="en-US" sz="1400" dirty="0" smtClean="0"/>
              <a:t> = new Recycle ("</a:t>
            </a:r>
            <a:r>
              <a:rPr lang="en-US" sz="1400" dirty="0" err="1" smtClean="0"/>
              <a:t>coleen</a:t>
            </a:r>
            <a:r>
              <a:rPr lang="en-US" sz="1400" dirty="0" smtClean="0"/>
              <a:t>");</a:t>
            </a:r>
          </a:p>
          <a:p>
            <a:r>
              <a:rPr lang="en-US" sz="1400" dirty="0" smtClean="0"/>
              <a:t>        </a:t>
            </a:r>
            <a:r>
              <a:rPr lang="en-US" sz="1400" dirty="0" err="1" smtClean="0"/>
              <a:t>System.err.println</a:t>
            </a:r>
            <a:r>
              <a:rPr lang="en-US" sz="1400" dirty="0" smtClean="0"/>
              <a:t>("First collection:");</a:t>
            </a:r>
          </a:p>
          <a:p>
            <a:r>
              <a:rPr lang="en-US" sz="1400" dirty="0" smtClean="0"/>
              <a:t>        </a:t>
            </a:r>
            <a:r>
              <a:rPr lang="en-US" sz="1400" dirty="0" err="1" smtClean="0"/>
              <a:t>System.err.println</a:t>
            </a:r>
            <a:r>
              <a:rPr lang="en-US" sz="1400" dirty="0" smtClean="0"/>
              <a:t>(</a:t>
            </a:r>
            <a:r>
              <a:rPr lang="en-US" sz="1400" dirty="0" err="1" smtClean="0"/>
              <a:t>Runtime.getRuntime</a:t>
            </a:r>
            <a:r>
              <a:rPr lang="en-US" sz="1400" dirty="0" smtClean="0"/>
              <a:t>().</a:t>
            </a:r>
            <a:r>
              <a:rPr lang="en-US" sz="1400" dirty="0" err="1" smtClean="0"/>
              <a:t>freeMemory</a:t>
            </a:r>
            <a:r>
              <a:rPr lang="en-US" sz="1400" dirty="0" smtClean="0"/>
              <a:t>() + " bytes free!");</a:t>
            </a:r>
          </a:p>
          <a:p>
            <a:r>
              <a:rPr lang="en-US" sz="1400" dirty="0" smtClean="0"/>
              <a:t>        </a:t>
            </a:r>
            <a:r>
              <a:rPr lang="en-US" sz="1400" dirty="0" err="1" smtClean="0"/>
              <a:t>System.gc</a:t>
            </a:r>
            <a:r>
              <a:rPr lang="en-US" sz="1400" dirty="0" smtClean="0"/>
              <a:t> ();</a:t>
            </a:r>
          </a:p>
          <a:p>
            <a:r>
              <a:rPr lang="en-US" sz="1400" dirty="0" smtClean="0"/>
              <a:t>        </a:t>
            </a:r>
            <a:r>
              <a:rPr lang="en-US" sz="1400" dirty="0" err="1" smtClean="0"/>
              <a:t>System.err.println</a:t>
            </a:r>
            <a:r>
              <a:rPr lang="en-US" sz="1400" dirty="0" smtClean="0"/>
              <a:t>(</a:t>
            </a:r>
            <a:r>
              <a:rPr lang="en-US" sz="1400" dirty="0" err="1" smtClean="0"/>
              <a:t>Runtime.getRuntime</a:t>
            </a:r>
            <a:r>
              <a:rPr lang="en-US" sz="1400" dirty="0" smtClean="0"/>
              <a:t>().</a:t>
            </a:r>
            <a:r>
              <a:rPr lang="en-US" sz="1400" dirty="0" err="1" smtClean="0"/>
              <a:t>freeMemory</a:t>
            </a:r>
            <a:r>
              <a:rPr lang="en-US" sz="1400" dirty="0" smtClean="0"/>
              <a:t>() + " bytes free!");</a:t>
            </a:r>
          </a:p>
          <a:p>
            <a:r>
              <a:rPr lang="en-US" sz="1400" dirty="0" smtClean="0"/>
              <a:t>        bob = new Recycle ("</a:t>
            </a:r>
            <a:r>
              <a:rPr lang="en-US" sz="1400" dirty="0" err="1" smtClean="0"/>
              <a:t>dave</a:t>
            </a:r>
            <a:r>
              <a:rPr lang="en-US" sz="1400" dirty="0" smtClean="0"/>
              <a:t>");</a:t>
            </a:r>
          </a:p>
          <a:p>
            <a:r>
              <a:rPr lang="en-US" sz="1400" dirty="0" smtClean="0"/>
              <a:t>        </a:t>
            </a:r>
            <a:r>
              <a:rPr lang="en-US" sz="1400" dirty="0" err="1" smtClean="0"/>
              <a:t>System.err.println</a:t>
            </a:r>
            <a:r>
              <a:rPr lang="en-US" sz="1400" dirty="0" smtClean="0"/>
              <a:t>("Second collection:");</a:t>
            </a:r>
          </a:p>
          <a:p>
            <a:r>
              <a:rPr lang="en-US" sz="1400" dirty="0" smtClean="0"/>
              <a:t>        </a:t>
            </a:r>
            <a:r>
              <a:rPr lang="en-US" sz="1400" dirty="0" err="1" smtClean="0"/>
              <a:t>System.gc</a:t>
            </a:r>
            <a:r>
              <a:rPr lang="en-US" sz="1400" dirty="0" smtClean="0"/>
              <a:t> ();</a:t>
            </a:r>
          </a:p>
          <a:p>
            <a:r>
              <a:rPr lang="en-US" sz="1400" dirty="0" smtClean="0"/>
              <a:t>        </a:t>
            </a:r>
            <a:r>
              <a:rPr lang="en-US" sz="1400" dirty="0" err="1" smtClean="0"/>
              <a:t>System.err.println</a:t>
            </a:r>
            <a:r>
              <a:rPr lang="en-US" sz="1400" dirty="0" smtClean="0"/>
              <a:t>(</a:t>
            </a:r>
            <a:r>
              <a:rPr lang="en-US" sz="1400" dirty="0" err="1" smtClean="0"/>
              <a:t>Runtime.getRuntime</a:t>
            </a:r>
            <a:r>
              <a:rPr lang="en-US" sz="1400" dirty="0" smtClean="0"/>
              <a:t>().</a:t>
            </a:r>
            <a:r>
              <a:rPr lang="en-US" sz="1400" dirty="0" err="1" smtClean="0"/>
              <a:t>freeMemory</a:t>
            </a:r>
            <a:r>
              <a:rPr lang="en-US" sz="1400" dirty="0" smtClean="0"/>
              <a:t>() + " bytes free!");</a:t>
            </a:r>
          </a:p>
          <a:p>
            <a:r>
              <a:rPr lang="en-US" sz="1400" dirty="0" smtClean="0"/>
              <a:t>    } </a:t>
            </a:r>
          </a:p>
          <a:p>
            <a:r>
              <a:rPr lang="en-US" sz="1400" dirty="0" smtClean="0"/>
              <a:t>}</a:t>
            </a:r>
            <a:endParaRPr lang="en-US" sz="1400" dirty="0"/>
          </a:p>
        </p:txBody>
      </p:sp>
      <p:sp>
        <p:nvSpPr>
          <p:cNvPr id="5" name="TextBox 4"/>
          <p:cNvSpPr txBox="1"/>
          <p:nvPr/>
        </p:nvSpPr>
        <p:spPr>
          <a:xfrm>
            <a:off x="6019800" y="3657600"/>
            <a:ext cx="2303131" cy="230832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solidFill>
                  <a:srgbClr val="C00000"/>
                </a:solidFill>
              </a:rPr>
              <a:t>125431952 bytes free!</a:t>
            </a:r>
          </a:p>
          <a:p>
            <a:r>
              <a:rPr lang="en-US" dirty="0" smtClean="0">
                <a:solidFill>
                  <a:srgbClr val="C00000"/>
                </a:solidFill>
              </a:rPr>
              <a:t>First collection:</a:t>
            </a:r>
          </a:p>
          <a:p>
            <a:r>
              <a:rPr lang="en-US" dirty="0" smtClean="0">
                <a:solidFill>
                  <a:srgbClr val="C00000"/>
                </a:solidFill>
              </a:rPr>
              <a:t>125431952 bytes free!</a:t>
            </a:r>
          </a:p>
          <a:p>
            <a:r>
              <a:rPr lang="en-US" dirty="0" smtClean="0">
                <a:solidFill>
                  <a:srgbClr val="C00000"/>
                </a:solidFill>
              </a:rPr>
              <a:t>125933456 bytes free!</a:t>
            </a:r>
          </a:p>
          <a:p>
            <a:r>
              <a:rPr lang="en-US" dirty="0" smtClean="0">
                <a:solidFill>
                  <a:srgbClr val="C00000"/>
                </a:solidFill>
              </a:rPr>
              <a:t>Second collection:</a:t>
            </a:r>
          </a:p>
          <a:p>
            <a:r>
              <a:rPr lang="en-US" dirty="0" smtClean="0">
                <a:solidFill>
                  <a:srgbClr val="C00000"/>
                </a:solidFill>
              </a:rPr>
              <a:t>125933216 bytes free!</a:t>
            </a:r>
          </a:p>
          <a:p>
            <a:r>
              <a:rPr lang="en-US" dirty="0" smtClean="0">
                <a:solidFill>
                  <a:srgbClr val="C00000"/>
                </a:solidFill>
              </a:rPr>
              <a:t>bob is garbage!</a:t>
            </a:r>
          </a:p>
          <a:p>
            <a:r>
              <a:rPr lang="en-US" dirty="0" err="1" smtClean="0">
                <a:solidFill>
                  <a:srgbClr val="C00000"/>
                </a:solidFill>
              </a:rPr>
              <a:t>alice</a:t>
            </a:r>
            <a:r>
              <a:rPr lang="en-US" dirty="0" smtClean="0">
                <a:solidFill>
                  <a:srgbClr val="C00000"/>
                </a:solidFill>
              </a:rPr>
              <a:t> is garbage!</a:t>
            </a:r>
            <a:endParaRPr lang="en-US" dirty="0">
              <a:solidFill>
                <a:srgbClr val="C00000"/>
              </a:solidFill>
            </a:endParaRPr>
          </a:p>
        </p:txBody>
      </p:sp>
      <p:sp>
        <p:nvSpPr>
          <p:cNvPr id="6" name="TextBox 5"/>
          <p:cNvSpPr txBox="1"/>
          <p:nvPr/>
        </p:nvSpPr>
        <p:spPr>
          <a:xfrm>
            <a:off x="1981200" y="5486400"/>
            <a:ext cx="3048000" cy="646331"/>
          </a:xfrm>
          <a:prstGeom prst="rect">
            <a:avLst/>
          </a:prstGeom>
          <a:noFill/>
        </p:spPr>
        <p:txBody>
          <a:bodyPr wrap="square" rtlCol="0">
            <a:spAutoFit/>
          </a:bodyPr>
          <a:lstStyle/>
          <a:p>
            <a:r>
              <a:rPr lang="en-US" dirty="0" smtClean="0"/>
              <a:t>Note running the garbage collector itself uses memory!</a:t>
            </a:r>
            <a:endParaRPr lang="en-US" dirty="0"/>
          </a:p>
        </p:txBody>
      </p:sp>
      <p:cxnSp>
        <p:nvCxnSpPr>
          <p:cNvPr id="8" name="Straight Arrow Connector 7"/>
          <p:cNvCxnSpPr/>
          <p:nvPr/>
        </p:nvCxnSpPr>
        <p:spPr>
          <a:xfrm flipV="1">
            <a:off x="4648200" y="4541772"/>
            <a:ext cx="1442762" cy="124942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linds(horizontal)">
                                      <p:cBhvr>
                                        <p:cTn id="19" dur="500"/>
                                        <p:tgtEl>
                                          <p:spTgt spid="5">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linds(horizontal)">
                                      <p:cBhvr>
                                        <p:cTn id="22" dur="500"/>
                                        <p:tgtEl>
                                          <p:spTgt spid="5">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linds(horizontal)">
                                      <p:cBhvr>
                                        <p:cTn id="25" dur="500"/>
                                        <p:tgtEl>
                                          <p:spTgt spid="5">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linds(horizontal)">
                                      <p:cBhvr>
                                        <p:cTn id="28" dur="500"/>
                                        <p:tgtEl>
                                          <p:spTgt spid="5">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557" y="335658"/>
            <a:ext cx="6248400" cy="6186309"/>
          </a:xfrm>
          <a:prstGeom prst="rect">
            <a:avLst/>
          </a:prstGeom>
        </p:spPr>
        <p:txBody>
          <a:bodyPr wrap="square">
            <a:spAutoFit/>
          </a:bodyPr>
          <a:lstStyle/>
          <a:p>
            <a:r>
              <a:rPr lang="en-US" dirty="0" smtClean="0"/>
              <a:t>class Recycle {</a:t>
            </a:r>
          </a:p>
          <a:p>
            <a:r>
              <a:rPr lang="en-US" dirty="0" smtClean="0"/>
              <a:t>    private String name; </a:t>
            </a:r>
          </a:p>
          <a:p>
            <a:r>
              <a:rPr lang="en-US" dirty="0" smtClean="0"/>
              <a:t>    private </a:t>
            </a:r>
            <a:r>
              <a:rPr lang="en-US" dirty="0" err="1" smtClean="0"/>
              <a:t>ArrayList</a:t>
            </a:r>
            <a:r>
              <a:rPr lang="en-US" dirty="0" smtClean="0"/>
              <a:t>&lt;Recycle&gt; pals;</a:t>
            </a:r>
          </a:p>
          <a:p>
            <a:r>
              <a:rPr lang="en-US" dirty="0" smtClean="0"/>
              <a:t>    public Recycle (String name) { </a:t>
            </a:r>
          </a:p>
          <a:p>
            <a:r>
              <a:rPr lang="en-US" dirty="0" smtClean="0"/>
              <a:t>         this.name = name; pals = new </a:t>
            </a:r>
            <a:r>
              <a:rPr lang="en-US" dirty="0" err="1" smtClean="0"/>
              <a:t>ArrayList</a:t>
            </a:r>
            <a:r>
              <a:rPr lang="en-US" dirty="0" smtClean="0"/>
              <a:t>&lt;Recycle&gt; (); }</a:t>
            </a:r>
          </a:p>
          <a:p>
            <a:r>
              <a:rPr lang="en-US" dirty="0" smtClean="0"/>
              <a:t>    public void </a:t>
            </a:r>
            <a:r>
              <a:rPr lang="en-US" dirty="0" err="1" smtClean="0"/>
              <a:t>addPal</a:t>
            </a:r>
            <a:r>
              <a:rPr lang="en-US" dirty="0" smtClean="0"/>
              <a:t> (Recycle r) {  </a:t>
            </a:r>
            <a:r>
              <a:rPr lang="en-US" dirty="0" err="1" smtClean="0"/>
              <a:t>pals.add</a:t>
            </a:r>
            <a:r>
              <a:rPr lang="en-US" dirty="0" smtClean="0"/>
              <a:t> (r); }</a:t>
            </a:r>
          </a:p>
          <a:p>
            <a:r>
              <a:rPr lang="en-US" dirty="0" smtClean="0"/>
              <a:t>    protected void finalize () { </a:t>
            </a:r>
          </a:p>
          <a:p>
            <a:r>
              <a:rPr lang="en-US" b="1" dirty="0" smtClean="0"/>
              <a:t>       </a:t>
            </a:r>
            <a:r>
              <a:rPr lang="en-US" b="1" dirty="0" err="1" smtClean="0"/>
              <a:t>Garbage.truck</a:t>
            </a:r>
            <a:r>
              <a:rPr lang="en-US" b="1" dirty="0" smtClean="0"/>
              <a:t> = this; </a:t>
            </a:r>
          </a:p>
          <a:p>
            <a:r>
              <a:rPr lang="en-US" b="1" dirty="0" smtClean="0"/>
              <a:t>       </a:t>
            </a:r>
            <a:r>
              <a:rPr lang="en-US" dirty="0" err="1" smtClean="0"/>
              <a:t>System.err.println</a:t>
            </a:r>
            <a:r>
              <a:rPr lang="en-US" dirty="0" smtClean="0"/>
              <a:t> (name + " is garbage!" + </a:t>
            </a:r>
            <a:r>
              <a:rPr lang="en-US" dirty="0" err="1" smtClean="0"/>
              <a:t>this.hashCode</a:t>
            </a:r>
            <a:r>
              <a:rPr lang="en-US" dirty="0" smtClean="0"/>
              <a:t>()); }</a:t>
            </a:r>
          </a:p>
          <a:p>
            <a:r>
              <a:rPr lang="en-US" dirty="0" smtClean="0"/>
              <a:t>}</a:t>
            </a:r>
          </a:p>
          <a:p>
            <a:endParaRPr lang="en-US" dirty="0" smtClean="0"/>
          </a:p>
          <a:p>
            <a:r>
              <a:rPr lang="en-US" dirty="0" smtClean="0"/>
              <a:t>public class Garbage {</a:t>
            </a:r>
          </a:p>
          <a:p>
            <a:r>
              <a:rPr lang="en-US" dirty="0" smtClean="0"/>
              <a:t>    static public Recycle truck;</a:t>
            </a:r>
          </a:p>
          <a:p>
            <a:r>
              <a:rPr lang="en-US" dirty="0" smtClean="0"/>
              <a:t>    static public void main (String </a:t>
            </a:r>
            <a:r>
              <a:rPr lang="en-US" dirty="0" err="1" smtClean="0"/>
              <a:t>args</a:t>
            </a:r>
            <a:r>
              <a:rPr lang="en-US" dirty="0" smtClean="0"/>
              <a:t>[]) {</a:t>
            </a:r>
          </a:p>
          <a:p>
            <a:r>
              <a:rPr lang="en-US" dirty="0" smtClean="0"/>
              <a:t>       </a:t>
            </a:r>
            <a:r>
              <a:rPr lang="en-US" dirty="0" err="1" smtClean="0"/>
              <a:t>printMemory</a:t>
            </a:r>
            <a:r>
              <a:rPr lang="en-US" dirty="0" smtClean="0"/>
              <a:t>();</a:t>
            </a:r>
          </a:p>
          <a:p>
            <a:r>
              <a:rPr lang="en-US" dirty="0" smtClean="0"/>
              <a:t>       while (true) {</a:t>
            </a:r>
          </a:p>
          <a:p>
            <a:r>
              <a:rPr lang="en-US" dirty="0" smtClean="0"/>
              <a:t>            Recycle </a:t>
            </a:r>
            <a:r>
              <a:rPr lang="en-US" dirty="0" err="1" smtClean="0"/>
              <a:t>alice</a:t>
            </a:r>
            <a:r>
              <a:rPr lang="en-US" dirty="0" smtClean="0"/>
              <a:t> = new Recycle ("</a:t>
            </a:r>
            <a:r>
              <a:rPr lang="en-US" dirty="0" err="1" smtClean="0"/>
              <a:t>alice</a:t>
            </a:r>
            <a:r>
              <a:rPr lang="en-US" dirty="0" smtClean="0"/>
              <a:t>");</a:t>
            </a:r>
          </a:p>
          <a:p>
            <a:r>
              <a:rPr lang="en-US" dirty="0" smtClean="0"/>
              <a:t>            </a:t>
            </a:r>
            <a:r>
              <a:rPr lang="en-US" dirty="0" err="1" smtClean="0"/>
              <a:t>printMemory</a:t>
            </a:r>
            <a:r>
              <a:rPr lang="en-US" dirty="0" smtClean="0"/>
              <a:t>();</a:t>
            </a:r>
          </a:p>
          <a:p>
            <a:r>
              <a:rPr lang="en-US" dirty="0" smtClean="0"/>
              <a:t>            </a:t>
            </a:r>
            <a:r>
              <a:rPr lang="en-US" dirty="0" err="1" smtClean="0"/>
              <a:t>System.gc</a:t>
            </a:r>
            <a:r>
              <a:rPr lang="en-US" dirty="0" smtClean="0"/>
              <a:t> ();</a:t>
            </a:r>
          </a:p>
          <a:p>
            <a:r>
              <a:rPr lang="en-US" dirty="0" smtClean="0"/>
              <a:t>       }</a:t>
            </a:r>
          </a:p>
          <a:p>
            <a:r>
              <a:rPr lang="en-US" dirty="0" smtClean="0"/>
              <a:t>   }</a:t>
            </a:r>
          </a:p>
          <a:p>
            <a:r>
              <a:rPr lang="en-US" dirty="0" smtClean="0"/>
              <a: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ChangeArrowheads="1"/>
          </p:cNvSpPr>
          <p:nvPr>
            <p:ph type="title"/>
          </p:nvPr>
        </p:nvSpPr>
        <p:spPr>
          <a:xfrm>
            <a:off x="457200" y="274638"/>
            <a:ext cx="4572000" cy="1143000"/>
          </a:xfrm>
        </p:spPr>
        <p:txBody>
          <a:bodyPr/>
          <a:lstStyle/>
          <a:p>
            <a:r>
              <a:rPr lang="en-US" dirty="0"/>
              <a:t>Charge</a:t>
            </a:r>
          </a:p>
        </p:txBody>
      </p:sp>
      <p:sp>
        <p:nvSpPr>
          <p:cNvPr id="841731" name="Rectangle 3"/>
          <p:cNvSpPr>
            <a:spLocks noGrp="1" noChangeArrowheads="1"/>
          </p:cNvSpPr>
          <p:nvPr>
            <p:ph type="body" idx="1"/>
          </p:nvPr>
        </p:nvSpPr>
        <p:spPr>
          <a:xfrm>
            <a:off x="436366" y="1375484"/>
            <a:ext cx="4349750" cy="4754563"/>
          </a:xfrm>
        </p:spPr>
        <p:txBody>
          <a:bodyPr>
            <a:normAutofit fontScale="92500" lnSpcReduction="10000"/>
          </a:bodyPr>
          <a:lstStyle/>
          <a:p>
            <a:pPr>
              <a:lnSpc>
                <a:spcPct val="90000"/>
              </a:lnSpc>
              <a:buNone/>
            </a:pPr>
            <a:r>
              <a:rPr lang="en-US" b="1" dirty="0"/>
              <a:t>In Java:</a:t>
            </a:r>
            <a:r>
              <a:rPr lang="en-US" dirty="0"/>
              <a:t> be happy you have a garbage collector to clean up for you</a:t>
            </a:r>
          </a:p>
          <a:p>
            <a:pPr>
              <a:lnSpc>
                <a:spcPct val="90000"/>
              </a:lnSpc>
              <a:buNone/>
            </a:pPr>
            <a:r>
              <a:rPr lang="en-US" b="1" dirty="0"/>
              <a:t>In C/C++: </a:t>
            </a:r>
            <a:r>
              <a:rPr lang="en-US" dirty="0"/>
              <a:t>need to </a:t>
            </a:r>
            <a:r>
              <a:rPr lang="en-US" dirty="0" err="1"/>
              <a:t>deallocate</a:t>
            </a:r>
            <a:r>
              <a:rPr lang="en-US" dirty="0"/>
              <a:t> storage explicitly</a:t>
            </a:r>
          </a:p>
          <a:p>
            <a:pPr lvl="1">
              <a:lnSpc>
                <a:spcPct val="90000"/>
              </a:lnSpc>
              <a:buNone/>
            </a:pPr>
            <a:r>
              <a:rPr lang="en-US" dirty="0" smtClean="0"/>
              <a:t>	Why </a:t>
            </a:r>
            <a:r>
              <a:rPr lang="en-US" dirty="0"/>
              <a:t>is it hard to write a garbage collector for C? </a:t>
            </a:r>
          </a:p>
          <a:p>
            <a:pPr>
              <a:lnSpc>
                <a:spcPct val="90000"/>
              </a:lnSpc>
              <a:buNone/>
            </a:pPr>
            <a:r>
              <a:rPr lang="en-US" b="1" dirty="0"/>
              <a:t>In the real world:</a:t>
            </a:r>
            <a:r>
              <a:rPr lang="en-US" dirty="0"/>
              <a:t> clean up after yourself and others!</a:t>
            </a:r>
          </a:p>
        </p:txBody>
      </p:sp>
      <p:pic>
        <p:nvPicPr>
          <p:cNvPr id="841732" name="Picture 4" descr="gcers"/>
          <p:cNvPicPr>
            <a:picLocks noGrp="1" noChangeAspect="1" noChangeArrowheads="1"/>
          </p:cNvPicPr>
          <p:nvPr>
            <p:ph idx="4294967295"/>
          </p:nvPr>
        </p:nvPicPr>
        <p:blipFill>
          <a:blip r:embed="rId2" cstate="print"/>
          <a:srcRect l="47487"/>
          <a:stretch>
            <a:fillRect/>
          </a:stretch>
        </p:blipFill>
        <p:spPr>
          <a:xfrm>
            <a:off x="5015345" y="312153"/>
            <a:ext cx="3962400" cy="5659721"/>
          </a:xfrm>
          <a:noFill/>
          <a:ln/>
        </p:spPr>
      </p:pic>
      <p:sp>
        <p:nvSpPr>
          <p:cNvPr id="841733" name="Text Box 5"/>
          <p:cNvSpPr txBox="1">
            <a:spLocks noChangeArrowheads="1"/>
          </p:cNvSpPr>
          <p:nvPr/>
        </p:nvSpPr>
        <p:spPr bwMode="auto">
          <a:xfrm>
            <a:off x="6151995" y="6057795"/>
            <a:ext cx="2530475" cy="579438"/>
          </a:xfrm>
          <a:prstGeom prst="rect">
            <a:avLst/>
          </a:prstGeom>
          <a:noFill/>
          <a:ln w="31750">
            <a:noFill/>
            <a:miter lim="800000"/>
            <a:headEnd/>
            <a:tailEnd/>
          </a:ln>
          <a:effectLst/>
        </p:spPr>
        <p:txBody>
          <a:bodyPr>
            <a:spAutoFit/>
          </a:bodyPr>
          <a:lstStyle/>
          <a:p>
            <a:pPr algn="ctr"/>
            <a:r>
              <a:rPr lang="en-US" b="1" dirty="0"/>
              <a:t>Garbage Collectors</a:t>
            </a:r>
          </a:p>
          <a:p>
            <a:pPr algn="ctr"/>
            <a:r>
              <a:rPr lang="en-US" sz="1400" dirty="0"/>
              <a:t>(COAX, Seoul, 18 June 2002)</a:t>
            </a:r>
          </a:p>
        </p:txBody>
      </p:sp>
      <p:sp>
        <p:nvSpPr>
          <p:cNvPr id="9" name="TextBox 8"/>
          <p:cNvSpPr txBox="1"/>
          <p:nvPr/>
        </p:nvSpPr>
        <p:spPr>
          <a:xfrm>
            <a:off x="791598" y="5755304"/>
            <a:ext cx="3097130"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b="1" dirty="0" smtClean="0"/>
              <a:t>Keep working on your projects</a:t>
            </a:r>
          </a:p>
          <a:p>
            <a:r>
              <a:rPr lang="en-US" b="1" dirty="0" smtClean="0"/>
              <a:t>Exam 2 out Thursday</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ChangeArrowheads="1"/>
          </p:cNvSpPr>
          <p:nvPr>
            <p:ph type="title"/>
          </p:nvPr>
        </p:nvSpPr>
        <p:spPr/>
        <p:txBody>
          <a:bodyPr/>
          <a:lstStyle/>
          <a:p>
            <a:r>
              <a:rPr lang="en-US"/>
              <a:t>Stack and Heap Review</a:t>
            </a:r>
          </a:p>
        </p:txBody>
      </p:sp>
      <p:sp>
        <p:nvSpPr>
          <p:cNvPr id="806915" name="Text Box 3"/>
          <p:cNvSpPr txBox="1">
            <a:spLocks noChangeArrowheads="1"/>
          </p:cNvSpPr>
          <p:nvPr/>
        </p:nvSpPr>
        <p:spPr bwMode="auto">
          <a:xfrm>
            <a:off x="152400" y="1676400"/>
            <a:ext cx="4775200" cy="3144838"/>
          </a:xfrm>
          <a:prstGeom prst="rect">
            <a:avLst/>
          </a:prstGeom>
          <a:noFill/>
          <a:ln w="31750">
            <a:solidFill>
              <a:srgbClr val="339966"/>
            </a:solidFill>
            <a:miter lim="800000"/>
            <a:headEnd/>
            <a:tailEnd/>
          </a:ln>
          <a:effectLst/>
        </p:spPr>
        <p:txBody>
          <a:bodyPr>
            <a:spAutoFit/>
          </a:bodyPr>
          <a:lstStyle/>
          <a:p>
            <a:pPr algn="l"/>
            <a:r>
              <a:rPr lang="en-US" dirty="0"/>
              <a:t>public class Strings {</a:t>
            </a:r>
          </a:p>
          <a:p>
            <a:pPr algn="l"/>
            <a:r>
              <a:rPr lang="en-US" dirty="0"/>
              <a:t>    public static void test () {</a:t>
            </a:r>
          </a:p>
          <a:p>
            <a:pPr algn="l"/>
            <a:r>
              <a:rPr lang="en-US" dirty="0"/>
              <a:t>        </a:t>
            </a:r>
            <a:r>
              <a:rPr lang="en-US" dirty="0" err="1"/>
              <a:t>StringBuffer</a:t>
            </a:r>
            <a:r>
              <a:rPr lang="en-US" dirty="0"/>
              <a:t> </a:t>
            </a:r>
            <a:r>
              <a:rPr lang="en-US" dirty="0" err="1"/>
              <a:t>sb</a:t>
            </a:r>
            <a:r>
              <a:rPr lang="en-US" dirty="0"/>
              <a:t> = new </a:t>
            </a:r>
            <a:r>
              <a:rPr lang="en-US" dirty="0" err="1"/>
              <a:t>StringBuffer</a:t>
            </a:r>
            <a:r>
              <a:rPr lang="en-US" dirty="0"/>
              <a:t> 		("hello"); </a:t>
            </a:r>
          </a:p>
          <a:p>
            <a:pPr algn="l"/>
            <a:r>
              <a:rPr lang="en-US" dirty="0"/>
              <a:t>    }</a:t>
            </a:r>
          </a:p>
          <a:p>
            <a:pPr algn="l"/>
            <a:endParaRPr lang="en-US" dirty="0"/>
          </a:p>
          <a:p>
            <a:pPr algn="l"/>
            <a:r>
              <a:rPr lang="en-US" dirty="0"/>
              <a:t>    static public void main (String </a:t>
            </a:r>
            <a:r>
              <a:rPr lang="en-US" dirty="0" err="1"/>
              <a:t>args</a:t>
            </a:r>
            <a:r>
              <a:rPr lang="en-US" dirty="0"/>
              <a:t>[]) {</a:t>
            </a:r>
          </a:p>
          <a:p>
            <a:pPr algn="l"/>
            <a:r>
              <a:rPr lang="en-US" dirty="0"/>
              <a:t>         test ();</a:t>
            </a:r>
          </a:p>
          <a:p>
            <a:pPr algn="l"/>
            <a:r>
              <a:rPr lang="en-US" dirty="0"/>
              <a:t>         test ();</a:t>
            </a:r>
          </a:p>
          <a:p>
            <a:pPr algn="l"/>
            <a:r>
              <a:rPr lang="en-US" dirty="0"/>
              <a:t>    }</a:t>
            </a:r>
          </a:p>
          <a:p>
            <a:pPr algn="l"/>
            <a:r>
              <a:rPr lang="en-US" dirty="0"/>
              <a:t>}</a:t>
            </a:r>
          </a:p>
        </p:txBody>
      </p:sp>
      <p:sp>
        <p:nvSpPr>
          <p:cNvPr id="806916" name="Rectangle 4"/>
          <p:cNvSpPr>
            <a:spLocks noChangeArrowheads="1"/>
          </p:cNvSpPr>
          <p:nvPr/>
        </p:nvSpPr>
        <p:spPr bwMode="auto">
          <a:xfrm>
            <a:off x="5562600" y="1828800"/>
            <a:ext cx="1160463" cy="2895600"/>
          </a:xfrm>
          <a:prstGeom prst="rect">
            <a:avLst/>
          </a:prstGeom>
          <a:noFill/>
          <a:ln w="31750">
            <a:solidFill>
              <a:schemeClr val="accent2"/>
            </a:solidFill>
            <a:miter lim="800000"/>
            <a:headEnd/>
            <a:tailEnd/>
          </a:ln>
          <a:effectLst/>
        </p:spPr>
        <p:txBody>
          <a:bodyPr anchor="ctr">
            <a:spAutoFit/>
          </a:bodyPr>
          <a:lstStyle/>
          <a:p>
            <a:endParaRPr lang="en-US"/>
          </a:p>
        </p:txBody>
      </p:sp>
      <p:sp>
        <p:nvSpPr>
          <p:cNvPr id="806917" name="Line 5"/>
          <p:cNvSpPr>
            <a:spLocks noChangeShapeType="1"/>
          </p:cNvSpPr>
          <p:nvPr/>
        </p:nvSpPr>
        <p:spPr bwMode="auto">
          <a:xfrm>
            <a:off x="5562600" y="3581400"/>
            <a:ext cx="1160463" cy="0"/>
          </a:xfrm>
          <a:prstGeom prst="line">
            <a:avLst/>
          </a:prstGeom>
          <a:noFill/>
          <a:ln w="31750">
            <a:solidFill>
              <a:schemeClr val="accent2"/>
            </a:solidFill>
            <a:round/>
            <a:headEnd/>
            <a:tailEnd/>
          </a:ln>
          <a:effectLst/>
        </p:spPr>
        <p:txBody>
          <a:bodyPr>
            <a:spAutoFit/>
          </a:bodyPr>
          <a:lstStyle/>
          <a:p>
            <a:endParaRPr lang="en-US"/>
          </a:p>
        </p:txBody>
      </p:sp>
      <p:sp>
        <p:nvSpPr>
          <p:cNvPr id="806918" name="Text Box 6"/>
          <p:cNvSpPr txBox="1">
            <a:spLocks noChangeArrowheads="1"/>
          </p:cNvSpPr>
          <p:nvPr/>
        </p:nvSpPr>
        <p:spPr bwMode="auto">
          <a:xfrm>
            <a:off x="4975225" y="3092450"/>
            <a:ext cx="539750" cy="519113"/>
          </a:xfrm>
          <a:prstGeom prst="rect">
            <a:avLst/>
          </a:prstGeom>
          <a:noFill/>
          <a:ln w="31750">
            <a:noFill/>
            <a:miter lim="800000"/>
            <a:headEnd/>
            <a:tailEnd/>
          </a:ln>
          <a:effectLst/>
        </p:spPr>
        <p:txBody>
          <a:bodyPr wrap="none">
            <a:spAutoFit/>
          </a:bodyPr>
          <a:lstStyle/>
          <a:p>
            <a:pPr algn="l"/>
            <a:r>
              <a:rPr lang="en-US" sz="2800">
                <a:latin typeface="Tahoma" pitchFamily="34" charset="0"/>
              </a:rPr>
              <a:t>sb</a:t>
            </a:r>
          </a:p>
        </p:txBody>
      </p:sp>
      <p:sp>
        <p:nvSpPr>
          <p:cNvPr id="806919" name="Text Box 7"/>
          <p:cNvSpPr txBox="1">
            <a:spLocks noChangeArrowheads="1"/>
          </p:cNvSpPr>
          <p:nvPr/>
        </p:nvSpPr>
        <p:spPr bwMode="auto">
          <a:xfrm>
            <a:off x="6921500" y="3276600"/>
            <a:ext cx="2189189" cy="369332"/>
          </a:xfrm>
          <a:prstGeom prst="rect">
            <a:avLst/>
          </a:prstGeom>
          <a:noFill/>
          <a:ln w="31750">
            <a:noFill/>
            <a:miter lim="800000"/>
            <a:headEnd/>
            <a:tailEnd/>
          </a:ln>
          <a:effectLst/>
        </p:spPr>
        <p:txBody>
          <a:bodyPr wrap="none">
            <a:spAutoFit/>
          </a:bodyPr>
          <a:lstStyle/>
          <a:p>
            <a:pPr algn="l"/>
            <a:r>
              <a:rPr lang="en-US" dirty="0" err="1"/>
              <a:t>java.lang.StringBuffer</a:t>
            </a:r>
            <a:endParaRPr lang="en-US" dirty="0"/>
          </a:p>
        </p:txBody>
      </p:sp>
      <p:sp>
        <p:nvSpPr>
          <p:cNvPr id="806920" name="Line 8"/>
          <p:cNvSpPr>
            <a:spLocks noChangeShapeType="1"/>
          </p:cNvSpPr>
          <p:nvPr/>
        </p:nvSpPr>
        <p:spPr bwMode="auto">
          <a:xfrm>
            <a:off x="6494463" y="3276600"/>
            <a:ext cx="685800" cy="533400"/>
          </a:xfrm>
          <a:prstGeom prst="line">
            <a:avLst/>
          </a:prstGeom>
          <a:noFill/>
          <a:ln w="31750">
            <a:solidFill>
              <a:schemeClr val="accent2"/>
            </a:solidFill>
            <a:round/>
            <a:headEnd/>
            <a:tailEnd type="triangle" w="med" len="med"/>
          </a:ln>
          <a:effectLst/>
        </p:spPr>
        <p:txBody>
          <a:bodyPr wrap="none">
            <a:spAutoFit/>
          </a:bodyPr>
          <a:lstStyle/>
          <a:p>
            <a:endParaRPr lang="en-US"/>
          </a:p>
        </p:txBody>
      </p:sp>
      <p:sp>
        <p:nvSpPr>
          <p:cNvPr id="806921" name="Oval 9"/>
          <p:cNvSpPr>
            <a:spLocks noChangeArrowheads="1"/>
          </p:cNvSpPr>
          <p:nvPr/>
        </p:nvSpPr>
        <p:spPr bwMode="auto">
          <a:xfrm>
            <a:off x="7105650" y="3654425"/>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6922" name="Line 10"/>
          <p:cNvSpPr>
            <a:spLocks noChangeShapeType="1"/>
          </p:cNvSpPr>
          <p:nvPr/>
        </p:nvSpPr>
        <p:spPr bwMode="auto">
          <a:xfrm>
            <a:off x="5562600" y="3124200"/>
            <a:ext cx="1160463" cy="0"/>
          </a:xfrm>
          <a:prstGeom prst="line">
            <a:avLst/>
          </a:prstGeom>
          <a:noFill/>
          <a:ln w="31750">
            <a:solidFill>
              <a:schemeClr val="accent2"/>
            </a:solidFill>
            <a:round/>
            <a:headEnd/>
            <a:tailEnd/>
          </a:ln>
          <a:effectLst/>
        </p:spPr>
        <p:txBody>
          <a:bodyPr>
            <a:spAutoFit/>
          </a:bodyPr>
          <a:lstStyle/>
          <a:p>
            <a:endParaRPr lang="en-US"/>
          </a:p>
        </p:txBody>
      </p:sp>
      <p:sp>
        <p:nvSpPr>
          <p:cNvPr id="806923" name="Text Box 11"/>
          <p:cNvSpPr txBox="1">
            <a:spLocks noChangeArrowheads="1"/>
          </p:cNvSpPr>
          <p:nvPr/>
        </p:nvSpPr>
        <p:spPr bwMode="auto">
          <a:xfrm>
            <a:off x="5791200" y="1371600"/>
            <a:ext cx="755650" cy="366713"/>
          </a:xfrm>
          <a:prstGeom prst="rect">
            <a:avLst/>
          </a:prstGeom>
          <a:noFill/>
          <a:ln w="31750">
            <a:noFill/>
            <a:miter lim="800000"/>
            <a:headEnd/>
            <a:tailEnd/>
          </a:ln>
          <a:effectLst/>
        </p:spPr>
        <p:txBody>
          <a:bodyPr wrap="none">
            <a:spAutoFit/>
          </a:bodyPr>
          <a:lstStyle/>
          <a:p>
            <a:r>
              <a:rPr lang="en-US"/>
              <a:t>Stack</a:t>
            </a:r>
          </a:p>
        </p:txBody>
      </p:sp>
      <p:sp>
        <p:nvSpPr>
          <p:cNvPr id="806924" name="Text Box 12"/>
          <p:cNvSpPr txBox="1">
            <a:spLocks noChangeArrowheads="1"/>
          </p:cNvSpPr>
          <p:nvPr/>
        </p:nvSpPr>
        <p:spPr bwMode="auto">
          <a:xfrm>
            <a:off x="7556500" y="1335088"/>
            <a:ext cx="730250" cy="366712"/>
          </a:xfrm>
          <a:prstGeom prst="rect">
            <a:avLst/>
          </a:prstGeom>
          <a:noFill/>
          <a:ln w="31750">
            <a:noFill/>
            <a:miter lim="800000"/>
            <a:headEnd/>
            <a:tailEnd/>
          </a:ln>
          <a:effectLst/>
        </p:spPr>
        <p:txBody>
          <a:bodyPr wrap="none">
            <a:spAutoFit/>
          </a:bodyPr>
          <a:lstStyle/>
          <a:p>
            <a:r>
              <a:rPr lang="en-US"/>
              <a:t>Heap</a:t>
            </a:r>
          </a:p>
        </p:txBody>
      </p:sp>
      <p:sp>
        <p:nvSpPr>
          <p:cNvPr id="806925" name="Line 13"/>
          <p:cNvSpPr>
            <a:spLocks noChangeShapeType="1"/>
          </p:cNvSpPr>
          <p:nvPr/>
        </p:nvSpPr>
        <p:spPr bwMode="auto">
          <a:xfrm>
            <a:off x="350838" y="2854325"/>
            <a:ext cx="5334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806926" name="Text Box 14"/>
          <p:cNvSpPr txBox="1">
            <a:spLocks noChangeArrowheads="1"/>
          </p:cNvSpPr>
          <p:nvPr/>
        </p:nvSpPr>
        <p:spPr bwMode="auto">
          <a:xfrm>
            <a:off x="76200" y="2681288"/>
            <a:ext cx="349250" cy="366712"/>
          </a:xfrm>
          <a:prstGeom prst="rect">
            <a:avLst/>
          </a:prstGeom>
          <a:noFill/>
          <a:ln w="31750">
            <a:noFill/>
            <a:miter lim="800000"/>
            <a:headEnd/>
            <a:tailEnd/>
          </a:ln>
          <a:effectLst/>
        </p:spPr>
        <p:txBody>
          <a:bodyPr wrap="none">
            <a:spAutoFit/>
          </a:bodyPr>
          <a:lstStyle/>
          <a:p>
            <a:r>
              <a:rPr lang="en-US" b="1">
                <a:solidFill>
                  <a:srgbClr val="0000CC"/>
                </a:solidFill>
              </a:rPr>
              <a:t>B</a:t>
            </a:r>
          </a:p>
        </p:txBody>
      </p:sp>
      <p:sp>
        <p:nvSpPr>
          <p:cNvPr id="806927" name="Line 15"/>
          <p:cNvSpPr>
            <a:spLocks noChangeShapeType="1"/>
          </p:cNvSpPr>
          <p:nvPr/>
        </p:nvSpPr>
        <p:spPr bwMode="auto">
          <a:xfrm>
            <a:off x="514350" y="3951288"/>
            <a:ext cx="5334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806928" name="Text Box 16"/>
          <p:cNvSpPr txBox="1">
            <a:spLocks noChangeArrowheads="1"/>
          </p:cNvSpPr>
          <p:nvPr/>
        </p:nvSpPr>
        <p:spPr bwMode="auto">
          <a:xfrm>
            <a:off x="258763" y="3778250"/>
            <a:ext cx="311150" cy="366713"/>
          </a:xfrm>
          <a:prstGeom prst="rect">
            <a:avLst/>
          </a:prstGeom>
          <a:noFill/>
          <a:ln w="31750">
            <a:noFill/>
            <a:miter lim="800000"/>
            <a:headEnd/>
            <a:tailEnd/>
          </a:ln>
          <a:effectLst/>
        </p:spPr>
        <p:txBody>
          <a:bodyPr wrap="none">
            <a:spAutoFit/>
          </a:bodyPr>
          <a:lstStyle/>
          <a:p>
            <a:r>
              <a:rPr lang="en-US" b="1">
                <a:solidFill>
                  <a:srgbClr val="0000CC"/>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06918"/>
                                        </p:tgtEl>
                                        <p:attrNameLst>
                                          <p:attrName>ppt_x</p:attrName>
                                        </p:attrNameLst>
                                      </p:cBhvr>
                                      <p:tavLst>
                                        <p:tav tm="0">
                                          <p:val>
                                            <p:strVal val="ppt_x"/>
                                          </p:val>
                                        </p:tav>
                                        <p:tav tm="100000">
                                          <p:val>
                                            <p:strVal val="ppt_x"/>
                                          </p:val>
                                        </p:tav>
                                      </p:tavLst>
                                    </p:anim>
                                    <p:anim calcmode="lin" valueType="num">
                                      <p:cBhvr additive="base">
                                        <p:cTn id="7" dur="500"/>
                                        <p:tgtEl>
                                          <p:spTgt spid="806918"/>
                                        </p:tgtEl>
                                        <p:attrNameLst>
                                          <p:attrName>ppt_y</p:attrName>
                                        </p:attrNameLst>
                                      </p:cBhvr>
                                      <p:tavLst>
                                        <p:tav tm="0">
                                          <p:val>
                                            <p:strVal val="ppt_y"/>
                                          </p:val>
                                        </p:tav>
                                        <p:tav tm="100000">
                                          <p:val>
                                            <p:strVal val="1+ppt_h/2"/>
                                          </p:val>
                                        </p:tav>
                                      </p:tavLst>
                                    </p:anim>
                                    <p:set>
                                      <p:cBhvr>
                                        <p:cTn id="8" dur="1" fill="hold">
                                          <p:stCondLst>
                                            <p:cond delay="499"/>
                                          </p:stCondLst>
                                        </p:cTn>
                                        <p:tgtEl>
                                          <p:spTgt spid="806918"/>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806920"/>
                                        </p:tgtEl>
                                        <p:attrNameLst>
                                          <p:attrName>ppt_x</p:attrName>
                                        </p:attrNameLst>
                                      </p:cBhvr>
                                      <p:tavLst>
                                        <p:tav tm="0">
                                          <p:val>
                                            <p:strVal val="ppt_x"/>
                                          </p:val>
                                        </p:tav>
                                        <p:tav tm="100000">
                                          <p:val>
                                            <p:strVal val="ppt_x"/>
                                          </p:val>
                                        </p:tav>
                                      </p:tavLst>
                                    </p:anim>
                                    <p:anim calcmode="lin" valueType="num">
                                      <p:cBhvr additive="base">
                                        <p:cTn id="11" dur="500"/>
                                        <p:tgtEl>
                                          <p:spTgt spid="806920"/>
                                        </p:tgtEl>
                                        <p:attrNameLst>
                                          <p:attrName>ppt_y</p:attrName>
                                        </p:attrNameLst>
                                      </p:cBhvr>
                                      <p:tavLst>
                                        <p:tav tm="0">
                                          <p:val>
                                            <p:strVal val="ppt_y"/>
                                          </p:val>
                                        </p:tav>
                                        <p:tav tm="100000">
                                          <p:val>
                                            <p:strVal val="1+ppt_h/2"/>
                                          </p:val>
                                        </p:tav>
                                      </p:tavLst>
                                    </p:anim>
                                    <p:set>
                                      <p:cBhvr>
                                        <p:cTn id="12" dur="1" fill="hold">
                                          <p:stCondLst>
                                            <p:cond delay="499"/>
                                          </p:stCondLst>
                                        </p:cTn>
                                        <p:tgtEl>
                                          <p:spTgt spid="8069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6918" grpId="0"/>
      <p:bldP spid="8069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p:txBody>
          <a:bodyPr/>
          <a:lstStyle/>
          <a:p>
            <a:r>
              <a:rPr lang="en-US"/>
              <a:t>Garbage Heap</a:t>
            </a:r>
          </a:p>
        </p:txBody>
      </p:sp>
      <p:sp>
        <p:nvSpPr>
          <p:cNvPr id="807939" name="Text Box 3"/>
          <p:cNvSpPr txBox="1">
            <a:spLocks noChangeArrowheads="1"/>
          </p:cNvSpPr>
          <p:nvPr/>
        </p:nvSpPr>
        <p:spPr bwMode="auto">
          <a:xfrm>
            <a:off x="152400" y="1676400"/>
            <a:ext cx="4775200" cy="2870200"/>
          </a:xfrm>
          <a:prstGeom prst="rect">
            <a:avLst/>
          </a:prstGeom>
          <a:noFill/>
          <a:ln w="31750">
            <a:solidFill>
              <a:srgbClr val="339966"/>
            </a:solidFill>
            <a:miter lim="800000"/>
            <a:headEnd/>
            <a:tailEnd/>
          </a:ln>
          <a:effectLst/>
        </p:spPr>
        <p:txBody>
          <a:bodyPr>
            <a:spAutoFit/>
          </a:bodyPr>
          <a:lstStyle/>
          <a:p>
            <a:pPr algn="l"/>
            <a:r>
              <a:rPr lang="en-US" dirty="0"/>
              <a:t>public class Strings {</a:t>
            </a:r>
          </a:p>
          <a:p>
            <a:pPr algn="l"/>
            <a:r>
              <a:rPr lang="en-US" dirty="0"/>
              <a:t>    public static void test () {</a:t>
            </a:r>
          </a:p>
          <a:p>
            <a:pPr algn="l"/>
            <a:r>
              <a:rPr lang="en-US" dirty="0"/>
              <a:t>        </a:t>
            </a:r>
            <a:r>
              <a:rPr lang="en-US" dirty="0" err="1"/>
              <a:t>StringBuffer</a:t>
            </a:r>
            <a:r>
              <a:rPr lang="en-US" dirty="0"/>
              <a:t> </a:t>
            </a:r>
            <a:r>
              <a:rPr lang="en-US" dirty="0" err="1"/>
              <a:t>sb</a:t>
            </a:r>
            <a:r>
              <a:rPr lang="en-US" dirty="0"/>
              <a:t> = new </a:t>
            </a:r>
            <a:r>
              <a:rPr lang="en-US" dirty="0" err="1"/>
              <a:t>StringBuffer</a:t>
            </a:r>
            <a:r>
              <a:rPr lang="en-US" dirty="0"/>
              <a:t> 		("hello"); </a:t>
            </a:r>
          </a:p>
          <a:p>
            <a:pPr algn="l"/>
            <a:r>
              <a:rPr lang="en-US" dirty="0"/>
              <a:t>    }</a:t>
            </a:r>
          </a:p>
          <a:p>
            <a:pPr algn="l"/>
            <a:endParaRPr lang="en-US" dirty="0"/>
          </a:p>
          <a:p>
            <a:pPr algn="l"/>
            <a:r>
              <a:rPr lang="en-US" dirty="0"/>
              <a:t>    static public void main (String </a:t>
            </a:r>
            <a:r>
              <a:rPr lang="en-US" dirty="0" err="1"/>
              <a:t>args</a:t>
            </a:r>
            <a:r>
              <a:rPr lang="en-US" dirty="0"/>
              <a:t>[]) {</a:t>
            </a:r>
          </a:p>
          <a:p>
            <a:pPr algn="l"/>
            <a:r>
              <a:rPr lang="en-US" dirty="0"/>
              <a:t>         while (true) test ();</a:t>
            </a:r>
          </a:p>
          <a:p>
            <a:pPr algn="l"/>
            <a:r>
              <a:rPr lang="en-US" dirty="0"/>
              <a:t>    }</a:t>
            </a:r>
          </a:p>
          <a:p>
            <a:pPr algn="l"/>
            <a:r>
              <a:rPr lang="en-US" dirty="0"/>
              <a:t>}</a:t>
            </a:r>
          </a:p>
        </p:txBody>
      </p:sp>
      <p:sp>
        <p:nvSpPr>
          <p:cNvPr id="807940" name="Rectangle 4"/>
          <p:cNvSpPr>
            <a:spLocks noChangeArrowheads="1"/>
          </p:cNvSpPr>
          <p:nvPr/>
        </p:nvSpPr>
        <p:spPr bwMode="auto">
          <a:xfrm>
            <a:off x="5562600" y="1828800"/>
            <a:ext cx="1160463" cy="2895600"/>
          </a:xfrm>
          <a:prstGeom prst="rect">
            <a:avLst/>
          </a:prstGeom>
          <a:noFill/>
          <a:ln w="31750">
            <a:solidFill>
              <a:schemeClr val="accent2"/>
            </a:solidFill>
            <a:miter lim="800000"/>
            <a:headEnd/>
            <a:tailEnd/>
          </a:ln>
          <a:effectLst/>
        </p:spPr>
        <p:txBody>
          <a:bodyPr anchor="ctr">
            <a:spAutoFit/>
          </a:bodyPr>
          <a:lstStyle/>
          <a:p>
            <a:endParaRPr lang="en-US"/>
          </a:p>
        </p:txBody>
      </p:sp>
      <p:sp>
        <p:nvSpPr>
          <p:cNvPr id="807941" name="Oval 5"/>
          <p:cNvSpPr>
            <a:spLocks noChangeArrowheads="1"/>
          </p:cNvSpPr>
          <p:nvPr/>
        </p:nvSpPr>
        <p:spPr bwMode="auto">
          <a:xfrm>
            <a:off x="7105650" y="3654425"/>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42" name="Line 6"/>
          <p:cNvSpPr>
            <a:spLocks noChangeShapeType="1"/>
          </p:cNvSpPr>
          <p:nvPr/>
        </p:nvSpPr>
        <p:spPr bwMode="auto">
          <a:xfrm>
            <a:off x="5562600" y="3124200"/>
            <a:ext cx="1160463" cy="0"/>
          </a:xfrm>
          <a:prstGeom prst="line">
            <a:avLst/>
          </a:prstGeom>
          <a:noFill/>
          <a:ln w="31750">
            <a:solidFill>
              <a:schemeClr val="accent2"/>
            </a:solidFill>
            <a:round/>
            <a:headEnd/>
            <a:tailEnd/>
          </a:ln>
          <a:effectLst/>
        </p:spPr>
        <p:txBody>
          <a:bodyPr>
            <a:spAutoFit/>
          </a:bodyPr>
          <a:lstStyle/>
          <a:p>
            <a:endParaRPr lang="en-US"/>
          </a:p>
        </p:txBody>
      </p:sp>
      <p:sp>
        <p:nvSpPr>
          <p:cNvPr id="807943" name="Text Box 7"/>
          <p:cNvSpPr txBox="1">
            <a:spLocks noChangeArrowheads="1"/>
          </p:cNvSpPr>
          <p:nvPr/>
        </p:nvSpPr>
        <p:spPr bwMode="auto">
          <a:xfrm>
            <a:off x="5791200" y="1371600"/>
            <a:ext cx="755650" cy="366713"/>
          </a:xfrm>
          <a:prstGeom prst="rect">
            <a:avLst/>
          </a:prstGeom>
          <a:noFill/>
          <a:ln w="31750">
            <a:noFill/>
            <a:miter lim="800000"/>
            <a:headEnd/>
            <a:tailEnd/>
          </a:ln>
          <a:effectLst/>
        </p:spPr>
        <p:txBody>
          <a:bodyPr wrap="none">
            <a:spAutoFit/>
          </a:bodyPr>
          <a:lstStyle/>
          <a:p>
            <a:r>
              <a:rPr lang="en-US"/>
              <a:t>Stack</a:t>
            </a:r>
          </a:p>
        </p:txBody>
      </p:sp>
      <p:sp>
        <p:nvSpPr>
          <p:cNvPr id="807944" name="Text Box 8"/>
          <p:cNvSpPr txBox="1">
            <a:spLocks noChangeArrowheads="1"/>
          </p:cNvSpPr>
          <p:nvPr/>
        </p:nvSpPr>
        <p:spPr bwMode="auto">
          <a:xfrm>
            <a:off x="7556500" y="1335088"/>
            <a:ext cx="730250" cy="366712"/>
          </a:xfrm>
          <a:prstGeom prst="rect">
            <a:avLst/>
          </a:prstGeom>
          <a:noFill/>
          <a:ln w="31750">
            <a:noFill/>
            <a:miter lim="800000"/>
            <a:headEnd/>
            <a:tailEnd/>
          </a:ln>
          <a:effectLst/>
        </p:spPr>
        <p:txBody>
          <a:bodyPr wrap="none">
            <a:spAutoFit/>
          </a:bodyPr>
          <a:lstStyle/>
          <a:p>
            <a:r>
              <a:rPr lang="en-US"/>
              <a:t>Heap</a:t>
            </a:r>
          </a:p>
        </p:txBody>
      </p:sp>
      <p:sp>
        <p:nvSpPr>
          <p:cNvPr id="807945" name="Oval 9"/>
          <p:cNvSpPr>
            <a:spLocks noChangeArrowheads="1"/>
          </p:cNvSpPr>
          <p:nvPr/>
        </p:nvSpPr>
        <p:spPr bwMode="auto">
          <a:xfrm>
            <a:off x="7258050" y="3806825"/>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46" name="Oval 10"/>
          <p:cNvSpPr>
            <a:spLocks noChangeArrowheads="1"/>
          </p:cNvSpPr>
          <p:nvPr/>
        </p:nvSpPr>
        <p:spPr bwMode="auto">
          <a:xfrm>
            <a:off x="7410450" y="3959225"/>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47" name="Oval 11"/>
          <p:cNvSpPr>
            <a:spLocks noChangeArrowheads="1"/>
          </p:cNvSpPr>
          <p:nvPr/>
        </p:nvSpPr>
        <p:spPr bwMode="auto">
          <a:xfrm>
            <a:off x="7562850" y="4111625"/>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48" name="Oval 12"/>
          <p:cNvSpPr>
            <a:spLocks noChangeArrowheads="1"/>
          </p:cNvSpPr>
          <p:nvPr/>
        </p:nvSpPr>
        <p:spPr bwMode="auto">
          <a:xfrm>
            <a:off x="6477000" y="52070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49" name="Oval 13"/>
          <p:cNvSpPr>
            <a:spLocks noChangeArrowheads="1"/>
          </p:cNvSpPr>
          <p:nvPr/>
        </p:nvSpPr>
        <p:spPr bwMode="auto">
          <a:xfrm>
            <a:off x="4305300" y="50292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50" name="Oval 14"/>
          <p:cNvSpPr>
            <a:spLocks noChangeArrowheads="1"/>
          </p:cNvSpPr>
          <p:nvPr/>
        </p:nvSpPr>
        <p:spPr bwMode="auto">
          <a:xfrm>
            <a:off x="5202238" y="49022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51" name="Oval 15"/>
          <p:cNvSpPr>
            <a:spLocks noChangeArrowheads="1"/>
          </p:cNvSpPr>
          <p:nvPr/>
        </p:nvSpPr>
        <p:spPr bwMode="auto">
          <a:xfrm>
            <a:off x="6099175" y="47752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52" name="Oval 16"/>
          <p:cNvSpPr>
            <a:spLocks noChangeArrowheads="1"/>
          </p:cNvSpPr>
          <p:nvPr/>
        </p:nvSpPr>
        <p:spPr bwMode="auto">
          <a:xfrm>
            <a:off x="6996113" y="46482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53" name="Oval 17"/>
          <p:cNvSpPr>
            <a:spLocks noChangeArrowheads="1"/>
          </p:cNvSpPr>
          <p:nvPr/>
        </p:nvSpPr>
        <p:spPr bwMode="auto">
          <a:xfrm>
            <a:off x="1295400" y="46482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54" name="Oval 18"/>
          <p:cNvSpPr>
            <a:spLocks noChangeArrowheads="1"/>
          </p:cNvSpPr>
          <p:nvPr/>
        </p:nvSpPr>
        <p:spPr bwMode="auto">
          <a:xfrm>
            <a:off x="533400" y="49530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55" name="Oval 19"/>
          <p:cNvSpPr>
            <a:spLocks noChangeArrowheads="1"/>
          </p:cNvSpPr>
          <p:nvPr/>
        </p:nvSpPr>
        <p:spPr bwMode="auto">
          <a:xfrm>
            <a:off x="609600" y="55626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56" name="Oval 20"/>
          <p:cNvSpPr>
            <a:spLocks noChangeArrowheads="1"/>
          </p:cNvSpPr>
          <p:nvPr/>
        </p:nvSpPr>
        <p:spPr bwMode="auto">
          <a:xfrm>
            <a:off x="1392238" y="52070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57" name="Oval 21"/>
          <p:cNvSpPr>
            <a:spLocks noChangeArrowheads="1"/>
          </p:cNvSpPr>
          <p:nvPr/>
        </p:nvSpPr>
        <p:spPr bwMode="auto">
          <a:xfrm>
            <a:off x="2590800" y="47244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58" name="Oval 22"/>
          <p:cNvSpPr>
            <a:spLocks noChangeArrowheads="1"/>
          </p:cNvSpPr>
          <p:nvPr/>
        </p:nvSpPr>
        <p:spPr bwMode="auto">
          <a:xfrm>
            <a:off x="3789363" y="42418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59" name="Oval 23"/>
          <p:cNvSpPr>
            <a:spLocks noChangeArrowheads="1"/>
          </p:cNvSpPr>
          <p:nvPr/>
        </p:nvSpPr>
        <p:spPr bwMode="auto">
          <a:xfrm>
            <a:off x="4987925" y="40640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60" name="Oval 24"/>
          <p:cNvSpPr>
            <a:spLocks noChangeArrowheads="1"/>
          </p:cNvSpPr>
          <p:nvPr/>
        </p:nvSpPr>
        <p:spPr bwMode="auto">
          <a:xfrm>
            <a:off x="6186488" y="38862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61" name="Oval 25"/>
          <p:cNvSpPr>
            <a:spLocks noChangeArrowheads="1"/>
          </p:cNvSpPr>
          <p:nvPr/>
        </p:nvSpPr>
        <p:spPr bwMode="auto">
          <a:xfrm>
            <a:off x="2992438" y="53594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62" name="Oval 26"/>
          <p:cNvSpPr>
            <a:spLocks noChangeArrowheads="1"/>
          </p:cNvSpPr>
          <p:nvPr/>
        </p:nvSpPr>
        <p:spPr bwMode="auto">
          <a:xfrm>
            <a:off x="4135438" y="54864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63" name="Oval 27"/>
          <p:cNvSpPr>
            <a:spLocks noChangeArrowheads="1"/>
          </p:cNvSpPr>
          <p:nvPr/>
        </p:nvSpPr>
        <p:spPr bwMode="auto">
          <a:xfrm>
            <a:off x="5354638" y="55626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64" name="Oval 28"/>
          <p:cNvSpPr>
            <a:spLocks noChangeArrowheads="1"/>
          </p:cNvSpPr>
          <p:nvPr/>
        </p:nvSpPr>
        <p:spPr bwMode="auto">
          <a:xfrm>
            <a:off x="6573838" y="55626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65" name="Oval 29"/>
          <p:cNvSpPr>
            <a:spLocks noChangeArrowheads="1"/>
          </p:cNvSpPr>
          <p:nvPr/>
        </p:nvSpPr>
        <p:spPr bwMode="auto">
          <a:xfrm>
            <a:off x="7335838" y="52578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66" name="Oval 30"/>
          <p:cNvSpPr>
            <a:spLocks noChangeArrowheads="1"/>
          </p:cNvSpPr>
          <p:nvPr/>
        </p:nvSpPr>
        <p:spPr bwMode="auto">
          <a:xfrm>
            <a:off x="6629400" y="44196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67" name="Oval 31"/>
          <p:cNvSpPr>
            <a:spLocks noChangeArrowheads="1"/>
          </p:cNvSpPr>
          <p:nvPr/>
        </p:nvSpPr>
        <p:spPr bwMode="auto">
          <a:xfrm>
            <a:off x="5562600" y="42164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68" name="Oval 32"/>
          <p:cNvSpPr>
            <a:spLocks noChangeArrowheads="1"/>
          </p:cNvSpPr>
          <p:nvPr/>
        </p:nvSpPr>
        <p:spPr bwMode="auto">
          <a:xfrm>
            <a:off x="4495800" y="43688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69" name="Oval 33"/>
          <p:cNvSpPr>
            <a:spLocks noChangeArrowheads="1"/>
          </p:cNvSpPr>
          <p:nvPr/>
        </p:nvSpPr>
        <p:spPr bwMode="auto">
          <a:xfrm>
            <a:off x="3429000" y="46736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70" name="Oval 34"/>
          <p:cNvSpPr>
            <a:spLocks noChangeArrowheads="1"/>
          </p:cNvSpPr>
          <p:nvPr/>
        </p:nvSpPr>
        <p:spPr bwMode="auto">
          <a:xfrm>
            <a:off x="2286000" y="50546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71" name="Oval 35"/>
          <p:cNvSpPr>
            <a:spLocks noChangeArrowheads="1"/>
          </p:cNvSpPr>
          <p:nvPr/>
        </p:nvSpPr>
        <p:spPr bwMode="auto">
          <a:xfrm>
            <a:off x="1697038" y="55118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7941"/>
                                        </p:tgtEl>
                                        <p:attrNameLst>
                                          <p:attrName>style.visibility</p:attrName>
                                        </p:attrNameLst>
                                      </p:cBhvr>
                                      <p:to>
                                        <p:strVal val="visible"/>
                                      </p:to>
                                    </p:set>
                                    <p:animEffect transition="in" filter="dissolve">
                                      <p:cBhvr>
                                        <p:cTn id="7" dur="500"/>
                                        <p:tgtEl>
                                          <p:spTgt spid="80794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07945"/>
                                        </p:tgtEl>
                                        <p:attrNameLst>
                                          <p:attrName>style.visibility</p:attrName>
                                        </p:attrNameLst>
                                      </p:cBhvr>
                                      <p:to>
                                        <p:strVal val="visible"/>
                                      </p:to>
                                    </p:set>
                                    <p:animEffect transition="in" filter="dissolve">
                                      <p:cBhvr>
                                        <p:cTn id="11" dur="500"/>
                                        <p:tgtEl>
                                          <p:spTgt spid="80794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07946"/>
                                        </p:tgtEl>
                                        <p:attrNameLst>
                                          <p:attrName>style.visibility</p:attrName>
                                        </p:attrNameLst>
                                      </p:cBhvr>
                                      <p:to>
                                        <p:strVal val="visible"/>
                                      </p:to>
                                    </p:set>
                                    <p:animEffect transition="in" filter="dissolve">
                                      <p:cBhvr>
                                        <p:cTn id="15" dur="500"/>
                                        <p:tgtEl>
                                          <p:spTgt spid="80794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07947"/>
                                        </p:tgtEl>
                                        <p:attrNameLst>
                                          <p:attrName>style.visibility</p:attrName>
                                        </p:attrNameLst>
                                      </p:cBhvr>
                                      <p:to>
                                        <p:strVal val="visible"/>
                                      </p:to>
                                    </p:set>
                                    <p:animEffect transition="in" filter="dissolve">
                                      <p:cBhvr>
                                        <p:cTn id="19" dur="500"/>
                                        <p:tgtEl>
                                          <p:spTgt spid="807947"/>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807948"/>
                                        </p:tgtEl>
                                        <p:attrNameLst>
                                          <p:attrName>style.visibility</p:attrName>
                                        </p:attrNameLst>
                                      </p:cBhvr>
                                      <p:to>
                                        <p:strVal val="visible"/>
                                      </p:to>
                                    </p:set>
                                    <p:animEffect transition="in" filter="dissolve">
                                      <p:cBhvr>
                                        <p:cTn id="23" dur="500"/>
                                        <p:tgtEl>
                                          <p:spTgt spid="807948"/>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807949"/>
                                        </p:tgtEl>
                                        <p:attrNameLst>
                                          <p:attrName>style.visibility</p:attrName>
                                        </p:attrNameLst>
                                      </p:cBhvr>
                                      <p:to>
                                        <p:strVal val="visible"/>
                                      </p:to>
                                    </p:set>
                                    <p:animEffect transition="in" filter="dissolve">
                                      <p:cBhvr>
                                        <p:cTn id="27" dur="500"/>
                                        <p:tgtEl>
                                          <p:spTgt spid="807949"/>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807950"/>
                                        </p:tgtEl>
                                        <p:attrNameLst>
                                          <p:attrName>style.visibility</p:attrName>
                                        </p:attrNameLst>
                                      </p:cBhvr>
                                      <p:to>
                                        <p:strVal val="visible"/>
                                      </p:to>
                                    </p:set>
                                    <p:animEffect transition="in" filter="dissolve">
                                      <p:cBhvr>
                                        <p:cTn id="31" dur="500"/>
                                        <p:tgtEl>
                                          <p:spTgt spid="807950"/>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807951"/>
                                        </p:tgtEl>
                                        <p:attrNameLst>
                                          <p:attrName>style.visibility</p:attrName>
                                        </p:attrNameLst>
                                      </p:cBhvr>
                                      <p:to>
                                        <p:strVal val="visible"/>
                                      </p:to>
                                    </p:set>
                                    <p:animEffect transition="in" filter="dissolve">
                                      <p:cBhvr>
                                        <p:cTn id="35" dur="500"/>
                                        <p:tgtEl>
                                          <p:spTgt spid="807951"/>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807952"/>
                                        </p:tgtEl>
                                        <p:attrNameLst>
                                          <p:attrName>style.visibility</p:attrName>
                                        </p:attrNameLst>
                                      </p:cBhvr>
                                      <p:to>
                                        <p:strVal val="visible"/>
                                      </p:to>
                                    </p:set>
                                    <p:animEffect transition="in" filter="dissolve">
                                      <p:cBhvr>
                                        <p:cTn id="39" dur="500"/>
                                        <p:tgtEl>
                                          <p:spTgt spid="807952"/>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807953"/>
                                        </p:tgtEl>
                                        <p:attrNameLst>
                                          <p:attrName>style.visibility</p:attrName>
                                        </p:attrNameLst>
                                      </p:cBhvr>
                                      <p:to>
                                        <p:strVal val="visible"/>
                                      </p:to>
                                    </p:set>
                                    <p:animEffect transition="in" filter="dissolve">
                                      <p:cBhvr>
                                        <p:cTn id="43" dur="500"/>
                                        <p:tgtEl>
                                          <p:spTgt spid="807953"/>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807954"/>
                                        </p:tgtEl>
                                        <p:attrNameLst>
                                          <p:attrName>style.visibility</p:attrName>
                                        </p:attrNameLst>
                                      </p:cBhvr>
                                      <p:to>
                                        <p:strVal val="visible"/>
                                      </p:to>
                                    </p:set>
                                    <p:animEffect transition="in" filter="dissolve">
                                      <p:cBhvr>
                                        <p:cTn id="47" dur="500"/>
                                        <p:tgtEl>
                                          <p:spTgt spid="807954"/>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807955"/>
                                        </p:tgtEl>
                                        <p:attrNameLst>
                                          <p:attrName>style.visibility</p:attrName>
                                        </p:attrNameLst>
                                      </p:cBhvr>
                                      <p:to>
                                        <p:strVal val="visible"/>
                                      </p:to>
                                    </p:set>
                                    <p:animEffect transition="in" filter="dissolve">
                                      <p:cBhvr>
                                        <p:cTn id="51" dur="500"/>
                                        <p:tgtEl>
                                          <p:spTgt spid="807955"/>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807956"/>
                                        </p:tgtEl>
                                        <p:attrNameLst>
                                          <p:attrName>style.visibility</p:attrName>
                                        </p:attrNameLst>
                                      </p:cBhvr>
                                      <p:to>
                                        <p:strVal val="visible"/>
                                      </p:to>
                                    </p:set>
                                    <p:animEffect transition="in" filter="dissolve">
                                      <p:cBhvr>
                                        <p:cTn id="55" dur="500"/>
                                        <p:tgtEl>
                                          <p:spTgt spid="807956"/>
                                        </p:tgtEl>
                                      </p:cBhvr>
                                    </p:animEffect>
                                  </p:childTnLst>
                                </p:cTn>
                              </p:par>
                            </p:childTnLst>
                          </p:cTn>
                        </p:par>
                        <p:par>
                          <p:cTn id="56" fill="hold">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807957"/>
                                        </p:tgtEl>
                                        <p:attrNameLst>
                                          <p:attrName>style.visibility</p:attrName>
                                        </p:attrNameLst>
                                      </p:cBhvr>
                                      <p:to>
                                        <p:strVal val="visible"/>
                                      </p:to>
                                    </p:set>
                                    <p:animEffect transition="in" filter="dissolve">
                                      <p:cBhvr>
                                        <p:cTn id="59" dur="500"/>
                                        <p:tgtEl>
                                          <p:spTgt spid="807957"/>
                                        </p:tgtEl>
                                      </p:cBhvr>
                                    </p:animEffect>
                                  </p:childTnLst>
                                </p:cTn>
                              </p:par>
                            </p:childTnLst>
                          </p:cTn>
                        </p:par>
                        <p:par>
                          <p:cTn id="60" fill="hold">
                            <p:stCondLst>
                              <p:cond delay="7000"/>
                            </p:stCondLst>
                            <p:childTnLst>
                              <p:par>
                                <p:cTn id="61" presetID="9" presetClass="entr" presetSubtype="0" fill="hold" grpId="0" nodeType="afterEffect">
                                  <p:stCondLst>
                                    <p:cond delay="0"/>
                                  </p:stCondLst>
                                  <p:childTnLst>
                                    <p:set>
                                      <p:cBhvr>
                                        <p:cTn id="62" dur="1" fill="hold">
                                          <p:stCondLst>
                                            <p:cond delay="0"/>
                                          </p:stCondLst>
                                        </p:cTn>
                                        <p:tgtEl>
                                          <p:spTgt spid="807958"/>
                                        </p:tgtEl>
                                        <p:attrNameLst>
                                          <p:attrName>style.visibility</p:attrName>
                                        </p:attrNameLst>
                                      </p:cBhvr>
                                      <p:to>
                                        <p:strVal val="visible"/>
                                      </p:to>
                                    </p:set>
                                    <p:animEffect transition="in" filter="dissolve">
                                      <p:cBhvr>
                                        <p:cTn id="63" dur="500"/>
                                        <p:tgtEl>
                                          <p:spTgt spid="807958"/>
                                        </p:tgtEl>
                                      </p:cBhvr>
                                    </p:animEffect>
                                  </p:childTnLst>
                                </p:cTn>
                              </p:par>
                            </p:childTnLst>
                          </p:cTn>
                        </p:par>
                        <p:par>
                          <p:cTn id="64" fill="hold">
                            <p:stCondLst>
                              <p:cond delay="7500"/>
                            </p:stCondLst>
                            <p:childTnLst>
                              <p:par>
                                <p:cTn id="65" presetID="9" presetClass="entr" presetSubtype="0" fill="hold" grpId="0" nodeType="afterEffect">
                                  <p:stCondLst>
                                    <p:cond delay="0"/>
                                  </p:stCondLst>
                                  <p:childTnLst>
                                    <p:set>
                                      <p:cBhvr>
                                        <p:cTn id="66" dur="1" fill="hold">
                                          <p:stCondLst>
                                            <p:cond delay="0"/>
                                          </p:stCondLst>
                                        </p:cTn>
                                        <p:tgtEl>
                                          <p:spTgt spid="807959"/>
                                        </p:tgtEl>
                                        <p:attrNameLst>
                                          <p:attrName>style.visibility</p:attrName>
                                        </p:attrNameLst>
                                      </p:cBhvr>
                                      <p:to>
                                        <p:strVal val="visible"/>
                                      </p:to>
                                    </p:set>
                                    <p:animEffect transition="in" filter="dissolve">
                                      <p:cBhvr>
                                        <p:cTn id="67" dur="500"/>
                                        <p:tgtEl>
                                          <p:spTgt spid="807959"/>
                                        </p:tgtEl>
                                      </p:cBhvr>
                                    </p:animEffect>
                                  </p:childTnLst>
                                </p:cTn>
                              </p:par>
                            </p:childTnLst>
                          </p:cTn>
                        </p:par>
                        <p:par>
                          <p:cTn id="68" fill="hold">
                            <p:stCondLst>
                              <p:cond delay="8000"/>
                            </p:stCondLst>
                            <p:childTnLst>
                              <p:par>
                                <p:cTn id="69" presetID="9" presetClass="entr" presetSubtype="0" fill="hold" grpId="0" nodeType="afterEffect">
                                  <p:stCondLst>
                                    <p:cond delay="0"/>
                                  </p:stCondLst>
                                  <p:childTnLst>
                                    <p:set>
                                      <p:cBhvr>
                                        <p:cTn id="70" dur="1" fill="hold">
                                          <p:stCondLst>
                                            <p:cond delay="0"/>
                                          </p:stCondLst>
                                        </p:cTn>
                                        <p:tgtEl>
                                          <p:spTgt spid="807960"/>
                                        </p:tgtEl>
                                        <p:attrNameLst>
                                          <p:attrName>style.visibility</p:attrName>
                                        </p:attrNameLst>
                                      </p:cBhvr>
                                      <p:to>
                                        <p:strVal val="visible"/>
                                      </p:to>
                                    </p:set>
                                    <p:animEffect transition="in" filter="dissolve">
                                      <p:cBhvr>
                                        <p:cTn id="71" dur="500"/>
                                        <p:tgtEl>
                                          <p:spTgt spid="807960"/>
                                        </p:tgtEl>
                                      </p:cBhvr>
                                    </p:animEffect>
                                  </p:childTnLst>
                                </p:cTn>
                              </p:par>
                            </p:childTnLst>
                          </p:cTn>
                        </p:par>
                        <p:par>
                          <p:cTn id="72" fill="hold">
                            <p:stCondLst>
                              <p:cond delay="8500"/>
                            </p:stCondLst>
                            <p:childTnLst>
                              <p:par>
                                <p:cTn id="73" presetID="9" presetClass="entr" presetSubtype="0" fill="hold" grpId="0" nodeType="afterEffect">
                                  <p:stCondLst>
                                    <p:cond delay="0"/>
                                  </p:stCondLst>
                                  <p:childTnLst>
                                    <p:set>
                                      <p:cBhvr>
                                        <p:cTn id="74" dur="1" fill="hold">
                                          <p:stCondLst>
                                            <p:cond delay="0"/>
                                          </p:stCondLst>
                                        </p:cTn>
                                        <p:tgtEl>
                                          <p:spTgt spid="807961"/>
                                        </p:tgtEl>
                                        <p:attrNameLst>
                                          <p:attrName>style.visibility</p:attrName>
                                        </p:attrNameLst>
                                      </p:cBhvr>
                                      <p:to>
                                        <p:strVal val="visible"/>
                                      </p:to>
                                    </p:set>
                                    <p:animEffect transition="in" filter="dissolve">
                                      <p:cBhvr>
                                        <p:cTn id="75" dur="500"/>
                                        <p:tgtEl>
                                          <p:spTgt spid="807961"/>
                                        </p:tgtEl>
                                      </p:cBhvr>
                                    </p:animEffect>
                                  </p:childTnLst>
                                </p:cTn>
                              </p:par>
                            </p:childTnLst>
                          </p:cTn>
                        </p:par>
                        <p:par>
                          <p:cTn id="76" fill="hold">
                            <p:stCondLst>
                              <p:cond delay="9000"/>
                            </p:stCondLst>
                            <p:childTnLst>
                              <p:par>
                                <p:cTn id="77" presetID="9" presetClass="entr" presetSubtype="0" fill="hold" grpId="0" nodeType="afterEffect">
                                  <p:stCondLst>
                                    <p:cond delay="0"/>
                                  </p:stCondLst>
                                  <p:childTnLst>
                                    <p:set>
                                      <p:cBhvr>
                                        <p:cTn id="78" dur="1" fill="hold">
                                          <p:stCondLst>
                                            <p:cond delay="0"/>
                                          </p:stCondLst>
                                        </p:cTn>
                                        <p:tgtEl>
                                          <p:spTgt spid="807962"/>
                                        </p:tgtEl>
                                        <p:attrNameLst>
                                          <p:attrName>style.visibility</p:attrName>
                                        </p:attrNameLst>
                                      </p:cBhvr>
                                      <p:to>
                                        <p:strVal val="visible"/>
                                      </p:to>
                                    </p:set>
                                    <p:animEffect transition="in" filter="dissolve">
                                      <p:cBhvr>
                                        <p:cTn id="79" dur="500"/>
                                        <p:tgtEl>
                                          <p:spTgt spid="807962"/>
                                        </p:tgtEl>
                                      </p:cBhvr>
                                    </p:animEffect>
                                  </p:childTnLst>
                                </p:cTn>
                              </p:par>
                            </p:childTnLst>
                          </p:cTn>
                        </p:par>
                        <p:par>
                          <p:cTn id="80" fill="hold">
                            <p:stCondLst>
                              <p:cond delay="9500"/>
                            </p:stCondLst>
                            <p:childTnLst>
                              <p:par>
                                <p:cTn id="81" presetID="9" presetClass="entr" presetSubtype="0" fill="hold" grpId="0" nodeType="afterEffect">
                                  <p:stCondLst>
                                    <p:cond delay="0"/>
                                  </p:stCondLst>
                                  <p:childTnLst>
                                    <p:set>
                                      <p:cBhvr>
                                        <p:cTn id="82" dur="1" fill="hold">
                                          <p:stCondLst>
                                            <p:cond delay="0"/>
                                          </p:stCondLst>
                                        </p:cTn>
                                        <p:tgtEl>
                                          <p:spTgt spid="807963"/>
                                        </p:tgtEl>
                                        <p:attrNameLst>
                                          <p:attrName>style.visibility</p:attrName>
                                        </p:attrNameLst>
                                      </p:cBhvr>
                                      <p:to>
                                        <p:strVal val="visible"/>
                                      </p:to>
                                    </p:set>
                                    <p:animEffect transition="in" filter="dissolve">
                                      <p:cBhvr>
                                        <p:cTn id="83" dur="500"/>
                                        <p:tgtEl>
                                          <p:spTgt spid="807963"/>
                                        </p:tgtEl>
                                      </p:cBhvr>
                                    </p:animEffect>
                                  </p:childTnLst>
                                </p:cTn>
                              </p:par>
                            </p:childTnLst>
                          </p:cTn>
                        </p:par>
                        <p:par>
                          <p:cTn id="84" fill="hold">
                            <p:stCondLst>
                              <p:cond delay="10000"/>
                            </p:stCondLst>
                            <p:childTnLst>
                              <p:par>
                                <p:cTn id="85" presetID="9" presetClass="entr" presetSubtype="0" fill="hold" grpId="0" nodeType="afterEffect">
                                  <p:stCondLst>
                                    <p:cond delay="0"/>
                                  </p:stCondLst>
                                  <p:childTnLst>
                                    <p:set>
                                      <p:cBhvr>
                                        <p:cTn id="86" dur="1" fill="hold">
                                          <p:stCondLst>
                                            <p:cond delay="0"/>
                                          </p:stCondLst>
                                        </p:cTn>
                                        <p:tgtEl>
                                          <p:spTgt spid="807964"/>
                                        </p:tgtEl>
                                        <p:attrNameLst>
                                          <p:attrName>style.visibility</p:attrName>
                                        </p:attrNameLst>
                                      </p:cBhvr>
                                      <p:to>
                                        <p:strVal val="visible"/>
                                      </p:to>
                                    </p:set>
                                    <p:animEffect transition="in" filter="dissolve">
                                      <p:cBhvr>
                                        <p:cTn id="87" dur="500"/>
                                        <p:tgtEl>
                                          <p:spTgt spid="807964"/>
                                        </p:tgtEl>
                                      </p:cBhvr>
                                    </p:animEffect>
                                  </p:childTnLst>
                                </p:cTn>
                              </p:par>
                            </p:childTnLst>
                          </p:cTn>
                        </p:par>
                        <p:par>
                          <p:cTn id="88" fill="hold">
                            <p:stCondLst>
                              <p:cond delay="10500"/>
                            </p:stCondLst>
                            <p:childTnLst>
                              <p:par>
                                <p:cTn id="89" presetID="9" presetClass="entr" presetSubtype="0" fill="hold" grpId="0" nodeType="afterEffect">
                                  <p:stCondLst>
                                    <p:cond delay="0"/>
                                  </p:stCondLst>
                                  <p:childTnLst>
                                    <p:set>
                                      <p:cBhvr>
                                        <p:cTn id="90" dur="1" fill="hold">
                                          <p:stCondLst>
                                            <p:cond delay="0"/>
                                          </p:stCondLst>
                                        </p:cTn>
                                        <p:tgtEl>
                                          <p:spTgt spid="807965"/>
                                        </p:tgtEl>
                                        <p:attrNameLst>
                                          <p:attrName>style.visibility</p:attrName>
                                        </p:attrNameLst>
                                      </p:cBhvr>
                                      <p:to>
                                        <p:strVal val="visible"/>
                                      </p:to>
                                    </p:set>
                                    <p:animEffect transition="in" filter="dissolve">
                                      <p:cBhvr>
                                        <p:cTn id="91" dur="500"/>
                                        <p:tgtEl>
                                          <p:spTgt spid="807965"/>
                                        </p:tgtEl>
                                      </p:cBhvr>
                                    </p:animEffect>
                                  </p:childTnLst>
                                </p:cTn>
                              </p:par>
                            </p:childTnLst>
                          </p:cTn>
                        </p:par>
                        <p:par>
                          <p:cTn id="92" fill="hold">
                            <p:stCondLst>
                              <p:cond delay="11000"/>
                            </p:stCondLst>
                            <p:childTnLst>
                              <p:par>
                                <p:cTn id="93" presetID="9" presetClass="entr" presetSubtype="0" fill="hold" grpId="0" nodeType="afterEffect">
                                  <p:stCondLst>
                                    <p:cond delay="0"/>
                                  </p:stCondLst>
                                  <p:childTnLst>
                                    <p:set>
                                      <p:cBhvr>
                                        <p:cTn id="94" dur="1" fill="hold">
                                          <p:stCondLst>
                                            <p:cond delay="0"/>
                                          </p:stCondLst>
                                        </p:cTn>
                                        <p:tgtEl>
                                          <p:spTgt spid="807966"/>
                                        </p:tgtEl>
                                        <p:attrNameLst>
                                          <p:attrName>style.visibility</p:attrName>
                                        </p:attrNameLst>
                                      </p:cBhvr>
                                      <p:to>
                                        <p:strVal val="visible"/>
                                      </p:to>
                                    </p:set>
                                    <p:animEffect transition="in" filter="dissolve">
                                      <p:cBhvr>
                                        <p:cTn id="95" dur="500"/>
                                        <p:tgtEl>
                                          <p:spTgt spid="807966"/>
                                        </p:tgtEl>
                                      </p:cBhvr>
                                    </p:animEffect>
                                  </p:childTnLst>
                                </p:cTn>
                              </p:par>
                            </p:childTnLst>
                          </p:cTn>
                        </p:par>
                        <p:par>
                          <p:cTn id="96" fill="hold">
                            <p:stCondLst>
                              <p:cond delay="11500"/>
                            </p:stCondLst>
                            <p:childTnLst>
                              <p:par>
                                <p:cTn id="97" presetID="9" presetClass="entr" presetSubtype="0" fill="hold" grpId="0" nodeType="afterEffect">
                                  <p:stCondLst>
                                    <p:cond delay="0"/>
                                  </p:stCondLst>
                                  <p:childTnLst>
                                    <p:set>
                                      <p:cBhvr>
                                        <p:cTn id="98" dur="1" fill="hold">
                                          <p:stCondLst>
                                            <p:cond delay="0"/>
                                          </p:stCondLst>
                                        </p:cTn>
                                        <p:tgtEl>
                                          <p:spTgt spid="807967"/>
                                        </p:tgtEl>
                                        <p:attrNameLst>
                                          <p:attrName>style.visibility</p:attrName>
                                        </p:attrNameLst>
                                      </p:cBhvr>
                                      <p:to>
                                        <p:strVal val="visible"/>
                                      </p:to>
                                    </p:set>
                                    <p:animEffect transition="in" filter="dissolve">
                                      <p:cBhvr>
                                        <p:cTn id="99" dur="500"/>
                                        <p:tgtEl>
                                          <p:spTgt spid="807967"/>
                                        </p:tgtEl>
                                      </p:cBhvr>
                                    </p:animEffect>
                                  </p:childTnLst>
                                </p:cTn>
                              </p:par>
                            </p:childTnLst>
                          </p:cTn>
                        </p:par>
                        <p:par>
                          <p:cTn id="100" fill="hold">
                            <p:stCondLst>
                              <p:cond delay="12000"/>
                            </p:stCondLst>
                            <p:childTnLst>
                              <p:par>
                                <p:cTn id="101" presetID="9" presetClass="entr" presetSubtype="0" fill="hold" grpId="0" nodeType="afterEffect">
                                  <p:stCondLst>
                                    <p:cond delay="0"/>
                                  </p:stCondLst>
                                  <p:childTnLst>
                                    <p:set>
                                      <p:cBhvr>
                                        <p:cTn id="102" dur="1" fill="hold">
                                          <p:stCondLst>
                                            <p:cond delay="0"/>
                                          </p:stCondLst>
                                        </p:cTn>
                                        <p:tgtEl>
                                          <p:spTgt spid="807968"/>
                                        </p:tgtEl>
                                        <p:attrNameLst>
                                          <p:attrName>style.visibility</p:attrName>
                                        </p:attrNameLst>
                                      </p:cBhvr>
                                      <p:to>
                                        <p:strVal val="visible"/>
                                      </p:to>
                                    </p:set>
                                    <p:animEffect transition="in" filter="dissolve">
                                      <p:cBhvr>
                                        <p:cTn id="103" dur="500"/>
                                        <p:tgtEl>
                                          <p:spTgt spid="807968"/>
                                        </p:tgtEl>
                                      </p:cBhvr>
                                    </p:animEffect>
                                  </p:childTnLst>
                                </p:cTn>
                              </p:par>
                            </p:childTnLst>
                          </p:cTn>
                        </p:par>
                        <p:par>
                          <p:cTn id="104" fill="hold">
                            <p:stCondLst>
                              <p:cond delay="12500"/>
                            </p:stCondLst>
                            <p:childTnLst>
                              <p:par>
                                <p:cTn id="105" presetID="9" presetClass="entr" presetSubtype="0" fill="hold" grpId="0" nodeType="afterEffect">
                                  <p:stCondLst>
                                    <p:cond delay="0"/>
                                  </p:stCondLst>
                                  <p:childTnLst>
                                    <p:set>
                                      <p:cBhvr>
                                        <p:cTn id="106" dur="1" fill="hold">
                                          <p:stCondLst>
                                            <p:cond delay="0"/>
                                          </p:stCondLst>
                                        </p:cTn>
                                        <p:tgtEl>
                                          <p:spTgt spid="807969"/>
                                        </p:tgtEl>
                                        <p:attrNameLst>
                                          <p:attrName>style.visibility</p:attrName>
                                        </p:attrNameLst>
                                      </p:cBhvr>
                                      <p:to>
                                        <p:strVal val="visible"/>
                                      </p:to>
                                    </p:set>
                                    <p:animEffect transition="in" filter="dissolve">
                                      <p:cBhvr>
                                        <p:cTn id="107" dur="500"/>
                                        <p:tgtEl>
                                          <p:spTgt spid="807969"/>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807970"/>
                                        </p:tgtEl>
                                        <p:attrNameLst>
                                          <p:attrName>style.visibility</p:attrName>
                                        </p:attrNameLst>
                                      </p:cBhvr>
                                      <p:to>
                                        <p:strVal val="visible"/>
                                      </p:to>
                                    </p:set>
                                    <p:animEffect transition="in" filter="dissolve">
                                      <p:cBhvr>
                                        <p:cTn id="112" dur="500"/>
                                        <p:tgtEl>
                                          <p:spTgt spid="807970"/>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807971"/>
                                        </p:tgtEl>
                                        <p:attrNameLst>
                                          <p:attrName>style.visibility</p:attrName>
                                        </p:attrNameLst>
                                      </p:cBhvr>
                                      <p:to>
                                        <p:strVal val="visible"/>
                                      </p:to>
                                    </p:set>
                                    <p:animEffect transition="in" filter="dissolve">
                                      <p:cBhvr>
                                        <p:cTn id="117" dur="500"/>
                                        <p:tgtEl>
                                          <p:spTgt spid="807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941" grpId="0" animBg="1"/>
      <p:bldP spid="807945" grpId="0" animBg="1"/>
      <p:bldP spid="807946" grpId="0" animBg="1"/>
      <p:bldP spid="807947" grpId="0" animBg="1"/>
      <p:bldP spid="807948" grpId="0" animBg="1"/>
      <p:bldP spid="807949" grpId="0" animBg="1"/>
      <p:bldP spid="807950" grpId="0" animBg="1"/>
      <p:bldP spid="807951" grpId="0" animBg="1"/>
      <p:bldP spid="807952" grpId="0" animBg="1"/>
      <p:bldP spid="807953" grpId="0" animBg="1"/>
      <p:bldP spid="807954" grpId="0" animBg="1"/>
      <p:bldP spid="807955" grpId="0" animBg="1"/>
      <p:bldP spid="807956" grpId="0" animBg="1"/>
      <p:bldP spid="807957" grpId="0" animBg="1"/>
      <p:bldP spid="807958" grpId="0" animBg="1"/>
      <p:bldP spid="807959" grpId="0" animBg="1"/>
      <p:bldP spid="807960" grpId="0" animBg="1"/>
      <p:bldP spid="807961" grpId="0" animBg="1"/>
      <p:bldP spid="807962" grpId="0" animBg="1"/>
      <p:bldP spid="807963" grpId="0" animBg="1"/>
      <p:bldP spid="807964" grpId="0" animBg="1"/>
      <p:bldP spid="807965" grpId="0" animBg="1"/>
      <p:bldP spid="807966" grpId="0" animBg="1"/>
      <p:bldP spid="807967" grpId="0" animBg="1"/>
      <p:bldP spid="807968" grpId="0" animBg="1"/>
      <p:bldP spid="807969" grpId="0" animBg="1"/>
      <p:bldP spid="807970" grpId="0" animBg="1"/>
      <p:bldP spid="8079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Memory Management</a:t>
            </a:r>
            <a:endParaRPr lang="en-US" dirty="0"/>
          </a:p>
        </p:txBody>
      </p:sp>
      <p:sp>
        <p:nvSpPr>
          <p:cNvPr id="4" name="Text Box 3"/>
          <p:cNvSpPr txBox="1">
            <a:spLocks noChangeArrowheads="1"/>
          </p:cNvSpPr>
          <p:nvPr/>
        </p:nvSpPr>
        <p:spPr bwMode="auto">
          <a:xfrm>
            <a:off x="410598" y="2348976"/>
            <a:ext cx="4108503" cy="3139321"/>
          </a:xfrm>
          <a:prstGeom prst="rect">
            <a:avLst/>
          </a:prstGeom>
          <a:noFill/>
          <a:ln w="31750">
            <a:solidFill>
              <a:srgbClr val="339966"/>
            </a:solidFill>
            <a:miter lim="800000"/>
            <a:headEnd/>
            <a:tailEnd/>
          </a:ln>
          <a:effectLst/>
        </p:spPr>
        <p:txBody>
          <a:bodyPr wrap="square">
            <a:spAutoFit/>
          </a:bodyPr>
          <a:lstStyle/>
          <a:p>
            <a:pPr algn="l"/>
            <a:r>
              <a:rPr lang="en-US" dirty="0"/>
              <a:t>public class Strings {</a:t>
            </a:r>
          </a:p>
          <a:p>
            <a:pPr algn="l"/>
            <a:r>
              <a:rPr lang="en-US" dirty="0"/>
              <a:t>    public static void test () {</a:t>
            </a:r>
          </a:p>
          <a:p>
            <a:pPr algn="l"/>
            <a:r>
              <a:rPr lang="en-US" dirty="0"/>
              <a:t>        </a:t>
            </a:r>
            <a:r>
              <a:rPr lang="en-US" dirty="0" err="1"/>
              <a:t>StringBuffer</a:t>
            </a:r>
            <a:r>
              <a:rPr lang="en-US" dirty="0"/>
              <a:t> </a:t>
            </a:r>
            <a:r>
              <a:rPr lang="en-US" dirty="0" err="1"/>
              <a:t>sb</a:t>
            </a:r>
            <a:r>
              <a:rPr lang="en-US" dirty="0"/>
              <a:t> = </a:t>
            </a:r>
            <a:endParaRPr lang="en-US" dirty="0" smtClean="0"/>
          </a:p>
          <a:p>
            <a:pPr algn="l"/>
            <a:r>
              <a:rPr lang="en-US" dirty="0" smtClean="0"/>
              <a:t>           new </a:t>
            </a:r>
            <a:r>
              <a:rPr lang="en-US" dirty="0" err="1"/>
              <a:t>StringBuffer</a:t>
            </a:r>
            <a:r>
              <a:rPr lang="en-US" dirty="0"/>
              <a:t> </a:t>
            </a:r>
            <a:r>
              <a:rPr lang="en-US" dirty="0" smtClean="0"/>
              <a:t>("hello</a:t>
            </a:r>
            <a:r>
              <a:rPr lang="en-US" dirty="0"/>
              <a:t>"); </a:t>
            </a:r>
            <a:endParaRPr lang="en-US" dirty="0" smtClean="0"/>
          </a:p>
          <a:p>
            <a:pPr algn="l"/>
            <a:r>
              <a:rPr lang="en-US" b="1" dirty="0" smtClean="0">
                <a:solidFill>
                  <a:srgbClr val="C00000"/>
                </a:solidFill>
              </a:rPr>
              <a:t>        free (</a:t>
            </a:r>
            <a:r>
              <a:rPr lang="en-US" b="1" dirty="0" err="1" smtClean="0">
                <a:solidFill>
                  <a:srgbClr val="C00000"/>
                </a:solidFill>
              </a:rPr>
              <a:t>sb</a:t>
            </a:r>
            <a:r>
              <a:rPr lang="en-US" b="1" dirty="0" smtClean="0">
                <a:solidFill>
                  <a:srgbClr val="C00000"/>
                </a:solidFill>
              </a:rPr>
              <a:t>);</a:t>
            </a:r>
            <a:endParaRPr lang="en-US" b="1" dirty="0">
              <a:solidFill>
                <a:srgbClr val="C00000"/>
              </a:solidFill>
            </a:endParaRPr>
          </a:p>
          <a:p>
            <a:pPr algn="l"/>
            <a:r>
              <a:rPr lang="en-US" dirty="0" smtClean="0"/>
              <a:t>    }</a:t>
            </a:r>
            <a:endParaRPr lang="en-US" dirty="0"/>
          </a:p>
          <a:p>
            <a:pPr algn="l"/>
            <a:endParaRPr lang="en-US" dirty="0"/>
          </a:p>
          <a:p>
            <a:pPr algn="l"/>
            <a:r>
              <a:rPr lang="en-US" dirty="0"/>
              <a:t>    static public void main (String </a:t>
            </a:r>
            <a:r>
              <a:rPr lang="en-US" dirty="0" err="1"/>
              <a:t>args</a:t>
            </a:r>
            <a:r>
              <a:rPr lang="en-US" dirty="0"/>
              <a:t>[]) {</a:t>
            </a:r>
          </a:p>
          <a:p>
            <a:pPr algn="l"/>
            <a:r>
              <a:rPr lang="en-US" dirty="0"/>
              <a:t>         while (true) test ();</a:t>
            </a:r>
          </a:p>
          <a:p>
            <a:pPr algn="l"/>
            <a:r>
              <a:rPr lang="en-US" dirty="0"/>
              <a:t>    }</a:t>
            </a:r>
          </a:p>
          <a:p>
            <a:pPr algn="l"/>
            <a:r>
              <a:rPr lang="en-US" dirty="0"/>
              <a:t>}</a:t>
            </a:r>
          </a:p>
        </p:txBody>
      </p:sp>
      <p:sp>
        <p:nvSpPr>
          <p:cNvPr id="5" name="TextBox 4"/>
          <p:cNvSpPr txBox="1"/>
          <p:nvPr/>
        </p:nvSpPr>
        <p:spPr>
          <a:xfrm>
            <a:off x="4847831" y="1738746"/>
            <a:ext cx="3733800" cy="1938992"/>
          </a:xfrm>
          <a:prstGeom prst="rect">
            <a:avLst/>
          </a:prstGeom>
          <a:noFill/>
        </p:spPr>
        <p:txBody>
          <a:bodyPr wrap="square" rtlCol="0">
            <a:spAutoFit/>
          </a:bodyPr>
          <a:lstStyle/>
          <a:p>
            <a:r>
              <a:rPr lang="en-US" sz="2400" b="1" dirty="0" smtClean="0"/>
              <a:t>C/C++</a:t>
            </a:r>
            <a:r>
              <a:rPr lang="en-US" sz="2400" dirty="0" smtClean="0"/>
              <a:t>: programmer uses</a:t>
            </a:r>
          </a:p>
          <a:p>
            <a:r>
              <a:rPr lang="en-US" sz="2400" b="1" dirty="0" smtClean="0">
                <a:solidFill>
                  <a:srgbClr val="C00000"/>
                </a:solidFill>
              </a:rPr>
              <a:t>   free (</a:t>
            </a:r>
            <a:r>
              <a:rPr lang="en-US" sz="2400" b="1" i="1" dirty="0" smtClean="0">
                <a:solidFill>
                  <a:srgbClr val="C00000"/>
                </a:solidFill>
              </a:rPr>
              <a:t>pointer</a:t>
            </a:r>
            <a:r>
              <a:rPr lang="en-US" sz="2400" b="1" dirty="0" smtClean="0">
                <a:solidFill>
                  <a:srgbClr val="C00000"/>
                </a:solidFill>
              </a:rPr>
              <a:t>)  </a:t>
            </a:r>
          </a:p>
          <a:p>
            <a:r>
              <a:rPr lang="en-US" sz="2400" dirty="0" smtClean="0"/>
              <a:t>to indicate that the storage pointer points to should be reclaimed.</a:t>
            </a:r>
            <a:endParaRPr lang="en-US" sz="2400" b="1" dirty="0">
              <a:solidFill>
                <a:srgbClr val="C00000"/>
              </a:solidFill>
            </a:endParaRPr>
          </a:p>
        </p:txBody>
      </p:sp>
      <p:sp>
        <p:nvSpPr>
          <p:cNvPr id="6" name="TextBox 5"/>
          <p:cNvSpPr txBox="1"/>
          <p:nvPr/>
        </p:nvSpPr>
        <p:spPr>
          <a:xfrm>
            <a:off x="4845943" y="4086461"/>
            <a:ext cx="3683829" cy="92333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Very painful!</a:t>
            </a:r>
          </a:p>
          <a:p>
            <a:r>
              <a:rPr lang="en-US" b="1" dirty="0" smtClean="0"/>
              <a:t>Missing free:</a:t>
            </a:r>
            <a:r>
              <a:rPr lang="en-US" dirty="0" smtClean="0"/>
              <a:t> memory leak</a:t>
            </a:r>
          </a:p>
          <a:p>
            <a:r>
              <a:rPr lang="en-US" b="1" dirty="0" smtClean="0"/>
              <a:t>Dangling references:</a:t>
            </a:r>
            <a:r>
              <a:rPr lang="en-US" dirty="0" smtClean="0"/>
              <a:t> to </a:t>
            </a:r>
            <a:r>
              <a:rPr lang="en-US" dirty="0" err="1" smtClean="0"/>
              <a:t>free’d</a:t>
            </a:r>
            <a:r>
              <a:rPr lang="en-US" dirty="0" smtClean="0"/>
              <a:t> objects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a:t>Garbage Collection</a:t>
            </a:r>
          </a:p>
        </p:txBody>
      </p:sp>
      <p:sp>
        <p:nvSpPr>
          <p:cNvPr id="808963" name="Rectangle 3"/>
          <p:cNvSpPr>
            <a:spLocks noGrp="1" noChangeArrowheads="1"/>
          </p:cNvSpPr>
          <p:nvPr>
            <p:ph type="body" idx="1"/>
          </p:nvPr>
        </p:nvSpPr>
        <p:spPr/>
        <p:txBody>
          <a:bodyPr/>
          <a:lstStyle/>
          <a:p>
            <a:pPr>
              <a:buNone/>
            </a:pPr>
            <a:r>
              <a:rPr lang="en-US" dirty="0"/>
              <a:t>System needs to </a:t>
            </a:r>
            <a:r>
              <a:rPr lang="en-US" b="1" dirty="0"/>
              <a:t>reclaim</a:t>
            </a:r>
            <a:r>
              <a:rPr lang="en-US" dirty="0"/>
              <a:t> storage on the </a:t>
            </a:r>
            <a:r>
              <a:rPr lang="en-US" b="1" dirty="0"/>
              <a:t>heap</a:t>
            </a:r>
            <a:r>
              <a:rPr lang="en-US" dirty="0"/>
              <a:t> used by </a:t>
            </a:r>
            <a:r>
              <a:rPr lang="en-US" b="1" dirty="0"/>
              <a:t>garbage</a:t>
            </a:r>
            <a:r>
              <a:rPr lang="en-US" dirty="0"/>
              <a:t> objects</a:t>
            </a:r>
          </a:p>
          <a:p>
            <a:endParaRPr lang="en-US" dirty="0"/>
          </a:p>
          <a:p>
            <a:endParaRPr lang="en-US" dirty="0"/>
          </a:p>
          <a:p>
            <a:pPr>
              <a:buNone/>
            </a:pPr>
            <a:r>
              <a:rPr lang="en-US" dirty="0"/>
              <a:t>How can it identify garbage objects?</a:t>
            </a:r>
          </a:p>
          <a:p>
            <a:pPr>
              <a:buNone/>
            </a:pPr>
            <a:endParaRPr lang="en-US" dirty="0" smtClean="0"/>
          </a:p>
          <a:p>
            <a:pPr>
              <a:buNone/>
            </a:pPr>
            <a:r>
              <a:rPr lang="en-US" dirty="0" smtClean="0"/>
              <a:t>How </a:t>
            </a:r>
            <a:r>
              <a:rPr lang="en-US" dirty="0"/>
              <a:t>come we don’t need to garbage collect the stack?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a:xfrm>
            <a:off x="381000" y="1524000"/>
            <a:ext cx="3124200" cy="2667000"/>
          </a:xfrm>
        </p:spPr>
        <p:txBody>
          <a:bodyPr>
            <a:noAutofit/>
          </a:bodyPr>
          <a:lstStyle/>
          <a:p>
            <a:pPr algn="r"/>
            <a:r>
              <a:rPr lang="en-US" sz="6000" dirty="0"/>
              <a:t>Mark and Sweep</a:t>
            </a:r>
          </a:p>
        </p:txBody>
      </p:sp>
      <p:pic>
        <p:nvPicPr>
          <p:cNvPr id="6" name="Picture 3"/>
          <p:cNvPicPr>
            <a:picLocks noChangeAspect="1" noChangeArrowheads="1"/>
          </p:cNvPicPr>
          <p:nvPr/>
        </p:nvPicPr>
        <p:blipFill>
          <a:blip r:embed="rId2" cstate="print"/>
          <a:srcRect/>
          <a:stretch>
            <a:fillRect/>
          </a:stretch>
        </p:blipFill>
        <p:spPr bwMode="auto">
          <a:xfrm>
            <a:off x="3763963" y="1014413"/>
            <a:ext cx="4762500" cy="4762500"/>
          </a:xfrm>
          <a:prstGeom prst="rect">
            <a:avLst/>
          </a:prstGeom>
          <a:noFill/>
          <a:ln w="31750">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8383</TotalTime>
  <Words>4239</Words>
  <Application>Microsoft Office PowerPoint</Application>
  <PresentationFormat>On-screen Show (4:3)</PresentationFormat>
  <Paragraphs>937</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Class 24: Garbage Collection</vt:lpstr>
      <vt:lpstr>Menu</vt:lpstr>
      <vt:lpstr>Exam 2</vt:lpstr>
      <vt:lpstr>Stack and Heap Review</vt:lpstr>
      <vt:lpstr>Stack and Heap Review</vt:lpstr>
      <vt:lpstr>Garbage Heap</vt:lpstr>
      <vt:lpstr>Explicit Memory Management</vt:lpstr>
      <vt:lpstr>Garbage Collection</vt:lpstr>
      <vt:lpstr>Mark and Sweep</vt:lpstr>
      <vt:lpstr>Mark and Sweep</vt:lpstr>
      <vt:lpstr>Slide 11</vt:lpstr>
      <vt:lpstr>Slide 12</vt:lpstr>
      <vt:lpstr>Slide 13</vt:lpstr>
      <vt:lpstr>Slide 14</vt:lpstr>
      <vt:lpstr>Slide 15</vt:lpstr>
      <vt:lpstr>Slide 16</vt:lpstr>
      <vt:lpstr>Mark and Sweep Algorithm</vt:lpstr>
      <vt:lpstr>Mark and Sweep Algorithm</vt:lpstr>
      <vt:lpstr>Slide 19</vt:lpstr>
      <vt:lpstr>Slide 20</vt:lpstr>
      <vt:lpstr>Slide 21</vt:lpstr>
      <vt:lpstr>Slide 22</vt:lpstr>
      <vt:lpstr>Slide 23</vt:lpstr>
      <vt:lpstr>Slide 24</vt:lpstr>
      <vt:lpstr>Slide 25</vt:lpstr>
      <vt:lpstr>Slide 26</vt:lpstr>
      <vt:lpstr>Slide 27</vt:lpstr>
      <vt:lpstr>Problems with Mark and Sweep</vt:lpstr>
      <vt:lpstr>Stop and Copy</vt:lpstr>
      <vt:lpstr>Generational Collectors</vt:lpstr>
      <vt:lpstr>Reference Counting</vt:lpstr>
      <vt:lpstr>Reference Counting</vt:lpstr>
      <vt:lpstr>Reference Counting</vt:lpstr>
      <vt:lpstr>Reference Counting</vt:lpstr>
      <vt:lpstr>Can reference counting ever fail to reclaim unreachable storage?</vt:lpstr>
      <vt:lpstr>Circular References</vt:lpstr>
      <vt:lpstr>Reference Counting Summary</vt:lpstr>
      <vt:lpstr>Java’s Garbage Collector</vt:lpstr>
      <vt:lpstr>java.lang.Object.finalize()</vt:lpstr>
      <vt:lpstr>Slide 40</vt:lpstr>
      <vt:lpstr>Slide 41</vt:lpstr>
      <vt:lpstr>Slide 42</vt:lpstr>
      <vt:lpstr>Charge</vt:lpstr>
    </vt:vector>
  </TitlesOfParts>
  <Company>Dept. of Computer Science, University of Virginia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evans</dc:creator>
  <cp:lastModifiedBy>David Evans</cp:lastModifiedBy>
  <cp:revision>273</cp:revision>
  <dcterms:created xsi:type="dcterms:W3CDTF">2010-10-28T14:30:43Z</dcterms:created>
  <dcterms:modified xsi:type="dcterms:W3CDTF">2010-11-30T15:00:54Z</dcterms:modified>
</cp:coreProperties>
</file>