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4" r:id="rId2"/>
    <p:sldId id="296" r:id="rId3"/>
    <p:sldId id="327" r:id="rId4"/>
    <p:sldId id="333" r:id="rId5"/>
    <p:sldId id="334" r:id="rId6"/>
    <p:sldId id="335" r:id="rId7"/>
    <p:sldId id="328" r:id="rId8"/>
    <p:sldId id="329" r:id="rId9"/>
    <p:sldId id="330" r:id="rId10"/>
    <p:sldId id="332" r:id="rId11"/>
    <p:sldId id="336" r:id="rId12"/>
    <p:sldId id="337"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7" r:id="rId33"/>
    <p:sldId id="318" r:id="rId34"/>
    <p:sldId id="319" r:id="rId35"/>
    <p:sldId id="320" r:id="rId36"/>
    <p:sldId id="321" r:id="rId37"/>
    <p:sldId id="322" r:id="rId38"/>
    <p:sldId id="323" r:id="rId39"/>
    <p:sldId id="324" r:id="rId40"/>
    <p:sldId id="32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45" autoAdjust="0"/>
  </p:normalViewPr>
  <p:slideViewPr>
    <p:cSldViewPr>
      <p:cViewPr varScale="1">
        <p:scale>
          <a:sx n="73" d="100"/>
          <a:sy n="73" d="100"/>
        </p:scale>
        <p:origin x="-106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27" tIns="45714" rIns="91427" bIns="45714" rtlCol="0"/>
          <a:lstStyle>
            <a:lvl1pPr algn="r">
              <a:defRPr sz="1200"/>
            </a:lvl1pPr>
          </a:lstStyle>
          <a:p>
            <a:fld id="{1C87A42B-B9F0-4CE1-9FCF-CA3FEC59B485}" type="datetimeFigureOut">
              <a:rPr lang="en-US" smtClean="0"/>
              <a:pPr/>
              <a:t>11/18/2010</a:t>
            </a:fld>
            <a:endParaRPr lang="en-US"/>
          </a:p>
        </p:txBody>
      </p:sp>
      <p:sp>
        <p:nvSpPr>
          <p:cNvPr id="4" name="Slide Image Placeholder 3"/>
          <p:cNvSpPr>
            <a:spLocks noGrp="1" noRot="1" noChangeAspect="1"/>
          </p:cNvSpPr>
          <p:nvPr>
            <p:ph type="sldImg" idx="2"/>
          </p:nvPr>
        </p:nvSpPr>
        <p:spPr>
          <a:xfrm>
            <a:off x="1144588" y="685800"/>
            <a:ext cx="4570412" cy="3429000"/>
          </a:xfrm>
          <a:prstGeom prst="rect">
            <a:avLst/>
          </a:prstGeom>
          <a:noFill/>
          <a:ln w="12700">
            <a:solidFill>
              <a:prstClr val="black"/>
            </a:solidFill>
          </a:ln>
        </p:spPr>
        <p:txBody>
          <a:bodyPr vert="horz" lIns="91427" tIns="45714" rIns="91427" bIns="45714"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27" tIns="45714" rIns="91427"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27" tIns="45714" rIns="91427" bIns="45714" rtlCol="0" anchor="b"/>
          <a:lstStyle>
            <a:lvl1pPr algn="r">
              <a:defRPr sz="1200"/>
            </a:lvl1pPr>
          </a:lstStyle>
          <a:p>
            <a:fld id="{9105F3A8-2BF4-49FF-AD20-5795E9F433C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hape 1"/>
          <p:cNvSpPr>
            <a:spLocks noGrp="1" noRot="1" noChangeAspect="1" noTextEdit="1"/>
          </p:cNvSpPr>
          <p:nvPr>
            <p:ph type="sldImg"/>
          </p:nvPr>
        </p:nvSpPr>
        <p:spPr>
          <a:noFill/>
          <a:ln cap="flat">
            <a:headEnd type="none" w="med" len="med"/>
            <a:tailEnd type="none" w="med" len="med"/>
          </a:ln>
        </p:spPr>
      </p:sp>
      <p:sp>
        <p:nvSpPr>
          <p:cNvPr id="17410" name="Shape 2"/>
          <p:cNvSpPr>
            <a:spLocks noGrp="1"/>
          </p:cNvSpPr>
          <p:nvPr>
            <p:ph type="body" idx="1"/>
          </p:nvPr>
        </p:nvSpPr>
        <p:spPr>
          <a:noFill/>
          <a:ln/>
        </p:spPr>
        <p:txBody>
          <a:bodyPr/>
          <a:lstStyle/>
          <a:p>
            <a:pPr eaLnBrk="1" hangingPunct="1">
              <a:spcBef>
                <a:spcPct val="0"/>
              </a:spcBef>
            </a:pPr>
            <a:endParaRPr lang="en-US">
              <a:latin typeface="Calibri" pitchFamily="34" charset="0"/>
            </a:endParaRPr>
          </a:p>
        </p:txBody>
      </p:sp>
      <p:sp>
        <p:nvSpPr>
          <p:cNvPr id="4" name="Slide Number Placeholder 3"/>
          <p:cNvSpPr>
            <a:spLocks noGrp="1"/>
          </p:cNvSpPr>
          <p:nvPr>
            <p:ph type="sldNum" sz="quarter" idx="5"/>
          </p:nvPr>
        </p:nvSpPr>
        <p:spPr/>
        <p:txBody>
          <a:bodyPr/>
          <a:lstStyle/>
          <a:p>
            <a:fld id="{BF83C5F1-BC9E-4607-B084-A6159745C5D9}" type="slidenum">
              <a:rPr lang="en-US"/>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hape 1"/>
          <p:cNvSpPr>
            <a:spLocks noGrp="1" noRot="1" noChangeAspect="1" noTextEdit="1"/>
          </p:cNvSpPr>
          <p:nvPr>
            <p:ph type="sldImg"/>
          </p:nvPr>
        </p:nvSpPr>
        <p:spPr>
          <a:noFill/>
          <a:ln cap="flat">
            <a:headEnd type="none" w="med" len="med"/>
            <a:tailEnd type="none" w="med" len="med"/>
          </a:ln>
        </p:spPr>
      </p:sp>
      <p:sp>
        <p:nvSpPr>
          <p:cNvPr id="18434" name="Shape 2"/>
          <p:cNvSpPr>
            <a:spLocks noGrp="1"/>
          </p:cNvSpPr>
          <p:nvPr>
            <p:ph type="body" idx="1"/>
          </p:nvPr>
        </p:nvSpPr>
        <p:spPr>
          <a:noFill/>
          <a:ln/>
        </p:spPr>
        <p:txBody>
          <a:bodyPr/>
          <a:lstStyle/>
          <a:p>
            <a:pPr eaLnBrk="1" hangingPunct="1">
              <a:spcBef>
                <a:spcPct val="0"/>
              </a:spcBef>
            </a:pPr>
            <a:endParaRPr lang="en-US">
              <a:latin typeface="Calibri" pitchFamily="34" charset="0"/>
            </a:endParaRPr>
          </a:p>
        </p:txBody>
      </p:sp>
      <p:sp>
        <p:nvSpPr>
          <p:cNvPr id="4" name="Slide Number Placeholder 3"/>
          <p:cNvSpPr>
            <a:spLocks noGrp="1"/>
          </p:cNvSpPr>
          <p:nvPr>
            <p:ph type="sldNum" sz="quarter" idx="5"/>
          </p:nvPr>
        </p:nvSpPr>
        <p:spPr/>
        <p:txBody>
          <a:bodyPr/>
          <a:lstStyle/>
          <a:p>
            <a:fld id="{1E578633-4A3A-47AA-8F8E-E3E48668CA20}" type="slidenum">
              <a:rPr lang="en-US"/>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hape 1"/>
          <p:cNvSpPr>
            <a:spLocks noGrp="1" noRot="1" noChangeAspect="1" noTextEdit="1"/>
          </p:cNvSpPr>
          <p:nvPr>
            <p:ph type="sldImg"/>
          </p:nvPr>
        </p:nvSpPr>
        <p:spPr>
          <a:noFill/>
          <a:ln cap="flat">
            <a:headEnd type="none" w="med" len="med"/>
            <a:tailEnd type="none" w="med" len="med"/>
          </a:ln>
        </p:spPr>
      </p:sp>
      <p:sp>
        <p:nvSpPr>
          <p:cNvPr id="19458" name="Shape 2"/>
          <p:cNvSpPr>
            <a:spLocks noGrp="1"/>
          </p:cNvSpPr>
          <p:nvPr>
            <p:ph type="body" idx="1"/>
          </p:nvPr>
        </p:nvSpPr>
        <p:spPr>
          <a:noFill/>
          <a:ln/>
        </p:spPr>
        <p:txBody>
          <a:bodyPr/>
          <a:lstStyle/>
          <a:p>
            <a:pPr eaLnBrk="1" hangingPunct="1">
              <a:spcBef>
                <a:spcPct val="0"/>
              </a:spcBef>
            </a:pPr>
            <a:endParaRPr lang="en-US">
              <a:latin typeface="Calibri" pitchFamily="34" charset="0"/>
            </a:endParaRPr>
          </a:p>
        </p:txBody>
      </p:sp>
      <p:sp>
        <p:nvSpPr>
          <p:cNvPr id="4" name="Slide Number Placeholder 3"/>
          <p:cNvSpPr>
            <a:spLocks noGrp="1"/>
          </p:cNvSpPr>
          <p:nvPr>
            <p:ph type="sldNum" sz="quarter" idx="5"/>
          </p:nvPr>
        </p:nvSpPr>
        <p:spPr/>
        <p:txBody>
          <a:bodyPr/>
          <a:lstStyle/>
          <a:p>
            <a:fld id="{E9957659-2E93-48EF-A577-6D5BBCA0FE9F}" type="slidenum">
              <a:rPr lang="en-US"/>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hape 1"/>
          <p:cNvSpPr>
            <a:spLocks noGrp="1" noRot="1" noChangeAspect="1" noTextEdit="1"/>
          </p:cNvSpPr>
          <p:nvPr>
            <p:ph type="sldImg"/>
          </p:nvPr>
        </p:nvSpPr>
        <p:spPr>
          <a:noFill/>
          <a:ln cap="flat">
            <a:headEnd type="none" w="med" len="med"/>
            <a:tailEnd type="none" w="med" len="med"/>
          </a:ln>
        </p:spPr>
      </p:sp>
      <p:sp>
        <p:nvSpPr>
          <p:cNvPr id="21506" name="Shape 2"/>
          <p:cNvSpPr>
            <a:spLocks noGrp="1"/>
          </p:cNvSpPr>
          <p:nvPr>
            <p:ph type="body" idx="1"/>
          </p:nvPr>
        </p:nvSpPr>
        <p:spPr>
          <a:noFill/>
          <a:ln/>
        </p:spPr>
        <p:txBody>
          <a:bodyPr/>
          <a:lstStyle/>
          <a:p>
            <a:pPr eaLnBrk="1" hangingPunct="1">
              <a:spcBef>
                <a:spcPct val="0"/>
              </a:spcBef>
            </a:pPr>
            <a:endParaRPr lang="en-US">
              <a:latin typeface="Calibri" pitchFamily="34" charset="0"/>
            </a:endParaRPr>
          </a:p>
        </p:txBody>
      </p:sp>
      <p:sp>
        <p:nvSpPr>
          <p:cNvPr id="4" name="Slide Number Placeholder 3"/>
          <p:cNvSpPr>
            <a:spLocks noGrp="1"/>
          </p:cNvSpPr>
          <p:nvPr>
            <p:ph type="sldNum" sz="quarter" idx="5"/>
          </p:nvPr>
        </p:nvSpPr>
        <p:spPr/>
        <p:txBody>
          <a:bodyPr/>
          <a:lstStyle/>
          <a:p>
            <a:fld id="{F5F893FE-AA74-46F0-8438-992A202192AC}" type="slidenum">
              <a:rPr lang="en-US"/>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80AEEB-2088-407F-871B-FD8DA282BD4A}" type="datetimeFigureOut">
              <a:rPr lang="en-US" smtClean="0"/>
              <a:pPr/>
              <a:t>11/18/2010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80AEEB-2088-407F-871B-FD8DA282BD4A}" type="datetimeFigureOut">
              <a:rPr lang="en-US" smtClean="0"/>
              <a:pPr/>
              <a:t>11/18/2010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80AEEB-2088-407F-871B-FD8DA282BD4A}" type="datetimeFigureOut">
              <a:rPr lang="en-US" smtClean="0"/>
              <a:pPr/>
              <a:t>11/18/2010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80AEEB-2088-407F-871B-FD8DA282BD4A}" type="datetimeFigureOut">
              <a:rPr lang="en-US" smtClean="0"/>
              <a:pPr/>
              <a:t>11/18/2010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80AEEB-2088-407F-871B-FD8DA282BD4A}" type="datetimeFigureOut">
              <a:rPr lang="en-US" smtClean="0"/>
              <a:pPr/>
              <a:t>11/18/2010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80AEEB-2088-407F-871B-FD8DA282BD4A}" type="datetimeFigureOut">
              <a:rPr lang="en-US" smtClean="0"/>
              <a:pPr/>
              <a:t>11/18/2010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80AEEB-2088-407F-871B-FD8DA282BD4A}" type="datetimeFigureOut">
              <a:rPr lang="en-US" smtClean="0"/>
              <a:pPr/>
              <a:t>11/18/2010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80AEEB-2088-407F-871B-FD8DA282BD4A}" type="datetimeFigureOut">
              <a:rPr lang="en-US" smtClean="0"/>
              <a:pPr/>
              <a:t>11/18/2010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80AEEB-2088-407F-871B-FD8DA282BD4A}" type="datetimeFigureOut">
              <a:rPr lang="en-US" smtClean="0"/>
              <a:pPr/>
              <a:t>11/18/2010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0AEEB-2088-407F-871B-FD8DA282BD4A}" type="datetimeFigureOut">
              <a:rPr lang="en-US" smtClean="0"/>
              <a:pPr/>
              <a:t>11/18/2010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0AEEB-2088-407F-871B-FD8DA282BD4A}" type="datetimeFigureOut">
              <a:rPr lang="en-US" smtClean="0"/>
              <a:pPr/>
              <a:t>11/18/2010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80AEEB-2088-407F-871B-FD8DA282BD4A}" type="datetimeFigureOut">
              <a:rPr lang="en-US" smtClean="0"/>
              <a:pPr/>
              <a:t>11/18/2010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E70235-9D8A-4433-9EA7-AAE91A7C04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kYUrqdUyEpI"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esamultimedia.esa.int/docs/esa-x-1819eng.pdf"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wiki/Image:Ada_Lovelace_1838.jpg"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hyperlink" Target="http://catless.ncl.ac.uk/Risk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02171" y="4837125"/>
            <a:ext cx="2388394" cy="1071563"/>
          </a:xfrm>
          <a:noFill/>
        </p:spPr>
        <p:txBody>
          <a:bodyPr>
            <a:normAutofit fontScale="92500" lnSpcReduction="20000"/>
          </a:bodyPr>
          <a:lstStyle/>
          <a:p>
            <a:pPr algn="r">
              <a:lnSpc>
                <a:spcPct val="110000"/>
              </a:lnSpc>
              <a:spcBef>
                <a:spcPts val="0"/>
              </a:spcBef>
            </a:pPr>
            <a:r>
              <a:rPr lang="en-US" sz="2400" dirty="0" smtClean="0">
                <a:solidFill>
                  <a:schemeClr val="tx1"/>
                </a:solidFill>
              </a:rPr>
              <a:t>Fall 2010</a:t>
            </a:r>
          </a:p>
          <a:p>
            <a:pPr algn="r">
              <a:lnSpc>
                <a:spcPct val="110000"/>
              </a:lnSpc>
              <a:spcBef>
                <a:spcPts val="0"/>
              </a:spcBef>
            </a:pPr>
            <a:r>
              <a:rPr lang="en-US" sz="2400" dirty="0" err="1" smtClean="0">
                <a:solidFill>
                  <a:schemeClr val="tx1"/>
                </a:solidFill>
              </a:rPr>
              <a:t>UVa</a:t>
            </a:r>
            <a:endParaRPr lang="en-US" sz="2400" dirty="0" smtClean="0">
              <a:solidFill>
                <a:schemeClr val="tx1"/>
              </a:solidFill>
            </a:endParaRPr>
          </a:p>
          <a:p>
            <a:pPr algn="r">
              <a:lnSpc>
                <a:spcPct val="110000"/>
              </a:lnSpc>
              <a:spcBef>
                <a:spcPts val="0"/>
              </a:spcBef>
            </a:pPr>
            <a:r>
              <a:rPr lang="en-US" sz="2400" dirty="0" smtClean="0">
                <a:solidFill>
                  <a:schemeClr val="tx1"/>
                </a:solidFill>
              </a:rPr>
              <a:t>David Evans</a:t>
            </a:r>
            <a:endParaRPr lang="en-US" sz="2400" dirty="0">
              <a:solidFill>
                <a:schemeClr val="tx1"/>
              </a:solidFill>
            </a:endParaRPr>
          </a:p>
        </p:txBody>
      </p:sp>
      <p:sp>
        <p:nvSpPr>
          <p:cNvPr id="6" name="Rectangle 5"/>
          <p:cNvSpPr/>
          <p:nvPr/>
        </p:nvSpPr>
        <p:spPr>
          <a:xfrm>
            <a:off x="6934199" y="99500"/>
            <a:ext cx="2161939" cy="1015663"/>
          </a:xfrm>
          <a:prstGeom prst="rect">
            <a:avLst/>
          </a:prstGeom>
        </p:spPr>
        <p:txBody>
          <a:bodyPr wrap="square">
            <a:spAutoFit/>
          </a:bodyPr>
          <a:lstStyle/>
          <a:p>
            <a:pPr algn="r"/>
            <a:r>
              <a:rPr lang="en-US" sz="2000" dirty="0" smtClean="0"/>
              <a:t>cs2220: Engineering Software</a:t>
            </a:r>
            <a:endParaRPr lang="en-US" sz="2000" dirty="0"/>
          </a:p>
        </p:txBody>
      </p:sp>
      <p:sp>
        <p:nvSpPr>
          <p:cNvPr id="2" name="Title 1"/>
          <p:cNvSpPr>
            <a:spLocks noGrp="1"/>
          </p:cNvSpPr>
          <p:nvPr>
            <p:ph type="ctrTitle"/>
          </p:nvPr>
        </p:nvSpPr>
        <p:spPr>
          <a:xfrm>
            <a:off x="6831550" y="838200"/>
            <a:ext cx="2083850" cy="3733800"/>
          </a:xfrm>
          <a:noFill/>
        </p:spPr>
        <p:txBody>
          <a:bodyPr>
            <a:noAutofit/>
          </a:bodyPr>
          <a:lstStyle/>
          <a:p>
            <a:pPr algn="r"/>
            <a:r>
              <a:rPr lang="en-US" sz="3600" dirty="0" smtClean="0"/>
              <a:t>Class 25:</a:t>
            </a:r>
            <a:br>
              <a:rPr lang="en-US" sz="3600" dirty="0" smtClean="0"/>
            </a:br>
            <a:r>
              <a:rPr lang="en-US" sz="3600" dirty="0" smtClean="0"/>
              <a:t>Software Disasters</a:t>
            </a:r>
            <a:endParaRPr lang="en-US" sz="3600" b="1" dirty="0" smtClean="0"/>
          </a:p>
        </p:txBody>
      </p:sp>
      <p:pic>
        <p:nvPicPr>
          <p:cNvPr id="12" name="Rectangle 8"/>
          <p:cNvPicPr>
            <a:picLocks noChangeAspect="1" noChangeArrowheads="1"/>
          </p:cNvPicPr>
          <p:nvPr/>
        </p:nvPicPr>
        <p:blipFill>
          <a:blip r:embed="rId2" cstate="print"/>
          <a:srcRect/>
          <a:stretch>
            <a:fillRect/>
          </a:stretch>
        </p:blipFill>
        <p:spPr bwMode="auto">
          <a:xfrm>
            <a:off x="11598" y="10036"/>
            <a:ext cx="5020482" cy="6847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Therac-25</a:t>
            </a:r>
            <a:endParaRPr lang="en-US" dirty="0"/>
          </a:p>
        </p:txBody>
      </p:sp>
      <p:sp>
        <p:nvSpPr>
          <p:cNvPr id="4" name="TextBox 3"/>
          <p:cNvSpPr txBox="1"/>
          <p:nvPr/>
        </p:nvSpPr>
        <p:spPr>
          <a:xfrm>
            <a:off x="3926504" y="5541188"/>
            <a:ext cx="4788490"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Nancy </a:t>
            </a:r>
            <a:r>
              <a:rPr lang="en-US" dirty="0" err="1" smtClean="0"/>
              <a:t>Levenson</a:t>
            </a:r>
            <a:r>
              <a:rPr lang="en-US" dirty="0" smtClean="0"/>
              <a:t>, </a:t>
            </a:r>
            <a:r>
              <a:rPr lang="en-US" i="1" dirty="0" smtClean="0"/>
              <a:t>Medical Devices: The Therac-25</a:t>
            </a:r>
          </a:p>
          <a:p>
            <a:r>
              <a:rPr lang="en-US" dirty="0" smtClean="0"/>
              <a:t>http://sunnyday.mit.edu/papers/therac.pdf</a:t>
            </a:r>
            <a:endParaRPr lang="en-US" dirty="0"/>
          </a:p>
        </p:txBody>
      </p:sp>
      <p:pic>
        <p:nvPicPr>
          <p:cNvPr id="53250" name="Picture 2"/>
          <p:cNvPicPr>
            <a:picLocks noChangeAspect="1" noChangeArrowheads="1"/>
          </p:cNvPicPr>
          <p:nvPr/>
        </p:nvPicPr>
        <p:blipFill>
          <a:blip r:embed="rId2" cstate="print"/>
          <a:srcRect/>
          <a:stretch>
            <a:fillRect/>
          </a:stretch>
        </p:blipFill>
        <p:spPr bwMode="auto">
          <a:xfrm>
            <a:off x="831745" y="1443904"/>
            <a:ext cx="5143814" cy="3813896"/>
          </a:xfrm>
          <a:prstGeom prst="rect">
            <a:avLst/>
          </a:prstGeom>
          <a:noFill/>
          <a:ln w="9525">
            <a:noFill/>
            <a:miter lim="800000"/>
            <a:headEnd/>
            <a:tailEnd/>
          </a:ln>
        </p:spPr>
      </p:pic>
      <p:sp>
        <p:nvSpPr>
          <p:cNvPr id="6" name="TextBox 5"/>
          <p:cNvSpPr txBox="1"/>
          <p:nvPr/>
        </p:nvSpPr>
        <p:spPr>
          <a:xfrm>
            <a:off x="6096000" y="1600200"/>
            <a:ext cx="2819400" cy="3416320"/>
          </a:xfrm>
          <a:prstGeom prst="rect">
            <a:avLst/>
          </a:prstGeom>
          <a:noFill/>
        </p:spPr>
        <p:txBody>
          <a:bodyPr wrap="square" rtlCol="0">
            <a:spAutoFit/>
          </a:bodyPr>
          <a:lstStyle/>
          <a:p>
            <a:r>
              <a:rPr lang="en-US" sz="2400" dirty="0" smtClean="0"/>
              <a:t>Radiation Therapy Machine</a:t>
            </a:r>
          </a:p>
          <a:p>
            <a:r>
              <a:rPr lang="en-US" sz="2400" i="1" dirty="0" smtClean="0"/>
              <a:t>Atomic Energy of Canada</a:t>
            </a:r>
          </a:p>
          <a:p>
            <a:endParaRPr lang="en-US" sz="2400" i="1" dirty="0" smtClean="0"/>
          </a:p>
          <a:p>
            <a:r>
              <a:rPr lang="en-US" sz="2400" dirty="0" smtClean="0"/>
              <a:t>1985-1987: gave six patients massive overdoses of radiation (3 died)</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00200" y="838200"/>
            <a:ext cx="6324874"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81000"/>
            <a:ext cx="8077200" cy="5262979"/>
          </a:xfrm>
          <a:prstGeom prst="rect">
            <a:avLst/>
          </a:prstGeom>
        </p:spPr>
        <p:txBody>
          <a:bodyPr wrap="square">
            <a:spAutoFit/>
          </a:bodyPr>
          <a:lstStyle/>
          <a:p>
            <a:r>
              <a:rPr lang="en-US" sz="2800" b="1" dirty="0" smtClean="0"/>
              <a:t>Assumptions in AECL’s safety analysis</a:t>
            </a:r>
            <a:r>
              <a:rPr lang="en-US" sz="2800" dirty="0" smtClean="0"/>
              <a:t>:</a:t>
            </a:r>
          </a:p>
          <a:p>
            <a:pPr marL="514350" indent="-514350">
              <a:buFont typeface="+mj-lt"/>
              <a:buAutoNum type="arabicPeriod"/>
            </a:pPr>
            <a:r>
              <a:rPr lang="en-US" sz="2800" dirty="0" smtClean="0"/>
              <a:t>Programming errors have been reduced by extensive testing on a hardware simulator and under field conditions on </a:t>
            </a:r>
            <a:r>
              <a:rPr lang="en-US" sz="2800" dirty="0" err="1" smtClean="0"/>
              <a:t>teletherapy</a:t>
            </a:r>
            <a:r>
              <a:rPr lang="en-US" sz="2800" dirty="0" smtClean="0"/>
              <a:t> units. Any residual software errors are not included in the analysis.</a:t>
            </a:r>
          </a:p>
          <a:p>
            <a:pPr marL="514350" indent="-514350">
              <a:buFont typeface="+mj-lt"/>
              <a:buAutoNum type="arabicPeriod"/>
            </a:pPr>
            <a:r>
              <a:rPr lang="en-US" sz="2800" dirty="0" smtClean="0"/>
              <a:t>Program </a:t>
            </a:r>
            <a:r>
              <a:rPr lang="en-US" sz="2800" dirty="0" smtClean="0"/>
              <a:t>software does not degrade due to wear, fatigue, or reproduction </a:t>
            </a:r>
            <a:r>
              <a:rPr lang="en-US" sz="2800" dirty="0" smtClean="0"/>
              <a:t>process.</a:t>
            </a:r>
          </a:p>
          <a:p>
            <a:pPr marL="514350" indent="-514350">
              <a:buFont typeface="+mj-lt"/>
              <a:buAutoNum type="arabicPeriod"/>
            </a:pPr>
            <a:r>
              <a:rPr lang="en-US" sz="2800" dirty="0" smtClean="0"/>
              <a:t>Computer </a:t>
            </a:r>
            <a:r>
              <a:rPr lang="en-US" sz="2800" dirty="0" smtClean="0"/>
              <a:t>execution errors are caused by faulty hardware components and by "soft" (random) errors induced by alpha particles and electromagnetic noise.</a:t>
            </a:r>
            <a:endParaRPr lang="en-US" sz="2800" dirty="0"/>
          </a:p>
        </p:txBody>
      </p:sp>
      <p:sp>
        <p:nvSpPr>
          <p:cNvPr id="5" name="TextBox 4"/>
          <p:cNvSpPr txBox="1"/>
          <p:nvPr/>
        </p:nvSpPr>
        <p:spPr>
          <a:xfrm>
            <a:off x="3810000" y="5867400"/>
            <a:ext cx="4788490"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Nancy </a:t>
            </a:r>
            <a:r>
              <a:rPr lang="en-US" dirty="0" err="1" smtClean="0"/>
              <a:t>Levenson</a:t>
            </a:r>
            <a:r>
              <a:rPr lang="en-US" dirty="0" smtClean="0"/>
              <a:t>, </a:t>
            </a:r>
            <a:r>
              <a:rPr lang="en-US" i="1" dirty="0" smtClean="0"/>
              <a:t>Medical Devices: The Therac-25</a:t>
            </a:r>
          </a:p>
          <a:p>
            <a:r>
              <a:rPr lang="en-US" dirty="0" smtClean="0"/>
              <a:t>http://sunnyday.mit.edu/papers/therac.pdf</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07934" y="3063744"/>
            <a:ext cx="3032753" cy="646331"/>
          </a:xfrm>
          <a:prstGeom prst="rect">
            <a:avLst/>
          </a:prstGeom>
          <a:noFill/>
        </p:spPr>
        <p:txBody>
          <a:bodyPr wrap="none" rtlCol="0">
            <a:spAutoFit/>
          </a:bodyPr>
          <a:lstStyle/>
          <a:p>
            <a:r>
              <a:rPr lang="en-US" sz="3600" dirty="0" smtClean="0">
                <a:hlinkClick r:id="rId3"/>
              </a:rPr>
              <a:t>Ariane 5 Movie</a:t>
            </a:r>
            <a:endParaRPr lang="en-US"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62400" cy="1143000"/>
          </a:xfrm>
        </p:spPr>
        <p:txBody>
          <a:bodyPr/>
          <a:lstStyle/>
          <a:p>
            <a:r>
              <a:rPr lang="en-US" dirty="0" smtClean="0"/>
              <a:t>Ariane 5</a:t>
            </a:r>
          </a:p>
        </p:txBody>
      </p:sp>
      <p:sp>
        <p:nvSpPr>
          <p:cNvPr id="3" name="Text Placeholder 2"/>
          <p:cNvSpPr>
            <a:spLocks noGrp="1"/>
          </p:cNvSpPr>
          <p:nvPr>
            <p:ph type="body" idx="1"/>
          </p:nvPr>
        </p:nvSpPr>
        <p:spPr>
          <a:xfrm>
            <a:off x="228600" y="1371600"/>
            <a:ext cx="4495800" cy="4754563"/>
          </a:xfrm>
        </p:spPr>
        <p:txBody>
          <a:bodyPr/>
          <a:lstStyle/>
          <a:p>
            <a:r>
              <a:rPr lang="en-US" smtClean="0"/>
              <a:t>$500M rocket developed by European Space Agency</a:t>
            </a:r>
          </a:p>
          <a:p>
            <a:r>
              <a:rPr lang="en-US" smtClean="0"/>
              <a:t>June 4, 1996: first launch</a:t>
            </a:r>
          </a:p>
          <a:p>
            <a:pPr lvl="1">
              <a:buFontTx/>
              <a:buNone/>
            </a:pPr>
            <a:r>
              <a:rPr lang="en-US" smtClean="0"/>
              <a:t>37s after ignition: lost guidance</a:t>
            </a:r>
          </a:p>
          <a:p>
            <a:pPr lvl="1">
              <a:buFontTx/>
              <a:buNone/>
            </a:pPr>
            <a:r>
              <a:rPr lang="en-US" smtClean="0"/>
              <a:t>40s: exploded</a:t>
            </a:r>
          </a:p>
          <a:p>
            <a:pPr>
              <a:buFontTx/>
              <a:buNone/>
            </a:pPr>
            <a:endParaRPr lang="en-US" smtClean="0"/>
          </a:p>
        </p:txBody>
      </p:sp>
      <p:pic>
        <p:nvPicPr>
          <p:cNvPr id="6147" name="Rectangle 83969"/>
          <p:cNvPicPr>
            <a:picLocks noChangeAspect="1" noChangeArrowheads="1"/>
          </p:cNvPicPr>
          <p:nvPr/>
        </p:nvPicPr>
        <p:blipFill>
          <a:blip r:embed="rId3" cstate="print"/>
          <a:srcRect/>
          <a:stretch>
            <a:fillRect/>
          </a:stretch>
        </p:blipFill>
        <p:spPr bwMode="auto">
          <a:xfrm>
            <a:off x="4886325" y="304800"/>
            <a:ext cx="4181475" cy="591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p:cNvPicPr>
            <a:picLocks noChangeAspect="1" noChangeArrowheads="1"/>
          </p:cNvPicPr>
          <p:nvPr/>
        </p:nvPicPr>
        <p:blipFill>
          <a:blip r:embed="rId2" cstate="print"/>
          <a:srcRect l="10870" t="16325" r="9605" b="6935"/>
          <a:stretch>
            <a:fillRect/>
          </a:stretch>
        </p:blipFill>
        <p:spPr bwMode="auto">
          <a:xfrm>
            <a:off x="293688" y="171450"/>
            <a:ext cx="8339137" cy="5861050"/>
          </a:xfrm>
          <a:prstGeom prst="rect">
            <a:avLst/>
          </a:prstGeom>
          <a:noFill/>
          <a:ln w="31750">
            <a:noFill/>
            <a:miter lim="800000"/>
            <a:headEnd/>
            <a:tailEnd/>
          </a:ln>
          <a:effectLst/>
        </p:spPr>
      </p:pic>
      <p:sp>
        <p:nvSpPr>
          <p:cNvPr id="36869" name="Rectangle 5"/>
          <p:cNvSpPr>
            <a:spLocks noChangeArrowheads="1"/>
          </p:cNvSpPr>
          <p:nvPr/>
        </p:nvSpPr>
        <p:spPr bwMode="auto">
          <a:xfrm>
            <a:off x="5060950" y="3843338"/>
            <a:ext cx="631825" cy="195262"/>
          </a:xfrm>
          <a:prstGeom prst="rect">
            <a:avLst/>
          </a:prstGeom>
          <a:noFill/>
          <a:ln w="31750">
            <a:solidFill>
              <a:srgbClr val="FF0000"/>
            </a:solidFill>
            <a:miter lim="800000"/>
            <a:headEnd/>
            <a:tailEnd/>
          </a:ln>
          <a:effectLst/>
        </p:spPr>
        <p:txBody>
          <a:bodyPr anchor="ctr">
            <a:spAutoFit/>
          </a:bodyPr>
          <a:lstStyle/>
          <a:p>
            <a:endParaRPr lang="en-US"/>
          </a:p>
        </p:txBody>
      </p:sp>
      <p:sp>
        <p:nvSpPr>
          <p:cNvPr id="36870" name="Rectangle 3"/>
          <p:cNvSpPr>
            <a:spLocks noChangeArrowheads="1"/>
          </p:cNvSpPr>
          <p:nvPr/>
        </p:nvSpPr>
        <p:spPr bwMode="auto">
          <a:xfrm>
            <a:off x="3309938" y="5605463"/>
            <a:ext cx="5715000" cy="663575"/>
          </a:xfrm>
          <a:prstGeom prst="rect">
            <a:avLst/>
          </a:prstGeom>
          <a:solidFill>
            <a:srgbClr val="FFFFFF"/>
          </a:solidFill>
          <a:ln w="22225">
            <a:solidFill>
              <a:srgbClr val="B2B2B2"/>
            </a:solidFill>
            <a:miter lim="800000"/>
            <a:headEnd/>
            <a:tailEnd/>
          </a:ln>
        </p:spPr>
        <p:txBody>
          <a:bodyPr>
            <a:spAutoFit/>
          </a:bodyPr>
          <a:lstStyle/>
          <a:p>
            <a:pPr eaLnBrk="0" hangingPunct="0"/>
            <a:r>
              <a:rPr lang="en-US" sz="1800" dirty="0"/>
              <a:t>Ariane 5 Inquiry Board Report (Jacques-Louis Lions): </a:t>
            </a:r>
            <a:r>
              <a:rPr lang="en-US" sz="1800" dirty="0">
                <a:hlinkClick r:id="rId3"/>
              </a:rPr>
              <a:t>http://esamultimedia.esa.int/docs/esa-x-1819eng.pdf</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anim calcmode="lin" valueType="num">
                                      <p:cBhvr additive="base">
                                        <p:cTn id="7" dur="500" fill="hold"/>
                                        <p:tgtEl>
                                          <p:spTgt spid="36869"/>
                                        </p:tgtEl>
                                        <p:attrNameLst>
                                          <p:attrName>ppt_x</p:attrName>
                                        </p:attrNameLst>
                                      </p:cBhvr>
                                      <p:tavLst>
                                        <p:tav tm="0">
                                          <p:val>
                                            <p:strVal val="#ppt_x"/>
                                          </p:val>
                                        </p:tav>
                                        <p:tav tm="100000">
                                          <p:val>
                                            <p:strVal val="#ppt_x"/>
                                          </p:val>
                                        </p:tav>
                                      </p:tavLst>
                                    </p:anim>
                                    <p:anim calcmode="lin" valueType="num">
                                      <p:cBhvr additive="base">
                                        <p:cTn id="8" dur="500" fill="hold"/>
                                        <p:tgtEl>
                                          <p:spTgt spid="368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Flight Control System</a:t>
            </a:r>
          </a:p>
        </p:txBody>
      </p:sp>
      <p:sp>
        <p:nvSpPr>
          <p:cNvPr id="3" name="Content Placeholder 2"/>
          <p:cNvSpPr>
            <a:spLocks noGrp="1"/>
          </p:cNvSpPr>
          <p:nvPr>
            <p:ph idx="1"/>
          </p:nvPr>
        </p:nvSpPr>
        <p:spPr/>
        <p:txBody>
          <a:bodyPr>
            <a:noAutofit/>
          </a:bodyPr>
          <a:lstStyle/>
          <a:p>
            <a:pPr>
              <a:buNone/>
            </a:pPr>
            <a:r>
              <a:rPr lang="en-US" sz="2400" dirty="0" smtClean="0"/>
              <a:t>Inertial Reference System (SRI)</a:t>
            </a:r>
          </a:p>
          <a:p>
            <a:pPr lvl="1">
              <a:buNone/>
            </a:pPr>
            <a:r>
              <a:rPr lang="en-US" sz="2000" dirty="0" smtClean="0"/>
              <a:t>Calculates angles and velocities from on-rocket sensors (</a:t>
            </a:r>
            <a:r>
              <a:rPr lang="en-US" sz="2000" dirty="0" err="1" smtClean="0"/>
              <a:t>gryos</a:t>
            </a:r>
            <a:r>
              <a:rPr lang="en-US" sz="2000" dirty="0" smtClean="0"/>
              <a:t>, accelerometers)</a:t>
            </a:r>
          </a:p>
          <a:p>
            <a:pPr lvl="1">
              <a:buNone/>
            </a:pPr>
            <a:r>
              <a:rPr lang="en-US" sz="2000" dirty="0" smtClean="0"/>
              <a:t>Data sent to On-Board Computer that executes flight program (controls booster nozzles, valves)</a:t>
            </a:r>
          </a:p>
          <a:p>
            <a:pPr>
              <a:buNone/>
            </a:pPr>
            <a:r>
              <a:rPr lang="en-US" sz="2400" dirty="0" smtClean="0"/>
              <a:t>Redundancy in design to improve reliability</a:t>
            </a:r>
          </a:p>
          <a:p>
            <a:pPr lvl="1">
              <a:buNone/>
            </a:pPr>
            <a:r>
              <a:rPr lang="en-US" sz="2000" dirty="0" smtClean="0"/>
              <a:t>Two separate computers running SRIs in parallel (same hardware and software) – one is “hot” stand-by used if OBC detects failure in “active” SRI</a:t>
            </a:r>
          </a:p>
          <a:p>
            <a:pPr>
              <a:buNone/>
            </a:pPr>
            <a:r>
              <a:rPr lang="en-US" sz="2400" dirty="0" smtClean="0"/>
              <a:t>Design based on Ariane 4</a:t>
            </a:r>
          </a:p>
          <a:p>
            <a:pPr lvl="1">
              <a:buNone/>
            </a:pPr>
            <a:r>
              <a:rPr lang="en-US" sz="2000" b="1" dirty="0" smtClean="0"/>
              <a:t>Software for SRI mostly reused from Ariane 4 implementation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Number Overflow Problems</a:t>
            </a:r>
          </a:p>
        </p:txBody>
      </p:sp>
      <p:sp>
        <p:nvSpPr>
          <p:cNvPr id="33795" name="Rectangle 3"/>
          <p:cNvSpPr>
            <a:spLocks noGrp="1" noChangeArrowheads="1"/>
          </p:cNvSpPr>
          <p:nvPr>
            <p:ph idx="1"/>
          </p:nvPr>
        </p:nvSpPr>
        <p:spPr/>
        <p:txBody>
          <a:bodyPr/>
          <a:lstStyle/>
          <a:p>
            <a:pPr>
              <a:lnSpc>
                <a:spcPct val="90000"/>
              </a:lnSpc>
            </a:pPr>
            <a:r>
              <a:rPr lang="en-US" dirty="0" smtClean="0"/>
              <a:t>16-bit signed integer</a:t>
            </a:r>
          </a:p>
          <a:p>
            <a:pPr lvl="1">
              <a:lnSpc>
                <a:spcPct val="90000"/>
              </a:lnSpc>
            </a:pPr>
            <a:r>
              <a:rPr lang="en-US" dirty="0" smtClean="0"/>
              <a:t>2</a:t>
            </a:r>
            <a:r>
              <a:rPr lang="en-US" baseline="30000" dirty="0" smtClean="0"/>
              <a:t>16</a:t>
            </a:r>
            <a:r>
              <a:rPr lang="en-US" dirty="0" smtClean="0"/>
              <a:t> = 65536 different values</a:t>
            </a:r>
          </a:p>
          <a:p>
            <a:pPr lvl="1">
              <a:lnSpc>
                <a:spcPct val="90000"/>
              </a:lnSpc>
              <a:buFontTx/>
              <a:buNone/>
            </a:pPr>
            <a:r>
              <a:rPr lang="en-US" dirty="0" smtClean="0"/>
              <a:t>	(-32768 – 32767)</a:t>
            </a:r>
          </a:p>
          <a:p>
            <a:pPr>
              <a:lnSpc>
                <a:spcPct val="90000"/>
              </a:lnSpc>
            </a:pPr>
            <a:r>
              <a:rPr lang="en-US" dirty="0" smtClean="0"/>
              <a:t>Alignment code converted the horizontal velocity (64-bit floating point value from sensors = up to ~10</a:t>
            </a:r>
            <a:r>
              <a:rPr lang="en-US" baseline="30000" dirty="0" smtClean="0"/>
              <a:t>308</a:t>
            </a:r>
            <a:r>
              <a:rPr lang="en-US" dirty="0" smtClean="0"/>
              <a:t>) to a 16-bit signed integer</a:t>
            </a:r>
          </a:p>
          <a:p>
            <a:pPr>
              <a:lnSpc>
                <a:spcPct val="90000"/>
              </a:lnSpc>
            </a:pPr>
            <a:r>
              <a:rPr lang="en-US" dirty="0" smtClean="0"/>
              <a:t>Overflow produces exception (Operand Error)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Defensive Programming</a:t>
            </a:r>
          </a:p>
        </p:txBody>
      </p:sp>
      <p:sp>
        <p:nvSpPr>
          <p:cNvPr id="4" name="Rectangle 3"/>
          <p:cNvSpPr>
            <a:spLocks noChangeArrowheads="1"/>
          </p:cNvSpPr>
          <p:nvPr/>
        </p:nvSpPr>
        <p:spPr bwMode="auto">
          <a:xfrm>
            <a:off x="881063" y="2035175"/>
            <a:ext cx="7554912" cy="2554545"/>
          </a:xfrm>
          <a:prstGeom prst="rect">
            <a:avLst/>
          </a:prstGeom>
          <a:solidFill>
            <a:srgbClr val="FFFFFF"/>
          </a:solidFill>
          <a:ln w="9525">
            <a:noFill/>
            <a:miter lim="800000"/>
            <a:headEnd/>
            <a:tailEnd/>
          </a:ln>
        </p:spPr>
        <p:txBody>
          <a:bodyPr>
            <a:spAutoFit/>
          </a:bodyPr>
          <a:lstStyle/>
          <a:p>
            <a:pPr eaLnBrk="0" hangingPunct="0"/>
            <a:r>
              <a:rPr lang="en-US" sz="3200" dirty="0"/>
              <a:t>“The data conversion instructions were not protected from causing an Operand Error, although other conversions of comparable variables in the same place in the code were protected.”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199331" y="461881"/>
            <a:ext cx="8753475" cy="5632311"/>
          </a:xfrm>
          <a:prstGeom prst="rect">
            <a:avLst/>
          </a:prstGeom>
          <a:noFill/>
          <a:ln w="31750">
            <a:noFill/>
            <a:miter lim="800000"/>
            <a:headEnd/>
            <a:tailEnd/>
          </a:ln>
          <a:effectLst/>
        </p:spPr>
        <p:txBody>
          <a:bodyPr anchor="ctr">
            <a:spAutoFit/>
          </a:bodyPr>
          <a:lstStyle/>
          <a:p>
            <a:r>
              <a:rPr lang="en-US" sz="2000" dirty="0"/>
              <a:t>	</a:t>
            </a:r>
            <a:r>
              <a:rPr lang="en-US" sz="2000" b="1" dirty="0">
                <a:solidFill>
                  <a:srgbClr val="800000"/>
                </a:solidFill>
              </a:rPr>
              <a:t>It has been stated to the Board that not all the conversions were protected because a maximum workload target of 80% had been set for the SRI computer.</a:t>
            </a:r>
            <a:r>
              <a:rPr lang="en-US" sz="2000" dirty="0"/>
              <a:t> To determine the vulnerability of unprotected code, an analysis was performed on every operation which could give rise to an exception, including an Operand Error. </a:t>
            </a:r>
            <a:r>
              <a:rPr lang="en-US" sz="2000" b="1" dirty="0">
                <a:solidFill>
                  <a:srgbClr val="800000"/>
                </a:solidFill>
              </a:rPr>
              <a:t>In particular, the conversion of floating point values to integers was </a:t>
            </a:r>
            <a:r>
              <a:rPr lang="en-US" sz="2000" b="1" dirty="0" err="1">
                <a:solidFill>
                  <a:srgbClr val="800000"/>
                </a:solidFill>
              </a:rPr>
              <a:t>analysed</a:t>
            </a:r>
            <a:r>
              <a:rPr lang="en-US" sz="2000" b="1" dirty="0">
                <a:solidFill>
                  <a:srgbClr val="800000"/>
                </a:solidFill>
              </a:rPr>
              <a:t> and operations involving seven variables were at risk of leading to an Operand Error.</a:t>
            </a:r>
            <a:r>
              <a:rPr lang="en-US" sz="2000" dirty="0"/>
              <a:t> This led to protection being added to four of the variables, evidence of which appears in the </a:t>
            </a:r>
            <a:r>
              <a:rPr lang="en-US" sz="2000" dirty="0" err="1"/>
              <a:t>Ada</a:t>
            </a:r>
            <a:r>
              <a:rPr lang="en-US" sz="2000" dirty="0"/>
              <a:t> code. </a:t>
            </a:r>
            <a:r>
              <a:rPr lang="en-US" sz="2000" b="1" dirty="0">
                <a:solidFill>
                  <a:srgbClr val="800000"/>
                </a:solidFill>
              </a:rPr>
              <a:t>However, three of the variables were left unprotected.</a:t>
            </a:r>
            <a:r>
              <a:rPr lang="en-US" sz="2000" dirty="0"/>
              <a:t> No reference to justification of this decision was found directly in the source code. Given the large amount of documentation associated with any industrial application, the assumption, although agreed, was essentially obscured, though not deliberately, from any external review.</a:t>
            </a:r>
          </a:p>
          <a:p>
            <a:r>
              <a:rPr lang="en-US" sz="2000" dirty="0"/>
              <a:t>	The reason for the three remaining variables, including the one denoting horizontal bias, being unprotected </a:t>
            </a:r>
            <a:r>
              <a:rPr lang="en-US" sz="2000" b="1" dirty="0">
                <a:solidFill>
                  <a:srgbClr val="800000"/>
                </a:solidFill>
              </a:rPr>
              <a:t>was that further reasoning indicated that they were either physically limited or that there was a large margin of safety, a reasoning which in the case of the variable BH turned out to be faulty.</a:t>
            </a:r>
            <a:r>
              <a:rPr lang="en-US" sz="2000" dirty="0"/>
              <a:t> It is important to note that the decision to protect certain variables but not others was taken jointly by project partners at several contractual levels.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55297"/>
          <p:cNvSpPr>
            <a:spLocks noGrp="1" noChangeArrowheads="1"/>
          </p:cNvSpPr>
          <p:nvPr>
            <p:ph type="title"/>
          </p:nvPr>
        </p:nvSpPr>
        <p:spPr>
          <a:xfrm>
            <a:off x="457200" y="2286000"/>
            <a:ext cx="8229600" cy="1143000"/>
          </a:xfrm>
        </p:spPr>
        <p:txBody>
          <a:bodyPr>
            <a:normAutofit fontScale="90000"/>
          </a:bodyPr>
          <a:lstStyle/>
          <a:p>
            <a:r>
              <a:rPr lang="en-US" smtClean="0"/>
              <a:t>Why Study </a:t>
            </a:r>
            <a:br>
              <a:rPr lang="en-US" smtClean="0"/>
            </a:br>
            <a:r>
              <a:rPr lang="en-US" smtClean="0"/>
              <a:t>Software Disasters?</a:t>
            </a:r>
          </a:p>
        </p:txBody>
      </p:sp>
      <p:sp>
        <p:nvSpPr>
          <p:cNvPr id="3" name="TextBox 2"/>
          <p:cNvSpPr txBox="1"/>
          <p:nvPr/>
        </p:nvSpPr>
        <p:spPr>
          <a:xfrm>
            <a:off x="3478750" y="5269765"/>
            <a:ext cx="5171737" cy="646331"/>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smtClean="0"/>
              <a:t>Exam 2 out today, due at beginning of class Thursday.</a:t>
            </a:r>
          </a:p>
          <a:p>
            <a:r>
              <a:rPr lang="en-US" dirty="0" smtClean="0"/>
              <a:t>It should not be a disaster!</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401638" y="692150"/>
            <a:ext cx="8382000" cy="5273675"/>
          </a:xfrm>
          <a:prstGeom prst="rect">
            <a:avLst/>
          </a:prstGeom>
          <a:noFill/>
          <a:ln w="31750">
            <a:noFill/>
            <a:miter lim="800000"/>
            <a:headEnd/>
            <a:tailEnd/>
          </a:ln>
          <a:effectLst/>
        </p:spPr>
        <p:txBody>
          <a:bodyPr anchor="ctr">
            <a:spAutoFit/>
          </a:bodyPr>
          <a:lstStyle/>
          <a:p>
            <a:r>
              <a:rPr lang="en-US" sz="2000" dirty="0"/>
              <a:t>Although the source of the Operand Error has been identified, this in itself did not cause the mission to fail. The specification of the </a:t>
            </a:r>
            <a:r>
              <a:rPr lang="en-US" sz="2000" b="1" dirty="0">
                <a:solidFill>
                  <a:srgbClr val="800000"/>
                </a:solidFill>
              </a:rPr>
              <a:t>exception-handling mechanism also contributed to the failure.</a:t>
            </a:r>
            <a:r>
              <a:rPr lang="en-US" sz="2000" dirty="0"/>
              <a:t> In the event of any kind of exception, the system specification stated that: the failure should be indicated on the </a:t>
            </a:r>
            <a:r>
              <a:rPr lang="en-US" sz="2000" dirty="0" err="1"/>
              <a:t>databus</a:t>
            </a:r>
            <a:r>
              <a:rPr lang="en-US" sz="2000" dirty="0"/>
              <a:t>, the failure context should be stored in an EEPROM memory (which was recovered and read out for Ariane 501), and finally, the SRI processor should be shut down.</a:t>
            </a:r>
          </a:p>
          <a:p>
            <a:r>
              <a:rPr lang="en-US" sz="2000" dirty="0"/>
              <a:t>	It was the decision to cease the processor operation which finally proved fatal. Restart is not feasible since attitude is too difficult to re-calculate after a processor shutdown; therefore the Inertial Reference System becomes useless. The reason behind this drastic action lies in the culture within the Ariane </a:t>
            </a:r>
            <a:r>
              <a:rPr lang="en-US" sz="2000" dirty="0" err="1"/>
              <a:t>programme</a:t>
            </a:r>
            <a:r>
              <a:rPr lang="en-US" sz="2000" dirty="0"/>
              <a:t> of only addressing random hardware failures. From this point of view exception - or error - handling mechanisms are designed for a random hardware failure which can quite rationally be handled by a backup system.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Java Version</a:t>
            </a:r>
          </a:p>
        </p:txBody>
      </p:sp>
      <p:sp>
        <p:nvSpPr>
          <p:cNvPr id="50180" name="Rectangle 4"/>
          <p:cNvSpPr>
            <a:spLocks noChangeArrowheads="1"/>
          </p:cNvSpPr>
          <p:nvPr/>
        </p:nvSpPr>
        <p:spPr bwMode="auto">
          <a:xfrm>
            <a:off x="766224" y="1594060"/>
            <a:ext cx="7690087" cy="3970318"/>
          </a:xfrm>
          <a:prstGeom prst="rect">
            <a:avLst/>
          </a:prstGeom>
          <a:noFill/>
          <a:ln w="31750">
            <a:noFill/>
            <a:miter lim="800000"/>
            <a:headEnd/>
            <a:tailEnd/>
          </a:ln>
          <a:effectLst/>
        </p:spPr>
        <p:txBody>
          <a:bodyPr wrap="square">
            <a:spAutoFit/>
          </a:bodyPr>
          <a:lstStyle/>
          <a:p>
            <a:r>
              <a:rPr lang="en-US" sz="2800" b="1" dirty="0"/>
              <a:t>public</a:t>
            </a:r>
            <a:r>
              <a:rPr lang="en-US" sz="2800" dirty="0"/>
              <a:t> </a:t>
            </a:r>
            <a:r>
              <a:rPr lang="en-US" sz="2800" b="1" dirty="0"/>
              <a:t>class</a:t>
            </a:r>
            <a:r>
              <a:rPr lang="en-US" sz="2800" dirty="0"/>
              <a:t> Overflow {</a:t>
            </a:r>
          </a:p>
          <a:p>
            <a:r>
              <a:rPr lang="en-US" sz="2800" b="1" dirty="0"/>
              <a:t>   public</a:t>
            </a:r>
            <a:r>
              <a:rPr lang="en-US" sz="2800" dirty="0"/>
              <a:t> </a:t>
            </a:r>
            <a:r>
              <a:rPr lang="en-US" sz="2800" b="1" dirty="0"/>
              <a:t>static</a:t>
            </a:r>
            <a:r>
              <a:rPr lang="en-US" sz="2800" dirty="0"/>
              <a:t> </a:t>
            </a:r>
            <a:r>
              <a:rPr lang="en-US" sz="2800" b="1" dirty="0"/>
              <a:t>void</a:t>
            </a:r>
            <a:r>
              <a:rPr lang="en-US" sz="2800" dirty="0"/>
              <a:t> main (String </a:t>
            </a:r>
            <a:r>
              <a:rPr lang="en-US" sz="2800" dirty="0" err="1"/>
              <a:t>args</a:t>
            </a:r>
            <a:r>
              <a:rPr lang="en-US" sz="2800" dirty="0"/>
              <a:t>[]) {</a:t>
            </a:r>
          </a:p>
          <a:p>
            <a:r>
              <a:rPr lang="en-US" sz="2800" b="1" dirty="0"/>
              <a:t>      </a:t>
            </a:r>
            <a:r>
              <a:rPr lang="en-US" sz="2800" b="1" dirty="0" err="1"/>
              <a:t>int</a:t>
            </a:r>
            <a:r>
              <a:rPr lang="en-US" sz="2800" dirty="0"/>
              <a:t> x;</a:t>
            </a:r>
          </a:p>
          <a:p>
            <a:r>
              <a:rPr lang="en-US" sz="2800" b="1" dirty="0"/>
              <a:t>      double</a:t>
            </a:r>
            <a:r>
              <a:rPr lang="en-US" sz="2800" dirty="0"/>
              <a:t> d = 5000000000.0;</a:t>
            </a:r>
          </a:p>
          <a:p>
            <a:endParaRPr lang="en-US" sz="2800" dirty="0"/>
          </a:p>
          <a:p>
            <a:r>
              <a:rPr lang="en-US" sz="2800" dirty="0"/>
              <a:t>      x = (</a:t>
            </a:r>
            <a:r>
              <a:rPr lang="en-US" sz="2800" b="1" dirty="0" err="1"/>
              <a:t>int</a:t>
            </a:r>
            <a:r>
              <a:rPr lang="en-US" sz="2800" dirty="0"/>
              <a:t>) d;</a:t>
            </a:r>
          </a:p>
          <a:p>
            <a:r>
              <a:rPr lang="en-US" sz="2800" dirty="0"/>
              <a:t>      </a:t>
            </a:r>
            <a:r>
              <a:rPr lang="en-US" sz="2800" dirty="0" err="1"/>
              <a:t>System.</a:t>
            </a:r>
            <a:r>
              <a:rPr lang="en-US" sz="2800" i="1" dirty="0" err="1"/>
              <a:t>out</a:t>
            </a:r>
            <a:r>
              <a:rPr lang="en-US" sz="2800" dirty="0" err="1"/>
              <a:t>.println</a:t>
            </a:r>
            <a:r>
              <a:rPr lang="en-US" sz="2800" dirty="0"/>
              <a:t> ("d = " + d + "  / </a:t>
            </a:r>
            <a:r>
              <a:rPr lang="en-US" sz="2800" dirty="0" smtClean="0"/>
              <a:t>" + "x = " + x);</a:t>
            </a:r>
          </a:p>
          <a:p>
            <a:r>
              <a:rPr lang="en-US" sz="2800" dirty="0" smtClean="0"/>
              <a:t>     </a:t>
            </a:r>
            <a:r>
              <a:rPr lang="en-US" sz="2800" dirty="0"/>
              <a:t>}</a:t>
            </a:r>
          </a:p>
          <a:p>
            <a:r>
              <a:rPr lang="en-US" sz="2800" dirty="0"/>
              <a:t>}</a:t>
            </a:r>
          </a:p>
        </p:txBody>
      </p:sp>
      <p:sp>
        <p:nvSpPr>
          <p:cNvPr id="4" name="TextBox 3"/>
          <p:cNvSpPr txBox="1"/>
          <p:nvPr/>
        </p:nvSpPr>
        <p:spPr>
          <a:xfrm>
            <a:off x="3537947" y="4970633"/>
            <a:ext cx="4241867" cy="523220"/>
          </a:xfrm>
          <a:prstGeom prst="rect">
            <a:avLst/>
          </a:prstGeom>
          <a:noFill/>
        </p:spPr>
        <p:txBody>
          <a:bodyPr wrap="none" rtlCol="0">
            <a:spAutoFit/>
          </a:bodyPr>
          <a:lstStyle/>
          <a:p>
            <a:r>
              <a:rPr lang="en-US" sz="2800" dirty="0" smtClean="0">
                <a:solidFill>
                  <a:srgbClr val="C00000"/>
                </a:solidFill>
              </a:rPr>
              <a:t>d = 5.0E9  / x = 2147483647</a:t>
            </a:r>
            <a:endParaRPr lang="en-US" sz="2800" dirty="0">
              <a:solidFill>
                <a:srgbClr val="C00000"/>
              </a:solidFill>
            </a:endParaRPr>
          </a:p>
        </p:txBody>
      </p:sp>
      <p:sp>
        <p:nvSpPr>
          <p:cNvPr id="5" name="TextBox 4"/>
          <p:cNvSpPr txBox="1"/>
          <p:nvPr/>
        </p:nvSpPr>
        <p:spPr>
          <a:xfrm>
            <a:off x="1651210" y="5587790"/>
            <a:ext cx="3969228" cy="523220"/>
          </a:xfrm>
          <a:prstGeom prst="rect">
            <a:avLst/>
          </a:prstGeom>
          <a:noFill/>
        </p:spPr>
        <p:txBody>
          <a:bodyPr wrap="none" rtlCol="0">
            <a:spAutoFit/>
          </a:bodyPr>
          <a:lstStyle/>
          <a:p>
            <a:r>
              <a:rPr lang="en-US" sz="2800" dirty="0" smtClean="0"/>
              <a:t>What is </a:t>
            </a:r>
            <a:r>
              <a:rPr lang="en-US" sz="2800" dirty="0" smtClean="0">
                <a:solidFill>
                  <a:srgbClr val="C00000"/>
                </a:solidFill>
              </a:rPr>
              <a:t>2147483647 + 1?</a:t>
            </a:r>
            <a:r>
              <a:rPr lang="en-US" sz="2800" dirty="0" smtClean="0"/>
              <a:t> </a:t>
            </a:r>
            <a:endParaRPr lang="en-US" sz="2800" dirty="0"/>
          </a:p>
        </p:txBody>
      </p:sp>
      <p:sp>
        <p:nvSpPr>
          <p:cNvPr id="6" name="Rectangle 5"/>
          <p:cNvSpPr/>
          <p:nvPr/>
        </p:nvSpPr>
        <p:spPr>
          <a:xfrm>
            <a:off x="5688105" y="5745709"/>
            <a:ext cx="2666114" cy="646331"/>
          </a:xfrm>
          <a:prstGeom prst="rect">
            <a:avLst/>
          </a:prstGeom>
        </p:spPr>
        <p:txBody>
          <a:bodyPr wrap="none">
            <a:spAutoFit/>
          </a:bodyPr>
          <a:lstStyle/>
          <a:p>
            <a:r>
              <a:rPr lang="en-US" sz="3600" dirty="0" smtClean="0">
                <a:solidFill>
                  <a:srgbClr val="00B050"/>
                </a:solidFill>
              </a:rPr>
              <a:t>-2147483648</a:t>
            </a:r>
            <a:endParaRPr lang="en-US" sz="36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Ada Programming Language</a:t>
            </a:r>
          </a:p>
        </p:txBody>
      </p:sp>
      <p:sp>
        <p:nvSpPr>
          <p:cNvPr id="51203" name="Rectangle 3"/>
          <p:cNvSpPr>
            <a:spLocks noGrp="1" noChangeArrowheads="1"/>
          </p:cNvSpPr>
          <p:nvPr>
            <p:ph type="body" idx="1"/>
          </p:nvPr>
        </p:nvSpPr>
        <p:spPr>
          <a:xfrm>
            <a:off x="280988" y="1322388"/>
            <a:ext cx="5913437" cy="4953000"/>
          </a:xfrm>
        </p:spPr>
        <p:txBody>
          <a:bodyPr/>
          <a:lstStyle/>
          <a:p>
            <a:r>
              <a:rPr lang="en-US" sz="2800" dirty="0" smtClean="0"/>
              <a:t>Developed by a 1970s US </a:t>
            </a:r>
            <a:r>
              <a:rPr lang="en-US" sz="2800" dirty="0" err="1" smtClean="0"/>
              <a:t>DoD</a:t>
            </a:r>
            <a:r>
              <a:rPr lang="en-US" sz="2800" dirty="0" smtClean="0"/>
              <a:t> effort to create a safe, high-level, modular programming language</a:t>
            </a:r>
          </a:p>
          <a:p>
            <a:r>
              <a:rPr lang="en-US" sz="2800" dirty="0" smtClean="0"/>
              <a:t>1987-1997: All </a:t>
            </a:r>
            <a:r>
              <a:rPr lang="en-US" sz="2800" dirty="0" err="1" smtClean="0"/>
              <a:t>DoD</a:t>
            </a:r>
            <a:r>
              <a:rPr lang="en-US" sz="2800" dirty="0" smtClean="0"/>
              <a:t> software projects </a:t>
            </a:r>
            <a:r>
              <a:rPr lang="en-US" sz="2800" b="1" dirty="0" smtClean="0"/>
              <a:t>required</a:t>
            </a:r>
            <a:r>
              <a:rPr lang="en-US" sz="2800" dirty="0" smtClean="0"/>
              <a:t> to use </a:t>
            </a:r>
            <a:r>
              <a:rPr lang="en-US" sz="2800" dirty="0" err="1" smtClean="0"/>
              <a:t>Ada</a:t>
            </a:r>
            <a:endParaRPr lang="en-US" sz="2800" dirty="0" smtClean="0"/>
          </a:p>
          <a:p>
            <a:r>
              <a:rPr lang="en-US" sz="2800" dirty="0" smtClean="0"/>
              <a:t>Still fairly widely used in safety-critical software</a:t>
            </a:r>
          </a:p>
          <a:p>
            <a:pPr lvl="1"/>
            <a:r>
              <a:rPr lang="en-US" sz="2400" dirty="0" smtClean="0"/>
              <a:t>Boeing 777</a:t>
            </a:r>
          </a:p>
          <a:p>
            <a:pPr lvl="1"/>
            <a:r>
              <a:rPr lang="en-US" sz="2400" dirty="0" smtClean="0"/>
              <a:t>SPARK/</a:t>
            </a:r>
            <a:r>
              <a:rPr lang="en-US" sz="2400" dirty="0" err="1" smtClean="0"/>
              <a:t>Ada</a:t>
            </a:r>
            <a:r>
              <a:rPr lang="en-US" sz="2400" dirty="0" smtClean="0"/>
              <a:t> (subset with verification) </a:t>
            </a:r>
          </a:p>
        </p:txBody>
      </p:sp>
      <p:pic>
        <p:nvPicPr>
          <p:cNvPr id="51205" name="Picture 5" descr="Augusta Ada King, Countess of Lovelace.">
            <a:hlinkClick r:id="rId2" tooltip="Augusta Ada King, Countess of Lovelace."/>
          </p:cNvPr>
          <p:cNvPicPr>
            <a:picLocks noChangeAspect="1" noChangeArrowheads="1"/>
          </p:cNvPicPr>
          <p:nvPr/>
        </p:nvPicPr>
        <p:blipFill>
          <a:blip r:embed="rId3" cstate="print"/>
          <a:srcRect/>
          <a:stretch>
            <a:fillRect/>
          </a:stretch>
        </p:blipFill>
        <p:spPr bwMode="auto">
          <a:xfrm>
            <a:off x="6149975" y="1809750"/>
            <a:ext cx="2700338" cy="3371850"/>
          </a:xfrm>
          <a:prstGeom prst="rect">
            <a:avLst/>
          </a:prstGeom>
          <a:noFill/>
        </p:spPr>
      </p:pic>
      <p:pic>
        <p:nvPicPr>
          <p:cNvPr id="2050" name="Picture 2"/>
          <p:cNvPicPr>
            <a:picLocks noChangeAspect="1" noChangeArrowheads="1"/>
          </p:cNvPicPr>
          <p:nvPr/>
        </p:nvPicPr>
        <p:blipFill>
          <a:blip r:embed="rId4" cstate="print"/>
          <a:srcRect/>
          <a:stretch>
            <a:fillRect/>
          </a:stretch>
        </p:blipFill>
        <p:spPr bwMode="auto">
          <a:xfrm>
            <a:off x="5426297" y="5635494"/>
            <a:ext cx="1057275"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t>Ada Package Declaration</a:t>
            </a:r>
          </a:p>
        </p:txBody>
      </p:sp>
      <p:sp>
        <p:nvSpPr>
          <p:cNvPr id="52228" name="Text Box 4"/>
          <p:cNvSpPr txBox="1">
            <a:spLocks noChangeArrowheads="1"/>
          </p:cNvSpPr>
          <p:nvPr/>
        </p:nvSpPr>
        <p:spPr bwMode="auto">
          <a:xfrm>
            <a:off x="914400" y="1371600"/>
            <a:ext cx="5917197" cy="4893647"/>
          </a:xfrm>
          <a:prstGeom prst="rect">
            <a:avLst/>
          </a:prstGeom>
          <a:noFill/>
          <a:ln w="31750">
            <a:noFill/>
            <a:miter lim="800000"/>
            <a:headEnd/>
            <a:tailEnd/>
          </a:ln>
          <a:effectLst/>
        </p:spPr>
        <p:txBody>
          <a:bodyPr wrap="none">
            <a:spAutoFit/>
          </a:bodyPr>
          <a:lstStyle/>
          <a:p>
            <a:r>
              <a:rPr lang="en-US" sz="2400" b="1" dirty="0"/>
              <a:t>package</a:t>
            </a:r>
            <a:r>
              <a:rPr lang="en-US" sz="2400" dirty="0"/>
              <a:t> </a:t>
            </a:r>
            <a:r>
              <a:rPr lang="en-US" sz="2400" dirty="0" err="1"/>
              <a:t>Rational_Numbers</a:t>
            </a:r>
            <a:r>
              <a:rPr lang="en-US" sz="2400" dirty="0"/>
              <a:t> </a:t>
            </a:r>
            <a:r>
              <a:rPr lang="en-US" sz="2400" b="1" dirty="0"/>
              <a:t>is</a:t>
            </a:r>
            <a:endParaRPr lang="en-US" sz="2400" dirty="0"/>
          </a:p>
          <a:p>
            <a:r>
              <a:rPr lang="en-US" sz="2400" dirty="0"/>
              <a:t>   </a:t>
            </a:r>
            <a:r>
              <a:rPr lang="en-US" sz="2400" b="1" dirty="0"/>
              <a:t>type</a:t>
            </a:r>
            <a:r>
              <a:rPr lang="en-US" sz="2400" dirty="0"/>
              <a:t> Rational </a:t>
            </a:r>
            <a:r>
              <a:rPr lang="en-US" sz="2400" b="1" dirty="0"/>
              <a:t>is</a:t>
            </a:r>
            <a:r>
              <a:rPr lang="en-US" sz="2400" dirty="0"/>
              <a:t/>
            </a:r>
            <a:br>
              <a:rPr lang="en-US" sz="2400" dirty="0"/>
            </a:br>
            <a:r>
              <a:rPr lang="en-US" sz="2400" dirty="0"/>
              <a:t>      </a:t>
            </a:r>
            <a:r>
              <a:rPr lang="en-US" sz="2400" b="1" dirty="0"/>
              <a:t>record</a:t>
            </a:r>
            <a:r>
              <a:rPr lang="en-US" sz="2400" dirty="0"/>
              <a:t/>
            </a:r>
            <a:br>
              <a:rPr lang="en-US" sz="2400" dirty="0"/>
            </a:br>
            <a:r>
              <a:rPr lang="en-US" sz="2400" dirty="0"/>
              <a:t>         Numerator   : Integer;</a:t>
            </a:r>
            <a:br>
              <a:rPr lang="en-US" sz="2400" dirty="0"/>
            </a:br>
            <a:r>
              <a:rPr lang="en-US" sz="2400" dirty="0"/>
              <a:t>         Denominator : Positive;</a:t>
            </a:r>
            <a:br>
              <a:rPr lang="en-US" sz="2400" dirty="0"/>
            </a:br>
            <a:r>
              <a:rPr lang="en-US" sz="2400" dirty="0"/>
              <a:t>      </a:t>
            </a:r>
            <a:r>
              <a:rPr lang="en-US" sz="2400" b="1" dirty="0"/>
              <a:t>end</a:t>
            </a:r>
            <a:r>
              <a:rPr lang="en-US" sz="2400" dirty="0"/>
              <a:t> </a:t>
            </a:r>
            <a:r>
              <a:rPr lang="en-US" sz="2400" b="1" dirty="0"/>
              <a:t>record</a:t>
            </a:r>
            <a:r>
              <a:rPr lang="en-US" sz="2400" dirty="0"/>
              <a:t>;</a:t>
            </a:r>
          </a:p>
          <a:p>
            <a:r>
              <a:rPr lang="en-US" sz="2400" dirty="0"/>
              <a:t>   </a:t>
            </a:r>
            <a:r>
              <a:rPr lang="en-US" sz="2400" b="1" dirty="0"/>
              <a:t>function</a:t>
            </a:r>
            <a:r>
              <a:rPr lang="en-US" sz="2400" dirty="0"/>
              <a:t> "="(X,Y : Rational) </a:t>
            </a:r>
            <a:r>
              <a:rPr lang="en-US" sz="2400" b="1" dirty="0"/>
              <a:t>return</a:t>
            </a:r>
            <a:r>
              <a:rPr lang="en-US" sz="2400" dirty="0"/>
              <a:t> Boolean;</a:t>
            </a:r>
          </a:p>
          <a:p>
            <a:r>
              <a:rPr lang="en-US" sz="2400" dirty="0"/>
              <a:t>   </a:t>
            </a:r>
            <a:r>
              <a:rPr lang="en-US" sz="2400" b="1" dirty="0"/>
              <a:t>function</a:t>
            </a:r>
            <a:r>
              <a:rPr lang="en-US" sz="2400" dirty="0"/>
              <a:t> </a:t>
            </a:r>
            <a:r>
              <a:rPr lang="en-US" sz="2400" dirty="0" smtClean="0"/>
              <a:t>"/"</a:t>
            </a:r>
            <a:r>
              <a:rPr lang="en-US" sz="2400" dirty="0"/>
              <a:t> </a:t>
            </a:r>
            <a:r>
              <a:rPr lang="en-US" sz="2400" dirty="0" smtClean="0"/>
              <a:t>(</a:t>
            </a:r>
            <a:r>
              <a:rPr lang="en-US" sz="2400" dirty="0"/>
              <a:t>X,Y : Integer)  </a:t>
            </a:r>
            <a:r>
              <a:rPr lang="en-US" sz="2400" b="1" dirty="0"/>
              <a:t>return</a:t>
            </a:r>
            <a:r>
              <a:rPr lang="en-US" sz="2400" dirty="0"/>
              <a:t> Rational;</a:t>
            </a:r>
          </a:p>
          <a:p>
            <a:r>
              <a:rPr lang="en-US" sz="2400" dirty="0"/>
              <a:t>   </a:t>
            </a:r>
            <a:r>
              <a:rPr lang="en-US" sz="2400" b="1" dirty="0"/>
              <a:t>function</a:t>
            </a:r>
            <a:r>
              <a:rPr lang="en-US" sz="2400" dirty="0"/>
              <a:t> </a:t>
            </a:r>
            <a:r>
              <a:rPr lang="en-US" sz="2400" dirty="0" smtClean="0"/>
              <a:t>"+"</a:t>
            </a:r>
            <a:r>
              <a:rPr lang="en-US" sz="2400" dirty="0"/>
              <a:t> (X,Y : Rational) </a:t>
            </a:r>
            <a:r>
              <a:rPr lang="en-US" sz="2400" b="1" dirty="0"/>
              <a:t>return</a:t>
            </a:r>
            <a:r>
              <a:rPr lang="en-US" sz="2400" dirty="0"/>
              <a:t> Rational;</a:t>
            </a:r>
            <a:br>
              <a:rPr lang="en-US" sz="2400" dirty="0"/>
            </a:br>
            <a:r>
              <a:rPr lang="en-US" sz="2400" dirty="0"/>
              <a:t>   </a:t>
            </a:r>
            <a:r>
              <a:rPr lang="en-US" sz="2400" b="1" dirty="0"/>
              <a:t>function</a:t>
            </a:r>
            <a:r>
              <a:rPr lang="en-US" sz="2400" dirty="0"/>
              <a:t> "-" </a:t>
            </a:r>
            <a:r>
              <a:rPr lang="en-US" sz="2400" dirty="0" smtClean="0"/>
              <a:t>(</a:t>
            </a:r>
            <a:r>
              <a:rPr lang="en-US" sz="2400" dirty="0"/>
              <a:t>X,Y : Rational) </a:t>
            </a:r>
            <a:r>
              <a:rPr lang="en-US" sz="2400" b="1" dirty="0"/>
              <a:t>return</a:t>
            </a:r>
            <a:r>
              <a:rPr lang="en-US" sz="2400" dirty="0"/>
              <a:t> Rational;</a:t>
            </a:r>
            <a:br>
              <a:rPr lang="en-US" sz="2400" dirty="0"/>
            </a:br>
            <a:r>
              <a:rPr lang="en-US" sz="2400" dirty="0"/>
              <a:t>   </a:t>
            </a:r>
            <a:r>
              <a:rPr lang="en-US" sz="2400" b="1" dirty="0"/>
              <a:t>function</a:t>
            </a:r>
            <a:r>
              <a:rPr lang="en-US" sz="2400" dirty="0"/>
              <a:t> </a:t>
            </a:r>
            <a:r>
              <a:rPr lang="en-US" sz="2400" dirty="0" smtClean="0"/>
              <a:t>"*"</a:t>
            </a:r>
            <a:r>
              <a:rPr lang="en-US" sz="2400" dirty="0"/>
              <a:t> (X,Y : Rational) </a:t>
            </a:r>
            <a:r>
              <a:rPr lang="en-US" sz="2400" b="1" dirty="0"/>
              <a:t>return</a:t>
            </a:r>
            <a:r>
              <a:rPr lang="en-US" sz="2400" dirty="0"/>
              <a:t> Rational;</a:t>
            </a:r>
            <a:br>
              <a:rPr lang="en-US" sz="2400" dirty="0"/>
            </a:br>
            <a:r>
              <a:rPr lang="en-US" sz="2400" dirty="0"/>
              <a:t>   </a:t>
            </a:r>
            <a:r>
              <a:rPr lang="en-US" sz="2400" b="1" dirty="0"/>
              <a:t>function</a:t>
            </a:r>
            <a:r>
              <a:rPr lang="en-US" sz="2400" dirty="0"/>
              <a:t> "/" </a:t>
            </a:r>
            <a:r>
              <a:rPr lang="en-US" sz="2400" dirty="0" smtClean="0"/>
              <a:t>(</a:t>
            </a:r>
            <a:r>
              <a:rPr lang="en-US" sz="2400" dirty="0"/>
              <a:t>X,Y : Rational) </a:t>
            </a:r>
            <a:r>
              <a:rPr lang="en-US" sz="2400" b="1" dirty="0"/>
              <a:t>return</a:t>
            </a:r>
            <a:r>
              <a:rPr lang="en-US" sz="2400" dirty="0"/>
              <a:t> Rational;</a:t>
            </a:r>
            <a:br>
              <a:rPr lang="en-US" sz="2400" dirty="0"/>
            </a:br>
            <a:r>
              <a:rPr lang="en-US" sz="2400" b="1" dirty="0"/>
              <a:t>end</a:t>
            </a:r>
            <a:r>
              <a:rPr lang="en-US" sz="2400" dirty="0"/>
              <a:t> </a:t>
            </a:r>
            <a:r>
              <a:rPr lang="en-US" sz="2400" dirty="0" err="1"/>
              <a:t>Rational_Numbers</a:t>
            </a:r>
            <a:r>
              <a:rPr lang="en-US" sz="2400" dirty="0"/>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a:xfrm>
            <a:off x="98425" y="4665663"/>
            <a:ext cx="9015413" cy="1660525"/>
          </a:xfrm>
        </p:spPr>
        <p:txBody>
          <a:bodyPr/>
          <a:lstStyle/>
          <a:p>
            <a:pPr>
              <a:buFontTx/>
              <a:buNone/>
            </a:pPr>
            <a:r>
              <a:rPr lang="en-US" sz="2800" dirty="0" smtClean="0"/>
              <a:t>	Type safety and information hiding are valuable: </a:t>
            </a:r>
            <a:r>
              <a:rPr lang="en-US" sz="2800" dirty="0" err="1" smtClean="0"/>
              <a:t>Ada</a:t>
            </a:r>
            <a:r>
              <a:rPr lang="en-US" sz="2800" dirty="0" smtClean="0"/>
              <a:t> code has 1/10</a:t>
            </a:r>
            <a:r>
              <a:rPr lang="en-US" sz="2800" baseline="30000" dirty="0" smtClean="0"/>
              <a:t>th</a:t>
            </a:r>
            <a:r>
              <a:rPr lang="en-US" sz="2800" dirty="0" smtClean="0"/>
              <a:t> as many bugs as C code, and cost ½ as much to develop</a:t>
            </a:r>
          </a:p>
        </p:txBody>
      </p:sp>
      <p:pic>
        <p:nvPicPr>
          <p:cNvPr id="54277" name="Picture 5" descr="fig-12"/>
          <p:cNvPicPr>
            <a:picLocks noChangeAspect="1" noChangeArrowheads="1"/>
          </p:cNvPicPr>
          <p:nvPr/>
        </p:nvPicPr>
        <p:blipFill>
          <a:blip r:embed="rId2" cstate="print"/>
          <a:srcRect/>
          <a:stretch>
            <a:fillRect/>
          </a:stretch>
        </p:blipFill>
        <p:spPr bwMode="auto">
          <a:xfrm>
            <a:off x="2324100" y="676275"/>
            <a:ext cx="4476750" cy="3886200"/>
          </a:xfrm>
          <a:prstGeom prst="rect">
            <a:avLst/>
          </a:prstGeom>
          <a:noFill/>
        </p:spPr>
      </p:pic>
      <p:sp>
        <p:nvSpPr>
          <p:cNvPr id="54278" name="Text Box 6"/>
          <p:cNvSpPr txBox="1">
            <a:spLocks noChangeArrowheads="1"/>
          </p:cNvSpPr>
          <p:nvPr/>
        </p:nvSpPr>
        <p:spPr bwMode="auto">
          <a:xfrm>
            <a:off x="1455434" y="153988"/>
            <a:ext cx="6766531" cy="400110"/>
          </a:xfrm>
          <a:prstGeom prst="rect">
            <a:avLst/>
          </a:prstGeom>
          <a:noFill/>
          <a:ln w="31750">
            <a:solidFill>
              <a:schemeClr val="bg2"/>
            </a:solidFill>
            <a:miter lim="800000"/>
            <a:headEnd/>
            <a:tailEnd/>
          </a:ln>
          <a:effectLst/>
        </p:spPr>
        <p:txBody>
          <a:bodyPr wrap="none">
            <a:spAutoFit/>
          </a:bodyPr>
          <a:lstStyle/>
          <a:p>
            <a:pPr algn="ctr"/>
            <a:r>
              <a:rPr lang="en-US" sz="2000" dirty="0"/>
              <a:t>Zeigler, 1995 </a:t>
            </a:r>
            <a:r>
              <a:rPr lang="en-US" sz="1800" dirty="0"/>
              <a:t>http://www.adaic.com/whyada/ada-vs-c/cada_art.html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Ada Exception Handling</a:t>
            </a:r>
          </a:p>
        </p:txBody>
      </p:sp>
      <p:sp>
        <p:nvSpPr>
          <p:cNvPr id="55299" name="Rectangle 3"/>
          <p:cNvSpPr>
            <a:spLocks noGrp="1" noChangeArrowheads="1"/>
          </p:cNvSpPr>
          <p:nvPr>
            <p:ph type="body" idx="1"/>
          </p:nvPr>
        </p:nvSpPr>
        <p:spPr/>
        <p:txBody>
          <a:bodyPr/>
          <a:lstStyle/>
          <a:p>
            <a:endParaRPr lang="en-US" dirty="0" smtClean="0"/>
          </a:p>
          <a:p>
            <a:endParaRPr lang="en-US" dirty="0" smtClean="0"/>
          </a:p>
          <a:p>
            <a:endParaRPr lang="en-US" dirty="0" smtClean="0"/>
          </a:p>
          <a:p>
            <a:endParaRPr lang="en-US" dirty="0" smtClean="0"/>
          </a:p>
        </p:txBody>
      </p:sp>
      <p:sp>
        <p:nvSpPr>
          <p:cNvPr id="55300" name="Text Box 4"/>
          <p:cNvSpPr txBox="1">
            <a:spLocks noChangeArrowheads="1"/>
          </p:cNvSpPr>
          <p:nvPr/>
        </p:nvSpPr>
        <p:spPr bwMode="auto">
          <a:xfrm>
            <a:off x="2043113" y="1371600"/>
            <a:ext cx="3800079" cy="2246769"/>
          </a:xfrm>
          <a:prstGeom prst="rect">
            <a:avLst/>
          </a:prstGeom>
          <a:noFill/>
          <a:ln w="31750">
            <a:noFill/>
            <a:miter lim="800000"/>
            <a:headEnd/>
            <a:tailEnd/>
          </a:ln>
          <a:effectLst/>
        </p:spPr>
        <p:txBody>
          <a:bodyPr wrap="none">
            <a:spAutoFit/>
          </a:bodyPr>
          <a:lstStyle/>
          <a:p>
            <a:r>
              <a:rPr lang="en-US" sz="2800" dirty="0"/>
              <a:t>begin</a:t>
            </a:r>
          </a:p>
          <a:p>
            <a:r>
              <a:rPr lang="en-US" sz="2800" dirty="0"/>
              <a:t>   ... --- raises exception</a:t>
            </a:r>
          </a:p>
          <a:p>
            <a:r>
              <a:rPr lang="en-US" sz="2800" dirty="0"/>
              <a:t>end</a:t>
            </a:r>
          </a:p>
          <a:p>
            <a:r>
              <a:rPr lang="en-US" sz="2800" dirty="0"/>
              <a:t>exception</a:t>
            </a:r>
          </a:p>
          <a:p>
            <a:r>
              <a:rPr lang="en-US" sz="2800" dirty="0"/>
              <a:t>   when </a:t>
            </a:r>
            <a:r>
              <a:rPr lang="en-US" sz="2800" i="1" dirty="0"/>
              <a:t>Exception</a:t>
            </a:r>
            <a:r>
              <a:rPr lang="en-US" sz="2800" dirty="0"/>
              <a:t>: </a:t>
            </a:r>
            <a:r>
              <a:rPr lang="en-US" sz="2800" i="1" dirty="0"/>
              <a:t>action</a:t>
            </a:r>
          </a:p>
        </p:txBody>
      </p:sp>
      <p:sp>
        <p:nvSpPr>
          <p:cNvPr id="55301" name="Text Box 5"/>
          <p:cNvSpPr txBox="1">
            <a:spLocks noChangeArrowheads="1"/>
          </p:cNvSpPr>
          <p:nvPr/>
        </p:nvSpPr>
        <p:spPr bwMode="auto">
          <a:xfrm>
            <a:off x="612775" y="3962400"/>
            <a:ext cx="7651750" cy="1600438"/>
          </a:xfrm>
          <a:prstGeom prst="rect">
            <a:avLst/>
          </a:prstGeom>
          <a:noFill/>
          <a:ln w="31750">
            <a:noFill/>
            <a:miter lim="800000"/>
            <a:headEnd/>
            <a:tailEnd/>
          </a:ln>
          <a:effectLst/>
        </p:spPr>
        <p:txBody>
          <a:bodyPr>
            <a:spAutoFit/>
          </a:bodyPr>
          <a:lstStyle/>
          <a:p>
            <a:pPr>
              <a:spcBef>
                <a:spcPct val="50000"/>
              </a:spcBef>
            </a:pPr>
            <a:r>
              <a:rPr lang="en-US" sz="2800" dirty="0"/>
              <a:t>If exception raised in block B</a:t>
            </a:r>
          </a:p>
          <a:p>
            <a:pPr>
              <a:spcBef>
                <a:spcPct val="50000"/>
              </a:spcBef>
            </a:pPr>
            <a:r>
              <a:rPr lang="en-US" sz="2800" dirty="0"/>
              <a:t>If there is a handler, jumps to its action; if not, exception propagates to call site (and up)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mtClean="0"/>
              <a:t>Inertial Reference System</a:t>
            </a:r>
          </a:p>
        </p:txBody>
      </p:sp>
      <p:sp>
        <p:nvSpPr>
          <p:cNvPr id="56323" name="Rectangle 3"/>
          <p:cNvSpPr>
            <a:spLocks noGrp="1" noChangeArrowheads="1"/>
          </p:cNvSpPr>
          <p:nvPr>
            <p:ph type="body" idx="1"/>
          </p:nvPr>
        </p:nvSpPr>
        <p:spPr/>
        <p:txBody>
          <a:bodyPr/>
          <a:lstStyle/>
          <a:p>
            <a:r>
              <a:rPr lang="en-US" smtClean="0"/>
              <a:t>Exception in alignment code for number conversion</a:t>
            </a:r>
          </a:p>
          <a:p>
            <a:r>
              <a:rPr lang="en-US" smtClean="0"/>
              <a:t>No handler in procedure</a:t>
            </a:r>
          </a:p>
          <a:p>
            <a:r>
              <a:rPr lang="en-US" smtClean="0"/>
              <a:t>Propagated up to top level</a:t>
            </a:r>
          </a:p>
          <a:p>
            <a:r>
              <a:rPr lang="en-US" smtClean="0"/>
              <a:t>SRI response to exception is to shutdown and put error on databus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hape 1"/>
          <p:cNvSpPr>
            <a:spLocks noGrp="1"/>
          </p:cNvSpPr>
          <p:nvPr>
            <p:ph type="title"/>
          </p:nvPr>
        </p:nvSpPr>
        <p:spPr>
          <a:noFill/>
        </p:spPr>
        <p:txBody>
          <a:bodyPr>
            <a:normAutofit fontScale="90000"/>
          </a:bodyPr>
          <a:lstStyle/>
          <a:p>
            <a:r>
              <a:rPr lang="en-US" sz="4000" smtClean="0"/>
              <a:t>Why was the alignment code still running?</a:t>
            </a:r>
          </a:p>
        </p:txBody>
      </p:sp>
      <p:sp>
        <p:nvSpPr>
          <p:cNvPr id="13316" name="Rectangle 4"/>
          <p:cNvSpPr>
            <a:spLocks noChangeArrowheads="1"/>
          </p:cNvSpPr>
          <p:nvPr/>
        </p:nvSpPr>
        <p:spPr bwMode="auto">
          <a:xfrm>
            <a:off x="495300" y="2287301"/>
            <a:ext cx="8229600" cy="3046988"/>
          </a:xfrm>
          <a:prstGeom prst="rect">
            <a:avLst/>
          </a:prstGeom>
          <a:noFill/>
          <a:ln w="31750">
            <a:noFill/>
            <a:miter lim="800000"/>
            <a:headEnd/>
            <a:tailEnd/>
          </a:ln>
          <a:effectLst/>
        </p:spPr>
        <p:txBody>
          <a:bodyPr anchor="ctr">
            <a:spAutoFit/>
          </a:bodyPr>
          <a:lstStyle/>
          <a:p>
            <a:pPr eaLnBrk="0" hangingPunct="0"/>
            <a:r>
              <a:rPr lang="en-US" sz="3200" i="1" dirty="0"/>
              <a:t>The error occurred in a part of the software that only performs alignment of the strap-down inertial platform. This software module computes meaningful results only before lift-off. As soon as the launcher lifts off, this function serves no purpose.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p:cNvPicPr>
            <a:picLocks noChangeAspect="1" noChangeArrowheads="1"/>
          </p:cNvPicPr>
          <p:nvPr/>
        </p:nvPicPr>
        <p:blipFill>
          <a:blip r:embed="rId2" cstate="print"/>
          <a:srcRect l="8484" t="13782" r="7713" b="7239"/>
          <a:stretch>
            <a:fillRect/>
          </a:stretch>
        </p:blipFill>
        <p:spPr bwMode="auto">
          <a:xfrm>
            <a:off x="444500" y="239713"/>
            <a:ext cx="8540750" cy="5864225"/>
          </a:xfrm>
          <a:prstGeom prst="rect">
            <a:avLst/>
          </a:prstGeom>
          <a:noFill/>
          <a:ln w="31750">
            <a:noFill/>
            <a:miter lim="800000"/>
            <a:headEnd/>
            <a:tailEnd/>
          </a:ln>
          <a:effectLst/>
        </p:spPr>
      </p:pic>
      <p:sp>
        <p:nvSpPr>
          <p:cNvPr id="35845" name="Text Box 5"/>
          <p:cNvSpPr txBox="1">
            <a:spLocks noChangeArrowheads="1"/>
          </p:cNvSpPr>
          <p:nvPr/>
        </p:nvSpPr>
        <p:spPr bwMode="auto">
          <a:xfrm>
            <a:off x="4851400" y="5822950"/>
            <a:ext cx="4206875" cy="457200"/>
          </a:xfrm>
          <a:prstGeom prst="rect">
            <a:avLst/>
          </a:prstGeom>
          <a:noFill/>
          <a:ln w="31750">
            <a:noFill/>
            <a:miter lim="800000"/>
            <a:headEnd/>
            <a:tailEnd/>
          </a:ln>
          <a:effectLst/>
        </p:spPr>
        <p:txBody>
          <a:bodyPr wrap="none">
            <a:spAutoFit/>
          </a:bodyPr>
          <a:lstStyle/>
          <a:p>
            <a:r>
              <a:rPr lang="en-US" sz="2400"/>
              <a:t>p. 36 (appendix of report)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ChangeArrowheads="1"/>
          </p:cNvSpPr>
          <p:nvPr/>
        </p:nvSpPr>
        <p:spPr bwMode="auto">
          <a:xfrm>
            <a:off x="252413" y="74613"/>
            <a:ext cx="8534400" cy="6188075"/>
          </a:xfrm>
          <a:prstGeom prst="rect">
            <a:avLst/>
          </a:prstGeom>
          <a:noFill/>
          <a:ln w="31750">
            <a:noFill/>
            <a:miter lim="800000"/>
            <a:headEnd/>
            <a:tailEnd/>
          </a:ln>
          <a:effectLst/>
        </p:spPr>
        <p:txBody>
          <a:bodyPr anchor="ctr">
            <a:spAutoFit/>
          </a:bodyPr>
          <a:lstStyle/>
          <a:p>
            <a:r>
              <a:rPr lang="en-US" sz="2000" dirty="0"/>
              <a:t>The original requirement accounting for the continued operation of the alignment software after lift-off was brought forward more than 10 years ago for the earlier models of Ariane, in order to cope with the rather unlikely event of a hold in the count-down e.g. between - 9 seconds, when flight mode starts in the SRI of Ariane 4, and - 5 seconds when certain events are initiated in the launcher which take several hours to reset. The period selected for this continued alignment operation, 50 seconds after the start of flight mode, was based on the time needed for the ground equipment to resume full control of the launcher in the event of a hold.  </a:t>
            </a:r>
            <a:r>
              <a:rPr lang="en-US" sz="2000" b="1" dirty="0"/>
              <a:t>This special feature made it possible with the earlier versions of Ariane, to restart the count-down without waiting for normal alignment</a:t>
            </a:r>
            <a:r>
              <a:rPr lang="en-US" sz="2000" dirty="0"/>
              <a:t>, which takes 45 minutes or more, so that a short launch window could still be used. In fact, this feature was used once, in 1989 on Flight 33.</a:t>
            </a:r>
          </a:p>
          <a:p>
            <a:r>
              <a:rPr lang="en-US" sz="2000" dirty="0"/>
              <a:t>	</a:t>
            </a:r>
            <a:r>
              <a:rPr lang="en-US" sz="2000" b="1" dirty="0"/>
              <a:t>The same requirement does not apply to Ariane 5,</a:t>
            </a:r>
            <a:r>
              <a:rPr lang="en-US" sz="2000" dirty="0"/>
              <a:t> which has a different preparation sequence and it was maintained for commonality reasons, presumably based on the view that, </a:t>
            </a:r>
            <a:r>
              <a:rPr lang="en-US" sz="2000" b="1" dirty="0"/>
              <a:t>unless proven necessary, it was not wise to make changes in software which worked well on Ariane 4.</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5349" t="13762" r="36174" b="4966"/>
          <a:stretch>
            <a:fillRect/>
          </a:stretch>
        </p:blipFill>
        <p:spPr bwMode="auto">
          <a:xfrm>
            <a:off x="0" y="0"/>
            <a:ext cx="4313723" cy="55626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l="7582" t="12676" r="38181" b="6594"/>
          <a:stretch>
            <a:fillRect/>
          </a:stretch>
        </p:blipFill>
        <p:spPr bwMode="auto">
          <a:xfrm>
            <a:off x="4101158" y="69616"/>
            <a:ext cx="4934144" cy="66863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15913" y="2332038"/>
            <a:ext cx="8229600" cy="1143000"/>
          </a:xfrm>
        </p:spPr>
        <p:txBody>
          <a:bodyPr/>
          <a:lstStyle/>
          <a:p>
            <a:r>
              <a:rPr lang="en-US" smtClean="0"/>
              <a:t>Why didn’t testing find this?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p:cNvPicPr>
            <a:picLocks noChangeAspect="1" noChangeArrowheads="1"/>
          </p:cNvPicPr>
          <p:nvPr/>
        </p:nvPicPr>
        <p:blipFill>
          <a:blip r:embed="rId2" cstate="print"/>
          <a:srcRect l="10715" t="17160" r="9691" b="9898"/>
          <a:stretch>
            <a:fillRect/>
          </a:stretch>
        </p:blipFill>
        <p:spPr bwMode="auto">
          <a:xfrm>
            <a:off x="120650" y="44450"/>
            <a:ext cx="9023350" cy="6021388"/>
          </a:xfrm>
          <a:prstGeom prst="rect">
            <a:avLst/>
          </a:prstGeom>
          <a:noFill/>
          <a:ln w="31750">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a:xfrm>
            <a:off x="457200" y="2209800"/>
            <a:ext cx="5029200" cy="2438400"/>
          </a:xfrm>
        </p:spPr>
        <p:txBody>
          <a:bodyPr/>
          <a:lstStyle/>
          <a:p>
            <a:r>
              <a:rPr lang="en-US" smtClean="0"/>
              <a:t>What was the real problem?</a:t>
            </a:r>
          </a:p>
        </p:txBody>
      </p:sp>
      <p:pic>
        <p:nvPicPr>
          <p:cNvPr id="9" name="Rectangle 8"/>
          <p:cNvPicPr>
            <a:picLocks noChangeAspect="1" noChangeArrowheads="1"/>
          </p:cNvPicPr>
          <p:nvPr/>
        </p:nvPicPr>
        <p:blipFill>
          <a:blip r:embed="rId2" cstate="print"/>
          <a:srcRect/>
          <a:stretch>
            <a:fillRect/>
          </a:stretch>
        </p:blipFill>
        <p:spPr bwMode="auto">
          <a:xfrm>
            <a:off x="6310313" y="1836738"/>
            <a:ext cx="2649537" cy="36147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p:cNvPicPr>
            <a:picLocks noChangeAspect="1" noChangeArrowheads="1"/>
          </p:cNvPicPr>
          <p:nvPr/>
        </p:nvPicPr>
        <p:blipFill>
          <a:blip r:embed="rId2" cstate="print"/>
          <a:srcRect l="10689" t="16040" r="9819" b="6815"/>
          <a:stretch>
            <a:fillRect/>
          </a:stretch>
        </p:blipFill>
        <p:spPr bwMode="auto">
          <a:xfrm>
            <a:off x="239713" y="109538"/>
            <a:ext cx="8545512" cy="6040437"/>
          </a:xfrm>
          <a:prstGeom prst="rect">
            <a:avLst/>
          </a:prstGeom>
          <a:noFill/>
          <a:ln w="31750">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a:xfrm>
            <a:off x="533400" y="2438400"/>
            <a:ext cx="8229600" cy="1143000"/>
          </a:xfrm>
        </p:spPr>
        <p:txBody>
          <a:bodyPr/>
          <a:lstStyle/>
          <a:p>
            <a:r>
              <a:rPr lang="en-US" smtClean="0"/>
              <a:t>What are the lessons?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Recommendations</a:t>
            </a:r>
          </a:p>
        </p:txBody>
      </p:sp>
      <p:pic>
        <p:nvPicPr>
          <p:cNvPr id="46084" name="Picture 4"/>
          <p:cNvPicPr>
            <a:picLocks noChangeAspect="1" noChangeArrowheads="1"/>
          </p:cNvPicPr>
          <p:nvPr/>
        </p:nvPicPr>
        <p:blipFill>
          <a:blip r:embed="rId2" cstate="print"/>
          <a:srcRect l="11247" t="15790" r="10620" b="23163"/>
          <a:stretch>
            <a:fillRect/>
          </a:stretch>
        </p:blipFill>
        <p:spPr bwMode="auto">
          <a:xfrm>
            <a:off x="533400" y="1295400"/>
            <a:ext cx="8534400" cy="4859338"/>
          </a:xfrm>
          <a:prstGeom prst="rect">
            <a:avLst/>
          </a:prstGeom>
          <a:noFill/>
          <a:ln w="31750">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p:cNvPicPr>
            <a:picLocks noChangeAspect="1" noChangeArrowheads="1"/>
          </p:cNvPicPr>
          <p:nvPr/>
        </p:nvPicPr>
        <p:blipFill>
          <a:blip r:embed="rId2" cstate="print"/>
          <a:srcRect l="10857" t="15686" r="10286" b="8235"/>
          <a:stretch>
            <a:fillRect/>
          </a:stretch>
        </p:blipFill>
        <p:spPr bwMode="auto">
          <a:xfrm>
            <a:off x="295275" y="295275"/>
            <a:ext cx="8467725" cy="5951538"/>
          </a:xfrm>
          <a:prstGeom prst="rect">
            <a:avLst/>
          </a:prstGeom>
          <a:noFill/>
          <a:ln w="31750">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p:cNvPicPr>
            <a:picLocks noChangeAspect="1" noChangeArrowheads="1"/>
          </p:cNvPicPr>
          <p:nvPr/>
        </p:nvPicPr>
        <p:blipFill>
          <a:blip r:embed="rId2" cstate="print"/>
          <a:srcRect l="10715" t="15883" r="9215" b="8235"/>
          <a:stretch>
            <a:fillRect/>
          </a:stretch>
        </p:blipFill>
        <p:spPr bwMode="auto">
          <a:xfrm>
            <a:off x="190500" y="142875"/>
            <a:ext cx="8639175" cy="5964238"/>
          </a:xfrm>
          <a:prstGeom prst="rect">
            <a:avLst/>
          </a:prstGeom>
          <a:noFill/>
          <a:ln w="31750">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t>Bertrand Meyer’s Analysis</a:t>
            </a:r>
          </a:p>
        </p:txBody>
      </p:sp>
      <p:sp>
        <p:nvSpPr>
          <p:cNvPr id="57348" name="Rectangle 4"/>
          <p:cNvSpPr>
            <a:spLocks noChangeArrowheads="1"/>
          </p:cNvSpPr>
          <p:nvPr/>
        </p:nvSpPr>
        <p:spPr bwMode="auto">
          <a:xfrm>
            <a:off x="840239" y="5410200"/>
            <a:ext cx="7496859" cy="369332"/>
          </a:xfrm>
          <a:prstGeom prst="rect">
            <a:avLst/>
          </a:prstGeom>
          <a:noFill/>
          <a:ln w="31750">
            <a:noFill/>
            <a:miter lim="800000"/>
            <a:headEnd/>
            <a:tailEnd/>
          </a:ln>
          <a:effectLst/>
        </p:spPr>
        <p:txBody>
          <a:bodyPr wrap="none">
            <a:spAutoFit/>
          </a:bodyPr>
          <a:lstStyle/>
          <a:p>
            <a:pPr algn="ctr"/>
            <a:r>
              <a:rPr lang="en-US" sz="1800" dirty="0"/>
              <a:t>http://archive.eiffel.com/doc/manuals/technology/contract/ariane/page.html</a:t>
            </a:r>
          </a:p>
        </p:txBody>
      </p:sp>
      <p:sp>
        <p:nvSpPr>
          <p:cNvPr id="57351" name="Rectangle 7"/>
          <p:cNvSpPr>
            <a:spLocks noChangeArrowheads="1"/>
          </p:cNvSpPr>
          <p:nvPr/>
        </p:nvSpPr>
        <p:spPr bwMode="auto">
          <a:xfrm>
            <a:off x="419100" y="1604161"/>
            <a:ext cx="8355013" cy="3416320"/>
          </a:xfrm>
          <a:prstGeom prst="rect">
            <a:avLst/>
          </a:prstGeom>
          <a:noFill/>
          <a:ln w="31750">
            <a:noFill/>
            <a:miter lim="800000"/>
            <a:headEnd/>
            <a:tailEnd/>
          </a:ln>
          <a:effectLst/>
        </p:spPr>
        <p:txBody>
          <a:bodyPr anchor="ctr">
            <a:spAutoFit/>
          </a:bodyPr>
          <a:lstStyle/>
          <a:p>
            <a:pPr eaLnBrk="0" hangingPunct="0"/>
            <a:r>
              <a:rPr lang="en-US" sz="3600" dirty="0"/>
              <a:t>“Reuse without a contract is sheer folly! Without a precise specification attached to each reusable component -- precondition, </a:t>
            </a:r>
            <a:r>
              <a:rPr lang="en-US" sz="3600" dirty="0" err="1"/>
              <a:t>postcondition</a:t>
            </a:r>
            <a:r>
              <a:rPr lang="en-US" sz="3600" dirty="0"/>
              <a:t>, invariant -- no one can trust a supposedly reusable component.”</a:t>
            </a:r>
          </a:p>
          <a:p>
            <a:pPr eaLnBrk="0" hangingPunct="0"/>
            <a:endParaRPr lang="en-US" sz="3600" dirty="0">
              <a:latin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t>Ken Garlington’s Critique</a:t>
            </a:r>
          </a:p>
        </p:txBody>
      </p:sp>
      <p:sp>
        <p:nvSpPr>
          <p:cNvPr id="58371" name="Rectangle 3"/>
          <p:cNvSpPr>
            <a:spLocks noGrp="1" noChangeArrowheads="1"/>
          </p:cNvSpPr>
          <p:nvPr>
            <p:ph type="body" idx="1"/>
          </p:nvPr>
        </p:nvSpPr>
        <p:spPr>
          <a:xfrm>
            <a:off x="403225" y="1492250"/>
            <a:ext cx="8229600" cy="4525963"/>
          </a:xfrm>
        </p:spPr>
        <p:txBody>
          <a:bodyPr/>
          <a:lstStyle/>
          <a:p>
            <a:r>
              <a:rPr lang="en-US" dirty="0" smtClean="0"/>
              <a:t>Design contracts unlikely to solve this problem:</a:t>
            </a:r>
          </a:p>
          <a:p>
            <a:pPr lvl="1"/>
            <a:r>
              <a:rPr lang="en-US" dirty="0" smtClean="0"/>
              <a:t>Specification would need to correctly identify precondition</a:t>
            </a:r>
          </a:p>
          <a:p>
            <a:pPr lvl="1"/>
            <a:r>
              <a:rPr lang="en-US" dirty="0" smtClean="0"/>
              <a:t>Code review would need to correctly notice unsatisfied precondition</a:t>
            </a:r>
          </a:p>
          <a:p>
            <a:pPr lvl="1"/>
            <a:r>
              <a:rPr lang="en-US" dirty="0" smtClean="0"/>
              <a:t>Or, run-time handler would need to recover correctly</a:t>
            </a:r>
          </a:p>
        </p:txBody>
      </p:sp>
      <p:sp>
        <p:nvSpPr>
          <p:cNvPr id="58372" name="Text Box 4"/>
          <p:cNvSpPr txBox="1">
            <a:spLocks noChangeArrowheads="1"/>
          </p:cNvSpPr>
          <p:nvPr/>
        </p:nvSpPr>
        <p:spPr bwMode="auto">
          <a:xfrm>
            <a:off x="1171100" y="5749925"/>
            <a:ext cx="6650988" cy="523220"/>
          </a:xfrm>
          <a:prstGeom prst="rect">
            <a:avLst/>
          </a:prstGeom>
          <a:noFill/>
          <a:ln w="31750">
            <a:noFill/>
            <a:miter lim="800000"/>
            <a:headEnd/>
            <a:tailEnd/>
          </a:ln>
          <a:effectLst/>
        </p:spPr>
        <p:txBody>
          <a:bodyPr wrap="none">
            <a:spAutoFit/>
          </a:bodyPr>
          <a:lstStyle/>
          <a:p>
            <a:pPr algn="ctr"/>
            <a:r>
              <a:rPr lang="en-US" sz="2800" dirty="0">
                <a:solidFill>
                  <a:schemeClr val="tx2"/>
                </a:solidFill>
              </a:rPr>
              <a:t>http://home.flash.net/~kennieg/ariane.html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6917" y="190342"/>
            <a:ext cx="8353662" cy="646330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smtClean="0"/>
              <a:t>//</a:t>
            </a:r>
          </a:p>
          <a:p>
            <a:r>
              <a:rPr lang="en-US" dirty="0" smtClean="0"/>
              <a:t>// Copyright (c) Microsoft Corporation.  All rights reserved.</a:t>
            </a:r>
          </a:p>
          <a:p>
            <a:r>
              <a:rPr lang="en-US" dirty="0" smtClean="0"/>
              <a:t>//</a:t>
            </a:r>
          </a:p>
          <a:p>
            <a:r>
              <a:rPr lang="en-US" dirty="0" smtClean="0"/>
              <a:t>//</a:t>
            </a:r>
          </a:p>
          <a:p>
            <a:r>
              <a:rPr lang="en-US" dirty="0" smtClean="0"/>
              <a:t>// Use of this source code is subject to the terms of the Microsoft end-user</a:t>
            </a:r>
          </a:p>
          <a:p>
            <a:r>
              <a:rPr lang="en-US" dirty="0" smtClean="0"/>
              <a:t>// license agreement (EULA) under which you licensed this SOFTWARE PRODUCT.</a:t>
            </a:r>
          </a:p>
          <a:p>
            <a:r>
              <a:rPr lang="en-US" dirty="0" smtClean="0"/>
              <a:t>// If you did not accept the terms of the EULA, you are not authorized to use</a:t>
            </a:r>
          </a:p>
          <a:p>
            <a:r>
              <a:rPr lang="en-US" dirty="0" smtClean="0"/>
              <a:t>// this source code. For a copy of the EULA, please see the LICENSE.RTF on your</a:t>
            </a:r>
          </a:p>
          <a:p>
            <a:r>
              <a:rPr lang="en-US" dirty="0" smtClean="0"/>
              <a:t>// install media.</a:t>
            </a:r>
          </a:p>
          <a:p>
            <a:r>
              <a:rPr lang="en-US" dirty="0" smtClean="0"/>
              <a:t>//</a:t>
            </a:r>
          </a:p>
          <a:p>
            <a:r>
              <a:rPr lang="en-US" dirty="0" smtClean="0"/>
              <a:t>//------------------------------------------------------------------------------</a:t>
            </a:r>
          </a:p>
          <a:p>
            <a:r>
              <a:rPr lang="en-US" dirty="0" smtClean="0"/>
              <a:t>//</a:t>
            </a:r>
          </a:p>
          <a:p>
            <a:r>
              <a:rPr lang="en-US" dirty="0" smtClean="0"/>
              <a:t>//  Copyright (C) 2004-2007, </a:t>
            </a:r>
            <a:r>
              <a:rPr lang="en-US" dirty="0" err="1" smtClean="0"/>
              <a:t>Freescale</a:t>
            </a:r>
            <a:r>
              <a:rPr lang="en-US" dirty="0" smtClean="0"/>
              <a:t> Semiconductor, Inc. All Rights Reserved.</a:t>
            </a:r>
          </a:p>
          <a:p>
            <a:r>
              <a:rPr lang="en-US" dirty="0" smtClean="0"/>
              <a:t>//  THIS SOURCE CODE, AND ITS USE AND DISTRIBUTION, IS SUBJECT TO THE TERMS</a:t>
            </a:r>
          </a:p>
          <a:p>
            <a:r>
              <a:rPr lang="en-US" dirty="0" smtClean="0"/>
              <a:t>//  AND CONDITIONS OF THE APPLICABLE LICENSE AGREEMENT</a:t>
            </a:r>
          </a:p>
          <a:p>
            <a:r>
              <a:rPr lang="en-US" dirty="0" smtClean="0"/>
              <a:t>//</a:t>
            </a:r>
          </a:p>
          <a:p>
            <a:r>
              <a:rPr lang="en-US" dirty="0" smtClean="0"/>
              <a:t>//------------------------------------------------------------------------------</a:t>
            </a:r>
          </a:p>
          <a:p>
            <a:r>
              <a:rPr lang="en-US" dirty="0" smtClean="0"/>
              <a:t>//</a:t>
            </a:r>
          </a:p>
          <a:p>
            <a:r>
              <a:rPr lang="en-US" dirty="0" smtClean="0"/>
              <a:t>//  Module: </a:t>
            </a:r>
            <a:r>
              <a:rPr lang="en-US" dirty="0" err="1" smtClean="0"/>
              <a:t>rtc.c</a:t>
            </a:r>
            <a:endParaRPr lang="en-US" dirty="0" smtClean="0"/>
          </a:p>
          <a:p>
            <a:r>
              <a:rPr lang="en-US" dirty="0" smtClean="0"/>
              <a:t>//</a:t>
            </a:r>
          </a:p>
          <a:p>
            <a:r>
              <a:rPr lang="en-US" dirty="0" smtClean="0"/>
              <a:t>//  PQOAL Real-time clock (RTC) routines for the MC13783 PMIC RTC.</a:t>
            </a:r>
          </a:p>
          <a:p>
            <a:r>
              <a:rPr lang="en-US" dirty="0" smtClean="0"/>
              <a:t>//</a:t>
            </a:r>
          </a:p>
          <a:p>
            <a:r>
              <a:rPr lang="en-US" dirty="0" smtClean="0"/>
              <a:t>//------------------------------------------------------------------------------</a:t>
            </a:r>
            <a:endParaRPr lang="en-US" dirty="0"/>
          </a:p>
        </p:txBody>
      </p:sp>
      <p:sp>
        <p:nvSpPr>
          <p:cNvPr id="5" name="TextBox 4"/>
          <p:cNvSpPr txBox="1"/>
          <p:nvPr/>
        </p:nvSpPr>
        <p:spPr>
          <a:xfrm>
            <a:off x="6096000" y="228600"/>
            <a:ext cx="2549416" cy="369332"/>
          </a:xfrm>
          <a:prstGeom prst="rect">
            <a:avLst/>
          </a:prstGeom>
          <a:noFill/>
        </p:spPr>
        <p:txBody>
          <a:bodyPr wrap="none" rtlCol="0">
            <a:spAutoFit/>
          </a:bodyPr>
          <a:lstStyle/>
          <a:p>
            <a:r>
              <a:rPr lang="en-US" dirty="0" smtClean="0"/>
              <a:t>http://pastie.org/349916</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mtClean="0"/>
              <a:t>Charge</a:t>
            </a:r>
          </a:p>
        </p:txBody>
      </p:sp>
      <p:sp>
        <p:nvSpPr>
          <p:cNvPr id="63491" name="Rectangle 3"/>
          <p:cNvSpPr>
            <a:spLocks noGrp="1" noChangeArrowheads="1"/>
          </p:cNvSpPr>
          <p:nvPr>
            <p:ph type="body" idx="1"/>
          </p:nvPr>
        </p:nvSpPr>
        <p:spPr>
          <a:xfrm>
            <a:off x="222250" y="1295400"/>
            <a:ext cx="8682038" cy="5032375"/>
          </a:xfrm>
        </p:spPr>
        <p:txBody>
          <a:bodyPr/>
          <a:lstStyle/>
          <a:p>
            <a:r>
              <a:rPr lang="en-US" dirty="0" smtClean="0"/>
              <a:t>Avoid a software disaster for your projects</a:t>
            </a:r>
          </a:p>
          <a:p>
            <a:pPr lvl="1"/>
            <a:r>
              <a:rPr lang="en-US" dirty="0" smtClean="0"/>
              <a:t>Coordinate with your team closely: all your code should be working together now</a:t>
            </a:r>
          </a:p>
          <a:p>
            <a:pPr lvl="1"/>
            <a:r>
              <a:rPr lang="en-US" dirty="0" smtClean="0"/>
              <a:t>Make sure simple things work before implementing “fancy features”</a:t>
            </a:r>
          </a:p>
          <a:p>
            <a:r>
              <a:rPr lang="en-US" dirty="0" smtClean="0"/>
              <a:t>Subscribe to RISKS to get a regular reminder of software disasters: </a:t>
            </a:r>
            <a:r>
              <a:rPr lang="en-US" sz="2400" dirty="0" smtClean="0">
                <a:hlinkClick r:id="rId2"/>
              </a:rPr>
              <a:t>http://catless.ncl.ac.uk/Risks</a:t>
            </a:r>
            <a:endParaRPr lang="en-US" sz="2400" dirty="0" smtClean="0"/>
          </a:p>
        </p:txBody>
      </p:sp>
      <p:sp>
        <p:nvSpPr>
          <p:cNvPr id="4" name="TextBox 3"/>
          <p:cNvSpPr txBox="1"/>
          <p:nvPr/>
        </p:nvSpPr>
        <p:spPr>
          <a:xfrm>
            <a:off x="562997" y="5344706"/>
            <a:ext cx="7822526"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2800" dirty="0" smtClean="0"/>
              <a:t>Exam 2 is out now, due at beginning of class </a:t>
            </a:r>
            <a:r>
              <a:rPr lang="en-US" sz="2800" dirty="0" smtClean="0"/>
              <a:t>Tuesday</a:t>
            </a:r>
            <a:endParaRPr lang="en-US" sz="2800" dirty="0" smtClean="0"/>
          </a:p>
          <a:p>
            <a:pPr algn="ctr"/>
            <a:r>
              <a:rPr lang="en-US" sz="2800" dirty="0" smtClean="0"/>
              <a:t>(it should not be a software disaster either!)</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524000"/>
            <a:ext cx="8382000" cy="255454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1600" dirty="0" smtClean="0"/>
              <a:t>//------------------------------------------------------------------------------</a:t>
            </a:r>
          </a:p>
          <a:p>
            <a:r>
              <a:rPr lang="en-US" sz="1600" dirty="0" smtClean="0"/>
              <a:t>// Global Variables</a:t>
            </a:r>
          </a:p>
          <a:p>
            <a:r>
              <a:rPr lang="en-US" sz="1600" dirty="0" smtClean="0"/>
              <a:t>//These macro define some default information of RTC</a:t>
            </a:r>
          </a:p>
          <a:p>
            <a:r>
              <a:rPr lang="en-US" sz="1600" dirty="0" smtClean="0"/>
              <a:t>#define ORIGINYEAR       1980                  // the begin year</a:t>
            </a:r>
          </a:p>
          <a:p>
            <a:r>
              <a:rPr lang="en-US" sz="1600" dirty="0" smtClean="0"/>
              <a:t>#define MAXYEAR          (ORIGINYEAR + 100)    // the </a:t>
            </a:r>
            <a:r>
              <a:rPr lang="en-US" sz="1600" dirty="0" err="1" smtClean="0"/>
              <a:t>maxium</a:t>
            </a:r>
            <a:r>
              <a:rPr lang="en-US" sz="1600" dirty="0" smtClean="0"/>
              <a:t> year</a:t>
            </a:r>
          </a:p>
          <a:p>
            <a:r>
              <a:rPr lang="en-US" sz="1600" dirty="0" smtClean="0"/>
              <a:t>#define JAN1WEEK         2                     // Jan 1 1980 is a Tuesday</a:t>
            </a:r>
          </a:p>
          <a:p>
            <a:endParaRPr lang="en-US" sz="1600" dirty="0" smtClean="0"/>
          </a:p>
          <a:p>
            <a:r>
              <a:rPr lang="en-US" sz="1600" dirty="0" smtClean="0"/>
              <a:t>static const UINT8 </a:t>
            </a:r>
            <a:r>
              <a:rPr lang="en-US" sz="1600" dirty="0" err="1" smtClean="0"/>
              <a:t>monthtable</a:t>
            </a:r>
            <a:r>
              <a:rPr lang="en-US" sz="1600" dirty="0" smtClean="0"/>
              <a:t>[12] = {31, 28, 31, 30, 31, 30, 31, 31, 30, 31, 30, 31};</a:t>
            </a:r>
          </a:p>
          <a:p>
            <a:r>
              <a:rPr lang="en-US" sz="1600" dirty="0" smtClean="0"/>
              <a:t>static const UINT8 </a:t>
            </a:r>
            <a:r>
              <a:rPr lang="en-US" sz="1600" dirty="0" err="1" smtClean="0"/>
              <a:t>monthtable_leap</a:t>
            </a:r>
            <a:r>
              <a:rPr lang="en-US" sz="1600" dirty="0" smtClean="0"/>
              <a:t>[12] = {31, 29, 31, 30, 31, 30, 31, 31, 30, 31, 30, 31};</a:t>
            </a:r>
          </a:p>
          <a:p>
            <a:r>
              <a:rPr lang="en-US" sz="1600" dirty="0" smtClean="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0229" y="159837"/>
            <a:ext cx="7543800" cy="646956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1600" dirty="0" smtClean="0"/>
              <a:t>//------------------------------------------------------------------------------</a:t>
            </a:r>
          </a:p>
          <a:p>
            <a:r>
              <a:rPr lang="en-US" sz="1600" dirty="0" smtClean="0"/>
              <a:t>//</a:t>
            </a:r>
          </a:p>
          <a:p>
            <a:r>
              <a:rPr lang="en-US" sz="1600" dirty="0" smtClean="0"/>
              <a:t>// Function: </a:t>
            </a:r>
            <a:r>
              <a:rPr lang="en-US" sz="1600" dirty="0" err="1" smtClean="0"/>
              <a:t>IsLeapYear</a:t>
            </a:r>
            <a:endParaRPr lang="en-US" sz="1600" dirty="0" smtClean="0"/>
          </a:p>
          <a:p>
            <a:r>
              <a:rPr lang="en-US" sz="1600" dirty="0" smtClean="0"/>
              <a:t>//</a:t>
            </a:r>
          </a:p>
          <a:p>
            <a:r>
              <a:rPr lang="en-US" sz="1600" dirty="0" smtClean="0"/>
              <a:t>// Local helper function checks if the year is a leap year</a:t>
            </a:r>
          </a:p>
          <a:p>
            <a:r>
              <a:rPr lang="en-US" sz="1600" dirty="0" smtClean="0"/>
              <a:t>//</a:t>
            </a:r>
          </a:p>
          <a:p>
            <a:r>
              <a:rPr lang="en-US" sz="1600" dirty="0" smtClean="0"/>
              <a:t>// Parameters:</a:t>
            </a:r>
          </a:p>
          <a:p>
            <a:r>
              <a:rPr lang="en-US" sz="1600" dirty="0" smtClean="0"/>
              <a:t>//</a:t>
            </a:r>
          </a:p>
          <a:p>
            <a:r>
              <a:rPr lang="en-US" sz="1600" dirty="0" smtClean="0"/>
              <a:t>// Returns:</a:t>
            </a:r>
          </a:p>
          <a:p>
            <a:r>
              <a:rPr lang="en-US" sz="1600" dirty="0" smtClean="0"/>
              <a:t>//      </a:t>
            </a:r>
          </a:p>
          <a:p>
            <a:r>
              <a:rPr lang="en-US" sz="1600" dirty="0" smtClean="0"/>
              <a:t>//</a:t>
            </a:r>
          </a:p>
          <a:p>
            <a:r>
              <a:rPr lang="en-US" sz="1600" dirty="0" smtClean="0"/>
              <a:t>//------------------------------------------------------------------------------</a:t>
            </a:r>
          </a:p>
          <a:p>
            <a:r>
              <a:rPr lang="en-US" sz="1600" dirty="0" smtClean="0"/>
              <a:t>static </a:t>
            </a:r>
            <a:r>
              <a:rPr lang="en-US" sz="1600" dirty="0" err="1" smtClean="0"/>
              <a:t>int</a:t>
            </a:r>
            <a:r>
              <a:rPr lang="en-US" sz="1600" dirty="0" smtClean="0"/>
              <a:t> </a:t>
            </a:r>
            <a:r>
              <a:rPr lang="en-US" sz="1600" dirty="0" err="1" smtClean="0"/>
              <a:t>IsLeapYear</a:t>
            </a:r>
            <a:r>
              <a:rPr lang="en-US" sz="1600" dirty="0" smtClean="0"/>
              <a:t>(</a:t>
            </a:r>
            <a:r>
              <a:rPr lang="en-US" sz="1600" dirty="0" err="1" smtClean="0"/>
              <a:t>int</a:t>
            </a:r>
            <a:r>
              <a:rPr lang="en-US" sz="1600" dirty="0" smtClean="0"/>
              <a:t> Year)</a:t>
            </a:r>
          </a:p>
          <a:p>
            <a:r>
              <a:rPr lang="en-US" sz="1600" dirty="0" smtClean="0"/>
              <a:t>{</a:t>
            </a:r>
          </a:p>
          <a:p>
            <a:r>
              <a:rPr lang="en-US" sz="1600" dirty="0" smtClean="0"/>
              <a:t>    </a:t>
            </a:r>
            <a:r>
              <a:rPr lang="en-US" sz="1600" dirty="0" err="1" smtClean="0"/>
              <a:t>int</a:t>
            </a:r>
            <a:r>
              <a:rPr lang="en-US" sz="1600" dirty="0" smtClean="0"/>
              <a:t> Leap;</a:t>
            </a:r>
          </a:p>
          <a:p>
            <a:endParaRPr lang="en-US" sz="1600" dirty="0" smtClean="0"/>
          </a:p>
          <a:p>
            <a:r>
              <a:rPr lang="en-US" sz="1600" dirty="0" smtClean="0"/>
              <a:t>    Leap = 0;</a:t>
            </a:r>
          </a:p>
          <a:p>
            <a:r>
              <a:rPr lang="en-US" sz="1600" dirty="0" smtClean="0"/>
              <a:t>    if ((Year % 4) == 0) {</a:t>
            </a:r>
          </a:p>
          <a:p>
            <a:r>
              <a:rPr lang="en-US" sz="1600" dirty="0" smtClean="0"/>
              <a:t>        Leap = 1;</a:t>
            </a:r>
          </a:p>
          <a:p>
            <a:r>
              <a:rPr lang="en-US" sz="1600" dirty="0" smtClean="0"/>
              <a:t>        if ((Year % 100) == 0) {</a:t>
            </a:r>
          </a:p>
          <a:p>
            <a:r>
              <a:rPr lang="en-US" sz="1600" dirty="0" smtClean="0"/>
              <a:t>            Leap = (Year%400) ? 0 : 1;</a:t>
            </a:r>
          </a:p>
          <a:p>
            <a:r>
              <a:rPr lang="en-US" sz="1600" dirty="0" smtClean="0"/>
              <a:t>        }</a:t>
            </a:r>
          </a:p>
          <a:p>
            <a:r>
              <a:rPr lang="en-US" sz="1600" dirty="0" smtClean="0"/>
              <a:t>    }</a:t>
            </a:r>
          </a:p>
          <a:p>
            <a:endParaRPr lang="en-US" sz="1600" dirty="0" smtClean="0"/>
          </a:p>
          <a:p>
            <a:r>
              <a:rPr lang="en-US" sz="1600" dirty="0" smtClean="0"/>
              <a:t>    return (Leap);</a:t>
            </a:r>
          </a:p>
          <a:p>
            <a:r>
              <a:rPr lang="en-US" sz="1600" dirty="0" smtClean="0"/>
              <a:t>}</a:t>
            </a:r>
            <a:endParaRPr 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860" y="188283"/>
            <a:ext cx="8305800" cy="636491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1400" dirty="0" smtClean="0"/>
              <a:t>#define ORIGINYEAR 1980</a:t>
            </a:r>
          </a:p>
          <a:p>
            <a:r>
              <a:rPr lang="en-US" sz="1400" dirty="0" smtClean="0"/>
              <a:t>…</a:t>
            </a:r>
          </a:p>
          <a:p>
            <a:r>
              <a:rPr lang="en-US" sz="1400" dirty="0" smtClean="0"/>
              <a:t>// Function: </a:t>
            </a:r>
            <a:r>
              <a:rPr lang="en-US" sz="1400" dirty="0" err="1" smtClean="0"/>
              <a:t>ConvertDays</a:t>
            </a:r>
            <a:endParaRPr lang="en-US" sz="1400" dirty="0" smtClean="0"/>
          </a:p>
          <a:p>
            <a:r>
              <a:rPr lang="en-US" sz="1400" dirty="0" smtClean="0"/>
              <a:t>//</a:t>
            </a:r>
          </a:p>
          <a:p>
            <a:r>
              <a:rPr lang="en-US" sz="1400" dirty="0" smtClean="0"/>
              <a:t>// Local helper function that split total days since Jan 1, ORIGINYEAR into </a:t>
            </a:r>
          </a:p>
          <a:p>
            <a:r>
              <a:rPr lang="en-US" sz="1400" dirty="0" smtClean="0"/>
              <a:t>// year, month and day</a:t>
            </a:r>
          </a:p>
          <a:p>
            <a:r>
              <a:rPr lang="en-US" sz="1400" dirty="0" smtClean="0"/>
              <a:t>//</a:t>
            </a:r>
          </a:p>
          <a:p>
            <a:r>
              <a:rPr lang="en-US" sz="1400" dirty="0" smtClean="0"/>
              <a:t>// Parameters:</a:t>
            </a:r>
          </a:p>
          <a:p>
            <a:r>
              <a:rPr lang="en-US" sz="1400" dirty="0" smtClean="0"/>
              <a:t>//</a:t>
            </a:r>
          </a:p>
          <a:p>
            <a:r>
              <a:rPr lang="en-US" sz="1400" dirty="0" smtClean="0"/>
              <a:t>// Returns:</a:t>
            </a:r>
          </a:p>
          <a:p>
            <a:r>
              <a:rPr lang="en-US" sz="1400" dirty="0" smtClean="0"/>
              <a:t>//      Returns TRUE if successful, otherwise returns FALSE.</a:t>
            </a:r>
          </a:p>
          <a:p>
            <a:endParaRPr lang="en-US" sz="1400" dirty="0" smtClean="0"/>
          </a:p>
          <a:p>
            <a:r>
              <a:rPr lang="en-US" sz="1400" dirty="0" smtClean="0"/>
              <a:t>BOOL </a:t>
            </a:r>
            <a:r>
              <a:rPr lang="en-US" sz="1400" dirty="0" err="1" smtClean="0"/>
              <a:t>ConvertDays</a:t>
            </a:r>
            <a:r>
              <a:rPr lang="en-US" sz="1400" dirty="0" smtClean="0"/>
              <a:t>(UINT32 days, SYSTEMTIME* </a:t>
            </a:r>
            <a:r>
              <a:rPr lang="en-US" sz="1400" dirty="0" err="1" smtClean="0"/>
              <a:t>lpTime</a:t>
            </a:r>
            <a:r>
              <a:rPr lang="en-US" sz="1400" dirty="0" smtClean="0"/>
              <a:t>)</a:t>
            </a:r>
          </a:p>
          <a:p>
            <a:r>
              <a:rPr lang="en-US" sz="1400" dirty="0" smtClean="0"/>
              <a:t>{</a:t>
            </a:r>
          </a:p>
          <a:p>
            <a:r>
              <a:rPr lang="en-US" sz="1400" dirty="0" smtClean="0"/>
              <a:t>    </a:t>
            </a:r>
            <a:r>
              <a:rPr lang="en-US" sz="1400" dirty="0" err="1" smtClean="0"/>
              <a:t>int</a:t>
            </a:r>
            <a:r>
              <a:rPr lang="en-US" sz="1400" dirty="0" smtClean="0"/>
              <a:t> month, year;</a:t>
            </a:r>
          </a:p>
          <a:p>
            <a:r>
              <a:rPr lang="en-US" sz="1400" dirty="0" smtClean="0"/>
              <a:t>    year = ORIGINYEAR;</a:t>
            </a:r>
          </a:p>
          <a:p>
            <a:endParaRPr lang="en-US" sz="1400" dirty="0" smtClean="0"/>
          </a:p>
          <a:p>
            <a:r>
              <a:rPr lang="en-US" sz="1400" dirty="0" smtClean="0"/>
              <a:t>    while (days &gt; 365) {</a:t>
            </a:r>
          </a:p>
          <a:p>
            <a:r>
              <a:rPr lang="en-US" sz="1400" dirty="0" smtClean="0"/>
              <a:t>        if (</a:t>
            </a:r>
            <a:r>
              <a:rPr lang="en-US" sz="1400" dirty="0" err="1" smtClean="0"/>
              <a:t>IsLeapYear</a:t>
            </a:r>
            <a:r>
              <a:rPr lang="en-US" sz="1400" dirty="0" smtClean="0"/>
              <a:t>(year)) {</a:t>
            </a:r>
          </a:p>
          <a:p>
            <a:r>
              <a:rPr lang="en-US" sz="1400" dirty="0" smtClean="0"/>
              <a:t>            if (days &gt; 366) {</a:t>
            </a:r>
          </a:p>
          <a:p>
            <a:r>
              <a:rPr lang="en-US" sz="1400" dirty="0" smtClean="0"/>
              <a:t>                days -= 366;</a:t>
            </a:r>
          </a:p>
          <a:p>
            <a:r>
              <a:rPr lang="en-US" sz="1400" dirty="0" smtClean="0"/>
              <a:t>                year += 1;</a:t>
            </a:r>
          </a:p>
          <a:p>
            <a:r>
              <a:rPr lang="en-US" sz="1400" dirty="0" smtClean="0"/>
              <a:t>            }</a:t>
            </a:r>
          </a:p>
          <a:p>
            <a:r>
              <a:rPr lang="en-US" sz="1400" dirty="0" smtClean="0"/>
              <a:t>        } else {</a:t>
            </a:r>
          </a:p>
          <a:p>
            <a:r>
              <a:rPr lang="en-US" sz="1400" dirty="0" smtClean="0"/>
              <a:t>            days -= 365;</a:t>
            </a:r>
          </a:p>
          <a:p>
            <a:r>
              <a:rPr lang="en-US" sz="1400" dirty="0" smtClean="0"/>
              <a:t>            year += 1;</a:t>
            </a:r>
          </a:p>
          <a:p>
            <a:r>
              <a:rPr lang="en-US" sz="1400" dirty="0" smtClean="0"/>
              <a:t>        }</a:t>
            </a:r>
          </a:p>
          <a:p>
            <a:r>
              <a:rPr lang="en-US" sz="1400" dirty="0" smtClean="0"/>
              <a:t>    }</a:t>
            </a:r>
          </a:p>
          <a:p>
            <a:r>
              <a:rPr lang="en-US" sz="1400" dirty="0" smtClean="0"/>
              <a:t>    …</a:t>
            </a:r>
            <a:endParaRPr lang="en-US" sz="1400" dirty="0"/>
          </a:p>
        </p:txBody>
      </p:sp>
      <p:sp>
        <p:nvSpPr>
          <p:cNvPr id="6" name="TextBox 5"/>
          <p:cNvSpPr txBox="1"/>
          <p:nvPr/>
        </p:nvSpPr>
        <p:spPr>
          <a:xfrm>
            <a:off x="5927856" y="6136304"/>
            <a:ext cx="2549416" cy="369332"/>
          </a:xfrm>
          <a:prstGeom prst="rect">
            <a:avLst/>
          </a:prstGeom>
          <a:noFill/>
        </p:spPr>
        <p:txBody>
          <a:bodyPr wrap="none" rtlCol="0">
            <a:spAutoFit/>
          </a:bodyPr>
          <a:lstStyle/>
          <a:p>
            <a:r>
              <a:rPr lang="en-US" dirty="0" smtClean="0"/>
              <a:t>http://pastie.org/349916</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233" y="604562"/>
            <a:ext cx="8111206" cy="5632311"/>
          </a:xfrm>
          <a:prstGeom prst="rect">
            <a:avLst/>
          </a:prstGeom>
          <a:noFill/>
        </p:spPr>
        <p:txBody>
          <a:bodyPr wrap="square" rtlCol="0">
            <a:spAutoFit/>
          </a:bodyPr>
          <a:lstStyle/>
          <a:p>
            <a:r>
              <a:rPr lang="en-US" sz="2400" dirty="0" smtClean="0"/>
              <a:t>We contacted a Microsoft spokesperson, who confirmed the issue with this official statement: "Early this morning we were alerted by our customers that there was a widespread issue affecting our 2006 model Zune 30GB devices (a large number of which are still actively being used). The technical team jumped on the problem immediately and isolated the issue: a bug in the internal clock driver related to the way the device handles a leap year. That being the case, the issue should be resolved over the next 24 hours as the time change moves to January 1, 2009. We expect the internal clock on the Zune 30GB devices will automatically reset tomorrow (noon, GMT). By tomorrow you should allow the battery to fully run out of power before the unit can restart successfully then simply ensure that your device is recharged, then turn it back on."</a:t>
            </a:r>
          </a:p>
          <a:p>
            <a:endParaRPr lang="en-US" sz="2400" dirty="0"/>
          </a:p>
        </p:txBody>
      </p:sp>
      <p:sp>
        <p:nvSpPr>
          <p:cNvPr id="5" name="TextBox 4"/>
          <p:cNvSpPr txBox="1"/>
          <p:nvPr/>
        </p:nvSpPr>
        <p:spPr>
          <a:xfrm>
            <a:off x="1331563" y="6300061"/>
            <a:ext cx="7562648" cy="307777"/>
          </a:xfrm>
          <a:prstGeom prst="rect">
            <a:avLst/>
          </a:prstGeom>
          <a:noFill/>
        </p:spPr>
        <p:txBody>
          <a:bodyPr wrap="none" rtlCol="0">
            <a:spAutoFit/>
          </a:bodyPr>
          <a:lstStyle/>
          <a:p>
            <a:r>
              <a:rPr lang="en-US" sz="1400" dirty="0" smtClean="0"/>
              <a:t>http://www.pcworld.com/article/156240/microsoft_says_leap_year_bug_caused_zune_failures.html</a:t>
            </a: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about Bugs</a:t>
            </a:r>
            <a:endParaRPr lang="en-US" dirty="0"/>
          </a:p>
        </p:txBody>
      </p:sp>
      <p:sp>
        <p:nvSpPr>
          <p:cNvPr id="3" name="Text Placeholder 2"/>
          <p:cNvSpPr>
            <a:spLocks noGrp="1"/>
          </p:cNvSpPr>
          <p:nvPr>
            <p:ph type="body" idx="1"/>
          </p:nvPr>
        </p:nvSpPr>
        <p:spPr>
          <a:xfrm>
            <a:off x="457200" y="1295400"/>
            <a:ext cx="8229600" cy="4525963"/>
          </a:xfrm>
        </p:spPr>
        <p:txBody>
          <a:bodyPr>
            <a:normAutofit lnSpcReduction="10000"/>
          </a:bodyPr>
          <a:lstStyle/>
          <a:p>
            <a:pPr>
              <a:buNone/>
            </a:pPr>
            <a:r>
              <a:rPr lang="en-US" b="1" dirty="0" smtClean="0"/>
              <a:t>Immediate</a:t>
            </a:r>
            <a:endParaRPr lang="en-US" dirty="0" smtClean="0"/>
          </a:p>
          <a:p>
            <a:pPr>
              <a:buNone/>
            </a:pPr>
            <a:r>
              <a:rPr lang="en-US" dirty="0" smtClean="0"/>
              <a:t>	What is going wrong?</a:t>
            </a:r>
          </a:p>
          <a:p>
            <a:pPr>
              <a:buNone/>
            </a:pPr>
            <a:r>
              <a:rPr lang="en-US" dirty="0" smtClean="0"/>
              <a:t>	What is the bug?</a:t>
            </a:r>
          </a:p>
          <a:p>
            <a:pPr>
              <a:buNone/>
            </a:pPr>
            <a:r>
              <a:rPr lang="en-US" b="1" dirty="0" smtClean="0"/>
              <a:t>Systemic</a:t>
            </a:r>
            <a:endParaRPr lang="en-US" dirty="0" smtClean="0"/>
          </a:p>
          <a:p>
            <a:pPr lvl="1">
              <a:buNone/>
            </a:pPr>
            <a:r>
              <a:rPr lang="en-US" dirty="0" smtClean="0"/>
              <a:t>Is this bug a symptom of larger problems in the software design?</a:t>
            </a:r>
          </a:p>
          <a:p>
            <a:pPr lvl="1">
              <a:buNone/>
            </a:pPr>
            <a:r>
              <a:rPr lang="en-US" dirty="0" smtClean="0"/>
              <a:t>Why didn’t testing catch this?  </a:t>
            </a:r>
          </a:p>
          <a:p>
            <a:pPr lvl="1">
              <a:buNone/>
            </a:pPr>
            <a:r>
              <a:rPr lang="en-US" dirty="0" smtClean="0"/>
              <a:t>Is this bug a symptom of larger problems in the development process, team, etc.?</a:t>
            </a:r>
            <a:endParaRPr lang="en-US" dirty="0"/>
          </a:p>
        </p:txBody>
      </p:sp>
      <p:sp>
        <p:nvSpPr>
          <p:cNvPr id="4" name="TextBox 3"/>
          <p:cNvSpPr txBox="1"/>
          <p:nvPr/>
        </p:nvSpPr>
        <p:spPr>
          <a:xfrm>
            <a:off x="1737486" y="5585901"/>
            <a:ext cx="6524991" cy="646331"/>
          </a:xfrm>
          <a:prstGeom prst="rect">
            <a:avLst/>
          </a:prstGeom>
          <a:noFill/>
        </p:spPr>
        <p:txBody>
          <a:bodyPr wrap="none" rtlCol="0">
            <a:spAutoFit/>
          </a:bodyPr>
          <a:lstStyle/>
          <a:p>
            <a:r>
              <a:rPr lang="en-US" dirty="0" smtClean="0"/>
              <a:t>In this case, the code came from </a:t>
            </a:r>
            <a:r>
              <a:rPr lang="en-US" dirty="0" err="1" smtClean="0"/>
              <a:t>Freescale</a:t>
            </a:r>
            <a:r>
              <a:rPr lang="en-US" dirty="0" smtClean="0"/>
              <a:t>, integrated into</a:t>
            </a:r>
          </a:p>
          <a:p>
            <a:r>
              <a:rPr lang="en-US" dirty="0" smtClean="0"/>
              <a:t>Microsoft Project (without going through MS development process)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ox(in)">
                                      <p:cBhvr>
                                        <p:cTn id="25" dur="500"/>
                                        <p:tgtEl>
                                          <p:spTgt spid="3">
                                            <p:txEl>
                                              <p:pRg st="4" end="4"/>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ox(in)">
                                      <p:cBhvr>
                                        <p:cTn id="28" dur="500"/>
                                        <p:tgtEl>
                                          <p:spTgt spid="3">
                                            <p:txEl>
                                              <p:pRg st="5" end="5"/>
                                            </p:txEl>
                                          </p:spTgt>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ox(in)">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ox(in)">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24188</TotalTime>
  <Words>1697</Words>
  <Application>Microsoft Office PowerPoint</Application>
  <PresentationFormat>On-screen Show (4:3)</PresentationFormat>
  <Paragraphs>221</Paragraphs>
  <Slides>40</Slides>
  <Notes>4</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Class 25: Software Disasters</vt:lpstr>
      <vt:lpstr>Why Study  Software Disasters?</vt:lpstr>
      <vt:lpstr>Slide 3</vt:lpstr>
      <vt:lpstr>Slide 4</vt:lpstr>
      <vt:lpstr>Slide 5</vt:lpstr>
      <vt:lpstr>Slide 6</vt:lpstr>
      <vt:lpstr>Slide 7</vt:lpstr>
      <vt:lpstr>Slide 8</vt:lpstr>
      <vt:lpstr>Questions about Bugs</vt:lpstr>
      <vt:lpstr>Therac-25</vt:lpstr>
      <vt:lpstr>Slide 11</vt:lpstr>
      <vt:lpstr>Slide 12</vt:lpstr>
      <vt:lpstr>Slide 13</vt:lpstr>
      <vt:lpstr>Ariane 5</vt:lpstr>
      <vt:lpstr>Slide 15</vt:lpstr>
      <vt:lpstr>Flight Control System</vt:lpstr>
      <vt:lpstr>Number Overflow Problems</vt:lpstr>
      <vt:lpstr>Defensive Programming</vt:lpstr>
      <vt:lpstr>Slide 19</vt:lpstr>
      <vt:lpstr>Slide 20</vt:lpstr>
      <vt:lpstr>Java Version</vt:lpstr>
      <vt:lpstr>Ada Programming Language</vt:lpstr>
      <vt:lpstr>Ada Package Declaration</vt:lpstr>
      <vt:lpstr>Slide 24</vt:lpstr>
      <vt:lpstr>Ada Exception Handling</vt:lpstr>
      <vt:lpstr>Inertial Reference System</vt:lpstr>
      <vt:lpstr>Why was the alignment code still running?</vt:lpstr>
      <vt:lpstr>Slide 28</vt:lpstr>
      <vt:lpstr>Slide 29</vt:lpstr>
      <vt:lpstr>Why didn’t testing find this?</vt:lpstr>
      <vt:lpstr>Slide 31</vt:lpstr>
      <vt:lpstr>What was the real problem?</vt:lpstr>
      <vt:lpstr>Slide 33</vt:lpstr>
      <vt:lpstr>What are the lessons?</vt:lpstr>
      <vt:lpstr>Recommendations</vt:lpstr>
      <vt:lpstr>Slide 36</vt:lpstr>
      <vt:lpstr>Slide 37</vt:lpstr>
      <vt:lpstr>Bertrand Meyer’s Analysis</vt:lpstr>
      <vt:lpstr>Ken Garlington’s Critique</vt:lpstr>
      <vt:lpstr>Charge</vt:lpstr>
    </vt:vector>
  </TitlesOfParts>
  <Company>Dept. of Computer Science, University of Virginia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evans</dc:creator>
  <cp:lastModifiedBy>David Evans</cp:lastModifiedBy>
  <cp:revision>286</cp:revision>
  <dcterms:created xsi:type="dcterms:W3CDTF">2010-10-28T14:30:43Z</dcterms:created>
  <dcterms:modified xsi:type="dcterms:W3CDTF">2010-11-30T14:58:55Z</dcterms:modified>
</cp:coreProperties>
</file>