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4" r:id="rId2"/>
    <p:sldId id="295" r:id="rId3"/>
    <p:sldId id="296" r:id="rId4"/>
    <p:sldId id="297" r:id="rId5"/>
    <p:sldId id="299" r:id="rId6"/>
    <p:sldId id="298" r:id="rId7"/>
    <p:sldId id="300" r:id="rId8"/>
    <p:sldId id="302" r:id="rId9"/>
    <p:sldId id="301" r:id="rId10"/>
    <p:sldId id="304" r:id="rId11"/>
    <p:sldId id="305" r:id="rId12"/>
    <p:sldId id="308" r:id="rId13"/>
    <p:sldId id="309" r:id="rId14"/>
    <p:sldId id="310" r:id="rId15"/>
    <p:sldId id="307" r:id="rId16"/>
    <p:sldId id="311" r:id="rId17"/>
    <p:sldId id="312" r:id="rId18"/>
    <p:sldId id="313" r:id="rId19"/>
    <p:sldId id="314" r:id="rId20"/>
    <p:sldId id="315" r:id="rId21"/>
    <p:sldId id="316" r:id="rId22"/>
    <p:sldId id="317" r:id="rId23"/>
    <p:sldId id="318" r:id="rId24"/>
    <p:sldId id="306" r:id="rId25"/>
    <p:sldId id="303" r:id="rId26"/>
    <p:sldId id="320" r:id="rId27"/>
    <p:sldId id="319" r:id="rId28"/>
    <p:sldId id="321" r:id="rId29"/>
    <p:sldId id="322" r:id="rId30"/>
    <p:sldId id="323" r:id="rId31"/>
    <p:sldId id="324" r:id="rId32"/>
    <p:sldId id="32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45" autoAdjust="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7" tIns="45714" rIns="91427" bIns="45714" rtlCol="0"/>
          <a:lstStyle>
            <a:lvl1pPr algn="r">
              <a:defRPr sz="1200"/>
            </a:lvl1pPr>
          </a:lstStyle>
          <a:p>
            <a:fld id="{1C87A42B-B9F0-4CE1-9FCF-CA3FEC59B485}" type="datetimeFigureOut">
              <a:rPr lang="en-US" smtClean="0"/>
              <a:pPr/>
              <a:t>12/3/2010</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7" tIns="45714" rIns="91427" bIns="45714" rtlCol="0" anchor="b"/>
          <a:lstStyle>
            <a:lvl1pPr algn="r">
              <a:defRPr sz="1200"/>
            </a:lvl1pPr>
          </a:lstStyle>
          <a:p>
            <a:fld id="{9105F3A8-2BF4-49FF-AD20-5795E9F433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5F3A8-2BF4-49FF-AD20-5795E9F433C2}"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5F3A8-2BF4-49FF-AD20-5795E9F433C2}"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5F3A8-2BF4-49FF-AD20-5795E9F433C2}"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80AEEB-2088-407F-871B-FD8DA282BD4A}" type="datetimeFigureOut">
              <a:rPr lang="en-US" smtClean="0"/>
              <a:pPr/>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80AEEB-2088-407F-871B-FD8DA282BD4A}" type="datetimeFigureOut">
              <a:rPr lang="en-US" smtClean="0"/>
              <a:pPr/>
              <a:t>12/3/2010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80AEEB-2088-407F-871B-FD8DA282BD4A}" type="datetimeFigureOut">
              <a:rPr lang="en-US" smtClean="0"/>
              <a:pPr/>
              <a:t>12/3/2010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80AEEB-2088-407F-871B-FD8DA282BD4A}" type="datetimeFigureOut">
              <a:rPr lang="en-US" smtClean="0"/>
              <a:pPr/>
              <a:t>12/3/2010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0AEEB-2088-407F-871B-FD8DA282BD4A}" type="datetimeFigureOut">
              <a:rPr lang="en-US" smtClean="0"/>
              <a:pPr/>
              <a:t>12/3/2010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0AEEB-2088-407F-871B-FD8DA282BD4A}" type="datetimeFigureOut">
              <a:rPr lang="en-US" smtClean="0"/>
              <a:pPr/>
              <a:t>12/3/2010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0AEEB-2088-407F-871B-FD8DA282BD4A}" type="datetimeFigureOut">
              <a:rPr lang="en-US" smtClean="0"/>
              <a:pPr/>
              <a:t>12/3/2010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0AEEB-2088-407F-871B-FD8DA282BD4A}" type="datetimeFigureOut">
              <a:rPr lang="en-US" smtClean="0"/>
              <a:pPr/>
              <a:t>12/3/2010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70235-9D8A-4433-9EA7-AAE91A7C04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PowerPoint_Slide2.sldx"/></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Office_PowerPoint_Slide3.sld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PowerPoint_Slide4.sldx"/></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Office_PowerPoint_Slide5.sldx"/><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package" Target="../embeddings/Microsoft_Office_PowerPoint_Slide7.sldx"/><Relationship Id="rId4" Type="http://schemas.openxmlformats.org/officeDocument/2006/relationships/package" Target="../embeddings/Microsoft_Office_PowerPoint_Slide6.sldx"/></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2" cstate="print"/>
          <a:srcRect/>
          <a:stretch>
            <a:fillRect/>
          </a:stretch>
        </p:blipFill>
        <p:spPr bwMode="auto">
          <a:xfrm>
            <a:off x="-76201" y="0"/>
            <a:ext cx="9240565" cy="6858000"/>
          </a:xfrm>
          <a:prstGeom prst="rect">
            <a:avLst/>
          </a:prstGeom>
          <a:noFill/>
          <a:ln w="9525">
            <a:noFill/>
            <a:miter lim="800000"/>
            <a:headEnd/>
            <a:tailEnd/>
          </a:ln>
        </p:spPr>
      </p:pic>
      <p:sp>
        <p:nvSpPr>
          <p:cNvPr id="3" name="Subtitle 2"/>
          <p:cNvSpPr>
            <a:spLocks noGrp="1"/>
          </p:cNvSpPr>
          <p:nvPr>
            <p:ph type="subTitle" idx="1"/>
          </p:nvPr>
        </p:nvSpPr>
        <p:spPr>
          <a:xfrm>
            <a:off x="6502171" y="4837125"/>
            <a:ext cx="2388394" cy="1071563"/>
          </a:xfrm>
          <a:noFill/>
        </p:spPr>
        <p:txBody>
          <a:bodyPr>
            <a:normAutofit fontScale="92500" lnSpcReduction="20000"/>
          </a:bodyPr>
          <a:lstStyle/>
          <a:p>
            <a:pPr algn="r">
              <a:lnSpc>
                <a:spcPct val="110000"/>
              </a:lnSpc>
              <a:spcBef>
                <a:spcPts val="0"/>
              </a:spcBef>
            </a:pPr>
            <a:r>
              <a:rPr lang="en-US" sz="2400" dirty="0" smtClean="0">
                <a:solidFill>
                  <a:schemeClr val="bg1"/>
                </a:solidFill>
              </a:rPr>
              <a:t>Fall 2010</a:t>
            </a:r>
          </a:p>
          <a:p>
            <a:pPr algn="r">
              <a:lnSpc>
                <a:spcPct val="110000"/>
              </a:lnSpc>
              <a:spcBef>
                <a:spcPts val="0"/>
              </a:spcBef>
            </a:pPr>
            <a:r>
              <a:rPr lang="en-US" sz="2400" dirty="0" err="1" smtClean="0">
                <a:solidFill>
                  <a:schemeClr val="bg1"/>
                </a:solidFill>
              </a:rPr>
              <a:t>UVa</a:t>
            </a:r>
            <a:endParaRPr lang="en-US" sz="2400" dirty="0" smtClean="0">
              <a:solidFill>
                <a:schemeClr val="bg1"/>
              </a:solidFill>
            </a:endParaRPr>
          </a:p>
          <a:p>
            <a:pPr algn="r">
              <a:lnSpc>
                <a:spcPct val="110000"/>
              </a:lnSpc>
              <a:spcBef>
                <a:spcPts val="0"/>
              </a:spcBef>
            </a:pPr>
            <a:r>
              <a:rPr lang="en-US" sz="2400" dirty="0" smtClean="0">
                <a:solidFill>
                  <a:schemeClr val="bg1"/>
                </a:solidFill>
              </a:rPr>
              <a:t>David Evans</a:t>
            </a:r>
            <a:endParaRPr lang="en-US" sz="2400" dirty="0">
              <a:solidFill>
                <a:schemeClr val="bg1"/>
              </a:solidFill>
            </a:endParaRPr>
          </a:p>
        </p:txBody>
      </p:sp>
      <p:sp>
        <p:nvSpPr>
          <p:cNvPr id="6" name="Rectangle 5"/>
          <p:cNvSpPr/>
          <p:nvPr/>
        </p:nvSpPr>
        <p:spPr>
          <a:xfrm>
            <a:off x="6934199" y="99500"/>
            <a:ext cx="2161939" cy="1015663"/>
          </a:xfrm>
          <a:prstGeom prst="rect">
            <a:avLst/>
          </a:prstGeom>
        </p:spPr>
        <p:txBody>
          <a:bodyPr wrap="square">
            <a:spAutoFit/>
          </a:bodyPr>
          <a:lstStyle/>
          <a:p>
            <a:pPr algn="r"/>
            <a:r>
              <a:rPr lang="en-US" sz="2000" dirty="0" smtClean="0">
                <a:solidFill>
                  <a:schemeClr val="bg1"/>
                </a:solidFill>
              </a:rPr>
              <a:t>cs2220: Engineering Software</a:t>
            </a:r>
            <a:endParaRPr lang="en-US" sz="2000" dirty="0">
              <a:solidFill>
                <a:schemeClr val="bg1"/>
              </a:solidFill>
            </a:endParaRPr>
          </a:p>
        </p:txBody>
      </p:sp>
      <p:sp>
        <p:nvSpPr>
          <p:cNvPr id="2" name="Title 1"/>
          <p:cNvSpPr>
            <a:spLocks noGrp="1"/>
          </p:cNvSpPr>
          <p:nvPr>
            <p:ph type="ctrTitle"/>
          </p:nvPr>
        </p:nvSpPr>
        <p:spPr>
          <a:xfrm>
            <a:off x="6831550" y="838200"/>
            <a:ext cx="2083850" cy="3733800"/>
          </a:xfrm>
          <a:noFill/>
        </p:spPr>
        <p:txBody>
          <a:bodyPr>
            <a:noAutofit/>
          </a:bodyPr>
          <a:lstStyle/>
          <a:p>
            <a:pPr algn="r"/>
            <a:r>
              <a:rPr lang="en-US" sz="3600" dirty="0" smtClean="0">
                <a:solidFill>
                  <a:schemeClr val="bg1"/>
                </a:solidFill>
              </a:rPr>
              <a:t>Class 27:</a:t>
            </a:r>
            <a:br>
              <a:rPr lang="en-US" sz="3600" dirty="0" smtClean="0">
                <a:solidFill>
                  <a:schemeClr val="bg1"/>
                </a:solidFill>
              </a:rPr>
            </a:br>
            <a:r>
              <a:rPr lang="en-US" sz="3600" dirty="0" smtClean="0">
                <a:solidFill>
                  <a:schemeClr val="bg1"/>
                </a:solidFill>
              </a:rPr>
              <a:t>Exam 2</a:t>
            </a:r>
            <a:endParaRPr lang="en-US" sz="3600" b="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4780" y="580649"/>
            <a:ext cx="8454420" cy="1754326"/>
          </a:xfrm>
          <a:prstGeom prst="rect">
            <a:avLst/>
          </a:prstGeom>
        </p:spPr>
        <p:txBody>
          <a:bodyPr wrap="square">
            <a:spAutoFit/>
          </a:bodyPr>
          <a:lstStyle/>
          <a:p>
            <a:pPr lvl="0"/>
            <a:r>
              <a:rPr lang="en-US" b="1" dirty="0" smtClean="0">
                <a:latin typeface="Cambria" pitchFamily="18" charset="0"/>
              </a:rPr>
              <a:t>2(d) (challenge bonus) (+2; max +8) </a:t>
            </a:r>
            <a:r>
              <a:rPr lang="en-US" dirty="0" smtClean="0">
                <a:latin typeface="Cambria" pitchFamily="18" charset="0"/>
              </a:rPr>
              <a:t>Note that our </a:t>
            </a:r>
            <a:r>
              <a:rPr lang="en-US" dirty="0" err="1" smtClean="0">
                <a:latin typeface="Cambria" pitchFamily="18" charset="0"/>
              </a:rPr>
              <a:t>pickStronger</a:t>
            </a:r>
            <a:r>
              <a:rPr lang="en-US" dirty="0" smtClean="0">
                <a:latin typeface="Cambria" pitchFamily="18" charset="0"/>
              </a:rPr>
              <a:t> comparisons are now not symmetric: </a:t>
            </a:r>
            <a:r>
              <a:rPr lang="en-US" dirty="0" err="1" smtClean="0">
                <a:latin typeface="Cambria" pitchFamily="18" charset="0"/>
              </a:rPr>
              <a:t>a.pickStronger</a:t>
            </a:r>
            <a:r>
              <a:rPr lang="en-US" dirty="0" smtClean="0">
                <a:latin typeface="Cambria" pitchFamily="18" charset="0"/>
              </a:rPr>
              <a:t>(b) is not necessarily equal to </a:t>
            </a:r>
            <a:r>
              <a:rPr lang="en-US" dirty="0" err="1" smtClean="0">
                <a:latin typeface="Cambria" pitchFamily="18" charset="0"/>
              </a:rPr>
              <a:t>b.pickStronger</a:t>
            </a:r>
            <a:r>
              <a:rPr lang="en-US" dirty="0" smtClean="0">
                <a:latin typeface="Cambria" pitchFamily="18" charset="0"/>
              </a:rPr>
              <a:t>(a).  Explain a </a:t>
            </a:r>
            <a:r>
              <a:rPr lang="en-US" b="1" dirty="0" smtClean="0">
                <a:latin typeface="Cambria" pitchFamily="18" charset="0"/>
              </a:rPr>
              <a:t>general solution </a:t>
            </a:r>
            <a:r>
              <a:rPr lang="en-US" dirty="0" smtClean="0">
                <a:latin typeface="Cambria" pitchFamily="18" charset="0"/>
              </a:rPr>
              <a:t>to this problem.  For maximum bonus, your answer should include correct code for your solution and an argument why it satisfies the symmetry property, clearly stating any assumptions on which that argument relies.</a:t>
            </a:r>
          </a:p>
          <a:p>
            <a:endParaRPr lang="en-US" dirty="0">
              <a:latin typeface="Cambria" pitchFamily="18" charset="0"/>
            </a:endParaRPr>
          </a:p>
        </p:txBody>
      </p:sp>
      <p:sp>
        <p:nvSpPr>
          <p:cNvPr id="4" name="TextBox 3"/>
          <p:cNvSpPr txBox="1"/>
          <p:nvPr/>
        </p:nvSpPr>
        <p:spPr>
          <a:xfrm>
            <a:off x="1051685" y="2272145"/>
            <a:ext cx="689624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Note: general solution means it needs to work for </a:t>
            </a:r>
            <a:r>
              <a:rPr lang="en-US" b="1" i="1" dirty="0" smtClean="0"/>
              <a:t>all possible</a:t>
            </a:r>
            <a:r>
              <a:rPr lang="en-US" dirty="0" smtClean="0"/>
              <a:t> subtypes!</a:t>
            </a:r>
            <a:endParaRPr lang="en-US" dirty="0"/>
          </a:p>
        </p:txBody>
      </p:sp>
      <p:sp>
        <p:nvSpPr>
          <p:cNvPr id="5" name="TextBox 4"/>
          <p:cNvSpPr txBox="1"/>
          <p:nvPr/>
        </p:nvSpPr>
        <p:spPr>
          <a:xfrm>
            <a:off x="1194010" y="3124200"/>
            <a:ext cx="4565737" cy="2308324"/>
          </a:xfrm>
          <a:prstGeom prst="rect">
            <a:avLst/>
          </a:prstGeom>
          <a:noFill/>
        </p:spPr>
        <p:txBody>
          <a:bodyPr wrap="none" rtlCol="0">
            <a:spAutoFit/>
          </a:bodyPr>
          <a:lstStyle/>
          <a:p>
            <a:r>
              <a:rPr lang="en-US" b="1" dirty="0" smtClean="0"/>
              <a:t>public</a:t>
            </a:r>
            <a:r>
              <a:rPr lang="en-US" dirty="0" smtClean="0"/>
              <a:t> Annihilator </a:t>
            </a:r>
            <a:r>
              <a:rPr lang="en-US" dirty="0" err="1" smtClean="0"/>
              <a:t>pickStronger</a:t>
            </a:r>
            <a:r>
              <a:rPr lang="en-US" dirty="0" smtClean="0"/>
              <a:t>(Annihilator a) {</a:t>
            </a:r>
          </a:p>
          <a:p>
            <a:r>
              <a:rPr lang="en-US" dirty="0" smtClean="0"/>
              <a:t>    </a:t>
            </a:r>
          </a:p>
          <a:p>
            <a:endParaRPr lang="en-US" dirty="0" smtClean="0"/>
          </a:p>
          <a:p>
            <a:endParaRPr lang="en-US" dirty="0" smtClean="0"/>
          </a:p>
          <a:p>
            <a:endParaRPr lang="en-US" dirty="0" smtClean="0"/>
          </a:p>
          <a:p>
            <a:endParaRPr lang="en-US" dirty="0" smtClean="0"/>
          </a:p>
          <a:p>
            <a:endParaRPr lang="en-US" dirty="0" smtClean="0"/>
          </a:p>
          <a:p>
            <a:r>
              <a:rPr lang="en-US" dirty="0" smtClean="0"/>
              <a:t>}</a:t>
            </a:r>
            <a:endParaRPr lang="en-US" dirty="0"/>
          </a:p>
        </p:txBody>
      </p:sp>
      <p:sp>
        <p:nvSpPr>
          <p:cNvPr id="6" name="TextBox 5"/>
          <p:cNvSpPr txBox="1"/>
          <p:nvPr/>
        </p:nvSpPr>
        <p:spPr>
          <a:xfrm>
            <a:off x="4724400" y="3810000"/>
            <a:ext cx="2915926" cy="646331"/>
          </a:xfrm>
          <a:prstGeom prst="rect">
            <a:avLst/>
          </a:prstGeom>
          <a:noFill/>
        </p:spPr>
        <p:txBody>
          <a:bodyPr wrap="none" rtlCol="0">
            <a:spAutoFit/>
          </a:bodyPr>
          <a:lstStyle/>
          <a:p>
            <a:r>
              <a:rPr lang="en-US" dirty="0" smtClean="0"/>
              <a:t>What do we know about the </a:t>
            </a:r>
          </a:p>
          <a:p>
            <a:r>
              <a:rPr lang="en-US" dirty="0" smtClean="0"/>
              <a:t>actual types of </a:t>
            </a:r>
            <a:r>
              <a:rPr lang="en-US" b="1" dirty="0" smtClean="0"/>
              <a:t>this</a:t>
            </a:r>
            <a:r>
              <a:rPr lang="en-US" dirty="0" smtClean="0"/>
              <a:t> and </a:t>
            </a:r>
            <a:r>
              <a:rPr lang="en-US" b="1" dirty="0" smtClean="0"/>
              <a:t>a</a:t>
            </a:r>
            <a:r>
              <a:rPr lang="en-US"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4780" y="580649"/>
            <a:ext cx="8454420" cy="1754326"/>
          </a:xfrm>
          <a:prstGeom prst="rect">
            <a:avLst/>
          </a:prstGeom>
        </p:spPr>
        <p:txBody>
          <a:bodyPr wrap="square">
            <a:spAutoFit/>
          </a:bodyPr>
          <a:lstStyle/>
          <a:p>
            <a:pPr lvl="0"/>
            <a:r>
              <a:rPr lang="en-US" b="1" dirty="0" smtClean="0">
                <a:latin typeface="Cambria" pitchFamily="18" charset="0"/>
              </a:rPr>
              <a:t>2(d) (challenge bonus) (+2; max +8) </a:t>
            </a:r>
            <a:r>
              <a:rPr lang="en-US" dirty="0" smtClean="0">
                <a:latin typeface="Cambria" pitchFamily="18" charset="0"/>
              </a:rPr>
              <a:t>Note that our </a:t>
            </a:r>
            <a:r>
              <a:rPr lang="en-US" dirty="0" err="1" smtClean="0">
                <a:latin typeface="Cambria" pitchFamily="18" charset="0"/>
              </a:rPr>
              <a:t>pickStronger</a:t>
            </a:r>
            <a:r>
              <a:rPr lang="en-US" dirty="0" smtClean="0">
                <a:latin typeface="Cambria" pitchFamily="18" charset="0"/>
              </a:rPr>
              <a:t> comparisons are now not symmetric: </a:t>
            </a:r>
            <a:r>
              <a:rPr lang="en-US" dirty="0" err="1" smtClean="0">
                <a:latin typeface="Cambria" pitchFamily="18" charset="0"/>
              </a:rPr>
              <a:t>a.pickStronger</a:t>
            </a:r>
            <a:r>
              <a:rPr lang="en-US" dirty="0" smtClean="0">
                <a:latin typeface="Cambria" pitchFamily="18" charset="0"/>
              </a:rPr>
              <a:t>(b) is not necessarily equal to </a:t>
            </a:r>
            <a:r>
              <a:rPr lang="en-US" dirty="0" err="1" smtClean="0">
                <a:latin typeface="Cambria" pitchFamily="18" charset="0"/>
              </a:rPr>
              <a:t>b.pickStronger</a:t>
            </a:r>
            <a:r>
              <a:rPr lang="en-US" dirty="0" smtClean="0">
                <a:latin typeface="Cambria" pitchFamily="18" charset="0"/>
              </a:rPr>
              <a:t>(a).  Explain a </a:t>
            </a:r>
            <a:r>
              <a:rPr lang="en-US" b="1" dirty="0" smtClean="0">
                <a:latin typeface="Cambria" pitchFamily="18" charset="0"/>
              </a:rPr>
              <a:t>general solution </a:t>
            </a:r>
            <a:r>
              <a:rPr lang="en-US" dirty="0" smtClean="0">
                <a:latin typeface="Cambria" pitchFamily="18" charset="0"/>
              </a:rPr>
              <a:t>to this problem.  For maximum bonus, your answer should include correct code for your solution and an argument why it satisfies the symmetry property, clearly stating any assumptions on which that argument relies.</a:t>
            </a:r>
          </a:p>
          <a:p>
            <a:endParaRPr lang="en-US" dirty="0">
              <a:latin typeface="Cambria" pitchFamily="18" charset="0"/>
            </a:endParaRPr>
          </a:p>
        </p:txBody>
      </p:sp>
      <p:sp>
        <p:nvSpPr>
          <p:cNvPr id="4" name="TextBox 3"/>
          <p:cNvSpPr txBox="1"/>
          <p:nvPr/>
        </p:nvSpPr>
        <p:spPr>
          <a:xfrm>
            <a:off x="1051685" y="2272145"/>
            <a:ext cx="689624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Note: general solution means it needs to work for </a:t>
            </a:r>
            <a:r>
              <a:rPr lang="en-US" b="1" i="1" dirty="0" smtClean="0"/>
              <a:t>all possible</a:t>
            </a:r>
            <a:r>
              <a:rPr lang="en-US" dirty="0" smtClean="0"/>
              <a:t> subtypes!</a:t>
            </a:r>
            <a:endParaRPr lang="en-US" dirty="0"/>
          </a:p>
        </p:txBody>
      </p:sp>
      <p:sp>
        <p:nvSpPr>
          <p:cNvPr id="5" name="TextBox 4"/>
          <p:cNvSpPr txBox="1"/>
          <p:nvPr/>
        </p:nvSpPr>
        <p:spPr>
          <a:xfrm>
            <a:off x="1390493" y="3184656"/>
            <a:ext cx="5134291" cy="2246769"/>
          </a:xfrm>
          <a:prstGeom prst="rect">
            <a:avLst/>
          </a:prstGeom>
          <a:noFill/>
        </p:spPr>
        <p:txBody>
          <a:bodyPr wrap="none" rtlCol="0">
            <a:spAutoFit/>
          </a:bodyPr>
          <a:lstStyle/>
          <a:p>
            <a:r>
              <a:rPr lang="en-US" sz="2000" b="1" dirty="0" smtClean="0"/>
              <a:t>public</a:t>
            </a:r>
            <a:r>
              <a:rPr lang="en-US" sz="2000" dirty="0" smtClean="0"/>
              <a:t> Annihilator </a:t>
            </a:r>
            <a:r>
              <a:rPr lang="en-US" sz="2000" dirty="0" err="1" smtClean="0"/>
              <a:t>pickStronger</a:t>
            </a:r>
            <a:r>
              <a:rPr lang="en-US" sz="2000" dirty="0" smtClean="0"/>
              <a:t>(Annihilator a) {</a:t>
            </a:r>
          </a:p>
          <a:p>
            <a:r>
              <a:rPr lang="en-US" sz="2000" dirty="0" smtClean="0"/>
              <a:t>    if (?) { // something that always is symmetric!</a:t>
            </a:r>
          </a:p>
          <a:p>
            <a:r>
              <a:rPr lang="en-US" sz="2000" dirty="0" smtClean="0"/>
              <a:t>         return </a:t>
            </a:r>
            <a:r>
              <a:rPr lang="en-US" sz="2000" dirty="0" err="1" smtClean="0"/>
              <a:t>a.pickStronger</a:t>
            </a:r>
            <a:r>
              <a:rPr lang="en-US" sz="2000" dirty="0" smtClean="0"/>
              <a:t>(this);</a:t>
            </a:r>
          </a:p>
          <a:p>
            <a:r>
              <a:rPr lang="en-US" sz="2000" dirty="0" smtClean="0"/>
              <a:t>    } else {</a:t>
            </a:r>
          </a:p>
          <a:p>
            <a:r>
              <a:rPr lang="en-US" sz="2000" dirty="0" smtClean="0"/>
              <a:t>       … // normal body of </a:t>
            </a:r>
            <a:r>
              <a:rPr lang="en-US" sz="2000" dirty="0" err="1" smtClean="0"/>
              <a:t>pickStronger</a:t>
            </a:r>
            <a:endParaRPr lang="en-US" sz="2000" dirty="0" smtClean="0"/>
          </a:p>
          <a:p>
            <a:r>
              <a:rPr lang="en-US" sz="2000" dirty="0" smtClean="0"/>
              <a:t>    }</a:t>
            </a:r>
          </a:p>
          <a:p>
            <a:r>
              <a:rPr lang="en-US" sz="2000" dirty="0" smtClean="0"/>
              <a:t>}</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Idea (</a:t>
            </a:r>
            <a:r>
              <a:rPr lang="en-US" dirty="0" err="1" smtClean="0"/>
              <a:t>Jiamin</a:t>
            </a:r>
            <a:r>
              <a:rPr lang="en-US" dirty="0" smtClean="0"/>
              <a:t> Chen)</a:t>
            </a:r>
            <a:endParaRPr lang="en-US" dirty="0"/>
          </a:p>
        </p:txBody>
      </p:sp>
      <p:sp>
        <p:nvSpPr>
          <p:cNvPr id="4" name="Rectangle 3"/>
          <p:cNvSpPr/>
          <p:nvPr/>
        </p:nvSpPr>
        <p:spPr>
          <a:xfrm>
            <a:off x="857091" y="1423106"/>
            <a:ext cx="7251595" cy="4524315"/>
          </a:xfrm>
          <a:prstGeom prst="rect">
            <a:avLst/>
          </a:prstGeom>
        </p:spPr>
        <p:txBody>
          <a:bodyPr wrap="square">
            <a:spAutoFit/>
          </a:bodyPr>
          <a:lstStyle/>
          <a:p>
            <a:r>
              <a:rPr lang="en-US" dirty="0" smtClean="0"/>
              <a:t>public class Annihilator {</a:t>
            </a:r>
          </a:p>
          <a:p>
            <a:r>
              <a:rPr lang="en-US" dirty="0" smtClean="0"/>
              <a:t>   private </a:t>
            </a:r>
            <a:r>
              <a:rPr lang="en-US" dirty="0" err="1" smtClean="0"/>
              <a:t>int</a:t>
            </a:r>
            <a:r>
              <a:rPr lang="en-US" dirty="0" smtClean="0"/>
              <a:t> state;</a:t>
            </a:r>
          </a:p>
          <a:p>
            <a:r>
              <a:rPr lang="en-US" dirty="0" smtClean="0"/>
              <a:t>   private </a:t>
            </a:r>
            <a:r>
              <a:rPr lang="en-US" b="1" dirty="0" smtClean="0"/>
              <a:t>final</a:t>
            </a:r>
            <a:r>
              <a:rPr lang="en-US" dirty="0" smtClean="0"/>
              <a:t> </a:t>
            </a:r>
            <a:r>
              <a:rPr lang="en-US" dirty="0" err="1" smtClean="0"/>
              <a:t>int</a:t>
            </a:r>
            <a:r>
              <a:rPr lang="en-US" dirty="0" smtClean="0"/>
              <a:t> id;</a:t>
            </a:r>
          </a:p>
          <a:p>
            <a:r>
              <a:rPr lang="en-US" dirty="0" smtClean="0"/>
              <a:t>   private </a:t>
            </a:r>
            <a:r>
              <a:rPr lang="en-US" b="1" dirty="0" smtClean="0"/>
              <a:t>static</a:t>
            </a:r>
            <a:r>
              <a:rPr lang="en-US" dirty="0" smtClean="0"/>
              <a:t> </a:t>
            </a:r>
            <a:r>
              <a:rPr lang="en-US" dirty="0" err="1" smtClean="0"/>
              <a:t>int</a:t>
            </a:r>
            <a:r>
              <a:rPr lang="en-US" dirty="0" smtClean="0"/>
              <a:t> counter = 0;</a:t>
            </a:r>
          </a:p>
          <a:p>
            <a:endParaRPr lang="en-US" dirty="0" smtClean="0"/>
          </a:p>
          <a:p>
            <a:r>
              <a:rPr lang="en-US" dirty="0" smtClean="0"/>
              <a:t>   public Annihilator () // EFFECTS: Initializes this to Alive.</a:t>
            </a:r>
          </a:p>
          <a:p>
            <a:r>
              <a:rPr lang="en-US" dirty="0" smtClean="0"/>
              <a:t>   { state = 2; id = counter; counter++; }</a:t>
            </a:r>
          </a:p>
          <a:p>
            <a:endParaRPr lang="en-US" dirty="0" smtClean="0"/>
          </a:p>
          <a:p>
            <a:r>
              <a:rPr lang="en-US" b="1" dirty="0" smtClean="0"/>
              <a:t>   public</a:t>
            </a:r>
            <a:r>
              <a:rPr lang="en-US" dirty="0" smtClean="0"/>
              <a:t> Annihilator </a:t>
            </a:r>
            <a:r>
              <a:rPr lang="en-US" dirty="0" err="1" smtClean="0"/>
              <a:t>pickStronger</a:t>
            </a:r>
            <a:r>
              <a:rPr lang="en-US" dirty="0" smtClean="0"/>
              <a:t>(Annihilator a) {</a:t>
            </a:r>
          </a:p>
          <a:p>
            <a:r>
              <a:rPr lang="en-US" dirty="0" smtClean="0"/>
              <a:t>       if (</a:t>
            </a:r>
            <a:r>
              <a:rPr lang="en-US" dirty="0" err="1" smtClean="0"/>
              <a:t>this.counter</a:t>
            </a:r>
            <a:r>
              <a:rPr lang="en-US" dirty="0" smtClean="0"/>
              <a:t> &lt; </a:t>
            </a:r>
            <a:r>
              <a:rPr lang="en-US" dirty="0" err="1" smtClean="0"/>
              <a:t>a.counter</a:t>
            </a:r>
            <a:r>
              <a:rPr lang="en-US" dirty="0" smtClean="0"/>
              <a:t>) { // something that always is symmetric!</a:t>
            </a:r>
          </a:p>
          <a:p>
            <a:r>
              <a:rPr lang="en-US" dirty="0" smtClean="0"/>
              <a:t>         return </a:t>
            </a:r>
            <a:r>
              <a:rPr lang="en-US" dirty="0" err="1" smtClean="0"/>
              <a:t>a.pickStronger</a:t>
            </a:r>
            <a:r>
              <a:rPr lang="en-US" dirty="0" smtClean="0"/>
              <a:t>(this);</a:t>
            </a:r>
          </a:p>
          <a:p>
            <a:r>
              <a:rPr lang="en-US" dirty="0" smtClean="0"/>
              <a:t>      } else {</a:t>
            </a:r>
          </a:p>
          <a:p>
            <a:r>
              <a:rPr lang="en-US" dirty="0" smtClean="0"/>
              <a:t>         … // normal body of </a:t>
            </a:r>
            <a:r>
              <a:rPr lang="en-US" dirty="0" err="1" smtClean="0"/>
              <a:t>pickStronger</a:t>
            </a:r>
            <a:endParaRPr lang="en-US" dirty="0" smtClean="0"/>
          </a:p>
          <a:p>
            <a:r>
              <a:rPr lang="en-US" dirty="0" smtClean="0"/>
              <a:t>      }</a:t>
            </a:r>
          </a:p>
          <a:p>
            <a:r>
              <a:rPr lang="en-US" dirty="0" smtClean="0"/>
              <a:t>  }</a:t>
            </a:r>
          </a:p>
          <a:p>
            <a:r>
              <a:rPr lang="en-US" dirty="0" smtClean="0"/>
              <a:t>}</a:t>
            </a:r>
            <a:endParaRPr lang="en-US" dirty="0"/>
          </a:p>
        </p:txBody>
      </p:sp>
      <p:sp>
        <p:nvSpPr>
          <p:cNvPr id="5" name="TextBox 4"/>
          <p:cNvSpPr txBox="1"/>
          <p:nvPr/>
        </p:nvSpPr>
        <p:spPr>
          <a:xfrm>
            <a:off x="3035405" y="5374305"/>
            <a:ext cx="4520853" cy="461665"/>
          </a:xfrm>
          <a:prstGeom prst="rect">
            <a:avLst/>
          </a:prstGeom>
          <a:noFill/>
        </p:spPr>
        <p:txBody>
          <a:bodyPr wrap="none" rtlCol="0">
            <a:spAutoFit/>
          </a:bodyPr>
          <a:lstStyle/>
          <a:p>
            <a:r>
              <a:rPr lang="en-US" sz="2400" dirty="0" smtClean="0"/>
              <a:t>What if </a:t>
            </a:r>
            <a:r>
              <a:rPr lang="en-US" sz="2400" b="1" dirty="0" err="1" smtClean="0"/>
              <a:t>this.counter</a:t>
            </a:r>
            <a:r>
              <a:rPr lang="en-US" sz="2400" b="1" dirty="0" smtClean="0"/>
              <a:t> == </a:t>
            </a:r>
            <a:r>
              <a:rPr lang="en-US" sz="2400" b="1" dirty="0" err="1" smtClean="0"/>
              <a:t>a.counter</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Almost Works</a:t>
            </a:r>
            <a:endParaRPr lang="en-US" dirty="0"/>
          </a:p>
        </p:txBody>
      </p:sp>
      <p:sp>
        <p:nvSpPr>
          <p:cNvPr id="4" name="Rectangle 3"/>
          <p:cNvSpPr/>
          <p:nvPr/>
        </p:nvSpPr>
        <p:spPr>
          <a:xfrm>
            <a:off x="857091" y="1423106"/>
            <a:ext cx="7251595" cy="2585323"/>
          </a:xfrm>
          <a:prstGeom prst="rect">
            <a:avLst/>
          </a:prstGeom>
        </p:spPr>
        <p:txBody>
          <a:bodyPr wrap="square">
            <a:spAutoFit/>
          </a:bodyPr>
          <a:lstStyle/>
          <a:p>
            <a:r>
              <a:rPr lang="en-US" dirty="0" smtClean="0"/>
              <a:t>public class Annihilator {</a:t>
            </a:r>
          </a:p>
          <a:p>
            <a:r>
              <a:rPr lang="en-US" b="1" dirty="0" smtClean="0"/>
              <a:t>   public</a:t>
            </a:r>
            <a:r>
              <a:rPr lang="en-US" dirty="0" smtClean="0"/>
              <a:t> Annihilator </a:t>
            </a:r>
            <a:r>
              <a:rPr lang="en-US" dirty="0" err="1" smtClean="0"/>
              <a:t>pickStronger</a:t>
            </a:r>
            <a:r>
              <a:rPr lang="en-US" dirty="0" smtClean="0"/>
              <a:t>(Annihilator a) {</a:t>
            </a:r>
          </a:p>
          <a:p>
            <a:r>
              <a:rPr lang="en-US" dirty="0" smtClean="0"/>
              <a:t>       if (</a:t>
            </a:r>
            <a:r>
              <a:rPr lang="en-US" dirty="0" err="1" smtClean="0"/>
              <a:t>hashCode</a:t>
            </a:r>
            <a:r>
              <a:rPr lang="en-US" dirty="0" smtClean="0"/>
              <a:t>() &lt; </a:t>
            </a:r>
            <a:r>
              <a:rPr lang="en-US" dirty="0" err="1" smtClean="0"/>
              <a:t>a.hashCode</a:t>
            </a:r>
            <a:r>
              <a:rPr lang="en-US" dirty="0" smtClean="0"/>
              <a:t>()) {</a:t>
            </a:r>
          </a:p>
          <a:p>
            <a:r>
              <a:rPr lang="en-US" dirty="0" smtClean="0"/>
              <a:t>         return </a:t>
            </a:r>
            <a:r>
              <a:rPr lang="en-US" dirty="0" err="1" smtClean="0"/>
              <a:t>a.pickStronger</a:t>
            </a:r>
            <a:r>
              <a:rPr lang="en-US" dirty="0" smtClean="0"/>
              <a:t>(this);</a:t>
            </a:r>
          </a:p>
          <a:p>
            <a:r>
              <a:rPr lang="en-US" dirty="0" smtClean="0"/>
              <a:t>      } else {</a:t>
            </a:r>
          </a:p>
          <a:p>
            <a:r>
              <a:rPr lang="en-US" dirty="0" smtClean="0"/>
              <a:t>         … // normal body of </a:t>
            </a:r>
            <a:r>
              <a:rPr lang="en-US" dirty="0" err="1" smtClean="0"/>
              <a:t>pickStronger</a:t>
            </a:r>
            <a:endParaRPr lang="en-US" dirty="0" smtClean="0"/>
          </a:p>
          <a:p>
            <a:r>
              <a:rPr lang="en-US" dirty="0" smtClean="0"/>
              <a:t>      }</a:t>
            </a:r>
          </a:p>
          <a:p>
            <a:r>
              <a:rPr lang="en-US" dirty="0" smtClean="0"/>
              <a:t>  }</a:t>
            </a:r>
          </a:p>
          <a:p>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255" y="251344"/>
            <a:ext cx="8795950" cy="618630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err="1" smtClean="0"/>
              <a:t>java.lang.Object</a:t>
            </a:r>
            <a:r>
              <a:rPr lang="en-US" b="1" dirty="0" smtClean="0"/>
              <a:t> </a:t>
            </a:r>
            <a:r>
              <a:rPr lang="en-US" dirty="0" smtClean="0"/>
              <a:t>public </a:t>
            </a:r>
            <a:r>
              <a:rPr lang="en-US" dirty="0" err="1" smtClean="0"/>
              <a:t>int</a:t>
            </a:r>
            <a:r>
              <a:rPr lang="en-US" dirty="0" smtClean="0"/>
              <a:t> </a:t>
            </a:r>
            <a:r>
              <a:rPr lang="en-US" b="1" dirty="0" err="1" smtClean="0"/>
              <a:t>hashCode</a:t>
            </a:r>
            <a:r>
              <a:rPr lang="en-US" dirty="0" smtClean="0"/>
              <a:t>()</a:t>
            </a:r>
          </a:p>
          <a:p>
            <a:endParaRPr lang="en-US" dirty="0" smtClean="0"/>
          </a:p>
          <a:p>
            <a:r>
              <a:rPr lang="en-US" dirty="0" smtClean="0"/>
              <a:t>Returns a hash code value for the object. This method is supported for the benefit of </a:t>
            </a:r>
            <a:r>
              <a:rPr lang="en-US" dirty="0" err="1" smtClean="0"/>
              <a:t>hashtables</a:t>
            </a:r>
            <a:r>
              <a:rPr lang="en-US" dirty="0" smtClean="0"/>
              <a:t> such as those provided by </a:t>
            </a:r>
            <a:r>
              <a:rPr lang="en-US" dirty="0" err="1" smtClean="0"/>
              <a:t>java.util.Hashtable</a:t>
            </a:r>
            <a:r>
              <a:rPr lang="en-US" dirty="0" smtClean="0"/>
              <a:t>.</a:t>
            </a:r>
          </a:p>
          <a:p>
            <a:endParaRPr lang="en-US" dirty="0" smtClean="0"/>
          </a:p>
          <a:p>
            <a:r>
              <a:rPr lang="en-US" dirty="0" smtClean="0"/>
              <a:t>The general contract of </a:t>
            </a:r>
            <a:r>
              <a:rPr lang="en-US" dirty="0" err="1" smtClean="0"/>
              <a:t>hashCode</a:t>
            </a:r>
            <a:r>
              <a:rPr lang="en-US" dirty="0" smtClean="0"/>
              <a:t> is:</a:t>
            </a:r>
          </a:p>
          <a:p>
            <a:pPr>
              <a:buFont typeface="Arial" pitchFamily="34" charset="0"/>
              <a:buChar char="•"/>
            </a:pPr>
            <a:r>
              <a:rPr lang="en-US" dirty="0" smtClean="0"/>
              <a:t> Whenever it is invoked on the same object more than once during an execution of a Java application, the </a:t>
            </a:r>
            <a:r>
              <a:rPr lang="en-US" dirty="0" err="1" smtClean="0"/>
              <a:t>hashCode</a:t>
            </a:r>
            <a:r>
              <a:rPr lang="en-US" dirty="0" smtClean="0"/>
              <a:t> method must consistently return the same integer, provided no information used in equals comparisons on the object is modified. This integer need not remain consistent from one execution of an application to another execution of the same application.</a:t>
            </a:r>
          </a:p>
          <a:p>
            <a:pPr>
              <a:buFont typeface="Arial" pitchFamily="34" charset="0"/>
              <a:buChar char="•"/>
            </a:pPr>
            <a:r>
              <a:rPr lang="en-US" dirty="0" smtClean="0"/>
              <a:t> If two objects are equal according to the equals(Object) method, then calling the </a:t>
            </a:r>
            <a:r>
              <a:rPr lang="en-US" dirty="0" err="1" smtClean="0"/>
              <a:t>hashCode</a:t>
            </a:r>
            <a:r>
              <a:rPr lang="en-US" dirty="0" smtClean="0"/>
              <a:t> method on each of the two objects must produce the same integer result.</a:t>
            </a:r>
          </a:p>
          <a:p>
            <a:pPr>
              <a:buFont typeface="Arial" pitchFamily="34" charset="0"/>
              <a:buChar char="•"/>
            </a:pPr>
            <a:r>
              <a:rPr lang="en-US" dirty="0" smtClean="0"/>
              <a:t> It is not required that if two objects are unequal according to the equals(</a:t>
            </a:r>
            <a:r>
              <a:rPr lang="en-US" dirty="0" err="1" smtClean="0"/>
              <a:t>java.lang.Object</a:t>
            </a:r>
            <a:r>
              <a:rPr lang="en-US" dirty="0" smtClean="0"/>
              <a:t>) method, then calling the </a:t>
            </a:r>
            <a:r>
              <a:rPr lang="en-US" dirty="0" err="1" smtClean="0"/>
              <a:t>hashCode</a:t>
            </a:r>
            <a:r>
              <a:rPr lang="en-US" dirty="0" smtClean="0"/>
              <a:t> method on each of the two objects must produce distinct integer results. However, the programmer should be aware that producing distinct integer results for unequal objects may improve the performance of </a:t>
            </a:r>
            <a:r>
              <a:rPr lang="en-US" dirty="0" err="1" smtClean="0"/>
              <a:t>hashtables</a:t>
            </a:r>
            <a:r>
              <a:rPr lang="en-US" dirty="0" smtClean="0"/>
              <a:t>. </a:t>
            </a:r>
          </a:p>
          <a:p>
            <a:endParaRPr lang="en-US" dirty="0" smtClean="0"/>
          </a:p>
          <a:p>
            <a:r>
              <a:rPr lang="en-US" b="1" dirty="0" smtClean="0"/>
              <a:t>As much as is reasonably practical, the </a:t>
            </a:r>
            <a:r>
              <a:rPr lang="en-US" b="1" dirty="0" err="1" smtClean="0"/>
              <a:t>hashCode</a:t>
            </a:r>
            <a:r>
              <a:rPr lang="en-US" b="1" dirty="0" smtClean="0"/>
              <a:t> method defined by class Object does return distinct integers for distinct objects.</a:t>
            </a:r>
            <a:r>
              <a:rPr lang="en-US" dirty="0" smtClean="0"/>
              <a:t> (This is typically implemented by converting the internal address of the object into an integer, but this implementation technique is not required by the </a:t>
            </a:r>
            <a:r>
              <a:rPr lang="en-US" dirty="0" err="1" smtClean="0"/>
              <a:t>JavaTM</a:t>
            </a:r>
            <a:r>
              <a:rPr lang="en-US" dirty="0" smtClean="0"/>
              <a:t> programming language.)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0750" y="393967"/>
            <a:ext cx="8471425" cy="2585323"/>
          </a:xfrm>
          <a:prstGeom prst="rect">
            <a:avLst/>
          </a:prstGeom>
        </p:spPr>
        <p:txBody>
          <a:bodyPr wrap="square">
            <a:spAutoFit/>
          </a:bodyPr>
          <a:lstStyle/>
          <a:p>
            <a:r>
              <a:rPr lang="en-US" dirty="0" smtClean="0">
                <a:latin typeface="Cambria" pitchFamily="18" charset="0"/>
              </a:rPr>
              <a:t>3. Our philosophers from PS5 have decided that is it not natural or efficient to only argue with one other philosopher at a time.  Instead, they should be able to argue with as many other philosophers as they want at once.  The philosophers sit around a table (represented by the Table class), and take turns making their argument.  It has the problem though, that philosophers will interrupt each other’s argument. …</a:t>
            </a:r>
          </a:p>
          <a:p>
            <a:endParaRPr lang="en-US" dirty="0" smtClean="0">
              <a:latin typeface="Cambria" pitchFamily="18" charset="0"/>
            </a:endParaRPr>
          </a:p>
          <a:p>
            <a:r>
              <a:rPr lang="en-US" dirty="0" smtClean="0">
                <a:latin typeface="Cambria" pitchFamily="18" charset="0"/>
              </a:rPr>
              <a:t>(a) (6.7 / 10) </a:t>
            </a:r>
            <a:r>
              <a:rPr lang="en-US" b="1" dirty="0" smtClean="0">
                <a:latin typeface="Cambria" pitchFamily="18" charset="0"/>
              </a:rPr>
              <a:t>Explain how to modify the code to prevent this race condition. </a:t>
            </a:r>
            <a:r>
              <a:rPr lang="en-US" dirty="0" smtClean="0">
                <a:latin typeface="Cambria" pitchFamily="18" charset="0"/>
              </a:rPr>
              <a:t> Your solution to not introduce any deadlocks in the code.  For this part, ignore what happens when the philosopher wins enough points to leave the game.)</a:t>
            </a:r>
            <a:endParaRPr lang="en-US" dirty="0">
              <a:latin typeface="Cambria" pitchFamily="18" charset="0"/>
            </a:endParaRPr>
          </a:p>
        </p:txBody>
      </p:sp>
      <p:sp>
        <p:nvSpPr>
          <p:cNvPr id="8" name="Rectangle 7"/>
          <p:cNvSpPr/>
          <p:nvPr/>
        </p:nvSpPr>
        <p:spPr>
          <a:xfrm>
            <a:off x="1404347" y="3053038"/>
            <a:ext cx="6160236" cy="3416320"/>
          </a:xfrm>
          <a:prstGeom prst="rect">
            <a:avLst/>
          </a:prstGeom>
        </p:spPr>
        <p:txBody>
          <a:bodyPr wrap="square">
            <a:spAutoFit/>
          </a:bodyPr>
          <a:lstStyle/>
          <a:p>
            <a:r>
              <a:rPr lang="en-US" dirty="0" smtClean="0"/>
              <a:t> public </a:t>
            </a:r>
            <a:r>
              <a:rPr lang="en-US" dirty="0" err="1" smtClean="0"/>
              <a:t>boolean</a:t>
            </a:r>
            <a:r>
              <a:rPr lang="en-US" dirty="0" smtClean="0"/>
              <a:t> philosophize () {</a:t>
            </a:r>
          </a:p>
          <a:p>
            <a:r>
              <a:rPr lang="en-US" dirty="0" smtClean="0"/>
              <a:t>      say("My turn!");</a:t>
            </a:r>
          </a:p>
          <a:p>
            <a:r>
              <a:rPr lang="en-US" dirty="0" smtClean="0"/>
              <a:t>      for (Philosopher p : colleagues) {</a:t>
            </a:r>
          </a:p>
          <a:p>
            <a:r>
              <a:rPr lang="en-US" dirty="0" smtClean="0"/>
              <a:t>         say(</a:t>
            </a:r>
            <a:r>
              <a:rPr lang="en-US" dirty="0" err="1" smtClean="0"/>
              <a:t>p.getName</a:t>
            </a:r>
            <a:r>
              <a:rPr lang="en-US" dirty="0" smtClean="0"/>
              <a:t>() + ", you are wrong! " + quote);</a:t>
            </a:r>
          </a:p>
          <a:p>
            <a:r>
              <a:rPr lang="en-US" dirty="0" smtClean="0"/>
              <a:t>         points++; </a:t>
            </a:r>
          </a:p>
          <a:p>
            <a:r>
              <a:rPr lang="en-US" dirty="0" smtClean="0"/>
              <a:t>         if (points &gt; 20) {</a:t>
            </a:r>
          </a:p>
          <a:p>
            <a:r>
              <a:rPr lang="en-US" dirty="0" smtClean="0"/>
              <a:t>             …</a:t>
            </a:r>
          </a:p>
          <a:p>
            <a:r>
              <a:rPr lang="en-US" dirty="0" smtClean="0"/>
              <a:t>          }</a:t>
            </a:r>
          </a:p>
          <a:p>
            <a:r>
              <a:rPr lang="en-US" dirty="0" smtClean="0"/>
              <a:t>      }</a:t>
            </a:r>
          </a:p>
          <a:p>
            <a:r>
              <a:rPr lang="en-US" dirty="0" smtClean="0"/>
              <a:t>      say("Okay, I'm done.");</a:t>
            </a:r>
          </a:p>
          <a:p>
            <a:r>
              <a:rPr lang="en-US" dirty="0" smtClean="0"/>
              <a:t>      return true;</a:t>
            </a:r>
          </a:p>
          <a:p>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Locks, Threads, and Objects</a:t>
            </a:r>
            <a:endParaRPr lang="en-US" dirty="0"/>
          </a:p>
        </p:txBody>
      </p:sp>
      <p:sp>
        <p:nvSpPr>
          <p:cNvPr id="3" name="Content Placeholder 2"/>
          <p:cNvSpPr>
            <a:spLocks noGrp="1"/>
          </p:cNvSpPr>
          <p:nvPr>
            <p:ph idx="1"/>
          </p:nvPr>
        </p:nvSpPr>
        <p:spPr>
          <a:xfrm>
            <a:off x="419415" y="1403718"/>
            <a:ext cx="8229600" cy="4525963"/>
          </a:xfrm>
        </p:spPr>
        <p:txBody>
          <a:bodyPr/>
          <a:lstStyle/>
          <a:p>
            <a:pPr>
              <a:buNone/>
            </a:pPr>
            <a:r>
              <a:rPr lang="en-US" dirty="0" smtClean="0"/>
              <a:t>Every </a:t>
            </a:r>
            <a:r>
              <a:rPr lang="en-US" b="1" dirty="0" smtClean="0"/>
              <a:t>Object</a:t>
            </a:r>
            <a:r>
              <a:rPr lang="en-US" dirty="0" smtClean="0"/>
              <a:t> has an associated </a:t>
            </a:r>
            <a:r>
              <a:rPr lang="en-US" b="1" dirty="0" smtClean="0"/>
              <a:t>lock</a:t>
            </a:r>
          </a:p>
          <a:p>
            <a:pPr>
              <a:buNone/>
            </a:pPr>
            <a:r>
              <a:rPr lang="en-US" dirty="0" smtClean="0"/>
              <a:t>A </a:t>
            </a:r>
            <a:r>
              <a:rPr lang="en-US" b="1" dirty="0" smtClean="0"/>
              <a:t>lock</a:t>
            </a:r>
            <a:r>
              <a:rPr lang="en-US" dirty="0" smtClean="0"/>
              <a:t> is held by a </a:t>
            </a:r>
            <a:r>
              <a:rPr lang="en-US" b="1" dirty="0" smtClean="0"/>
              <a:t>Thread</a:t>
            </a:r>
            <a:r>
              <a:rPr lang="en-US" dirty="0" smtClean="0"/>
              <a:t> </a:t>
            </a:r>
          </a:p>
          <a:p>
            <a:pPr>
              <a:buNone/>
            </a:pPr>
            <a:r>
              <a:rPr lang="en-US" dirty="0" smtClean="0"/>
              <a:t>	(not by an Object or Class!)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Answer #1</a:t>
            </a:r>
            <a:endParaRPr lang="en-US" dirty="0"/>
          </a:p>
        </p:txBody>
      </p:sp>
      <p:sp>
        <p:nvSpPr>
          <p:cNvPr id="4" name="Rectangle 3"/>
          <p:cNvSpPr/>
          <p:nvPr/>
        </p:nvSpPr>
        <p:spPr>
          <a:xfrm>
            <a:off x="746886" y="1881699"/>
            <a:ext cx="6160236" cy="3970318"/>
          </a:xfrm>
          <a:prstGeom prst="rect">
            <a:avLst/>
          </a:prstGeom>
        </p:spPr>
        <p:txBody>
          <a:bodyPr wrap="square">
            <a:spAutoFit/>
          </a:bodyPr>
          <a:lstStyle/>
          <a:p>
            <a:r>
              <a:rPr lang="en-US" dirty="0" smtClean="0"/>
              <a:t> public </a:t>
            </a:r>
            <a:r>
              <a:rPr lang="en-US" dirty="0" err="1" smtClean="0"/>
              <a:t>boolean</a:t>
            </a:r>
            <a:r>
              <a:rPr lang="en-US" dirty="0" smtClean="0"/>
              <a:t> philosophize () {</a:t>
            </a:r>
          </a:p>
          <a:p>
            <a:r>
              <a:rPr lang="en-US" b="1" dirty="0" smtClean="0">
                <a:solidFill>
                  <a:srgbClr val="7030A0"/>
                </a:solidFill>
              </a:rPr>
              <a:t>      synchronize (this) {</a:t>
            </a:r>
          </a:p>
          <a:p>
            <a:r>
              <a:rPr lang="en-US" dirty="0" smtClean="0"/>
              <a:t>         say("My turn!");</a:t>
            </a:r>
          </a:p>
          <a:p>
            <a:r>
              <a:rPr lang="en-US" dirty="0" smtClean="0"/>
              <a:t>         for (Philosopher p : colleagues) {</a:t>
            </a:r>
          </a:p>
          <a:p>
            <a:r>
              <a:rPr lang="en-US" dirty="0" smtClean="0"/>
              <a:t>            say(</a:t>
            </a:r>
            <a:r>
              <a:rPr lang="en-US" dirty="0" err="1" smtClean="0"/>
              <a:t>p.getName</a:t>
            </a:r>
            <a:r>
              <a:rPr lang="en-US" dirty="0" smtClean="0"/>
              <a:t>() + ", you are wrong! " + quote);</a:t>
            </a:r>
          </a:p>
          <a:p>
            <a:r>
              <a:rPr lang="en-US" dirty="0" smtClean="0"/>
              <a:t>            points++; </a:t>
            </a:r>
          </a:p>
          <a:p>
            <a:r>
              <a:rPr lang="en-US" dirty="0" smtClean="0"/>
              <a:t>            if (points &gt; 20) {</a:t>
            </a:r>
          </a:p>
          <a:p>
            <a:r>
              <a:rPr lang="en-US" dirty="0" smtClean="0"/>
              <a:t>               …</a:t>
            </a:r>
          </a:p>
          <a:p>
            <a:r>
              <a:rPr lang="en-US" dirty="0" smtClean="0"/>
              <a:t>            }</a:t>
            </a:r>
          </a:p>
          <a:p>
            <a:r>
              <a:rPr lang="en-US" dirty="0" smtClean="0"/>
              <a:t>         } </a:t>
            </a:r>
          </a:p>
          <a:p>
            <a:r>
              <a:rPr lang="en-US" dirty="0" smtClean="0"/>
              <a:t>        say("Okay, I'm done.");</a:t>
            </a:r>
          </a:p>
          <a:p>
            <a:r>
              <a:rPr lang="en-US" dirty="0" smtClean="0"/>
              <a:t>        return true;</a:t>
            </a:r>
          </a:p>
          <a:p>
            <a:r>
              <a:rPr lang="en-US" dirty="0" smtClean="0"/>
              <a:t>      </a:t>
            </a:r>
            <a:r>
              <a:rPr lang="en-US" b="1" dirty="0" smtClean="0">
                <a:solidFill>
                  <a:srgbClr val="7030A0"/>
                </a:solidFill>
              </a:rPr>
              <a:t>}</a:t>
            </a:r>
          </a:p>
          <a:p>
            <a:r>
              <a:rPr lang="en-US" dirty="0" smtClean="0"/>
              <a:t>   }</a:t>
            </a:r>
            <a:endParaRPr lang="en-US" dirty="0"/>
          </a:p>
        </p:txBody>
      </p:sp>
      <p:cxnSp>
        <p:nvCxnSpPr>
          <p:cNvPr id="6" name="Straight Connector 5"/>
          <p:cNvCxnSpPr/>
          <p:nvPr/>
        </p:nvCxnSpPr>
        <p:spPr>
          <a:xfrm>
            <a:off x="762000" y="1676400"/>
            <a:ext cx="5257800" cy="434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flipV="1">
            <a:off x="884801" y="1790385"/>
            <a:ext cx="5105400" cy="434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Wrong Answer #2</a:t>
            </a:r>
            <a:endParaRPr lang="en-US" dirty="0"/>
          </a:p>
        </p:txBody>
      </p:sp>
      <p:sp>
        <p:nvSpPr>
          <p:cNvPr id="4" name="Rectangle 3"/>
          <p:cNvSpPr/>
          <p:nvPr/>
        </p:nvSpPr>
        <p:spPr>
          <a:xfrm>
            <a:off x="746886" y="1881699"/>
            <a:ext cx="6160236" cy="4247317"/>
          </a:xfrm>
          <a:prstGeom prst="rect">
            <a:avLst/>
          </a:prstGeom>
        </p:spPr>
        <p:txBody>
          <a:bodyPr wrap="square">
            <a:spAutoFit/>
          </a:bodyPr>
          <a:lstStyle/>
          <a:p>
            <a:r>
              <a:rPr lang="en-US" dirty="0" smtClean="0"/>
              <a:t> public </a:t>
            </a:r>
            <a:r>
              <a:rPr lang="en-US" dirty="0" err="1" smtClean="0"/>
              <a:t>boolean</a:t>
            </a:r>
            <a:r>
              <a:rPr lang="en-US" dirty="0" smtClean="0"/>
              <a:t> philosophize () {</a:t>
            </a:r>
          </a:p>
          <a:p>
            <a:r>
              <a:rPr lang="en-US" dirty="0" smtClean="0"/>
              <a:t>     say("My turn!");</a:t>
            </a:r>
          </a:p>
          <a:p>
            <a:r>
              <a:rPr lang="en-US" dirty="0" smtClean="0"/>
              <a:t>     for (Philosopher p : colleagues) {</a:t>
            </a:r>
          </a:p>
          <a:p>
            <a:r>
              <a:rPr lang="en-US" b="1" dirty="0" smtClean="0">
                <a:solidFill>
                  <a:srgbClr val="7030A0"/>
                </a:solidFill>
              </a:rPr>
              <a:t>         synchronize (p) {</a:t>
            </a:r>
            <a:endParaRPr lang="en-US" dirty="0" smtClean="0"/>
          </a:p>
          <a:p>
            <a:r>
              <a:rPr lang="en-US" dirty="0" smtClean="0"/>
              <a:t>            say(</a:t>
            </a:r>
            <a:r>
              <a:rPr lang="en-US" dirty="0" err="1" smtClean="0"/>
              <a:t>p.getName</a:t>
            </a:r>
            <a:r>
              <a:rPr lang="en-US" dirty="0" smtClean="0"/>
              <a:t>() + ", you are wrong! " + quote);</a:t>
            </a:r>
          </a:p>
          <a:p>
            <a:r>
              <a:rPr lang="en-US" dirty="0" smtClean="0"/>
              <a:t>            points++; </a:t>
            </a:r>
          </a:p>
          <a:p>
            <a:r>
              <a:rPr lang="en-US" dirty="0" smtClean="0"/>
              <a:t>            if (points &gt; 20) {</a:t>
            </a:r>
          </a:p>
          <a:p>
            <a:r>
              <a:rPr lang="en-US" dirty="0" smtClean="0"/>
              <a:t>               …</a:t>
            </a:r>
          </a:p>
          <a:p>
            <a:r>
              <a:rPr lang="en-US" dirty="0" smtClean="0"/>
              <a:t>            }</a:t>
            </a:r>
          </a:p>
          <a:p>
            <a:r>
              <a:rPr lang="en-US" dirty="0" smtClean="0"/>
              <a:t>           </a:t>
            </a:r>
            <a:r>
              <a:rPr lang="en-US" b="1" dirty="0" smtClean="0">
                <a:solidFill>
                  <a:srgbClr val="7030A0"/>
                </a:solidFill>
              </a:rPr>
              <a:t>}</a:t>
            </a:r>
            <a:endParaRPr lang="en-US" b="1" dirty="0" smtClean="0"/>
          </a:p>
          <a:p>
            <a:r>
              <a:rPr lang="en-US" dirty="0" smtClean="0"/>
              <a:t>         } </a:t>
            </a:r>
          </a:p>
          <a:p>
            <a:r>
              <a:rPr lang="en-US" dirty="0" smtClean="0"/>
              <a:t>        say("Okay, I'm done.");</a:t>
            </a:r>
          </a:p>
          <a:p>
            <a:r>
              <a:rPr lang="en-US" dirty="0" smtClean="0"/>
              <a:t>        return true;</a:t>
            </a:r>
          </a:p>
          <a:p>
            <a:r>
              <a:rPr lang="en-US" dirty="0" smtClean="0"/>
              <a:t>    }</a:t>
            </a:r>
          </a:p>
          <a:p>
            <a:r>
              <a:rPr lang="en-US" dirty="0" smtClean="0"/>
              <a:t>}</a:t>
            </a:r>
            <a:endParaRPr lang="en-US" dirty="0"/>
          </a:p>
        </p:txBody>
      </p:sp>
      <p:cxnSp>
        <p:nvCxnSpPr>
          <p:cNvPr id="6" name="Straight Connector 5"/>
          <p:cNvCxnSpPr/>
          <p:nvPr/>
        </p:nvCxnSpPr>
        <p:spPr>
          <a:xfrm>
            <a:off x="762000" y="1676400"/>
            <a:ext cx="5257800" cy="434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flipV="1">
            <a:off x="884801" y="1790385"/>
            <a:ext cx="5105400" cy="434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Wrong Answer #3</a:t>
            </a:r>
            <a:endParaRPr lang="en-US" dirty="0"/>
          </a:p>
        </p:txBody>
      </p:sp>
      <p:sp>
        <p:nvSpPr>
          <p:cNvPr id="4" name="Rectangle 3"/>
          <p:cNvSpPr/>
          <p:nvPr/>
        </p:nvSpPr>
        <p:spPr>
          <a:xfrm>
            <a:off x="656202" y="1405607"/>
            <a:ext cx="6160236" cy="5078313"/>
          </a:xfrm>
          <a:prstGeom prst="rect">
            <a:avLst/>
          </a:prstGeom>
        </p:spPr>
        <p:txBody>
          <a:bodyPr wrap="square">
            <a:spAutoFit/>
          </a:bodyPr>
          <a:lstStyle/>
          <a:p>
            <a:r>
              <a:rPr lang="en-US" b="1" dirty="0" smtClean="0"/>
              <a:t>public</a:t>
            </a:r>
            <a:r>
              <a:rPr lang="en-US" dirty="0" smtClean="0"/>
              <a:t> </a:t>
            </a:r>
            <a:r>
              <a:rPr lang="en-US" b="1" dirty="0" smtClean="0"/>
              <a:t>class</a:t>
            </a:r>
            <a:r>
              <a:rPr lang="en-US" dirty="0" smtClean="0"/>
              <a:t> Philosopher {</a:t>
            </a:r>
          </a:p>
          <a:p>
            <a:r>
              <a:rPr lang="en-US" dirty="0" smtClean="0"/>
              <a:t>   </a:t>
            </a:r>
            <a:r>
              <a:rPr lang="en-US" b="1" dirty="0" smtClean="0"/>
              <a:t>private</a:t>
            </a:r>
            <a:r>
              <a:rPr lang="en-US" dirty="0" smtClean="0"/>
              <a:t> </a:t>
            </a:r>
            <a:r>
              <a:rPr lang="en-US" dirty="0" err="1" smtClean="0"/>
              <a:t>ArrayList</a:t>
            </a:r>
            <a:r>
              <a:rPr lang="en-US" dirty="0" smtClean="0"/>
              <a:t>&lt;Philosopher&gt; colleagues;</a:t>
            </a:r>
          </a:p>
          <a:p>
            <a:r>
              <a:rPr lang="en-US" dirty="0" smtClean="0"/>
              <a:t>   …</a:t>
            </a:r>
          </a:p>
          <a:p>
            <a:r>
              <a:rPr lang="en-US" dirty="0" smtClean="0"/>
              <a:t>   public </a:t>
            </a:r>
            <a:r>
              <a:rPr lang="en-US" dirty="0" err="1" smtClean="0"/>
              <a:t>boolean</a:t>
            </a:r>
            <a:r>
              <a:rPr lang="en-US" dirty="0" smtClean="0"/>
              <a:t> philosophize () {</a:t>
            </a:r>
          </a:p>
          <a:p>
            <a:r>
              <a:rPr lang="en-US" b="1" dirty="0" smtClean="0">
                <a:solidFill>
                  <a:srgbClr val="7030A0"/>
                </a:solidFill>
              </a:rPr>
              <a:t>     synchronize (colleagues) {</a:t>
            </a:r>
            <a:endParaRPr lang="en-US" dirty="0" smtClean="0"/>
          </a:p>
          <a:p>
            <a:r>
              <a:rPr lang="en-US" dirty="0" smtClean="0"/>
              <a:t>       say("My turn!");</a:t>
            </a:r>
          </a:p>
          <a:p>
            <a:r>
              <a:rPr lang="en-US" dirty="0" smtClean="0"/>
              <a:t>       for (Philosopher p : colleagues) {</a:t>
            </a:r>
          </a:p>
          <a:p>
            <a:r>
              <a:rPr lang="en-US" dirty="0" smtClean="0"/>
              <a:t>            say(</a:t>
            </a:r>
            <a:r>
              <a:rPr lang="en-US" dirty="0" err="1" smtClean="0"/>
              <a:t>p.getName</a:t>
            </a:r>
            <a:r>
              <a:rPr lang="en-US" dirty="0" smtClean="0"/>
              <a:t>() + ", you are wrong! " + quote);</a:t>
            </a:r>
          </a:p>
          <a:p>
            <a:r>
              <a:rPr lang="en-US" dirty="0" smtClean="0"/>
              <a:t>            points++; </a:t>
            </a:r>
          </a:p>
          <a:p>
            <a:r>
              <a:rPr lang="en-US" dirty="0" smtClean="0"/>
              <a:t>            if (points &gt; 20) {</a:t>
            </a:r>
          </a:p>
          <a:p>
            <a:r>
              <a:rPr lang="en-US" dirty="0" smtClean="0"/>
              <a:t>               …</a:t>
            </a:r>
          </a:p>
          <a:p>
            <a:r>
              <a:rPr lang="en-US" dirty="0" smtClean="0"/>
              <a:t>            }</a:t>
            </a:r>
          </a:p>
          <a:p>
            <a:r>
              <a:rPr lang="en-US" dirty="0" smtClean="0"/>
              <a:t>          } </a:t>
            </a:r>
          </a:p>
          <a:p>
            <a:r>
              <a:rPr lang="en-US" dirty="0" smtClean="0"/>
              <a:t>        say("Okay, I'm done.");</a:t>
            </a:r>
          </a:p>
          <a:p>
            <a:r>
              <a:rPr lang="en-US" dirty="0" smtClean="0"/>
              <a:t>        return true;</a:t>
            </a:r>
          </a:p>
          <a:p>
            <a:r>
              <a:rPr lang="en-US" dirty="0" smtClean="0"/>
              <a:t>    }</a:t>
            </a:r>
          </a:p>
          <a:p>
            <a:r>
              <a:rPr lang="en-US" dirty="0" smtClean="0"/>
              <a:t>   </a:t>
            </a:r>
            <a:r>
              <a:rPr lang="en-US" b="1" dirty="0" smtClean="0">
                <a:solidFill>
                  <a:srgbClr val="7030A0"/>
                </a:solidFill>
              </a:rPr>
              <a:t>}</a:t>
            </a:r>
          </a:p>
          <a:p>
            <a:r>
              <a:rPr lang="en-US" dirty="0" smtClean="0"/>
              <a:t>}</a:t>
            </a:r>
            <a:endParaRPr lang="en-US" dirty="0"/>
          </a:p>
        </p:txBody>
      </p:sp>
      <p:cxnSp>
        <p:nvCxnSpPr>
          <p:cNvPr id="6" name="Straight Connector 5"/>
          <p:cNvCxnSpPr/>
          <p:nvPr/>
        </p:nvCxnSpPr>
        <p:spPr>
          <a:xfrm>
            <a:off x="762000" y="1676400"/>
            <a:ext cx="5257800" cy="434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flipV="1">
            <a:off x="884801" y="1790385"/>
            <a:ext cx="5105400" cy="434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53000" y="4191000"/>
            <a:ext cx="3795270"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Is it possible to lock all the colleagues?</a:t>
            </a:r>
            <a:endParaRPr lang="en-US" dirty="0"/>
          </a:p>
        </p:txBody>
      </p:sp>
      <p:sp>
        <p:nvSpPr>
          <p:cNvPr id="9" name="TextBox 8"/>
          <p:cNvSpPr txBox="1"/>
          <p:nvPr/>
        </p:nvSpPr>
        <p:spPr>
          <a:xfrm>
            <a:off x="5836543" y="4704877"/>
            <a:ext cx="3015882" cy="923330"/>
          </a:xfrm>
          <a:prstGeom prst="rect">
            <a:avLst/>
          </a:prstGeom>
          <a:noFill/>
        </p:spPr>
        <p:txBody>
          <a:bodyPr wrap="square" rtlCol="0">
            <a:spAutoFit/>
          </a:bodyPr>
          <a:lstStyle/>
          <a:p>
            <a:r>
              <a:rPr lang="en-US" dirty="0" smtClean="0"/>
              <a:t>Left as a challenge question…</a:t>
            </a:r>
          </a:p>
          <a:p>
            <a:r>
              <a:rPr lang="en-US" dirty="0" smtClean="0"/>
              <a:t>solution will give +30 points on Exam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a:t>
            </a:r>
            <a:endParaRPr lang="en-US" dirty="0"/>
          </a:p>
        </p:txBody>
      </p:sp>
      <p:sp>
        <p:nvSpPr>
          <p:cNvPr id="3" name="Content Placeholder 2"/>
          <p:cNvSpPr>
            <a:spLocks noGrp="1"/>
          </p:cNvSpPr>
          <p:nvPr>
            <p:ph idx="1"/>
          </p:nvPr>
        </p:nvSpPr>
        <p:spPr/>
        <p:txBody>
          <a:bodyPr/>
          <a:lstStyle/>
          <a:p>
            <a:r>
              <a:rPr lang="en-US" dirty="0" smtClean="0"/>
              <a:t>Exam 2</a:t>
            </a:r>
          </a:p>
          <a:p>
            <a:r>
              <a:rPr lang="en-US" dirty="0" smtClean="0"/>
              <a:t>Parenthesizing the Expression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(Almost) Correct Answer</a:t>
            </a:r>
            <a:endParaRPr lang="en-US" dirty="0"/>
          </a:p>
        </p:txBody>
      </p:sp>
      <p:sp>
        <p:nvSpPr>
          <p:cNvPr id="4" name="Rectangle 3"/>
          <p:cNvSpPr/>
          <p:nvPr/>
        </p:nvSpPr>
        <p:spPr>
          <a:xfrm>
            <a:off x="497505" y="1481177"/>
            <a:ext cx="6160236" cy="5170646"/>
          </a:xfrm>
          <a:prstGeom prst="rect">
            <a:avLst/>
          </a:prstGeom>
        </p:spPr>
        <p:txBody>
          <a:bodyPr wrap="square">
            <a:spAutoFit/>
          </a:bodyPr>
          <a:lstStyle/>
          <a:p>
            <a:r>
              <a:rPr lang="en-US" b="1" dirty="0" smtClean="0"/>
              <a:t>public</a:t>
            </a:r>
            <a:r>
              <a:rPr lang="en-US" dirty="0" smtClean="0"/>
              <a:t> </a:t>
            </a:r>
            <a:r>
              <a:rPr lang="en-US" b="1" dirty="0" smtClean="0"/>
              <a:t>class</a:t>
            </a:r>
            <a:r>
              <a:rPr lang="en-US" dirty="0" smtClean="0"/>
              <a:t> Philosopher {</a:t>
            </a:r>
          </a:p>
          <a:p>
            <a:r>
              <a:rPr lang="en-US" dirty="0" smtClean="0"/>
              <a:t>    </a:t>
            </a:r>
            <a:r>
              <a:rPr lang="en-US" b="1" dirty="0" smtClean="0"/>
              <a:t>private</a:t>
            </a:r>
            <a:r>
              <a:rPr lang="en-US" dirty="0" smtClean="0"/>
              <a:t> Table </a:t>
            </a:r>
            <a:r>
              <a:rPr lang="en-US" dirty="0" err="1" smtClean="0"/>
              <a:t>table</a:t>
            </a:r>
            <a:r>
              <a:rPr lang="en-US" dirty="0" smtClean="0"/>
              <a:t>;</a:t>
            </a:r>
          </a:p>
          <a:p>
            <a:r>
              <a:rPr lang="en-US" dirty="0" smtClean="0"/>
              <a:t>    …</a:t>
            </a:r>
          </a:p>
          <a:p>
            <a:r>
              <a:rPr lang="en-US" dirty="0" smtClean="0"/>
              <a:t>     // REQUIRES: p must be at the same table as this.</a:t>
            </a:r>
          </a:p>
          <a:p>
            <a:r>
              <a:rPr lang="en-US" dirty="0" smtClean="0"/>
              <a:t>     //     …</a:t>
            </a:r>
          </a:p>
          <a:p>
            <a:r>
              <a:rPr lang="en-US" b="1" dirty="0" smtClean="0"/>
              <a:t>     public</a:t>
            </a:r>
            <a:r>
              <a:rPr lang="en-US" dirty="0" smtClean="0"/>
              <a:t> </a:t>
            </a:r>
            <a:r>
              <a:rPr lang="en-US" b="1" dirty="0" smtClean="0"/>
              <a:t>synchronized</a:t>
            </a:r>
            <a:r>
              <a:rPr lang="en-US" dirty="0" smtClean="0"/>
              <a:t> </a:t>
            </a:r>
            <a:r>
              <a:rPr lang="en-US" b="1" dirty="0" smtClean="0"/>
              <a:t>void</a:t>
            </a:r>
            <a:r>
              <a:rPr lang="en-US" dirty="0" smtClean="0"/>
              <a:t> </a:t>
            </a:r>
            <a:r>
              <a:rPr lang="en-US" dirty="0" err="1" smtClean="0"/>
              <a:t>addColleague</a:t>
            </a:r>
            <a:r>
              <a:rPr lang="en-US" dirty="0" smtClean="0"/>
              <a:t>(Philosopher p) { … }</a:t>
            </a:r>
          </a:p>
          <a:p>
            <a:endParaRPr lang="en-US" dirty="0" smtClean="0"/>
          </a:p>
          <a:p>
            <a:r>
              <a:rPr lang="en-US" dirty="0" smtClean="0"/>
              <a:t>     public </a:t>
            </a:r>
            <a:r>
              <a:rPr lang="en-US" dirty="0" err="1" smtClean="0"/>
              <a:t>boolean</a:t>
            </a:r>
            <a:r>
              <a:rPr lang="en-US" dirty="0" smtClean="0"/>
              <a:t> philosophize () {</a:t>
            </a:r>
          </a:p>
          <a:p>
            <a:r>
              <a:rPr lang="en-US" b="1" dirty="0" smtClean="0">
                <a:solidFill>
                  <a:srgbClr val="7030A0"/>
                </a:solidFill>
              </a:rPr>
              <a:t>     synchronize (table) {</a:t>
            </a:r>
            <a:endParaRPr lang="en-US" dirty="0" smtClean="0"/>
          </a:p>
          <a:p>
            <a:pPr lvl="1"/>
            <a:r>
              <a:rPr lang="en-US" sz="1200" dirty="0" smtClean="0"/>
              <a:t>       say("My turn!");</a:t>
            </a:r>
          </a:p>
          <a:p>
            <a:pPr lvl="1"/>
            <a:r>
              <a:rPr lang="en-US" sz="1200" dirty="0" smtClean="0"/>
              <a:t>       for (Philosopher p : colleagues) {</a:t>
            </a:r>
          </a:p>
          <a:p>
            <a:pPr lvl="1"/>
            <a:r>
              <a:rPr lang="en-US" sz="1200" dirty="0" smtClean="0"/>
              <a:t>            say(</a:t>
            </a:r>
            <a:r>
              <a:rPr lang="en-US" sz="1200" dirty="0" err="1" smtClean="0"/>
              <a:t>p.getName</a:t>
            </a:r>
            <a:r>
              <a:rPr lang="en-US" sz="1200" dirty="0" smtClean="0"/>
              <a:t>() + ", you are wrong! " + quote);</a:t>
            </a:r>
          </a:p>
          <a:p>
            <a:pPr lvl="1"/>
            <a:r>
              <a:rPr lang="en-US" sz="1200" dirty="0" smtClean="0"/>
              <a:t>            points++; </a:t>
            </a:r>
          </a:p>
          <a:p>
            <a:pPr lvl="1"/>
            <a:r>
              <a:rPr lang="en-US" sz="1200" dirty="0" smtClean="0"/>
              <a:t>            if (points &gt; 20) {</a:t>
            </a:r>
          </a:p>
          <a:p>
            <a:pPr lvl="1"/>
            <a:r>
              <a:rPr lang="en-US" sz="1200" dirty="0" smtClean="0"/>
              <a:t>               …</a:t>
            </a:r>
          </a:p>
          <a:p>
            <a:pPr lvl="1"/>
            <a:r>
              <a:rPr lang="en-US" sz="1200" dirty="0" smtClean="0"/>
              <a:t>            }</a:t>
            </a:r>
          </a:p>
          <a:p>
            <a:pPr lvl="1"/>
            <a:r>
              <a:rPr lang="en-US" sz="1200" dirty="0" smtClean="0"/>
              <a:t>          } </a:t>
            </a:r>
          </a:p>
          <a:p>
            <a:pPr lvl="1"/>
            <a:r>
              <a:rPr lang="en-US" sz="1200" dirty="0" smtClean="0"/>
              <a:t>        say("Okay, I'm done.");</a:t>
            </a:r>
          </a:p>
          <a:p>
            <a:pPr lvl="1"/>
            <a:r>
              <a:rPr lang="en-US" sz="1200" dirty="0" smtClean="0"/>
              <a:t>        return true;</a:t>
            </a:r>
          </a:p>
          <a:p>
            <a:pPr lvl="1"/>
            <a:r>
              <a:rPr lang="en-US" sz="1200" dirty="0" smtClean="0"/>
              <a:t>    }</a:t>
            </a:r>
          </a:p>
          <a:p>
            <a:r>
              <a:rPr lang="en-US" dirty="0" smtClean="0"/>
              <a:t>   </a:t>
            </a:r>
            <a:r>
              <a:rPr lang="en-US" b="1" dirty="0" smtClean="0">
                <a:solidFill>
                  <a:srgbClr val="7030A0"/>
                </a:solidFill>
              </a:rPr>
              <a:t>}</a:t>
            </a:r>
          </a:p>
          <a:p>
            <a:r>
              <a:rPr lang="en-US" dirty="0" smtClean="0"/>
              <a:t>}</a:t>
            </a:r>
            <a:endParaRPr lang="en-US" dirty="0"/>
          </a:p>
        </p:txBody>
      </p:sp>
      <p:sp>
        <p:nvSpPr>
          <p:cNvPr id="80897" name="Rectangle 1"/>
          <p:cNvSpPr>
            <a:spLocks noChangeArrowheads="1"/>
          </p:cNvSpPr>
          <p:nvPr/>
        </p:nvSpPr>
        <p:spPr bwMode="auto">
          <a:xfrm>
            <a:off x="5002751" y="1131656"/>
            <a:ext cx="389942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Times New Roman" pitchFamily="18" charset="0"/>
                <a:cs typeface="Calibri" pitchFamily="34" charset="0"/>
              </a:rPr>
              <a:t>class</a:t>
            </a:r>
            <a:r>
              <a:rPr kumimoji="0" lang="en-US" b="0" i="0" u="none" strike="noStrike" cap="none" normalizeH="0" baseline="0" dirty="0" smtClean="0">
                <a:ln>
                  <a:noFill/>
                </a:ln>
                <a:solidFill>
                  <a:schemeClr val="tx1"/>
                </a:solidFill>
                <a:effectLst/>
                <a:ea typeface="Times New Roman" pitchFamily="18" charset="0"/>
                <a:cs typeface="Calibri" pitchFamily="34" charset="0"/>
              </a:rPr>
              <a:t> Table {</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Times New Roman" pitchFamily="18" charset="0"/>
                <a:cs typeface="Calibri" pitchFamily="34" charset="0"/>
              </a:rPr>
              <a:t>   // OVERVIEW: A Table is a place </a:t>
            </a: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ea typeface="Times New Roman" pitchFamily="18" charset="0"/>
                <a:cs typeface="Calibri" pitchFamily="34" charset="0"/>
              </a:rPr>
              <a:t>   //    </a:t>
            </a:r>
            <a:r>
              <a:rPr kumimoji="0" lang="en-US" b="0" i="0" u="none" strike="noStrike" cap="none" normalizeH="0" baseline="0" dirty="0" smtClean="0">
                <a:ln>
                  <a:noFill/>
                </a:ln>
                <a:solidFill>
                  <a:schemeClr val="tx1"/>
                </a:solidFill>
                <a:effectLst/>
                <a:ea typeface="Times New Roman" pitchFamily="18" charset="0"/>
                <a:cs typeface="Calibri" pitchFamily="34" charset="0"/>
              </a:rPr>
              <a:t>where philosophers argue.</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Times New Roman" pitchFamily="18" charset="0"/>
                <a:cs typeface="Calibri" pitchFamily="34" charset="0"/>
              </a:rPr>
              <a:t>}</a:t>
            </a:r>
            <a:endParaRPr kumimoji="0" lang="en-US"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Answer?</a:t>
            </a:r>
            <a:endParaRPr lang="en-US" dirty="0"/>
          </a:p>
        </p:txBody>
      </p:sp>
      <p:sp>
        <p:nvSpPr>
          <p:cNvPr id="4" name="Rectangle 3"/>
          <p:cNvSpPr/>
          <p:nvPr/>
        </p:nvSpPr>
        <p:spPr>
          <a:xfrm>
            <a:off x="467277" y="1133554"/>
            <a:ext cx="6160236" cy="5447645"/>
          </a:xfrm>
          <a:prstGeom prst="rect">
            <a:avLst/>
          </a:prstGeom>
        </p:spPr>
        <p:txBody>
          <a:bodyPr wrap="square">
            <a:spAutoFit/>
          </a:bodyPr>
          <a:lstStyle/>
          <a:p>
            <a:r>
              <a:rPr lang="en-US" b="1" dirty="0" smtClean="0"/>
              <a:t>public</a:t>
            </a:r>
            <a:r>
              <a:rPr lang="en-US" dirty="0" smtClean="0"/>
              <a:t> </a:t>
            </a:r>
            <a:r>
              <a:rPr lang="en-US" b="1" dirty="0" smtClean="0"/>
              <a:t>class</a:t>
            </a:r>
            <a:r>
              <a:rPr lang="en-US" dirty="0" smtClean="0"/>
              <a:t> Philosopher {</a:t>
            </a:r>
          </a:p>
          <a:p>
            <a:r>
              <a:rPr lang="en-US" dirty="0" smtClean="0"/>
              <a:t>    </a:t>
            </a:r>
            <a:r>
              <a:rPr lang="en-US" b="1" dirty="0" smtClean="0"/>
              <a:t>private</a:t>
            </a:r>
            <a:r>
              <a:rPr lang="en-US" dirty="0" smtClean="0"/>
              <a:t> Table </a:t>
            </a:r>
            <a:r>
              <a:rPr lang="en-US" dirty="0" err="1" smtClean="0"/>
              <a:t>table</a:t>
            </a:r>
            <a:r>
              <a:rPr lang="en-US" dirty="0" smtClean="0"/>
              <a:t>;</a:t>
            </a:r>
          </a:p>
          <a:p>
            <a:r>
              <a:rPr lang="en-US" dirty="0" smtClean="0"/>
              <a:t>    …</a:t>
            </a:r>
          </a:p>
          <a:p>
            <a:r>
              <a:rPr lang="en-US" dirty="0" smtClean="0"/>
              <a:t>     // REQUIRES: p must be at the same table as this.</a:t>
            </a:r>
          </a:p>
          <a:p>
            <a:r>
              <a:rPr lang="en-US" dirty="0" smtClean="0"/>
              <a:t>     //     …</a:t>
            </a:r>
          </a:p>
          <a:p>
            <a:r>
              <a:rPr lang="en-US" b="1" dirty="0" smtClean="0"/>
              <a:t>     public</a:t>
            </a:r>
            <a:r>
              <a:rPr lang="en-US" dirty="0" smtClean="0"/>
              <a:t> </a:t>
            </a:r>
            <a:r>
              <a:rPr lang="en-US" b="1" dirty="0" smtClean="0"/>
              <a:t>synchronized</a:t>
            </a:r>
            <a:r>
              <a:rPr lang="en-US" dirty="0" smtClean="0"/>
              <a:t> </a:t>
            </a:r>
            <a:r>
              <a:rPr lang="en-US" b="1" dirty="0" smtClean="0"/>
              <a:t>void</a:t>
            </a:r>
            <a:r>
              <a:rPr lang="en-US" dirty="0" smtClean="0"/>
              <a:t> </a:t>
            </a:r>
            <a:r>
              <a:rPr lang="en-US" dirty="0" err="1" smtClean="0"/>
              <a:t>addColleague</a:t>
            </a:r>
            <a:r>
              <a:rPr lang="en-US" dirty="0" smtClean="0"/>
              <a:t>(Philosopher p) { … }</a:t>
            </a:r>
          </a:p>
          <a:p>
            <a:endParaRPr lang="en-US" dirty="0" smtClean="0"/>
          </a:p>
          <a:p>
            <a:r>
              <a:rPr lang="en-US" dirty="0" smtClean="0"/>
              <a:t>     public </a:t>
            </a:r>
            <a:r>
              <a:rPr lang="en-US" dirty="0" err="1" smtClean="0"/>
              <a:t>boolean</a:t>
            </a:r>
            <a:r>
              <a:rPr lang="en-US" dirty="0" smtClean="0"/>
              <a:t> philosophize () {</a:t>
            </a:r>
          </a:p>
          <a:p>
            <a:r>
              <a:rPr lang="en-US" b="1" dirty="0" smtClean="0">
                <a:solidFill>
                  <a:srgbClr val="7030A0"/>
                </a:solidFill>
              </a:rPr>
              <a:t>        synchronize (this) {</a:t>
            </a:r>
          </a:p>
          <a:p>
            <a:r>
              <a:rPr lang="en-US" b="1" dirty="0" smtClean="0">
                <a:solidFill>
                  <a:srgbClr val="7030A0"/>
                </a:solidFill>
              </a:rPr>
              <a:t>           synchronize (table) {</a:t>
            </a:r>
            <a:endParaRPr lang="en-US" dirty="0" smtClean="0"/>
          </a:p>
          <a:p>
            <a:pPr lvl="1"/>
            <a:r>
              <a:rPr lang="en-US" sz="1200" dirty="0" smtClean="0"/>
              <a:t>       say("My turn!");</a:t>
            </a:r>
          </a:p>
          <a:p>
            <a:pPr lvl="1"/>
            <a:r>
              <a:rPr lang="en-US" sz="1200" dirty="0" smtClean="0"/>
              <a:t>       for (Philosopher p : colleagues) {</a:t>
            </a:r>
          </a:p>
          <a:p>
            <a:pPr lvl="1"/>
            <a:r>
              <a:rPr lang="en-US" sz="1200" dirty="0" smtClean="0"/>
              <a:t>            say(</a:t>
            </a:r>
            <a:r>
              <a:rPr lang="en-US" sz="1200" dirty="0" err="1" smtClean="0"/>
              <a:t>p.getName</a:t>
            </a:r>
            <a:r>
              <a:rPr lang="en-US" sz="1200" dirty="0" smtClean="0"/>
              <a:t>() + ", you are wrong! " + quote);</a:t>
            </a:r>
          </a:p>
          <a:p>
            <a:pPr lvl="1"/>
            <a:r>
              <a:rPr lang="en-US" sz="1200" dirty="0" smtClean="0"/>
              <a:t>            points++; </a:t>
            </a:r>
          </a:p>
          <a:p>
            <a:pPr lvl="1"/>
            <a:r>
              <a:rPr lang="en-US" sz="1200" dirty="0" smtClean="0"/>
              <a:t>            if (points &gt; 20) {</a:t>
            </a:r>
          </a:p>
          <a:p>
            <a:pPr lvl="1"/>
            <a:r>
              <a:rPr lang="en-US" sz="1200" dirty="0" smtClean="0"/>
              <a:t>               …</a:t>
            </a:r>
          </a:p>
          <a:p>
            <a:pPr lvl="1"/>
            <a:r>
              <a:rPr lang="en-US" sz="1200" dirty="0" smtClean="0"/>
              <a:t>            }</a:t>
            </a:r>
          </a:p>
          <a:p>
            <a:pPr lvl="1"/>
            <a:r>
              <a:rPr lang="en-US" sz="1200" dirty="0" smtClean="0"/>
              <a:t>          } </a:t>
            </a:r>
          </a:p>
          <a:p>
            <a:pPr lvl="1"/>
            <a:r>
              <a:rPr lang="en-US" sz="1200" dirty="0" smtClean="0"/>
              <a:t>        say("Okay, I'm done.");</a:t>
            </a:r>
          </a:p>
          <a:p>
            <a:pPr lvl="1"/>
            <a:r>
              <a:rPr lang="en-US" sz="1200" dirty="0" smtClean="0"/>
              <a:t>        return true;</a:t>
            </a:r>
          </a:p>
          <a:p>
            <a:pPr lvl="1"/>
            <a:r>
              <a:rPr lang="en-US" sz="1200" dirty="0" smtClean="0"/>
              <a:t>    }</a:t>
            </a:r>
          </a:p>
          <a:p>
            <a:r>
              <a:rPr lang="en-US" dirty="0" smtClean="0"/>
              <a:t>        </a:t>
            </a:r>
            <a:r>
              <a:rPr lang="en-US" b="1" dirty="0" smtClean="0">
                <a:solidFill>
                  <a:srgbClr val="7030A0"/>
                </a:solidFill>
              </a:rPr>
              <a:t>} }</a:t>
            </a:r>
          </a:p>
          <a:p>
            <a:r>
              <a:rPr lang="en-US" dirty="0" smtClean="0"/>
              <a:t>}</a:t>
            </a:r>
            <a:endParaRPr lang="en-US" dirty="0"/>
          </a:p>
        </p:txBody>
      </p:sp>
      <p:sp>
        <p:nvSpPr>
          <p:cNvPr id="80897" name="Rectangle 1"/>
          <p:cNvSpPr>
            <a:spLocks noChangeArrowheads="1"/>
          </p:cNvSpPr>
          <p:nvPr/>
        </p:nvSpPr>
        <p:spPr bwMode="auto">
          <a:xfrm>
            <a:off x="5002751" y="1131656"/>
            <a:ext cx="389942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Times New Roman" pitchFamily="18" charset="0"/>
                <a:cs typeface="Calibri" pitchFamily="34" charset="0"/>
              </a:rPr>
              <a:t>class</a:t>
            </a:r>
            <a:r>
              <a:rPr kumimoji="0" lang="en-US" b="0" i="0" u="none" strike="noStrike" cap="none" normalizeH="0" baseline="0" dirty="0" smtClean="0">
                <a:ln>
                  <a:noFill/>
                </a:ln>
                <a:solidFill>
                  <a:schemeClr val="tx1"/>
                </a:solidFill>
                <a:effectLst/>
                <a:ea typeface="Times New Roman" pitchFamily="18" charset="0"/>
                <a:cs typeface="Calibri" pitchFamily="34" charset="0"/>
              </a:rPr>
              <a:t> Table {</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Times New Roman" pitchFamily="18" charset="0"/>
                <a:cs typeface="Calibri" pitchFamily="34" charset="0"/>
              </a:rPr>
              <a:t>   // OVERVIEW: A Table is a place </a:t>
            </a: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ea typeface="Times New Roman" pitchFamily="18" charset="0"/>
                <a:cs typeface="Calibri" pitchFamily="34" charset="0"/>
              </a:rPr>
              <a:t>   //    </a:t>
            </a:r>
            <a:r>
              <a:rPr kumimoji="0" lang="en-US" b="0" i="0" u="none" strike="noStrike" cap="none" normalizeH="0" baseline="0" dirty="0" smtClean="0">
                <a:ln>
                  <a:noFill/>
                </a:ln>
                <a:solidFill>
                  <a:schemeClr val="tx1"/>
                </a:solidFill>
                <a:effectLst/>
                <a:ea typeface="Times New Roman" pitchFamily="18" charset="0"/>
                <a:cs typeface="Calibri" pitchFamily="34" charset="0"/>
              </a:rPr>
              <a:t>where philosophers argue.</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Times New Roman" pitchFamily="18" charset="0"/>
                <a:cs typeface="Calibri" pitchFamily="34" charset="0"/>
              </a:rPr>
              <a:t>}</a:t>
            </a:r>
            <a:endParaRPr kumimoji="0" lang="en-US"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Correct Answer</a:t>
            </a:r>
            <a:endParaRPr lang="en-US" dirty="0"/>
          </a:p>
        </p:txBody>
      </p:sp>
      <p:sp>
        <p:nvSpPr>
          <p:cNvPr id="4" name="Rectangle 3"/>
          <p:cNvSpPr/>
          <p:nvPr/>
        </p:nvSpPr>
        <p:spPr>
          <a:xfrm>
            <a:off x="467277" y="1133554"/>
            <a:ext cx="6160236" cy="5447645"/>
          </a:xfrm>
          <a:prstGeom prst="rect">
            <a:avLst/>
          </a:prstGeom>
        </p:spPr>
        <p:txBody>
          <a:bodyPr wrap="square">
            <a:spAutoFit/>
          </a:bodyPr>
          <a:lstStyle/>
          <a:p>
            <a:r>
              <a:rPr lang="en-US" b="1" dirty="0" smtClean="0"/>
              <a:t>public</a:t>
            </a:r>
            <a:r>
              <a:rPr lang="en-US" dirty="0" smtClean="0"/>
              <a:t> </a:t>
            </a:r>
            <a:r>
              <a:rPr lang="en-US" b="1" dirty="0" smtClean="0"/>
              <a:t>class</a:t>
            </a:r>
            <a:r>
              <a:rPr lang="en-US" dirty="0" smtClean="0"/>
              <a:t> Philosopher {</a:t>
            </a:r>
          </a:p>
          <a:p>
            <a:r>
              <a:rPr lang="en-US" dirty="0" smtClean="0"/>
              <a:t>    </a:t>
            </a:r>
            <a:r>
              <a:rPr lang="en-US" b="1" dirty="0" smtClean="0"/>
              <a:t>private</a:t>
            </a:r>
            <a:r>
              <a:rPr lang="en-US" dirty="0" smtClean="0"/>
              <a:t> Table </a:t>
            </a:r>
            <a:r>
              <a:rPr lang="en-US" dirty="0" err="1" smtClean="0"/>
              <a:t>table</a:t>
            </a:r>
            <a:r>
              <a:rPr lang="en-US" dirty="0" smtClean="0"/>
              <a:t>;</a:t>
            </a:r>
          </a:p>
          <a:p>
            <a:r>
              <a:rPr lang="en-US" dirty="0" smtClean="0"/>
              <a:t>    …</a:t>
            </a:r>
          </a:p>
          <a:p>
            <a:r>
              <a:rPr lang="en-US" dirty="0" smtClean="0"/>
              <a:t>     // REQUIRES: p must be at the same table as this.</a:t>
            </a:r>
          </a:p>
          <a:p>
            <a:r>
              <a:rPr lang="en-US" dirty="0" smtClean="0"/>
              <a:t>     //     …</a:t>
            </a:r>
          </a:p>
          <a:p>
            <a:r>
              <a:rPr lang="en-US" b="1" dirty="0" smtClean="0"/>
              <a:t>     public</a:t>
            </a:r>
            <a:r>
              <a:rPr lang="en-US" dirty="0" smtClean="0"/>
              <a:t> </a:t>
            </a:r>
            <a:r>
              <a:rPr lang="en-US" b="1" dirty="0" smtClean="0"/>
              <a:t>synchronized</a:t>
            </a:r>
            <a:r>
              <a:rPr lang="en-US" dirty="0" smtClean="0"/>
              <a:t> </a:t>
            </a:r>
            <a:r>
              <a:rPr lang="en-US" b="1" dirty="0" smtClean="0"/>
              <a:t>void</a:t>
            </a:r>
            <a:r>
              <a:rPr lang="en-US" dirty="0" smtClean="0"/>
              <a:t> </a:t>
            </a:r>
            <a:r>
              <a:rPr lang="en-US" dirty="0" err="1" smtClean="0"/>
              <a:t>addColleague</a:t>
            </a:r>
            <a:r>
              <a:rPr lang="en-US" dirty="0" smtClean="0"/>
              <a:t>(Philosopher p) { … }</a:t>
            </a:r>
          </a:p>
          <a:p>
            <a:endParaRPr lang="en-US" dirty="0" smtClean="0"/>
          </a:p>
          <a:p>
            <a:r>
              <a:rPr lang="en-US" dirty="0" smtClean="0"/>
              <a:t>     public </a:t>
            </a:r>
            <a:r>
              <a:rPr lang="en-US" dirty="0" err="1" smtClean="0"/>
              <a:t>boolean</a:t>
            </a:r>
            <a:r>
              <a:rPr lang="en-US" dirty="0" smtClean="0"/>
              <a:t> philosophize () {</a:t>
            </a:r>
          </a:p>
          <a:p>
            <a:r>
              <a:rPr lang="en-US" b="1" dirty="0" smtClean="0">
                <a:solidFill>
                  <a:srgbClr val="7030A0"/>
                </a:solidFill>
              </a:rPr>
              <a:t>        synchronize (table) {</a:t>
            </a:r>
          </a:p>
          <a:p>
            <a:r>
              <a:rPr lang="en-US" b="1" dirty="0" smtClean="0">
                <a:solidFill>
                  <a:srgbClr val="7030A0"/>
                </a:solidFill>
              </a:rPr>
              <a:t>           synchronize (this) {</a:t>
            </a:r>
            <a:endParaRPr lang="en-US" dirty="0" smtClean="0"/>
          </a:p>
          <a:p>
            <a:pPr lvl="1"/>
            <a:r>
              <a:rPr lang="en-US" sz="1200" dirty="0" smtClean="0"/>
              <a:t>       say("My turn!");</a:t>
            </a:r>
          </a:p>
          <a:p>
            <a:pPr lvl="1"/>
            <a:r>
              <a:rPr lang="en-US" sz="1200" dirty="0" smtClean="0"/>
              <a:t>       for (Philosopher p : colleagues) {</a:t>
            </a:r>
          </a:p>
          <a:p>
            <a:pPr lvl="1"/>
            <a:r>
              <a:rPr lang="en-US" sz="1200" dirty="0" smtClean="0"/>
              <a:t>            say(</a:t>
            </a:r>
            <a:r>
              <a:rPr lang="en-US" sz="1200" dirty="0" err="1" smtClean="0"/>
              <a:t>p.getName</a:t>
            </a:r>
            <a:r>
              <a:rPr lang="en-US" sz="1200" dirty="0" smtClean="0"/>
              <a:t>() + ", you are wrong! " + quote);</a:t>
            </a:r>
          </a:p>
          <a:p>
            <a:pPr lvl="1"/>
            <a:r>
              <a:rPr lang="en-US" sz="1200" dirty="0" smtClean="0"/>
              <a:t>            points++; </a:t>
            </a:r>
          </a:p>
          <a:p>
            <a:pPr lvl="1"/>
            <a:r>
              <a:rPr lang="en-US" sz="1200" dirty="0" smtClean="0"/>
              <a:t>            if (points &gt; 20) {</a:t>
            </a:r>
          </a:p>
          <a:p>
            <a:pPr lvl="1"/>
            <a:r>
              <a:rPr lang="en-US" sz="1200" dirty="0" smtClean="0"/>
              <a:t>               …</a:t>
            </a:r>
          </a:p>
          <a:p>
            <a:pPr lvl="1"/>
            <a:r>
              <a:rPr lang="en-US" sz="1200" dirty="0" smtClean="0"/>
              <a:t>            }</a:t>
            </a:r>
          </a:p>
          <a:p>
            <a:pPr lvl="1"/>
            <a:r>
              <a:rPr lang="en-US" sz="1200" dirty="0" smtClean="0"/>
              <a:t>          } </a:t>
            </a:r>
          </a:p>
          <a:p>
            <a:pPr lvl="1"/>
            <a:r>
              <a:rPr lang="en-US" sz="1200" dirty="0" smtClean="0"/>
              <a:t>        say("Okay, I'm done.");</a:t>
            </a:r>
          </a:p>
          <a:p>
            <a:pPr lvl="1"/>
            <a:r>
              <a:rPr lang="en-US" sz="1200" dirty="0" smtClean="0"/>
              <a:t>        return true;</a:t>
            </a:r>
          </a:p>
          <a:p>
            <a:pPr lvl="1"/>
            <a:r>
              <a:rPr lang="en-US" sz="1200" dirty="0" smtClean="0"/>
              <a:t>    }</a:t>
            </a:r>
          </a:p>
          <a:p>
            <a:r>
              <a:rPr lang="en-US" dirty="0" smtClean="0"/>
              <a:t>        </a:t>
            </a:r>
            <a:r>
              <a:rPr lang="en-US" b="1" dirty="0" smtClean="0">
                <a:solidFill>
                  <a:srgbClr val="7030A0"/>
                </a:solidFill>
              </a:rPr>
              <a:t>} }</a:t>
            </a:r>
          </a:p>
          <a:p>
            <a:r>
              <a:rPr lang="en-US" dirty="0" smtClean="0"/>
              <a:t>}</a:t>
            </a:r>
            <a:endParaRPr lang="en-US" dirty="0"/>
          </a:p>
        </p:txBody>
      </p:sp>
      <p:sp>
        <p:nvSpPr>
          <p:cNvPr id="80897" name="Rectangle 1"/>
          <p:cNvSpPr>
            <a:spLocks noChangeArrowheads="1"/>
          </p:cNvSpPr>
          <p:nvPr/>
        </p:nvSpPr>
        <p:spPr bwMode="auto">
          <a:xfrm>
            <a:off x="5002751" y="1131656"/>
            <a:ext cx="389942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Times New Roman" pitchFamily="18" charset="0"/>
                <a:cs typeface="Calibri" pitchFamily="34" charset="0"/>
              </a:rPr>
              <a:t>class</a:t>
            </a:r>
            <a:r>
              <a:rPr kumimoji="0" lang="en-US" b="0" i="0" u="none" strike="noStrike" cap="none" normalizeH="0" baseline="0" dirty="0" smtClean="0">
                <a:ln>
                  <a:noFill/>
                </a:ln>
                <a:solidFill>
                  <a:schemeClr val="tx1"/>
                </a:solidFill>
                <a:effectLst/>
                <a:ea typeface="Times New Roman" pitchFamily="18" charset="0"/>
                <a:cs typeface="Calibri" pitchFamily="34" charset="0"/>
              </a:rPr>
              <a:t> Table {</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Times New Roman" pitchFamily="18" charset="0"/>
                <a:cs typeface="Calibri" pitchFamily="34" charset="0"/>
              </a:rPr>
              <a:t>   // OVERVIEW: A Table is a place </a:t>
            </a: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ea typeface="Times New Roman" pitchFamily="18" charset="0"/>
                <a:cs typeface="Calibri" pitchFamily="34" charset="0"/>
              </a:rPr>
              <a:t>   //    </a:t>
            </a:r>
            <a:r>
              <a:rPr kumimoji="0" lang="en-US" b="0" i="0" u="none" strike="noStrike" cap="none" normalizeH="0" baseline="0" dirty="0" smtClean="0">
                <a:ln>
                  <a:noFill/>
                </a:ln>
                <a:solidFill>
                  <a:schemeClr val="tx1"/>
                </a:solidFill>
                <a:effectLst/>
                <a:ea typeface="Times New Roman" pitchFamily="18" charset="0"/>
                <a:cs typeface="Calibri" pitchFamily="34" charset="0"/>
              </a:rPr>
              <a:t>where philosophers argue.</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Times New Roman" pitchFamily="18" charset="0"/>
                <a:cs typeface="Calibri" pitchFamily="34" charset="0"/>
              </a:rPr>
              <a:t>}</a:t>
            </a:r>
            <a:endParaRPr kumimoji="0" lang="en-US"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7924800" cy="707886"/>
          </a:xfrm>
          <a:prstGeom prst="rect">
            <a:avLst/>
          </a:prstGeom>
        </p:spPr>
        <p:txBody>
          <a:bodyPr wrap="square">
            <a:spAutoFit/>
          </a:bodyPr>
          <a:lstStyle/>
          <a:p>
            <a:pPr lvl="0"/>
            <a:r>
              <a:rPr lang="en-US" sz="2000" dirty="0" smtClean="0">
                <a:latin typeface="Cambria" pitchFamily="18" charset="0"/>
              </a:rPr>
              <a:t>3(b) (6.8 / 10) Are there any deadlocks or race conditions in </a:t>
            </a:r>
            <a:r>
              <a:rPr lang="en-US" sz="2000" b="1" dirty="0" err="1" smtClean="0">
                <a:latin typeface="Cambria" pitchFamily="18" charset="0"/>
              </a:rPr>
              <a:t>leaveTable</a:t>
            </a:r>
            <a:r>
              <a:rPr lang="en-US" sz="2000" dirty="0" smtClean="0">
                <a:latin typeface="Cambria" pitchFamily="18" charset="0"/>
              </a:rPr>
              <a:t>?   If so, explain how to fix them.  If not, explain why not.</a:t>
            </a:r>
            <a:endParaRPr lang="en-US" sz="2000" dirty="0">
              <a:latin typeface="Cambria" pitchFamily="18" charset="0"/>
            </a:endParaRPr>
          </a:p>
        </p:txBody>
      </p:sp>
      <p:sp>
        <p:nvSpPr>
          <p:cNvPr id="5" name="Rectangle 4"/>
          <p:cNvSpPr/>
          <p:nvPr/>
        </p:nvSpPr>
        <p:spPr>
          <a:xfrm>
            <a:off x="1220459" y="1952359"/>
            <a:ext cx="4572000" cy="3416320"/>
          </a:xfrm>
          <a:prstGeom prst="rect">
            <a:avLst/>
          </a:prstGeom>
        </p:spPr>
        <p:txBody>
          <a:bodyPr>
            <a:spAutoFit/>
          </a:bodyPr>
          <a:lstStyle/>
          <a:p>
            <a:r>
              <a:rPr lang="en-US" b="1" dirty="0" smtClean="0"/>
              <a:t>public</a:t>
            </a:r>
            <a:r>
              <a:rPr lang="en-US" dirty="0" smtClean="0"/>
              <a:t> </a:t>
            </a:r>
            <a:r>
              <a:rPr lang="en-US" b="1" dirty="0" smtClean="0"/>
              <a:t>void</a:t>
            </a:r>
            <a:r>
              <a:rPr lang="en-US" dirty="0" smtClean="0"/>
              <a:t> goodbye(Philosopher p) {</a:t>
            </a:r>
          </a:p>
          <a:p>
            <a:r>
              <a:rPr lang="en-US" dirty="0" smtClean="0"/>
              <a:t>         say("Goodbye "  + </a:t>
            </a:r>
            <a:r>
              <a:rPr lang="en-US" dirty="0" err="1" smtClean="0"/>
              <a:t>p.getName</a:t>
            </a:r>
            <a:r>
              <a:rPr lang="en-US" dirty="0" smtClean="0"/>
              <a:t>());</a:t>
            </a:r>
          </a:p>
          <a:p>
            <a:r>
              <a:rPr lang="en-US" dirty="0" smtClean="0"/>
              <a:t>         </a:t>
            </a:r>
            <a:r>
              <a:rPr lang="en-US" dirty="0" err="1" smtClean="0"/>
              <a:t>colleagues.remove</a:t>
            </a:r>
            <a:r>
              <a:rPr lang="en-US" dirty="0" smtClean="0"/>
              <a:t>(p);</a:t>
            </a:r>
          </a:p>
          <a:p>
            <a:r>
              <a:rPr lang="en-US" dirty="0" smtClean="0"/>
              <a:t>   }</a:t>
            </a:r>
          </a:p>
          <a:p>
            <a:endParaRPr lang="en-US" dirty="0" smtClean="0"/>
          </a:p>
          <a:p>
            <a:r>
              <a:rPr lang="en-US" dirty="0" smtClean="0"/>
              <a:t> </a:t>
            </a:r>
            <a:r>
              <a:rPr lang="en-US" b="1" dirty="0" smtClean="0"/>
              <a:t>public void </a:t>
            </a:r>
            <a:r>
              <a:rPr lang="en-US" dirty="0" err="1" smtClean="0"/>
              <a:t>leaveTable</a:t>
            </a:r>
            <a:r>
              <a:rPr lang="en-US" dirty="0" smtClean="0"/>
              <a:t>() {</a:t>
            </a:r>
          </a:p>
          <a:p>
            <a:r>
              <a:rPr lang="en-US" dirty="0" smtClean="0"/>
              <a:t>      for (Philosopher p : colleagues) {</a:t>
            </a:r>
          </a:p>
          <a:p>
            <a:r>
              <a:rPr lang="en-US" dirty="0" smtClean="0"/>
              <a:t>         </a:t>
            </a:r>
            <a:r>
              <a:rPr lang="en-US" dirty="0" err="1" smtClean="0"/>
              <a:t>p.goodbye</a:t>
            </a:r>
            <a:r>
              <a:rPr lang="en-US" dirty="0" smtClean="0"/>
              <a:t>(this);</a:t>
            </a:r>
          </a:p>
          <a:p>
            <a:r>
              <a:rPr lang="en-US" dirty="0" smtClean="0"/>
              <a:t>      }</a:t>
            </a:r>
          </a:p>
          <a:p>
            <a:r>
              <a:rPr lang="en-US" dirty="0" smtClean="0"/>
              <a:t>      colleagues = null;</a:t>
            </a:r>
          </a:p>
          <a:p>
            <a:r>
              <a:rPr lang="en-US" dirty="0" smtClean="0"/>
              <a:t>      table = null;</a:t>
            </a:r>
          </a:p>
          <a:p>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0360" y="348795"/>
            <a:ext cx="7696200" cy="3477875"/>
          </a:xfrm>
          <a:prstGeom prst="rect">
            <a:avLst/>
          </a:prstGeom>
        </p:spPr>
        <p:txBody>
          <a:bodyPr wrap="square">
            <a:spAutoFit/>
          </a:bodyPr>
          <a:lstStyle/>
          <a:p>
            <a:r>
              <a:rPr lang="en-US" sz="2000" dirty="0" smtClean="0">
                <a:latin typeface="Cambria" pitchFamily="18" charset="0"/>
              </a:rPr>
              <a:t>4. As mentioned in Class 17, Barbara </a:t>
            </a:r>
            <a:r>
              <a:rPr lang="en-US" sz="2000" dirty="0" err="1" smtClean="0">
                <a:latin typeface="Cambria" pitchFamily="18" charset="0"/>
              </a:rPr>
              <a:t>Liskov</a:t>
            </a:r>
            <a:r>
              <a:rPr lang="en-US" sz="2000" dirty="0" smtClean="0">
                <a:latin typeface="Cambria" pitchFamily="18" charset="0"/>
              </a:rPr>
              <a:t> identified four main problems with </a:t>
            </a:r>
            <a:r>
              <a:rPr lang="en-US" sz="2000" dirty="0" err="1" smtClean="0">
                <a:latin typeface="Cambria" pitchFamily="18" charset="0"/>
              </a:rPr>
              <a:t>Simula</a:t>
            </a:r>
            <a:r>
              <a:rPr lang="en-US" sz="2000" dirty="0" smtClean="0">
                <a:latin typeface="Cambria" pitchFamily="18" charset="0"/>
              </a:rPr>
              <a:t> that motivated the design of CLU (from Barbara </a:t>
            </a:r>
            <a:r>
              <a:rPr lang="en-US" sz="2000" dirty="0" err="1" smtClean="0">
                <a:latin typeface="Cambria" pitchFamily="18" charset="0"/>
              </a:rPr>
              <a:t>Liskov</a:t>
            </a:r>
            <a:r>
              <a:rPr lang="en-US" sz="2000" dirty="0" smtClean="0">
                <a:latin typeface="Cambria" pitchFamily="18" charset="0"/>
              </a:rPr>
              <a:t>, A History of CLU, 1992).  For each item below, explain how well the design of Java addresses the identified problem.   Especially good answers will use concrete examples to show how the problem she identified either still exists in Java or has been avoided by Java.</a:t>
            </a:r>
          </a:p>
          <a:p>
            <a:endParaRPr lang="en-US" sz="2000" dirty="0" smtClean="0">
              <a:latin typeface="Cambria" pitchFamily="18" charset="0"/>
            </a:endParaRPr>
          </a:p>
          <a:p>
            <a:r>
              <a:rPr lang="en-US" sz="2000" dirty="0" smtClean="0">
                <a:latin typeface="Cambria" pitchFamily="18" charset="0"/>
              </a:rPr>
              <a:t>(a) (4.3 / 5) “</a:t>
            </a:r>
            <a:r>
              <a:rPr lang="en-US" sz="2000" dirty="0" err="1" smtClean="0">
                <a:latin typeface="Cambria" pitchFamily="18" charset="0"/>
              </a:rPr>
              <a:t>Simula</a:t>
            </a:r>
            <a:r>
              <a:rPr lang="en-US" sz="2000" dirty="0" smtClean="0">
                <a:latin typeface="Cambria" pitchFamily="18" charset="0"/>
              </a:rPr>
              <a:t> did not support encapsulation, so its classes could be used as a data abstraction mechanism only if programmers obeyed rules not enforced by the language.”</a:t>
            </a:r>
            <a:endParaRPr lang="en-US" sz="2000" dirty="0">
              <a:latin typeface="Cambria" pitchFamily="18" charset="0"/>
            </a:endParaRPr>
          </a:p>
        </p:txBody>
      </p:sp>
      <p:sp>
        <p:nvSpPr>
          <p:cNvPr id="5" name="TextBox 4"/>
          <p:cNvSpPr txBox="1"/>
          <p:nvPr/>
        </p:nvSpPr>
        <p:spPr>
          <a:xfrm>
            <a:off x="754444" y="5066356"/>
            <a:ext cx="7543800" cy="1015663"/>
          </a:xfrm>
          <a:prstGeom prst="rect">
            <a:avLst/>
          </a:prstGeom>
          <a:noFill/>
        </p:spPr>
        <p:txBody>
          <a:bodyPr wrap="square" rtlCol="0">
            <a:spAutoFit/>
          </a:bodyPr>
          <a:lstStyle/>
          <a:p>
            <a:r>
              <a:rPr lang="en-US" sz="2000" b="1" dirty="0" smtClean="0"/>
              <a:t>Encapsulation </a:t>
            </a:r>
            <a:r>
              <a:rPr lang="en-US" sz="2000" dirty="0" smtClean="0"/>
              <a:t>The hiding of implementation details so that they are inaccessible outside of the module providing the implementation.</a:t>
            </a:r>
          </a:p>
          <a:p>
            <a:r>
              <a:rPr lang="en-US" sz="2000" b="1" dirty="0" smtClean="0"/>
              <a:t>	(</a:t>
            </a:r>
            <a:r>
              <a:rPr lang="en-US" sz="2000" b="1" dirty="0" err="1" smtClean="0"/>
              <a:t>Liskov’s</a:t>
            </a:r>
            <a:r>
              <a:rPr lang="en-US" sz="2000" b="1" dirty="0" smtClean="0"/>
              <a:t> definition from textbook)</a:t>
            </a:r>
            <a:endParaRPr lang="en-US" sz="2000" b="1" dirty="0"/>
          </a:p>
        </p:txBody>
      </p:sp>
      <p:sp>
        <p:nvSpPr>
          <p:cNvPr id="6" name="Rectangle 5"/>
          <p:cNvSpPr/>
          <p:nvPr/>
        </p:nvSpPr>
        <p:spPr>
          <a:xfrm>
            <a:off x="812379" y="4015289"/>
            <a:ext cx="7069597" cy="707886"/>
          </a:xfrm>
          <a:prstGeom prst="rect">
            <a:avLst/>
          </a:prstGeom>
        </p:spPr>
        <p:txBody>
          <a:bodyPr wrap="square">
            <a:spAutoFit/>
          </a:bodyPr>
          <a:lstStyle/>
          <a:p>
            <a:r>
              <a:rPr lang="en-US" sz="2000" b="1" dirty="0" smtClean="0"/>
              <a:t>Encapsulation </a:t>
            </a:r>
            <a:r>
              <a:rPr lang="en-US" sz="2000" dirty="0" smtClean="0"/>
              <a:t>Packaging state with procedures.</a:t>
            </a:r>
          </a:p>
          <a:p>
            <a:r>
              <a:rPr lang="en-US" sz="2000" b="1" dirty="0" smtClean="0"/>
              <a:t>	(roughly, cs1120 definition)</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1306" y="687587"/>
            <a:ext cx="7152094" cy="830997"/>
          </a:xfrm>
          <a:prstGeom prst="rect">
            <a:avLst/>
          </a:prstGeom>
        </p:spPr>
        <p:txBody>
          <a:bodyPr wrap="square">
            <a:spAutoFit/>
          </a:bodyPr>
          <a:lstStyle/>
          <a:p>
            <a:r>
              <a:rPr lang="en-US" sz="2400" dirty="0" smtClean="0">
                <a:latin typeface="Cambria" pitchFamily="18" charset="0"/>
              </a:rPr>
              <a:t>4(b). (3.4 / 5) </a:t>
            </a:r>
            <a:r>
              <a:rPr lang="en-US" sz="2400" dirty="0" err="1" smtClean="0">
                <a:latin typeface="Cambria" pitchFamily="18" charset="0"/>
              </a:rPr>
              <a:t>Simula</a:t>
            </a:r>
            <a:r>
              <a:rPr lang="en-US" sz="2400" dirty="0" smtClean="0">
                <a:latin typeface="Cambria" pitchFamily="18" charset="0"/>
              </a:rPr>
              <a:t> associated operations with objects, not with types.</a:t>
            </a:r>
            <a:endParaRPr lang="en-US" sz="2400" dirty="0">
              <a:latin typeface="Cambria" pitchFamily="18" charset="0"/>
            </a:endParaRPr>
          </a:p>
        </p:txBody>
      </p:sp>
      <p:sp>
        <p:nvSpPr>
          <p:cNvPr id="5" name="TextBox 4"/>
          <p:cNvSpPr txBox="1"/>
          <p:nvPr/>
        </p:nvSpPr>
        <p:spPr>
          <a:xfrm>
            <a:off x="1155595" y="1730559"/>
            <a:ext cx="7185429" cy="4154984"/>
          </a:xfrm>
          <a:prstGeom prst="rect">
            <a:avLst/>
          </a:prstGeom>
          <a:noFill/>
        </p:spPr>
        <p:txBody>
          <a:bodyPr wrap="none" rtlCol="0">
            <a:spAutoFit/>
          </a:bodyPr>
          <a:lstStyle/>
          <a:p>
            <a:r>
              <a:rPr lang="en-US" sz="2400" b="1" dirty="0" smtClean="0"/>
              <a:t>Dyadic operators:</a:t>
            </a:r>
            <a:r>
              <a:rPr lang="en-US" sz="2400" dirty="0" smtClean="0"/>
              <a:t>  3 + 4</a:t>
            </a:r>
          </a:p>
          <a:p>
            <a:r>
              <a:rPr lang="en-US" sz="2400" dirty="0" smtClean="0"/>
              <a:t>	                a equals b</a:t>
            </a:r>
          </a:p>
          <a:p>
            <a:endParaRPr lang="en-US" sz="2400" dirty="0" smtClean="0"/>
          </a:p>
          <a:p>
            <a:r>
              <a:rPr lang="en-US" sz="2400" dirty="0" smtClean="0"/>
              <a:t>  </a:t>
            </a:r>
            <a:r>
              <a:rPr lang="en-US" sz="2400" b="1" dirty="0" smtClean="0"/>
              <a:t>Smalltalk: 	</a:t>
            </a:r>
            <a:r>
              <a:rPr lang="en-US" sz="2400" dirty="0" smtClean="0"/>
              <a:t>3.add(4)</a:t>
            </a:r>
          </a:p>
          <a:p>
            <a:r>
              <a:rPr lang="en-US" sz="2400" dirty="0" smtClean="0"/>
              <a:t>                     	</a:t>
            </a:r>
            <a:r>
              <a:rPr lang="en-US" sz="2400" dirty="0" err="1" smtClean="0"/>
              <a:t>a.equals</a:t>
            </a:r>
            <a:r>
              <a:rPr lang="en-US" sz="2400" dirty="0" smtClean="0"/>
              <a:t>(b)</a:t>
            </a:r>
          </a:p>
          <a:p>
            <a:endParaRPr lang="en-US" sz="2400" dirty="0" smtClean="0"/>
          </a:p>
          <a:p>
            <a:r>
              <a:rPr lang="en-US" sz="2400" b="1" dirty="0" smtClean="0"/>
              <a:t>   Java:</a:t>
            </a:r>
            <a:r>
              <a:rPr lang="en-US" sz="2400" dirty="0" smtClean="0"/>
              <a:t> 		3 + 4  (operators for </a:t>
            </a:r>
            <a:r>
              <a:rPr lang="en-US" sz="2400" b="1" dirty="0" smtClean="0"/>
              <a:t>primitive types </a:t>
            </a:r>
            <a:r>
              <a:rPr lang="en-US" sz="2400" dirty="0" smtClean="0"/>
              <a:t>only)</a:t>
            </a:r>
          </a:p>
          <a:p>
            <a:r>
              <a:rPr lang="en-US" sz="2400" dirty="0" smtClean="0"/>
              <a:t>	             </a:t>
            </a:r>
            <a:r>
              <a:rPr lang="en-US" sz="2400" dirty="0" err="1" smtClean="0"/>
              <a:t>a.equals</a:t>
            </a:r>
            <a:r>
              <a:rPr lang="en-US" sz="2400" dirty="0" smtClean="0"/>
              <a:t>(b)</a:t>
            </a:r>
          </a:p>
          <a:p>
            <a:r>
              <a:rPr lang="en-US" sz="2400" dirty="0" smtClean="0"/>
              <a:t>  </a:t>
            </a:r>
          </a:p>
          <a:p>
            <a:r>
              <a:rPr lang="en-US" sz="2400" b="1" dirty="0" smtClean="0"/>
              <a:t>   CLU:</a:t>
            </a:r>
            <a:r>
              <a:rPr lang="en-US" sz="2400" dirty="0" smtClean="0"/>
              <a:t>		</a:t>
            </a:r>
            <a:r>
              <a:rPr lang="en-US" sz="2400" dirty="0" err="1" smtClean="0"/>
              <a:t>math$add</a:t>
            </a:r>
            <a:r>
              <a:rPr lang="en-US" sz="2400" dirty="0" smtClean="0"/>
              <a:t>(a, b)</a:t>
            </a:r>
          </a:p>
          <a:p>
            <a:r>
              <a:rPr lang="en-US" sz="2400" dirty="0" smtClean="0"/>
              <a:t>                  	</a:t>
            </a:r>
            <a:r>
              <a:rPr lang="en-US" sz="2400" dirty="0" err="1" smtClean="0"/>
              <a:t>Object$equals</a:t>
            </a:r>
            <a:r>
              <a:rPr lang="en-US" sz="2400" dirty="0" smtClean="0"/>
              <a:t>(a, b)</a:t>
            </a:r>
          </a:p>
        </p:txBody>
      </p:sp>
      <p:sp>
        <p:nvSpPr>
          <p:cNvPr id="6" name="TextBox 5"/>
          <p:cNvSpPr txBox="1"/>
          <p:nvPr/>
        </p:nvSpPr>
        <p:spPr>
          <a:xfrm>
            <a:off x="4191000" y="6019800"/>
            <a:ext cx="3980770"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200" dirty="0" smtClean="0"/>
              <a:t>Why is this a problem?</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7" name="Rectangle 6"/>
          <p:cNvSpPr/>
          <p:nvPr/>
        </p:nvSpPr>
        <p:spPr>
          <a:xfrm>
            <a:off x="384780" y="580649"/>
            <a:ext cx="8454420" cy="1754326"/>
          </a:xfrm>
          <a:prstGeom prst="rect">
            <a:avLst/>
          </a:prstGeom>
        </p:spPr>
        <p:txBody>
          <a:bodyPr wrap="square">
            <a:spAutoFit/>
          </a:bodyPr>
          <a:lstStyle/>
          <a:p>
            <a:pPr lvl="0"/>
            <a:r>
              <a:rPr lang="en-US" b="1" dirty="0" smtClean="0">
                <a:latin typeface="Cambria" pitchFamily="18" charset="0"/>
              </a:rPr>
              <a:t>2(d) (challenge bonus) (+2; max +8) </a:t>
            </a:r>
            <a:r>
              <a:rPr lang="en-US" dirty="0" smtClean="0">
                <a:latin typeface="Cambria" pitchFamily="18" charset="0"/>
              </a:rPr>
              <a:t>Note that our </a:t>
            </a:r>
            <a:r>
              <a:rPr lang="en-US" dirty="0" err="1" smtClean="0">
                <a:latin typeface="Cambria" pitchFamily="18" charset="0"/>
              </a:rPr>
              <a:t>pickStronger</a:t>
            </a:r>
            <a:r>
              <a:rPr lang="en-US" dirty="0" smtClean="0">
                <a:latin typeface="Cambria" pitchFamily="18" charset="0"/>
              </a:rPr>
              <a:t> comparisons are now not symmetric: </a:t>
            </a:r>
            <a:r>
              <a:rPr lang="en-US" dirty="0" err="1" smtClean="0">
                <a:latin typeface="Cambria" pitchFamily="18" charset="0"/>
              </a:rPr>
              <a:t>a.pickStronger</a:t>
            </a:r>
            <a:r>
              <a:rPr lang="en-US" dirty="0" smtClean="0">
                <a:latin typeface="Cambria" pitchFamily="18" charset="0"/>
              </a:rPr>
              <a:t>(b) is not necessarily equal to </a:t>
            </a:r>
            <a:r>
              <a:rPr lang="en-US" dirty="0" err="1" smtClean="0">
                <a:latin typeface="Cambria" pitchFamily="18" charset="0"/>
              </a:rPr>
              <a:t>b.pickStronger</a:t>
            </a:r>
            <a:r>
              <a:rPr lang="en-US" dirty="0" smtClean="0">
                <a:latin typeface="Cambria" pitchFamily="18" charset="0"/>
              </a:rPr>
              <a:t>(a).  Explain a </a:t>
            </a:r>
            <a:r>
              <a:rPr lang="en-US" b="1" dirty="0" smtClean="0">
                <a:latin typeface="Cambria" pitchFamily="18" charset="0"/>
              </a:rPr>
              <a:t>general solution </a:t>
            </a:r>
            <a:r>
              <a:rPr lang="en-US" dirty="0" smtClean="0">
                <a:latin typeface="Cambria" pitchFamily="18" charset="0"/>
              </a:rPr>
              <a:t>to this problem.  For maximum bonus, your answer should include correct code for your solution and an argument why it satisfies the symmetry property, clearly stating any assumptions on which that argument relies.</a:t>
            </a:r>
          </a:p>
          <a:p>
            <a:endParaRPr lang="en-US" dirty="0">
              <a:latin typeface="Cambria" pitchFamily="18" charset="0"/>
            </a:endParaRPr>
          </a:p>
        </p:txBody>
      </p:sp>
      <p:sp>
        <p:nvSpPr>
          <p:cNvPr id="4" name="TextBox 3"/>
          <p:cNvSpPr txBox="1"/>
          <p:nvPr/>
        </p:nvSpPr>
        <p:spPr>
          <a:xfrm>
            <a:off x="1051685" y="2272145"/>
            <a:ext cx="689624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Note: general solution means it needs to work for </a:t>
            </a:r>
            <a:r>
              <a:rPr lang="en-US" b="1" i="1" dirty="0" smtClean="0"/>
              <a:t>all possible</a:t>
            </a:r>
            <a:r>
              <a:rPr lang="en-US" dirty="0" smtClean="0"/>
              <a:t> subtypes!</a:t>
            </a:r>
            <a:endParaRPr lang="en-US" dirty="0"/>
          </a:p>
        </p:txBody>
      </p:sp>
      <p:sp>
        <p:nvSpPr>
          <p:cNvPr id="5" name="TextBox 4"/>
          <p:cNvSpPr txBox="1"/>
          <p:nvPr/>
        </p:nvSpPr>
        <p:spPr>
          <a:xfrm>
            <a:off x="1390493" y="3184656"/>
            <a:ext cx="5134291" cy="2246769"/>
          </a:xfrm>
          <a:prstGeom prst="rect">
            <a:avLst/>
          </a:prstGeom>
          <a:noFill/>
        </p:spPr>
        <p:txBody>
          <a:bodyPr wrap="none" rtlCol="0">
            <a:spAutoFit/>
          </a:bodyPr>
          <a:lstStyle/>
          <a:p>
            <a:r>
              <a:rPr lang="en-US" sz="2000" b="1" dirty="0" smtClean="0"/>
              <a:t>public</a:t>
            </a:r>
            <a:r>
              <a:rPr lang="en-US" sz="2000" dirty="0" smtClean="0"/>
              <a:t> Annihilator </a:t>
            </a:r>
            <a:r>
              <a:rPr lang="en-US" sz="2000" dirty="0" err="1" smtClean="0"/>
              <a:t>pickStronger</a:t>
            </a:r>
            <a:r>
              <a:rPr lang="en-US" sz="2000" dirty="0" smtClean="0"/>
              <a:t>(Annihilator a) {</a:t>
            </a:r>
          </a:p>
          <a:p>
            <a:r>
              <a:rPr lang="en-US" sz="2000" dirty="0" smtClean="0"/>
              <a:t>    if (?) { // something that always is symmetric!</a:t>
            </a:r>
          </a:p>
          <a:p>
            <a:r>
              <a:rPr lang="en-US" sz="2000" dirty="0" smtClean="0"/>
              <a:t>         return </a:t>
            </a:r>
            <a:r>
              <a:rPr lang="en-US" sz="2000" dirty="0" err="1" smtClean="0"/>
              <a:t>a.pickStronger</a:t>
            </a:r>
            <a:r>
              <a:rPr lang="en-US" sz="2000" dirty="0" smtClean="0"/>
              <a:t>(this);</a:t>
            </a:r>
          </a:p>
          <a:p>
            <a:r>
              <a:rPr lang="en-US" sz="2000" dirty="0" smtClean="0"/>
              <a:t>    } else {</a:t>
            </a:r>
          </a:p>
          <a:p>
            <a:r>
              <a:rPr lang="en-US" sz="2000" dirty="0" smtClean="0"/>
              <a:t>       … // normal body of </a:t>
            </a:r>
            <a:r>
              <a:rPr lang="en-US" sz="2000" dirty="0" err="1" smtClean="0"/>
              <a:t>pickStronger</a:t>
            </a:r>
            <a:endParaRPr lang="en-US" sz="2000" dirty="0" smtClean="0"/>
          </a:p>
          <a:p>
            <a:r>
              <a:rPr lang="en-US" sz="2000" dirty="0" smtClean="0"/>
              <a:t>    }</a:t>
            </a:r>
          </a:p>
          <a:p>
            <a:r>
              <a:rPr lang="en-US" sz="2000" dirty="0" smtClean="0"/>
              <a:t>}</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(Sort-Of) Solution</a:t>
            </a:r>
            <a:endParaRPr lang="en-US" dirty="0"/>
          </a:p>
        </p:txBody>
      </p:sp>
      <p:sp>
        <p:nvSpPr>
          <p:cNvPr id="3" name="Content Placeholder 2"/>
          <p:cNvSpPr>
            <a:spLocks noGrp="1"/>
          </p:cNvSpPr>
          <p:nvPr>
            <p:ph idx="1"/>
          </p:nvPr>
        </p:nvSpPr>
        <p:spPr/>
        <p:txBody>
          <a:bodyPr/>
          <a:lstStyle/>
          <a:p>
            <a:pPr>
              <a:buNone/>
            </a:pPr>
            <a:r>
              <a:rPr lang="en-US" b="1" dirty="0" smtClean="0"/>
              <a:t>Static methods: </a:t>
            </a:r>
          </a:p>
          <a:p>
            <a:pPr>
              <a:buNone/>
            </a:pPr>
            <a:r>
              <a:rPr lang="en-US" b="1" dirty="0" smtClean="0"/>
              <a:t>	</a:t>
            </a:r>
            <a:r>
              <a:rPr lang="en-US" dirty="0" smtClean="0"/>
              <a:t>method associated with Class, not Object</a:t>
            </a:r>
            <a:endParaRPr lang="en-US" b="1" dirty="0"/>
          </a:p>
        </p:txBody>
      </p:sp>
      <p:sp>
        <p:nvSpPr>
          <p:cNvPr id="4" name="Rectangle 3"/>
          <p:cNvSpPr/>
          <p:nvPr/>
        </p:nvSpPr>
        <p:spPr>
          <a:xfrm>
            <a:off x="1066800" y="3124200"/>
            <a:ext cx="6404317" cy="923330"/>
          </a:xfrm>
          <a:prstGeom prst="rect">
            <a:avLst/>
          </a:prstGeom>
        </p:spPr>
        <p:txBody>
          <a:bodyPr wrap="none">
            <a:spAutoFit/>
          </a:bodyPr>
          <a:lstStyle/>
          <a:p>
            <a:r>
              <a:rPr lang="en-US" b="1" dirty="0" smtClean="0"/>
              <a:t>static public</a:t>
            </a:r>
            <a:r>
              <a:rPr lang="en-US" dirty="0" smtClean="0"/>
              <a:t> Annihilator </a:t>
            </a:r>
            <a:r>
              <a:rPr lang="en-US" dirty="0" err="1" smtClean="0"/>
              <a:t>pickStronger</a:t>
            </a:r>
            <a:r>
              <a:rPr lang="en-US" dirty="0" smtClean="0"/>
              <a:t>(Annihilator a, </a:t>
            </a:r>
            <a:r>
              <a:rPr lang="en-US" dirty="0" err="1" smtClean="0"/>
              <a:t>Annihlator</a:t>
            </a:r>
            <a:r>
              <a:rPr lang="en-US" dirty="0" smtClean="0"/>
              <a:t> b) {</a:t>
            </a:r>
          </a:p>
          <a:p>
            <a:r>
              <a:rPr lang="en-US" dirty="0" smtClean="0"/>
              <a:t>   …</a:t>
            </a:r>
          </a:p>
          <a:p>
            <a:r>
              <a:rPr lang="en-US" dirty="0" smtClean="0"/>
              <a:t>}</a:t>
            </a:r>
          </a:p>
        </p:txBody>
      </p:sp>
      <p:sp>
        <p:nvSpPr>
          <p:cNvPr id="5" name="TextBox 4"/>
          <p:cNvSpPr txBox="1"/>
          <p:nvPr/>
        </p:nvSpPr>
        <p:spPr>
          <a:xfrm>
            <a:off x="1738116" y="4269089"/>
            <a:ext cx="4803174" cy="400110"/>
          </a:xfrm>
          <a:prstGeom prst="rect">
            <a:avLst/>
          </a:prstGeom>
          <a:noFill/>
        </p:spPr>
        <p:txBody>
          <a:bodyPr wrap="none" rtlCol="0">
            <a:spAutoFit/>
          </a:bodyPr>
          <a:lstStyle/>
          <a:p>
            <a:r>
              <a:rPr lang="en-US" sz="2000" dirty="0" smtClean="0"/>
              <a:t>Does this solve the problem with </a:t>
            </a:r>
            <a:r>
              <a:rPr lang="en-US" sz="2000" dirty="0" err="1" smtClean="0"/>
              <a:t>subtyping</a:t>
            </a:r>
            <a:r>
              <a:rPr lang="en-US" sz="2000" dirty="0" smtClean="0"/>
              <a:t>?</a:t>
            </a:r>
            <a:endParaRPr lang="en-US" sz="2000" dirty="0"/>
          </a:p>
        </p:txBody>
      </p:sp>
      <p:sp>
        <p:nvSpPr>
          <p:cNvPr id="6" name="TextBox 5"/>
          <p:cNvSpPr txBox="1"/>
          <p:nvPr/>
        </p:nvSpPr>
        <p:spPr>
          <a:xfrm>
            <a:off x="3574473" y="4869873"/>
            <a:ext cx="3581400" cy="923330"/>
          </a:xfrm>
          <a:prstGeom prst="rect">
            <a:avLst/>
          </a:prstGeom>
          <a:noFill/>
        </p:spPr>
        <p:txBody>
          <a:bodyPr wrap="square" rtlCol="0">
            <a:spAutoFit/>
          </a:bodyPr>
          <a:lstStyle/>
          <a:p>
            <a:r>
              <a:rPr lang="en-US" dirty="0" err="1" smtClean="0"/>
              <a:t>Annihilator.pickStronger</a:t>
            </a:r>
            <a:r>
              <a:rPr lang="en-US" dirty="0" smtClean="0"/>
              <a:t>(a, b);</a:t>
            </a:r>
          </a:p>
          <a:p>
            <a:r>
              <a:rPr lang="en-US" dirty="0" err="1" smtClean="0"/>
              <a:t>a.pickStronger</a:t>
            </a:r>
            <a:r>
              <a:rPr lang="en-US" dirty="0" smtClean="0"/>
              <a:t>(a, b);</a:t>
            </a:r>
          </a:p>
          <a:p>
            <a:r>
              <a:rPr lang="en-US" dirty="0" err="1" smtClean="0"/>
              <a:t>b.pickStronger</a:t>
            </a:r>
            <a:r>
              <a:rPr lang="en-US" dirty="0" smtClean="0"/>
              <a:t>(a, b);</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4063" y="456605"/>
            <a:ext cx="7264820" cy="923330"/>
          </a:xfrm>
          <a:prstGeom prst="rect">
            <a:avLst/>
          </a:prstGeom>
        </p:spPr>
        <p:txBody>
          <a:bodyPr wrap="square">
            <a:spAutoFit/>
          </a:bodyPr>
          <a:lstStyle/>
          <a:p>
            <a:pPr lvl="0"/>
            <a:r>
              <a:rPr lang="en-US" dirty="0" smtClean="0">
                <a:latin typeface="Cambria" pitchFamily="18" charset="0"/>
              </a:rPr>
              <a:t>4(c). (3.7 / 5) </a:t>
            </a:r>
            <a:r>
              <a:rPr lang="en-US" dirty="0" err="1" smtClean="0">
                <a:latin typeface="Cambria" pitchFamily="18" charset="0"/>
              </a:rPr>
              <a:t>Simula</a:t>
            </a:r>
            <a:r>
              <a:rPr lang="en-US" dirty="0" smtClean="0">
                <a:latin typeface="Cambria" pitchFamily="18" charset="0"/>
              </a:rPr>
              <a:t> “treated built-in and user-defined types non-uniformly. Objects of user-defined types had to reside in the heap, but objects of built-in type could be in either the stack or the heap.” </a:t>
            </a:r>
            <a:endParaRPr lang="en-US" dirty="0">
              <a:latin typeface="Cambria" pitchFamily="18" charset="0"/>
            </a:endParaRPr>
          </a:p>
        </p:txBody>
      </p:sp>
      <p:sp>
        <p:nvSpPr>
          <p:cNvPr id="5" name="TextBox 4"/>
          <p:cNvSpPr txBox="1"/>
          <p:nvPr/>
        </p:nvSpPr>
        <p:spPr>
          <a:xfrm>
            <a:off x="757592" y="2005130"/>
            <a:ext cx="7583551" cy="461665"/>
          </a:xfrm>
          <a:prstGeom prst="rect">
            <a:avLst/>
          </a:prstGeom>
          <a:noFill/>
        </p:spPr>
        <p:txBody>
          <a:bodyPr wrap="none" rtlCol="0">
            <a:spAutoFit/>
          </a:bodyPr>
          <a:lstStyle/>
          <a:p>
            <a:r>
              <a:rPr lang="en-US" sz="2400" dirty="0" smtClean="0"/>
              <a:t>Java still treats primitive types and Object types differently!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Recap</a:t>
            </a:r>
            <a:endParaRPr lang="en-US" dirty="0"/>
          </a:p>
        </p:txBody>
      </p:sp>
      <p:sp>
        <p:nvSpPr>
          <p:cNvPr id="3" name="Content Placeholder 2"/>
          <p:cNvSpPr>
            <a:spLocks noGrp="1"/>
          </p:cNvSpPr>
          <p:nvPr>
            <p:ph idx="1"/>
          </p:nvPr>
        </p:nvSpPr>
        <p:spPr>
          <a:xfrm>
            <a:off x="457200" y="1426389"/>
            <a:ext cx="8229600" cy="4525963"/>
          </a:xfrm>
        </p:spPr>
        <p:txBody>
          <a:bodyPr/>
          <a:lstStyle/>
          <a:p>
            <a:r>
              <a:rPr lang="en-US" dirty="0" smtClean="0"/>
              <a:t>Exam questions meant to test:</a:t>
            </a:r>
          </a:p>
          <a:p>
            <a:pPr lvl="1"/>
            <a:r>
              <a:rPr lang="en-US" dirty="0" smtClean="0"/>
              <a:t>Do you understand </a:t>
            </a:r>
            <a:r>
              <a:rPr lang="en-US" b="1" dirty="0" smtClean="0"/>
              <a:t>specifications</a:t>
            </a:r>
            <a:r>
              <a:rPr lang="en-US" dirty="0" smtClean="0"/>
              <a:t> and how to reason about procedures and data types</a:t>
            </a:r>
          </a:p>
          <a:p>
            <a:pPr lvl="1"/>
            <a:r>
              <a:rPr lang="en-US" dirty="0" smtClean="0"/>
              <a:t>Do you understand </a:t>
            </a:r>
            <a:r>
              <a:rPr lang="en-US" b="1" dirty="0" err="1" smtClean="0"/>
              <a:t>subtyping</a:t>
            </a:r>
            <a:r>
              <a:rPr lang="en-US" dirty="0" smtClean="0"/>
              <a:t> and </a:t>
            </a:r>
            <a:r>
              <a:rPr lang="en-US" b="1" dirty="0" smtClean="0"/>
              <a:t>inheritance</a:t>
            </a:r>
          </a:p>
          <a:p>
            <a:pPr lvl="1"/>
            <a:r>
              <a:rPr lang="en-US" dirty="0" smtClean="0"/>
              <a:t>Do you understand </a:t>
            </a:r>
            <a:r>
              <a:rPr lang="en-US" b="1" dirty="0" smtClean="0"/>
              <a:t>concurrency </a:t>
            </a:r>
            <a:r>
              <a:rPr lang="en-US" dirty="0" smtClean="0"/>
              <a:t>(locks, race conditions, deadlocks)</a:t>
            </a:r>
          </a:p>
          <a:p>
            <a:pPr lvl="1"/>
            <a:r>
              <a:rPr lang="en-US" dirty="0" smtClean="0"/>
              <a:t>Do you understand tradeoffs between </a:t>
            </a:r>
            <a:r>
              <a:rPr lang="en-US" b="1" dirty="0" smtClean="0"/>
              <a:t>expressiveness</a:t>
            </a:r>
            <a:r>
              <a:rPr lang="en-US" dirty="0" smtClean="0"/>
              <a:t> and </a:t>
            </a:r>
            <a:r>
              <a:rPr lang="en-US" b="1" dirty="0" smtClean="0"/>
              <a:t>truthiness</a:t>
            </a:r>
            <a:endParaRPr lang="en-US" b="1" dirty="0"/>
          </a:p>
        </p:txBody>
      </p:sp>
      <p:sp>
        <p:nvSpPr>
          <p:cNvPr id="4" name="TextBox 3"/>
          <p:cNvSpPr txBox="1"/>
          <p:nvPr/>
        </p:nvSpPr>
        <p:spPr>
          <a:xfrm>
            <a:off x="381000" y="5334000"/>
            <a:ext cx="82296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smtClean="0"/>
              <a:t>Your oral final exam will give you one last chance to convince me the answer to all these questions is “Yes”.  Some of the questions will probably be based directly on things from this exam.</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1701590" y="216004"/>
          <a:ext cx="6104614" cy="2819400"/>
        </p:xfrm>
        <a:graphic>
          <a:graphicData uri="http://schemas.openxmlformats.org/presentationml/2006/ole">
            <p:oleObj spid="_x0000_s1025" name="Slide" r:id="rId3" imgW="4747313" imgH="2191501" progId="PowerPoint.Slide.12">
              <p:embed/>
            </p:oleObj>
          </a:graphicData>
        </a:graphic>
      </p:graphicFrame>
      <p:sp>
        <p:nvSpPr>
          <p:cNvPr id="6" name="TextBox 5"/>
          <p:cNvSpPr txBox="1"/>
          <p:nvPr/>
        </p:nvSpPr>
        <p:spPr>
          <a:xfrm rot="16200000">
            <a:off x="166657" y="1175634"/>
            <a:ext cx="1484702" cy="523220"/>
          </a:xfrm>
          <a:prstGeom prst="rect">
            <a:avLst/>
          </a:prstGeom>
          <a:noFill/>
        </p:spPr>
        <p:txBody>
          <a:bodyPr wrap="none" rtlCol="0">
            <a:spAutoFit/>
          </a:bodyPr>
          <a:lstStyle/>
          <a:p>
            <a:r>
              <a:rPr lang="en-US" sz="2800" b="1" dirty="0" smtClean="0"/>
              <a:t>Design A</a:t>
            </a:r>
            <a:endParaRPr lang="en-US" sz="2800" b="1"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7" name="Object 3"/>
          <p:cNvGraphicFramePr>
            <a:graphicFrameLocks noChangeAspect="1"/>
          </p:cNvGraphicFramePr>
          <p:nvPr/>
        </p:nvGraphicFramePr>
        <p:xfrm>
          <a:off x="1602089" y="3155687"/>
          <a:ext cx="6694377" cy="2558289"/>
        </p:xfrm>
        <a:graphic>
          <a:graphicData uri="http://schemas.openxmlformats.org/presentationml/2006/ole">
            <p:oleObj spid="_x0000_s1027" name="Slide" r:id="rId4" imgW="5597750" imgH="2165587" progId="PowerPoint.Slide.12">
              <p:embed/>
            </p:oleObj>
          </a:graphicData>
        </a:graphic>
      </p:graphicFrame>
      <p:sp>
        <p:nvSpPr>
          <p:cNvPr id="11" name="TextBox 10"/>
          <p:cNvSpPr txBox="1"/>
          <p:nvPr/>
        </p:nvSpPr>
        <p:spPr>
          <a:xfrm rot="16200000">
            <a:off x="289274" y="4062141"/>
            <a:ext cx="1468672" cy="523220"/>
          </a:xfrm>
          <a:prstGeom prst="rect">
            <a:avLst/>
          </a:prstGeom>
          <a:noFill/>
        </p:spPr>
        <p:txBody>
          <a:bodyPr wrap="none" rtlCol="0">
            <a:spAutoFit/>
          </a:bodyPr>
          <a:lstStyle/>
          <a:p>
            <a:r>
              <a:rPr lang="en-US" sz="2800" b="1" dirty="0" smtClean="0"/>
              <a:t>Design B</a:t>
            </a:r>
            <a:endParaRPr lang="en-US" sz="2800" b="1" dirty="0"/>
          </a:p>
        </p:txBody>
      </p:sp>
      <p:sp>
        <p:nvSpPr>
          <p:cNvPr id="1031" name="Rectangle 7"/>
          <p:cNvSpPr>
            <a:spLocks noChangeArrowheads="1"/>
          </p:cNvSpPr>
          <p:nvPr/>
        </p:nvSpPr>
        <p:spPr bwMode="auto">
          <a:xfrm>
            <a:off x="675095" y="5671447"/>
            <a:ext cx="7772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 (Average 3.9/5) Describe one clear advantage of Design A over Design B.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(b) (Average 4.5/5) Describe one clear advantage of Design B over Design 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Parenthesizing Question</a:t>
            </a:r>
            <a:endParaRPr lang="en-US" dirty="0"/>
          </a:p>
        </p:txBody>
      </p:sp>
      <p:sp>
        <p:nvSpPr>
          <p:cNvPr id="3" name="Content Placeholder 2"/>
          <p:cNvSpPr>
            <a:spLocks noGrp="1"/>
          </p:cNvSpPr>
          <p:nvPr>
            <p:ph idx="1"/>
          </p:nvPr>
        </p:nvSpPr>
        <p:spPr>
          <a:xfrm>
            <a:off x="457200" y="1600201"/>
            <a:ext cx="8229600" cy="2286000"/>
          </a:xfrm>
        </p:spPr>
        <p:txBody>
          <a:bodyPr/>
          <a:lstStyle/>
          <a:p>
            <a:pPr>
              <a:buNone/>
            </a:pPr>
            <a:r>
              <a:rPr lang="en-US" dirty="0" smtClean="0"/>
              <a:t>	Given an arithmetic expression involving addition, subtraction, and multiplication of natural numbers, add parentheses to maximize the </a:t>
            </a:r>
            <a:r>
              <a:rPr lang="en-US" b="1" dirty="0" smtClean="0"/>
              <a:t>value</a:t>
            </a:r>
            <a:r>
              <a:rPr lang="en-US" dirty="0" smtClean="0"/>
              <a:t> of the expression.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534400" cy="2087562"/>
          </a:xfrm>
        </p:spPr>
        <p:txBody>
          <a:bodyPr>
            <a:normAutofit fontScale="90000"/>
          </a:bodyPr>
          <a:lstStyle/>
          <a:p>
            <a:r>
              <a:rPr lang="en-US" dirty="0" smtClean="0"/>
              <a:t>In general, what are possible </a:t>
            </a:r>
            <a:r>
              <a:rPr lang="en-US" b="1" dirty="0" smtClean="0"/>
              <a:t>advantages</a:t>
            </a:r>
            <a:r>
              <a:rPr lang="en-US" dirty="0" smtClean="0"/>
              <a:t> of one design over another?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533400" y="838200"/>
          <a:ext cx="4124739" cy="1905000"/>
        </p:xfrm>
        <a:graphic>
          <a:graphicData uri="http://schemas.openxmlformats.org/presentationml/2006/ole">
            <p:oleObj spid="_x0000_s60418" name="Slide" r:id="rId3" imgW="4747313" imgH="2191501" progId="PowerPoint.Slide.12">
              <p:embed/>
            </p:oleObj>
          </a:graphicData>
        </a:graphic>
      </p:graphicFrame>
      <p:sp>
        <p:nvSpPr>
          <p:cNvPr id="6" name="TextBox 5"/>
          <p:cNvSpPr txBox="1"/>
          <p:nvPr/>
        </p:nvSpPr>
        <p:spPr>
          <a:xfrm>
            <a:off x="2438400" y="228600"/>
            <a:ext cx="1484702" cy="523220"/>
          </a:xfrm>
          <a:prstGeom prst="rect">
            <a:avLst/>
          </a:prstGeom>
          <a:noFill/>
        </p:spPr>
        <p:txBody>
          <a:bodyPr wrap="none" rtlCol="0">
            <a:spAutoFit/>
          </a:bodyPr>
          <a:lstStyle/>
          <a:p>
            <a:r>
              <a:rPr lang="en-US" sz="2800" b="1" dirty="0" smtClean="0"/>
              <a:t>Design A</a:t>
            </a:r>
            <a:endParaRPr lang="en-US" sz="2800" b="1"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7" name="Object 3"/>
          <p:cNvGraphicFramePr>
            <a:graphicFrameLocks noChangeAspect="1"/>
          </p:cNvGraphicFramePr>
          <p:nvPr/>
        </p:nvGraphicFramePr>
        <p:xfrm>
          <a:off x="4800600" y="1066800"/>
          <a:ext cx="4189111" cy="1600889"/>
        </p:xfrm>
        <a:graphic>
          <a:graphicData uri="http://schemas.openxmlformats.org/presentationml/2006/ole">
            <p:oleObj spid="_x0000_s60419" name="Slide" r:id="rId4" imgW="5597750" imgH="2165587" progId="PowerPoint.Slide.12">
              <p:embed/>
            </p:oleObj>
          </a:graphicData>
        </a:graphic>
      </p:graphicFrame>
      <p:sp>
        <p:nvSpPr>
          <p:cNvPr id="11" name="TextBox 10"/>
          <p:cNvSpPr txBox="1"/>
          <p:nvPr/>
        </p:nvSpPr>
        <p:spPr>
          <a:xfrm>
            <a:off x="5715000" y="304800"/>
            <a:ext cx="1468672" cy="523220"/>
          </a:xfrm>
          <a:prstGeom prst="rect">
            <a:avLst/>
          </a:prstGeom>
          <a:noFill/>
        </p:spPr>
        <p:txBody>
          <a:bodyPr wrap="none" rtlCol="0">
            <a:spAutoFit/>
          </a:bodyPr>
          <a:lstStyle/>
          <a:p>
            <a:r>
              <a:rPr lang="en-US" sz="2800" b="1" dirty="0" smtClean="0"/>
              <a:t>Design B</a:t>
            </a:r>
            <a:endParaRPr lang="en-US"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4" name="Object 4"/>
          <p:cNvGraphicFramePr>
            <a:graphicFrameLocks noChangeAspect="1"/>
          </p:cNvGraphicFramePr>
          <p:nvPr/>
        </p:nvGraphicFramePr>
        <p:xfrm>
          <a:off x="565404" y="2438400"/>
          <a:ext cx="8578596" cy="3962400"/>
        </p:xfrm>
        <a:graphic>
          <a:graphicData uri="http://schemas.openxmlformats.org/presentationml/2006/ole">
            <p:oleObj spid="_x0000_s61444" name="Slide" r:id="rId3" imgW="4747157" imgH="2191501" progId="PowerPoint.Slide.12">
              <p:embed/>
            </p:oleObj>
          </a:graphicData>
        </a:graphic>
      </p:graphicFrame>
      <p:sp>
        <p:nvSpPr>
          <p:cNvPr id="61441" name="Rectangle 1"/>
          <p:cNvSpPr>
            <a:spLocks noChangeArrowheads="1"/>
          </p:cNvSpPr>
          <p:nvPr/>
        </p:nvSpPr>
        <p:spPr bwMode="auto">
          <a:xfrm>
            <a:off x="619676" y="313239"/>
            <a:ext cx="765400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 (Average</a:t>
            </a:r>
            <a:r>
              <a:rPr kumimoji="0" lang="en-US" sz="1400" b="0" i="0" u="none" strike="noStrike" cap="none" normalizeH="0" dirty="0" smtClean="0">
                <a:ln>
                  <a:noFill/>
                </a:ln>
                <a:solidFill>
                  <a:schemeClr val="tx1"/>
                </a:solidFill>
                <a:effectLst/>
                <a:latin typeface="Cambria" pitchFamily="18" charset="0"/>
                <a:ea typeface="Times New Roman" pitchFamily="18" charset="0"/>
                <a:cs typeface="Times New Roman" pitchFamily="18" charset="0"/>
              </a:rPr>
              <a:t> 7.7/10) </a:t>
            </a:r>
            <a:r>
              <a:rPr kumimoji="0" lang="en-US" sz="1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Draw a better design than either Design A or Design B, and explain clearly why your design is better.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1442" name="Object 2"/>
          <p:cNvGraphicFramePr>
            <a:graphicFrameLocks noChangeAspect="1"/>
          </p:cNvGraphicFramePr>
          <p:nvPr/>
        </p:nvGraphicFramePr>
        <p:xfrm>
          <a:off x="457200" y="914400"/>
          <a:ext cx="4124325" cy="1905000"/>
        </p:xfrm>
        <a:graphic>
          <a:graphicData uri="http://schemas.openxmlformats.org/presentationml/2006/ole">
            <p:oleObj spid="_x0000_s61442" name="Slide" r:id="rId4" imgW="4747313" imgH="2191501" progId="PowerPoint.Slide.12">
              <p:embed/>
            </p:oleObj>
          </a:graphicData>
        </a:graphic>
      </p:graphicFrame>
      <p:graphicFrame>
        <p:nvGraphicFramePr>
          <p:cNvPr id="61443" name="Object 3"/>
          <p:cNvGraphicFramePr>
            <a:graphicFrameLocks noChangeAspect="1"/>
          </p:cNvGraphicFramePr>
          <p:nvPr/>
        </p:nvGraphicFramePr>
        <p:xfrm>
          <a:off x="4724400" y="1143000"/>
          <a:ext cx="4189413" cy="1600200"/>
        </p:xfrm>
        <a:graphic>
          <a:graphicData uri="http://schemas.openxmlformats.org/presentationml/2006/ole">
            <p:oleObj spid="_x0000_s61443" name="Slide" r:id="rId5" imgW="5597750" imgH="2165587" progId="PowerPoint.Slide.12">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377126" y="524382"/>
            <a:ext cx="838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2(a).</a:t>
            </a:r>
            <a:r>
              <a:rPr kumimoji="0" lang="en-US" sz="1600" b="0" i="0" u="none" strike="noStrike" cap="none" normalizeH="0" dirty="0" smtClean="0">
                <a:ln>
                  <a:noFill/>
                </a:ln>
                <a:solidFill>
                  <a:schemeClr val="tx1"/>
                </a:solidFill>
                <a:effectLst/>
                <a:latin typeface="Cambria" pitchFamily="18" charset="0"/>
                <a:ea typeface="Times New Roman" pitchFamily="18" charset="0"/>
                <a:cs typeface="Times New Roman" pitchFamily="18" charset="0"/>
              </a:rPr>
              <a:t> (4.2 / 5) </a:t>
            </a:r>
            <a:r>
              <a:rPr kumimoji="0" lang="en-US" sz="16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Does the implementation of the </a:t>
            </a:r>
            <a:r>
              <a:rPr kumimoji="0" lang="en-US" sz="1600" b="0" i="0"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Annihlator</a:t>
            </a:r>
            <a:r>
              <a:rPr kumimoji="0" lang="en-US" sz="16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destroy</a:t>
            </a:r>
            <a:r>
              <a:rPr kumimoji="0" lang="en-US" sz="16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method satisfy its specification?  Your answer should either explain clearly why it does not, or use precise reasoning to argue why it does.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81000" y="1665610"/>
            <a:ext cx="8458200" cy="3970318"/>
          </a:xfrm>
          <a:prstGeom prst="rect">
            <a:avLst/>
          </a:prstGeom>
        </p:spPr>
        <p:txBody>
          <a:bodyPr wrap="square">
            <a:spAutoFit/>
          </a:bodyPr>
          <a:lstStyle/>
          <a:p>
            <a:r>
              <a:rPr lang="en-US" dirty="0" smtClean="0"/>
              <a:t>public class Annihilator {</a:t>
            </a:r>
          </a:p>
          <a:p>
            <a:r>
              <a:rPr lang="en-US" dirty="0" smtClean="0"/>
              <a:t>   // OVERVIEW: An Annihilator is a mutable object that can kill and be killed by other  </a:t>
            </a:r>
          </a:p>
          <a:p>
            <a:r>
              <a:rPr lang="en-US" dirty="0" smtClean="0"/>
              <a:t>   //    objects.  A typical Annihilator is state where state is either Alive, Dying, or Dead.  </a:t>
            </a:r>
          </a:p>
          <a:p>
            <a:endParaRPr lang="en-US" dirty="0" smtClean="0"/>
          </a:p>
          <a:p>
            <a:r>
              <a:rPr lang="en-US" dirty="0" smtClean="0"/>
              <a:t>   private </a:t>
            </a:r>
            <a:r>
              <a:rPr lang="en-US" dirty="0" err="1" smtClean="0"/>
              <a:t>int</a:t>
            </a:r>
            <a:r>
              <a:rPr lang="en-US" dirty="0" smtClean="0"/>
              <a:t> state;</a:t>
            </a:r>
          </a:p>
          <a:p>
            <a:r>
              <a:rPr lang="en-US" dirty="0" smtClean="0"/>
              <a:t>   // A.F.(c): if </a:t>
            </a:r>
            <a:r>
              <a:rPr lang="en-US" dirty="0" err="1" smtClean="0"/>
              <a:t>c.state</a:t>
            </a:r>
            <a:r>
              <a:rPr lang="en-US" dirty="0" smtClean="0"/>
              <a:t> = 2, Alive; if </a:t>
            </a:r>
            <a:r>
              <a:rPr lang="en-US" dirty="0" err="1" smtClean="0"/>
              <a:t>c.state</a:t>
            </a:r>
            <a:r>
              <a:rPr lang="en-US" dirty="0" smtClean="0"/>
              <a:t> = 1, Dying; if </a:t>
            </a:r>
            <a:r>
              <a:rPr lang="en-US" dirty="0" err="1" smtClean="0"/>
              <a:t>c.state</a:t>
            </a:r>
            <a:r>
              <a:rPr lang="en-US" dirty="0" smtClean="0"/>
              <a:t> = 0, Dead.</a:t>
            </a:r>
          </a:p>
          <a:p>
            <a:r>
              <a:rPr lang="en-US" dirty="0" smtClean="0"/>
              <a:t>   // </a:t>
            </a:r>
            <a:r>
              <a:rPr lang="en-US" dirty="0" err="1" smtClean="0"/>
              <a:t>RepInvariant</a:t>
            </a:r>
            <a:r>
              <a:rPr lang="en-US" dirty="0" smtClean="0"/>
              <a:t>(c): 0 &lt;= c &lt;= 2</a:t>
            </a:r>
          </a:p>
          <a:p>
            <a:endParaRPr lang="en-US" dirty="0" smtClean="0"/>
          </a:p>
          <a:p>
            <a:r>
              <a:rPr lang="en-US" b="1" dirty="0" smtClean="0"/>
              <a:t>   public</a:t>
            </a:r>
            <a:r>
              <a:rPr lang="en-US" dirty="0" smtClean="0"/>
              <a:t> </a:t>
            </a:r>
            <a:r>
              <a:rPr lang="en-US" b="1" dirty="0" smtClean="0"/>
              <a:t>void</a:t>
            </a:r>
            <a:r>
              <a:rPr lang="en-US" dirty="0" smtClean="0"/>
              <a:t> destroy(Annihilator a) </a:t>
            </a:r>
          </a:p>
          <a:p>
            <a:r>
              <a:rPr lang="en-US" dirty="0" smtClean="0"/>
              <a:t>      // REQUIRES: a == Dying</a:t>
            </a:r>
          </a:p>
          <a:p>
            <a:r>
              <a:rPr lang="en-US" dirty="0" smtClean="0"/>
              <a:t>      // MODIFIES: a</a:t>
            </a:r>
          </a:p>
          <a:p>
            <a:r>
              <a:rPr lang="en-US" dirty="0" smtClean="0"/>
              <a:t>      // EFFECTS: </a:t>
            </a:r>
            <a:r>
              <a:rPr lang="en-US" dirty="0" err="1" smtClean="0"/>
              <a:t>a_post</a:t>
            </a:r>
            <a:r>
              <a:rPr lang="en-US" dirty="0" smtClean="0"/>
              <a:t> = Dead</a:t>
            </a:r>
          </a:p>
          <a:p>
            <a:r>
              <a:rPr lang="en-US" dirty="0" smtClean="0"/>
              <a:t>   { </a:t>
            </a:r>
            <a:r>
              <a:rPr lang="en-US" dirty="0" err="1" smtClean="0"/>
              <a:t>a.state</a:t>
            </a:r>
            <a:r>
              <a:rPr lang="en-US" dirty="0" smtClean="0"/>
              <a:t> = </a:t>
            </a:r>
            <a:r>
              <a:rPr lang="en-US" dirty="0" err="1" smtClean="0"/>
              <a:t>a.state</a:t>
            </a:r>
            <a:r>
              <a:rPr lang="en-US" dirty="0" smtClean="0"/>
              <a:t> - 1; }</a:t>
            </a:r>
          </a:p>
          <a:p>
            <a:endParaRPr lang="en-US" dirty="0"/>
          </a:p>
        </p:txBody>
      </p:sp>
      <p:sp>
        <p:nvSpPr>
          <p:cNvPr id="6" name="Rectangle 5"/>
          <p:cNvSpPr/>
          <p:nvPr/>
        </p:nvSpPr>
        <p:spPr>
          <a:xfrm>
            <a:off x="533400" y="3352800"/>
            <a:ext cx="3048000" cy="381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738700" y="4177776"/>
            <a:ext cx="2813102" cy="3035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3000"/>
                                        <p:tgtEl>
                                          <p:spTgt spid="7"/>
                                        </p:tgtEl>
                                        <p:attrNameLst>
                                          <p:attrName>ppt_w</p:attrName>
                                        </p:attrNameLst>
                                      </p:cBhvr>
                                      <p:tavLst>
                                        <p:tav tm="0">
                                          <p:val>
                                            <p:strVal val="ppt_w"/>
                                          </p:val>
                                        </p:tav>
                                        <p:tav tm="100000">
                                          <p:val>
                                            <p:fltVal val="0"/>
                                          </p:val>
                                        </p:tav>
                                      </p:tavLst>
                                    </p:anim>
                                    <p:anim calcmode="lin" valueType="num">
                                      <p:cBhvr>
                                        <p:cTn id="7" dur="3000"/>
                                        <p:tgtEl>
                                          <p:spTgt spid="7"/>
                                        </p:tgtEl>
                                        <p:attrNameLst>
                                          <p:attrName>ppt_h</p:attrName>
                                        </p:attrNameLst>
                                      </p:cBhvr>
                                      <p:tavLst>
                                        <p:tav tm="0">
                                          <p:val>
                                            <p:strVal val="ppt_h"/>
                                          </p:val>
                                        </p:tav>
                                        <p:tav tm="100000">
                                          <p:val>
                                            <p:fltVal val="0"/>
                                          </p:val>
                                        </p:tav>
                                      </p:tavLst>
                                    </p:anim>
                                    <p:animEffect transition="out" filter="fade">
                                      <p:cBhvr>
                                        <p:cTn id="8" dur="3000"/>
                                        <p:tgtEl>
                                          <p:spTgt spid="7"/>
                                        </p:tgtEl>
                                      </p:cBhvr>
                                    </p:animEffect>
                                    <p:set>
                                      <p:cBhvr>
                                        <p:cTn id="9" dur="1" fill="hold">
                                          <p:stCondLst>
                                            <p:cond delay="2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3000"/>
                                        <p:tgtEl>
                                          <p:spTgt spid="6"/>
                                        </p:tgtEl>
                                        <p:attrNameLst>
                                          <p:attrName>ppt_w</p:attrName>
                                        </p:attrNameLst>
                                      </p:cBhvr>
                                      <p:tavLst>
                                        <p:tav tm="0">
                                          <p:val>
                                            <p:strVal val="ppt_w"/>
                                          </p:val>
                                        </p:tav>
                                        <p:tav tm="100000">
                                          <p:val>
                                            <p:fltVal val="0"/>
                                          </p:val>
                                        </p:tav>
                                      </p:tavLst>
                                    </p:anim>
                                    <p:anim calcmode="lin" valueType="num">
                                      <p:cBhvr>
                                        <p:cTn id="14" dur="3000"/>
                                        <p:tgtEl>
                                          <p:spTgt spid="6"/>
                                        </p:tgtEl>
                                        <p:attrNameLst>
                                          <p:attrName>ppt_h</p:attrName>
                                        </p:attrNameLst>
                                      </p:cBhvr>
                                      <p:tavLst>
                                        <p:tav tm="0">
                                          <p:val>
                                            <p:strVal val="ppt_h"/>
                                          </p:val>
                                        </p:tav>
                                        <p:tav tm="100000">
                                          <p:val>
                                            <p:fltVal val="0"/>
                                          </p:val>
                                        </p:tav>
                                      </p:tavLst>
                                    </p:anim>
                                    <p:animEffect transition="out" filter="fade">
                                      <p:cBhvr>
                                        <p:cTn id="15" dur="3000"/>
                                        <p:tgtEl>
                                          <p:spTgt spid="6"/>
                                        </p:tgtEl>
                                      </p:cBhvr>
                                    </p:animEffect>
                                    <p:set>
                                      <p:cBhvr>
                                        <p:cTn id="16"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377126" y="647494"/>
            <a:ext cx="838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16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2(b).</a:t>
            </a:r>
            <a:r>
              <a:rPr kumimoji="0" lang="en-US" sz="1600" b="0" i="0" u="none" strike="noStrike" cap="none" normalizeH="0" dirty="0" smtClean="0">
                <a:ln>
                  <a:noFill/>
                </a:ln>
                <a:solidFill>
                  <a:schemeClr val="tx1"/>
                </a:solidFill>
                <a:effectLst/>
                <a:latin typeface="Cambria" pitchFamily="18" charset="0"/>
                <a:ea typeface="Times New Roman" pitchFamily="18" charset="0"/>
                <a:cs typeface="Times New Roman" pitchFamily="18" charset="0"/>
              </a:rPr>
              <a:t> (3.9 / 5) </a:t>
            </a:r>
            <a:r>
              <a:rPr lang="en-US" sz="1600" dirty="0" smtClean="0">
                <a:latin typeface="Cambria" pitchFamily="18" charset="0"/>
              </a:rPr>
              <a:t>Does the Obliterator </a:t>
            </a:r>
            <a:r>
              <a:rPr lang="en-US" sz="1600" b="1" dirty="0" smtClean="0">
                <a:latin typeface="Cambria" pitchFamily="18" charset="0"/>
              </a:rPr>
              <a:t>destroy</a:t>
            </a:r>
            <a:r>
              <a:rPr lang="en-US" sz="1600" dirty="0" smtClean="0">
                <a:latin typeface="Cambria" pitchFamily="18" charset="0"/>
              </a:rPr>
              <a:t> method satisfy the substitution principle?  A good answer will include a clear and convincing argument supporting your answer.</a:t>
            </a:r>
          </a:p>
        </p:txBody>
      </p:sp>
      <p:sp>
        <p:nvSpPr>
          <p:cNvPr id="5" name="Rectangle 4"/>
          <p:cNvSpPr/>
          <p:nvPr/>
        </p:nvSpPr>
        <p:spPr>
          <a:xfrm>
            <a:off x="457200" y="1219200"/>
            <a:ext cx="8458200" cy="2862322"/>
          </a:xfrm>
          <a:prstGeom prst="rect">
            <a:avLst/>
          </a:prstGeom>
        </p:spPr>
        <p:txBody>
          <a:bodyPr wrap="square">
            <a:spAutoFit/>
          </a:bodyPr>
          <a:lstStyle/>
          <a:p>
            <a:r>
              <a:rPr lang="en-US" dirty="0" smtClean="0"/>
              <a:t>public class Annihilator {</a:t>
            </a:r>
          </a:p>
          <a:p>
            <a:r>
              <a:rPr lang="en-US" dirty="0" smtClean="0"/>
              <a:t>   // OVERVIEW: An Annihilator is a mutable object that can kill and be killed by other  </a:t>
            </a:r>
          </a:p>
          <a:p>
            <a:r>
              <a:rPr lang="en-US" dirty="0" smtClean="0"/>
              <a:t>   //    objects.  A typical Annihilator is state where state is either Alive, Dying, or Dead.  </a:t>
            </a:r>
          </a:p>
          <a:p>
            <a:endParaRPr lang="en-US" dirty="0" smtClean="0"/>
          </a:p>
          <a:p>
            <a:r>
              <a:rPr lang="en-US" b="1" dirty="0" smtClean="0"/>
              <a:t>   public</a:t>
            </a:r>
            <a:r>
              <a:rPr lang="en-US" dirty="0" smtClean="0"/>
              <a:t> </a:t>
            </a:r>
            <a:r>
              <a:rPr lang="en-US" b="1" dirty="0" smtClean="0"/>
              <a:t>void</a:t>
            </a:r>
            <a:r>
              <a:rPr lang="en-US" dirty="0" smtClean="0"/>
              <a:t> destroy(Annihilator a) </a:t>
            </a:r>
          </a:p>
          <a:p>
            <a:r>
              <a:rPr lang="en-US" dirty="0" smtClean="0"/>
              <a:t>      // REQUIRES: a == Dying</a:t>
            </a:r>
          </a:p>
          <a:p>
            <a:r>
              <a:rPr lang="en-US" dirty="0" smtClean="0"/>
              <a:t>      // MODIFIES: a</a:t>
            </a:r>
          </a:p>
          <a:p>
            <a:r>
              <a:rPr lang="en-US" dirty="0" smtClean="0"/>
              <a:t>      // EFFECTS: </a:t>
            </a:r>
            <a:r>
              <a:rPr lang="en-US" dirty="0" err="1" smtClean="0"/>
              <a:t>a_post</a:t>
            </a:r>
            <a:r>
              <a:rPr lang="en-US" dirty="0" smtClean="0"/>
              <a:t> = Dead</a:t>
            </a:r>
          </a:p>
          <a:p>
            <a:r>
              <a:rPr lang="en-US" dirty="0" smtClean="0"/>
              <a:t>   …</a:t>
            </a:r>
          </a:p>
          <a:p>
            <a:r>
              <a:rPr lang="en-US" dirty="0" smtClean="0"/>
              <a:t>}</a:t>
            </a:r>
            <a:endParaRPr lang="en-US" dirty="0"/>
          </a:p>
        </p:txBody>
      </p:sp>
      <p:sp>
        <p:nvSpPr>
          <p:cNvPr id="8" name="TextBox 7"/>
          <p:cNvSpPr txBox="1"/>
          <p:nvPr/>
        </p:nvSpPr>
        <p:spPr>
          <a:xfrm>
            <a:off x="609600" y="4267200"/>
            <a:ext cx="4370171" cy="2308324"/>
          </a:xfrm>
          <a:prstGeom prst="rect">
            <a:avLst/>
          </a:prstGeom>
          <a:noFill/>
        </p:spPr>
        <p:txBody>
          <a:bodyPr wrap="none" rtlCol="0">
            <a:spAutoFit/>
          </a:bodyPr>
          <a:lstStyle/>
          <a:p>
            <a:r>
              <a:rPr lang="en-US" b="1" dirty="0" smtClean="0"/>
              <a:t>public class</a:t>
            </a:r>
            <a:r>
              <a:rPr lang="en-US" dirty="0" smtClean="0"/>
              <a:t> Obliterator </a:t>
            </a:r>
            <a:r>
              <a:rPr lang="en-US" b="1" dirty="0" smtClean="0"/>
              <a:t>extends</a:t>
            </a:r>
            <a:r>
              <a:rPr lang="en-US" dirty="0" smtClean="0"/>
              <a:t> Annihilator {</a:t>
            </a:r>
          </a:p>
          <a:p>
            <a:r>
              <a:rPr lang="en-US" dirty="0" smtClean="0"/>
              <a:t>   @Override</a:t>
            </a:r>
          </a:p>
          <a:p>
            <a:r>
              <a:rPr lang="en-US" dirty="0" smtClean="0"/>
              <a:t>   </a:t>
            </a:r>
            <a:r>
              <a:rPr lang="en-US" b="1" dirty="0" smtClean="0"/>
              <a:t>public</a:t>
            </a:r>
            <a:r>
              <a:rPr lang="en-US" dirty="0" smtClean="0"/>
              <a:t> </a:t>
            </a:r>
            <a:r>
              <a:rPr lang="en-US" b="1" dirty="0" smtClean="0"/>
              <a:t>void</a:t>
            </a:r>
            <a:r>
              <a:rPr lang="en-US" dirty="0" smtClean="0"/>
              <a:t> destroy(Annihilator a) </a:t>
            </a:r>
          </a:p>
          <a:p>
            <a:r>
              <a:rPr lang="en-US" dirty="0" smtClean="0"/>
              <a:t>   // REQUIRES: a != Dead </a:t>
            </a:r>
          </a:p>
          <a:p>
            <a:r>
              <a:rPr lang="en-US" dirty="0" smtClean="0"/>
              <a:t>   // MODIFIES: a</a:t>
            </a:r>
          </a:p>
          <a:p>
            <a:r>
              <a:rPr lang="en-US" dirty="0" smtClean="0"/>
              <a:t>   // EFFECTS: </a:t>
            </a:r>
            <a:r>
              <a:rPr lang="en-US" dirty="0" err="1" smtClean="0"/>
              <a:t>a_post</a:t>
            </a:r>
            <a:r>
              <a:rPr lang="en-US" dirty="0" smtClean="0"/>
              <a:t> = Dead.</a:t>
            </a:r>
          </a:p>
          <a:p>
            <a:r>
              <a:rPr lang="en-US" dirty="0" smtClean="0"/>
              <a:t>   …</a:t>
            </a:r>
          </a:p>
          <a:p>
            <a:r>
              <a:rPr lang="en-US" dirty="0" smtClean="0"/>
              <a:t>}</a:t>
            </a:r>
          </a:p>
        </p:txBody>
      </p:sp>
      <p:sp>
        <p:nvSpPr>
          <p:cNvPr id="9" name="TextBox 8"/>
          <p:cNvSpPr txBox="1"/>
          <p:nvPr/>
        </p:nvSpPr>
        <p:spPr>
          <a:xfrm>
            <a:off x="5284880" y="5773567"/>
            <a:ext cx="3355149"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Can we really answer this without</a:t>
            </a:r>
          </a:p>
          <a:p>
            <a:r>
              <a:rPr lang="en-US" dirty="0" smtClean="0"/>
              <a:t>an Overview spec for Obliterator?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4780" y="421951"/>
            <a:ext cx="8456940" cy="5632311"/>
          </a:xfrm>
          <a:prstGeom prst="rect">
            <a:avLst/>
          </a:prstGeom>
        </p:spPr>
        <p:txBody>
          <a:bodyPr wrap="square">
            <a:spAutoFit/>
          </a:bodyPr>
          <a:lstStyle/>
          <a:p>
            <a:r>
              <a:rPr lang="en-US" dirty="0" smtClean="0">
                <a:latin typeface="Cambria" pitchFamily="18" charset="0"/>
              </a:rPr>
              <a:t>2(c) (2.5 / 5) Suppose an Obliterator is always stronger than an Annihilator, so we override the Obliterator </a:t>
            </a:r>
            <a:r>
              <a:rPr lang="en-US" dirty="0" err="1" smtClean="0">
                <a:latin typeface="Cambria" pitchFamily="18" charset="0"/>
              </a:rPr>
              <a:t>pickStronger</a:t>
            </a:r>
            <a:r>
              <a:rPr lang="en-US" dirty="0" smtClean="0">
                <a:latin typeface="Cambria" pitchFamily="18" charset="0"/>
              </a:rPr>
              <a:t> method as:</a:t>
            </a:r>
          </a:p>
          <a:p>
            <a:endParaRPr lang="en-US" dirty="0" smtClean="0"/>
          </a:p>
          <a:p>
            <a:r>
              <a:rPr lang="en-US" dirty="0" smtClean="0"/>
              <a:t>   @Override</a:t>
            </a:r>
          </a:p>
          <a:p>
            <a:r>
              <a:rPr lang="en-US" dirty="0" smtClean="0"/>
              <a:t>   public Obliterator </a:t>
            </a:r>
            <a:r>
              <a:rPr lang="en-US" dirty="0" err="1" smtClean="0"/>
              <a:t>pickStronger</a:t>
            </a:r>
            <a:r>
              <a:rPr lang="en-US" dirty="0" smtClean="0"/>
              <a:t>(Annihilator a) </a:t>
            </a:r>
          </a:p>
          <a:p>
            <a:r>
              <a:rPr lang="en-US" dirty="0" smtClean="0"/>
              <a:t>      // EFFECTS: If a is not an Obliterator, returns this.  Otherwise, returns</a:t>
            </a:r>
          </a:p>
          <a:p>
            <a:r>
              <a:rPr lang="en-US" dirty="0" smtClean="0"/>
              <a:t>      //    the stronger of this and a (or either one if they are equally strong), </a:t>
            </a:r>
          </a:p>
          <a:p>
            <a:r>
              <a:rPr lang="en-US" dirty="0" smtClean="0"/>
              <a:t>     //     where Alive is stronger than Dying which is stronger than Dead.</a:t>
            </a:r>
          </a:p>
          <a:p>
            <a:r>
              <a:rPr lang="en-US" dirty="0" smtClean="0"/>
              <a:t>   {</a:t>
            </a:r>
          </a:p>
          <a:p>
            <a:r>
              <a:rPr lang="en-US" dirty="0" smtClean="0"/>
              <a:t>      if (a </a:t>
            </a:r>
            <a:r>
              <a:rPr lang="en-US" dirty="0" err="1" smtClean="0"/>
              <a:t>instanceof</a:t>
            </a:r>
            <a:r>
              <a:rPr lang="en-US" dirty="0" smtClean="0"/>
              <a:t> Obliterator) {</a:t>
            </a:r>
          </a:p>
          <a:p>
            <a:r>
              <a:rPr lang="en-US" dirty="0" smtClean="0"/>
              <a:t>         if (</a:t>
            </a:r>
            <a:r>
              <a:rPr lang="en-US" dirty="0" err="1" smtClean="0"/>
              <a:t>isAlive</a:t>
            </a:r>
            <a:r>
              <a:rPr lang="en-US" dirty="0" smtClean="0"/>
              <a:t>() || (</a:t>
            </a:r>
            <a:r>
              <a:rPr lang="en-US" dirty="0" err="1" smtClean="0"/>
              <a:t>isDying</a:t>
            </a:r>
            <a:r>
              <a:rPr lang="en-US" dirty="0" smtClean="0"/>
              <a:t>() &amp;&amp; !</a:t>
            </a:r>
            <a:r>
              <a:rPr lang="en-US" dirty="0" err="1" smtClean="0"/>
              <a:t>a.isAlive</a:t>
            </a:r>
            <a:r>
              <a:rPr lang="en-US" dirty="0" smtClean="0"/>
              <a:t>())) {  return this; } </a:t>
            </a:r>
          </a:p>
          <a:p>
            <a:r>
              <a:rPr lang="en-US" dirty="0" smtClean="0"/>
              <a:t>         else { return (Obliterator) a; }</a:t>
            </a:r>
          </a:p>
          <a:p>
            <a:r>
              <a:rPr lang="en-US" dirty="0" smtClean="0"/>
              <a:t>      } else {</a:t>
            </a:r>
          </a:p>
          <a:p>
            <a:r>
              <a:rPr lang="en-US" dirty="0" smtClean="0"/>
              <a:t>         return this;</a:t>
            </a:r>
          </a:p>
          <a:p>
            <a:r>
              <a:rPr lang="en-US" dirty="0" smtClean="0"/>
              <a:t>      }</a:t>
            </a:r>
          </a:p>
          <a:p>
            <a:r>
              <a:rPr lang="en-US" dirty="0" smtClean="0"/>
              <a:t>   }</a:t>
            </a:r>
          </a:p>
          <a:p>
            <a:endParaRPr lang="en-US" dirty="0" smtClean="0"/>
          </a:p>
          <a:p>
            <a:r>
              <a:rPr lang="en-US" dirty="0" smtClean="0">
                <a:latin typeface="Cambria" pitchFamily="18" charset="0"/>
              </a:rPr>
              <a:t>Note that </a:t>
            </a:r>
            <a:r>
              <a:rPr lang="en-US" b="1" dirty="0" smtClean="0">
                <a:latin typeface="Cambria" pitchFamily="18" charset="0"/>
              </a:rPr>
              <a:t>we have not provided a specification for the Annihilator </a:t>
            </a:r>
            <a:r>
              <a:rPr lang="en-US" b="1" dirty="0" err="1" smtClean="0">
                <a:latin typeface="Cambria" pitchFamily="18" charset="0"/>
              </a:rPr>
              <a:t>pickStrong</a:t>
            </a:r>
            <a:r>
              <a:rPr lang="en-US" b="1" dirty="0" smtClean="0">
                <a:latin typeface="Cambria" pitchFamily="18" charset="0"/>
              </a:rPr>
              <a:t> method</a:t>
            </a:r>
            <a:r>
              <a:rPr lang="en-US" dirty="0" smtClean="0">
                <a:latin typeface="Cambria" pitchFamily="18" charset="0"/>
              </a:rPr>
              <a:t>.  </a:t>
            </a:r>
            <a:r>
              <a:rPr lang="en-US" b="1" i="1" dirty="0" smtClean="0">
                <a:latin typeface="Cambria" pitchFamily="18" charset="0"/>
              </a:rPr>
              <a:t>Could</a:t>
            </a:r>
            <a:r>
              <a:rPr lang="en-US" b="1" dirty="0" smtClean="0">
                <a:latin typeface="Cambria" pitchFamily="18" charset="0"/>
              </a:rPr>
              <a:t> the Obliterator </a:t>
            </a:r>
            <a:r>
              <a:rPr lang="en-US" b="1" dirty="0" err="1" smtClean="0">
                <a:latin typeface="Cambria" pitchFamily="18" charset="0"/>
              </a:rPr>
              <a:t>pickStrong</a:t>
            </a:r>
            <a:r>
              <a:rPr lang="en-US" b="1" dirty="0" smtClean="0">
                <a:latin typeface="Cambria" pitchFamily="18" charset="0"/>
              </a:rPr>
              <a:t> method satisfy the substitution principle?</a:t>
            </a:r>
            <a:r>
              <a:rPr lang="en-US" dirty="0" smtClean="0">
                <a:latin typeface="Cambria" pitchFamily="18" charset="0"/>
              </a:rPr>
              <a:t>  </a:t>
            </a:r>
            <a:endParaRPr lang="en-US" dirty="0">
              <a:latin typeface="Cambria" pitchFamily="18" charset="0"/>
            </a:endParaRPr>
          </a:p>
        </p:txBody>
      </p:sp>
      <p:sp>
        <p:nvSpPr>
          <p:cNvPr id="8" name="TextBox 7"/>
          <p:cNvSpPr txBox="1"/>
          <p:nvPr/>
        </p:nvSpPr>
        <p:spPr>
          <a:xfrm>
            <a:off x="4211782" y="3534169"/>
            <a:ext cx="4438907" cy="1477328"/>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Easiest answer:</a:t>
            </a:r>
          </a:p>
          <a:p>
            <a:r>
              <a:rPr lang="en-US" b="1" dirty="0" smtClean="0"/>
              <a:t>public Annihilator </a:t>
            </a:r>
            <a:r>
              <a:rPr lang="en-US" b="1" dirty="0" err="1" smtClean="0"/>
              <a:t>pickStronger</a:t>
            </a:r>
            <a:r>
              <a:rPr lang="en-US" b="1" dirty="0" smtClean="0"/>
              <a:t>(Annihilator)</a:t>
            </a:r>
          </a:p>
          <a:p>
            <a:r>
              <a:rPr lang="en-US" b="1" dirty="0" smtClean="0"/>
              <a:t>   // REQUIRES: true</a:t>
            </a:r>
          </a:p>
          <a:p>
            <a:r>
              <a:rPr lang="en-US" b="1" dirty="0" smtClean="0"/>
              <a:t>   // MODIFIES: anything </a:t>
            </a:r>
            <a:r>
              <a:rPr lang="en-US" dirty="0" smtClean="0"/>
              <a:t>(</a:t>
            </a:r>
            <a:r>
              <a:rPr lang="en-US" b="1" dirty="0" smtClean="0"/>
              <a:t>nothing</a:t>
            </a:r>
            <a:r>
              <a:rPr lang="en-US" dirty="0" smtClean="0"/>
              <a:t> works too)</a:t>
            </a:r>
          </a:p>
          <a:p>
            <a:r>
              <a:rPr lang="en-US" b="1" dirty="0" smtClean="0"/>
              <a:t>   // ENSURES: nothing</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7588</TotalTime>
  <Words>2667</Words>
  <Application>Microsoft Office PowerPoint</Application>
  <PresentationFormat>On-screen Show (4:3)</PresentationFormat>
  <Paragraphs>353</Paragraphs>
  <Slides>32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Slide</vt:lpstr>
      <vt:lpstr>Class 27: Exam 2</vt:lpstr>
      <vt:lpstr>Menu</vt:lpstr>
      <vt:lpstr>Slide 3</vt:lpstr>
      <vt:lpstr>In general, what are possible advantages of one design over another?</vt:lpstr>
      <vt:lpstr>Slide 5</vt:lpstr>
      <vt:lpstr>Slide 6</vt:lpstr>
      <vt:lpstr>Slide 7</vt:lpstr>
      <vt:lpstr>Slide 8</vt:lpstr>
      <vt:lpstr>Slide 9</vt:lpstr>
      <vt:lpstr>Slide 10</vt:lpstr>
      <vt:lpstr>Slide 11</vt:lpstr>
      <vt:lpstr>Best Idea (Jiamin Chen)</vt:lpstr>
      <vt:lpstr>Almost Works</vt:lpstr>
      <vt:lpstr>Slide 14</vt:lpstr>
      <vt:lpstr>Slide 15</vt:lpstr>
      <vt:lpstr>Locks, Threads, and Objects</vt:lpstr>
      <vt:lpstr>Possible Answer #1</vt:lpstr>
      <vt:lpstr>Wrong Answer #2</vt:lpstr>
      <vt:lpstr>Wrong Answer #3</vt:lpstr>
      <vt:lpstr>(Almost) Correct Answer</vt:lpstr>
      <vt:lpstr>Correct Answer?</vt:lpstr>
      <vt:lpstr>Fully Correct Answer</vt:lpstr>
      <vt:lpstr>Slide 23</vt:lpstr>
      <vt:lpstr>Slide 24</vt:lpstr>
      <vt:lpstr>Slide 25</vt:lpstr>
      <vt:lpstr>Slide 26</vt:lpstr>
      <vt:lpstr>Java (Sort-Of) Solution</vt:lpstr>
      <vt:lpstr>Slide 28</vt:lpstr>
      <vt:lpstr>Exam Recap</vt:lpstr>
      <vt:lpstr>Parenthesizing Question</vt:lpstr>
      <vt:lpstr>Slide 31</vt:lpstr>
      <vt:lpstr>Slide 32</vt:lpstr>
    </vt:vector>
  </TitlesOfParts>
  <Company>Dept. of Computer Science, University of Virginia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evans</dc:creator>
  <cp:lastModifiedBy>David Evans</cp:lastModifiedBy>
  <cp:revision>313</cp:revision>
  <dcterms:created xsi:type="dcterms:W3CDTF">2010-10-28T14:30:43Z</dcterms:created>
  <dcterms:modified xsi:type="dcterms:W3CDTF">2010-12-03T21:14:55Z</dcterms:modified>
</cp:coreProperties>
</file>