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95" r:id="rId3"/>
    <p:sldId id="326" r:id="rId4"/>
    <p:sldId id="327" r:id="rId5"/>
    <p:sldId id="328" r:id="rId6"/>
    <p:sldId id="329" r:id="rId7"/>
    <p:sldId id="331" r:id="rId8"/>
    <p:sldId id="333" r:id="rId9"/>
    <p:sldId id="330" r:id="rId10"/>
    <p:sldId id="334" r:id="rId11"/>
    <p:sldId id="335" r:id="rId12"/>
    <p:sldId id="336" r:id="rId13"/>
    <p:sldId id="323" r:id="rId14"/>
    <p:sldId id="324" r:id="rId15"/>
    <p:sldId id="3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C87A42B-B9F0-4CE1-9FCF-CA3FEC59B485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105F3A8-2BF4-49FF-AD20-5795E9F4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AEEB-2088-407F-871B-FD8DA282BD4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2171" y="4837125"/>
            <a:ext cx="2388394" cy="1071563"/>
          </a:xfrm>
          <a:noFill/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Fall 2010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FFFF00"/>
                </a:solidFill>
              </a:rPr>
              <a:t>UVa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David Evans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199" y="99500"/>
            <a:ext cx="21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cs2220: Engineering Software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550" y="838200"/>
            <a:ext cx="2083850" cy="3733800"/>
          </a:xfrm>
          <a:noFill/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Class 28:</a:t>
            </a:r>
            <a:br>
              <a:rPr lang="en-US" sz="4000" dirty="0" smtClean="0">
                <a:solidFill>
                  <a:srgbClr val="FFFF00"/>
                </a:solidFill>
                <a:latin typeface="+mn-lt"/>
              </a:rPr>
            </a:br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Past and Future</a:t>
            </a:r>
            <a:endParaRPr lang="en-US" sz="4000" b="1" dirty="0" smtClean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Project Demos/Presentations</a:t>
            </a:r>
            <a:r>
              <a:rPr lang="en-US" dirty="0" smtClean="0"/>
              <a:t>: Tuesday, 7 December (last class) </a:t>
            </a:r>
          </a:p>
          <a:p>
            <a:r>
              <a:rPr lang="en-US" b="1" dirty="0" smtClean="0"/>
              <a:t>Project Final Reports and Teammate Assessments</a:t>
            </a:r>
            <a:r>
              <a:rPr lang="en-US" dirty="0" smtClean="0"/>
              <a:t>: 11:59pm, Friday, 10 December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Like all good presentations, your presentation should </a:t>
            </a:r>
            <a:r>
              <a:rPr lang="en-US" i="1" dirty="0" smtClean="0"/>
              <a:t>tell a story</a:t>
            </a:r>
            <a:r>
              <a:rPr lang="en-US" dirty="0" smtClean="0"/>
              <a:t> not </a:t>
            </a:r>
            <a:r>
              <a:rPr lang="en-US" i="1" dirty="0" smtClean="0"/>
              <a:t>convey a list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Find a way to present a coherent and compelling story, not just list what you have done!</a:t>
            </a:r>
          </a:p>
          <a:p>
            <a:pPr lvl="1"/>
            <a:r>
              <a:rPr lang="en-US" dirty="0" smtClean="0"/>
              <a:t>Provide a clear motivation for the software you have built, explain what problem it solves, and show how someone would use it to solve that problem. </a:t>
            </a:r>
          </a:p>
          <a:p>
            <a:r>
              <a:rPr lang="en-US" dirty="0" smtClean="0"/>
              <a:t>Your presentation should be </a:t>
            </a:r>
            <a:r>
              <a:rPr lang="en-US" b="1" i="1" dirty="0" smtClean="0"/>
              <a:t>prepared</a:t>
            </a:r>
            <a:r>
              <a:rPr lang="en-US" dirty="0" smtClean="0"/>
              <a:t>. There should be a plan for how you will use your time effectively to get the main points across well and how to fit in what you say with your demo.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867400"/>
            <a:ext cx="420339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Up to 10 minutes per team.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Due by 11:59pm Friday, 10 December</a:t>
            </a:r>
          </a:p>
          <a:p>
            <a:r>
              <a:rPr lang="en-US" b="1" dirty="0" smtClean="0"/>
              <a:t>Zip file</a:t>
            </a:r>
            <a:r>
              <a:rPr lang="en-US" dirty="0" smtClean="0"/>
              <a:t> containing all of your code</a:t>
            </a:r>
          </a:p>
          <a:p>
            <a:r>
              <a:rPr lang="en-US" dirty="0" smtClean="0"/>
              <a:t>A single </a:t>
            </a:r>
            <a:r>
              <a:rPr lang="en-US" b="1" dirty="0" smtClean="0"/>
              <a:t>PDF file</a:t>
            </a:r>
            <a:r>
              <a:rPr lang="en-US" dirty="0" smtClean="0"/>
              <a:t> or </a:t>
            </a:r>
            <a:r>
              <a:rPr lang="en-US" b="1" dirty="0" smtClean="0"/>
              <a:t>paper document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 updated description of your project idea. </a:t>
            </a:r>
          </a:p>
          <a:p>
            <a:pPr lvl="1"/>
            <a:r>
              <a:rPr lang="en-US" dirty="0" smtClean="0"/>
              <a:t>An updated design document. </a:t>
            </a:r>
          </a:p>
          <a:p>
            <a:pPr lvl="1"/>
            <a:r>
              <a:rPr lang="en-US" dirty="0" smtClean="0"/>
              <a:t>A description of your testing strategy, </a:t>
            </a:r>
          </a:p>
          <a:p>
            <a:pPr lvl="1"/>
            <a:r>
              <a:rPr lang="en-US" dirty="0" smtClean="0"/>
              <a:t>An explanation of what is working and what problems remain. For the problems, explain as much as you understand what the problem is.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772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If you do an </a:t>
            </a:r>
            <a:r>
              <a:rPr lang="en-US" sz="2000" b="1" dirty="0" smtClean="0"/>
              <a:t>excellent project presentation</a:t>
            </a:r>
            <a:r>
              <a:rPr lang="en-US" sz="2000" dirty="0" smtClean="0"/>
              <a:t> Tuesday (including a working demo of your project) your team </a:t>
            </a:r>
            <a:r>
              <a:rPr lang="en-US" sz="2000" b="1" dirty="0" smtClean="0"/>
              <a:t>does not need to submit a project report!</a:t>
            </a:r>
            <a:r>
              <a:rPr lang="en-US" sz="2000" dirty="0" smtClean="0"/>
              <a:t>  (You will be notified shortly after class Tuesday.)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Parenthesizing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Given an arithmetic expression involving addition, subtraction, and multiplication of natural numbers, add parentheses to maximize the </a:t>
            </a:r>
            <a:r>
              <a:rPr lang="en-US" b="1" dirty="0" smtClean="0"/>
              <a:t>value</a:t>
            </a:r>
            <a:r>
              <a:rPr lang="en-US" dirty="0" smtClean="0"/>
              <a:t> of the expression.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Word Course Summary</a:t>
            </a:r>
          </a:p>
          <a:p>
            <a:r>
              <a:rPr lang="en-US" dirty="0" smtClean="0"/>
              <a:t>Is this a Computer Science course?</a:t>
            </a:r>
          </a:p>
          <a:p>
            <a:r>
              <a:rPr lang="en-US" dirty="0" smtClean="0"/>
              <a:t>Presentations Tuesday</a:t>
            </a:r>
          </a:p>
          <a:p>
            <a:r>
              <a:rPr lang="en-US" dirty="0" smtClean="0"/>
              <a:t>Parenthesizing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One Word Course Summary?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Abstraction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846513" y="6491287"/>
            <a:ext cx="52974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Adapted from Gerard </a:t>
            </a:r>
            <a:r>
              <a:rPr lang="en-US" sz="1800" dirty="0" err="1"/>
              <a:t>Holzmann’s</a:t>
            </a:r>
            <a:r>
              <a:rPr lang="en-US" sz="1800" dirty="0"/>
              <a:t> FSE Slides</a:t>
            </a:r>
          </a:p>
        </p:txBody>
      </p:sp>
      <p:pic>
        <p:nvPicPr>
          <p:cNvPr id="79877" name="Picture 5" descr="mappamun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75454" y="1101146"/>
            <a:ext cx="5058998" cy="499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in cs2220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363663"/>
            <a:ext cx="8358187" cy="503396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Abstraction by Specification</a:t>
            </a:r>
          </a:p>
          <a:p>
            <a:pPr lvl="1">
              <a:buNone/>
            </a:pPr>
            <a:r>
              <a:rPr lang="en-US" sz="2000" dirty="0" smtClean="0"/>
              <a:t>Abstract away </a:t>
            </a:r>
            <a:r>
              <a:rPr lang="en-US" sz="2000" i="1" dirty="0" smtClean="0"/>
              <a:t>how</a:t>
            </a:r>
            <a:r>
              <a:rPr lang="en-US" sz="2000" dirty="0" smtClean="0"/>
              <a:t> by saying </a:t>
            </a:r>
            <a:r>
              <a:rPr lang="en-US" sz="2000" i="1" dirty="0" smtClean="0"/>
              <a:t>what </a:t>
            </a:r>
            <a:r>
              <a:rPr lang="en-US" sz="2000" dirty="0" smtClean="0"/>
              <a:t>a procedure does</a:t>
            </a:r>
            <a:endParaRPr lang="en-US" sz="2000" i="1" dirty="0" smtClean="0"/>
          </a:p>
          <a:p>
            <a:pPr>
              <a:buNone/>
            </a:pPr>
            <a:r>
              <a:rPr lang="en-US" sz="2400" b="1" dirty="0" smtClean="0"/>
              <a:t>Procedural Abstraction</a:t>
            </a:r>
          </a:p>
          <a:p>
            <a:pPr lvl="1">
              <a:buNone/>
            </a:pPr>
            <a:r>
              <a:rPr lang="en-US" sz="2000" dirty="0" smtClean="0"/>
              <a:t>Abstract away specific </a:t>
            </a:r>
            <a:r>
              <a:rPr lang="en-US" sz="2000" i="1" dirty="0" smtClean="0"/>
              <a:t>inputs</a:t>
            </a:r>
            <a:r>
              <a:rPr lang="en-US" sz="2000" dirty="0" smtClean="0"/>
              <a:t> from </a:t>
            </a:r>
            <a:r>
              <a:rPr lang="en-US" sz="2000" i="1" dirty="0" smtClean="0"/>
              <a:t>what</a:t>
            </a:r>
            <a:r>
              <a:rPr lang="en-US" sz="2000" dirty="0" smtClean="0"/>
              <a:t> is done</a:t>
            </a:r>
          </a:p>
          <a:p>
            <a:pPr>
              <a:buNone/>
            </a:pPr>
            <a:r>
              <a:rPr lang="en-US" sz="2400" b="1" dirty="0" smtClean="0"/>
              <a:t>Data Abstraction</a:t>
            </a:r>
          </a:p>
          <a:p>
            <a:pPr lvl="1">
              <a:buNone/>
            </a:pPr>
            <a:r>
              <a:rPr lang="en-US" sz="2000" dirty="0" smtClean="0"/>
              <a:t>Abstract away </a:t>
            </a:r>
            <a:r>
              <a:rPr lang="en-US" sz="2000" i="1" dirty="0" smtClean="0"/>
              <a:t>representation </a:t>
            </a:r>
            <a:r>
              <a:rPr lang="en-US" sz="2000" dirty="0" smtClean="0"/>
              <a:t>details by specifying what you can do with something</a:t>
            </a:r>
          </a:p>
          <a:p>
            <a:pPr>
              <a:buNone/>
            </a:pPr>
            <a:r>
              <a:rPr lang="en-US" sz="2400" b="1" dirty="0" err="1" smtClean="0"/>
              <a:t>Subtyping</a:t>
            </a:r>
            <a:endParaRPr lang="en-US" sz="2400" b="1" dirty="0" smtClean="0"/>
          </a:p>
          <a:p>
            <a:pPr lvl="1">
              <a:buNone/>
            </a:pPr>
            <a:r>
              <a:rPr lang="en-US" sz="2000" dirty="0" smtClean="0"/>
              <a:t>Abstract away actual type details by allowing many types to be used in the same way</a:t>
            </a:r>
          </a:p>
          <a:p>
            <a:pPr>
              <a:buNone/>
            </a:pPr>
            <a:r>
              <a:rPr lang="en-US" sz="2400" b="1" dirty="0" smtClean="0"/>
              <a:t>Concurrency</a:t>
            </a:r>
            <a:r>
              <a:rPr lang="en-US" sz="2400" dirty="0" smtClean="0"/>
              <a:t> Abstraction</a:t>
            </a:r>
          </a:p>
          <a:p>
            <a:pPr lvl="1">
              <a:buNone/>
            </a:pPr>
            <a:r>
              <a:rPr lang="en-US" sz="2000" dirty="0" smtClean="0"/>
              <a:t>Abstract away (some) </a:t>
            </a:r>
            <a:r>
              <a:rPr lang="en-US" sz="2000" i="1" dirty="0" smtClean="0"/>
              <a:t>when </a:t>
            </a:r>
            <a:r>
              <a:rPr lang="en-US" sz="2000" dirty="0" smtClean="0"/>
              <a:t>details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73152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Is cs2220 a </a:t>
            </a:r>
            <a:r>
              <a:rPr lang="en-US" sz="6600" i="1" dirty="0" smtClean="0"/>
              <a:t>Computer Science</a:t>
            </a:r>
            <a:r>
              <a:rPr lang="en-US" sz="6600" dirty="0" smtClean="0"/>
              <a:t> course?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457200"/>
          <a:ext cx="7239000" cy="5427270"/>
        </p:xfrm>
        <a:graphic>
          <a:graphicData uri="http://schemas.openxmlformats.org/presentationml/2006/ole">
            <p:oleObj spid="_x0000_s2050" name="Slide" r:id="rId3" imgW="4350922" imgH="3262957" progId="PowerPoint.Slide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7000" y="60198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cs1120 Class 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457200"/>
          <a:ext cx="7239000" cy="5427270"/>
        </p:xfrm>
        <a:graphic>
          <a:graphicData uri="http://schemas.openxmlformats.org/presentationml/2006/ole">
            <p:oleObj spid="_x0000_s3074" name="Slide" r:id="rId3" imgW="4350922" imgH="3262957" progId="PowerPoint.Slide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7000" y="60198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cs1120 Class 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My Estimate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14800" y="2590800"/>
            <a:ext cx="34290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cs2220</a:t>
            </a:r>
            <a:endParaRPr lang="en-US" sz="6000" dirty="0"/>
          </a:p>
        </p:txBody>
      </p:sp>
      <p:sp>
        <p:nvSpPr>
          <p:cNvPr id="7" name="Oval 6"/>
          <p:cNvSpPr/>
          <p:nvPr/>
        </p:nvSpPr>
        <p:spPr>
          <a:xfrm rot="1267998">
            <a:off x="-434201" y="-285456"/>
            <a:ext cx="5729243" cy="6056276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Computer Science</a:t>
            </a:r>
            <a:endParaRPr lang="en-US" sz="5400" dirty="0"/>
          </a:p>
        </p:txBody>
      </p:sp>
      <p:sp>
        <p:nvSpPr>
          <p:cNvPr id="8" name="Oval 7"/>
          <p:cNvSpPr/>
          <p:nvPr/>
        </p:nvSpPr>
        <p:spPr>
          <a:xfrm>
            <a:off x="1371600" y="3124200"/>
            <a:ext cx="6858000" cy="3429000"/>
          </a:xfrm>
          <a:prstGeom prst="ellipse">
            <a:avLst/>
          </a:prstGeom>
          <a:solidFill>
            <a:schemeClr val="accent6">
              <a:lumMod val="75000"/>
              <a:alpha val="25098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Software Engineering</a:t>
            </a:r>
            <a:endParaRPr lang="en-US" sz="5400" dirty="0"/>
          </a:p>
        </p:txBody>
      </p:sp>
      <p:sp>
        <p:nvSpPr>
          <p:cNvPr id="9" name="Oval 8"/>
          <p:cNvSpPr/>
          <p:nvPr/>
        </p:nvSpPr>
        <p:spPr>
          <a:xfrm rot="1267998">
            <a:off x="2865963" y="-95211"/>
            <a:ext cx="5629827" cy="3706515"/>
          </a:xfrm>
          <a:prstGeom prst="ellipse">
            <a:avLst/>
          </a:prstGeom>
          <a:solidFill>
            <a:srgbClr val="C00000">
              <a:alpha val="25098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Programming Languages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48954" y="352571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Donuts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385538" y="3675186"/>
            <a:ext cx="404448" cy="549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10688</TotalTime>
  <Words>374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Slide</vt:lpstr>
      <vt:lpstr>Class 28: Past and Future</vt:lpstr>
      <vt:lpstr>Menu</vt:lpstr>
      <vt:lpstr>One Word Course Summary?</vt:lpstr>
      <vt:lpstr>Abstraction</vt:lpstr>
      <vt:lpstr>Abstraction in cs2220</vt:lpstr>
      <vt:lpstr>Is cs2220 a Computer Science course?</vt:lpstr>
      <vt:lpstr>Slide 7</vt:lpstr>
      <vt:lpstr>Slide 8</vt:lpstr>
      <vt:lpstr>My Estimate</vt:lpstr>
      <vt:lpstr>Project Deliverables</vt:lpstr>
      <vt:lpstr>Project Presentations</vt:lpstr>
      <vt:lpstr>Project Reports</vt:lpstr>
      <vt:lpstr>Parenthesizing Question</vt:lpstr>
      <vt:lpstr>Slide 14</vt:lpstr>
      <vt:lpstr>Slide 15</vt:lpstr>
    </vt:vector>
  </TitlesOfParts>
  <Company>Dept. of Computer Science, 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evans</dc:creator>
  <cp:lastModifiedBy>David Evans</cp:lastModifiedBy>
  <cp:revision>395</cp:revision>
  <dcterms:created xsi:type="dcterms:W3CDTF">2010-10-28T14:30:43Z</dcterms:created>
  <dcterms:modified xsi:type="dcterms:W3CDTF">2010-12-03T21:14:09Z</dcterms:modified>
</cp:coreProperties>
</file>