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65" r:id="rId3"/>
    <p:sldId id="266" r:id="rId4"/>
    <p:sldId id="308" r:id="rId5"/>
    <p:sldId id="309" r:id="rId6"/>
    <p:sldId id="269" r:id="rId7"/>
    <p:sldId id="310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307" r:id="rId1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798" autoAdjust="0"/>
  </p:normalViewPr>
  <p:slideViewPr>
    <p:cSldViewPr>
      <p:cViewPr varScale="1">
        <p:scale>
          <a:sx n="69" d="100"/>
          <a:sy n="69" d="100"/>
        </p:scale>
        <p:origin x="-118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FEBD29E-BF96-4DF9-80CD-F1D2C35044B8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0A3E004E-8A26-490C-895C-BABC424DFB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F5E1-7704-442C-A3C8-352380077AA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4E62-4D17-4F19-86A0-9B66EA8B4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F5E1-7704-442C-A3C8-352380077AA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4E62-4D17-4F19-86A0-9B66EA8B4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F5E1-7704-442C-A3C8-352380077AA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4E62-4D17-4F19-86A0-9B66EA8B4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F5E1-7704-442C-A3C8-352380077AA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4E62-4D17-4F19-86A0-9B66EA8B4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F5E1-7704-442C-A3C8-352380077AA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4E62-4D17-4F19-86A0-9B66EA8B4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F5E1-7704-442C-A3C8-352380077AA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4E62-4D17-4F19-86A0-9B66EA8B4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F5E1-7704-442C-A3C8-352380077AA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4E62-4D17-4F19-86A0-9B66EA8B4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F5E1-7704-442C-A3C8-352380077AA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4E62-4D17-4F19-86A0-9B66EA8B4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F5E1-7704-442C-A3C8-352380077AA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4E62-4D17-4F19-86A0-9B66EA8B4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F5E1-7704-442C-A3C8-352380077AA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4E62-4D17-4F19-86A0-9B66EA8B4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EF5E1-7704-442C-A3C8-352380077AA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E94E62-4D17-4F19-86A0-9B66EA8B4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EF5E1-7704-442C-A3C8-352380077AAE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94E62-4D17-4F19-86A0-9B66EA8B49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docs/books/jls/second_edition/html/typesValues.doc.html#12028" TargetMode="External"/><Relationship Id="rId2" Type="http://schemas.openxmlformats.org/officeDocument/2006/relationships/hyperlink" Target="http://java.sun.com/docs/books/jls/second_edition/html/typesValues.doc.html#931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java.sun.com/docs/books/jls/second_edition/html/expressions.doc.html#5313" TargetMode="External"/><Relationship Id="rId5" Type="http://schemas.openxmlformats.org/officeDocument/2006/relationships/hyperlink" Target="http://java.sun.com/docs/books/jls/second_edition/html/typesValues.doc.html#26992" TargetMode="External"/><Relationship Id="rId4" Type="http://schemas.openxmlformats.org/officeDocument/2006/relationships/hyperlink" Target="http://java.sun.com/docs/books/jls/second_edition/html/execution.doc.html#44670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5344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cs2220: Engineering Software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 3: </a:t>
            </a:r>
            <a:br>
              <a:rPr lang="en-US" dirty="0" smtClean="0"/>
            </a:br>
            <a:r>
              <a:rPr lang="en-US" dirty="0" smtClean="0"/>
              <a:t>Java Semantics </a:t>
            </a:r>
            <a:endParaRPr lang="en-US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343400"/>
            <a:ext cx="3581400" cy="12954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Fall 2010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University of Virginia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David Evans</a:t>
            </a:r>
            <a:endParaRPr lang="en-US" sz="2400" dirty="0"/>
          </a:p>
        </p:txBody>
      </p:sp>
      <p:pic>
        <p:nvPicPr>
          <p:cNvPr id="5" name="Picture 4" descr="IMG_1250.JPG"/>
          <p:cNvPicPr>
            <a:picLocks noChangeAspect="1"/>
          </p:cNvPicPr>
          <p:nvPr/>
        </p:nvPicPr>
        <p:blipFill>
          <a:blip r:embed="rId2" cstate="print"/>
          <a:srcRect r="1641"/>
          <a:stretch>
            <a:fillRect/>
          </a:stretch>
        </p:blipFill>
        <p:spPr>
          <a:xfrm>
            <a:off x="8627" y="5714889"/>
            <a:ext cx="9135373" cy="1143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Mutability</a:t>
            </a:r>
          </a:p>
        </p:txBody>
      </p:sp>
      <p:sp>
        <p:nvSpPr>
          <p:cNvPr id="513029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11795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 smtClean="0"/>
              <a:t>	When an </a:t>
            </a:r>
            <a:r>
              <a:rPr lang="en-US" sz="2800" dirty="0"/>
              <a:t>O</a:t>
            </a:r>
            <a:r>
              <a:rPr lang="en-US" sz="2800" dirty="0" smtClean="0"/>
              <a:t>bject </a:t>
            </a:r>
            <a:r>
              <a:rPr lang="en-US" sz="2800" dirty="0"/>
              <a:t>is mutated, all references to the </a:t>
            </a:r>
            <a:r>
              <a:rPr lang="en-US" sz="2800" dirty="0" smtClean="0"/>
              <a:t>Object </a:t>
            </a:r>
            <a:r>
              <a:rPr lang="en-US" sz="2800" dirty="0"/>
              <a:t>see the new </a:t>
            </a:r>
            <a:r>
              <a:rPr lang="en-US" sz="2800" dirty="0" smtClean="0"/>
              <a:t>value.</a:t>
            </a:r>
            <a:endParaRPr lang="en-US" sz="2800" dirty="0"/>
          </a:p>
          <a:p>
            <a:pPr>
              <a:buFontTx/>
              <a:buNone/>
            </a:pPr>
            <a:r>
              <a:rPr lang="en-US" sz="2800" dirty="0"/>
              <a:t>						</a:t>
            </a:r>
          </a:p>
        </p:txBody>
      </p:sp>
      <p:sp>
        <p:nvSpPr>
          <p:cNvPr id="513031" name="Line 7"/>
          <p:cNvSpPr>
            <a:spLocks noChangeShapeType="1"/>
          </p:cNvSpPr>
          <p:nvPr/>
        </p:nvSpPr>
        <p:spPr bwMode="auto">
          <a:xfrm>
            <a:off x="1066800" y="4419600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3032" name="Line 8"/>
          <p:cNvSpPr>
            <a:spLocks noChangeShapeType="1"/>
          </p:cNvSpPr>
          <p:nvPr/>
        </p:nvSpPr>
        <p:spPr bwMode="auto">
          <a:xfrm>
            <a:off x="1066800" y="5029200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3033" name="Line 9"/>
          <p:cNvSpPr>
            <a:spLocks noChangeShapeType="1"/>
          </p:cNvSpPr>
          <p:nvPr/>
        </p:nvSpPr>
        <p:spPr bwMode="auto">
          <a:xfrm>
            <a:off x="1066800" y="5638800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13040" name="Line 16"/>
          <p:cNvSpPr>
            <a:spLocks noChangeShapeType="1"/>
          </p:cNvSpPr>
          <p:nvPr/>
        </p:nvSpPr>
        <p:spPr bwMode="auto">
          <a:xfrm>
            <a:off x="1066800" y="4419600"/>
            <a:ext cx="0" cy="16002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3041" name="Line 17"/>
          <p:cNvSpPr>
            <a:spLocks noChangeShapeType="1"/>
          </p:cNvSpPr>
          <p:nvPr/>
        </p:nvSpPr>
        <p:spPr bwMode="auto">
          <a:xfrm>
            <a:off x="2819400" y="4419600"/>
            <a:ext cx="0" cy="160020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513042" name="Text Box 18"/>
          <p:cNvSpPr txBox="1">
            <a:spLocks noChangeArrowheads="1"/>
          </p:cNvSpPr>
          <p:nvPr/>
        </p:nvSpPr>
        <p:spPr bwMode="auto">
          <a:xfrm>
            <a:off x="2907030" y="2794953"/>
            <a:ext cx="6264535" cy="138499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70C0"/>
                </a:solidFill>
              </a:rPr>
              <a:t>StringBuffer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sb</a:t>
            </a:r>
            <a:r>
              <a:rPr lang="en-US" sz="2800" b="1" dirty="0">
                <a:solidFill>
                  <a:srgbClr val="0070C0"/>
                </a:solidFill>
              </a:rPr>
              <a:t> = </a:t>
            </a:r>
            <a:r>
              <a:rPr lang="en-US" sz="2800" b="1" dirty="0" smtClean="0">
                <a:solidFill>
                  <a:srgbClr val="0070C0"/>
                </a:solidFill>
              </a:rPr>
              <a:t>new </a:t>
            </a:r>
            <a:r>
              <a:rPr lang="en-US" sz="2800" b="1" dirty="0" err="1" smtClean="0">
                <a:solidFill>
                  <a:srgbClr val="0070C0"/>
                </a:solidFill>
              </a:rPr>
              <a:t>StringBuffer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>
                <a:solidFill>
                  <a:srgbClr val="0070C0"/>
                </a:solidFill>
              </a:rPr>
              <a:t>(“hi”);</a:t>
            </a:r>
          </a:p>
          <a:p>
            <a:r>
              <a:rPr lang="en-US" sz="2800" b="1" dirty="0" err="1">
                <a:solidFill>
                  <a:srgbClr val="0070C0"/>
                </a:solidFill>
              </a:rPr>
              <a:t>StringBuffer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tb</a:t>
            </a:r>
            <a:r>
              <a:rPr lang="en-US" sz="2800" b="1" dirty="0">
                <a:solidFill>
                  <a:srgbClr val="0070C0"/>
                </a:solidFill>
              </a:rPr>
              <a:t> = </a:t>
            </a:r>
            <a:r>
              <a:rPr lang="en-US" sz="2800" b="1" dirty="0" err="1">
                <a:solidFill>
                  <a:srgbClr val="0070C0"/>
                </a:solidFill>
              </a:rPr>
              <a:t>sb</a:t>
            </a:r>
            <a:r>
              <a:rPr lang="en-US" sz="2800" b="1" dirty="0">
                <a:solidFill>
                  <a:srgbClr val="0070C0"/>
                </a:solidFill>
              </a:rPr>
              <a:t>;</a:t>
            </a:r>
          </a:p>
          <a:p>
            <a:r>
              <a:rPr lang="en-US" sz="2800" b="1" dirty="0" err="1">
                <a:solidFill>
                  <a:srgbClr val="0070C0"/>
                </a:solidFill>
              </a:rPr>
              <a:t>tb.append</a:t>
            </a:r>
            <a:r>
              <a:rPr lang="en-US" sz="2800" b="1" dirty="0">
                <a:solidFill>
                  <a:srgbClr val="0070C0"/>
                </a:solidFill>
              </a:rPr>
              <a:t> (“</a:t>
            </a:r>
            <a:r>
              <a:rPr lang="en-US" sz="2800" b="1" dirty="0" err="1">
                <a:solidFill>
                  <a:srgbClr val="0070C0"/>
                </a:solidFill>
              </a:rPr>
              <a:t>gh</a:t>
            </a:r>
            <a:r>
              <a:rPr lang="en-US" sz="2800" b="1" dirty="0">
                <a:solidFill>
                  <a:srgbClr val="0070C0"/>
                </a:solidFill>
              </a:rPr>
              <a:t>”);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Immutable/Mutable Types</a:t>
            </a:r>
          </a:p>
        </p:txBody>
      </p:sp>
      <p:sp>
        <p:nvSpPr>
          <p:cNvPr id="514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Types can be </a:t>
            </a:r>
            <a:r>
              <a:rPr lang="en-US" b="1" dirty="0"/>
              <a:t>mutable</a:t>
            </a:r>
            <a:r>
              <a:rPr lang="en-US" dirty="0"/>
              <a:t> or </a:t>
            </a:r>
            <a:r>
              <a:rPr lang="en-US" b="1" dirty="0"/>
              <a:t>immutable</a:t>
            </a:r>
          </a:p>
          <a:p>
            <a:pPr lvl="1">
              <a:buNone/>
            </a:pPr>
            <a:r>
              <a:rPr lang="en-US" dirty="0" smtClean="0"/>
              <a:t>	Objects </a:t>
            </a:r>
            <a:r>
              <a:rPr lang="en-US" dirty="0"/>
              <a:t>of an immutable type never change value after they are created</a:t>
            </a:r>
          </a:p>
          <a:p>
            <a:pPr>
              <a:buNone/>
            </a:pPr>
            <a:r>
              <a:rPr lang="en-US" b="1" dirty="0"/>
              <a:t>String</a:t>
            </a:r>
            <a:r>
              <a:rPr lang="en-US" dirty="0"/>
              <a:t> is immutable, </a:t>
            </a:r>
            <a:r>
              <a:rPr lang="en-US" b="1" dirty="0" err="1"/>
              <a:t>StringBuffer</a:t>
            </a:r>
            <a:r>
              <a:rPr lang="en-US" dirty="0"/>
              <a:t> is mutable	</a:t>
            </a:r>
          </a:p>
          <a:p>
            <a:pPr lvl="1">
              <a:buNone/>
            </a:pPr>
            <a:r>
              <a:rPr lang="en-US" b="1" dirty="0" err="1"/>
              <a:t>String.concat</a:t>
            </a:r>
            <a:r>
              <a:rPr lang="en-US" dirty="0"/>
              <a:t> creates a new String object</a:t>
            </a:r>
          </a:p>
          <a:p>
            <a:pPr lvl="1">
              <a:buNone/>
            </a:pPr>
            <a:r>
              <a:rPr lang="en-US" b="1" dirty="0" err="1"/>
              <a:t>StringBuffer.append</a:t>
            </a:r>
            <a:r>
              <a:rPr lang="en-US" dirty="0"/>
              <a:t> mutates </a:t>
            </a:r>
            <a:r>
              <a:rPr lang="en-US" dirty="0" smtClean="0"/>
              <a:t>this </a:t>
            </a:r>
            <a:r>
              <a:rPr lang="en-US" dirty="0"/>
              <a:t>object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1904" y="5516880"/>
            <a:ext cx="5225148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Note: </a:t>
            </a:r>
            <a:r>
              <a:rPr lang="en-US" b="1" dirty="0" err="1" smtClean="0"/>
              <a:t>StringBuilder</a:t>
            </a:r>
            <a:r>
              <a:rPr lang="en-US" dirty="0" smtClean="0"/>
              <a:t> is almost identical to </a:t>
            </a:r>
            <a:r>
              <a:rPr lang="en-US" b="1" dirty="0" err="1" smtClean="0"/>
              <a:t>StringBuffer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5" name="Text Box 3"/>
          <p:cNvSpPr txBox="1">
            <a:spLocks noChangeArrowheads="1"/>
          </p:cNvSpPr>
          <p:nvPr/>
        </p:nvSpPr>
        <p:spPr bwMode="auto">
          <a:xfrm>
            <a:off x="304800" y="457200"/>
            <a:ext cx="8231187" cy="5632311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/>
              <a:t>public class Strings {</a:t>
            </a:r>
          </a:p>
          <a:p>
            <a:r>
              <a:rPr lang="en-US" sz="2400" dirty="0"/>
              <a:t>    public static void test (String [] </a:t>
            </a:r>
            <a:r>
              <a:rPr lang="en-US" sz="2400" dirty="0" err="1"/>
              <a:t>args</a:t>
            </a:r>
            <a:r>
              <a:rPr lang="en-US" sz="2400" dirty="0"/>
              <a:t>) {</a:t>
            </a:r>
          </a:p>
          <a:p>
            <a:r>
              <a:rPr lang="en-US" sz="2400" dirty="0"/>
              <a:t>        String s = new String ("hello");</a:t>
            </a:r>
          </a:p>
          <a:p>
            <a:r>
              <a:rPr lang="en-US" sz="2400" dirty="0"/>
              <a:t>        String t = new String ("hello");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StringBuffer</a:t>
            </a:r>
            <a:r>
              <a:rPr lang="en-US" sz="2400" dirty="0"/>
              <a:t> </a:t>
            </a:r>
            <a:r>
              <a:rPr lang="en-US" sz="2400" dirty="0" err="1"/>
              <a:t>sb</a:t>
            </a:r>
            <a:r>
              <a:rPr lang="en-US" sz="2400" dirty="0"/>
              <a:t> = new </a:t>
            </a:r>
            <a:r>
              <a:rPr lang="en-US" sz="2400" dirty="0" err="1"/>
              <a:t>StringBuffer</a:t>
            </a:r>
            <a:r>
              <a:rPr lang="en-US" sz="2400" dirty="0"/>
              <a:t> ("he");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StringBuffer</a:t>
            </a:r>
            <a:r>
              <a:rPr lang="en-US" sz="2400" dirty="0"/>
              <a:t> </a:t>
            </a:r>
            <a:r>
              <a:rPr lang="en-US" sz="2400" dirty="0" err="1"/>
              <a:t>tb</a:t>
            </a:r>
            <a:r>
              <a:rPr lang="en-US" sz="2400" dirty="0"/>
              <a:t> = </a:t>
            </a:r>
            <a:r>
              <a:rPr lang="en-US" sz="2400" dirty="0" err="1"/>
              <a:t>sb</a:t>
            </a:r>
            <a:r>
              <a:rPr lang="en-US" sz="2400" dirty="0"/>
              <a:t>;</a:t>
            </a:r>
          </a:p>
          <a:p>
            <a:r>
              <a:rPr lang="en-US" sz="2400" dirty="0"/>
              <a:t>        String s1 = "hello";</a:t>
            </a:r>
          </a:p>
          <a:p>
            <a:r>
              <a:rPr lang="en-US" sz="2400" dirty="0"/>
              <a:t>        String t1 = "hello";</a:t>
            </a:r>
          </a:p>
          <a:p>
            <a:endParaRPr lang="en-US" sz="2400" dirty="0"/>
          </a:p>
          <a:p>
            <a:r>
              <a:rPr lang="en-US" sz="2400" dirty="0"/>
              <a:t>        </a:t>
            </a:r>
            <a:r>
              <a:rPr lang="en-US" sz="2400" dirty="0" err="1"/>
              <a:t>sb.append</a:t>
            </a:r>
            <a:r>
              <a:rPr lang="en-US" sz="2400" dirty="0"/>
              <a:t> ("</a:t>
            </a:r>
            <a:r>
              <a:rPr lang="en-US" sz="2400" dirty="0" err="1"/>
              <a:t>llo</a:t>
            </a:r>
            <a:r>
              <a:rPr lang="en-US" sz="2400" dirty="0"/>
              <a:t>");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tb.append</a:t>
            </a:r>
            <a:r>
              <a:rPr lang="en-US" sz="2400" dirty="0"/>
              <a:t> (" goodbye!");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s.concat</a:t>
            </a:r>
            <a:r>
              <a:rPr lang="en-US" sz="2400" dirty="0"/>
              <a:t> (" goodbye!");</a:t>
            </a:r>
          </a:p>
          <a:p>
            <a:r>
              <a:rPr lang="en-US" sz="2400" dirty="0"/>
              <a:t>        t = </a:t>
            </a:r>
            <a:r>
              <a:rPr lang="en-US" sz="2400" dirty="0" err="1"/>
              <a:t>s.concat</a:t>
            </a:r>
            <a:r>
              <a:rPr lang="en-US" sz="2400" dirty="0"/>
              <a:t> (" goodbye!");</a:t>
            </a:r>
          </a:p>
          <a:p>
            <a:r>
              <a:rPr lang="en-US" sz="2400" dirty="0" smtClean="0"/>
              <a:t>    }</a:t>
            </a:r>
            <a:endParaRPr lang="en-US" sz="2400" dirty="0"/>
          </a:p>
          <a:p>
            <a:r>
              <a:rPr lang="en-US" sz="2400" dirty="0"/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4000" y="2590800"/>
            <a:ext cx="4425696" cy="230832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What are the values of </a:t>
            </a:r>
            <a:r>
              <a:rPr lang="en-US" b="1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70C0"/>
                </a:solidFill>
              </a:rPr>
              <a:t>t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sb</a:t>
            </a:r>
            <a:r>
              <a:rPr lang="en-US" dirty="0" smtClean="0"/>
              <a:t> and </a:t>
            </a:r>
            <a:r>
              <a:rPr lang="en-US" b="1" dirty="0" err="1" smtClean="0">
                <a:solidFill>
                  <a:srgbClr val="0070C0"/>
                </a:solidFill>
              </a:rPr>
              <a:t>tb</a:t>
            </a:r>
            <a:r>
              <a:rPr lang="en-US" dirty="0" smtClean="0"/>
              <a:t> now?</a:t>
            </a:r>
          </a:p>
          <a:p>
            <a:r>
              <a:rPr lang="en-US" dirty="0" smtClean="0"/>
              <a:t>Which of these are/must be true:</a:t>
            </a:r>
          </a:p>
          <a:p>
            <a:r>
              <a:rPr lang="en-US" dirty="0" smtClean="0"/>
              <a:t>	a) </a:t>
            </a:r>
            <a:r>
              <a:rPr lang="en-US" b="1" dirty="0" smtClean="0">
                <a:solidFill>
                  <a:srgbClr val="0070C0"/>
                </a:solidFill>
              </a:rPr>
              <a:t>s == t</a:t>
            </a:r>
            <a:r>
              <a:rPr lang="en-US" dirty="0" smtClean="0"/>
              <a:t>  </a:t>
            </a:r>
          </a:p>
          <a:p>
            <a:r>
              <a:rPr lang="en-US" dirty="0" smtClean="0"/>
              <a:t>	b) </a:t>
            </a:r>
            <a:r>
              <a:rPr lang="en-US" b="1" dirty="0" smtClean="0">
                <a:solidFill>
                  <a:srgbClr val="0070C0"/>
                </a:solidFill>
              </a:rPr>
              <a:t>s1 == t1  </a:t>
            </a:r>
          </a:p>
          <a:p>
            <a:r>
              <a:rPr lang="en-US" dirty="0" smtClean="0"/>
              <a:t>	c) </a:t>
            </a:r>
            <a:r>
              <a:rPr lang="en-US" b="1" dirty="0" smtClean="0">
                <a:solidFill>
                  <a:srgbClr val="0070C0"/>
                </a:solidFill>
              </a:rPr>
              <a:t>s == s1</a:t>
            </a:r>
            <a:r>
              <a:rPr lang="en-US" dirty="0" smtClean="0"/>
              <a:t> </a:t>
            </a:r>
          </a:p>
          <a:p>
            <a:r>
              <a:rPr lang="en-US" dirty="0" smtClean="0"/>
              <a:t>	d) </a:t>
            </a:r>
            <a:r>
              <a:rPr lang="en-US" b="1" dirty="0" err="1" smtClean="0">
                <a:solidFill>
                  <a:srgbClr val="0070C0"/>
                </a:solidFill>
              </a:rPr>
              <a:t>s.equals</a:t>
            </a:r>
            <a:r>
              <a:rPr lang="en-US" b="1" dirty="0" smtClean="0">
                <a:solidFill>
                  <a:srgbClr val="0070C0"/>
                </a:solidFill>
              </a:rPr>
              <a:t> (t)</a:t>
            </a:r>
            <a:r>
              <a:rPr lang="en-US" dirty="0" smtClean="0"/>
              <a:t> </a:t>
            </a:r>
          </a:p>
          <a:p>
            <a:r>
              <a:rPr lang="en-US" dirty="0" smtClean="0"/>
              <a:t>	e) </a:t>
            </a:r>
            <a:r>
              <a:rPr lang="en-US" b="1" dirty="0" err="1" smtClean="0">
                <a:solidFill>
                  <a:srgbClr val="0070C0"/>
                </a:solidFill>
              </a:rPr>
              <a:t>sb</a:t>
            </a:r>
            <a:r>
              <a:rPr lang="en-US" b="1" dirty="0" smtClean="0">
                <a:solidFill>
                  <a:srgbClr val="0070C0"/>
                </a:solidFill>
              </a:rPr>
              <a:t> == </a:t>
            </a:r>
            <a:r>
              <a:rPr lang="en-US" b="1" dirty="0" err="1" smtClean="0">
                <a:solidFill>
                  <a:srgbClr val="0070C0"/>
                </a:solidFill>
              </a:rPr>
              <a:t>tb</a:t>
            </a:r>
            <a:r>
              <a:rPr lang="en-US" dirty="0" smtClean="0"/>
              <a:t>   </a:t>
            </a:r>
          </a:p>
          <a:p>
            <a:r>
              <a:rPr lang="en-US" dirty="0" smtClean="0"/>
              <a:t>	f) </a:t>
            </a:r>
            <a:r>
              <a:rPr lang="en-US" b="1" dirty="0" err="1" smtClean="0">
                <a:solidFill>
                  <a:srgbClr val="0070C0"/>
                </a:solidFill>
              </a:rPr>
              <a:t>t.equals</a:t>
            </a:r>
            <a:r>
              <a:rPr lang="en-US" b="1" dirty="0" smtClean="0">
                <a:solidFill>
                  <a:srgbClr val="0070C0"/>
                </a:solidFill>
              </a:rPr>
              <a:t> (</a:t>
            </a:r>
            <a:r>
              <a:rPr lang="en-US" b="1" dirty="0" err="1" smtClean="0">
                <a:solidFill>
                  <a:srgbClr val="0070C0"/>
                </a:solidFill>
              </a:rPr>
              <a:t>tb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118873" y="100584"/>
            <a:ext cx="4550664" cy="378565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/>
              <a:t>public class Strings {</a:t>
            </a:r>
          </a:p>
          <a:p>
            <a:r>
              <a:rPr lang="en-US" sz="1600" dirty="0"/>
              <a:t>    public static void test (String [] </a:t>
            </a:r>
            <a:r>
              <a:rPr lang="en-US" sz="1600" dirty="0" err="1"/>
              <a:t>args</a:t>
            </a:r>
            <a:r>
              <a:rPr lang="en-US" sz="1600" dirty="0"/>
              <a:t>) {</a:t>
            </a:r>
          </a:p>
          <a:p>
            <a:r>
              <a:rPr lang="en-US" sz="1600" dirty="0"/>
              <a:t>        String s = new String ("hello");</a:t>
            </a:r>
          </a:p>
          <a:p>
            <a:r>
              <a:rPr lang="en-US" sz="1600" dirty="0"/>
              <a:t>        String t = new String ("hello");</a:t>
            </a:r>
          </a:p>
          <a:p>
            <a:r>
              <a:rPr lang="en-US" sz="1600" dirty="0"/>
              <a:t>        </a:t>
            </a:r>
            <a:r>
              <a:rPr lang="en-US" sz="1600" dirty="0" err="1"/>
              <a:t>StringBuffer</a:t>
            </a:r>
            <a:r>
              <a:rPr lang="en-US" sz="1600" dirty="0"/>
              <a:t> </a:t>
            </a:r>
            <a:r>
              <a:rPr lang="en-US" sz="1600" dirty="0" err="1"/>
              <a:t>sb</a:t>
            </a:r>
            <a:r>
              <a:rPr lang="en-US" sz="1600" dirty="0"/>
              <a:t> = new </a:t>
            </a:r>
            <a:r>
              <a:rPr lang="en-US" sz="1600" dirty="0" err="1"/>
              <a:t>StringBuffer</a:t>
            </a:r>
            <a:r>
              <a:rPr lang="en-US" sz="1600" dirty="0"/>
              <a:t> ("he");</a:t>
            </a:r>
          </a:p>
          <a:p>
            <a:r>
              <a:rPr lang="en-US" sz="1600" dirty="0"/>
              <a:t>        </a:t>
            </a:r>
            <a:r>
              <a:rPr lang="en-US" sz="1600" dirty="0" err="1"/>
              <a:t>StringBuffer</a:t>
            </a:r>
            <a:r>
              <a:rPr lang="en-US" sz="1600" dirty="0"/>
              <a:t> </a:t>
            </a:r>
            <a:r>
              <a:rPr lang="en-US" sz="1600" dirty="0" err="1"/>
              <a:t>tb</a:t>
            </a:r>
            <a:r>
              <a:rPr lang="en-US" sz="1600" dirty="0"/>
              <a:t> = </a:t>
            </a:r>
            <a:r>
              <a:rPr lang="en-US" sz="1600" dirty="0" err="1"/>
              <a:t>sb</a:t>
            </a:r>
            <a:r>
              <a:rPr lang="en-US" sz="1600" dirty="0"/>
              <a:t>;</a:t>
            </a:r>
          </a:p>
          <a:p>
            <a:r>
              <a:rPr lang="en-US" sz="1600" dirty="0"/>
              <a:t>        String s1 = "hello";</a:t>
            </a:r>
          </a:p>
          <a:p>
            <a:r>
              <a:rPr lang="en-US" sz="1600" dirty="0"/>
              <a:t>        String t1 = "hello";</a:t>
            </a:r>
          </a:p>
          <a:p>
            <a:endParaRPr lang="en-US" sz="1600" dirty="0"/>
          </a:p>
          <a:p>
            <a:r>
              <a:rPr lang="en-US" sz="1600" dirty="0"/>
              <a:t>        </a:t>
            </a:r>
            <a:r>
              <a:rPr lang="en-US" sz="1600" dirty="0" err="1"/>
              <a:t>sb.append</a:t>
            </a:r>
            <a:r>
              <a:rPr lang="en-US" sz="1600" dirty="0"/>
              <a:t> ("</a:t>
            </a:r>
            <a:r>
              <a:rPr lang="en-US" sz="1600" dirty="0" err="1"/>
              <a:t>llo</a:t>
            </a:r>
            <a:r>
              <a:rPr lang="en-US" sz="1600" dirty="0"/>
              <a:t>");</a:t>
            </a:r>
          </a:p>
          <a:p>
            <a:r>
              <a:rPr lang="en-US" sz="1600" dirty="0"/>
              <a:t>        </a:t>
            </a:r>
            <a:r>
              <a:rPr lang="en-US" sz="1600" dirty="0" err="1"/>
              <a:t>tb.append</a:t>
            </a:r>
            <a:r>
              <a:rPr lang="en-US" sz="1600" dirty="0"/>
              <a:t> (" goodbye!");</a:t>
            </a:r>
          </a:p>
          <a:p>
            <a:r>
              <a:rPr lang="en-US" sz="1600" dirty="0"/>
              <a:t>        </a:t>
            </a:r>
            <a:r>
              <a:rPr lang="en-US" sz="1600" dirty="0" err="1"/>
              <a:t>s.concat</a:t>
            </a:r>
            <a:r>
              <a:rPr lang="en-US" sz="1600" dirty="0"/>
              <a:t> (" goodbye!");</a:t>
            </a:r>
          </a:p>
          <a:p>
            <a:r>
              <a:rPr lang="en-US" sz="1600" dirty="0"/>
              <a:t>        t = </a:t>
            </a:r>
            <a:r>
              <a:rPr lang="en-US" sz="1600" dirty="0" err="1"/>
              <a:t>s.concat</a:t>
            </a:r>
            <a:r>
              <a:rPr lang="en-US" sz="1600" dirty="0"/>
              <a:t> (" goodbye!");</a:t>
            </a:r>
          </a:p>
          <a:p>
            <a:r>
              <a:rPr lang="en-US" sz="1600" dirty="0" smtClean="0"/>
              <a:t>    }</a:t>
            </a:r>
            <a:endParaRPr lang="en-US" sz="1600" dirty="0"/>
          </a:p>
          <a:p>
            <a:r>
              <a:rPr lang="en-US" sz="1600" dirty="0"/>
              <a:t>}</a:t>
            </a:r>
          </a:p>
        </p:txBody>
      </p:sp>
      <p:sp>
        <p:nvSpPr>
          <p:cNvPr id="39" name="Rectangle 38"/>
          <p:cNvSpPr/>
          <p:nvPr/>
        </p:nvSpPr>
        <p:spPr>
          <a:xfrm>
            <a:off x="4718304" y="152400"/>
            <a:ext cx="4425696" cy="23083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dirty="0" smtClean="0"/>
              <a:t>What are the values of </a:t>
            </a:r>
            <a:r>
              <a:rPr lang="en-US" b="1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0070C0"/>
                </a:solidFill>
              </a:rPr>
              <a:t>t</a:t>
            </a:r>
            <a:r>
              <a:rPr lang="en-US" dirty="0" smtClean="0"/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sb</a:t>
            </a:r>
            <a:r>
              <a:rPr lang="en-US" dirty="0" smtClean="0"/>
              <a:t> and </a:t>
            </a:r>
            <a:r>
              <a:rPr lang="en-US" b="1" dirty="0" err="1" smtClean="0">
                <a:solidFill>
                  <a:srgbClr val="0070C0"/>
                </a:solidFill>
              </a:rPr>
              <a:t>tb</a:t>
            </a:r>
            <a:r>
              <a:rPr lang="en-US" dirty="0" smtClean="0"/>
              <a:t> now?</a:t>
            </a:r>
          </a:p>
          <a:p>
            <a:r>
              <a:rPr lang="en-US" dirty="0" smtClean="0"/>
              <a:t>Which of these are/must be true:</a:t>
            </a:r>
          </a:p>
          <a:p>
            <a:r>
              <a:rPr lang="en-US" dirty="0" smtClean="0"/>
              <a:t>	a) </a:t>
            </a:r>
            <a:r>
              <a:rPr lang="en-US" b="1" dirty="0" smtClean="0">
                <a:solidFill>
                  <a:srgbClr val="0070C0"/>
                </a:solidFill>
              </a:rPr>
              <a:t>s == t</a:t>
            </a:r>
            <a:r>
              <a:rPr lang="en-US" dirty="0" smtClean="0"/>
              <a:t>  </a:t>
            </a:r>
          </a:p>
          <a:p>
            <a:r>
              <a:rPr lang="en-US" dirty="0" smtClean="0"/>
              <a:t>	b) </a:t>
            </a:r>
            <a:r>
              <a:rPr lang="en-US" b="1" dirty="0" smtClean="0">
                <a:solidFill>
                  <a:srgbClr val="0070C0"/>
                </a:solidFill>
              </a:rPr>
              <a:t>s1 == t1  </a:t>
            </a:r>
          </a:p>
          <a:p>
            <a:r>
              <a:rPr lang="en-US" dirty="0" smtClean="0"/>
              <a:t>	c) </a:t>
            </a:r>
            <a:r>
              <a:rPr lang="en-US" b="1" dirty="0" smtClean="0">
                <a:solidFill>
                  <a:srgbClr val="0070C0"/>
                </a:solidFill>
              </a:rPr>
              <a:t>s == s1</a:t>
            </a:r>
            <a:r>
              <a:rPr lang="en-US" dirty="0" smtClean="0"/>
              <a:t> </a:t>
            </a:r>
          </a:p>
          <a:p>
            <a:r>
              <a:rPr lang="en-US" dirty="0" smtClean="0"/>
              <a:t>	d) </a:t>
            </a:r>
            <a:r>
              <a:rPr lang="en-US" b="1" dirty="0" err="1" smtClean="0">
                <a:solidFill>
                  <a:srgbClr val="0070C0"/>
                </a:solidFill>
              </a:rPr>
              <a:t>s.equals</a:t>
            </a:r>
            <a:r>
              <a:rPr lang="en-US" b="1" dirty="0" smtClean="0">
                <a:solidFill>
                  <a:srgbClr val="0070C0"/>
                </a:solidFill>
              </a:rPr>
              <a:t> (t)</a:t>
            </a:r>
            <a:r>
              <a:rPr lang="en-US" dirty="0" smtClean="0"/>
              <a:t> </a:t>
            </a:r>
          </a:p>
          <a:p>
            <a:r>
              <a:rPr lang="en-US" dirty="0" smtClean="0"/>
              <a:t>	e) </a:t>
            </a:r>
            <a:r>
              <a:rPr lang="en-US" b="1" dirty="0" err="1" smtClean="0">
                <a:solidFill>
                  <a:srgbClr val="0070C0"/>
                </a:solidFill>
              </a:rPr>
              <a:t>sb</a:t>
            </a:r>
            <a:r>
              <a:rPr lang="en-US" b="1" dirty="0" smtClean="0">
                <a:solidFill>
                  <a:srgbClr val="0070C0"/>
                </a:solidFill>
              </a:rPr>
              <a:t> == </a:t>
            </a:r>
            <a:r>
              <a:rPr lang="en-US" b="1" dirty="0" err="1" smtClean="0">
                <a:solidFill>
                  <a:srgbClr val="0070C0"/>
                </a:solidFill>
              </a:rPr>
              <a:t>tb</a:t>
            </a:r>
            <a:r>
              <a:rPr lang="en-US" dirty="0" smtClean="0"/>
              <a:t>   </a:t>
            </a:r>
          </a:p>
          <a:p>
            <a:r>
              <a:rPr lang="en-US" dirty="0" smtClean="0"/>
              <a:t>	f) </a:t>
            </a:r>
            <a:r>
              <a:rPr lang="en-US" b="1" dirty="0" err="1" smtClean="0">
                <a:solidFill>
                  <a:srgbClr val="0070C0"/>
                </a:solidFill>
              </a:rPr>
              <a:t>t.equals</a:t>
            </a:r>
            <a:r>
              <a:rPr lang="en-US" b="1" dirty="0" smtClean="0">
                <a:solidFill>
                  <a:srgbClr val="0070C0"/>
                </a:solidFill>
              </a:rPr>
              <a:t> (</a:t>
            </a:r>
            <a:r>
              <a:rPr lang="en-US" b="1" dirty="0" err="1" smtClean="0">
                <a:solidFill>
                  <a:srgbClr val="0070C0"/>
                </a:solidFill>
              </a:rPr>
              <a:t>tb</a:t>
            </a:r>
            <a:r>
              <a:rPr lang="en-US" b="1" dirty="0" smtClean="0">
                <a:solidFill>
                  <a:srgbClr val="0070C0"/>
                </a:solidFill>
              </a:rPr>
              <a:t>)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Java Language Specification</a:t>
            </a:r>
            <a:br>
              <a:rPr lang="en-US"/>
            </a:br>
            <a:r>
              <a:rPr lang="en-US" sz="3600"/>
              <a:t>(Section 3.10.5: String Literals)</a:t>
            </a:r>
          </a:p>
        </p:txBody>
      </p:sp>
      <p:sp>
        <p:nvSpPr>
          <p:cNvPr id="522244" name="Rectangle 4"/>
          <p:cNvSpPr>
            <a:spLocks noChangeArrowheads="1"/>
          </p:cNvSpPr>
          <p:nvPr/>
        </p:nvSpPr>
        <p:spPr bwMode="auto">
          <a:xfrm>
            <a:off x="334963" y="1596262"/>
            <a:ext cx="8429625" cy="452431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en-US" sz="3600" dirty="0"/>
              <a:t>Each string literal is a reference </a:t>
            </a:r>
            <a:r>
              <a:rPr lang="en-US" sz="3600" dirty="0">
                <a:hlinkClick r:id="rId2"/>
              </a:rPr>
              <a:t>(§4.3)</a:t>
            </a:r>
            <a:r>
              <a:rPr lang="en-US" sz="3600" dirty="0"/>
              <a:t> to an instance (</a:t>
            </a:r>
            <a:r>
              <a:rPr lang="en-US" sz="3600" dirty="0">
                <a:hlinkClick r:id="rId3"/>
              </a:rPr>
              <a:t>§4.3.1</a:t>
            </a:r>
            <a:r>
              <a:rPr lang="en-US" sz="3600" dirty="0"/>
              <a:t>, </a:t>
            </a:r>
            <a:r>
              <a:rPr lang="en-US" sz="3600" dirty="0">
                <a:hlinkClick r:id="rId4"/>
              </a:rPr>
              <a:t>§12.5</a:t>
            </a:r>
            <a:r>
              <a:rPr lang="en-US" sz="3600" dirty="0"/>
              <a:t>) of class String (</a:t>
            </a:r>
            <a:r>
              <a:rPr lang="en-US" sz="3600" dirty="0">
                <a:hlinkClick r:id="rId5"/>
              </a:rPr>
              <a:t>§4.3.3</a:t>
            </a:r>
            <a:r>
              <a:rPr lang="en-US" sz="3600" dirty="0"/>
              <a:t>). String objects have a constant value. String literals-or, more generally, strings that are the values of constant expressions </a:t>
            </a:r>
            <a:r>
              <a:rPr lang="en-US" sz="3600" dirty="0">
                <a:hlinkClick r:id="rId6"/>
              </a:rPr>
              <a:t>(§15.28)</a:t>
            </a:r>
            <a:r>
              <a:rPr lang="en-US" sz="3600" dirty="0"/>
              <a:t>-are "interned" so as to share unique instances, using the method </a:t>
            </a:r>
            <a:r>
              <a:rPr lang="en-US" sz="3600" dirty="0" err="1"/>
              <a:t>String.intern</a:t>
            </a:r>
            <a:r>
              <a:rPr lang="en-US" sz="36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611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Java sacrificed simplicity and coherence for performance: primitive types are not Objects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Cost: </a:t>
            </a:r>
            <a:r>
              <a:rPr lang="en-US" dirty="0" smtClean="0"/>
              <a:t>programmers have to think about stack, 	heap, semantics differences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Benefit: </a:t>
            </a:r>
            <a:r>
              <a:rPr lang="en-US" dirty="0" smtClean="0"/>
              <a:t>saves memory, perhaps better 	performance, more like C/C++</a:t>
            </a:r>
            <a:endParaRPr lang="en-US" b="1" dirty="0" smtClean="0"/>
          </a:p>
          <a:p>
            <a:pPr lvl="1">
              <a:buNone/>
            </a:pPr>
            <a:r>
              <a:rPr lang="en-US" dirty="0" smtClean="0"/>
              <a:t>	</a:t>
            </a:r>
          </a:p>
        </p:txBody>
      </p:sp>
      <p:sp>
        <p:nvSpPr>
          <p:cNvPr id="4" name="Rectangle 3"/>
          <p:cNvSpPr/>
          <p:nvPr/>
        </p:nvSpPr>
        <p:spPr>
          <a:xfrm>
            <a:off x="1600200" y="5562600"/>
            <a:ext cx="5597751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smtClean="0"/>
              <a:t>Reading before next class: Chapters 3 and 9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1600200" y="4953000"/>
            <a:ext cx="543392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smtClean="0"/>
              <a:t>PS2: Part I posted now; Part II posted later.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Java </a:t>
            </a:r>
            <a:r>
              <a:rPr lang="en-US" b="1" dirty="0" smtClean="0"/>
              <a:t>Semantics</a:t>
            </a:r>
          </a:p>
          <a:p>
            <a:pPr>
              <a:buNone/>
            </a:pPr>
            <a:r>
              <a:rPr lang="en-US" dirty="0" smtClean="0"/>
              <a:t>	Stack and Heap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17" descr="normalized-P10000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1077" y="2819400"/>
            <a:ext cx="4397405" cy="32977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Stack and Heap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idx="1"/>
          </p:nvPr>
        </p:nvSpPr>
        <p:spPr>
          <a:xfrm>
            <a:off x="2895600" y="1676400"/>
            <a:ext cx="5867400" cy="762000"/>
          </a:xfrm>
        </p:spPr>
        <p:txBody>
          <a:bodyPr/>
          <a:lstStyle/>
          <a:p>
            <a:pPr>
              <a:buFontTx/>
              <a:buNone/>
            </a:pPr>
            <a:r>
              <a:rPr lang="en-US" b="1" dirty="0">
                <a:solidFill>
                  <a:srgbClr val="0070C0"/>
                </a:solidFill>
              </a:rPr>
              <a:t>String s = new String (“hello”);</a:t>
            </a:r>
          </a:p>
        </p:txBody>
      </p:sp>
      <p:sp>
        <p:nvSpPr>
          <p:cNvPr id="506899" name="Text Box 19"/>
          <p:cNvSpPr txBox="1">
            <a:spLocks noChangeArrowheads="1"/>
          </p:cNvSpPr>
          <p:nvPr/>
        </p:nvSpPr>
        <p:spPr bwMode="auto">
          <a:xfrm>
            <a:off x="4546519" y="2774281"/>
            <a:ext cx="4057008" cy="101566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/>
              <a:t>Objects live on the </a:t>
            </a:r>
            <a:r>
              <a:rPr lang="en-US" sz="2000" b="1" dirty="0"/>
              <a:t>heap</a:t>
            </a:r>
          </a:p>
          <a:p>
            <a:r>
              <a:rPr lang="en-US" sz="2000" dirty="0"/>
              <a:t>   </a:t>
            </a:r>
            <a:r>
              <a:rPr lang="en-US" sz="2000" b="1" dirty="0"/>
              <a:t>new</a:t>
            </a:r>
            <a:r>
              <a:rPr lang="en-US" sz="2000" dirty="0"/>
              <a:t> creates an object on the heap</a:t>
            </a:r>
          </a:p>
          <a:p>
            <a:endParaRPr lang="en-US" sz="2000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3886200" y="2286000"/>
            <a:ext cx="4486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(Almost) equivalent to: </a:t>
            </a:r>
            <a:r>
              <a:rPr lang="en-US" sz="2000" b="1" dirty="0" smtClean="0"/>
              <a:t>String s = “hello”;</a:t>
            </a:r>
            <a:endParaRPr lang="en-US" sz="2000" b="1" dirty="0"/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990600" y="3970421"/>
            <a:ext cx="1752600" cy="2967790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33" name="Line 8"/>
          <p:cNvSpPr>
            <a:spLocks noChangeShapeType="1"/>
          </p:cNvSpPr>
          <p:nvPr/>
        </p:nvSpPr>
        <p:spPr bwMode="auto">
          <a:xfrm>
            <a:off x="990600" y="39664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4" name="Line 9"/>
          <p:cNvSpPr>
            <a:spLocks noChangeShapeType="1"/>
          </p:cNvSpPr>
          <p:nvPr/>
        </p:nvSpPr>
        <p:spPr bwMode="auto">
          <a:xfrm>
            <a:off x="990600" y="45760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5" name="Line 10"/>
          <p:cNvSpPr>
            <a:spLocks noChangeShapeType="1"/>
          </p:cNvSpPr>
          <p:nvPr/>
        </p:nvSpPr>
        <p:spPr bwMode="auto">
          <a:xfrm>
            <a:off x="990600" y="51856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6" name="Line 11"/>
          <p:cNvSpPr>
            <a:spLocks noChangeShapeType="1"/>
          </p:cNvSpPr>
          <p:nvPr/>
        </p:nvSpPr>
        <p:spPr bwMode="auto">
          <a:xfrm>
            <a:off x="990600" y="57952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7" name="Line 12"/>
          <p:cNvSpPr>
            <a:spLocks noChangeShapeType="1"/>
          </p:cNvSpPr>
          <p:nvPr/>
        </p:nvSpPr>
        <p:spPr bwMode="auto">
          <a:xfrm>
            <a:off x="990600" y="64048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>
            <a:off x="1001713" y="6938212"/>
            <a:ext cx="1711325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9" name="Text Box 15"/>
          <p:cNvSpPr txBox="1">
            <a:spLocks noChangeArrowheads="1"/>
          </p:cNvSpPr>
          <p:nvPr/>
        </p:nvSpPr>
        <p:spPr bwMode="auto">
          <a:xfrm>
            <a:off x="609600" y="4118812"/>
            <a:ext cx="276038" cy="36933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s</a:t>
            </a:r>
          </a:p>
        </p:txBody>
      </p:sp>
      <p:sp>
        <p:nvSpPr>
          <p:cNvPr id="40" name="Oval 16"/>
          <p:cNvSpPr>
            <a:spLocks noChangeArrowheads="1"/>
          </p:cNvSpPr>
          <p:nvPr/>
        </p:nvSpPr>
        <p:spPr bwMode="auto">
          <a:xfrm>
            <a:off x="4912895" y="4070686"/>
            <a:ext cx="2667000" cy="908864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</a:rPr>
              <a:t>java.lang.String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</a:rPr>
              <a:t>:</a:t>
            </a:r>
          </a:p>
          <a:p>
            <a:pPr algn="ctr"/>
            <a:r>
              <a:rPr lang="en-US" sz="1800" dirty="0" smtClean="0">
                <a:latin typeface="Tahoma" pitchFamily="34" charset="0"/>
              </a:rPr>
              <a:t>“</a:t>
            </a:r>
            <a:r>
              <a:rPr lang="en-US" sz="1800" dirty="0">
                <a:latin typeface="Tahoma" pitchFamily="34" charset="0"/>
              </a:rPr>
              <a:t>hello”</a:t>
            </a:r>
          </a:p>
        </p:txBody>
      </p:sp>
      <p:cxnSp>
        <p:nvCxnSpPr>
          <p:cNvPr id="41" name="Elbow Connector 21"/>
          <p:cNvCxnSpPr>
            <a:endCxn id="40" idx="1"/>
          </p:cNvCxnSpPr>
          <p:nvPr/>
        </p:nvCxnSpPr>
        <p:spPr>
          <a:xfrm flipV="1">
            <a:off x="1828800" y="4203786"/>
            <a:ext cx="3474668" cy="63414"/>
          </a:xfrm>
          <a:prstGeom prst="bentConnector4">
            <a:avLst>
              <a:gd name="adj1" fmla="val 44380"/>
              <a:gd name="adj2" fmla="val 670379"/>
            </a:avLst>
          </a:prstGeom>
          <a:ln w="38100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505326" y="2865204"/>
            <a:ext cx="33046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Local variables live on the </a:t>
            </a:r>
            <a:r>
              <a:rPr lang="en-US" b="1" dirty="0" smtClean="0"/>
              <a:t>stack</a:t>
            </a:r>
          </a:p>
          <a:p>
            <a:r>
              <a:rPr lang="en-US" dirty="0" smtClean="0"/>
              <a:t>   May point to Objects in </a:t>
            </a:r>
            <a:r>
              <a:rPr lang="en-US" b="1" dirty="0" smtClean="0"/>
              <a:t>heap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0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99" grpId="0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Stack and Heap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idx="1"/>
          </p:nvPr>
        </p:nvSpPr>
        <p:spPr>
          <a:xfrm>
            <a:off x="2863516" y="1427746"/>
            <a:ext cx="5823284" cy="1122947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String s = new String (“hello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”);</a:t>
            </a:r>
          </a:p>
          <a:p>
            <a:pPr>
              <a:buFontTx/>
              <a:buNone/>
            </a:pPr>
            <a:r>
              <a:rPr lang="en-US" b="1" dirty="0" smtClean="0">
                <a:solidFill>
                  <a:srgbClr val="0070C0"/>
                </a:solidFill>
              </a:rPr>
              <a:t>String t = s;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990600" y="3970421"/>
            <a:ext cx="1752600" cy="2967790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24" name="Line 8"/>
          <p:cNvSpPr>
            <a:spLocks noChangeShapeType="1"/>
          </p:cNvSpPr>
          <p:nvPr/>
        </p:nvSpPr>
        <p:spPr bwMode="auto">
          <a:xfrm>
            <a:off x="990600" y="39664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5" name="Line 9"/>
          <p:cNvSpPr>
            <a:spLocks noChangeShapeType="1"/>
          </p:cNvSpPr>
          <p:nvPr/>
        </p:nvSpPr>
        <p:spPr bwMode="auto">
          <a:xfrm>
            <a:off x="990600" y="45760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>
            <a:off x="990600" y="51856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" name="Line 11"/>
          <p:cNvSpPr>
            <a:spLocks noChangeShapeType="1"/>
          </p:cNvSpPr>
          <p:nvPr/>
        </p:nvSpPr>
        <p:spPr bwMode="auto">
          <a:xfrm>
            <a:off x="990600" y="57952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>
            <a:off x="990600" y="64048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" name="Line 13"/>
          <p:cNvSpPr>
            <a:spLocks noChangeShapeType="1"/>
          </p:cNvSpPr>
          <p:nvPr/>
        </p:nvSpPr>
        <p:spPr bwMode="auto">
          <a:xfrm>
            <a:off x="1001713" y="6938212"/>
            <a:ext cx="1711325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609600" y="4118812"/>
            <a:ext cx="276038" cy="36933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s</a:t>
            </a:r>
          </a:p>
        </p:txBody>
      </p:sp>
      <p:sp>
        <p:nvSpPr>
          <p:cNvPr id="31" name="Oval 16"/>
          <p:cNvSpPr>
            <a:spLocks noChangeArrowheads="1"/>
          </p:cNvSpPr>
          <p:nvPr/>
        </p:nvSpPr>
        <p:spPr bwMode="auto">
          <a:xfrm>
            <a:off x="4191000" y="4042612"/>
            <a:ext cx="2667000" cy="908864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</a:rPr>
              <a:t>java.lang.String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</a:rPr>
              <a:t>:</a:t>
            </a:r>
          </a:p>
          <a:p>
            <a:pPr algn="ctr"/>
            <a:r>
              <a:rPr lang="en-US" sz="1800" dirty="0" smtClean="0">
                <a:latin typeface="Tahoma" pitchFamily="34" charset="0"/>
              </a:rPr>
              <a:t>“</a:t>
            </a:r>
            <a:r>
              <a:rPr lang="en-US" sz="1800" dirty="0">
                <a:latin typeface="Tahoma" pitchFamily="34" charset="0"/>
              </a:rPr>
              <a:t>hello”</a:t>
            </a:r>
          </a:p>
        </p:txBody>
      </p:sp>
      <p:cxnSp>
        <p:nvCxnSpPr>
          <p:cNvPr id="32" name="Elbow Connector 21"/>
          <p:cNvCxnSpPr>
            <a:endCxn id="31" idx="1"/>
          </p:cNvCxnSpPr>
          <p:nvPr/>
        </p:nvCxnSpPr>
        <p:spPr>
          <a:xfrm flipV="1">
            <a:off x="1752600" y="4175712"/>
            <a:ext cx="2828973" cy="95500"/>
          </a:xfrm>
          <a:prstGeom prst="bentConnector4">
            <a:avLst>
              <a:gd name="adj1" fmla="val 43097"/>
              <a:gd name="adj2" fmla="val 478743"/>
            </a:avLst>
          </a:prstGeom>
          <a:ln w="38100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Stack and Heap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idx="1"/>
          </p:nvPr>
        </p:nvSpPr>
        <p:spPr>
          <a:xfrm>
            <a:off x="3312695" y="1772652"/>
            <a:ext cx="5899484" cy="1467854"/>
          </a:xfrm>
        </p:spPr>
        <p:txBody>
          <a:bodyPr>
            <a:normAutofit fontScale="92500" lnSpcReduction="20000"/>
          </a:bodyPr>
          <a:lstStyle/>
          <a:p>
            <a:pPr>
              <a:buFontTx/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String s = new String (“hello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”);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String t = s;</a:t>
            </a:r>
          </a:p>
          <a:p>
            <a:pPr>
              <a:buFontTx/>
              <a:buNone/>
            </a:pPr>
            <a:r>
              <a:rPr lang="en-US" b="1" dirty="0" smtClean="0">
                <a:solidFill>
                  <a:srgbClr val="0070C0"/>
                </a:solidFill>
              </a:rPr>
              <a:t>s = new String (“goodbye”);</a:t>
            </a:r>
          </a:p>
          <a:p>
            <a:pPr>
              <a:buFontTx/>
              <a:buNone/>
            </a:pP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06884" name="Rectangle 4"/>
          <p:cNvSpPr>
            <a:spLocks noChangeArrowheads="1"/>
          </p:cNvSpPr>
          <p:nvPr/>
        </p:nvSpPr>
        <p:spPr bwMode="auto">
          <a:xfrm>
            <a:off x="990600" y="3352800"/>
            <a:ext cx="1752600" cy="3585411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506887" name="Line 7"/>
          <p:cNvSpPr>
            <a:spLocks noChangeShapeType="1"/>
          </p:cNvSpPr>
          <p:nvPr/>
        </p:nvSpPr>
        <p:spPr bwMode="auto">
          <a:xfrm>
            <a:off x="990600" y="33568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6888" name="Line 8"/>
          <p:cNvSpPr>
            <a:spLocks noChangeShapeType="1"/>
          </p:cNvSpPr>
          <p:nvPr/>
        </p:nvSpPr>
        <p:spPr bwMode="auto">
          <a:xfrm>
            <a:off x="990600" y="39664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6889" name="Line 9"/>
          <p:cNvSpPr>
            <a:spLocks noChangeShapeType="1"/>
          </p:cNvSpPr>
          <p:nvPr/>
        </p:nvSpPr>
        <p:spPr bwMode="auto">
          <a:xfrm>
            <a:off x="990600" y="45760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6890" name="Line 10"/>
          <p:cNvSpPr>
            <a:spLocks noChangeShapeType="1"/>
          </p:cNvSpPr>
          <p:nvPr/>
        </p:nvSpPr>
        <p:spPr bwMode="auto">
          <a:xfrm>
            <a:off x="990600" y="51856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6891" name="Line 11"/>
          <p:cNvSpPr>
            <a:spLocks noChangeShapeType="1"/>
          </p:cNvSpPr>
          <p:nvPr/>
        </p:nvSpPr>
        <p:spPr bwMode="auto">
          <a:xfrm>
            <a:off x="990600" y="57952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6892" name="Line 12"/>
          <p:cNvSpPr>
            <a:spLocks noChangeShapeType="1"/>
          </p:cNvSpPr>
          <p:nvPr/>
        </p:nvSpPr>
        <p:spPr bwMode="auto">
          <a:xfrm>
            <a:off x="990600" y="6404812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06893" name="Line 13"/>
          <p:cNvSpPr>
            <a:spLocks noChangeShapeType="1"/>
          </p:cNvSpPr>
          <p:nvPr/>
        </p:nvSpPr>
        <p:spPr bwMode="auto">
          <a:xfrm>
            <a:off x="1001713" y="6938212"/>
            <a:ext cx="1711325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06895" name="Text Box 15"/>
          <p:cNvSpPr txBox="1">
            <a:spLocks noChangeArrowheads="1"/>
          </p:cNvSpPr>
          <p:nvPr/>
        </p:nvSpPr>
        <p:spPr bwMode="auto">
          <a:xfrm>
            <a:off x="609600" y="4118812"/>
            <a:ext cx="276038" cy="36933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s</a:t>
            </a:r>
          </a:p>
        </p:txBody>
      </p:sp>
      <p:sp>
        <p:nvSpPr>
          <p:cNvPr id="506896" name="Oval 16"/>
          <p:cNvSpPr>
            <a:spLocks noChangeArrowheads="1"/>
          </p:cNvSpPr>
          <p:nvPr/>
        </p:nvSpPr>
        <p:spPr bwMode="auto">
          <a:xfrm>
            <a:off x="4191000" y="4042612"/>
            <a:ext cx="2667000" cy="908864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</a:rPr>
              <a:t>java.lang.String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</a:rPr>
              <a:t>:</a:t>
            </a:r>
          </a:p>
          <a:p>
            <a:pPr algn="ctr"/>
            <a:r>
              <a:rPr lang="en-US" sz="1800" dirty="0" smtClean="0">
                <a:latin typeface="Tahoma" pitchFamily="34" charset="0"/>
              </a:rPr>
              <a:t>“</a:t>
            </a:r>
            <a:r>
              <a:rPr lang="en-US" sz="1800" dirty="0">
                <a:latin typeface="Tahoma" pitchFamily="34" charset="0"/>
              </a:rPr>
              <a:t>hello”</a:t>
            </a:r>
          </a:p>
        </p:txBody>
      </p:sp>
      <p:cxnSp>
        <p:nvCxnSpPr>
          <p:cNvPr id="22" name="Elbow Connector 21"/>
          <p:cNvCxnSpPr>
            <a:endCxn id="506896" idx="1"/>
          </p:cNvCxnSpPr>
          <p:nvPr/>
        </p:nvCxnSpPr>
        <p:spPr>
          <a:xfrm flipV="1">
            <a:off x="1752600" y="4175712"/>
            <a:ext cx="2828973" cy="95500"/>
          </a:xfrm>
          <a:prstGeom prst="bentConnector4">
            <a:avLst>
              <a:gd name="adj1" fmla="val 43097"/>
              <a:gd name="adj2" fmla="val 478743"/>
            </a:avLst>
          </a:prstGeom>
          <a:ln w="38100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Box 15"/>
          <p:cNvSpPr txBox="1">
            <a:spLocks noChangeArrowheads="1"/>
          </p:cNvSpPr>
          <p:nvPr/>
        </p:nvSpPr>
        <p:spPr bwMode="auto">
          <a:xfrm>
            <a:off x="609600" y="3433012"/>
            <a:ext cx="264816" cy="36933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/>
              <a:t>t</a:t>
            </a:r>
            <a:endParaRPr lang="en-US" b="1" dirty="0"/>
          </a:p>
        </p:txBody>
      </p:sp>
      <p:cxnSp>
        <p:nvCxnSpPr>
          <p:cNvPr id="21" name="Elbow Connector 21"/>
          <p:cNvCxnSpPr>
            <a:endCxn id="506896" idx="2"/>
          </p:cNvCxnSpPr>
          <p:nvPr/>
        </p:nvCxnSpPr>
        <p:spPr>
          <a:xfrm>
            <a:off x="1752600" y="3585412"/>
            <a:ext cx="2438400" cy="911632"/>
          </a:xfrm>
          <a:prstGeom prst="bentConnector3">
            <a:avLst>
              <a:gd name="adj1" fmla="val 73355"/>
            </a:avLst>
          </a:prstGeom>
          <a:ln w="38100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Primitive Types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i="1" dirty="0" smtClean="0"/>
              <a:t>Almost</a:t>
            </a:r>
            <a:r>
              <a:rPr lang="en-US" dirty="0" smtClean="0"/>
              <a:t> </a:t>
            </a:r>
            <a:r>
              <a:rPr lang="en-US" dirty="0"/>
              <a:t>everything in Java is an Object</a:t>
            </a:r>
          </a:p>
          <a:p>
            <a:pPr>
              <a:buNone/>
            </a:pPr>
            <a:r>
              <a:rPr lang="en-US" dirty="0" smtClean="0"/>
              <a:t>The exceptions are </a:t>
            </a:r>
            <a:r>
              <a:rPr lang="en-US" b="1" i="1" dirty="0" smtClean="0"/>
              <a:t>primitive types</a:t>
            </a:r>
            <a:r>
              <a:rPr lang="en-US" i="1" dirty="0" smtClean="0"/>
              <a:t>:</a:t>
            </a:r>
            <a:endParaRPr lang="en-US" dirty="0"/>
          </a:p>
          <a:p>
            <a:pPr lvl="1">
              <a:buNone/>
            </a:pPr>
            <a:r>
              <a:rPr lang="en-US" b="1" dirty="0" err="1">
                <a:solidFill>
                  <a:srgbClr val="0070C0"/>
                </a:solidFill>
              </a:rPr>
              <a:t>boolean</a:t>
            </a:r>
            <a:r>
              <a:rPr lang="en-US" dirty="0">
                <a:solidFill>
                  <a:srgbClr val="0070C0"/>
                </a:solidFill>
              </a:rPr>
              <a:t>, byte, char, </a:t>
            </a:r>
            <a:r>
              <a:rPr lang="en-US" b="1" dirty="0">
                <a:solidFill>
                  <a:srgbClr val="0070C0"/>
                </a:solidFill>
              </a:rPr>
              <a:t>double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dirty="0" smtClean="0">
                <a:solidFill>
                  <a:srgbClr val="0070C0"/>
                </a:solidFill>
              </a:rPr>
              <a:t>float</a:t>
            </a:r>
            <a:r>
              <a:rPr lang="en-US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int</a:t>
            </a:r>
            <a:r>
              <a:rPr lang="en-US" dirty="0">
                <a:solidFill>
                  <a:srgbClr val="0070C0"/>
                </a:solidFill>
              </a:rPr>
              <a:t>, long, short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Primitive types have different semantics!</a:t>
            </a:r>
          </a:p>
          <a:p>
            <a:pPr>
              <a:buNone/>
            </a:pPr>
            <a:r>
              <a:rPr lang="en-US" dirty="0" smtClean="0"/>
              <a:t>	Values </a:t>
            </a:r>
            <a:r>
              <a:rPr lang="en-US" dirty="0"/>
              <a:t>of </a:t>
            </a:r>
            <a:r>
              <a:rPr lang="en-US" dirty="0" smtClean="0"/>
              <a:t>a primitive type </a:t>
            </a:r>
            <a:r>
              <a:rPr lang="en-US" dirty="0"/>
              <a:t>are stored directly on the stack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Primitive Types</a:t>
            </a:r>
            <a:endParaRPr lang="en-US" dirty="0"/>
          </a:p>
        </p:txBody>
      </p:sp>
      <p:sp>
        <p:nvSpPr>
          <p:cNvPr id="506883" name="Rectangle 3"/>
          <p:cNvSpPr>
            <a:spLocks noGrp="1" noChangeArrowheads="1"/>
          </p:cNvSpPr>
          <p:nvPr>
            <p:ph idx="1"/>
          </p:nvPr>
        </p:nvSpPr>
        <p:spPr>
          <a:xfrm>
            <a:off x="3956143" y="1713296"/>
            <a:ext cx="4572000" cy="2001254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None/>
            </a:pP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String s = new String (“hello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”);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String t = s;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s = new String (“goodbye”);</a:t>
            </a:r>
          </a:p>
          <a:p>
            <a:pPr>
              <a:buFontTx/>
              <a:buNone/>
            </a:pPr>
            <a:r>
              <a:rPr lang="en-US" b="1" dirty="0" err="1" smtClean="0">
                <a:solidFill>
                  <a:srgbClr val="0070C0"/>
                </a:solidFill>
              </a:rPr>
              <a:t>int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</a:t>
            </a:r>
            <a:r>
              <a:rPr lang="en-US" b="1" dirty="0" smtClean="0">
                <a:solidFill>
                  <a:srgbClr val="0070C0"/>
                </a:solidFill>
              </a:rPr>
              <a:t> = 2200;</a:t>
            </a:r>
          </a:p>
          <a:p>
            <a:pPr>
              <a:buFontTx/>
              <a:buNone/>
            </a:pPr>
            <a:r>
              <a:rPr lang="en-US" b="1" dirty="0" err="1" smtClean="0">
                <a:solidFill>
                  <a:srgbClr val="0070C0"/>
                </a:solidFill>
              </a:rPr>
              <a:t>int</a:t>
            </a:r>
            <a:r>
              <a:rPr lang="en-US" b="1" dirty="0" smtClean="0">
                <a:solidFill>
                  <a:srgbClr val="0070C0"/>
                </a:solidFill>
              </a:rPr>
              <a:t> j = </a:t>
            </a:r>
            <a:r>
              <a:rPr lang="en-US" b="1" dirty="0" err="1" smtClean="0">
                <a:solidFill>
                  <a:srgbClr val="0070C0"/>
                </a:solidFill>
              </a:rPr>
              <a:t>i</a:t>
            </a:r>
            <a:r>
              <a:rPr lang="en-US" b="1" dirty="0" smtClean="0">
                <a:solidFill>
                  <a:srgbClr val="0070C0"/>
                </a:solidFill>
              </a:rPr>
              <a:t>;</a:t>
            </a:r>
          </a:p>
          <a:p>
            <a:pPr>
              <a:buFontTx/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>
              <a:buFontTx/>
              <a:buNone/>
            </a:pP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990600" y="2667000"/>
            <a:ext cx="1752600" cy="4572000"/>
          </a:xfrm>
          <a:prstGeom prst="rect">
            <a:avLst/>
          </a:prstGeom>
          <a:noFill/>
          <a:ln w="31750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25" name="Line 8"/>
          <p:cNvSpPr>
            <a:spLocks noChangeShapeType="1"/>
          </p:cNvSpPr>
          <p:nvPr/>
        </p:nvSpPr>
        <p:spPr bwMode="auto">
          <a:xfrm>
            <a:off x="990600" y="4495800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6" name="Line 9"/>
          <p:cNvSpPr>
            <a:spLocks noChangeShapeType="1"/>
          </p:cNvSpPr>
          <p:nvPr/>
        </p:nvSpPr>
        <p:spPr bwMode="auto">
          <a:xfrm>
            <a:off x="990600" y="5105400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>
            <a:off x="990600" y="5715000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8" name="Line 11"/>
          <p:cNvSpPr>
            <a:spLocks noChangeShapeType="1"/>
          </p:cNvSpPr>
          <p:nvPr/>
        </p:nvSpPr>
        <p:spPr bwMode="auto">
          <a:xfrm>
            <a:off x="990600" y="6324600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/>
        </p:nvSpPr>
        <p:spPr bwMode="auto">
          <a:xfrm>
            <a:off x="990600" y="3886200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0" name="Line 13"/>
          <p:cNvSpPr>
            <a:spLocks noChangeShapeType="1"/>
          </p:cNvSpPr>
          <p:nvPr/>
        </p:nvSpPr>
        <p:spPr bwMode="auto">
          <a:xfrm>
            <a:off x="1001713" y="7467600"/>
            <a:ext cx="1711325" cy="0"/>
          </a:xfrm>
          <a:prstGeom prst="line">
            <a:avLst/>
          </a:prstGeom>
          <a:noFill/>
          <a:ln w="44450">
            <a:solidFill>
              <a:schemeClr val="bg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" name="Text Box 15"/>
          <p:cNvSpPr txBox="1">
            <a:spLocks noChangeArrowheads="1"/>
          </p:cNvSpPr>
          <p:nvPr/>
        </p:nvSpPr>
        <p:spPr bwMode="auto">
          <a:xfrm>
            <a:off x="609600" y="4648200"/>
            <a:ext cx="276038" cy="36933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/>
              <a:t>s</a:t>
            </a:r>
          </a:p>
        </p:txBody>
      </p:sp>
      <p:sp>
        <p:nvSpPr>
          <p:cNvPr id="32" name="Oval 16"/>
          <p:cNvSpPr>
            <a:spLocks noChangeArrowheads="1"/>
          </p:cNvSpPr>
          <p:nvPr/>
        </p:nvSpPr>
        <p:spPr bwMode="auto">
          <a:xfrm>
            <a:off x="4191000" y="4572000"/>
            <a:ext cx="2667000" cy="908864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</a:rPr>
              <a:t>java.lang.String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</a:rPr>
              <a:t>:</a:t>
            </a:r>
          </a:p>
          <a:p>
            <a:pPr algn="ctr"/>
            <a:r>
              <a:rPr lang="en-US" sz="1800" dirty="0" smtClean="0">
                <a:latin typeface="Tahoma" pitchFamily="34" charset="0"/>
              </a:rPr>
              <a:t>“</a:t>
            </a:r>
            <a:r>
              <a:rPr lang="en-US" sz="1800" dirty="0">
                <a:latin typeface="Tahoma" pitchFamily="34" charset="0"/>
              </a:rPr>
              <a:t>hello”</a:t>
            </a:r>
          </a:p>
        </p:txBody>
      </p:sp>
      <p:cxnSp>
        <p:nvCxnSpPr>
          <p:cNvPr id="33" name="Elbow Connector 21"/>
          <p:cNvCxnSpPr>
            <a:endCxn id="36" idx="2"/>
          </p:cNvCxnSpPr>
          <p:nvPr/>
        </p:nvCxnSpPr>
        <p:spPr>
          <a:xfrm>
            <a:off x="1752600" y="4800600"/>
            <a:ext cx="3429000" cy="1445032"/>
          </a:xfrm>
          <a:prstGeom prst="bentConnector3">
            <a:avLst>
              <a:gd name="adj1" fmla="val 45556"/>
            </a:avLst>
          </a:prstGeom>
          <a:ln w="38100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609600" y="3962400"/>
            <a:ext cx="264816" cy="36933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/>
              <a:t>t</a:t>
            </a:r>
            <a:endParaRPr lang="en-US" b="1" dirty="0"/>
          </a:p>
        </p:txBody>
      </p:sp>
      <p:cxnSp>
        <p:nvCxnSpPr>
          <p:cNvPr id="35" name="Elbow Connector 21"/>
          <p:cNvCxnSpPr>
            <a:endCxn id="32" idx="2"/>
          </p:cNvCxnSpPr>
          <p:nvPr/>
        </p:nvCxnSpPr>
        <p:spPr>
          <a:xfrm>
            <a:off x="1752600" y="4114800"/>
            <a:ext cx="2438400" cy="911632"/>
          </a:xfrm>
          <a:prstGeom prst="bentConnector3">
            <a:avLst>
              <a:gd name="adj1" fmla="val 73355"/>
            </a:avLst>
          </a:prstGeom>
          <a:ln w="38100">
            <a:solidFill>
              <a:srgbClr val="0070C0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16"/>
          <p:cNvSpPr>
            <a:spLocks noChangeArrowheads="1"/>
          </p:cNvSpPr>
          <p:nvPr/>
        </p:nvSpPr>
        <p:spPr bwMode="auto">
          <a:xfrm>
            <a:off x="5181600" y="5791200"/>
            <a:ext cx="2667000" cy="908864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1800" dirty="0" err="1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</a:rPr>
              <a:t>java.lang.String</a:t>
            </a:r>
            <a:r>
              <a:rPr lang="en-US" sz="1800" dirty="0" smtClean="0">
                <a:solidFill>
                  <a:schemeClr val="accent1">
                    <a:lumMod val="50000"/>
                  </a:schemeClr>
                </a:solidFill>
                <a:latin typeface="Tahoma" pitchFamily="34" charset="0"/>
              </a:rPr>
              <a:t>:</a:t>
            </a:r>
          </a:p>
          <a:p>
            <a:pPr algn="ctr"/>
            <a:r>
              <a:rPr lang="en-US" sz="1800" dirty="0" smtClean="0">
                <a:latin typeface="Tahoma" pitchFamily="34" charset="0"/>
              </a:rPr>
              <a:t>“goodbye”</a:t>
            </a:r>
            <a:endParaRPr lang="en-US" sz="1800" dirty="0">
              <a:latin typeface="Tahoma" pitchFamily="34" charset="0"/>
            </a:endParaRPr>
          </a:p>
        </p:txBody>
      </p:sp>
      <p:sp>
        <p:nvSpPr>
          <p:cNvPr id="39" name="Line 7"/>
          <p:cNvSpPr>
            <a:spLocks noChangeShapeType="1"/>
          </p:cNvSpPr>
          <p:nvPr/>
        </p:nvSpPr>
        <p:spPr bwMode="auto">
          <a:xfrm>
            <a:off x="990600" y="2667000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0" name="Line 8"/>
          <p:cNvSpPr>
            <a:spLocks noChangeShapeType="1"/>
          </p:cNvSpPr>
          <p:nvPr/>
        </p:nvSpPr>
        <p:spPr bwMode="auto">
          <a:xfrm>
            <a:off x="990600" y="3276600"/>
            <a:ext cx="17526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2" name="Text Box 15"/>
          <p:cNvSpPr txBox="1">
            <a:spLocks noChangeArrowheads="1"/>
          </p:cNvSpPr>
          <p:nvPr/>
        </p:nvSpPr>
        <p:spPr bwMode="auto">
          <a:xfrm>
            <a:off x="609600" y="3429000"/>
            <a:ext cx="240772" cy="36933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err="1" smtClean="0"/>
              <a:t>i</a:t>
            </a:r>
            <a:endParaRPr lang="en-US" b="1" dirty="0"/>
          </a:p>
        </p:txBody>
      </p:sp>
      <p:sp>
        <p:nvSpPr>
          <p:cNvPr id="43" name="Text Box 15"/>
          <p:cNvSpPr txBox="1">
            <a:spLocks noChangeArrowheads="1"/>
          </p:cNvSpPr>
          <p:nvPr/>
        </p:nvSpPr>
        <p:spPr bwMode="auto">
          <a:xfrm>
            <a:off x="609600" y="2743200"/>
            <a:ext cx="243978" cy="36933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 dirty="0" smtClean="0"/>
              <a:t>j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003" name="Text Box 27"/>
          <p:cNvSpPr txBox="1">
            <a:spLocks noChangeArrowheads="1"/>
          </p:cNvSpPr>
          <p:nvPr/>
        </p:nvSpPr>
        <p:spPr bwMode="auto">
          <a:xfrm>
            <a:off x="3623691" y="4631690"/>
            <a:ext cx="4657725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400" dirty="0" smtClean="0"/>
              <a:t>Can </a:t>
            </a:r>
            <a:r>
              <a:rPr lang="en-US" sz="2400" dirty="0"/>
              <a:t>we see the difference </a:t>
            </a:r>
            <a:r>
              <a:rPr lang="en-US" sz="2400" dirty="0" smtClean="0"/>
              <a:t>between primitive </a:t>
            </a:r>
            <a:r>
              <a:rPr lang="en-US" sz="2400" dirty="0"/>
              <a:t>types and objects?</a:t>
            </a:r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57200" y="1993710"/>
            <a:ext cx="8229600" cy="1143000"/>
          </a:xfrm>
        </p:spPr>
        <p:txBody>
          <a:bodyPr/>
          <a:lstStyle/>
          <a:p>
            <a:r>
              <a:rPr lang="en-US" dirty="0" smtClean="0"/>
              <a:t>Does it matter?</a:t>
            </a:r>
            <a:endParaRPr lang="en-US" dirty="0"/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1447800" y="3429000"/>
            <a:ext cx="4657725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en-US" sz="2400" dirty="0" smtClean="0"/>
              <a:t>Does it matter if something is stored on the stack or the heap?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Equality</a:t>
            </a:r>
          </a:p>
        </p:txBody>
      </p:sp>
      <p:sp>
        <p:nvSpPr>
          <p:cNvPr id="51200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84464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b="1" i="1" dirty="0">
                <a:solidFill>
                  <a:srgbClr val="0070C0"/>
                </a:solidFill>
              </a:rPr>
              <a:t>x</a:t>
            </a:r>
            <a:r>
              <a:rPr lang="en-US" b="1" dirty="0">
                <a:solidFill>
                  <a:srgbClr val="0070C0"/>
                </a:solidFill>
              </a:rPr>
              <a:t> == </a:t>
            </a:r>
            <a:r>
              <a:rPr lang="en-US" b="1" i="1" dirty="0">
                <a:solidFill>
                  <a:srgbClr val="0070C0"/>
                </a:solidFill>
              </a:rPr>
              <a:t>y</a:t>
            </a:r>
          </a:p>
          <a:p>
            <a:pPr>
              <a:buFontTx/>
              <a:buNone/>
            </a:pPr>
            <a:r>
              <a:rPr lang="en-US" dirty="0"/>
              <a:t>	Object Types: </a:t>
            </a:r>
            <a:r>
              <a:rPr lang="en-US" b="1" dirty="0"/>
              <a:t>same objects</a:t>
            </a:r>
          </a:p>
          <a:p>
            <a:pPr>
              <a:buFontTx/>
              <a:buNone/>
            </a:pPr>
            <a:r>
              <a:rPr lang="en-US" dirty="0"/>
              <a:t>	Primitive Types: </a:t>
            </a:r>
            <a:r>
              <a:rPr lang="en-US" b="1" dirty="0"/>
              <a:t>same value</a:t>
            </a:r>
          </a:p>
          <a:p>
            <a:pPr>
              <a:buFontTx/>
              <a:buNone/>
            </a:pPr>
            <a:r>
              <a:rPr lang="en-US" b="1" i="1" dirty="0">
                <a:solidFill>
                  <a:srgbClr val="0070C0"/>
                </a:solidFill>
              </a:rPr>
              <a:t>x</a:t>
            </a:r>
            <a:r>
              <a:rPr lang="en-US" b="1" dirty="0">
                <a:solidFill>
                  <a:srgbClr val="0070C0"/>
                </a:solidFill>
              </a:rPr>
              <a:t>.equals (</a:t>
            </a:r>
            <a:r>
              <a:rPr lang="en-US" b="1" i="1" dirty="0">
                <a:solidFill>
                  <a:srgbClr val="0070C0"/>
                </a:solidFill>
              </a:rPr>
              <a:t>y</a:t>
            </a:r>
            <a:r>
              <a:rPr lang="en-US" b="1" dirty="0">
                <a:solidFill>
                  <a:srgbClr val="0070C0"/>
                </a:solidFill>
              </a:rPr>
              <a:t>)</a:t>
            </a:r>
          </a:p>
          <a:p>
            <a:pPr>
              <a:buFontTx/>
              <a:buNone/>
            </a:pPr>
            <a:r>
              <a:rPr lang="en-US" dirty="0"/>
              <a:t>	Object Types: method that compares 	</a:t>
            </a:r>
            <a:r>
              <a:rPr lang="en-US" b="1" dirty="0"/>
              <a:t>values</a:t>
            </a:r>
            <a:r>
              <a:rPr lang="en-US" dirty="0"/>
              <a:t> of objects</a:t>
            </a:r>
          </a:p>
          <a:p>
            <a:pPr>
              <a:buFontTx/>
              <a:buNone/>
            </a:pPr>
            <a:r>
              <a:rPr lang="en-US" dirty="0"/>
              <a:t>	Primitive Types: </a:t>
            </a:r>
            <a:r>
              <a:rPr lang="en-US" b="1" dirty="0"/>
              <a:t>doesn’t exist</a:t>
            </a:r>
          </a:p>
          <a:p>
            <a:pPr>
              <a:buFontTx/>
              <a:buNone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6009" y="5678424"/>
            <a:ext cx="7705344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Preview: the </a:t>
            </a:r>
            <a:r>
              <a:rPr lang="en-US" b="1" dirty="0" smtClean="0">
                <a:solidFill>
                  <a:srgbClr val="0070C0"/>
                </a:solidFill>
              </a:rPr>
              <a:t>equals</a:t>
            </a:r>
            <a:r>
              <a:rPr lang="en-US" dirty="0" smtClean="0"/>
              <a:t> method is defined in </a:t>
            </a:r>
            <a:r>
              <a:rPr lang="en-US" dirty="0" err="1" smtClean="0">
                <a:solidFill>
                  <a:srgbClr val="0070C0"/>
                </a:solidFill>
              </a:rPr>
              <a:t>java.lang.Object</a:t>
            </a:r>
            <a:r>
              <a:rPr lang="en-US" dirty="0" smtClean="0"/>
              <a:t>, which is the ultimate </a:t>
            </a:r>
            <a:r>
              <a:rPr lang="en-US" b="1" dirty="0" err="1" smtClean="0"/>
              <a:t>superclass</a:t>
            </a:r>
            <a:r>
              <a:rPr lang="en-US" dirty="0" smtClean="0"/>
              <a:t> of all classes.   Other classes </a:t>
            </a:r>
            <a:r>
              <a:rPr lang="en-US" b="1" dirty="0" smtClean="0"/>
              <a:t>override</a:t>
            </a:r>
            <a:r>
              <a:rPr lang="en-US" dirty="0" smtClean="0"/>
              <a:t> equals to mean different things.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7046</TotalTime>
  <Words>620</Words>
  <Application>Microsoft Office PowerPoint</Application>
  <PresentationFormat>On-screen Show (4:3)</PresentationFormat>
  <Paragraphs>131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cs2220: Engineering Software  Class 3:  Java Semantics </vt:lpstr>
      <vt:lpstr>Menu</vt:lpstr>
      <vt:lpstr>The Stack and Heap</vt:lpstr>
      <vt:lpstr>The Stack and Heap</vt:lpstr>
      <vt:lpstr>The Stack and Heap</vt:lpstr>
      <vt:lpstr>Primitive Types</vt:lpstr>
      <vt:lpstr>Primitive Types</vt:lpstr>
      <vt:lpstr>Does it matter?</vt:lpstr>
      <vt:lpstr>Equality</vt:lpstr>
      <vt:lpstr>Mutability</vt:lpstr>
      <vt:lpstr>Immutable/Mutable Types</vt:lpstr>
      <vt:lpstr>Slide 12</vt:lpstr>
      <vt:lpstr>Slide 13</vt:lpstr>
      <vt:lpstr>Java Language Specification (Section 3.10.5: String Literals)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Evans</dc:creator>
  <cp:lastModifiedBy>David Evans</cp:lastModifiedBy>
  <cp:revision>193</cp:revision>
  <dcterms:created xsi:type="dcterms:W3CDTF">2010-04-29T14:21:32Z</dcterms:created>
  <dcterms:modified xsi:type="dcterms:W3CDTF">2010-08-31T21:01:40Z</dcterms:modified>
</cp:coreProperties>
</file>