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4" r:id="rId2"/>
    <p:sldId id="285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6" r:id="rId29"/>
    <p:sldId id="287" r:id="rId30"/>
    <p:sldId id="289" r:id="rId31"/>
    <p:sldId id="290" r:id="rId32"/>
    <p:sldId id="291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4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D0F85-687F-4D0C-9B9D-164F2B80D647}" type="datetimeFigureOut">
              <a:rPr lang="en-US" smtClean="0"/>
              <a:pPr/>
              <a:t>9/2/2010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8CAB49-6A46-4833-A44E-966D0C5E02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support.microsoft.com/kb/260822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143000"/>
            <a:ext cx="8534400" cy="3124200"/>
          </a:xfrm>
        </p:spPr>
        <p:txBody>
          <a:bodyPr>
            <a:normAutofit/>
          </a:bodyPr>
          <a:lstStyle/>
          <a:p>
            <a:r>
              <a:rPr lang="en-US" dirty="0" smtClean="0"/>
              <a:t>cs2220: Engineering Software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Class 4: </a:t>
            </a:r>
            <a:br>
              <a:rPr lang="en-US" dirty="0" smtClean="0"/>
            </a:br>
            <a:r>
              <a:rPr lang="en-US" dirty="0" smtClean="0"/>
              <a:t>Specifying Procedures</a:t>
            </a:r>
            <a:endParaRPr lang="en-US" b="1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0" y="4343400"/>
            <a:ext cx="3581400" cy="1295400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Fall 2010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University of Virginia</a:t>
            </a:r>
          </a:p>
          <a:p>
            <a:pPr algn="l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David Evans</a:t>
            </a:r>
            <a:endParaRPr lang="en-US" sz="2400" dirty="0"/>
          </a:p>
        </p:txBody>
      </p:sp>
      <p:pic>
        <p:nvPicPr>
          <p:cNvPr id="5" name="Picture 4" descr="IMG_1250.JPG"/>
          <p:cNvPicPr>
            <a:picLocks noChangeAspect="1"/>
          </p:cNvPicPr>
          <p:nvPr/>
        </p:nvPicPr>
        <p:blipFill>
          <a:blip r:embed="rId2" cstate="print"/>
          <a:srcRect r="1641"/>
          <a:stretch>
            <a:fillRect/>
          </a:stretch>
        </p:blipFill>
        <p:spPr>
          <a:xfrm>
            <a:off x="8627" y="5714889"/>
            <a:ext cx="9135373" cy="11431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Informal Specification</a:t>
            </a:r>
          </a:p>
        </p:txBody>
      </p:sp>
      <p:sp>
        <p:nvSpPr>
          <p:cNvPr id="539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4400" i="1"/>
              <a:t>	Excessive bail shall not be required, nor excessive fines imposed, nor cruel and unusual punishments inflicted.</a:t>
            </a:r>
            <a:r>
              <a:rPr lang="en-US" sz="4400"/>
              <a:t> 				</a:t>
            </a:r>
          </a:p>
          <a:p>
            <a:pPr>
              <a:buFontTx/>
              <a:buNone/>
            </a:pPr>
            <a:r>
              <a:rPr lang="en-US" sz="4400"/>
              <a:t>				8</a:t>
            </a:r>
            <a:r>
              <a:rPr lang="en-US" sz="4400" baseline="30000"/>
              <a:t>th</a:t>
            </a:r>
            <a:r>
              <a:rPr lang="en-US" sz="4400"/>
              <a:t> Amendment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 Implementation?</a:t>
            </a:r>
          </a:p>
        </p:txBody>
      </p:sp>
      <p:sp>
        <p:nvSpPr>
          <p:cNvPr id="5406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959352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dirty="0"/>
              <a:t>public static </a:t>
            </a:r>
            <a:r>
              <a:rPr lang="en-US" sz="2800" dirty="0" err="1"/>
              <a:t>boolean</a:t>
            </a:r>
            <a:r>
              <a:rPr lang="en-US" sz="2800" dirty="0"/>
              <a:t> </a:t>
            </a:r>
          </a:p>
          <a:p>
            <a:pPr>
              <a:buFontTx/>
              <a:buNone/>
            </a:pPr>
            <a:r>
              <a:rPr lang="en-US" sz="2800" dirty="0"/>
              <a:t>   </a:t>
            </a:r>
            <a:r>
              <a:rPr lang="en-US" sz="2800" dirty="0" err="1"/>
              <a:t>violatesEigthAmendment</a:t>
            </a:r>
            <a:r>
              <a:rPr lang="en-US" sz="2800" dirty="0"/>
              <a:t> (Punishment p) {</a:t>
            </a:r>
          </a:p>
          <a:p>
            <a:pPr>
              <a:buFontTx/>
              <a:buNone/>
            </a:pPr>
            <a:r>
              <a:rPr lang="en-US" sz="2800" dirty="0"/>
              <a:t>      </a:t>
            </a:r>
            <a:r>
              <a:rPr lang="en-US" sz="2800" dirty="0" smtClean="0"/>
              <a:t> // </a:t>
            </a:r>
            <a:r>
              <a:rPr lang="en-US" sz="2800" dirty="0"/>
              <a:t>EFFECTS: Returns true if p violates the 8</a:t>
            </a:r>
            <a:r>
              <a:rPr lang="en-US" sz="2800" baseline="30000" dirty="0"/>
              <a:t>th</a:t>
            </a:r>
          </a:p>
          <a:p>
            <a:pPr>
              <a:buFontTx/>
              <a:buNone/>
            </a:pPr>
            <a:r>
              <a:rPr lang="en-US" sz="2800" dirty="0"/>
              <a:t>     </a:t>
            </a:r>
            <a:r>
              <a:rPr lang="en-US" sz="2800" dirty="0" smtClean="0"/>
              <a:t>  </a:t>
            </a:r>
            <a:r>
              <a:rPr lang="en-US" sz="2800" dirty="0"/>
              <a:t>//     </a:t>
            </a:r>
            <a:r>
              <a:rPr lang="en-US" sz="2800" dirty="0" smtClean="0"/>
              <a:t>amendment (</a:t>
            </a:r>
            <a:r>
              <a:rPr lang="en-US" sz="2800" i="1" dirty="0" smtClean="0"/>
              <a:t>cruel and unusual</a:t>
            </a:r>
          </a:p>
          <a:p>
            <a:pPr>
              <a:buFontTx/>
              <a:buNone/>
            </a:pPr>
            <a:r>
              <a:rPr lang="en-US" sz="2800" i="1" dirty="0" smtClean="0"/>
              <a:t>	   </a:t>
            </a:r>
            <a:r>
              <a:rPr lang="en-US" sz="2800" dirty="0" smtClean="0"/>
              <a:t>//</a:t>
            </a:r>
            <a:r>
              <a:rPr lang="en-US" sz="2800" i="1" dirty="0" smtClean="0"/>
              <a:t>     punishments</a:t>
            </a:r>
            <a:r>
              <a:rPr lang="en-US" sz="2800" dirty="0" smtClean="0"/>
              <a:t>).</a:t>
            </a:r>
          </a:p>
          <a:p>
            <a:pPr>
              <a:buFontTx/>
              <a:buNone/>
            </a:pPr>
            <a:r>
              <a:rPr lang="en-US" sz="2800" dirty="0" smtClean="0"/>
              <a:t>	   return (</a:t>
            </a:r>
            <a:r>
              <a:rPr lang="en-US" sz="2800" dirty="0" err="1" smtClean="0"/>
              <a:t>p.isCruel</a:t>
            </a:r>
            <a:r>
              <a:rPr lang="en-US" sz="2800" dirty="0" smtClean="0"/>
              <a:t> () &amp;&amp; </a:t>
            </a:r>
            <a:r>
              <a:rPr lang="en-US" sz="2800" dirty="0" err="1" smtClean="0"/>
              <a:t>p.isUnusual</a:t>
            </a:r>
            <a:r>
              <a:rPr lang="en-US" sz="2800" dirty="0" smtClean="0"/>
              <a:t> ());</a:t>
            </a:r>
          </a:p>
          <a:p>
            <a:pPr>
              <a:buFontTx/>
              <a:buNone/>
            </a:pPr>
            <a:r>
              <a:rPr lang="en-US" sz="2800" dirty="0" smtClean="0"/>
              <a:t>}</a:t>
            </a:r>
            <a:endParaRPr lang="en-US" sz="2800" dirty="0"/>
          </a:p>
        </p:txBody>
      </p:sp>
      <p:sp>
        <p:nvSpPr>
          <p:cNvPr id="540676" name="Text Box 4"/>
          <p:cNvSpPr txBox="1">
            <a:spLocks noChangeArrowheads="1"/>
          </p:cNvSpPr>
          <p:nvPr/>
        </p:nvSpPr>
        <p:spPr bwMode="auto">
          <a:xfrm>
            <a:off x="1221804" y="5755831"/>
            <a:ext cx="7291676" cy="52322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Or did they mean </a:t>
            </a:r>
            <a:r>
              <a:rPr lang="en-US" sz="2800" b="1" dirty="0" err="1">
                <a:solidFill>
                  <a:srgbClr val="0070C0"/>
                </a:solidFill>
              </a:rPr>
              <a:t>p.isCruel</a:t>
            </a:r>
            <a:r>
              <a:rPr lang="en-US" sz="2800" b="1" dirty="0">
                <a:solidFill>
                  <a:srgbClr val="0070C0"/>
                </a:solidFill>
              </a:rPr>
              <a:t> () || </a:t>
            </a:r>
            <a:r>
              <a:rPr lang="en-US" sz="2800" b="1" dirty="0" err="1">
                <a:solidFill>
                  <a:srgbClr val="0070C0"/>
                </a:solidFill>
              </a:rPr>
              <a:t>p.isUnusual</a:t>
            </a:r>
            <a:r>
              <a:rPr lang="en-US" sz="2800" b="1" dirty="0">
                <a:solidFill>
                  <a:srgbClr val="0070C0"/>
                </a:solidFill>
              </a:rPr>
              <a:t> ()</a:t>
            </a:r>
            <a:r>
              <a:rPr lang="en-US" sz="2800" dirty="0"/>
              <a:t>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Procedural Specifications</a:t>
            </a:r>
          </a:p>
        </p:txBody>
      </p:sp>
      <p:sp>
        <p:nvSpPr>
          <p:cNvPr id="542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Specification </a:t>
            </a:r>
            <a:r>
              <a:rPr lang="en-US" dirty="0"/>
              <a:t>for a procedure describes:</a:t>
            </a:r>
          </a:p>
          <a:p>
            <a:pPr lvl="1">
              <a:buNone/>
            </a:pPr>
            <a:r>
              <a:rPr lang="en-US" dirty="0"/>
              <a:t>What its </a:t>
            </a:r>
            <a:r>
              <a:rPr lang="en-US" b="1" dirty="0"/>
              <a:t>inputs</a:t>
            </a:r>
            <a:r>
              <a:rPr lang="en-US" dirty="0"/>
              <a:t> </a:t>
            </a:r>
            <a:r>
              <a:rPr lang="en-US" dirty="0" smtClean="0"/>
              <a:t>are including their </a:t>
            </a:r>
            <a:r>
              <a:rPr lang="en-US" b="1" dirty="0" smtClean="0"/>
              <a:t>types </a:t>
            </a:r>
            <a:r>
              <a:rPr lang="en-US" dirty="0" smtClean="0"/>
              <a:t>and</a:t>
            </a:r>
            <a:r>
              <a:rPr lang="en-US" b="1" dirty="0" smtClean="0"/>
              <a:t> meanings</a:t>
            </a:r>
            <a:endParaRPr lang="en-US" b="1" dirty="0"/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/>
              <a:t>mapping</a:t>
            </a:r>
            <a:r>
              <a:rPr lang="en-US" dirty="0"/>
              <a:t> </a:t>
            </a:r>
            <a:r>
              <a:rPr lang="en-US" b="1" dirty="0"/>
              <a:t>between inputs and </a:t>
            </a:r>
            <a:r>
              <a:rPr lang="en-US" b="1" dirty="0" smtClean="0"/>
              <a:t>outputs</a:t>
            </a:r>
            <a:endParaRPr lang="en-US" b="1" dirty="0"/>
          </a:p>
          <a:p>
            <a:pPr lvl="1">
              <a:buNone/>
            </a:pPr>
            <a:r>
              <a:rPr lang="en-US" dirty="0"/>
              <a:t>What it </a:t>
            </a:r>
            <a:r>
              <a:rPr lang="en-US" b="1" dirty="0"/>
              <a:t>can do </a:t>
            </a:r>
            <a:r>
              <a:rPr lang="en-US" b="1" dirty="0" smtClean="0"/>
              <a:t>to the </a:t>
            </a:r>
            <a:r>
              <a:rPr lang="en-US" b="1" dirty="0"/>
              <a:t>state</a:t>
            </a:r>
            <a:r>
              <a:rPr lang="en-US" dirty="0"/>
              <a:t> of the world</a:t>
            </a:r>
          </a:p>
          <a:p>
            <a:pPr>
              <a:buFontTx/>
              <a:buNone/>
            </a:pPr>
            <a:endParaRPr lang="en-US" dirty="0"/>
          </a:p>
          <a:p>
            <a:pPr lvl="1">
              <a:buFontTx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2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3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Procedure Specification</a:t>
            </a:r>
            <a:endParaRPr lang="en-US" dirty="0"/>
          </a:p>
        </p:txBody>
      </p:sp>
      <p:sp>
        <p:nvSpPr>
          <p:cNvPr id="5437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49056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/>
              <a:t>Header:</a:t>
            </a:r>
            <a:r>
              <a:rPr lang="en-US" dirty="0"/>
              <a:t> name of procedure, types of parameters and return value</a:t>
            </a:r>
          </a:p>
          <a:p>
            <a:pPr lvl="1"/>
            <a:r>
              <a:rPr lang="en-US" dirty="0"/>
              <a:t>Java </a:t>
            </a:r>
            <a:r>
              <a:rPr lang="en-US" dirty="0" smtClean="0"/>
              <a:t>declaration (this is formal)</a:t>
            </a:r>
            <a:endParaRPr lang="en-US" dirty="0"/>
          </a:p>
          <a:p>
            <a:pPr>
              <a:buNone/>
            </a:pPr>
            <a:r>
              <a:rPr lang="en-US" b="1" dirty="0" smtClean="0"/>
              <a:t>Clauses:</a:t>
            </a:r>
            <a:r>
              <a:rPr lang="en-US" dirty="0" smtClean="0"/>
              <a:t> (comments </a:t>
            </a:r>
            <a:r>
              <a:rPr lang="en-US" dirty="0"/>
              <a:t>in </a:t>
            </a:r>
            <a:r>
              <a:rPr lang="en-US" dirty="0" smtClean="0"/>
              <a:t>English)</a:t>
            </a:r>
            <a:endParaRPr lang="en-US" dirty="0"/>
          </a:p>
          <a:p>
            <a:pPr lvl="1">
              <a:buNone/>
            </a:pPr>
            <a:r>
              <a:rPr lang="en-US" b="1" dirty="0"/>
              <a:t>REQUIRES</a:t>
            </a:r>
            <a:r>
              <a:rPr lang="en-US" dirty="0"/>
              <a:t>	</a:t>
            </a:r>
            <a:endParaRPr lang="en-US" dirty="0" smtClean="0"/>
          </a:p>
          <a:p>
            <a:pPr lvl="1">
              <a:buNone/>
            </a:pPr>
            <a:r>
              <a:rPr lang="en-US" b="1" dirty="0" smtClean="0"/>
              <a:t>	precondition</a:t>
            </a:r>
            <a:r>
              <a:rPr lang="en-US" dirty="0" smtClean="0"/>
              <a:t> </a:t>
            </a:r>
            <a:r>
              <a:rPr lang="en-US" dirty="0"/>
              <a:t>the client must satisfy before calling</a:t>
            </a:r>
          </a:p>
          <a:p>
            <a:pPr lvl="1">
              <a:buNone/>
            </a:pPr>
            <a:r>
              <a:rPr lang="en-US" b="1" dirty="0" smtClean="0"/>
              <a:t>EFFECTS</a:t>
            </a:r>
            <a:endParaRPr lang="en-US" dirty="0"/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err="1" smtClean="0"/>
              <a:t>postcondition</a:t>
            </a:r>
            <a:r>
              <a:rPr lang="en-US" b="1" dirty="0" smtClean="0"/>
              <a:t> </a:t>
            </a:r>
            <a:r>
              <a:rPr lang="en-US" dirty="0"/>
              <a:t>the implementation satisfy at return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Specifications are </a:t>
            </a:r>
            <a:r>
              <a:rPr lang="en-US" b="1" dirty="0" smtClean="0"/>
              <a:t>Contracts</a:t>
            </a:r>
            <a:endParaRPr lang="en-US" b="1" dirty="0"/>
          </a:p>
        </p:txBody>
      </p:sp>
      <p:sp>
        <p:nvSpPr>
          <p:cNvPr id="544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Client </a:t>
            </a:r>
            <a:r>
              <a:rPr lang="en-US" dirty="0" smtClean="0"/>
              <a:t>promise: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satisfy </a:t>
            </a:r>
            <a:r>
              <a:rPr lang="en-US" b="1" dirty="0"/>
              <a:t>the precondition</a:t>
            </a:r>
            <a:r>
              <a:rPr lang="en-US" dirty="0"/>
              <a:t> in </a:t>
            </a:r>
            <a:r>
              <a:rPr lang="en-US" dirty="0" smtClean="0"/>
              <a:t>REQUIRES </a:t>
            </a:r>
            <a:r>
              <a:rPr lang="en-US" dirty="0"/>
              <a:t>clause</a:t>
            </a:r>
          </a:p>
          <a:p>
            <a:pPr>
              <a:buNone/>
            </a:pPr>
            <a:r>
              <a:rPr lang="en-US" dirty="0"/>
              <a:t>Implementer </a:t>
            </a:r>
            <a:r>
              <a:rPr lang="en-US" dirty="0" smtClean="0"/>
              <a:t>promise: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i="1" dirty="0" smtClean="0"/>
              <a:t>if</a:t>
            </a:r>
            <a:r>
              <a:rPr lang="en-US" dirty="0" smtClean="0"/>
              <a:t> </a:t>
            </a:r>
            <a:r>
              <a:rPr lang="en-US" dirty="0"/>
              <a:t>client satisfies the precondition,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 	when the function returns, the </a:t>
            </a:r>
            <a:r>
              <a:rPr lang="en-US" dirty="0"/>
              <a:t>return </a:t>
            </a:r>
            <a:r>
              <a:rPr lang="en-US" dirty="0" smtClean="0"/>
              <a:t>	value </a:t>
            </a:r>
            <a:r>
              <a:rPr lang="en-US" dirty="0"/>
              <a:t>and state </a:t>
            </a:r>
            <a:r>
              <a:rPr lang="en-US" dirty="0" smtClean="0"/>
              <a:t>will </a:t>
            </a:r>
            <a:r>
              <a:rPr lang="en-US" dirty="0"/>
              <a:t>satisfy the </a:t>
            </a:r>
            <a:r>
              <a:rPr lang="en-US" dirty="0" smtClean="0"/>
              <a:t>	</a:t>
            </a:r>
            <a:r>
              <a:rPr lang="en-US" b="1" dirty="0" err="1" smtClean="0"/>
              <a:t>postcondition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Contract</a:t>
            </a:r>
          </a:p>
        </p:txBody>
      </p:sp>
      <p:sp>
        <p:nvSpPr>
          <p:cNvPr id="545795" name="Text Box 3"/>
          <p:cNvSpPr txBox="1">
            <a:spLocks noChangeArrowheads="1"/>
          </p:cNvSpPr>
          <p:nvPr/>
        </p:nvSpPr>
        <p:spPr bwMode="auto">
          <a:xfrm>
            <a:off x="1746250" y="1397000"/>
            <a:ext cx="5718617" cy="193899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000" i="1" dirty="0" smtClean="0"/>
              <a:t>f</a:t>
            </a:r>
            <a:r>
              <a:rPr lang="en-US" sz="4000" dirty="0" smtClean="0"/>
              <a:t> </a:t>
            </a:r>
            <a:r>
              <a:rPr lang="en-US" sz="4000" dirty="0"/>
              <a:t>()</a:t>
            </a:r>
          </a:p>
          <a:p>
            <a:r>
              <a:rPr lang="en-US" sz="4000" dirty="0"/>
              <a:t>     REQUIRES: </a:t>
            </a:r>
            <a:r>
              <a:rPr lang="en-US" sz="4000" i="1" dirty="0"/>
              <a:t>precondition</a:t>
            </a:r>
          </a:p>
          <a:p>
            <a:r>
              <a:rPr lang="en-US" sz="4000" dirty="0"/>
              <a:t>     EFFECTS: </a:t>
            </a:r>
            <a:r>
              <a:rPr lang="en-US" sz="4000" i="1" dirty="0" err="1"/>
              <a:t>postcondition</a:t>
            </a:r>
            <a:endParaRPr lang="en-US" sz="4000" i="1" dirty="0"/>
          </a:p>
        </p:txBody>
      </p:sp>
      <p:sp>
        <p:nvSpPr>
          <p:cNvPr id="545796" name="Text Box 4"/>
          <p:cNvSpPr txBox="1">
            <a:spLocks noChangeArrowheads="1"/>
          </p:cNvSpPr>
          <p:nvPr/>
        </p:nvSpPr>
        <p:spPr bwMode="auto">
          <a:xfrm>
            <a:off x="901700" y="3657600"/>
            <a:ext cx="2795765" cy="1754326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 b="1" i="1" dirty="0"/>
              <a:t>precondition</a:t>
            </a:r>
          </a:p>
          <a:p>
            <a:r>
              <a:rPr lang="en-US" sz="3600" dirty="0"/>
              <a:t>{ f (); }</a:t>
            </a:r>
          </a:p>
          <a:p>
            <a:r>
              <a:rPr lang="en-US" sz="3600" b="1" i="1" dirty="0" err="1"/>
              <a:t>postcondition</a:t>
            </a:r>
            <a:endParaRPr lang="en-US" sz="3600" b="1" i="1" dirty="0"/>
          </a:p>
        </p:txBody>
      </p:sp>
      <p:sp>
        <p:nvSpPr>
          <p:cNvPr id="545797" name="Text Box 5"/>
          <p:cNvSpPr txBox="1">
            <a:spLocks noChangeArrowheads="1"/>
          </p:cNvSpPr>
          <p:nvPr/>
        </p:nvSpPr>
        <p:spPr bwMode="auto">
          <a:xfrm>
            <a:off x="4106863" y="3800475"/>
            <a:ext cx="4656137" cy="138499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dirty="0"/>
              <a:t>If the precondition is true,</a:t>
            </a:r>
          </a:p>
          <a:p>
            <a:r>
              <a:rPr lang="en-US" sz="2800" dirty="0"/>
              <a:t>after we call </a:t>
            </a:r>
            <a:r>
              <a:rPr lang="en-US" sz="2800" i="1" dirty="0" smtClean="0"/>
              <a:t>f</a:t>
            </a:r>
            <a:r>
              <a:rPr lang="en-US" sz="2800" dirty="0" smtClean="0"/>
              <a:t>() the </a:t>
            </a:r>
            <a:r>
              <a:rPr lang="en-US" sz="2800" dirty="0" err="1"/>
              <a:t>postcondition</a:t>
            </a:r>
            <a:r>
              <a:rPr lang="en-US" sz="2800" dirty="0"/>
              <a:t> is true.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46819" name="Rectangle 3"/>
          <p:cNvSpPr>
            <a:spLocks noGrp="1" noChangeArrowheads="1"/>
          </p:cNvSpPr>
          <p:nvPr>
            <p:ph idx="1"/>
          </p:nvPr>
        </p:nvSpPr>
        <p:spPr>
          <a:xfrm>
            <a:off x="777240" y="1490473"/>
            <a:ext cx="7799832" cy="2971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public String </a:t>
            </a:r>
            <a:r>
              <a:rPr lang="en-US" dirty="0" err="1"/>
              <a:t>bestStock</a:t>
            </a:r>
            <a:r>
              <a:rPr lang="en-US" dirty="0"/>
              <a:t> ()</a:t>
            </a:r>
          </a:p>
          <a:p>
            <a:pPr>
              <a:buFontTx/>
              <a:buNone/>
            </a:pPr>
            <a:r>
              <a:rPr lang="en-US" dirty="0"/>
              <a:t>	  // REQUIRES: false</a:t>
            </a:r>
          </a:p>
          <a:p>
            <a:pPr>
              <a:buFontTx/>
              <a:buNone/>
            </a:pPr>
            <a:r>
              <a:rPr lang="en-US" dirty="0"/>
              <a:t>     // EFFECTS: Returns the name of the   </a:t>
            </a:r>
          </a:p>
          <a:p>
            <a:pPr>
              <a:buFontTx/>
              <a:buNone/>
            </a:pPr>
            <a:r>
              <a:rPr lang="en-US" dirty="0"/>
              <a:t>	  //       	best stock to buy on the NASDAQ </a:t>
            </a:r>
          </a:p>
          <a:p>
            <a:pPr>
              <a:buFontTx/>
              <a:buNone/>
            </a:pPr>
            <a:r>
              <a:rPr lang="en-US" dirty="0"/>
              <a:t>	  // 	</a:t>
            </a:r>
            <a:r>
              <a:rPr lang="en-US" dirty="0" smtClean="0"/>
              <a:t>tomorrow</a:t>
            </a:r>
            <a:r>
              <a:rPr lang="en-US" dirty="0"/>
              <a:t>.</a:t>
            </a:r>
            <a:r>
              <a:rPr lang="en-US" dirty="0">
                <a:latin typeface="Tahoma" pitchFamily="34" charset="0"/>
              </a:rPr>
              <a:t>	</a:t>
            </a:r>
          </a:p>
          <a:p>
            <a:pPr>
              <a:buFontTx/>
              <a:buNone/>
            </a:pPr>
            <a:endParaRPr lang="en-US" dirty="0">
              <a:latin typeface="Tahoma" pitchFamily="34" charset="0"/>
            </a:endParaRPr>
          </a:p>
        </p:txBody>
      </p:sp>
      <p:sp>
        <p:nvSpPr>
          <p:cNvPr id="546820" name="Text Box 4"/>
          <p:cNvSpPr txBox="1">
            <a:spLocks noChangeArrowheads="1"/>
          </p:cNvSpPr>
          <p:nvPr/>
        </p:nvSpPr>
        <p:spPr bwMode="auto">
          <a:xfrm>
            <a:off x="307975" y="4594225"/>
            <a:ext cx="3340481" cy="1200329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Can we implement a procedure that satisfies this specification?</a:t>
            </a:r>
          </a:p>
        </p:txBody>
      </p:sp>
      <p:sp>
        <p:nvSpPr>
          <p:cNvPr id="546821" name="Text Box 5"/>
          <p:cNvSpPr txBox="1">
            <a:spLocks noChangeArrowheads="1"/>
          </p:cNvSpPr>
          <p:nvPr/>
        </p:nvSpPr>
        <p:spPr bwMode="auto">
          <a:xfrm>
            <a:off x="3907981" y="4692015"/>
            <a:ext cx="4650803" cy="12332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dirty="0"/>
              <a:t>Yes, any implementation will satisfy this specification! If the precondition in the requires clause is not satisfied, the procedure can do </a:t>
            </a:r>
            <a:r>
              <a:rPr lang="en-US" sz="1800" b="1" dirty="0"/>
              <a:t>anything</a:t>
            </a:r>
            <a:r>
              <a:rPr lang="en-US" sz="1800" dirty="0"/>
              <a:t> and still satisfy its specification!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2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4784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072384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public String </a:t>
            </a:r>
            <a:r>
              <a:rPr lang="en-US" dirty="0" err="1"/>
              <a:t>bestStock</a:t>
            </a:r>
            <a:r>
              <a:rPr lang="en-US" dirty="0"/>
              <a:t> ()</a:t>
            </a:r>
          </a:p>
          <a:p>
            <a:pPr>
              <a:buFontTx/>
              <a:buNone/>
            </a:pPr>
            <a:r>
              <a:rPr lang="en-US" dirty="0"/>
              <a:t>	  // REQUIRES: true</a:t>
            </a:r>
          </a:p>
          <a:p>
            <a:pPr>
              <a:buFontTx/>
              <a:buNone/>
            </a:pPr>
            <a:r>
              <a:rPr lang="en-US" dirty="0"/>
              <a:t>     // EFFECTS: Returns the name of the   </a:t>
            </a:r>
          </a:p>
          <a:p>
            <a:pPr>
              <a:buFontTx/>
              <a:buNone/>
            </a:pPr>
            <a:r>
              <a:rPr lang="en-US" dirty="0"/>
              <a:t>	  //       	best stock to buy on the NASDAQ </a:t>
            </a:r>
          </a:p>
          <a:p>
            <a:pPr>
              <a:buFontTx/>
              <a:buNone/>
            </a:pPr>
            <a:r>
              <a:rPr lang="en-US" dirty="0"/>
              <a:t>	  // 	</a:t>
            </a:r>
            <a:r>
              <a:rPr lang="en-US" dirty="0" smtClean="0"/>
              <a:t>tomorrow</a:t>
            </a:r>
            <a:r>
              <a:rPr lang="en-US" dirty="0"/>
              <a:t>.	</a:t>
            </a:r>
          </a:p>
          <a:p>
            <a:pPr>
              <a:buFontTx/>
              <a:buNone/>
            </a:pPr>
            <a:endParaRPr lang="en-US" dirty="0"/>
          </a:p>
        </p:txBody>
      </p:sp>
      <p:sp>
        <p:nvSpPr>
          <p:cNvPr id="547844" name="Text Box 4"/>
          <p:cNvSpPr txBox="1">
            <a:spLocks noChangeArrowheads="1"/>
          </p:cNvSpPr>
          <p:nvPr/>
        </p:nvSpPr>
        <p:spPr bwMode="auto">
          <a:xfrm>
            <a:off x="863854" y="4892739"/>
            <a:ext cx="4340225" cy="83099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/>
              <a:t>Can we implement a procedure that satisfies this specification?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548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The </a:t>
            </a:r>
            <a:r>
              <a:rPr lang="en-US" i="1" dirty="0"/>
              <a:t>weaker</a:t>
            </a:r>
            <a:r>
              <a:rPr lang="en-US" dirty="0"/>
              <a:t> (more easy to make true) the requires clause: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more useful</a:t>
            </a:r>
            <a:r>
              <a:rPr lang="en-US" dirty="0"/>
              <a:t> a procedure is </a:t>
            </a:r>
            <a:r>
              <a:rPr lang="en-US" b="1" dirty="0"/>
              <a:t>for clients</a:t>
            </a:r>
          </a:p>
          <a:p>
            <a:pPr lvl="1"/>
            <a:r>
              <a:rPr lang="en-US" dirty="0"/>
              <a:t>The </a:t>
            </a:r>
            <a:r>
              <a:rPr lang="en-US" b="1" dirty="0"/>
              <a:t>more difficult</a:t>
            </a:r>
            <a:r>
              <a:rPr lang="en-US" dirty="0"/>
              <a:t> it is </a:t>
            </a:r>
            <a:r>
              <a:rPr lang="en-US" b="1" dirty="0"/>
              <a:t>to implement correctly</a:t>
            </a:r>
          </a:p>
          <a:p>
            <a:pPr>
              <a:buNone/>
            </a:pPr>
            <a:r>
              <a:rPr lang="en-US" b="1" dirty="0"/>
              <a:t>Avoid </a:t>
            </a:r>
            <a:r>
              <a:rPr lang="en-US" b="1" dirty="0" smtClean="0"/>
              <a:t>preconditions</a:t>
            </a:r>
            <a:r>
              <a:rPr lang="en-US" dirty="0" smtClean="0"/>
              <a:t> unless </a:t>
            </a:r>
            <a:r>
              <a:rPr lang="en-US" dirty="0"/>
              <a:t>there is a </a:t>
            </a:r>
            <a:r>
              <a:rPr lang="en-US" dirty="0" smtClean="0"/>
              <a:t>really good </a:t>
            </a:r>
            <a:r>
              <a:rPr lang="en-US" dirty="0"/>
              <a:t>reason to have one</a:t>
            </a:r>
          </a:p>
          <a:p>
            <a:pPr lvl="1"/>
            <a:r>
              <a:rPr lang="en-US" dirty="0"/>
              <a:t>Default requires clause is: </a:t>
            </a:r>
            <a:r>
              <a:rPr lang="en-US" b="1" dirty="0"/>
              <a:t>REQUIRES true</a:t>
            </a:r>
          </a:p>
          <a:p>
            <a:pPr lvl="1"/>
            <a:r>
              <a:rPr lang="en-US" dirty="0"/>
              <a:t>Client doesn’t need to satisfy anything before calling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49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514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public static </a:t>
            </a:r>
            <a:r>
              <a:rPr lang="en-US" dirty="0" err="1"/>
              <a:t>int</a:t>
            </a:r>
            <a:r>
              <a:rPr lang="en-US" dirty="0"/>
              <a:t> biggest (</a:t>
            </a:r>
            <a:r>
              <a:rPr lang="en-US" dirty="0" err="1"/>
              <a:t>int</a:t>
            </a:r>
            <a:r>
              <a:rPr lang="en-US" dirty="0"/>
              <a:t> [ ] a)</a:t>
            </a:r>
          </a:p>
          <a:p>
            <a:pPr>
              <a:buFontTx/>
              <a:buNone/>
            </a:pPr>
            <a:r>
              <a:rPr lang="en-US" dirty="0"/>
              <a:t>   // REQUIRES: true</a:t>
            </a:r>
          </a:p>
          <a:p>
            <a:pPr>
              <a:buFontTx/>
              <a:buNone/>
            </a:pPr>
            <a:r>
              <a:rPr lang="en-US" dirty="0"/>
              <a:t>	// EFFECTS: Returns the value of the</a:t>
            </a:r>
          </a:p>
          <a:p>
            <a:pPr>
              <a:buFontTx/>
              <a:buNone/>
            </a:pPr>
            <a:r>
              <a:rPr lang="en-US" dirty="0"/>
              <a:t>	//       biggest element of a.</a:t>
            </a:r>
          </a:p>
        </p:txBody>
      </p:sp>
      <p:sp>
        <p:nvSpPr>
          <p:cNvPr id="549892" name="Text Box 4"/>
          <p:cNvSpPr txBox="1">
            <a:spLocks noChangeArrowheads="1"/>
          </p:cNvSpPr>
          <p:nvPr/>
        </p:nvSpPr>
        <p:spPr bwMode="auto">
          <a:xfrm>
            <a:off x="490728" y="4056888"/>
            <a:ext cx="475444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dirty="0"/>
              <a:t>Is this a </a:t>
            </a:r>
            <a:r>
              <a:rPr lang="en-US" sz="3200" dirty="0" smtClean="0"/>
              <a:t>good </a:t>
            </a:r>
            <a:r>
              <a:rPr lang="en-US" sz="3200" dirty="0"/>
              <a:t>specification?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209544" y="4748785"/>
            <a:ext cx="5650992" cy="18714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unambiguous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Declarative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930" y="1600200"/>
            <a:ext cx="7900869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Specifications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Return PS1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46888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public static </a:t>
            </a:r>
            <a:r>
              <a:rPr lang="en-US" dirty="0" err="1"/>
              <a:t>int</a:t>
            </a:r>
            <a:r>
              <a:rPr lang="en-US" dirty="0"/>
              <a:t> biggest (</a:t>
            </a:r>
            <a:r>
              <a:rPr lang="en-US" dirty="0" err="1"/>
              <a:t>int</a:t>
            </a:r>
            <a:r>
              <a:rPr lang="en-US" dirty="0"/>
              <a:t> [ ] a)</a:t>
            </a:r>
          </a:p>
          <a:p>
            <a:pPr>
              <a:buFontTx/>
              <a:buNone/>
            </a:pPr>
            <a:r>
              <a:rPr lang="en-US" dirty="0"/>
              <a:t>   // REQUIRES: a has at least one element.</a:t>
            </a:r>
          </a:p>
          <a:p>
            <a:pPr>
              <a:buFontTx/>
              <a:buNone/>
            </a:pPr>
            <a:r>
              <a:rPr lang="en-US" dirty="0"/>
              <a:t>	// EFFECTS: Returns the value of the</a:t>
            </a:r>
          </a:p>
          <a:p>
            <a:pPr>
              <a:buFontTx/>
              <a:buNone/>
            </a:pPr>
            <a:r>
              <a:rPr lang="en-US" dirty="0"/>
              <a:t>	//       biggest element of a.</a:t>
            </a:r>
          </a:p>
        </p:txBody>
      </p:sp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2257425" y="5062538"/>
            <a:ext cx="6529388" cy="4572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/>
              <a:t>Maybe, depends on the client.  Its risky…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79557" y="4215825"/>
            <a:ext cx="475444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dirty="0"/>
              <a:t>Is this a </a:t>
            </a:r>
            <a:r>
              <a:rPr lang="en-US" sz="3200" dirty="0" smtClean="0"/>
              <a:t>good </a:t>
            </a:r>
            <a:r>
              <a:rPr lang="en-US" sz="3200" dirty="0"/>
              <a:t>specification?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0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Bad Use of </a:t>
            </a:r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552963" name="Rectangle 3"/>
          <p:cNvSpPr>
            <a:spLocks noGrp="1" noChangeArrowheads="1"/>
          </p:cNvSpPr>
          <p:nvPr>
            <p:ph idx="1"/>
          </p:nvPr>
        </p:nvSpPr>
        <p:spPr>
          <a:xfrm>
            <a:off x="192024" y="1600201"/>
            <a:ext cx="8796528" cy="19019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Bug </a:t>
            </a:r>
            <a:r>
              <a:rPr lang="en-US" dirty="0"/>
              <a:t>discovered in Microsoft Outlook that treats messages that start with “begin  ” as empty attachments (can be exploited by viruses)</a:t>
            </a:r>
          </a:p>
          <a:p>
            <a:endParaRPr lang="en-US" dirty="0"/>
          </a:p>
        </p:txBody>
      </p:sp>
      <p:sp>
        <p:nvSpPr>
          <p:cNvPr id="552964" name="Text Box 4"/>
          <p:cNvSpPr txBox="1">
            <a:spLocks noChangeArrowheads="1"/>
          </p:cNvSpPr>
          <p:nvPr/>
        </p:nvSpPr>
        <p:spPr bwMode="auto">
          <a:xfrm>
            <a:off x="432816" y="3954590"/>
            <a:ext cx="8391144" cy="163121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000" dirty="0">
                <a:latin typeface="Cambria" pitchFamily="18" charset="0"/>
              </a:rPr>
              <a:t>To workaround this problem: </a:t>
            </a:r>
          </a:p>
          <a:p>
            <a:pPr>
              <a:buFontTx/>
              <a:buChar char="•"/>
            </a:pPr>
            <a:r>
              <a:rPr lang="en-US" sz="2000" dirty="0">
                <a:latin typeface="Cambria" pitchFamily="18" charset="0"/>
              </a:rPr>
              <a:t> Do not start messages with the word "begin" followed by two spaces. </a:t>
            </a:r>
          </a:p>
          <a:p>
            <a:pPr>
              <a:buFontTx/>
              <a:buChar char="•"/>
            </a:pPr>
            <a:r>
              <a:rPr lang="en-US" sz="2000" dirty="0">
                <a:latin typeface="Cambria" pitchFamily="18" charset="0"/>
              </a:rPr>
              <a:t> Use only one space between the word "begin" and the following data. </a:t>
            </a:r>
          </a:p>
          <a:p>
            <a:pPr>
              <a:buFontTx/>
              <a:buChar char="•"/>
            </a:pPr>
            <a:r>
              <a:rPr lang="en-US" sz="2000" dirty="0">
                <a:latin typeface="Cambria" pitchFamily="18" charset="0"/>
              </a:rPr>
              <a:t> Capitalize the word "begin" so that it is reads "Begin." </a:t>
            </a:r>
          </a:p>
          <a:p>
            <a:pPr>
              <a:buFontTx/>
              <a:buChar char="•"/>
            </a:pPr>
            <a:r>
              <a:rPr lang="en-US" sz="2000" dirty="0">
                <a:latin typeface="Cambria" pitchFamily="18" charset="0"/>
              </a:rPr>
              <a:t> Use a different word such as "start" or "</a:t>
            </a:r>
            <a:r>
              <a:rPr lang="en-US" sz="2000" dirty="0" smtClean="0">
                <a:latin typeface="Cambria" pitchFamily="18" charset="0"/>
              </a:rPr>
              <a:t>commence</a:t>
            </a:r>
            <a:r>
              <a:rPr lang="en-US" sz="1800" dirty="0" smtClean="0">
                <a:latin typeface="Cambria" pitchFamily="18" charset="0"/>
              </a:rPr>
              <a:t>".</a:t>
            </a:r>
            <a:r>
              <a:rPr lang="en-US" sz="1800" dirty="0">
                <a:latin typeface="Cambria" pitchFamily="18" charset="0"/>
              </a:rPr>
              <a:t>	</a:t>
            </a:r>
            <a:endParaRPr lang="en-US" sz="1400" dirty="0">
              <a:latin typeface="Cambria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737115" y="3354062"/>
            <a:ext cx="40661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http://support.microsoft.com/kb/260822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2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521208" y="1463041"/>
            <a:ext cx="8403336" cy="3922776"/>
          </a:xfrm>
        </p:spPr>
        <p:txBody>
          <a:bodyPr/>
          <a:lstStyle/>
          <a:p>
            <a:pPr>
              <a:buFontTx/>
              <a:buNone/>
            </a:pPr>
            <a:r>
              <a:rPr lang="en-US" dirty="0"/>
              <a:t>public static </a:t>
            </a:r>
            <a:r>
              <a:rPr lang="en-US" dirty="0" err="1"/>
              <a:t>int</a:t>
            </a:r>
            <a:r>
              <a:rPr lang="en-US" dirty="0"/>
              <a:t> biggest (</a:t>
            </a:r>
            <a:r>
              <a:rPr lang="en-US" dirty="0" err="1"/>
              <a:t>int</a:t>
            </a:r>
            <a:r>
              <a:rPr lang="en-US" dirty="0"/>
              <a:t> [ ] a)</a:t>
            </a:r>
          </a:p>
          <a:p>
            <a:pPr>
              <a:buFontTx/>
              <a:buNone/>
            </a:pPr>
            <a:r>
              <a:rPr lang="en-US" dirty="0"/>
              <a:t>   // REQUIRES: true</a:t>
            </a:r>
          </a:p>
          <a:p>
            <a:pPr>
              <a:buFontTx/>
              <a:buNone/>
            </a:pPr>
            <a:r>
              <a:rPr lang="en-US" dirty="0"/>
              <a:t>	// EFFECTS: If a has at least one </a:t>
            </a:r>
          </a:p>
          <a:p>
            <a:pPr>
              <a:buFontTx/>
              <a:buNone/>
            </a:pPr>
            <a:r>
              <a:rPr lang="en-US" dirty="0"/>
              <a:t>	//	   element, returns the value biggest</a:t>
            </a:r>
          </a:p>
          <a:p>
            <a:pPr>
              <a:buFontTx/>
              <a:buNone/>
            </a:pPr>
            <a:r>
              <a:rPr lang="en-US" dirty="0"/>
              <a:t>	//     element of a.  Otherwise, returns</a:t>
            </a:r>
          </a:p>
          <a:p>
            <a:pPr>
              <a:buFontTx/>
              <a:buNone/>
            </a:pPr>
            <a:r>
              <a:rPr lang="en-US" dirty="0"/>
              <a:t>	//	   </a:t>
            </a:r>
            <a:r>
              <a:rPr lang="en-US" dirty="0" err="1"/>
              <a:t>Integer.MIN_VALUE</a:t>
            </a:r>
            <a:r>
              <a:rPr lang="en-US" dirty="0"/>
              <a:t> (smallest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value</a:t>
            </a:r>
            <a:r>
              <a:rPr lang="en-US" dirty="0"/>
              <a:t>).</a:t>
            </a:r>
          </a:p>
        </p:txBody>
      </p:sp>
      <p:sp>
        <p:nvSpPr>
          <p:cNvPr id="551940" name="Text Box 4"/>
          <p:cNvSpPr txBox="1">
            <a:spLocks noChangeArrowheads="1"/>
          </p:cNvSpPr>
          <p:nvPr/>
        </p:nvSpPr>
        <p:spPr bwMode="auto">
          <a:xfrm>
            <a:off x="1703833" y="5373624"/>
            <a:ext cx="6781800" cy="83099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Better, but client has to deal with special case now.</a:t>
            </a:r>
          </a:p>
          <a:p>
            <a:r>
              <a:rPr lang="en-US" sz="2400" dirty="0"/>
              <a:t>Best would probably be to use an exception…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5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194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 Example</a:t>
            </a:r>
          </a:p>
        </p:txBody>
      </p:sp>
      <p:sp>
        <p:nvSpPr>
          <p:cNvPr id="551939" name="Rectangle 3"/>
          <p:cNvSpPr>
            <a:spLocks noGrp="1" noChangeArrowheads="1"/>
          </p:cNvSpPr>
          <p:nvPr>
            <p:ph idx="1"/>
          </p:nvPr>
        </p:nvSpPr>
        <p:spPr>
          <a:xfrm>
            <a:off x="237744" y="1499617"/>
            <a:ext cx="8641080" cy="3017519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None/>
            </a:pPr>
            <a:r>
              <a:rPr lang="en-US" dirty="0"/>
              <a:t>public static </a:t>
            </a:r>
            <a:r>
              <a:rPr lang="en-US" dirty="0" err="1"/>
              <a:t>int</a:t>
            </a:r>
            <a:r>
              <a:rPr lang="en-US" dirty="0"/>
              <a:t> biggest (</a:t>
            </a:r>
            <a:r>
              <a:rPr lang="en-US" dirty="0" err="1"/>
              <a:t>int</a:t>
            </a:r>
            <a:r>
              <a:rPr lang="en-US" dirty="0"/>
              <a:t> [ ] a</a:t>
            </a:r>
            <a:r>
              <a:rPr lang="en-US" dirty="0" smtClean="0"/>
              <a:t>) </a:t>
            </a:r>
            <a:r>
              <a:rPr lang="en-US" dirty="0" err="1" smtClean="0"/>
              <a:t>thows</a:t>
            </a:r>
            <a:r>
              <a:rPr lang="en-US" dirty="0" smtClean="0"/>
              <a:t> </a:t>
            </a:r>
            <a:r>
              <a:rPr lang="en-US" dirty="0" err="1" smtClean="0"/>
              <a:t>NoElementException</a:t>
            </a:r>
            <a:endParaRPr lang="en-US" dirty="0"/>
          </a:p>
          <a:p>
            <a:pPr>
              <a:buFontTx/>
              <a:buNone/>
            </a:pPr>
            <a:r>
              <a:rPr lang="en-US" dirty="0"/>
              <a:t>   </a:t>
            </a:r>
            <a:r>
              <a:rPr lang="en-US" dirty="0" smtClean="0"/>
              <a:t>  // </a:t>
            </a:r>
            <a:r>
              <a:rPr lang="en-US" dirty="0"/>
              <a:t>REQUIRES: true</a:t>
            </a:r>
          </a:p>
          <a:p>
            <a:pPr>
              <a:buFontTx/>
              <a:buNone/>
            </a:pPr>
            <a:r>
              <a:rPr lang="en-US" dirty="0"/>
              <a:t>	// EFFECTS: </a:t>
            </a:r>
            <a:r>
              <a:rPr lang="en-US" dirty="0" smtClean="0"/>
              <a:t>Scans through each element in a, checking</a:t>
            </a:r>
          </a:p>
          <a:p>
            <a:pPr>
              <a:buFontTx/>
              <a:buNone/>
            </a:pPr>
            <a:r>
              <a:rPr lang="en-US" dirty="0" smtClean="0"/>
              <a:t>	//     if the value is bigger than the biggest previous value.</a:t>
            </a:r>
          </a:p>
          <a:p>
            <a:pPr>
              <a:buFontTx/>
              <a:buNone/>
            </a:pPr>
            <a:r>
              <a:rPr lang="en-US" dirty="0" smtClean="0"/>
              <a:t>     //     Returns the value of the biggest element.  If the array</a:t>
            </a:r>
          </a:p>
          <a:p>
            <a:pPr>
              <a:buFontTx/>
              <a:buNone/>
            </a:pPr>
            <a:r>
              <a:rPr lang="en-US" dirty="0" smtClean="0"/>
              <a:t>     //     is empty, throws </a:t>
            </a:r>
            <a:r>
              <a:rPr lang="en-US" dirty="0" err="1" smtClean="0"/>
              <a:t>NoElementException</a:t>
            </a:r>
            <a:r>
              <a:rPr lang="en-US" dirty="0" smtClean="0"/>
              <a:t>.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90728" y="4294631"/>
            <a:ext cx="4754443" cy="5847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3200" dirty="0"/>
              <a:t>Is this a </a:t>
            </a:r>
            <a:r>
              <a:rPr lang="en-US" sz="3200" dirty="0" smtClean="0"/>
              <a:t>good </a:t>
            </a:r>
            <a:r>
              <a:rPr lang="en-US" sz="3200" dirty="0"/>
              <a:t>specification?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236976" y="4940808"/>
            <a:ext cx="5650992" cy="187147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Clear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precise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unambiguous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Declarative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Modifies</a:t>
            </a:r>
          </a:p>
        </p:txBody>
      </p:sp>
      <p:sp>
        <p:nvSpPr>
          <p:cNvPr id="553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How </a:t>
            </a:r>
            <a:r>
              <a:rPr lang="en-US" dirty="0"/>
              <a:t>does a client know </a:t>
            </a:r>
            <a:r>
              <a:rPr lang="en-US" b="1" dirty="0"/>
              <a:t>a</a:t>
            </a:r>
            <a:r>
              <a:rPr lang="en-US" dirty="0"/>
              <a:t> is the same after </a:t>
            </a:r>
            <a:r>
              <a:rPr lang="en-US" b="1" dirty="0"/>
              <a:t>biggest</a:t>
            </a:r>
            <a:r>
              <a:rPr lang="en-US" dirty="0"/>
              <a:t> returns?</a:t>
            </a:r>
          </a:p>
        </p:txBody>
      </p:sp>
      <p:sp>
        <p:nvSpPr>
          <p:cNvPr id="553988" name="Rectangle 4"/>
          <p:cNvSpPr>
            <a:spLocks noChangeArrowheads="1"/>
          </p:cNvSpPr>
          <p:nvPr/>
        </p:nvSpPr>
        <p:spPr bwMode="auto">
          <a:xfrm>
            <a:off x="713232" y="2948178"/>
            <a:ext cx="7955279" cy="1938992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public static </a:t>
            </a:r>
            <a:r>
              <a:rPr lang="en-US" sz="2400" dirty="0" err="1"/>
              <a:t>int</a:t>
            </a:r>
            <a:r>
              <a:rPr lang="en-US" sz="2400" dirty="0"/>
              <a:t> biggest (</a:t>
            </a:r>
            <a:r>
              <a:rPr lang="en-US" sz="2400" dirty="0" err="1"/>
              <a:t>int</a:t>
            </a:r>
            <a:r>
              <a:rPr lang="en-US" sz="2400" dirty="0"/>
              <a:t> [ ] a</a:t>
            </a:r>
            <a:r>
              <a:rPr lang="en-US" sz="2400" dirty="0" smtClean="0"/>
              <a:t>) </a:t>
            </a:r>
            <a:r>
              <a:rPr lang="en-US" sz="2400" dirty="0" err="1" smtClean="0"/>
              <a:t>thows</a:t>
            </a:r>
            <a:r>
              <a:rPr lang="en-US" sz="2400" dirty="0" smtClean="0"/>
              <a:t> </a:t>
            </a:r>
            <a:r>
              <a:rPr lang="en-US" sz="2400" dirty="0" err="1" smtClean="0"/>
              <a:t>NoElementException</a:t>
            </a:r>
            <a:endParaRPr lang="en-US" sz="2400" dirty="0"/>
          </a:p>
          <a:p>
            <a:r>
              <a:rPr lang="en-US" sz="2400" dirty="0"/>
              <a:t>   // REQUIRES: true</a:t>
            </a:r>
          </a:p>
          <a:p>
            <a:r>
              <a:rPr lang="en-US" sz="2400" dirty="0"/>
              <a:t>   // EFFECTS: If a has at least one element,</a:t>
            </a:r>
          </a:p>
          <a:p>
            <a:r>
              <a:rPr lang="en-US" sz="2400" dirty="0"/>
              <a:t>   //     returns the value biggest element of a.   </a:t>
            </a:r>
          </a:p>
          <a:p>
            <a:r>
              <a:rPr lang="en-US" sz="2400" dirty="0"/>
              <a:t>   //     Otherwise, </a:t>
            </a:r>
            <a:r>
              <a:rPr lang="en-US" sz="2400" dirty="0" smtClean="0"/>
              <a:t>throws </a:t>
            </a:r>
            <a:r>
              <a:rPr lang="en-US" sz="2400" dirty="0" err="1" smtClean="0"/>
              <a:t>NoElementException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553989" name="Text Box 5"/>
          <p:cNvSpPr txBox="1">
            <a:spLocks noChangeArrowheads="1"/>
          </p:cNvSpPr>
          <p:nvPr/>
        </p:nvSpPr>
        <p:spPr bwMode="auto">
          <a:xfrm>
            <a:off x="1602994" y="5247259"/>
            <a:ext cx="6964727" cy="70788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dirty="0"/>
              <a:t>Reading the effects clause </a:t>
            </a:r>
            <a:r>
              <a:rPr lang="en-US" sz="2000" dirty="0" smtClean="0"/>
              <a:t>should be </a:t>
            </a:r>
            <a:r>
              <a:rPr lang="en-US" sz="2000" dirty="0"/>
              <a:t>enough – if biggest modifies</a:t>
            </a:r>
          </a:p>
          <a:p>
            <a:r>
              <a:rPr lang="en-US" sz="2000" dirty="0"/>
              <a:t>anything, it should describe it.  But, that’s a lot of work.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3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989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MODIFIES </a:t>
            </a:r>
            <a:r>
              <a:rPr lang="en-US" dirty="0"/>
              <a:t>clause: any state </a:t>
            </a:r>
            <a:r>
              <a:rPr lang="en-US" b="1" i="1" dirty="0"/>
              <a:t>not</a:t>
            </a:r>
            <a:r>
              <a:rPr lang="en-US" dirty="0"/>
              <a:t> listed in the modifies clause </a:t>
            </a:r>
            <a:r>
              <a:rPr lang="en-US" b="1" dirty="0"/>
              <a:t>may not be changed</a:t>
            </a:r>
            <a:r>
              <a:rPr lang="en-US" dirty="0"/>
              <a:t> by the procedure.</a:t>
            </a:r>
          </a:p>
        </p:txBody>
      </p:sp>
      <p:sp>
        <p:nvSpPr>
          <p:cNvPr id="555012" name="Rectangle 4"/>
          <p:cNvSpPr>
            <a:spLocks noChangeArrowheads="1"/>
          </p:cNvSpPr>
          <p:nvPr/>
        </p:nvSpPr>
        <p:spPr bwMode="auto">
          <a:xfrm>
            <a:off x="1242505" y="3245041"/>
            <a:ext cx="7004050" cy="2677656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</a:rPr>
              <a:t>public static </a:t>
            </a:r>
            <a:r>
              <a:rPr lang="en-US" sz="2400" dirty="0" err="1">
                <a:solidFill>
                  <a:srgbClr val="0070C0"/>
                </a:solidFill>
              </a:rPr>
              <a:t>int</a:t>
            </a:r>
            <a:r>
              <a:rPr lang="en-US" sz="2400" dirty="0">
                <a:solidFill>
                  <a:srgbClr val="0070C0"/>
                </a:solidFill>
              </a:rPr>
              <a:t> biggest (</a:t>
            </a:r>
            <a:r>
              <a:rPr lang="en-US" sz="2400" dirty="0" err="1">
                <a:solidFill>
                  <a:srgbClr val="0070C0"/>
                </a:solidFill>
              </a:rPr>
              <a:t>int</a:t>
            </a:r>
            <a:r>
              <a:rPr lang="en-US" sz="2400" dirty="0">
                <a:solidFill>
                  <a:srgbClr val="0070C0"/>
                </a:solidFill>
              </a:rPr>
              <a:t> [ ] a)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// REQUIRES: true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</a:t>
            </a:r>
            <a:r>
              <a:rPr lang="en-US" sz="2400" b="1" dirty="0">
                <a:solidFill>
                  <a:srgbClr val="0070C0"/>
                </a:solidFill>
              </a:rPr>
              <a:t>// MODIFIES: nothing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// EFFECTS: If a has at least one element,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//     returns the value biggest element of a.   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//     Otherwise, returns </a:t>
            </a:r>
            <a:r>
              <a:rPr lang="en-US" sz="2400" dirty="0" err="1">
                <a:solidFill>
                  <a:srgbClr val="0070C0"/>
                </a:solidFill>
              </a:rPr>
              <a:t>Integer.MIN_VALUE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   //     (smallest </a:t>
            </a:r>
            <a:r>
              <a:rPr lang="en-US" sz="2400" dirty="0" err="1">
                <a:solidFill>
                  <a:srgbClr val="0070C0"/>
                </a:solidFill>
              </a:rPr>
              <a:t>int</a:t>
            </a:r>
            <a:r>
              <a:rPr lang="en-US" sz="2400" dirty="0">
                <a:solidFill>
                  <a:srgbClr val="0070C0"/>
                </a:solidFill>
              </a:rPr>
              <a:t> value).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Modifies Example</a:t>
            </a:r>
          </a:p>
        </p:txBody>
      </p:sp>
      <p:sp>
        <p:nvSpPr>
          <p:cNvPr id="556035" name="Rectangle 3"/>
          <p:cNvSpPr>
            <a:spLocks noChangeArrowheads="1"/>
          </p:cNvSpPr>
          <p:nvPr/>
        </p:nvSpPr>
        <p:spPr bwMode="auto">
          <a:xfrm>
            <a:off x="452438" y="1535113"/>
            <a:ext cx="8158162" cy="3081337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public static 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replaceBiggest</a:t>
            </a:r>
            <a:r>
              <a:rPr lang="en-US" sz="2800" dirty="0"/>
              <a:t> (</a:t>
            </a:r>
            <a:r>
              <a:rPr lang="en-US" sz="2800" dirty="0" err="1"/>
              <a:t>int</a:t>
            </a:r>
            <a:r>
              <a:rPr lang="en-US" sz="2800" dirty="0"/>
              <a:t> [ ] a, </a:t>
            </a:r>
            <a:r>
              <a:rPr lang="en-US" sz="2800" dirty="0" err="1"/>
              <a:t>int</a:t>
            </a:r>
            <a:r>
              <a:rPr lang="en-US" sz="2800" dirty="0"/>
              <a:t> [] b)</a:t>
            </a:r>
          </a:p>
          <a:p>
            <a:r>
              <a:rPr lang="en-US" sz="2800" dirty="0"/>
              <a:t>   // REQUIRES: a and b both have at least one    </a:t>
            </a:r>
          </a:p>
          <a:p>
            <a:r>
              <a:rPr lang="en-US" sz="2800" dirty="0"/>
              <a:t>   //    element</a:t>
            </a:r>
          </a:p>
          <a:p>
            <a:r>
              <a:rPr lang="en-US" sz="2800" dirty="0"/>
              <a:t>   // MODIFIES: a</a:t>
            </a:r>
          </a:p>
          <a:p>
            <a:r>
              <a:rPr lang="en-US" sz="2800" dirty="0"/>
              <a:t>   // EFFECTS: Replaces the value of the biggest </a:t>
            </a:r>
          </a:p>
          <a:p>
            <a:r>
              <a:rPr lang="en-US" sz="2800" dirty="0"/>
              <a:t>   //      element in a with the value of the biggest</a:t>
            </a:r>
          </a:p>
          <a:p>
            <a:r>
              <a:rPr lang="en-US" sz="2800" dirty="0"/>
              <a:t>   //      element in b.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Defaults</a:t>
            </a:r>
          </a:p>
        </p:txBody>
      </p:sp>
      <p:sp>
        <p:nvSpPr>
          <p:cNvPr id="5570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What should it mean when there is no </a:t>
            </a:r>
            <a:r>
              <a:rPr lang="en-US" dirty="0" smtClean="0"/>
              <a:t>REQUIRES?</a:t>
            </a:r>
            <a:endParaRPr lang="en-US" dirty="0"/>
          </a:p>
          <a:p>
            <a:endParaRPr lang="en-US" sz="2400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What </a:t>
            </a:r>
            <a:r>
              <a:rPr lang="en-US" dirty="0"/>
              <a:t>should it mean when there is no </a:t>
            </a:r>
            <a:r>
              <a:rPr lang="en-US" dirty="0" smtClean="0"/>
              <a:t>MODIFIES?</a:t>
            </a:r>
            <a:endParaRPr lang="en-US" dirty="0"/>
          </a:p>
          <a:p>
            <a:endParaRPr lang="en-US" dirty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dirty="0" smtClean="0"/>
              <a:t>What </a:t>
            </a:r>
            <a:r>
              <a:rPr lang="en-US" dirty="0"/>
              <a:t>should it mean when there is no </a:t>
            </a:r>
            <a:r>
              <a:rPr lang="en-US" dirty="0" smtClean="0"/>
              <a:t>EFFECTS?</a:t>
            </a:r>
            <a:endParaRPr lang="en-US" dirty="0"/>
          </a:p>
        </p:txBody>
      </p:sp>
      <p:sp>
        <p:nvSpPr>
          <p:cNvPr id="557060" name="Text Box 4"/>
          <p:cNvSpPr txBox="1">
            <a:spLocks noChangeArrowheads="1"/>
          </p:cNvSpPr>
          <p:nvPr/>
        </p:nvSpPr>
        <p:spPr bwMode="auto">
          <a:xfrm>
            <a:off x="4574413" y="2501646"/>
            <a:ext cx="2711450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latin typeface="Tahoma" pitchFamily="34" charset="0"/>
              </a:rPr>
              <a:t>REQUIRES: true</a:t>
            </a:r>
          </a:p>
        </p:txBody>
      </p:sp>
      <p:sp>
        <p:nvSpPr>
          <p:cNvPr id="557061" name="Text Box 5"/>
          <p:cNvSpPr txBox="1">
            <a:spLocks noChangeArrowheads="1"/>
          </p:cNvSpPr>
          <p:nvPr/>
        </p:nvSpPr>
        <p:spPr bwMode="auto">
          <a:xfrm>
            <a:off x="4574413" y="4009327"/>
            <a:ext cx="3224213" cy="519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800" dirty="0">
                <a:latin typeface="Tahoma" pitchFamily="34" charset="0"/>
              </a:rPr>
              <a:t>MODIFIES: nothing</a:t>
            </a:r>
          </a:p>
        </p:txBody>
      </p:sp>
      <p:sp>
        <p:nvSpPr>
          <p:cNvPr id="557062" name="Text Box 6"/>
          <p:cNvSpPr txBox="1">
            <a:spLocks noChangeArrowheads="1"/>
          </p:cNvSpPr>
          <p:nvPr/>
        </p:nvSpPr>
        <p:spPr bwMode="auto">
          <a:xfrm>
            <a:off x="4574413" y="5666232"/>
            <a:ext cx="2396490" cy="51911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800" dirty="0"/>
              <a:t>Meaningless.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57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57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7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57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57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7059" grpId="0" build="p"/>
      <p:bldP spid="557060" grpId="0" animBg="1"/>
      <p:bldP spid="557061" grpId="0" animBg="1"/>
      <p:bldP spid="55706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4985" y="161282"/>
            <a:ext cx="8229600" cy="1143000"/>
          </a:xfrm>
        </p:spPr>
        <p:txBody>
          <a:bodyPr/>
          <a:lstStyle/>
          <a:p>
            <a:r>
              <a:rPr lang="en-US" dirty="0" smtClean="0"/>
              <a:t>Returning PS1 / PS2 Partners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64126" y="1126998"/>
            <a:ext cx="819622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Blanton, James jb7bq; Smith, David dcs9z; Wallace, Alexander aww8rj</a:t>
            </a:r>
            <a:br>
              <a:rPr lang="en-US" dirty="0" smtClean="0"/>
            </a:br>
            <a:r>
              <a:rPr lang="en-US" b="1" dirty="0" err="1" smtClean="0"/>
              <a:t>Borja</a:t>
            </a:r>
            <a:r>
              <a:rPr lang="en-US" b="1" dirty="0" smtClean="0"/>
              <a:t>, Joseph jjb4wa; Noh, Brian bkn3yh </a:t>
            </a:r>
            <a:br>
              <a:rPr lang="en-US" b="1" dirty="0" smtClean="0"/>
            </a:br>
            <a:r>
              <a:rPr lang="en-US" dirty="0" smtClean="0"/>
              <a:t>Brown, Jeremy jpb4s; Marion, John jjm6p </a:t>
            </a:r>
            <a:br>
              <a:rPr lang="en-US" dirty="0" smtClean="0"/>
            </a:br>
            <a:r>
              <a:rPr lang="en-US" b="1" dirty="0" smtClean="0"/>
              <a:t>Chen, </a:t>
            </a:r>
            <a:r>
              <a:rPr lang="en-US" b="1" dirty="0" err="1" smtClean="0"/>
              <a:t>Jiamin</a:t>
            </a:r>
            <a:r>
              <a:rPr lang="en-US" b="1" dirty="0" smtClean="0"/>
              <a:t> jc2kk; </a:t>
            </a:r>
            <a:r>
              <a:rPr lang="en-US" b="1" dirty="0" err="1" smtClean="0"/>
              <a:t>Kalish</a:t>
            </a:r>
            <a:r>
              <a:rPr lang="en-US" b="1" dirty="0" smtClean="0"/>
              <a:t>, Michael mk8af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Dewey-Vogt, Michael mkd5m; Sparkman, Elisabeth egs5u</a:t>
            </a:r>
            <a:br>
              <a:rPr lang="en-US" dirty="0" smtClean="0"/>
            </a:br>
            <a:r>
              <a:rPr lang="en-US" b="1" dirty="0" err="1" smtClean="0"/>
              <a:t>Dilorenzo</a:t>
            </a:r>
            <a:r>
              <a:rPr lang="en-US" b="1" dirty="0" smtClean="0"/>
              <a:t>, Jonathan jd9hz; Hearn, Charles cmh3eg </a:t>
            </a:r>
            <a:br>
              <a:rPr lang="en-US" b="1" dirty="0" smtClean="0"/>
            </a:br>
            <a:r>
              <a:rPr lang="en-US" dirty="0" err="1" smtClean="0"/>
              <a:t>Dollhopf</a:t>
            </a:r>
            <a:r>
              <a:rPr lang="en-US" dirty="0" smtClean="0"/>
              <a:t>, </a:t>
            </a:r>
            <a:r>
              <a:rPr lang="en-US" dirty="0" err="1" smtClean="0"/>
              <a:t>Niklaus</a:t>
            </a:r>
            <a:r>
              <a:rPr lang="en-US" dirty="0" smtClean="0"/>
              <a:t> nmd3ey; Oh, </a:t>
            </a:r>
            <a:r>
              <a:rPr lang="en-US" dirty="0" err="1" smtClean="0"/>
              <a:t>Uyn</a:t>
            </a:r>
            <a:r>
              <a:rPr lang="en-US" dirty="0" smtClean="0"/>
              <a:t> uho6r </a:t>
            </a:r>
            <a:br>
              <a:rPr lang="en-US" dirty="0" smtClean="0"/>
            </a:br>
            <a:r>
              <a:rPr lang="en-US" b="1" dirty="0" err="1" smtClean="0"/>
              <a:t>Featherston</a:t>
            </a:r>
            <a:r>
              <a:rPr lang="en-US" b="1" dirty="0" smtClean="0"/>
              <a:t>, Joseph jef5ez; Sun, </a:t>
            </a:r>
            <a:r>
              <a:rPr lang="en-US" b="1" dirty="0" err="1" smtClean="0"/>
              <a:t>Yixin</a:t>
            </a:r>
            <a:r>
              <a:rPr lang="en-US" b="1" dirty="0" smtClean="0"/>
              <a:t> ys3kz </a:t>
            </a:r>
            <a:br>
              <a:rPr lang="en-US" b="1" dirty="0" smtClean="0"/>
            </a:br>
            <a:r>
              <a:rPr lang="en-US" dirty="0" smtClean="0"/>
              <a:t>Hearn, Charles cmh3eg; </a:t>
            </a:r>
            <a:r>
              <a:rPr lang="en-US" dirty="0" err="1" smtClean="0"/>
              <a:t>Dilorenzo</a:t>
            </a:r>
            <a:r>
              <a:rPr lang="en-US" dirty="0" smtClean="0"/>
              <a:t>, Jonathan jd9hz </a:t>
            </a:r>
            <a:br>
              <a:rPr lang="en-US" dirty="0" smtClean="0"/>
            </a:br>
            <a:r>
              <a:rPr lang="en-US" b="1" dirty="0" smtClean="0"/>
              <a:t>Herder, Samuel srh5ne; Lopez, Erik ejl3tf </a:t>
            </a:r>
            <a:br>
              <a:rPr lang="en-US" b="1" dirty="0" smtClean="0"/>
            </a:br>
            <a:r>
              <a:rPr lang="en-US" dirty="0" err="1" smtClean="0"/>
              <a:t>Kalish</a:t>
            </a:r>
            <a:r>
              <a:rPr lang="en-US" dirty="0" smtClean="0"/>
              <a:t>, Michael mk8af; Chen, </a:t>
            </a:r>
            <a:r>
              <a:rPr lang="en-US" dirty="0" err="1" smtClean="0"/>
              <a:t>Jiamin</a:t>
            </a:r>
            <a:r>
              <a:rPr lang="en-US" dirty="0" smtClean="0"/>
              <a:t> jc2kk </a:t>
            </a:r>
            <a:br>
              <a:rPr lang="en-US" dirty="0" smtClean="0"/>
            </a:br>
            <a:r>
              <a:rPr lang="en-US" b="1" dirty="0" smtClean="0"/>
              <a:t>Lopez, Erik ejl3tf; Herder, Samuel srh5ne </a:t>
            </a:r>
            <a:br>
              <a:rPr lang="en-US" b="1" dirty="0" smtClean="0"/>
            </a:br>
            <a:r>
              <a:rPr lang="en-US" dirty="0" smtClean="0"/>
              <a:t>Marion, John jjm6p; Brown, Jeremy jpb4s </a:t>
            </a:r>
            <a:br>
              <a:rPr lang="en-US" dirty="0" smtClean="0"/>
            </a:br>
            <a:r>
              <a:rPr lang="en-US" b="1" dirty="0" smtClean="0"/>
              <a:t>Noh, Brian bkn3yh; </a:t>
            </a:r>
            <a:r>
              <a:rPr lang="en-US" b="1" dirty="0" err="1" smtClean="0"/>
              <a:t>Borja</a:t>
            </a:r>
            <a:r>
              <a:rPr lang="en-US" b="1" dirty="0" smtClean="0"/>
              <a:t>, Joseph jjb4wa </a:t>
            </a:r>
            <a:br>
              <a:rPr lang="en-US" b="1" dirty="0" smtClean="0"/>
            </a:br>
            <a:r>
              <a:rPr lang="en-US" dirty="0" smtClean="0"/>
              <a:t>Oh, </a:t>
            </a:r>
            <a:r>
              <a:rPr lang="en-US" dirty="0" err="1" smtClean="0"/>
              <a:t>Uyn</a:t>
            </a:r>
            <a:r>
              <a:rPr lang="en-US" dirty="0" smtClean="0"/>
              <a:t> uho6r; </a:t>
            </a:r>
            <a:r>
              <a:rPr lang="en-US" dirty="0" err="1" smtClean="0"/>
              <a:t>Dollhopf</a:t>
            </a:r>
            <a:r>
              <a:rPr lang="en-US" dirty="0" smtClean="0"/>
              <a:t>, </a:t>
            </a:r>
            <a:r>
              <a:rPr lang="en-US" dirty="0" err="1" smtClean="0"/>
              <a:t>Niklaus</a:t>
            </a:r>
            <a:r>
              <a:rPr lang="en-US" dirty="0" smtClean="0"/>
              <a:t> nmd3ey </a:t>
            </a:r>
            <a:br>
              <a:rPr lang="en-US" dirty="0" smtClean="0"/>
            </a:br>
            <a:r>
              <a:rPr lang="en-US" b="1" dirty="0" smtClean="0"/>
              <a:t>Smith, David dcs9z; Blanton, James jb7bq; Wallace, Alexander aww8rj</a:t>
            </a:r>
            <a:br>
              <a:rPr lang="en-US" b="1" dirty="0" smtClean="0"/>
            </a:br>
            <a:r>
              <a:rPr lang="en-US" dirty="0" smtClean="0"/>
              <a:t>Sparkman, Elisabeth egs5u; Dewey-Vogt, Michael mkd5m </a:t>
            </a:r>
            <a:br>
              <a:rPr lang="en-US" dirty="0" smtClean="0"/>
            </a:br>
            <a:r>
              <a:rPr lang="en-US" b="1" dirty="0" smtClean="0"/>
              <a:t>Sun, </a:t>
            </a:r>
            <a:r>
              <a:rPr lang="en-US" b="1" dirty="0" err="1" smtClean="0"/>
              <a:t>Yixin</a:t>
            </a:r>
            <a:r>
              <a:rPr lang="en-US" b="1" dirty="0" smtClean="0"/>
              <a:t> ys3kz; </a:t>
            </a:r>
            <a:r>
              <a:rPr lang="en-US" b="1" dirty="0" err="1" smtClean="0"/>
              <a:t>Featherston</a:t>
            </a:r>
            <a:r>
              <a:rPr lang="en-US" b="1" dirty="0" smtClean="0"/>
              <a:t>, Joseph jef5ez </a:t>
            </a:r>
            <a:br>
              <a:rPr lang="en-US" b="1" dirty="0" smtClean="0"/>
            </a:br>
            <a:r>
              <a:rPr lang="en-US" dirty="0" smtClean="0"/>
              <a:t>Wallace, Alexander aww8rj; Smith, David dcs9z; Blanton, James jb7bq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9220" y="2405653"/>
            <a:ext cx="3794308" cy="230832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 * EFFECTS: Plays the old song forever.</a:t>
            </a:r>
          </a:p>
          <a:p>
            <a:r>
              <a:rPr lang="en-US" dirty="0" smtClean="0"/>
              <a:t>  */</a:t>
            </a:r>
          </a:p>
          <a:p>
            <a:r>
              <a:rPr lang="en-US" dirty="0" smtClean="0"/>
              <a:t>public static void </a:t>
            </a:r>
            <a:r>
              <a:rPr lang="en-US" dirty="0" err="1" smtClean="0"/>
              <a:t>playOldSong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Player </a:t>
            </a:r>
            <a:r>
              <a:rPr lang="en-US" dirty="0" err="1" smtClean="0"/>
              <a:t>player</a:t>
            </a:r>
            <a:r>
              <a:rPr lang="en-US" dirty="0" smtClean="0"/>
              <a:t> new Player();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player.play</a:t>
            </a:r>
            <a:r>
              <a:rPr lang="en-US" dirty="0" smtClean="0"/>
              <a:t>(tune);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playOldSong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724399" y="2286000"/>
            <a:ext cx="3794308" cy="258532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/**</a:t>
            </a:r>
          </a:p>
          <a:p>
            <a:r>
              <a:rPr lang="en-US" dirty="0" smtClean="0"/>
              <a:t>  * EFFECTS: Plays the old song forever.</a:t>
            </a:r>
          </a:p>
          <a:p>
            <a:r>
              <a:rPr lang="en-US" dirty="0" smtClean="0"/>
              <a:t>  */</a:t>
            </a:r>
          </a:p>
          <a:p>
            <a:r>
              <a:rPr lang="en-US" dirty="0" smtClean="0"/>
              <a:t>public static void </a:t>
            </a:r>
            <a:r>
              <a:rPr lang="en-US" dirty="0" err="1" smtClean="0"/>
              <a:t>playOldSong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Player </a:t>
            </a:r>
            <a:r>
              <a:rPr lang="en-US" dirty="0" err="1" smtClean="0"/>
              <a:t>player</a:t>
            </a:r>
            <a:r>
              <a:rPr lang="en-US" dirty="0" smtClean="0"/>
              <a:t> = new Player();</a:t>
            </a:r>
          </a:p>
          <a:p>
            <a:r>
              <a:rPr lang="en-US" dirty="0" smtClean="0"/>
              <a:t>   while (true)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player.play</a:t>
            </a:r>
            <a:r>
              <a:rPr lang="en-US" dirty="0" smtClean="0"/>
              <a:t>(tune); 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07342" y="5046204"/>
            <a:ext cx="3110403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Where’s the base case?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Managing Complexity</a:t>
            </a:r>
          </a:p>
        </p:txBody>
      </p:sp>
      <p:sp>
        <p:nvSpPr>
          <p:cNvPr id="532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Divide problem into </a:t>
            </a:r>
            <a:r>
              <a:rPr lang="en-US" dirty="0" err="1"/>
              <a:t>subproblems</a:t>
            </a:r>
            <a:r>
              <a:rPr lang="en-US" dirty="0"/>
              <a:t> that</a:t>
            </a:r>
          </a:p>
          <a:p>
            <a:pPr lvl="1">
              <a:buNone/>
            </a:pPr>
            <a:r>
              <a:rPr lang="en-US" dirty="0"/>
              <a:t>Can be solved independently</a:t>
            </a:r>
          </a:p>
          <a:p>
            <a:pPr lvl="1">
              <a:buNone/>
            </a:pPr>
            <a:r>
              <a:rPr lang="en-US" dirty="0"/>
              <a:t>Can be combined to solve the original problem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How </a:t>
            </a:r>
            <a:r>
              <a:rPr lang="en-US" dirty="0"/>
              <a:t>do we know they can be </a:t>
            </a:r>
            <a:r>
              <a:rPr lang="en-US" dirty="0" smtClean="0"/>
              <a:t>solved </a:t>
            </a:r>
            <a:r>
              <a:rPr lang="en-US" b="1" dirty="0" smtClean="0"/>
              <a:t>independently</a:t>
            </a:r>
            <a:r>
              <a:rPr lang="en-US" dirty="0"/>
              <a:t>?</a:t>
            </a:r>
          </a:p>
          <a:p>
            <a:pPr>
              <a:buNone/>
            </a:pPr>
            <a:r>
              <a:rPr lang="en-US" dirty="0"/>
              <a:t>How do we know they can be combined to </a:t>
            </a:r>
            <a:r>
              <a:rPr lang="en-US" dirty="0" smtClean="0"/>
              <a:t>solve the </a:t>
            </a:r>
            <a:r>
              <a:rPr lang="en-US" dirty="0"/>
              <a:t>original problem?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Which is better?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98764" y="1371600"/>
            <a:ext cx="7869975" cy="203132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public static void </a:t>
            </a:r>
            <a:r>
              <a:rPr lang="en-US" dirty="0" err="1" smtClean="0"/>
              <a:t>accelerateSong</a:t>
            </a:r>
            <a:r>
              <a:rPr lang="en-US" dirty="0" smtClean="0"/>
              <a:t>(String tune, </a:t>
            </a:r>
            <a:r>
              <a:rPr lang="en-US" dirty="0" err="1" smtClean="0"/>
              <a:t>int</a:t>
            </a:r>
            <a:r>
              <a:rPr lang="en-US" dirty="0" smtClean="0"/>
              <a:t> repeats, </a:t>
            </a:r>
            <a:r>
              <a:rPr lang="en-US" dirty="0" err="1" smtClean="0"/>
              <a:t>int</a:t>
            </a:r>
            <a:r>
              <a:rPr lang="en-US" dirty="0" smtClean="0"/>
              <a:t> tempo, double rate) {</a:t>
            </a:r>
          </a:p>
          <a:p>
            <a:r>
              <a:rPr lang="en-US" dirty="0" smtClean="0"/>
              <a:t>      double </a:t>
            </a:r>
            <a:r>
              <a:rPr lang="en-US" dirty="0" err="1" smtClean="0"/>
              <a:t>currenttempo</a:t>
            </a:r>
            <a:r>
              <a:rPr lang="en-US" dirty="0" smtClean="0"/>
              <a:t> = tempo;</a:t>
            </a:r>
          </a:p>
          <a:p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repeats;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playOldSongTempo</a:t>
            </a:r>
            <a:r>
              <a:rPr lang="en-US" dirty="0" smtClean="0"/>
              <a:t>(</a:t>
            </a:r>
            <a:r>
              <a:rPr lang="en-US" dirty="0" err="1" smtClean="0"/>
              <a:t>Integer.round</a:t>
            </a:r>
            <a:r>
              <a:rPr lang="en-US" dirty="0" smtClean="0"/>
              <a:t>(</a:t>
            </a:r>
            <a:r>
              <a:rPr lang="en-US" dirty="0" err="1" smtClean="0"/>
              <a:t>currenttempo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currenttempo</a:t>
            </a:r>
            <a:r>
              <a:rPr lang="en-US" dirty="0" smtClean="0"/>
              <a:t> = </a:t>
            </a:r>
            <a:r>
              <a:rPr lang="en-US" dirty="0" err="1" smtClean="0"/>
              <a:t>currenttempo</a:t>
            </a:r>
            <a:r>
              <a:rPr lang="en-US" dirty="0" smtClean="0"/>
              <a:t> * rate;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23467" y="3519657"/>
            <a:ext cx="7869975" cy="203132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public static void </a:t>
            </a:r>
            <a:r>
              <a:rPr lang="en-US" dirty="0" err="1" smtClean="0"/>
              <a:t>accelerateSong</a:t>
            </a:r>
            <a:r>
              <a:rPr lang="en-US" dirty="0" smtClean="0"/>
              <a:t>(String tune, </a:t>
            </a:r>
            <a:r>
              <a:rPr lang="en-US" dirty="0" err="1" smtClean="0"/>
              <a:t>int</a:t>
            </a:r>
            <a:r>
              <a:rPr lang="en-US" dirty="0" smtClean="0"/>
              <a:t> repeats, </a:t>
            </a:r>
            <a:r>
              <a:rPr lang="en-US" dirty="0" err="1" smtClean="0"/>
              <a:t>int</a:t>
            </a:r>
            <a:r>
              <a:rPr lang="en-US" dirty="0" smtClean="0"/>
              <a:t> tempo, double rate) {</a:t>
            </a:r>
          </a:p>
          <a:p>
            <a:r>
              <a:rPr lang="en-US" dirty="0" smtClean="0"/>
              <a:t>   double </a:t>
            </a:r>
            <a:r>
              <a:rPr lang="en-US" dirty="0" err="1" smtClean="0"/>
              <a:t>currenttempo</a:t>
            </a:r>
            <a:r>
              <a:rPr lang="en-US" dirty="0" smtClean="0"/>
              <a:t> = tempo;</a:t>
            </a:r>
          </a:p>
          <a:p>
            <a:r>
              <a:rPr lang="en-US" dirty="0" smtClean="0"/>
              <a:t>   for (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= 0; </a:t>
            </a:r>
            <a:r>
              <a:rPr lang="en-US" dirty="0" err="1" smtClean="0"/>
              <a:t>i</a:t>
            </a:r>
            <a:r>
              <a:rPr lang="en-US" dirty="0" smtClean="0"/>
              <a:t> &lt; repeats; </a:t>
            </a:r>
            <a:r>
              <a:rPr lang="en-US" dirty="0" err="1" smtClean="0"/>
              <a:t>i</a:t>
            </a:r>
            <a:r>
              <a:rPr lang="en-US" dirty="0" smtClean="0"/>
              <a:t>++) {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playOldSongTempo</a:t>
            </a:r>
            <a:r>
              <a:rPr lang="en-US" dirty="0" smtClean="0"/>
              <a:t>(</a:t>
            </a:r>
            <a:r>
              <a:rPr lang="en-US" dirty="0" err="1" smtClean="0"/>
              <a:t>Integer.round</a:t>
            </a:r>
            <a:r>
              <a:rPr lang="en-US" dirty="0" smtClean="0"/>
              <a:t>(</a:t>
            </a:r>
            <a:r>
              <a:rPr lang="en-US" dirty="0" err="1" smtClean="0"/>
              <a:t>currenttempo</a:t>
            </a:r>
            <a:r>
              <a:rPr lang="en-US" dirty="0" smtClean="0"/>
              <a:t>));</a:t>
            </a:r>
          </a:p>
          <a:p>
            <a:r>
              <a:rPr lang="en-US" dirty="0" smtClean="0"/>
              <a:t>      </a:t>
            </a:r>
            <a:r>
              <a:rPr lang="en-US" dirty="0" err="1" smtClean="0"/>
              <a:t>currenttempo</a:t>
            </a:r>
            <a:r>
              <a:rPr lang="en-US" dirty="0" smtClean="0"/>
              <a:t> = </a:t>
            </a:r>
            <a:r>
              <a:rPr lang="en-US" dirty="0" err="1" smtClean="0"/>
              <a:t>currenttempo</a:t>
            </a:r>
            <a:r>
              <a:rPr lang="en-US" dirty="0" smtClean="0"/>
              <a:t> * rate;</a:t>
            </a:r>
          </a:p>
          <a:p>
            <a:r>
              <a:rPr lang="en-US" dirty="0" smtClean="0"/>
              <a:t>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34054" y="5233239"/>
            <a:ext cx="7295048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Unlike Python, the Java compiler doesn’t care how you indent your code.  But, you should!</a:t>
            </a:r>
          </a:p>
          <a:p>
            <a:r>
              <a:rPr lang="en-US" sz="2400" dirty="0" smtClean="0"/>
              <a:t>In Eclipse: use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ctrl-I</a:t>
            </a:r>
            <a:r>
              <a:rPr lang="en-US" sz="2400" b="1" dirty="0" smtClean="0"/>
              <a:t> </a:t>
            </a:r>
            <a:r>
              <a:rPr lang="en-US" sz="2400" dirty="0" smtClean="0"/>
              <a:t>to indent your code structurally.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Java Documentation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71600" y="1808648"/>
            <a:ext cx="5213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Bing/Google: </a:t>
            </a:r>
            <a:r>
              <a:rPr lang="en-US" sz="2800" b="1" dirty="0" smtClean="0"/>
              <a:t>java se 1.6 </a:t>
            </a:r>
            <a:r>
              <a:rPr lang="en-US" sz="2800" b="1" dirty="0" err="1" smtClean="0"/>
              <a:t>ArrayList</a:t>
            </a:r>
            <a:r>
              <a:rPr lang="en-US" sz="2800" b="1" dirty="0" smtClean="0"/>
              <a:t> </a:t>
            </a:r>
            <a:endParaRPr lang="en-US" sz="2800" b="1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4409524" y="1953491"/>
            <a:ext cx="304800" cy="838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08695" y="2592690"/>
            <a:ext cx="441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There are many old specs you will find first without this; some things have changed, so be careful to use the current specs.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08859" y="4202668"/>
            <a:ext cx="3239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cannot be resolved to a variable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395530" y="3631151"/>
            <a:ext cx="45540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Java compiler error messages:</a:t>
            </a:r>
            <a:endParaRPr lang="en-US" sz="2800" b="1" dirty="0"/>
          </a:p>
        </p:txBody>
      </p:sp>
      <p:sp>
        <p:nvSpPr>
          <p:cNvPr id="9" name="Rectangle 8"/>
          <p:cNvSpPr/>
          <p:nvPr/>
        </p:nvSpPr>
        <p:spPr>
          <a:xfrm>
            <a:off x="2090350" y="4823752"/>
            <a:ext cx="515032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Java "cannot be resolved to a variable"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your PS2 partner now</a:t>
            </a:r>
          </a:p>
          <a:p>
            <a:pPr lvl="1"/>
            <a:r>
              <a:rPr lang="en-US" dirty="0" smtClean="0"/>
              <a:t>If you haven’t already finished part I, finish it soon so you can get started together on part II</a:t>
            </a:r>
          </a:p>
          <a:p>
            <a:r>
              <a:rPr lang="en-US" dirty="0" smtClean="0"/>
              <a:t>PS2 question 6: a lot for you to figure out on your own (but help will be available, and I’ll provide hints when you ask)</a:t>
            </a:r>
          </a:p>
          <a:p>
            <a:pPr lvl="1"/>
            <a:r>
              <a:rPr lang="en-US" dirty="0" smtClean="0"/>
              <a:t>Keep things simple</a:t>
            </a:r>
          </a:p>
          <a:p>
            <a:pPr lvl="1"/>
            <a:r>
              <a:rPr lang="en-US" dirty="0" smtClean="0"/>
              <a:t>Design for testability: check your code as you go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</a:t>
            </a:r>
          </a:p>
        </p:txBody>
      </p:sp>
      <p:sp>
        <p:nvSpPr>
          <p:cNvPr id="533507" name="Oval 3"/>
          <p:cNvSpPr>
            <a:spLocks noChangeArrowheads="1"/>
          </p:cNvSpPr>
          <p:nvPr/>
        </p:nvSpPr>
        <p:spPr bwMode="auto">
          <a:xfrm>
            <a:off x="798513" y="1789113"/>
            <a:ext cx="7467600" cy="3733800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3508" name="Oval 4"/>
          <p:cNvSpPr>
            <a:spLocks noChangeArrowheads="1"/>
          </p:cNvSpPr>
          <p:nvPr/>
        </p:nvSpPr>
        <p:spPr bwMode="auto">
          <a:xfrm>
            <a:off x="1981200" y="38100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3509" name="Oval 5"/>
          <p:cNvSpPr>
            <a:spLocks noChangeArrowheads="1"/>
          </p:cNvSpPr>
          <p:nvPr/>
        </p:nvSpPr>
        <p:spPr bwMode="auto">
          <a:xfrm>
            <a:off x="2743200" y="41148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3510" name="Text Box 6"/>
          <p:cNvSpPr txBox="1">
            <a:spLocks noChangeArrowheads="1"/>
          </p:cNvSpPr>
          <p:nvPr/>
        </p:nvSpPr>
        <p:spPr bwMode="auto">
          <a:xfrm>
            <a:off x="1657350" y="1577975"/>
            <a:ext cx="530225" cy="7620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latin typeface="Monotype Corsiva" pitchFamily="66" charset="0"/>
              </a:rPr>
              <a:t>A</a:t>
            </a:r>
          </a:p>
        </p:txBody>
      </p:sp>
      <p:sp>
        <p:nvSpPr>
          <p:cNvPr id="533511" name="Text Box 7"/>
          <p:cNvSpPr txBox="1">
            <a:spLocks noChangeArrowheads="1"/>
          </p:cNvSpPr>
          <p:nvPr/>
        </p:nvSpPr>
        <p:spPr bwMode="auto">
          <a:xfrm>
            <a:off x="1676400" y="35052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33512" name="Text Box 8"/>
          <p:cNvSpPr txBox="1">
            <a:spLocks noChangeArrowheads="1"/>
          </p:cNvSpPr>
          <p:nvPr/>
        </p:nvSpPr>
        <p:spPr bwMode="auto">
          <a:xfrm>
            <a:off x="2514600" y="37338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533513" name="Oval 9"/>
          <p:cNvSpPr>
            <a:spLocks noChangeArrowheads="1"/>
          </p:cNvSpPr>
          <p:nvPr/>
        </p:nvSpPr>
        <p:spPr bwMode="auto">
          <a:xfrm>
            <a:off x="3505200" y="32766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3514" name="Text Box 10"/>
          <p:cNvSpPr txBox="1">
            <a:spLocks noChangeArrowheads="1"/>
          </p:cNvSpPr>
          <p:nvPr/>
        </p:nvSpPr>
        <p:spPr bwMode="auto">
          <a:xfrm>
            <a:off x="3276600" y="28956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533515" name="Oval 11"/>
          <p:cNvSpPr>
            <a:spLocks noChangeArrowheads="1"/>
          </p:cNvSpPr>
          <p:nvPr/>
        </p:nvSpPr>
        <p:spPr bwMode="auto">
          <a:xfrm>
            <a:off x="5073650" y="35814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3516" name="Text Box 12"/>
          <p:cNvSpPr txBox="1">
            <a:spLocks noChangeArrowheads="1"/>
          </p:cNvSpPr>
          <p:nvPr/>
        </p:nvSpPr>
        <p:spPr bwMode="auto">
          <a:xfrm>
            <a:off x="4845050" y="32004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533517" name="Text Box 13"/>
          <p:cNvSpPr txBox="1">
            <a:spLocks noChangeArrowheads="1"/>
          </p:cNvSpPr>
          <p:nvPr/>
        </p:nvSpPr>
        <p:spPr bwMode="auto">
          <a:xfrm>
            <a:off x="2863850" y="5659438"/>
            <a:ext cx="4846455" cy="46166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dirty="0"/>
              <a:t>An abstraction is a </a:t>
            </a:r>
            <a:r>
              <a:rPr lang="en-US" sz="2400" b="1" i="1" dirty="0"/>
              <a:t>many-to-one</a:t>
            </a:r>
            <a:r>
              <a:rPr lang="en-US" sz="2400" dirty="0"/>
              <a:t> map.</a:t>
            </a:r>
          </a:p>
        </p:txBody>
      </p:sp>
      <p:sp>
        <p:nvSpPr>
          <p:cNvPr id="533518" name="Oval 14"/>
          <p:cNvSpPr>
            <a:spLocks noChangeArrowheads="1"/>
          </p:cNvSpPr>
          <p:nvPr/>
        </p:nvSpPr>
        <p:spPr bwMode="auto">
          <a:xfrm>
            <a:off x="4800600" y="43434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3519" name="Text Box 15"/>
          <p:cNvSpPr txBox="1">
            <a:spLocks noChangeArrowheads="1"/>
          </p:cNvSpPr>
          <p:nvPr/>
        </p:nvSpPr>
        <p:spPr bwMode="auto">
          <a:xfrm>
            <a:off x="4572000" y="39624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Abstractions</a:t>
            </a:r>
          </a:p>
        </p:txBody>
      </p:sp>
      <p:sp>
        <p:nvSpPr>
          <p:cNvPr id="534531" name="Oval 3"/>
          <p:cNvSpPr>
            <a:spLocks noChangeArrowheads="1"/>
          </p:cNvSpPr>
          <p:nvPr/>
        </p:nvSpPr>
        <p:spPr bwMode="auto">
          <a:xfrm>
            <a:off x="4181475" y="1585913"/>
            <a:ext cx="3697288" cy="2173287"/>
          </a:xfrm>
          <a:prstGeom prst="ellips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32" name="Oval 4"/>
          <p:cNvSpPr>
            <a:spLocks noChangeArrowheads="1"/>
          </p:cNvSpPr>
          <p:nvPr/>
        </p:nvSpPr>
        <p:spPr bwMode="auto">
          <a:xfrm>
            <a:off x="4705350" y="28575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33" name="Oval 5"/>
          <p:cNvSpPr>
            <a:spLocks noChangeArrowheads="1"/>
          </p:cNvSpPr>
          <p:nvPr/>
        </p:nvSpPr>
        <p:spPr bwMode="auto">
          <a:xfrm>
            <a:off x="5467350" y="31623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34" name="Text Box 6"/>
          <p:cNvSpPr txBox="1">
            <a:spLocks noChangeArrowheads="1"/>
          </p:cNvSpPr>
          <p:nvPr/>
        </p:nvSpPr>
        <p:spPr bwMode="auto">
          <a:xfrm>
            <a:off x="4237038" y="1066800"/>
            <a:ext cx="530225" cy="762000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>
                <a:latin typeface="Monotype Corsiva" pitchFamily="66" charset="0"/>
              </a:rPr>
              <a:t>A</a:t>
            </a:r>
          </a:p>
        </p:txBody>
      </p:sp>
      <p:sp>
        <p:nvSpPr>
          <p:cNvPr id="534535" name="Text Box 7"/>
          <p:cNvSpPr txBox="1">
            <a:spLocks noChangeArrowheads="1"/>
          </p:cNvSpPr>
          <p:nvPr/>
        </p:nvSpPr>
        <p:spPr bwMode="auto">
          <a:xfrm>
            <a:off x="4400550" y="25527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534536" name="Text Box 8"/>
          <p:cNvSpPr txBox="1">
            <a:spLocks noChangeArrowheads="1"/>
          </p:cNvSpPr>
          <p:nvPr/>
        </p:nvSpPr>
        <p:spPr bwMode="auto">
          <a:xfrm>
            <a:off x="5238750" y="27813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534537" name="Oval 9"/>
          <p:cNvSpPr>
            <a:spLocks noChangeArrowheads="1"/>
          </p:cNvSpPr>
          <p:nvPr/>
        </p:nvSpPr>
        <p:spPr bwMode="auto">
          <a:xfrm>
            <a:off x="6229350" y="23241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38" name="Text Box 10"/>
          <p:cNvSpPr txBox="1">
            <a:spLocks noChangeArrowheads="1"/>
          </p:cNvSpPr>
          <p:nvPr/>
        </p:nvSpPr>
        <p:spPr bwMode="auto">
          <a:xfrm>
            <a:off x="6000750" y="19431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3</a:t>
            </a:r>
          </a:p>
        </p:txBody>
      </p:sp>
      <p:sp>
        <p:nvSpPr>
          <p:cNvPr id="534539" name="Oval 11"/>
          <p:cNvSpPr>
            <a:spLocks noChangeArrowheads="1"/>
          </p:cNvSpPr>
          <p:nvPr/>
        </p:nvSpPr>
        <p:spPr bwMode="auto">
          <a:xfrm>
            <a:off x="6959600" y="26289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40" name="Text Box 12"/>
          <p:cNvSpPr txBox="1">
            <a:spLocks noChangeArrowheads="1"/>
          </p:cNvSpPr>
          <p:nvPr/>
        </p:nvSpPr>
        <p:spPr bwMode="auto">
          <a:xfrm>
            <a:off x="6731000" y="22479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4</a:t>
            </a:r>
          </a:p>
        </p:txBody>
      </p:sp>
      <p:sp>
        <p:nvSpPr>
          <p:cNvPr id="534541" name="Oval 13"/>
          <p:cNvSpPr>
            <a:spLocks noChangeArrowheads="1"/>
          </p:cNvSpPr>
          <p:nvPr/>
        </p:nvSpPr>
        <p:spPr bwMode="auto">
          <a:xfrm>
            <a:off x="6686550" y="3390900"/>
            <a:ext cx="76200" cy="76200"/>
          </a:xfrm>
          <a:prstGeom prst="ellipse">
            <a:avLst/>
          </a:prstGeom>
          <a:noFill/>
          <a:ln w="31750">
            <a:solidFill>
              <a:srgbClr val="FF6600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34542" name="Text Box 14"/>
          <p:cNvSpPr txBox="1">
            <a:spLocks noChangeArrowheads="1"/>
          </p:cNvSpPr>
          <p:nvPr/>
        </p:nvSpPr>
        <p:spPr bwMode="auto">
          <a:xfrm>
            <a:off x="6457950" y="3009900"/>
            <a:ext cx="336550" cy="3667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latin typeface="Times New Roman" pitchFamily="18" charset="0"/>
              </a:rPr>
              <a:t>I</a:t>
            </a:r>
            <a:r>
              <a:rPr lang="en-US" sz="1800" baseline="-25000">
                <a:latin typeface="Times New Roman" pitchFamily="18" charset="0"/>
              </a:rPr>
              <a:t>5</a:t>
            </a:r>
          </a:p>
        </p:txBody>
      </p:sp>
      <p:sp>
        <p:nvSpPr>
          <p:cNvPr id="534543" name="Text Box 15"/>
          <p:cNvSpPr txBox="1">
            <a:spLocks noChangeArrowheads="1"/>
          </p:cNvSpPr>
          <p:nvPr/>
        </p:nvSpPr>
        <p:spPr bwMode="auto">
          <a:xfrm>
            <a:off x="1117600" y="2311400"/>
            <a:ext cx="1201738" cy="519113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Client</a:t>
            </a:r>
          </a:p>
        </p:txBody>
      </p:sp>
      <p:sp>
        <p:nvSpPr>
          <p:cNvPr id="534544" name="Line 16"/>
          <p:cNvSpPr>
            <a:spLocks noChangeShapeType="1"/>
          </p:cNvSpPr>
          <p:nvPr/>
        </p:nvSpPr>
        <p:spPr bwMode="auto">
          <a:xfrm>
            <a:off x="2266950" y="2552700"/>
            <a:ext cx="1905000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534545" name="Text Box 17"/>
          <p:cNvSpPr txBox="1">
            <a:spLocks noChangeArrowheads="1"/>
          </p:cNvSpPr>
          <p:nvPr/>
        </p:nvSpPr>
        <p:spPr bwMode="auto">
          <a:xfrm>
            <a:off x="1516063" y="3903663"/>
            <a:ext cx="6789737" cy="1384995"/>
          </a:xfrm>
          <a:prstGeom prst="rect">
            <a:avLst/>
          </a:prstGeom>
          <a:noFill/>
          <a:ln w="3175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dirty="0"/>
              <a:t>When a client uses an abstraction, it </a:t>
            </a:r>
            <a:r>
              <a:rPr lang="en-US" sz="2800" i="1" dirty="0"/>
              <a:t>should work as the client expects it to</a:t>
            </a:r>
            <a:r>
              <a:rPr lang="en-US" sz="2800" dirty="0"/>
              <a:t> no matter </a:t>
            </a:r>
            <a:r>
              <a:rPr lang="en-US" sz="2800" dirty="0" smtClean="0"/>
              <a:t>which </a:t>
            </a:r>
            <a:r>
              <a:rPr lang="en-US" sz="2800" dirty="0"/>
              <a:t>implementation is provided.</a:t>
            </a:r>
          </a:p>
        </p:txBody>
      </p:sp>
      <p:sp>
        <p:nvSpPr>
          <p:cNvPr id="534546" name="Text Box 18"/>
          <p:cNvSpPr txBox="1">
            <a:spLocks noChangeArrowheads="1"/>
          </p:cNvSpPr>
          <p:nvPr/>
        </p:nvSpPr>
        <p:spPr bwMode="auto">
          <a:xfrm>
            <a:off x="1585114" y="5500307"/>
            <a:ext cx="6094104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en-US" sz="2800" dirty="0"/>
              <a:t>How should client know what to expect?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4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54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Specification</a:t>
            </a:r>
          </a:p>
        </p:txBody>
      </p:sp>
      <p:sp>
        <p:nvSpPr>
          <p:cNvPr id="535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Tells the </a:t>
            </a:r>
            <a:r>
              <a:rPr lang="en-US" sz="2800" b="1" dirty="0"/>
              <a:t>client</a:t>
            </a:r>
            <a:r>
              <a:rPr lang="en-US" sz="2800" dirty="0"/>
              <a:t> of an abstraction what the client can </a:t>
            </a:r>
            <a:r>
              <a:rPr lang="en-US" sz="2800" b="1" dirty="0"/>
              <a:t>expect it to do</a:t>
            </a:r>
          </a:p>
          <a:p>
            <a:r>
              <a:rPr lang="en-US" sz="2800" dirty="0"/>
              <a:t>Tells the </a:t>
            </a:r>
            <a:r>
              <a:rPr lang="en-US" sz="2800" b="1" dirty="0"/>
              <a:t>implementer</a:t>
            </a:r>
            <a:r>
              <a:rPr lang="en-US" sz="2800" dirty="0"/>
              <a:t> of an abstraction what the implementation </a:t>
            </a:r>
            <a:r>
              <a:rPr lang="en-US" sz="2800" b="1" dirty="0"/>
              <a:t>must do to satisfy the client</a:t>
            </a:r>
          </a:p>
          <a:p>
            <a:r>
              <a:rPr lang="en-US" sz="2800" b="1" dirty="0"/>
              <a:t>Contract</a:t>
            </a:r>
            <a:r>
              <a:rPr lang="en-US" sz="2800" dirty="0"/>
              <a:t> between client and implementer:</a:t>
            </a:r>
          </a:p>
          <a:p>
            <a:pPr lvl="1"/>
            <a:r>
              <a:rPr lang="en-US" sz="2400" dirty="0"/>
              <a:t>Client will only rely on behavior described by specification</a:t>
            </a:r>
          </a:p>
          <a:p>
            <a:pPr lvl="1"/>
            <a:r>
              <a:rPr lang="en-US" sz="2400" dirty="0"/>
              <a:t>Implementer will provide an implementation that satisfies the specification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Formality of Specifications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/>
              <a:t>Informal:</a:t>
            </a:r>
            <a:r>
              <a:rPr lang="en-US" dirty="0"/>
              <a:t> written in a natural language (e.g., English)</a:t>
            </a:r>
          </a:p>
          <a:p>
            <a:pPr lvl="1"/>
            <a:r>
              <a:rPr lang="en-US" dirty="0"/>
              <a:t>People can disagree on what it means</a:t>
            </a:r>
          </a:p>
          <a:p>
            <a:pPr lvl="1"/>
            <a:r>
              <a:rPr lang="en-US" dirty="0"/>
              <a:t>Degrees of informality</a:t>
            </a:r>
          </a:p>
          <a:p>
            <a:pPr>
              <a:buNone/>
            </a:pPr>
            <a:r>
              <a:rPr lang="en-US" b="1" dirty="0"/>
              <a:t>Formal:</a:t>
            </a:r>
            <a:r>
              <a:rPr lang="en-US" dirty="0"/>
              <a:t> written in a specification language</a:t>
            </a:r>
          </a:p>
          <a:p>
            <a:pPr lvl="1"/>
            <a:r>
              <a:rPr lang="en-US" dirty="0"/>
              <a:t>Meaning is defined by specification language (whose meaning is defined precisely, but eventually informally)</a:t>
            </a:r>
          </a:p>
          <a:p>
            <a:pPr lvl="1"/>
            <a:r>
              <a:rPr lang="en-US" dirty="0"/>
              <a:t>May be analyzed by machines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23288" y="5779008"/>
            <a:ext cx="6559296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Note: people (e.g., Wes Weimer) also attempt to develop programs to analyze informal specifications, but its much harder!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508760"/>
            <a:ext cx="8686800" cy="20116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501384" y="3108960"/>
            <a:ext cx="2405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Specifications in cs2220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Good Specifications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55776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Clear</a:t>
            </a:r>
            <a:r>
              <a:rPr lang="en-US" dirty="0"/>
              <a:t>, </a:t>
            </a:r>
            <a:r>
              <a:rPr lang="en-US" b="1" dirty="0"/>
              <a:t>precise</a:t>
            </a:r>
            <a:r>
              <a:rPr lang="en-US" dirty="0"/>
              <a:t> and </a:t>
            </a:r>
            <a:r>
              <a:rPr lang="en-US" b="1" dirty="0"/>
              <a:t>unambiguous</a:t>
            </a:r>
          </a:p>
          <a:p>
            <a:pPr lvl="1"/>
            <a:r>
              <a:rPr lang="en-US" dirty="0"/>
              <a:t>Clients and implementers will agree on what they mean</a:t>
            </a:r>
          </a:p>
          <a:p>
            <a:r>
              <a:rPr lang="en-US" b="1" dirty="0"/>
              <a:t>Complete</a:t>
            </a:r>
          </a:p>
          <a:p>
            <a:pPr lvl="1"/>
            <a:r>
              <a:rPr lang="en-US" dirty="0"/>
              <a:t>Describe the behavior of the abstraction in all situations</a:t>
            </a:r>
          </a:p>
          <a:p>
            <a:r>
              <a:rPr lang="en-US" b="1" dirty="0"/>
              <a:t>Declarative</a:t>
            </a:r>
          </a:p>
          <a:p>
            <a:pPr lvl="1"/>
            <a:r>
              <a:rPr lang="en-US" dirty="0"/>
              <a:t>Describe </a:t>
            </a:r>
            <a:r>
              <a:rPr lang="en-US" b="1" i="1" dirty="0"/>
              <a:t>what</a:t>
            </a:r>
            <a:r>
              <a:rPr lang="en-US" i="1" dirty="0"/>
              <a:t> </a:t>
            </a:r>
            <a:r>
              <a:rPr lang="en-US" dirty="0"/>
              <a:t>the abstraction should do, not </a:t>
            </a:r>
            <a:r>
              <a:rPr lang="en-US" b="1" i="1" dirty="0"/>
              <a:t>how</a:t>
            </a:r>
            <a:r>
              <a:rPr lang="en-US" dirty="0"/>
              <a:t> it should do it</a:t>
            </a:r>
          </a:p>
          <a:p>
            <a:pPr lvl="1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8600" y="1219200"/>
            <a:ext cx="8686800" cy="437997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517392" y="5205984"/>
            <a:ext cx="533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All specifications in cs2220 should strive for all of these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57656" y="5724144"/>
            <a:ext cx="7219156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/>
              <a:t>Is it </a:t>
            </a:r>
            <a:r>
              <a:rPr lang="en-US" sz="2000" b="1" i="1" dirty="0" smtClean="0"/>
              <a:t>even possible </a:t>
            </a:r>
            <a:r>
              <a:rPr lang="en-US" sz="2000" dirty="0" smtClean="0"/>
              <a:t>for an </a:t>
            </a:r>
            <a:r>
              <a:rPr lang="en-US" sz="2000" b="1" dirty="0" smtClean="0"/>
              <a:t>informal</a:t>
            </a:r>
            <a:r>
              <a:rPr lang="en-US" sz="2000" dirty="0" smtClean="0"/>
              <a:t> specification to achieve all these?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21208" y="60382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you call people who decide what informal specifications mean?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9468" y="1978532"/>
            <a:ext cx="5475732" cy="410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1389</Words>
  <Application>Microsoft Office PowerPoint</Application>
  <PresentationFormat>On-screen Show (4:3)</PresentationFormat>
  <Paragraphs>251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cs2220: Engineering Software  Class 4:  Specifying Procedures</vt:lpstr>
      <vt:lpstr>Menu</vt:lpstr>
      <vt:lpstr>Managing Complexity</vt:lpstr>
      <vt:lpstr>Abstraction</vt:lpstr>
      <vt:lpstr>Using Abstractions</vt:lpstr>
      <vt:lpstr>Specification</vt:lpstr>
      <vt:lpstr>Formality of Specifications</vt:lpstr>
      <vt:lpstr>Good Specifications</vt:lpstr>
      <vt:lpstr>What do you call people who decide what informal specifications mean?</vt:lpstr>
      <vt:lpstr>Example Informal Specification</vt:lpstr>
      <vt:lpstr>Correct Implementation?</vt:lpstr>
      <vt:lpstr>Procedural Specifications</vt:lpstr>
      <vt:lpstr>Parts of a Procedure Specification</vt:lpstr>
      <vt:lpstr>Specifications are Contracts</vt:lpstr>
      <vt:lpstr>Specification Contract</vt:lpstr>
      <vt:lpstr>Specification Example</vt:lpstr>
      <vt:lpstr>Specification Example</vt:lpstr>
      <vt:lpstr>Preconditions</vt:lpstr>
      <vt:lpstr>Specification Example</vt:lpstr>
      <vt:lpstr>Specification Example</vt:lpstr>
      <vt:lpstr>Bad Use of Preconditions</vt:lpstr>
      <vt:lpstr>Specification Example</vt:lpstr>
      <vt:lpstr>Specification Example</vt:lpstr>
      <vt:lpstr>Modifies</vt:lpstr>
      <vt:lpstr>Modifies</vt:lpstr>
      <vt:lpstr>Modifies Example</vt:lpstr>
      <vt:lpstr>Defaults</vt:lpstr>
      <vt:lpstr>Returning PS1 / PS2 Partners</vt:lpstr>
      <vt:lpstr>Which is better?</vt:lpstr>
      <vt:lpstr>Which is better?</vt:lpstr>
      <vt:lpstr>Finding Java Documentation</vt:lpstr>
      <vt:lpstr>Charge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Evans</dc:creator>
  <cp:lastModifiedBy>David Evans</cp:lastModifiedBy>
  <cp:revision>20</cp:revision>
  <dcterms:created xsi:type="dcterms:W3CDTF">2010-08-31T20:57:56Z</dcterms:created>
  <dcterms:modified xsi:type="dcterms:W3CDTF">2010-09-02T21:08:22Z</dcterms:modified>
</cp:coreProperties>
</file>