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8"/>
  </p:notesMasterIdLst>
  <p:sldIdLst>
    <p:sldId id="258" r:id="rId2"/>
    <p:sldId id="259" r:id="rId3"/>
    <p:sldId id="257" r:id="rId4"/>
    <p:sldId id="288" r:id="rId5"/>
    <p:sldId id="289" r:id="rId6"/>
    <p:sldId id="290" r:id="rId7"/>
    <p:sldId id="291" r:id="rId8"/>
    <p:sldId id="292" r:id="rId9"/>
    <p:sldId id="260" r:id="rId10"/>
    <p:sldId id="261" r:id="rId11"/>
    <p:sldId id="262" r:id="rId12"/>
    <p:sldId id="263" r:id="rId13"/>
    <p:sldId id="264" r:id="rId14"/>
    <p:sldId id="265" r:id="rId15"/>
    <p:sldId id="266" r:id="rId16"/>
    <p:sldId id="267" r:id="rId17"/>
    <p:sldId id="268" r:id="rId18"/>
    <p:sldId id="269" r:id="rId19"/>
    <p:sldId id="281" r:id="rId20"/>
    <p:sldId id="282" r:id="rId21"/>
    <p:sldId id="272" r:id="rId22"/>
    <p:sldId id="283" r:id="rId23"/>
    <p:sldId id="286" r:id="rId24"/>
    <p:sldId id="284" r:id="rId25"/>
    <p:sldId id="285" r:id="rId26"/>
    <p:sldId id="287" r:id="rId27"/>
  </p:sldIdLst>
  <p:sldSz cx="9144000" cy="6858000" type="screen4x3"/>
  <p:notesSz cx="7315200" cy="9601200"/>
  <p:embeddedFontLst>
    <p:embeddedFont>
      <p:font typeface="Calibri" pitchFamily="34" charset="0"/>
      <p:regular r:id="rId29"/>
      <p:bold r:id="rId30"/>
      <p:italic r:id="rId31"/>
      <p:boldItalic r:id="rId32"/>
    </p:embeddedFont>
    <p:embeddedFont>
      <p:font typeface="Tahoma" pitchFamily="34" charset="0"/>
      <p:regular r:id="rId33"/>
      <p:bold r:id="rId3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91D9AB7E-0BB6-4B74-9F04-412DE1B6FD77}" type="datetimeFigureOut">
              <a:rPr lang="en-US" smtClean="0"/>
              <a:t>9/7/2010</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930A38B-7F32-4D66-B565-E38B14CB9BA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30A38B-7F32-4D66-B565-E38B14CB9BAC}" type="slidenum">
              <a:rPr lang="en-US" smtClean="0"/>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FAADE2-3313-47D2-9016-89B5E6F5663C}" type="datetimeFigureOut">
              <a:rPr lang="en-US" smtClean="0"/>
              <a:pPr/>
              <a:t>9/7/2010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E6FD5-97C4-4119-AF18-CAC3483C71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AADE2-3313-47D2-9016-89B5E6F5663C}" type="datetimeFigureOut">
              <a:rPr lang="en-US" smtClean="0"/>
              <a:pPr/>
              <a:t>9/7/2010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E6FD5-97C4-4119-AF18-CAC3483C71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AADE2-3313-47D2-9016-89B5E6F5663C}" type="datetimeFigureOut">
              <a:rPr lang="en-US" smtClean="0"/>
              <a:pPr/>
              <a:t>9/7/2010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E6FD5-97C4-4119-AF18-CAC3483C71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AADE2-3313-47D2-9016-89B5E6F5663C}" type="datetimeFigureOut">
              <a:rPr lang="en-US" smtClean="0"/>
              <a:pPr/>
              <a:t>9/7/2010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E6FD5-97C4-4119-AF18-CAC3483C71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FAADE2-3313-47D2-9016-89B5E6F5663C}" type="datetimeFigureOut">
              <a:rPr lang="en-US" smtClean="0"/>
              <a:pPr/>
              <a:t>9/7/2010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3E6FD5-97C4-4119-AF18-CAC3483C71B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FAADE2-3313-47D2-9016-89B5E6F5663C}" type="datetimeFigureOut">
              <a:rPr lang="en-US" smtClean="0"/>
              <a:pPr/>
              <a:t>9/7/2010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3E6FD5-97C4-4119-AF18-CAC3483C71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FAADE2-3313-47D2-9016-89B5E6F5663C}" type="datetimeFigureOut">
              <a:rPr lang="en-US" smtClean="0"/>
              <a:pPr/>
              <a:t>9/7/2010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3E6FD5-97C4-4119-AF18-CAC3483C71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FAADE2-3313-47D2-9016-89B5E6F5663C}" type="datetimeFigureOut">
              <a:rPr lang="en-US" smtClean="0"/>
              <a:pPr/>
              <a:t>9/7/2010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3E6FD5-97C4-4119-AF18-CAC3483C71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FAADE2-3313-47D2-9016-89B5E6F5663C}" type="datetimeFigureOut">
              <a:rPr lang="en-US" smtClean="0"/>
              <a:pPr/>
              <a:t>9/7/2010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3E6FD5-97C4-4119-AF18-CAC3483C71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AADE2-3313-47D2-9016-89B5E6F5663C}" type="datetimeFigureOut">
              <a:rPr lang="en-US" smtClean="0"/>
              <a:pPr/>
              <a:t>9/7/2010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3E6FD5-97C4-4119-AF18-CAC3483C71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AADE2-3313-47D2-9016-89B5E6F5663C}" type="datetimeFigureOut">
              <a:rPr lang="en-US" smtClean="0"/>
              <a:pPr/>
              <a:t>9/7/2010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3E6FD5-97C4-4119-AF18-CAC3483C71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FAADE2-3313-47D2-9016-89B5E6F5663C}" type="datetimeFigureOut">
              <a:rPr lang="en-US" smtClean="0"/>
              <a:pPr/>
              <a:t>9/7/2010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3E6FD5-97C4-4119-AF18-CAC3483C71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3000"/>
            <a:ext cx="8534400" cy="3124200"/>
          </a:xfrm>
        </p:spPr>
        <p:txBody>
          <a:bodyPr>
            <a:normAutofit/>
          </a:bodyPr>
          <a:lstStyle/>
          <a:p>
            <a:r>
              <a:rPr lang="en-US" dirty="0" smtClean="0"/>
              <a:t>cs2220: Engineering Software</a:t>
            </a:r>
            <a:br>
              <a:rPr lang="en-US" dirty="0" smtClean="0"/>
            </a:br>
            <a:r>
              <a:rPr lang="en-US" dirty="0" smtClean="0"/>
              <a:t/>
            </a:r>
            <a:br>
              <a:rPr lang="en-US" dirty="0" smtClean="0"/>
            </a:br>
            <a:r>
              <a:rPr lang="en-US" dirty="0" smtClean="0"/>
              <a:t>Class 5: </a:t>
            </a:r>
            <a:br>
              <a:rPr lang="en-US" dirty="0" smtClean="0"/>
            </a:br>
            <a:r>
              <a:rPr lang="en-US" dirty="0" smtClean="0"/>
              <a:t>Validation</a:t>
            </a:r>
            <a:endParaRPr lang="en-US" b="1" dirty="0" smtClean="0"/>
          </a:p>
        </p:txBody>
      </p:sp>
      <p:sp>
        <p:nvSpPr>
          <p:cNvPr id="3" name="Subtitle 2"/>
          <p:cNvSpPr>
            <a:spLocks noGrp="1"/>
          </p:cNvSpPr>
          <p:nvPr>
            <p:ph type="subTitle" idx="1"/>
          </p:nvPr>
        </p:nvSpPr>
        <p:spPr>
          <a:xfrm>
            <a:off x="5334000" y="4343400"/>
            <a:ext cx="3581400" cy="1295400"/>
          </a:xfrm>
        </p:spPr>
        <p:txBody>
          <a:bodyPr>
            <a:normAutofit lnSpcReduction="10000"/>
          </a:bodyPr>
          <a:lstStyle/>
          <a:p>
            <a:pPr algn="l">
              <a:lnSpc>
                <a:spcPct val="110000"/>
              </a:lnSpc>
              <a:spcBef>
                <a:spcPts val="0"/>
              </a:spcBef>
            </a:pPr>
            <a:r>
              <a:rPr lang="en-US" sz="2400" dirty="0" smtClean="0"/>
              <a:t>Fall 2010</a:t>
            </a:r>
          </a:p>
          <a:p>
            <a:pPr algn="l">
              <a:lnSpc>
                <a:spcPct val="110000"/>
              </a:lnSpc>
              <a:spcBef>
                <a:spcPts val="0"/>
              </a:spcBef>
            </a:pPr>
            <a:r>
              <a:rPr lang="en-US" sz="2400" dirty="0" smtClean="0"/>
              <a:t>University of Virginia</a:t>
            </a:r>
          </a:p>
          <a:p>
            <a:pPr algn="l">
              <a:lnSpc>
                <a:spcPct val="110000"/>
              </a:lnSpc>
              <a:spcBef>
                <a:spcPts val="0"/>
              </a:spcBef>
            </a:pPr>
            <a:r>
              <a:rPr lang="en-US" sz="2400" dirty="0" smtClean="0"/>
              <a:t>David Evans</a:t>
            </a:r>
            <a:endParaRPr lang="en-US" sz="2400" dirty="0"/>
          </a:p>
        </p:txBody>
      </p:sp>
      <p:pic>
        <p:nvPicPr>
          <p:cNvPr id="5" name="Picture 4" descr="IMG_1250.JPG"/>
          <p:cNvPicPr>
            <a:picLocks noChangeAspect="1"/>
          </p:cNvPicPr>
          <p:nvPr/>
        </p:nvPicPr>
        <p:blipFill>
          <a:blip r:embed="rId2" cstate="print"/>
          <a:srcRect r="1641"/>
          <a:stretch>
            <a:fillRect/>
          </a:stretch>
        </p:blipFill>
        <p:spPr>
          <a:xfrm>
            <a:off x="8627" y="5714889"/>
            <a:ext cx="9135373" cy="1143111"/>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6" name="Rectangle 4"/>
          <p:cNvSpPr>
            <a:spLocks noGrp="1" noChangeArrowheads="1"/>
          </p:cNvSpPr>
          <p:nvPr>
            <p:ph type="title"/>
          </p:nvPr>
        </p:nvSpPr>
        <p:spPr/>
        <p:txBody>
          <a:bodyPr/>
          <a:lstStyle/>
          <a:p>
            <a:r>
              <a:rPr lang="en-US"/>
              <a:t>Java’s License</a:t>
            </a:r>
          </a:p>
        </p:txBody>
      </p:sp>
      <p:sp>
        <p:nvSpPr>
          <p:cNvPr id="586757" name="Rectangle 5"/>
          <p:cNvSpPr>
            <a:spLocks noChangeArrowheads="1"/>
          </p:cNvSpPr>
          <p:nvPr/>
        </p:nvSpPr>
        <p:spPr bwMode="auto">
          <a:xfrm>
            <a:off x="483650" y="1473230"/>
            <a:ext cx="8431750" cy="4524315"/>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nchor="ctr">
            <a:spAutoFit/>
          </a:bodyPr>
          <a:lstStyle/>
          <a:p>
            <a:pPr>
              <a:spcBef>
                <a:spcPct val="20000"/>
              </a:spcBef>
            </a:pPr>
            <a:r>
              <a:rPr lang="en-US" sz="2400" dirty="0"/>
              <a:t>READ THE TERMS OF THIS AGREEMENT AND ANY PROVIDED SUPPLEMENTAL LICENSE TERMS (COLLECTIVELY "AGREEMENT") CAREFULLY BEFORE OPENING THE SOFTWARE MEDIA PACKAGE.  BY OPENING THE SOFTWARE MEDIA PACKAGE, YOU AGREE TO THE TERMS OF THIS AGREEMENT.  IF YOU ARE ACCESSING THE SOFTWARE ELECTRONICALLY, INDICATE YOUR ACCEPTANCE OF THESE TERMS BY SELECTING THE "ACCEPT" BUTTON AT THE END OF THIS AGREEMENT.  IF YOU DO NOT AGREE TO ALL THESE TERMS, PROMPTLY RETURN THE UNUSED SOFTWARE TO YOUR PLACE OF PURCHASE FOR A REFUND OR, IF THE SOFTWARE IS ACCESSED ELECTRONICALLY, SELECT THE "DECLINE" BUTTON AT THE END OF THIS AGREEMENT.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a:xfrm>
            <a:off x="438150" y="36513"/>
            <a:ext cx="8229600" cy="1143000"/>
          </a:xfrm>
        </p:spPr>
        <p:txBody>
          <a:bodyPr/>
          <a:lstStyle/>
          <a:p>
            <a:r>
              <a:rPr lang="en-US"/>
              <a:t>Java’s License</a:t>
            </a:r>
          </a:p>
        </p:txBody>
      </p:sp>
      <p:sp>
        <p:nvSpPr>
          <p:cNvPr id="587779" name="Rectangle 3"/>
          <p:cNvSpPr>
            <a:spLocks noGrp="1" noChangeArrowheads="1"/>
          </p:cNvSpPr>
          <p:nvPr>
            <p:ph type="body" idx="1"/>
          </p:nvPr>
        </p:nvSpPr>
        <p:spPr>
          <a:xfrm>
            <a:off x="226711" y="1216681"/>
            <a:ext cx="8849275" cy="4995194"/>
          </a:xfrm>
          <a:ln/>
        </p:spPr>
        <p:style>
          <a:lnRef idx="1">
            <a:schemeClr val="accent5"/>
          </a:lnRef>
          <a:fillRef idx="2">
            <a:schemeClr val="accent5"/>
          </a:fillRef>
          <a:effectRef idx="1">
            <a:schemeClr val="accent5"/>
          </a:effectRef>
          <a:fontRef idx="minor">
            <a:schemeClr val="dk1"/>
          </a:fontRef>
        </p:style>
        <p:txBody>
          <a:bodyPr>
            <a:noAutofit/>
          </a:bodyPr>
          <a:lstStyle/>
          <a:p>
            <a:pPr>
              <a:buFontTx/>
              <a:buNone/>
            </a:pPr>
            <a:r>
              <a:rPr lang="en-US" b="1" dirty="0"/>
              <a:t>5.  LIMITATION OF LIABILITY.  </a:t>
            </a:r>
            <a:r>
              <a:rPr lang="en-US" dirty="0"/>
              <a:t>TO THE EXTENT NOT PROHIBITED BY LAW, IN NO EVENT WILL SUN OR ITS LICENSORS BE LIABLE FOR ANY LOST REVENUE, PROFIT OR DATA, OR FOR SPECIAL, INDIRECT, CONSEQUENTIAL, INCIDENTAL OR PUNITIVE DAMAGES, HOWEVER CAUSED REGARDLESS OF THE THEORY OF LIABILITY, ARISING OUT OF OR RELATED TO THE USE OF OR INABILITY TO USE SOFTWARE, EVEN IF SUN HAS BEEN ADVISED OF THE POSSIBILITY OF SUCH DAMAGES.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a:xfrm>
            <a:off x="438150" y="36513"/>
            <a:ext cx="8229600" cy="1143000"/>
          </a:xfrm>
        </p:spPr>
        <p:txBody>
          <a:bodyPr/>
          <a:lstStyle/>
          <a:p>
            <a:r>
              <a:rPr lang="en-US"/>
              <a:t>Java’s License</a:t>
            </a:r>
          </a:p>
        </p:txBody>
      </p:sp>
      <p:sp>
        <p:nvSpPr>
          <p:cNvPr id="588803" name="Rectangle 3"/>
          <p:cNvSpPr>
            <a:spLocks noGrp="1" noChangeArrowheads="1"/>
          </p:cNvSpPr>
          <p:nvPr>
            <p:ph type="body" idx="1"/>
          </p:nvPr>
        </p:nvSpPr>
        <p:spPr>
          <a:xfrm>
            <a:off x="340066" y="1027755"/>
            <a:ext cx="8556284" cy="5263508"/>
          </a:xfrm>
          <a:ln/>
        </p:spPr>
        <p:style>
          <a:lnRef idx="1">
            <a:schemeClr val="accent5"/>
          </a:lnRef>
          <a:fillRef idx="2">
            <a:schemeClr val="accent5"/>
          </a:fillRef>
          <a:effectRef idx="1">
            <a:schemeClr val="accent5"/>
          </a:effectRef>
          <a:fontRef idx="minor">
            <a:schemeClr val="dk1"/>
          </a:fontRef>
        </p:style>
        <p:txBody>
          <a:bodyPr>
            <a:normAutofit/>
          </a:bodyPr>
          <a:lstStyle/>
          <a:p>
            <a:pPr>
              <a:buFontTx/>
              <a:buNone/>
            </a:pPr>
            <a:r>
              <a:rPr lang="en-US" sz="3600" b="1" dirty="0"/>
              <a:t>2.  RESTRICTIONS. </a:t>
            </a:r>
            <a:r>
              <a:rPr lang="en-US" sz="3600" dirty="0"/>
              <a:t> … Unless enforcement is prohibited by applicable law, you may not modify, decompile, or reverse engineer Software.  You acknowledge that Software </a:t>
            </a:r>
            <a:r>
              <a:rPr lang="en-US" sz="3600" dirty="0">
                <a:solidFill>
                  <a:schemeClr val="accent2"/>
                </a:solidFill>
              </a:rPr>
              <a:t>is not designed, licensed or intended for use in the design, construction, operation or maintenance of any nuclear facility</a:t>
            </a:r>
            <a:r>
              <a:rPr lang="en-US" sz="3600" dirty="0"/>
              <a:t>.  Sun disclaims any express or implied warranty of fitness for such uses.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p:txBody>
          <a:bodyPr/>
          <a:lstStyle/>
          <a:p>
            <a:r>
              <a:rPr lang="en-US"/>
              <a:t>Software Validation</a:t>
            </a:r>
          </a:p>
        </p:txBody>
      </p:sp>
      <p:sp>
        <p:nvSpPr>
          <p:cNvPr id="589827" name="Rectangle 3"/>
          <p:cNvSpPr>
            <a:spLocks noGrp="1" noChangeArrowheads="1"/>
          </p:cNvSpPr>
          <p:nvPr>
            <p:ph type="body" idx="1"/>
          </p:nvPr>
        </p:nvSpPr>
        <p:spPr/>
        <p:txBody>
          <a:bodyPr/>
          <a:lstStyle/>
          <a:p>
            <a:pPr>
              <a:buNone/>
            </a:pPr>
            <a:r>
              <a:rPr lang="en-US" dirty="0"/>
              <a:t>Process designed to </a:t>
            </a:r>
            <a:r>
              <a:rPr lang="en-US" i="1" dirty="0"/>
              <a:t>increase our confidence</a:t>
            </a:r>
            <a:r>
              <a:rPr lang="en-US" dirty="0"/>
              <a:t> that a program </a:t>
            </a:r>
            <a:r>
              <a:rPr lang="en-US" i="1" dirty="0"/>
              <a:t>works as intended</a:t>
            </a:r>
          </a:p>
          <a:p>
            <a:endParaRPr lang="en-US" dirty="0" smtClean="0"/>
          </a:p>
          <a:p>
            <a:pPr>
              <a:buNone/>
            </a:pPr>
            <a:r>
              <a:rPr lang="en-US" dirty="0" smtClean="0"/>
              <a:t>For </a:t>
            </a:r>
            <a:r>
              <a:rPr lang="en-US" dirty="0"/>
              <a:t>complex programs, </a:t>
            </a:r>
            <a:r>
              <a:rPr lang="en-US" dirty="0" smtClean="0"/>
              <a:t>guarantees are very unusual</a:t>
            </a:r>
            <a:endParaRPr lang="en-US" dirty="0"/>
          </a:p>
          <a:p>
            <a:pPr lvl="1">
              <a:buNone/>
            </a:pPr>
            <a:r>
              <a:rPr lang="en-US" dirty="0" smtClean="0"/>
              <a:t>	This </a:t>
            </a:r>
            <a:r>
              <a:rPr lang="en-US" dirty="0"/>
              <a:t>is why typical software licenses don’t make any claims about their program working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lstStyle/>
          <a:p>
            <a:r>
              <a:rPr lang="en-US"/>
              <a:t>Increasing Confidence</a:t>
            </a:r>
          </a:p>
        </p:txBody>
      </p:sp>
      <p:sp>
        <p:nvSpPr>
          <p:cNvPr id="590851" name="Rectangle 3"/>
          <p:cNvSpPr>
            <a:spLocks noGrp="1" noChangeArrowheads="1"/>
          </p:cNvSpPr>
          <p:nvPr>
            <p:ph idx="1"/>
          </p:nvPr>
        </p:nvSpPr>
        <p:spPr/>
        <p:txBody>
          <a:bodyPr>
            <a:normAutofit fontScale="92500"/>
          </a:bodyPr>
          <a:lstStyle/>
          <a:p>
            <a:pPr>
              <a:buNone/>
            </a:pPr>
            <a:r>
              <a:rPr lang="en-US" b="1" dirty="0"/>
              <a:t>Testing</a:t>
            </a:r>
          </a:p>
          <a:p>
            <a:pPr lvl="1">
              <a:buNone/>
            </a:pPr>
            <a:r>
              <a:rPr lang="en-US" dirty="0"/>
              <a:t>Run the program on set of inputs and check the results</a:t>
            </a:r>
          </a:p>
          <a:p>
            <a:pPr>
              <a:buNone/>
            </a:pPr>
            <a:r>
              <a:rPr lang="en-US" b="1" dirty="0"/>
              <a:t>Verification</a:t>
            </a:r>
          </a:p>
          <a:p>
            <a:pPr lvl="1">
              <a:buNone/>
            </a:pPr>
            <a:r>
              <a:rPr lang="en-US" dirty="0"/>
              <a:t>Argue formally or informally that the program always works as intended</a:t>
            </a:r>
          </a:p>
          <a:p>
            <a:pPr>
              <a:buNone/>
            </a:pPr>
            <a:r>
              <a:rPr lang="en-US" b="1" dirty="0"/>
              <a:t>Analysis</a:t>
            </a:r>
          </a:p>
          <a:p>
            <a:pPr lvl="1">
              <a:buNone/>
            </a:pPr>
            <a:r>
              <a:rPr lang="en-US" dirty="0"/>
              <a:t>Poor programmer’s verification: examine the source code to increase confidence that it works as intended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t="-61" r="11318"/>
          <a:stretch>
            <a:fillRect/>
          </a:stretch>
        </p:blipFill>
        <p:spPr bwMode="auto">
          <a:xfrm>
            <a:off x="-17633" y="-7684"/>
            <a:ext cx="9184685" cy="6865684"/>
          </a:xfrm>
          <a:prstGeom prst="rect">
            <a:avLst/>
          </a:prstGeom>
          <a:noFill/>
          <a:ln w="9525">
            <a:noFill/>
            <a:miter lim="800000"/>
            <a:headEnd/>
            <a:tailEnd/>
          </a:ln>
        </p:spPr>
      </p:pic>
      <p:sp>
        <p:nvSpPr>
          <p:cNvPr id="591874" name="Rectangle 2"/>
          <p:cNvSpPr>
            <a:spLocks noGrp="1" noChangeArrowheads="1"/>
          </p:cNvSpPr>
          <p:nvPr>
            <p:ph type="title"/>
          </p:nvPr>
        </p:nvSpPr>
        <p:spPr/>
        <p:txBody>
          <a:bodyPr/>
          <a:lstStyle/>
          <a:p>
            <a:r>
              <a:rPr lang="en-US"/>
              <a:t>Testing and Fishing</a:t>
            </a:r>
          </a:p>
        </p:txBody>
      </p:sp>
      <p:sp>
        <p:nvSpPr>
          <p:cNvPr id="7" name="TextBox 6"/>
          <p:cNvSpPr txBox="1"/>
          <p:nvPr/>
        </p:nvSpPr>
        <p:spPr>
          <a:xfrm>
            <a:off x="6285539" y="1472773"/>
            <a:ext cx="2643307" cy="3970318"/>
          </a:xfrm>
          <a:prstGeom prst="rect">
            <a:avLst/>
          </a:prstGeom>
          <a:solidFill>
            <a:srgbClr val="DDDDDD">
              <a:alpha val="61176"/>
            </a:srgbClr>
          </a:solidFill>
        </p:spPr>
        <p:txBody>
          <a:bodyPr wrap="square" rtlCol="0">
            <a:spAutoFit/>
          </a:bodyPr>
          <a:lstStyle/>
          <a:p>
            <a:r>
              <a:rPr lang="en-US" sz="2800" dirty="0" smtClean="0"/>
              <a:t>Using some successful tests to conclude that a program has no bugs, is like concluding there are no fish in the lake because you didn’t catch one!</a:t>
            </a:r>
            <a:endParaRPr lang="en-US" sz="2800" dirty="0"/>
          </a:p>
        </p:txBody>
      </p:sp>
      <p:sp>
        <p:nvSpPr>
          <p:cNvPr id="8" name="Rectangle 7"/>
          <p:cNvSpPr/>
          <p:nvPr/>
        </p:nvSpPr>
        <p:spPr>
          <a:xfrm>
            <a:off x="294945" y="6282258"/>
            <a:ext cx="1834541" cy="369332"/>
          </a:xfrm>
          <a:prstGeom prst="rect">
            <a:avLst/>
          </a:prstGeom>
        </p:spPr>
        <p:txBody>
          <a:bodyPr wrap="none">
            <a:spAutoFit/>
          </a:bodyPr>
          <a:lstStyle/>
          <a:p>
            <a:r>
              <a:rPr lang="en-US" dirty="0" err="1" smtClean="0">
                <a:solidFill>
                  <a:srgbClr val="FFFF00"/>
                </a:solidFill>
              </a:rPr>
              <a:t>flickr</a:t>
            </a:r>
            <a:r>
              <a:rPr lang="en-US" dirty="0" smtClean="0">
                <a:solidFill>
                  <a:srgbClr val="FFFF00"/>
                </a:solidFill>
              </a:rPr>
              <a:t> cc: </a:t>
            </a:r>
            <a:r>
              <a:rPr lang="en-US" dirty="0" err="1" smtClean="0">
                <a:solidFill>
                  <a:srgbClr val="FFFF00"/>
                </a:solidFill>
              </a:rPr>
              <a:t>gsankary</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p:txBody>
          <a:bodyPr/>
          <a:lstStyle/>
          <a:p>
            <a:r>
              <a:rPr lang="en-US"/>
              <a:t>Exhaustive Testing</a:t>
            </a:r>
          </a:p>
        </p:txBody>
      </p:sp>
      <p:sp>
        <p:nvSpPr>
          <p:cNvPr id="592899" name="Rectangle 3"/>
          <p:cNvSpPr>
            <a:spLocks noGrp="1" noChangeArrowheads="1"/>
          </p:cNvSpPr>
          <p:nvPr>
            <p:ph type="body" idx="1"/>
          </p:nvPr>
        </p:nvSpPr>
        <p:spPr>
          <a:xfrm>
            <a:off x="457200" y="1600200"/>
            <a:ext cx="8229600" cy="685800"/>
          </a:xfrm>
        </p:spPr>
        <p:txBody>
          <a:bodyPr>
            <a:normAutofit/>
          </a:bodyPr>
          <a:lstStyle/>
          <a:p>
            <a:pPr>
              <a:buNone/>
            </a:pPr>
            <a:r>
              <a:rPr lang="en-US" dirty="0"/>
              <a:t>Test </a:t>
            </a:r>
            <a:r>
              <a:rPr lang="en-US" b="1" dirty="0" smtClean="0"/>
              <a:t>all possible inputs</a:t>
            </a:r>
            <a:endParaRPr lang="en-US" b="1" dirty="0"/>
          </a:p>
        </p:txBody>
      </p:sp>
      <p:sp>
        <p:nvSpPr>
          <p:cNvPr id="6" name="Rectangle 5"/>
          <p:cNvSpPr/>
          <p:nvPr/>
        </p:nvSpPr>
        <p:spPr>
          <a:xfrm>
            <a:off x="702803" y="2380361"/>
            <a:ext cx="7859306" cy="400110"/>
          </a:xfrm>
          <a:prstGeom prst="rect">
            <a:avLst/>
          </a:prstGeom>
        </p:spPr>
        <p:txBody>
          <a:bodyPr wrap="square">
            <a:spAutoFit/>
          </a:bodyPr>
          <a:lstStyle/>
          <a:p>
            <a:pPr>
              <a:buNone/>
            </a:pPr>
            <a:r>
              <a:rPr lang="en-US" sz="2000" dirty="0" smtClean="0"/>
              <a:t>PS1: </a:t>
            </a:r>
            <a:r>
              <a:rPr lang="en-US" sz="2000" dirty="0" smtClean="0">
                <a:solidFill>
                  <a:srgbClr val="0070C0"/>
                </a:solidFill>
              </a:rPr>
              <a:t>void </a:t>
            </a:r>
            <a:r>
              <a:rPr lang="en-US" sz="2000" dirty="0" err="1" smtClean="0">
                <a:solidFill>
                  <a:srgbClr val="0070C0"/>
                </a:solidFill>
              </a:rPr>
              <a:t>accelerateSong</a:t>
            </a:r>
            <a:r>
              <a:rPr lang="en-US" sz="2000" dirty="0" smtClean="0">
                <a:solidFill>
                  <a:srgbClr val="0070C0"/>
                </a:solidFill>
              </a:rPr>
              <a:t>(String tune, </a:t>
            </a:r>
            <a:r>
              <a:rPr lang="en-US" sz="2000" dirty="0" err="1" smtClean="0">
                <a:solidFill>
                  <a:srgbClr val="0070C0"/>
                </a:solidFill>
              </a:rPr>
              <a:t>int</a:t>
            </a:r>
            <a:r>
              <a:rPr lang="en-US" sz="2000" dirty="0" smtClean="0">
                <a:solidFill>
                  <a:srgbClr val="0070C0"/>
                </a:solidFill>
              </a:rPr>
              <a:t> repeats, </a:t>
            </a:r>
            <a:r>
              <a:rPr lang="en-US" sz="2000" dirty="0" err="1" smtClean="0">
                <a:solidFill>
                  <a:srgbClr val="0070C0"/>
                </a:solidFill>
              </a:rPr>
              <a:t>int</a:t>
            </a:r>
            <a:r>
              <a:rPr lang="en-US" sz="2000" dirty="0" smtClean="0">
                <a:solidFill>
                  <a:srgbClr val="0070C0"/>
                </a:solidFill>
              </a:rPr>
              <a:t> tempo, double rate)</a:t>
            </a:r>
            <a:endParaRPr lang="en-US" sz="2000" dirty="0">
              <a:solidFill>
                <a:srgbClr val="0070C0"/>
              </a:solidFill>
            </a:endParaRPr>
          </a:p>
        </p:txBody>
      </p:sp>
      <p:sp>
        <p:nvSpPr>
          <p:cNvPr id="8" name="TextBox 7"/>
          <p:cNvSpPr txBox="1"/>
          <p:nvPr/>
        </p:nvSpPr>
        <p:spPr>
          <a:xfrm>
            <a:off x="1303587" y="2913233"/>
            <a:ext cx="2505301" cy="461665"/>
          </a:xfrm>
          <a:prstGeom prst="rect">
            <a:avLst/>
          </a:prstGeom>
          <a:noFill/>
        </p:spPr>
        <p:txBody>
          <a:bodyPr wrap="none" rtlCol="0">
            <a:spAutoFit/>
          </a:bodyPr>
          <a:lstStyle/>
          <a:p>
            <a:pPr marL="0" lvl="1"/>
            <a:r>
              <a:rPr lang="en-US" sz="2400" dirty="0" smtClean="0"/>
              <a:t>How many inputs?</a:t>
            </a:r>
            <a:endParaRPr lang="en-US" sz="1600" dirty="0" smtClean="0"/>
          </a:p>
        </p:txBody>
      </p:sp>
      <p:sp>
        <p:nvSpPr>
          <p:cNvPr id="9" name="TextBox 8"/>
          <p:cNvSpPr txBox="1"/>
          <p:nvPr/>
        </p:nvSpPr>
        <p:spPr>
          <a:xfrm>
            <a:off x="3000213" y="4432322"/>
            <a:ext cx="2895600" cy="369332"/>
          </a:xfrm>
          <a:prstGeom prst="rect">
            <a:avLst/>
          </a:prstGeom>
          <a:noFill/>
        </p:spPr>
        <p:txBody>
          <a:bodyPr wrap="square" rtlCol="0">
            <a:spAutoFit/>
          </a:bodyPr>
          <a:lstStyle/>
          <a:p>
            <a:r>
              <a:rPr lang="en-US" dirty="0" smtClean="0"/>
              <a:t>How many possible strings? </a:t>
            </a:r>
            <a:endParaRPr lang="en-US" dirty="0"/>
          </a:p>
        </p:txBody>
      </p:sp>
      <p:sp>
        <p:nvSpPr>
          <p:cNvPr id="10" name="TextBox 9"/>
          <p:cNvSpPr txBox="1"/>
          <p:nvPr/>
        </p:nvSpPr>
        <p:spPr>
          <a:xfrm>
            <a:off x="3566361" y="4927937"/>
            <a:ext cx="4739439" cy="1015663"/>
          </a:xfrm>
          <a:prstGeom prst="rect">
            <a:avLst/>
          </a:prstGeom>
          <a:noFill/>
        </p:spPr>
        <p:txBody>
          <a:bodyPr wrap="none" rtlCol="0">
            <a:spAutoFit/>
          </a:bodyPr>
          <a:lstStyle/>
          <a:p>
            <a:r>
              <a:rPr lang="en-US" sz="2000" dirty="0" err="1" smtClean="0"/>
              <a:t>Integer.MAX_VALUE</a:t>
            </a:r>
            <a:r>
              <a:rPr lang="en-US" sz="2000" dirty="0" smtClean="0"/>
              <a:t> = 2</a:t>
            </a:r>
            <a:r>
              <a:rPr lang="en-US" sz="2000" baseline="30000" dirty="0" smtClean="0"/>
              <a:t>31</a:t>
            </a:r>
            <a:r>
              <a:rPr lang="en-US" sz="2000" dirty="0" smtClean="0"/>
              <a:t> - 1 </a:t>
            </a:r>
          </a:p>
          <a:p>
            <a:r>
              <a:rPr lang="en-US" sz="2000" dirty="0" smtClean="0"/>
              <a:t>Number of different characters (1 byte) = 2</a:t>
            </a:r>
            <a:r>
              <a:rPr lang="en-US" sz="2000" baseline="30000" dirty="0" smtClean="0"/>
              <a:t>8</a:t>
            </a:r>
          </a:p>
          <a:p>
            <a:r>
              <a:rPr lang="en-US" sz="2000" dirty="0" smtClean="0"/>
              <a:t>Number of possible strings: </a:t>
            </a:r>
            <a:endParaRPr lang="en-US" sz="2000" baseline="30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lstStyle/>
          <a:p>
            <a:r>
              <a:rPr lang="en-US"/>
              <a:t>Selective Testing</a:t>
            </a:r>
          </a:p>
        </p:txBody>
      </p:sp>
      <p:sp>
        <p:nvSpPr>
          <p:cNvPr id="593923" name="Rectangle 3"/>
          <p:cNvSpPr>
            <a:spLocks noGrp="1" noChangeArrowheads="1"/>
          </p:cNvSpPr>
          <p:nvPr>
            <p:ph type="body" idx="1"/>
          </p:nvPr>
        </p:nvSpPr>
        <p:spPr>
          <a:xfrm>
            <a:off x="311150" y="1455738"/>
            <a:ext cx="8147050" cy="4525962"/>
          </a:xfrm>
        </p:spPr>
        <p:txBody>
          <a:bodyPr/>
          <a:lstStyle/>
          <a:p>
            <a:pPr>
              <a:buNone/>
            </a:pPr>
            <a:r>
              <a:rPr lang="en-US" dirty="0"/>
              <a:t>We can’t test everything, pick test cases with </a:t>
            </a:r>
            <a:r>
              <a:rPr lang="en-US" i="1" dirty="0"/>
              <a:t>high probability of finding flaws</a:t>
            </a:r>
          </a:p>
          <a:p>
            <a:pPr>
              <a:buNone/>
            </a:pPr>
            <a:endParaRPr lang="en-US" b="1" dirty="0" smtClean="0"/>
          </a:p>
          <a:p>
            <a:pPr>
              <a:buNone/>
            </a:pPr>
            <a:r>
              <a:rPr lang="en-US" b="1" dirty="0" smtClean="0"/>
              <a:t>Black-Box </a:t>
            </a:r>
            <a:r>
              <a:rPr lang="en-US" b="1" dirty="0"/>
              <a:t>Testing</a:t>
            </a:r>
            <a:r>
              <a:rPr lang="en-US" dirty="0"/>
              <a:t>: design tests looking only at </a:t>
            </a:r>
            <a:r>
              <a:rPr lang="en-US" i="1" dirty="0"/>
              <a:t>specification</a:t>
            </a:r>
          </a:p>
          <a:p>
            <a:pPr>
              <a:buNone/>
            </a:pPr>
            <a:r>
              <a:rPr lang="en-US" b="1" dirty="0"/>
              <a:t>Glass-Box Testing</a:t>
            </a:r>
            <a:r>
              <a:rPr lang="en-US" dirty="0"/>
              <a:t>: design tests looking at </a:t>
            </a:r>
            <a:r>
              <a:rPr lang="en-US" i="1" dirty="0"/>
              <a:t>code</a:t>
            </a:r>
          </a:p>
          <a:p>
            <a:pPr lvl="1">
              <a:buNone/>
            </a:pPr>
            <a:r>
              <a:rPr lang="en-US" b="1" dirty="0"/>
              <a:t>Path-complete</a:t>
            </a:r>
            <a:r>
              <a:rPr lang="en-US" dirty="0"/>
              <a:t>: at least one test to exercise each path through code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a:xfrm>
            <a:off x="466725" y="265113"/>
            <a:ext cx="8229600" cy="725487"/>
          </a:xfrm>
        </p:spPr>
        <p:txBody>
          <a:bodyPr>
            <a:normAutofit fontScale="90000"/>
          </a:bodyPr>
          <a:lstStyle/>
          <a:p>
            <a:r>
              <a:rPr lang="en-US" dirty="0"/>
              <a:t>Black-Box Testing</a:t>
            </a:r>
          </a:p>
        </p:txBody>
      </p:sp>
      <p:sp>
        <p:nvSpPr>
          <p:cNvPr id="594947" name="Rectangle 3"/>
          <p:cNvSpPr>
            <a:spLocks noGrp="1" noChangeArrowheads="1"/>
          </p:cNvSpPr>
          <p:nvPr>
            <p:ph type="body" idx="1"/>
          </p:nvPr>
        </p:nvSpPr>
        <p:spPr>
          <a:xfrm>
            <a:off x="1553598" y="4441642"/>
            <a:ext cx="5834495" cy="528216"/>
          </a:xfrm>
        </p:spPr>
        <p:style>
          <a:lnRef idx="1">
            <a:schemeClr val="dk1"/>
          </a:lnRef>
          <a:fillRef idx="2">
            <a:schemeClr val="dk1"/>
          </a:fillRef>
          <a:effectRef idx="1">
            <a:schemeClr val="dk1"/>
          </a:effectRef>
          <a:fontRef idx="minor">
            <a:schemeClr val="dk1"/>
          </a:fontRef>
        </p:style>
        <p:txBody>
          <a:bodyPr/>
          <a:lstStyle/>
          <a:p>
            <a:pPr marL="609600" indent="-609600" algn="ctr">
              <a:buFontTx/>
              <a:buNone/>
            </a:pPr>
            <a:r>
              <a:rPr lang="en-US" sz="2800" dirty="0"/>
              <a:t>Test all paths through the </a:t>
            </a:r>
            <a:r>
              <a:rPr lang="en-US" sz="2800" i="1" dirty="0"/>
              <a:t>specification</a:t>
            </a:r>
          </a:p>
        </p:txBody>
      </p:sp>
      <p:sp>
        <p:nvSpPr>
          <p:cNvPr id="594948" name="Text Box 4"/>
          <p:cNvSpPr txBox="1">
            <a:spLocks noChangeArrowheads="1"/>
          </p:cNvSpPr>
          <p:nvPr/>
        </p:nvSpPr>
        <p:spPr bwMode="auto">
          <a:xfrm>
            <a:off x="717077" y="1141085"/>
            <a:ext cx="7210241" cy="2862322"/>
          </a:xfrm>
          <a:prstGeom prst="rect">
            <a:avLst/>
          </a:prstGeom>
          <a:noFill/>
          <a:ln w="31750">
            <a:solidFill>
              <a:schemeClr val="tx1"/>
            </a:solidFill>
            <a:miter lim="800000"/>
            <a:headEnd/>
            <a:tailEnd/>
          </a:ln>
          <a:effectLst/>
        </p:spPr>
        <p:txBody>
          <a:bodyPr wrap="square">
            <a:spAutoFit/>
          </a:bodyPr>
          <a:lstStyle/>
          <a:p>
            <a:r>
              <a:rPr lang="en-US" sz="2000" b="1" dirty="0" smtClean="0"/>
              <a:t>public void insert(String word) </a:t>
            </a:r>
          </a:p>
          <a:p>
            <a:r>
              <a:rPr lang="en-US" sz="2000" b="1" dirty="0" smtClean="0"/>
              <a:t>   REQUIRES:</a:t>
            </a:r>
            <a:r>
              <a:rPr lang="en-US" sz="2000" dirty="0" smtClean="0"/>
              <a:t> </a:t>
            </a:r>
            <a:r>
              <a:rPr lang="en-US" sz="2000" b="1" dirty="0" smtClean="0"/>
              <a:t>word</a:t>
            </a:r>
            <a:r>
              <a:rPr lang="en-US" sz="2000" dirty="0" smtClean="0"/>
              <a:t> does not contain a '/' character (this is necessary</a:t>
            </a:r>
          </a:p>
          <a:p>
            <a:r>
              <a:rPr lang="en-US" sz="2000" dirty="0" smtClean="0"/>
              <a:t>	 because </a:t>
            </a:r>
            <a:r>
              <a:rPr lang="en-US" sz="2000" b="1" dirty="0" err="1" smtClean="0"/>
              <a:t>currentWindow</a:t>
            </a:r>
            <a:r>
              <a:rPr lang="en-US" sz="2000" dirty="0" smtClean="0"/>
              <a:t> uses '/' to separate words in its </a:t>
            </a:r>
          </a:p>
          <a:p>
            <a:r>
              <a:rPr lang="en-US" sz="2000" dirty="0" smtClean="0"/>
              <a:t>	result.</a:t>
            </a:r>
          </a:p>
          <a:p>
            <a:r>
              <a:rPr lang="en-US" sz="2000" dirty="0" smtClean="0"/>
              <a:t>   </a:t>
            </a:r>
            <a:r>
              <a:rPr lang="en-US" sz="2000" b="1" dirty="0" smtClean="0"/>
              <a:t>MODIFIES:</a:t>
            </a:r>
            <a:r>
              <a:rPr lang="en-US" sz="2000" dirty="0" smtClean="0"/>
              <a:t> </a:t>
            </a:r>
            <a:r>
              <a:rPr lang="en-US" sz="2000" b="1" dirty="0" smtClean="0"/>
              <a:t>this</a:t>
            </a:r>
          </a:p>
          <a:p>
            <a:r>
              <a:rPr lang="en-US" sz="2000" dirty="0" smtClean="0"/>
              <a:t>   </a:t>
            </a:r>
            <a:r>
              <a:rPr lang="en-US" sz="2000" b="1" dirty="0" smtClean="0"/>
              <a:t>EFFECTS: </a:t>
            </a:r>
            <a:r>
              <a:rPr lang="en-US" sz="2000" dirty="0" smtClean="0"/>
              <a:t> If </a:t>
            </a:r>
            <a:r>
              <a:rPr lang="en-US" sz="2000" b="1" dirty="0" smtClean="0"/>
              <a:t>word</a:t>
            </a:r>
            <a:r>
              <a:rPr lang="en-US" sz="2000" dirty="0" smtClean="0"/>
              <a:t> is non-null and non-empty, adds </a:t>
            </a:r>
            <a:r>
              <a:rPr lang="en-US" sz="2000" b="1" dirty="0" smtClean="0"/>
              <a:t>word</a:t>
            </a:r>
            <a:r>
              <a:rPr lang="en-US" sz="2000" dirty="0" smtClean="0"/>
              <a:t> as the </a:t>
            </a:r>
          </a:p>
          <a:p>
            <a:r>
              <a:rPr lang="en-US" sz="2000" dirty="0" smtClean="0"/>
              <a:t>	newest element in this.  If </a:t>
            </a:r>
            <a:r>
              <a:rPr lang="en-US" sz="2000" b="1" dirty="0" smtClean="0"/>
              <a:t>this</a:t>
            </a:r>
            <a:r>
              <a:rPr lang="en-US" sz="2000" dirty="0" smtClean="0"/>
              <a:t> already has size elements, </a:t>
            </a:r>
          </a:p>
          <a:p>
            <a:pPr lvl="2"/>
            <a:r>
              <a:rPr lang="en-US" sz="2000" dirty="0" smtClean="0"/>
              <a:t>removes the oldest element in </a:t>
            </a:r>
            <a:r>
              <a:rPr lang="en-US" sz="2000" b="1" dirty="0" smtClean="0"/>
              <a:t>this</a:t>
            </a:r>
            <a:r>
              <a:rPr lang="en-US" sz="2000" dirty="0" smtClean="0"/>
              <a:t>.  If </a:t>
            </a:r>
            <a:r>
              <a:rPr lang="en-US" sz="2000" b="1" dirty="0" smtClean="0"/>
              <a:t>word</a:t>
            </a:r>
            <a:r>
              <a:rPr lang="en-US" sz="2000" dirty="0" smtClean="0"/>
              <a:t> is null or </a:t>
            </a:r>
          </a:p>
          <a:p>
            <a:r>
              <a:rPr lang="en-US" sz="2000" dirty="0" smtClean="0"/>
              <a:t>	empty, does nothing.</a:t>
            </a:r>
          </a:p>
        </p:txBody>
      </p:sp>
      <p:sp>
        <p:nvSpPr>
          <p:cNvPr id="5" name="TextBox 4"/>
          <p:cNvSpPr txBox="1"/>
          <p:nvPr/>
        </p:nvSpPr>
        <p:spPr>
          <a:xfrm rot="16200000">
            <a:off x="-594503" y="2384243"/>
            <a:ext cx="2024913" cy="369332"/>
          </a:xfrm>
          <a:prstGeom prst="rect">
            <a:avLst/>
          </a:prstGeom>
          <a:noFill/>
        </p:spPr>
        <p:txBody>
          <a:bodyPr wrap="none" rtlCol="0">
            <a:spAutoFit/>
          </a:bodyPr>
          <a:lstStyle/>
          <a:p>
            <a:r>
              <a:rPr lang="en-US" dirty="0" smtClean="0"/>
              <a:t>from </a:t>
            </a:r>
            <a:r>
              <a:rPr lang="en-US" b="1" dirty="0" err="1" smtClean="0"/>
              <a:t>WordWindow</a:t>
            </a:r>
            <a:endParaRPr 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a:xfrm>
            <a:off x="466725" y="265113"/>
            <a:ext cx="8229600" cy="725487"/>
          </a:xfrm>
        </p:spPr>
        <p:txBody>
          <a:bodyPr>
            <a:normAutofit fontScale="90000"/>
          </a:bodyPr>
          <a:lstStyle/>
          <a:p>
            <a:r>
              <a:rPr lang="en-US"/>
              <a:t>Black-Box Testing</a:t>
            </a:r>
          </a:p>
        </p:txBody>
      </p:sp>
      <p:sp>
        <p:nvSpPr>
          <p:cNvPr id="594947" name="Rectangle 3"/>
          <p:cNvSpPr>
            <a:spLocks noGrp="1" noChangeArrowheads="1"/>
          </p:cNvSpPr>
          <p:nvPr>
            <p:ph type="body" idx="1"/>
          </p:nvPr>
        </p:nvSpPr>
        <p:spPr>
          <a:xfrm>
            <a:off x="1561155" y="4214931"/>
            <a:ext cx="5834495" cy="528216"/>
          </a:xfrm>
        </p:spPr>
        <p:style>
          <a:lnRef idx="1">
            <a:schemeClr val="dk1"/>
          </a:lnRef>
          <a:fillRef idx="2">
            <a:schemeClr val="dk1"/>
          </a:fillRef>
          <a:effectRef idx="1">
            <a:schemeClr val="dk1"/>
          </a:effectRef>
          <a:fontRef idx="minor">
            <a:schemeClr val="dk1"/>
          </a:fontRef>
        </p:style>
        <p:txBody>
          <a:bodyPr/>
          <a:lstStyle/>
          <a:p>
            <a:pPr marL="609600" indent="-609600" algn="ctr">
              <a:buFontTx/>
              <a:buNone/>
            </a:pPr>
            <a:r>
              <a:rPr lang="en-US" sz="2800" dirty="0"/>
              <a:t>Test all paths through the </a:t>
            </a:r>
            <a:r>
              <a:rPr lang="en-US" sz="2800" i="1" dirty="0"/>
              <a:t>specification</a:t>
            </a:r>
          </a:p>
        </p:txBody>
      </p:sp>
      <p:sp>
        <p:nvSpPr>
          <p:cNvPr id="594948" name="Text Box 4"/>
          <p:cNvSpPr txBox="1">
            <a:spLocks noChangeArrowheads="1"/>
          </p:cNvSpPr>
          <p:nvPr/>
        </p:nvSpPr>
        <p:spPr bwMode="auto">
          <a:xfrm>
            <a:off x="717077" y="1141085"/>
            <a:ext cx="7210241" cy="2862322"/>
          </a:xfrm>
          <a:prstGeom prst="rect">
            <a:avLst/>
          </a:prstGeom>
          <a:noFill/>
          <a:ln w="31750">
            <a:solidFill>
              <a:schemeClr val="tx1"/>
            </a:solidFill>
            <a:miter lim="800000"/>
            <a:headEnd/>
            <a:tailEnd/>
          </a:ln>
          <a:effectLst/>
        </p:spPr>
        <p:txBody>
          <a:bodyPr wrap="square">
            <a:spAutoFit/>
          </a:bodyPr>
          <a:lstStyle/>
          <a:p>
            <a:r>
              <a:rPr lang="en-US" sz="2000" b="1" dirty="0" smtClean="0"/>
              <a:t>public void insert(String word) </a:t>
            </a:r>
          </a:p>
          <a:p>
            <a:r>
              <a:rPr lang="en-US" sz="2000" b="1" dirty="0" smtClean="0"/>
              <a:t>   REQUIRES:</a:t>
            </a:r>
            <a:r>
              <a:rPr lang="en-US" sz="2000" dirty="0" smtClean="0"/>
              <a:t> </a:t>
            </a:r>
            <a:r>
              <a:rPr lang="en-US" sz="2000" b="1" dirty="0" smtClean="0"/>
              <a:t>word</a:t>
            </a:r>
            <a:r>
              <a:rPr lang="en-US" sz="2000" dirty="0" smtClean="0"/>
              <a:t> does not contain a '/' character (this is necessary</a:t>
            </a:r>
          </a:p>
          <a:p>
            <a:r>
              <a:rPr lang="en-US" sz="2000" dirty="0" smtClean="0"/>
              <a:t>	 because </a:t>
            </a:r>
            <a:r>
              <a:rPr lang="en-US" sz="2000" b="1" dirty="0" err="1" smtClean="0"/>
              <a:t>currentWindow</a:t>
            </a:r>
            <a:r>
              <a:rPr lang="en-US" sz="2000" dirty="0" smtClean="0"/>
              <a:t> uses '/' to separate words in its </a:t>
            </a:r>
          </a:p>
          <a:p>
            <a:r>
              <a:rPr lang="en-US" sz="2000" dirty="0" smtClean="0"/>
              <a:t>	result.</a:t>
            </a:r>
          </a:p>
          <a:p>
            <a:r>
              <a:rPr lang="en-US" sz="2000" dirty="0" smtClean="0"/>
              <a:t>   </a:t>
            </a:r>
            <a:r>
              <a:rPr lang="en-US" sz="2000" b="1" dirty="0" smtClean="0"/>
              <a:t>MODIFIES:</a:t>
            </a:r>
            <a:r>
              <a:rPr lang="en-US" sz="2000" dirty="0" smtClean="0"/>
              <a:t> </a:t>
            </a:r>
            <a:r>
              <a:rPr lang="en-US" sz="2000" b="1" dirty="0" smtClean="0"/>
              <a:t>this</a:t>
            </a:r>
          </a:p>
          <a:p>
            <a:r>
              <a:rPr lang="en-US" sz="2000" dirty="0" smtClean="0"/>
              <a:t>   </a:t>
            </a:r>
            <a:r>
              <a:rPr lang="en-US" sz="2000" b="1" dirty="0" smtClean="0"/>
              <a:t>EFFECTS: </a:t>
            </a:r>
            <a:r>
              <a:rPr lang="en-US" sz="2000" dirty="0" smtClean="0"/>
              <a:t> If </a:t>
            </a:r>
            <a:r>
              <a:rPr lang="en-US" sz="2000" b="1" dirty="0" smtClean="0"/>
              <a:t>word</a:t>
            </a:r>
            <a:r>
              <a:rPr lang="en-US" sz="2000" dirty="0" smtClean="0"/>
              <a:t> is non-null and non-empty, adds </a:t>
            </a:r>
            <a:r>
              <a:rPr lang="en-US" sz="2000" b="1" dirty="0" smtClean="0"/>
              <a:t>word</a:t>
            </a:r>
            <a:r>
              <a:rPr lang="en-US" sz="2000" dirty="0" smtClean="0"/>
              <a:t> as the </a:t>
            </a:r>
          </a:p>
          <a:p>
            <a:r>
              <a:rPr lang="en-US" sz="2000" dirty="0" smtClean="0"/>
              <a:t>	newest element in this.  If </a:t>
            </a:r>
            <a:r>
              <a:rPr lang="en-US" sz="2000" b="1" dirty="0" smtClean="0"/>
              <a:t>this</a:t>
            </a:r>
            <a:r>
              <a:rPr lang="en-US" sz="2000" dirty="0" smtClean="0"/>
              <a:t> already has size elements, </a:t>
            </a:r>
          </a:p>
          <a:p>
            <a:r>
              <a:rPr lang="en-US" sz="2000" dirty="0" smtClean="0"/>
              <a:t>	removes the oldest element in </a:t>
            </a:r>
            <a:r>
              <a:rPr lang="en-US" sz="2000" b="1" dirty="0" smtClean="0"/>
              <a:t>this</a:t>
            </a:r>
            <a:r>
              <a:rPr lang="en-US" sz="2000" dirty="0" smtClean="0"/>
              <a:t>.  If </a:t>
            </a:r>
            <a:r>
              <a:rPr lang="en-US" sz="2000" b="1" dirty="0" smtClean="0"/>
              <a:t>word</a:t>
            </a:r>
            <a:r>
              <a:rPr lang="en-US" sz="2000" dirty="0" smtClean="0"/>
              <a:t> is null or </a:t>
            </a:r>
          </a:p>
          <a:p>
            <a:r>
              <a:rPr lang="en-US" sz="2000" dirty="0" smtClean="0"/>
              <a:t>	empty, does nothing.</a:t>
            </a:r>
          </a:p>
        </p:txBody>
      </p:sp>
      <p:sp>
        <p:nvSpPr>
          <p:cNvPr id="5" name="TextBox 4"/>
          <p:cNvSpPr txBox="1"/>
          <p:nvPr/>
        </p:nvSpPr>
        <p:spPr>
          <a:xfrm>
            <a:off x="1010122" y="4915215"/>
            <a:ext cx="6841809" cy="1200329"/>
          </a:xfrm>
          <a:prstGeom prst="rect">
            <a:avLst/>
          </a:prstGeom>
          <a:noFill/>
        </p:spPr>
        <p:txBody>
          <a:bodyPr wrap="none" rtlCol="0">
            <a:spAutoFit/>
          </a:bodyPr>
          <a:lstStyle/>
          <a:p>
            <a:pPr marL="342900" indent="-342900">
              <a:buAutoNum type="arabicPeriod"/>
            </a:pPr>
            <a:r>
              <a:rPr lang="en-US" dirty="0" smtClean="0"/>
              <a:t>Word is non-null and non-empty, this has size elements.</a:t>
            </a:r>
          </a:p>
          <a:p>
            <a:pPr marL="342900" indent="-342900">
              <a:buAutoNum type="arabicPeriod"/>
            </a:pPr>
            <a:r>
              <a:rPr lang="en-US" dirty="0" smtClean="0"/>
              <a:t>Word is non-null and non-empty, this has fewer than size elements.</a:t>
            </a:r>
          </a:p>
          <a:p>
            <a:pPr marL="342900" indent="-342900">
              <a:buAutoNum type="arabicPeriod"/>
            </a:pPr>
            <a:r>
              <a:rPr lang="en-US" dirty="0" smtClean="0"/>
              <a:t>Word is null.</a:t>
            </a:r>
          </a:p>
          <a:p>
            <a:pPr marL="342900" indent="-342900">
              <a:buAutoNum type="arabicPeriod"/>
            </a:pPr>
            <a:r>
              <a:rPr lang="en-US" dirty="0" smtClean="0"/>
              <a:t>Word is empty.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Menu</a:t>
            </a:r>
            <a:endParaRPr lang="en-US" dirty="0"/>
          </a:p>
        </p:txBody>
      </p:sp>
      <p:sp>
        <p:nvSpPr>
          <p:cNvPr id="3" name="Content Placeholder 2"/>
          <p:cNvSpPr>
            <a:spLocks noGrp="1"/>
          </p:cNvSpPr>
          <p:nvPr>
            <p:ph idx="1"/>
          </p:nvPr>
        </p:nvSpPr>
        <p:spPr>
          <a:xfrm>
            <a:off x="785930" y="1600200"/>
            <a:ext cx="7900869" cy="4525963"/>
          </a:xfrm>
        </p:spPr>
        <p:txBody>
          <a:bodyPr/>
          <a:lstStyle/>
          <a:p>
            <a:pPr>
              <a:buNone/>
            </a:pPr>
            <a:r>
              <a:rPr lang="en-US" b="1" dirty="0" smtClean="0"/>
              <a:t>PS2 Questions</a:t>
            </a:r>
          </a:p>
          <a:p>
            <a:pPr>
              <a:buNone/>
            </a:pPr>
            <a:r>
              <a:rPr lang="en-US" dirty="0" smtClean="0"/>
              <a:t>	</a:t>
            </a:r>
            <a:r>
              <a:rPr lang="en-US" dirty="0" err="1" smtClean="0"/>
              <a:t>ArrayList</a:t>
            </a:r>
            <a:endParaRPr lang="en-US" dirty="0" smtClean="0"/>
          </a:p>
          <a:p>
            <a:pPr>
              <a:buNone/>
            </a:pPr>
            <a:endParaRPr lang="en-US" dirty="0" smtClean="0"/>
          </a:p>
          <a:p>
            <a:pPr>
              <a:buNone/>
            </a:pPr>
            <a:endParaRPr lang="en-US" dirty="0" smtClean="0"/>
          </a:p>
          <a:p>
            <a:pPr>
              <a:buNone/>
            </a:pPr>
            <a:r>
              <a:rPr lang="en-US" b="1" dirty="0" smtClean="0"/>
              <a:t>Software Validation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a:xfrm>
            <a:off x="466725" y="265113"/>
            <a:ext cx="8229600" cy="725487"/>
          </a:xfrm>
        </p:spPr>
        <p:txBody>
          <a:bodyPr>
            <a:normAutofit fontScale="90000"/>
          </a:bodyPr>
          <a:lstStyle/>
          <a:p>
            <a:r>
              <a:rPr lang="en-US"/>
              <a:t>Black-Box Testing</a:t>
            </a:r>
          </a:p>
        </p:txBody>
      </p:sp>
      <p:sp>
        <p:nvSpPr>
          <p:cNvPr id="594947" name="Rectangle 3"/>
          <p:cNvSpPr>
            <a:spLocks noGrp="1" noChangeArrowheads="1"/>
          </p:cNvSpPr>
          <p:nvPr>
            <p:ph type="body" idx="1"/>
          </p:nvPr>
        </p:nvSpPr>
        <p:spPr>
          <a:xfrm>
            <a:off x="1561155" y="3967584"/>
            <a:ext cx="5834495" cy="528216"/>
          </a:xfrm>
        </p:spPr>
        <p:style>
          <a:lnRef idx="1">
            <a:schemeClr val="dk1"/>
          </a:lnRef>
          <a:fillRef idx="2">
            <a:schemeClr val="dk1"/>
          </a:fillRef>
          <a:effectRef idx="1">
            <a:schemeClr val="dk1"/>
          </a:effectRef>
          <a:fontRef idx="minor">
            <a:schemeClr val="dk1"/>
          </a:fontRef>
        </p:style>
        <p:txBody>
          <a:bodyPr/>
          <a:lstStyle/>
          <a:p>
            <a:pPr marL="609600" indent="-609600" algn="ctr">
              <a:buFontTx/>
              <a:buNone/>
            </a:pPr>
            <a:r>
              <a:rPr lang="en-US" sz="2800" dirty="0"/>
              <a:t>Test all paths through the </a:t>
            </a:r>
            <a:r>
              <a:rPr lang="en-US" sz="2800" i="1" dirty="0"/>
              <a:t>specification</a:t>
            </a:r>
          </a:p>
        </p:txBody>
      </p:sp>
      <p:sp>
        <p:nvSpPr>
          <p:cNvPr id="594948" name="Text Box 4"/>
          <p:cNvSpPr txBox="1">
            <a:spLocks noChangeArrowheads="1"/>
          </p:cNvSpPr>
          <p:nvPr/>
        </p:nvSpPr>
        <p:spPr bwMode="auto">
          <a:xfrm>
            <a:off x="724634" y="974830"/>
            <a:ext cx="7210241" cy="2862322"/>
          </a:xfrm>
          <a:prstGeom prst="rect">
            <a:avLst/>
          </a:prstGeom>
          <a:noFill/>
          <a:ln w="31750">
            <a:solidFill>
              <a:schemeClr val="tx1"/>
            </a:solidFill>
            <a:miter lim="800000"/>
            <a:headEnd/>
            <a:tailEnd/>
          </a:ln>
          <a:effectLst/>
        </p:spPr>
        <p:txBody>
          <a:bodyPr wrap="square">
            <a:spAutoFit/>
          </a:bodyPr>
          <a:lstStyle/>
          <a:p>
            <a:r>
              <a:rPr lang="en-US" sz="2000" b="1" dirty="0" smtClean="0"/>
              <a:t>public void insert(String word) </a:t>
            </a:r>
          </a:p>
          <a:p>
            <a:r>
              <a:rPr lang="en-US" sz="2000" b="1" dirty="0" smtClean="0"/>
              <a:t>   REQUIRES:</a:t>
            </a:r>
            <a:r>
              <a:rPr lang="en-US" sz="2000" dirty="0" smtClean="0"/>
              <a:t> </a:t>
            </a:r>
            <a:r>
              <a:rPr lang="en-US" sz="2000" b="1" dirty="0" smtClean="0"/>
              <a:t>word</a:t>
            </a:r>
            <a:r>
              <a:rPr lang="en-US" sz="2000" dirty="0" smtClean="0"/>
              <a:t> does not contain a '/' character (this is necessary</a:t>
            </a:r>
          </a:p>
          <a:p>
            <a:r>
              <a:rPr lang="en-US" sz="2000" dirty="0" smtClean="0"/>
              <a:t>	 because </a:t>
            </a:r>
            <a:r>
              <a:rPr lang="en-US" sz="2000" b="1" dirty="0" err="1" smtClean="0"/>
              <a:t>currentWindow</a:t>
            </a:r>
            <a:r>
              <a:rPr lang="en-US" sz="2000" dirty="0" smtClean="0"/>
              <a:t> uses '/' to separate words in its </a:t>
            </a:r>
          </a:p>
          <a:p>
            <a:r>
              <a:rPr lang="en-US" sz="2000" dirty="0" smtClean="0"/>
              <a:t>	result.</a:t>
            </a:r>
          </a:p>
          <a:p>
            <a:r>
              <a:rPr lang="en-US" sz="2000" dirty="0" smtClean="0"/>
              <a:t>   </a:t>
            </a:r>
            <a:r>
              <a:rPr lang="en-US" sz="2000" b="1" dirty="0" smtClean="0"/>
              <a:t>MODIFIES:</a:t>
            </a:r>
            <a:r>
              <a:rPr lang="en-US" sz="2000" dirty="0" smtClean="0"/>
              <a:t> </a:t>
            </a:r>
            <a:r>
              <a:rPr lang="en-US" sz="2000" b="1" dirty="0" smtClean="0"/>
              <a:t>this</a:t>
            </a:r>
          </a:p>
          <a:p>
            <a:r>
              <a:rPr lang="en-US" sz="2000" dirty="0" smtClean="0"/>
              <a:t>   </a:t>
            </a:r>
            <a:r>
              <a:rPr lang="en-US" sz="2000" b="1" dirty="0" smtClean="0"/>
              <a:t>EFFECTS: </a:t>
            </a:r>
            <a:r>
              <a:rPr lang="en-US" sz="2000" dirty="0" smtClean="0"/>
              <a:t> If </a:t>
            </a:r>
            <a:r>
              <a:rPr lang="en-US" sz="2000" b="1" dirty="0" smtClean="0"/>
              <a:t>word</a:t>
            </a:r>
            <a:r>
              <a:rPr lang="en-US" sz="2000" dirty="0" smtClean="0"/>
              <a:t> is non-null and non-empty, adds </a:t>
            </a:r>
            <a:r>
              <a:rPr lang="en-US" sz="2000" b="1" dirty="0" smtClean="0"/>
              <a:t>word</a:t>
            </a:r>
            <a:r>
              <a:rPr lang="en-US" sz="2000" dirty="0" smtClean="0"/>
              <a:t> as the </a:t>
            </a:r>
          </a:p>
          <a:p>
            <a:r>
              <a:rPr lang="en-US" sz="2000" dirty="0" smtClean="0"/>
              <a:t>	newest element in this.  If </a:t>
            </a:r>
            <a:r>
              <a:rPr lang="en-US" sz="2000" b="1" dirty="0" smtClean="0"/>
              <a:t>this</a:t>
            </a:r>
            <a:r>
              <a:rPr lang="en-US" sz="2000" dirty="0" smtClean="0"/>
              <a:t> already has size elements, </a:t>
            </a:r>
          </a:p>
          <a:p>
            <a:r>
              <a:rPr lang="en-US" sz="2000" dirty="0" smtClean="0"/>
              <a:t>	removes the oldest element in </a:t>
            </a:r>
            <a:r>
              <a:rPr lang="en-US" sz="2000" b="1" dirty="0" smtClean="0"/>
              <a:t>this</a:t>
            </a:r>
            <a:r>
              <a:rPr lang="en-US" sz="2000" dirty="0" smtClean="0"/>
              <a:t>.  If </a:t>
            </a:r>
            <a:r>
              <a:rPr lang="en-US" sz="2000" b="1" dirty="0" smtClean="0"/>
              <a:t>word</a:t>
            </a:r>
            <a:r>
              <a:rPr lang="en-US" sz="2000" dirty="0" smtClean="0"/>
              <a:t> is null or </a:t>
            </a:r>
          </a:p>
          <a:p>
            <a:r>
              <a:rPr lang="en-US" sz="2000" dirty="0" smtClean="0"/>
              <a:t>	empty, does nothing.</a:t>
            </a:r>
          </a:p>
        </p:txBody>
      </p:sp>
      <p:sp>
        <p:nvSpPr>
          <p:cNvPr id="5" name="TextBox 4"/>
          <p:cNvSpPr txBox="1"/>
          <p:nvPr/>
        </p:nvSpPr>
        <p:spPr>
          <a:xfrm>
            <a:off x="1032793" y="4612934"/>
            <a:ext cx="6841809" cy="1200329"/>
          </a:xfrm>
          <a:prstGeom prst="rect">
            <a:avLst/>
          </a:prstGeom>
          <a:noFill/>
        </p:spPr>
        <p:txBody>
          <a:bodyPr wrap="none" rtlCol="0">
            <a:spAutoFit/>
          </a:bodyPr>
          <a:lstStyle/>
          <a:p>
            <a:pPr marL="342900" indent="-342900">
              <a:buAutoNum type="arabicPeriod"/>
            </a:pPr>
            <a:r>
              <a:rPr lang="en-US" dirty="0" smtClean="0"/>
              <a:t>Word is non-null and non-empty, this has size elements.</a:t>
            </a:r>
          </a:p>
          <a:p>
            <a:pPr marL="342900" indent="-342900">
              <a:buAutoNum type="arabicPeriod"/>
            </a:pPr>
            <a:r>
              <a:rPr lang="en-US" dirty="0" smtClean="0"/>
              <a:t>Word is non-null and non-empty, this has fewer than size elements.</a:t>
            </a:r>
          </a:p>
          <a:p>
            <a:pPr marL="342900" indent="-342900">
              <a:buAutoNum type="arabicPeriod"/>
            </a:pPr>
            <a:r>
              <a:rPr lang="en-US" dirty="0" smtClean="0"/>
              <a:t>Word is null.</a:t>
            </a:r>
          </a:p>
          <a:p>
            <a:pPr marL="342900" indent="-342900">
              <a:buAutoNum type="arabicPeriod"/>
            </a:pPr>
            <a:r>
              <a:rPr lang="en-US" dirty="0" smtClean="0"/>
              <a:t>Word is empty.</a:t>
            </a:r>
            <a:endParaRPr lang="en-US" dirty="0"/>
          </a:p>
        </p:txBody>
      </p:sp>
      <p:sp>
        <p:nvSpPr>
          <p:cNvPr id="6" name="Rectangle 3"/>
          <p:cNvSpPr txBox="1">
            <a:spLocks noChangeArrowheads="1"/>
          </p:cNvSpPr>
          <p:nvPr/>
        </p:nvSpPr>
        <p:spPr>
          <a:xfrm>
            <a:off x="1453467" y="5805685"/>
            <a:ext cx="5834495" cy="528216"/>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ormAutofit/>
          </a:bodyPr>
          <a:lstStyle/>
          <a:p>
            <a:pPr marL="609600" marR="0" lvl="0" indent="-609600" algn="ctr" defTabSz="914400" rtl="0" eaLnBrk="1" fontAlgn="auto" latinLnBrk="0" hangingPunct="1">
              <a:lnSpc>
                <a:spcPct val="100000"/>
              </a:lnSpc>
              <a:spcBef>
                <a:spcPct val="20000"/>
              </a:spcBef>
              <a:spcAft>
                <a:spcPts val="0"/>
              </a:spcAft>
              <a:buClrTx/>
              <a:buSzTx/>
              <a:buFontTx/>
              <a:buNone/>
              <a:tabLst/>
              <a:defRPr/>
            </a:pPr>
            <a:r>
              <a:rPr kumimoji="0" lang="en-US" sz="2800" b="0" i="0" u="none" strike="noStrike" kern="1200" cap="none" spc="0" normalizeH="0" baseline="0" noProof="0" dirty="0" smtClean="0">
                <a:ln>
                  <a:noFill/>
                </a:ln>
                <a:solidFill>
                  <a:schemeClr val="dk1"/>
                </a:solidFill>
                <a:effectLst/>
                <a:uLnTx/>
                <a:uFillTx/>
                <a:latin typeface="+mn-lt"/>
                <a:ea typeface="+mn-ea"/>
                <a:cs typeface="+mn-cs"/>
              </a:rPr>
              <a:t>Test boundary cases</a:t>
            </a:r>
            <a:endParaRPr kumimoji="0" lang="en-US" sz="2800" b="0" i="1" u="none" strike="noStrike" kern="1200" cap="none" spc="0" normalizeH="0" baseline="0" noProof="0" dirty="0">
              <a:ln>
                <a:noFill/>
              </a:ln>
              <a:solidFill>
                <a:schemeClr val="dk1"/>
              </a:solidFill>
              <a:effectLst/>
              <a:uLnTx/>
              <a:uFillTx/>
              <a:latin typeface="+mn-lt"/>
              <a:ea typeface="+mn-ea"/>
              <a:cs typeface="+mn-cs"/>
            </a:endParaRPr>
          </a:p>
        </p:txBody>
      </p:sp>
      <p:sp>
        <p:nvSpPr>
          <p:cNvPr id="7" name="TextBox 6"/>
          <p:cNvSpPr txBox="1"/>
          <p:nvPr/>
        </p:nvSpPr>
        <p:spPr>
          <a:xfrm>
            <a:off x="1094508" y="6374981"/>
            <a:ext cx="1722523" cy="369332"/>
          </a:xfrm>
          <a:prstGeom prst="rect">
            <a:avLst/>
          </a:prstGeom>
          <a:noFill/>
        </p:spPr>
        <p:txBody>
          <a:bodyPr wrap="none" rtlCol="0">
            <a:spAutoFit/>
          </a:bodyPr>
          <a:lstStyle/>
          <a:p>
            <a:pPr marL="342900" indent="-342900">
              <a:buAutoNum type="arabicPeriod"/>
            </a:pPr>
            <a:r>
              <a:rPr lang="en-US" dirty="0" smtClean="0"/>
              <a:t>this is empty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p:txBody>
          <a:bodyPr/>
          <a:lstStyle/>
          <a:p>
            <a:r>
              <a:rPr lang="en-US"/>
              <a:t>Glass-Box Testing</a:t>
            </a:r>
          </a:p>
        </p:txBody>
      </p:sp>
      <p:sp>
        <p:nvSpPr>
          <p:cNvPr id="596995" name="Text Box 3"/>
          <p:cNvSpPr txBox="1">
            <a:spLocks noChangeArrowheads="1"/>
          </p:cNvSpPr>
          <p:nvPr/>
        </p:nvSpPr>
        <p:spPr bwMode="auto">
          <a:xfrm>
            <a:off x="725474" y="1303338"/>
            <a:ext cx="7497776" cy="2585323"/>
          </a:xfrm>
          <a:prstGeom prst="rect">
            <a:avLst/>
          </a:prstGeom>
          <a:noFill/>
          <a:ln w="31750">
            <a:solidFill>
              <a:srgbClr val="0000FF"/>
            </a:solidFill>
            <a:miter lim="800000"/>
            <a:headEnd/>
            <a:tailEnd/>
          </a:ln>
          <a:effectLst/>
        </p:spPr>
        <p:txBody>
          <a:bodyPr wrap="square">
            <a:spAutoFit/>
          </a:bodyPr>
          <a:lstStyle/>
          <a:p>
            <a:r>
              <a:rPr lang="en-US" b="1" dirty="0" smtClean="0"/>
              <a:t>public void insert(String word) {</a:t>
            </a:r>
          </a:p>
          <a:p>
            <a:r>
              <a:rPr lang="en-US" b="1" dirty="0" smtClean="0"/>
              <a:t>   if (word == null || </a:t>
            </a:r>
            <a:r>
              <a:rPr lang="en-US" b="1" dirty="0" err="1" smtClean="0"/>
              <a:t>word.length</a:t>
            </a:r>
            <a:r>
              <a:rPr lang="en-US" b="1" dirty="0" smtClean="0"/>
              <a:t>() == 0) {</a:t>
            </a:r>
          </a:p>
          <a:p>
            <a:r>
              <a:rPr lang="en-US" b="1" dirty="0" smtClean="0"/>
              <a:t>       return;</a:t>
            </a:r>
          </a:p>
          <a:p>
            <a:r>
              <a:rPr lang="en-US" dirty="0" smtClean="0"/>
              <a:t>   }</a:t>
            </a:r>
          </a:p>
          <a:p>
            <a:r>
              <a:rPr lang="en-US" b="1" dirty="0" smtClean="0"/>
              <a:t>   </a:t>
            </a:r>
            <a:r>
              <a:rPr lang="en-US" b="1" dirty="0" smtClean="0">
                <a:solidFill>
                  <a:srgbClr val="C00000"/>
                </a:solidFill>
              </a:rPr>
              <a:t>assert !</a:t>
            </a:r>
            <a:r>
              <a:rPr lang="en-US" b="1" dirty="0" err="1" smtClean="0">
                <a:solidFill>
                  <a:srgbClr val="C00000"/>
                </a:solidFill>
              </a:rPr>
              <a:t>word.contains</a:t>
            </a:r>
            <a:r>
              <a:rPr lang="en-US" b="1" dirty="0" smtClean="0">
                <a:solidFill>
                  <a:srgbClr val="C00000"/>
                </a:solidFill>
              </a:rPr>
              <a:t>("/");</a:t>
            </a:r>
          </a:p>
          <a:p>
            <a:r>
              <a:rPr lang="en-US" dirty="0" smtClean="0"/>
              <a:t>   words[index++] = word;</a:t>
            </a:r>
          </a:p>
          <a:p>
            <a:r>
              <a:rPr lang="en-US" b="1" dirty="0" smtClean="0"/>
              <a:t>   if (index == words.length) index = 0;</a:t>
            </a:r>
          </a:p>
          <a:p>
            <a:r>
              <a:rPr lang="en-US" dirty="0" smtClean="0"/>
              <a:t>   </a:t>
            </a:r>
            <a:r>
              <a:rPr lang="en-US" dirty="0" smtClean="0">
                <a:solidFill>
                  <a:schemeClr val="bg1">
                    <a:lumMod val="50000"/>
                  </a:schemeClr>
                </a:solidFill>
              </a:rPr>
              <a:t>// </a:t>
            </a:r>
            <a:r>
              <a:rPr lang="en-US" dirty="0" err="1" smtClean="0">
                <a:solidFill>
                  <a:schemeClr val="bg1">
                    <a:lumMod val="50000"/>
                  </a:schemeClr>
                </a:solidFill>
              </a:rPr>
              <a:t>System.out.println</a:t>
            </a:r>
            <a:r>
              <a:rPr lang="en-US" dirty="0" smtClean="0">
                <a:solidFill>
                  <a:schemeClr val="bg1">
                    <a:lumMod val="50000"/>
                  </a:schemeClr>
                </a:solidFill>
              </a:rPr>
              <a:t>("Insert: " + word + " ==&gt; " + </a:t>
            </a:r>
            <a:r>
              <a:rPr lang="en-US" dirty="0" err="1" smtClean="0">
                <a:solidFill>
                  <a:schemeClr val="bg1">
                    <a:lumMod val="50000"/>
                  </a:schemeClr>
                </a:solidFill>
              </a:rPr>
              <a:t>currentWindow</a:t>
            </a:r>
            <a:r>
              <a:rPr lang="en-US" dirty="0" smtClean="0">
                <a:solidFill>
                  <a:schemeClr val="bg1">
                    <a:lumMod val="50000"/>
                  </a:schemeClr>
                </a:solidFill>
              </a:rPr>
              <a:t>());</a:t>
            </a:r>
          </a:p>
          <a:p>
            <a:r>
              <a:rPr lang="en-US" dirty="0" smtClean="0"/>
              <a:t>}</a:t>
            </a:r>
            <a:endParaRPr lang="en-US" sz="1800" dirty="0">
              <a:latin typeface="Tahoma" pitchFamily="34" charset="0"/>
            </a:endParaRPr>
          </a:p>
        </p:txBody>
      </p:sp>
      <p:sp>
        <p:nvSpPr>
          <p:cNvPr id="596996" name="Text Box 4"/>
          <p:cNvSpPr txBox="1">
            <a:spLocks noChangeArrowheads="1"/>
          </p:cNvSpPr>
          <p:nvPr/>
        </p:nvSpPr>
        <p:spPr bwMode="auto">
          <a:xfrm>
            <a:off x="4893253" y="5341059"/>
            <a:ext cx="3436478" cy="85407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a:t>How many paths are</a:t>
            </a:r>
          </a:p>
          <a:p>
            <a:r>
              <a:rPr lang="en-US" sz="2400" dirty="0"/>
              <a:t>there through this code?</a:t>
            </a:r>
          </a:p>
        </p:txBody>
      </p:sp>
      <p:sp>
        <p:nvSpPr>
          <p:cNvPr id="6" name="Text Box 4"/>
          <p:cNvSpPr txBox="1">
            <a:spLocks noChangeArrowheads="1"/>
          </p:cNvSpPr>
          <p:nvPr/>
        </p:nvSpPr>
        <p:spPr bwMode="auto">
          <a:xfrm>
            <a:off x="686850" y="1201541"/>
            <a:ext cx="7724119" cy="2862322"/>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2000" b="1" dirty="0" smtClean="0"/>
              <a:t>public void insert(String word) </a:t>
            </a:r>
          </a:p>
          <a:p>
            <a:r>
              <a:rPr lang="en-US" sz="2000" b="1" dirty="0" smtClean="0"/>
              <a:t>   REQUIRES:</a:t>
            </a:r>
            <a:r>
              <a:rPr lang="en-US" sz="2000" dirty="0" smtClean="0"/>
              <a:t> </a:t>
            </a:r>
            <a:r>
              <a:rPr lang="en-US" sz="2000" b="1" dirty="0" smtClean="0"/>
              <a:t>word</a:t>
            </a:r>
            <a:r>
              <a:rPr lang="en-US" sz="2000" dirty="0" smtClean="0"/>
              <a:t> does not contain a '/' character (this is necessary</a:t>
            </a:r>
          </a:p>
          <a:p>
            <a:r>
              <a:rPr lang="en-US" sz="2000" dirty="0" smtClean="0"/>
              <a:t>	 because </a:t>
            </a:r>
            <a:r>
              <a:rPr lang="en-US" sz="2000" b="1" dirty="0" err="1" smtClean="0"/>
              <a:t>currentWindow</a:t>
            </a:r>
            <a:r>
              <a:rPr lang="en-US" sz="2000" dirty="0" smtClean="0"/>
              <a:t> uses '/' to separate words in its </a:t>
            </a:r>
          </a:p>
          <a:p>
            <a:r>
              <a:rPr lang="en-US" sz="2000" dirty="0" smtClean="0"/>
              <a:t>	result.</a:t>
            </a:r>
          </a:p>
          <a:p>
            <a:r>
              <a:rPr lang="en-US" sz="2000" dirty="0" smtClean="0"/>
              <a:t>   </a:t>
            </a:r>
            <a:r>
              <a:rPr lang="en-US" sz="2000" b="1" dirty="0" smtClean="0"/>
              <a:t>MODIFIES:</a:t>
            </a:r>
            <a:r>
              <a:rPr lang="en-US" sz="2000" dirty="0" smtClean="0"/>
              <a:t> </a:t>
            </a:r>
            <a:r>
              <a:rPr lang="en-US" sz="2000" b="1" dirty="0" smtClean="0"/>
              <a:t>this</a:t>
            </a:r>
          </a:p>
          <a:p>
            <a:r>
              <a:rPr lang="en-US" sz="2000" dirty="0" smtClean="0"/>
              <a:t>   </a:t>
            </a:r>
            <a:r>
              <a:rPr lang="en-US" sz="2000" b="1" dirty="0" smtClean="0"/>
              <a:t>EFFECTS: </a:t>
            </a:r>
            <a:r>
              <a:rPr lang="en-US" sz="2000" dirty="0" smtClean="0"/>
              <a:t> If </a:t>
            </a:r>
            <a:r>
              <a:rPr lang="en-US" sz="2000" b="1" dirty="0" smtClean="0"/>
              <a:t>word</a:t>
            </a:r>
            <a:r>
              <a:rPr lang="en-US" sz="2000" dirty="0" smtClean="0"/>
              <a:t> is non-null and non-empty, adds </a:t>
            </a:r>
            <a:r>
              <a:rPr lang="en-US" sz="2000" b="1" dirty="0" smtClean="0"/>
              <a:t>word</a:t>
            </a:r>
            <a:r>
              <a:rPr lang="en-US" sz="2000" dirty="0" smtClean="0"/>
              <a:t> as the </a:t>
            </a:r>
          </a:p>
          <a:p>
            <a:r>
              <a:rPr lang="en-US" sz="2000" dirty="0" smtClean="0"/>
              <a:t>	newest element in this.  If </a:t>
            </a:r>
            <a:r>
              <a:rPr lang="en-US" sz="2000" b="1" dirty="0" smtClean="0"/>
              <a:t>this</a:t>
            </a:r>
            <a:r>
              <a:rPr lang="en-US" sz="2000" dirty="0" smtClean="0"/>
              <a:t> already has size elements, </a:t>
            </a:r>
          </a:p>
          <a:p>
            <a:r>
              <a:rPr lang="en-US" sz="2000" dirty="0" smtClean="0"/>
              <a:t>	removes the oldest element in </a:t>
            </a:r>
            <a:r>
              <a:rPr lang="en-US" sz="2000" b="1" dirty="0" smtClean="0"/>
              <a:t>this</a:t>
            </a:r>
            <a:r>
              <a:rPr lang="en-US" sz="2000" dirty="0" smtClean="0"/>
              <a:t>.  If </a:t>
            </a:r>
            <a:r>
              <a:rPr lang="en-US" sz="2000" b="1" dirty="0" smtClean="0"/>
              <a:t>word</a:t>
            </a:r>
            <a:r>
              <a:rPr lang="en-US" sz="2000" dirty="0" smtClean="0"/>
              <a:t> is null or </a:t>
            </a:r>
          </a:p>
          <a:p>
            <a:r>
              <a:rPr lang="en-US" sz="2000" dirty="0" smtClean="0"/>
              <a:t>	empty, does nothing.</a:t>
            </a:r>
          </a:p>
        </p:txBody>
      </p:sp>
      <p:sp>
        <p:nvSpPr>
          <p:cNvPr id="7" name="TextBox 6"/>
          <p:cNvSpPr txBox="1"/>
          <p:nvPr/>
        </p:nvSpPr>
        <p:spPr>
          <a:xfrm>
            <a:off x="1371600" y="4343400"/>
            <a:ext cx="7002776" cy="646331"/>
          </a:xfrm>
          <a:prstGeom prst="rect">
            <a:avLst/>
          </a:prstGeom>
          <a:noFill/>
        </p:spPr>
        <p:txBody>
          <a:bodyPr wrap="square" rtlCol="0">
            <a:spAutoFit/>
          </a:bodyPr>
          <a:lstStyle/>
          <a:p>
            <a:r>
              <a:rPr lang="en-US" b="1" dirty="0" smtClean="0"/>
              <a:t>Glass-Box Testing:</a:t>
            </a:r>
            <a:r>
              <a:rPr lang="en-US" dirty="0" smtClean="0"/>
              <a:t> determine test strategy and test cases based on examining the implementation code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6"/>
                                        </p:tgtEl>
                                        <p:attrNameLst>
                                          <p:attrName>ppt_x</p:attrName>
                                        </p:attrNameLst>
                                      </p:cBhvr>
                                      <p:tavLst>
                                        <p:tav tm="0">
                                          <p:val>
                                            <p:strVal val="ppt_x"/>
                                          </p:val>
                                        </p:tav>
                                        <p:tav tm="100000">
                                          <p:val>
                                            <p:strVal val="ppt_x"/>
                                          </p:val>
                                        </p:tav>
                                      </p:tavLst>
                                    </p:anim>
                                    <p:anim calcmode="lin" valueType="num">
                                      <p:cBhvr additive="base">
                                        <p:cTn id="7" dur="500"/>
                                        <p:tgtEl>
                                          <p:spTgt spid="6"/>
                                        </p:tgtEl>
                                        <p:attrNameLst>
                                          <p:attrName>ppt_y</p:attrName>
                                        </p:attrNameLst>
                                      </p:cBhvr>
                                      <p:tavLst>
                                        <p:tav tm="0">
                                          <p:val>
                                            <p:strVal val="ppt_y"/>
                                          </p:val>
                                        </p:tav>
                                        <p:tav tm="100000">
                                          <p:val>
                                            <p:strVal val="1+ppt_h/2"/>
                                          </p:val>
                                        </p:tav>
                                      </p:tavLst>
                                    </p:anim>
                                    <p:set>
                                      <p:cBhvr>
                                        <p:cTn id="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p:txBody>
          <a:bodyPr/>
          <a:lstStyle/>
          <a:p>
            <a:r>
              <a:rPr lang="en-US"/>
              <a:t>Glass-Box Testing</a:t>
            </a:r>
          </a:p>
        </p:txBody>
      </p:sp>
      <p:sp>
        <p:nvSpPr>
          <p:cNvPr id="596995" name="Text Box 3"/>
          <p:cNvSpPr txBox="1">
            <a:spLocks noChangeArrowheads="1"/>
          </p:cNvSpPr>
          <p:nvPr/>
        </p:nvSpPr>
        <p:spPr bwMode="auto">
          <a:xfrm>
            <a:off x="725474" y="1303338"/>
            <a:ext cx="7497776" cy="2585323"/>
          </a:xfrm>
          <a:prstGeom prst="rect">
            <a:avLst/>
          </a:prstGeom>
          <a:noFill/>
          <a:ln w="31750">
            <a:solidFill>
              <a:srgbClr val="0000FF"/>
            </a:solidFill>
            <a:miter lim="800000"/>
            <a:headEnd/>
            <a:tailEnd/>
          </a:ln>
          <a:effectLst/>
        </p:spPr>
        <p:txBody>
          <a:bodyPr wrap="square">
            <a:spAutoFit/>
          </a:bodyPr>
          <a:lstStyle/>
          <a:p>
            <a:r>
              <a:rPr lang="en-US" b="1" dirty="0" smtClean="0"/>
              <a:t>public void insert(String word) {</a:t>
            </a:r>
          </a:p>
          <a:p>
            <a:r>
              <a:rPr lang="en-US" b="1" dirty="0" smtClean="0"/>
              <a:t>   if (word == null || </a:t>
            </a:r>
            <a:r>
              <a:rPr lang="en-US" b="1" dirty="0" err="1" smtClean="0"/>
              <a:t>word.length</a:t>
            </a:r>
            <a:r>
              <a:rPr lang="en-US" b="1" dirty="0" smtClean="0"/>
              <a:t>() == 0) {</a:t>
            </a:r>
          </a:p>
          <a:p>
            <a:r>
              <a:rPr lang="en-US" b="1" dirty="0" smtClean="0"/>
              <a:t>       return;</a:t>
            </a:r>
          </a:p>
          <a:p>
            <a:r>
              <a:rPr lang="en-US" dirty="0" smtClean="0"/>
              <a:t>   }</a:t>
            </a:r>
          </a:p>
          <a:p>
            <a:r>
              <a:rPr lang="en-US" b="1" dirty="0" smtClean="0"/>
              <a:t>   </a:t>
            </a:r>
            <a:r>
              <a:rPr lang="en-US" b="1" dirty="0" smtClean="0">
                <a:solidFill>
                  <a:srgbClr val="C00000"/>
                </a:solidFill>
              </a:rPr>
              <a:t>assert !</a:t>
            </a:r>
            <a:r>
              <a:rPr lang="en-US" b="1" dirty="0" err="1" smtClean="0">
                <a:solidFill>
                  <a:srgbClr val="C00000"/>
                </a:solidFill>
              </a:rPr>
              <a:t>word.contains</a:t>
            </a:r>
            <a:r>
              <a:rPr lang="en-US" b="1" dirty="0" smtClean="0">
                <a:solidFill>
                  <a:srgbClr val="C00000"/>
                </a:solidFill>
              </a:rPr>
              <a:t>("/");</a:t>
            </a:r>
          </a:p>
          <a:p>
            <a:r>
              <a:rPr lang="en-US" dirty="0" smtClean="0"/>
              <a:t>   words[index++] = word;</a:t>
            </a:r>
          </a:p>
          <a:p>
            <a:r>
              <a:rPr lang="en-US" b="1" dirty="0" smtClean="0"/>
              <a:t>   if (index == words.length) index = 0;</a:t>
            </a:r>
          </a:p>
          <a:p>
            <a:r>
              <a:rPr lang="en-US" dirty="0" smtClean="0"/>
              <a:t>   </a:t>
            </a:r>
            <a:r>
              <a:rPr lang="en-US" dirty="0" smtClean="0">
                <a:solidFill>
                  <a:schemeClr val="bg1">
                    <a:lumMod val="50000"/>
                  </a:schemeClr>
                </a:solidFill>
              </a:rPr>
              <a:t>// </a:t>
            </a:r>
            <a:r>
              <a:rPr lang="en-US" dirty="0" err="1" smtClean="0">
                <a:solidFill>
                  <a:schemeClr val="bg1">
                    <a:lumMod val="50000"/>
                  </a:schemeClr>
                </a:solidFill>
              </a:rPr>
              <a:t>System.out.println</a:t>
            </a:r>
            <a:r>
              <a:rPr lang="en-US" dirty="0" smtClean="0">
                <a:solidFill>
                  <a:schemeClr val="bg1">
                    <a:lumMod val="50000"/>
                  </a:schemeClr>
                </a:solidFill>
              </a:rPr>
              <a:t>("Insert: " + word + " ==&gt; " + </a:t>
            </a:r>
            <a:r>
              <a:rPr lang="en-US" dirty="0" err="1" smtClean="0">
                <a:solidFill>
                  <a:schemeClr val="bg1">
                    <a:lumMod val="50000"/>
                  </a:schemeClr>
                </a:solidFill>
              </a:rPr>
              <a:t>currentWindow</a:t>
            </a:r>
            <a:r>
              <a:rPr lang="en-US" dirty="0" smtClean="0">
                <a:solidFill>
                  <a:schemeClr val="bg1">
                    <a:lumMod val="50000"/>
                  </a:schemeClr>
                </a:solidFill>
              </a:rPr>
              <a:t>());</a:t>
            </a:r>
          </a:p>
          <a:p>
            <a:r>
              <a:rPr lang="en-US" dirty="0" smtClean="0"/>
              <a:t>}</a:t>
            </a:r>
            <a:endParaRPr lang="en-US" sz="1800" dirty="0">
              <a:latin typeface="Tahoma" pitchFamily="34" charset="0"/>
            </a:endParaRPr>
          </a:p>
        </p:txBody>
      </p:sp>
      <p:sp>
        <p:nvSpPr>
          <p:cNvPr id="596996" name="Text Box 4"/>
          <p:cNvSpPr txBox="1">
            <a:spLocks noChangeArrowheads="1"/>
          </p:cNvSpPr>
          <p:nvPr/>
        </p:nvSpPr>
        <p:spPr bwMode="auto">
          <a:xfrm>
            <a:off x="1676400" y="5031220"/>
            <a:ext cx="6019799" cy="46166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2400" dirty="0"/>
              <a:t>How many paths </a:t>
            </a:r>
            <a:r>
              <a:rPr lang="en-US" sz="2400" dirty="0" smtClean="0"/>
              <a:t>are there </a:t>
            </a:r>
            <a:r>
              <a:rPr lang="en-US" sz="2400" dirty="0"/>
              <a:t>through this code?</a:t>
            </a:r>
          </a:p>
        </p:txBody>
      </p:sp>
      <p:sp>
        <p:nvSpPr>
          <p:cNvPr id="8" name="TextBox 7"/>
          <p:cNvSpPr txBox="1"/>
          <p:nvPr/>
        </p:nvSpPr>
        <p:spPr>
          <a:xfrm>
            <a:off x="1485585" y="3946027"/>
            <a:ext cx="6941965"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lang="en-US" dirty="0" smtClean="0"/>
              <a:t>Note: there is no shame in using </a:t>
            </a:r>
            <a:r>
              <a:rPr lang="en-US" b="1" dirty="0" err="1" smtClean="0"/>
              <a:t>println</a:t>
            </a:r>
            <a:r>
              <a:rPr lang="en-US" dirty="0" smtClean="0"/>
              <a:t> statements to debug your code!</a:t>
            </a:r>
          </a:p>
          <a:p>
            <a:r>
              <a:rPr lang="en-US" dirty="0" smtClean="0"/>
              <a:t>Unless it is too much clutter, leave them in the code as comments.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WordWindow</a:t>
            </a:r>
            <a:r>
              <a:rPr lang="en-US" dirty="0" smtClean="0"/>
              <a:t> Representation</a:t>
            </a:r>
            <a:endParaRPr lang="en-US" dirty="0"/>
          </a:p>
        </p:txBody>
      </p:sp>
      <p:sp>
        <p:nvSpPr>
          <p:cNvPr id="4" name="Rectangle 3"/>
          <p:cNvSpPr/>
          <p:nvPr/>
        </p:nvSpPr>
        <p:spPr>
          <a:xfrm>
            <a:off x="878504" y="1666143"/>
            <a:ext cx="7177284" cy="1754326"/>
          </a:xfrm>
          <a:prstGeom prst="rect">
            <a:avLst/>
          </a:prstGeom>
        </p:spPr>
        <p:txBody>
          <a:bodyPr wrap="square">
            <a:spAutoFit/>
          </a:bodyPr>
          <a:lstStyle/>
          <a:p>
            <a:r>
              <a:rPr lang="en-US" b="1" dirty="0" smtClean="0">
                <a:solidFill>
                  <a:srgbClr val="7F0055"/>
                </a:solidFill>
              </a:rPr>
              <a:t>public</a:t>
            </a:r>
            <a:r>
              <a:rPr lang="en-US" b="1" dirty="0" smtClean="0">
                <a:solidFill>
                  <a:srgbClr val="000000"/>
                </a:solidFill>
              </a:rPr>
              <a:t> </a:t>
            </a:r>
            <a:r>
              <a:rPr lang="en-US" b="1" dirty="0" smtClean="0">
                <a:solidFill>
                  <a:srgbClr val="7F0055"/>
                </a:solidFill>
              </a:rPr>
              <a:t>class</a:t>
            </a:r>
            <a:r>
              <a:rPr lang="en-US" b="1" dirty="0" smtClean="0">
                <a:solidFill>
                  <a:srgbClr val="000000"/>
                </a:solidFill>
              </a:rPr>
              <a:t> </a:t>
            </a:r>
            <a:r>
              <a:rPr lang="en-US" b="1" dirty="0" err="1" smtClean="0">
                <a:solidFill>
                  <a:srgbClr val="000000"/>
                </a:solidFill>
              </a:rPr>
              <a:t>WordWindow</a:t>
            </a:r>
            <a:r>
              <a:rPr lang="en-US" b="1" dirty="0" smtClean="0">
                <a:solidFill>
                  <a:srgbClr val="000000"/>
                </a:solidFill>
              </a:rPr>
              <a:t> {</a:t>
            </a:r>
          </a:p>
          <a:p>
            <a:r>
              <a:rPr lang="en-US" dirty="0" smtClean="0">
                <a:solidFill>
                  <a:srgbClr val="3F7F5F"/>
                </a:solidFill>
              </a:rPr>
              <a:t>   // To avoid moving elements, we maintain an index into a fixed array, and</a:t>
            </a:r>
          </a:p>
          <a:p>
            <a:r>
              <a:rPr lang="en-US" dirty="0" smtClean="0">
                <a:solidFill>
                  <a:srgbClr val="3F7F5F"/>
                </a:solidFill>
              </a:rPr>
              <a:t>   // cycle through the array with each new element.</a:t>
            </a:r>
          </a:p>
          <a:p>
            <a:r>
              <a:rPr lang="en-US" b="1" dirty="0" smtClean="0">
                <a:solidFill>
                  <a:srgbClr val="7F0055"/>
                </a:solidFill>
              </a:rPr>
              <a:t>   private</a:t>
            </a:r>
            <a:r>
              <a:rPr lang="en-US" b="1" dirty="0" smtClean="0">
                <a:solidFill>
                  <a:srgbClr val="000000"/>
                </a:solidFill>
              </a:rPr>
              <a:t> String </a:t>
            </a:r>
            <a:r>
              <a:rPr lang="en-US" b="1" dirty="0" smtClean="0">
                <a:solidFill>
                  <a:srgbClr val="0000C0"/>
                </a:solidFill>
              </a:rPr>
              <a:t>words</a:t>
            </a:r>
            <a:r>
              <a:rPr lang="en-US" b="1" dirty="0" smtClean="0">
                <a:solidFill>
                  <a:srgbClr val="000000"/>
                </a:solidFill>
              </a:rPr>
              <a:t>[]; </a:t>
            </a:r>
            <a:r>
              <a:rPr lang="en-US" b="1" dirty="0" smtClean="0">
                <a:solidFill>
                  <a:srgbClr val="3F7F5F"/>
                </a:solidFill>
              </a:rPr>
              <a:t>// Array of the current words in the queue</a:t>
            </a:r>
          </a:p>
          <a:p>
            <a:r>
              <a:rPr lang="en-US" b="1" dirty="0" smtClean="0">
                <a:solidFill>
                  <a:srgbClr val="7F0055"/>
                </a:solidFill>
              </a:rPr>
              <a:t>   private</a:t>
            </a:r>
            <a:r>
              <a:rPr lang="en-US" b="1" dirty="0" smtClean="0">
                <a:solidFill>
                  <a:srgbClr val="000000"/>
                </a:solidFill>
              </a:rPr>
              <a:t> </a:t>
            </a:r>
            <a:r>
              <a:rPr lang="en-US" b="1" dirty="0" err="1" smtClean="0">
                <a:solidFill>
                  <a:srgbClr val="7F0055"/>
                </a:solidFill>
              </a:rPr>
              <a:t>int</a:t>
            </a:r>
            <a:r>
              <a:rPr lang="en-US" b="1" dirty="0" smtClean="0">
                <a:solidFill>
                  <a:srgbClr val="000000"/>
                </a:solidFill>
              </a:rPr>
              <a:t> </a:t>
            </a:r>
            <a:r>
              <a:rPr lang="en-US" b="1" dirty="0" smtClean="0">
                <a:solidFill>
                  <a:srgbClr val="0000C0"/>
                </a:solidFill>
              </a:rPr>
              <a:t>index</a:t>
            </a:r>
            <a:r>
              <a:rPr lang="en-US" b="1" dirty="0" smtClean="0">
                <a:solidFill>
                  <a:srgbClr val="000000"/>
                </a:solidFill>
              </a:rPr>
              <a:t>;  </a:t>
            </a:r>
            <a:r>
              <a:rPr lang="en-US" b="1" dirty="0" smtClean="0">
                <a:solidFill>
                  <a:srgbClr val="3F7F5F"/>
                </a:solidFill>
              </a:rPr>
              <a:t>// Index of the last element</a:t>
            </a:r>
          </a:p>
          <a:p>
            <a:r>
              <a:rPr lang="en-US" dirty="0" smtClean="0">
                <a:solidFill>
                  <a:srgbClr val="3F7F5F"/>
                </a:solidFill>
              </a:rPr>
              <a:t>   // INVARIANT: 0 &lt;= </a:t>
            </a:r>
            <a:r>
              <a:rPr lang="en-US" dirty="0" err="1" smtClean="0">
                <a:solidFill>
                  <a:srgbClr val="3F7F5F"/>
                </a:solidFill>
              </a:rPr>
              <a:t>i</a:t>
            </a:r>
            <a:r>
              <a:rPr lang="en-US" dirty="0" smtClean="0">
                <a:solidFill>
                  <a:srgbClr val="3F7F5F"/>
                </a:solidFill>
              </a:rPr>
              <a:t> &lt; words.length</a:t>
            </a:r>
          </a:p>
        </p:txBody>
      </p:sp>
      <p:sp>
        <p:nvSpPr>
          <p:cNvPr id="5" name="Text Box 3"/>
          <p:cNvSpPr txBox="1">
            <a:spLocks noChangeArrowheads="1"/>
          </p:cNvSpPr>
          <p:nvPr/>
        </p:nvSpPr>
        <p:spPr bwMode="auto">
          <a:xfrm>
            <a:off x="733031" y="3578003"/>
            <a:ext cx="7497776" cy="2585323"/>
          </a:xfrm>
          <a:prstGeom prst="rect">
            <a:avLst/>
          </a:prstGeom>
          <a:noFill/>
          <a:ln w="31750">
            <a:solidFill>
              <a:srgbClr val="0000FF"/>
            </a:solidFill>
            <a:miter lim="800000"/>
            <a:headEnd/>
            <a:tailEnd/>
          </a:ln>
          <a:effectLst/>
        </p:spPr>
        <p:txBody>
          <a:bodyPr wrap="square">
            <a:spAutoFit/>
          </a:bodyPr>
          <a:lstStyle/>
          <a:p>
            <a:r>
              <a:rPr lang="en-US" b="1" dirty="0" smtClean="0"/>
              <a:t>public void insert(String word) {</a:t>
            </a:r>
          </a:p>
          <a:p>
            <a:r>
              <a:rPr lang="en-US" b="1" dirty="0" smtClean="0"/>
              <a:t>   if (word == null || </a:t>
            </a:r>
            <a:r>
              <a:rPr lang="en-US" b="1" dirty="0" err="1" smtClean="0"/>
              <a:t>word.length</a:t>
            </a:r>
            <a:r>
              <a:rPr lang="en-US" b="1" dirty="0" smtClean="0"/>
              <a:t>() == 0) {</a:t>
            </a:r>
          </a:p>
          <a:p>
            <a:r>
              <a:rPr lang="en-US" b="1" dirty="0" smtClean="0"/>
              <a:t>       return;</a:t>
            </a:r>
          </a:p>
          <a:p>
            <a:r>
              <a:rPr lang="en-US" dirty="0" smtClean="0"/>
              <a:t>   }</a:t>
            </a:r>
          </a:p>
          <a:p>
            <a:r>
              <a:rPr lang="en-US" b="1" dirty="0" smtClean="0"/>
              <a:t>   </a:t>
            </a:r>
            <a:r>
              <a:rPr lang="en-US" b="1" dirty="0" smtClean="0">
                <a:solidFill>
                  <a:srgbClr val="C00000"/>
                </a:solidFill>
              </a:rPr>
              <a:t>assert !</a:t>
            </a:r>
            <a:r>
              <a:rPr lang="en-US" b="1" dirty="0" err="1" smtClean="0">
                <a:solidFill>
                  <a:srgbClr val="C00000"/>
                </a:solidFill>
              </a:rPr>
              <a:t>word.contains</a:t>
            </a:r>
            <a:r>
              <a:rPr lang="en-US" b="1" dirty="0" smtClean="0">
                <a:solidFill>
                  <a:srgbClr val="C00000"/>
                </a:solidFill>
              </a:rPr>
              <a:t>("/");</a:t>
            </a:r>
          </a:p>
          <a:p>
            <a:r>
              <a:rPr lang="en-US" dirty="0" smtClean="0"/>
              <a:t>   words[index++] = word;</a:t>
            </a:r>
          </a:p>
          <a:p>
            <a:r>
              <a:rPr lang="en-US" b="1" dirty="0" smtClean="0"/>
              <a:t>   if (index == words.length) index = 0;</a:t>
            </a:r>
          </a:p>
          <a:p>
            <a:r>
              <a:rPr lang="en-US" dirty="0" smtClean="0"/>
              <a:t>   </a:t>
            </a:r>
            <a:r>
              <a:rPr lang="en-US" dirty="0" smtClean="0">
                <a:solidFill>
                  <a:schemeClr val="bg1">
                    <a:lumMod val="50000"/>
                  </a:schemeClr>
                </a:solidFill>
              </a:rPr>
              <a:t>// </a:t>
            </a:r>
            <a:r>
              <a:rPr lang="en-US" dirty="0" err="1" smtClean="0">
                <a:solidFill>
                  <a:schemeClr val="bg1">
                    <a:lumMod val="50000"/>
                  </a:schemeClr>
                </a:solidFill>
              </a:rPr>
              <a:t>System.out.println</a:t>
            </a:r>
            <a:r>
              <a:rPr lang="en-US" dirty="0" smtClean="0">
                <a:solidFill>
                  <a:schemeClr val="bg1">
                    <a:lumMod val="50000"/>
                  </a:schemeClr>
                </a:solidFill>
              </a:rPr>
              <a:t>("Insert: " + word + " ==&gt; " + </a:t>
            </a:r>
            <a:r>
              <a:rPr lang="en-US" dirty="0" err="1" smtClean="0">
                <a:solidFill>
                  <a:schemeClr val="bg1">
                    <a:lumMod val="50000"/>
                  </a:schemeClr>
                </a:solidFill>
              </a:rPr>
              <a:t>currentWindow</a:t>
            </a:r>
            <a:r>
              <a:rPr lang="en-US" dirty="0" smtClean="0">
                <a:solidFill>
                  <a:schemeClr val="bg1">
                    <a:lumMod val="50000"/>
                  </a:schemeClr>
                </a:solidFill>
              </a:rPr>
              <a:t>());</a:t>
            </a:r>
          </a:p>
          <a:p>
            <a:r>
              <a:rPr lang="en-US" dirty="0" smtClean="0"/>
              <a:t>}</a:t>
            </a:r>
            <a:endParaRPr lang="en-US" sz="1800" dirty="0">
              <a:latin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p:txBody>
          <a:bodyPr/>
          <a:lstStyle/>
          <a:p>
            <a:r>
              <a:rPr lang="en-US" dirty="0" smtClean="0"/>
              <a:t>Example: </a:t>
            </a:r>
            <a:r>
              <a:rPr lang="en-US" dirty="0" err="1" smtClean="0"/>
              <a:t>currentWindow</a:t>
            </a:r>
            <a:endParaRPr lang="en-US" dirty="0"/>
          </a:p>
        </p:txBody>
      </p:sp>
      <p:sp>
        <p:nvSpPr>
          <p:cNvPr id="596995" name="Text Box 3"/>
          <p:cNvSpPr txBox="1">
            <a:spLocks noChangeArrowheads="1"/>
          </p:cNvSpPr>
          <p:nvPr/>
        </p:nvSpPr>
        <p:spPr bwMode="auto">
          <a:xfrm>
            <a:off x="725474" y="1303338"/>
            <a:ext cx="7497776" cy="1200329"/>
          </a:xfrm>
          <a:prstGeom prst="rect">
            <a:avLst/>
          </a:prstGeom>
          <a:noFill/>
          <a:ln w="31750">
            <a:solidFill>
              <a:schemeClr val="tx1"/>
            </a:solidFill>
            <a:miter lim="800000"/>
            <a:headEnd/>
            <a:tailEnd/>
          </a:ln>
          <a:effectLst/>
        </p:spPr>
        <p:txBody>
          <a:bodyPr wrap="square">
            <a:spAutoFit/>
          </a:bodyPr>
          <a:lstStyle/>
          <a:p>
            <a:r>
              <a:rPr lang="en-US" b="1" dirty="0" smtClean="0"/>
              <a:t>public String </a:t>
            </a:r>
            <a:r>
              <a:rPr lang="en-US" b="1" dirty="0" err="1" smtClean="0"/>
              <a:t>currentWindow</a:t>
            </a:r>
            <a:r>
              <a:rPr lang="en-US" b="1" dirty="0" smtClean="0"/>
              <a:t>() </a:t>
            </a:r>
          </a:p>
          <a:p>
            <a:r>
              <a:rPr lang="en-US" dirty="0" smtClean="0"/>
              <a:t>    </a:t>
            </a:r>
            <a:r>
              <a:rPr lang="en-US" b="1" dirty="0" smtClean="0"/>
              <a:t>EFFECTS:</a:t>
            </a:r>
            <a:r>
              <a:rPr lang="en-US" dirty="0" smtClean="0"/>
              <a:t> Returns a single String representation of the </a:t>
            </a:r>
            <a:r>
              <a:rPr lang="en-US" dirty="0" err="1" smtClean="0"/>
              <a:t>currentWindow</a:t>
            </a:r>
            <a:r>
              <a:rPr lang="en-US" dirty="0" smtClean="0"/>
              <a:t> which</a:t>
            </a:r>
          </a:p>
          <a:p>
            <a:r>
              <a:rPr lang="en-US" dirty="0" smtClean="0"/>
              <a:t>          is the concatenation of all the words in order from oldest to newest,</a:t>
            </a:r>
          </a:p>
          <a:p>
            <a:r>
              <a:rPr lang="en-US" dirty="0" smtClean="0"/>
              <a:t>          separated by '/’ characters.</a:t>
            </a:r>
          </a:p>
        </p:txBody>
      </p:sp>
      <p:sp>
        <p:nvSpPr>
          <p:cNvPr id="6" name="TextBox 5"/>
          <p:cNvSpPr txBox="1"/>
          <p:nvPr/>
        </p:nvSpPr>
        <p:spPr>
          <a:xfrm>
            <a:off x="1638615" y="2812473"/>
            <a:ext cx="4612160"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dirty="0" smtClean="0"/>
              <a:t>What would be good Black-Box test cases?</a:t>
            </a:r>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p:txBody>
          <a:bodyPr/>
          <a:lstStyle/>
          <a:p>
            <a:r>
              <a:rPr lang="en-US" dirty="0" smtClean="0"/>
              <a:t>Example: </a:t>
            </a:r>
            <a:r>
              <a:rPr lang="en-US" dirty="0" err="1" smtClean="0"/>
              <a:t>currentWindow</a:t>
            </a:r>
            <a:endParaRPr lang="en-US" dirty="0"/>
          </a:p>
        </p:txBody>
      </p:sp>
      <p:sp>
        <p:nvSpPr>
          <p:cNvPr id="596995" name="Text Box 3"/>
          <p:cNvSpPr txBox="1">
            <a:spLocks noChangeArrowheads="1"/>
          </p:cNvSpPr>
          <p:nvPr/>
        </p:nvSpPr>
        <p:spPr bwMode="auto">
          <a:xfrm>
            <a:off x="838200" y="1219200"/>
            <a:ext cx="7497776" cy="452431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r>
              <a:rPr lang="en-US" b="1" dirty="0" smtClean="0">
                <a:solidFill>
                  <a:srgbClr val="7F0055"/>
                </a:solidFill>
              </a:rPr>
              <a:t>public</a:t>
            </a:r>
            <a:r>
              <a:rPr lang="en-US" b="1" dirty="0" smtClean="0">
                <a:solidFill>
                  <a:srgbClr val="000000"/>
                </a:solidFill>
              </a:rPr>
              <a:t> String </a:t>
            </a:r>
            <a:r>
              <a:rPr lang="en-US" b="1" dirty="0" err="1" smtClean="0">
                <a:solidFill>
                  <a:srgbClr val="000000"/>
                </a:solidFill>
              </a:rPr>
              <a:t>currentWindow</a:t>
            </a:r>
            <a:r>
              <a:rPr lang="en-US" b="1" dirty="0" smtClean="0">
                <a:solidFill>
                  <a:srgbClr val="000000"/>
                </a:solidFill>
              </a:rPr>
              <a:t>() {</a:t>
            </a:r>
          </a:p>
          <a:p>
            <a:r>
              <a:rPr lang="en-US" dirty="0" smtClean="0">
                <a:solidFill>
                  <a:srgbClr val="000000"/>
                </a:solidFill>
              </a:rPr>
              <a:t>   String res = </a:t>
            </a:r>
            <a:r>
              <a:rPr lang="en-US" dirty="0" smtClean="0">
                <a:solidFill>
                  <a:srgbClr val="2A00FF"/>
                </a:solidFill>
              </a:rPr>
              <a:t>""</a:t>
            </a:r>
            <a:r>
              <a:rPr lang="en-US" dirty="0" smtClean="0">
                <a:solidFill>
                  <a:srgbClr val="000000"/>
                </a:solidFill>
              </a:rPr>
              <a:t>;</a:t>
            </a:r>
          </a:p>
          <a:p>
            <a:r>
              <a:rPr lang="en-US" b="1" dirty="0" smtClean="0">
                <a:solidFill>
                  <a:srgbClr val="7F0055"/>
                </a:solidFill>
              </a:rPr>
              <a:t>   </a:t>
            </a:r>
            <a:r>
              <a:rPr lang="en-US" b="1" dirty="0" err="1" smtClean="0">
                <a:solidFill>
                  <a:srgbClr val="7F0055"/>
                </a:solidFill>
              </a:rPr>
              <a:t>boolean</a:t>
            </a:r>
            <a:r>
              <a:rPr lang="en-US" b="1" dirty="0" smtClean="0">
                <a:solidFill>
                  <a:srgbClr val="000000"/>
                </a:solidFill>
              </a:rPr>
              <a:t> first = </a:t>
            </a:r>
            <a:r>
              <a:rPr lang="en-US" b="1" dirty="0" smtClean="0">
                <a:solidFill>
                  <a:srgbClr val="7F0055"/>
                </a:solidFill>
              </a:rPr>
              <a:t>true</a:t>
            </a:r>
            <a:r>
              <a:rPr lang="en-US" b="1" dirty="0" smtClean="0">
                <a:solidFill>
                  <a:srgbClr val="000000"/>
                </a:solidFill>
              </a:rPr>
              <a:t>;</a:t>
            </a:r>
          </a:p>
          <a:p>
            <a:r>
              <a:rPr lang="en-US" b="1" dirty="0" smtClean="0">
                <a:solidFill>
                  <a:srgbClr val="7F0055"/>
                </a:solidFill>
              </a:rPr>
              <a:t>   for</a:t>
            </a:r>
            <a:r>
              <a:rPr lang="en-US" b="1" dirty="0" smtClean="0">
                <a:solidFill>
                  <a:srgbClr val="000000"/>
                </a:solidFill>
              </a:rPr>
              <a:t> (</a:t>
            </a:r>
            <a:r>
              <a:rPr lang="en-US" b="1" dirty="0" err="1" smtClean="0">
                <a:solidFill>
                  <a:srgbClr val="7F0055"/>
                </a:solidFill>
              </a:rPr>
              <a:t>int</a:t>
            </a:r>
            <a:r>
              <a:rPr lang="en-US" b="1" dirty="0" smtClean="0">
                <a:solidFill>
                  <a:srgbClr val="000000"/>
                </a:solidFill>
              </a:rPr>
              <a:t> </a:t>
            </a:r>
            <a:r>
              <a:rPr lang="en-US" b="1" dirty="0" err="1" smtClean="0">
                <a:solidFill>
                  <a:srgbClr val="000000"/>
                </a:solidFill>
              </a:rPr>
              <a:t>i</a:t>
            </a:r>
            <a:r>
              <a:rPr lang="en-US" b="1" dirty="0" smtClean="0">
                <a:solidFill>
                  <a:srgbClr val="000000"/>
                </a:solidFill>
              </a:rPr>
              <a:t> = </a:t>
            </a:r>
            <a:r>
              <a:rPr lang="en-US" b="1" dirty="0" smtClean="0">
                <a:solidFill>
                  <a:srgbClr val="0000C0"/>
                </a:solidFill>
              </a:rPr>
              <a:t>index</a:t>
            </a:r>
            <a:r>
              <a:rPr lang="en-US" b="1" dirty="0" smtClean="0">
                <a:solidFill>
                  <a:srgbClr val="000000"/>
                </a:solidFill>
              </a:rPr>
              <a:t>; </a:t>
            </a:r>
            <a:r>
              <a:rPr lang="en-US" b="1" dirty="0" err="1" smtClean="0">
                <a:solidFill>
                  <a:srgbClr val="000000"/>
                </a:solidFill>
              </a:rPr>
              <a:t>i</a:t>
            </a:r>
            <a:r>
              <a:rPr lang="en-US" b="1" dirty="0" smtClean="0">
                <a:solidFill>
                  <a:srgbClr val="000000"/>
                </a:solidFill>
              </a:rPr>
              <a:t> &lt; </a:t>
            </a:r>
            <a:r>
              <a:rPr lang="en-US" b="1" dirty="0" smtClean="0">
                <a:solidFill>
                  <a:srgbClr val="0000C0"/>
                </a:solidFill>
              </a:rPr>
              <a:t>index</a:t>
            </a:r>
            <a:r>
              <a:rPr lang="en-US" b="1" dirty="0" smtClean="0">
                <a:solidFill>
                  <a:srgbClr val="000000"/>
                </a:solidFill>
              </a:rPr>
              <a:t> + </a:t>
            </a:r>
            <a:r>
              <a:rPr lang="en-US" b="1" dirty="0" smtClean="0">
                <a:solidFill>
                  <a:srgbClr val="0000C0"/>
                </a:solidFill>
              </a:rPr>
              <a:t>words</a:t>
            </a:r>
            <a:r>
              <a:rPr lang="en-US" b="1" dirty="0" smtClean="0">
                <a:solidFill>
                  <a:srgbClr val="000000"/>
                </a:solidFill>
              </a:rPr>
              <a:t>.</a:t>
            </a:r>
            <a:r>
              <a:rPr lang="en-US" b="1" dirty="0" smtClean="0">
                <a:solidFill>
                  <a:srgbClr val="0000C0"/>
                </a:solidFill>
              </a:rPr>
              <a:t>length</a:t>
            </a:r>
            <a:r>
              <a:rPr lang="en-US" b="1" dirty="0" smtClean="0">
                <a:solidFill>
                  <a:srgbClr val="000000"/>
                </a:solidFill>
              </a:rPr>
              <a:t>; </a:t>
            </a:r>
            <a:r>
              <a:rPr lang="en-US" b="1" dirty="0" err="1" smtClean="0">
                <a:solidFill>
                  <a:srgbClr val="000000"/>
                </a:solidFill>
              </a:rPr>
              <a:t>i</a:t>
            </a:r>
            <a:r>
              <a:rPr lang="en-US" b="1" dirty="0" smtClean="0">
                <a:solidFill>
                  <a:srgbClr val="000000"/>
                </a:solidFill>
              </a:rPr>
              <a:t>++) {</a:t>
            </a:r>
          </a:p>
          <a:p>
            <a:r>
              <a:rPr lang="en-US" b="1" dirty="0" smtClean="0">
                <a:solidFill>
                  <a:srgbClr val="7F0055"/>
                </a:solidFill>
              </a:rPr>
              <a:t>      if</a:t>
            </a:r>
            <a:r>
              <a:rPr lang="en-US" b="1" dirty="0" smtClean="0">
                <a:solidFill>
                  <a:srgbClr val="000000"/>
                </a:solidFill>
              </a:rPr>
              <a:t> (first) {</a:t>
            </a:r>
          </a:p>
          <a:p>
            <a:r>
              <a:rPr lang="en-US" dirty="0" smtClean="0">
                <a:solidFill>
                  <a:srgbClr val="000000"/>
                </a:solidFill>
              </a:rPr>
              <a:t>         first = </a:t>
            </a:r>
            <a:r>
              <a:rPr lang="en-US" b="1" dirty="0" smtClean="0">
                <a:solidFill>
                  <a:srgbClr val="7F0055"/>
                </a:solidFill>
              </a:rPr>
              <a:t>false</a:t>
            </a:r>
            <a:r>
              <a:rPr lang="en-US" b="1" dirty="0" smtClean="0">
                <a:solidFill>
                  <a:srgbClr val="000000"/>
                </a:solidFill>
              </a:rPr>
              <a:t>;</a:t>
            </a:r>
          </a:p>
          <a:p>
            <a:r>
              <a:rPr lang="en-US" dirty="0" smtClean="0">
                <a:solidFill>
                  <a:srgbClr val="000000"/>
                </a:solidFill>
              </a:rPr>
              <a:t>      </a:t>
            </a:r>
            <a:r>
              <a:rPr lang="en-US" b="1" dirty="0" smtClean="0">
                <a:solidFill>
                  <a:srgbClr val="000000"/>
                </a:solidFill>
              </a:rPr>
              <a:t>}</a:t>
            </a:r>
            <a:r>
              <a:rPr lang="en-US" dirty="0" smtClean="0">
                <a:solidFill>
                  <a:srgbClr val="000000"/>
                </a:solidFill>
              </a:rPr>
              <a:t> </a:t>
            </a:r>
            <a:r>
              <a:rPr lang="en-US" b="1" dirty="0" smtClean="0">
                <a:solidFill>
                  <a:srgbClr val="7F0055"/>
                </a:solidFill>
              </a:rPr>
              <a:t>else</a:t>
            </a:r>
            <a:r>
              <a:rPr lang="en-US" b="1" dirty="0" smtClean="0">
                <a:solidFill>
                  <a:srgbClr val="000000"/>
                </a:solidFill>
              </a:rPr>
              <a:t> {</a:t>
            </a:r>
          </a:p>
          <a:p>
            <a:r>
              <a:rPr lang="en-US" dirty="0" smtClean="0">
                <a:solidFill>
                  <a:srgbClr val="000000"/>
                </a:solidFill>
              </a:rPr>
              <a:t>         res = res + </a:t>
            </a:r>
            <a:r>
              <a:rPr lang="en-US" dirty="0" smtClean="0">
                <a:solidFill>
                  <a:srgbClr val="2A00FF"/>
                </a:solidFill>
              </a:rPr>
              <a:t>"/"</a:t>
            </a:r>
            <a:r>
              <a:rPr lang="en-US" dirty="0" smtClean="0">
                <a:solidFill>
                  <a:srgbClr val="000000"/>
                </a:solidFill>
              </a:rPr>
              <a:t>;</a:t>
            </a:r>
          </a:p>
          <a:p>
            <a:r>
              <a:rPr lang="en-US" dirty="0" smtClean="0">
                <a:solidFill>
                  <a:srgbClr val="000000"/>
                </a:solidFill>
              </a:rPr>
              <a:t>      </a:t>
            </a:r>
            <a:r>
              <a:rPr lang="en-US" b="1" dirty="0" smtClean="0">
                <a:solidFill>
                  <a:srgbClr val="000000"/>
                </a:solidFill>
              </a:rPr>
              <a:t>}</a:t>
            </a:r>
          </a:p>
          <a:p>
            <a:r>
              <a:rPr lang="en-US" dirty="0" smtClean="0">
                <a:solidFill>
                  <a:srgbClr val="000000"/>
                </a:solidFill>
              </a:rPr>
              <a:t>      String word = </a:t>
            </a:r>
            <a:r>
              <a:rPr lang="en-US" dirty="0" smtClean="0">
                <a:solidFill>
                  <a:srgbClr val="0000C0"/>
                </a:solidFill>
              </a:rPr>
              <a:t>words</a:t>
            </a:r>
            <a:r>
              <a:rPr lang="en-US" dirty="0" smtClean="0">
                <a:solidFill>
                  <a:srgbClr val="000000"/>
                </a:solidFill>
              </a:rPr>
              <a:t>[</a:t>
            </a:r>
            <a:r>
              <a:rPr lang="en-US" dirty="0" err="1" smtClean="0">
                <a:solidFill>
                  <a:srgbClr val="000000"/>
                </a:solidFill>
              </a:rPr>
              <a:t>i</a:t>
            </a:r>
            <a:r>
              <a:rPr lang="en-US" dirty="0" smtClean="0">
                <a:solidFill>
                  <a:srgbClr val="000000"/>
                </a:solidFill>
              </a:rPr>
              <a:t> % </a:t>
            </a:r>
            <a:r>
              <a:rPr lang="en-US" dirty="0" smtClean="0">
                <a:solidFill>
                  <a:srgbClr val="0000C0"/>
                </a:solidFill>
              </a:rPr>
              <a:t>words</a:t>
            </a:r>
            <a:r>
              <a:rPr lang="en-US" dirty="0" smtClean="0">
                <a:solidFill>
                  <a:srgbClr val="000000"/>
                </a:solidFill>
              </a:rPr>
              <a:t>.</a:t>
            </a:r>
            <a:r>
              <a:rPr lang="en-US" dirty="0" smtClean="0">
                <a:solidFill>
                  <a:srgbClr val="0000C0"/>
                </a:solidFill>
              </a:rPr>
              <a:t>length</a:t>
            </a:r>
            <a:r>
              <a:rPr lang="en-US" dirty="0" smtClean="0">
                <a:solidFill>
                  <a:srgbClr val="000000"/>
                </a:solidFill>
              </a:rPr>
              <a:t>];</a:t>
            </a:r>
          </a:p>
          <a:p>
            <a:r>
              <a:rPr lang="en-US" b="1" dirty="0" smtClean="0">
                <a:solidFill>
                  <a:srgbClr val="7F0055"/>
                </a:solidFill>
              </a:rPr>
              <a:t>      if</a:t>
            </a:r>
            <a:r>
              <a:rPr lang="en-US" b="1" dirty="0" smtClean="0">
                <a:solidFill>
                  <a:srgbClr val="000000"/>
                </a:solidFill>
              </a:rPr>
              <a:t> (word != </a:t>
            </a:r>
            <a:r>
              <a:rPr lang="en-US" b="1" dirty="0" smtClean="0">
                <a:solidFill>
                  <a:srgbClr val="7F0055"/>
                </a:solidFill>
              </a:rPr>
              <a:t>null</a:t>
            </a:r>
            <a:r>
              <a:rPr lang="en-US" b="1" dirty="0" smtClean="0">
                <a:solidFill>
                  <a:srgbClr val="000000"/>
                </a:solidFill>
              </a:rPr>
              <a:t>) { </a:t>
            </a:r>
            <a:r>
              <a:rPr lang="en-US" b="1" dirty="0" smtClean="0">
                <a:solidFill>
                  <a:srgbClr val="3F7F5F"/>
                </a:solidFill>
              </a:rPr>
              <a:t>// no word, just leave "/"s</a:t>
            </a:r>
          </a:p>
          <a:p>
            <a:r>
              <a:rPr lang="en-US" dirty="0" smtClean="0">
                <a:solidFill>
                  <a:srgbClr val="000000"/>
                </a:solidFill>
              </a:rPr>
              <a:t>         res = res + word;</a:t>
            </a:r>
          </a:p>
          <a:p>
            <a:r>
              <a:rPr lang="en-US" dirty="0" smtClean="0">
                <a:solidFill>
                  <a:srgbClr val="000000"/>
                </a:solidFill>
              </a:rPr>
              <a:t>      }</a:t>
            </a:r>
          </a:p>
          <a:p>
            <a:r>
              <a:rPr lang="en-US" dirty="0" smtClean="0">
                <a:solidFill>
                  <a:srgbClr val="000000"/>
                </a:solidFill>
              </a:rPr>
              <a:t>   }</a:t>
            </a:r>
          </a:p>
          <a:p>
            <a:r>
              <a:rPr lang="en-US" b="1" dirty="0" smtClean="0">
                <a:solidFill>
                  <a:srgbClr val="7F0055"/>
                </a:solidFill>
              </a:rPr>
              <a:t>   return</a:t>
            </a:r>
            <a:r>
              <a:rPr lang="en-US" b="1" dirty="0" smtClean="0">
                <a:solidFill>
                  <a:srgbClr val="000000"/>
                </a:solidFill>
              </a:rPr>
              <a:t> res;</a:t>
            </a:r>
          </a:p>
          <a:p>
            <a:r>
              <a:rPr lang="en-US" dirty="0" smtClean="0">
                <a:solidFill>
                  <a:srgbClr val="000000"/>
                </a:solidFill>
              </a:rPr>
              <a:t>}</a:t>
            </a:r>
            <a:endParaRPr lang="en-US" dirty="0" smtClean="0"/>
          </a:p>
        </p:txBody>
      </p:sp>
      <p:sp>
        <p:nvSpPr>
          <p:cNvPr id="6" name="TextBox 5"/>
          <p:cNvSpPr txBox="1"/>
          <p:nvPr/>
        </p:nvSpPr>
        <p:spPr>
          <a:xfrm>
            <a:off x="3886200" y="5867400"/>
            <a:ext cx="3937360" cy="40011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000" smtClean="0"/>
              <a:t>How </a:t>
            </a:r>
            <a:r>
              <a:rPr lang="en-US" sz="2000" smtClean="0"/>
              <a:t>paths </a:t>
            </a:r>
            <a:r>
              <a:rPr lang="en-US" sz="2000" dirty="0" err="1" smtClean="0"/>
              <a:t>tmany</a:t>
            </a:r>
            <a:r>
              <a:rPr lang="en-US" sz="2000" dirty="0" smtClean="0"/>
              <a:t> </a:t>
            </a:r>
            <a:r>
              <a:rPr lang="en-US" sz="2000" dirty="0" err="1" smtClean="0"/>
              <a:t>hrough</a:t>
            </a:r>
            <a:r>
              <a:rPr lang="en-US" sz="2000" dirty="0" smtClean="0"/>
              <a:t> </a:t>
            </a:r>
            <a:r>
              <a:rPr lang="en-US" sz="2000" dirty="0" smtClean="0"/>
              <a:t>this code?</a:t>
            </a:r>
            <a:endParaRPr 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a:t>
            </a:r>
            <a:endParaRPr lang="en-US" dirty="0"/>
          </a:p>
        </p:txBody>
      </p:sp>
      <p:sp>
        <p:nvSpPr>
          <p:cNvPr id="3" name="Content Placeholder 2"/>
          <p:cNvSpPr>
            <a:spLocks noGrp="1"/>
          </p:cNvSpPr>
          <p:nvPr>
            <p:ph idx="1"/>
          </p:nvPr>
        </p:nvSpPr>
        <p:spPr/>
        <p:txBody>
          <a:bodyPr>
            <a:normAutofit fontScale="92500"/>
          </a:bodyPr>
          <a:lstStyle/>
          <a:p>
            <a:pPr>
              <a:buNone/>
            </a:pPr>
            <a:r>
              <a:rPr lang="en-US" b="1" dirty="0" smtClean="0"/>
              <a:t>PS2:</a:t>
            </a:r>
            <a:r>
              <a:rPr lang="en-US" dirty="0" smtClean="0"/>
              <a:t> Due Thursday</a:t>
            </a:r>
          </a:p>
          <a:p>
            <a:pPr lvl="1"/>
            <a:r>
              <a:rPr lang="en-US" dirty="0" smtClean="0"/>
              <a:t>My office hours: Wednesday, noon-1pm; Thursday, 11am-noon</a:t>
            </a:r>
          </a:p>
          <a:p>
            <a:pPr lvl="1"/>
            <a:r>
              <a:rPr lang="en-US" dirty="0" smtClean="0"/>
              <a:t>Robbie’s help hours: Wednesday, 2-3:30pm; 5-6:30pm</a:t>
            </a:r>
          </a:p>
          <a:p>
            <a:endParaRPr lang="en-US" dirty="0" smtClean="0"/>
          </a:p>
          <a:p>
            <a:r>
              <a:rPr lang="en-US" dirty="0" smtClean="0"/>
              <a:t>For PS2, you should think about how to test your program (but it is not an explicit question for PS2)</a:t>
            </a:r>
          </a:p>
          <a:p>
            <a:r>
              <a:rPr lang="en-US" dirty="0" smtClean="0"/>
              <a:t>For PS3, you will need to describe a testing strategy</a:t>
            </a:r>
            <a:endParaRPr lang="en-US" dirty="0"/>
          </a:p>
        </p:txBody>
      </p:sp>
      <p:sp>
        <p:nvSpPr>
          <p:cNvPr id="4" name="TextBox 3"/>
          <p:cNvSpPr txBox="1"/>
          <p:nvPr/>
        </p:nvSpPr>
        <p:spPr>
          <a:xfrm>
            <a:off x="4038600" y="1371600"/>
            <a:ext cx="4740850" cy="52322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800" dirty="0" smtClean="0"/>
              <a:t>Next class: Is it really hopeless?</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a:t>
            </a:r>
            <a:r>
              <a:rPr lang="en-US" dirty="0" err="1" smtClean="0"/>
              <a:t>Datatype</a:t>
            </a:r>
            <a:endParaRPr lang="en-US" dirty="0"/>
          </a:p>
        </p:txBody>
      </p:sp>
      <p:sp>
        <p:nvSpPr>
          <p:cNvPr id="3" name="Content Placeholder 2"/>
          <p:cNvSpPr>
            <a:spLocks noGrp="1"/>
          </p:cNvSpPr>
          <p:nvPr>
            <p:ph idx="1"/>
          </p:nvPr>
        </p:nvSpPr>
        <p:spPr>
          <a:xfrm>
            <a:off x="457200" y="1600201"/>
            <a:ext cx="8229600" cy="685799"/>
          </a:xfrm>
        </p:spPr>
        <p:txBody>
          <a:bodyPr>
            <a:normAutofit/>
          </a:bodyPr>
          <a:lstStyle/>
          <a:p>
            <a:pPr>
              <a:buNone/>
            </a:pPr>
            <a:r>
              <a:rPr lang="en-US" dirty="0" smtClean="0"/>
              <a:t>Lists in Scheme:	</a:t>
            </a:r>
            <a:endParaRPr lang="en-US" dirty="0"/>
          </a:p>
        </p:txBody>
      </p:sp>
      <p:sp>
        <p:nvSpPr>
          <p:cNvPr id="6" name="TextBox 5"/>
          <p:cNvSpPr txBox="1"/>
          <p:nvPr/>
        </p:nvSpPr>
        <p:spPr>
          <a:xfrm>
            <a:off x="3755211" y="5587160"/>
            <a:ext cx="4236609" cy="461665"/>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400" dirty="0" smtClean="0"/>
              <a:t>What are the elements of a List?</a:t>
            </a:r>
            <a:endParaRPr lang="en-US" sz="2400" dirty="0"/>
          </a:p>
        </p:txBody>
      </p:sp>
      <p:sp>
        <p:nvSpPr>
          <p:cNvPr id="7" name="Rectangle 6"/>
          <p:cNvSpPr/>
          <p:nvPr/>
        </p:nvSpPr>
        <p:spPr>
          <a:xfrm>
            <a:off x="834422" y="2460969"/>
            <a:ext cx="7243408" cy="95410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buNone/>
            </a:pPr>
            <a:r>
              <a:rPr lang="en-US" sz="2800" dirty="0" smtClean="0"/>
              <a:t>Either (1) null </a:t>
            </a:r>
          </a:p>
          <a:p>
            <a:pPr>
              <a:buNone/>
            </a:pPr>
            <a:r>
              <a:rPr lang="en-US" sz="2800" dirty="0" smtClean="0"/>
              <a:t>       or (2) a Pair whose second part is a List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iterate type="lt">
                                    <p:tmPct val="0"/>
                                  </p:iterate>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iterate type="lt">
                                    <p:tmPct val="0"/>
                                  </p:iterate>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Statically-Typed Lists</a:t>
            </a:r>
            <a:endParaRPr lang="en-US" dirty="0"/>
          </a:p>
        </p:txBody>
      </p:sp>
      <p:sp>
        <p:nvSpPr>
          <p:cNvPr id="3" name="Content Placeholder 2"/>
          <p:cNvSpPr>
            <a:spLocks noGrp="1"/>
          </p:cNvSpPr>
          <p:nvPr>
            <p:ph idx="1"/>
          </p:nvPr>
        </p:nvSpPr>
        <p:spPr/>
        <p:txBody>
          <a:bodyPr/>
          <a:lstStyle/>
          <a:p>
            <a:pPr>
              <a:buNone/>
            </a:pPr>
            <a:r>
              <a:rPr lang="en-US" dirty="0" smtClean="0"/>
              <a:t>	In Java, every variable must have a </a:t>
            </a:r>
            <a:r>
              <a:rPr lang="en-US" b="1" dirty="0" smtClean="0"/>
              <a:t>statically-declared type</a:t>
            </a:r>
            <a:r>
              <a:rPr lang="en-US" dirty="0" smtClean="0"/>
              <a:t>: the elements in a list can’t just be “anything”, we need to declare what type they are.</a:t>
            </a:r>
            <a:endParaRPr lang="en-US" dirty="0"/>
          </a:p>
        </p:txBody>
      </p:sp>
      <p:sp>
        <p:nvSpPr>
          <p:cNvPr id="4" name="TextBox 3"/>
          <p:cNvSpPr txBox="1"/>
          <p:nvPr/>
        </p:nvSpPr>
        <p:spPr>
          <a:xfrm>
            <a:off x="695875" y="5554413"/>
            <a:ext cx="8020272" cy="646331"/>
          </a:xfrm>
          <a:prstGeom prst="rect">
            <a:avLst/>
          </a:prstGeom>
          <a:noFill/>
        </p:spPr>
        <p:txBody>
          <a:bodyPr wrap="none" rtlCol="0">
            <a:spAutoFit/>
          </a:bodyPr>
          <a:lstStyle/>
          <a:p>
            <a:r>
              <a:rPr lang="en-US" sz="3600" dirty="0" err="1" smtClean="0"/>
              <a:t>java.util.ArrayList</a:t>
            </a:r>
            <a:r>
              <a:rPr lang="en-US" sz="3600" dirty="0" smtClean="0"/>
              <a:t> is a </a:t>
            </a:r>
            <a:r>
              <a:rPr lang="en-US" sz="3600" b="1" i="1" dirty="0" smtClean="0"/>
              <a:t>Parameterized Type</a:t>
            </a:r>
          </a:p>
        </p:txBody>
      </p:sp>
      <p:sp>
        <p:nvSpPr>
          <p:cNvPr id="5" name="Rectangle 4"/>
          <p:cNvSpPr/>
          <p:nvPr/>
        </p:nvSpPr>
        <p:spPr>
          <a:xfrm>
            <a:off x="1082543" y="3812519"/>
            <a:ext cx="7086600" cy="1384995"/>
          </a:xfrm>
          <a:prstGeom prst="rect">
            <a:avLst/>
          </a:prstGeom>
        </p:spPr>
        <p:txBody>
          <a:bodyPr wrap="square">
            <a:spAutoFit/>
          </a:bodyPr>
          <a:lstStyle/>
          <a:p>
            <a:r>
              <a:rPr lang="en-US" sz="2800" b="1" dirty="0" err="1" smtClean="0">
                <a:solidFill>
                  <a:srgbClr val="0070C0"/>
                </a:solidFill>
              </a:rPr>
              <a:t>ArrayList</a:t>
            </a:r>
            <a:r>
              <a:rPr lang="en-US" sz="2800" b="1" dirty="0" smtClean="0">
                <a:solidFill>
                  <a:srgbClr val="0070C0"/>
                </a:solidFill>
              </a:rPr>
              <a:t>&lt;String&gt; </a:t>
            </a:r>
            <a:r>
              <a:rPr lang="en-US" sz="2800" dirty="0" smtClean="0">
                <a:solidFill>
                  <a:srgbClr val="0070C0"/>
                </a:solidFill>
              </a:rPr>
              <a:t>a = new </a:t>
            </a:r>
            <a:r>
              <a:rPr lang="en-US" sz="2800" dirty="0" err="1" smtClean="0">
                <a:solidFill>
                  <a:srgbClr val="0070C0"/>
                </a:solidFill>
              </a:rPr>
              <a:t>ArrayList</a:t>
            </a:r>
            <a:r>
              <a:rPr lang="en-US" sz="2800" dirty="0" smtClean="0">
                <a:solidFill>
                  <a:srgbClr val="0070C0"/>
                </a:solidFill>
              </a:rPr>
              <a:t>&lt;String&gt;();</a:t>
            </a:r>
          </a:p>
          <a:p>
            <a:r>
              <a:rPr lang="en-US" sz="2800" dirty="0" err="1" smtClean="0">
                <a:solidFill>
                  <a:srgbClr val="0070C0"/>
                </a:solidFill>
              </a:rPr>
              <a:t>a.add</a:t>
            </a:r>
            <a:r>
              <a:rPr lang="en-US" sz="2800" dirty="0" smtClean="0">
                <a:solidFill>
                  <a:srgbClr val="0070C0"/>
                </a:solidFill>
              </a:rPr>
              <a:t>(“Hello”);</a:t>
            </a:r>
          </a:p>
          <a:p>
            <a:r>
              <a:rPr lang="en-US" sz="2800" dirty="0" smtClean="0">
                <a:solidFill>
                  <a:srgbClr val="0070C0"/>
                </a:solidFill>
              </a:rPr>
              <a:t>String  hello = </a:t>
            </a:r>
            <a:r>
              <a:rPr lang="en-US" sz="2800" dirty="0" err="1" smtClean="0">
                <a:solidFill>
                  <a:srgbClr val="0070C0"/>
                </a:solidFill>
              </a:rPr>
              <a:t>a.get</a:t>
            </a:r>
            <a:r>
              <a:rPr lang="en-US" sz="2800" dirty="0" smtClean="0">
                <a:solidFill>
                  <a:srgbClr val="0070C0"/>
                </a:solidFill>
              </a:rPr>
              <a:t>(0);</a:t>
            </a:r>
            <a:endParaRPr lang="en-US" sz="2800" dirty="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7689" y="158698"/>
            <a:ext cx="7481455" cy="6370975"/>
          </a:xfrm>
          <a:prstGeom prst="rect">
            <a:avLst/>
          </a:prstGeom>
          <a:noFill/>
        </p:spPr>
        <p:txBody>
          <a:bodyPr wrap="square" rtlCol="0">
            <a:spAutoFit/>
          </a:bodyPr>
          <a:lstStyle/>
          <a:p>
            <a:r>
              <a:rPr lang="en-US" sz="2400" b="1" dirty="0" smtClean="0">
                <a:solidFill>
                  <a:srgbClr val="7F0055"/>
                </a:solidFill>
              </a:rPr>
              <a:t>import</a:t>
            </a:r>
            <a:r>
              <a:rPr lang="en-US" sz="2400" b="1" dirty="0" smtClean="0">
                <a:solidFill>
                  <a:srgbClr val="000000"/>
                </a:solidFill>
              </a:rPr>
              <a:t> </a:t>
            </a:r>
            <a:r>
              <a:rPr lang="en-US" sz="2400" b="1" dirty="0" err="1" smtClean="0">
                <a:solidFill>
                  <a:srgbClr val="000000"/>
                </a:solidFill>
              </a:rPr>
              <a:t>java.util.ArrayList</a:t>
            </a:r>
            <a:r>
              <a:rPr lang="en-US" sz="2400" b="1" dirty="0" smtClean="0">
                <a:solidFill>
                  <a:srgbClr val="000000"/>
                </a:solidFill>
              </a:rPr>
              <a:t>;</a:t>
            </a:r>
          </a:p>
          <a:p>
            <a:r>
              <a:rPr lang="en-US" sz="2400" b="1" dirty="0" smtClean="0">
                <a:solidFill>
                  <a:srgbClr val="7F0055"/>
                </a:solidFill>
              </a:rPr>
              <a:t>public</a:t>
            </a:r>
            <a:r>
              <a:rPr lang="en-US" sz="2400" b="1" dirty="0" smtClean="0">
                <a:solidFill>
                  <a:srgbClr val="000000"/>
                </a:solidFill>
              </a:rPr>
              <a:t> </a:t>
            </a:r>
            <a:r>
              <a:rPr lang="en-US" sz="2400" b="1" dirty="0" smtClean="0">
                <a:solidFill>
                  <a:srgbClr val="7F0055"/>
                </a:solidFill>
              </a:rPr>
              <a:t>class</a:t>
            </a:r>
            <a:r>
              <a:rPr lang="en-US" sz="2400" b="1" dirty="0" smtClean="0">
                <a:solidFill>
                  <a:srgbClr val="000000"/>
                </a:solidFill>
              </a:rPr>
              <a:t> </a:t>
            </a:r>
            <a:r>
              <a:rPr lang="en-US" sz="2400" b="1" dirty="0" err="1" smtClean="0">
                <a:solidFill>
                  <a:srgbClr val="000000"/>
                </a:solidFill>
              </a:rPr>
              <a:t>TypesExample</a:t>
            </a:r>
            <a:r>
              <a:rPr lang="en-US" sz="2400" b="1" dirty="0" smtClean="0">
                <a:solidFill>
                  <a:srgbClr val="000000"/>
                </a:solidFill>
              </a:rPr>
              <a:t> {</a:t>
            </a:r>
          </a:p>
          <a:p>
            <a:r>
              <a:rPr lang="en-US" sz="2400" b="1" dirty="0" smtClean="0">
                <a:solidFill>
                  <a:srgbClr val="7F0055"/>
                </a:solidFill>
              </a:rPr>
              <a:t>public</a:t>
            </a:r>
            <a:r>
              <a:rPr lang="en-US" sz="2400" b="1" dirty="0" smtClean="0">
                <a:solidFill>
                  <a:srgbClr val="000000"/>
                </a:solidFill>
              </a:rPr>
              <a:t> </a:t>
            </a:r>
            <a:r>
              <a:rPr lang="en-US" sz="2400" b="1" dirty="0" smtClean="0">
                <a:solidFill>
                  <a:srgbClr val="7F0055"/>
                </a:solidFill>
              </a:rPr>
              <a:t>static</a:t>
            </a:r>
            <a:r>
              <a:rPr lang="en-US" sz="2400" b="1" dirty="0" smtClean="0">
                <a:solidFill>
                  <a:srgbClr val="000000"/>
                </a:solidFill>
              </a:rPr>
              <a:t> </a:t>
            </a:r>
            <a:r>
              <a:rPr lang="en-US" sz="2400" b="1" dirty="0" smtClean="0">
                <a:solidFill>
                  <a:srgbClr val="7F0055"/>
                </a:solidFill>
              </a:rPr>
              <a:t>void</a:t>
            </a:r>
            <a:r>
              <a:rPr lang="en-US" sz="2400" b="1" dirty="0" smtClean="0">
                <a:solidFill>
                  <a:srgbClr val="000000"/>
                </a:solidFill>
              </a:rPr>
              <a:t> main(String[] </a:t>
            </a:r>
            <a:r>
              <a:rPr lang="en-US" sz="2400" b="1" dirty="0" err="1" smtClean="0">
                <a:solidFill>
                  <a:srgbClr val="000000"/>
                </a:solidFill>
              </a:rPr>
              <a:t>args</a:t>
            </a:r>
            <a:r>
              <a:rPr lang="en-US" sz="2400" b="1" dirty="0" smtClean="0">
                <a:solidFill>
                  <a:srgbClr val="000000"/>
                </a:solidFill>
              </a:rPr>
              <a:t>) {</a:t>
            </a:r>
          </a:p>
          <a:p>
            <a:r>
              <a:rPr lang="en-US" sz="2400" dirty="0" smtClean="0">
                <a:solidFill>
                  <a:srgbClr val="000000"/>
                </a:solidFill>
              </a:rPr>
              <a:t>      </a:t>
            </a:r>
            <a:r>
              <a:rPr lang="en-US" sz="2400" dirty="0" err="1" smtClean="0">
                <a:solidFill>
                  <a:srgbClr val="000000"/>
                </a:solidFill>
              </a:rPr>
              <a:t>ArrayList</a:t>
            </a:r>
            <a:r>
              <a:rPr lang="en-US" sz="2400" dirty="0" smtClean="0">
                <a:solidFill>
                  <a:srgbClr val="000000"/>
                </a:solidFill>
              </a:rPr>
              <a:t>&lt;String&gt; as = </a:t>
            </a:r>
            <a:r>
              <a:rPr lang="en-US" sz="2400" b="1" dirty="0" smtClean="0">
                <a:solidFill>
                  <a:srgbClr val="7F0055"/>
                </a:solidFill>
              </a:rPr>
              <a:t>new</a:t>
            </a:r>
            <a:r>
              <a:rPr lang="en-US" sz="2400" b="1" dirty="0" smtClean="0">
                <a:solidFill>
                  <a:srgbClr val="000000"/>
                </a:solidFill>
              </a:rPr>
              <a:t> </a:t>
            </a:r>
            <a:r>
              <a:rPr lang="en-US" sz="2400" b="1" dirty="0" err="1" smtClean="0">
                <a:solidFill>
                  <a:srgbClr val="000000"/>
                </a:solidFill>
              </a:rPr>
              <a:t>ArrayList</a:t>
            </a:r>
            <a:r>
              <a:rPr lang="en-US" sz="2400" b="1" dirty="0" smtClean="0">
                <a:solidFill>
                  <a:srgbClr val="000000"/>
                </a:solidFill>
              </a:rPr>
              <a:t>&lt;String&gt;();</a:t>
            </a:r>
          </a:p>
          <a:p>
            <a:r>
              <a:rPr lang="en-US" sz="2400" dirty="0" smtClean="0">
                <a:solidFill>
                  <a:srgbClr val="000000"/>
                </a:solidFill>
              </a:rPr>
              <a:t>      </a:t>
            </a:r>
            <a:r>
              <a:rPr lang="en-US" sz="2400" dirty="0" err="1" smtClean="0">
                <a:solidFill>
                  <a:srgbClr val="000000"/>
                </a:solidFill>
              </a:rPr>
              <a:t>ArrayList</a:t>
            </a:r>
            <a:r>
              <a:rPr lang="en-US" sz="2400" dirty="0" smtClean="0">
                <a:solidFill>
                  <a:srgbClr val="000000"/>
                </a:solidFill>
              </a:rPr>
              <a:t>&lt;Object&gt; </a:t>
            </a:r>
            <a:r>
              <a:rPr lang="en-US" sz="2400" dirty="0" err="1" smtClean="0">
                <a:solidFill>
                  <a:srgbClr val="000000"/>
                </a:solidFill>
              </a:rPr>
              <a:t>ao</a:t>
            </a:r>
            <a:r>
              <a:rPr lang="en-US" sz="2400" dirty="0" smtClean="0">
                <a:solidFill>
                  <a:srgbClr val="000000"/>
                </a:solidFill>
              </a:rPr>
              <a:t> = </a:t>
            </a:r>
            <a:r>
              <a:rPr lang="en-US" sz="2400" b="1" dirty="0" smtClean="0">
                <a:solidFill>
                  <a:srgbClr val="7F0055"/>
                </a:solidFill>
              </a:rPr>
              <a:t>new</a:t>
            </a:r>
            <a:r>
              <a:rPr lang="en-US" sz="2400" b="1" dirty="0" smtClean="0">
                <a:solidFill>
                  <a:srgbClr val="000000"/>
                </a:solidFill>
              </a:rPr>
              <a:t> </a:t>
            </a:r>
            <a:r>
              <a:rPr lang="en-US" sz="2400" b="1" dirty="0" err="1" smtClean="0">
                <a:solidFill>
                  <a:srgbClr val="000000"/>
                </a:solidFill>
              </a:rPr>
              <a:t>ArrayList</a:t>
            </a:r>
            <a:r>
              <a:rPr lang="en-US" sz="2400" b="1" dirty="0" smtClean="0">
                <a:solidFill>
                  <a:srgbClr val="000000"/>
                </a:solidFill>
              </a:rPr>
              <a:t>&lt;Object&gt;();</a:t>
            </a:r>
          </a:p>
          <a:p>
            <a:r>
              <a:rPr lang="en-US" sz="2400" dirty="0" smtClean="0">
                <a:solidFill>
                  <a:srgbClr val="000000"/>
                </a:solidFill>
              </a:rPr>
              <a:t>      </a:t>
            </a:r>
            <a:r>
              <a:rPr lang="en-US" sz="2400" dirty="0" err="1" smtClean="0">
                <a:solidFill>
                  <a:srgbClr val="000000"/>
                </a:solidFill>
              </a:rPr>
              <a:t>ArrayList</a:t>
            </a:r>
            <a:r>
              <a:rPr lang="en-US" sz="2400" dirty="0" smtClean="0">
                <a:solidFill>
                  <a:srgbClr val="000000"/>
                </a:solidFill>
              </a:rPr>
              <a:t>&lt;</a:t>
            </a:r>
            <a:r>
              <a:rPr lang="en-US" sz="2400" dirty="0" err="1" smtClean="0">
                <a:solidFill>
                  <a:srgbClr val="000000"/>
                </a:solidFill>
              </a:rPr>
              <a:t>ArrayList</a:t>
            </a:r>
            <a:r>
              <a:rPr lang="en-US" sz="2400" dirty="0" smtClean="0">
                <a:solidFill>
                  <a:srgbClr val="000000"/>
                </a:solidFill>
              </a:rPr>
              <a:t>&lt;String&gt;&gt; </a:t>
            </a:r>
            <a:r>
              <a:rPr lang="en-US" sz="2400" dirty="0" err="1" smtClean="0">
                <a:solidFill>
                  <a:srgbClr val="000000"/>
                </a:solidFill>
              </a:rPr>
              <a:t>aas</a:t>
            </a:r>
            <a:r>
              <a:rPr lang="en-US" sz="2400" dirty="0" smtClean="0">
                <a:solidFill>
                  <a:srgbClr val="000000"/>
                </a:solidFill>
              </a:rPr>
              <a:t> </a:t>
            </a:r>
          </a:p>
          <a:p>
            <a:r>
              <a:rPr lang="en-US" sz="2400" dirty="0" smtClean="0">
                <a:solidFill>
                  <a:srgbClr val="000000"/>
                </a:solidFill>
              </a:rPr>
              <a:t>            = </a:t>
            </a:r>
            <a:r>
              <a:rPr lang="en-US" sz="2400" b="1" dirty="0" smtClean="0">
                <a:solidFill>
                  <a:srgbClr val="7F0055"/>
                </a:solidFill>
              </a:rPr>
              <a:t>new</a:t>
            </a:r>
            <a:r>
              <a:rPr lang="en-US" sz="2400" b="1" dirty="0" smtClean="0">
                <a:solidFill>
                  <a:srgbClr val="000000"/>
                </a:solidFill>
              </a:rPr>
              <a:t> </a:t>
            </a:r>
            <a:r>
              <a:rPr lang="en-US" sz="2400" b="1" dirty="0" err="1" smtClean="0">
                <a:solidFill>
                  <a:srgbClr val="000000"/>
                </a:solidFill>
              </a:rPr>
              <a:t>ArrayList</a:t>
            </a:r>
            <a:r>
              <a:rPr lang="en-US" sz="2400" b="1" dirty="0" smtClean="0">
                <a:solidFill>
                  <a:srgbClr val="000000"/>
                </a:solidFill>
              </a:rPr>
              <a:t>&lt;</a:t>
            </a:r>
            <a:r>
              <a:rPr lang="en-US" sz="2400" b="1" dirty="0" err="1" smtClean="0">
                <a:solidFill>
                  <a:srgbClr val="000000"/>
                </a:solidFill>
              </a:rPr>
              <a:t>ArrayList</a:t>
            </a:r>
            <a:r>
              <a:rPr lang="en-US" sz="2400" b="1" dirty="0" smtClean="0">
                <a:solidFill>
                  <a:srgbClr val="000000"/>
                </a:solidFill>
              </a:rPr>
              <a:t>&lt;String&gt;&gt;();</a:t>
            </a:r>
          </a:p>
          <a:p>
            <a:r>
              <a:rPr lang="en-US" sz="2400" dirty="0" smtClean="0">
                <a:solidFill>
                  <a:srgbClr val="000000"/>
                </a:solidFill>
              </a:rPr>
              <a:t>      </a:t>
            </a:r>
            <a:r>
              <a:rPr lang="en-US" sz="2400" dirty="0" err="1" smtClean="0">
                <a:solidFill>
                  <a:srgbClr val="000000"/>
                </a:solidFill>
              </a:rPr>
              <a:t>aas.add</a:t>
            </a:r>
            <a:r>
              <a:rPr lang="en-US" sz="2400" dirty="0" smtClean="0">
                <a:solidFill>
                  <a:srgbClr val="000000"/>
                </a:solidFill>
              </a:rPr>
              <a:t>(as);</a:t>
            </a:r>
          </a:p>
          <a:p>
            <a:r>
              <a:rPr lang="en-US" sz="2400" dirty="0" smtClean="0">
                <a:solidFill>
                  <a:srgbClr val="3F7F5F"/>
                </a:solidFill>
              </a:rPr>
              <a:t>      </a:t>
            </a:r>
            <a:r>
              <a:rPr lang="en-US" sz="2400" dirty="0" err="1" smtClean="0"/>
              <a:t>aas.add</a:t>
            </a:r>
            <a:r>
              <a:rPr lang="en-US" sz="2400" dirty="0" smtClean="0"/>
              <a:t>(</a:t>
            </a:r>
            <a:r>
              <a:rPr lang="en-US" sz="2400" dirty="0" err="1" smtClean="0"/>
              <a:t>ao</a:t>
            </a:r>
            <a:r>
              <a:rPr lang="en-US" sz="2400" dirty="0" smtClean="0"/>
              <a:t>);</a:t>
            </a:r>
          </a:p>
          <a:p>
            <a:r>
              <a:rPr lang="en-US" sz="2400" dirty="0" smtClean="0">
                <a:solidFill>
                  <a:srgbClr val="000000"/>
                </a:solidFill>
              </a:rPr>
              <a:t>      </a:t>
            </a:r>
            <a:r>
              <a:rPr lang="en-US" sz="2400" dirty="0" err="1" smtClean="0">
                <a:solidFill>
                  <a:srgbClr val="000000"/>
                </a:solidFill>
              </a:rPr>
              <a:t>as.add</a:t>
            </a:r>
            <a:r>
              <a:rPr lang="en-US" sz="2400" dirty="0" smtClean="0">
                <a:solidFill>
                  <a:srgbClr val="000000"/>
                </a:solidFill>
              </a:rPr>
              <a:t>(</a:t>
            </a:r>
            <a:r>
              <a:rPr lang="en-US" sz="2400" dirty="0" smtClean="0">
                <a:solidFill>
                  <a:srgbClr val="2A00FF"/>
                </a:solidFill>
              </a:rPr>
              <a:t>"Hello"</a:t>
            </a:r>
            <a:r>
              <a:rPr lang="en-US" sz="2400" dirty="0" smtClean="0">
                <a:solidFill>
                  <a:srgbClr val="000000"/>
                </a:solidFill>
              </a:rPr>
              <a:t>);</a:t>
            </a:r>
          </a:p>
          <a:p>
            <a:r>
              <a:rPr lang="en-US" sz="2400" dirty="0" smtClean="0">
                <a:solidFill>
                  <a:srgbClr val="000000"/>
                </a:solidFill>
              </a:rPr>
              <a:t>      </a:t>
            </a:r>
            <a:r>
              <a:rPr lang="en-US" sz="2400" dirty="0" err="1" smtClean="0">
                <a:solidFill>
                  <a:srgbClr val="000000"/>
                </a:solidFill>
              </a:rPr>
              <a:t>ao.add</a:t>
            </a:r>
            <a:r>
              <a:rPr lang="en-US" sz="2400" dirty="0" smtClean="0">
                <a:solidFill>
                  <a:srgbClr val="000000"/>
                </a:solidFill>
              </a:rPr>
              <a:t>(</a:t>
            </a:r>
            <a:r>
              <a:rPr lang="en-US" sz="2400" dirty="0" smtClean="0">
                <a:solidFill>
                  <a:srgbClr val="2A00FF"/>
                </a:solidFill>
              </a:rPr>
              <a:t>"Hello"</a:t>
            </a:r>
            <a:r>
              <a:rPr lang="en-US" sz="2400" dirty="0" smtClean="0">
                <a:solidFill>
                  <a:srgbClr val="000000"/>
                </a:solidFill>
              </a:rPr>
              <a:t>);</a:t>
            </a:r>
          </a:p>
          <a:p>
            <a:r>
              <a:rPr lang="en-US" sz="2400" dirty="0" smtClean="0"/>
              <a:t>      String el = </a:t>
            </a:r>
            <a:r>
              <a:rPr lang="en-US" sz="2400" dirty="0" err="1" smtClean="0"/>
              <a:t>as.get</a:t>
            </a:r>
            <a:r>
              <a:rPr lang="en-US" sz="2400" dirty="0" smtClean="0"/>
              <a:t>(0);</a:t>
            </a:r>
          </a:p>
          <a:p>
            <a:r>
              <a:rPr lang="en-US" sz="2400" dirty="0" smtClean="0"/>
              <a:t>      el = </a:t>
            </a:r>
            <a:r>
              <a:rPr lang="en-US" sz="2400" dirty="0" err="1" smtClean="0"/>
              <a:t>ao.get</a:t>
            </a:r>
            <a:r>
              <a:rPr lang="en-US" sz="2400" dirty="0" smtClean="0"/>
              <a:t>(0);</a:t>
            </a:r>
          </a:p>
          <a:p>
            <a:r>
              <a:rPr lang="en-US" sz="2400" dirty="0" smtClean="0"/>
              <a:t>      el = </a:t>
            </a:r>
            <a:r>
              <a:rPr lang="en-US" sz="2400" dirty="0" err="1" smtClean="0"/>
              <a:t>aas.get</a:t>
            </a:r>
            <a:r>
              <a:rPr lang="en-US" sz="2400" dirty="0" smtClean="0"/>
              <a:t>(0).get(0);</a:t>
            </a:r>
          </a:p>
          <a:p>
            <a:r>
              <a:rPr lang="en-US" sz="2400" dirty="0" smtClean="0"/>
              <a:t>      </a:t>
            </a:r>
            <a:r>
              <a:rPr lang="en-US" sz="2400" dirty="0" err="1" smtClean="0"/>
              <a:t>System.out.println</a:t>
            </a:r>
            <a:r>
              <a:rPr lang="en-US" sz="2400" dirty="0" smtClean="0"/>
              <a:t>(el);</a:t>
            </a:r>
          </a:p>
          <a:p>
            <a:r>
              <a:rPr lang="en-US" sz="2400" dirty="0" smtClean="0">
                <a:solidFill>
                  <a:srgbClr val="000000"/>
                </a:solidFill>
              </a:rPr>
              <a:t>   }</a:t>
            </a:r>
          </a:p>
          <a:p>
            <a:r>
              <a:rPr lang="en-US" sz="2400" dirty="0" smtClean="0">
                <a:solidFill>
                  <a:srgbClr val="000000"/>
                </a:solidFill>
              </a:rPr>
              <a:t>}</a:t>
            </a:r>
            <a:endParaRPr lang="en-US" sz="2400" dirty="0"/>
          </a:p>
        </p:txBody>
      </p:sp>
      <p:cxnSp>
        <p:nvCxnSpPr>
          <p:cNvPr id="8" name="Straight Connector 7"/>
          <p:cNvCxnSpPr/>
          <p:nvPr/>
        </p:nvCxnSpPr>
        <p:spPr>
          <a:xfrm>
            <a:off x="1170709" y="3325091"/>
            <a:ext cx="152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103326" y="4073236"/>
            <a:ext cx="2199094" cy="100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 Collection Types</a:t>
            </a:r>
            <a:endParaRPr lang="en-US" dirty="0"/>
          </a:p>
        </p:txBody>
      </p:sp>
      <p:sp>
        <p:nvSpPr>
          <p:cNvPr id="3" name="Content Placeholder 2"/>
          <p:cNvSpPr>
            <a:spLocks noGrp="1"/>
          </p:cNvSpPr>
          <p:nvPr>
            <p:ph idx="1"/>
          </p:nvPr>
        </p:nvSpPr>
        <p:spPr/>
        <p:txBody>
          <a:bodyPr/>
          <a:lstStyle/>
          <a:p>
            <a:pPr>
              <a:buNone/>
            </a:pPr>
            <a:r>
              <a:rPr lang="en-US" dirty="0" err="1" smtClean="0"/>
              <a:t>java.util.</a:t>
            </a:r>
            <a:r>
              <a:rPr lang="en-US" b="1" dirty="0" err="1" smtClean="0"/>
              <a:t>List</a:t>
            </a:r>
            <a:r>
              <a:rPr lang="en-US" b="1" dirty="0" smtClean="0"/>
              <a:t>&lt;E&gt;</a:t>
            </a:r>
          </a:p>
          <a:p>
            <a:pPr>
              <a:buNone/>
            </a:pPr>
            <a:r>
              <a:rPr lang="en-US" dirty="0" smtClean="0"/>
              <a:t>	</a:t>
            </a:r>
            <a:r>
              <a:rPr lang="en-US" dirty="0" err="1" smtClean="0"/>
              <a:t>java.util.</a:t>
            </a:r>
            <a:r>
              <a:rPr lang="en-US" b="1" dirty="0" err="1" smtClean="0"/>
              <a:t>ArrayList</a:t>
            </a:r>
            <a:r>
              <a:rPr lang="en-US" b="1" dirty="0" smtClean="0"/>
              <a:t>&lt;E&gt;</a:t>
            </a:r>
          </a:p>
          <a:p>
            <a:pPr>
              <a:buNone/>
            </a:pPr>
            <a:r>
              <a:rPr lang="en-US" b="1" dirty="0" smtClean="0"/>
              <a:t>	</a:t>
            </a:r>
            <a:r>
              <a:rPr lang="en-US" dirty="0" smtClean="0"/>
              <a:t>Closest to Scheme and Python lists</a:t>
            </a:r>
          </a:p>
          <a:p>
            <a:pPr>
              <a:buNone/>
            </a:pPr>
            <a:r>
              <a:rPr lang="en-US" dirty="0" err="1" smtClean="0"/>
              <a:t>java.util.</a:t>
            </a:r>
            <a:r>
              <a:rPr lang="en-US" b="1" dirty="0" err="1" smtClean="0"/>
              <a:t>Set</a:t>
            </a:r>
            <a:r>
              <a:rPr lang="en-US" b="1" dirty="0" smtClean="0"/>
              <a:t>&lt;E&gt;</a:t>
            </a:r>
          </a:p>
          <a:p>
            <a:pPr>
              <a:buNone/>
            </a:pPr>
            <a:r>
              <a:rPr lang="en-US" b="1" dirty="0" smtClean="0"/>
              <a:t>	</a:t>
            </a:r>
            <a:r>
              <a:rPr lang="en-US" dirty="0" err="1" smtClean="0"/>
              <a:t>java.util.</a:t>
            </a:r>
            <a:r>
              <a:rPr lang="en-US" b="1" dirty="0" err="1" smtClean="0"/>
              <a:t>TreeSet</a:t>
            </a:r>
            <a:r>
              <a:rPr lang="en-US" b="1" dirty="0" smtClean="0"/>
              <a:t>&lt;E&gt;</a:t>
            </a:r>
          </a:p>
          <a:p>
            <a:pPr>
              <a:buNone/>
            </a:pPr>
            <a:r>
              <a:rPr lang="en-US" dirty="0" err="1" smtClean="0"/>
              <a:t>java.util.</a:t>
            </a:r>
            <a:r>
              <a:rPr lang="en-US" b="1" dirty="0" err="1" smtClean="0"/>
              <a:t>HashMap</a:t>
            </a:r>
            <a:r>
              <a:rPr lang="en-US" b="1" dirty="0" smtClean="0"/>
              <a:t>&lt;K, V&gt;</a:t>
            </a:r>
          </a:p>
          <a:p>
            <a:pPr>
              <a:buNone/>
            </a:pPr>
            <a:r>
              <a:rPr lang="en-US" b="1" dirty="0" smtClean="0"/>
              <a:t>	</a:t>
            </a:r>
            <a:r>
              <a:rPr lang="en-US" dirty="0" smtClean="0"/>
              <a:t>Similar to Python Dictionary type</a:t>
            </a: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b="1" dirty="0" err="1" smtClean="0"/>
              <a:t>HashMap</a:t>
            </a:r>
            <a:endParaRPr lang="en-US" b="1" dirty="0"/>
          </a:p>
        </p:txBody>
      </p:sp>
      <p:sp>
        <p:nvSpPr>
          <p:cNvPr id="4" name="TextBox 3"/>
          <p:cNvSpPr txBox="1"/>
          <p:nvPr/>
        </p:nvSpPr>
        <p:spPr>
          <a:xfrm>
            <a:off x="528991" y="877245"/>
            <a:ext cx="8154029" cy="5724644"/>
          </a:xfrm>
          <a:prstGeom prst="rect">
            <a:avLst/>
          </a:prstGeom>
          <a:noFill/>
        </p:spPr>
        <p:txBody>
          <a:bodyPr wrap="square" rtlCol="0">
            <a:spAutoFit/>
          </a:bodyPr>
          <a:lstStyle/>
          <a:p>
            <a:r>
              <a:rPr lang="en-US" dirty="0" smtClean="0"/>
              <a:t>package ps2;</a:t>
            </a:r>
          </a:p>
          <a:p>
            <a:r>
              <a:rPr lang="en-US" dirty="0" smtClean="0"/>
              <a:t>import </a:t>
            </a:r>
            <a:r>
              <a:rPr lang="en-US" dirty="0" err="1" smtClean="0"/>
              <a:t>java.util.HashMap</a:t>
            </a:r>
            <a:r>
              <a:rPr lang="en-US" dirty="0" smtClean="0"/>
              <a:t>;</a:t>
            </a:r>
          </a:p>
          <a:p>
            <a:r>
              <a:rPr lang="en-US" dirty="0" smtClean="0"/>
              <a:t>import </a:t>
            </a:r>
            <a:r>
              <a:rPr lang="en-US" dirty="0" err="1" smtClean="0"/>
              <a:t>java.util.Set</a:t>
            </a:r>
            <a:r>
              <a:rPr lang="en-US" dirty="0" smtClean="0"/>
              <a:t>;</a:t>
            </a:r>
          </a:p>
          <a:p>
            <a:r>
              <a:rPr lang="en-US" dirty="0" smtClean="0"/>
              <a:t>/**</a:t>
            </a:r>
          </a:p>
          <a:p>
            <a:r>
              <a:rPr lang="en-US" dirty="0" smtClean="0"/>
              <a:t> * </a:t>
            </a:r>
            <a:r>
              <a:rPr lang="en-US" dirty="0" err="1" smtClean="0"/>
              <a:t>TallyTable</a:t>
            </a:r>
            <a:r>
              <a:rPr lang="en-US" dirty="0" smtClean="0"/>
              <a:t> provides an abstraction that maps a String to an integer value.</a:t>
            </a:r>
          </a:p>
          <a:p>
            <a:r>
              <a:rPr lang="en-US" dirty="0" smtClean="0"/>
              <a:t> * Initially, the count associated with every string is 0.  </a:t>
            </a:r>
          </a:p>
          <a:p>
            <a:r>
              <a:rPr lang="en-US" dirty="0" smtClean="0"/>
              <a:t> */</a:t>
            </a:r>
          </a:p>
          <a:p>
            <a:r>
              <a:rPr lang="en-US" sz="2400" dirty="0" smtClean="0"/>
              <a:t>public class </a:t>
            </a:r>
            <a:r>
              <a:rPr lang="en-US" sz="2400" dirty="0" err="1" smtClean="0"/>
              <a:t>TallyTable</a:t>
            </a:r>
            <a:r>
              <a:rPr lang="en-US" sz="2400" dirty="0" smtClean="0"/>
              <a:t> {</a:t>
            </a:r>
          </a:p>
          <a:p>
            <a:r>
              <a:rPr lang="en-US" sz="2400" dirty="0" smtClean="0"/>
              <a:t>   private </a:t>
            </a:r>
            <a:r>
              <a:rPr lang="en-US" sz="2400" dirty="0" err="1" smtClean="0"/>
              <a:t>HashMap</a:t>
            </a:r>
            <a:r>
              <a:rPr lang="en-US" sz="2400" dirty="0" smtClean="0"/>
              <a:t>&lt;</a:t>
            </a:r>
            <a:r>
              <a:rPr lang="en-US" sz="2400" dirty="0" err="1" smtClean="0"/>
              <a:t>String,Integer</a:t>
            </a:r>
            <a:r>
              <a:rPr lang="en-US" sz="2400" dirty="0" smtClean="0"/>
              <a:t>&gt; map;</a:t>
            </a:r>
          </a:p>
          <a:p>
            <a:r>
              <a:rPr lang="en-US" sz="2400" dirty="0" smtClean="0"/>
              <a:t>   public </a:t>
            </a:r>
            <a:r>
              <a:rPr lang="en-US" sz="2400" dirty="0" err="1" smtClean="0"/>
              <a:t>TallyTable</a:t>
            </a:r>
            <a:r>
              <a:rPr lang="en-US" sz="2400" dirty="0" smtClean="0"/>
              <a:t>() { map = new </a:t>
            </a:r>
            <a:r>
              <a:rPr lang="en-US" sz="2400" dirty="0" err="1" smtClean="0"/>
              <a:t>HashMap</a:t>
            </a:r>
            <a:r>
              <a:rPr lang="en-US" sz="2400" dirty="0" smtClean="0"/>
              <a:t>&lt;</a:t>
            </a:r>
            <a:r>
              <a:rPr lang="en-US" sz="2400" dirty="0" err="1" smtClean="0"/>
              <a:t>String,Integer</a:t>
            </a:r>
            <a:r>
              <a:rPr lang="en-US" sz="2400" dirty="0" smtClean="0"/>
              <a:t>&gt;(); }</a:t>
            </a:r>
          </a:p>
          <a:p>
            <a:r>
              <a:rPr lang="en-US" sz="2400" dirty="0" smtClean="0"/>
              <a:t>   public void tally(String w) { </a:t>
            </a:r>
            <a:r>
              <a:rPr lang="en-US" sz="2400" dirty="0" err="1" smtClean="0"/>
              <a:t>map.put</a:t>
            </a:r>
            <a:r>
              <a:rPr lang="en-US" sz="2400" dirty="0" smtClean="0"/>
              <a:t>(w, </a:t>
            </a:r>
            <a:r>
              <a:rPr lang="en-US" sz="2400" dirty="0" err="1" smtClean="0"/>
              <a:t>getTally</a:t>
            </a:r>
            <a:r>
              <a:rPr lang="en-US" sz="2400" dirty="0" smtClean="0"/>
              <a:t>(w) + 1); }</a:t>
            </a:r>
          </a:p>
          <a:p>
            <a:r>
              <a:rPr lang="en-US" sz="2400" dirty="0" smtClean="0"/>
              <a:t>   public </a:t>
            </a:r>
            <a:r>
              <a:rPr lang="en-US" sz="2400" dirty="0" err="1" smtClean="0"/>
              <a:t>int</a:t>
            </a:r>
            <a:r>
              <a:rPr lang="en-US" sz="2400" dirty="0" smtClean="0"/>
              <a:t> </a:t>
            </a:r>
            <a:r>
              <a:rPr lang="en-US" sz="2400" dirty="0" err="1" smtClean="0"/>
              <a:t>getTally</a:t>
            </a:r>
            <a:r>
              <a:rPr lang="en-US" sz="2400" dirty="0" smtClean="0"/>
              <a:t>(String w) {</a:t>
            </a:r>
          </a:p>
          <a:p>
            <a:r>
              <a:rPr lang="en-US" sz="2400" dirty="0" smtClean="0"/>
              <a:t>       if (</a:t>
            </a:r>
            <a:r>
              <a:rPr lang="en-US" sz="2400" dirty="0" err="1" smtClean="0"/>
              <a:t>map.containsKey</a:t>
            </a:r>
            <a:r>
              <a:rPr lang="en-US" sz="2400" dirty="0" smtClean="0"/>
              <a:t>(w)) { return </a:t>
            </a:r>
            <a:r>
              <a:rPr lang="en-US" sz="2400" dirty="0" err="1" smtClean="0"/>
              <a:t>map.get</a:t>
            </a:r>
            <a:r>
              <a:rPr lang="en-US" sz="2400" dirty="0" smtClean="0"/>
              <a:t>(w); } </a:t>
            </a:r>
          </a:p>
          <a:p>
            <a:r>
              <a:rPr lang="en-US" sz="2400" dirty="0" smtClean="0"/>
              <a:t>       else { return 0; }</a:t>
            </a:r>
          </a:p>
          <a:p>
            <a:r>
              <a:rPr lang="en-US" sz="2400" dirty="0" smtClean="0"/>
              <a:t>  }</a:t>
            </a:r>
          </a:p>
          <a:p>
            <a:r>
              <a:rPr lang="en-US" sz="2400" dirty="0" smtClean="0"/>
              <a:t>   …</a:t>
            </a:r>
          </a:p>
          <a:p>
            <a:r>
              <a:rPr lang="en-US" sz="2400" dirty="0" smtClean="0"/>
              <a:t>}</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5442" y="1513990"/>
            <a:ext cx="8229600" cy="1143000"/>
          </a:xfrm>
        </p:spPr>
        <p:txBody>
          <a:bodyPr/>
          <a:lstStyle/>
          <a:p>
            <a:r>
              <a:rPr lang="en-US" dirty="0" smtClean="0"/>
              <a:t>Validation</a:t>
            </a:r>
            <a:endParaRPr lang="en-US" dirty="0"/>
          </a:p>
        </p:txBody>
      </p:sp>
      <p:pic>
        <p:nvPicPr>
          <p:cNvPr id="5" name="Picture 19" descr="normalized-P1000072"/>
          <p:cNvPicPr>
            <a:picLocks noChangeAspect="1" noChangeArrowheads="1"/>
          </p:cNvPicPr>
          <p:nvPr/>
        </p:nvPicPr>
        <p:blipFill>
          <a:blip r:embed="rId2" cstate="print"/>
          <a:srcRect/>
          <a:stretch>
            <a:fillRect/>
          </a:stretch>
        </p:blipFill>
        <p:spPr bwMode="auto">
          <a:xfrm>
            <a:off x="633911" y="3918081"/>
            <a:ext cx="8153400" cy="187325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p:txBody>
          <a:bodyPr/>
          <a:lstStyle/>
          <a:p>
            <a:r>
              <a:rPr lang="en-US"/>
              <a:t>Dictionary Definition</a:t>
            </a:r>
          </a:p>
        </p:txBody>
      </p:sp>
      <p:sp>
        <p:nvSpPr>
          <p:cNvPr id="585731" name="Rectangle 3"/>
          <p:cNvSpPr>
            <a:spLocks noGrp="1" noChangeArrowheads="1"/>
          </p:cNvSpPr>
          <p:nvPr>
            <p:ph type="body" idx="1"/>
          </p:nvPr>
        </p:nvSpPr>
        <p:spPr>
          <a:xfrm>
            <a:off x="762000" y="1600200"/>
            <a:ext cx="7848600" cy="3352800"/>
          </a:xfrm>
          <a:noFill/>
          <a:ln w="38100">
            <a:solidFill>
              <a:srgbClr val="FF6600"/>
            </a:solidFill>
          </a:ln>
        </p:spPr>
        <p:txBody>
          <a:bodyPr/>
          <a:lstStyle/>
          <a:p>
            <a:pPr marL="609600" indent="-609600">
              <a:buFontTx/>
              <a:buNone/>
            </a:pPr>
            <a:r>
              <a:rPr lang="en-US" b="1"/>
              <a:t>val·i·date </a:t>
            </a:r>
            <a:endParaRPr lang="en-US"/>
          </a:p>
          <a:p>
            <a:pPr marL="609600" indent="-609600">
              <a:buFontTx/>
              <a:buAutoNum type="arabicPeriod"/>
            </a:pPr>
            <a:r>
              <a:rPr lang="en-US"/>
              <a:t>To declare or make legally valid. </a:t>
            </a:r>
          </a:p>
          <a:p>
            <a:pPr marL="609600" indent="-609600">
              <a:buFontTx/>
              <a:buAutoNum type="arabicPeriod"/>
            </a:pPr>
            <a:r>
              <a:rPr lang="en-US"/>
              <a:t>To mark with an indication of official sanction. </a:t>
            </a:r>
          </a:p>
          <a:p>
            <a:pPr marL="609600" indent="-609600">
              <a:buFontTx/>
              <a:buAutoNum type="arabicPeriod"/>
            </a:pPr>
            <a:r>
              <a:rPr lang="en-US"/>
              <a:t>To establish the soundness of; corroborate. </a:t>
            </a:r>
          </a:p>
        </p:txBody>
      </p:sp>
      <p:sp>
        <p:nvSpPr>
          <p:cNvPr id="585732" name="Text Box 4"/>
          <p:cNvSpPr txBox="1">
            <a:spLocks noChangeArrowheads="1"/>
          </p:cNvSpPr>
          <p:nvPr/>
        </p:nvSpPr>
        <p:spPr bwMode="auto">
          <a:xfrm>
            <a:off x="2215074" y="5289681"/>
            <a:ext cx="5024261" cy="461665"/>
          </a:xfrm>
          <a:prstGeom prst="rect">
            <a:avLst/>
          </a:prstGeom>
          <a:noFill/>
          <a:ln w="31750">
            <a:noFill/>
            <a:miter lim="800000"/>
            <a:headEnd/>
            <a:tailEnd/>
          </a:ln>
          <a:effectLst/>
        </p:spPr>
        <p:txBody>
          <a:bodyPr wrap="none">
            <a:spAutoFit/>
          </a:bodyPr>
          <a:lstStyle/>
          <a:p>
            <a:r>
              <a:rPr lang="en-US" sz="2400" dirty="0"/>
              <a:t>Can we do any of these with software?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1247</Words>
  <Application>Microsoft Office PowerPoint</Application>
  <PresentationFormat>On-screen Show (4:3)</PresentationFormat>
  <Paragraphs>234</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Tahoma</vt:lpstr>
      <vt:lpstr>Office Theme</vt:lpstr>
      <vt:lpstr>cs2220: Engineering Software  Class 5:  Validation</vt:lpstr>
      <vt:lpstr>Menu</vt:lpstr>
      <vt:lpstr>List Datatype</vt:lpstr>
      <vt:lpstr>Statically-Typed Lists</vt:lpstr>
      <vt:lpstr>Slide 5</vt:lpstr>
      <vt:lpstr>Java Collection Types</vt:lpstr>
      <vt:lpstr>Using HashMap</vt:lpstr>
      <vt:lpstr>Validation</vt:lpstr>
      <vt:lpstr>Dictionary Definition</vt:lpstr>
      <vt:lpstr>Java’s License</vt:lpstr>
      <vt:lpstr>Java’s License</vt:lpstr>
      <vt:lpstr>Java’s License</vt:lpstr>
      <vt:lpstr>Software Validation</vt:lpstr>
      <vt:lpstr>Increasing Confidence</vt:lpstr>
      <vt:lpstr>Testing and Fishing</vt:lpstr>
      <vt:lpstr>Exhaustive Testing</vt:lpstr>
      <vt:lpstr>Selective Testing</vt:lpstr>
      <vt:lpstr>Black-Box Testing</vt:lpstr>
      <vt:lpstr>Black-Box Testing</vt:lpstr>
      <vt:lpstr>Black-Box Testing</vt:lpstr>
      <vt:lpstr>Glass-Box Testing</vt:lpstr>
      <vt:lpstr>Glass-Box Testing</vt:lpstr>
      <vt:lpstr>WordWindow Representation</vt:lpstr>
      <vt:lpstr>Example: currentWindow</vt:lpstr>
      <vt:lpstr>Example: currentWindow</vt:lpstr>
      <vt:lpstr>Charge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Evans</dc:creator>
  <cp:lastModifiedBy>David Evans</cp:lastModifiedBy>
  <cp:revision>39</cp:revision>
  <dcterms:created xsi:type="dcterms:W3CDTF">2010-09-02T21:08:07Z</dcterms:created>
  <dcterms:modified xsi:type="dcterms:W3CDTF">2010-09-07T21:04:06Z</dcterms:modified>
</cp:coreProperties>
</file>