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3" r:id="rId2"/>
    <p:sldId id="264" r:id="rId3"/>
    <p:sldId id="265" r:id="rId4"/>
    <p:sldId id="266" r:id="rId5"/>
    <p:sldId id="257" r:id="rId6"/>
    <p:sldId id="267" r:id="rId7"/>
    <p:sldId id="258" r:id="rId8"/>
    <p:sldId id="259" r:id="rId9"/>
    <p:sldId id="260" r:id="rId10"/>
    <p:sldId id="261" r:id="rId11"/>
    <p:sldId id="262" r:id="rId12"/>
    <p:sldId id="268" r:id="rId13"/>
    <p:sldId id="269" r:id="rId14"/>
    <p:sldId id="270" r:id="rId15"/>
    <p:sldId id="273" r:id="rId16"/>
    <p:sldId id="271" r:id="rId17"/>
    <p:sldId id="274" r:id="rId18"/>
    <p:sldId id="275" r:id="rId19"/>
    <p:sldId id="276" r:id="rId20"/>
    <p:sldId id="285" r:id="rId21"/>
    <p:sldId id="272" r:id="rId22"/>
    <p:sldId id="278" r:id="rId23"/>
    <p:sldId id="286" r:id="rId24"/>
    <p:sldId id="287" r:id="rId25"/>
    <p:sldId id="291" r:id="rId26"/>
    <p:sldId id="288" r:id="rId27"/>
    <p:sldId id="289" r:id="rId28"/>
    <p:sldId id="281" r:id="rId29"/>
    <p:sldId id="292" r:id="rId30"/>
    <p:sldId id="280" r:id="rId31"/>
    <p:sldId id="290" r:id="rId32"/>
    <p:sldId id="293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3" autoAdjust="0"/>
    <p:restoredTop sz="86364" autoAdjust="0"/>
  </p:normalViewPr>
  <p:slideViewPr>
    <p:cSldViewPr>
      <p:cViewPr varScale="1">
        <p:scale>
          <a:sx n="73" d="100"/>
          <a:sy n="73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18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E0CFA-9C2D-42A6-B7DA-552AF61E5B4A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45F62-28E5-4D7A-BF2C-280E267F8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5F62-28E5-4D7A-BF2C-280E267F8B8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2597-4B07-4299-A0DA-EC129B8AEA8F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pubs/70290/tr-2006-54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5344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cs2220: Engineering Software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 6: </a:t>
            </a:r>
            <a:br>
              <a:rPr lang="en-US" dirty="0" smtClean="0"/>
            </a:br>
            <a:r>
              <a:rPr lang="en-US" dirty="0" smtClean="0"/>
              <a:t>Defensive Programming</a:t>
            </a:r>
            <a:endParaRPr lang="en-US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343400"/>
            <a:ext cx="3581400" cy="12954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Fall 2010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University of Virginia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David Evans</a:t>
            </a:r>
            <a:endParaRPr lang="en-US" sz="2400" dirty="0"/>
          </a:p>
        </p:txBody>
      </p:sp>
      <p:pic>
        <p:nvPicPr>
          <p:cNvPr id="5" name="Picture 4" descr="IMG_12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627" y="5714889"/>
            <a:ext cx="9135373" cy="114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Hopelessness of Analysis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	It is impossible to correctly determine if any interesting property is true for an arbitrary program!</a:t>
            </a:r>
          </a:p>
        </p:txBody>
      </p:sp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2590800" y="3886200"/>
            <a:ext cx="5730875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The Halting Problem: it is impossible to write a program that determines if an arbitrary program halts.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Compromises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Use imperfect automated tools:</a:t>
            </a:r>
          </a:p>
          <a:p>
            <a:pPr lvl="1"/>
            <a:r>
              <a:rPr lang="en-US" sz="2400" dirty="0"/>
              <a:t>Accept unsoundness and incompleteness</a:t>
            </a:r>
          </a:p>
          <a:p>
            <a:pPr lvl="1"/>
            <a:r>
              <a:rPr lang="en-US" sz="2400" b="1" dirty="0"/>
              <a:t>False positives</a:t>
            </a:r>
            <a:r>
              <a:rPr lang="en-US" sz="2400" dirty="0"/>
              <a:t>: sometimes an analysis tool will report warnings for a program, when the program is actually okay (unsoundness)</a:t>
            </a:r>
          </a:p>
          <a:p>
            <a:pPr lvl="1"/>
            <a:r>
              <a:rPr lang="en-US" sz="2400" b="1" dirty="0"/>
              <a:t>False negatives</a:t>
            </a:r>
            <a:r>
              <a:rPr lang="en-US" sz="2400" dirty="0"/>
              <a:t>: sometimes an analysis tool will report no warnings for a program, even when the program violates properties it checks (incompleteness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r>
              <a:rPr lang="en-US" sz="2400" dirty="0" smtClean="0"/>
              <a:t>Java compiler warnings attempt to do this</a:t>
            </a:r>
            <a:endParaRPr lang="en-US" sz="2400" dirty="0"/>
          </a:p>
          <a:p>
            <a:r>
              <a:rPr lang="en-US" sz="2800" b="1" dirty="0">
                <a:solidFill>
                  <a:srgbClr val="0070C0"/>
                </a:solidFill>
              </a:rPr>
              <a:t>Use informal reasoning</a:t>
            </a:r>
          </a:p>
          <a:p>
            <a:pPr lvl="2">
              <a:buFontTx/>
              <a:buNone/>
            </a:pPr>
            <a:r>
              <a:rPr lang="en-US" sz="20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Hopelessness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4945" y="1744414"/>
            <a:ext cx="6629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Since both testing and analysis are hopeless in general what can we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666417"/>
            <a:ext cx="3295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Design</a:t>
            </a:r>
            <a:r>
              <a:rPr lang="en-US" sz="2800" b="1" dirty="0" smtClean="0"/>
              <a:t> for Testability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98818" y="3675234"/>
            <a:ext cx="3689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Design</a:t>
            </a:r>
            <a:r>
              <a:rPr lang="en-US" sz="2800" b="1" dirty="0" smtClean="0"/>
              <a:t> for Analyzability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</a:t>
            </a:r>
            <a:br>
              <a:rPr lang="en-US" dirty="0" smtClean="0"/>
            </a:br>
            <a:r>
              <a:rPr lang="en-US" dirty="0" smtClean="0"/>
              <a:t>Defensively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775" y="1636725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Statement</a:t>
            </a:r>
            <a:r>
              <a:rPr lang="en-US" sz="2400" dirty="0" smtClean="0"/>
              <a:t> ::= </a:t>
            </a:r>
            <a:r>
              <a:rPr lang="en-US" sz="2400" b="1" dirty="0" smtClean="0">
                <a:solidFill>
                  <a:srgbClr val="7030A0"/>
                </a:solidFill>
              </a:rPr>
              <a:t>assert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booleanExpression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optStringExpression</a:t>
            </a:r>
            <a:r>
              <a:rPr lang="en-US" sz="2400" b="1" dirty="0" smtClean="0">
                <a:solidFill>
                  <a:srgbClr val="7030A0"/>
                </a:solidFill>
              </a:rPr>
              <a:t>;</a:t>
            </a:r>
          </a:p>
          <a:p>
            <a:r>
              <a:rPr lang="en-US" sz="2400" i="1" dirty="0" err="1" smtClean="0"/>
              <a:t>booleanExpression</a:t>
            </a:r>
            <a:r>
              <a:rPr lang="en-US" sz="2400" i="1" dirty="0" smtClean="0"/>
              <a:t> </a:t>
            </a:r>
            <a:r>
              <a:rPr lang="en-US" sz="2400" dirty="0" smtClean="0"/>
              <a:t>::= </a:t>
            </a:r>
          </a:p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   [any Java expression that evaluates to a 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boolean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value]</a:t>
            </a:r>
          </a:p>
          <a:p>
            <a:r>
              <a:rPr lang="en-US" sz="2400" i="1" dirty="0" err="1" smtClean="0"/>
              <a:t>optStringExpression</a:t>
            </a:r>
            <a:r>
              <a:rPr lang="en-US" sz="2400" i="1" dirty="0" smtClean="0"/>
              <a:t> </a:t>
            </a:r>
            <a:r>
              <a:rPr lang="en-US" sz="2400" dirty="0" smtClean="0"/>
              <a:t>::= </a:t>
            </a:r>
            <a:r>
              <a:rPr lang="en-US" sz="2400" dirty="0" smtClean="0">
                <a:sym typeface="Symbol"/>
              </a:rPr>
              <a:t> | </a:t>
            </a:r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: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stringExpression</a:t>
            </a:r>
            <a:endParaRPr lang="en-US" sz="2400" i="1" dirty="0" smtClean="0">
              <a:sym typeface="Symbol"/>
            </a:endParaRPr>
          </a:p>
          <a:p>
            <a:r>
              <a:rPr lang="en-US" sz="2400" i="1" dirty="0" err="1" smtClean="0"/>
              <a:t>stringExpression</a:t>
            </a:r>
            <a:r>
              <a:rPr lang="en-US" sz="2400" i="1" dirty="0" smtClean="0"/>
              <a:t> </a:t>
            </a:r>
            <a:r>
              <a:rPr lang="en-US" sz="2400" dirty="0" smtClean="0"/>
              <a:t>::= </a:t>
            </a:r>
          </a:p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   [any Java expression that can be converted to a String </a:t>
            </a:r>
          </a:p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	value]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4419600"/>
            <a:ext cx="76962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Semantics: To evaluate an assert statement, evaluate the </a:t>
            </a:r>
            <a:r>
              <a:rPr lang="en-US" dirty="0" err="1" smtClean="0"/>
              <a:t>booleanExpression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the </a:t>
            </a:r>
            <a:r>
              <a:rPr lang="en-US" dirty="0" err="1" smtClean="0"/>
              <a:t>booleanExpression</a:t>
            </a:r>
            <a:r>
              <a:rPr lang="en-US" dirty="0" smtClean="0"/>
              <a:t> evaluates to </a:t>
            </a:r>
            <a:r>
              <a:rPr lang="en-US" b="1" dirty="0" smtClean="0"/>
              <a:t>true</a:t>
            </a:r>
            <a:r>
              <a:rPr lang="en-US" dirty="0" smtClean="0"/>
              <a:t>, do nothing.  If it is false, the assertion fails and an </a:t>
            </a:r>
            <a:r>
              <a:rPr lang="en-US" b="1" dirty="0" err="1" smtClean="0"/>
              <a:t>AssertionException</a:t>
            </a:r>
            <a:r>
              <a:rPr lang="en-US" dirty="0" smtClean="0"/>
              <a:t> thrown.  If there is an optional </a:t>
            </a:r>
            <a:r>
              <a:rPr lang="en-US" dirty="0" err="1" smtClean="0"/>
              <a:t>stringExpression</a:t>
            </a:r>
            <a:r>
              <a:rPr lang="en-US" dirty="0" smtClean="0"/>
              <a:t>, it is evaluated (and converted to a String) and included in the </a:t>
            </a:r>
            <a:r>
              <a:rPr lang="en-US" dirty="0" err="1" smtClean="0"/>
              <a:t>AssertionException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Assertions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39" y="1412660"/>
            <a:ext cx="7173506" cy="57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950972" y="3863529"/>
            <a:ext cx="1371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92175" y="2496967"/>
            <a:ext cx="3503311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Without this, </a:t>
            </a:r>
            <a:r>
              <a:rPr lang="en-US" sz="3200" b="1" dirty="0" smtClean="0"/>
              <a:t>assert</a:t>
            </a:r>
            <a:r>
              <a:rPr lang="en-US" sz="3200" dirty="0" smtClean="0"/>
              <a:t> does nothing!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0555" y="1529442"/>
            <a:ext cx="54675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public class </a:t>
            </a:r>
            <a:r>
              <a:rPr lang="en-US" b="1" dirty="0" err="1" smtClean="0"/>
              <a:t>TestClass</a:t>
            </a:r>
            <a:r>
              <a:rPr lang="en-US" b="1" dirty="0" smtClean="0"/>
              <a:t> {</a:t>
            </a:r>
          </a:p>
          <a:p>
            <a:r>
              <a:rPr lang="en-US" b="1" dirty="0" smtClean="0"/>
              <a:t>   public static double divide(</a:t>
            </a:r>
            <a:r>
              <a:rPr lang="en-US" b="1" dirty="0" err="1" smtClean="0"/>
              <a:t>int</a:t>
            </a:r>
            <a:r>
              <a:rPr lang="en-US" b="1" dirty="0" smtClean="0"/>
              <a:t> a, </a:t>
            </a:r>
            <a:r>
              <a:rPr lang="en-US" b="1" dirty="0" err="1" smtClean="0"/>
              <a:t>int</a:t>
            </a:r>
            <a:r>
              <a:rPr lang="en-US" b="1" dirty="0" smtClean="0"/>
              <a:t> b) {</a:t>
            </a:r>
          </a:p>
          <a:p>
            <a:r>
              <a:rPr lang="en-US" b="1" dirty="0" smtClean="0"/>
              <a:t>       assert b != 0;</a:t>
            </a:r>
          </a:p>
          <a:p>
            <a:r>
              <a:rPr lang="en-US" b="1" dirty="0" smtClean="0"/>
              <a:t>       return (double) a / b;</a:t>
            </a:r>
          </a:p>
          <a:p>
            <a:r>
              <a:rPr lang="en-US" dirty="0" smtClean="0"/>
              <a:t>   }</a:t>
            </a:r>
          </a:p>
          <a:p>
            <a:endParaRPr lang="en-US" dirty="0" smtClean="0"/>
          </a:p>
          <a:p>
            <a:r>
              <a:rPr lang="en-US" b="1" dirty="0" smtClean="0"/>
              <a:t>   public static void main(String[] </a:t>
            </a:r>
            <a:r>
              <a:rPr lang="en-US" b="1" dirty="0" err="1" smtClean="0"/>
              <a:t>args</a:t>
            </a:r>
            <a:r>
              <a:rPr lang="en-US" b="1" dirty="0" smtClean="0"/>
              <a:t>) {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System.</a:t>
            </a:r>
            <a:r>
              <a:rPr lang="en-US" i="1" dirty="0" err="1" smtClean="0"/>
              <a:t>out.println</a:t>
            </a:r>
            <a:r>
              <a:rPr lang="en-US" i="1" dirty="0" smtClean="0"/>
              <a:t> (divide (3, 4));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System.</a:t>
            </a:r>
            <a:r>
              <a:rPr lang="en-US" i="1" dirty="0" err="1" smtClean="0"/>
              <a:t>out.println</a:t>
            </a:r>
            <a:r>
              <a:rPr lang="en-US" i="1" dirty="0" smtClean="0"/>
              <a:t> (divide (3, 0));</a:t>
            </a:r>
          </a:p>
          <a:p>
            <a:r>
              <a:rPr lang="en-US" dirty="0" smtClean="0"/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495800"/>
            <a:ext cx="55385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0.75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Exception in thread "main" </a:t>
            </a:r>
            <a:r>
              <a:rPr lang="en-US" sz="2000" dirty="0" err="1" smtClean="0">
                <a:solidFill>
                  <a:srgbClr val="FF0000"/>
                </a:solidFill>
              </a:rPr>
              <a:t>java.lang.AssertionError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at ps3.TestClass.divide(</a:t>
            </a:r>
            <a:r>
              <a:rPr lang="en-US" sz="2000" u="sng" dirty="0" smtClean="0">
                <a:solidFill>
                  <a:srgbClr val="FF0000"/>
                </a:solidFill>
              </a:rPr>
              <a:t>TestClass.java:6)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at ps3.TestClass.main(</a:t>
            </a:r>
            <a:r>
              <a:rPr lang="en-US" sz="2000" u="sng" dirty="0" smtClean="0">
                <a:solidFill>
                  <a:srgbClr val="FF0000"/>
                </a:solidFill>
              </a:rPr>
              <a:t>TestClass.java:16)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0555" y="1529442"/>
            <a:ext cx="54675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public class </a:t>
            </a:r>
            <a:r>
              <a:rPr lang="en-US" b="1" dirty="0" err="1" smtClean="0"/>
              <a:t>TestClass</a:t>
            </a:r>
            <a:r>
              <a:rPr lang="en-US" b="1" dirty="0" smtClean="0"/>
              <a:t> {</a:t>
            </a:r>
          </a:p>
          <a:p>
            <a:r>
              <a:rPr lang="en-US" b="1" dirty="0" smtClean="0"/>
              <a:t>   public static double divide(</a:t>
            </a:r>
            <a:r>
              <a:rPr lang="en-US" b="1" dirty="0" err="1" smtClean="0"/>
              <a:t>int</a:t>
            </a:r>
            <a:r>
              <a:rPr lang="en-US" b="1" dirty="0" smtClean="0"/>
              <a:t> a, </a:t>
            </a:r>
            <a:r>
              <a:rPr lang="en-US" b="1" dirty="0" err="1" smtClean="0"/>
              <a:t>int</a:t>
            </a:r>
            <a:r>
              <a:rPr lang="en-US" b="1" dirty="0" smtClean="0"/>
              <a:t> b) {</a:t>
            </a:r>
          </a:p>
          <a:p>
            <a:r>
              <a:rPr lang="en-US" b="1" dirty="0" smtClean="0"/>
              <a:t>       assert b != 0 </a:t>
            </a:r>
            <a:r>
              <a:rPr lang="en-US" b="1" dirty="0" smtClean="0">
                <a:solidFill>
                  <a:srgbClr val="7030A0"/>
                </a:solidFill>
              </a:rPr>
              <a:t>: "Division by zero"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       return (double) a / b;</a:t>
            </a:r>
          </a:p>
          <a:p>
            <a:r>
              <a:rPr lang="en-US" dirty="0" smtClean="0"/>
              <a:t>   }</a:t>
            </a:r>
          </a:p>
          <a:p>
            <a:endParaRPr lang="en-US" dirty="0" smtClean="0"/>
          </a:p>
          <a:p>
            <a:r>
              <a:rPr lang="en-US" b="1" dirty="0" smtClean="0"/>
              <a:t>   public static void main(String[] </a:t>
            </a:r>
            <a:r>
              <a:rPr lang="en-US" b="1" dirty="0" err="1" smtClean="0"/>
              <a:t>args</a:t>
            </a:r>
            <a:r>
              <a:rPr lang="en-US" b="1" dirty="0" smtClean="0"/>
              <a:t>) {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System.</a:t>
            </a:r>
            <a:r>
              <a:rPr lang="en-US" i="1" dirty="0" err="1" smtClean="0"/>
              <a:t>out.println</a:t>
            </a:r>
            <a:r>
              <a:rPr lang="en-US" i="1" dirty="0" smtClean="0"/>
              <a:t> (divide (3, 4));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System.</a:t>
            </a:r>
            <a:r>
              <a:rPr lang="en-US" i="1" dirty="0" err="1" smtClean="0"/>
              <a:t>out.println</a:t>
            </a:r>
            <a:r>
              <a:rPr lang="en-US" i="1" dirty="0" smtClean="0"/>
              <a:t> (divide (3, 0));</a:t>
            </a:r>
          </a:p>
          <a:p>
            <a:r>
              <a:rPr lang="en-US" dirty="0" smtClean="0"/>
              <a:t>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9906" y="4707396"/>
            <a:ext cx="7293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0.75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Exception in thread "main" </a:t>
            </a:r>
            <a:r>
              <a:rPr lang="en-US" sz="2000" dirty="0" err="1" smtClean="0">
                <a:solidFill>
                  <a:srgbClr val="FF0000"/>
                </a:solidFill>
              </a:rPr>
              <a:t>java.lang.AssertionError</a:t>
            </a:r>
            <a:r>
              <a:rPr lang="en-US" sz="2000" dirty="0" smtClean="0">
                <a:solidFill>
                  <a:srgbClr val="FF0000"/>
                </a:solidFill>
              </a:rPr>
              <a:t>: Division by zero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at ps3.TestClass.divide(</a:t>
            </a:r>
            <a:r>
              <a:rPr lang="en-US" sz="2000" u="sng" dirty="0" smtClean="0">
                <a:solidFill>
                  <a:srgbClr val="FF0000"/>
                </a:solidFill>
              </a:rPr>
              <a:t>TestClass.java:6)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at ps3.TestClass.main(</a:t>
            </a:r>
            <a:r>
              <a:rPr lang="en-US" sz="2000" u="sng" dirty="0" smtClean="0">
                <a:solidFill>
                  <a:srgbClr val="FF0000"/>
                </a:solidFill>
              </a:rPr>
              <a:t>TestClass.java:16)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Tricky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39293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public static double divide(</a:t>
            </a:r>
            <a:r>
              <a:rPr lang="en-US" b="1" dirty="0" err="1" smtClean="0"/>
              <a:t>int</a:t>
            </a:r>
            <a:r>
              <a:rPr lang="en-US" b="1" dirty="0" smtClean="0"/>
              <a:t> a, </a:t>
            </a:r>
            <a:r>
              <a:rPr lang="en-US" b="1" dirty="0" err="1" smtClean="0"/>
              <a:t>int</a:t>
            </a:r>
            <a:r>
              <a:rPr lang="en-US" b="1" dirty="0" smtClean="0"/>
              <a:t> b) {</a:t>
            </a:r>
          </a:p>
          <a:p>
            <a:r>
              <a:rPr lang="en-US" b="1" dirty="0" smtClean="0"/>
              <a:t>   </a:t>
            </a:r>
            <a:r>
              <a:rPr lang="en-US" b="1" dirty="0" smtClean="0">
                <a:solidFill>
                  <a:srgbClr val="7030A0"/>
                </a:solidFill>
              </a:rPr>
              <a:t>assert b != 0 : </a:t>
            </a:r>
            <a:r>
              <a:rPr lang="en-US" b="1" i="1" dirty="0" smtClean="0">
                <a:solidFill>
                  <a:srgbClr val="7030A0"/>
                </a:solidFill>
              </a:rPr>
              <a:t>divide(a, b);</a:t>
            </a:r>
          </a:p>
          <a:p>
            <a:r>
              <a:rPr lang="en-US" b="1" dirty="0" smtClean="0"/>
              <a:t>   return (double) a / b;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b="1" dirty="0" smtClean="0"/>
              <a:t>public static void main(String[] </a:t>
            </a:r>
            <a:r>
              <a:rPr lang="en-US" b="1" dirty="0" err="1" smtClean="0"/>
              <a:t>args</a:t>
            </a:r>
            <a:r>
              <a:rPr lang="en-US" b="1" dirty="0" smtClean="0"/>
              <a:t>) {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System.</a:t>
            </a:r>
            <a:r>
              <a:rPr lang="en-US" i="1" dirty="0" err="1" smtClean="0"/>
              <a:t>out.println</a:t>
            </a:r>
            <a:r>
              <a:rPr lang="en-US" i="1" dirty="0" smtClean="0"/>
              <a:t> (divide (3, 4));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System.</a:t>
            </a:r>
            <a:r>
              <a:rPr lang="en-US" i="1" dirty="0" err="1" smtClean="0"/>
              <a:t>out.println</a:t>
            </a:r>
            <a:r>
              <a:rPr lang="en-US" i="1" dirty="0" smtClean="0"/>
              <a:t> (divide (3, 0));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0968" y="4168964"/>
            <a:ext cx="546925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Exception in thread "main" </a:t>
            </a:r>
            <a:r>
              <a:rPr lang="en-US" dirty="0" err="1" smtClean="0">
                <a:solidFill>
                  <a:srgbClr val="FF0000"/>
                </a:solidFill>
              </a:rPr>
              <a:t>java.lang.StackOverflowError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	at ps3.TestClass.divide(</a:t>
            </a:r>
            <a:r>
              <a:rPr lang="en-US" u="sng" dirty="0" smtClean="0">
                <a:solidFill>
                  <a:srgbClr val="FF0000"/>
                </a:solidFill>
              </a:rPr>
              <a:t>TestClass.java:6)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at ps3.TestClass.divide(</a:t>
            </a:r>
            <a:r>
              <a:rPr lang="en-US" u="sng" dirty="0" smtClean="0">
                <a:solidFill>
                  <a:srgbClr val="FF0000"/>
                </a:solidFill>
              </a:rPr>
              <a:t>TestClass.java:6)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at ps3.TestClass.divide(</a:t>
            </a:r>
            <a:r>
              <a:rPr lang="en-US" u="sng" dirty="0" smtClean="0">
                <a:solidFill>
                  <a:srgbClr val="FF0000"/>
                </a:solidFill>
              </a:rPr>
              <a:t>TestClass.java:6)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at ps3.TestClass.divide(</a:t>
            </a:r>
            <a:r>
              <a:rPr lang="en-US" u="sng" dirty="0" smtClean="0">
                <a:solidFill>
                  <a:srgbClr val="FF0000"/>
                </a:solidFill>
              </a:rPr>
              <a:t>TestClass.java:6)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at ps3.TestClass.divide(</a:t>
            </a:r>
            <a:r>
              <a:rPr lang="en-US" u="sng" dirty="0" smtClean="0">
                <a:solidFill>
                  <a:srgbClr val="FF0000"/>
                </a:solidFill>
              </a:rPr>
              <a:t>TestClass.java:6)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we use </a:t>
            </a:r>
            <a:r>
              <a:rPr lang="en-US" b="1" dirty="0" smtClean="0">
                <a:solidFill>
                  <a:srgbClr val="7030A0"/>
                </a:solidFill>
              </a:rPr>
              <a:t>assert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1218" y="1617203"/>
            <a:ext cx="414125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public static </a:t>
            </a:r>
            <a:r>
              <a:rPr lang="en-US" dirty="0" err="1" smtClean="0"/>
              <a:t>int</a:t>
            </a:r>
            <a:r>
              <a:rPr lang="en-US" dirty="0" smtClean="0"/>
              <a:t> [] histogram (</a:t>
            </a:r>
            <a:r>
              <a:rPr lang="en-US" dirty="0" err="1" smtClean="0"/>
              <a:t>int</a:t>
            </a:r>
            <a:r>
              <a:rPr lang="en-US" dirty="0" smtClean="0"/>
              <a:t> [] a)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maxval</a:t>
            </a:r>
            <a:r>
              <a:rPr lang="en-US" dirty="0" smtClean="0"/>
              <a:t> = 0;</a:t>
            </a:r>
          </a:p>
          <a:p>
            <a:r>
              <a:rPr lang="en-US" dirty="0" smtClean="0"/>
              <a:t>   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 {</a:t>
            </a:r>
          </a:p>
          <a:p>
            <a:r>
              <a:rPr lang="en-US" dirty="0" smtClean="0"/>
              <a:t>      if (a[</a:t>
            </a:r>
            <a:r>
              <a:rPr lang="en-US" dirty="0" err="1" smtClean="0"/>
              <a:t>i</a:t>
            </a:r>
            <a:r>
              <a:rPr lang="en-US" dirty="0" smtClean="0"/>
              <a:t>] &gt; </a:t>
            </a:r>
            <a:r>
              <a:rPr lang="en-US" dirty="0" err="1" smtClean="0"/>
              <a:t>maxval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         </a:t>
            </a:r>
            <a:r>
              <a:rPr lang="en-US" dirty="0" err="1" smtClean="0"/>
              <a:t>maxval</a:t>
            </a:r>
            <a:r>
              <a:rPr lang="en-US" dirty="0" smtClean="0"/>
              <a:t> = a[</a:t>
            </a:r>
            <a:r>
              <a:rPr lang="en-US" dirty="0" err="1" smtClean="0"/>
              <a:t>i</a:t>
            </a:r>
            <a:r>
              <a:rPr lang="en-US" dirty="0" smtClean="0"/>
              <a:t>];</a:t>
            </a:r>
          </a:p>
          <a:p>
            <a:r>
              <a:rPr lang="en-US" dirty="0" smtClean="0"/>
              <a:t>      }</a:t>
            </a:r>
          </a:p>
          <a:p>
            <a:r>
              <a:rPr lang="en-US" dirty="0" smtClean="0"/>
              <a:t>   }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histo</a:t>
            </a:r>
            <a:r>
              <a:rPr lang="en-US" dirty="0" smtClean="0"/>
              <a:t> [] = new </a:t>
            </a:r>
            <a:r>
              <a:rPr lang="en-US" dirty="0" err="1" smtClean="0"/>
              <a:t>int</a:t>
            </a:r>
            <a:r>
              <a:rPr lang="en-US" dirty="0" smtClean="0"/>
              <a:t> [</a:t>
            </a:r>
            <a:r>
              <a:rPr lang="en-US" dirty="0" err="1" smtClean="0"/>
              <a:t>maxval</a:t>
            </a:r>
            <a:r>
              <a:rPr lang="en-US" dirty="0" smtClean="0"/>
              <a:t> + 1];</a:t>
            </a:r>
          </a:p>
          <a:p>
            <a:r>
              <a:rPr lang="en-US" dirty="0" smtClean="0"/>
              <a:t>   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 {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histo</a:t>
            </a:r>
            <a:r>
              <a:rPr lang="en-US" dirty="0" smtClean="0"/>
              <a:t>[a[</a:t>
            </a:r>
            <a:r>
              <a:rPr lang="en-US" dirty="0" err="1" smtClean="0"/>
              <a:t>i</a:t>
            </a:r>
            <a:r>
              <a:rPr lang="en-US" dirty="0" smtClean="0"/>
              <a:t>]]++;</a:t>
            </a:r>
          </a:p>
          <a:p>
            <a:r>
              <a:rPr lang="en-US" dirty="0" smtClean="0"/>
              <a:t>   }</a:t>
            </a:r>
          </a:p>
          <a:p>
            <a:r>
              <a:rPr lang="en-US" dirty="0" smtClean="0"/>
              <a:t>   return </a:t>
            </a:r>
            <a:r>
              <a:rPr lang="en-US" dirty="0" err="1" smtClean="0"/>
              <a:t>histo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93435" y="1988757"/>
            <a:ext cx="3725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To give useful debugging information </a:t>
            </a:r>
            <a:r>
              <a:rPr lang="en-US" sz="2400" b="1" dirty="0" smtClean="0"/>
              <a:t>when a REQUIRES precondition</a:t>
            </a:r>
            <a:r>
              <a:rPr lang="en-US" sz="2400" dirty="0" smtClean="0"/>
              <a:t> is violated.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To </a:t>
            </a:r>
            <a:r>
              <a:rPr lang="en-US" sz="2400" b="1" dirty="0" smtClean="0"/>
              <a:t>check assumptions</a:t>
            </a:r>
            <a:r>
              <a:rPr lang="en-US" sz="2400" dirty="0" smtClean="0"/>
              <a:t> on which our code relies.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90416" y="4561294"/>
            <a:ext cx="367260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Judicious use of asserts:</a:t>
            </a:r>
          </a:p>
          <a:p>
            <a:r>
              <a:rPr lang="en-US" sz="2000" dirty="0" smtClean="0"/>
              <a:t>   </a:t>
            </a:r>
            <a:r>
              <a:rPr lang="en-US" sz="2000" b="1" dirty="0" smtClean="0"/>
              <a:t>saves debugging time</a:t>
            </a:r>
          </a:p>
          <a:p>
            <a:r>
              <a:rPr lang="en-US" sz="2000" dirty="0" smtClean="0"/>
              <a:t>   </a:t>
            </a:r>
            <a:r>
              <a:rPr lang="en-US" sz="2000" b="1" dirty="0" smtClean="0"/>
              <a:t>provides useful documentation</a:t>
            </a:r>
          </a:p>
          <a:p>
            <a:r>
              <a:rPr lang="en-US" sz="2000" dirty="0" smtClean="0"/>
              <a:t>   </a:t>
            </a:r>
            <a:r>
              <a:rPr lang="en-US" sz="2000" b="1" dirty="0" smtClean="0"/>
              <a:t>increases confidence </a:t>
            </a:r>
            <a:r>
              <a:rPr lang="en-US" sz="2000" dirty="0" smtClean="0"/>
              <a:t>in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Recap Validation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Hopelessness of both testing and analysis!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Defensive Programming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8609" y="466701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001" y="4294908"/>
            <a:ext cx="5715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assertions?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8515" y="6214478"/>
            <a:ext cx="67740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About 5% of the statements in a good Java program should be asserts!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24356" t="21772" r="7558" b="4720"/>
          <a:stretch>
            <a:fillRect/>
          </a:stretch>
        </p:blipFill>
        <p:spPr bwMode="auto">
          <a:xfrm>
            <a:off x="813883" y="295744"/>
            <a:ext cx="7252778" cy="552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8998" y="625973"/>
            <a:ext cx="59851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Gunnar Kudrjavets, Nachiappan Nagappan, Thomas Ball.  </a:t>
            </a:r>
            <a:r>
              <a:rPr lang="en-US" b="1" dirty="0" smtClean="0"/>
              <a:t>Assessing the Relationship between Software Assertions and Code Quality: An Empirical Investigation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http://research.microsoft.com/pubs/70290/tr-2006-54.pdf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0800" y="2209800"/>
            <a:ext cx="3810000" cy="858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11927" y="2558682"/>
            <a:ext cx="3810000" cy="116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79711" y="5800017"/>
            <a:ext cx="366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assertions per 1000 lines of code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4908918" y="5670917"/>
            <a:ext cx="502542" cy="4282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big-P101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260" cy="6856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03011" y="1546671"/>
            <a:ext cx="2917273" cy="830997"/>
          </a:xfrm>
          <a:prstGeom prst="rect">
            <a:avLst/>
          </a:prstGeom>
          <a:solidFill>
            <a:srgbClr val="C0C0C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Exceptions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Violating Requires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C/C++: can lead to anything</a:t>
            </a:r>
          </a:p>
          <a:p>
            <a:pPr lvl="1"/>
            <a:r>
              <a:rPr lang="en-US"/>
              <a:t>Machine crash</a:t>
            </a:r>
          </a:p>
          <a:p>
            <a:pPr lvl="1"/>
            <a:r>
              <a:rPr lang="en-US"/>
              <a:t>Security compromise</a:t>
            </a:r>
          </a:p>
          <a:p>
            <a:pPr lvl="1"/>
            <a:r>
              <a:rPr lang="en-US"/>
              <a:t>Strange results</a:t>
            </a:r>
          </a:p>
          <a:p>
            <a:r>
              <a:rPr lang="en-US"/>
              <a:t>In Java: </a:t>
            </a:r>
            <a:r>
              <a:rPr lang="en-US" i="1"/>
              <a:t>often</a:t>
            </a:r>
            <a:r>
              <a:rPr lang="en-US"/>
              <a:t> leads to runtime exception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116" y="4785486"/>
            <a:ext cx="6062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When an assert fails, it generates an Exception.</a:t>
            </a:r>
          </a:p>
          <a:p>
            <a:r>
              <a:rPr lang="en-US" sz="2400" dirty="0" smtClean="0"/>
              <a:t>Other failures also generate Exceptions.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 </a:t>
            </a:r>
            <a:r>
              <a:rPr lang="en-US" sz="3600" b="1" dirty="0" smtClean="0"/>
              <a:t>Exceptions</a:t>
            </a:r>
            <a:r>
              <a:rPr lang="en-US" sz="3600" dirty="0" smtClean="0"/>
              <a:t> to </a:t>
            </a:r>
            <a:r>
              <a:rPr lang="en-US" sz="3600" b="1" dirty="0" smtClean="0"/>
              <a:t>Remove Preconditions</a:t>
            </a:r>
            <a:endParaRPr lang="en-US" sz="36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77625" y="1146275"/>
            <a:ext cx="8403336" cy="21567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dirty="0"/>
              <a:t>public static </a:t>
            </a:r>
            <a:r>
              <a:rPr lang="en-US" dirty="0" err="1"/>
              <a:t>int</a:t>
            </a:r>
            <a:r>
              <a:rPr lang="en-US" dirty="0"/>
              <a:t> biggest (</a:t>
            </a:r>
            <a:r>
              <a:rPr lang="en-US" dirty="0" err="1"/>
              <a:t>int</a:t>
            </a:r>
            <a:r>
              <a:rPr lang="en-US" dirty="0"/>
              <a:t> [ ] a)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dirty="0"/>
              <a:t>   // REQUIRES: </a:t>
            </a:r>
            <a:r>
              <a:rPr lang="en-US" dirty="0" smtClean="0"/>
              <a:t>a has at least one element</a:t>
            </a:r>
            <a:endParaRPr lang="en-US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dirty="0"/>
              <a:t>	// EFFECTS: </a:t>
            </a:r>
            <a:r>
              <a:rPr lang="en-US" dirty="0" smtClean="0"/>
              <a:t>Returns </a:t>
            </a:r>
            <a:r>
              <a:rPr lang="en-US" dirty="0"/>
              <a:t>the value biggest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dirty="0"/>
              <a:t>	//     element of 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810000" y="3261533"/>
            <a:ext cx="381000" cy="451485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FF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6670" y="3800050"/>
            <a:ext cx="8462834" cy="2676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static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biggest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 ] 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throws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NoElementException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// REQUIRES: true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// EFFECTS: If a has at least one element,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eturns the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     //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biggest element of a.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Otherwise, throws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     //    </a:t>
            </a:r>
            <a:r>
              <a:rPr lang="en-US" sz="2800" dirty="0" err="1" smtClean="0"/>
              <a:t>NoElementException</a:t>
            </a:r>
            <a:r>
              <a:rPr lang="en-US" sz="2800" dirty="0" smtClean="0"/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Biggest with Requires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2739" y="1463670"/>
            <a:ext cx="8403336" cy="21567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public static </a:t>
            </a:r>
            <a:r>
              <a:rPr lang="en-US" sz="2400" dirty="0" err="1"/>
              <a:t>int</a:t>
            </a:r>
            <a:r>
              <a:rPr lang="en-US" sz="2400" dirty="0"/>
              <a:t> biggest (</a:t>
            </a:r>
            <a:r>
              <a:rPr lang="en-US" sz="2400" dirty="0" err="1"/>
              <a:t>int</a:t>
            </a:r>
            <a:r>
              <a:rPr lang="en-US" sz="2400" dirty="0"/>
              <a:t> [ ] a)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   // REQUIRES: </a:t>
            </a:r>
            <a:r>
              <a:rPr lang="en-US" sz="2400" dirty="0" smtClean="0"/>
              <a:t>a has at least one element</a:t>
            </a:r>
            <a:endParaRPr lang="en-US" sz="24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	// EFFECTS: </a:t>
            </a:r>
            <a:r>
              <a:rPr lang="en-US" sz="2400" dirty="0" smtClean="0"/>
              <a:t>Returns </a:t>
            </a:r>
            <a:r>
              <a:rPr lang="en-US" sz="2400" dirty="0"/>
              <a:t>the value biggest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/>
              <a:t>	//     element of a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70555" y="35114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public static void main(String[] </a:t>
            </a:r>
            <a:r>
              <a:rPr lang="en-US" b="1" dirty="0" err="1" smtClean="0"/>
              <a:t>args</a:t>
            </a:r>
            <a:r>
              <a:rPr lang="en-US" b="1" dirty="0" smtClean="0"/>
              <a:t>) {</a:t>
            </a:r>
          </a:p>
          <a:p>
            <a:r>
              <a:rPr lang="en-US" b="1" dirty="0" smtClean="0"/>
              <a:t>   </a:t>
            </a:r>
            <a:r>
              <a:rPr lang="en-US" b="1" dirty="0" err="1" smtClean="0"/>
              <a:t>int</a:t>
            </a:r>
            <a:r>
              <a:rPr lang="en-US" b="1" dirty="0" smtClean="0"/>
              <a:t> [] x = new </a:t>
            </a:r>
            <a:r>
              <a:rPr lang="en-US" b="1" dirty="0" err="1" smtClean="0"/>
              <a:t>int</a:t>
            </a:r>
            <a:r>
              <a:rPr lang="en-US" b="1" dirty="0" smtClean="0"/>
              <a:t> [0];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System.out.println</a:t>
            </a:r>
            <a:r>
              <a:rPr lang="en-US" dirty="0" smtClean="0"/>
              <a:t> ("Biggest: " + biggest(x));</a:t>
            </a:r>
          </a:p>
          <a:p>
            <a:r>
              <a:rPr lang="en-US" dirty="0" smtClean="0"/>
              <a:t>   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33101" y="4854119"/>
            <a:ext cx="5852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Exception in thread "main" </a:t>
            </a:r>
            <a:r>
              <a:rPr lang="en-US" dirty="0" err="1" smtClean="0">
                <a:solidFill>
                  <a:srgbClr val="FF0000"/>
                </a:solidFill>
              </a:rPr>
              <a:t>java.lang.ArrayIndexOutOfBoundsException</a:t>
            </a:r>
            <a:r>
              <a:rPr lang="en-US" dirty="0" smtClean="0">
                <a:solidFill>
                  <a:srgbClr val="FF0000"/>
                </a:solidFill>
              </a:rPr>
              <a:t>: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at ps3.TestClass.biggest(</a:t>
            </a:r>
            <a:r>
              <a:rPr lang="en-US" u="sng" dirty="0" smtClean="0">
                <a:solidFill>
                  <a:srgbClr val="FF0000"/>
                </a:solidFill>
              </a:rPr>
              <a:t>TestClass.java:6)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at ps3.TestClass.main(</a:t>
            </a:r>
            <a:r>
              <a:rPr lang="en-US" u="sng" dirty="0" smtClean="0">
                <a:solidFill>
                  <a:srgbClr val="FF0000"/>
                </a:solidFill>
              </a:rPr>
              <a:t>TestClass.java:37)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5897" y="1433812"/>
            <a:ext cx="4568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public static </a:t>
            </a:r>
            <a:r>
              <a:rPr lang="en-US" sz="2400" dirty="0" err="1" smtClean="0"/>
              <a:t>int</a:t>
            </a:r>
            <a:r>
              <a:rPr lang="en-US" sz="2400" dirty="0" smtClean="0"/>
              <a:t> biggest (</a:t>
            </a:r>
            <a:r>
              <a:rPr lang="en-US" sz="2400" dirty="0" err="1" smtClean="0"/>
              <a:t>int</a:t>
            </a:r>
            <a:r>
              <a:rPr lang="en-US" sz="2400" dirty="0" smtClean="0"/>
              <a:t> [] a) {</a:t>
            </a:r>
          </a:p>
          <a:p>
            <a:r>
              <a:rPr lang="en-US" sz="2400" dirty="0" smtClean="0"/>
              <a:t>   </a:t>
            </a:r>
            <a:r>
              <a:rPr lang="en-US" sz="2400" dirty="0" err="1" smtClean="0"/>
              <a:t>int</a:t>
            </a:r>
            <a:r>
              <a:rPr lang="en-US" sz="2400" dirty="0" smtClean="0"/>
              <a:t> res = a[0];</a:t>
            </a:r>
          </a:p>
          <a:p>
            <a:r>
              <a:rPr lang="en-US" sz="2400" dirty="0" smtClean="0"/>
              <a:t>   for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= 1; </a:t>
            </a:r>
            <a:r>
              <a:rPr lang="en-US" sz="2400" dirty="0" err="1" smtClean="0"/>
              <a:t>i</a:t>
            </a:r>
            <a:r>
              <a:rPr lang="en-US" sz="2400" dirty="0" smtClean="0"/>
              <a:t> &lt; </a:t>
            </a:r>
            <a:r>
              <a:rPr lang="en-US" sz="2400" dirty="0" err="1" smtClean="0"/>
              <a:t>a.length</a:t>
            </a:r>
            <a:r>
              <a:rPr lang="en-US" sz="2400" dirty="0" smtClean="0"/>
              <a:t>; </a:t>
            </a:r>
            <a:r>
              <a:rPr lang="en-US" sz="2400" dirty="0" err="1" smtClean="0"/>
              <a:t>i</a:t>
            </a:r>
            <a:r>
              <a:rPr lang="en-US" sz="2400" dirty="0" smtClean="0"/>
              <a:t>++) {</a:t>
            </a:r>
          </a:p>
          <a:p>
            <a:r>
              <a:rPr lang="en-US" sz="2400" dirty="0" smtClean="0"/>
              <a:t>       if (a[</a:t>
            </a:r>
            <a:r>
              <a:rPr lang="en-US" sz="2400" dirty="0" err="1" smtClean="0"/>
              <a:t>i</a:t>
            </a:r>
            <a:r>
              <a:rPr lang="en-US" sz="2400" dirty="0" smtClean="0"/>
              <a:t>] &gt; res) res = a[</a:t>
            </a:r>
            <a:r>
              <a:rPr lang="en-US" sz="2400" dirty="0" err="1" smtClean="0"/>
              <a:t>i</a:t>
            </a:r>
            <a:r>
              <a:rPr lang="en-US" sz="2400" dirty="0" smtClean="0"/>
              <a:t>];</a:t>
            </a:r>
          </a:p>
          <a:p>
            <a:r>
              <a:rPr lang="en-US" sz="2400" dirty="0" smtClean="0"/>
              <a:t>   }</a:t>
            </a:r>
          </a:p>
          <a:p>
            <a:r>
              <a:rPr lang="en-US" sz="2400" dirty="0" smtClean="0"/>
              <a:t>   return res;		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50166" y="4340241"/>
            <a:ext cx="5852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Exception in thread "main" </a:t>
            </a:r>
            <a:r>
              <a:rPr lang="en-US" dirty="0" err="1" smtClean="0">
                <a:solidFill>
                  <a:srgbClr val="FF0000"/>
                </a:solidFill>
              </a:rPr>
              <a:t>java.lang.ArrayIndexOutOfBoundsException</a:t>
            </a:r>
            <a:r>
              <a:rPr lang="en-US" dirty="0" smtClean="0">
                <a:solidFill>
                  <a:srgbClr val="FF0000"/>
                </a:solidFill>
              </a:rPr>
              <a:t>: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at ps3.TestClass.biggest(</a:t>
            </a:r>
            <a:r>
              <a:rPr lang="en-US" u="sng" dirty="0" smtClean="0">
                <a:solidFill>
                  <a:srgbClr val="FF0000"/>
                </a:solidFill>
              </a:rPr>
              <a:t>TestClass.java:6)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at ps3.TestClass.main(</a:t>
            </a:r>
            <a:r>
              <a:rPr lang="en-US" u="sng" dirty="0" smtClean="0">
                <a:solidFill>
                  <a:srgbClr val="FF0000"/>
                </a:solidFill>
              </a:rPr>
              <a:t>TestClass.java:37)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8882" y="2691427"/>
            <a:ext cx="4568222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public static </a:t>
            </a:r>
            <a:r>
              <a:rPr lang="en-US" sz="2400" dirty="0" err="1" smtClean="0"/>
              <a:t>int</a:t>
            </a:r>
            <a:r>
              <a:rPr lang="en-US" sz="2400" dirty="0" smtClean="0"/>
              <a:t> biggest (</a:t>
            </a:r>
            <a:r>
              <a:rPr lang="en-US" sz="2400" dirty="0" err="1" smtClean="0"/>
              <a:t>int</a:t>
            </a:r>
            <a:r>
              <a:rPr lang="en-US" sz="2400" dirty="0" smtClean="0"/>
              <a:t> [] a) {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   assert a != null &amp;&amp; </a:t>
            </a:r>
            <a:r>
              <a:rPr lang="en-US" sz="2400" b="1" dirty="0" err="1" smtClean="0">
                <a:solidFill>
                  <a:srgbClr val="7030A0"/>
                </a:solidFill>
              </a:rPr>
              <a:t>a.length</a:t>
            </a:r>
            <a:r>
              <a:rPr lang="en-US" sz="2400" b="1" dirty="0" smtClean="0">
                <a:solidFill>
                  <a:srgbClr val="7030A0"/>
                </a:solidFill>
              </a:rPr>
              <a:t> &gt; 0;</a:t>
            </a:r>
          </a:p>
          <a:p>
            <a:r>
              <a:rPr lang="en-US" sz="2400" dirty="0" smtClean="0"/>
              <a:t>   </a:t>
            </a:r>
            <a:r>
              <a:rPr lang="en-US" sz="2400" dirty="0" err="1" smtClean="0"/>
              <a:t>int</a:t>
            </a:r>
            <a:r>
              <a:rPr lang="en-US" sz="2400" dirty="0" smtClean="0"/>
              <a:t> res = a[0];</a:t>
            </a:r>
          </a:p>
          <a:p>
            <a:r>
              <a:rPr lang="en-US" sz="2400" dirty="0" smtClean="0"/>
              <a:t>   for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= 1; </a:t>
            </a:r>
            <a:r>
              <a:rPr lang="en-US" sz="2400" dirty="0" err="1" smtClean="0"/>
              <a:t>i</a:t>
            </a:r>
            <a:r>
              <a:rPr lang="en-US" sz="2400" dirty="0" smtClean="0"/>
              <a:t> &lt; </a:t>
            </a:r>
            <a:r>
              <a:rPr lang="en-US" sz="2400" dirty="0" err="1" smtClean="0"/>
              <a:t>a.length</a:t>
            </a:r>
            <a:r>
              <a:rPr lang="en-US" sz="2400" dirty="0" smtClean="0"/>
              <a:t>; </a:t>
            </a:r>
            <a:r>
              <a:rPr lang="en-US" sz="2400" dirty="0" err="1" smtClean="0"/>
              <a:t>i</a:t>
            </a:r>
            <a:r>
              <a:rPr lang="en-US" sz="2400" dirty="0" smtClean="0"/>
              <a:t>++) {</a:t>
            </a:r>
          </a:p>
          <a:p>
            <a:r>
              <a:rPr lang="en-US" sz="2400" dirty="0" smtClean="0"/>
              <a:t>       if (a[</a:t>
            </a:r>
            <a:r>
              <a:rPr lang="en-US" sz="2400" dirty="0" err="1" smtClean="0"/>
              <a:t>i</a:t>
            </a:r>
            <a:r>
              <a:rPr lang="en-US" sz="2400" dirty="0" smtClean="0"/>
              <a:t>] &gt; res) res = a[</a:t>
            </a:r>
            <a:r>
              <a:rPr lang="en-US" sz="2400" dirty="0" err="1" smtClean="0"/>
              <a:t>i</a:t>
            </a:r>
            <a:r>
              <a:rPr lang="en-US" sz="2400" dirty="0" smtClean="0"/>
              <a:t>];</a:t>
            </a:r>
          </a:p>
          <a:p>
            <a:r>
              <a:rPr lang="en-US" sz="2400" dirty="0" smtClean="0"/>
              <a:t>   }</a:t>
            </a:r>
          </a:p>
          <a:p>
            <a:r>
              <a:rPr lang="en-US" sz="2400" dirty="0" smtClean="0"/>
              <a:t>   return res;		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493819" y="5730734"/>
            <a:ext cx="6525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Exception in thread "main" </a:t>
            </a:r>
            <a:r>
              <a:rPr lang="en-US" b="1" dirty="0" err="1" smtClean="0">
                <a:solidFill>
                  <a:srgbClr val="FF0000"/>
                </a:solidFill>
              </a:rPr>
              <a:t>java.lang.AssertionError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	at ps3.TestClass.biggest(</a:t>
            </a:r>
            <a:r>
              <a:rPr lang="en-US" u="sng" dirty="0" smtClean="0">
                <a:solidFill>
                  <a:srgbClr val="FF0000"/>
                </a:solidFill>
              </a:rPr>
              <a:t>TestClass.java:9)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at ps3.TestClass.main(</a:t>
            </a:r>
            <a:r>
              <a:rPr lang="en-US" u="sng" dirty="0" smtClean="0">
                <a:solidFill>
                  <a:srgbClr val="FF0000"/>
                </a:solidFill>
              </a:rPr>
              <a:t>TestClass.java:46)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Biggest with Exception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656" y="1427145"/>
            <a:ext cx="8462834" cy="2676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static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biggest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 ] 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throws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NoElementException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// REQUIRES: true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// EFFECTS: If a has at least one element,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eturns the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     //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biggest element of a.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Otherwise, throws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     //    </a:t>
            </a:r>
            <a:r>
              <a:rPr lang="en-US" sz="2800" dirty="0" err="1" smtClean="0"/>
              <a:t>NoElementException</a:t>
            </a:r>
            <a:r>
              <a:rPr lang="en-US" sz="2800" dirty="0" smtClean="0"/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419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public static void main(String[] </a:t>
            </a:r>
            <a:r>
              <a:rPr lang="en-US" b="1" dirty="0" err="1" smtClean="0"/>
              <a:t>args</a:t>
            </a:r>
            <a:r>
              <a:rPr lang="en-US" b="1" dirty="0" smtClean="0"/>
              <a:t>) {</a:t>
            </a:r>
          </a:p>
          <a:p>
            <a:r>
              <a:rPr lang="en-US" b="1" dirty="0" smtClean="0"/>
              <a:t>   </a:t>
            </a:r>
            <a:r>
              <a:rPr lang="en-US" b="1" dirty="0" err="1" smtClean="0"/>
              <a:t>int</a:t>
            </a:r>
            <a:r>
              <a:rPr lang="en-US" b="1" dirty="0" smtClean="0"/>
              <a:t> [] x = new </a:t>
            </a:r>
            <a:r>
              <a:rPr lang="en-US" b="1" dirty="0" err="1" smtClean="0"/>
              <a:t>int</a:t>
            </a:r>
            <a:r>
              <a:rPr lang="en-US" b="1" dirty="0" smtClean="0"/>
              <a:t> [0];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System.out.println</a:t>
            </a:r>
            <a:r>
              <a:rPr lang="en-US" dirty="0" smtClean="0"/>
              <a:t> ("Biggest: " + biggest(x));</a:t>
            </a:r>
          </a:p>
          <a:p>
            <a:r>
              <a:rPr lang="en-US" dirty="0" smtClean="0"/>
              <a:t>   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7062" y="5486400"/>
            <a:ext cx="7572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TestClass.java:line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41  Unhandled exception type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NoElementException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5837" y="5921568"/>
            <a:ext cx="576273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This is a </a:t>
            </a:r>
            <a:r>
              <a:rPr lang="en-US" b="1" dirty="0" smtClean="0"/>
              <a:t>compile</a:t>
            </a:r>
            <a:r>
              <a:rPr lang="en-US" dirty="0" smtClean="0"/>
              <a:t>-time error: you cannot even run this code.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Exceptions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656" y="1427145"/>
            <a:ext cx="8462834" cy="2676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static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biggest (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 ] a)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throws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NoElementException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// EFFECTS: If a has at least one element,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eturns the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//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biggest element of a.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Otherwise, throws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//    </a:t>
            </a:r>
            <a:r>
              <a:rPr lang="en-US" dirty="0" err="1" smtClean="0"/>
              <a:t>NoElementException</a:t>
            </a:r>
            <a:r>
              <a:rPr lang="en-US" dirty="0" smtClean="0"/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57" y="3844089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try {</a:t>
            </a:r>
          </a:p>
          <a:p>
            <a:r>
              <a:rPr lang="en-US" sz="2800" dirty="0" smtClean="0"/>
              <a:t>    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 ("Biggest: " + biggest(x));</a:t>
            </a:r>
          </a:p>
          <a:p>
            <a:r>
              <a:rPr lang="en-US" sz="2800" b="1" dirty="0" smtClean="0"/>
              <a:t>}</a:t>
            </a:r>
            <a:r>
              <a:rPr lang="en-US" sz="2800" dirty="0" smtClean="0"/>
              <a:t> </a:t>
            </a:r>
            <a:r>
              <a:rPr lang="en-US" sz="2800" b="1" dirty="0" smtClean="0"/>
              <a:t>catch (</a:t>
            </a:r>
            <a:r>
              <a:rPr lang="en-US" sz="2800" b="1" dirty="0" err="1" smtClean="0"/>
              <a:t>NoElementException</a:t>
            </a:r>
            <a:r>
              <a:rPr lang="en-US" sz="2800" b="1" dirty="0" smtClean="0"/>
              <a:t> e) {</a:t>
            </a:r>
          </a:p>
          <a:p>
            <a:r>
              <a:rPr lang="en-US" sz="2800" dirty="0" smtClean="0"/>
              <a:t>    </a:t>
            </a:r>
            <a:r>
              <a:rPr lang="en-US" sz="2800" dirty="0" err="1" smtClean="0"/>
              <a:t>System.err.println</a:t>
            </a:r>
            <a:r>
              <a:rPr lang="en-US" sz="2800" dirty="0" smtClean="0"/>
              <a:t> ("No element exception: " + e);</a:t>
            </a:r>
          </a:p>
          <a:p>
            <a:r>
              <a:rPr lang="en-US" sz="2800" b="1" dirty="0" smtClean="0"/>
              <a:t>}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3524469" y="2454774"/>
            <a:ext cx="478070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Statement</a:t>
            </a:r>
            <a:r>
              <a:rPr lang="en-US" dirty="0" smtClean="0"/>
              <a:t> ::= </a:t>
            </a:r>
            <a:r>
              <a:rPr lang="en-US" i="1" dirty="0" err="1" smtClean="0"/>
              <a:t>CatchStatement</a:t>
            </a:r>
            <a:endParaRPr lang="en-US" i="1" dirty="0" smtClean="0"/>
          </a:p>
          <a:p>
            <a:r>
              <a:rPr lang="en-US" i="1" dirty="0" err="1" smtClean="0"/>
              <a:t>CatchStatement</a:t>
            </a:r>
            <a:r>
              <a:rPr lang="en-US" i="1" dirty="0" smtClean="0"/>
              <a:t> </a:t>
            </a:r>
            <a:r>
              <a:rPr lang="en-US" dirty="0" smtClean="0"/>
              <a:t>::= </a:t>
            </a:r>
            <a:r>
              <a:rPr lang="en-US" b="1" dirty="0" smtClean="0"/>
              <a:t>try </a:t>
            </a:r>
            <a:r>
              <a:rPr lang="en-US" i="1" dirty="0" smtClean="0"/>
              <a:t>Block</a:t>
            </a:r>
            <a:r>
              <a:rPr lang="en-US" b="1" i="1" dirty="0" smtClean="0"/>
              <a:t> </a:t>
            </a:r>
            <a:r>
              <a:rPr lang="en-US" i="1" dirty="0" smtClean="0"/>
              <a:t>Handler</a:t>
            </a:r>
            <a:r>
              <a:rPr lang="en-US" b="1" dirty="0" smtClean="0"/>
              <a:t>* </a:t>
            </a:r>
            <a:r>
              <a:rPr lang="en-US" i="1" dirty="0" err="1" smtClean="0"/>
              <a:t>OptFinally</a:t>
            </a:r>
            <a:endParaRPr lang="en-US" b="1" i="1" dirty="0" smtClean="0"/>
          </a:p>
          <a:p>
            <a:r>
              <a:rPr lang="en-US" i="1" dirty="0" smtClean="0"/>
              <a:t>Handler </a:t>
            </a:r>
            <a:r>
              <a:rPr lang="en-US" dirty="0" smtClean="0"/>
              <a:t>::= </a:t>
            </a:r>
            <a:r>
              <a:rPr lang="en-US" b="1" dirty="0" smtClean="0"/>
              <a:t>catch (</a:t>
            </a:r>
            <a:r>
              <a:rPr lang="en-US" i="1" dirty="0" err="1" smtClean="0"/>
              <a:t>ExceptionType</a:t>
            </a:r>
            <a:r>
              <a:rPr lang="en-US" b="1" i="1" dirty="0" smtClean="0"/>
              <a:t> </a:t>
            </a:r>
            <a:r>
              <a:rPr lang="en-US" i="1" dirty="0" err="1" smtClean="0"/>
              <a:t>Var</a:t>
            </a:r>
            <a:r>
              <a:rPr lang="en-US" b="1" dirty="0" smtClean="0"/>
              <a:t>) </a:t>
            </a:r>
            <a:r>
              <a:rPr lang="en-US" i="1" dirty="0" smtClean="0"/>
              <a:t>Block</a:t>
            </a:r>
          </a:p>
          <a:p>
            <a:r>
              <a:rPr lang="en-US" i="1" dirty="0" err="1" smtClean="0"/>
              <a:t>OptFinally</a:t>
            </a:r>
            <a:r>
              <a:rPr lang="en-US" i="1" dirty="0" smtClean="0"/>
              <a:t> </a:t>
            </a:r>
            <a:r>
              <a:rPr lang="en-US" dirty="0" smtClean="0"/>
              <a:t>::= </a:t>
            </a:r>
            <a:r>
              <a:rPr lang="en-US" b="1" dirty="0" smtClean="0"/>
              <a:t>finally </a:t>
            </a:r>
            <a:r>
              <a:rPr lang="en-US" i="1" dirty="0" smtClean="0"/>
              <a:t>Block </a:t>
            </a:r>
            <a:r>
              <a:rPr lang="en-US" dirty="0" smtClean="0"/>
              <a:t>| </a:t>
            </a:r>
            <a:r>
              <a:rPr lang="en-US" dirty="0" smtClean="0">
                <a:sym typeface="Symbol"/>
              </a:rPr>
              <a:t></a:t>
            </a:r>
          </a:p>
          <a:p>
            <a:r>
              <a:rPr lang="en-US" i="1" dirty="0" smtClean="0">
                <a:sym typeface="Symbol"/>
              </a:rPr>
              <a:t>Block </a:t>
            </a:r>
            <a:r>
              <a:rPr lang="en-US" dirty="0" smtClean="0">
                <a:sym typeface="Symbol"/>
              </a:rPr>
              <a:t>::= </a:t>
            </a:r>
            <a:r>
              <a:rPr lang="en-US" b="1" dirty="0" smtClean="0">
                <a:sym typeface="Symbol"/>
              </a:rPr>
              <a:t>{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Statement* </a:t>
            </a:r>
            <a:r>
              <a:rPr lang="en-US" b="1" dirty="0" smtClean="0">
                <a:sym typeface="Symbol"/>
              </a:rPr>
              <a:t>}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325438"/>
            <a:ext cx="8428037" cy="1143000"/>
          </a:xfrm>
        </p:spPr>
        <p:txBody>
          <a:bodyPr/>
          <a:lstStyle/>
          <a:p>
            <a:r>
              <a:rPr lang="en-US" sz="3600"/>
              <a:t>Throwing Exceptions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09700"/>
            <a:ext cx="8248650" cy="39084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latin typeface="Tahoma" pitchFamily="34" charset="0"/>
              </a:rPr>
              <a:t>   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4690462" y="5814892"/>
            <a:ext cx="4008213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What </a:t>
            </a:r>
            <a:r>
              <a:rPr lang="en-US" sz="2400" dirty="0" smtClean="0"/>
              <a:t>is </a:t>
            </a:r>
            <a:r>
              <a:rPr lang="en-US" sz="2400" b="1" dirty="0" err="1" smtClean="0"/>
              <a:t>NoElementException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76303" y="1406733"/>
            <a:ext cx="81450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public static </a:t>
            </a:r>
            <a:r>
              <a:rPr lang="en-US" sz="2400" dirty="0" err="1" smtClean="0"/>
              <a:t>int</a:t>
            </a:r>
            <a:r>
              <a:rPr lang="en-US" sz="2400" dirty="0" smtClean="0"/>
              <a:t> biggest (</a:t>
            </a:r>
            <a:r>
              <a:rPr lang="en-US" sz="2400" dirty="0" err="1" smtClean="0"/>
              <a:t>int</a:t>
            </a:r>
            <a:r>
              <a:rPr lang="en-US" sz="2400" dirty="0" smtClean="0"/>
              <a:t> [] a) </a:t>
            </a:r>
            <a:r>
              <a:rPr lang="en-US" sz="2400" b="1" dirty="0" smtClean="0"/>
              <a:t>throws </a:t>
            </a:r>
            <a:r>
              <a:rPr lang="en-US" sz="2400" b="1" dirty="0" err="1" smtClean="0"/>
              <a:t>NoElementException</a:t>
            </a:r>
            <a:r>
              <a:rPr lang="en-US" sz="2400" b="1" dirty="0" smtClean="0"/>
              <a:t> </a:t>
            </a:r>
            <a:r>
              <a:rPr lang="en-US" sz="2400" dirty="0" smtClean="0"/>
              <a:t>{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   if (a == null || </a:t>
            </a:r>
            <a:r>
              <a:rPr lang="en-US" sz="2400" b="1" dirty="0" err="1" smtClean="0">
                <a:solidFill>
                  <a:srgbClr val="7030A0"/>
                </a:solidFill>
              </a:rPr>
              <a:t>a.length</a:t>
            </a:r>
            <a:r>
              <a:rPr lang="en-US" sz="2400" b="1" dirty="0" smtClean="0">
                <a:solidFill>
                  <a:srgbClr val="7030A0"/>
                </a:solidFill>
              </a:rPr>
              <a:t> == 0) {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        throw new </a:t>
            </a:r>
            <a:r>
              <a:rPr lang="en-US" sz="2400" b="1" dirty="0" err="1" smtClean="0">
                <a:solidFill>
                  <a:srgbClr val="7030A0"/>
                </a:solidFill>
              </a:rPr>
              <a:t>NoElementException</a:t>
            </a:r>
            <a:r>
              <a:rPr lang="en-US" sz="2400" b="1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   }</a:t>
            </a:r>
          </a:p>
          <a:p>
            <a:r>
              <a:rPr lang="en-US" sz="2400" dirty="0" smtClean="0"/>
              <a:t>   </a:t>
            </a:r>
            <a:r>
              <a:rPr lang="en-US" sz="2400" dirty="0" err="1" smtClean="0"/>
              <a:t>int</a:t>
            </a:r>
            <a:r>
              <a:rPr lang="en-US" sz="2400" dirty="0" smtClean="0"/>
              <a:t> res = a[0];</a:t>
            </a:r>
          </a:p>
          <a:p>
            <a:r>
              <a:rPr lang="en-US" sz="2400" dirty="0" smtClean="0"/>
              <a:t>   for 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= 1; </a:t>
            </a:r>
            <a:r>
              <a:rPr lang="en-US" sz="2400" dirty="0" err="1" smtClean="0"/>
              <a:t>i</a:t>
            </a:r>
            <a:r>
              <a:rPr lang="en-US" sz="2400" dirty="0" smtClean="0"/>
              <a:t> &lt; </a:t>
            </a:r>
            <a:r>
              <a:rPr lang="en-US" sz="2400" dirty="0" err="1" smtClean="0"/>
              <a:t>a.length</a:t>
            </a:r>
            <a:r>
              <a:rPr lang="en-US" sz="2400" dirty="0" smtClean="0"/>
              <a:t>; </a:t>
            </a:r>
            <a:r>
              <a:rPr lang="en-US" sz="2400" dirty="0" err="1" smtClean="0"/>
              <a:t>i</a:t>
            </a:r>
            <a:r>
              <a:rPr lang="en-US" sz="2400" dirty="0" smtClean="0"/>
              <a:t>++) {</a:t>
            </a:r>
          </a:p>
          <a:p>
            <a:r>
              <a:rPr lang="en-US" sz="2400" dirty="0" smtClean="0"/>
              <a:t>       if (a[</a:t>
            </a:r>
            <a:r>
              <a:rPr lang="en-US" sz="2400" dirty="0" err="1" smtClean="0"/>
              <a:t>i</a:t>
            </a:r>
            <a:r>
              <a:rPr lang="en-US" sz="2400" dirty="0" smtClean="0"/>
              <a:t>] &gt; res) res = a[</a:t>
            </a:r>
            <a:r>
              <a:rPr lang="en-US" sz="2400" dirty="0" err="1" smtClean="0"/>
              <a:t>i</a:t>
            </a:r>
            <a:r>
              <a:rPr lang="en-US" sz="2400" dirty="0" smtClean="0"/>
              <a:t>];</a:t>
            </a:r>
          </a:p>
          <a:p>
            <a:r>
              <a:rPr lang="en-US" sz="2400" dirty="0" smtClean="0"/>
              <a:t>   }</a:t>
            </a:r>
          </a:p>
          <a:p>
            <a:r>
              <a:rPr lang="en-US" sz="2400" dirty="0" smtClean="0"/>
              <a:t>   return res;		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are Objects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89079" y="1524000"/>
            <a:ext cx="259051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java.lang.Object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95857" y="2636142"/>
            <a:ext cx="31769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java.lang.Throwable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52091" y="3657600"/>
            <a:ext cx="30644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java.lang.Exception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29475" y="4845313"/>
            <a:ext cx="390972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ps2.NoElementException</a:t>
            </a:r>
            <a:endParaRPr lang="en-US" sz="2800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6552091" y="4513067"/>
            <a:ext cx="66449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635218" y="3408480"/>
            <a:ext cx="49823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6589876" y="2341681"/>
            <a:ext cx="588922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78083" y="5646986"/>
            <a:ext cx="3352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 will cover </a:t>
            </a:r>
            <a:r>
              <a:rPr lang="en-US" b="1" dirty="0" err="1" smtClean="0"/>
              <a:t>subtyping</a:t>
            </a:r>
            <a:r>
              <a:rPr lang="en-US" dirty="0" smtClean="0"/>
              <a:t> and </a:t>
            </a:r>
            <a:r>
              <a:rPr lang="en-US" b="1" dirty="0" smtClean="0"/>
              <a:t>inheritance</a:t>
            </a:r>
            <a:r>
              <a:rPr lang="en-US" dirty="0" smtClean="0"/>
              <a:t> soon.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7885" y="257436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class </a:t>
            </a:r>
            <a:r>
              <a:rPr lang="en-US" sz="2800" b="1" dirty="0" err="1" smtClean="0"/>
              <a:t>NoElementException</a:t>
            </a:r>
            <a:r>
              <a:rPr lang="en-US" sz="2800" b="1" dirty="0" smtClean="0"/>
              <a:t>    </a:t>
            </a:r>
          </a:p>
          <a:p>
            <a:r>
              <a:rPr lang="en-US" sz="2800" b="1" dirty="0" smtClean="0"/>
              <a:t>    extends Exception {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Fishing for Bugs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Each test examines one path through the program</a:t>
            </a:r>
          </a:p>
          <a:p>
            <a:pPr>
              <a:buNone/>
            </a:pPr>
            <a:r>
              <a:rPr lang="en-US" b="1" dirty="0" smtClean="0"/>
              <a:t>Exhaustive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All possible inputs: infeasible for all non-trivial programs</a:t>
            </a:r>
          </a:p>
          <a:p>
            <a:pPr>
              <a:buNone/>
            </a:pPr>
            <a:r>
              <a:rPr lang="en-US" b="1" dirty="0" smtClean="0"/>
              <a:t>Path-Complete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All possible paths through the program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31" name="Text Box 7"/>
          <p:cNvSpPr txBox="1">
            <a:spLocks noChangeArrowheads="1"/>
          </p:cNvSpPr>
          <p:nvPr/>
        </p:nvSpPr>
        <p:spPr bwMode="auto">
          <a:xfrm>
            <a:off x="543752" y="309888"/>
            <a:ext cx="7015162" cy="310854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/>
              <a:t>public Document(String </a:t>
            </a:r>
            <a:r>
              <a:rPr lang="en-US" sz="2800" b="1" dirty="0" err="1" smtClean="0"/>
              <a:t>fname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int</a:t>
            </a:r>
            <a:r>
              <a:rPr lang="en-US" sz="2800" b="1" dirty="0" smtClean="0"/>
              <a:t> window)   </a:t>
            </a:r>
          </a:p>
          <a:p>
            <a:r>
              <a:rPr lang="en-US" sz="2800" b="1" dirty="0" smtClean="0"/>
              <a:t>  REQUIRES </a:t>
            </a:r>
            <a:r>
              <a:rPr lang="en-US" sz="2800" dirty="0" err="1" smtClean="0"/>
              <a:t>fname</a:t>
            </a:r>
            <a:r>
              <a:rPr lang="en-US" sz="2800" dirty="0" smtClean="0"/>
              <a:t> is the pathname for a </a:t>
            </a:r>
          </a:p>
          <a:p>
            <a:r>
              <a:rPr lang="en-US" sz="2800" dirty="0" smtClean="0"/>
              <a:t>      readable file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  EFFECTS</a:t>
            </a:r>
            <a:r>
              <a:rPr lang="en-US" sz="2800" dirty="0" smtClean="0"/>
              <a:t> Creates a new document from the</a:t>
            </a:r>
          </a:p>
          <a:p>
            <a:r>
              <a:rPr lang="en-US" sz="2800" dirty="0" smtClean="0"/>
              <a:t>        file identified by </a:t>
            </a:r>
            <a:r>
              <a:rPr lang="en-US" sz="2800" dirty="0" err="1" smtClean="0"/>
              <a:t>fname</a:t>
            </a:r>
            <a:r>
              <a:rPr lang="en-US" sz="2800" dirty="0" smtClean="0"/>
              <a:t> using window size</a:t>
            </a:r>
          </a:p>
          <a:p>
            <a:r>
              <a:rPr lang="en-US" sz="2800" dirty="0" smtClean="0"/>
              <a:t>        window.</a:t>
            </a:r>
          </a:p>
          <a:p>
            <a:r>
              <a:rPr lang="en-US" sz="2800" dirty="0" smtClean="0"/>
              <a:t> </a:t>
            </a:r>
          </a:p>
        </p:txBody>
      </p:sp>
      <p:sp>
        <p:nvSpPr>
          <p:cNvPr id="615432" name="AutoShape 8"/>
          <p:cNvSpPr>
            <a:spLocks noChangeArrowheads="1"/>
          </p:cNvSpPr>
          <p:nvPr/>
        </p:nvSpPr>
        <p:spPr bwMode="auto">
          <a:xfrm>
            <a:off x="3941763" y="2872257"/>
            <a:ext cx="381000" cy="464733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FF00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7910" y="3401970"/>
            <a:ext cx="7684589" cy="26776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/>
              <a:t>public Document(String </a:t>
            </a:r>
            <a:r>
              <a:rPr lang="en-US" sz="2800" b="1" dirty="0" err="1" smtClean="0"/>
              <a:t>fname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int</a:t>
            </a:r>
            <a:r>
              <a:rPr lang="en-US" sz="2800" b="1" dirty="0" smtClean="0"/>
              <a:t> window)   </a:t>
            </a:r>
          </a:p>
          <a:p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rgbClr val="7030A0"/>
                </a:solidFill>
              </a:rPr>
              <a:t>throws </a:t>
            </a:r>
            <a:r>
              <a:rPr lang="en-US" sz="2800" b="1" dirty="0" err="1" smtClean="0">
                <a:solidFill>
                  <a:srgbClr val="7030A0"/>
                </a:solidFill>
              </a:rPr>
              <a:t>FileNotFoundException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/>
              <a:t>EFFECTS</a:t>
            </a:r>
            <a:r>
              <a:rPr lang="en-US" sz="2800" dirty="0" smtClean="0"/>
              <a:t> If </a:t>
            </a:r>
            <a:r>
              <a:rPr lang="en-US" sz="2800" dirty="0" err="1" smtClean="0"/>
              <a:t>fname</a:t>
            </a:r>
            <a:r>
              <a:rPr lang="en-US" sz="2800" dirty="0" smtClean="0"/>
              <a:t> is a readable file, creates a </a:t>
            </a:r>
          </a:p>
          <a:p>
            <a:r>
              <a:rPr lang="en-US" sz="2800" dirty="0" smtClean="0"/>
              <a:t>        new document from that file using </a:t>
            </a:r>
          </a:p>
          <a:p>
            <a:r>
              <a:rPr lang="en-US" sz="2800" dirty="0" smtClean="0"/>
              <a:t>        window size window.  </a:t>
            </a:r>
            <a:r>
              <a:rPr lang="en-US" sz="2800" dirty="0" smtClean="0">
                <a:solidFill>
                  <a:srgbClr val="7030A0"/>
                </a:solidFill>
              </a:rPr>
              <a:t>Otherwise, throws 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       </a:t>
            </a:r>
            <a:r>
              <a:rPr lang="en-US" sz="2800" dirty="0" err="1" smtClean="0">
                <a:solidFill>
                  <a:srgbClr val="7030A0"/>
                </a:solidFill>
              </a:rPr>
              <a:t>FileNotFoundException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Document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879" y="1848322"/>
            <a:ext cx="79739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LabeledGraph</a:t>
            </a:r>
            <a:r>
              <a:rPr lang="en-US" sz="2000" dirty="0" smtClean="0"/>
              <a:t> g = new </a:t>
            </a:r>
            <a:r>
              <a:rPr lang="en-US" sz="2000" dirty="0" err="1" smtClean="0"/>
              <a:t>LabeledGraph</a:t>
            </a:r>
            <a:r>
              <a:rPr lang="en-US" sz="2000" dirty="0" smtClean="0"/>
              <a:t>();</a:t>
            </a:r>
          </a:p>
          <a:p>
            <a:r>
              <a:rPr lang="en-US" sz="2000" dirty="0" smtClean="0"/>
              <a:t>Document d;</a:t>
            </a:r>
          </a:p>
          <a:p>
            <a:r>
              <a:rPr lang="en-US" sz="2000" b="1" dirty="0" smtClean="0"/>
              <a:t>try</a:t>
            </a:r>
            <a:r>
              <a:rPr lang="en-US" sz="2000" dirty="0" smtClean="0"/>
              <a:t> {</a:t>
            </a:r>
          </a:p>
          <a:p>
            <a:r>
              <a:rPr lang="en-US" sz="2000" dirty="0" smtClean="0"/>
              <a:t>        d = new Document(file, window);</a:t>
            </a:r>
          </a:p>
          <a:p>
            <a:r>
              <a:rPr lang="en-US" sz="2000" dirty="0" smtClean="0"/>
              <a:t>        </a:t>
            </a:r>
            <a:r>
              <a:rPr lang="en-US" sz="2000" dirty="0" err="1" smtClean="0"/>
              <a:t>g.addNode</a:t>
            </a:r>
            <a:r>
              <a:rPr lang="en-US" sz="2000" dirty="0" smtClean="0"/>
              <a:t>(file);</a:t>
            </a:r>
          </a:p>
          <a:p>
            <a:r>
              <a:rPr lang="en-US" sz="2000" dirty="0" smtClean="0"/>
              <a:t>} </a:t>
            </a:r>
            <a:r>
              <a:rPr lang="en-US" sz="2000" b="1" dirty="0" smtClean="0"/>
              <a:t>catch</a:t>
            </a:r>
            <a:r>
              <a:rPr lang="en-US" sz="2000" dirty="0" smtClean="0"/>
              <a:t> (</a:t>
            </a:r>
            <a:r>
              <a:rPr lang="en-US" sz="2000" dirty="0" err="1" smtClean="0"/>
              <a:t>FileNotFoundException</a:t>
            </a:r>
            <a:r>
              <a:rPr lang="en-US" sz="2000" dirty="0" smtClean="0"/>
              <a:t> </a:t>
            </a:r>
            <a:r>
              <a:rPr lang="en-US" sz="2000" dirty="0" err="1" smtClean="0"/>
              <a:t>fnfe</a:t>
            </a:r>
            <a:r>
              <a:rPr lang="en-US" sz="2000" dirty="0" smtClean="0"/>
              <a:t>) {</a:t>
            </a:r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System.err.println</a:t>
            </a:r>
            <a:r>
              <a:rPr lang="en-US" sz="2000" dirty="0" smtClean="0"/>
              <a:t>("Error: cannot open file: " + file + " [" + </a:t>
            </a:r>
            <a:r>
              <a:rPr lang="en-US" sz="2000" dirty="0" err="1" smtClean="0"/>
              <a:t>fnfe</a:t>
            </a:r>
            <a:r>
              <a:rPr lang="en-US" sz="2000" dirty="0" smtClean="0"/>
              <a:t> + "]");</a:t>
            </a:r>
          </a:p>
          <a:p>
            <a:r>
              <a:rPr lang="en-US" sz="2000" dirty="0" smtClean="0"/>
              <a:t>} </a:t>
            </a:r>
            <a:r>
              <a:rPr lang="en-US" sz="2000" b="1" dirty="0" smtClean="0"/>
              <a:t>catch</a:t>
            </a:r>
            <a:r>
              <a:rPr lang="en-US" sz="2000" dirty="0" smtClean="0"/>
              <a:t> (</a:t>
            </a:r>
            <a:r>
              <a:rPr lang="en-US" sz="2000" dirty="0" err="1" smtClean="0"/>
              <a:t>DuplicateNodeException</a:t>
            </a:r>
            <a:r>
              <a:rPr lang="en-US" sz="2000" dirty="0" smtClean="0"/>
              <a:t> e) {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System.err.println</a:t>
            </a:r>
            <a:r>
              <a:rPr lang="en-US" sz="2000" dirty="0" smtClean="0"/>
              <a:t>("Error: duplicate file: " + file);</a:t>
            </a:r>
          </a:p>
          <a:p>
            <a:r>
              <a:rPr lang="en-US" sz="2000" dirty="0" smtClean="0"/>
              <a:t>}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Be </a:t>
            </a:r>
            <a:r>
              <a:rPr lang="en-US" b="1" dirty="0" smtClean="0"/>
              <a:t>Assert</a:t>
            </a:r>
            <a:r>
              <a:rPr lang="en-US" dirty="0" smtClean="0"/>
              <a:t>ive!</a:t>
            </a:r>
          </a:p>
          <a:p>
            <a:pPr lvl="1">
              <a:buNone/>
            </a:pPr>
            <a:r>
              <a:rPr lang="en-US" dirty="0" smtClean="0"/>
              <a:t>Use </a:t>
            </a:r>
            <a:r>
              <a:rPr lang="en-US" b="1" dirty="0" smtClean="0"/>
              <a:t>assert</a:t>
            </a:r>
            <a:r>
              <a:rPr lang="en-US" dirty="0" smtClean="0"/>
              <a:t>ions judiciously</a:t>
            </a:r>
          </a:p>
          <a:p>
            <a:pPr lvl="1">
              <a:buNone/>
            </a:pPr>
            <a:endParaRPr lang="en-US" dirty="0" smtClean="0"/>
          </a:p>
          <a:p>
            <a:pPr marL="347472" indent="-347472">
              <a:spcBef>
                <a:spcPts val="672"/>
              </a:spcBef>
              <a:buNone/>
            </a:pPr>
            <a:r>
              <a:rPr lang="en-US" dirty="0" smtClean="0"/>
              <a:t>Exception </a:t>
            </a:r>
            <a:r>
              <a:rPr lang="en-US" b="1" dirty="0" smtClean="0"/>
              <a:t>Exceptionally</a:t>
            </a:r>
          </a:p>
          <a:p>
            <a:pPr marL="347472" indent="-347472">
              <a:spcBef>
                <a:spcPts val="672"/>
              </a:spcBef>
              <a:buNone/>
            </a:pPr>
            <a:r>
              <a:rPr lang="en-US" b="1" dirty="0" smtClean="0"/>
              <a:t>	</a:t>
            </a:r>
            <a:r>
              <a:rPr lang="en-US" dirty="0" smtClean="0"/>
              <a:t>Use exceptions to deal with exceptional 	circumstances</a:t>
            </a:r>
          </a:p>
          <a:p>
            <a:pPr marL="347472" indent="-347472">
              <a:spcBef>
                <a:spcPts val="672"/>
              </a:spcBef>
              <a:buNone/>
            </a:pPr>
            <a:r>
              <a:rPr lang="en-US" b="1" dirty="0" smtClean="0"/>
              <a:t>	</a:t>
            </a:r>
            <a:r>
              <a:rPr lang="en-US" dirty="0" smtClean="0"/>
              <a:t>Handling exceptions is tricky: </a:t>
            </a:r>
            <a:r>
              <a:rPr lang="en-US" b="1" dirty="0" smtClean="0"/>
              <a:t>code can jump from anywhere inside to the catch handler!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Next class:</a:t>
            </a:r>
            <a:r>
              <a:rPr lang="en-US" dirty="0" smtClean="0"/>
              <a:t> designing and using exceptions exceptionally</a:t>
            </a:r>
          </a:p>
          <a:p>
            <a:pPr>
              <a:buNone/>
            </a:pPr>
            <a:r>
              <a:rPr lang="en-US" b="1" dirty="0" smtClean="0"/>
              <a:t>Reading:</a:t>
            </a:r>
            <a:r>
              <a:rPr lang="en-US" dirty="0" smtClean="0"/>
              <a:t> finish Chapter 5 and Chapter 10</a:t>
            </a:r>
          </a:p>
          <a:p>
            <a:pPr>
              <a:buNone/>
            </a:pPr>
            <a:r>
              <a:rPr lang="en-US" b="1" dirty="0" smtClean="0"/>
              <a:t>“Surprise” quiz possible on Tuesday</a:t>
            </a:r>
          </a:p>
          <a:p>
            <a:pPr>
              <a:buNone/>
            </a:pPr>
            <a:r>
              <a:rPr lang="en-US" b="1" dirty="0" smtClean="0"/>
              <a:t>Problem Set 3:</a:t>
            </a:r>
            <a:r>
              <a:rPr lang="en-US" dirty="0" smtClean="0"/>
              <a:t> Designing and Implementing Data Abstractions </a:t>
            </a:r>
          </a:p>
          <a:p>
            <a:pPr>
              <a:buNone/>
            </a:pPr>
            <a:r>
              <a:rPr lang="en-US" dirty="0" smtClean="0"/>
              <a:t>	will be posted by tomorrow, due Sept 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Path-Complete Testing?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2131" y="1670102"/>
            <a:ext cx="4141250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public static </a:t>
            </a:r>
            <a:r>
              <a:rPr lang="en-US" dirty="0" err="1" smtClean="0"/>
              <a:t>int</a:t>
            </a:r>
            <a:r>
              <a:rPr lang="en-US" dirty="0" smtClean="0"/>
              <a:t> [] histogram (</a:t>
            </a:r>
            <a:r>
              <a:rPr lang="en-US" dirty="0" err="1" smtClean="0"/>
              <a:t>int</a:t>
            </a:r>
            <a:r>
              <a:rPr lang="en-US" dirty="0" smtClean="0"/>
              <a:t> [] a)</a:t>
            </a:r>
          </a:p>
          <a:p>
            <a:r>
              <a:rPr lang="en-US" dirty="0" smtClean="0"/>
              <a:t>// unspecified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maxval</a:t>
            </a:r>
            <a:r>
              <a:rPr lang="en-US" dirty="0" smtClean="0"/>
              <a:t> = 0;</a:t>
            </a:r>
          </a:p>
          <a:p>
            <a:r>
              <a:rPr lang="en-US" dirty="0" smtClean="0"/>
              <a:t>   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 {</a:t>
            </a:r>
          </a:p>
          <a:p>
            <a:r>
              <a:rPr lang="en-US" dirty="0" smtClean="0"/>
              <a:t>      if (a[</a:t>
            </a:r>
            <a:r>
              <a:rPr lang="en-US" dirty="0" err="1" smtClean="0"/>
              <a:t>i</a:t>
            </a:r>
            <a:r>
              <a:rPr lang="en-US" dirty="0" smtClean="0"/>
              <a:t>] &gt; </a:t>
            </a:r>
            <a:r>
              <a:rPr lang="en-US" dirty="0" err="1" smtClean="0"/>
              <a:t>maxval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         </a:t>
            </a:r>
            <a:r>
              <a:rPr lang="en-US" dirty="0" err="1" smtClean="0"/>
              <a:t>maxval</a:t>
            </a:r>
            <a:r>
              <a:rPr lang="en-US" dirty="0" smtClean="0"/>
              <a:t> = a[</a:t>
            </a:r>
            <a:r>
              <a:rPr lang="en-US" dirty="0" err="1" smtClean="0"/>
              <a:t>i</a:t>
            </a:r>
            <a:r>
              <a:rPr lang="en-US" dirty="0" smtClean="0"/>
              <a:t>];</a:t>
            </a:r>
          </a:p>
          <a:p>
            <a:r>
              <a:rPr lang="en-US" dirty="0" smtClean="0"/>
              <a:t>      }</a:t>
            </a:r>
          </a:p>
          <a:p>
            <a:r>
              <a:rPr lang="en-US" dirty="0" smtClean="0"/>
              <a:t>   }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histo</a:t>
            </a:r>
            <a:r>
              <a:rPr lang="en-US" dirty="0" smtClean="0"/>
              <a:t> [] = new </a:t>
            </a:r>
            <a:r>
              <a:rPr lang="en-US" dirty="0" err="1" smtClean="0"/>
              <a:t>int</a:t>
            </a:r>
            <a:r>
              <a:rPr lang="en-US" dirty="0" smtClean="0"/>
              <a:t> [</a:t>
            </a:r>
            <a:r>
              <a:rPr lang="en-US" dirty="0" err="1" smtClean="0"/>
              <a:t>maxval</a:t>
            </a:r>
            <a:r>
              <a:rPr lang="en-US" dirty="0" smtClean="0"/>
              <a:t> + 1];</a:t>
            </a:r>
          </a:p>
          <a:p>
            <a:r>
              <a:rPr lang="en-US" dirty="0" smtClean="0"/>
              <a:t>   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a.length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 {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histo</a:t>
            </a:r>
            <a:r>
              <a:rPr lang="en-US" dirty="0" smtClean="0"/>
              <a:t>[a[</a:t>
            </a:r>
            <a:r>
              <a:rPr lang="en-US" dirty="0" err="1" smtClean="0"/>
              <a:t>i</a:t>
            </a:r>
            <a:r>
              <a:rPr lang="en-US" dirty="0" smtClean="0"/>
              <a:t>]]++;</a:t>
            </a:r>
          </a:p>
          <a:p>
            <a:r>
              <a:rPr lang="en-US" dirty="0" smtClean="0"/>
              <a:t>   }</a:t>
            </a:r>
          </a:p>
          <a:p>
            <a:r>
              <a:rPr lang="en-US" dirty="0" smtClean="0"/>
              <a:t>   return </a:t>
            </a:r>
            <a:r>
              <a:rPr lang="en-US" dirty="0" err="1" smtClean="0"/>
              <a:t>histo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4956" y="1891145"/>
            <a:ext cx="3170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many paths?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2895600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Arrays are bounded in java: maximum size is 2</a:t>
            </a:r>
            <a:r>
              <a:rPr lang="en-US" baseline="30000" dirty="0" smtClean="0"/>
              <a:t>31</a:t>
            </a:r>
            <a:r>
              <a:rPr lang="en-US" dirty="0" smtClean="0"/>
              <a:t>-1</a:t>
            </a:r>
          </a:p>
          <a:p>
            <a:endParaRPr lang="en-US" dirty="0" smtClean="0"/>
          </a:p>
          <a:p>
            <a:r>
              <a:rPr lang="en-US" dirty="0" smtClean="0"/>
              <a:t>First loop: </a:t>
            </a:r>
          </a:p>
          <a:p>
            <a:r>
              <a:rPr lang="en-US" dirty="0" smtClean="0"/>
              <a:t>	1 + 2 + 2</a:t>
            </a:r>
            <a:r>
              <a:rPr lang="en-US" baseline="30000" dirty="0" smtClean="0"/>
              <a:t>2 </a:t>
            </a:r>
            <a:r>
              <a:rPr lang="en-US" dirty="0" smtClean="0"/>
              <a:t>+ … + 2</a:t>
            </a:r>
            <a:r>
              <a:rPr lang="en-US" baseline="30000" dirty="0" smtClean="0"/>
              <a:t>2</a:t>
            </a:r>
            <a:r>
              <a:rPr lang="en-US" baseline="44000" dirty="0" smtClean="0"/>
              <a:t>31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Second loop: path completely determined by first loop</a:t>
            </a:r>
          </a:p>
          <a:p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Path-Complete Testing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Insufficient</a:t>
            </a:r>
          </a:p>
          <a:p>
            <a:pPr lvl="1">
              <a:buNone/>
            </a:pPr>
            <a:r>
              <a:rPr lang="en-US" dirty="0" smtClean="0"/>
              <a:t>One execution of a path doesn’t cover all behaviors</a:t>
            </a:r>
          </a:p>
          <a:p>
            <a:pPr lvl="1">
              <a:buNone/>
            </a:pPr>
            <a:r>
              <a:rPr lang="en-US" dirty="0" smtClean="0"/>
              <a:t>Often </a:t>
            </a:r>
            <a:r>
              <a:rPr lang="en-US" dirty="0">
                <a:solidFill>
                  <a:srgbClr val="FF0000"/>
                </a:solidFill>
              </a:rPr>
              <a:t>bugs are missing </a:t>
            </a:r>
            <a:r>
              <a:rPr lang="en-US" dirty="0" smtClean="0">
                <a:solidFill>
                  <a:srgbClr val="FF0000"/>
                </a:solidFill>
              </a:rPr>
              <a:t>paths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/>
              <a:t>Impossible</a:t>
            </a:r>
          </a:p>
          <a:p>
            <a:pPr lvl="1">
              <a:buNone/>
            </a:pPr>
            <a:r>
              <a:rPr lang="en-US" dirty="0"/>
              <a:t>Most programs have an </a:t>
            </a:r>
            <a:r>
              <a:rPr lang="en-US" dirty="0" smtClean="0"/>
              <a:t>“infinite” </a:t>
            </a:r>
            <a:r>
              <a:rPr lang="en-US" dirty="0"/>
              <a:t>number of paths</a:t>
            </a:r>
          </a:p>
          <a:p>
            <a:pPr lvl="1">
              <a:buNone/>
            </a:pPr>
            <a:r>
              <a:rPr lang="en-US" dirty="0" smtClean="0"/>
              <a:t>Branching</a:t>
            </a:r>
          </a:p>
          <a:p>
            <a:pPr lvl="2">
              <a:buNone/>
            </a:pPr>
            <a:r>
              <a:rPr lang="en-US" dirty="0" smtClean="0"/>
              <a:t>Can test all paths</a:t>
            </a:r>
          </a:p>
          <a:p>
            <a:pPr lvl="1">
              <a:buNone/>
            </a:pPr>
            <a:r>
              <a:rPr lang="en-US" dirty="0" smtClean="0"/>
              <a:t>Loops </a:t>
            </a:r>
            <a:r>
              <a:rPr lang="en-US" dirty="0"/>
              <a:t>and recursion</a:t>
            </a:r>
          </a:p>
          <a:p>
            <a:pPr lvl="2">
              <a:buNone/>
            </a:pPr>
            <a:r>
              <a:rPr lang="en-US" dirty="0"/>
              <a:t>Test with zero, one and several iterations</a:t>
            </a:r>
          </a:p>
          <a:p>
            <a:pPr lvl="2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Statement Coverage:</a:t>
            </a:r>
          </a:p>
          <a:p>
            <a:pPr algn="ctr">
              <a:buNone/>
            </a:pPr>
            <a:r>
              <a:rPr lang="en-US" sz="2800" dirty="0" smtClean="0"/>
              <a:t>	number of statements executed on at least one test</a:t>
            </a:r>
            <a:r>
              <a:rPr lang="en-US" dirty="0" smtClean="0"/>
              <a:t> </a:t>
            </a:r>
            <a:r>
              <a:rPr lang="en-US" sz="2800" dirty="0" smtClean="0"/>
              <a:t>number of statements in program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743200"/>
            <a:ext cx="7696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23608" y="3909501"/>
            <a:ext cx="644676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Can we achieve 100% statement coverage?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Recap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can </a:t>
            </a:r>
            <a:r>
              <a:rPr lang="en-US" b="1" dirty="0"/>
              <a:t>find problems</a:t>
            </a:r>
            <a:r>
              <a:rPr lang="en-US" dirty="0"/>
              <a:t>, </a:t>
            </a:r>
            <a:r>
              <a:rPr lang="en-US" dirty="0" smtClean="0"/>
              <a:t>but cannot prove </a:t>
            </a:r>
            <a:r>
              <a:rPr lang="en-US" dirty="0"/>
              <a:t>your program works</a:t>
            </a:r>
          </a:p>
          <a:p>
            <a:pPr lvl="1"/>
            <a:r>
              <a:rPr lang="en-US" dirty="0"/>
              <a:t>Since exhaustive testing is impossible, select </a:t>
            </a:r>
            <a:r>
              <a:rPr lang="en-US" dirty="0" smtClean="0"/>
              <a:t>test </a:t>
            </a:r>
            <a:r>
              <a:rPr lang="en-US" dirty="0"/>
              <a:t>cases with maximum </a:t>
            </a:r>
            <a:r>
              <a:rPr lang="en-US" dirty="0" smtClean="0"/>
              <a:t>likelihood </a:t>
            </a:r>
            <a:r>
              <a:rPr lang="en-US" dirty="0"/>
              <a:t>of finding bugs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i="1" dirty="0">
                <a:solidFill>
                  <a:srgbClr val="0070C0"/>
                </a:solidFill>
              </a:rPr>
              <a:t>successful </a:t>
            </a:r>
            <a:r>
              <a:rPr lang="en-US" dirty="0">
                <a:solidFill>
                  <a:srgbClr val="0070C0"/>
                </a:solidFill>
              </a:rPr>
              <a:t>test case is one that reveals a bug in your program!</a:t>
            </a:r>
          </a:p>
          <a:p>
            <a:r>
              <a:rPr lang="en-US" dirty="0"/>
              <a:t>Typically at least 40% of cost of software project is testing, often </a:t>
            </a:r>
            <a:r>
              <a:rPr lang="en-US" dirty="0" smtClean="0"/>
              <a:t>&gt;80</a:t>
            </a:r>
            <a:r>
              <a:rPr lang="en-US" dirty="0"/>
              <a:t>% of cost for safety-critical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really hopeless?</a:t>
            </a:r>
            <a:endParaRPr lang="en-US" dirty="0"/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434529" y="2197206"/>
            <a:ext cx="82296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Since we </a:t>
            </a:r>
            <a:r>
              <a:rPr lang="en-US" dirty="0"/>
              <a:t>can’t test all possible paths through a program, how can we increase our confidence that it 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Make claims about </a:t>
            </a:r>
            <a:r>
              <a:rPr lang="en-US" i="1" dirty="0"/>
              <a:t>all</a:t>
            </a:r>
            <a:r>
              <a:rPr lang="en-US" dirty="0"/>
              <a:t> possible paths by examining the program code </a:t>
            </a:r>
            <a:r>
              <a:rPr lang="en-US" dirty="0" smtClean="0"/>
              <a:t>directly</a:t>
            </a:r>
          </a:p>
          <a:p>
            <a:pPr lvl="1"/>
            <a:r>
              <a:rPr lang="en-US" dirty="0" smtClean="0"/>
              <a:t>Testing (dynamic analysis): checks exactly one program path</a:t>
            </a:r>
          </a:p>
          <a:p>
            <a:pPr lvl="1"/>
            <a:r>
              <a:rPr lang="en-US" dirty="0" smtClean="0"/>
              <a:t>Static analysis: reasons about all possible program paths</a:t>
            </a:r>
            <a:endParaRPr lang="en-US" dirty="0"/>
          </a:p>
          <a:p>
            <a:r>
              <a:rPr lang="en-US" dirty="0"/>
              <a:t>Use formal semantics of programming language to know what things mean</a:t>
            </a:r>
          </a:p>
          <a:p>
            <a:r>
              <a:rPr lang="en-US" dirty="0"/>
              <a:t>Use formal specifications of procedures to know that they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1661</Words>
  <Application>Microsoft Office PowerPoint</Application>
  <PresentationFormat>On-screen Show (4:3)</PresentationFormat>
  <Paragraphs>308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cs2220: Engineering Software  Class 6:  Defensive Programming</vt:lpstr>
      <vt:lpstr>Menu</vt:lpstr>
      <vt:lpstr>Testing</vt:lpstr>
      <vt:lpstr>Path-Complete Testing?</vt:lpstr>
      <vt:lpstr>Path-Complete Testing</vt:lpstr>
      <vt:lpstr>Coverage Testing</vt:lpstr>
      <vt:lpstr>Testing Recap</vt:lpstr>
      <vt:lpstr>Is it really hopeless?</vt:lpstr>
      <vt:lpstr>Analysis</vt:lpstr>
      <vt:lpstr>Hopelessness of Analysis</vt:lpstr>
      <vt:lpstr>Compromises</vt:lpstr>
      <vt:lpstr>Dealing with Hopelessness</vt:lpstr>
      <vt:lpstr>Programming  Defensively</vt:lpstr>
      <vt:lpstr>Assertions</vt:lpstr>
      <vt:lpstr>Enabling Assertions</vt:lpstr>
      <vt:lpstr>Examples</vt:lpstr>
      <vt:lpstr>Examples</vt:lpstr>
      <vt:lpstr>Tricky Example</vt:lpstr>
      <vt:lpstr>Where should we use assert?</vt:lpstr>
      <vt:lpstr>How many assertions?</vt:lpstr>
      <vt:lpstr>Slide 21</vt:lpstr>
      <vt:lpstr>Violating Requires</vt:lpstr>
      <vt:lpstr>Use Exceptions to Remove Preconditions</vt:lpstr>
      <vt:lpstr>Using Biggest with Requires</vt:lpstr>
      <vt:lpstr>Implementation</vt:lpstr>
      <vt:lpstr>Using Biggest with Exception</vt:lpstr>
      <vt:lpstr>Catching Exceptions</vt:lpstr>
      <vt:lpstr>Throwing Exceptions</vt:lpstr>
      <vt:lpstr>Exceptions are Objects</vt:lpstr>
      <vt:lpstr>Slide 30</vt:lpstr>
      <vt:lpstr>Using Document</vt:lpstr>
      <vt:lpstr>Mantra</vt:lpstr>
      <vt:lpstr>Charge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32</cp:revision>
  <dcterms:created xsi:type="dcterms:W3CDTF">2010-09-07T21:02:44Z</dcterms:created>
  <dcterms:modified xsi:type="dcterms:W3CDTF">2010-09-09T20:46:39Z</dcterms:modified>
</cp:coreProperties>
</file>