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3" r:id="rId2"/>
    <p:sldId id="278" r:id="rId3"/>
    <p:sldId id="323" r:id="rId4"/>
    <p:sldId id="324" r:id="rId5"/>
    <p:sldId id="325" r:id="rId6"/>
    <p:sldId id="332" r:id="rId7"/>
    <p:sldId id="328" r:id="rId8"/>
    <p:sldId id="337" r:id="rId9"/>
    <p:sldId id="334" r:id="rId10"/>
    <p:sldId id="338" r:id="rId11"/>
    <p:sldId id="339" r:id="rId12"/>
    <p:sldId id="336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93" autoAdjust="0"/>
    <p:restoredTop sz="86364" autoAdjust="0"/>
  </p:normalViewPr>
  <p:slideViewPr>
    <p:cSldViewPr>
      <p:cViewPr varScale="1">
        <p:scale>
          <a:sx n="133" d="100"/>
          <a:sy n="133" d="100"/>
        </p:scale>
        <p:origin x="-18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2189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44E0CFA-9C2D-42A6-B7DA-552AF61E5B4A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F345F62-28E5-4D7A-BF2C-280E267F8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2597-4B07-4299-A0DA-EC129B8AEA8F}" type="datetimeFigureOut">
              <a:rPr lang="en-US" smtClean="0"/>
              <a:pPr/>
              <a:t>9/15/2010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DB644-29E3-4CA2-A824-559DC7C84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7: </a:t>
            </a:r>
            <a:br>
              <a:rPr lang="en-US" dirty="0" smtClean="0"/>
            </a:br>
            <a:r>
              <a:rPr lang="en-US" dirty="0" smtClean="0"/>
              <a:t>Data Abstraction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627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9" y="142874"/>
            <a:ext cx="842486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class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OVERVIEW: A </a:t>
            </a:r>
            <a:r>
              <a:rPr lang="en-US" dirty="0" err="1" smtClean="0">
                <a:solidFill>
                  <a:srgbClr val="3F5FBF"/>
                </a:solidFill>
              </a:rPr>
              <a:t>StringStack</a:t>
            </a:r>
            <a:r>
              <a:rPr lang="en-US" dirty="0" smtClean="0">
                <a:solidFill>
                  <a:srgbClr val="3F5FBF"/>
                </a:solidFill>
              </a:rPr>
              <a:t> represents a mutable last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in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first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out stack where all 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elements are Strings.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A typical stack is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1,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where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 is the top of the stack.</a:t>
            </a:r>
          </a:p>
          <a:p>
            <a:endParaRPr lang="en-US" b="1" dirty="0" smtClean="0">
              <a:solidFill>
                <a:srgbClr val="7F0055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r>
              <a:rPr lang="en-US" b="1" dirty="0" smtClean="0">
                <a:solidFill>
                  <a:srgbClr val="000000"/>
                </a:solidFill>
              </a:rPr>
              <a:t>()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EFFECTS: Initializes this as an empty stack.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endParaRPr lang="en-US" dirty="0" smtClean="0"/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void</a:t>
            </a:r>
            <a:r>
              <a:rPr lang="en-US" b="1" dirty="0" smtClean="0">
                <a:solidFill>
                  <a:srgbClr val="000000"/>
                </a:solidFill>
              </a:rPr>
              <a:t> push(String s)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Pushes s on the top of this.  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  this_post = [ s,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</a:t>
            </a:r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pop() </a:t>
            </a:r>
            <a:r>
              <a:rPr lang="en-US" b="1" dirty="0" smtClean="0">
                <a:solidFill>
                  <a:srgbClr val="7F0055"/>
                </a:solidFill>
              </a:rPr>
              <a:t>throws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EmptyStackException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If this is empty, throws </a:t>
            </a:r>
            <a:r>
              <a:rPr lang="en-US" dirty="0" err="1" smtClean="0">
                <a:solidFill>
                  <a:srgbClr val="3F5FBF"/>
                </a:solidFill>
              </a:rPr>
              <a:t>EmptyStackException</a:t>
            </a:r>
            <a:r>
              <a:rPr lang="en-US" dirty="0" smtClean="0">
                <a:solidFill>
                  <a:srgbClr val="3F5FBF"/>
                </a:solidFill>
              </a:rPr>
              <a:t>.  Otherwise,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returns the element on top of this and removes that element from this.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  </a:t>
            </a:r>
            <a:r>
              <a:rPr lang="en-US" dirty="0" err="1" smtClean="0">
                <a:solidFill>
                  <a:srgbClr val="3F5FBF"/>
                </a:solidFill>
              </a:rPr>
              <a:t>this_post</a:t>
            </a:r>
            <a:r>
              <a:rPr lang="en-US" dirty="0" smtClean="0">
                <a:solidFill>
                  <a:srgbClr val="3F5FBF"/>
                </a:solidFill>
              </a:rPr>
              <a:t> =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and the result is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</a:t>
            </a:r>
            <a:endParaRPr lang="en-US" dirty="0" smtClean="0"/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</a:rPr>
              <a:t>toString</a:t>
            </a:r>
            <a:r>
              <a:rPr lang="en-US" b="1" dirty="0" smtClean="0">
                <a:solidFill>
                  <a:srgbClr val="000000"/>
                </a:solidFill>
              </a:rPr>
              <a:t>()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Returns a string representation of this.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1581" y="1838325"/>
            <a:ext cx="895886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Creator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036344" y="1490663"/>
            <a:ext cx="130676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Constructor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105525" y="2447925"/>
            <a:ext cx="98277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err="1" smtClean="0"/>
              <a:t>Mutator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29275" y="3936206"/>
            <a:ext cx="2321661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Observer and </a:t>
            </a:r>
            <a:r>
              <a:rPr lang="en-US" b="1" dirty="0" err="1" smtClean="0"/>
              <a:t>Mutator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5867400"/>
            <a:ext cx="1057084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Observer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9" y="142874"/>
            <a:ext cx="842486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class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OVERVIEW: A </a:t>
            </a:r>
            <a:r>
              <a:rPr lang="en-US" dirty="0" err="1" smtClean="0">
                <a:solidFill>
                  <a:srgbClr val="3F5FBF"/>
                </a:solidFill>
              </a:rPr>
              <a:t>StringStack</a:t>
            </a:r>
            <a:r>
              <a:rPr lang="en-US" dirty="0" smtClean="0">
                <a:solidFill>
                  <a:srgbClr val="3F5FBF"/>
                </a:solidFill>
              </a:rPr>
              <a:t> represents a mutable last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in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first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out stack where all 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elements are Strings.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A typical stack is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1,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where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 is the top of the stack.</a:t>
            </a:r>
          </a:p>
          <a:p>
            <a:endParaRPr lang="en-US" b="1" dirty="0" smtClean="0">
              <a:solidFill>
                <a:srgbClr val="7F0055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r>
              <a:rPr lang="en-US" b="1" dirty="0" smtClean="0">
                <a:solidFill>
                  <a:srgbClr val="000000"/>
                </a:solidFill>
              </a:rPr>
              <a:t>()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EFFECTS: Initializes this as an empty stack.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endParaRPr lang="en-US" dirty="0" smtClean="0"/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void</a:t>
            </a:r>
            <a:r>
              <a:rPr lang="en-US" b="1" dirty="0" smtClean="0">
                <a:solidFill>
                  <a:srgbClr val="000000"/>
                </a:solidFill>
              </a:rPr>
              <a:t> push(String s)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Pushes s on the top of this.  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  this_post = [ s,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</a:t>
            </a:r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pop() </a:t>
            </a:r>
            <a:r>
              <a:rPr lang="en-US" b="1" dirty="0" smtClean="0">
                <a:solidFill>
                  <a:srgbClr val="7F0055"/>
                </a:solidFill>
              </a:rPr>
              <a:t>throws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EmptyStackException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If this is empty, throws </a:t>
            </a:r>
            <a:r>
              <a:rPr lang="en-US" dirty="0" err="1" smtClean="0">
                <a:solidFill>
                  <a:srgbClr val="3F5FBF"/>
                </a:solidFill>
              </a:rPr>
              <a:t>EmptyStackException</a:t>
            </a:r>
            <a:r>
              <a:rPr lang="en-US" dirty="0" smtClean="0">
                <a:solidFill>
                  <a:srgbClr val="3F5FBF"/>
                </a:solidFill>
              </a:rPr>
              <a:t>.  Otherwise,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returns the element on top of this and removes that element from this.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  </a:t>
            </a:r>
            <a:r>
              <a:rPr lang="en-US" dirty="0" err="1" smtClean="0">
                <a:solidFill>
                  <a:srgbClr val="3F5FBF"/>
                </a:solidFill>
              </a:rPr>
              <a:t>this_post</a:t>
            </a:r>
            <a:r>
              <a:rPr lang="en-US" dirty="0" smtClean="0">
                <a:solidFill>
                  <a:srgbClr val="3F5FBF"/>
                </a:solidFill>
              </a:rPr>
              <a:t> =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and the result is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</a:t>
            </a:r>
            <a:endParaRPr lang="en-US" dirty="0" smtClean="0"/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</a:rPr>
              <a:t>toString</a:t>
            </a:r>
            <a:r>
              <a:rPr lang="en-US" b="1" dirty="0" smtClean="0">
                <a:solidFill>
                  <a:srgbClr val="000000"/>
                </a:solidFill>
              </a:rPr>
              <a:t>()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Returns a string representation of this.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Abstract Data Types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PS1, PS2</a:t>
            </a:r>
          </a:p>
          <a:p>
            <a:r>
              <a:rPr lang="en-US"/>
              <a:t>Client interacts with data type using the methods as described in the specification</a:t>
            </a:r>
          </a:p>
          <a:p>
            <a:r>
              <a:rPr lang="en-US"/>
              <a:t>Client does not know the concrete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1487" y="2567781"/>
            <a:ext cx="8229600" cy="1143000"/>
          </a:xfrm>
        </p:spPr>
        <p:txBody>
          <a:bodyPr/>
          <a:lstStyle/>
          <a:p>
            <a:r>
              <a:rPr lang="en-US" dirty="0" smtClean="0"/>
              <a:t>Problem Set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477962"/>
          </a:xfrm>
        </p:spPr>
        <p:txBody>
          <a:bodyPr>
            <a:noAutofit/>
          </a:bodyPr>
          <a:lstStyle/>
          <a:p>
            <a:r>
              <a:rPr lang="en-US" sz="3200" dirty="0" smtClean="0"/>
              <a:t>Question 1, 2: </a:t>
            </a:r>
            <a:br>
              <a:rPr lang="en-US" sz="3200" dirty="0" smtClean="0"/>
            </a:br>
            <a:r>
              <a:rPr lang="en-US" sz="3200" b="1" dirty="0" smtClean="0"/>
              <a:t>public static void sort(</a:t>
            </a:r>
            <a:r>
              <a:rPr lang="en-US" sz="3200" b="1" dirty="0" err="1" smtClean="0"/>
              <a:t>int</a:t>
            </a:r>
            <a:r>
              <a:rPr lang="en-US" sz="3200" b="1" dirty="0" smtClean="0"/>
              <a:t>[ ] a)</a:t>
            </a:r>
            <a:br>
              <a:rPr lang="en-US" sz="3200" b="1" dirty="0" smtClean="0"/>
            </a:b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307183" y="1488311"/>
            <a:ext cx="4850605" cy="424731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Specification A</a:t>
            </a:r>
            <a:endParaRPr lang="en-US" dirty="0" smtClean="0"/>
          </a:p>
          <a:p>
            <a:r>
              <a:rPr lang="en-US" dirty="0" smtClean="0"/>
              <a:t>From the Java SE 6 Platform API documentation:</a:t>
            </a:r>
          </a:p>
          <a:p>
            <a:endParaRPr lang="en-US" dirty="0" smtClean="0"/>
          </a:p>
          <a:p>
            <a:r>
              <a:rPr lang="en-US" dirty="0" smtClean="0"/>
              <a:t>Sorts the specified array of </a:t>
            </a:r>
            <a:r>
              <a:rPr lang="en-US" dirty="0" err="1" smtClean="0"/>
              <a:t>ints</a:t>
            </a:r>
            <a:r>
              <a:rPr lang="en-US" dirty="0" smtClean="0"/>
              <a:t> into ascending numerical order. The sorting algorithm is a tuned </a:t>
            </a:r>
            <a:r>
              <a:rPr lang="en-US" dirty="0" err="1" smtClean="0"/>
              <a:t>quicksort</a:t>
            </a:r>
            <a:r>
              <a:rPr lang="en-US" dirty="0" smtClean="0"/>
              <a:t>, adapted from Jon L. Bentley and M. Douglas </a:t>
            </a:r>
            <a:r>
              <a:rPr lang="en-US" dirty="0" err="1" smtClean="0"/>
              <a:t>McIlroy’s</a:t>
            </a:r>
            <a:r>
              <a:rPr lang="en-US" dirty="0" smtClean="0"/>
              <a:t> “Engineering a Sort Function”, Software-Practice and Experience, Vol. 23(11) P. 1249-1265 (November 1993). This algorithm offers n*log(n) performance on many data sets that cause other quicksorts to degrade to quadratic performance.</a:t>
            </a:r>
          </a:p>
          <a:p>
            <a:endParaRPr lang="en-US" dirty="0" smtClean="0"/>
          </a:p>
          <a:p>
            <a:r>
              <a:rPr lang="en-US" dirty="0" smtClean="0"/>
              <a:t>    Parameters:</a:t>
            </a:r>
          </a:p>
          <a:p>
            <a:r>
              <a:rPr lang="en-US" dirty="0" smtClean="0"/>
              <a:t>       a – the array to be sorted. </a:t>
            </a:r>
          </a:p>
        </p:txBody>
      </p:sp>
      <p:sp>
        <p:nvSpPr>
          <p:cNvPr id="6" name="Rectangle 5"/>
          <p:cNvSpPr/>
          <p:nvPr/>
        </p:nvSpPr>
        <p:spPr>
          <a:xfrm>
            <a:off x="5293518" y="1603326"/>
            <a:ext cx="3398044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b="1" dirty="0" smtClean="0"/>
              <a:t>Specification B</a:t>
            </a:r>
          </a:p>
          <a:p>
            <a:r>
              <a:rPr lang="en-US" dirty="0" smtClean="0"/>
              <a:t>MODIFIES: a</a:t>
            </a:r>
          </a:p>
          <a:p>
            <a:r>
              <a:rPr lang="en-US" dirty="0" smtClean="0"/>
              <a:t>EFFECTS: Rearranges the elements </a:t>
            </a:r>
          </a:p>
          <a:p>
            <a:r>
              <a:rPr lang="en-US" dirty="0" smtClean="0"/>
              <a:t>   of a into ascending order.</a:t>
            </a:r>
          </a:p>
          <a:p>
            <a:r>
              <a:rPr lang="en-US" dirty="0" smtClean="0"/>
              <a:t>       e.g., if a = [3, 1, 6, 1], </a:t>
            </a:r>
          </a:p>
          <a:p>
            <a:r>
              <a:rPr lang="en-US" dirty="0" smtClean="0"/>
              <a:t>                  </a:t>
            </a:r>
            <a:r>
              <a:rPr lang="en-US" dirty="0" err="1" smtClean="0"/>
              <a:t>a_post</a:t>
            </a:r>
            <a:r>
              <a:rPr lang="en-US" dirty="0" smtClean="0"/>
              <a:t> = [1, 1, 3, 6]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3736181"/>
            <a:ext cx="2990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Shorter</a:t>
            </a:r>
          </a:p>
          <a:p>
            <a:r>
              <a:rPr lang="en-US" b="1" dirty="0" smtClean="0"/>
              <a:t>Easy to see that a is modified</a:t>
            </a:r>
          </a:p>
          <a:p>
            <a:r>
              <a:rPr lang="en-US" b="1" dirty="0" smtClean="0"/>
              <a:t>Declarative</a:t>
            </a:r>
          </a:p>
          <a:p>
            <a:r>
              <a:rPr lang="en-US" b="1" dirty="0" smtClean="0"/>
              <a:t>Provides an Example</a:t>
            </a:r>
          </a:p>
          <a:p>
            <a:r>
              <a:rPr lang="en-US" b="1" dirty="0" smtClean="0"/>
              <a:t>Doesn’t </a:t>
            </a:r>
            <a:r>
              <a:rPr lang="en-US" b="1" dirty="0" err="1" smtClean="0"/>
              <a:t>overconstrain</a:t>
            </a:r>
            <a:endParaRPr lang="en-US" b="1" dirty="0" smtClean="0"/>
          </a:p>
          <a:p>
            <a:r>
              <a:rPr lang="en-US" b="1" dirty="0" smtClean="0"/>
              <a:t>    implementation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8119" y="5874544"/>
            <a:ext cx="628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Might be a hint how code is guaranteed to perform: when you need to know about performance on some unknown JVM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35831" y="1638598"/>
            <a:ext cx="68651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“This algorithm offers n*log(n) performance on many data sets that cause other quicksorts to degrade to quadratic performance.”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3352800"/>
            <a:ext cx="68835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Problems with this statement: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n is not defined (n = </a:t>
            </a:r>
            <a:r>
              <a:rPr lang="en-US" sz="2400" dirty="0" err="1" smtClean="0"/>
              <a:t>a.length</a:t>
            </a:r>
            <a:r>
              <a:rPr lang="en-US" sz="2400" dirty="0" smtClean="0"/>
              <a:t>)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“performance” is not a meaningful unit.  Should be</a:t>
            </a:r>
          </a:p>
          <a:p>
            <a:pPr marL="342900" indent="-342900"/>
            <a:r>
              <a:rPr lang="en-US" sz="2400" dirty="0" smtClean="0"/>
              <a:t>	“running time in </a:t>
            </a:r>
            <a:r>
              <a:rPr lang="en-US" sz="2400" dirty="0" smtClean="0">
                <a:sym typeface="Symbol"/>
              </a:rPr>
              <a:t>(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log 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 …”</a:t>
            </a:r>
          </a:p>
          <a:p>
            <a:pPr marL="342900" indent="-342900"/>
            <a:endParaRPr lang="en-US" sz="2400" dirty="0" smtClean="0">
              <a:sym typeface="Symbol"/>
            </a:endParaRPr>
          </a:p>
          <a:p>
            <a:pPr marL="342900" indent="-342900"/>
            <a:r>
              <a:rPr lang="en-US" sz="2400" dirty="0" smtClean="0">
                <a:sym typeface="Symbol"/>
              </a:rPr>
              <a:t>3. 	many data sets?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Specifying Histogram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371600"/>
            <a:ext cx="3592202" cy="424731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[] histogram (</a:t>
            </a:r>
            <a:r>
              <a:rPr lang="en-US" dirty="0" err="1" smtClean="0"/>
              <a:t>int</a:t>
            </a:r>
            <a:r>
              <a:rPr lang="en-US" dirty="0" smtClean="0"/>
              <a:t> [] a)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maxval</a:t>
            </a:r>
            <a:r>
              <a:rPr lang="en-US" dirty="0" smtClean="0"/>
              <a:t> = 0;</a:t>
            </a:r>
          </a:p>
          <a:p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if (a[</a:t>
            </a:r>
            <a:r>
              <a:rPr lang="en-US" dirty="0" err="1" smtClean="0"/>
              <a:t>i</a:t>
            </a:r>
            <a:r>
              <a:rPr lang="en-US" dirty="0" smtClean="0"/>
              <a:t>] &gt; </a:t>
            </a:r>
            <a:r>
              <a:rPr lang="en-US" dirty="0" err="1" smtClean="0"/>
              <a:t>maxval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     </a:t>
            </a:r>
            <a:r>
              <a:rPr lang="en-US" dirty="0" err="1" smtClean="0"/>
              <a:t>maxval</a:t>
            </a:r>
            <a:r>
              <a:rPr lang="en-US" dirty="0" smtClean="0"/>
              <a:t> = 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histo</a:t>
            </a:r>
            <a:r>
              <a:rPr lang="en-US" dirty="0" smtClean="0"/>
              <a:t> [] = new </a:t>
            </a:r>
            <a:r>
              <a:rPr lang="en-US" dirty="0" err="1" smtClean="0"/>
              <a:t>int</a:t>
            </a:r>
            <a:r>
              <a:rPr lang="en-US" dirty="0" smtClean="0"/>
              <a:t> [</a:t>
            </a:r>
            <a:r>
              <a:rPr lang="en-US" dirty="0" err="1" smtClean="0"/>
              <a:t>maxval</a:t>
            </a:r>
            <a:r>
              <a:rPr lang="en-US" dirty="0" smtClean="0"/>
              <a:t> + 1];</a:t>
            </a:r>
          </a:p>
          <a:p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</a:t>
            </a:r>
            <a:r>
              <a:rPr lang="en-US" dirty="0" err="1" smtClean="0"/>
              <a:t>a.length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histo</a:t>
            </a:r>
            <a:r>
              <a:rPr lang="en-US" dirty="0" smtClean="0"/>
              <a:t>[a[</a:t>
            </a:r>
            <a:r>
              <a:rPr lang="en-US" dirty="0" err="1" smtClean="0"/>
              <a:t>i</a:t>
            </a:r>
            <a:r>
              <a:rPr lang="en-US" dirty="0" smtClean="0"/>
              <a:t>]]++;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   return </a:t>
            </a:r>
            <a:r>
              <a:rPr lang="en-US" dirty="0" err="1" smtClean="0"/>
              <a:t>histo</a:t>
            </a:r>
            <a:r>
              <a:rPr lang="en-US" dirty="0" smtClean="0"/>
              <a:t>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64581" y="4762500"/>
            <a:ext cx="5979319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REQUIRES: </a:t>
            </a:r>
            <a:r>
              <a:rPr lang="en-US" dirty="0" smtClean="0"/>
              <a:t>a is non-null and all values in a are non-negative.</a:t>
            </a:r>
          </a:p>
          <a:p>
            <a:r>
              <a:rPr lang="en-US" b="1" dirty="0" smtClean="0"/>
              <a:t>EFFECTS: </a:t>
            </a:r>
            <a:r>
              <a:rPr lang="en-US" dirty="0" smtClean="0"/>
              <a:t> Returns an array, result, where result[x] is the</a:t>
            </a:r>
          </a:p>
          <a:p>
            <a:r>
              <a:rPr lang="en-US" dirty="0" smtClean="0"/>
              <a:t>   number of times x appears in a.  The result array has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maxval</a:t>
            </a:r>
            <a:r>
              <a:rPr lang="en-US" dirty="0" smtClean="0"/>
              <a:t>(a) + 1 elements.  For example, </a:t>
            </a:r>
          </a:p>
          <a:p>
            <a:r>
              <a:rPr lang="en-US" dirty="0" smtClean="0"/>
              <a:t>         histogram ([1, 1, 2, 5]) = [ 0, 2, 1, 0, 0, 1 ]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1447800"/>
            <a:ext cx="35064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Goals for a procedure specification: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Declarative</a:t>
            </a:r>
          </a:p>
          <a:p>
            <a:pPr marL="342900" indent="-342900">
              <a:buAutoNum type="arabicPeriod"/>
            </a:pPr>
            <a:r>
              <a:rPr lang="en-US" b="1" dirty="0" smtClean="0"/>
              <a:t>Complete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Clear, precise, unambiguous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62700" y="1845469"/>
            <a:ext cx="2126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Objective, attainable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22093" y="2669382"/>
            <a:ext cx="3440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Subjective, unattainable in English but we try!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38451" y="3488532"/>
            <a:ext cx="5979319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REQUIRES: </a:t>
            </a:r>
            <a:r>
              <a:rPr lang="en-US" dirty="0" smtClean="0"/>
              <a:t>a is non-null</a:t>
            </a:r>
          </a:p>
          <a:p>
            <a:r>
              <a:rPr lang="en-US" b="1" dirty="0" smtClean="0"/>
              <a:t>EFFECTS: </a:t>
            </a:r>
            <a:r>
              <a:rPr lang="en-US" dirty="0" smtClean="0"/>
              <a:t> Goes through the input array a, counting the</a:t>
            </a:r>
          </a:p>
          <a:p>
            <a:r>
              <a:rPr lang="en-US" dirty="0" smtClean="0"/>
              <a:t>   number of times each element appears.  Returns an</a:t>
            </a:r>
          </a:p>
          <a:p>
            <a:r>
              <a:rPr lang="en-US" dirty="0" smtClean="0"/>
              <a:t>   array giving the histogram.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4: Remove Preconditions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295400"/>
            <a:ext cx="5979319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REQUIRES: </a:t>
            </a:r>
            <a:r>
              <a:rPr lang="en-US" dirty="0" smtClean="0"/>
              <a:t>a is non-null and all values in a are non-negative.</a:t>
            </a:r>
          </a:p>
          <a:p>
            <a:r>
              <a:rPr lang="en-US" b="1" dirty="0" smtClean="0"/>
              <a:t>EFFECTS: </a:t>
            </a:r>
            <a:r>
              <a:rPr lang="en-US" dirty="0" smtClean="0"/>
              <a:t> Returns an array, result, where result[x] is the</a:t>
            </a:r>
          </a:p>
          <a:p>
            <a:r>
              <a:rPr lang="en-US" dirty="0" smtClean="0"/>
              <a:t>   number of times x appears in a.  The result array has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maxval</a:t>
            </a:r>
            <a:r>
              <a:rPr lang="en-US" dirty="0" smtClean="0"/>
              <a:t>(a) + 1 elements.  For example, </a:t>
            </a:r>
          </a:p>
          <a:p>
            <a:r>
              <a:rPr lang="en-US" dirty="0" smtClean="0"/>
              <a:t>         histogram ([1, 1, 2, 5]) = [ 0, 2, 1, 0, 0, 1 ]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26294" y="3359944"/>
            <a:ext cx="4676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Remove the preconditions by using Exceptions: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005262"/>
            <a:ext cx="5979319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[] histogram (</a:t>
            </a:r>
            <a:r>
              <a:rPr lang="en-US" dirty="0" err="1" smtClean="0"/>
              <a:t>int</a:t>
            </a:r>
            <a:r>
              <a:rPr lang="en-US" dirty="0" smtClean="0"/>
              <a:t> [] a) </a:t>
            </a:r>
            <a:r>
              <a:rPr lang="en-US" b="1" dirty="0" smtClean="0"/>
              <a:t>throws </a:t>
            </a:r>
            <a:r>
              <a:rPr lang="en-US" b="1" dirty="0" err="1" smtClean="0"/>
              <a:t>NegativeValue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EFFECTS: </a:t>
            </a:r>
            <a:r>
              <a:rPr lang="en-US" dirty="0" smtClean="0"/>
              <a:t>If a contains any negative values, throws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NegativeValue</a:t>
            </a:r>
            <a:r>
              <a:rPr lang="en-US" dirty="0" smtClean="0"/>
              <a:t>. If a is null, throws a </a:t>
            </a:r>
            <a:r>
              <a:rPr lang="en-US" dirty="0" err="1" smtClean="0"/>
              <a:t>NullPointerException</a:t>
            </a:r>
            <a:r>
              <a:rPr lang="en-US" dirty="0" smtClean="0"/>
              <a:t>.  </a:t>
            </a:r>
          </a:p>
          <a:p>
            <a:r>
              <a:rPr lang="en-US" dirty="0" smtClean="0"/>
              <a:t>        Otherwise, returns an array, result, … </a:t>
            </a:r>
            <a:r>
              <a:rPr lang="en-US" i="1" dirty="0" smtClean="0"/>
              <a:t>(same as before)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5: Make it Total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295400"/>
            <a:ext cx="5979319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REQUIRES: </a:t>
            </a:r>
            <a:r>
              <a:rPr lang="en-US" dirty="0" smtClean="0"/>
              <a:t>a is non-null and all values in a are non-negative.</a:t>
            </a:r>
          </a:p>
          <a:p>
            <a:r>
              <a:rPr lang="en-US" b="1" dirty="0" smtClean="0"/>
              <a:t>EFFECTS: </a:t>
            </a:r>
            <a:r>
              <a:rPr lang="en-US" dirty="0" smtClean="0"/>
              <a:t> Returns an array, result, where result[x] is the</a:t>
            </a:r>
          </a:p>
          <a:p>
            <a:r>
              <a:rPr lang="en-US" dirty="0" smtClean="0"/>
              <a:t>   number of times x appears in a.  The result array has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maxval</a:t>
            </a:r>
            <a:r>
              <a:rPr lang="en-US" dirty="0" smtClean="0"/>
              <a:t>(a) + 1 elements.  For example, </a:t>
            </a:r>
          </a:p>
          <a:p>
            <a:r>
              <a:rPr lang="en-US" dirty="0" smtClean="0"/>
              <a:t>         histogram ([1, 1, 2, 5]) = [ 0, 2, 1, 0, 0, 1 ]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6843" y="2959893"/>
            <a:ext cx="56494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Total:</a:t>
            </a:r>
            <a:r>
              <a:rPr lang="en-US" dirty="0" smtClean="0"/>
              <a:t> a function that is defined for all inputs </a:t>
            </a:r>
          </a:p>
          <a:p>
            <a:r>
              <a:rPr lang="en-US" dirty="0" smtClean="0"/>
              <a:t>In Java: produce an output, not an exception, for all inputs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7361" y="3640932"/>
            <a:ext cx="5979319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int</a:t>
            </a:r>
            <a:r>
              <a:rPr lang="en-US" dirty="0" smtClean="0"/>
              <a:t> [] histogram (</a:t>
            </a:r>
            <a:r>
              <a:rPr lang="en-US" dirty="0" err="1" smtClean="0"/>
              <a:t>int</a:t>
            </a:r>
            <a:r>
              <a:rPr lang="en-US" dirty="0" smtClean="0"/>
              <a:t> [] a) 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EFFECTS: </a:t>
            </a:r>
            <a:r>
              <a:rPr lang="en-US" dirty="0" smtClean="0"/>
              <a:t>If a is null, returns []. Otherwise, returns an array, </a:t>
            </a:r>
          </a:p>
          <a:p>
            <a:r>
              <a:rPr lang="en-US" dirty="0" smtClean="0"/>
              <a:t>      result, where result[</a:t>
            </a:r>
            <a:r>
              <a:rPr lang="en-US" dirty="0" err="1" smtClean="0"/>
              <a:t>minValue</a:t>
            </a:r>
            <a:r>
              <a:rPr lang="en-US" dirty="0" smtClean="0"/>
              <a:t>(a) + x] is the number of </a:t>
            </a:r>
          </a:p>
          <a:p>
            <a:r>
              <a:rPr lang="en-US" dirty="0" smtClean="0"/>
              <a:t>      times x appears in a and </a:t>
            </a:r>
            <a:r>
              <a:rPr lang="en-US" dirty="0" err="1" smtClean="0"/>
              <a:t>minValue</a:t>
            </a:r>
            <a:r>
              <a:rPr lang="en-US" dirty="0" smtClean="0"/>
              <a:t>(a) is the lowest value </a:t>
            </a:r>
          </a:p>
          <a:p>
            <a:r>
              <a:rPr lang="en-US" dirty="0" smtClean="0"/>
              <a:t>      in a. The result array has </a:t>
            </a:r>
            <a:r>
              <a:rPr lang="en-US" dirty="0" err="1" smtClean="0"/>
              <a:t>maxValue</a:t>
            </a:r>
            <a:r>
              <a:rPr lang="en-US" dirty="0" smtClean="0"/>
              <a:t>(a) - </a:t>
            </a:r>
            <a:r>
              <a:rPr lang="en-US" dirty="0" err="1" smtClean="0"/>
              <a:t>minValue</a:t>
            </a:r>
            <a:r>
              <a:rPr lang="en-US" dirty="0" smtClean="0"/>
              <a:t>(a) + 1 </a:t>
            </a:r>
          </a:p>
          <a:p>
            <a:r>
              <a:rPr lang="en-US" dirty="0" smtClean="0"/>
              <a:t>      elements. For example, </a:t>
            </a:r>
          </a:p>
          <a:p>
            <a:r>
              <a:rPr lang="en-US" dirty="0" smtClean="0"/>
              <a:t>          histogram ([1, 1, 2, 5]) = [ 2, 1, 0, 0, 1 ] </a:t>
            </a:r>
          </a:p>
          <a:p>
            <a:r>
              <a:rPr lang="en-US" dirty="0" smtClean="0"/>
              <a:t>          histogram ([-2, 0, 1, -2]) = [ 2, 0, 1, 1 ]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667375" y="6105525"/>
            <a:ext cx="260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there a better solution?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5: Make it Total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14386" y="1955006"/>
            <a:ext cx="6774658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public static </a:t>
            </a:r>
            <a:r>
              <a:rPr lang="en-US" dirty="0" err="1" smtClean="0"/>
              <a:t>java.util.HashMap</a:t>
            </a:r>
            <a:r>
              <a:rPr lang="en-US" dirty="0" smtClean="0"/>
              <a:t>&lt;</a:t>
            </a:r>
            <a:r>
              <a:rPr lang="en-US" dirty="0" err="1" smtClean="0"/>
              <a:t>Integer,Integer</a:t>
            </a:r>
            <a:r>
              <a:rPr lang="en-US" dirty="0" smtClean="0"/>
              <a:t>&gt; histogram (</a:t>
            </a:r>
            <a:r>
              <a:rPr lang="en-US" dirty="0" err="1" smtClean="0"/>
              <a:t>int</a:t>
            </a:r>
            <a:r>
              <a:rPr lang="en-US" dirty="0" smtClean="0"/>
              <a:t> [] a)</a:t>
            </a:r>
          </a:p>
          <a:p>
            <a:r>
              <a:rPr lang="en-US" dirty="0" smtClean="0"/>
              <a:t>    </a:t>
            </a:r>
            <a:r>
              <a:rPr lang="en-US" b="1" dirty="0" smtClean="0"/>
              <a:t>EFFECTS:</a:t>
            </a:r>
            <a:r>
              <a:rPr lang="en-US" dirty="0" smtClean="0"/>
              <a:t> Returns a </a:t>
            </a:r>
            <a:r>
              <a:rPr lang="en-US" dirty="0" err="1" smtClean="0"/>
              <a:t>HashMap</a:t>
            </a:r>
            <a:r>
              <a:rPr lang="en-US" dirty="0" smtClean="0"/>
              <a:t> where the value associated with x is </a:t>
            </a:r>
          </a:p>
          <a:p>
            <a:r>
              <a:rPr lang="en-US" dirty="0" smtClean="0"/>
              <a:t>       the result is the number of times x appears in a. That is, if 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result.containsKey</a:t>
            </a:r>
            <a:r>
              <a:rPr lang="en-US" dirty="0" smtClean="0"/>
              <a:t> (x) the number of appearances of x in a is</a:t>
            </a:r>
          </a:p>
          <a:p>
            <a:r>
              <a:rPr lang="en-US" dirty="0" smtClean="0"/>
              <a:t>       </a:t>
            </a:r>
            <a:r>
              <a:rPr lang="en-US" dirty="0" err="1" smtClean="0"/>
              <a:t>result.get</a:t>
            </a:r>
            <a:r>
              <a:rPr lang="en-US" dirty="0" smtClean="0"/>
              <a:t> (x).  Otherwise, the number of appearances of x in a is 0.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Menu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495425"/>
            <a:ext cx="8458200" cy="44196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Data Abstraction</a:t>
            </a:r>
          </a:p>
          <a:p>
            <a:pPr>
              <a:buNone/>
            </a:pPr>
            <a:r>
              <a:rPr lang="en-US" dirty="0" smtClean="0"/>
              <a:t>	Specifying </a:t>
            </a:r>
            <a:r>
              <a:rPr lang="en-US" dirty="0"/>
              <a:t>Abstract Data Types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PS2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Implementing Abstract Data Types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0075" y="1578769"/>
            <a:ext cx="8029575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Problem 6.</a:t>
            </a:r>
            <a:r>
              <a:rPr lang="en-US" dirty="0" smtClean="0"/>
              <a:t> Write a program that takes as input a list of file names and outputs a list of pairs of files </a:t>
            </a:r>
            <a:r>
              <a:rPr lang="en-US" b="1" dirty="0" smtClean="0"/>
              <a:t>sorted</a:t>
            </a:r>
            <a:r>
              <a:rPr lang="en-US" dirty="0" smtClean="0"/>
              <a:t> by the number of 3-length sequences they have in common.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3375" y="157163"/>
            <a:ext cx="757282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// imports removed </a:t>
            </a:r>
          </a:p>
          <a:p>
            <a:r>
              <a:rPr lang="en-US" sz="1100" dirty="0" smtClean="0"/>
              <a:t>public class </a:t>
            </a:r>
            <a:r>
              <a:rPr lang="en-US" sz="1100" dirty="0" err="1" smtClean="0"/>
              <a:t>CompareDocuments</a:t>
            </a:r>
            <a:r>
              <a:rPr lang="en-US" sz="1100" dirty="0" smtClean="0"/>
              <a:t> {</a:t>
            </a:r>
          </a:p>
          <a:p>
            <a:r>
              <a:rPr lang="en-US" sz="1100" dirty="0" smtClean="0"/>
              <a:t>   public static void main(String[] </a:t>
            </a:r>
            <a:r>
              <a:rPr lang="en-US" sz="1100" dirty="0" err="1" smtClean="0"/>
              <a:t>args</a:t>
            </a:r>
            <a:r>
              <a:rPr lang="en-US" sz="1100" dirty="0" smtClean="0"/>
              <a:t>) {</a:t>
            </a:r>
          </a:p>
          <a:p>
            <a:r>
              <a:rPr lang="en-US" sz="1100" dirty="0" smtClean="0"/>
              <a:t>      </a:t>
            </a:r>
            <a:r>
              <a:rPr lang="en-US" sz="1100" dirty="0" err="1" smtClean="0"/>
              <a:t>ArrayList</a:t>
            </a:r>
            <a:r>
              <a:rPr lang="en-US" sz="1100" dirty="0" smtClean="0"/>
              <a:t>&lt;Document&gt; docs = new </a:t>
            </a:r>
            <a:r>
              <a:rPr lang="en-US" sz="1100" dirty="0" err="1" smtClean="0"/>
              <a:t>ArrayList</a:t>
            </a:r>
            <a:r>
              <a:rPr lang="en-US" sz="1100" dirty="0" smtClean="0"/>
              <a:t>&lt;Document&gt; ();</a:t>
            </a:r>
          </a:p>
          <a:p>
            <a:r>
              <a:rPr lang="en-US" sz="1100" dirty="0" smtClean="0"/>
              <a:t>      </a:t>
            </a:r>
            <a:r>
              <a:rPr lang="en-US" sz="1100" dirty="0" err="1" smtClean="0"/>
              <a:t>LabeledGraph</a:t>
            </a:r>
            <a:r>
              <a:rPr lang="en-US" sz="1100" dirty="0" smtClean="0"/>
              <a:t> g = new </a:t>
            </a:r>
            <a:r>
              <a:rPr lang="en-US" sz="1100" dirty="0" err="1" smtClean="0"/>
              <a:t>LabeledGraph</a:t>
            </a:r>
            <a:r>
              <a:rPr lang="en-US" sz="1100" dirty="0" smtClean="0"/>
              <a:t>();</a:t>
            </a:r>
          </a:p>
          <a:p>
            <a:r>
              <a:rPr lang="en-US" sz="1100" dirty="0" smtClean="0"/>
              <a:t> </a:t>
            </a:r>
          </a:p>
          <a:p>
            <a:r>
              <a:rPr lang="en-US" sz="1100" dirty="0" smtClean="0"/>
              <a:t>      for (String file : </a:t>
            </a:r>
            <a:r>
              <a:rPr lang="en-US" sz="1100" dirty="0" err="1" smtClean="0"/>
              <a:t>args</a:t>
            </a:r>
            <a:r>
              <a:rPr lang="en-US" sz="1100" dirty="0" smtClean="0"/>
              <a:t>) {</a:t>
            </a:r>
          </a:p>
          <a:p>
            <a:r>
              <a:rPr lang="en-US" sz="1100" dirty="0" smtClean="0"/>
              <a:t>          Document d;</a:t>
            </a:r>
          </a:p>
          <a:p>
            <a:r>
              <a:rPr lang="en-US" sz="1100" dirty="0" smtClean="0"/>
              <a:t>          try {</a:t>
            </a:r>
          </a:p>
          <a:p>
            <a:r>
              <a:rPr lang="en-US" sz="1100" dirty="0" smtClean="0"/>
              <a:t>              d = new Document(file, 3);</a:t>
            </a:r>
          </a:p>
          <a:p>
            <a:r>
              <a:rPr lang="en-US" sz="1100" dirty="0" smtClean="0"/>
              <a:t>              </a:t>
            </a:r>
            <a:r>
              <a:rPr lang="en-US" sz="1100" dirty="0" err="1" smtClean="0"/>
              <a:t>docs.add</a:t>
            </a:r>
            <a:r>
              <a:rPr lang="en-US" sz="1100" dirty="0" smtClean="0"/>
              <a:t>(d);</a:t>
            </a:r>
          </a:p>
          <a:p>
            <a:r>
              <a:rPr lang="en-US" sz="1100" dirty="0" smtClean="0"/>
              <a:t>              </a:t>
            </a:r>
            <a:r>
              <a:rPr lang="en-US" sz="1100" dirty="0" err="1" smtClean="0"/>
              <a:t>g.addNode</a:t>
            </a:r>
            <a:r>
              <a:rPr lang="en-US" sz="1100" dirty="0" smtClean="0"/>
              <a:t>(file);</a:t>
            </a:r>
          </a:p>
          <a:p>
            <a:r>
              <a:rPr lang="en-US" sz="1100" dirty="0" smtClean="0"/>
              <a:t>          } catch (</a:t>
            </a:r>
            <a:r>
              <a:rPr lang="en-US" sz="1100" dirty="0" err="1" smtClean="0"/>
              <a:t>FileNotFoundException</a:t>
            </a:r>
            <a:r>
              <a:rPr lang="en-US" sz="1100" dirty="0" smtClean="0"/>
              <a:t> </a:t>
            </a:r>
            <a:r>
              <a:rPr lang="en-US" sz="1100" dirty="0" err="1" smtClean="0"/>
              <a:t>fnfe</a:t>
            </a:r>
            <a:r>
              <a:rPr lang="en-US" sz="1100" dirty="0" smtClean="0"/>
              <a:t>) { </a:t>
            </a:r>
            <a:r>
              <a:rPr lang="en-US" sz="1100" dirty="0" err="1" smtClean="0"/>
              <a:t>System.err.println</a:t>
            </a:r>
            <a:r>
              <a:rPr lang="en-US" sz="1100" dirty="0" smtClean="0"/>
              <a:t>("Error: cannot open file: " + file + " [" + </a:t>
            </a:r>
            <a:r>
              <a:rPr lang="en-US" sz="1100" dirty="0" err="1" smtClean="0"/>
              <a:t>fnfe</a:t>
            </a:r>
            <a:r>
              <a:rPr lang="en-US" sz="1100" dirty="0" smtClean="0"/>
              <a:t> + "]"); </a:t>
            </a:r>
          </a:p>
          <a:p>
            <a:r>
              <a:rPr lang="en-US" sz="1100" dirty="0" smtClean="0"/>
              <a:t>          } catch (</a:t>
            </a:r>
            <a:r>
              <a:rPr lang="en-US" sz="1100" dirty="0" err="1" smtClean="0"/>
              <a:t>DuplicateNodeException</a:t>
            </a:r>
            <a:r>
              <a:rPr lang="en-US" sz="1100" dirty="0" smtClean="0"/>
              <a:t> e) { </a:t>
            </a:r>
            <a:r>
              <a:rPr lang="en-US" sz="1100" dirty="0" err="1" smtClean="0"/>
              <a:t>System.err.println</a:t>
            </a:r>
            <a:r>
              <a:rPr lang="en-US" sz="1100" dirty="0" smtClean="0"/>
              <a:t>("Error: duplicate file: " + file); }</a:t>
            </a:r>
          </a:p>
          <a:p>
            <a:r>
              <a:rPr lang="en-US" sz="1100" dirty="0" smtClean="0"/>
              <a:t>      }</a:t>
            </a:r>
          </a:p>
          <a:p>
            <a:endParaRPr lang="en-US" sz="1100" dirty="0" smtClean="0"/>
          </a:p>
          <a:p>
            <a:r>
              <a:rPr lang="en-US" sz="1100" dirty="0" smtClean="0"/>
              <a:t>      for (</a:t>
            </a:r>
            <a:r>
              <a:rPr lang="en-US" sz="1100" dirty="0" err="1" smtClean="0"/>
              <a:t>int</a:t>
            </a:r>
            <a:r>
              <a:rPr lang="en-US" sz="1100" dirty="0" smtClean="0"/>
              <a:t> </a:t>
            </a:r>
            <a:r>
              <a:rPr lang="en-US" sz="1100" dirty="0" err="1" smtClean="0"/>
              <a:t>i</a:t>
            </a:r>
            <a:r>
              <a:rPr lang="en-US" sz="1100" dirty="0" smtClean="0"/>
              <a:t> = 0; </a:t>
            </a:r>
            <a:r>
              <a:rPr lang="en-US" sz="1100" dirty="0" err="1" smtClean="0"/>
              <a:t>i</a:t>
            </a:r>
            <a:r>
              <a:rPr lang="en-US" sz="1100" dirty="0" smtClean="0"/>
              <a:t> &lt; </a:t>
            </a:r>
            <a:r>
              <a:rPr lang="en-US" sz="1100" dirty="0" err="1" smtClean="0"/>
              <a:t>docs.size</a:t>
            </a:r>
            <a:r>
              <a:rPr lang="en-US" sz="1100" dirty="0" smtClean="0"/>
              <a:t>(); </a:t>
            </a:r>
            <a:r>
              <a:rPr lang="en-US" sz="1100" dirty="0" err="1" smtClean="0"/>
              <a:t>i</a:t>
            </a:r>
            <a:r>
              <a:rPr lang="en-US" sz="1100" dirty="0" smtClean="0"/>
              <a:t>++) {</a:t>
            </a:r>
          </a:p>
          <a:p>
            <a:r>
              <a:rPr lang="en-US" sz="1100" dirty="0" smtClean="0"/>
              <a:t>          Set&lt;String&gt; keys = </a:t>
            </a:r>
            <a:r>
              <a:rPr lang="en-US" sz="1100" dirty="0" err="1" smtClean="0"/>
              <a:t>docs.get</a:t>
            </a:r>
            <a:r>
              <a:rPr lang="en-US" sz="1100" dirty="0" smtClean="0"/>
              <a:t>(</a:t>
            </a:r>
            <a:r>
              <a:rPr lang="en-US" sz="1100" dirty="0" err="1" smtClean="0"/>
              <a:t>i</a:t>
            </a:r>
            <a:r>
              <a:rPr lang="en-US" sz="1100" dirty="0" smtClean="0"/>
              <a:t>).keys();</a:t>
            </a:r>
          </a:p>
          <a:p>
            <a:r>
              <a:rPr lang="en-US" sz="1100" dirty="0" smtClean="0"/>
              <a:t>          for (</a:t>
            </a:r>
            <a:r>
              <a:rPr lang="en-US" sz="1100" dirty="0" err="1" smtClean="0"/>
              <a:t>int</a:t>
            </a:r>
            <a:r>
              <a:rPr lang="en-US" sz="1100" dirty="0" smtClean="0"/>
              <a:t> j = </a:t>
            </a:r>
            <a:r>
              <a:rPr lang="en-US" sz="1100" dirty="0" err="1" smtClean="0"/>
              <a:t>i</a:t>
            </a:r>
            <a:r>
              <a:rPr lang="en-US" sz="1100" dirty="0" smtClean="0"/>
              <a:t> + 1; j &lt; </a:t>
            </a:r>
            <a:r>
              <a:rPr lang="en-US" sz="1100" dirty="0" err="1" smtClean="0"/>
              <a:t>docs.size</a:t>
            </a:r>
            <a:r>
              <a:rPr lang="en-US" sz="1100" dirty="0" smtClean="0"/>
              <a:t>(); j++) {</a:t>
            </a:r>
          </a:p>
          <a:p>
            <a:r>
              <a:rPr lang="en-US" sz="1100" dirty="0" smtClean="0"/>
              <a:t>              </a:t>
            </a:r>
            <a:r>
              <a:rPr lang="en-US" sz="1100" dirty="0" err="1" smtClean="0"/>
              <a:t>int</a:t>
            </a:r>
            <a:r>
              <a:rPr lang="en-US" sz="1100" dirty="0" smtClean="0"/>
              <a:t> similarity = 0;</a:t>
            </a:r>
          </a:p>
          <a:p>
            <a:r>
              <a:rPr lang="en-US" sz="1100" dirty="0" smtClean="0"/>
              <a:t>              for (String key : keys) { if (</a:t>
            </a:r>
            <a:r>
              <a:rPr lang="en-US" sz="1100" dirty="0" err="1" smtClean="0"/>
              <a:t>docs.get</a:t>
            </a:r>
            <a:r>
              <a:rPr lang="en-US" sz="1100" dirty="0" smtClean="0"/>
              <a:t>(j).contains(key)) { similarity++; } } </a:t>
            </a:r>
          </a:p>
          <a:p>
            <a:r>
              <a:rPr lang="en-US" sz="1100" dirty="0" smtClean="0"/>
              <a:t>              if (similarity &gt; 0) {</a:t>
            </a:r>
          </a:p>
          <a:p>
            <a:r>
              <a:rPr lang="en-US" sz="1100" dirty="0" smtClean="0"/>
              <a:t>                  try {</a:t>
            </a:r>
          </a:p>
          <a:p>
            <a:r>
              <a:rPr lang="en-US" sz="1100" dirty="0" smtClean="0"/>
              <a:t>                       </a:t>
            </a:r>
            <a:r>
              <a:rPr lang="en-US" sz="1100" dirty="0" err="1" smtClean="0"/>
              <a:t>g.addEdge</a:t>
            </a:r>
            <a:r>
              <a:rPr lang="en-US" sz="1100" dirty="0" smtClean="0"/>
              <a:t>(</a:t>
            </a:r>
            <a:r>
              <a:rPr lang="en-US" sz="1100" dirty="0" err="1" smtClean="0"/>
              <a:t>docs.get</a:t>
            </a:r>
            <a:r>
              <a:rPr lang="en-US" sz="1100" dirty="0" smtClean="0"/>
              <a:t>(</a:t>
            </a:r>
            <a:r>
              <a:rPr lang="en-US" sz="1100" dirty="0" err="1" smtClean="0"/>
              <a:t>i</a:t>
            </a:r>
            <a:r>
              <a:rPr lang="en-US" sz="1100" dirty="0" smtClean="0"/>
              <a:t>).</a:t>
            </a:r>
            <a:r>
              <a:rPr lang="en-US" sz="1100" dirty="0" err="1" smtClean="0"/>
              <a:t>getName</a:t>
            </a:r>
            <a:r>
              <a:rPr lang="en-US" sz="1100" dirty="0" smtClean="0"/>
              <a:t>(), </a:t>
            </a:r>
            <a:r>
              <a:rPr lang="en-US" sz="1100" dirty="0" err="1" smtClean="0"/>
              <a:t>docs.get</a:t>
            </a:r>
            <a:r>
              <a:rPr lang="en-US" sz="1100" dirty="0" smtClean="0"/>
              <a:t>(j).</a:t>
            </a:r>
            <a:r>
              <a:rPr lang="en-US" sz="1100" dirty="0" err="1" smtClean="0"/>
              <a:t>getName</a:t>
            </a:r>
            <a:r>
              <a:rPr lang="en-US" sz="1100" dirty="0" smtClean="0"/>
              <a:t>(), similarity);</a:t>
            </a:r>
          </a:p>
          <a:p>
            <a:r>
              <a:rPr lang="en-US" sz="1100" dirty="0" smtClean="0"/>
              <a:t>                  } catch (</a:t>
            </a:r>
            <a:r>
              <a:rPr lang="en-US" sz="1100" dirty="0" err="1" smtClean="0"/>
              <a:t>NoNodeException</a:t>
            </a:r>
            <a:r>
              <a:rPr lang="en-US" sz="1100" dirty="0" smtClean="0"/>
              <a:t> e) { assert false;</a:t>
            </a:r>
          </a:p>
          <a:p>
            <a:r>
              <a:rPr lang="en-US" sz="1100" dirty="0" smtClean="0"/>
              <a:t>                  } catch (</a:t>
            </a:r>
            <a:r>
              <a:rPr lang="en-US" sz="1100" dirty="0" err="1" smtClean="0"/>
              <a:t>DuplicateEdgeException</a:t>
            </a:r>
            <a:r>
              <a:rPr lang="en-US" sz="1100" dirty="0" smtClean="0"/>
              <a:t> e) { assert false; }</a:t>
            </a:r>
          </a:p>
          <a:p>
            <a:r>
              <a:rPr lang="en-US" sz="1100" dirty="0" smtClean="0"/>
              <a:t>              }				</a:t>
            </a:r>
          </a:p>
          <a:p>
            <a:r>
              <a:rPr lang="en-US" sz="1100" dirty="0" smtClean="0"/>
              <a:t>           } // for j</a:t>
            </a:r>
          </a:p>
          <a:p>
            <a:r>
              <a:rPr lang="en-US" sz="1100" dirty="0" smtClean="0"/>
              <a:t>      } // for </a:t>
            </a:r>
            <a:r>
              <a:rPr lang="en-US" sz="1100" dirty="0" err="1" smtClean="0"/>
              <a:t>i</a:t>
            </a:r>
            <a:endParaRPr lang="en-US" sz="1100" dirty="0" smtClean="0"/>
          </a:p>
          <a:p>
            <a:r>
              <a:rPr lang="en-US" sz="1100" dirty="0" smtClean="0"/>
              <a:t>     </a:t>
            </a:r>
          </a:p>
          <a:p>
            <a:r>
              <a:rPr lang="en-US" sz="1100" dirty="0" smtClean="0"/>
              <a:t>      </a:t>
            </a:r>
            <a:r>
              <a:rPr lang="en-US" sz="1100" dirty="0" err="1" smtClean="0"/>
              <a:t>ArrayList</a:t>
            </a:r>
            <a:r>
              <a:rPr lang="en-US" sz="1100" dirty="0" smtClean="0"/>
              <a:t>&lt;</a:t>
            </a:r>
            <a:r>
              <a:rPr lang="en-US" sz="1100" dirty="0" err="1" smtClean="0"/>
              <a:t>EdgeRecord</a:t>
            </a:r>
            <a:r>
              <a:rPr lang="en-US" sz="1100" dirty="0" smtClean="0"/>
              <a:t>&gt; edges = </a:t>
            </a:r>
            <a:r>
              <a:rPr lang="en-US" sz="1100" dirty="0" err="1" smtClean="0"/>
              <a:t>g.getSortedEdges</a:t>
            </a:r>
            <a:r>
              <a:rPr lang="en-US" sz="1100" dirty="0" smtClean="0"/>
              <a:t>();</a:t>
            </a:r>
          </a:p>
          <a:p>
            <a:r>
              <a:rPr lang="en-US" sz="1100" dirty="0" smtClean="0"/>
              <a:t>      </a:t>
            </a:r>
            <a:r>
              <a:rPr lang="en-US" sz="1100" dirty="0" err="1" smtClean="0"/>
              <a:t>System.out.println</a:t>
            </a:r>
            <a:r>
              <a:rPr lang="en-US" sz="1100" dirty="0" smtClean="0"/>
              <a:t> ("Common Sequences: " + edges);</a:t>
            </a:r>
          </a:p>
          <a:p>
            <a:r>
              <a:rPr lang="en-US" sz="1100" dirty="0" smtClean="0"/>
              <a:t>   }</a:t>
            </a:r>
          </a:p>
          <a:p>
            <a:r>
              <a:rPr lang="en-US" sz="1100" dirty="0" smtClean="0"/>
              <a:t>}</a:t>
            </a:r>
            <a:endParaRPr lang="en-US" sz="1100" dirty="0"/>
          </a:p>
        </p:txBody>
      </p:sp>
      <p:sp>
        <p:nvSpPr>
          <p:cNvPr id="4" name="TextBox 3"/>
          <p:cNvSpPr txBox="1"/>
          <p:nvPr/>
        </p:nvSpPr>
        <p:spPr>
          <a:xfrm>
            <a:off x="5022056" y="652463"/>
            <a:ext cx="3429000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This code is formatted densely to fit on one slide!  Your code should be more spacious.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60182" y="3336132"/>
            <a:ext cx="3200400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for (String key : keys) { 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docs.get</a:t>
            </a:r>
            <a:r>
              <a:rPr lang="en-US" dirty="0" smtClean="0"/>
              <a:t>(j).contains(key)) {</a:t>
            </a:r>
          </a:p>
          <a:p>
            <a:r>
              <a:rPr lang="en-US" dirty="0" smtClean="0"/>
              <a:t>        similarity++; </a:t>
            </a:r>
          </a:p>
          <a:p>
            <a:r>
              <a:rPr lang="en-US" dirty="0" smtClean="0"/>
              <a:t>    } </a:t>
            </a:r>
          </a:p>
          <a:p>
            <a:r>
              <a:rPr lang="en-US" dirty="0" smtClean="0"/>
              <a:t>}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209550"/>
            <a:ext cx="757282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import ps2.*;</a:t>
            </a:r>
          </a:p>
          <a:p>
            <a:r>
              <a:rPr lang="en-US" sz="800" dirty="0" smtClean="0"/>
              <a:t>import </a:t>
            </a:r>
            <a:r>
              <a:rPr lang="en-US" sz="800" dirty="0" err="1" smtClean="0"/>
              <a:t>java.io.FileNotFoundException</a:t>
            </a:r>
            <a:r>
              <a:rPr lang="en-US" sz="800" dirty="0" smtClean="0"/>
              <a:t>;</a:t>
            </a:r>
          </a:p>
          <a:p>
            <a:r>
              <a:rPr lang="en-US" sz="800" dirty="0" smtClean="0"/>
              <a:t>import </a:t>
            </a:r>
            <a:r>
              <a:rPr lang="en-US" sz="800" dirty="0" err="1" smtClean="0"/>
              <a:t>java.util.ArrayList</a:t>
            </a:r>
            <a:r>
              <a:rPr lang="en-US" sz="800" dirty="0" smtClean="0"/>
              <a:t>;</a:t>
            </a:r>
          </a:p>
          <a:p>
            <a:r>
              <a:rPr lang="en-US" sz="800" dirty="0" smtClean="0"/>
              <a:t>import </a:t>
            </a:r>
            <a:r>
              <a:rPr lang="en-US" sz="800" dirty="0" err="1" smtClean="0"/>
              <a:t>java.util.Set</a:t>
            </a:r>
            <a:r>
              <a:rPr lang="en-US" sz="800" dirty="0" smtClean="0"/>
              <a:t>;</a:t>
            </a:r>
          </a:p>
          <a:p>
            <a:endParaRPr lang="en-US" sz="800" dirty="0" smtClean="0"/>
          </a:p>
          <a:p>
            <a:r>
              <a:rPr lang="en-US" sz="800" dirty="0" smtClean="0"/>
              <a:t>public class </a:t>
            </a:r>
            <a:r>
              <a:rPr lang="en-US" sz="800" dirty="0" err="1" smtClean="0"/>
              <a:t>CompareDocuments</a:t>
            </a:r>
            <a:r>
              <a:rPr lang="en-US" sz="800" dirty="0" smtClean="0"/>
              <a:t> {</a:t>
            </a:r>
          </a:p>
          <a:p>
            <a:r>
              <a:rPr lang="en-US" sz="800" dirty="0" smtClean="0"/>
              <a:t>   public static void main(String[] </a:t>
            </a:r>
            <a:r>
              <a:rPr lang="en-US" sz="800" dirty="0" err="1" smtClean="0"/>
              <a:t>args</a:t>
            </a:r>
            <a:r>
              <a:rPr lang="en-US" sz="800" dirty="0" smtClean="0"/>
              <a:t>) {</a:t>
            </a:r>
          </a:p>
          <a:p>
            <a:r>
              <a:rPr lang="en-US" sz="800" dirty="0" smtClean="0"/>
              <a:t>      </a:t>
            </a:r>
            <a:r>
              <a:rPr lang="en-US" sz="800" dirty="0" err="1" smtClean="0"/>
              <a:t>int</a:t>
            </a:r>
            <a:r>
              <a:rPr lang="en-US" sz="800" dirty="0" smtClean="0"/>
              <a:t> window = 3;</a:t>
            </a:r>
          </a:p>
          <a:p>
            <a:r>
              <a:rPr lang="en-US" sz="800" dirty="0" smtClean="0"/>
              <a:t>      </a:t>
            </a:r>
            <a:r>
              <a:rPr lang="en-US" sz="800" dirty="0" err="1" smtClean="0"/>
              <a:t>ArrayList</a:t>
            </a:r>
            <a:r>
              <a:rPr lang="en-US" sz="800" dirty="0" smtClean="0"/>
              <a:t>&lt;Document&gt; docs = new </a:t>
            </a:r>
            <a:r>
              <a:rPr lang="en-US" sz="800" dirty="0" err="1" smtClean="0"/>
              <a:t>ArrayList</a:t>
            </a:r>
            <a:r>
              <a:rPr lang="en-US" sz="800" dirty="0" smtClean="0"/>
              <a:t>&lt;Document&gt; ();</a:t>
            </a:r>
          </a:p>
          <a:p>
            <a:r>
              <a:rPr lang="en-US" sz="800" dirty="0" smtClean="0"/>
              <a:t>      </a:t>
            </a:r>
            <a:r>
              <a:rPr lang="en-US" sz="800" dirty="0" err="1" smtClean="0"/>
              <a:t>LabeledGraph</a:t>
            </a:r>
            <a:r>
              <a:rPr lang="en-US" sz="800" dirty="0" smtClean="0"/>
              <a:t> g = new </a:t>
            </a:r>
            <a:r>
              <a:rPr lang="en-US" sz="800" dirty="0" err="1" smtClean="0"/>
              <a:t>LabeledGraph</a:t>
            </a:r>
            <a:r>
              <a:rPr lang="en-US" sz="800" dirty="0" smtClean="0"/>
              <a:t>();</a:t>
            </a:r>
          </a:p>
          <a:p>
            <a:r>
              <a:rPr lang="en-US" sz="800" dirty="0" smtClean="0"/>
              <a:t> </a:t>
            </a:r>
          </a:p>
          <a:p>
            <a:r>
              <a:rPr lang="en-US" sz="800" dirty="0" smtClean="0"/>
              <a:t>      for (String file : </a:t>
            </a:r>
            <a:r>
              <a:rPr lang="en-US" sz="800" dirty="0" err="1" smtClean="0"/>
              <a:t>args</a:t>
            </a:r>
            <a:r>
              <a:rPr lang="en-US" sz="800" dirty="0" smtClean="0"/>
              <a:t>) {</a:t>
            </a:r>
          </a:p>
          <a:p>
            <a:r>
              <a:rPr lang="en-US" sz="800" dirty="0" smtClean="0"/>
              <a:t>          Document d;</a:t>
            </a:r>
          </a:p>
          <a:p>
            <a:r>
              <a:rPr lang="en-US" sz="800" dirty="0" smtClean="0"/>
              <a:t>          try {</a:t>
            </a:r>
          </a:p>
          <a:p>
            <a:r>
              <a:rPr lang="en-US" sz="800" dirty="0" smtClean="0"/>
              <a:t>              d = new Document(file, window);</a:t>
            </a:r>
          </a:p>
          <a:p>
            <a:r>
              <a:rPr lang="en-US" sz="800" dirty="0" smtClean="0"/>
              <a:t>              </a:t>
            </a:r>
            <a:r>
              <a:rPr lang="en-US" sz="800" dirty="0" err="1" smtClean="0"/>
              <a:t>docs.add</a:t>
            </a:r>
            <a:r>
              <a:rPr lang="en-US" sz="800" dirty="0" smtClean="0"/>
              <a:t>(d);</a:t>
            </a:r>
          </a:p>
          <a:p>
            <a:r>
              <a:rPr lang="en-US" sz="800" dirty="0" smtClean="0"/>
              <a:t>              </a:t>
            </a:r>
            <a:r>
              <a:rPr lang="en-US" sz="800" dirty="0" err="1" smtClean="0"/>
              <a:t>g.addNode</a:t>
            </a:r>
            <a:r>
              <a:rPr lang="en-US" sz="800" dirty="0" smtClean="0"/>
              <a:t>(file);</a:t>
            </a:r>
          </a:p>
          <a:p>
            <a:r>
              <a:rPr lang="en-US" sz="800" dirty="0" smtClean="0"/>
              <a:t>          } catch (</a:t>
            </a:r>
            <a:r>
              <a:rPr lang="en-US" sz="800" dirty="0" err="1" smtClean="0"/>
              <a:t>FileNotFoundException</a:t>
            </a:r>
            <a:r>
              <a:rPr lang="en-US" sz="800" dirty="0" smtClean="0"/>
              <a:t> </a:t>
            </a:r>
            <a:r>
              <a:rPr lang="en-US" sz="800" dirty="0" err="1" smtClean="0"/>
              <a:t>fnfe</a:t>
            </a:r>
            <a:r>
              <a:rPr lang="en-US" sz="800" dirty="0" smtClean="0"/>
              <a:t>) {</a:t>
            </a:r>
          </a:p>
          <a:p>
            <a:r>
              <a:rPr lang="en-US" sz="800" dirty="0" smtClean="0"/>
              <a:t>              </a:t>
            </a:r>
            <a:r>
              <a:rPr lang="en-US" sz="800" dirty="0" err="1" smtClean="0"/>
              <a:t>System.err.println</a:t>
            </a:r>
            <a:r>
              <a:rPr lang="en-US" sz="800" dirty="0" smtClean="0"/>
              <a:t>("Error: cannot open file: " + file + " [" + </a:t>
            </a:r>
            <a:r>
              <a:rPr lang="en-US" sz="800" dirty="0" err="1" smtClean="0"/>
              <a:t>fnfe</a:t>
            </a:r>
            <a:r>
              <a:rPr lang="en-US" sz="800" dirty="0" smtClean="0"/>
              <a:t> + "]");</a:t>
            </a:r>
          </a:p>
          <a:p>
            <a:r>
              <a:rPr lang="en-US" sz="800" dirty="0" smtClean="0"/>
              <a:t>          } catch (</a:t>
            </a:r>
            <a:r>
              <a:rPr lang="en-US" sz="800" dirty="0" err="1" smtClean="0"/>
              <a:t>DuplicateNodeException</a:t>
            </a:r>
            <a:r>
              <a:rPr lang="en-US" sz="800" dirty="0" smtClean="0"/>
              <a:t> e) {</a:t>
            </a:r>
          </a:p>
          <a:p>
            <a:r>
              <a:rPr lang="en-US" sz="800" dirty="0" smtClean="0"/>
              <a:t>              </a:t>
            </a:r>
            <a:r>
              <a:rPr lang="en-US" sz="800" dirty="0" err="1" smtClean="0"/>
              <a:t>System.err.println</a:t>
            </a:r>
            <a:r>
              <a:rPr lang="en-US" sz="800" dirty="0" smtClean="0"/>
              <a:t>("Error: duplicate file: " + file);</a:t>
            </a:r>
          </a:p>
          <a:p>
            <a:r>
              <a:rPr lang="en-US" sz="800" dirty="0" smtClean="0"/>
              <a:t>          }</a:t>
            </a:r>
          </a:p>
          <a:p>
            <a:r>
              <a:rPr lang="en-US" sz="800" dirty="0" smtClean="0"/>
              <a:t>      }</a:t>
            </a:r>
          </a:p>
          <a:p>
            <a:endParaRPr lang="en-US" sz="800" dirty="0" smtClean="0"/>
          </a:p>
          <a:p>
            <a:r>
              <a:rPr lang="en-US" sz="800" dirty="0" smtClean="0"/>
              <a:t>      for (</a:t>
            </a:r>
            <a:r>
              <a:rPr lang="en-US" sz="800" dirty="0" err="1" smtClean="0"/>
              <a:t>int</a:t>
            </a:r>
            <a:r>
              <a:rPr lang="en-US" sz="800" dirty="0" smtClean="0"/>
              <a:t> </a:t>
            </a:r>
            <a:r>
              <a:rPr lang="en-US" sz="800" dirty="0" err="1" smtClean="0"/>
              <a:t>i</a:t>
            </a:r>
            <a:r>
              <a:rPr lang="en-US" sz="800" dirty="0" smtClean="0"/>
              <a:t> = 0; </a:t>
            </a:r>
            <a:r>
              <a:rPr lang="en-US" sz="800" dirty="0" err="1" smtClean="0"/>
              <a:t>i</a:t>
            </a:r>
            <a:r>
              <a:rPr lang="en-US" sz="800" dirty="0" smtClean="0"/>
              <a:t> &lt; </a:t>
            </a:r>
            <a:r>
              <a:rPr lang="en-US" sz="800" dirty="0" err="1" smtClean="0"/>
              <a:t>docs.size</a:t>
            </a:r>
            <a:r>
              <a:rPr lang="en-US" sz="800" dirty="0" smtClean="0"/>
              <a:t>(); </a:t>
            </a:r>
            <a:r>
              <a:rPr lang="en-US" sz="800" dirty="0" err="1" smtClean="0"/>
              <a:t>i</a:t>
            </a:r>
            <a:r>
              <a:rPr lang="en-US" sz="800" dirty="0" smtClean="0"/>
              <a:t>++) {</a:t>
            </a:r>
          </a:p>
          <a:p>
            <a:r>
              <a:rPr lang="en-US" sz="800" dirty="0" smtClean="0"/>
              <a:t>          Set&lt;String&gt; keys = </a:t>
            </a:r>
            <a:r>
              <a:rPr lang="en-US" sz="800" dirty="0" err="1" smtClean="0"/>
              <a:t>docs.get</a:t>
            </a:r>
            <a:r>
              <a:rPr lang="en-US" sz="800" dirty="0" smtClean="0"/>
              <a:t>(</a:t>
            </a:r>
            <a:r>
              <a:rPr lang="en-US" sz="800" dirty="0" err="1" smtClean="0"/>
              <a:t>i</a:t>
            </a:r>
            <a:r>
              <a:rPr lang="en-US" sz="800" dirty="0" smtClean="0"/>
              <a:t>).keys();</a:t>
            </a:r>
          </a:p>
          <a:p>
            <a:r>
              <a:rPr lang="en-US" sz="800" dirty="0" smtClean="0"/>
              <a:t>          for (</a:t>
            </a:r>
            <a:r>
              <a:rPr lang="en-US" sz="800" dirty="0" err="1" smtClean="0"/>
              <a:t>int</a:t>
            </a:r>
            <a:r>
              <a:rPr lang="en-US" sz="800" dirty="0" smtClean="0"/>
              <a:t> j = </a:t>
            </a:r>
            <a:r>
              <a:rPr lang="en-US" sz="800" dirty="0" err="1" smtClean="0"/>
              <a:t>i</a:t>
            </a:r>
            <a:r>
              <a:rPr lang="en-US" sz="800" dirty="0" smtClean="0"/>
              <a:t> + 1; j &lt; </a:t>
            </a:r>
            <a:r>
              <a:rPr lang="en-US" sz="800" dirty="0" err="1" smtClean="0"/>
              <a:t>docs.size</a:t>
            </a:r>
            <a:r>
              <a:rPr lang="en-US" sz="800" dirty="0" smtClean="0"/>
              <a:t>(); j++) {</a:t>
            </a:r>
          </a:p>
          <a:p>
            <a:r>
              <a:rPr lang="en-US" sz="800" dirty="0" smtClean="0"/>
              <a:t>              </a:t>
            </a:r>
            <a:r>
              <a:rPr lang="en-US" sz="800" dirty="0" err="1" smtClean="0"/>
              <a:t>int</a:t>
            </a:r>
            <a:r>
              <a:rPr lang="en-US" sz="800" dirty="0" smtClean="0"/>
              <a:t> similarity = 0;</a:t>
            </a:r>
          </a:p>
          <a:p>
            <a:r>
              <a:rPr lang="en-US" sz="800" dirty="0" smtClean="0"/>
              <a:t>              for (String key : keys) {</a:t>
            </a:r>
          </a:p>
          <a:p>
            <a:r>
              <a:rPr lang="en-US" sz="800" dirty="0" smtClean="0"/>
              <a:t>                 if (</a:t>
            </a:r>
            <a:r>
              <a:rPr lang="en-US" sz="800" dirty="0" err="1" smtClean="0"/>
              <a:t>docs.get</a:t>
            </a:r>
            <a:r>
              <a:rPr lang="en-US" sz="800" dirty="0" smtClean="0"/>
              <a:t>(j).contains(key)) {</a:t>
            </a:r>
          </a:p>
          <a:p>
            <a:r>
              <a:rPr lang="en-US" sz="800" dirty="0" smtClean="0"/>
              <a:t>                     // </a:t>
            </a:r>
            <a:r>
              <a:rPr lang="en-US" sz="800" dirty="0" err="1" smtClean="0"/>
              <a:t>System.out.println</a:t>
            </a:r>
            <a:r>
              <a:rPr lang="en-US" sz="800" dirty="0" smtClean="0"/>
              <a:t>(</a:t>
            </a:r>
            <a:r>
              <a:rPr lang="en-US" sz="800" dirty="0" err="1" smtClean="0"/>
              <a:t>docs.get</a:t>
            </a:r>
            <a:r>
              <a:rPr lang="en-US" sz="800" dirty="0" smtClean="0"/>
              <a:t>(</a:t>
            </a:r>
            <a:r>
              <a:rPr lang="en-US" sz="800" dirty="0" err="1" smtClean="0"/>
              <a:t>i</a:t>
            </a:r>
            <a:r>
              <a:rPr lang="en-US" sz="800" dirty="0" smtClean="0"/>
              <a:t>).</a:t>
            </a:r>
            <a:r>
              <a:rPr lang="en-US" sz="800" dirty="0" err="1" smtClean="0"/>
              <a:t>getName</a:t>
            </a:r>
            <a:r>
              <a:rPr lang="en-US" sz="800" dirty="0" smtClean="0"/>
              <a:t>() + " &lt;-&gt; " + </a:t>
            </a:r>
            <a:r>
              <a:rPr lang="en-US" sz="800" dirty="0" err="1" smtClean="0"/>
              <a:t>docs.get</a:t>
            </a:r>
            <a:r>
              <a:rPr lang="en-US" sz="800" dirty="0" smtClean="0"/>
              <a:t>(j).</a:t>
            </a:r>
            <a:r>
              <a:rPr lang="en-US" sz="800" dirty="0" err="1" smtClean="0"/>
              <a:t>getName</a:t>
            </a:r>
            <a:r>
              <a:rPr lang="en-US" sz="800" dirty="0" smtClean="0"/>
              <a:t>() + ": " + key); </a:t>
            </a:r>
          </a:p>
          <a:p>
            <a:r>
              <a:rPr lang="en-US" sz="800" dirty="0" smtClean="0"/>
              <a:t>                     similarity++; </a:t>
            </a:r>
          </a:p>
          <a:p>
            <a:r>
              <a:rPr lang="en-US" sz="800" dirty="0" smtClean="0"/>
              <a:t>                  }</a:t>
            </a:r>
          </a:p>
          <a:p>
            <a:r>
              <a:rPr lang="en-US" sz="800" dirty="0" smtClean="0"/>
              <a:t>              } </a:t>
            </a:r>
          </a:p>
          <a:p>
            <a:r>
              <a:rPr lang="en-US" sz="800" dirty="0" smtClean="0"/>
              <a:t>              if (similarity &gt; 0) {</a:t>
            </a:r>
          </a:p>
          <a:p>
            <a:r>
              <a:rPr lang="en-US" sz="800" dirty="0" smtClean="0"/>
              <a:t>                  try {</a:t>
            </a:r>
          </a:p>
          <a:p>
            <a:r>
              <a:rPr lang="en-US" sz="800" dirty="0" smtClean="0"/>
              <a:t>                       </a:t>
            </a:r>
            <a:r>
              <a:rPr lang="en-US" sz="800" dirty="0" err="1" smtClean="0"/>
              <a:t>g.addEdge</a:t>
            </a:r>
            <a:r>
              <a:rPr lang="en-US" sz="800" dirty="0" smtClean="0"/>
              <a:t>(</a:t>
            </a:r>
            <a:r>
              <a:rPr lang="en-US" sz="800" dirty="0" err="1" smtClean="0"/>
              <a:t>docs.get</a:t>
            </a:r>
            <a:r>
              <a:rPr lang="en-US" sz="800" dirty="0" smtClean="0"/>
              <a:t>(</a:t>
            </a:r>
            <a:r>
              <a:rPr lang="en-US" sz="800" dirty="0" err="1" smtClean="0"/>
              <a:t>i</a:t>
            </a:r>
            <a:r>
              <a:rPr lang="en-US" sz="800" dirty="0" smtClean="0"/>
              <a:t>).</a:t>
            </a:r>
            <a:r>
              <a:rPr lang="en-US" sz="800" dirty="0" err="1" smtClean="0"/>
              <a:t>getName</a:t>
            </a:r>
            <a:r>
              <a:rPr lang="en-US" sz="800" dirty="0" smtClean="0"/>
              <a:t>(), </a:t>
            </a:r>
            <a:r>
              <a:rPr lang="en-US" sz="800" dirty="0" err="1" smtClean="0"/>
              <a:t>docs.get</a:t>
            </a:r>
            <a:r>
              <a:rPr lang="en-US" sz="800" dirty="0" smtClean="0"/>
              <a:t>(j).</a:t>
            </a:r>
            <a:r>
              <a:rPr lang="en-US" sz="800" dirty="0" err="1" smtClean="0"/>
              <a:t>getName</a:t>
            </a:r>
            <a:r>
              <a:rPr lang="en-US" sz="800" dirty="0" smtClean="0"/>
              <a:t>(), similarity);</a:t>
            </a:r>
          </a:p>
          <a:p>
            <a:r>
              <a:rPr lang="en-US" sz="800" dirty="0" smtClean="0"/>
              <a:t>                  } catch (</a:t>
            </a:r>
            <a:r>
              <a:rPr lang="en-US" sz="800" dirty="0" err="1" smtClean="0"/>
              <a:t>NoNodeException</a:t>
            </a:r>
            <a:r>
              <a:rPr lang="en-US" sz="800" dirty="0" smtClean="0"/>
              <a:t> e) {</a:t>
            </a:r>
          </a:p>
          <a:p>
            <a:r>
              <a:rPr lang="en-US" sz="800" dirty="0" smtClean="0"/>
              <a:t>                      assert false;</a:t>
            </a:r>
          </a:p>
          <a:p>
            <a:r>
              <a:rPr lang="en-US" sz="800" dirty="0" smtClean="0"/>
              <a:t>                  } catch (</a:t>
            </a:r>
            <a:r>
              <a:rPr lang="en-US" sz="800" dirty="0" err="1" smtClean="0"/>
              <a:t>DuplicateEdgeException</a:t>
            </a:r>
            <a:r>
              <a:rPr lang="en-US" sz="800" dirty="0" smtClean="0"/>
              <a:t> e) { </a:t>
            </a:r>
          </a:p>
          <a:p>
            <a:r>
              <a:rPr lang="en-US" sz="800" dirty="0" smtClean="0"/>
              <a:t>                      assert false;</a:t>
            </a:r>
          </a:p>
          <a:p>
            <a:r>
              <a:rPr lang="en-US" sz="800" dirty="0" smtClean="0"/>
              <a:t>                  }</a:t>
            </a:r>
          </a:p>
          <a:p>
            <a:r>
              <a:rPr lang="en-US" sz="800" dirty="0" smtClean="0"/>
              <a:t>              }				</a:t>
            </a:r>
          </a:p>
          <a:p>
            <a:r>
              <a:rPr lang="en-US" sz="800" dirty="0" smtClean="0"/>
              <a:t>           } // for j</a:t>
            </a:r>
          </a:p>
          <a:p>
            <a:r>
              <a:rPr lang="en-US" sz="800" dirty="0" smtClean="0"/>
              <a:t>      } // for </a:t>
            </a:r>
            <a:r>
              <a:rPr lang="en-US" sz="800" dirty="0" err="1" smtClean="0"/>
              <a:t>i</a:t>
            </a:r>
            <a:endParaRPr lang="en-US" sz="800" dirty="0" smtClean="0"/>
          </a:p>
          <a:p>
            <a:r>
              <a:rPr lang="en-US" sz="800" dirty="0" smtClean="0"/>
              <a:t>     </a:t>
            </a:r>
          </a:p>
          <a:p>
            <a:r>
              <a:rPr lang="en-US" sz="800" dirty="0" smtClean="0"/>
              <a:t>      </a:t>
            </a:r>
            <a:r>
              <a:rPr lang="en-US" sz="800" dirty="0" err="1" smtClean="0"/>
              <a:t>ArrayList</a:t>
            </a:r>
            <a:r>
              <a:rPr lang="en-US" sz="800" dirty="0" smtClean="0"/>
              <a:t>&lt;</a:t>
            </a:r>
            <a:r>
              <a:rPr lang="en-US" sz="800" dirty="0" err="1" smtClean="0"/>
              <a:t>EdgeRecord</a:t>
            </a:r>
            <a:r>
              <a:rPr lang="en-US" sz="800" dirty="0" smtClean="0"/>
              <a:t>&gt; edges = </a:t>
            </a:r>
            <a:r>
              <a:rPr lang="en-US" sz="800" dirty="0" err="1" smtClean="0"/>
              <a:t>g.getSortedEdges</a:t>
            </a:r>
            <a:r>
              <a:rPr lang="en-US" sz="800" dirty="0" smtClean="0"/>
              <a:t>();</a:t>
            </a:r>
          </a:p>
          <a:p>
            <a:r>
              <a:rPr lang="en-US" sz="800" dirty="0" smtClean="0"/>
              <a:t>      </a:t>
            </a:r>
            <a:r>
              <a:rPr lang="en-US" sz="800" dirty="0" err="1" smtClean="0"/>
              <a:t>System.out.println</a:t>
            </a:r>
            <a:r>
              <a:rPr lang="en-US" sz="800" dirty="0" smtClean="0"/>
              <a:t> ("Common Sequences: " + edges);</a:t>
            </a:r>
          </a:p>
          <a:p>
            <a:r>
              <a:rPr lang="en-US" sz="800" dirty="0" smtClean="0"/>
              <a:t>   }</a:t>
            </a:r>
          </a:p>
          <a:p>
            <a:r>
              <a:rPr lang="en-US" sz="800" dirty="0" smtClean="0"/>
              <a:t>}</a:t>
            </a:r>
          </a:p>
          <a:p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Complexity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Procedural Abstraction</a:t>
            </a:r>
            <a:endParaRPr lang="en-US" b="1" dirty="0"/>
          </a:p>
          <a:p>
            <a:pPr lvl="1">
              <a:buNone/>
            </a:pPr>
            <a:r>
              <a:rPr lang="en-US" b="1" dirty="0" smtClean="0"/>
              <a:t>Divide</a:t>
            </a:r>
            <a:r>
              <a:rPr lang="en-US" dirty="0" smtClean="0"/>
              <a:t> </a:t>
            </a:r>
            <a:r>
              <a:rPr lang="en-US" dirty="0"/>
              <a:t>problem into procedures</a:t>
            </a:r>
          </a:p>
          <a:p>
            <a:pPr lvl="1">
              <a:buNone/>
            </a:pPr>
            <a:r>
              <a:rPr lang="en-US" dirty="0" smtClean="0"/>
              <a:t>Use </a:t>
            </a:r>
            <a:r>
              <a:rPr lang="en-US" b="1" dirty="0"/>
              <a:t>specifications</a:t>
            </a:r>
            <a:r>
              <a:rPr lang="en-US" dirty="0"/>
              <a:t> to separate what from </a:t>
            </a:r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88194" y="4427429"/>
            <a:ext cx="779145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en-US" sz="2800" dirty="0" smtClean="0"/>
              <a:t>A big program can have thousands of procedures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Abstraction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Organize program around </a:t>
            </a:r>
            <a:r>
              <a:rPr lang="en-US" b="1" dirty="0" smtClean="0"/>
              <a:t>abstract data types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Group procedures </a:t>
            </a:r>
            <a:r>
              <a:rPr lang="en-US" dirty="0" smtClean="0"/>
              <a:t>by the data they 	manipulate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Hide how data is represented </a:t>
            </a:r>
            <a:r>
              <a:rPr lang="en-US" dirty="0" smtClean="0"/>
              <a:t>from how it is 	used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Abstract</a:t>
            </a:r>
            <a:r>
              <a:rPr lang="en-US" dirty="0"/>
              <a:t> Data Types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Separate </a:t>
            </a:r>
            <a:r>
              <a:rPr lang="en-US" i="1" dirty="0"/>
              <a:t>what</a:t>
            </a:r>
            <a:r>
              <a:rPr lang="en-US" dirty="0"/>
              <a:t> you can do with data from </a:t>
            </a:r>
            <a:r>
              <a:rPr lang="en-US" i="1" dirty="0"/>
              <a:t>how</a:t>
            </a:r>
            <a:r>
              <a:rPr lang="en-US" dirty="0"/>
              <a:t> it is represented</a:t>
            </a:r>
          </a:p>
          <a:p>
            <a:pPr>
              <a:buNone/>
            </a:pPr>
            <a:r>
              <a:rPr lang="en-US" b="1" dirty="0"/>
              <a:t>Client</a:t>
            </a:r>
            <a:r>
              <a:rPr lang="en-US" dirty="0"/>
              <a:t> interacts with data through provided operations according to their specifications</a:t>
            </a:r>
          </a:p>
          <a:p>
            <a:pPr>
              <a:buNone/>
            </a:pPr>
            <a:r>
              <a:rPr lang="en-US" b="1" dirty="0"/>
              <a:t>Implementation</a:t>
            </a:r>
            <a:r>
              <a:rPr lang="en-US" dirty="0"/>
              <a:t> chooses how to represent data and implement its operations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3544" y="5343525"/>
            <a:ext cx="6155596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What should the specification of a </a:t>
            </a:r>
            <a:r>
              <a:rPr lang="en-US" sz="2400" dirty="0" err="1" smtClean="0"/>
              <a:t>datatype</a:t>
            </a:r>
            <a:r>
              <a:rPr lang="en-US" sz="2400" dirty="0" smtClean="0"/>
              <a:t> do?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Specifying Abstract Data Types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Overview:</a:t>
            </a:r>
            <a:r>
              <a:rPr lang="en-US" dirty="0"/>
              <a:t> what does the type represent</a:t>
            </a:r>
          </a:p>
          <a:p>
            <a:pPr lvl="1">
              <a:buNone/>
            </a:pPr>
            <a:r>
              <a:rPr lang="en-US" b="1" dirty="0"/>
              <a:t>Mutability</a:t>
            </a:r>
            <a:r>
              <a:rPr lang="en-US" dirty="0"/>
              <a:t>/</a:t>
            </a:r>
            <a:r>
              <a:rPr lang="en-US" b="1" dirty="0"/>
              <a:t>Immutability</a:t>
            </a:r>
          </a:p>
          <a:p>
            <a:pPr lvl="2">
              <a:buFontTx/>
              <a:buNone/>
            </a:pPr>
            <a:r>
              <a:rPr lang="en-US" dirty="0" smtClean="0"/>
              <a:t>e.g., A String is an immutable sequence of characters.</a:t>
            </a:r>
            <a:endParaRPr lang="en-US" dirty="0"/>
          </a:p>
          <a:p>
            <a:pPr lvl="1">
              <a:buNone/>
            </a:pPr>
            <a:r>
              <a:rPr lang="en-US" b="1" dirty="0" smtClean="0"/>
              <a:t>Introduce Abstract </a:t>
            </a:r>
            <a:r>
              <a:rPr lang="en-US" b="1" dirty="0"/>
              <a:t>Notation</a:t>
            </a:r>
          </a:p>
          <a:p>
            <a:pPr lvl="2">
              <a:buFontTx/>
              <a:buNone/>
            </a:pPr>
            <a:r>
              <a:rPr lang="en-US" dirty="0" smtClean="0"/>
              <a:t>e.g., A </a:t>
            </a:r>
            <a:r>
              <a:rPr lang="en-US" dirty="0"/>
              <a:t>typical </a:t>
            </a:r>
            <a:r>
              <a:rPr lang="en-US" dirty="0" smtClean="0"/>
              <a:t>Set </a:t>
            </a:r>
            <a:r>
              <a:rPr lang="en-US" dirty="0"/>
              <a:t>is </a:t>
            </a:r>
            <a:r>
              <a:rPr lang="en-US" dirty="0">
                <a:solidFill>
                  <a:schemeClr val="tx2"/>
                </a:solidFill>
              </a:rPr>
              <a:t>{ </a:t>
            </a:r>
            <a:r>
              <a:rPr lang="en-US" i="1" dirty="0">
                <a:solidFill>
                  <a:schemeClr val="tx2"/>
                </a:solidFill>
              </a:rPr>
              <a:t>x</a:t>
            </a:r>
            <a:r>
              <a:rPr lang="en-US" baseline="-25000" dirty="0">
                <a:solidFill>
                  <a:schemeClr val="tx2"/>
                </a:solidFill>
              </a:rPr>
              <a:t>1</a:t>
            </a:r>
            <a:r>
              <a:rPr lang="en-US" dirty="0">
                <a:solidFill>
                  <a:schemeClr val="tx2"/>
                </a:solidFill>
              </a:rPr>
              <a:t>, …, </a:t>
            </a:r>
            <a:r>
              <a:rPr lang="en-US" i="1" dirty="0" err="1">
                <a:solidFill>
                  <a:schemeClr val="tx2"/>
                </a:solidFill>
              </a:rPr>
              <a:t>x</a:t>
            </a:r>
            <a:r>
              <a:rPr lang="en-US" baseline="-25000" dirty="0" err="1">
                <a:solidFill>
                  <a:schemeClr val="tx2"/>
                </a:solidFill>
              </a:rPr>
              <a:t>n</a:t>
            </a:r>
            <a:r>
              <a:rPr lang="en-US" dirty="0">
                <a:solidFill>
                  <a:schemeClr val="tx2"/>
                </a:solidFill>
              </a:rPr>
              <a:t> }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b="1" dirty="0"/>
              <a:t>Operations:</a:t>
            </a:r>
            <a:r>
              <a:rPr lang="en-US" dirty="0"/>
              <a:t> specifications for constructors and methods clients use</a:t>
            </a:r>
          </a:p>
          <a:p>
            <a:pPr lvl="1">
              <a:buNone/>
            </a:pPr>
            <a:r>
              <a:rPr lang="en-US" dirty="0" smtClean="0"/>
              <a:t>	Describe </a:t>
            </a:r>
            <a:r>
              <a:rPr lang="en-US" dirty="0"/>
              <a:t>in terms of abstract notation introduced in overview.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StringStack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38638" y="1323975"/>
            <a:ext cx="4401654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Note: Java provides </a:t>
            </a:r>
            <a:r>
              <a:rPr lang="en-US" dirty="0" err="1" smtClean="0"/>
              <a:t>java.util.Stack</a:t>
            </a:r>
            <a:r>
              <a:rPr lang="en-US" dirty="0" smtClean="0"/>
              <a:t>,</a:t>
            </a:r>
          </a:p>
          <a:p>
            <a:r>
              <a:rPr lang="en-US" dirty="0" smtClean="0"/>
              <a:t>but we’ll implement our own Stack </a:t>
            </a:r>
            <a:r>
              <a:rPr lang="en-US" dirty="0" err="1" smtClean="0"/>
              <a:t>datatype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52501" y="2990850"/>
            <a:ext cx="678656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class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OVERVIEW: A </a:t>
            </a:r>
            <a:r>
              <a:rPr lang="en-US" dirty="0" err="1" smtClean="0">
                <a:solidFill>
                  <a:srgbClr val="3F5FBF"/>
                </a:solidFill>
              </a:rPr>
              <a:t>StringStack</a:t>
            </a:r>
            <a:r>
              <a:rPr lang="en-US" dirty="0" smtClean="0">
                <a:solidFill>
                  <a:srgbClr val="3F5FBF"/>
                </a:solidFill>
              </a:rPr>
              <a:t> represents a mutable last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in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first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out stack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where all elements are Strings.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A typical stack is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1,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where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 is the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top of the stack.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7169" y="142874"/>
            <a:ext cx="842486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</a:rPr>
              <a:t>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class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OVERVIEW: A </a:t>
            </a:r>
            <a:r>
              <a:rPr lang="en-US" dirty="0" err="1" smtClean="0">
                <a:solidFill>
                  <a:srgbClr val="3F5FBF"/>
                </a:solidFill>
              </a:rPr>
              <a:t>StringStack</a:t>
            </a:r>
            <a:r>
              <a:rPr lang="en-US" dirty="0" smtClean="0">
                <a:solidFill>
                  <a:srgbClr val="3F5FBF"/>
                </a:solidFill>
              </a:rPr>
              <a:t> represents a mutable last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in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first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out stack where all 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elements are Strings.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A typical stack is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1,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where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 is the top of the stack.</a:t>
            </a:r>
          </a:p>
          <a:p>
            <a:endParaRPr lang="en-US" b="1" dirty="0" smtClean="0">
              <a:solidFill>
                <a:srgbClr val="7F0055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StringStack</a:t>
            </a:r>
            <a:r>
              <a:rPr lang="en-US" b="1" dirty="0" smtClean="0">
                <a:solidFill>
                  <a:srgbClr val="000000"/>
                </a:solidFill>
              </a:rPr>
              <a:t>()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EFFECTS: Initializes this as an empty stack.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endParaRPr lang="en-US" dirty="0" smtClean="0"/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7F0055"/>
                </a:solidFill>
              </a:rPr>
              <a:t>void</a:t>
            </a:r>
            <a:r>
              <a:rPr lang="en-US" b="1" dirty="0" smtClean="0">
                <a:solidFill>
                  <a:srgbClr val="000000"/>
                </a:solidFill>
              </a:rPr>
              <a:t> push(String s)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Pushes s on the top of this.  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  this_post = [ s,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</a:t>
            </a:r>
          </a:p>
          <a:p>
            <a:endParaRPr lang="en-US" dirty="0" smtClean="0">
              <a:solidFill>
                <a:srgbClr val="3F5FBF"/>
              </a:solidFill>
            </a:endParaRPr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pop() </a:t>
            </a:r>
            <a:r>
              <a:rPr lang="en-US" b="1" dirty="0" smtClean="0">
                <a:solidFill>
                  <a:srgbClr val="7F0055"/>
                </a:solidFill>
              </a:rPr>
              <a:t>throws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</a:rPr>
              <a:t>EmptyStackException</a:t>
            </a:r>
            <a:endParaRPr lang="en-US" dirty="0" smtClean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   MODIFIES: this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If this is empty, throws </a:t>
            </a:r>
            <a:r>
              <a:rPr lang="en-US" dirty="0" err="1" smtClean="0">
                <a:solidFill>
                  <a:srgbClr val="3F5FBF"/>
                </a:solidFill>
              </a:rPr>
              <a:t>EmptyStackException</a:t>
            </a:r>
            <a:r>
              <a:rPr lang="en-US" dirty="0" smtClean="0">
                <a:solidFill>
                  <a:srgbClr val="3F5FBF"/>
                </a:solidFill>
              </a:rPr>
              <a:t>.  Otherwise,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returns the element on top of this and removes that element from this.</a:t>
            </a:r>
          </a:p>
          <a:p>
            <a:r>
              <a:rPr lang="pt-BR" dirty="0" smtClean="0">
                <a:solidFill>
                  <a:srgbClr val="3F5FBF"/>
                </a:solidFill>
              </a:rPr>
              <a:t>         For example, if this_pre = [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1, e_n</a:t>
            </a:r>
            <a:r>
              <a:rPr lang="pt-BR" dirty="0" smtClean="0">
                <a:solidFill>
                  <a:srgbClr val="7F7F9F"/>
                </a:solidFill>
              </a:rPr>
              <a:t>-</a:t>
            </a:r>
            <a:r>
              <a:rPr lang="pt-BR" dirty="0" smtClean="0">
                <a:solidFill>
                  <a:srgbClr val="3F5FBF"/>
                </a:solidFill>
              </a:rPr>
              <a:t>2, ..., e_1, e_0 ],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      </a:t>
            </a:r>
            <a:r>
              <a:rPr lang="en-US" dirty="0" err="1" smtClean="0">
                <a:solidFill>
                  <a:srgbClr val="3F5FBF"/>
                </a:solidFill>
              </a:rPr>
              <a:t>this_post</a:t>
            </a:r>
            <a:r>
              <a:rPr lang="en-US" dirty="0" smtClean="0">
                <a:solidFill>
                  <a:srgbClr val="3F5FBF"/>
                </a:solidFill>
              </a:rPr>
              <a:t> = [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2, ..., e_1, e_0 ] and the result is e_n</a:t>
            </a:r>
            <a:r>
              <a:rPr lang="en-US" dirty="0" smtClean="0">
                <a:solidFill>
                  <a:srgbClr val="7F7F9F"/>
                </a:solidFill>
              </a:rPr>
              <a:t>-</a:t>
            </a:r>
            <a:r>
              <a:rPr lang="en-US" dirty="0" smtClean="0">
                <a:solidFill>
                  <a:srgbClr val="3F5FBF"/>
                </a:solidFill>
              </a:rPr>
              <a:t>1.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</a:t>
            </a:r>
            <a:endParaRPr lang="en-US" dirty="0" smtClean="0"/>
          </a:p>
          <a:p>
            <a:r>
              <a:rPr lang="en-US" b="1" dirty="0" smtClean="0">
                <a:solidFill>
                  <a:srgbClr val="7F0055"/>
                </a:solidFill>
              </a:rPr>
              <a:t>   public</a:t>
            </a:r>
            <a:r>
              <a:rPr lang="en-US" b="1" dirty="0" smtClean="0">
                <a:solidFill>
                  <a:srgbClr val="000000"/>
                </a:solidFill>
              </a:rPr>
              <a:t> String </a:t>
            </a:r>
            <a:r>
              <a:rPr lang="en-US" b="1" dirty="0" err="1" smtClean="0">
                <a:solidFill>
                  <a:srgbClr val="000000"/>
                </a:solidFill>
              </a:rPr>
              <a:t>toString</a:t>
            </a:r>
            <a:r>
              <a:rPr lang="en-US" b="1" dirty="0" smtClean="0">
                <a:solidFill>
                  <a:srgbClr val="000000"/>
                </a:solidFill>
              </a:rPr>
              <a:t>()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   EFFECTS: Returns a string representation of this.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788" y="200025"/>
            <a:ext cx="8991600" cy="1143000"/>
          </a:xfrm>
        </p:spPr>
        <p:txBody>
          <a:bodyPr/>
          <a:lstStyle/>
          <a:p>
            <a:r>
              <a:rPr lang="en-US"/>
              <a:t>Components of Data Abstractions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Ways </a:t>
            </a:r>
            <a:r>
              <a:rPr lang="en-US" dirty="0"/>
              <a:t>to create </a:t>
            </a:r>
            <a:r>
              <a:rPr lang="en-US" b="1" dirty="0" smtClean="0"/>
              <a:t>new</a:t>
            </a:r>
            <a:r>
              <a:rPr lang="en-US" dirty="0" smtClean="0"/>
              <a:t> objects </a:t>
            </a:r>
            <a:r>
              <a:rPr lang="en-US" dirty="0"/>
              <a:t>of the </a:t>
            </a:r>
            <a:r>
              <a:rPr lang="en-US" dirty="0" smtClean="0"/>
              <a:t>type</a:t>
            </a:r>
            <a:endParaRPr lang="en-US" dirty="0"/>
          </a:p>
          <a:p>
            <a:pPr lvl="1"/>
            <a:r>
              <a:rPr lang="en-US" b="1" dirty="0" smtClean="0"/>
              <a:t>Creators</a:t>
            </a:r>
            <a:r>
              <a:rPr lang="en-US" dirty="0" smtClean="0"/>
              <a:t>: </a:t>
            </a:r>
            <a:r>
              <a:rPr lang="en-US" dirty="0"/>
              <a:t>create new objects of the ADT from parameters of other types</a:t>
            </a:r>
          </a:p>
          <a:p>
            <a:pPr lvl="1"/>
            <a:r>
              <a:rPr lang="en-US" b="1" dirty="0"/>
              <a:t>Producers</a:t>
            </a:r>
            <a:r>
              <a:rPr lang="en-US" dirty="0"/>
              <a:t>: create new objects of the ADT from parameters of the ADT type (and other types)</a:t>
            </a:r>
          </a:p>
          <a:p>
            <a:pPr>
              <a:buNone/>
            </a:pPr>
            <a:r>
              <a:rPr lang="en-US" dirty="0"/>
              <a:t>Ways to observe properties: </a:t>
            </a:r>
            <a:r>
              <a:rPr lang="en-US" b="1" dirty="0"/>
              <a:t>observers</a:t>
            </a:r>
          </a:p>
          <a:p>
            <a:pPr>
              <a:buNone/>
            </a:pPr>
            <a:r>
              <a:rPr lang="en-US" dirty="0"/>
              <a:t>Ways to change properties: </a:t>
            </a:r>
            <a:r>
              <a:rPr lang="en-US" b="1" dirty="0" err="1"/>
              <a:t>mutators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000250" y="5491162"/>
            <a:ext cx="569111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Which of these must all (useful) types have?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2368</Words>
  <Application>Microsoft Office PowerPoint</Application>
  <PresentationFormat>On-screen Show (4:3)</PresentationFormat>
  <Paragraphs>312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cs2220: Engineering Software  Class 7:  Data Abstraction</vt:lpstr>
      <vt:lpstr>Menu</vt:lpstr>
      <vt:lpstr>Managing Complexity</vt:lpstr>
      <vt:lpstr>Data Abstraction</vt:lpstr>
      <vt:lpstr>Abstract Data Types</vt:lpstr>
      <vt:lpstr>Specifying Abstract Data Types</vt:lpstr>
      <vt:lpstr>Example: StringStack</vt:lpstr>
      <vt:lpstr>Slide 8</vt:lpstr>
      <vt:lpstr>Components of Data Abstractions</vt:lpstr>
      <vt:lpstr>Slide 10</vt:lpstr>
      <vt:lpstr>Slide 11</vt:lpstr>
      <vt:lpstr>Using Abstract Data Types</vt:lpstr>
      <vt:lpstr>Problem Set 2</vt:lpstr>
      <vt:lpstr>Question 1, 2:  public static void sort(int[ ] a) </vt:lpstr>
      <vt:lpstr>Running Time</vt:lpstr>
      <vt:lpstr>Specifying Histogram</vt:lpstr>
      <vt:lpstr>Question 4: Remove Preconditions</vt:lpstr>
      <vt:lpstr>Question 5: Make it Total</vt:lpstr>
      <vt:lpstr>Question 5: Make it Total</vt:lpstr>
      <vt:lpstr>Question 6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evans</cp:lastModifiedBy>
  <cp:revision>64</cp:revision>
  <dcterms:created xsi:type="dcterms:W3CDTF">2010-09-07T21:02:44Z</dcterms:created>
  <dcterms:modified xsi:type="dcterms:W3CDTF">2010-09-15T17:21:26Z</dcterms:modified>
</cp:coreProperties>
</file>