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3" r:id="rId2"/>
    <p:sldId id="370" r:id="rId3"/>
    <p:sldId id="371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49" r:id="rId17"/>
    <p:sldId id="373" r:id="rId18"/>
    <p:sldId id="353" r:id="rId19"/>
    <p:sldId id="354" r:id="rId20"/>
    <p:sldId id="355" r:id="rId21"/>
    <p:sldId id="374" r:id="rId22"/>
    <p:sldId id="35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93" autoAdjust="0"/>
    <p:restoredTop sz="86364" autoAdjust="0"/>
  </p:normalViewPr>
  <p:slideViewPr>
    <p:cSldViewPr>
      <p:cViewPr varScale="1">
        <p:scale>
          <a:sx n="133" d="100"/>
          <a:sy n="133" d="100"/>
        </p:scale>
        <p:origin x="-11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2189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144E0CFA-9C2D-42A6-B7DA-552AF61E5B4A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2F345F62-28E5-4D7A-BF2C-280E267F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12597-4B07-4299-A0DA-EC129B8AEA8F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5344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cs2220: Engineering Software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 8: </a:t>
            </a:r>
            <a:br>
              <a:rPr lang="en-US" dirty="0" smtClean="0"/>
            </a:br>
            <a:r>
              <a:rPr lang="en-US" dirty="0" smtClean="0"/>
              <a:t>Implementing Data Abstractions</a:t>
            </a:r>
            <a:endParaRPr lang="en-US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4343400"/>
            <a:ext cx="3581400" cy="12954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Fall 2010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University of Virginia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David Evans</a:t>
            </a:r>
            <a:endParaRPr lang="en-US" sz="2400" dirty="0"/>
          </a:p>
        </p:txBody>
      </p:sp>
      <p:pic>
        <p:nvPicPr>
          <p:cNvPr id="5" name="Picture 4" descr="IMG_125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627" y="5714889"/>
            <a:ext cx="9135373" cy="1143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 err="1" smtClean="0"/>
              <a:t>StringStack</a:t>
            </a:r>
            <a:endParaRPr lang="en-US" dirty="0"/>
          </a:p>
        </p:txBody>
      </p:sp>
      <p:sp>
        <p:nvSpPr>
          <p:cNvPr id="246790" name="Text Box 6"/>
          <p:cNvSpPr txBox="1">
            <a:spLocks noChangeArrowheads="1"/>
          </p:cNvSpPr>
          <p:nvPr/>
        </p:nvSpPr>
        <p:spPr bwMode="auto">
          <a:xfrm>
            <a:off x="3810000" y="4648200"/>
            <a:ext cx="3886200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Is </a:t>
            </a:r>
            <a:r>
              <a:rPr lang="en-US" dirty="0"/>
              <a:t>this implementation of </a:t>
            </a:r>
            <a:r>
              <a:rPr lang="en-US" b="1" dirty="0" smtClean="0"/>
              <a:t>push</a:t>
            </a:r>
            <a:r>
              <a:rPr lang="en-US" dirty="0" smtClean="0"/>
              <a:t> correct</a:t>
            </a:r>
            <a:r>
              <a:rPr lang="en-US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7268" y="1295400"/>
            <a:ext cx="69175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public class </a:t>
            </a:r>
            <a:r>
              <a:rPr lang="en-US" b="1" dirty="0" err="1" smtClean="0"/>
              <a:t>StringStack</a:t>
            </a:r>
            <a:r>
              <a:rPr lang="en-US" b="1" dirty="0" smtClean="0"/>
              <a:t> {</a:t>
            </a:r>
          </a:p>
          <a:p>
            <a:r>
              <a:rPr lang="en-US" dirty="0" smtClean="0"/>
              <a:t>    // Rep:</a:t>
            </a:r>
          </a:p>
          <a:p>
            <a:r>
              <a:rPr lang="en-US" b="1" dirty="0" smtClean="0"/>
              <a:t>    private List&lt;String&gt; rep;</a:t>
            </a:r>
          </a:p>
          <a:p>
            <a:endParaRPr lang="en-US" dirty="0" smtClean="0"/>
          </a:p>
          <a:p>
            <a:r>
              <a:rPr lang="en-US" dirty="0" smtClean="0"/>
              <a:t>    /**</a:t>
            </a:r>
          </a:p>
          <a:p>
            <a:r>
              <a:rPr lang="en-US" dirty="0" smtClean="0"/>
              <a:t>     * MODIFIES: this</a:t>
            </a:r>
          </a:p>
          <a:p>
            <a:r>
              <a:rPr lang="en-US" dirty="0" smtClean="0"/>
              <a:t>     * EFFECTS: Pushes s on the top of this.  </a:t>
            </a:r>
          </a:p>
          <a:p>
            <a:r>
              <a:rPr lang="pt-BR" dirty="0" smtClean="0"/>
              <a:t>     *      For example, if this_pre = [ e_n-1, e_n-2, ..., e_1, e_0 ],</a:t>
            </a:r>
          </a:p>
          <a:p>
            <a:r>
              <a:rPr lang="pt-BR" dirty="0" smtClean="0"/>
              <a:t>     *         this_post = [ s, e_n-1, e_n-2, ..., e_1, e_0 ]</a:t>
            </a:r>
          </a:p>
          <a:p>
            <a:r>
              <a:rPr lang="en-US" dirty="0" smtClean="0"/>
              <a:t>     */</a:t>
            </a:r>
            <a:endParaRPr lang="en-US" b="1" dirty="0" smtClean="0"/>
          </a:p>
          <a:p>
            <a:r>
              <a:rPr lang="en-US" b="1" dirty="0" smtClean="0"/>
              <a:t>    public void push(String s) 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rep.add</a:t>
            </a:r>
            <a:r>
              <a:rPr lang="en-US" dirty="0" smtClean="0"/>
              <a:t>(s);</a:t>
            </a:r>
          </a:p>
          <a:p>
            <a:r>
              <a:rPr lang="en-US" dirty="0" smtClean="0"/>
              <a:t>    }</a:t>
            </a:r>
            <a:endParaRPr lang="en-US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033713" y="5236369"/>
            <a:ext cx="4612481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Could </a:t>
            </a:r>
            <a:r>
              <a:rPr lang="en-US" dirty="0"/>
              <a:t>this implementation of </a:t>
            </a:r>
            <a:r>
              <a:rPr lang="en-US" b="1" dirty="0" smtClean="0"/>
              <a:t>push </a:t>
            </a:r>
            <a:r>
              <a:rPr lang="en-US" dirty="0" smtClean="0"/>
              <a:t>be correct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depends…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893" y="961727"/>
            <a:ext cx="8458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/**</a:t>
            </a:r>
          </a:p>
          <a:p>
            <a:r>
              <a:rPr lang="en-US" dirty="0" smtClean="0"/>
              <a:t> * MODIFIES: this</a:t>
            </a:r>
          </a:p>
          <a:p>
            <a:r>
              <a:rPr lang="en-US" dirty="0" smtClean="0"/>
              <a:t> * EFFECTS: If this is empty, throws </a:t>
            </a:r>
            <a:r>
              <a:rPr lang="en-US" dirty="0" err="1" smtClean="0"/>
              <a:t>EmptyStackException</a:t>
            </a:r>
            <a:r>
              <a:rPr lang="en-US" dirty="0" smtClean="0"/>
              <a:t>.  Otherwise,</a:t>
            </a:r>
          </a:p>
          <a:p>
            <a:r>
              <a:rPr lang="en-US" dirty="0" smtClean="0"/>
              <a:t> *    returns the element on top of this and removes that element from this.</a:t>
            </a:r>
          </a:p>
          <a:p>
            <a:r>
              <a:rPr lang="pt-BR" dirty="0" smtClean="0"/>
              <a:t> *    For example, if this_pre = [ e_n-1, e_n-2, ..., e_1, e_0 ],</a:t>
            </a:r>
          </a:p>
          <a:p>
            <a:r>
              <a:rPr lang="en-US" dirty="0" smtClean="0"/>
              <a:t> *         </a:t>
            </a:r>
            <a:r>
              <a:rPr lang="en-US" dirty="0" err="1" smtClean="0"/>
              <a:t>this_post</a:t>
            </a:r>
            <a:r>
              <a:rPr lang="en-US" dirty="0" smtClean="0"/>
              <a:t> = [ e_n-2, ..., e_1, e_0 ] and the result is e_n-1.</a:t>
            </a:r>
          </a:p>
          <a:p>
            <a:r>
              <a:rPr lang="en-US" dirty="0" smtClean="0"/>
              <a:t>*/</a:t>
            </a:r>
          </a:p>
          <a:p>
            <a:r>
              <a:rPr lang="en-US" b="1" dirty="0" smtClean="0"/>
              <a:t>public String pop() throws </a:t>
            </a:r>
            <a:r>
              <a:rPr lang="en-US" b="1" dirty="0" err="1" smtClean="0"/>
              <a:t>EmptyStackException</a:t>
            </a:r>
            <a:r>
              <a:rPr lang="en-US" b="1" dirty="0" smtClean="0"/>
              <a:t> {</a:t>
            </a:r>
          </a:p>
          <a:p>
            <a:r>
              <a:rPr lang="en-US" b="1" dirty="0" smtClean="0"/>
              <a:t>   try {</a:t>
            </a:r>
          </a:p>
          <a:p>
            <a:r>
              <a:rPr lang="en-US" b="1" dirty="0" smtClean="0"/>
              <a:t>      return </a:t>
            </a:r>
            <a:r>
              <a:rPr lang="en-US" b="1" dirty="0" err="1" smtClean="0"/>
              <a:t>rep.remove</a:t>
            </a:r>
            <a:r>
              <a:rPr lang="en-US" b="1" dirty="0" smtClean="0"/>
              <a:t>(0);</a:t>
            </a:r>
          </a:p>
          <a:p>
            <a:r>
              <a:rPr lang="en-US" b="1" dirty="0" smtClean="0"/>
              <a:t>   }</a:t>
            </a:r>
            <a:r>
              <a:rPr lang="en-US" dirty="0" smtClean="0"/>
              <a:t> </a:t>
            </a:r>
            <a:r>
              <a:rPr lang="en-US" b="1" dirty="0" smtClean="0"/>
              <a:t>catch (</a:t>
            </a:r>
            <a:r>
              <a:rPr lang="en-US" b="1" dirty="0" err="1" smtClean="0"/>
              <a:t>IndexOutOfBoundsException</a:t>
            </a:r>
            <a:r>
              <a:rPr lang="en-US" b="1" dirty="0" smtClean="0"/>
              <a:t> e) {</a:t>
            </a:r>
          </a:p>
          <a:p>
            <a:r>
              <a:rPr lang="en-US" b="1" dirty="0" smtClean="0"/>
              <a:t>       assert </a:t>
            </a:r>
            <a:r>
              <a:rPr lang="en-US" b="1" dirty="0" err="1" smtClean="0"/>
              <a:t>rep.size</a:t>
            </a:r>
            <a:r>
              <a:rPr lang="en-US" b="1" dirty="0" smtClean="0"/>
              <a:t>() == 0;</a:t>
            </a:r>
          </a:p>
          <a:p>
            <a:r>
              <a:rPr lang="en-US" b="1" dirty="0" smtClean="0"/>
              <a:t>       throw new </a:t>
            </a:r>
            <a:r>
              <a:rPr lang="en-US" b="1" dirty="0" err="1" smtClean="0"/>
              <a:t>EmptyStackException</a:t>
            </a:r>
            <a:r>
              <a:rPr lang="en-US" b="1" dirty="0" smtClean="0"/>
              <a:t>();</a:t>
            </a:r>
          </a:p>
          <a:p>
            <a:r>
              <a:rPr lang="en-US" dirty="0" smtClean="0"/>
              <a:t>   </a:t>
            </a:r>
            <a:r>
              <a:rPr lang="en-US" b="1" dirty="0" smtClean="0"/>
              <a:t>}</a:t>
            </a:r>
          </a:p>
          <a:p>
            <a:r>
              <a:rPr lang="en-US" b="1" dirty="0" smtClean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52901" y="4169570"/>
            <a:ext cx="4897816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public String pop() throws </a:t>
            </a:r>
            <a:r>
              <a:rPr lang="en-US" b="1" dirty="0" err="1" smtClean="0"/>
              <a:t>EmptyStackException</a:t>
            </a:r>
            <a:r>
              <a:rPr lang="en-US" b="1" dirty="0" smtClean="0"/>
              <a:t> {</a:t>
            </a:r>
          </a:p>
          <a:p>
            <a:r>
              <a:rPr lang="en-US" b="1" dirty="0" smtClean="0"/>
              <a:t>   try {</a:t>
            </a:r>
          </a:p>
          <a:p>
            <a:r>
              <a:rPr lang="en-US" b="1" dirty="0" smtClean="0"/>
              <a:t>      return </a:t>
            </a:r>
            <a:r>
              <a:rPr lang="en-US" b="1" dirty="0" err="1" smtClean="0"/>
              <a:t>rep.remove</a:t>
            </a:r>
            <a:r>
              <a:rPr lang="en-US" b="1" dirty="0" smtClean="0"/>
              <a:t>(</a:t>
            </a:r>
            <a:r>
              <a:rPr lang="en-US" b="1" dirty="0" err="1" smtClean="0"/>
              <a:t>rep.size</a:t>
            </a:r>
            <a:r>
              <a:rPr lang="en-US" b="1" dirty="0" smtClean="0"/>
              <a:t>() - 1);</a:t>
            </a:r>
          </a:p>
          <a:p>
            <a:r>
              <a:rPr lang="en-US" b="1" dirty="0" smtClean="0"/>
              <a:t>   }</a:t>
            </a:r>
            <a:r>
              <a:rPr lang="en-US" dirty="0" smtClean="0"/>
              <a:t> </a:t>
            </a:r>
            <a:r>
              <a:rPr lang="en-US" b="1" dirty="0" smtClean="0"/>
              <a:t>catch (</a:t>
            </a:r>
            <a:r>
              <a:rPr lang="en-US" b="1" dirty="0" err="1" smtClean="0"/>
              <a:t>IndexOutOfBoundsException</a:t>
            </a:r>
            <a:r>
              <a:rPr lang="en-US" b="1" dirty="0" smtClean="0"/>
              <a:t> e) {</a:t>
            </a:r>
          </a:p>
          <a:p>
            <a:r>
              <a:rPr lang="en-US" b="1" dirty="0" smtClean="0"/>
              <a:t>       assert </a:t>
            </a:r>
            <a:r>
              <a:rPr lang="en-US" b="1" dirty="0" err="1" smtClean="0"/>
              <a:t>rep.size</a:t>
            </a:r>
            <a:r>
              <a:rPr lang="en-US" b="1" dirty="0" smtClean="0"/>
              <a:t>() == 0;</a:t>
            </a:r>
          </a:p>
          <a:p>
            <a:r>
              <a:rPr lang="en-US" b="1" dirty="0" smtClean="0"/>
              <a:t>       throw new </a:t>
            </a:r>
            <a:r>
              <a:rPr lang="en-US" b="1" dirty="0" err="1" smtClean="0"/>
              <a:t>EmptyStackException</a:t>
            </a:r>
            <a:r>
              <a:rPr lang="en-US" b="1" dirty="0" smtClean="0"/>
              <a:t>();</a:t>
            </a:r>
          </a:p>
          <a:p>
            <a:r>
              <a:rPr lang="en-US" dirty="0" smtClean="0"/>
              <a:t>   </a:t>
            </a:r>
            <a:r>
              <a:rPr lang="en-US" b="1" dirty="0" smtClean="0"/>
              <a:t>}</a:t>
            </a:r>
          </a:p>
          <a:p>
            <a:r>
              <a:rPr lang="en-US" b="1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correct?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can we possibly implement data abstractions correctly if correctness of one method depends on how other methods are implemented?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can we possibly test a data abstraction implementation if there are complex interdependencies between methods?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What must we know to know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if </a:t>
            </a:r>
            <a:r>
              <a:rPr lang="en-US" sz="4000" b="1" dirty="0" smtClean="0"/>
              <a:t>pop</a:t>
            </a:r>
            <a:r>
              <a:rPr lang="en-US" sz="4000" dirty="0" smtClean="0"/>
              <a:t> </a:t>
            </a:r>
            <a:r>
              <a:rPr lang="en-US" sz="4000" dirty="0"/>
              <a:t>is correct?</a:t>
            </a:r>
          </a:p>
        </p:txBody>
      </p:sp>
      <p:sp>
        <p:nvSpPr>
          <p:cNvPr id="9" name="Rectangle 8"/>
          <p:cNvSpPr/>
          <p:nvPr/>
        </p:nvSpPr>
        <p:spPr>
          <a:xfrm>
            <a:off x="678656" y="1626097"/>
            <a:ext cx="7450932" cy="42473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/**</a:t>
            </a:r>
          </a:p>
          <a:p>
            <a:r>
              <a:rPr lang="en-US" dirty="0" smtClean="0"/>
              <a:t> * MODIFIES: this</a:t>
            </a:r>
          </a:p>
          <a:p>
            <a:r>
              <a:rPr lang="en-US" dirty="0" smtClean="0"/>
              <a:t> * EFFECTS: If this is empty, throws </a:t>
            </a:r>
            <a:r>
              <a:rPr lang="en-US" dirty="0" err="1" smtClean="0"/>
              <a:t>EmptyStackException</a:t>
            </a:r>
            <a:r>
              <a:rPr lang="en-US" dirty="0" smtClean="0"/>
              <a:t>.  Otherwise,</a:t>
            </a:r>
          </a:p>
          <a:p>
            <a:r>
              <a:rPr lang="en-US" dirty="0" smtClean="0"/>
              <a:t> *    returns the element on top of this and removes that element from this.</a:t>
            </a:r>
          </a:p>
          <a:p>
            <a:r>
              <a:rPr lang="pt-BR" dirty="0" smtClean="0"/>
              <a:t> *    For example, if this_pre = [ e_n-1, e_n-2, ..., e_1, e_0 ],</a:t>
            </a:r>
          </a:p>
          <a:p>
            <a:r>
              <a:rPr lang="en-US" dirty="0" smtClean="0"/>
              <a:t> *         </a:t>
            </a:r>
            <a:r>
              <a:rPr lang="en-US" dirty="0" err="1" smtClean="0"/>
              <a:t>this_post</a:t>
            </a:r>
            <a:r>
              <a:rPr lang="en-US" dirty="0" smtClean="0"/>
              <a:t> = [ e_n-2, ..., e_1, e_0 ] and the result is e_n-1.</a:t>
            </a:r>
          </a:p>
          <a:p>
            <a:r>
              <a:rPr lang="en-US" dirty="0" smtClean="0"/>
              <a:t>*/</a:t>
            </a:r>
          </a:p>
          <a:p>
            <a:r>
              <a:rPr lang="en-US" b="1" dirty="0" smtClean="0"/>
              <a:t>public String pop() throws </a:t>
            </a:r>
            <a:r>
              <a:rPr lang="en-US" b="1" dirty="0" err="1" smtClean="0"/>
              <a:t>EmptyStackException</a:t>
            </a:r>
            <a:r>
              <a:rPr lang="en-US" b="1" dirty="0" smtClean="0"/>
              <a:t> {</a:t>
            </a:r>
          </a:p>
          <a:p>
            <a:r>
              <a:rPr lang="en-US" b="1" dirty="0" smtClean="0"/>
              <a:t>   try {</a:t>
            </a:r>
          </a:p>
          <a:p>
            <a:r>
              <a:rPr lang="en-US" b="1" dirty="0" smtClean="0"/>
              <a:t>      return </a:t>
            </a:r>
            <a:r>
              <a:rPr lang="en-US" b="1" dirty="0" err="1" smtClean="0"/>
              <a:t>rep.remove</a:t>
            </a:r>
            <a:r>
              <a:rPr lang="en-US" b="1" dirty="0" smtClean="0"/>
              <a:t>(0);</a:t>
            </a:r>
          </a:p>
          <a:p>
            <a:r>
              <a:rPr lang="en-US" b="1" dirty="0" smtClean="0"/>
              <a:t>   }</a:t>
            </a:r>
            <a:r>
              <a:rPr lang="en-US" dirty="0" smtClean="0"/>
              <a:t> </a:t>
            </a:r>
            <a:r>
              <a:rPr lang="en-US" b="1" dirty="0" smtClean="0"/>
              <a:t>catch (</a:t>
            </a:r>
            <a:r>
              <a:rPr lang="en-US" b="1" dirty="0" err="1" smtClean="0"/>
              <a:t>IndexOutOfBoundsException</a:t>
            </a:r>
            <a:r>
              <a:rPr lang="en-US" b="1" dirty="0" smtClean="0"/>
              <a:t> e) {</a:t>
            </a:r>
          </a:p>
          <a:p>
            <a:r>
              <a:rPr lang="en-US" b="1" dirty="0" smtClean="0"/>
              <a:t>       assert </a:t>
            </a:r>
            <a:r>
              <a:rPr lang="en-US" b="1" dirty="0" err="1" smtClean="0"/>
              <a:t>rep.size</a:t>
            </a:r>
            <a:r>
              <a:rPr lang="en-US" b="1" dirty="0" smtClean="0"/>
              <a:t>() == 0;</a:t>
            </a:r>
          </a:p>
          <a:p>
            <a:r>
              <a:rPr lang="en-US" b="1" dirty="0" smtClean="0"/>
              <a:t>       throw new </a:t>
            </a:r>
            <a:r>
              <a:rPr lang="en-US" b="1" dirty="0" err="1" smtClean="0"/>
              <a:t>EmptyStackException</a:t>
            </a:r>
            <a:r>
              <a:rPr lang="en-US" b="1" dirty="0" smtClean="0"/>
              <a:t>();</a:t>
            </a:r>
          </a:p>
          <a:p>
            <a:r>
              <a:rPr lang="en-US" dirty="0" smtClean="0"/>
              <a:t>   </a:t>
            </a:r>
            <a:r>
              <a:rPr lang="en-US" b="1" dirty="0" smtClean="0"/>
              <a:t>}</a:t>
            </a:r>
          </a:p>
          <a:p>
            <a:r>
              <a:rPr lang="en-US" b="1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Abstraction Function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The </a:t>
            </a:r>
            <a:r>
              <a:rPr lang="en-US" b="1" dirty="0"/>
              <a:t>Abstraction Function</a:t>
            </a:r>
            <a:r>
              <a:rPr lang="en-US" dirty="0"/>
              <a:t> maps a concrete state to an abstract state:</a:t>
            </a:r>
          </a:p>
          <a:p>
            <a:pPr>
              <a:buFontTx/>
              <a:buNone/>
            </a:pPr>
            <a:r>
              <a:rPr lang="en-US" dirty="0"/>
              <a:t>			</a:t>
            </a:r>
            <a:r>
              <a:rPr lang="en-US" dirty="0">
                <a:latin typeface="Monotype Corsiva" pitchFamily="66" charset="0"/>
              </a:rPr>
              <a:t>AF</a:t>
            </a:r>
            <a:r>
              <a:rPr lang="en-US" dirty="0"/>
              <a:t>: </a:t>
            </a:r>
            <a:r>
              <a:rPr lang="en-US" dirty="0">
                <a:latin typeface="Monotype Corsiva" pitchFamily="66" charset="0"/>
              </a:rPr>
              <a:t>C</a:t>
            </a:r>
            <a:r>
              <a:rPr lang="en-US" dirty="0"/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→ </a:t>
            </a:r>
            <a:r>
              <a:rPr lang="en-US" dirty="0">
                <a:latin typeface="Monotype Corsiva" pitchFamily="66" charset="0"/>
              </a:rPr>
              <a:t>A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/>
              <a:t>	Function from concrete </a:t>
            </a:r>
            <a:r>
              <a:rPr lang="en-US" dirty="0" smtClean="0"/>
              <a:t>representation to </a:t>
            </a:r>
            <a:r>
              <a:rPr lang="en-US" dirty="0"/>
              <a:t>the abstract notation introduced </a:t>
            </a:r>
            <a:r>
              <a:rPr lang="en-US" dirty="0" smtClean="0"/>
              <a:t>in Overview </a:t>
            </a:r>
            <a:r>
              <a:rPr lang="en-US" dirty="0"/>
              <a:t>specification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Abstraction Function for </a:t>
            </a:r>
            <a:r>
              <a:rPr lang="en-US" sz="4000" dirty="0" err="1" smtClean="0"/>
              <a:t>StringStack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914400" y="1852910"/>
            <a:ext cx="7162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/**</a:t>
            </a:r>
          </a:p>
          <a:p>
            <a:r>
              <a:rPr lang="en-US" dirty="0" smtClean="0"/>
              <a:t> * OVERVIEW: A </a:t>
            </a:r>
            <a:r>
              <a:rPr lang="en-US" dirty="0" err="1" smtClean="0"/>
              <a:t>StringStack</a:t>
            </a:r>
            <a:r>
              <a:rPr lang="en-US" dirty="0" smtClean="0"/>
              <a:t> represents a last-in-first-out stack where all </a:t>
            </a:r>
          </a:p>
          <a:p>
            <a:r>
              <a:rPr lang="en-US" dirty="0" smtClean="0"/>
              <a:t> *     elements are Strings.</a:t>
            </a:r>
          </a:p>
          <a:p>
            <a:r>
              <a:rPr lang="en-US" dirty="0" smtClean="0"/>
              <a:t> *     A typical stack is [ e_n-1, e_n-2, ..., e_1, e_0 ] where e_n-1 is the top </a:t>
            </a:r>
          </a:p>
          <a:p>
            <a:r>
              <a:rPr lang="en-US" dirty="0" smtClean="0"/>
              <a:t> *     of the stack.</a:t>
            </a:r>
          </a:p>
          <a:p>
            <a:r>
              <a:rPr lang="en-US" dirty="0" smtClean="0"/>
              <a:t> */</a:t>
            </a:r>
            <a:endParaRPr lang="en-US" b="1" dirty="0" smtClean="0"/>
          </a:p>
          <a:p>
            <a:r>
              <a:rPr lang="en-US" b="1" dirty="0" smtClean="0"/>
              <a:t>public class </a:t>
            </a:r>
            <a:r>
              <a:rPr lang="en-US" b="1" dirty="0" err="1" smtClean="0"/>
              <a:t>StringStack</a:t>
            </a:r>
            <a:r>
              <a:rPr lang="en-US" b="1" dirty="0" smtClean="0"/>
              <a:t> {</a:t>
            </a:r>
          </a:p>
          <a:p>
            <a:r>
              <a:rPr lang="en-US" dirty="0" smtClean="0"/>
              <a:t>    // Rep:</a:t>
            </a:r>
          </a:p>
          <a:p>
            <a:r>
              <a:rPr lang="en-US" b="1" dirty="0" smtClean="0"/>
              <a:t>    private List&lt;String&gt; rep;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of </a:t>
            </a:r>
            <a:r>
              <a:rPr lang="en-US" dirty="0" smtClean="0"/>
              <a:t>Push</a:t>
            </a:r>
            <a:endParaRPr lang="en-US" dirty="0"/>
          </a:p>
        </p:txBody>
      </p:sp>
      <p:sp>
        <p:nvSpPr>
          <p:cNvPr id="258052" name="Text Box 4"/>
          <p:cNvSpPr txBox="1">
            <a:spLocks noChangeArrowheads="1"/>
          </p:cNvSpPr>
          <p:nvPr/>
        </p:nvSpPr>
        <p:spPr bwMode="auto">
          <a:xfrm>
            <a:off x="812006" y="4181475"/>
            <a:ext cx="7772400" cy="169277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dirty="0"/>
              <a:t>Use abstraction function to show </a:t>
            </a:r>
            <a:r>
              <a:rPr lang="en-US" sz="3200" dirty="0" smtClean="0"/>
              <a:t>push satisfies its specification: </a:t>
            </a:r>
            <a:endParaRPr lang="en-US" sz="3200" dirty="0"/>
          </a:p>
          <a:p>
            <a:pPr algn="ctr"/>
            <a:r>
              <a:rPr lang="en-US" sz="3200" dirty="0">
                <a:latin typeface="Monotype Corsiva" pitchFamily="66" charset="0"/>
              </a:rPr>
              <a:t>AF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rep_post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3600" dirty="0" err="1" smtClean="0">
                <a:latin typeface="Monotype Corsiva" pitchFamily="66" charset="0"/>
              </a:rPr>
              <a:t>AF</a:t>
            </a:r>
            <a:r>
              <a:rPr lang="en-US" sz="3200" baseline="-25000" dirty="0" err="1" smtClean="0"/>
              <a:t>String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(s)] +</a:t>
            </a:r>
            <a:r>
              <a:rPr lang="en-US" sz="4000" dirty="0" smtClean="0"/>
              <a:t> </a:t>
            </a:r>
            <a:r>
              <a:rPr lang="en-US" sz="3200" dirty="0" smtClean="0">
                <a:latin typeface="Monotype Corsiva" pitchFamily="66" charset="0"/>
              </a:rPr>
              <a:t>AF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rep_pre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7343" y="1581447"/>
            <a:ext cx="649843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/**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*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MODIFIES: this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* EFFECTS: Pushes s on the top of this.  </a:t>
            </a:r>
          </a:p>
          <a:p>
            <a:r>
              <a:rPr lang="pt-B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For example, if this_pre = [ e_n-1, e_n-2, ..., e_1, e_0 ],</a:t>
            </a:r>
          </a:p>
          <a:p>
            <a:r>
              <a:rPr lang="pt-B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this_post = [ s, e_n-1, e_n-2, ..., e_1, e_0 ]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*/</a:t>
            </a:r>
          </a:p>
          <a:p>
            <a:r>
              <a:rPr lang="en-US" b="1" dirty="0" smtClean="0"/>
              <a:t> public void push(String s) 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rep.add</a:t>
            </a:r>
            <a:r>
              <a:rPr lang="en-US" dirty="0" smtClean="0"/>
              <a:t>(s);</a:t>
            </a:r>
          </a:p>
          <a:p>
            <a:r>
              <a:rPr lang="en-US" dirty="0" smtClean="0"/>
              <a:t>    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7343" y="1581447"/>
            <a:ext cx="649843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/**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*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MODIFIES: this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* EFFECTS: Pushes s on the top of this.  </a:t>
            </a:r>
          </a:p>
          <a:p>
            <a:r>
              <a:rPr lang="pt-B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For example, if this_pre = [ e_n-1, e_n-2, ..., e_1, e_0 ],</a:t>
            </a:r>
          </a:p>
          <a:p>
            <a:r>
              <a:rPr lang="pt-B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this_post = [ s, e_n-1, e_n-2, ..., e_1, e_0 ]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*/</a:t>
            </a:r>
          </a:p>
          <a:p>
            <a:r>
              <a:rPr lang="en-US" b="1" dirty="0" smtClean="0"/>
              <a:t> public void push(String s) 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rep.add</a:t>
            </a:r>
            <a:r>
              <a:rPr lang="en-US" dirty="0" smtClean="0"/>
              <a:t>(s);</a:t>
            </a:r>
          </a:p>
          <a:p>
            <a:r>
              <a:rPr lang="en-US" dirty="0" smtClean="0"/>
              <a:t>    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36081" y="4845844"/>
            <a:ext cx="505741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How do we know </a:t>
            </a:r>
            <a:r>
              <a:rPr lang="en-US" sz="2800" b="1" dirty="0" smtClean="0"/>
              <a:t>rep</a:t>
            </a:r>
            <a:r>
              <a:rPr lang="en-US" sz="2800" dirty="0" smtClean="0"/>
              <a:t> is non-null?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 Invariant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Representation Invariant</a:t>
            </a:r>
            <a:r>
              <a:rPr lang="en-US" dirty="0" smtClean="0"/>
              <a:t>: properties </a:t>
            </a:r>
            <a:r>
              <a:rPr lang="en-US" dirty="0"/>
              <a:t>all legitimate objects of the ADT must satisfy</a:t>
            </a:r>
          </a:p>
          <a:p>
            <a:pPr>
              <a:buFontTx/>
              <a:buNone/>
            </a:pPr>
            <a:r>
              <a:rPr lang="en-US" dirty="0"/>
              <a:t>			</a:t>
            </a:r>
            <a:r>
              <a:rPr lang="en-US" dirty="0">
                <a:latin typeface="Monotype Corsiva" pitchFamily="66" charset="0"/>
              </a:rPr>
              <a:t>I</a:t>
            </a:r>
            <a:r>
              <a:rPr lang="en-US" dirty="0"/>
              <a:t>: </a:t>
            </a:r>
            <a:r>
              <a:rPr lang="en-US" dirty="0">
                <a:latin typeface="Monotype Corsiva" pitchFamily="66" charset="0"/>
              </a:rPr>
              <a:t>C</a:t>
            </a:r>
            <a:r>
              <a:rPr lang="en-US" dirty="0"/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→ </a:t>
            </a:r>
            <a:r>
              <a:rPr lang="en-US" dirty="0" err="1" smtClean="0">
                <a:ea typeface="Arial Unicode MS" pitchFamily="34" charset="-128"/>
                <a:cs typeface="Arial Unicode MS" pitchFamily="34" charset="-128"/>
              </a:rPr>
              <a:t>boolean</a:t>
            </a:r>
            <a:endParaRPr lang="en-US" dirty="0"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en-US" dirty="0"/>
              <a:t>		Function from </a:t>
            </a:r>
            <a:r>
              <a:rPr lang="en-US" b="1" dirty="0"/>
              <a:t>concrete representation</a:t>
            </a:r>
            <a:r>
              <a:rPr lang="en-US" dirty="0"/>
              <a:t> 	to </a:t>
            </a:r>
            <a:r>
              <a:rPr lang="en-US" b="1" dirty="0" err="1" smtClean="0"/>
              <a:t>boolean</a:t>
            </a:r>
            <a:r>
              <a:rPr lang="en-US" dirty="0" smtClean="0"/>
              <a:t>.</a:t>
            </a:r>
          </a:p>
          <a:p>
            <a:pPr>
              <a:buFontTx/>
              <a:buNone/>
            </a:pPr>
            <a:r>
              <a:rPr lang="en-US" dirty="0" smtClean="0"/>
              <a:t>Helps </a:t>
            </a:r>
            <a:r>
              <a:rPr lang="en-US" dirty="0"/>
              <a:t>us reason about correctness of methods </a:t>
            </a:r>
            <a:r>
              <a:rPr lang="en-US" dirty="0" smtClean="0"/>
              <a:t>independently</a:t>
            </a:r>
          </a:p>
          <a:p>
            <a:pPr>
              <a:buNone/>
            </a:pPr>
            <a:r>
              <a:rPr lang="en-US" dirty="0" smtClean="0"/>
              <a:t>Limits the range of inputs for the Abstraction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Reasoning with Rep Invariants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Prove</a:t>
            </a:r>
            <a:r>
              <a:rPr lang="en-US" dirty="0"/>
              <a:t> all objects satisfy the invariant </a:t>
            </a:r>
            <a:r>
              <a:rPr lang="en-US" b="1" dirty="0"/>
              <a:t>before leaving </a:t>
            </a:r>
            <a:r>
              <a:rPr lang="en-US" dirty="0"/>
              <a:t>the implementation code</a:t>
            </a:r>
          </a:p>
          <a:p>
            <a:pPr>
              <a:buNone/>
            </a:pPr>
            <a:r>
              <a:rPr lang="en-US" b="1" dirty="0"/>
              <a:t>Assume</a:t>
            </a:r>
            <a:r>
              <a:rPr lang="en-US" dirty="0"/>
              <a:t> all objects </a:t>
            </a:r>
            <a:r>
              <a:rPr lang="en-US" b="1" dirty="0"/>
              <a:t>passed in</a:t>
            </a:r>
            <a:r>
              <a:rPr lang="en-US" dirty="0"/>
              <a:t> satisfy the invariant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637382" y="4066382"/>
            <a:ext cx="7645400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400" b="1" dirty="0"/>
              <a:t>REQUIRES:</a:t>
            </a:r>
            <a:r>
              <a:rPr lang="en-US" sz="2400" dirty="0"/>
              <a:t> Rep Invariant is true for this (and </a:t>
            </a:r>
            <a:r>
              <a:rPr lang="en-US" sz="2400" dirty="0" smtClean="0"/>
              <a:t>any other 	reachable </a:t>
            </a:r>
            <a:r>
              <a:rPr lang="en-US" sz="2400" dirty="0"/>
              <a:t>ADT objects)</a:t>
            </a:r>
          </a:p>
          <a:p>
            <a:r>
              <a:rPr lang="en-US" sz="2400" b="1" dirty="0"/>
              <a:t>EFFECTS:</a:t>
            </a:r>
            <a:r>
              <a:rPr lang="en-US" sz="2400" dirty="0"/>
              <a:t> Rep Invariant is true for all new and </a:t>
            </a:r>
            <a:r>
              <a:rPr lang="en-US" sz="2400" dirty="0" smtClean="0"/>
              <a:t>any modified 	ADT </a:t>
            </a:r>
            <a:r>
              <a:rPr lang="en-US" sz="2400" dirty="0"/>
              <a:t>object on exit.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69193" y="5712619"/>
            <a:ext cx="6731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non-private </a:t>
            </a:r>
            <a:r>
              <a:rPr lang="en-US" dirty="0" err="1" smtClean="0"/>
              <a:t>datatype</a:t>
            </a:r>
            <a:r>
              <a:rPr lang="en-US" dirty="0" smtClean="0"/>
              <a:t> operations have these specification implicitly!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Implementing Data Abstractions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Abstraction Function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Representation Invariant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 Invariant for </a:t>
            </a:r>
            <a:r>
              <a:rPr lang="en-US" dirty="0" err="1" smtClean="0"/>
              <a:t>StringStack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14400" y="1852910"/>
            <a:ext cx="7162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/**</a:t>
            </a:r>
          </a:p>
          <a:p>
            <a:r>
              <a:rPr lang="en-US" dirty="0" smtClean="0"/>
              <a:t> * OVERVIEW: A </a:t>
            </a:r>
            <a:r>
              <a:rPr lang="en-US" dirty="0" err="1" smtClean="0"/>
              <a:t>StringStack</a:t>
            </a:r>
            <a:r>
              <a:rPr lang="en-US" dirty="0" smtClean="0"/>
              <a:t> represents a last-in-first-out stack where all </a:t>
            </a:r>
          </a:p>
          <a:p>
            <a:r>
              <a:rPr lang="en-US" dirty="0" smtClean="0"/>
              <a:t> *     elements are Strings.</a:t>
            </a:r>
          </a:p>
          <a:p>
            <a:r>
              <a:rPr lang="en-US" dirty="0" smtClean="0"/>
              <a:t> *     A typical stack is [ e_n-1, e_n-2, ..., e_1, e_0 ] where e_n-1 is the top </a:t>
            </a:r>
          </a:p>
          <a:p>
            <a:r>
              <a:rPr lang="en-US" dirty="0" smtClean="0"/>
              <a:t> *     of the stack.</a:t>
            </a:r>
          </a:p>
          <a:p>
            <a:r>
              <a:rPr lang="en-US" dirty="0" smtClean="0"/>
              <a:t> */</a:t>
            </a:r>
            <a:endParaRPr lang="en-US" b="1" dirty="0" smtClean="0"/>
          </a:p>
          <a:p>
            <a:r>
              <a:rPr lang="en-US" b="1" dirty="0" smtClean="0"/>
              <a:t>public class </a:t>
            </a:r>
            <a:r>
              <a:rPr lang="en-US" b="1" dirty="0" err="1" smtClean="0"/>
              <a:t>StringStack</a:t>
            </a:r>
            <a:r>
              <a:rPr lang="en-US" b="1" dirty="0" smtClean="0"/>
              <a:t> {</a:t>
            </a:r>
          </a:p>
          <a:p>
            <a:r>
              <a:rPr lang="en-US" dirty="0" smtClean="0"/>
              <a:t>    // Rep:</a:t>
            </a:r>
          </a:p>
          <a:p>
            <a:r>
              <a:rPr lang="en-US" b="1" dirty="0" smtClean="0"/>
              <a:t>    private List&lt;String&gt; rep;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2925" y="1088232"/>
            <a:ext cx="8067721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public class Graph</a:t>
            </a:r>
          </a:p>
          <a:p>
            <a:r>
              <a:rPr lang="en-US" sz="1600" dirty="0" smtClean="0"/>
              <a:t>   // OVERVIEW: A Graph is a mutable type that represents an undirected  graph.  It consists of </a:t>
            </a:r>
          </a:p>
          <a:p>
            <a:r>
              <a:rPr lang="en-US" sz="1600" dirty="0" smtClean="0"/>
              <a:t>   //      nodes that are named by Strings,  and edges that connect a pair of nodes.</a:t>
            </a:r>
          </a:p>
          <a:p>
            <a:r>
              <a:rPr lang="en-US" sz="1600" dirty="0" smtClean="0"/>
              <a:t>   //      A typical Graph is: &lt; Nodes, Edges &gt; where</a:t>
            </a:r>
          </a:p>
          <a:p>
            <a:r>
              <a:rPr lang="en-US" sz="1600" dirty="0" smtClean="0"/>
              <a:t>   //         Nodes = { n_1, n_2, …, </a:t>
            </a:r>
            <a:r>
              <a:rPr lang="en-US" sz="1600" dirty="0" err="1" smtClean="0"/>
              <a:t>n_m</a:t>
            </a:r>
            <a:r>
              <a:rPr lang="en-US" sz="1600" dirty="0" smtClean="0"/>
              <a:t> }</a:t>
            </a:r>
          </a:p>
          <a:p>
            <a:r>
              <a:rPr lang="en-US" sz="1600" dirty="0" smtClean="0"/>
              <a:t>   //         Edges = { {a_1, b_1}, ..., {</a:t>
            </a:r>
            <a:r>
              <a:rPr lang="en-US" sz="1600" dirty="0" err="1" smtClean="0"/>
              <a:t>a_n</a:t>
            </a:r>
            <a:r>
              <a:rPr lang="en-US" sz="1600" dirty="0" smtClean="0"/>
              <a:t>, </a:t>
            </a:r>
            <a:r>
              <a:rPr lang="en-US" sz="1600" dirty="0" err="1" smtClean="0"/>
              <a:t>b_n</a:t>
            </a:r>
            <a:r>
              <a:rPr lang="en-US" sz="1600" dirty="0" smtClean="0"/>
              <a:t>} }  (the elements of Edges are unordered sets).</a:t>
            </a:r>
          </a:p>
          <a:p>
            <a:endParaRPr lang="en-US" sz="1600" dirty="0" smtClean="0"/>
          </a:p>
          <a:p>
            <a:r>
              <a:rPr lang="en-US" sz="1600" dirty="0" smtClean="0"/>
              <a:t>   public Graph () </a:t>
            </a:r>
          </a:p>
          <a:p>
            <a:r>
              <a:rPr lang="en-US" sz="1600" dirty="0" smtClean="0"/>
              <a:t>      // EFFECTS: Initializes this to a graph with no nodes or edges: &lt; {}, {} &gt;.</a:t>
            </a:r>
          </a:p>
          <a:p>
            <a:endParaRPr lang="en-US" sz="1600" dirty="0" smtClean="0"/>
          </a:p>
          <a:p>
            <a:r>
              <a:rPr lang="en-US" sz="1600" dirty="0" smtClean="0"/>
              <a:t>   public void </a:t>
            </a:r>
            <a:r>
              <a:rPr lang="en-US" sz="1600" dirty="0" err="1" smtClean="0"/>
              <a:t>addNode</a:t>
            </a:r>
            <a:r>
              <a:rPr lang="en-US" sz="1600" dirty="0" smtClean="0"/>
              <a:t> (String name) throws </a:t>
            </a:r>
            <a:r>
              <a:rPr lang="en-US" sz="1600" dirty="0" err="1" smtClean="0"/>
              <a:t>DuplicateException</a:t>
            </a:r>
            <a:endParaRPr lang="en-US" sz="1600" dirty="0" smtClean="0"/>
          </a:p>
          <a:p>
            <a:r>
              <a:rPr lang="en-US" sz="1600" dirty="0" smtClean="0"/>
              <a:t>      // MODIFIES: this</a:t>
            </a:r>
          </a:p>
          <a:p>
            <a:r>
              <a:rPr lang="en-US" sz="1600" dirty="0" smtClean="0"/>
              <a:t>      // EFFECTS: If </a:t>
            </a:r>
            <a:r>
              <a:rPr lang="en-US" sz="1600" i="1" dirty="0" smtClean="0"/>
              <a:t>name is in Nodes, throws </a:t>
            </a:r>
            <a:r>
              <a:rPr lang="en-US" sz="1600" i="1" dirty="0" err="1" smtClean="0"/>
              <a:t>DuplicateException</a:t>
            </a:r>
            <a:r>
              <a:rPr lang="en-US" sz="1600" i="1" dirty="0" smtClean="0"/>
              <a:t>.</a:t>
            </a:r>
          </a:p>
          <a:p>
            <a:r>
              <a:rPr lang="en-US" sz="1600" dirty="0" smtClean="0"/>
              <a:t>      //    Otherwise, adds a node named name to this:</a:t>
            </a:r>
          </a:p>
          <a:p>
            <a:r>
              <a:rPr lang="en-US" sz="1600" dirty="0" smtClean="0"/>
              <a:t>      //     </a:t>
            </a:r>
            <a:r>
              <a:rPr lang="en-US" sz="1600" dirty="0" err="1" smtClean="0"/>
              <a:t>this_post</a:t>
            </a:r>
            <a:r>
              <a:rPr lang="en-US" sz="1600" dirty="0" smtClean="0"/>
              <a:t> = &lt; </a:t>
            </a:r>
            <a:r>
              <a:rPr lang="en-US" sz="1600" dirty="0" err="1" smtClean="0"/>
              <a:t>Nodes_pre</a:t>
            </a:r>
            <a:r>
              <a:rPr lang="en-US" sz="1600" dirty="0" smtClean="0"/>
              <a:t> U { name }, </a:t>
            </a:r>
            <a:r>
              <a:rPr lang="en-US" sz="1600" dirty="0" err="1" smtClean="0"/>
              <a:t>Edges_pre</a:t>
            </a:r>
            <a:r>
              <a:rPr lang="en-US" sz="1600" dirty="0" smtClean="0"/>
              <a:t> &gt;</a:t>
            </a:r>
          </a:p>
          <a:p>
            <a:endParaRPr lang="en-US" sz="1600" dirty="0" smtClean="0"/>
          </a:p>
          <a:p>
            <a:r>
              <a:rPr lang="en-US" sz="1600" dirty="0" smtClean="0"/>
              <a:t>   public void </a:t>
            </a:r>
            <a:r>
              <a:rPr lang="en-US" sz="1600" dirty="0" err="1" smtClean="0"/>
              <a:t>addEdge</a:t>
            </a:r>
            <a:r>
              <a:rPr lang="en-US" sz="1600" dirty="0" smtClean="0"/>
              <a:t> (String s, String t) throws </a:t>
            </a:r>
            <a:r>
              <a:rPr lang="en-US" sz="1600" dirty="0" err="1" smtClean="0"/>
              <a:t>NoNodeException</a:t>
            </a:r>
            <a:r>
              <a:rPr lang="en-US" sz="1600" dirty="0" smtClean="0"/>
              <a:t>, </a:t>
            </a:r>
            <a:r>
              <a:rPr lang="en-US" sz="1600" dirty="0" err="1" smtClean="0"/>
              <a:t>DuplicateException</a:t>
            </a:r>
            <a:endParaRPr lang="en-US" sz="1600" dirty="0" smtClean="0"/>
          </a:p>
          <a:p>
            <a:r>
              <a:rPr lang="en-US" sz="1600" dirty="0" smtClean="0"/>
              <a:t>      // MODIFIES: this</a:t>
            </a:r>
          </a:p>
          <a:p>
            <a:r>
              <a:rPr lang="en-US" sz="1600" dirty="0" smtClean="0"/>
              <a:t>      // EFFECTS: If </a:t>
            </a:r>
            <a:r>
              <a:rPr lang="en-US" sz="1600" i="1" dirty="0" smtClean="0"/>
              <a:t>s and t are not names of nodes in  this, throws </a:t>
            </a:r>
            <a:r>
              <a:rPr lang="en-US" sz="1600" i="1" dirty="0" err="1" smtClean="0"/>
              <a:t>NoNodeException</a:t>
            </a:r>
            <a:r>
              <a:rPr lang="en-US" sz="1600" i="1" dirty="0" smtClean="0"/>
              <a:t>.  If there is </a:t>
            </a:r>
          </a:p>
          <a:p>
            <a:r>
              <a:rPr lang="en-US" sz="1600" dirty="0" smtClean="0"/>
              <a:t>      //    already an edge between </a:t>
            </a:r>
            <a:r>
              <a:rPr lang="en-US" sz="1600" i="1" dirty="0" smtClean="0"/>
              <a:t>s and t, throws </a:t>
            </a:r>
            <a:r>
              <a:rPr lang="en-US" sz="1600" i="1" dirty="0" err="1" smtClean="0"/>
              <a:t>DuplicateEdgeException</a:t>
            </a:r>
            <a:r>
              <a:rPr lang="en-US" sz="1600" i="1" dirty="0" smtClean="0"/>
              <a:t>.   Otherwise, adds an </a:t>
            </a:r>
          </a:p>
          <a:p>
            <a:r>
              <a:rPr lang="en-US" sz="1600" dirty="0" smtClean="0"/>
              <a:t>      //    edge between </a:t>
            </a:r>
            <a:r>
              <a:rPr lang="en-US" sz="1600" i="1" dirty="0" smtClean="0"/>
              <a:t>s and t to this:</a:t>
            </a:r>
          </a:p>
          <a:p>
            <a:r>
              <a:rPr lang="en-US" sz="1600" dirty="0" smtClean="0"/>
              <a:t>      //         </a:t>
            </a:r>
            <a:r>
              <a:rPr lang="en-US" sz="1600" dirty="0" err="1" smtClean="0"/>
              <a:t>this</a:t>
            </a:r>
            <a:r>
              <a:rPr lang="en-US" sz="1600" baseline="-25000" dirty="0" err="1" smtClean="0"/>
              <a:t>post</a:t>
            </a:r>
            <a:r>
              <a:rPr lang="en-US" sz="1600" dirty="0" smtClean="0"/>
              <a:t> = &lt; </a:t>
            </a:r>
            <a:r>
              <a:rPr lang="en-US" sz="1600" dirty="0" err="1" smtClean="0"/>
              <a:t>Nodes</a:t>
            </a:r>
            <a:r>
              <a:rPr lang="en-US" sz="1600" baseline="-25000" dirty="0" err="1" smtClean="0"/>
              <a:t>pre</a:t>
            </a:r>
            <a:r>
              <a:rPr lang="en-US" sz="1600" dirty="0" smtClean="0"/>
              <a:t>, </a:t>
            </a:r>
            <a:r>
              <a:rPr lang="en-US" sz="1600" dirty="0" err="1" smtClean="0"/>
              <a:t>Edges</a:t>
            </a:r>
            <a:r>
              <a:rPr lang="en-US" sz="1600" baseline="-25000" dirty="0" err="1" smtClean="0"/>
              <a:t>pre</a:t>
            </a:r>
            <a:r>
              <a:rPr lang="en-US" sz="1600" dirty="0" smtClean="0"/>
              <a:t> U {</a:t>
            </a:r>
            <a:r>
              <a:rPr lang="en-US" sz="1600" dirty="0" err="1" smtClean="0"/>
              <a:t>fnode</a:t>
            </a:r>
            <a:r>
              <a:rPr lang="en-US" sz="1600" dirty="0" smtClean="0"/>
              <a:t>, </a:t>
            </a:r>
            <a:r>
              <a:rPr lang="en-US" sz="1600" dirty="0" err="1" smtClean="0"/>
              <a:t>tnode</a:t>
            </a:r>
            <a:r>
              <a:rPr lang="en-US" sz="1600" dirty="0" smtClean="0"/>
              <a:t>} 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Problem Set 3:</a:t>
            </a:r>
            <a:r>
              <a:rPr lang="en-US" dirty="0" smtClean="0"/>
              <a:t> Designing and Implementing Data Abstractions: Due Tuesday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Recap: Abstract </a:t>
            </a:r>
            <a:r>
              <a:rPr lang="en-US" b="1" dirty="0"/>
              <a:t>Data Types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Separate </a:t>
            </a:r>
            <a:r>
              <a:rPr lang="en-US" i="1" dirty="0"/>
              <a:t>what</a:t>
            </a:r>
            <a:r>
              <a:rPr lang="en-US" dirty="0"/>
              <a:t> you can do with data from </a:t>
            </a:r>
            <a:r>
              <a:rPr lang="en-US" i="1" dirty="0"/>
              <a:t>how</a:t>
            </a:r>
            <a:r>
              <a:rPr lang="en-US" dirty="0"/>
              <a:t> it is represented</a:t>
            </a:r>
          </a:p>
          <a:p>
            <a:pPr>
              <a:buNone/>
            </a:pPr>
            <a:r>
              <a:rPr lang="en-US" b="1" dirty="0"/>
              <a:t>Client</a:t>
            </a:r>
            <a:r>
              <a:rPr lang="en-US" dirty="0"/>
              <a:t> interacts with data through provided operations according to their specifications</a:t>
            </a:r>
          </a:p>
          <a:p>
            <a:pPr>
              <a:buNone/>
            </a:pPr>
            <a:r>
              <a:rPr lang="en-US" b="1" dirty="0"/>
              <a:t>Implementation</a:t>
            </a:r>
            <a:r>
              <a:rPr lang="en-US" dirty="0"/>
              <a:t> chooses how to represent data and implement its operations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421480" y="3733800"/>
            <a:ext cx="8189119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Abstraction in Java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 </a:t>
            </a:r>
            <a:r>
              <a:rPr lang="en-US" b="1" dirty="0"/>
              <a:t>class</a:t>
            </a:r>
            <a:r>
              <a:rPr lang="en-US" dirty="0"/>
              <a:t> defines a new data type</a:t>
            </a:r>
          </a:p>
          <a:p>
            <a:pPr>
              <a:buNone/>
            </a:pPr>
            <a:r>
              <a:rPr lang="en-US" dirty="0"/>
              <a:t>Use </a:t>
            </a:r>
            <a:r>
              <a:rPr lang="en-US" b="1" dirty="0"/>
              <a:t>private</a:t>
            </a:r>
            <a:r>
              <a:rPr lang="en-US" dirty="0"/>
              <a:t> instance variables to hide the choice of representation</a:t>
            </a:r>
          </a:p>
          <a:p>
            <a:pPr lvl="1">
              <a:buNone/>
            </a:pPr>
            <a:r>
              <a:rPr lang="en-US" b="1" dirty="0" smtClean="0"/>
              <a:t>	private</a:t>
            </a:r>
            <a:r>
              <a:rPr lang="en-US" dirty="0" smtClean="0"/>
              <a:t> variables </a:t>
            </a:r>
            <a:r>
              <a:rPr lang="en-US" dirty="0"/>
              <a:t>are only visible inside the class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86200" y="4280118"/>
            <a:ext cx="4800600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public class </a:t>
            </a:r>
            <a:r>
              <a:rPr lang="en-US" sz="2800" b="1" dirty="0" err="1" smtClean="0"/>
              <a:t>StringStack</a:t>
            </a:r>
            <a:r>
              <a:rPr lang="en-US" sz="2800" b="1" dirty="0" smtClean="0"/>
              <a:t> {</a:t>
            </a:r>
          </a:p>
          <a:p>
            <a:r>
              <a:rPr lang="en-US" sz="2800" dirty="0" smtClean="0"/>
              <a:t>    // Rep:</a:t>
            </a:r>
          </a:p>
          <a:p>
            <a:r>
              <a:rPr lang="en-US" sz="2800" b="1" dirty="0" smtClean="0"/>
              <a:t>    </a:t>
            </a:r>
            <a:r>
              <a:rPr lang="en-US" sz="2800" b="1" dirty="0" smtClean="0">
                <a:solidFill>
                  <a:srgbClr val="FF0000"/>
                </a:solidFill>
              </a:rPr>
              <a:t>private</a:t>
            </a:r>
            <a:r>
              <a:rPr lang="en-US" sz="2800" b="1" dirty="0" smtClean="0"/>
              <a:t> List&lt;String&gt; rep;</a:t>
            </a:r>
          </a:p>
          <a:p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 and Down</a:t>
            </a: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381000" y="3733800"/>
            <a:ext cx="83820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381000" y="3316288"/>
            <a:ext cx="1489510" cy="36933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Abstract Type</a:t>
            </a:r>
          </a:p>
        </p:txBody>
      </p:sp>
      <p:sp>
        <p:nvSpPr>
          <p:cNvPr id="228358" name="Text Box 6"/>
          <p:cNvSpPr txBox="1">
            <a:spLocks noChangeArrowheads="1"/>
          </p:cNvSpPr>
          <p:nvPr/>
        </p:nvSpPr>
        <p:spPr bwMode="auto">
          <a:xfrm>
            <a:off x="384175" y="3814763"/>
            <a:ext cx="2548903" cy="36933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Concrete Representation</a:t>
            </a:r>
          </a:p>
        </p:txBody>
      </p:sp>
      <p:sp>
        <p:nvSpPr>
          <p:cNvPr id="228359" name="Line 7"/>
          <p:cNvSpPr>
            <a:spLocks noChangeShapeType="1"/>
          </p:cNvSpPr>
          <p:nvPr/>
        </p:nvSpPr>
        <p:spPr bwMode="auto">
          <a:xfrm>
            <a:off x="3810000" y="3048000"/>
            <a:ext cx="304800" cy="12954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8360" name="Line 8"/>
          <p:cNvSpPr>
            <a:spLocks noChangeShapeType="1"/>
          </p:cNvSpPr>
          <p:nvPr/>
        </p:nvSpPr>
        <p:spPr bwMode="auto">
          <a:xfrm flipV="1">
            <a:off x="5413375" y="2995613"/>
            <a:ext cx="598488" cy="1317625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8361" name="Text Box 9"/>
          <p:cNvSpPr txBox="1">
            <a:spLocks noChangeArrowheads="1"/>
          </p:cNvSpPr>
          <p:nvPr/>
        </p:nvSpPr>
        <p:spPr bwMode="auto">
          <a:xfrm>
            <a:off x="3444875" y="4486275"/>
            <a:ext cx="3737177" cy="58477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/>
              <a:t>class implementation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4200525" y="2295525"/>
            <a:ext cx="1261307" cy="58477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/>
              <a:t>clients</a:t>
            </a: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 rot="4622256">
            <a:off x="3810794" y="3201194"/>
            <a:ext cx="7302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down</a:t>
            </a: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 rot="-4093052">
            <a:off x="5249069" y="3218657"/>
            <a:ext cx="4381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up</a:t>
            </a:r>
          </a:p>
        </p:txBody>
      </p:sp>
      <p:sp>
        <p:nvSpPr>
          <p:cNvPr id="228365" name="Text Box 13"/>
          <p:cNvSpPr txBox="1">
            <a:spLocks noChangeArrowheads="1"/>
          </p:cNvSpPr>
          <p:nvPr/>
        </p:nvSpPr>
        <p:spPr bwMode="auto">
          <a:xfrm>
            <a:off x="1387475" y="5309394"/>
            <a:ext cx="5849144" cy="83099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/>
              <a:t>The representation of an abstract data type is visible only in the class implementation.</a:t>
            </a:r>
          </a:p>
        </p:txBody>
      </p:sp>
      <p:sp>
        <p:nvSpPr>
          <p:cNvPr id="228366" name="Text Box 14"/>
          <p:cNvSpPr txBox="1">
            <a:spLocks noChangeArrowheads="1"/>
          </p:cNvSpPr>
          <p:nvPr/>
        </p:nvSpPr>
        <p:spPr bwMode="auto">
          <a:xfrm>
            <a:off x="1358900" y="1411288"/>
            <a:ext cx="7010400" cy="82232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Clients manipulate an abstract data type by calling its operations (methods and constructors)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StringStack</a:t>
            </a:r>
            <a:endParaRPr lang="en-US" dirty="0"/>
          </a:p>
        </p:txBody>
      </p:sp>
      <p:sp>
        <p:nvSpPr>
          <p:cNvPr id="230404" name="Line 4"/>
          <p:cNvSpPr>
            <a:spLocks noChangeShapeType="1"/>
          </p:cNvSpPr>
          <p:nvPr/>
        </p:nvSpPr>
        <p:spPr bwMode="auto">
          <a:xfrm>
            <a:off x="381000" y="3733800"/>
            <a:ext cx="83820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0405" name="Text Box 5"/>
          <p:cNvSpPr txBox="1">
            <a:spLocks noChangeArrowheads="1"/>
          </p:cNvSpPr>
          <p:nvPr/>
        </p:nvSpPr>
        <p:spPr bwMode="auto">
          <a:xfrm>
            <a:off x="381000" y="3316288"/>
            <a:ext cx="15938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Abstract Type</a:t>
            </a:r>
          </a:p>
        </p:txBody>
      </p:sp>
      <p:sp>
        <p:nvSpPr>
          <p:cNvPr id="230406" name="Text Box 6"/>
          <p:cNvSpPr txBox="1">
            <a:spLocks noChangeArrowheads="1"/>
          </p:cNvSpPr>
          <p:nvPr/>
        </p:nvSpPr>
        <p:spPr bwMode="auto">
          <a:xfrm>
            <a:off x="384175" y="3814763"/>
            <a:ext cx="27241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Concrete Representation</a:t>
            </a:r>
          </a:p>
        </p:txBody>
      </p:sp>
      <p:sp>
        <p:nvSpPr>
          <p:cNvPr id="230407" name="Line 7"/>
          <p:cNvSpPr>
            <a:spLocks noChangeShapeType="1"/>
          </p:cNvSpPr>
          <p:nvPr/>
        </p:nvSpPr>
        <p:spPr bwMode="auto">
          <a:xfrm>
            <a:off x="3810000" y="3048000"/>
            <a:ext cx="304800" cy="12954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0408" name="Line 8"/>
          <p:cNvSpPr>
            <a:spLocks noChangeShapeType="1"/>
          </p:cNvSpPr>
          <p:nvPr/>
        </p:nvSpPr>
        <p:spPr bwMode="auto">
          <a:xfrm flipV="1">
            <a:off x="5413375" y="2995613"/>
            <a:ext cx="598488" cy="1317625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0409" name="Text Box 9"/>
          <p:cNvSpPr txBox="1">
            <a:spLocks noChangeArrowheads="1"/>
          </p:cNvSpPr>
          <p:nvPr/>
        </p:nvSpPr>
        <p:spPr bwMode="auto">
          <a:xfrm>
            <a:off x="3444875" y="4486275"/>
            <a:ext cx="3033713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class implementation</a:t>
            </a:r>
          </a:p>
        </p:txBody>
      </p:sp>
      <p:sp>
        <p:nvSpPr>
          <p:cNvPr id="230410" name="Text Box 10"/>
          <p:cNvSpPr txBox="1">
            <a:spLocks noChangeArrowheads="1"/>
          </p:cNvSpPr>
          <p:nvPr/>
        </p:nvSpPr>
        <p:spPr bwMode="auto">
          <a:xfrm>
            <a:off x="6926263" y="2114550"/>
            <a:ext cx="1049337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clients</a:t>
            </a:r>
          </a:p>
        </p:txBody>
      </p:sp>
      <p:sp>
        <p:nvSpPr>
          <p:cNvPr id="230411" name="Text Box 11"/>
          <p:cNvSpPr txBox="1">
            <a:spLocks noChangeArrowheads="1"/>
          </p:cNvSpPr>
          <p:nvPr/>
        </p:nvSpPr>
        <p:spPr bwMode="auto">
          <a:xfrm rot="4622256">
            <a:off x="3810794" y="3201194"/>
            <a:ext cx="7302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down</a:t>
            </a:r>
          </a:p>
        </p:txBody>
      </p:sp>
      <p:sp>
        <p:nvSpPr>
          <p:cNvPr id="230412" name="Text Box 12"/>
          <p:cNvSpPr txBox="1">
            <a:spLocks noChangeArrowheads="1"/>
          </p:cNvSpPr>
          <p:nvPr/>
        </p:nvSpPr>
        <p:spPr bwMode="auto">
          <a:xfrm rot="-4093052">
            <a:off x="5249069" y="3218657"/>
            <a:ext cx="4381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up</a:t>
            </a:r>
          </a:p>
        </p:txBody>
      </p:sp>
      <p:sp>
        <p:nvSpPr>
          <p:cNvPr id="230413" name="Text Box 13"/>
          <p:cNvSpPr txBox="1">
            <a:spLocks noChangeArrowheads="1"/>
          </p:cNvSpPr>
          <p:nvPr/>
        </p:nvSpPr>
        <p:spPr bwMode="auto">
          <a:xfrm>
            <a:off x="1508125" y="2627313"/>
            <a:ext cx="1251625" cy="36933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err="1" smtClean="0"/>
              <a:t>StringStack</a:t>
            </a:r>
            <a:endParaRPr lang="en-US" b="1" dirty="0"/>
          </a:p>
        </p:txBody>
      </p:sp>
      <p:sp>
        <p:nvSpPr>
          <p:cNvPr id="230414" name="Text Box 14"/>
          <p:cNvSpPr txBox="1">
            <a:spLocks noChangeArrowheads="1"/>
          </p:cNvSpPr>
          <p:nvPr/>
        </p:nvSpPr>
        <p:spPr bwMode="auto">
          <a:xfrm>
            <a:off x="909637" y="4341019"/>
            <a:ext cx="2457083" cy="36933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/>
              <a:t>private List&lt;String&gt; rep;</a:t>
            </a:r>
            <a:endParaRPr lang="en-US" dirty="0"/>
          </a:p>
        </p:txBody>
      </p:sp>
      <p:sp>
        <p:nvSpPr>
          <p:cNvPr id="230415" name="Text Box 15"/>
          <p:cNvSpPr txBox="1">
            <a:spLocks noChangeArrowheads="1"/>
          </p:cNvSpPr>
          <p:nvPr/>
        </p:nvSpPr>
        <p:spPr bwMode="auto">
          <a:xfrm>
            <a:off x="3680619" y="2336008"/>
            <a:ext cx="2230098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 err="1" smtClean="0"/>
              <a:t>s.push</a:t>
            </a:r>
            <a:r>
              <a:rPr lang="en-US" sz="2400" dirty="0" smtClean="0"/>
              <a:t> (“Hello”);</a:t>
            </a:r>
            <a:endParaRPr lang="en-US" sz="2400" dirty="0"/>
          </a:p>
        </p:txBody>
      </p:sp>
      <p:sp>
        <p:nvSpPr>
          <p:cNvPr id="230416" name="Text Box 16"/>
          <p:cNvSpPr txBox="1">
            <a:spLocks noChangeArrowheads="1"/>
          </p:cNvSpPr>
          <p:nvPr/>
        </p:nvSpPr>
        <p:spPr bwMode="auto">
          <a:xfrm>
            <a:off x="4469607" y="5121276"/>
            <a:ext cx="2721707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dirty="0" smtClean="0"/>
              <a:t>public void push(String s) {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rep.add</a:t>
            </a:r>
            <a:r>
              <a:rPr lang="en-US" dirty="0" smtClean="0"/>
              <a:t>(s);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Advantages/Disadvantages </a:t>
            </a:r>
            <a:br>
              <a:rPr lang="en-US" dirty="0" smtClean="0"/>
            </a:br>
            <a:r>
              <a:rPr lang="en-US" dirty="0" smtClean="0"/>
              <a:t>of Data Abstraction</a:t>
            </a:r>
            <a:endParaRPr lang="en-US" dirty="0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Char char="-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More code to write and maintain</a:t>
            </a:r>
          </a:p>
          <a:p>
            <a:pPr>
              <a:buFont typeface="Arial" charset="0"/>
              <a:buChar char="-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Run-time overhead (time to call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method, lost opportunities because of abstraction)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buNone/>
            </a:pPr>
            <a:endParaRPr lang="en-US" dirty="0"/>
          </a:p>
          <a:p>
            <a:pPr>
              <a:buFont typeface="Arial" charset="0"/>
              <a:buChar char="+"/>
            </a:pPr>
            <a:r>
              <a:rPr lang="en-US" dirty="0"/>
              <a:t>Client doesn’t need to know about representation</a:t>
            </a:r>
          </a:p>
          <a:p>
            <a:pPr>
              <a:buFont typeface="Arial" charset="0"/>
              <a:buChar char="+"/>
            </a:pPr>
            <a:r>
              <a:rPr lang="en-US" dirty="0" smtClean="0"/>
              <a:t>Can change rep without changing clients</a:t>
            </a:r>
          </a:p>
          <a:p>
            <a:pPr>
              <a:buFont typeface="Arial" charset="0"/>
              <a:buChar char="+"/>
            </a:pPr>
            <a:r>
              <a:rPr lang="en-US" dirty="0" smtClean="0"/>
              <a:t>Can reason about clients at abstract level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Choosing a Representation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385048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Representation must </a:t>
            </a:r>
            <a:r>
              <a:rPr lang="en-US" b="1" dirty="0" smtClean="0"/>
              <a:t>store </a:t>
            </a:r>
            <a:r>
              <a:rPr lang="en-US" b="1" dirty="0"/>
              <a:t>the </a:t>
            </a:r>
            <a:r>
              <a:rPr lang="en-US" b="1" dirty="0" smtClean="0"/>
              <a:t>abstract state</a:t>
            </a:r>
            <a:endParaRPr lang="en-US" b="1" dirty="0"/>
          </a:p>
          <a:p>
            <a:pPr>
              <a:buNone/>
            </a:pPr>
            <a:r>
              <a:rPr lang="en-US" dirty="0"/>
              <a:t>Think about how methods will be implemented</a:t>
            </a:r>
          </a:p>
          <a:p>
            <a:pPr lvl="1">
              <a:buNone/>
            </a:pPr>
            <a:r>
              <a:rPr lang="en-US" dirty="0"/>
              <a:t>A good representation choice should:</a:t>
            </a:r>
          </a:p>
          <a:p>
            <a:pPr lvl="2">
              <a:buNone/>
            </a:pPr>
            <a:r>
              <a:rPr lang="en-US" dirty="0"/>
              <a:t>Enable </a:t>
            </a:r>
            <a:r>
              <a:rPr lang="en-US" b="1" dirty="0"/>
              <a:t>easy implementations </a:t>
            </a:r>
            <a:r>
              <a:rPr lang="en-US" dirty="0"/>
              <a:t>of all methods</a:t>
            </a:r>
          </a:p>
          <a:p>
            <a:pPr lvl="2">
              <a:buNone/>
            </a:pPr>
            <a:r>
              <a:rPr lang="en-US" dirty="0"/>
              <a:t>Allow </a:t>
            </a:r>
            <a:r>
              <a:rPr lang="en-US" b="1" dirty="0"/>
              <a:t>performance-critical methods </a:t>
            </a:r>
            <a:r>
              <a:rPr lang="en-US" dirty="0"/>
              <a:t>to be implemented </a:t>
            </a:r>
            <a:r>
              <a:rPr lang="en-US" dirty="0" smtClean="0"/>
              <a:t>efficiently</a:t>
            </a:r>
          </a:p>
          <a:p>
            <a:pPr lvl="2">
              <a:buNone/>
            </a:pPr>
            <a:r>
              <a:rPr lang="en-US" dirty="0" smtClean="0"/>
              <a:t>Use memory efficiently (if the data may be large)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9113" y="5600700"/>
            <a:ext cx="812273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Choosing the rep is the most important decision in implementing a data abstraction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StringStack</a:t>
            </a:r>
            <a:r>
              <a:rPr lang="en-US" dirty="0" smtClean="0"/>
              <a:t> </a:t>
            </a:r>
            <a:r>
              <a:rPr lang="en-US" dirty="0"/>
              <a:t>Representation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Option 1: </a:t>
            </a:r>
            <a:r>
              <a:rPr lang="en-US" b="1" dirty="0"/>
              <a:t>private String [] rep;</a:t>
            </a:r>
          </a:p>
          <a:p>
            <a:pPr lvl="1"/>
            <a:r>
              <a:rPr lang="en-US" dirty="0"/>
              <a:t>Recall Java arrays are bounded</a:t>
            </a:r>
          </a:p>
          <a:p>
            <a:pPr lvl="1"/>
            <a:r>
              <a:rPr lang="en-US" dirty="0" smtClean="0"/>
              <a:t>Hard </a:t>
            </a:r>
            <a:r>
              <a:rPr lang="en-US" dirty="0"/>
              <a:t>to implement</a:t>
            </a:r>
            <a:r>
              <a:rPr lang="en-US" b="1" dirty="0"/>
              <a:t> </a:t>
            </a:r>
            <a:r>
              <a:rPr lang="en-US" b="1" dirty="0" smtClean="0"/>
              <a:t>push</a:t>
            </a:r>
            <a:endParaRPr lang="en-US" b="1" dirty="0"/>
          </a:p>
          <a:p>
            <a:pPr>
              <a:buNone/>
            </a:pPr>
            <a:r>
              <a:rPr lang="en-US" dirty="0"/>
              <a:t>Option 2: </a:t>
            </a:r>
            <a:r>
              <a:rPr lang="en-US" b="1" dirty="0"/>
              <a:t>private </a:t>
            </a:r>
            <a:r>
              <a:rPr lang="en-US" b="1" dirty="0" smtClean="0"/>
              <a:t>List&lt;String&gt; </a:t>
            </a:r>
            <a:r>
              <a:rPr lang="en-US" b="1" dirty="0"/>
              <a:t>rep;</a:t>
            </a:r>
          </a:p>
          <a:p>
            <a:pPr lvl="1"/>
            <a:r>
              <a:rPr lang="en-US" dirty="0"/>
              <a:t>Easy to implement all methods</a:t>
            </a:r>
          </a:p>
          <a:p>
            <a:pPr lvl="1"/>
            <a:r>
              <a:rPr lang="en-US" dirty="0"/>
              <a:t>Performance may be worse than for array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4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1320</Words>
  <Application>Microsoft Office PowerPoint</Application>
  <PresentationFormat>On-screen Show (4:3)</PresentationFormat>
  <Paragraphs>206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cs2220: Engineering Software  Class 8:  Implementing Data Abstractions</vt:lpstr>
      <vt:lpstr>Menu</vt:lpstr>
      <vt:lpstr>Recap: Abstract Data Types</vt:lpstr>
      <vt:lpstr>Data Abstraction in Java</vt:lpstr>
      <vt:lpstr>Up and Down</vt:lpstr>
      <vt:lpstr>StringStack</vt:lpstr>
      <vt:lpstr>Advantages/Disadvantages  of Data Abstraction</vt:lpstr>
      <vt:lpstr>Choosing a Representation</vt:lpstr>
      <vt:lpstr>StringStack Representation</vt:lpstr>
      <vt:lpstr>Implementing StringStack</vt:lpstr>
      <vt:lpstr>It depends…</vt:lpstr>
      <vt:lpstr>Is it correct?</vt:lpstr>
      <vt:lpstr>What must we know to know  if pop is correct?</vt:lpstr>
      <vt:lpstr>Abstraction Function</vt:lpstr>
      <vt:lpstr>Abstraction Function for StringStack</vt:lpstr>
      <vt:lpstr>Correctness of Push</vt:lpstr>
      <vt:lpstr>Slide 17</vt:lpstr>
      <vt:lpstr>Rep Invariant</vt:lpstr>
      <vt:lpstr>Reasoning with Rep Invariants</vt:lpstr>
      <vt:lpstr>Rep Invariant for StringStack</vt:lpstr>
      <vt:lpstr>Graph</vt:lpstr>
      <vt:lpstr>Charge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Evans</dc:creator>
  <cp:lastModifiedBy>evans</cp:lastModifiedBy>
  <cp:revision>91</cp:revision>
  <dcterms:created xsi:type="dcterms:W3CDTF">2010-09-07T21:02:44Z</dcterms:created>
  <dcterms:modified xsi:type="dcterms:W3CDTF">2010-09-16T21:00:49Z</dcterms:modified>
</cp:coreProperties>
</file>