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05" r:id="rId2"/>
    <p:sldId id="624" r:id="rId3"/>
    <p:sldId id="625" r:id="rId4"/>
    <p:sldId id="549" r:id="rId5"/>
    <p:sldId id="584" r:id="rId6"/>
    <p:sldId id="586" r:id="rId7"/>
    <p:sldId id="587" r:id="rId8"/>
    <p:sldId id="626" r:id="rId9"/>
    <p:sldId id="589" r:id="rId10"/>
    <p:sldId id="588" r:id="rId11"/>
    <p:sldId id="590" r:id="rId12"/>
    <p:sldId id="532" r:id="rId13"/>
    <p:sldId id="533" r:id="rId14"/>
    <p:sldId id="534" r:id="rId15"/>
    <p:sldId id="535" r:id="rId16"/>
    <p:sldId id="536" r:id="rId17"/>
    <p:sldId id="583" r:id="rId18"/>
    <p:sldId id="591" r:id="rId19"/>
    <p:sldId id="592" r:id="rId20"/>
    <p:sldId id="593" r:id="rId21"/>
    <p:sldId id="594" r:id="rId22"/>
    <p:sldId id="595" r:id="rId23"/>
    <p:sldId id="596" r:id="rId24"/>
    <p:sldId id="597" r:id="rId25"/>
    <p:sldId id="598" r:id="rId26"/>
    <p:sldId id="622" r:id="rId27"/>
    <p:sldId id="599" r:id="rId28"/>
    <p:sldId id="600" r:id="rId29"/>
    <p:sldId id="601" r:id="rId30"/>
    <p:sldId id="602" r:id="rId31"/>
    <p:sldId id="604" r:id="rId32"/>
    <p:sldId id="605" r:id="rId33"/>
    <p:sldId id="606" r:id="rId34"/>
    <p:sldId id="607" r:id="rId35"/>
    <p:sldId id="627" r:id="rId36"/>
    <p:sldId id="628" r:id="rId37"/>
    <p:sldId id="608" r:id="rId38"/>
    <p:sldId id="609" r:id="rId39"/>
    <p:sldId id="610" r:id="rId40"/>
    <p:sldId id="611" r:id="rId41"/>
    <p:sldId id="623" r:id="rId42"/>
    <p:sldId id="612" r:id="rId43"/>
    <p:sldId id="613" r:id="rId44"/>
    <p:sldId id="614" r:id="rId45"/>
    <p:sldId id="615" r:id="rId46"/>
    <p:sldId id="616" r:id="rId47"/>
    <p:sldId id="617" r:id="rId48"/>
    <p:sldId id="618" r:id="rId49"/>
    <p:sldId id="619" r:id="rId50"/>
    <p:sldId id="620" r:id="rId51"/>
    <p:sldId id="621" r:id="rId5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784" y="-8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2/26/14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2/26/14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www.linuxjournal.com</a:t>
            </a:r>
            <a:r>
              <a:rPr lang="en-US" dirty="0" smtClean="0"/>
              <a:t>/article/3910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8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9719-84BB-D24A-8EBA-74925432087E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0E73-2784-FF45-BD4C-8DDA4AAE6C5C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A263-11CD-E748-BCDF-5FB60CFC0F54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2585-695F-2E41-B578-2A17ADEE69A3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3945-960D-484F-8931-6DC06CC2AC79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EDAC-B473-6243-85A7-F5FF5504C512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4942-1DB5-BC43-AC6D-B268DF38490E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1396-EEA2-684C-94A1-4C258CCECE3E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D009-D34E-CB4E-BD59-EDC3A9CDE39D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7FA8-C253-454B-9324-27F4E6DF6510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A9A3-A499-5F49-8BAA-3CCA86AA9FBC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CD22-7A26-E144-B7B0-3981F4D93FEE}" type="datetime3">
              <a:rPr lang="en-US" smtClean="0"/>
              <a:t>27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dspurger.org/carl/papers/phd-mit-tr667.pdf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hyperlink" Target="https://www.facebook.com/pages/On-scheduler/201136346576706?sk=wiki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7" t="10806" r="-112" b="5487"/>
          <a:stretch/>
        </p:blipFill>
        <p:spPr>
          <a:xfrm>
            <a:off x="0" y="1"/>
            <a:ext cx="9237434" cy="51500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2901" y="3477335"/>
            <a:ext cx="3794500" cy="858189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cs4414 Fall 2013</a:t>
            </a:r>
          </a:p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David Evans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901" y="2561305"/>
            <a:ext cx="3653038" cy="1268287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CD5B5"/>
                </a:solidFill>
              </a:rPr>
              <a:t>Class </a:t>
            </a:r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CD5B5"/>
                </a:solidFill>
              </a:rPr>
              <a:t>11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CD5B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4022" y="409756"/>
            <a:ext cx="435850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endParaRPr lang="en-US" sz="4000" b="1" dirty="0">
              <a:ln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9034" y="858351"/>
            <a:ext cx="2986690" cy="2123658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Smarter Scheduling (Priorities)</a:t>
            </a:r>
            <a:endParaRPr lang="en-US" sz="44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2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6 at 10.13.40 PM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387">
            <a:off x="253208" y="418223"/>
            <a:ext cx="5565485" cy="410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your courses be?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8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6 at 10.13.40 PM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387">
            <a:off x="253208" y="418223"/>
            <a:ext cx="5565485" cy="410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your courses be?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8689" y="1406262"/>
            <a:ext cx="6785015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 2 will be scheduled later (not next week)</a:t>
            </a:r>
          </a:p>
          <a:p>
            <a:r>
              <a:rPr lang="en-US" sz="2000" b="1" dirty="0" smtClean="0"/>
              <a:t>Problem Set 3</a:t>
            </a:r>
            <a:r>
              <a:rPr lang="en-US" sz="2000" dirty="0" smtClean="0"/>
              <a:t> is due </a:t>
            </a:r>
            <a:r>
              <a:rPr lang="en-US" sz="2000" b="1" dirty="0" smtClean="0"/>
              <a:t>11:59pm Wednesday, March 5</a:t>
            </a:r>
          </a:p>
          <a:p>
            <a:r>
              <a:rPr lang="en-US" sz="2000" b="1" dirty="0" smtClean="0"/>
              <a:t>Demos on Wednesday, Thursday, Friday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No demos after Spring Break barring snow-out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(firm real-time deadline)</a:t>
            </a:r>
          </a:p>
          <a:p>
            <a:endParaRPr lang="en-US" sz="2000" dirty="0"/>
          </a:p>
          <a:p>
            <a:r>
              <a:rPr lang="en-US" sz="2000" i="1" dirty="0" smtClean="0"/>
              <a:t>But…if you planned a schedule around the previously posted deadlines, you can stick to them (see me after class)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04209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Strategies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3510" y="1081353"/>
            <a:ext cx="458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First Come, First Served (FIFO)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93504" y="1717866"/>
            <a:ext cx="4399780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51619" y="1709550"/>
            <a:ext cx="1404485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41592" y="1709550"/>
            <a:ext cx="2345208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51714" y="2264819"/>
            <a:ext cx="453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(effectively: non-preemptive multi-processing)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9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1987" y="2239255"/>
            <a:ext cx="213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Round-Robin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419076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02205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344624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13126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90286" y="2810305"/>
            <a:ext cx="884492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84343" y="2810305"/>
            <a:ext cx="459941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361496" y="2810305"/>
            <a:ext cx="481928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315730" y="2810305"/>
            <a:ext cx="884492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373415" y="2810305"/>
            <a:ext cx="884492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30995" y="2810305"/>
            <a:ext cx="884492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8824" y="3532725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Slice</a:t>
            </a:r>
            <a:endParaRPr lang="en-US" b="1" dirty="0"/>
          </a:p>
        </p:txBody>
      </p:sp>
      <p:sp>
        <p:nvSpPr>
          <p:cNvPr id="9" name="Left Brace 8"/>
          <p:cNvSpPr/>
          <p:nvPr/>
        </p:nvSpPr>
        <p:spPr>
          <a:xfrm rot="16200000">
            <a:off x="776501" y="2989802"/>
            <a:ext cx="171450" cy="91440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56590" y="3532725"/>
            <a:ext cx="94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Blocked</a:t>
            </a:r>
            <a:endParaRPr lang="en-US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843424" y="3261079"/>
            <a:ext cx="0" cy="2716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82479" y="3885063"/>
            <a:ext cx="753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process gets to run for a set time slice, or until it finished or gets blocked.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1993" y="364361"/>
            <a:ext cx="4667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First Come, First Served (FIFO)</a:t>
            </a:r>
            <a:endParaRPr lang="en-US" sz="2800" b="1" dirty="0"/>
          </a:p>
        </p:txBody>
      </p:sp>
      <p:sp>
        <p:nvSpPr>
          <p:cNvPr id="29" name="Rectangle 28"/>
          <p:cNvSpPr/>
          <p:nvPr/>
        </p:nvSpPr>
        <p:spPr>
          <a:xfrm>
            <a:off x="393504" y="967842"/>
            <a:ext cx="4399780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851619" y="959526"/>
            <a:ext cx="1404485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341592" y="959526"/>
            <a:ext cx="2345208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151714" y="1514795"/>
            <a:ext cx="453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(effectively: non-preemptive multi-processing)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7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/>
              <a:t>First Come, First Served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/>
              <a:t>Round Robin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6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2354"/>
            <a:ext cx="8229600" cy="857250"/>
          </a:xfrm>
        </p:spPr>
        <p:txBody>
          <a:bodyPr/>
          <a:lstStyle/>
          <a:p>
            <a:r>
              <a:rPr lang="en-US" dirty="0" smtClean="0"/>
              <a:t>Which one is my laptop using?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8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More important processes:</a:t>
            </a:r>
            <a:r>
              <a:rPr lang="en-US" dirty="0" smtClean="0"/>
              <a:t> “higher priority” (</a:t>
            </a:r>
            <a:r>
              <a:rPr lang="en-US" b="1" dirty="0" smtClean="0">
                <a:solidFill>
                  <a:srgbClr val="FF0000"/>
                </a:solidFill>
              </a:rPr>
              <a:t>except Linux inverts priority values!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Highest priority = 0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gets most preferential treatment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Lowest priority = 99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highest number varies by Linux flavor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Priority Processes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4652" y="2001426"/>
            <a:ext cx="7550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/>
                <a:cs typeface="Courier New"/>
              </a:rPr>
              <a:t>ps</a:t>
            </a:r>
            <a:r>
              <a:rPr lang="en-US" b="1" dirty="0">
                <a:latin typeface="Courier New"/>
                <a:cs typeface="Courier New"/>
              </a:rPr>
              <a:t> -w -e -o </a:t>
            </a:r>
            <a:r>
              <a:rPr lang="en-US" b="1" dirty="0" err="1">
                <a:latin typeface="Courier New"/>
                <a:cs typeface="Courier New"/>
              </a:rPr>
              <a:t>pri,pid,pcpu,vsz,cputime,command</a:t>
            </a:r>
            <a:r>
              <a:rPr lang="en-US" b="1" dirty="0">
                <a:latin typeface="Courier New"/>
                <a:cs typeface="Courier New"/>
              </a:rPr>
              <a:t> </a:t>
            </a:r>
            <a:endParaRPr lang="en-US" b="1" dirty="0" smtClean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  | </a:t>
            </a:r>
            <a:r>
              <a:rPr lang="en-US" b="1" dirty="0">
                <a:latin typeface="Courier New"/>
                <a:cs typeface="Courier New"/>
              </a:rPr>
              <a:t>sort -n -r --key=5 | sort --stable -n --key=1</a:t>
            </a:r>
          </a:p>
        </p:txBody>
      </p:sp>
    </p:spTree>
    <p:extLst>
      <p:ext uri="{BB962C8B-B14F-4D97-AF65-F5344CB8AC3E}">
        <p14:creationId xmlns:p14="http://schemas.microsoft.com/office/powerpoint/2010/main" val="311444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Pre-emptive Priority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714"/>
            <a:ext cx="8229600" cy="16575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Always run the </a:t>
            </a:r>
            <a:r>
              <a:rPr lang="en-US" b="1" dirty="0" smtClean="0"/>
              <a:t>highest priority process</a:t>
            </a:r>
            <a:r>
              <a:rPr lang="en-US" dirty="0" smtClean="0"/>
              <a:t> that is ready to run</a:t>
            </a:r>
          </a:p>
          <a:p>
            <a:pPr marL="400050" lvl="1" indent="0">
              <a:buNone/>
            </a:pPr>
            <a:r>
              <a:rPr lang="en-US" dirty="0" smtClean="0"/>
              <a:t>Round-robin schedule among equally high, ready to run, highest-priority processes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52474" y="2934282"/>
            <a:ext cx="952530" cy="382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629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16158" y="2934282"/>
            <a:ext cx="952530" cy="382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124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3" y="297180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0:</a:t>
            </a:r>
            <a:endParaRPr lang="en-US" b="1" dirty="0"/>
          </a:p>
        </p:txBody>
      </p:sp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>
          <a:xfrm flipV="1">
            <a:off x="1817130" y="3125649"/>
            <a:ext cx="235344" cy="30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8" idx="1"/>
          </p:cNvCxnSpPr>
          <p:nvPr/>
        </p:nvCxnSpPr>
        <p:spPr>
          <a:xfrm>
            <a:off x="3005004" y="3125649"/>
            <a:ext cx="31115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57454" y="3422803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528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90783" y="346032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1:</a:t>
            </a:r>
            <a:endParaRPr lang="en-US" b="1" dirty="0"/>
          </a:p>
        </p:txBody>
      </p:sp>
      <p:cxnSp>
        <p:nvCxnSpPr>
          <p:cNvPr id="23" name="Straight Arrow Connector 22"/>
          <p:cNvCxnSpPr>
            <a:stCxn id="22" idx="3"/>
            <a:endCxn id="19" idx="1"/>
          </p:cNvCxnSpPr>
          <p:nvPr/>
        </p:nvCxnSpPr>
        <p:spPr>
          <a:xfrm flipV="1">
            <a:off x="1822110" y="3614170"/>
            <a:ext cx="235344" cy="30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073774" y="3894313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44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7103" y="393183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2:</a:t>
            </a:r>
            <a:endParaRPr lang="en-US" b="1" dirty="0"/>
          </a:p>
        </p:txBody>
      </p:sp>
      <p:cxnSp>
        <p:nvCxnSpPr>
          <p:cNvPr id="28" name="Straight Arrow Connector 27"/>
          <p:cNvCxnSpPr>
            <a:stCxn id="27" idx="3"/>
            <a:endCxn id="26" idx="1"/>
          </p:cNvCxnSpPr>
          <p:nvPr/>
        </p:nvCxnSpPr>
        <p:spPr>
          <a:xfrm flipV="1">
            <a:off x="1838430" y="4085680"/>
            <a:ext cx="235344" cy="30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258114" y="3898049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815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29" idx="1"/>
          </p:cNvCxnSpPr>
          <p:nvPr/>
        </p:nvCxnSpPr>
        <p:spPr>
          <a:xfrm>
            <a:off x="3022770" y="4074064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4035" y="3908996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516</a:t>
            </a:r>
            <a:endParaRPr lang="en-US" dirty="0"/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>
            <a:off x="4268691" y="4085011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05911" y="2862549"/>
            <a:ext cx="9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Waiting: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850320" y="3248799"/>
            <a:ext cx="154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Memory Read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391400" y="320040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131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66643" y="3677784"/>
            <a:ext cx="15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Network Data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7407720" y="3629386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221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882963" y="4123779"/>
            <a:ext cx="1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Shared Bus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7424040" y="407538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1209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0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62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8384" y="382733"/>
            <a:ext cx="3320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Mars Curiosity (2012)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385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Recap: Scheduling</a:t>
            </a:r>
          </a:p>
          <a:p>
            <a:pPr marL="0" indent="0">
              <a:buNone/>
            </a:pPr>
            <a:r>
              <a:rPr lang="en-US" b="1" dirty="0" smtClean="0"/>
              <a:t>First Come, First Served / Round-Robin</a:t>
            </a:r>
          </a:p>
          <a:p>
            <a:pPr marL="0" indent="0">
              <a:buNone/>
            </a:pPr>
            <a:r>
              <a:rPr lang="en-US" b="1" dirty="0" smtClean="0"/>
              <a:t>Priorities</a:t>
            </a:r>
          </a:p>
          <a:p>
            <a:pPr marL="0" indent="0">
              <a:buNone/>
            </a:pPr>
            <a:r>
              <a:rPr lang="en-US" b="1" dirty="0" smtClean="0"/>
              <a:t>Lottery and Stride Scheduling</a:t>
            </a:r>
          </a:p>
          <a:p>
            <a:pPr marL="0" indent="0">
              <a:buNone/>
            </a:pPr>
            <a:r>
              <a:rPr lang="en-US" b="1" dirty="0" smtClean="0"/>
              <a:t>Scheduling in Linux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672" y="331703"/>
            <a:ext cx="5617128" cy="444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4054" y="1277732"/>
            <a:ext cx="23270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Mars Pathfinder (1997)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394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Pathfinder OS:</a:t>
            </a:r>
            <a:r>
              <a:rPr lang="en-US" dirty="0"/>
              <a:t> </a:t>
            </a:r>
            <a:r>
              <a:rPr lang="en-US" dirty="0" smtClean="0"/>
              <a:t>Pre</a:t>
            </a:r>
            <a:r>
              <a:rPr lang="en-US" dirty="0" smtClean="0"/>
              <a:t>-emptive </a:t>
            </a:r>
            <a:r>
              <a:rPr lang="en-US" dirty="0" smtClean="0"/>
              <a:t>Priority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6575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Always run the </a:t>
            </a:r>
            <a:r>
              <a:rPr lang="en-US" b="1" dirty="0" smtClean="0"/>
              <a:t>highest priority process</a:t>
            </a:r>
            <a:r>
              <a:rPr lang="en-US" dirty="0" smtClean="0"/>
              <a:t> that is ready to run</a:t>
            </a:r>
          </a:p>
          <a:p>
            <a:pPr marL="400050" lvl="1" indent="0">
              <a:buNone/>
            </a:pPr>
            <a:r>
              <a:rPr lang="en-US" sz="3000" dirty="0" smtClean="0"/>
              <a:t>Round-robin schedule among equally high, ready to run, highest-priority processes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182" y="2942788"/>
            <a:ext cx="2290254" cy="171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839050" y="3104534"/>
            <a:ext cx="2069614" cy="8845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CPU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3197702" y="3043722"/>
            <a:ext cx="748416" cy="15529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Shared Bus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73801" y="3060730"/>
            <a:ext cx="1020567" cy="3742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3801" y="3563812"/>
            <a:ext cx="1020567" cy="3742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273801" y="4052338"/>
            <a:ext cx="1020567" cy="4973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Flash Memory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904927" y="4175452"/>
            <a:ext cx="1020567" cy="3742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Actuators</a:t>
            </a:r>
            <a:endParaRPr lang="en-US" sz="1600" dirty="0"/>
          </a:p>
        </p:txBody>
      </p:sp>
      <p:cxnSp>
        <p:nvCxnSpPr>
          <p:cNvPr id="16" name="Straight Connector 15"/>
          <p:cNvCxnSpPr>
            <a:stCxn id="8" idx="3"/>
          </p:cNvCxnSpPr>
          <p:nvPr/>
        </p:nvCxnSpPr>
        <p:spPr>
          <a:xfrm>
            <a:off x="2908664" y="3546801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6118" y="3235843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46118" y="3792411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33409" y="423401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45585" y="434831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24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Inversion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9850" y="1054651"/>
            <a:ext cx="626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1 (scheduler) – highest priority (Priority = 1)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29850" y="1420621"/>
            <a:ext cx="429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2 (send data) – (Priority = 4)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29850" y="1786591"/>
            <a:ext cx="7084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3 (science analysis) – lowest priority (Priority = 97)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399773" y="3018674"/>
            <a:ext cx="2069614" cy="8845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CPU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6758425" y="2957863"/>
            <a:ext cx="748416" cy="15529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Shared Bus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34525" y="2974872"/>
            <a:ext cx="1020567" cy="3742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34525" y="3477952"/>
            <a:ext cx="1020567" cy="3742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34525" y="3966479"/>
            <a:ext cx="1020567" cy="4973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Flash Memory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465650" y="4089592"/>
            <a:ext cx="1020567" cy="3742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Actuators</a:t>
            </a:r>
            <a:endParaRPr lang="en-US" sz="1600" dirty="0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>
            <a:off x="6469387" y="3460942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06841" y="3149984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06841" y="3706552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494132" y="414815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06308" y="426245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38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853" y="723866"/>
            <a:ext cx="7166651" cy="1287511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should we solve priority inversion?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Screen Shot 2013-10-02 at 8.49.22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6" y="247242"/>
            <a:ext cx="7580324" cy="173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51783" y="275067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0: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2023434" y="3201674"/>
            <a:ext cx="952530" cy="382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6763" y="323919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1:</a:t>
            </a:r>
            <a:endParaRPr lang="en-US" b="1" dirty="0"/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788090" y="3393041"/>
            <a:ext cx="235344" cy="30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39754" y="3673184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44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3083" y="371070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2:</a:t>
            </a:r>
            <a:endParaRPr lang="en-US" b="1" dirty="0"/>
          </a:p>
        </p:txBody>
      </p:sp>
      <p:cxnSp>
        <p:nvCxnSpPr>
          <p:cNvPr id="17" name="Straight Arrow Connector 16"/>
          <p:cNvCxnSpPr>
            <a:stCxn id="16" idx="3"/>
            <a:endCxn id="15" idx="1"/>
          </p:cNvCxnSpPr>
          <p:nvPr/>
        </p:nvCxnSpPr>
        <p:spPr>
          <a:xfrm flipV="1">
            <a:off x="1804410" y="3864551"/>
            <a:ext cx="235344" cy="30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24094" y="3676919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815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2988747" y="3852934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470015" y="3687866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516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>
            <a:off x="4234671" y="3863881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71891" y="2641419"/>
            <a:ext cx="9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Waiting: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16300" y="3027669"/>
            <a:ext cx="154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Memory Read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7357380" y="297927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131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832623" y="3456654"/>
            <a:ext cx="15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Network Data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7373700" y="3408256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221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48943" y="3902649"/>
            <a:ext cx="1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Shared Bus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7390020" y="385425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1209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82003" y="38862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PRI: 0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3" y="4114800"/>
            <a:ext cx="160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Holds Bus Lock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011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337" y="2305135"/>
            <a:ext cx="83884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Should my MacBook use a priority pre-emptive scheduler with priority inheritance?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173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2-26 at 10.2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6" y="116169"/>
            <a:ext cx="7586908" cy="47418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337" y="2305135"/>
            <a:ext cx="83884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Should my MacBook use a priority pre-emptive scheduler with priority inheritance?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345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586"/>
            <a:ext cx="8229600" cy="4753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“Compute-Bound”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4274" y="1667016"/>
            <a:ext cx="8142526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4274" y="2275537"/>
            <a:ext cx="8142526" cy="47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“I/O-Bound”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44277" y="2826413"/>
            <a:ext cx="487633" cy="4507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33965" y="2913300"/>
            <a:ext cx="184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 for disk…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36568" y="2826413"/>
            <a:ext cx="487632" cy="4507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36779" y="2913300"/>
            <a:ext cx="234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 for network…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24572" y="2826413"/>
            <a:ext cx="438023" cy="4507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2913300"/>
            <a:ext cx="234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 for user…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44274" y="3410457"/>
            <a:ext cx="8142526" cy="47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“Real Time”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578292" y="3883748"/>
            <a:ext cx="850505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8289" y="4379699"/>
            <a:ext cx="684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frame ^     </a:t>
            </a:r>
            <a:r>
              <a:rPr lang="en-US" dirty="0"/>
              <a:t>need frame ^     </a:t>
            </a:r>
            <a:r>
              <a:rPr lang="en-US" dirty="0" smtClean="0"/>
              <a:t>need </a:t>
            </a:r>
            <a:r>
              <a:rPr lang="en-US" dirty="0"/>
              <a:t>frame  ^     need frame </a:t>
            </a:r>
            <a:r>
              <a:rPr lang="en-US" dirty="0" smtClean="0"/>
              <a:t>^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386277" y="3886442"/>
            <a:ext cx="850505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781054" y="3895563"/>
            <a:ext cx="607389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P3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7342" y="3883748"/>
            <a:ext cx="1366443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225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216" y="811238"/>
            <a:ext cx="2895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97694" y="3820108"/>
            <a:ext cx="235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Carl </a:t>
            </a:r>
            <a:r>
              <a:rPr lang="en-US" sz="2400" dirty="0" err="1" smtClean="0"/>
              <a:t>Waldspurger</a:t>
            </a:r>
            <a:endParaRPr lang="en-US" sz="2400" dirty="0"/>
          </a:p>
        </p:txBody>
      </p:sp>
      <p:pic>
        <p:nvPicPr>
          <p:cNvPr id="8" name="Picture 7" descr="Screen Shot 2013-09-30 at 6.53.01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7" y="298298"/>
            <a:ext cx="3459078" cy="459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71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57" r="34"/>
          <a:stretch/>
        </p:blipFill>
        <p:spPr>
          <a:xfrm>
            <a:off x="-7092" y="-20161"/>
            <a:ext cx="9356788" cy="5846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BEEF4">
              <a:alpha val="52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5400" dirty="0" smtClean="0"/>
              <a:t>Lottery Scheduling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6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 descr="Screen Shot 2014-02-27 at 11.32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972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06602" y="1055775"/>
            <a:ext cx="198098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90"/>
                </a:solidFill>
              </a:rPr>
              <a:t>Wil</a:t>
            </a:r>
            <a:r>
              <a:rPr lang="en-US" sz="2400" dirty="0">
                <a:solidFill>
                  <a:srgbClr val="000090"/>
                </a:solidFill>
              </a:rPr>
              <a:t> Thomason</a:t>
            </a:r>
          </a:p>
        </p:txBody>
      </p:sp>
    </p:spTree>
    <p:extLst>
      <p:ext uri="{BB962C8B-B14F-4D97-AF65-F5344CB8AC3E}">
        <p14:creationId xmlns:p14="http://schemas.microsoft.com/office/powerpoint/2010/main" val="3356817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Lottery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Each user (process) gets a share of the “tickets”</a:t>
            </a:r>
          </a:p>
          <a:p>
            <a:pPr lvl="1"/>
            <a:r>
              <a:rPr lang="en-US" dirty="0" smtClean="0"/>
              <a:t>e.g., 1000 total tickets, 20 processes each get 50 tickets (or more/less weighted by priority)</a:t>
            </a:r>
          </a:p>
          <a:p>
            <a:r>
              <a:rPr lang="en-US" dirty="0" smtClean="0"/>
              <a:t>User/process can distribute tickets however it wants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mong its own threads, can “loan” to other processes’ threads</a:t>
            </a:r>
          </a:p>
          <a:p>
            <a:r>
              <a:rPr lang="en-US" dirty="0" smtClean="0"/>
              <a:t>Scheduler: randomly picks a ticket</a:t>
            </a:r>
          </a:p>
          <a:p>
            <a:pPr lvl="1"/>
            <a:r>
              <a:rPr lang="en-US" dirty="0" smtClean="0"/>
              <a:t>Associated thread gets to run for that time slice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8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3360"/>
            <a:ext cx="4040188" cy="47982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/>
              <a:t>Priority Pre-Emptive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343360"/>
            <a:ext cx="4041775" cy="47982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/>
              <a:t>Lottery Scheduling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" t="-662" b="15178"/>
          <a:stretch/>
        </p:blipFill>
        <p:spPr>
          <a:xfrm>
            <a:off x="-79835" y="-148487"/>
            <a:ext cx="9326121" cy="531821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 descr="Screen Shot 2013-10-02 at 9.17.06 PM.png"/>
          <p:cNvPicPr>
            <a:picLocks noChangeAspect="1"/>
          </p:cNvPicPr>
          <p:nvPr/>
        </p:nvPicPr>
        <p:blipFill>
          <a:blip r:embed="rId3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99" y="1837321"/>
            <a:ext cx="5374634" cy="2168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7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2095"/>
          <a:stretch/>
        </p:blipFill>
        <p:spPr>
          <a:xfrm>
            <a:off x="239942" y="340517"/>
            <a:ext cx="4636860" cy="42314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2437" r="7670"/>
          <a:stretch/>
        </p:blipFill>
        <p:spPr>
          <a:xfrm>
            <a:off x="5037617" y="208052"/>
            <a:ext cx="3887150" cy="25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095"/>
          <a:stretch/>
        </p:blipFill>
        <p:spPr>
          <a:xfrm>
            <a:off x="239942" y="340517"/>
            <a:ext cx="4636860" cy="4231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2437" r="7670"/>
          <a:stretch/>
        </p:blipFill>
        <p:spPr>
          <a:xfrm>
            <a:off x="5037617" y="208052"/>
            <a:ext cx="3887150" cy="25579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51308" y="3061862"/>
            <a:ext cx="344066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is the running time?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278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095"/>
          <a:stretch/>
        </p:blipFill>
        <p:spPr>
          <a:xfrm>
            <a:off x="239942" y="340517"/>
            <a:ext cx="4636860" cy="4231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2437" r="7670"/>
          <a:stretch/>
        </p:blipFill>
        <p:spPr>
          <a:xfrm>
            <a:off x="5037617" y="208052"/>
            <a:ext cx="3887150" cy="25579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51308" y="3061862"/>
            <a:ext cx="344066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is the running time?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15118" y="786789"/>
            <a:ext cx="6633542" cy="1477328"/>
          </a:xfrm>
          <a:prstGeom prst="rect">
            <a:avLst/>
          </a:prstGeom>
          <a:solidFill>
            <a:srgbClr val="00B50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&gt;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uname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-a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Linux power2 3.2.0-49-generic #75-Ubuntu SMP Tue Jun 18 17:39:32 UTC 2013 x86_64 x86_64 x86_64 GNU/Linux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&gt;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sysctl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kernel.pid_max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kernel.pid_max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32768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5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412" b="15852"/>
          <a:stretch/>
        </p:blipFill>
        <p:spPr>
          <a:xfrm>
            <a:off x="-1" y="0"/>
            <a:ext cx="917634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890" y="299305"/>
            <a:ext cx="3934854" cy="1277409"/>
          </a:xfrm>
          <a:solidFill>
            <a:schemeClr val="accent4">
              <a:lumMod val="60000"/>
              <a:lumOff val="40000"/>
              <a:alpha val="73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Scheduling</a:t>
            </a:r>
            <a:br>
              <a:rPr lang="en-US" dirty="0" smtClean="0"/>
            </a:br>
            <a:r>
              <a:rPr lang="en-US" dirty="0" smtClean="0"/>
              <a:t>in Linux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09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Linux Scheduler before V2.6 (2002)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Three types of processes: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Courier New"/>
                <a:cs typeface="Courier New"/>
              </a:rPr>
              <a:t>#</a:t>
            </a:r>
            <a:r>
              <a:rPr lang="en-US" dirty="0">
                <a:latin typeface="Courier New"/>
                <a:cs typeface="Courier New"/>
              </a:rPr>
              <a:t>define SCHED_OTHER  0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	#</a:t>
            </a:r>
            <a:r>
              <a:rPr lang="en-US" dirty="0">
                <a:latin typeface="Courier New"/>
                <a:cs typeface="Courier New"/>
              </a:rPr>
              <a:t>define SCHED_FIFO   1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	#</a:t>
            </a:r>
            <a:r>
              <a:rPr lang="en-US" dirty="0">
                <a:latin typeface="Courier New"/>
                <a:cs typeface="Courier New"/>
              </a:rPr>
              <a:t>define SCHED_RR     </a:t>
            </a:r>
            <a:r>
              <a:rPr lang="en-US" dirty="0" smtClean="0">
                <a:latin typeface="Courier New"/>
                <a:cs typeface="Courier New"/>
              </a:rPr>
              <a:t>2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Not </a:t>
            </a:r>
            <a:r>
              <a:rPr lang="en-US" b="1" dirty="0" smtClean="0"/>
              <a:t>(fully) pre</a:t>
            </a:r>
            <a:r>
              <a:rPr lang="en-US" b="1" dirty="0" smtClean="0"/>
              <a:t>-emptive</a:t>
            </a:r>
            <a:r>
              <a:rPr lang="en-US" dirty="0" smtClean="0"/>
              <a:t>: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only </a:t>
            </a:r>
            <a:r>
              <a:rPr lang="en-US" dirty="0" smtClean="0"/>
              <a:t>user-level processes could be pre-empted</a:t>
            </a:r>
          </a:p>
          <a:p>
            <a:pPr marL="0" indent="0">
              <a:buNone/>
            </a:pPr>
            <a:r>
              <a:rPr lang="en-US" dirty="0" smtClean="0"/>
              <a:t>Select next process according to “goodness” function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27700" y="1773918"/>
            <a:ext cx="255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Normal user processes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27702" y="2148396"/>
            <a:ext cx="2047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Non-</a:t>
            </a:r>
            <a:r>
              <a:rPr lang="en-US" sz="2000" dirty="0" err="1" smtClean="0"/>
              <a:t>prementable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927702" y="2548640"/>
            <a:ext cx="2505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Real-time round-robin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459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7511" y="241990"/>
            <a:ext cx="5666258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cs typeface="Courier New"/>
              </a:rPr>
              <a:t>/* </a:t>
            </a:r>
            <a:r>
              <a:rPr lang="en-US" sz="1000" dirty="0" err="1">
                <a:cs typeface="Courier New"/>
              </a:rPr>
              <a:t>linux</a:t>
            </a:r>
            <a:r>
              <a:rPr lang="en-US" sz="1000" dirty="0">
                <a:cs typeface="Courier New"/>
              </a:rPr>
              <a:t>/kernel/</a:t>
            </a:r>
            <a:r>
              <a:rPr lang="en-US" sz="1000" dirty="0" err="1">
                <a:cs typeface="Courier New"/>
              </a:rPr>
              <a:t>sched.c</a:t>
            </a:r>
            <a:endParaRPr lang="en-US" sz="1000" dirty="0">
              <a:cs typeface="Courier New"/>
            </a:endParaRPr>
          </a:p>
          <a:p>
            <a:r>
              <a:rPr lang="en-US" sz="1000" dirty="0">
                <a:cs typeface="Courier New"/>
              </a:rPr>
              <a:t>* This is the function that decides how desirable a process is.</a:t>
            </a:r>
          </a:p>
          <a:p>
            <a:r>
              <a:rPr lang="en-US" sz="1000" dirty="0" smtClean="0">
                <a:cs typeface="Courier New"/>
              </a:rPr>
              <a:t>* You can weigh different processes against each other depending</a:t>
            </a:r>
          </a:p>
          <a:p>
            <a:r>
              <a:rPr lang="en-US" sz="1000" dirty="0" smtClean="0">
                <a:cs typeface="Courier New"/>
              </a:rPr>
              <a:t> * on what CPU they've run on lately </a:t>
            </a:r>
            <a:r>
              <a:rPr lang="en-US" sz="1000" dirty="0" err="1" smtClean="0">
                <a:cs typeface="Courier New"/>
              </a:rPr>
              <a:t>etc</a:t>
            </a:r>
            <a:r>
              <a:rPr lang="en-US" sz="1000" dirty="0" smtClean="0">
                <a:cs typeface="Courier New"/>
              </a:rPr>
              <a:t> to try to handle cache</a:t>
            </a:r>
          </a:p>
          <a:p>
            <a:r>
              <a:rPr lang="en-US" sz="1000" dirty="0" smtClean="0">
                <a:cs typeface="Courier New"/>
              </a:rPr>
              <a:t> * and TLB miss penalties.</a:t>
            </a:r>
          </a:p>
          <a:p>
            <a:r>
              <a:rPr lang="en-US" sz="1000" dirty="0" smtClean="0">
                <a:cs typeface="Courier New"/>
              </a:rPr>
              <a:t> *</a:t>
            </a:r>
          </a:p>
          <a:p>
            <a:r>
              <a:rPr lang="en-US" sz="1000" dirty="0" smtClean="0">
                <a:cs typeface="Courier New"/>
              </a:rPr>
              <a:t> * Return values:</a:t>
            </a:r>
          </a:p>
          <a:p>
            <a:r>
              <a:rPr lang="en-US" sz="1000" dirty="0" smtClean="0">
                <a:cs typeface="Courier New"/>
              </a:rPr>
              <a:t> </a:t>
            </a:r>
            <a:r>
              <a:rPr lang="en-US" sz="1000" dirty="0">
                <a:cs typeface="Courier New"/>
              </a:rPr>
              <a:t>*  -1000: never select this</a:t>
            </a:r>
          </a:p>
          <a:p>
            <a:r>
              <a:rPr lang="en-US" sz="1000" dirty="0">
                <a:cs typeface="Courier New"/>
              </a:rPr>
              <a:t> *      0: out of time, recalculate counters (but it might </a:t>
            </a:r>
            <a:r>
              <a:rPr lang="en-US" sz="1000" dirty="0" smtClean="0">
                <a:cs typeface="Courier New"/>
              </a:rPr>
              <a:t>still be selected</a:t>
            </a:r>
            <a:r>
              <a:rPr lang="en-US" sz="1000" dirty="0">
                <a:cs typeface="Courier New"/>
              </a:rPr>
              <a:t>)</a:t>
            </a:r>
          </a:p>
          <a:p>
            <a:r>
              <a:rPr lang="en-US" sz="1000" dirty="0">
                <a:cs typeface="Courier New"/>
              </a:rPr>
              <a:t> *    +</a:t>
            </a:r>
            <a:r>
              <a:rPr lang="en-US" sz="1000" dirty="0" err="1">
                <a:cs typeface="Courier New"/>
              </a:rPr>
              <a:t>ve</a:t>
            </a:r>
            <a:r>
              <a:rPr lang="en-US" sz="1000" dirty="0">
                <a:cs typeface="Courier New"/>
              </a:rPr>
              <a:t>: "goodness" value (the larger, the better)</a:t>
            </a:r>
          </a:p>
          <a:p>
            <a:r>
              <a:rPr lang="en-US" sz="1000" dirty="0">
                <a:cs typeface="Courier New"/>
              </a:rPr>
              <a:t> *  +1000: </a:t>
            </a:r>
            <a:r>
              <a:rPr lang="en-US" sz="1000" dirty="0" err="1">
                <a:cs typeface="Courier New"/>
              </a:rPr>
              <a:t>realtime</a:t>
            </a:r>
            <a:r>
              <a:rPr lang="en-US" sz="1000" dirty="0">
                <a:cs typeface="Courier New"/>
              </a:rPr>
              <a:t> process, select this.</a:t>
            </a:r>
          </a:p>
          <a:p>
            <a:r>
              <a:rPr lang="en-US" sz="1000" dirty="0">
                <a:cs typeface="Courier New"/>
              </a:rPr>
              <a:t> */</a:t>
            </a:r>
          </a:p>
          <a:p>
            <a:r>
              <a:rPr lang="en-US" sz="1000" dirty="0">
                <a:cs typeface="Courier New"/>
              </a:rPr>
              <a:t>static inline </a:t>
            </a:r>
            <a:r>
              <a:rPr lang="en-US" sz="1000" dirty="0" err="1">
                <a:cs typeface="Courier New"/>
              </a:rPr>
              <a:t>int</a:t>
            </a:r>
            <a:r>
              <a:rPr lang="en-US" sz="1000" dirty="0">
                <a:cs typeface="Courier New"/>
              </a:rPr>
              <a:t> goodness(</a:t>
            </a:r>
            <a:r>
              <a:rPr lang="en-US" sz="1000" dirty="0" err="1">
                <a:cs typeface="Courier New"/>
              </a:rPr>
              <a:t>struct</a:t>
            </a:r>
            <a:r>
              <a:rPr lang="en-US" sz="1000" dirty="0">
                <a:cs typeface="Courier New"/>
              </a:rPr>
              <a:t> </a:t>
            </a:r>
            <a:r>
              <a:rPr lang="en-US" sz="1000" dirty="0" err="1">
                <a:cs typeface="Courier New"/>
              </a:rPr>
              <a:t>task_struct</a:t>
            </a:r>
            <a:r>
              <a:rPr lang="en-US" sz="1000" dirty="0">
                <a:cs typeface="Courier New"/>
              </a:rPr>
              <a:t> * p, </a:t>
            </a:r>
            <a:r>
              <a:rPr lang="en-US" sz="1000" dirty="0" err="1">
                <a:cs typeface="Courier New"/>
              </a:rPr>
              <a:t>int</a:t>
            </a:r>
            <a:r>
              <a:rPr lang="en-US" sz="1000" dirty="0">
                <a:cs typeface="Courier New"/>
              </a:rPr>
              <a:t> </a:t>
            </a:r>
            <a:r>
              <a:rPr lang="en-US" sz="1000" dirty="0" err="1">
                <a:cs typeface="Courier New"/>
              </a:rPr>
              <a:t>this_cpu</a:t>
            </a:r>
            <a:r>
              <a:rPr lang="en-US" sz="1000" dirty="0">
                <a:cs typeface="Courier New"/>
              </a:rPr>
              <a:t>, </a:t>
            </a:r>
            <a:r>
              <a:rPr lang="en-US" sz="1000" dirty="0" err="1">
                <a:cs typeface="Courier New"/>
              </a:rPr>
              <a:t>struct</a:t>
            </a:r>
            <a:endParaRPr lang="en-US" sz="1000" dirty="0">
              <a:cs typeface="Courier New"/>
            </a:endParaRPr>
          </a:p>
          <a:p>
            <a:r>
              <a:rPr lang="en-US" sz="1000" dirty="0" err="1">
                <a:cs typeface="Courier New"/>
              </a:rPr>
              <a:t>mm_struct</a:t>
            </a:r>
            <a:r>
              <a:rPr lang="en-US" sz="1000" dirty="0">
                <a:cs typeface="Courier New"/>
              </a:rPr>
              <a:t> *</a:t>
            </a:r>
            <a:r>
              <a:rPr lang="en-US" sz="1000" dirty="0" err="1">
                <a:cs typeface="Courier New"/>
              </a:rPr>
              <a:t>this_mm</a:t>
            </a:r>
            <a:r>
              <a:rPr lang="en-US" sz="1000" dirty="0">
                <a:cs typeface="Courier New"/>
              </a:rPr>
              <a:t>)</a:t>
            </a:r>
          </a:p>
          <a:p>
            <a:r>
              <a:rPr lang="en-US" sz="1000" dirty="0">
                <a:cs typeface="Courier New"/>
              </a:rPr>
              <a:t>{</a:t>
            </a:r>
          </a:p>
          <a:p>
            <a:r>
              <a:rPr lang="en-US" sz="1000" dirty="0">
                <a:cs typeface="Courier New"/>
              </a:rPr>
              <a:t>   </a:t>
            </a:r>
            <a:r>
              <a:rPr lang="en-US" sz="1000" dirty="0" err="1">
                <a:cs typeface="Courier New"/>
              </a:rPr>
              <a:t>int</a:t>
            </a:r>
            <a:r>
              <a:rPr lang="en-US" sz="1000" dirty="0">
                <a:cs typeface="Courier New"/>
              </a:rPr>
              <a:t> weight;</a:t>
            </a:r>
          </a:p>
          <a:p>
            <a:r>
              <a:rPr lang="en-US" sz="1000" dirty="0">
                <a:cs typeface="Courier New"/>
              </a:rPr>
              <a:t>   /*</a:t>
            </a:r>
          </a:p>
          <a:p>
            <a:r>
              <a:rPr lang="en-US" sz="1000" dirty="0">
                <a:cs typeface="Courier New"/>
              </a:rPr>
              <a:t>    * </a:t>
            </a:r>
            <a:r>
              <a:rPr lang="en-US" sz="1000" dirty="0" err="1">
                <a:cs typeface="Courier New"/>
              </a:rPr>
              <a:t>Realtime</a:t>
            </a:r>
            <a:r>
              <a:rPr lang="en-US" sz="1000" dirty="0">
                <a:cs typeface="Courier New"/>
              </a:rPr>
              <a:t> process, select the first one on the</a:t>
            </a:r>
          </a:p>
          <a:p>
            <a:r>
              <a:rPr lang="en-US" sz="1000" dirty="0">
                <a:cs typeface="Courier New"/>
              </a:rPr>
              <a:t>    * </a:t>
            </a:r>
            <a:r>
              <a:rPr lang="en-US" sz="1000" dirty="0" err="1">
                <a:cs typeface="Courier New"/>
              </a:rPr>
              <a:t>runqueue</a:t>
            </a:r>
            <a:r>
              <a:rPr lang="en-US" sz="1000" dirty="0">
                <a:cs typeface="Courier New"/>
              </a:rPr>
              <a:t> (taking priorities within processes</a:t>
            </a:r>
          </a:p>
          <a:p>
            <a:r>
              <a:rPr lang="en-US" sz="1000" dirty="0">
                <a:cs typeface="Courier New"/>
              </a:rPr>
              <a:t>    * into account).</a:t>
            </a:r>
          </a:p>
          <a:p>
            <a:r>
              <a:rPr lang="en-US" sz="1000" dirty="0">
                <a:cs typeface="Courier New"/>
              </a:rPr>
              <a:t>    */</a:t>
            </a:r>
          </a:p>
          <a:p>
            <a:r>
              <a:rPr lang="en-US" sz="1000" dirty="0">
                <a:cs typeface="Courier New"/>
              </a:rPr>
              <a:t>   if (p-&gt;policy != SCHED_OTHER) {</a:t>
            </a:r>
          </a:p>
          <a:p>
            <a:r>
              <a:rPr lang="en-US" sz="1000" dirty="0">
                <a:cs typeface="Courier New"/>
              </a:rPr>
              <a:t>      weight = 1000 + p-&gt;</a:t>
            </a:r>
            <a:r>
              <a:rPr lang="en-US" sz="1000" dirty="0" err="1">
                <a:cs typeface="Courier New"/>
              </a:rPr>
              <a:t>rt_priority</a:t>
            </a:r>
            <a:r>
              <a:rPr lang="en-US" sz="1000" dirty="0">
                <a:cs typeface="Courier New"/>
              </a:rPr>
              <a:t>;</a:t>
            </a:r>
          </a:p>
          <a:p>
            <a:r>
              <a:rPr lang="en-US" sz="1000" dirty="0">
                <a:cs typeface="Courier New"/>
              </a:rPr>
              <a:t>      </a:t>
            </a:r>
            <a:r>
              <a:rPr lang="en-US" sz="1000" dirty="0" err="1">
                <a:cs typeface="Courier New"/>
              </a:rPr>
              <a:t>goto</a:t>
            </a:r>
            <a:r>
              <a:rPr lang="en-US" sz="1000" dirty="0">
                <a:cs typeface="Courier New"/>
              </a:rPr>
              <a:t> out;</a:t>
            </a:r>
          </a:p>
          <a:p>
            <a:r>
              <a:rPr lang="en-US" sz="1000" dirty="0">
                <a:cs typeface="Courier New"/>
              </a:rPr>
              <a:t>   }</a:t>
            </a:r>
          </a:p>
          <a:p>
            <a:r>
              <a:rPr lang="en-US" sz="1000" dirty="0">
                <a:cs typeface="Courier New"/>
              </a:rPr>
              <a:t>   /*</a:t>
            </a:r>
          </a:p>
          <a:p>
            <a:r>
              <a:rPr lang="en-US" sz="1000" dirty="0">
                <a:cs typeface="Courier New"/>
              </a:rPr>
              <a:t>    * Give the process a first-approximation goodness value</a:t>
            </a:r>
          </a:p>
          <a:p>
            <a:r>
              <a:rPr lang="en-US" sz="1000" dirty="0">
                <a:cs typeface="Courier New"/>
              </a:rPr>
              <a:t>    * according to the number of clock-ticks it has left.</a:t>
            </a:r>
          </a:p>
          <a:p>
            <a:r>
              <a:rPr lang="en-US" sz="1000" dirty="0">
                <a:cs typeface="Courier New"/>
              </a:rPr>
              <a:t>    *</a:t>
            </a:r>
          </a:p>
          <a:p>
            <a:r>
              <a:rPr lang="en-US" sz="1000" dirty="0">
                <a:cs typeface="Courier New"/>
              </a:rPr>
              <a:t>    * Don't do any other calculations if the time slice is</a:t>
            </a:r>
          </a:p>
          <a:p>
            <a:r>
              <a:rPr lang="en-US" sz="1000" dirty="0">
                <a:cs typeface="Courier New"/>
              </a:rPr>
              <a:t>    * over..</a:t>
            </a:r>
          </a:p>
          <a:p>
            <a:r>
              <a:rPr lang="en-US" sz="1000" dirty="0">
                <a:cs typeface="Courier New"/>
              </a:rPr>
              <a:t>    */</a:t>
            </a:r>
          </a:p>
          <a:p>
            <a:r>
              <a:rPr lang="en-US" sz="1000" dirty="0">
                <a:cs typeface="Courier New"/>
              </a:rPr>
              <a:t>   weight = p-&gt;counter;</a:t>
            </a:r>
          </a:p>
          <a:p>
            <a:r>
              <a:rPr lang="en-US" sz="1000" dirty="0">
                <a:cs typeface="Courier New"/>
              </a:rPr>
              <a:t>   if (!weight)</a:t>
            </a:r>
          </a:p>
          <a:p>
            <a:r>
              <a:rPr lang="en-US" sz="1000" dirty="0">
                <a:cs typeface="Courier New"/>
              </a:rPr>
              <a:t>      </a:t>
            </a:r>
            <a:r>
              <a:rPr lang="en-US" sz="1000" dirty="0" err="1">
                <a:cs typeface="Courier New"/>
              </a:rPr>
              <a:t>goto</a:t>
            </a:r>
            <a:r>
              <a:rPr lang="en-US" sz="1000" dirty="0">
                <a:cs typeface="Courier New"/>
              </a:rPr>
              <a:t> out;</a:t>
            </a:r>
          </a:p>
          <a:p>
            <a:endParaRPr lang="en-US" sz="1000" dirty="0">
              <a:cs typeface="Courier New"/>
            </a:endParaRPr>
          </a:p>
          <a:p>
            <a:r>
              <a:rPr lang="en-US" sz="1000" dirty="0">
                <a:cs typeface="Courier New"/>
              </a:rPr>
              <a:t>#</a:t>
            </a:r>
            <a:r>
              <a:rPr lang="en-US" sz="1000" dirty="0" err="1">
                <a:cs typeface="Courier New"/>
              </a:rPr>
              <a:t>ifdef</a:t>
            </a:r>
            <a:r>
              <a:rPr lang="en-US" sz="1000" dirty="0">
                <a:cs typeface="Courier New"/>
              </a:rPr>
              <a:t> __SMP__</a:t>
            </a:r>
          </a:p>
          <a:p>
            <a:r>
              <a:rPr lang="en-US" sz="1000" dirty="0">
                <a:cs typeface="Courier New"/>
              </a:rPr>
              <a:t>   /* Give a largish advantage to the same processor...  */</a:t>
            </a:r>
          </a:p>
          <a:p>
            <a:r>
              <a:rPr lang="en-US" sz="1000" dirty="0">
                <a:cs typeface="Courier New"/>
              </a:rPr>
              <a:t>   /* (this is equivalent to penalizing other processors) */</a:t>
            </a:r>
          </a:p>
          <a:p>
            <a:r>
              <a:rPr lang="en-US" sz="1000" dirty="0">
                <a:cs typeface="Courier New"/>
              </a:rPr>
              <a:t>   if (p-&gt;processor == </a:t>
            </a:r>
            <a:r>
              <a:rPr lang="en-US" sz="1000" dirty="0" err="1">
                <a:cs typeface="Courier New"/>
              </a:rPr>
              <a:t>this_cpu</a:t>
            </a:r>
            <a:r>
              <a:rPr lang="en-US" sz="1000" dirty="0">
                <a:cs typeface="Courier New"/>
              </a:rPr>
              <a:t>)</a:t>
            </a:r>
          </a:p>
          <a:p>
            <a:r>
              <a:rPr lang="en-US" sz="1000" dirty="0">
                <a:cs typeface="Courier New"/>
              </a:rPr>
              <a:t>      weight += PROC_CHANGE_PENALTY;</a:t>
            </a:r>
          </a:p>
          <a:p>
            <a:r>
              <a:rPr lang="en-US" sz="1000" dirty="0">
                <a:cs typeface="Courier New"/>
              </a:rPr>
              <a:t>#</a:t>
            </a:r>
            <a:r>
              <a:rPr lang="en-US" sz="1000" dirty="0" err="1">
                <a:cs typeface="Courier New"/>
              </a:rPr>
              <a:t>endif</a:t>
            </a:r>
            <a:endParaRPr lang="en-US" sz="1000" dirty="0">
              <a:cs typeface="Courier New"/>
            </a:endParaRPr>
          </a:p>
          <a:p>
            <a:r>
              <a:rPr lang="en-US" sz="1000" dirty="0">
                <a:cs typeface="Courier New"/>
              </a:rPr>
              <a:t>   /* .. and a slight advantage to the current MM */</a:t>
            </a:r>
          </a:p>
          <a:p>
            <a:r>
              <a:rPr lang="en-US" sz="1000" dirty="0">
                <a:cs typeface="Courier New"/>
              </a:rPr>
              <a:t>   if (p-&gt;mm == </a:t>
            </a:r>
            <a:r>
              <a:rPr lang="en-US" sz="1000" dirty="0" err="1">
                <a:cs typeface="Courier New"/>
              </a:rPr>
              <a:t>this_mm</a:t>
            </a:r>
            <a:r>
              <a:rPr lang="en-US" sz="1000" dirty="0">
                <a:cs typeface="Courier New"/>
              </a:rPr>
              <a:t>)</a:t>
            </a:r>
          </a:p>
          <a:p>
            <a:r>
              <a:rPr lang="en-US" sz="1000" dirty="0">
                <a:cs typeface="Courier New"/>
              </a:rPr>
              <a:t>      weight += 1;</a:t>
            </a:r>
          </a:p>
          <a:p>
            <a:r>
              <a:rPr lang="en-US" sz="1000" dirty="0">
                <a:cs typeface="Courier New"/>
              </a:rPr>
              <a:t>   weight += p-&gt;priority;</a:t>
            </a:r>
          </a:p>
          <a:p>
            <a:r>
              <a:rPr lang="en-US" sz="1000" dirty="0">
                <a:cs typeface="Courier New"/>
              </a:rPr>
              <a:t>out:</a:t>
            </a:r>
          </a:p>
          <a:p>
            <a:r>
              <a:rPr lang="en-US" sz="1000" dirty="0">
                <a:cs typeface="Courier New"/>
              </a:rPr>
              <a:t>   return weight;</a:t>
            </a:r>
          </a:p>
          <a:p>
            <a:r>
              <a:rPr lang="en-US" sz="1000" dirty="0">
                <a:cs typeface="Courier New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0552" y="826078"/>
            <a:ext cx="6416248" cy="35394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latin typeface="+mj-lt"/>
                <a:cs typeface="Courier New"/>
              </a:rPr>
              <a:t>/* </a:t>
            </a:r>
            <a:r>
              <a:rPr lang="en-US" sz="1400" dirty="0" err="1">
                <a:latin typeface="+mj-lt"/>
                <a:cs typeface="Courier New"/>
              </a:rPr>
              <a:t>linux</a:t>
            </a:r>
            <a:r>
              <a:rPr lang="en-US" sz="1400" dirty="0">
                <a:latin typeface="+mj-lt"/>
                <a:cs typeface="Courier New"/>
              </a:rPr>
              <a:t>/kernel/</a:t>
            </a:r>
            <a:r>
              <a:rPr lang="en-US" sz="1400" dirty="0" err="1">
                <a:latin typeface="+mj-lt"/>
                <a:cs typeface="Courier New"/>
              </a:rPr>
              <a:t>sched.c</a:t>
            </a:r>
            <a:endParaRPr lang="en-US" sz="1400" dirty="0">
              <a:latin typeface="+mj-lt"/>
              <a:cs typeface="Courier New"/>
            </a:endParaRPr>
          </a:p>
          <a:p>
            <a:r>
              <a:rPr lang="en-US" sz="1400" dirty="0">
                <a:latin typeface="+mj-lt"/>
                <a:cs typeface="Courier New"/>
              </a:rPr>
              <a:t>* This is the function that decides how desirable a process is.</a:t>
            </a:r>
          </a:p>
          <a:p>
            <a:r>
              <a:rPr lang="en-US" sz="1400" dirty="0" smtClean="0">
                <a:latin typeface="+mj-lt"/>
                <a:cs typeface="Courier New"/>
              </a:rPr>
              <a:t>* You can weigh different processes against each other depending</a:t>
            </a:r>
          </a:p>
          <a:p>
            <a:r>
              <a:rPr lang="en-US" sz="1400" dirty="0" smtClean="0">
                <a:latin typeface="+mj-lt"/>
                <a:cs typeface="Courier New"/>
              </a:rPr>
              <a:t> * on what CPU they've run on lately </a:t>
            </a:r>
            <a:r>
              <a:rPr lang="en-US" sz="1400" dirty="0" err="1" smtClean="0">
                <a:latin typeface="+mj-lt"/>
                <a:cs typeface="Courier New"/>
              </a:rPr>
              <a:t>etc</a:t>
            </a:r>
            <a:r>
              <a:rPr lang="en-US" sz="1400" dirty="0" smtClean="0">
                <a:latin typeface="+mj-lt"/>
                <a:cs typeface="Courier New"/>
              </a:rPr>
              <a:t> to try to handle cache</a:t>
            </a:r>
          </a:p>
          <a:p>
            <a:r>
              <a:rPr lang="en-US" sz="1400" dirty="0" smtClean="0">
                <a:latin typeface="+mj-lt"/>
                <a:cs typeface="Courier New"/>
              </a:rPr>
              <a:t> * and TLB miss penalties.</a:t>
            </a:r>
          </a:p>
          <a:p>
            <a:r>
              <a:rPr lang="en-US" sz="1400" dirty="0" smtClean="0">
                <a:latin typeface="+mj-lt"/>
                <a:cs typeface="Courier New"/>
              </a:rPr>
              <a:t> *</a:t>
            </a:r>
          </a:p>
          <a:p>
            <a:r>
              <a:rPr lang="en-US" sz="1400" dirty="0" smtClean="0">
                <a:latin typeface="+mj-lt"/>
                <a:cs typeface="Courier New"/>
              </a:rPr>
              <a:t> * Return values:</a:t>
            </a:r>
          </a:p>
          <a:p>
            <a:r>
              <a:rPr lang="en-US" sz="1400" dirty="0" smtClean="0">
                <a:latin typeface="+mj-lt"/>
                <a:cs typeface="Courier New"/>
              </a:rPr>
              <a:t> </a:t>
            </a:r>
            <a:r>
              <a:rPr lang="en-US" sz="1400" dirty="0">
                <a:latin typeface="+mj-lt"/>
                <a:cs typeface="Courier New"/>
              </a:rPr>
              <a:t>*  -1000: never select this</a:t>
            </a:r>
          </a:p>
          <a:p>
            <a:r>
              <a:rPr lang="en-US" sz="1400" dirty="0">
                <a:latin typeface="+mj-lt"/>
                <a:cs typeface="Courier New"/>
              </a:rPr>
              <a:t> *      0: out of time, recalculate counters (but it might </a:t>
            </a:r>
            <a:r>
              <a:rPr lang="en-US" sz="1400" dirty="0" smtClean="0">
                <a:latin typeface="+mj-lt"/>
                <a:cs typeface="Courier New"/>
              </a:rPr>
              <a:t>stil</a:t>
            </a:r>
            <a:r>
              <a:rPr lang="en-US" sz="1400" dirty="0" smtClean="0">
                <a:latin typeface="+mj-lt"/>
                <a:cs typeface="Courier New"/>
              </a:rPr>
              <a:t>l </a:t>
            </a:r>
            <a:r>
              <a:rPr lang="en-US" sz="1400" dirty="0" smtClean="0">
                <a:latin typeface="+mj-lt"/>
                <a:cs typeface="Courier New"/>
              </a:rPr>
              <a:t>be</a:t>
            </a:r>
            <a:r>
              <a:rPr lang="en-US" sz="1400" dirty="0">
                <a:latin typeface="+mj-lt"/>
                <a:cs typeface="Courier New"/>
              </a:rPr>
              <a:t> </a:t>
            </a:r>
            <a:r>
              <a:rPr lang="en-US" sz="1400" dirty="0" smtClean="0">
                <a:latin typeface="+mj-lt"/>
                <a:cs typeface="Courier New"/>
              </a:rPr>
              <a:t>selected</a:t>
            </a:r>
            <a:r>
              <a:rPr lang="en-US" sz="1400" dirty="0">
                <a:latin typeface="+mj-lt"/>
                <a:cs typeface="Courier New"/>
              </a:rPr>
              <a:t>)</a:t>
            </a:r>
          </a:p>
          <a:p>
            <a:r>
              <a:rPr lang="en-US" sz="1400" dirty="0">
                <a:latin typeface="+mj-lt"/>
                <a:cs typeface="Courier New"/>
              </a:rPr>
              <a:t> *    +</a:t>
            </a:r>
            <a:r>
              <a:rPr lang="en-US" sz="1400" dirty="0" err="1">
                <a:latin typeface="+mj-lt"/>
                <a:cs typeface="Courier New"/>
              </a:rPr>
              <a:t>ve</a:t>
            </a:r>
            <a:r>
              <a:rPr lang="en-US" sz="1400" dirty="0">
                <a:latin typeface="+mj-lt"/>
                <a:cs typeface="Courier New"/>
              </a:rPr>
              <a:t>: "goodness" value (the larger, the better)</a:t>
            </a:r>
          </a:p>
          <a:p>
            <a:r>
              <a:rPr lang="en-US" sz="1400" dirty="0">
                <a:latin typeface="+mj-lt"/>
                <a:cs typeface="Courier New"/>
              </a:rPr>
              <a:t> *  +1000: </a:t>
            </a:r>
            <a:r>
              <a:rPr lang="en-US" sz="1400" dirty="0" err="1">
                <a:latin typeface="+mj-lt"/>
                <a:cs typeface="Courier New"/>
              </a:rPr>
              <a:t>realtime</a:t>
            </a:r>
            <a:r>
              <a:rPr lang="en-US" sz="1400" dirty="0">
                <a:latin typeface="+mj-lt"/>
                <a:cs typeface="Courier New"/>
              </a:rPr>
              <a:t> process, select this.</a:t>
            </a:r>
          </a:p>
          <a:p>
            <a:r>
              <a:rPr lang="en-US" sz="1400" dirty="0">
                <a:latin typeface="+mj-lt"/>
                <a:cs typeface="Courier New"/>
              </a:rPr>
              <a:t> */</a:t>
            </a:r>
          </a:p>
          <a:p>
            <a:r>
              <a:rPr lang="en-US" sz="1400" dirty="0">
                <a:latin typeface="+mj-lt"/>
                <a:cs typeface="Courier New"/>
              </a:rPr>
              <a:t>static inline </a:t>
            </a:r>
            <a:r>
              <a:rPr lang="en-US" sz="1400" dirty="0" err="1">
                <a:latin typeface="+mj-lt"/>
                <a:cs typeface="Courier New"/>
              </a:rPr>
              <a:t>int</a:t>
            </a:r>
            <a:r>
              <a:rPr lang="en-US" sz="1400" dirty="0">
                <a:latin typeface="+mj-lt"/>
                <a:cs typeface="Courier New"/>
              </a:rPr>
              <a:t> goodness(</a:t>
            </a:r>
            <a:r>
              <a:rPr lang="en-US" sz="1400" dirty="0" err="1">
                <a:latin typeface="+mj-lt"/>
                <a:cs typeface="Courier New"/>
              </a:rPr>
              <a:t>struct</a:t>
            </a:r>
            <a:r>
              <a:rPr lang="en-US" sz="1400" dirty="0">
                <a:latin typeface="+mj-lt"/>
                <a:cs typeface="Courier New"/>
              </a:rPr>
              <a:t> </a:t>
            </a:r>
            <a:r>
              <a:rPr lang="en-US" sz="1400" dirty="0" err="1">
                <a:latin typeface="+mj-lt"/>
                <a:cs typeface="Courier New"/>
              </a:rPr>
              <a:t>task_struct</a:t>
            </a:r>
            <a:r>
              <a:rPr lang="en-US" sz="1400" dirty="0">
                <a:latin typeface="+mj-lt"/>
                <a:cs typeface="Courier New"/>
              </a:rPr>
              <a:t> * p, </a:t>
            </a:r>
            <a:r>
              <a:rPr lang="en-US" sz="1400" dirty="0" err="1">
                <a:latin typeface="+mj-lt"/>
                <a:cs typeface="Courier New"/>
              </a:rPr>
              <a:t>int</a:t>
            </a:r>
            <a:r>
              <a:rPr lang="en-US" sz="1400" dirty="0">
                <a:latin typeface="+mj-lt"/>
                <a:cs typeface="Courier New"/>
              </a:rPr>
              <a:t> </a:t>
            </a:r>
            <a:r>
              <a:rPr lang="en-US" sz="1400" dirty="0" err="1">
                <a:latin typeface="+mj-lt"/>
                <a:cs typeface="Courier New"/>
              </a:rPr>
              <a:t>this_cpu</a:t>
            </a:r>
            <a:r>
              <a:rPr lang="en-US" sz="1400" dirty="0" smtClean="0">
                <a:latin typeface="+mj-lt"/>
                <a:cs typeface="Courier New"/>
              </a:rPr>
              <a:t>,</a:t>
            </a:r>
          </a:p>
          <a:p>
            <a:r>
              <a:rPr lang="en-US" sz="1400" dirty="0">
                <a:latin typeface="+mj-lt"/>
                <a:cs typeface="Courier New"/>
              </a:rPr>
              <a:t> </a:t>
            </a:r>
            <a:r>
              <a:rPr lang="en-US" sz="1400" dirty="0" smtClean="0">
                <a:latin typeface="+mj-lt"/>
                <a:cs typeface="Courier New"/>
              </a:rPr>
              <a:t>                          </a:t>
            </a:r>
            <a:r>
              <a:rPr lang="en-US" sz="1400" dirty="0" err="1" smtClean="0">
                <a:latin typeface="+mj-lt"/>
                <a:cs typeface="Courier New"/>
              </a:rPr>
              <a:t>struct</a:t>
            </a:r>
            <a:r>
              <a:rPr lang="en-US" sz="1400" dirty="0" smtClean="0">
                <a:latin typeface="+mj-lt"/>
                <a:cs typeface="Courier New"/>
              </a:rPr>
              <a:t> </a:t>
            </a:r>
            <a:r>
              <a:rPr lang="en-US" sz="1400" dirty="0" err="1" smtClean="0">
                <a:latin typeface="+mj-lt"/>
                <a:cs typeface="Courier New"/>
              </a:rPr>
              <a:t>mm_struct</a:t>
            </a:r>
            <a:r>
              <a:rPr lang="en-US" sz="1400" dirty="0" smtClean="0">
                <a:latin typeface="+mj-lt"/>
                <a:cs typeface="Courier New"/>
              </a:rPr>
              <a:t> </a:t>
            </a:r>
            <a:r>
              <a:rPr lang="en-US" sz="1400" dirty="0">
                <a:latin typeface="+mj-lt"/>
                <a:cs typeface="Courier New"/>
              </a:rPr>
              <a:t>*</a:t>
            </a:r>
            <a:r>
              <a:rPr lang="en-US" sz="1400" dirty="0" err="1">
                <a:latin typeface="+mj-lt"/>
                <a:cs typeface="Courier New"/>
              </a:rPr>
              <a:t>this_mm</a:t>
            </a:r>
            <a:r>
              <a:rPr lang="en-US" sz="1400" dirty="0">
                <a:latin typeface="+mj-lt"/>
                <a:cs typeface="Courier New"/>
              </a:rPr>
              <a:t>)</a:t>
            </a:r>
          </a:p>
          <a:p>
            <a:r>
              <a:rPr lang="en-US" sz="1400" dirty="0" smtClean="0">
                <a:latin typeface="+mj-lt"/>
                <a:cs typeface="Courier New"/>
              </a:rPr>
              <a:t>{</a:t>
            </a:r>
          </a:p>
          <a:p>
            <a:r>
              <a:rPr lang="en-US" sz="1400" dirty="0">
                <a:latin typeface="+mj-lt"/>
                <a:cs typeface="Courier New"/>
              </a:rPr>
              <a:t> </a:t>
            </a:r>
            <a:r>
              <a:rPr lang="en-US" sz="1400" dirty="0" smtClean="0">
                <a:latin typeface="+mj-lt"/>
                <a:cs typeface="Courier New"/>
              </a:rPr>
              <a:t>  …</a:t>
            </a:r>
          </a:p>
        </p:txBody>
      </p:sp>
    </p:spTree>
    <p:extLst>
      <p:ext uri="{BB962C8B-B14F-4D97-AF65-F5344CB8AC3E}">
        <p14:creationId xmlns:p14="http://schemas.microsoft.com/office/powerpoint/2010/main" val="26606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35" y="182633"/>
            <a:ext cx="8731521" cy="600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cs typeface="Gill Sans"/>
              </a:rPr>
              <a:t>static </a:t>
            </a:r>
            <a:r>
              <a:rPr lang="en-US" sz="1600" dirty="0">
                <a:cs typeface="Gill Sans"/>
              </a:rPr>
              <a:t>inline </a:t>
            </a:r>
            <a:r>
              <a:rPr lang="en-US" sz="1600" dirty="0" err="1">
                <a:cs typeface="Gill Sans"/>
              </a:rPr>
              <a:t>int</a:t>
            </a:r>
            <a:r>
              <a:rPr lang="en-US" sz="1600" dirty="0">
                <a:cs typeface="Gill Sans"/>
              </a:rPr>
              <a:t> goodness(</a:t>
            </a:r>
            <a:r>
              <a:rPr lang="en-US" sz="1600" dirty="0" err="1">
                <a:cs typeface="Gill Sans"/>
              </a:rPr>
              <a:t>struct</a:t>
            </a:r>
            <a:r>
              <a:rPr lang="en-US" sz="1600" dirty="0">
                <a:cs typeface="Gill Sans"/>
              </a:rPr>
              <a:t> </a:t>
            </a:r>
            <a:r>
              <a:rPr lang="en-US" sz="1600" dirty="0" err="1">
                <a:cs typeface="Gill Sans"/>
              </a:rPr>
              <a:t>task_struct</a:t>
            </a:r>
            <a:r>
              <a:rPr lang="en-US" sz="1600" dirty="0">
                <a:cs typeface="Gill Sans"/>
              </a:rPr>
              <a:t> * p, </a:t>
            </a:r>
            <a:r>
              <a:rPr lang="en-US" sz="1600" dirty="0" err="1">
                <a:cs typeface="Gill Sans"/>
              </a:rPr>
              <a:t>int</a:t>
            </a:r>
            <a:r>
              <a:rPr lang="en-US" sz="1600" dirty="0">
                <a:cs typeface="Gill Sans"/>
              </a:rPr>
              <a:t> </a:t>
            </a:r>
            <a:r>
              <a:rPr lang="en-US" sz="1600" dirty="0" err="1">
                <a:cs typeface="Gill Sans"/>
              </a:rPr>
              <a:t>this_cpu</a:t>
            </a:r>
            <a:r>
              <a:rPr lang="en-US" sz="1600" dirty="0">
                <a:cs typeface="Gill Sans"/>
              </a:rPr>
              <a:t>, </a:t>
            </a:r>
            <a:r>
              <a:rPr lang="en-US" sz="1600" dirty="0" err="1" smtClean="0">
                <a:cs typeface="Gill Sans"/>
              </a:rPr>
              <a:t>struct</a:t>
            </a:r>
            <a:r>
              <a:rPr lang="en-US" sz="1600" dirty="0" smtClean="0">
                <a:cs typeface="Gill Sans"/>
              </a:rPr>
              <a:t> </a:t>
            </a:r>
            <a:r>
              <a:rPr lang="en-US" sz="1600" dirty="0" err="1" smtClean="0">
                <a:cs typeface="Gill Sans"/>
              </a:rPr>
              <a:t>mm_struct</a:t>
            </a:r>
            <a:r>
              <a:rPr lang="en-US" sz="1600" dirty="0" smtClean="0">
                <a:cs typeface="Gill Sans"/>
              </a:rPr>
              <a:t> </a:t>
            </a:r>
            <a:r>
              <a:rPr lang="en-US" sz="1600" dirty="0">
                <a:cs typeface="Gill Sans"/>
              </a:rPr>
              <a:t>*</a:t>
            </a:r>
            <a:r>
              <a:rPr lang="en-US" sz="1600" dirty="0" err="1">
                <a:cs typeface="Gill Sans"/>
              </a:rPr>
              <a:t>this_mm</a:t>
            </a:r>
            <a:r>
              <a:rPr lang="en-US" sz="1600" dirty="0">
                <a:cs typeface="Gill Sans"/>
              </a:rPr>
              <a:t>)</a:t>
            </a:r>
          </a:p>
          <a:p>
            <a:r>
              <a:rPr lang="en-US" sz="1600" dirty="0">
                <a:cs typeface="Gill Sans"/>
              </a:rPr>
              <a:t>{</a:t>
            </a:r>
          </a:p>
          <a:p>
            <a:r>
              <a:rPr lang="en-US" sz="1600" dirty="0">
                <a:cs typeface="Gill Sans"/>
              </a:rPr>
              <a:t>   </a:t>
            </a:r>
            <a:r>
              <a:rPr lang="en-US" sz="1600" dirty="0" err="1">
                <a:cs typeface="Gill Sans"/>
              </a:rPr>
              <a:t>int</a:t>
            </a:r>
            <a:r>
              <a:rPr lang="en-US" sz="1600" dirty="0">
                <a:cs typeface="Gill Sans"/>
              </a:rPr>
              <a:t> weight;</a:t>
            </a:r>
          </a:p>
          <a:p>
            <a:r>
              <a:rPr lang="en-US" sz="1600" dirty="0">
                <a:cs typeface="Gill Sans"/>
              </a:rPr>
              <a:t>   /</a:t>
            </a:r>
            <a:r>
              <a:rPr lang="en-US" sz="1600" dirty="0" smtClean="0">
                <a:cs typeface="Gill Sans"/>
              </a:rPr>
              <a:t>* </a:t>
            </a:r>
            <a:r>
              <a:rPr lang="en-US" sz="1600" dirty="0" err="1" smtClean="0">
                <a:cs typeface="Gill Sans"/>
              </a:rPr>
              <a:t>Realtime</a:t>
            </a:r>
            <a:r>
              <a:rPr lang="en-US" sz="1600" dirty="0" smtClean="0">
                <a:cs typeface="Gill Sans"/>
              </a:rPr>
              <a:t> </a:t>
            </a:r>
            <a:r>
              <a:rPr lang="en-US" sz="1600" dirty="0">
                <a:cs typeface="Gill Sans"/>
              </a:rPr>
              <a:t>process, select the first one on </a:t>
            </a:r>
            <a:r>
              <a:rPr lang="en-US" sz="1600" dirty="0" smtClean="0">
                <a:cs typeface="Gill Sans"/>
              </a:rPr>
              <a:t>the </a:t>
            </a:r>
            <a:r>
              <a:rPr lang="en-US" sz="1600" dirty="0" err="1" smtClean="0">
                <a:cs typeface="Gill Sans"/>
              </a:rPr>
              <a:t>runqueue</a:t>
            </a:r>
            <a:r>
              <a:rPr lang="en-US" sz="1600" dirty="0" smtClean="0">
                <a:cs typeface="Gill Sans"/>
              </a:rPr>
              <a:t> </a:t>
            </a:r>
            <a:r>
              <a:rPr lang="en-US" sz="1600" dirty="0">
                <a:cs typeface="Gill Sans"/>
              </a:rPr>
              <a:t>(taking </a:t>
            </a:r>
            <a:r>
              <a:rPr lang="en-US" sz="1600" dirty="0" smtClean="0">
                <a:cs typeface="Gill Sans"/>
              </a:rPr>
              <a:t>priorities into </a:t>
            </a:r>
            <a:r>
              <a:rPr lang="en-US" sz="1600" dirty="0">
                <a:cs typeface="Gill Sans"/>
              </a:rPr>
              <a:t>account)</a:t>
            </a:r>
            <a:r>
              <a:rPr lang="en-US" sz="1600" dirty="0" smtClean="0">
                <a:cs typeface="Gill Sans"/>
              </a:rPr>
              <a:t>. *</a:t>
            </a:r>
            <a:r>
              <a:rPr lang="en-US" sz="1600" dirty="0">
                <a:cs typeface="Gill Sans"/>
              </a:rPr>
              <a:t>/</a:t>
            </a:r>
          </a:p>
          <a:p>
            <a:r>
              <a:rPr lang="en-US" sz="1600" dirty="0">
                <a:cs typeface="Gill Sans"/>
              </a:rPr>
              <a:t>   if (p-&gt;policy != SCHED_OTHER) {</a:t>
            </a:r>
          </a:p>
          <a:p>
            <a:r>
              <a:rPr lang="en-US" sz="1600" dirty="0">
                <a:cs typeface="Gill Sans"/>
              </a:rPr>
              <a:t>      weight = 1000 + p-&gt;</a:t>
            </a:r>
            <a:r>
              <a:rPr lang="en-US" sz="1600" dirty="0" err="1">
                <a:cs typeface="Gill Sans"/>
              </a:rPr>
              <a:t>rt_priority</a:t>
            </a:r>
            <a:r>
              <a:rPr lang="en-US" sz="1600" dirty="0">
                <a:cs typeface="Gill Sans"/>
              </a:rPr>
              <a:t>;</a:t>
            </a:r>
          </a:p>
          <a:p>
            <a:r>
              <a:rPr lang="en-US" sz="1600" dirty="0">
                <a:cs typeface="Gill Sans"/>
              </a:rPr>
              <a:t>      </a:t>
            </a:r>
            <a:r>
              <a:rPr lang="en-US" sz="1600" dirty="0" err="1">
                <a:cs typeface="Gill Sans"/>
              </a:rPr>
              <a:t>goto</a:t>
            </a:r>
            <a:r>
              <a:rPr lang="en-US" sz="1600" dirty="0">
                <a:cs typeface="Gill Sans"/>
              </a:rPr>
              <a:t> out;</a:t>
            </a:r>
          </a:p>
          <a:p>
            <a:r>
              <a:rPr lang="en-US" sz="1600" dirty="0">
                <a:cs typeface="Gill Sans"/>
              </a:rPr>
              <a:t>   }</a:t>
            </a:r>
          </a:p>
          <a:p>
            <a:r>
              <a:rPr lang="en-US" sz="1600" dirty="0">
                <a:cs typeface="Gill Sans"/>
              </a:rPr>
              <a:t>   /</a:t>
            </a:r>
            <a:r>
              <a:rPr lang="en-US" sz="1600" dirty="0" smtClean="0">
                <a:cs typeface="Gill Sans"/>
              </a:rPr>
              <a:t>* Give </a:t>
            </a:r>
            <a:r>
              <a:rPr lang="en-US" sz="1600" dirty="0">
                <a:cs typeface="Gill Sans"/>
              </a:rPr>
              <a:t>the process a first-approximation goodness </a:t>
            </a:r>
            <a:r>
              <a:rPr lang="en-US" sz="1600" dirty="0" smtClean="0">
                <a:cs typeface="Gill Sans"/>
              </a:rPr>
              <a:t>value according </a:t>
            </a:r>
            <a:r>
              <a:rPr lang="en-US" sz="1600" dirty="0">
                <a:cs typeface="Gill Sans"/>
              </a:rPr>
              <a:t>to the number of clock-ticks it has </a:t>
            </a:r>
            <a:r>
              <a:rPr lang="en-US" sz="1600" dirty="0" smtClean="0">
                <a:cs typeface="Gill Sans"/>
              </a:rPr>
              <a:t>left.  Don't </a:t>
            </a:r>
            <a:r>
              <a:rPr lang="en-US" sz="1600" dirty="0">
                <a:cs typeface="Gill Sans"/>
              </a:rPr>
              <a:t>do any other calculations if the time slice </a:t>
            </a:r>
            <a:r>
              <a:rPr lang="en-US" sz="1600" dirty="0" smtClean="0">
                <a:cs typeface="Gill Sans"/>
              </a:rPr>
              <a:t>is over</a:t>
            </a:r>
            <a:r>
              <a:rPr lang="en-US" sz="1600" dirty="0">
                <a:cs typeface="Gill Sans"/>
              </a:rPr>
              <a:t>.</a:t>
            </a:r>
            <a:r>
              <a:rPr lang="en-US" sz="1600" dirty="0" smtClean="0">
                <a:cs typeface="Gill Sans"/>
              </a:rPr>
              <a:t>. *</a:t>
            </a:r>
            <a:r>
              <a:rPr lang="en-US" sz="1600" dirty="0">
                <a:cs typeface="Gill Sans"/>
              </a:rPr>
              <a:t>/</a:t>
            </a:r>
          </a:p>
          <a:p>
            <a:r>
              <a:rPr lang="en-US" sz="1600" dirty="0">
                <a:cs typeface="Gill Sans"/>
              </a:rPr>
              <a:t>   weight = p-&gt;counter;</a:t>
            </a:r>
          </a:p>
          <a:p>
            <a:r>
              <a:rPr lang="en-US" sz="1600" dirty="0">
                <a:cs typeface="Gill Sans"/>
              </a:rPr>
              <a:t>   if (!weight)</a:t>
            </a:r>
          </a:p>
          <a:p>
            <a:r>
              <a:rPr lang="en-US" sz="1600" dirty="0">
                <a:cs typeface="Gill Sans"/>
              </a:rPr>
              <a:t>      </a:t>
            </a:r>
            <a:r>
              <a:rPr lang="en-US" sz="1600" dirty="0" err="1">
                <a:cs typeface="Gill Sans"/>
              </a:rPr>
              <a:t>goto</a:t>
            </a:r>
            <a:r>
              <a:rPr lang="en-US" sz="1600" dirty="0">
                <a:cs typeface="Gill Sans"/>
              </a:rPr>
              <a:t> out</a:t>
            </a:r>
            <a:r>
              <a:rPr lang="en-US" sz="1600" dirty="0" smtClean="0">
                <a:cs typeface="Gill Sans"/>
              </a:rPr>
              <a:t>;</a:t>
            </a:r>
            <a:endParaRPr lang="en-US" sz="1600" dirty="0">
              <a:cs typeface="Gill Sans"/>
            </a:endParaRPr>
          </a:p>
          <a:p>
            <a:r>
              <a:rPr lang="en-US" sz="1600" dirty="0">
                <a:cs typeface="Gill Sans"/>
              </a:rPr>
              <a:t>#</a:t>
            </a:r>
            <a:r>
              <a:rPr lang="en-US" sz="1600" dirty="0" err="1">
                <a:cs typeface="Gill Sans"/>
              </a:rPr>
              <a:t>ifdef</a:t>
            </a:r>
            <a:r>
              <a:rPr lang="en-US" sz="1600" dirty="0">
                <a:cs typeface="Gill Sans"/>
              </a:rPr>
              <a:t> __SMP__</a:t>
            </a:r>
          </a:p>
          <a:p>
            <a:r>
              <a:rPr lang="en-US" sz="1600" dirty="0">
                <a:cs typeface="Gill Sans"/>
              </a:rPr>
              <a:t>   /* Give a largish advantage to the same processor...  </a:t>
            </a:r>
            <a:r>
              <a:rPr lang="en-US" sz="1600" dirty="0" smtClean="0">
                <a:cs typeface="Gill Sans"/>
              </a:rPr>
              <a:t>(equivalent </a:t>
            </a:r>
            <a:r>
              <a:rPr lang="en-US" sz="1600" dirty="0">
                <a:cs typeface="Gill Sans"/>
              </a:rPr>
              <a:t>to penalizing other processors) */</a:t>
            </a:r>
          </a:p>
          <a:p>
            <a:r>
              <a:rPr lang="en-US" sz="1600" dirty="0">
                <a:cs typeface="Gill Sans"/>
              </a:rPr>
              <a:t>   if (p-&gt;processor == </a:t>
            </a:r>
            <a:r>
              <a:rPr lang="en-US" sz="1600" dirty="0" err="1">
                <a:cs typeface="Gill Sans"/>
              </a:rPr>
              <a:t>this_cpu</a:t>
            </a:r>
            <a:r>
              <a:rPr lang="en-US" sz="1600" dirty="0">
                <a:cs typeface="Gill Sans"/>
              </a:rPr>
              <a:t>)</a:t>
            </a:r>
          </a:p>
          <a:p>
            <a:r>
              <a:rPr lang="en-US" sz="1600" dirty="0">
                <a:cs typeface="Gill Sans"/>
              </a:rPr>
              <a:t>      weight += PROC_CHANGE_PENALTY;</a:t>
            </a:r>
          </a:p>
          <a:p>
            <a:r>
              <a:rPr lang="en-US" sz="1600" dirty="0">
                <a:cs typeface="Gill Sans"/>
              </a:rPr>
              <a:t>#</a:t>
            </a:r>
            <a:r>
              <a:rPr lang="en-US" sz="1600" dirty="0" err="1">
                <a:cs typeface="Gill Sans"/>
              </a:rPr>
              <a:t>endif</a:t>
            </a:r>
            <a:endParaRPr lang="en-US" sz="1600" dirty="0">
              <a:cs typeface="Gill Sans"/>
            </a:endParaRPr>
          </a:p>
          <a:p>
            <a:r>
              <a:rPr lang="en-US" sz="1600" dirty="0">
                <a:cs typeface="Gill Sans"/>
              </a:rPr>
              <a:t>   /* .. and a slight advantage to the current MM </a:t>
            </a:r>
            <a:r>
              <a:rPr lang="en-US" sz="1600" dirty="0" smtClean="0">
                <a:cs typeface="Gill Sans"/>
              </a:rPr>
              <a:t>(memory segment) *</a:t>
            </a:r>
            <a:r>
              <a:rPr lang="en-US" sz="1600" dirty="0">
                <a:cs typeface="Gill Sans"/>
              </a:rPr>
              <a:t>/</a:t>
            </a:r>
          </a:p>
          <a:p>
            <a:r>
              <a:rPr lang="en-US" sz="1600" dirty="0">
                <a:cs typeface="Gill Sans"/>
              </a:rPr>
              <a:t>   if (p-&gt;mm == </a:t>
            </a:r>
            <a:r>
              <a:rPr lang="en-US" sz="1600" dirty="0" err="1">
                <a:cs typeface="Gill Sans"/>
              </a:rPr>
              <a:t>this_mm</a:t>
            </a:r>
            <a:r>
              <a:rPr lang="en-US" sz="1600" dirty="0" smtClean="0">
                <a:cs typeface="Gill Sans"/>
              </a:rPr>
              <a:t>) weight </a:t>
            </a:r>
            <a:r>
              <a:rPr lang="en-US" sz="1600" dirty="0">
                <a:cs typeface="Gill Sans"/>
              </a:rPr>
              <a:t>+= 1;</a:t>
            </a:r>
          </a:p>
          <a:p>
            <a:r>
              <a:rPr lang="en-US" sz="1600" dirty="0">
                <a:cs typeface="Gill Sans"/>
              </a:rPr>
              <a:t>   weight += p-&gt;priority;</a:t>
            </a:r>
          </a:p>
          <a:p>
            <a:r>
              <a:rPr lang="en-US" sz="1600" dirty="0">
                <a:cs typeface="Gill Sans"/>
              </a:rPr>
              <a:t>out:</a:t>
            </a:r>
          </a:p>
          <a:p>
            <a:r>
              <a:rPr lang="en-US" sz="1600" dirty="0">
                <a:cs typeface="Gill Sans"/>
              </a:rPr>
              <a:t>   return weight;</a:t>
            </a:r>
          </a:p>
          <a:p>
            <a:r>
              <a:rPr lang="en-US" sz="1600" dirty="0">
                <a:cs typeface="Gill San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4850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22835" b="24017"/>
          <a:stretch/>
        </p:blipFill>
        <p:spPr>
          <a:xfrm>
            <a:off x="5" y="0"/>
            <a:ext cx="914514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Main Goals of Scheduling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Maximize Resource Use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Fairness</a:t>
            </a:r>
          </a:p>
          <a:p>
            <a:pPr marL="0" indent="0">
              <a:buNone/>
            </a:pPr>
            <a:r>
              <a:rPr lang="en-US" dirty="0" smtClean="0"/>
              <a:t>Switching is </a:t>
            </a:r>
            <a:r>
              <a:rPr lang="en-US" b="1" dirty="0" smtClean="0"/>
              <a:t>Expensive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dirty="0" smtClean="0"/>
              <a:t>Fundamental tradeoff between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maximizing usage and fairness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186"/>
            <a:ext cx="8229600" cy="11548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running time of the </a:t>
            </a:r>
            <a:br>
              <a:rPr lang="en-US" dirty="0" smtClean="0"/>
            </a:br>
            <a:r>
              <a:rPr lang="en-US" dirty="0" smtClean="0"/>
              <a:t>Linux 2.2-2.5 Scheduler?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52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der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70" y="1313952"/>
            <a:ext cx="5265631" cy="3829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75" y="224456"/>
            <a:ext cx="5117422" cy="1154849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the running time of the </a:t>
            </a:r>
            <a:r>
              <a:rPr lang="en-US" sz="3200" dirty="0" smtClean="0"/>
              <a:t>Linux </a:t>
            </a:r>
            <a:r>
              <a:rPr lang="en-US" sz="3200" dirty="0" smtClean="0"/>
              <a:t>2.2-2.5 Scheduler?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81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 descr="Screen Shot 2013-10-03 at 8.44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0" y="951995"/>
            <a:ext cx="7530600" cy="3815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9645" y="221136"/>
            <a:ext cx="57813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It was called the “</a:t>
            </a:r>
            <a:r>
              <a:rPr lang="en-US" sz="3200" dirty="0" smtClean="0">
                <a:hlinkClick r:id="rId3"/>
              </a:rPr>
              <a:t>O(n) scheduler</a:t>
            </a:r>
            <a:r>
              <a:rPr lang="en-US" sz="3200" dirty="0" smtClean="0"/>
              <a:t>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3374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2.6 Scheduler (2003-2007)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140 different queues</a:t>
            </a:r>
            <a:r>
              <a:rPr lang="en-US" dirty="0" smtClean="0"/>
              <a:t> (for each processor)</a:t>
            </a:r>
          </a:p>
          <a:p>
            <a:pPr lvl="1"/>
            <a:r>
              <a:rPr lang="en-US" dirty="0" smtClean="0"/>
              <a:t>0-99 for “real time” processes</a:t>
            </a:r>
          </a:p>
          <a:p>
            <a:pPr lvl="1"/>
            <a:r>
              <a:rPr lang="en-US" dirty="0" smtClean="0"/>
              <a:t>100-139 for “normal” processes</a:t>
            </a:r>
          </a:p>
          <a:p>
            <a:r>
              <a:rPr lang="en-US" b="1" dirty="0" smtClean="0"/>
              <a:t>Bit vector keeps track of which queues have ready to run process</a:t>
            </a:r>
          </a:p>
          <a:p>
            <a:r>
              <a:rPr lang="en-US" b="1" dirty="0" smtClean="0"/>
              <a:t>Scheduler picks first process from highest priority queue with a ready process</a:t>
            </a:r>
          </a:p>
          <a:p>
            <a:pPr lvl="1"/>
            <a:r>
              <a:rPr lang="en-US" dirty="0" smtClean="0"/>
              <a:t>Give it time quantum that scales with priority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47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6812" y="251473"/>
            <a:ext cx="7132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ourier New"/>
                <a:cs typeface="Courier New"/>
              </a:rPr>
              <a:t>struct</a:t>
            </a:r>
            <a:r>
              <a:rPr lang="en-US" sz="2400" b="1" dirty="0">
                <a:latin typeface="Courier New"/>
                <a:cs typeface="Courier New"/>
              </a:rPr>
              <a:t> </a:t>
            </a:r>
            <a:r>
              <a:rPr lang="en-US" sz="2400" b="1" dirty="0" err="1" smtClean="0">
                <a:latin typeface="Courier New"/>
                <a:cs typeface="Courier New"/>
              </a:rPr>
              <a:t>runqueue</a:t>
            </a:r>
            <a:r>
              <a:rPr lang="en-US" sz="2400" b="1" dirty="0" smtClean="0">
                <a:latin typeface="Courier New"/>
                <a:cs typeface="Courier New"/>
              </a:rPr>
              <a:t> {</a:t>
            </a:r>
            <a:endParaRPr lang="en-US" sz="2400" b="1" dirty="0">
              <a:latin typeface="Courier New"/>
              <a:cs typeface="Courier New"/>
            </a:endParaRPr>
          </a:p>
          <a:p>
            <a:r>
              <a:rPr lang="en-US" sz="2400" b="1" dirty="0" smtClean="0">
                <a:latin typeface="Courier New"/>
                <a:cs typeface="Courier New"/>
              </a:rPr>
              <a:t>   </a:t>
            </a:r>
            <a:r>
              <a:rPr lang="en-US" sz="2400" b="1" dirty="0" err="1" smtClean="0">
                <a:latin typeface="Courier New"/>
                <a:cs typeface="Courier New"/>
              </a:rPr>
              <a:t>struct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prioarray</a:t>
            </a:r>
            <a:r>
              <a:rPr lang="en-US" sz="2400" b="1" dirty="0">
                <a:latin typeface="Courier New"/>
                <a:cs typeface="Courier New"/>
              </a:rPr>
              <a:t> *active;</a:t>
            </a:r>
          </a:p>
          <a:p>
            <a:r>
              <a:rPr lang="en-US" sz="2400" b="1" dirty="0" smtClean="0">
                <a:latin typeface="Courier New"/>
                <a:cs typeface="Courier New"/>
              </a:rPr>
              <a:t>   </a:t>
            </a:r>
            <a:r>
              <a:rPr lang="en-US" sz="2400" b="1" dirty="0" err="1" smtClean="0">
                <a:latin typeface="Courier New"/>
                <a:cs typeface="Courier New"/>
              </a:rPr>
              <a:t>struct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prioarray</a:t>
            </a:r>
            <a:r>
              <a:rPr lang="en-US" sz="2400" b="1" dirty="0">
                <a:latin typeface="Courier New"/>
                <a:cs typeface="Courier New"/>
              </a:rPr>
              <a:t> *expired;</a:t>
            </a:r>
          </a:p>
          <a:p>
            <a:r>
              <a:rPr lang="en-US" sz="2400" b="1" dirty="0" smtClean="0">
                <a:latin typeface="Courier New"/>
                <a:cs typeface="Courier New"/>
              </a:rPr>
              <a:t>   </a:t>
            </a:r>
            <a:r>
              <a:rPr lang="en-US" sz="2400" b="1" dirty="0" err="1" smtClean="0">
                <a:latin typeface="Courier New"/>
                <a:cs typeface="Courier New"/>
              </a:rPr>
              <a:t>struct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prioarray</a:t>
            </a:r>
            <a:r>
              <a:rPr lang="en-US" sz="2400" b="1" dirty="0">
                <a:latin typeface="Courier New"/>
                <a:cs typeface="Courier New"/>
              </a:rPr>
              <a:t> arrays[2];</a:t>
            </a:r>
          </a:p>
          <a:p>
            <a:r>
              <a:rPr lang="en-US" sz="2400" b="1" dirty="0" smtClean="0">
                <a:latin typeface="Courier New"/>
                <a:cs typeface="Courier New"/>
              </a:rPr>
              <a:t>}</a:t>
            </a:r>
            <a:r>
              <a:rPr lang="en-US" sz="2400" b="1" dirty="0">
                <a:latin typeface="Courier New"/>
                <a:cs typeface="Courier New"/>
              </a:rPr>
              <a:t>;</a:t>
            </a:r>
          </a:p>
          <a:p>
            <a:endParaRPr lang="en-US" sz="2400" b="1" dirty="0">
              <a:latin typeface="Courier New"/>
              <a:cs typeface="Courier New"/>
            </a:endParaRPr>
          </a:p>
          <a:p>
            <a:r>
              <a:rPr lang="en-US" sz="2400" b="1" dirty="0" err="1">
                <a:latin typeface="Courier New"/>
                <a:cs typeface="Courier New"/>
              </a:rPr>
              <a:t>struct</a:t>
            </a:r>
            <a:r>
              <a:rPr lang="en-US" sz="2400" b="1" dirty="0">
                <a:latin typeface="Courier New"/>
                <a:cs typeface="Courier New"/>
              </a:rPr>
              <a:t> </a:t>
            </a:r>
            <a:r>
              <a:rPr lang="en-US" sz="2400" b="1" dirty="0" err="1" smtClean="0">
                <a:latin typeface="Courier New"/>
                <a:cs typeface="Courier New"/>
              </a:rPr>
              <a:t>prioarray</a:t>
            </a:r>
            <a:endParaRPr lang="en-US" sz="2400" b="1" dirty="0">
              <a:latin typeface="Courier New"/>
              <a:cs typeface="Courier New"/>
            </a:endParaRPr>
          </a:p>
          <a:p>
            <a:r>
              <a:rPr lang="en-US" sz="2400" b="1" dirty="0" smtClean="0">
                <a:latin typeface="Courier New"/>
                <a:cs typeface="Courier New"/>
              </a:rPr>
              <a:t>{</a:t>
            </a:r>
            <a:endParaRPr lang="en-US" sz="2400" b="1" dirty="0">
              <a:latin typeface="Courier New"/>
              <a:cs typeface="Courier New"/>
            </a:endParaRPr>
          </a:p>
          <a:p>
            <a:r>
              <a:rPr lang="en-US" sz="2400" b="1" dirty="0" smtClean="0">
                <a:latin typeface="Courier New"/>
                <a:cs typeface="Courier New"/>
              </a:rPr>
              <a:t>   </a:t>
            </a:r>
            <a:r>
              <a:rPr lang="en-US" sz="2400" b="1" dirty="0" err="1" smtClean="0">
                <a:latin typeface="Courier New"/>
                <a:cs typeface="Courier New"/>
              </a:rPr>
              <a:t>int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nr_active</a:t>
            </a:r>
            <a:r>
              <a:rPr lang="en-US" sz="2400" b="1" dirty="0">
                <a:latin typeface="Courier New"/>
                <a:cs typeface="Courier New"/>
              </a:rPr>
              <a:t>; /* # Runnable *</a:t>
            </a:r>
            <a:r>
              <a:rPr lang="en-US" sz="2400" b="1" dirty="0" smtClean="0">
                <a:latin typeface="Courier New"/>
                <a:cs typeface="Courier New"/>
              </a:rPr>
              <a:t>/</a:t>
            </a:r>
            <a:endParaRPr lang="en-US" sz="2400" b="1" dirty="0">
              <a:latin typeface="Courier New"/>
              <a:cs typeface="Courier New"/>
            </a:endParaRPr>
          </a:p>
          <a:p>
            <a:r>
              <a:rPr lang="en-US" sz="2400" b="1" dirty="0" smtClean="0">
                <a:latin typeface="Courier New"/>
                <a:cs typeface="Courier New"/>
              </a:rPr>
              <a:t>   unsigned </a:t>
            </a:r>
            <a:r>
              <a:rPr lang="en-US" sz="2400" b="1" dirty="0">
                <a:latin typeface="Courier New"/>
                <a:cs typeface="Courier New"/>
              </a:rPr>
              <a:t>long bitmap[5]</a:t>
            </a:r>
            <a:r>
              <a:rPr lang="en-US" sz="2400" b="1" dirty="0" smtClean="0">
                <a:latin typeface="Courier New"/>
                <a:cs typeface="Courier New"/>
              </a:rPr>
              <a:t>;</a:t>
            </a:r>
            <a:endParaRPr lang="en-US" sz="2400" b="1" dirty="0">
              <a:latin typeface="Courier New"/>
              <a:cs typeface="Courier New"/>
            </a:endParaRPr>
          </a:p>
          <a:p>
            <a:r>
              <a:rPr lang="en-US" sz="2400" b="1" dirty="0" smtClean="0">
                <a:latin typeface="Courier New"/>
                <a:cs typeface="Courier New"/>
              </a:rPr>
              <a:t>   </a:t>
            </a:r>
            <a:r>
              <a:rPr lang="en-US" sz="2400" b="1" dirty="0" err="1" smtClean="0">
                <a:latin typeface="Courier New"/>
                <a:cs typeface="Courier New"/>
              </a:rPr>
              <a:t>struct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list_head</a:t>
            </a:r>
            <a:r>
              <a:rPr lang="en-US" sz="2400" b="1" dirty="0">
                <a:latin typeface="Courier New"/>
                <a:cs typeface="Courier New"/>
              </a:rPr>
              <a:t> queue[140]</a:t>
            </a:r>
            <a:r>
              <a:rPr lang="en-US" sz="2400" b="1" dirty="0" smtClean="0">
                <a:latin typeface="Courier New"/>
                <a:cs typeface="Courier New"/>
              </a:rPr>
              <a:t>;</a:t>
            </a:r>
            <a:endParaRPr lang="en-US" sz="2400" b="1" dirty="0">
              <a:latin typeface="Courier New"/>
              <a:cs typeface="Courier New"/>
            </a:endParaRPr>
          </a:p>
          <a:p>
            <a:r>
              <a:rPr lang="en-US" sz="2400" b="1" dirty="0">
                <a:latin typeface="Courier New"/>
                <a:cs typeface="Courier New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073120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3477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running time of the </a:t>
            </a:r>
            <a:br>
              <a:rPr lang="en-US" dirty="0" smtClean="0"/>
            </a:br>
            <a:r>
              <a:rPr lang="en-US" dirty="0" smtClean="0"/>
              <a:t>Linux 2.6 Scheduler?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21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Screen Shot 2013-10-03 at 8.51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746456"/>
            <a:ext cx="7567267" cy="311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91000" y="4400550"/>
            <a:ext cx="4492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(Sadly, O(1) scheduler has no Facebook page.)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5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V2.6.23+ Scheduler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Picture 9" descr="Screen Shot 2013-10-03 at 8.57.1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5"/>
          <a:stretch/>
        </p:blipFill>
        <p:spPr>
          <a:xfrm>
            <a:off x="857330" y="1174964"/>
            <a:ext cx="6555466" cy="338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553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 descr="Screen Shot 2013-10-03 at 8.5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9" y="693982"/>
            <a:ext cx="7985985" cy="116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41634" y="4065471"/>
            <a:ext cx="8245166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This is exactly stride scheduling (but with different terminology)!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590800" y="2161727"/>
            <a:ext cx="4134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Rotating Staircase Deadline Scheduler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72041" y="1795232"/>
            <a:ext cx="306170" cy="366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4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01596"/>
            <a:ext cx="8229600" cy="118908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What is the running time of the </a:t>
            </a:r>
            <a:br>
              <a:rPr lang="en-US" sz="3200" dirty="0" smtClean="0"/>
            </a:br>
            <a:r>
              <a:rPr lang="en-US" sz="3200" dirty="0" smtClean="0"/>
              <a:t>Linux 2.6.23+ Scheduler?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8271" y="3815327"/>
            <a:ext cx="8038529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Not called the </a:t>
            </a:r>
            <a:r>
              <a:rPr lang="en-US" sz="2400" dirty="0" err="1" smtClean="0">
                <a:latin typeface="Cambria"/>
                <a:cs typeface="Cambria"/>
              </a:rPr>
              <a:t>θ</a:t>
            </a:r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dirty="0" smtClean="0">
                <a:latin typeface="Cambria"/>
                <a:cs typeface="Cambria"/>
              </a:rPr>
              <a:t>log </a:t>
            </a:r>
            <a:r>
              <a:rPr lang="en-US" sz="2400" i="1" dirty="0" smtClean="0">
                <a:latin typeface="Cambria"/>
                <a:cs typeface="Cambria"/>
              </a:rPr>
              <a:t>N</a:t>
            </a:r>
            <a:r>
              <a:rPr lang="en-US" sz="2400" dirty="0" smtClean="0">
                <a:latin typeface="Cambria"/>
                <a:cs typeface="Cambria"/>
              </a:rPr>
              <a:t>)</a:t>
            </a:r>
            <a:r>
              <a:rPr lang="en-US" sz="2400" dirty="0" smtClean="0"/>
              <a:t> </a:t>
            </a:r>
            <a:r>
              <a:rPr lang="en-US" sz="2400" dirty="0" smtClean="0"/>
              <a:t>scheduler – by Linux 2.6.23 marketing</a:t>
            </a:r>
          </a:p>
          <a:p>
            <a:r>
              <a:rPr lang="en-US" sz="2400" dirty="0" smtClean="0"/>
              <a:t>matters: “Completely Fair Scheduler”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299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Planned vs. On-Demand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Planned</a:t>
            </a:r>
            <a:r>
              <a:rPr lang="en-US" dirty="0" smtClean="0"/>
              <a:t>: schedule in advance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Supervisor/developer plans schedule given 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 priori knowledge about all tasks and deadlines</a:t>
            </a:r>
          </a:p>
          <a:p>
            <a:pPr marL="0" indent="0">
              <a:buNone/>
            </a:pPr>
            <a:r>
              <a:rPr lang="en-US" b="1" dirty="0" smtClean="0"/>
              <a:t>On-Demand: </a:t>
            </a:r>
            <a:r>
              <a:rPr lang="en-US" dirty="0" smtClean="0"/>
              <a:t>schedule on-the-fly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Supervisor runs periodically and makes 	decision based on current information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40892" y="4456700"/>
            <a:ext cx="3224623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Where is planned used?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624761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 descr="Screen Shot 2013-10-03 at 9.04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97260"/>
            <a:ext cx="6547989" cy="252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85762" y="3138814"/>
            <a:ext cx="48674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(In practice) What </a:t>
            </a:r>
            <a:r>
              <a:rPr lang="en-US" sz="3200" dirty="0" smtClean="0"/>
              <a:t>is </a:t>
            </a:r>
            <a:r>
              <a:rPr lang="en-US" sz="3200" dirty="0" smtClean="0">
                <a:latin typeface="Cambria"/>
                <a:cs typeface="Cambria"/>
              </a:rPr>
              <a:t>log</a:t>
            </a:r>
            <a:r>
              <a:rPr lang="en-US" sz="3200" baseline="-25000" dirty="0" smtClean="0">
                <a:latin typeface="Cambria"/>
                <a:cs typeface="Cambria"/>
              </a:rPr>
              <a:t>2</a:t>
            </a:r>
            <a:r>
              <a:rPr lang="en-US" sz="3200" dirty="0" smtClean="0">
                <a:latin typeface="Cambria"/>
                <a:cs typeface="Cambria"/>
              </a:rPr>
              <a:t> </a:t>
            </a:r>
            <a:r>
              <a:rPr lang="en-US" sz="3200" i="1" dirty="0" smtClean="0">
                <a:latin typeface="Cambria"/>
                <a:cs typeface="Cambria"/>
              </a:rPr>
              <a:t>N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969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76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Stride </a:t>
            </a:r>
            <a:r>
              <a:rPr lang="en-US" b="1" dirty="0" smtClean="0"/>
              <a:t>scheduling </a:t>
            </a:r>
            <a:r>
              <a:rPr lang="en-US" b="1" dirty="0" smtClean="0"/>
              <a:t>works (in real life also)!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Much </a:t>
            </a:r>
            <a:r>
              <a:rPr lang="en-US" sz="2800" dirty="0" smtClean="0">
                <a:solidFill>
                  <a:srgbClr val="0000FF"/>
                </a:solidFill>
              </a:rPr>
              <a:t>smarter than </a:t>
            </a:r>
            <a:r>
              <a:rPr lang="en-US" sz="2800" i="1" dirty="0" smtClean="0">
                <a:solidFill>
                  <a:srgbClr val="0000FF"/>
                </a:solidFill>
              </a:rPr>
              <a:t>priority pre-emptive </a:t>
            </a:r>
            <a:r>
              <a:rPr lang="en-US" sz="2800" dirty="0" smtClean="0">
                <a:solidFill>
                  <a:srgbClr val="0000FF"/>
                </a:solidFill>
              </a:rPr>
              <a:t>(never finish anything) or </a:t>
            </a:r>
            <a:r>
              <a:rPr lang="en-US" sz="2800" i="1" dirty="0" smtClean="0">
                <a:solidFill>
                  <a:srgbClr val="0000FF"/>
                </a:solidFill>
              </a:rPr>
              <a:t>first</a:t>
            </a:r>
            <a:r>
              <a:rPr lang="en-US" sz="2800" i="1" dirty="0" smtClean="0">
                <a:solidFill>
                  <a:srgbClr val="0000FF"/>
                </a:solidFill>
              </a:rPr>
              <a:t>-come first-served</a:t>
            </a:r>
            <a:r>
              <a:rPr lang="en-US" sz="2800" dirty="0" smtClean="0">
                <a:solidFill>
                  <a:srgbClr val="0000FF"/>
                </a:solidFill>
              </a:rPr>
              <a:t> or </a:t>
            </a:r>
            <a:r>
              <a:rPr lang="en-US" sz="2800" i="1" dirty="0" smtClean="0">
                <a:solidFill>
                  <a:srgbClr val="0000FF"/>
                </a:solidFill>
              </a:rPr>
              <a:t>earliest-deadline-</a:t>
            </a:r>
            <a:r>
              <a:rPr lang="en-US" sz="2800" i="1" dirty="0" smtClean="0">
                <a:solidFill>
                  <a:srgbClr val="0000FF"/>
                </a:solidFill>
              </a:rPr>
              <a:t>first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(U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nless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you like to live serendipitously: then you should use lottery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scheduling)</a:t>
            </a:r>
            <a:endParaRPr lang="en-US" sz="28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18498" y="3565609"/>
            <a:ext cx="6580441" cy="1384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Problem Set 3 should have high (but not quite hard real-time) priority!  (and try to turn off interrupts when you work on it!)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777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2545" y="1063231"/>
            <a:ext cx="2710597" cy="1091941"/>
          </a:xfrm>
          <a:prstGeom prst="rect">
            <a:avLst/>
          </a:prstGeom>
          <a:solidFill>
            <a:srgbClr val="C0504D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Hard Real-Time</a:t>
            </a:r>
          </a:p>
          <a:p>
            <a:pPr algn="ctr"/>
            <a:r>
              <a:rPr lang="en-US" sz="2000" dirty="0" smtClean="0"/>
              <a:t>Missing a deadline is a total system failure.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387101" y="1063231"/>
            <a:ext cx="2904587" cy="109194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Soft Real-Time</a:t>
            </a:r>
          </a:p>
          <a:p>
            <a:pPr algn="ctr"/>
            <a:r>
              <a:rPr lang="en-US" sz="2000" dirty="0" smtClean="0"/>
              <a:t>Undesirable to miss too many deadlines too badly.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4449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2545" y="392046"/>
            <a:ext cx="2710597" cy="1073872"/>
          </a:xfrm>
          <a:prstGeom prst="rect">
            <a:avLst/>
          </a:prstGeom>
          <a:solidFill>
            <a:srgbClr val="C0504D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Hard Real-Time</a:t>
            </a:r>
          </a:p>
          <a:p>
            <a:pPr algn="ctr"/>
            <a:r>
              <a:rPr lang="en-US" sz="2000" dirty="0" smtClean="0"/>
              <a:t>Missing a deadline is a total system failure.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387101" y="392046"/>
            <a:ext cx="2904587" cy="10738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Soft Real-Time</a:t>
            </a:r>
          </a:p>
          <a:p>
            <a:pPr algn="ctr"/>
            <a:r>
              <a:rPr lang="en-US" sz="2000" dirty="0" smtClean="0"/>
              <a:t>Undesirable to miss too many deadlines too badly.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5279"/>
            <a:ext cx="3985770" cy="2992594"/>
          </a:xfrm>
          <a:prstGeom prst="rect">
            <a:avLst/>
          </a:prstGeom>
        </p:spPr>
      </p:pic>
      <p:pic>
        <p:nvPicPr>
          <p:cNvPr id="5" name="Picture 4" descr="Screen Shot 2014-02-26 at 10.24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9" y="1770293"/>
            <a:ext cx="4467931" cy="27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0981"/>
            <a:ext cx="8229600" cy="1975854"/>
          </a:xfrm>
        </p:spPr>
        <p:txBody>
          <a:bodyPr>
            <a:normAutofit/>
          </a:bodyPr>
          <a:lstStyle/>
          <a:p>
            <a:r>
              <a:rPr lang="en-US" dirty="0" smtClean="0"/>
              <a:t>What must programs be able to do to have guaranteed schedules?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0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Planned vs. On-Demand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800000"/>
                </a:solidFill>
              </a:rPr>
              <a:t>Planned</a:t>
            </a:r>
            <a:r>
              <a:rPr lang="en-US" dirty="0" smtClean="0">
                <a:solidFill>
                  <a:srgbClr val="800000"/>
                </a:solidFill>
              </a:rPr>
              <a:t>: schedule in advance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Necessary (at least in part)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for hard real 	time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On-Demand: </a:t>
            </a:r>
            <a:r>
              <a:rPr lang="en-US" dirty="0" smtClean="0">
                <a:solidFill>
                  <a:srgbClr val="0000FF"/>
                </a:solidFill>
              </a:rPr>
              <a:t>schedule on-the-fly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Most normal systems have unpredictable 			tasks with unknown deadlines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63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37595</TotalTime>
  <Words>1891</Words>
  <Application>Microsoft Macintosh PowerPoint</Application>
  <PresentationFormat>On-screen Show (16:9)</PresentationFormat>
  <Paragraphs>367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Class 11</vt:lpstr>
      <vt:lpstr>Plan for Today</vt:lpstr>
      <vt:lpstr>PowerPoint Presentation</vt:lpstr>
      <vt:lpstr>Recap</vt:lpstr>
      <vt:lpstr>Planned vs. On-Demand</vt:lpstr>
      <vt:lpstr>Real-Time Systems</vt:lpstr>
      <vt:lpstr>PowerPoint Presentation</vt:lpstr>
      <vt:lpstr>What must programs be able to do to have guaranteed schedules?</vt:lpstr>
      <vt:lpstr>Planned vs. On-Demand</vt:lpstr>
      <vt:lpstr>What should your courses be?</vt:lpstr>
      <vt:lpstr>What should your courses be?</vt:lpstr>
      <vt:lpstr>Scheduling Strategies</vt:lpstr>
      <vt:lpstr>PowerPoint Presentation</vt:lpstr>
      <vt:lpstr>Comparison</vt:lpstr>
      <vt:lpstr>Which one is my laptop using?</vt:lpstr>
      <vt:lpstr>Priorities</vt:lpstr>
      <vt:lpstr>High Priority Processes</vt:lpstr>
      <vt:lpstr>Pre-emptive Priority Scheduling</vt:lpstr>
      <vt:lpstr>PowerPoint Presentation</vt:lpstr>
      <vt:lpstr>PowerPoint Presentation</vt:lpstr>
      <vt:lpstr>Pathfinder OS: Pre-emptive Priority</vt:lpstr>
      <vt:lpstr>Priority Inversion</vt:lpstr>
      <vt:lpstr>How should we solve priority inversion?</vt:lpstr>
      <vt:lpstr>PowerPoint Presentation</vt:lpstr>
      <vt:lpstr>PowerPoint Presentation</vt:lpstr>
      <vt:lpstr>PowerPoint Presentation</vt:lpstr>
      <vt:lpstr>Kinds of Processes</vt:lpstr>
      <vt:lpstr>PowerPoint Presentation</vt:lpstr>
      <vt:lpstr>Lottery Scheduling</vt:lpstr>
      <vt:lpstr>Lottery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Scheduling in Linux</vt:lpstr>
      <vt:lpstr>Linux Scheduler before V2.6 (2002)</vt:lpstr>
      <vt:lpstr>PowerPoint Presentation</vt:lpstr>
      <vt:lpstr>PowerPoint Presentation</vt:lpstr>
      <vt:lpstr>What is the running time of the  Linux 2.2-2.5 Scheduler?</vt:lpstr>
      <vt:lpstr>What is the running time of the Linux 2.2-2.5 Scheduler?</vt:lpstr>
      <vt:lpstr>PowerPoint Presentation</vt:lpstr>
      <vt:lpstr>Linux 2.6 Scheduler (2003-2007)</vt:lpstr>
      <vt:lpstr>PowerPoint Presentation</vt:lpstr>
      <vt:lpstr>What is the running time of the  Linux 2.6 Scheduler?</vt:lpstr>
      <vt:lpstr>PowerPoint Presentation</vt:lpstr>
      <vt:lpstr>Linux V2.6.23+ Scheduler</vt:lpstr>
      <vt:lpstr>PowerPoint Presentation</vt:lpstr>
      <vt:lpstr>PowerPoint Presentation</vt:lpstr>
      <vt:lpstr>PowerPoint Presentation</vt:lpstr>
      <vt:lpstr>Charge</vt:lpstr>
    </vt:vector>
  </TitlesOfParts>
  <Manager/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subject/>
  <dc:creator>David Evans</dc:creator>
  <cp:keywords/>
  <dc:description/>
  <cp:lastModifiedBy>David Evans</cp:lastModifiedBy>
  <cp:revision>320</cp:revision>
  <cp:lastPrinted>2014-02-18T16:56:09Z</cp:lastPrinted>
  <dcterms:created xsi:type="dcterms:W3CDTF">2013-08-26T17:24:32Z</dcterms:created>
  <dcterms:modified xsi:type="dcterms:W3CDTF">2014-02-27T17:04:10Z</dcterms:modified>
  <cp:category/>
</cp:coreProperties>
</file>