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66"/>
  </p:notesMasterIdLst>
  <p:handoutMasterIdLst>
    <p:handoutMasterId r:id="rId67"/>
  </p:handoutMasterIdLst>
  <p:sldIdLst>
    <p:sldId id="305" r:id="rId2"/>
    <p:sldId id="415" r:id="rId3"/>
    <p:sldId id="416" r:id="rId4"/>
    <p:sldId id="406" r:id="rId5"/>
    <p:sldId id="407" r:id="rId6"/>
    <p:sldId id="410" r:id="rId7"/>
    <p:sldId id="381" r:id="rId8"/>
    <p:sldId id="382" r:id="rId9"/>
    <p:sldId id="385" r:id="rId10"/>
    <p:sldId id="386" r:id="rId11"/>
    <p:sldId id="387" r:id="rId12"/>
    <p:sldId id="422" r:id="rId13"/>
    <p:sldId id="388" r:id="rId14"/>
    <p:sldId id="389" r:id="rId15"/>
    <p:sldId id="390" r:id="rId16"/>
    <p:sldId id="423" r:id="rId17"/>
    <p:sldId id="424" r:id="rId18"/>
    <p:sldId id="324" r:id="rId19"/>
    <p:sldId id="325" r:id="rId20"/>
    <p:sldId id="425" r:id="rId21"/>
    <p:sldId id="326" r:id="rId22"/>
    <p:sldId id="428" r:id="rId23"/>
    <p:sldId id="429" r:id="rId24"/>
    <p:sldId id="327" r:id="rId25"/>
    <p:sldId id="426" r:id="rId26"/>
    <p:sldId id="427" r:id="rId27"/>
    <p:sldId id="329" r:id="rId28"/>
    <p:sldId id="330" r:id="rId29"/>
    <p:sldId id="331" r:id="rId30"/>
    <p:sldId id="433"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430" r:id="rId50"/>
    <p:sldId id="431" r:id="rId51"/>
    <p:sldId id="351" r:id="rId52"/>
    <p:sldId id="352" r:id="rId53"/>
    <p:sldId id="353" r:id="rId54"/>
    <p:sldId id="354" r:id="rId55"/>
    <p:sldId id="355" r:id="rId56"/>
    <p:sldId id="356" r:id="rId57"/>
    <p:sldId id="357" r:id="rId58"/>
    <p:sldId id="358" r:id="rId59"/>
    <p:sldId id="359" r:id="rId60"/>
    <p:sldId id="360" r:id="rId61"/>
    <p:sldId id="432" r:id="rId62"/>
    <p:sldId id="361" r:id="rId63"/>
    <p:sldId id="363" r:id="rId64"/>
    <p:sldId id="420" r:id="rId6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2" d="100"/>
          <a:sy n="142" d="100"/>
        </p:scale>
        <p:origin x="-528" y="-104"/>
      </p:cViewPr>
      <p:guideLst>
        <p:guide orient="horz" pos="1620"/>
        <p:guide pos="2880"/>
      </p:guideLst>
    </p:cSldViewPr>
  </p:slideViewPr>
  <p:notesTextViewPr>
    <p:cViewPr>
      <p:scale>
        <a:sx n="100" d="100"/>
        <a:sy n="100" d="100"/>
      </p:scale>
      <p:origin x="0" y="0"/>
    </p:cViewPr>
  </p:notesTextViewPr>
  <p:sorterViewPr>
    <p:cViewPr>
      <p:scale>
        <a:sx n="98" d="100"/>
        <a:sy n="98" d="100"/>
      </p:scale>
      <p:origin x="0" y="1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3/5/14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3/5/14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t>46</a:t>
            </a:fld>
            <a:endParaRPr lang="en-US"/>
          </a:p>
        </p:txBody>
      </p:sp>
    </p:spTree>
    <p:extLst>
      <p:ext uri="{BB962C8B-B14F-4D97-AF65-F5344CB8AC3E}">
        <p14:creationId xmlns:p14="http://schemas.microsoft.com/office/powerpoint/2010/main" val="2947546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2"/>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2953946"/>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1869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17 October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17 October 2013</a:t>
            </a: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128.143.136.170:4414/leaderboard.html" TargetMode="Externa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rust-class.org" TargetMode="External"/><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www.wolframalpha.com/input/?i=furthest+from+charlottesville+virginia" TargetMode="External"/><Relationship Id="rId1" Type="http://schemas.openxmlformats.org/officeDocument/2006/relationships/slideLayout" Target="../slideLayouts/slideLayout2.xml"/><Relationship Id="rId2" Type="http://schemas.openxmlformats.org/officeDocument/2006/relationships/hyperlink" Target="http://www.wolframalpha.com/input/?i=furthest+from+charlottesville,+vahttp://wwwhttp://www.wohttp:http://.wolframalpha.com/input/?i=furthest+from+charlottesville,+va//www.wolframalpha.com/input/?i=furthest+from+charlottesville,+valframalpha.com/input/?i=furthest+from+charlottesville,+va.wolframalpha.com/input/?i=furthest+from+charlottesville,+va"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infobyip.com/ip-202.84.140.5.html" TargetMode="External"/><Relationship Id="rId3"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en.wikipedia.org/wiki/Ethernet_frame" TargetMode="Externa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hyperlink" Target="http://packets.robbiehott.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rust-class.org/0/pages/final-projects.html"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sandvine.com/downloads/general/global-internet-phenomena/2013/2h-2013-global-internet-phenomena-report.pdf" TargetMode="External"/><Relationship Id="rId3" Type="http://schemas.openxmlformats.org/officeDocument/2006/relationships/image" Target="../media/image3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hyperlink" Target="http://www.youtube.com/watch?v=PeRRF3jrHbQ" TargetMode="External"/><Relationship Id="rId4" Type="http://schemas.openxmlformats.org/officeDocument/2006/relationships/hyperlink" Target="http://www.cs.virginia.edu/~evans/cs3102/ps/ps7/ps7.pdf" TargetMode="External"/><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t="12955" b="317"/>
          <a:stretch/>
        </p:blipFill>
        <p:spPr>
          <a:xfrm>
            <a:off x="0" y="0"/>
            <a:ext cx="9144000" cy="5290748"/>
          </a:xfrm>
          <a:prstGeom prst="rect">
            <a:avLst/>
          </a:prstGeom>
        </p:spPr>
      </p:pic>
      <p:sp>
        <p:nvSpPr>
          <p:cNvPr id="3" name="Subtitle 2"/>
          <p:cNvSpPr>
            <a:spLocks noGrp="1"/>
          </p:cNvSpPr>
          <p:nvPr>
            <p:ph type="subTitle" idx="1"/>
          </p:nvPr>
        </p:nvSpPr>
        <p:spPr>
          <a:xfrm>
            <a:off x="6088715" y="3708935"/>
            <a:ext cx="3055285" cy="1325276"/>
          </a:xfrm>
        </p:spPr>
        <p:txBody>
          <a:bodyPr>
            <a:normAutofit/>
          </a:bodyPr>
          <a:lstStyle/>
          <a:p>
            <a:pPr algn="l">
              <a:lnSpc>
                <a:spcPct val="70000"/>
              </a:lnSpc>
            </a:pPr>
            <a:r>
              <a:rPr lang="en-US" b="1" dirty="0" smtClean="0">
                <a:ln w="10541" cmpd="sng">
                  <a:solidFill>
                    <a:srgbClr val="7D7D7D">
                      <a:tint val="100000"/>
                      <a:shade val="100000"/>
                      <a:satMod val="110000"/>
                    </a:srgbClr>
                  </a:solidFill>
                  <a:prstDash val="solid"/>
                </a:ln>
                <a:solidFill>
                  <a:schemeClr val="accent5">
                    <a:lumMod val="40000"/>
                    <a:lumOff val="60000"/>
                  </a:schemeClr>
                </a:solidFill>
              </a:rPr>
              <a:t>Class 13</a:t>
            </a:r>
          </a:p>
          <a:p>
            <a:pPr algn="l">
              <a:lnSpc>
                <a:spcPct val="70000"/>
              </a:lnSpc>
            </a:pPr>
            <a:r>
              <a:rPr lang="en-US" b="1" dirty="0" smtClean="0">
                <a:ln w="10541" cmpd="sng">
                  <a:solidFill>
                    <a:srgbClr val="7D7D7D">
                      <a:tint val="100000"/>
                      <a:shade val="100000"/>
                      <a:satMod val="110000"/>
                    </a:srgbClr>
                  </a:solidFill>
                  <a:prstDash val="solid"/>
                </a:ln>
                <a:solidFill>
                  <a:schemeClr val="accent5">
                    <a:lumMod val="40000"/>
                    <a:lumOff val="60000"/>
                  </a:schemeClr>
                </a:solidFill>
              </a:rPr>
              <a:t>cs4414 </a:t>
            </a:r>
            <a:r>
              <a:rPr lang="en-US" b="1" dirty="0" smtClean="0">
                <a:ln w="10541" cmpd="sng">
                  <a:solidFill>
                    <a:srgbClr val="7D7D7D">
                      <a:tint val="100000"/>
                      <a:shade val="100000"/>
                      <a:satMod val="110000"/>
                    </a:srgbClr>
                  </a:solidFill>
                  <a:prstDash val="solid"/>
                </a:ln>
                <a:solidFill>
                  <a:schemeClr val="accent5">
                    <a:lumMod val="40000"/>
                    <a:lumOff val="60000"/>
                  </a:schemeClr>
                </a:solidFill>
              </a:rPr>
              <a:t>Fall 2013</a:t>
            </a:r>
          </a:p>
          <a:p>
            <a:pPr algn="l">
              <a:lnSpc>
                <a:spcPct val="70000"/>
              </a:lnSpc>
            </a:pPr>
            <a:r>
              <a:rPr lang="en-US" b="1" dirty="0" smtClean="0">
                <a:ln w="10541" cmpd="sng">
                  <a:solidFill>
                    <a:srgbClr val="7D7D7D">
                      <a:tint val="100000"/>
                      <a:shade val="100000"/>
                      <a:satMod val="110000"/>
                    </a:srgbClr>
                  </a:solidFill>
                  <a:prstDash val="solid"/>
                </a:ln>
                <a:solidFill>
                  <a:schemeClr val="accent5">
                    <a:lumMod val="40000"/>
                    <a:lumOff val="60000"/>
                  </a:schemeClr>
                </a:solidFill>
              </a:rPr>
              <a:t>David Evans</a:t>
            </a:r>
            <a:endParaRPr lang="en-US" b="1" dirty="0">
              <a:ln w="10541" cmpd="sng">
                <a:solidFill>
                  <a:srgbClr val="7D7D7D">
                    <a:tint val="100000"/>
                    <a:shade val="100000"/>
                    <a:satMod val="110000"/>
                  </a:srgbClr>
                </a:solidFill>
                <a:prstDash val="solid"/>
              </a:ln>
              <a:solidFill>
                <a:schemeClr val="accent5">
                  <a:lumMod val="40000"/>
                  <a:lumOff val="60000"/>
                </a:schemeClr>
              </a:solidFill>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15" name="Rectangle 14"/>
          <p:cNvSpPr/>
          <p:nvPr/>
        </p:nvSpPr>
        <p:spPr>
          <a:xfrm>
            <a:off x="4464022" y="409756"/>
            <a:ext cx="4358509" cy="707886"/>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endParaRPr lang="en-US" sz="4000" b="1" dirty="0">
              <a:ln>
                <a:prstDash val="solid"/>
              </a:ln>
              <a:solidFill>
                <a:schemeClr val="accent6">
                  <a:lumMod val="40000"/>
                  <a:lumOff val="60000"/>
                </a:schemeClr>
              </a:solidFill>
              <a:effectLst>
                <a:outerShdw blurRad="88000" dist="50800" dir="5040000" algn="tl">
                  <a:schemeClr val="accent4">
                    <a:tint val="80000"/>
                    <a:satMod val="250000"/>
                    <a:alpha val="45000"/>
                  </a:schemeClr>
                </a:outerShdw>
              </a:effectLst>
            </a:endParaRPr>
          </a:p>
        </p:txBody>
      </p:sp>
      <p:sp>
        <p:nvSpPr>
          <p:cNvPr id="4" name="TextBox 3"/>
          <p:cNvSpPr txBox="1"/>
          <p:nvPr/>
        </p:nvSpPr>
        <p:spPr>
          <a:xfrm>
            <a:off x="803055" y="394373"/>
            <a:ext cx="4028345" cy="830997"/>
          </a:xfrm>
          <a:prstGeom prst="rect">
            <a:avLst/>
          </a:prstGeom>
          <a:noFill/>
        </p:spPr>
        <p:txBody>
          <a:bodyPr wrap="square" rtlCol="0">
            <a:spAutoFit/>
          </a:bodyPr>
          <a:lstStyle/>
          <a:p>
            <a:r>
              <a:rPr lang="en-US" sz="4800" dirty="0" smtClean="0">
                <a:solidFill>
                  <a:srgbClr val="B7DEE8"/>
                </a:solidFill>
              </a:rPr>
              <a:t>The Internet</a:t>
            </a:r>
            <a:endParaRPr lang="en-US" sz="4800" dirty="0">
              <a:solidFill>
                <a:srgbClr val="B7DEE8"/>
              </a:solidFill>
            </a:endParaRPr>
          </a:p>
        </p:txBody>
      </p:sp>
    </p:spTree>
    <p:extLst>
      <p:ext uri="{BB962C8B-B14F-4D97-AF65-F5344CB8AC3E}">
        <p14:creationId xmlns:p14="http://schemas.microsoft.com/office/powerpoint/2010/main" val="34784291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“Cheating” on Benchmarks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9</a:t>
            </a:fld>
            <a:endParaRPr lang="en-US"/>
          </a:p>
        </p:txBody>
      </p:sp>
      <p:sp>
        <p:nvSpPr>
          <p:cNvPr id="7" name="TextBox 6"/>
          <p:cNvSpPr txBox="1"/>
          <p:nvPr/>
        </p:nvSpPr>
        <p:spPr>
          <a:xfrm>
            <a:off x="1425222" y="1683581"/>
            <a:ext cx="615495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How could you “cheat” on a benchmark?</a:t>
            </a:r>
            <a:endParaRPr lang="en-US" sz="2800" dirty="0"/>
          </a:p>
        </p:txBody>
      </p:sp>
    </p:spTree>
    <p:extLst>
      <p:ext uri="{BB962C8B-B14F-4D97-AF65-F5344CB8AC3E}">
        <p14:creationId xmlns:p14="http://schemas.microsoft.com/office/powerpoint/2010/main" val="25876218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10</a:t>
            </a:fld>
            <a:endParaRPr lang="en-US"/>
          </a:p>
        </p:txBody>
      </p:sp>
      <p:pic>
        <p:nvPicPr>
          <p:cNvPr id="6" name="Picture 5" descr="Screen Shot 2013-10-22 at 6.06.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64" y="84668"/>
            <a:ext cx="4652644" cy="49188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06457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11</a:t>
            </a:fld>
            <a:endParaRPr lang="en-US"/>
          </a:p>
        </p:txBody>
      </p:sp>
      <p:pic>
        <p:nvPicPr>
          <p:cNvPr id="6" name="Picture 5" descr="Screen Shot 2013-10-22 at 6.06.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64" y="84668"/>
            <a:ext cx="4652644" cy="491889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91100" y="907070"/>
            <a:ext cx="8095700" cy="3785652"/>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marL="457200" indent="-457200">
              <a:buFont typeface="+mj-lt"/>
              <a:buAutoNum type="arabicPeriod"/>
            </a:pPr>
            <a:r>
              <a:rPr lang="en-US" sz="2400" dirty="0" smtClean="0"/>
              <a:t>On </a:t>
            </a:r>
            <a:r>
              <a:rPr lang="en-US" sz="2400" dirty="0"/>
              <a:t>the </a:t>
            </a:r>
            <a:r>
              <a:rPr lang="en-US" sz="2400" dirty="0" err="1"/>
              <a:t>Exynos</a:t>
            </a:r>
            <a:r>
              <a:rPr lang="en-US" sz="2400" dirty="0"/>
              <a:t> 5410, Samsung was </a:t>
            </a:r>
            <a:r>
              <a:rPr lang="en-US" sz="2400" b="1" dirty="0"/>
              <a:t>detecting the presence of certain benchmarks</a:t>
            </a:r>
            <a:r>
              <a:rPr lang="en-US" sz="2400" dirty="0"/>
              <a:t> and </a:t>
            </a:r>
            <a:r>
              <a:rPr lang="en-US" sz="2400" b="1" dirty="0"/>
              <a:t>raising thermal limits (and thus max GPU frequency)</a:t>
            </a:r>
            <a:r>
              <a:rPr lang="en-US" sz="2400" dirty="0"/>
              <a:t> in order to gain an edge on those benchmarks, </a:t>
            </a:r>
            <a:r>
              <a:rPr lang="en-US" sz="2400" dirty="0" smtClean="0"/>
              <a:t>and</a:t>
            </a:r>
          </a:p>
          <a:p>
            <a:pPr marL="457200" indent="-457200">
              <a:buFont typeface="+mj-lt"/>
              <a:buAutoNum type="arabicPeriod"/>
            </a:pPr>
            <a:r>
              <a:rPr lang="en-US" sz="2400" dirty="0" smtClean="0"/>
              <a:t>On </a:t>
            </a:r>
            <a:r>
              <a:rPr lang="en-US" sz="2400" dirty="0"/>
              <a:t>both Snapdragon 600 and </a:t>
            </a:r>
            <a:r>
              <a:rPr lang="en-US" sz="2400" dirty="0" err="1"/>
              <a:t>Exynos</a:t>
            </a:r>
            <a:r>
              <a:rPr lang="en-US" sz="2400" dirty="0"/>
              <a:t> 5410 SGS4 platforms, Samsung was </a:t>
            </a:r>
            <a:r>
              <a:rPr lang="en-US" sz="2400" b="1" dirty="0"/>
              <a:t>detecting the presence of certain benchmarks and automatically driving CPU voltage/frequency to their highest state right away</a:t>
            </a:r>
            <a:r>
              <a:rPr lang="en-US" sz="2400" dirty="0"/>
              <a:t>. Also on Snapdragon platforms, all cores are plugged in immediately upon benchmark detect.</a:t>
            </a:r>
          </a:p>
        </p:txBody>
      </p:sp>
    </p:spTree>
    <p:extLst>
      <p:ext uri="{BB962C8B-B14F-4D97-AF65-F5344CB8AC3E}">
        <p14:creationId xmlns:p14="http://schemas.microsoft.com/office/powerpoint/2010/main" val="653300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12</a:t>
            </a:fld>
            <a:endParaRPr lang="en-US"/>
          </a:p>
        </p:txBody>
      </p:sp>
      <p:pic>
        <p:nvPicPr>
          <p:cNvPr id="6" name="Picture 5" descr="Screen Shot 2013-10-22 at 6.15.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287" y="93517"/>
            <a:ext cx="3515189" cy="491181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695455" y="588798"/>
            <a:ext cx="3991345" cy="3970318"/>
          </a:xfrm>
          <a:prstGeom prst="rect">
            <a:avLst/>
          </a:prstGeom>
          <a:noFill/>
        </p:spPr>
        <p:txBody>
          <a:bodyPr wrap="square" rtlCol="0">
            <a:spAutoFit/>
          </a:bodyPr>
          <a:lstStyle/>
          <a:p>
            <a:r>
              <a:rPr lang="en-US" sz="3600" dirty="0" smtClean="0"/>
              <a:t>Everyone (except Google and NVidia) is cheating!  </a:t>
            </a:r>
          </a:p>
          <a:p>
            <a:endParaRPr lang="en-US" sz="3600" dirty="0"/>
          </a:p>
          <a:p>
            <a:r>
              <a:rPr lang="en-US" sz="3600" dirty="0" smtClean="0"/>
              <a:t>Samsung is just better at it than anyone else.</a:t>
            </a:r>
            <a:endParaRPr lang="en-US" sz="3600" dirty="0"/>
          </a:p>
        </p:txBody>
      </p:sp>
    </p:spTree>
    <p:extLst>
      <p:ext uri="{BB962C8B-B14F-4D97-AF65-F5344CB8AC3E}">
        <p14:creationId xmlns:p14="http://schemas.microsoft.com/office/powerpoint/2010/main" val="18093719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3631"/>
            <a:ext cx="8229600" cy="1307438"/>
          </a:xfrm>
        </p:spPr>
        <p:txBody>
          <a:bodyPr>
            <a:normAutofit fontScale="90000"/>
          </a:bodyPr>
          <a:lstStyle/>
          <a:p>
            <a:r>
              <a:rPr lang="en-US" dirty="0" smtClean="0"/>
              <a:t>Is It Possible to Prevent </a:t>
            </a:r>
            <a:br>
              <a:rPr lang="en-US" dirty="0" smtClean="0"/>
            </a:br>
            <a:r>
              <a:rPr lang="en-US" dirty="0" smtClean="0"/>
              <a:t>Benchmark “Cheating”?</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13</a:t>
            </a:fld>
            <a:endParaRPr lang="en-US"/>
          </a:p>
        </p:txBody>
      </p:sp>
    </p:spTree>
    <p:extLst>
      <p:ext uri="{BB962C8B-B14F-4D97-AF65-F5344CB8AC3E}">
        <p14:creationId xmlns:p14="http://schemas.microsoft.com/office/powerpoint/2010/main" val="942695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5670"/>
          <a:stretch/>
        </p:blipFill>
        <p:spPr>
          <a:xfrm>
            <a:off x="-14072" y="0"/>
            <a:ext cx="9158072" cy="5143500"/>
          </a:xfrm>
          <a:prstGeom prst="rect">
            <a:avLst/>
          </a:prstGeom>
        </p:spPr>
      </p:pic>
      <p:sp>
        <p:nvSpPr>
          <p:cNvPr id="2" name="Title 1"/>
          <p:cNvSpPr>
            <a:spLocks noGrp="1"/>
          </p:cNvSpPr>
          <p:nvPr>
            <p:ph type="title"/>
          </p:nvPr>
        </p:nvSpPr>
        <p:spPr>
          <a:xfrm>
            <a:off x="457200" y="1285730"/>
            <a:ext cx="8229600" cy="857250"/>
          </a:xfrm>
        </p:spPr>
        <p:txBody>
          <a:bodyPr/>
          <a:lstStyle/>
          <a:p>
            <a:r>
              <a:rPr lang="en-US" b="1" dirty="0" smtClean="0">
                <a:solidFill>
                  <a:srgbClr val="B7DEE8"/>
                </a:solidFill>
              </a:rPr>
              <a:t>Benchmarking </a:t>
            </a:r>
            <a:r>
              <a:rPr lang="en-US" b="1" dirty="0" err="1" smtClean="0">
                <a:solidFill>
                  <a:srgbClr val="B7DEE8"/>
                </a:solidFill>
              </a:rPr>
              <a:t>Zhtta</a:t>
            </a:r>
            <a:r>
              <a:rPr lang="en-US" dirty="0" err="1" smtClean="0">
                <a:solidFill>
                  <a:srgbClr val="B7DEE8"/>
                </a:solidFill>
              </a:rPr>
              <a:t>s</a:t>
            </a:r>
            <a:endParaRPr lang="en-US" dirty="0">
              <a:solidFill>
                <a:srgbClr val="B7DEE8"/>
              </a:solidFill>
            </a:endParaRPr>
          </a:p>
        </p:txBody>
      </p:sp>
      <p:sp>
        <p:nvSpPr>
          <p:cNvPr id="6" name="Slide Number Placeholder 5"/>
          <p:cNvSpPr>
            <a:spLocks noGrp="1"/>
          </p:cNvSpPr>
          <p:nvPr>
            <p:ph type="sldNum" sz="quarter" idx="12"/>
          </p:nvPr>
        </p:nvSpPr>
        <p:spPr/>
        <p:txBody>
          <a:bodyPr/>
          <a:lstStyle/>
          <a:p>
            <a:fld id="{6507B5A5-F0C2-644D-AEA7-E773B6B78F38}" type="slidenum">
              <a:rPr lang="en-US" smtClean="0"/>
              <a:pPr/>
              <a:t>14</a:t>
            </a:fld>
            <a:endParaRPr lang="en-US"/>
          </a:p>
        </p:txBody>
      </p:sp>
    </p:spTree>
    <p:extLst>
      <p:ext uri="{BB962C8B-B14F-4D97-AF65-F5344CB8AC3E}">
        <p14:creationId xmlns:p14="http://schemas.microsoft.com/office/powerpoint/2010/main" val="41146752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15</a:t>
            </a:fld>
            <a:endParaRPr lang="en-US"/>
          </a:p>
        </p:txBody>
      </p:sp>
      <p:sp>
        <p:nvSpPr>
          <p:cNvPr id="3" name="Rectangle 2"/>
          <p:cNvSpPr/>
          <p:nvPr/>
        </p:nvSpPr>
        <p:spPr>
          <a:xfrm>
            <a:off x="328626" y="146916"/>
            <a:ext cx="6754927" cy="369332"/>
          </a:xfrm>
          <a:prstGeom prst="rect">
            <a:avLst/>
          </a:prstGeom>
        </p:spPr>
        <p:txBody>
          <a:bodyPr wrap="square">
            <a:spAutoFit/>
          </a:bodyPr>
          <a:lstStyle/>
          <a:p>
            <a:r>
              <a:rPr lang="en-US" dirty="0">
                <a:hlinkClick r:id="rId2"/>
              </a:rPr>
              <a:t>http://128.143.136.170:4414/</a:t>
            </a:r>
            <a:r>
              <a:rPr lang="en-US" dirty="0" smtClean="0">
                <a:hlinkClick r:id="rId2"/>
              </a:rPr>
              <a:t>leaderboard.html</a:t>
            </a:r>
            <a:r>
              <a:rPr lang="en-US" dirty="0" smtClean="0"/>
              <a:t> at </a:t>
            </a:r>
            <a:r>
              <a:rPr lang="en-US" dirty="0"/>
              <a:t>14-03-06-00-00-24</a:t>
            </a:r>
            <a:r>
              <a:rPr lang="en-US" dirty="0" smtClean="0"/>
              <a:t>  </a:t>
            </a:r>
            <a:endParaRPr lang="en-US" dirty="0"/>
          </a:p>
        </p:txBody>
      </p:sp>
      <p:pic>
        <p:nvPicPr>
          <p:cNvPr id="7" name="Picture 6" descr="Screen Shot 2014-03-06 at 6.22.19 AM.png"/>
          <p:cNvPicPr>
            <a:picLocks noChangeAspect="1"/>
          </p:cNvPicPr>
          <p:nvPr/>
        </p:nvPicPr>
        <p:blipFill rotWithShape="1">
          <a:blip r:embed="rId3">
            <a:extLst>
              <a:ext uri="{28A0092B-C50C-407E-A947-70E740481C1C}">
                <a14:useLocalDpi xmlns:a14="http://schemas.microsoft.com/office/drawing/2010/main" val="0"/>
              </a:ext>
            </a:extLst>
          </a:blip>
          <a:srcRect r="3766"/>
          <a:stretch/>
        </p:blipFill>
        <p:spPr>
          <a:xfrm>
            <a:off x="203411" y="714756"/>
            <a:ext cx="8483389" cy="38428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771622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16</a:t>
            </a:fld>
            <a:endParaRPr lang="en-US"/>
          </a:p>
        </p:txBody>
      </p:sp>
      <p:pic>
        <p:nvPicPr>
          <p:cNvPr id="4" name="Picture 3" descr="Screen Shot 2014-03-06 at 6.40.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18" y="387617"/>
            <a:ext cx="8577182" cy="417327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813524" y="1976464"/>
            <a:ext cx="2137387" cy="369332"/>
          </a:xfrm>
          <a:prstGeom prst="rect">
            <a:avLst/>
          </a:prstGeom>
          <a:solidFill>
            <a:schemeClr val="accent6">
              <a:lumMod val="40000"/>
              <a:lumOff val="60000"/>
            </a:schemeClr>
          </a:solidFill>
        </p:spPr>
        <p:txBody>
          <a:bodyPr wrap="none" rtlCol="0">
            <a:spAutoFit/>
          </a:bodyPr>
          <a:lstStyle/>
          <a:p>
            <a:r>
              <a:rPr lang="en-US" dirty="0" smtClean="0"/>
              <a:t>submitted at 6:26am</a:t>
            </a:r>
            <a:endParaRPr lang="en-US" dirty="0"/>
          </a:p>
        </p:txBody>
      </p:sp>
      <p:cxnSp>
        <p:nvCxnSpPr>
          <p:cNvPr id="7" name="Straight Arrow Connector 6"/>
          <p:cNvCxnSpPr/>
          <p:nvPr/>
        </p:nvCxnSpPr>
        <p:spPr>
          <a:xfrm flipH="1">
            <a:off x="4892304" y="2146386"/>
            <a:ext cx="921220" cy="8943"/>
          </a:xfrm>
          <a:prstGeom prst="straightConnector1">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377357" y="2321625"/>
            <a:ext cx="2352242" cy="1200328"/>
          </a:xfrm>
          <a:prstGeom prst="rect">
            <a:avLst/>
          </a:prstGeom>
          <a:solidFill>
            <a:srgbClr val="DBEEF4"/>
          </a:solidFill>
        </p:spPr>
        <p:txBody>
          <a:bodyPr wrap="square">
            <a:spAutoFit/>
          </a:bodyPr>
          <a:lstStyle/>
          <a:p>
            <a:r>
              <a:rPr lang="en-US" sz="2400" dirty="0" err="1"/>
              <a:t>Jyotiska</a:t>
            </a:r>
            <a:r>
              <a:rPr lang="en-US" sz="2400" dirty="0"/>
              <a:t> </a:t>
            </a:r>
            <a:r>
              <a:rPr lang="en-US" sz="2400" dirty="0" err="1" smtClean="0"/>
              <a:t>Biswas</a:t>
            </a:r>
            <a:endParaRPr lang="en-US" sz="2400" dirty="0" smtClean="0"/>
          </a:p>
          <a:p>
            <a:r>
              <a:rPr lang="en-US" sz="2400" dirty="0" err="1" smtClean="0"/>
              <a:t>Anat</a:t>
            </a:r>
            <a:r>
              <a:rPr lang="en-US" sz="2400" dirty="0" smtClean="0"/>
              <a:t> </a:t>
            </a:r>
            <a:r>
              <a:rPr lang="en-US" sz="2400" dirty="0" err="1" smtClean="0"/>
              <a:t>Gilboa</a:t>
            </a:r>
            <a:endParaRPr lang="en-US" sz="2400" dirty="0"/>
          </a:p>
          <a:p>
            <a:r>
              <a:rPr lang="en-US" sz="2400" dirty="0" smtClean="0"/>
              <a:t>Mike </a:t>
            </a:r>
            <a:r>
              <a:rPr lang="en-US" sz="2400" dirty="0" err="1" smtClean="0"/>
              <a:t>Recachinas</a:t>
            </a:r>
            <a:endParaRPr lang="en-US" sz="2400" dirty="0"/>
          </a:p>
        </p:txBody>
      </p:sp>
    </p:spTree>
    <p:extLst>
      <p:ext uri="{BB962C8B-B14F-4D97-AF65-F5344CB8AC3E}">
        <p14:creationId xmlns:p14="http://schemas.microsoft.com/office/powerpoint/2010/main" val="4117454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Grp="1" noChangeArrowheads="1"/>
          </p:cNvSpPr>
          <p:nvPr>
            <p:ph type="title"/>
          </p:nvPr>
        </p:nvSpPr>
        <p:spPr>
          <a:xfrm>
            <a:off x="478631" y="1899047"/>
            <a:ext cx="8229600" cy="857250"/>
          </a:xfrm>
        </p:spPr>
        <p:txBody>
          <a:bodyPr/>
          <a:lstStyle/>
          <a:p>
            <a:r>
              <a:rPr lang="en-US" dirty="0" smtClean="0"/>
              <a:t>Crash Course in Networking</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17</a:t>
            </a:fld>
            <a:endParaRPr lang="en-US"/>
          </a:p>
        </p:txBody>
      </p:sp>
    </p:spTree>
    <p:extLst>
      <p:ext uri="{BB962C8B-B14F-4D97-AF65-F5344CB8AC3E}">
        <p14:creationId xmlns:p14="http://schemas.microsoft.com/office/powerpoint/2010/main" val="19384374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1974" name="Picture 6" descr="pic"/>
          <p:cNvPicPr>
            <a:picLocks noGrp="1" noChangeAspect="1" noChangeArrowheads="1"/>
          </p:cNvPicPr>
          <p:nvPr>
            <p:ph sz="quarter" idx="3"/>
          </p:nvPr>
        </p:nvPicPr>
        <p:blipFill>
          <a:blip r:embed="rId2" cstate="print"/>
          <a:srcRect/>
          <a:stretch>
            <a:fillRect/>
          </a:stretch>
        </p:blipFill>
        <p:spPr>
          <a:xfrm>
            <a:off x="0" y="0"/>
            <a:ext cx="3711710" cy="5146000"/>
          </a:xfrm>
          <a:prstGeom prst="rect">
            <a:avLst/>
          </a:prstGeom>
          <a:ln>
            <a:noFill/>
          </a:ln>
          <a:effectLst>
            <a:outerShdw blurRad="292100" dist="139700" dir="2700000" algn="tl" rotWithShape="0">
              <a:srgbClr val="333333">
                <a:alpha val="65000"/>
              </a:srgbClr>
            </a:outerShdw>
          </a:effectLst>
        </p:spPr>
      </p:pic>
      <p:sp>
        <p:nvSpPr>
          <p:cNvPr id="1491975" name="Rectangle 7"/>
          <p:cNvSpPr>
            <a:spLocks noChangeArrowheads="1"/>
          </p:cNvSpPr>
          <p:nvPr/>
        </p:nvSpPr>
        <p:spPr bwMode="auto">
          <a:xfrm>
            <a:off x="326173" y="4616026"/>
            <a:ext cx="3236784" cy="400110"/>
          </a:xfrm>
          <a:prstGeom prst="rect">
            <a:avLst/>
          </a:prstGeom>
          <a:noFill/>
          <a:ln w="31750" algn="ctr">
            <a:noFill/>
            <a:miter lim="800000"/>
            <a:headEnd/>
            <a:tailEnd/>
          </a:ln>
          <a:effectLst/>
        </p:spPr>
        <p:txBody>
          <a:bodyPr wrap="none" anchor="ctr">
            <a:spAutoFit/>
          </a:bodyPr>
          <a:lstStyle/>
          <a:p>
            <a:pPr algn="ctr"/>
            <a:r>
              <a:rPr lang="en-US" sz="2000" dirty="0">
                <a:solidFill>
                  <a:srgbClr val="FFFF00"/>
                </a:solidFill>
              </a:rPr>
              <a:t>First Line (Paris to Lille), 1794</a:t>
            </a:r>
          </a:p>
        </p:txBody>
      </p:sp>
      <p:pic>
        <p:nvPicPr>
          <p:cNvPr id="1491972" name="Picture 4" descr="pic"/>
          <p:cNvPicPr>
            <a:picLocks noGrp="1" noChangeAspect="1" noChangeArrowheads="1"/>
          </p:cNvPicPr>
          <p:nvPr>
            <p:ph sz="quarter" idx="2"/>
          </p:nvPr>
        </p:nvPicPr>
        <p:blipFill>
          <a:blip r:embed="rId3" cstate="print">
            <a:duotone>
              <a:schemeClr val="accent5">
                <a:shade val="45000"/>
                <a:satMod val="135000"/>
              </a:schemeClr>
              <a:prstClr val="white"/>
            </a:duotone>
          </a:blip>
          <a:srcRect/>
          <a:stretch>
            <a:fillRect/>
          </a:stretch>
        </p:blipFill>
        <p:spPr>
          <a:xfrm>
            <a:off x="3280953" y="35772"/>
            <a:ext cx="5863047" cy="3613082"/>
          </a:xfrm>
          <a:prstGeom prst="rect">
            <a:avLst/>
          </a:prstGeom>
          <a:ln>
            <a:noFill/>
          </a:ln>
          <a:effectLst>
            <a:outerShdw blurRad="292100" dist="139700" dir="2700000" algn="tl" rotWithShape="0">
              <a:srgbClr val="333333">
                <a:alpha val="65000"/>
              </a:srgbClr>
            </a:outerShdw>
          </a:effectLst>
        </p:spPr>
      </p:pic>
      <p:sp>
        <p:nvSpPr>
          <p:cNvPr id="1491970" name="Rectangle 2"/>
          <p:cNvSpPr>
            <a:spLocks noGrp="1" noChangeArrowheads="1"/>
          </p:cNvSpPr>
          <p:nvPr>
            <p:ph type="title"/>
          </p:nvPr>
        </p:nvSpPr>
        <p:spPr>
          <a:xfrm>
            <a:off x="831781" y="3648854"/>
            <a:ext cx="7723992" cy="857250"/>
          </a:xfrm>
          <a:solidFill>
            <a:schemeClr val="tx1">
              <a:alpha val="59000"/>
            </a:schemeClr>
          </a:solidFill>
        </p:spPr>
        <p:txBody>
          <a:bodyPr/>
          <a:lstStyle/>
          <a:p>
            <a:r>
              <a:rPr lang="en-US" dirty="0" err="1">
                <a:solidFill>
                  <a:schemeClr val="accent1">
                    <a:lumMod val="20000"/>
                    <a:lumOff val="80000"/>
                  </a:schemeClr>
                </a:solidFill>
              </a:rPr>
              <a:t>Chappe’s</a:t>
            </a:r>
            <a:r>
              <a:rPr lang="en-US" dirty="0">
                <a:solidFill>
                  <a:schemeClr val="accent1">
                    <a:lumMod val="20000"/>
                    <a:lumOff val="80000"/>
                  </a:schemeClr>
                </a:solidFill>
              </a:rPr>
              <a:t> Semaphore Network</a:t>
            </a:r>
          </a:p>
        </p:txBody>
      </p:sp>
    </p:spTree>
    <p:extLst>
      <p:ext uri="{BB962C8B-B14F-4D97-AF65-F5344CB8AC3E}">
        <p14:creationId xmlns:p14="http://schemas.microsoft.com/office/powerpoint/2010/main" val="404816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91972"/>
                                        </p:tgtEl>
                                        <p:attrNameLst>
                                          <p:attrName>style.visibility</p:attrName>
                                        </p:attrNameLst>
                                      </p:cBhvr>
                                      <p:to>
                                        <p:strVal val="visible"/>
                                      </p:to>
                                    </p:set>
                                    <p:animEffect transition="in" filter="box(in)">
                                      <p:cBhvr>
                                        <p:cTn id="7" dur="500"/>
                                        <p:tgtEl>
                                          <p:spTgt spid="1491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pPr marL="0" indent="0">
              <a:buNone/>
            </a:pPr>
            <a:r>
              <a:rPr lang="en-US" dirty="0" smtClean="0"/>
              <a:t>PS3 Benchmarking</a:t>
            </a:r>
          </a:p>
          <a:p>
            <a:pPr marL="0" indent="0">
              <a:buNone/>
            </a:pPr>
            <a:r>
              <a:rPr lang="en-US" dirty="0" smtClean="0"/>
              <a:t>Networking</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a:t>
            </a:fld>
            <a:endParaRPr lang="en-US"/>
          </a:p>
        </p:txBody>
      </p:sp>
    </p:spTree>
    <p:extLst>
      <p:ext uri="{BB962C8B-B14F-4D97-AF65-F5344CB8AC3E}">
        <p14:creationId xmlns:p14="http://schemas.microsoft.com/office/powerpoint/2010/main" val="2378983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19</a:t>
            </a:fld>
            <a:endParaRPr lang="en-US"/>
          </a:p>
        </p:txBody>
      </p:sp>
      <p:sp>
        <p:nvSpPr>
          <p:cNvPr id="3" name="Rectangle 5"/>
          <p:cNvSpPr>
            <a:spLocks noChangeArrowheads="1"/>
          </p:cNvSpPr>
          <p:nvPr/>
        </p:nvSpPr>
        <p:spPr bwMode="auto">
          <a:xfrm>
            <a:off x="3399052" y="4059378"/>
            <a:ext cx="4929992" cy="707886"/>
          </a:xfrm>
          <a:prstGeom prst="rect">
            <a:avLst/>
          </a:prstGeom>
          <a:noFill/>
          <a:ln w="31750" algn="ctr">
            <a:noFill/>
            <a:miter lim="800000"/>
            <a:headEnd/>
            <a:tailEnd/>
          </a:ln>
          <a:effectLst/>
        </p:spPr>
        <p:txBody>
          <a:bodyPr wrap="square" anchor="ctr">
            <a:spAutoFit/>
          </a:bodyPr>
          <a:lstStyle/>
          <a:p>
            <a:pPr algn="r"/>
            <a:r>
              <a:rPr lang="en-US" sz="2000" i="1" dirty="0"/>
              <a:t>Mobile Semaphore Telegraph</a:t>
            </a:r>
            <a:r>
              <a:rPr lang="en-US" sz="2000" dirty="0"/>
              <a:t> </a:t>
            </a:r>
            <a:br>
              <a:rPr lang="en-US" sz="2000" dirty="0"/>
            </a:br>
            <a:r>
              <a:rPr lang="en-US" sz="2000" dirty="0"/>
              <a:t>Used in the Crimean War 1853-1856 </a:t>
            </a:r>
          </a:p>
        </p:txBody>
      </p:sp>
      <p:pic>
        <p:nvPicPr>
          <p:cNvPr id="4" name="Picture 3" descr="pic"/>
          <p:cNvPicPr>
            <a:picLocks noChangeAspect="1" noChangeArrowheads="1"/>
          </p:cNvPicPr>
          <p:nvPr/>
        </p:nvPicPr>
        <p:blipFill>
          <a:blip r:embed="rId2" cstate="print"/>
          <a:srcRect/>
          <a:stretch>
            <a:fillRect/>
          </a:stretch>
        </p:blipFill>
        <p:spPr>
          <a:xfrm>
            <a:off x="983827" y="217583"/>
            <a:ext cx="5190550" cy="39684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0720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lstStyle/>
          <a:p>
            <a:r>
              <a:rPr lang="en-US"/>
              <a:t>Measuring Networks</a:t>
            </a:r>
          </a:p>
        </p:txBody>
      </p:sp>
      <p:sp>
        <p:nvSpPr>
          <p:cNvPr id="1492995" name="Rectangle 3"/>
          <p:cNvSpPr>
            <a:spLocks noGrp="1" noChangeArrowheads="1"/>
          </p:cNvSpPr>
          <p:nvPr>
            <p:ph type="body" idx="1"/>
          </p:nvPr>
        </p:nvSpPr>
        <p:spPr>
          <a:xfrm>
            <a:off x="304800" y="1028700"/>
            <a:ext cx="8839200" cy="3657600"/>
          </a:xfrm>
        </p:spPr>
        <p:txBody>
          <a:bodyPr>
            <a:normAutofit fontScale="92500" lnSpcReduction="10000"/>
          </a:bodyPr>
          <a:lstStyle/>
          <a:p>
            <a:pPr>
              <a:buNone/>
            </a:pPr>
            <a:r>
              <a:rPr lang="en-US" b="1" dirty="0"/>
              <a:t>Latency</a:t>
            </a:r>
            <a:endParaRPr lang="en-US" dirty="0"/>
          </a:p>
          <a:p>
            <a:pPr>
              <a:buFontTx/>
              <a:buNone/>
            </a:pPr>
            <a:r>
              <a:rPr lang="en-US" dirty="0"/>
              <a:t>	Time from sending a bit until it arrives </a:t>
            </a:r>
          </a:p>
          <a:p>
            <a:pPr>
              <a:buFontTx/>
              <a:buNone/>
            </a:pPr>
            <a:r>
              <a:rPr lang="en-US" dirty="0"/>
              <a:t>	</a:t>
            </a:r>
            <a:r>
              <a:rPr lang="en-US" i="1" dirty="0"/>
              <a:t>seconds</a:t>
            </a:r>
            <a:r>
              <a:rPr lang="en-US" dirty="0"/>
              <a:t> (or </a:t>
            </a:r>
            <a:r>
              <a:rPr lang="en-US" i="1" dirty="0"/>
              <a:t>seconds per geographic distance</a:t>
            </a:r>
            <a:r>
              <a:rPr lang="en-US" dirty="0"/>
              <a:t>)</a:t>
            </a:r>
          </a:p>
          <a:p>
            <a:endParaRPr lang="en-US" b="1" dirty="0"/>
          </a:p>
          <a:p>
            <a:pPr>
              <a:buNone/>
            </a:pPr>
            <a:r>
              <a:rPr lang="en-US" b="1" dirty="0" smtClean="0"/>
              <a:t>Bandwidth</a:t>
            </a:r>
            <a:r>
              <a:rPr lang="en-US" dirty="0" smtClean="0"/>
              <a:t> </a:t>
            </a:r>
            <a:endParaRPr lang="en-US" dirty="0"/>
          </a:p>
          <a:p>
            <a:pPr>
              <a:buFontTx/>
              <a:buNone/>
            </a:pPr>
            <a:r>
              <a:rPr lang="en-US" dirty="0" smtClean="0"/>
              <a:t>	Rate at which can </a:t>
            </a:r>
            <a:r>
              <a:rPr lang="en-US" dirty="0"/>
              <a:t>you </a:t>
            </a:r>
            <a:r>
              <a:rPr lang="en-US" dirty="0" smtClean="0"/>
              <a:t>transmit</a:t>
            </a:r>
            <a:endParaRPr lang="en-US" dirty="0"/>
          </a:p>
          <a:p>
            <a:pPr>
              <a:buFontTx/>
              <a:buNone/>
            </a:pPr>
            <a:r>
              <a:rPr lang="en-US" dirty="0"/>
              <a:t>	</a:t>
            </a:r>
            <a:r>
              <a:rPr lang="en-US" i="1" dirty="0"/>
              <a:t>bits per second</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20</a:t>
            </a:fld>
            <a:endParaRPr lang="en-US"/>
          </a:p>
        </p:txBody>
      </p:sp>
    </p:spTree>
    <p:extLst>
      <p:ext uri="{BB962C8B-B14F-4D97-AF65-F5344CB8AC3E}">
        <p14:creationId xmlns:p14="http://schemas.microsoft.com/office/powerpoint/2010/main" val="25804152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lstStyle/>
          <a:p>
            <a:r>
              <a:rPr lang="en-US"/>
              <a:t>Measuring Networks</a:t>
            </a:r>
          </a:p>
        </p:txBody>
      </p:sp>
      <p:sp>
        <p:nvSpPr>
          <p:cNvPr id="1492995" name="Rectangle 3"/>
          <p:cNvSpPr>
            <a:spLocks noGrp="1" noChangeArrowheads="1"/>
          </p:cNvSpPr>
          <p:nvPr>
            <p:ph type="body" idx="1"/>
          </p:nvPr>
        </p:nvSpPr>
        <p:spPr>
          <a:xfrm>
            <a:off x="304800" y="1028700"/>
            <a:ext cx="8839200" cy="3657600"/>
          </a:xfrm>
        </p:spPr>
        <p:txBody>
          <a:bodyPr>
            <a:normAutofit/>
          </a:bodyPr>
          <a:lstStyle/>
          <a:p>
            <a:pPr>
              <a:buNone/>
            </a:pPr>
            <a:r>
              <a:rPr lang="en-US" b="1" dirty="0"/>
              <a:t>Latency</a:t>
            </a:r>
            <a:endParaRPr lang="en-US" dirty="0"/>
          </a:p>
          <a:p>
            <a:pPr>
              <a:buFontTx/>
              <a:buNone/>
            </a:pPr>
            <a:r>
              <a:rPr lang="en-US" dirty="0"/>
              <a:t>	</a:t>
            </a:r>
            <a:endParaRPr lang="en-US" dirty="0" smtClean="0"/>
          </a:p>
          <a:p>
            <a:pPr>
              <a:buFontTx/>
              <a:buNone/>
            </a:pPr>
            <a:endParaRPr lang="en-US" b="1" dirty="0"/>
          </a:p>
          <a:p>
            <a:pPr>
              <a:buNone/>
            </a:pPr>
            <a:r>
              <a:rPr lang="en-US" b="1" dirty="0" smtClean="0"/>
              <a:t>Bandwidth</a:t>
            </a:r>
            <a:r>
              <a:rPr lang="en-US" dirty="0" smtClean="0"/>
              <a:t> </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21</a:t>
            </a:fld>
            <a:endParaRPr lang="en-US"/>
          </a:p>
        </p:txBody>
      </p:sp>
      <p:pic>
        <p:nvPicPr>
          <p:cNvPr id="5" name="Picture 4" descr="Screen Shot 2014-03-06 at 6.40.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175" y="1303304"/>
            <a:ext cx="6254064" cy="304295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5580982" y="4501634"/>
            <a:ext cx="1338828" cy="369332"/>
          </a:xfrm>
          <a:prstGeom prst="rect">
            <a:avLst/>
          </a:prstGeom>
          <a:noFill/>
        </p:spPr>
        <p:txBody>
          <a:bodyPr wrap="none" rtlCol="0">
            <a:spAutoFit/>
          </a:bodyPr>
          <a:lstStyle/>
          <a:p>
            <a:r>
              <a:rPr lang="en-US" dirty="0" smtClean="0"/>
              <a:t>milliseconds</a:t>
            </a:r>
            <a:endParaRPr lang="en-US" dirty="0"/>
          </a:p>
        </p:txBody>
      </p:sp>
      <p:sp>
        <p:nvSpPr>
          <p:cNvPr id="7" name="TextBox 6"/>
          <p:cNvSpPr txBox="1"/>
          <p:nvPr/>
        </p:nvSpPr>
        <p:spPr>
          <a:xfrm>
            <a:off x="4403144" y="4501634"/>
            <a:ext cx="941972" cy="369332"/>
          </a:xfrm>
          <a:prstGeom prst="rect">
            <a:avLst/>
          </a:prstGeom>
          <a:noFill/>
        </p:spPr>
        <p:txBody>
          <a:bodyPr wrap="none" rtlCol="0">
            <a:spAutoFit/>
          </a:bodyPr>
          <a:lstStyle/>
          <a:p>
            <a:r>
              <a:rPr lang="en-US" dirty="0" smtClean="0"/>
              <a:t>seconds</a:t>
            </a:r>
            <a:endParaRPr lang="en-US" dirty="0"/>
          </a:p>
        </p:txBody>
      </p:sp>
    </p:spTree>
    <p:extLst>
      <p:ext uri="{BB962C8B-B14F-4D97-AF65-F5344CB8AC3E}">
        <p14:creationId xmlns:p14="http://schemas.microsoft.com/office/powerpoint/2010/main" val="11591311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lstStyle/>
          <a:p>
            <a:r>
              <a:rPr lang="en-US"/>
              <a:t>Measuring Networks</a:t>
            </a:r>
          </a:p>
        </p:txBody>
      </p:sp>
      <p:sp>
        <p:nvSpPr>
          <p:cNvPr id="1492995" name="Rectangle 3"/>
          <p:cNvSpPr>
            <a:spLocks noGrp="1" noChangeArrowheads="1"/>
          </p:cNvSpPr>
          <p:nvPr>
            <p:ph type="body" idx="1"/>
          </p:nvPr>
        </p:nvSpPr>
        <p:spPr>
          <a:xfrm>
            <a:off x="304800" y="1028700"/>
            <a:ext cx="8839200" cy="3657600"/>
          </a:xfrm>
        </p:spPr>
        <p:txBody>
          <a:bodyPr>
            <a:normAutofit/>
          </a:bodyPr>
          <a:lstStyle/>
          <a:p>
            <a:pPr>
              <a:buNone/>
            </a:pPr>
            <a:r>
              <a:rPr lang="en-US" b="1" dirty="0"/>
              <a:t>Latency</a:t>
            </a:r>
            <a:endParaRPr lang="en-US" dirty="0"/>
          </a:p>
          <a:p>
            <a:pPr>
              <a:buFontTx/>
              <a:buNone/>
            </a:pPr>
            <a:r>
              <a:rPr lang="en-US" dirty="0"/>
              <a:t>	</a:t>
            </a:r>
            <a:endParaRPr lang="en-US" dirty="0" smtClean="0"/>
          </a:p>
          <a:p>
            <a:pPr>
              <a:buFontTx/>
              <a:buNone/>
            </a:pPr>
            <a:endParaRPr lang="en-US" b="1" dirty="0"/>
          </a:p>
          <a:p>
            <a:pPr>
              <a:buNone/>
            </a:pPr>
            <a:r>
              <a:rPr lang="en-US" b="1" dirty="0" smtClean="0"/>
              <a:t>Bandwidth</a:t>
            </a:r>
            <a:r>
              <a:rPr lang="en-US" dirty="0" smtClean="0"/>
              <a:t> </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22</a:t>
            </a:fld>
            <a:endParaRPr lang="en-US"/>
          </a:p>
        </p:txBody>
      </p:sp>
      <p:pic>
        <p:nvPicPr>
          <p:cNvPr id="5" name="Picture 4" descr="Screen Shot 2014-03-06 at 6.40.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175" y="1303304"/>
            <a:ext cx="6254064" cy="304295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5580982" y="4501634"/>
            <a:ext cx="1338828" cy="369332"/>
          </a:xfrm>
          <a:prstGeom prst="rect">
            <a:avLst/>
          </a:prstGeom>
          <a:noFill/>
        </p:spPr>
        <p:txBody>
          <a:bodyPr wrap="none" rtlCol="0">
            <a:spAutoFit/>
          </a:bodyPr>
          <a:lstStyle/>
          <a:p>
            <a:r>
              <a:rPr lang="en-US" dirty="0" smtClean="0"/>
              <a:t>milliseconds</a:t>
            </a:r>
            <a:endParaRPr lang="en-US" dirty="0"/>
          </a:p>
        </p:txBody>
      </p:sp>
      <p:sp>
        <p:nvSpPr>
          <p:cNvPr id="7" name="TextBox 6"/>
          <p:cNvSpPr txBox="1"/>
          <p:nvPr/>
        </p:nvSpPr>
        <p:spPr>
          <a:xfrm>
            <a:off x="4403144" y="4501634"/>
            <a:ext cx="941972" cy="369332"/>
          </a:xfrm>
          <a:prstGeom prst="rect">
            <a:avLst/>
          </a:prstGeom>
          <a:noFill/>
        </p:spPr>
        <p:txBody>
          <a:bodyPr wrap="none" rtlCol="0">
            <a:spAutoFit/>
          </a:bodyPr>
          <a:lstStyle/>
          <a:p>
            <a:r>
              <a:rPr lang="en-US" dirty="0" smtClean="0"/>
              <a:t>seconds</a:t>
            </a:r>
            <a:endParaRPr lang="en-US" dirty="0"/>
          </a:p>
        </p:txBody>
      </p:sp>
      <p:sp>
        <p:nvSpPr>
          <p:cNvPr id="3" name="TextBox 2"/>
          <p:cNvSpPr txBox="1"/>
          <p:nvPr/>
        </p:nvSpPr>
        <p:spPr>
          <a:xfrm>
            <a:off x="599241" y="3485284"/>
            <a:ext cx="2955331" cy="646331"/>
          </a:xfrm>
          <a:prstGeom prst="rect">
            <a:avLst/>
          </a:prstGeom>
          <a:solidFill>
            <a:schemeClr val="accent3">
              <a:lumMod val="20000"/>
              <a:lumOff val="80000"/>
            </a:schemeClr>
          </a:solidFill>
        </p:spPr>
        <p:txBody>
          <a:bodyPr wrap="none" rtlCol="0">
            <a:spAutoFit/>
          </a:bodyPr>
          <a:lstStyle/>
          <a:p>
            <a:r>
              <a:rPr lang="en-US" dirty="0" smtClean="0"/>
              <a:t>Total bytes: 280MB / 46.46s</a:t>
            </a:r>
          </a:p>
          <a:p>
            <a:r>
              <a:rPr lang="en-US" dirty="0" smtClean="0"/>
              <a:t>Bandwidth: </a:t>
            </a:r>
            <a:r>
              <a:rPr lang="en-US" dirty="0" smtClean="0">
                <a:latin typeface="Cambria"/>
                <a:cs typeface="Cambria"/>
              </a:rPr>
              <a:t>~</a:t>
            </a:r>
            <a:r>
              <a:rPr lang="en-US" dirty="0" smtClean="0"/>
              <a:t> 6.0 MB/second</a:t>
            </a:r>
            <a:endParaRPr lang="en-US" dirty="0"/>
          </a:p>
        </p:txBody>
      </p:sp>
      <p:sp>
        <p:nvSpPr>
          <p:cNvPr id="9" name="TextBox 8"/>
          <p:cNvSpPr txBox="1"/>
          <p:nvPr/>
        </p:nvSpPr>
        <p:spPr>
          <a:xfrm>
            <a:off x="599241" y="1721595"/>
            <a:ext cx="2083060" cy="369332"/>
          </a:xfrm>
          <a:prstGeom prst="rect">
            <a:avLst/>
          </a:prstGeom>
          <a:solidFill>
            <a:schemeClr val="accent3">
              <a:lumMod val="20000"/>
              <a:lumOff val="80000"/>
            </a:schemeClr>
          </a:solidFill>
        </p:spPr>
        <p:txBody>
          <a:bodyPr wrap="none" rtlCol="0">
            <a:spAutoFit/>
          </a:bodyPr>
          <a:lstStyle/>
          <a:p>
            <a:r>
              <a:rPr lang="en-US" dirty="0" smtClean="0"/>
              <a:t>Best: 6.8ms/request</a:t>
            </a:r>
            <a:endParaRPr lang="en-US" dirty="0"/>
          </a:p>
        </p:txBody>
      </p:sp>
    </p:spTree>
    <p:extLst>
      <p:ext uri="{BB962C8B-B14F-4D97-AF65-F5344CB8AC3E}">
        <p14:creationId xmlns:p14="http://schemas.microsoft.com/office/powerpoint/2010/main" val="55042175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9" name="Rectangle 3"/>
          <p:cNvSpPr>
            <a:spLocks noGrp="1" noChangeArrowheads="1"/>
          </p:cNvSpPr>
          <p:nvPr>
            <p:ph idx="1"/>
          </p:nvPr>
        </p:nvSpPr>
        <p:spPr>
          <a:xfrm>
            <a:off x="309958" y="286804"/>
            <a:ext cx="4743335" cy="4077514"/>
          </a:xfrm>
        </p:spPr>
        <p:txBody>
          <a:bodyPr>
            <a:normAutofit fontScale="92500" lnSpcReduction="10000"/>
          </a:bodyPr>
          <a:lstStyle/>
          <a:p>
            <a:pPr marL="0" indent="0">
              <a:lnSpc>
                <a:spcPct val="80000"/>
              </a:lnSpc>
              <a:buNone/>
            </a:pPr>
            <a:r>
              <a:rPr lang="en-US" b="1" dirty="0" smtClean="0"/>
              <a:t>Latency</a:t>
            </a:r>
            <a:r>
              <a:rPr lang="en-US" b="1" dirty="0"/>
              <a:t>:</a:t>
            </a:r>
            <a:r>
              <a:rPr lang="en-US" dirty="0"/>
              <a:t> 13 minutes </a:t>
            </a:r>
            <a:endParaRPr lang="en-US" dirty="0" smtClean="0"/>
          </a:p>
          <a:p>
            <a:pPr marL="0" indent="0">
              <a:lnSpc>
                <a:spcPct val="80000"/>
              </a:lnSpc>
              <a:buNone/>
            </a:pPr>
            <a:r>
              <a:rPr lang="en-US" dirty="0"/>
              <a:t>	</a:t>
            </a:r>
            <a:r>
              <a:rPr lang="en-US" dirty="0" smtClean="0"/>
              <a:t>(</a:t>
            </a:r>
            <a:r>
              <a:rPr lang="en-US" dirty="0"/>
              <a:t>1.6s per mile</a:t>
            </a:r>
            <a:r>
              <a:rPr lang="en-US" dirty="0" smtClean="0"/>
              <a:t>)</a:t>
            </a:r>
          </a:p>
          <a:p>
            <a:pPr marL="0" indent="0">
              <a:lnSpc>
                <a:spcPct val="80000"/>
              </a:lnSpc>
              <a:buNone/>
            </a:pPr>
            <a:r>
              <a:rPr lang="en-US" dirty="0"/>
              <a:t>	</a:t>
            </a:r>
            <a:r>
              <a:rPr lang="en-US" dirty="0" smtClean="0"/>
              <a:t>Virginia to California: </a:t>
            </a:r>
          </a:p>
          <a:p>
            <a:pPr marL="0" indent="0">
              <a:lnSpc>
                <a:spcPct val="80000"/>
              </a:lnSpc>
              <a:buNone/>
            </a:pPr>
            <a:r>
              <a:rPr lang="en-US" dirty="0">
                <a:latin typeface="Cambria"/>
                <a:cs typeface="Cambria"/>
              </a:rPr>
              <a:t>	</a:t>
            </a:r>
            <a:r>
              <a:rPr lang="en-US" dirty="0" smtClean="0">
                <a:latin typeface="Cambria"/>
                <a:cs typeface="Cambria"/>
              </a:rPr>
              <a:t>	~</a:t>
            </a:r>
            <a:r>
              <a:rPr lang="en-US" dirty="0" smtClean="0"/>
              <a:t>1 hour </a:t>
            </a:r>
            <a:endParaRPr lang="en-US" dirty="0" smtClean="0"/>
          </a:p>
          <a:p>
            <a:pPr marL="0" indent="0">
              <a:lnSpc>
                <a:spcPct val="80000"/>
              </a:lnSpc>
              <a:buNone/>
            </a:pPr>
            <a:endParaRPr lang="en-US" dirty="0" smtClean="0"/>
          </a:p>
          <a:p>
            <a:pPr marL="0" indent="0">
              <a:lnSpc>
                <a:spcPct val="80000"/>
              </a:lnSpc>
              <a:buNone/>
            </a:pPr>
            <a:r>
              <a:rPr lang="en-US" b="1" dirty="0" smtClean="0"/>
              <a:t>Bandwidth:</a:t>
            </a:r>
            <a:r>
              <a:rPr lang="en-US" dirty="0" smtClean="0"/>
              <a:t> 2 symbols per minute </a:t>
            </a:r>
          </a:p>
          <a:p>
            <a:pPr marL="0" indent="0">
              <a:lnSpc>
                <a:spcPct val="80000"/>
              </a:lnSpc>
              <a:buNone/>
            </a:pPr>
            <a:r>
              <a:rPr lang="en-US" dirty="0" smtClean="0"/>
              <a:t>	(98 symbols: </a:t>
            </a:r>
            <a:r>
              <a:rPr lang="en-US" dirty="0" smtClean="0">
                <a:latin typeface="Cambria"/>
                <a:cs typeface="Cambria"/>
              </a:rPr>
              <a:t>~</a:t>
            </a:r>
            <a:r>
              <a:rPr lang="en-US" dirty="0" smtClean="0"/>
              <a:t>13 bits/min)</a:t>
            </a:r>
          </a:p>
          <a:p>
            <a:pPr marL="0" indent="0">
              <a:lnSpc>
                <a:spcPct val="80000"/>
              </a:lnSpc>
              <a:buNone/>
            </a:pPr>
            <a:r>
              <a:rPr lang="en-US" dirty="0"/>
              <a:t>	</a:t>
            </a:r>
            <a:r>
              <a:rPr lang="en-US" dirty="0" smtClean="0"/>
              <a:t>Get </a:t>
            </a:r>
            <a:r>
              <a:rPr lang="en-US" dirty="0">
                <a:hlinkClick r:id="rId2"/>
              </a:rPr>
              <a:t>http://rust-</a:t>
            </a:r>
            <a:r>
              <a:rPr lang="en-US" dirty="0" smtClean="0">
                <a:hlinkClick r:id="rId2"/>
              </a:rPr>
              <a:t>class.org</a:t>
            </a:r>
            <a:r>
              <a:rPr lang="en-US" dirty="0" smtClean="0"/>
              <a:t>:</a:t>
            </a:r>
          </a:p>
          <a:p>
            <a:pPr marL="0" indent="0">
              <a:lnSpc>
                <a:spcPct val="80000"/>
              </a:lnSpc>
              <a:buNone/>
            </a:pPr>
            <a:r>
              <a:rPr lang="en-US" b="1" dirty="0"/>
              <a:t>	</a:t>
            </a:r>
            <a:r>
              <a:rPr lang="en-US" b="1" dirty="0" smtClean="0"/>
              <a:t>18 days</a:t>
            </a:r>
            <a:endParaRPr lang="en-US" sz="2400"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23</a:t>
            </a:fld>
            <a:endParaRPr lang="en-US" dirty="0"/>
          </a:p>
        </p:txBody>
      </p:sp>
      <p:sp>
        <p:nvSpPr>
          <p:cNvPr id="5" name="Rectangle 4"/>
          <p:cNvSpPr/>
          <p:nvPr/>
        </p:nvSpPr>
        <p:spPr>
          <a:xfrm>
            <a:off x="5750915" y="3224607"/>
            <a:ext cx="2757007" cy="595548"/>
          </a:xfrm>
          <a:prstGeom prst="rect">
            <a:avLst/>
          </a:prstGeom>
        </p:spPr>
        <p:txBody>
          <a:bodyPr wrap="square">
            <a:spAutoFit/>
          </a:bodyPr>
          <a:lstStyle/>
          <a:p>
            <a:pPr algn="ctr">
              <a:lnSpc>
                <a:spcPct val="90000"/>
              </a:lnSpc>
            </a:pPr>
            <a:r>
              <a:rPr lang="en-US" b="1" dirty="0"/>
              <a:t>Napoleon’s </a:t>
            </a:r>
            <a:r>
              <a:rPr lang="en-US" b="1" dirty="0" smtClean="0"/>
              <a:t>Network</a:t>
            </a:r>
          </a:p>
          <a:p>
            <a:pPr algn="ctr">
              <a:lnSpc>
                <a:spcPct val="90000"/>
              </a:lnSpc>
            </a:pPr>
            <a:r>
              <a:rPr lang="en-US" b="1" dirty="0" smtClean="0"/>
              <a:t>Paris </a:t>
            </a:r>
            <a:r>
              <a:rPr lang="en-US" b="1" dirty="0"/>
              <a:t>to Toulon, 475 miles</a:t>
            </a:r>
            <a:endParaRPr lang="en-US" b="1" dirty="0"/>
          </a:p>
        </p:txBody>
      </p:sp>
      <p:pic>
        <p:nvPicPr>
          <p:cNvPr id="8" name="Picture 4" descr="pic"/>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a:xfrm>
            <a:off x="4636847" y="478647"/>
            <a:ext cx="4223744" cy="26028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4407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94019">
                                            <p:txEl>
                                              <p:pRg st="0" end="0"/>
                                            </p:txEl>
                                          </p:spTgt>
                                        </p:tgtEl>
                                        <p:attrNameLst>
                                          <p:attrName>style.visibility</p:attrName>
                                        </p:attrNameLst>
                                      </p:cBhvr>
                                      <p:to>
                                        <p:strVal val="visible"/>
                                      </p:to>
                                    </p:set>
                                    <p:animEffect transition="in" filter="slide(fromBottom)">
                                      <p:cBhvr>
                                        <p:cTn id="7" dur="500"/>
                                        <p:tgtEl>
                                          <p:spTgt spid="14940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94019">
                                            <p:txEl>
                                              <p:pRg st="1" end="1"/>
                                            </p:txEl>
                                          </p:spTgt>
                                        </p:tgtEl>
                                        <p:attrNameLst>
                                          <p:attrName>style.visibility</p:attrName>
                                        </p:attrNameLst>
                                      </p:cBhvr>
                                      <p:to>
                                        <p:strVal val="visible"/>
                                      </p:to>
                                    </p:set>
                                    <p:animEffect transition="in" filter="slide(fromBottom)">
                                      <p:cBhvr>
                                        <p:cTn id="12" dur="500"/>
                                        <p:tgtEl>
                                          <p:spTgt spid="14940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494019">
                                            <p:txEl>
                                              <p:pRg st="2" end="2"/>
                                            </p:txEl>
                                          </p:spTgt>
                                        </p:tgtEl>
                                        <p:attrNameLst>
                                          <p:attrName>style.visibility</p:attrName>
                                        </p:attrNameLst>
                                      </p:cBhvr>
                                      <p:to>
                                        <p:strVal val="visible"/>
                                      </p:to>
                                    </p:set>
                                    <p:animEffect transition="in" filter="slide(fromBottom)">
                                      <p:cBhvr>
                                        <p:cTn id="17" dur="500"/>
                                        <p:tgtEl>
                                          <p:spTgt spid="14940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494019">
                                            <p:txEl>
                                              <p:pRg st="3" end="3"/>
                                            </p:txEl>
                                          </p:spTgt>
                                        </p:tgtEl>
                                        <p:attrNameLst>
                                          <p:attrName>style.visibility</p:attrName>
                                        </p:attrNameLst>
                                      </p:cBhvr>
                                      <p:to>
                                        <p:strVal val="visible"/>
                                      </p:to>
                                    </p:set>
                                    <p:animEffect transition="in" filter="slide(fromBottom)">
                                      <p:cBhvr>
                                        <p:cTn id="22" dur="500"/>
                                        <p:tgtEl>
                                          <p:spTgt spid="14940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494019">
                                            <p:txEl>
                                              <p:pRg st="5" end="5"/>
                                            </p:txEl>
                                          </p:spTgt>
                                        </p:tgtEl>
                                        <p:attrNameLst>
                                          <p:attrName>style.visibility</p:attrName>
                                        </p:attrNameLst>
                                      </p:cBhvr>
                                      <p:to>
                                        <p:strVal val="visible"/>
                                      </p:to>
                                    </p:set>
                                    <p:animEffect transition="in" filter="slide(fromBottom)">
                                      <p:cBhvr>
                                        <p:cTn id="27" dur="500"/>
                                        <p:tgtEl>
                                          <p:spTgt spid="149401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494019">
                                            <p:txEl>
                                              <p:pRg st="6" end="6"/>
                                            </p:txEl>
                                          </p:spTgt>
                                        </p:tgtEl>
                                        <p:attrNameLst>
                                          <p:attrName>style.visibility</p:attrName>
                                        </p:attrNameLst>
                                      </p:cBhvr>
                                      <p:to>
                                        <p:strVal val="visible"/>
                                      </p:to>
                                    </p:set>
                                    <p:animEffect transition="in" filter="slide(fromBottom)">
                                      <p:cBhvr>
                                        <p:cTn id="32" dur="500"/>
                                        <p:tgtEl>
                                          <p:spTgt spid="149401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494019">
                                            <p:txEl>
                                              <p:pRg st="7" end="7"/>
                                            </p:txEl>
                                          </p:spTgt>
                                        </p:tgtEl>
                                        <p:attrNameLst>
                                          <p:attrName>style.visibility</p:attrName>
                                        </p:attrNameLst>
                                      </p:cBhvr>
                                      <p:to>
                                        <p:strVal val="visible"/>
                                      </p:to>
                                    </p:set>
                                    <p:animEffect transition="in" filter="slide(fromBottom)">
                                      <p:cBhvr>
                                        <p:cTn id="37" dur="500"/>
                                        <p:tgtEl>
                                          <p:spTgt spid="149401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494019">
                                            <p:txEl>
                                              <p:pRg st="8" end="8"/>
                                            </p:txEl>
                                          </p:spTgt>
                                        </p:tgtEl>
                                        <p:attrNameLst>
                                          <p:attrName>style.visibility</p:attrName>
                                        </p:attrNameLst>
                                      </p:cBhvr>
                                      <p:to>
                                        <p:strVal val="visible"/>
                                      </p:to>
                                    </p:set>
                                    <p:animEffect transition="in" filter="slide(fromBottom)">
                                      <p:cBhvr>
                                        <p:cTn id="42" dur="500"/>
                                        <p:tgtEl>
                                          <p:spTgt spid="1494019">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ox(in)">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4019" grpId="0" build="p" bldLvl="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Latency</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24</a:t>
            </a:fld>
            <a:endParaRPr lang="en-US"/>
          </a:p>
        </p:txBody>
      </p:sp>
      <p:pic>
        <p:nvPicPr>
          <p:cNvPr id="4" name="Picture 4" descr="pic"/>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a:xfrm>
            <a:off x="4463056" y="1346145"/>
            <a:ext cx="4223744" cy="26028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793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Latency</a:t>
            </a:r>
            <a:endParaRPr lang="en-US" dirty="0"/>
          </a:p>
        </p:txBody>
      </p:sp>
      <p:sp>
        <p:nvSpPr>
          <p:cNvPr id="5" name="Content Placeholder 4"/>
          <p:cNvSpPr>
            <a:spLocks noGrp="1"/>
          </p:cNvSpPr>
          <p:nvPr>
            <p:ph idx="1"/>
          </p:nvPr>
        </p:nvSpPr>
        <p:spPr/>
        <p:txBody>
          <a:bodyPr>
            <a:normAutofit/>
          </a:bodyPr>
          <a:lstStyle/>
          <a:p>
            <a:pPr marL="0" indent="0">
              <a:buNone/>
            </a:pPr>
            <a:r>
              <a:rPr lang="en-US" b="1" dirty="0" smtClean="0"/>
              <a:t>Fewer Transfers</a:t>
            </a:r>
          </a:p>
          <a:p>
            <a:pPr marL="0" indent="0">
              <a:buNone/>
            </a:pPr>
            <a:r>
              <a:rPr lang="en-US" dirty="0"/>
              <a:t>	</a:t>
            </a:r>
            <a:r>
              <a:rPr lang="en-US" dirty="0" smtClean="0"/>
              <a:t>Longer distances between transfers</a:t>
            </a:r>
          </a:p>
          <a:p>
            <a:pPr marL="0" indent="0">
              <a:buNone/>
            </a:pPr>
            <a:r>
              <a:rPr lang="en-US" dirty="0"/>
              <a:t>	</a:t>
            </a:r>
            <a:r>
              <a:rPr lang="en-US" dirty="0" smtClean="0"/>
              <a:t>Taller towers (or use wires!)</a:t>
            </a:r>
          </a:p>
          <a:p>
            <a:pPr marL="0" indent="0">
              <a:buNone/>
            </a:pPr>
            <a:r>
              <a:rPr lang="en-US" b="1" dirty="0" smtClean="0"/>
              <a:t>Faster Transfers</a:t>
            </a:r>
          </a:p>
          <a:p>
            <a:pPr marL="0" indent="0">
              <a:buNone/>
            </a:pPr>
            <a:r>
              <a:rPr lang="en-US" b="1" dirty="0" smtClean="0"/>
              <a:t>Faster Inter-Transfer Travel</a:t>
            </a:r>
          </a:p>
          <a:p>
            <a:pPr marL="0" lvl="1" indent="0">
              <a:buNone/>
            </a:pPr>
            <a:r>
              <a:rPr lang="en-US" sz="2000" dirty="0" smtClean="0"/>
              <a:t>	Electrons </a:t>
            </a:r>
            <a:r>
              <a:rPr lang="en-US" sz="2000" dirty="0"/>
              <a:t>in copper: about 1/3</a:t>
            </a:r>
            <a:r>
              <a:rPr lang="en-US" sz="2000" baseline="30000" dirty="0"/>
              <a:t>rd</a:t>
            </a:r>
            <a:r>
              <a:rPr lang="en-US" sz="2000" dirty="0"/>
              <a:t> speed of </a:t>
            </a:r>
            <a:r>
              <a:rPr lang="en-US" sz="2000" dirty="0" smtClean="0"/>
              <a:t>light</a:t>
            </a:r>
            <a:endParaRPr lang="en-US" dirty="0" smtClean="0"/>
          </a:p>
          <a:p>
            <a:pPr marL="0" indent="0">
              <a:buNone/>
            </a:pPr>
            <a:endParaRPr lang="en-US" dirty="0" smtClean="0"/>
          </a:p>
          <a:p>
            <a:pPr marL="0" indent="0">
              <a:buNone/>
            </a:pP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25</a:t>
            </a:fld>
            <a:endParaRPr lang="en-US"/>
          </a:p>
        </p:txBody>
      </p:sp>
      <p:pic>
        <p:nvPicPr>
          <p:cNvPr id="4" name="Picture 4" descr="pic"/>
          <p:cNvPicPr>
            <a:picLocks noChangeAspect="1" noChangeArrowheads="1"/>
          </p:cNvPicPr>
          <p:nvPr/>
        </p:nvPicPr>
        <p:blipFill>
          <a:blip r:embed="rId2" cstate="print">
            <a:duotone>
              <a:schemeClr val="accent5">
                <a:shade val="45000"/>
                <a:satMod val="135000"/>
              </a:schemeClr>
              <a:prstClr val="white"/>
            </a:duotone>
            <a:alphaModFix amt="50000"/>
          </a:blip>
          <a:srcRect/>
          <a:stretch>
            <a:fillRect/>
          </a:stretch>
        </p:blipFill>
        <p:spPr>
          <a:xfrm>
            <a:off x="4472000" y="1346145"/>
            <a:ext cx="4223744" cy="26028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19992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26</a:t>
            </a:fld>
            <a:endParaRPr lang="en-US"/>
          </a:p>
        </p:txBody>
      </p:sp>
      <p:pic>
        <p:nvPicPr>
          <p:cNvPr id="6" name="Picture 5" descr="Screen Shot 2014-03-06 at 7.16.13 AM.png"/>
          <p:cNvPicPr>
            <a:picLocks noChangeAspect="1"/>
          </p:cNvPicPr>
          <p:nvPr/>
        </p:nvPicPr>
        <p:blipFill rotWithShape="1">
          <a:blip r:embed="rId2">
            <a:extLst>
              <a:ext uri="{28A0092B-C50C-407E-A947-70E740481C1C}">
                <a14:useLocalDpi xmlns:a14="http://schemas.microsoft.com/office/drawing/2010/main" val="0"/>
              </a:ext>
            </a:extLst>
          </a:blip>
          <a:srcRect r="8812" b="8201"/>
          <a:stretch/>
        </p:blipFill>
        <p:spPr>
          <a:xfrm>
            <a:off x="-1" y="0"/>
            <a:ext cx="9144001" cy="3859006"/>
          </a:xfrm>
          <a:prstGeom prst="rect">
            <a:avLst/>
          </a:prstGeom>
        </p:spPr>
      </p:pic>
      <p:sp>
        <p:nvSpPr>
          <p:cNvPr id="1496066" name="Rectangle 2"/>
          <p:cNvSpPr>
            <a:spLocks noGrp="1" noChangeArrowheads="1"/>
          </p:cNvSpPr>
          <p:nvPr>
            <p:ph type="title"/>
          </p:nvPr>
        </p:nvSpPr>
        <p:spPr>
          <a:xfrm>
            <a:off x="293665" y="3444857"/>
            <a:ext cx="8229600" cy="118210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dirty="0"/>
              <a:t>How many </a:t>
            </a:r>
            <a:r>
              <a:rPr lang="en-US" dirty="0" smtClean="0"/>
              <a:t>network transfer </a:t>
            </a:r>
            <a:r>
              <a:rPr lang="en-US" dirty="0"/>
              <a:t>points between here and California?</a:t>
            </a:r>
          </a:p>
        </p:txBody>
      </p:sp>
    </p:spTree>
    <p:extLst>
      <p:ext uri="{BB962C8B-B14F-4D97-AF65-F5344CB8AC3E}">
        <p14:creationId xmlns:p14="http://schemas.microsoft.com/office/powerpoint/2010/main" val="19079351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B80A1A-7165-45C4-A01A-4D8082766133}" type="slidenum">
              <a:rPr lang="en-US" smtClean="0"/>
              <a:pPr/>
              <a:t>27</a:t>
            </a:fld>
            <a:endParaRPr lang="en-US" dirty="0"/>
          </a:p>
        </p:txBody>
      </p:sp>
      <p:sp>
        <p:nvSpPr>
          <p:cNvPr id="4" name="TextBox 3"/>
          <p:cNvSpPr txBox="1"/>
          <p:nvPr/>
        </p:nvSpPr>
        <p:spPr>
          <a:xfrm>
            <a:off x="76200" y="114307"/>
            <a:ext cx="8915400" cy="621708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rPr>
              <a:t>gash&gt; </a:t>
            </a:r>
            <a:r>
              <a:rPr lang="en-US" sz="2000" dirty="0" err="1" smtClean="0">
                <a:solidFill>
                  <a:srgbClr val="FFFF00"/>
                </a:solidFill>
              </a:rPr>
              <a:t>traceroute</a:t>
            </a:r>
            <a:r>
              <a:rPr lang="en-US" sz="2000" dirty="0" smtClean="0">
                <a:solidFill>
                  <a:srgbClr val="FFFF00"/>
                </a:solidFill>
              </a:rPr>
              <a:t> </a:t>
            </a:r>
            <a:r>
              <a:rPr lang="en-US" sz="2000" dirty="0">
                <a:solidFill>
                  <a:srgbClr val="FFFF00"/>
                </a:solidFill>
              </a:rPr>
              <a:t>-q 1 </a:t>
            </a:r>
            <a:r>
              <a:rPr lang="en-US" sz="2000" dirty="0" err="1">
                <a:solidFill>
                  <a:srgbClr val="FFFF00"/>
                </a:solidFill>
              </a:rPr>
              <a:t>www.berkeley.edu</a:t>
            </a:r>
            <a:endParaRPr lang="en-US" sz="2000" dirty="0">
              <a:solidFill>
                <a:srgbClr val="FFFF00"/>
              </a:solidFill>
            </a:endParaRPr>
          </a:p>
          <a:p>
            <a:r>
              <a:rPr lang="en-US" dirty="0" err="1" smtClean="0">
                <a:solidFill>
                  <a:srgbClr val="FFFF00"/>
                </a:solidFill>
              </a:rPr>
              <a:t>traceroute</a:t>
            </a:r>
            <a:r>
              <a:rPr lang="en-US" dirty="0" smtClean="0">
                <a:solidFill>
                  <a:srgbClr val="FFFF00"/>
                </a:solidFill>
              </a:rPr>
              <a:t> </a:t>
            </a:r>
            <a:r>
              <a:rPr lang="en-US" dirty="0">
                <a:solidFill>
                  <a:srgbClr val="FFFF00"/>
                </a:solidFill>
              </a:rPr>
              <a:t>to www.w3.berkeley.edu (169.229.216.200), 64 hops max, 52 byte packets</a:t>
            </a:r>
          </a:p>
          <a:p>
            <a:r>
              <a:rPr lang="en-US" sz="2000" dirty="0">
                <a:solidFill>
                  <a:srgbClr val="FFFF00"/>
                </a:solidFill>
              </a:rPr>
              <a:t> 1  </a:t>
            </a:r>
            <a:r>
              <a:rPr lang="en-US" sz="2000" dirty="0" err="1">
                <a:solidFill>
                  <a:srgbClr val="FFFF00"/>
                </a:solidFill>
              </a:rPr>
              <a:t>dd-wrt</a:t>
            </a:r>
            <a:r>
              <a:rPr lang="en-US" sz="2000" dirty="0">
                <a:solidFill>
                  <a:srgbClr val="FFFF00"/>
                </a:solidFill>
              </a:rPr>
              <a:t> (192.168.1.1)  9.779 </a:t>
            </a:r>
            <a:r>
              <a:rPr lang="en-US" sz="2000" dirty="0" err="1">
                <a:solidFill>
                  <a:srgbClr val="FFFF00"/>
                </a:solidFill>
              </a:rPr>
              <a:t>ms</a:t>
            </a:r>
            <a:endParaRPr lang="en-US" sz="2000" dirty="0">
              <a:solidFill>
                <a:srgbClr val="FFFF00"/>
              </a:solidFill>
            </a:endParaRPr>
          </a:p>
          <a:p>
            <a:r>
              <a:rPr lang="en-US" sz="2000" dirty="0">
                <a:solidFill>
                  <a:srgbClr val="FFFF00"/>
                </a:solidFill>
              </a:rPr>
              <a:t> 2  c-24-127-51-1.hsd1.va.comcast.net (24.127.51.1)  24.139 </a:t>
            </a:r>
            <a:r>
              <a:rPr lang="en-US" sz="2000" dirty="0" err="1">
                <a:solidFill>
                  <a:srgbClr val="FFFF00"/>
                </a:solidFill>
              </a:rPr>
              <a:t>ms</a:t>
            </a:r>
            <a:endParaRPr lang="en-US" sz="2000" dirty="0">
              <a:solidFill>
                <a:srgbClr val="FFFF00"/>
              </a:solidFill>
            </a:endParaRPr>
          </a:p>
          <a:p>
            <a:r>
              <a:rPr lang="en-US" sz="2000" dirty="0">
                <a:solidFill>
                  <a:srgbClr val="FFFF00"/>
                </a:solidFill>
              </a:rPr>
              <a:t> 3  te-2-3-ur01.charlville.va.richmond.comcast.net (68.85.226.149)  11.955 </a:t>
            </a:r>
            <a:r>
              <a:rPr lang="en-US" sz="2000" dirty="0" err="1">
                <a:solidFill>
                  <a:srgbClr val="FFFF00"/>
                </a:solidFill>
              </a:rPr>
              <a:t>ms</a:t>
            </a:r>
            <a:endParaRPr lang="en-US" sz="2000" dirty="0">
              <a:solidFill>
                <a:srgbClr val="FFFF00"/>
              </a:solidFill>
            </a:endParaRPr>
          </a:p>
          <a:p>
            <a:r>
              <a:rPr lang="en-US" sz="2000" dirty="0">
                <a:solidFill>
                  <a:srgbClr val="FFFF00"/>
                </a:solidFill>
              </a:rPr>
              <a:t> 4  xe-11-3-0-0-sur01.charlville.va.richmond.comcast.net (68.86.172.185)  10.321 </a:t>
            </a:r>
            <a:r>
              <a:rPr lang="en-US" sz="2000" dirty="0" err="1">
                <a:solidFill>
                  <a:srgbClr val="FFFF00"/>
                </a:solidFill>
              </a:rPr>
              <a:t>ms</a:t>
            </a:r>
            <a:endParaRPr lang="en-US" sz="2000" dirty="0">
              <a:solidFill>
                <a:srgbClr val="FFFF00"/>
              </a:solidFill>
            </a:endParaRPr>
          </a:p>
          <a:p>
            <a:r>
              <a:rPr lang="en-US" sz="2000" dirty="0">
                <a:solidFill>
                  <a:srgbClr val="FFFF00"/>
                </a:solidFill>
              </a:rPr>
              <a:t> 5  xe-4-1-1-0-ar02.charlvilleco.va.richmond.comcast.net (69.139.165.57)  17.717 </a:t>
            </a:r>
            <a:r>
              <a:rPr lang="en-US" sz="2000" dirty="0" err="1">
                <a:solidFill>
                  <a:srgbClr val="FFFF00"/>
                </a:solidFill>
              </a:rPr>
              <a:t>ms</a:t>
            </a:r>
            <a:endParaRPr lang="en-US" sz="2000" dirty="0">
              <a:solidFill>
                <a:srgbClr val="FFFF00"/>
              </a:solidFill>
            </a:endParaRPr>
          </a:p>
          <a:p>
            <a:r>
              <a:rPr lang="en-US" sz="2000" dirty="0">
                <a:solidFill>
                  <a:srgbClr val="FFFF00"/>
                </a:solidFill>
              </a:rPr>
              <a:t> 6  pos-0-8-0-0-cr01.charlotte.nc.ibone.comcast.net (68.86.94.29)  26.774 </a:t>
            </a:r>
            <a:r>
              <a:rPr lang="en-US" sz="2000" dirty="0" err="1">
                <a:solidFill>
                  <a:srgbClr val="FFFF00"/>
                </a:solidFill>
              </a:rPr>
              <a:t>ms</a:t>
            </a:r>
            <a:endParaRPr lang="en-US" sz="2000" dirty="0">
              <a:solidFill>
                <a:srgbClr val="FFFF00"/>
              </a:solidFill>
            </a:endParaRPr>
          </a:p>
          <a:p>
            <a:r>
              <a:rPr lang="en-US" sz="2000" dirty="0">
                <a:solidFill>
                  <a:srgbClr val="FFFF00"/>
                </a:solidFill>
              </a:rPr>
              <a:t> 7  pos-0-5-0-0-pe01.ashburn.va.ibone.comcast.net (68.86.87.14)  14.784 </a:t>
            </a:r>
            <a:r>
              <a:rPr lang="en-US" sz="2000" dirty="0" err="1">
                <a:solidFill>
                  <a:srgbClr val="FFFF00"/>
                </a:solidFill>
              </a:rPr>
              <a:t>ms</a:t>
            </a:r>
            <a:endParaRPr lang="en-US" sz="2000" dirty="0">
              <a:solidFill>
                <a:srgbClr val="FFFF00"/>
              </a:solidFill>
            </a:endParaRPr>
          </a:p>
          <a:p>
            <a:r>
              <a:rPr lang="en-US" sz="2000" dirty="0">
                <a:solidFill>
                  <a:srgbClr val="FFFF00"/>
                </a:solidFill>
              </a:rPr>
              <a:t> 8  as11164-pe01.ashburn.va.ibone.comcast.net (75.149.228.82)  12.095 </a:t>
            </a:r>
            <a:r>
              <a:rPr lang="en-US" sz="2000" dirty="0" err="1">
                <a:solidFill>
                  <a:srgbClr val="FFFF00"/>
                </a:solidFill>
              </a:rPr>
              <a:t>ms</a:t>
            </a:r>
            <a:endParaRPr lang="en-US" sz="2000" dirty="0">
              <a:solidFill>
                <a:srgbClr val="FFFF00"/>
              </a:solidFill>
            </a:endParaRPr>
          </a:p>
          <a:p>
            <a:r>
              <a:rPr lang="en-US" sz="2000" dirty="0">
                <a:solidFill>
                  <a:srgbClr val="FFFF00"/>
                </a:solidFill>
              </a:rPr>
              <a:t> 9  64.57.20.247 (64.57.20.247)  88.728 </a:t>
            </a:r>
            <a:r>
              <a:rPr lang="en-US" sz="2000" dirty="0" err="1">
                <a:solidFill>
                  <a:srgbClr val="FFFF00"/>
                </a:solidFill>
              </a:rPr>
              <a:t>ms</a:t>
            </a:r>
            <a:endParaRPr lang="en-US" sz="2000" dirty="0">
              <a:solidFill>
                <a:srgbClr val="FFFF00"/>
              </a:solidFill>
            </a:endParaRPr>
          </a:p>
          <a:p>
            <a:r>
              <a:rPr lang="en-US" sz="2000" dirty="0">
                <a:solidFill>
                  <a:srgbClr val="FFFF00"/>
                </a:solidFill>
              </a:rPr>
              <a:t>10  64.57.20.247 (64.57.20.247)  103.851 </a:t>
            </a:r>
            <a:r>
              <a:rPr lang="en-US" sz="2000" dirty="0" err="1">
                <a:solidFill>
                  <a:srgbClr val="FFFF00"/>
                </a:solidFill>
              </a:rPr>
              <a:t>ms</a:t>
            </a:r>
            <a:endParaRPr lang="en-US" sz="2000" dirty="0">
              <a:solidFill>
                <a:srgbClr val="FFFF00"/>
              </a:solidFill>
            </a:endParaRPr>
          </a:p>
          <a:p>
            <a:r>
              <a:rPr lang="en-US" sz="2000" dirty="0">
                <a:solidFill>
                  <a:srgbClr val="FFFF00"/>
                </a:solidFill>
              </a:rPr>
              <a:t>11  64.57.20.227 (64.57.20.227)  96.655 </a:t>
            </a:r>
            <a:r>
              <a:rPr lang="en-US" sz="2000" dirty="0" err="1">
                <a:solidFill>
                  <a:srgbClr val="FFFF00"/>
                </a:solidFill>
              </a:rPr>
              <a:t>ms</a:t>
            </a:r>
            <a:endParaRPr lang="en-US" sz="2000" dirty="0">
              <a:solidFill>
                <a:srgbClr val="FFFF00"/>
              </a:solidFill>
            </a:endParaRPr>
          </a:p>
          <a:p>
            <a:r>
              <a:rPr lang="en-US" sz="2000" dirty="0">
                <a:solidFill>
                  <a:srgbClr val="FFFF00"/>
                </a:solidFill>
              </a:rPr>
              <a:t>12  dc-lax-core2--lax-peer1-10ge.cenic.net (137.164.46.119)  104.106 </a:t>
            </a:r>
            <a:r>
              <a:rPr lang="en-US" sz="2000" dirty="0" err="1">
                <a:solidFill>
                  <a:srgbClr val="FFFF00"/>
                </a:solidFill>
              </a:rPr>
              <a:t>ms</a:t>
            </a:r>
            <a:endParaRPr lang="en-US" sz="2000" dirty="0">
              <a:solidFill>
                <a:srgbClr val="FFFF00"/>
              </a:solidFill>
            </a:endParaRPr>
          </a:p>
          <a:p>
            <a:r>
              <a:rPr lang="en-US" sz="2000" dirty="0">
                <a:solidFill>
                  <a:srgbClr val="FFFF00"/>
                </a:solidFill>
              </a:rPr>
              <a:t>13  sfo-agg1--svl-agg2-10g.cenic.net (137.164.22.26)  90.415 </a:t>
            </a:r>
            <a:r>
              <a:rPr lang="en-US" sz="2000" dirty="0" err="1">
                <a:solidFill>
                  <a:srgbClr val="FFFF00"/>
                </a:solidFill>
              </a:rPr>
              <a:t>ms</a:t>
            </a:r>
            <a:endParaRPr lang="en-US" sz="2000" dirty="0">
              <a:solidFill>
                <a:srgbClr val="FFFF00"/>
              </a:solidFill>
            </a:endParaRPr>
          </a:p>
          <a:p>
            <a:r>
              <a:rPr lang="en-US" sz="2000" dirty="0">
                <a:solidFill>
                  <a:srgbClr val="FFFF00"/>
                </a:solidFill>
              </a:rPr>
              <a:t>14  dc-</a:t>
            </a:r>
            <a:r>
              <a:rPr lang="en-US" sz="2000" dirty="0" err="1">
                <a:solidFill>
                  <a:srgbClr val="FFFF00"/>
                </a:solidFill>
              </a:rPr>
              <a:t>ucb</a:t>
            </a:r>
            <a:r>
              <a:rPr lang="en-US" sz="2000" dirty="0">
                <a:solidFill>
                  <a:srgbClr val="FFFF00"/>
                </a:solidFill>
              </a:rPr>
              <a:t>--sfo-agg1-10ge.cenic.net (137.164.50.17)  92.749 </a:t>
            </a:r>
            <a:r>
              <a:rPr lang="en-US" sz="2000" dirty="0" err="1">
                <a:solidFill>
                  <a:srgbClr val="FFFF00"/>
                </a:solidFill>
              </a:rPr>
              <a:t>ms</a:t>
            </a:r>
            <a:endParaRPr lang="en-US" sz="2000" dirty="0">
              <a:solidFill>
                <a:srgbClr val="FFFF00"/>
              </a:solidFill>
            </a:endParaRPr>
          </a:p>
          <a:p>
            <a:r>
              <a:rPr lang="en-US" sz="2000" dirty="0">
                <a:solidFill>
                  <a:srgbClr val="FFFF00"/>
                </a:solidFill>
              </a:rPr>
              <a:t>15  dc-</a:t>
            </a:r>
            <a:r>
              <a:rPr lang="en-US" sz="2000" dirty="0" err="1">
                <a:solidFill>
                  <a:srgbClr val="FFFF00"/>
                </a:solidFill>
              </a:rPr>
              <a:t>ucb</a:t>
            </a:r>
            <a:r>
              <a:rPr lang="en-US" sz="2000" dirty="0">
                <a:solidFill>
                  <a:srgbClr val="FFFF00"/>
                </a:solidFill>
              </a:rPr>
              <a:t>--sfo-agg1-10ge.cenic.net (137.164.50.17)  99.847 </a:t>
            </a:r>
            <a:r>
              <a:rPr lang="en-US" sz="2000" dirty="0" err="1">
                <a:solidFill>
                  <a:srgbClr val="FFFF00"/>
                </a:solidFill>
              </a:rPr>
              <a:t>ms</a:t>
            </a:r>
            <a:endParaRPr lang="en-US" sz="2000" dirty="0">
              <a:solidFill>
                <a:srgbClr val="FFFF00"/>
              </a:solidFill>
            </a:endParaRPr>
          </a:p>
          <a:p>
            <a:r>
              <a:rPr lang="en-US" sz="2000" dirty="0">
                <a:solidFill>
                  <a:srgbClr val="FFFF00"/>
                </a:solidFill>
              </a:rPr>
              <a:t>16  t1-3.inr-201-sut.berkeley.edu (128.32.0.65)  99.923 </a:t>
            </a:r>
            <a:r>
              <a:rPr lang="en-US" sz="2000" dirty="0" err="1">
                <a:solidFill>
                  <a:srgbClr val="FFFF00"/>
                </a:solidFill>
              </a:rPr>
              <a:t>ms</a:t>
            </a:r>
            <a:endParaRPr lang="en-US" sz="2000" dirty="0">
              <a:solidFill>
                <a:srgbClr val="FFFF00"/>
              </a:solidFill>
            </a:endParaRPr>
          </a:p>
          <a:p>
            <a:r>
              <a:rPr lang="en-US" sz="2000" dirty="0">
                <a:solidFill>
                  <a:srgbClr val="FFFF00"/>
                </a:solidFill>
              </a:rPr>
              <a:t>17  t5-5.inr-210-srb.berkeley.edu (128.32.255.37)  101.742 </a:t>
            </a:r>
            <a:r>
              <a:rPr lang="en-US" sz="2000" dirty="0" err="1">
                <a:solidFill>
                  <a:srgbClr val="FFFF00"/>
                </a:solidFill>
              </a:rPr>
              <a:t>ms</a:t>
            </a:r>
            <a:endParaRPr lang="en-US" sz="2000" dirty="0">
              <a:solidFill>
                <a:srgbClr val="FFFF00"/>
              </a:solidFill>
            </a:endParaRPr>
          </a:p>
          <a:p>
            <a:r>
              <a:rPr lang="en-US" sz="2000" dirty="0">
                <a:solidFill>
                  <a:srgbClr val="FFFF00"/>
                </a:solidFill>
              </a:rPr>
              <a:t>18  </a:t>
            </a:r>
            <a:r>
              <a:rPr lang="en-US" sz="2000" dirty="0" smtClean="0">
                <a:solidFill>
                  <a:srgbClr val="FFFF00"/>
                </a:solidFill>
              </a:rPr>
              <a:t>*</a:t>
            </a:r>
            <a:endParaRPr lang="en-US" sz="2000" dirty="0">
              <a:solidFill>
                <a:srgbClr val="FFFF00"/>
              </a:solidFill>
            </a:endParaRPr>
          </a:p>
        </p:txBody>
      </p:sp>
      <p:sp>
        <p:nvSpPr>
          <p:cNvPr id="5" name="TextBox 4"/>
          <p:cNvSpPr txBox="1"/>
          <p:nvPr/>
        </p:nvSpPr>
        <p:spPr>
          <a:xfrm>
            <a:off x="6126969" y="3665944"/>
            <a:ext cx="2358639" cy="830997"/>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dirty="0" smtClean="0"/>
              <a:t>Unix: </a:t>
            </a:r>
            <a:r>
              <a:rPr lang="en-US" sz="2400" dirty="0" err="1" smtClean="0"/>
              <a:t>traceroute</a:t>
            </a:r>
            <a:endParaRPr lang="en-US" sz="2400" dirty="0" smtClean="0"/>
          </a:p>
          <a:p>
            <a:r>
              <a:rPr lang="en-US" sz="2400" dirty="0" smtClean="0"/>
              <a:t>Windows: </a:t>
            </a:r>
            <a:r>
              <a:rPr lang="en-US" sz="2400" dirty="0" err="1" smtClean="0"/>
              <a:t>tracert</a:t>
            </a:r>
            <a:endParaRPr lang="en-US" sz="2400" dirty="0"/>
          </a:p>
        </p:txBody>
      </p:sp>
    </p:spTree>
    <p:extLst>
      <p:ext uri="{BB962C8B-B14F-4D97-AF65-F5344CB8AC3E}">
        <p14:creationId xmlns:p14="http://schemas.microsoft.com/office/powerpoint/2010/main" val="10538362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28</a:t>
            </a:fld>
            <a:endParaRPr lang="en-US"/>
          </a:p>
        </p:txBody>
      </p:sp>
      <p:sp>
        <p:nvSpPr>
          <p:cNvPr id="5" name="Rectangle 4"/>
          <p:cNvSpPr/>
          <p:nvPr/>
        </p:nvSpPr>
        <p:spPr>
          <a:xfrm>
            <a:off x="348112" y="1343172"/>
            <a:ext cx="8541396" cy="2246769"/>
          </a:xfrm>
          <a:prstGeom prst="rect">
            <a:avLst/>
          </a:prstGeom>
        </p:spPr>
        <p:txBody>
          <a:bodyPr wrap="none">
            <a:spAutoFit/>
          </a:bodyPr>
          <a:lstStyle/>
          <a:p>
            <a:r>
              <a:rPr lang="en-US" sz="2800" dirty="0" smtClean="0"/>
              <a:t>Packet speed: (</a:t>
            </a:r>
            <a:r>
              <a:rPr lang="en-US" sz="2800" dirty="0"/>
              <a:t>2 * </a:t>
            </a:r>
            <a:r>
              <a:rPr lang="en-US" sz="2800" dirty="0" smtClean="0"/>
              <a:t>3813 km) </a:t>
            </a:r>
            <a:r>
              <a:rPr lang="en-US" sz="2800" dirty="0"/>
              <a:t>/ (100 </a:t>
            </a:r>
            <a:r>
              <a:rPr lang="en-US" sz="2800" dirty="0" err="1"/>
              <a:t>ms</a:t>
            </a:r>
            <a:r>
              <a:rPr lang="en-US" sz="2800" dirty="0" smtClean="0"/>
              <a:t>) =    76,000 km/s</a:t>
            </a:r>
          </a:p>
          <a:p>
            <a:r>
              <a:rPr lang="en-US" sz="2800" dirty="0" smtClean="0"/>
              <a:t>Speed of light:   								 299,792 km/s</a:t>
            </a:r>
          </a:p>
          <a:p>
            <a:endParaRPr lang="en-US" sz="2800" dirty="0" smtClean="0"/>
          </a:p>
          <a:p>
            <a:r>
              <a:rPr lang="en-US" sz="2800" dirty="0" smtClean="0"/>
              <a:t>Light-speed across the country: 					</a:t>
            </a:r>
            <a:r>
              <a:rPr lang="en-US" sz="2800" dirty="0" smtClean="0"/>
              <a:t>     </a:t>
            </a:r>
            <a:r>
              <a:rPr lang="en-US" sz="2800" dirty="0" smtClean="0">
                <a:latin typeface="Cambria"/>
                <a:cs typeface="Cambria"/>
              </a:rPr>
              <a:t>~</a:t>
            </a:r>
            <a:r>
              <a:rPr lang="en-US" sz="2800" dirty="0" smtClean="0"/>
              <a:t>25ms</a:t>
            </a:r>
            <a:endParaRPr lang="en-US" sz="2800" dirty="0"/>
          </a:p>
          <a:p>
            <a:r>
              <a:rPr lang="en-US" sz="2800" dirty="0" smtClean="0"/>
              <a:t>Time “wasted” in routers and slow interconnects: </a:t>
            </a:r>
            <a:r>
              <a:rPr lang="en-US" sz="2800" dirty="0" smtClean="0">
                <a:latin typeface="Cambria"/>
                <a:cs typeface="Cambria"/>
              </a:rPr>
              <a:t>~</a:t>
            </a:r>
            <a:r>
              <a:rPr lang="en-US" sz="2800" dirty="0" smtClean="0"/>
              <a:t>75ms</a:t>
            </a:r>
          </a:p>
        </p:txBody>
      </p:sp>
    </p:spTree>
    <p:extLst>
      <p:ext uri="{BB962C8B-B14F-4D97-AF65-F5344CB8AC3E}">
        <p14:creationId xmlns:p14="http://schemas.microsoft.com/office/powerpoint/2010/main" val="13478058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Rest of Course</a:t>
            </a:r>
            <a:endParaRPr lang="en-US" dirty="0"/>
          </a:p>
        </p:txBody>
      </p:sp>
      <p:sp>
        <p:nvSpPr>
          <p:cNvPr id="3" name="Content Placeholder 2"/>
          <p:cNvSpPr>
            <a:spLocks noGrp="1"/>
          </p:cNvSpPr>
          <p:nvPr>
            <p:ph idx="1"/>
          </p:nvPr>
        </p:nvSpPr>
        <p:spPr>
          <a:xfrm>
            <a:off x="457200" y="1200151"/>
            <a:ext cx="8229600" cy="2466591"/>
          </a:xfrm>
        </p:spPr>
        <p:txBody>
          <a:bodyPr/>
          <a:lstStyle/>
          <a:p>
            <a:pPr marL="0" indent="0">
              <a:buNone/>
            </a:pPr>
            <a:r>
              <a:rPr lang="en-US" dirty="0" smtClean="0"/>
              <a:t>Spring Break!</a:t>
            </a:r>
          </a:p>
          <a:p>
            <a:pPr marL="0" indent="0">
              <a:buNone/>
            </a:pPr>
            <a:r>
              <a:rPr lang="en-US" b="1" dirty="0" smtClean="0"/>
              <a:t>March 18-April 3: Problem Set 4</a:t>
            </a:r>
          </a:p>
          <a:p>
            <a:pPr marL="0" indent="0">
              <a:buNone/>
            </a:pPr>
            <a:r>
              <a:rPr lang="en-US" dirty="0"/>
              <a:t>	</a:t>
            </a:r>
            <a:r>
              <a:rPr lang="en-US" b="1" dirty="0" smtClean="0"/>
              <a:t>Hacking a Kernel </a:t>
            </a:r>
            <a:r>
              <a:rPr lang="en-US" dirty="0" smtClean="0"/>
              <a:t>(Entering Ring 0!)</a:t>
            </a:r>
          </a:p>
          <a:p>
            <a:pPr marL="0" indent="0">
              <a:buNone/>
            </a:pPr>
            <a:r>
              <a:rPr lang="en-US" b="1" dirty="0" smtClean="0"/>
              <a:t>April 29 (Final Project Due)</a:t>
            </a:r>
            <a:endParaRPr lang="en-US" b="1" dirty="0"/>
          </a:p>
        </p:txBody>
      </p:sp>
      <p:sp>
        <p:nvSpPr>
          <p:cNvPr id="4" name="Slide Number Placeholder 3"/>
          <p:cNvSpPr>
            <a:spLocks noGrp="1"/>
          </p:cNvSpPr>
          <p:nvPr>
            <p:ph type="sldNum" sz="quarter" idx="12"/>
          </p:nvPr>
        </p:nvSpPr>
        <p:spPr/>
        <p:txBody>
          <a:bodyPr/>
          <a:lstStyle/>
          <a:p>
            <a:fld id="{6507B5A5-F0C2-644D-AEA7-E773B6B78F38}" type="slidenum">
              <a:rPr lang="en-US" smtClean="0"/>
              <a:t>2</a:t>
            </a:fld>
            <a:endParaRPr lang="en-US"/>
          </a:p>
        </p:txBody>
      </p:sp>
      <p:sp>
        <p:nvSpPr>
          <p:cNvPr id="5" name="TextBox 4"/>
          <p:cNvSpPr txBox="1"/>
          <p:nvPr/>
        </p:nvSpPr>
        <p:spPr>
          <a:xfrm>
            <a:off x="457200" y="3679612"/>
            <a:ext cx="7963240"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dirty="0" smtClean="0"/>
              <a:t>You get a real break for Spring Break! (Unless you have catching up to do…)</a:t>
            </a:r>
          </a:p>
          <a:p>
            <a:pPr algn="ctr"/>
            <a:r>
              <a:rPr lang="en-US" sz="2000" dirty="0" smtClean="0"/>
              <a:t>But, use it to think of project ideas – if you come up with something good, can substitute for PS4</a:t>
            </a:r>
            <a:endParaRPr lang="en-US" sz="2000" dirty="0"/>
          </a:p>
        </p:txBody>
      </p:sp>
    </p:spTree>
    <p:extLst>
      <p:ext uri="{BB962C8B-B14F-4D97-AF65-F5344CB8AC3E}">
        <p14:creationId xmlns:p14="http://schemas.microsoft.com/office/powerpoint/2010/main" val="2093987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29</a:t>
            </a:fld>
            <a:endParaRPr lang="en-US"/>
          </a:p>
        </p:txBody>
      </p:sp>
      <p:sp>
        <p:nvSpPr>
          <p:cNvPr id="4" name="TextBox 3"/>
          <p:cNvSpPr txBox="1"/>
          <p:nvPr/>
        </p:nvSpPr>
        <p:spPr>
          <a:xfrm>
            <a:off x="438251" y="289438"/>
            <a:ext cx="3872699" cy="954107"/>
          </a:xfrm>
          <a:prstGeom prst="rect">
            <a:avLst/>
          </a:prstGeom>
          <a:noFill/>
        </p:spPr>
        <p:txBody>
          <a:bodyPr wrap="square" rtlCol="0">
            <a:spAutoFit/>
          </a:bodyPr>
          <a:lstStyle/>
          <a:p>
            <a:r>
              <a:rPr lang="en-US" sz="2800" dirty="0" smtClean="0"/>
              <a:t>Amazon’s EC2 servers: </a:t>
            </a:r>
            <a:r>
              <a:rPr lang="en-US" sz="2800" b="1" dirty="0" smtClean="0"/>
              <a:t>Ashburn, VA</a:t>
            </a:r>
            <a:endParaRPr lang="en-US" sz="2800" b="1" dirty="0"/>
          </a:p>
        </p:txBody>
      </p:sp>
      <p:sp>
        <p:nvSpPr>
          <p:cNvPr id="5" name="TextBox 4"/>
          <p:cNvSpPr txBox="1"/>
          <p:nvPr/>
        </p:nvSpPr>
        <p:spPr>
          <a:xfrm>
            <a:off x="1620067" y="1719932"/>
            <a:ext cx="3120190" cy="954107"/>
          </a:xfrm>
          <a:prstGeom prst="rect">
            <a:avLst/>
          </a:prstGeom>
          <a:noFill/>
        </p:spPr>
        <p:txBody>
          <a:bodyPr wrap="none" rtlCol="0">
            <a:spAutoFit/>
          </a:bodyPr>
          <a:lstStyle/>
          <a:p>
            <a:r>
              <a:rPr lang="en-US" sz="2800" dirty="0" smtClean="0"/>
              <a:t>355km (</a:t>
            </a:r>
            <a:r>
              <a:rPr lang="en-US" sz="2800" dirty="0" err="1" smtClean="0"/>
              <a:t>roundtrip</a:t>
            </a:r>
            <a:r>
              <a:rPr lang="en-US" sz="2800" dirty="0" smtClean="0"/>
              <a:t>)</a:t>
            </a:r>
          </a:p>
          <a:p>
            <a:r>
              <a:rPr lang="en-US" sz="2800" dirty="0" smtClean="0"/>
              <a:t>1.1 </a:t>
            </a:r>
            <a:r>
              <a:rPr lang="en-US" sz="2800" dirty="0" err="1" smtClean="0"/>
              <a:t>ms</a:t>
            </a:r>
            <a:r>
              <a:rPr lang="en-US" sz="2800" dirty="0"/>
              <a:t> </a:t>
            </a:r>
            <a:r>
              <a:rPr lang="en-US" sz="2800" dirty="0" smtClean="0"/>
              <a:t>at </a:t>
            </a:r>
            <a:r>
              <a:rPr lang="en-US" sz="2800" dirty="0" err="1" smtClean="0"/>
              <a:t>lightspeed</a:t>
            </a:r>
            <a:endParaRPr lang="en-US" sz="2800" dirty="0"/>
          </a:p>
        </p:txBody>
      </p:sp>
      <p:pic>
        <p:nvPicPr>
          <p:cNvPr id="6" name="Picture 5" descr="Screen Shot 2014-03-06 at 12.12.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87" y="2674039"/>
            <a:ext cx="6460113" cy="2192883"/>
          </a:xfrm>
          <a:prstGeom prst="rect">
            <a:avLst/>
          </a:prstGeom>
        </p:spPr>
      </p:pic>
      <p:pic>
        <p:nvPicPr>
          <p:cNvPr id="3" name="Picture 2" descr="Screen Shot 2014-03-06 at 12.10.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1003" y="267680"/>
            <a:ext cx="3765797" cy="42402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7036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30</a:t>
            </a:fld>
            <a:endParaRPr lang="en-US" dirty="0"/>
          </a:p>
        </p:txBody>
      </p:sp>
      <p:pic>
        <p:nvPicPr>
          <p:cNvPr id="5" name="Picture 4">
            <a:hlinkClick r:id="rId2"/>
          </p:cNvPr>
          <p:cNvPicPr>
            <a:picLocks noChangeAspect="1"/>
          </p:cNvPicPr>
          <p:nvPr/>
        </p:nvPicPr>
        <p:blipFill>
          <a:blip r:embed="rId3"/>
          <a:stretch>
            <a:fillRect/>
          </a:stretch>
        </p:blipFill>
        <p:spPr>
          <a:xfrm>
            <a:off x="435550" y="472627"/>
            <a:ext cx="3929063" cy="741726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246381" y="2664371"/>
            <a:ext cx="763216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hlinkClick r:id="rId4"/>
              </a:rPr>
              <a:t>http://</a:t>
            </a:r>
            <a:r>
              <a:rPr lang="en-US" dirty="0" err="1">
                <a:hlinkClick r:id="rId4"/>
              </a:rPr>
              <a:t>www.wolframalpha.com</a:t>
            </a:r>
            <a:r>
              <a:rPr lang="en-US" dirty="0">
                <a:hlinkClick r:id="rId4"/>
              </a:rPr>
              <a:t>/input/?</a:t>
            </a:r>
            <a:r>
              <a:rPr lang="en-US" dirty="0" err="1">
                <a:hlinkClick r:id="rId4"/>
              </a:rPr>
              <a:t>i</a:t>
            </a:r>
            <a:r>
              <a:rPr lang="en-US" dirty="0">
                <a:hlinkClick r:id="rId4"/>
              </a:rPr>
              <a:t>=</a:t>
            </a:r>
            <a:r>
              <a:rPr lang="en-US" dirty="0" err="1">
                <a:hlinkClick r:id="rId4"/>
              </a:rPr>
              <a:t>furthest+from+charlottesville+virginia</a:t>
            </a:r>
            <a:endParaRPr lang="en-US" dirty="0"/>
          </a:p>
        </p:txBody>
      </p:sp>
    </p:spTree>
    <p:extLst>
      <p:ext uri="{BB962C8B-B14F-4D97-AF65-F5344CB8AC3E}">
        <p14:creationId xmlns:p14="http://schemas.microsoft.com/office/powerpoint/2010/main" val="26750736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31</a:t>
            </a:fld>
            <a:endParaRPr lang="en-US"/>
          </a:p>
        </p:txBody>
      </p:sp>
      <p:pic>
        <p:nvPicPr>
          <p:cNvPr id="5" name="Picture 4"/>
          <p:cNvPicPr>
            <a:picLocks noChangeAspect="1"/>
          </p:cNvPicPr>
          <p:nvPr/>
        </p:nvPicPr>
        <p:blipFill rotWithShape="1">
          <a:blip r:embed="rId2"/>
          <a:srcRect t="54920" b="1370"/>
          <a:stretch/>
        </p:blipFill>
        <p:spPr>
          <a:xfrm>
            <a:off x="598319" y="142347"/>
            <a:ext cx="5612892" cy="4631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3753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pic>
        <p:nvPicPr>
          <p:cNvPr id="6" name="Picture 5" descr="Screen Shot 2014-03-06 at 10.24.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11" y="182018"/>
            <a:ext cx="7081313" cy="48590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6873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33</a:t>
            </a:fld>
            <a:endParaRPr lang="en-US" dirty="0"/>
          </a:p>
        </p:txBody>
      </p:sp>
      <p:sp>
        <p:nvSpPr>
          <p:cNvPr id="5" name="TextBox 4"/>
          <p:cNvSpPr txBox="1"/>
          <p:nvPr/>
        </p:nvSpPr>
        <p:spPr>
          <a:xfrm>
            <a:off x="381009" y="114300"/>
            <a:ext cx="8212505" cy="61863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solidFill>
                  <a:srgbClr val="FFFF00"/>
                </a:solidFill>
              </a:rPr>
              <a:t>$ </a:t>
            </a:r>
            <a:r>
              <a:rPr lang="en-US" dirty="0" err="1">
                <a:solidFill>
                  <a:srgbClr val="FFFF00"/>
                </a:solidFill>
              </a:rPr>
              <a:t>traceroute</a:t>
            </a:r>
            <a:r>
              <a:rPr lang="en-US" dirty="0">
                <a:solidFill>
                  <a:srgbClr val="FFFF00"/>
                </a:solidFill>
              </a:rPr>
              <a:t> -q 1 -w 30 </a:t>
            </a:r>
            <a:r>
              <a:rPr lang="en-US" dirty="0" err="1">
                <a:solidFill>
                  <a:srgbClr val="FFFF00"/>
                </a:solidFill>
              </a:rPr>
              <a:t>www.busselton.wa.gov.au</a:t>
            </a:r>
            <a:endParaRPr lang="en-US" dirty="0">
              <a:solidFill>
                <a:srgbClr val="FFFF00"/>
              </a:solidFill>
            </a:endParaRPr>
          </a:p>
          <a:p>
            <a:r>
              <a:rPr lang="en-US" dirty="0" err="1">
                <a:solidFill>
                  <a:srgbClr val="FFFF00"/>
                </a:solidFill>
              </a:rPr>
              <a:t>traceroute</a:t>
            </a:r>
            <a:r>
              <a:rPr lang="en-US" dirty="0">
                <a:solidFill>
                  <a:srgbClr val="FFFF00"/>
                </a:solidFill>
              </a:rPr>
              <a:t> to </a:t>
            </a:r>
            <a:r>
              <a:rPr lang="en-US" dirty="0" err="1">
                <a:solidFill>
                  <a:srgbClr val="FFFF00"/>
                </a:solidFill>
              </a:rPr>
              <a:t>busselton.wa.gov.au</a:t>
            </a:r>
            <a:r>
              <a:rPr lang="en-US" dirty="0">
                <a:solidFill>
                  <a:srgbClr val="FFFF00"/>
                </a:solidFill>
              </a:rPr>
              <a:t> (203.41.180.233), 64 hops max, 52 byte packets</a:t>
            </a:r>
          </a:p>
          <a:p>
            <a:r>
              <a:rPr lang="en-US" dirty="0">
                <a:solidFill>
                  <a:srgbClr val="FFFF00"/>
                </a:solidFill>
              </a:rPr>
              <a:t> 1  </a:t>
            </a:r>
            <a:r>
              <a:rPr lang="en-US" dirty="0" err="1">
                <a:solidFill>
                  <a:srgbClr val="FFFF00"/>
                </a:solidFill>
              </a:rPr>
              <a:t>dd-wrt</a:t>
            </a:r>
            <a:r>
              <a:rPr lang="en-US" dirty="0">
                <a:solidFill>
                  <a:srgbClr val="FFFF00"/>
                </a:solidFill>
              </a:rPr>
              <a:t> (192.168.1.1)  11.156 </a:t>
            </a:r>
            <a:r>
              <a:rPr lang="en-US" dirty="0" err="1">
                <a:solidFill>
                  <a:srgbClr val="FFFF00"/>
                </a:solidFill>
              </a:rPr>
              <a:t>ms</a:t>
            </a:r>
            <a:endParaRPr lang="en-US" dirty="0">
              <a:solidFill>
                <a:srgbClr val="FFFF00"/>
              </a:solidFill>
            </a:endParaRPr>
          </a:p>
          <a:p>
            <a:r>
              <a:rPr lang="en-US" dirty="0">
                <a:solidFill>
                  <a:srgbClr val="FFFF00"/>
                </a:solidFill>
              </a:rPr>
              <a:t> 2  c-24-127-51-1.hsd1.va.comcast.net (24.127.51.1)  32.497 </a:t>
            </a:r>
            <a:r>
              <a:rPr lang="en-US" dirty="0" err="1">
                <a:solidFill>
                  <a:srgbClr val="FFFF00"/>
                </a:solidFill>
              </a:rPr>
              <a:t>ms</a:t>
            </a:r>
            <a:endParaRPr lang="en-US" dirty="0">
              <a:solidFill>
                <a:srgbClr val="FFFF00"/>
              </a:solidFill>
            </a:endParaRPr>
          </a:p>
          <a:p>
            <a:r>
              <a:rPr lang="en-US" dirty="0">
                <a:solidFill>
                  <a:srgbClr val="FFFF00"/>
                </a:solidFill>
              </a:rPr>
              <a:t> 3  te-2-3-ur01.charlville.va.richmond.comcast.net (68.85.226.149)  13.971 </a:t>
            </a:r>
            <a:r>
              <a:rPr lang="en-US" dirty="0" err="1">
                <a:solidFill>
                  <a:srgbClr val="FFFF00"/>
                </a:solidFill>
              </a:rPr>
              <a:t>ms</a:t>
            </a:r>
            <a:endParaRPr lang="en-US" dirty="0">
              <a:solidFill>
                <a:srgbClr val="FFFF00"/>
              </a:solidFill>
            </a:endParaRPr>
          </a:p>
          <a:p>
            <a:r>
              <a:rPr lang="en-US" dirty="0">
                <a:solidFill>
                  <a:srgbClr val="FFFF00"/>
                </a:solidFill>
              </a:rPr>
              <a:t> 4  xe-11-2-0-0-sur01.charlville.va.richmond.comcast.net (69.139.165.221)  12.312 </a:t>
            </a:r>
            <a:r>
              <a:rPr lang="en-US" dirty="0" err="1">
                <a:solidFill>
                  <a:srgbClr val="FFFF00"/>
                </a:solidFill>
              </a:rPr>
              <a:t>ms</a:t>
            </a:r>
            <a:endParaRPr lang="en-US" dirty="0">
              <a:solidFill>
                <a:srgbClr val="FFFF00"/>
              </a:solidFill>
            </a:endParaRPr>
          </a:p>
          <a:p>
            <a:r>
              <a:rPr lang="en-US" dirty="0">
                <a:solidFill>
                  <a:srgbClr val="FFFF00"/>
                </a:solidFill>
              </a:rPr>
              <a:t> 5  xe-4-1-2-0-ar02.charlvilleco.va.richmond.comcast.net (69.139.165.65)  12.395 </a:t>
            </a:r>
            <a:r>
              <a:rPr lang="en-US" dirty="0" err="1">
                <a:solidFill>
                  <a:srgbClr val="FFFF00"/>
                </a:solidFill>
              </a:rPr>
              <a:t>ms</a:t>
            </a:r>
            <a:endParaRPr lang="en-US" dirty="0">
              <a:solidFill>
                <a:srgbClr val="FFFF00"/>
              </a:solidFill>
            </a:endParaRPr>
          </a:p>
          <a:p>
            <a:r>
              <a:rPr lang="en-US" dirty="0">
                <a:solidFill>
                  <a:srgbClr val="FFFF00"/>
                </a:solidFill>
              </a:rPr>
              <a:t> 6  pos-1-2-0-0-cr01.ashburn.va.ibone.comcast.net (68.86.91.53)  25.624 </a:t>
            </a:r>
            <a:r>
              <a:rPr lang="en-US" dirty="0" err="1">
                <a:solidFill>
                  <a:srgbClr val="FFFF00"/>
                </a:solidFill>
              </a:rPr>
              <a:t>ms</a:t>
            </a:r>
            <a:endParaRPr lang="en-US" dirty="0">
              <a:solidFill>
                <a:srgbClr val="FFFF00"/>
              </a:solidFill>
            </a:endParaRPr>
          </a:p>
          <a:p>
            <a:r>
              <a:rPr lang="en-US" dirty="0">
                <a:solidFill>
                  <a:srgbClr val="FFFF00"/>
                </a:solidFill>
              </a:rPr>
              <a:t> 7  pos-3-10-0-0-cr01.56marietta.ga.ibone.comcast.net (68.86.86.221)  31.483 </a:t>
            </a:r>
            <a:r>
              <a:rPr lang="en-US" dirty="0" err="1">
                <a:solidFill>
                  <a:srgbClr val="FFFF00"/>
                </a:solidFill>
              </a:rPr>
              <a:t>ms</a:t>
            </a:r>
            <a:endParaRPr lang="en-US" dirty="0">
              <a:solidFill>
                <a:srgbClr val="FFFF00"/>
              </a:solidFill>
            </a:endParaRPr>
          </a:p>
          <a:p>
            <a:r>
              <a:rPr lang="en-US" dirty="0">
                <a:solidFill>
                  <a:srgbClr val="FFFF00"/>
                </a:solidFill>
              </a:rPr>
              <a:t> 8  pos-1-9-0-0-cr01.dallas.tx.ibone.comcast.net (68.86.87.233)  52.515 </a:t>
            </a:r>
            <a:r>
              <a:rPr lang="en-US" dirty="0" err="1">
                <a:solidFill>
                  <a:srgbClr val="FFFF00"/>
                </a:solidFill>
              </a:rPr>
              <a:t>ms</a:t>
            </a:r>
            <a:endParaRPr lang="en-US" dirty="0">
              <a:solidFill>
                <a:srgbClr val="FFFF00"/>
              </a:solidFill>
            </a:endParaRPr>
          </a:p>
          <a:p>
            <a:r>
              <a:rPr lang="en-US" dirty="0">
                <a:solidFill>
                  <a:srgbClr val="FFFF00"/>
                </a:solidFill>
              </a:rPr>
              <a:t> 9  he-0-12-0-0-cr01.losangeles.ca.ibone.comcast.net (68.86.86.117)  83.242 </a:t>
            </a:r>
            <a:r>
              <a:rPr lang="en-US" dirty="0" err="1">
                <a:solidFill>
                  <a:srgbClr val="FFFF00"/>
                </a:solidFill>
              </a:rPr>
              <a:t>ms</a:t>
            </a:r>
            <a:endParaRPr lang="en-US" dirty="0">
              <a:solidFill>
                <a:srgbClr val="FFFF00"/>
              </a:solidFill>
            </a:endParaRPr>
          </a:p>
          <a:p>
            <a:r>
              <a:rPr lang="en-US" dirty="0">
                <a:solidFill>
                  <a:srgbClr val="FFFF00"/>
                </a:solidFill>
              </a:rPr>
              <a:t>10  as4637-cr01.losangeles.ca.ibone.comcast.net (75.149.228.222)  78.134 </a:t>
            </a:r>
            <a:r>
              <a:rPr lang="en-US" dirty="0" err="1">
                <a:solidFill>
                  <a:srgbClr val="FFFF00"/>
                </a:solidFill>
              </a:rPr>
              <a:t>ms</a:t>
            </a:r>
            <a:endParaRPr lang="en-US" dirty="0">
              <a:solidFill>
                <a:srgbClr val="FFFF00"/>
              </a:solidFill>
            </a:endParaRPr>
          </a:p>
          <a:p>
            <a:r>
              <a:rPr lang="en-US" dirty="0">
                <a:solidFill>
                  <a:srgbClr val="FFFF00"/>
                </a:solidFill>
              </a:rPr>
              <a:t>11  i-0-2-0-11.tlot-core01.bi.telstraglobal.net (202.40.149.185)  86.131 </a:t>
            </a:r>
            <a:r>
              <a:rPr lang="en-US" dirty="0" err="1">
                <a:solidFill>
                  <a:srgbClr val="FFFF00"/>
                </a:solidFill>
              </a:rPr>
              <a:t>ms</a:t>
            </a:r>
            <a:endParaRPr lang="en-US" dirty="0">
              <a:solidFill>
                <a:srgbClr val="FFFF00"/>
              </a:solidFill>
            </a:endParaRPr>
          </a:p>
          <a:p>
            <a:r>
              <a:rPr lang="en-US" dirty="0">
                <a:solidFill>
                  <a:srgbClr val="FFFF00"/>
                </a:solidFill>
              </a:rPr>
              <a:t>12  i-0-0-0-0.sydo-core01.bx.telstraglobal.net (202.84.140.5)  287.302 </a:t>
            </a:r>
            <a:r>
              <a:rPr lang="en-US" dirty="0" err="1">
                <a:solidFill>
                  <a:srgbClr val="FFFF00"/>
                </a:solidFill>
              </a:rPr>
              <a:t>ms</a:t>
            </a:r>
            <a:endParaRPr lang="en-US" dirty="0">
              <a:solidFill>
                <a:srgbClr val="FFFF00"/>
              </a:solidFill>
            </a:endParaRPr>
          </a:p>
          <a:p>
            <a:r>
              <a:rPr lang="en-US" dirty="0">
                <a:solidFill>
                  <a:srgbClr val="FFFF00"/>
                </a:solidFill>
              </a:rPr>
              <a:t>13  tengige0-1-0-14.oxf-gw2.sydney.telstra.net (203.50.13.133)  300.060 </a:t>
            </a:r>
            <a:r>
              <a:rPr lang="en-US" dirty="0" err="1">
                <a:solidFill>
                  <a:srgbClr val="FFFF00"/>
                </a:solidFill>
              </a:rPr>
              <a:t>ms</a:t>
            </a:r>
            <a:endParaRPr lang="en-US" dirty="0">
              <a:solidFill>
                <a:srgbClr val="FFFF00"/>
              </a:solidFill>
            </a:endParaRPr>
          </a:p>
          <a:p>
            <a:r>
              <a:rPr lang="en-US" dirty="0">
                <a:solidFill>
                  <a:srgbClr val="FFFF00"/>
                </a:solidFill>
              </a:rPr>
              <a:t>14  bundle-ether2.oxf-gw1.sydney.telstra.net (203.50.6.85)  274.270 </a:t>
            </a:r>
            <a:r>
              <a:rPr lang="en-US" dirty="0" err="1">
                <a:solidFill>
                  <a:srgbClr val="FFFF00"/>
                </a:solidFill>
              </a:rPr>
              <a:t>ms</a:t>
            </a:r>
            <a:endParaRPr lang="en-US" dirty="0">
              <a:solidFill>
                <a:srgbClr val="FFFF00"/>
              </a:solidFill>
            </a:endParaRPr>
          </a:p>
          <a:p>
            <a:r>
              <a:rPr lang="en-US" dirty="0">
                <a:solidFill>
                  <a:srgbClr val="FFFF00"/>
                </a:solidFill>
              </a:rPr>
              <a:t>15  bundle-ether1.ken-core4.sydney.telstra.net (203.50.6.5)  270.694 </a:t>
            </a:r>
            <a:r>
              <a:rPr lang="en-US" dirty="0" err="1">
                <a:solidFill>
                  <a:srgbClr val="FFFF00"/>
                </a:solidFill>
              </a:rPr>
              <a:t>ms</a:t>
            </a:r>
            <a:endParaRPr lang="en-US" dirty="0">
              <a:solidFill>
                <a:srgbClr val="FFFF00"/>
              </a:solidFill>
            </a:endParaRPr>
          </a:p>
          <a:p>
            <a:r>
              <a:rPr lang="en-US" dirty="0">
                <a:solidFill>
                  <a:srgbClr val="FFFF00"/>
                </a:solidFill>
              </a:rPr>
              <a:t>16  bundle-ether10.win-core1.melbourne.telstra.net (203.50.11.13)  275.252 </a:t>
            </a:r>
            <a:r>
              <a:rPr lang="en-US" dirty="0" err="1">
                <a:solidFill>
                  <a:srgbClr val="FFFF00"/>
                </a:solidFill>
              </a:rPr>
              <a:t>ms</a:t>
            </a:r>
            <a:endParaRPr lang="en-US" dirty="0">
              <a:solidFill>
                <a:srgbClr val="FFFF00"/>
              </a:solidFill>
            </a:endParaRPr>
          </a:p>
          <a:p>
            <a:r>
              <a:rPr lang="en-US" dirty="0">
                <a:solidFill>
                  <a:srgbClr val="FFFF00"/>
                </a:solidFill>
              </a:rPr>
              <a:t>17  bundle-ether6.fli-core1.adelaide.telstra.net (203.50.11.90)  405.600 </a:t>
            </a:r>
            <a:r>
              <a:rPr lang="en-US" dirty="0" err="1">
                <a:solidFill>
                  <a:srgbClr val="FFFF00"/>
                </a:solidFill>
              </a:rPr>
              <a:t>ms</a:t>
            </a:r>
            <a:endParaRPr lang="en-US" dirty="0">
              <a:solidFill>
                <a:srgbClr val="FFFF00"/>
              </a:solidFill>
            </a:endParaRPr>
          </a:p>
          <a:p>
            <a:r>
              <a:rPr lang="en-US" dirty="0">
                <a:solidFill>
                  <a:srgbClr val="FFFF00"/>
                </a:solidFill>
              </a:rPr>
              <a:t>18  bundle-ether5.wel-core3.perth.telstra.net (203.50.11.19)  411.510 </a:t>
            </a:r>
            <a:r>
              <a:rPr lang="en-US" dirty="0" err="1">
                <a:solidFill>
                  <a:srgbClr val="FFFF00"/>
                </a:solidFill>
              </a:rPr>
              <a:t>ms</a:t>
            </a:r>
            <a:endParaRPr lang="en-US" dirty="0">
              <a:solidFill>
                <a:srgbClr val="FFFF00"/>
              </a:solidFill>
            </a:endParaRPr>
          </a:p>
          <a:p>
            <a:r>
              <a:rPr lang="en-US" dirty="0">
                <a:solidFill>
                  <a:srgbClr val="FFFF00"/>
                </a:solidFill>
              </a:rPr>
              <a:t>19  gigabitethernet0-1.wel13.perth.telstra.net (203.50.115.151)  406.044 </a:t>
            </a:r>
            <a:r>
              <a:rPr lang="en-US" dirty="0" err="1">
                <a:solidFill>
                  <a:srgbClr val="FFFF00"/>
                </a:solidFill>
              </a:rPr>
              <a:t>ms</a:t>
            </a:r>
            <a:endParaRPr lang="en-US" dirty="0">
              <a:solidFill>
                <a:srgbClr val="FFFF00"/>
              </a:solidFill>
            </a:endParaRPr>
          </a:p>
          <a:p>
            <a:r>
              <a:rPr lang="en-US" dirty="0">
                <a:solidFill>
                  <a:srgbClr val="FFFF00"/>
                </a:solidFill>
              </a:rPr>
              <a:t>20  *</a:t>
            </a:r>
          </a:p>
        </p:txBody>
      </p:sp>
    </p:spTree>
    <p:extLst>
      <p:ext uri="{BB962C8B-B14F-4D97-AF65-F5344CB8AC3E}">
        <p14:creationId xmlns:p14="http://schemas.microsoft.com/office/powerpoint/2010/main" val="27104472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34</a:t>
            </a:fld>
            <a:endParaRPr lang="en-US"/>
          </a:p>
        </p:txBody>
      </p:sp>
      <p:sp>
        <p:nvSpPr>
          <p:cNvPr id="5" name="Rectangle 4"/>
          <p:cNvSpPr/>
          <p:nvPr/>
        </p:nvSpPr>
        <p:spPr>
          <a:xfrm>
            <a:off x="939092" y="201389"/>
            <a:ext cx="8051800" cy="1200329"/>
          </a:xfrm>
          <a:prstGeom prst="rect">
            <a:avLst/>
          </a:prstGeom>
          <a:solidFill>
            <a:schemeClr val="tx1"/>
          </a:solidFill>
        </p:spPr>
        <p:txBody>
          <a:bodyPr wrap="square">
            <a:spAutoFit/>
          </a:bodyPr>
          <a:lstStyle/>
          <a:p>
            <a:r>
              <a:rPr lang="en-US" dirty="0">
                <a:solidFill>
                  <a:srgbClr val="FFFF00"/>
                </a:solidFill>
              </a:rPr>
              <a:t>10  as4637-cr01.losangeles.ca.ibone.comcast.net (75.149.228.222)  78.134 </a:t>
            </a:r>
            <a:r>
              <a:rPr lang="en-US" dirty="0" err="1">
                <a:solidFill>
                  <a:srgbClr val="FFFF00"/>
                </a:solidFill>
              </a:rPr>
              <a:t>ms</a:t>
            </a:r>
            <a:endParaRPr lang="en-US" dirty="0">
              <a:solidFill>
                <a:srgbClr val="FFFF00"/>
              </a:solidFill>
            </a:endParaRPr>
          </a:p>
          <a:p>
            <a:r>
              <a:rPr lang="en-US" dirty="0">
                <a:solidFill>
                  <a:srgbClr val="FFFF00"/>
                </a:solidFill>
              </a:rPr>
              <a:t>11  i-0-2-0-11.tlot-core01.bi.telstraglobal.net (202.40.149.185)  86.131 </a:t>
            </a:r>
            <a:r>
              <a:rPr lang="en-US" dirty="0" err="1">
                <a:solidFill>
                  <a:srgbClr val="FFFF00"/>
                </a:solidFill>
              </a:rPr>
              <a:t>ms</a:t>
            </a:r>
            <a:endParaRPr lang="en-US" dirty="0">
              <a:solidFill>
                <a:srgbClr val="FFFF00"/>
              </a:solidFill>
            </a:endParaRPr>
          </a:p>
          <a:p>
            <a:r>
              <a:rPr lang="en-US" dirty="0">
                <a:solidFill>
                  <a:srgbClr val="FFFF00"/>
                </a:solidFill>
              </a:rPr>
              <a:t>12  i-0-0-0-0.sydo-core01.bx.telstraglobal.net (202.84.140.5)  287.302 </a:t>
            </a:r>
            <a:r>
              <a:rPr lang="en-US" dirty="0" err="1">
                <a:solidFill>
                  <a:srgbClr val="FFFF00"/>
                </a:solidFill>
              </a:rPr>
              <a:t>ms</a:t>
            </a:r>
            <a:endParaRPr lang="en-US" dirty="0">
              <a:solidFill>
                <a:srgbClr val="FFFF00"/>
              </a:solidFill>
            </a:endParaRPr>
          </a:p>
          <a:p>
            <a:r>
              <a:rPr lang="en-US" dirty="0">
                <a:solidFill>
                  <a:srgbClr val="FFFF00"/>
                </a:solidFill>
              </a:rPr>
              <a:t>13  tengige0-1-0-14.oxf-gw2.sydney.telstra.net (203.50.13.133)  300.060 </a:t>
            </a:r>
            <a:r>
              <a:rPr lang="en-US" dirty="0" err="1">
                <a:solidFill>
                  <a:srgbClr val="FFFF00"/>
                </a:solidFill>
              </a:rPr>
              <a:t>ms</a:t>
            </a:r>
            <a:endParaRPr lang="en-US" dirty="0">
              <a:solidFill>
                <a:srgbClr val="FFFF00"/>
              </a:solidFill>
            </a:endParaRPr>
          </a:p>
        </p:txBody>
      </p:sp>
      <p:pic>
        <p:nvPicPr>
          <p:cNvPr id="7" name="Picture 6">
            <a:hlinkClick r:id="rId2"/>
          </p:cNvPr>
          <p:cNvPicPr>
            <a:picLocks noChangeAspect="1"/>
          </p:cNvPicPr>
          <p:nvPr/>
        </p:nvPicPr>
        <p:blipFill rotWithShape="1">
          <a:blip r:embed="rId3"/>
          <a:srcRect l="3369" t="7819" r="33568" b="10289"/>
          <a:stretch/>
        </p:blipFill>
        <p:spPr>
          <a:xfrm>
            <a:off x="416517" y="1520356"/>
            <a:ext cx="3178923" cy="344740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643310" y="2510017"/>
            <a:ext cx="6347582"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smtClean="0"/>
              <a:t>Do you believe</a:t>
            </a:r>
          </a:p>
          <a:p>
            <a:r>
              <a:rPr lang="en-US" sz="2400" dirty="0">
                <a:hlinkClick r:id="rId2"/>
              </a:rPr>
              <a:t>http://www.infobyip.com/ip-202.84.140.5.</a:t>
            </a:r>
            <a:r>
              <a:rPr lang="en-US" sz="2400" dirty="0" smtClean="0">
                <a:hlinkClick r:id="rId2"/>
              </a:rPr>
              <a:t>html</a:t>
            </a:r>
            <a:r>
              <a:rPr lang="en-US" sz="2400" dirty="0" smtClean="0"/>
              <a:t>?</a:t>
            </a:r>
            <a:endParaRPr lang="en-US" sz="2400" dirty="0"/>
          </a:p>
        </p:txBody>
      </p:sp>
    </p:spTree>
    <p:extLst>
      <p:ext uri="{BB962C8B-B14F-4D97-AF65-F5344CB8AC3E}">
        <p14:creationId xmlns:p14="http://schemas.microsoft.com/office/powerpoint/2010/main" val="479713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35</a:t>
            </a:fld>
            <a:endParaRPr lang="en-US" dirty="0"/>
          </a:p>
        </p:txBody>
      </p:sp>
      <p:pic>
        <p:nvPicPr>
          <p:cNvPr id="84995" name="Picture 3"/>
          <p:cNvPicPr>
            <a:picLocks noChangeAspect="1" noChangeArrowheads="1"/>
          </p:cNvPicPr>
          <p:nvPr/>
        </p:nvPicPr>
        <p:blipFill>
          <a:blip r:embed="rId2" cstate="print"/>
          <a:srcRect/>
          <a:stretch>
            <a:fillRect/>
          </a:stretch>
        </p:blipFill>
        <p:spPr bwMode="auto">
          <a:xfrm>
            <a:off x="218076" y="1105218"/>
            <a:ext cx="5666997" cy="1027235"/>
          </a:xfrm>
          <a:prstGeom prst="rect">
            <a:avLst/>
          </a:prstGeom>
          <a:noFill/>
          <a:ln w="9525">
            <a:noFill/>
            <a:miter lim="800000"/>
            <a:headEnd/>
            <a:tailEnd/>
          </a:ln>
        </p:spPr>
      </p:pic>
      <p:pic>
        <p:nvPicPr>
          <p:cNvPr id="84994" name="Picture 2"/>
          <p:cNvPicPr>
            <a:picLocks noChangeAspect="1" noChangeArrowheads="1"/>
          </p:cNvPicPr>
          <p:nvPr/>
        </p:nvPicPr>
        <p:blipFill>
          <a:blip r:embed="rId3" cstate="print"/>
          <a:srcRect/>
          <a:stretch>
            <a:fillRect/>
          </a:stretch>
        </p:blipFill>
        <p:spPr bwMode="auto">
          <a:xfrm>
            <a:off x="4267200" y="371583"/>
            <a:ext cx="4419600" cy="4480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9343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dissolve">
                                      <p:cBhvr>
                                        <p:cTn id="7" dur="5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832"/>
            <a:ext cx="8229600" cy="857250"/>
          </a:xfrm>
        </p:spPr>
        <p:txBody>
          <a:bodyPr/>
          <a:lstStyle/>
          <a:p>
            <a:r>
              <a:rPr lang="en-US" dirty="0" smtClean="0"/>
              <a:t>How does </a:t>
            </a:r>
            <a:r>
              <a:rPr lang="en-US" b="1" dirty="0" err="1" smtClean="0"/>
              <a:t>traceroute</a:t>
            </a:r>
            <a:r>
              <a:rPr lang="en-US" dirty="0" smtClean="0"/>
              <a:t> work?</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36</a:t>
            </a:fld>
            <a:endParaRPr lang="en-US"/>
          </a:p>
        </p:txBody>
      </p:sp>
      <p:pic>
        <p:nvPicPr>
          <p:cNvPr id="6" name="Picture 5"/>
          <p:cNvPicPr>
            <a:picLocks noChangeAspect="1"/>
          </p:cNvPicPr>
          <p:nvPr/>
        </p:nvPicPr>
        <p:blipFill>
          <a:blip r:embed="rId2"/>
          <a:stretch>
            <a:fillRect/>
          </a:stretch>
        </p:blipFill>
        <p:spPr>
          <a:xfrm>
            <a:off x="206377" y="1285082"/>
            <a:ext cx="3584575" cy="2352675"/>
          </a:xfrm>
          <a:prstGeom prst="rect">
            <a:avLst/>
          </a:prstGeom>
        </p:spPr>
      </p:pic>
      <p:pic>
        <p:nvPicPr>
          <p:cNvPr id="7" name="Picture 6"/>
          <p:cNvPicPr>
            <a:picLocks noChangeAspect="1"/>
          </p:cNvPicPr>
          <p:nvPr/>
        </p:nvPicPr>
        <p:blipFill rotWithShape="1">
          <a:blip r:embed="rId3"/>
          <a:srcRect t="13476" b="13312"/>
          <a:stretch/>
        </p:blipFill>
        <p:spPr>
          <a:xfrm>
            <a:off x="1896102" y="2210099"/>
            <a:ext cx="3650941" cy="2672927"/>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5644757" y="1325489"/>
            <a:ext cx="2720340" cy="3314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9916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Layers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37</a:t>
            </a:fld>
            <a:endParaRPr lang="en-US"/>
          </a:p>
        </p:txBody>
      </p:sp>
      <p:pic>
        <p:nvPicPr>
          <p:cNvPr id="6" name="Picture 5"/>
          <p:cNvPicPr>
            <a:picLocks noChangeAspect="1"/>
          </p:cNvPicPr>
          <p:nvPr/>
        </p:nvPicPr>
        <p:blipFill>
          <a:blip r:embed="rId2"/>
          <a:stretch>
            <a:fillRect/>
          </a:stretch>
        </p:blipFill>
        <p:spPr>
          <a:xfrm>
            <a:off x="5616452" y="978061"/>
            <a:ext cx="2984500" cy="3688842"/>
          </a:xfrm>
          <a:prstGeom prst="rect">
            <a:avLst/>
          </a:prstGeom>
        </p:spPr>
      </p:pic>
    </p:spTree>
    <p:extLst>
      <p:ext uri="{BB962C8B-B14F-4D97-AF65-F5344CB8AC3E}">
        <p14:creationId xmlns:p14="http://schemas.microsoft.com/office/powerpoint/2010/main" val="6040007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 Layer (LAN): Ethernet</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38</a:t>
            </a:fld>
            <a:endParaRPr lang="en-US"/>
          </a:p>
        </p:txBody>
      </p:sp>
      <p:pic>
        <p:nvPicPr>
          <p:cNvPr id="9" name="Picture 8" descr="Screen Shot 2013-10-17 at 9.26.13 AM.png">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7008"/>
          <a:stretch/>
        </p:blipFill>
        <p:spPr>
          <a:xfrm>
            <a:off x="158323" y="1187417"/>
            <a:ext cx="8636412" cy="1629713"/>
          </a:xfrm>
          <a:prstGeom prst="rect">
            <a:avLst/>
          </a:prstGeom>
        </p:spPr>
      </p:pic>
      <p:sp>
        <p:nvSpPr>
          <p:cNvPr id="7" name="TextBox 6"/>
          <p:cNvSpPr txBox="1"/>
          <p:nvPr/>
        </p:nvSpPr>
        <p:spPr>
          <a:xfrm>
            <a:off x="1168935" y="2645901"/>
            <a:ext cx="6517905"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3600" dirty="0" smtClean="0"/>
              <a:t>42-1500 octets (bytes) of </a:t>
            </a:r>
            <a:r>
              <a:rPr lang="en-US" sz="3600" b="1" dirty="0" smtClean="0"/>
              <a:t>payload</a:t>
            </a:r>
          </a:p>
          <a:p>
            <a:r>
              <a:rPr lang="en-US" sz="3600" dirty="0" smtClean="0"/>
              <a:t>37 octets of </a:t>
            </a:r>
            <a:r>
              <a:rPr lang="en-US" sz="3600" b="1" dirty="0" smtClean="0"/>
              <a:t>overhead</a:t>
            </a:r>
            <a:endParaRPr lang="en-US" sz="3600" b="1" dirty="0"/>
          </a:p>
        </p:txBody>
      </p:sp>
      <p:sp>
        <p:nvSpPr>
          <p:cNvPr id="10" name="TextBox 9"/>
          <p:cNvSpPr txBox="1"/>
          <p:nvPr/>
        </p:nvSpPr>
        <p:spPr>
          <a:xfrm>
            <a:off x="457200" y="3911114"/>
            <a:ext cx="8337535"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dirty="0" err="1" smtClean="0"/>
              <a:t>Interframe</a:t>
            </a:r>
            <a:r>
              <a:rPr lang="en-US" sz="2800" b="1" dirty="0" smtClean="0"/>
              <a:t> gap: </a:t>
            </a:r>
            <a:r>
              <a:rPr lang="en-US" sz="2800" dirty="0" smtClean="0"/>
              <a:t>96 bits of time between packets</a:t>
            </a:r>
          </a:p>
          <a:p>
            <a:r>
              <a:rPr lang="en-US" sz="2800" dirty="0" smtClean="0"/>
              <a:t>		at </a:t>
            </a:r>
            <a:r>
              <a:rPr lang="en-US" sz="2800" dirty="0" smtClean="0"/>
              <a:t>1Gbps = 96/1B = 96 ns &lt; 0.1 </a:t>
            </a:r>
            <a:r>
              <a:rPr lang="en-US" sz="2800" dirty="0" err="1" smtClean="0"/>
              <a:t>ms</a:t>
            </a:r>
            <a:endParaRPr lang="en-US" sz="2800" dirty="0"/>
          </a:p>
        </p:txBody>
      </p:sp>
    </p:spTree>
    <p:extLst>
      <p:ext uri="{BB962C8B-B14F-4D97-AF65-F5344CB8AC3E}">
        <p14:creationId xmlns:p14="http://schemas.microsoft.com/office/powerpoint/2010/main" val="3458139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flipH="1">
            <a:off x="-483846" y="1224403"/>
            <a:ext cx="2167229" cy="857250"/>
          </a:xfrm>
        </p:spPr>
        <p:txBody>
          <a:bodyPr/>
          <a:lstStyle/>
          <a:p>
            <a:r>
              <a:rPr lang="en-US" b="1" dirty="0" smtClean="0"/>
              <a:t>Project</a:t>
            </a:r>
            <a:endParaRPr lang="en-US" b="1" dirty="0"/>
          </a:p>
        </p:txBody>
      </p:sp>
      <p:sp>
        <p:nvSpPr>
          <p:cNvPr id="3" name="Content Placeholder 2"/>
          <p:cNvSpPr>
            <a:spLocks noGrp="1"/>
          </p:cNvSpPr>
          <p:nvPr>
            <p:ph idx="1"/>
          </p:nvPr>
        </p:nvSpPr>
        <p:spPr>
          <a:xfrm>
            <a:off x="1089290" y="197803"/>
            <a:ext cx="7344789" cy="2726647"/>
          </a:xfrm>
        </p:spPr>
        <p:txBody>
          <a:bodyPr/>
          <a:lstStyle/>
          <a:p>
            <a:pPr marL="0" indent="0">
              <a:buNone/>
            </a:pPr>
            <a:r>
              <a:rPr lang="en-US" dirty="0"/>
              <a:t>D</a:t>
            </a:r>
            <a:r>
              <a:rPr lang="en-US" dirty="0" smtClean="0"/>
              <a:t>o something that </a:t>
            </a:r>
            <a:r>
              <a:rPr lang="en-US" dirty="0" smtClean="0"/>
              <a:t>is:</a:t>
            </a:r>
            <a:endParaRPr lang="en-US" dirty="0" smtClean="0"/>
          </a:p>
          <a:p>
            <a:pPr marL="457200" lvl="1" indent="0">
              <a:buNone/>
            </a:pPr>
            <a:r>
              <a:rPr lang="en-US" b="1" dirty="0" smtClean="0"/>
              <a:t>fun </a:t>
            </a:r>
            <a:r>
              <a:rPr lang="en-US" dirty="0" smtClean="0"/>
              <a:t>(for you to do, and others to see)</a:t>
            </a:r>
            <a:endParaRPr lang="en-US" b="1" dirty="0" smtClean="0"/>
          </a:p>
          <a:p>
            <a:pPr marL="457200" lvl="1" indent="0">
              <a:buNone/>
            </a:pPr>
            <a:r>
              <a:rPr lang="en-US" b="1" dirty="0" smtClean="0"/>
              <a:t>relevant </a:t>
            </a:r>
            <a:r>
              <a:rPr lang="en-US" dirty="0" smtClean="0"/>
              <a:t>(to the class)</a:t>
            </a:r>
            <a:endParaRPr lang="en-US" b="1" dirty="0" smtClean="0"/>
          </a:p>
          <a:p>
            <a:pPr marL="457200" lvl="1" indent="0">
              <a:buNone/>
            </a:pPr>
            <a:r>
              <a:rPr lang="en-US" b="1" dirty="0"/>
              <a:t>technically </a:t>
            </a:r>
            <a:r>
              <a:rPr lang="en-US" b="1" dirty="0" smtClean="0"/>
              <a:t>interesting </a:t>
            </a:r>
            <a:r>
              <a:rPr lang="en-US" dirty="0" smtClean="0"/>
              <a:t>(to you and me)</a:t>
            </a:r>
            <a:endParaRPr lang="en-US" b="1" dirty="0"/>
          </a:p>
          <a:p>
            <a:pPr marL="457200" lvl="1" indent="0">
              <a:buNone/>
            </a:pPr>
            <a:r>
              <a:rPr lang="en-US" b="1" dirty="0" smtClean="0"/>
              <a:t>useful </a:t>
            </a:r>
            <a:r>
              <a:rPr lang="en-US" dirty="0" smtClean="0"/>
              <a:t>(at least to you, hopefully to many</a:t>
            </a:r>
            <a:r>
              <a:rPr lang="en-US" dirty="0" smtClean="0"/>
              <a:t>)</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a:t>
            </a:fld>
            <a:endParaRPr lang="en-US"/>
          </a:p>
        </p:txBody>
      </p:sp>
      <p:sp>
        <p:nvSpPr>
          <p:cNvPr id="8" name="TextBox 7"/>
          <p:cNvSpPr txBox="1"/>
          <p:nvPr/>
        </p:nvSpPr>
        <p:spPr>
          <a:xfrm>
            <a:off x="601532" y="3072398"/>
            <a:ext cx="8085268"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dirty="0" smtClean="0"/>
              <a:t>You probably </a:t>
            </a:r>
            <a:r>
              <a:rPr lang="en-US" sz="2400" b="1" dirty="0" smtClean="0"/>
              <a:t>can’t maximize all of these!</a:t>
            </a:r>
            <a:r>
              <a:rPr lang="en-US" sz="2400" dirty="0" smtClean="0"/>
              <a:t>  It is okay to sacrifice one or two of them to increase others.  A good project should be </a:t>
            </a:r>
            <a:r>
              <a:rPr lang="en-US" sz="2400" b="1" i="1" dirty="0" smtClean="0"/>
              <a:t>strong on at least 2 </a:t>
            </a:r>
            <a:r>
              <a:rPr lang="en-US" sz="2400" dirty="0" smtClean="0"/>
              <a:t>of these, which is much better than being </a:t>
            </a:r>
            <a:r>
              <a:rPr lang="en-US" sz="2400" b="1" i="1" dirty="0" smtClean="0"/>
              <a:t>mediocre of all four</a:t>
            </a:r>
            <a:r>
              <a:rPr lang="en-US" sz="2400" dirty="0" smtClean="0"/>
              <a:t>.</a:t>
            </a:r>
            <a:endParaRPr lang="en-US" sz="2400" dirty="0"/>
          </a:p>
        </p:txBody>
      </p:sp>
      <p:sp>
        <p:nvSpPr>
          <p:cNvPr id="63493" name="Comment 5"/>
          <p:cNvSpPr>
            <a:spLocks noRot="1" noChangeAspect="1" noEditPoints="1" noChangeArrowheads="1" noChangeShapeType="1" noTextEdit="1"/>
          </p:cNvSpPr>
          <p:nvPr/>
        </p:nvSpPr>
        <p:spPr bwMode="auto">
          <a:xfrm>
            <a:off x="4970466" y="4507708"/>
            <a:ext cx="20637" cy="3572"/>
          </a:xfrm>
          <a:custGeom>
            <a:avLst/>
            <a:gdLst>
              <a:gd name="T0" fmla="+- 0 13865 13808"/>
              <a:gd name="T1" fmla="*/ T0 w 58"/>
              <a:gd name="T2" fmla="+- 0 16706 16695"/>
              <a:gd name="T3" fmla="*/ 16706 h 12"/>
              <a:gd name="T4" fmla="+- 0 13837 13808"/>
              <a:gd name="T5" fmla="*/ T4 w 58"/>
              <a:gd name="T6" fmla="+- 0 16700 16695"/>
              <a:gd name="T7" fmla="*/ 16700 h 12"/>
              <a:gd name="T8" fmla="+- 0 13827 13808"/>
              <a:gd name="T9" fmla="*/ T8 w 58"/>
              <a:gd name="T10" fmla="+- 0 16698 16695"/>
              <a:gd name="T11" fmla="*/ 16698 h 12"/>
              <a:gd name="T12" fmla="+- 0 13808 13808"/>
              <a:gd name="T13" fmla="*/ T12 w 58"/>
              <a:gd name="T14" fmla="+- 0 16695 16695"/>
              <a:gd name="T15" fmla="*/ 16695 h 12"/>
            </a:gdLst>
            <a:ahLst/>
            <a:cxnLst>
              <a:cxn ang="0">
                <a:pos x="T1" y="T3"/>
              </a:cxn>
              <a:cxn ang="0">
                <a:pos x="T5" y="T7"/>
              </a:cxn>
              <a:cxn ang="0">
                <a:pos x="T9" y="T11"/>
              </a:cxn>
              <a:cxn ang="0">
                <a:pos x="T13" y="T15"/>
              </a:cxn>
            </a:cxnLst>
            <a:rect l="0" t="0" r="r" b="b"/>
            <a:pathLst>
              <a:path w="58" h="12" extrusionOk="0">
                <a:moveTo>
                  <a:pt x="57" y="11"/>
                </a:moveTo>
                <a:cubicBezTo>
                  <a:pt x="29" y="5"/>
                  <a:pt x="19" y="3"/>
                  <a:pt x="0" y="0"/>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59291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Layers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39</a:t>
            </a:fld>
            <a:endParaRPr lang="en-US"/>
          </a:p>
        </p:txBody>
      </p:sp>
      <p:sp>
        <p:nvSpPr>
          <p:cNvPr id="7" name="TextBox 6"/>
          <p:cNvSpPr txBox="1"/>
          <p:nvPr/>
        </p:nvSpPr>
        <p:spPr>
          <a:xfrm>
            <a:off x="1145887" y="3022248"/>
            <a:ext cx="3683001" cy="1569660"/>
          </a:xfrm>
          <a:prstGeom prst="rect">
            <a:avLst/>
          </a:prstGeom>
          <a:noFill/>
        </p:spPr>
        <p:txBody>
          <a:bodyPr wrap="square" rtlCol="0">
            <a:spAutoFit/>
          </a:bodyPr>
          <a:lstStyle/>
          <a:p>
            <a:r>
              <a:rPr lang="en-US" sz="2400" dirty="0" smtClean="0"/>
              <a:t>LAN:</a:t>
            </a:r>
            <a:r>
              <a:rPr lang="en-US" sz="2400" b="1" dirty="0" smtClean="0"/>
              <a:t> Ethernet</a:t>
            </a:r>
            <a:r>
              <a:rPr lang="en-US" sz="2400" dirty="0" smtClean="0"/>
              <a:t> (97.6% efficient for 12Kb packets)</a:t>
            </a:r>
          </a:p>
          <a:p>
            <a:r>
              <a:rPr lang="en-US" sz="2400" dirty="0" smtClean="0"/>
              <a:t>WAN: </a:t>
            </a:r>
            <a:r>
              <a:rPr lang="en-US" sz="2400" b="1" dirty="0" smtClean="0"/>
              <a:t>PPP </a:t>
            </a:r>
            <a:r>
              <a:rPr lang="en-US" sz="2400" dirty="0" smtClean="0"/>
              <a:t>(99.9% efficient – only 1-2 bytes overhead)</a:t>
            </a:r>
            <a:endParaRPr lang="en-US" sz="2400" dirty="0"/>
          </a:p>
        </p:txBody>
      </p:sp>
      <p:pic>
        <p:nvPicPr>
          <p:cNvPr id="8" name="Picture 7"/>
          <p:cNvPicPr>
            <a:picLocks noChangeAspect="1"/>
          </p:cNvPicPr>
          <p:nvPr/>
        </p:nvPicPr>
        <p:blipFill>
          <a:blip r:embed="rId2"/>
          <a:stretch>
            <a:fillRect/>
          </a:stretch>
        </p:blipFill>
        <p:spPr>
          <a:xfrm>
            <a:off x="5616452" y="978061"/>
            <a:ext cx="2984500" cy="3688842"/>
          </a:xfrm>
          <a:prstGeom prst="rect">
            <a:avLst/>
          </a:prstGeom>
        </p:spPr>
      </p:pic>
    </p:spTree>
    <p:extLst>
      <p:ext uri="{BB962C8B-B14F-4D97-AF65-F5344CB8AC3E}">
        <p14:creationId xmlns:p14="http://schemas.microsoft.com/office/powerpoint/2010/main" val="199986677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57" y="1082829"/>
            <a:ext cx="2859071" cy="2000900"/>
          </a:xfrm>
        </p:spPr>
        <p:txBody>
          <a:bodyPr>
            <a:normAutofit/>
          </a:bodyPr>
          <a:lstStyle/>
          <a:p>
            <a:r>
              <a:rPr lang="en-US" dirty="0" smtClean="0"/>
              <a:t>IP Layer</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40</a:t>
            </a:fld>
            <a:endParaRPr lang="en-US"/>
          </a:p>
        </p:txBody>
      </p:sp>
      <p:sp>
        <p:nvSpPr>
          <p:cNvPr id="7" name="Rectangle 6"/>
          <p:cNvSpPr/>
          <p:nvPr/>
        </p:nvSpPr>
        <p:spPr>
          <a:xfrm>
            <a:off x="144348" y="3083735"/>
            <a:ext cx="2446452" cy="1477327"/>
          </a:xfrm>
          <a:prstGeom prst="rect">
            <a:avLst/>
          </a:prstGeom>
        </p:spPr>
        <p:txBody>
          <a:bodyPr wrap="square">
            <a:spAutoFit/>
          </a:bodyPr>
          <a:lstStyle/>
          <a:p>
            <a:r>
              <a:rPr lang="en-US" sz="2400" dirty="0" smtClean="0"/>
              <a:t>From Robbie </a:t>
            </a:r>
            <a:r>
              <a:rPr lang="en-US" sz="2400" dirty="0" err="1" smtClean="0"/>
              <a:t>Hott’s</a:t>
            </a:r>
            <a:r>
              <a:rPr lang="en-US" sz="2400" dirty="0" smtClean="0"/>
              <a:t> </a:t>
            </a:r>
          </a:p>
          <a:p>
            <a:r>
              <a:rPr lang="en-US" sz="2400" i="1" dirty="0" smtClean="0"/>
              <a:t>History of Packets</a:t>
            </a:r>
            <a:r>
              <a:rPr lang="en-US" sz="2400" dirty="0" smtClean="0"/>
              <a:t> </a:t>
            </a:r>
          </a:p>
          <a:p>
            <a:r>
              <a:rPr lang="en-US" dirty="0" smtClean="0">
                <a:hlinkClick r:id="rId2"/>
              </a:rPr>
              <a:t>packets.robbiehott.com</a:t>
            </a:r>
            <a:endParaRPr lang="en-US" sz="3200" dirty="0"/>
          </a:p>
        </p:txBody>
      </p:sp>
      <p:pic>
        <p:nvPicPr>
          <p:cNvPr id="8" name="Picture 7" descr="Screen Shot 2013-10-17 at 7.09.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970" y="25261"/>
            <a:ext cx="4946715" cy="2197867"/>
          </a:xfrm>
          <a:prstGeom prst="rect">
            <a:avLst/>
          </a:prstGeom>
        </p:spPr>
      </p:pic>
      <p:sp>
        <p:nvSpPr>
          <p:cNvPr id="9" name="TextBox 8"/>
          <p:cNvSpPr txBox="1"/>
          <p:nvPr/>
        </p:nvSpPr>
        <p:spPr>
          <a:xfrm rot="16200000">
            <a:off x="2642336" y="859760"/>
            <a:ext cx="1684288" cy="646331"/>
          </a:xfrm>
          <a:prstGeom prst="rect">
            <a:avLst/>
          </a:prstGeom>
          <a:noFill/>
        </p:spPr>
        <p:txBody>
          <a:bodyPr wrap="none" rtlCol="0">
            <a:spAutoFit/>
          </a:bodyPr>
          <a:lstStyle/>
          <a:p>
            <a:pPr algn="ctr"/>
            <a:r>
              <a:rPr lang="en-US" dirty="0" smtClean="0"/>
              <a:t>Version 3.1 </a:t>
            </a:r>
            <a:endParaRPr lang="en-US" dirty="0" smtClean="0"/>
          </a:p>
          <a:p>
            <a:pPr algn="ctr"/>
            <a:r>
              <a:rPr lang="en-US" dirty="0" smtClean="0"/>
              <a:t>(</a:t>
            </a:r>
            <a:r>
              <a:rPr lang="en-US" dirty="0" smtClean="0"/>
              <a:t>February 1978)</a:t>
            </a:r>
            <a:endParaRPr lang="en-US" dirty="0"/>
          </a:p>
        </p:txBody>
      </p:sp>
      <p:pic>
        <p:nvPicPr>
          <p:cNvPr id="10" name="Picture 9" descr="Screen Shot 2013-10-17 at 7.10.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716" y="2390779"/>
            <a:ext cx="4958082" cy="2493769"/>
          </a:xfrm>
          <a:prstGeom prst="rect">
            <a:avLst/>
          </a:prstGeom>
        </p:spPr>
      </p:pic>
      <p:sp>
        <p:nvSpPr>
          <p:cNvPr id="11" name="TextBox 10"/>
          <p:cNvSpPr txBox="1"/>
          <p:nvPr/>
        </p:nvSpPr>
        <p:spPr>
          <a:xfrm rot="16200000">
            <a:off x="2846569" y="3237637"/>
            <a:ext cx="1275822" cy="646331"/>
          </a:xfrm>
          <a:prstGeom prst="rect">
            <a:avLst/>
          </a:prstGeom>
          <a:noFill/>
        </p:spPr>
        <p:txBody>
          <a:bodyPr wrap="none" rtlCol="0">
            <a:spAutoFit/>
          </a:bodyPr>
          <a:lstStyle/>
          <a:p>
            <a:pPr algn="ctr"/>
            <a:r>
              <a:rPr lang="en-US" dirty="0" smtClean="0"/>
              <a:t>Version 4 </a:t>
            </a:r>
            <a:endParaRPr lang="en-US" dirty="0" smtClean="0"/>
          </a:p>
          <a:p>
            <a:pPr algn="ctr"/>
            <a:r>
              <a:rPr lang="en-US" dirty="0" smtClean="0"/>
              <a:t>(</a:t>
            </a:r>
            <a:r>
              <a:rPr lang="en-US" dirty="0" smtClean="0"/>
              <a:t>June 1978)</a:t>
            </a:r>
            <a:endParaRPr lang="en-US" dirty="0"/>
          </a:p>
        </p:txBody>
      </p:sp>
    </p:spTree>
    <p:extLst>
      <p:ext uri="{BB962C8B-B14F-4D97-AF65-F5344CB8AC3E}">
        <p14:creationId xmlns:p14="http://schemas.microsoft.com/office/powerpoint/2010/main" val="742176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Zombie Packets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41</a:t>
            </a:fld>
            <a:endParaRPr lang="en-US"/>
          </a:p>
        </p:txBody>
      </p:sp>
      <p:pic>
        <p:nvPicPr>
          <p:cNvPr id="7" name="Picture 6" descr="Screen Shot 2013-10-17 at 7.10.58 AM.png"/>
          <p:cNvPicPr>
            <a:picLocks noChangeAspect="1"/>
          </p:cNvPicPr>
          <p:nvPr/>
        </p:nvPicPr>
        <p:blipFill rotWithShape="1">
          <a:blip r:embed="rId2">
            <a:extLst>
              <a:ext uri="{28A0092B-C50C-407E-A947-70E740481C1C}">
                <a14:useLocalDpi xmlns:a14="http://schemas.microsoft.com/office/drawing/2010/main" val="0"/>
              </a:ext>
            </a:extLst>
          </a:blip>
          <a:srcRect b="9357"/>
          <a:stretch/>
        </p:blipFill>
        <p:spPr>
          <a:xfrm>
            <a:off x="916037" y="930100"/>
            <a:ext cx="4098639" cy="1813100"/>
          </a:xfrm>
          <a:prstGeom prst="rect">
            <a:avLst/>
          </a:prstGeom>
        </p:spPr>
      </p:pic>
      <p:sp>
        <p:nvSpPr>
          <p:cNvPr id="9" name="Right Arrow 8"/>
          <p:cNvSpPr/>
          <p:nvPr/>
        </p:nvSpPr>
        <p:spPr>
          <a:xfrm>
            <a:off x="5057755" y="2074338"/>
            <a:ext cx="1173719" cy="5609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Bent Arrow 9"/>
          <p:cNvSpPr/>
          <p:nvPr/>
        </p:nvSpPr>
        <p:spPr>
          <a:xfrm rot="10800000">
            <a:off x="6019808" y="3048001"/>
            <a:ext cx="1890889" cy="151341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6358466" y="1598084"/>
            <a:ext cx="2455334" cy="157691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dirty="0" smtClean="0"/>
              <a:t>Router</a:t>
            </a:r>
            <a:endParaRPr lang="en-US" sz="5400" dirty="0"/>
          </a:p>
        </p:txBody>
      </p:sp>
      <p:pic>
        <p:nvPicPr>
          <p:cNvPr id="14" name="Picture 13" descr="Screen Shot 2013-10-17 at 7.10.58 AM.png"/>
          <p:cNvPicPr>
            <a:picLocks noChangeAspect="1"/>
          </p:cNvPicPr>
          <p:nvPr/>
        </p:nvPicPr>
        <p:blipFill rotWithShape="1">
          <a:blip r:embed="rId2">
            <a:extLst>
              <a:ext uri="{28A0092B-C50C-407E-A947-70E740481C1C}">
                <a14:useLocalDpi xmlns:a14="http://schemas.microsoft.com/office/drawing/2010/main" val="0"/>
              </a:ext>
            </a:extLst>
          </a:blip>
          <a:srcRect b="11056"/>
          <a:stretch/>
        </p:blipFill>
        <p:spPr>
          <a:xfrm>
            <a:off x="1280363" y="2825751"/>
            <a:ext cx="4739435" cy="2057276"/>
          </a:xfrm>
          <a:prstGeom prst="rect">
            <a:avLst/>
          </a:prstGeom>
        </p:spPr>
      </p:pic>
      <p:sp>
        <p:nvSpPr>
          <p:cNvPr id="15" name="TextBox 14"/>
          <p:cNvSpPr txBox="1"/>
          <p:nvPr/>
        </p:nvSpPr>
        <p:spPr>
          <a:xfrm>
            <a:off x="1404189" y="3568366"/>
            <a:ext cx="1171574" cy="34471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18288" bIns="18288" rtlCol="0">
            <a:spAutoFit/>
          </a:bodyPr>
          <a:lstStyle/>
          <a:p>
            <a:pPr algn="ctr"/>
            <a:r>
              <a:rPr lang="en-US" sz="2000" dirty="0" smtClean="0">
                <a:solidFill>
                  <a:srgbClr val="FFFF00"/>
                </a:solidFill>
              </a:rPr>
              <a:t>TTL - 1</a:t>
            </a:r>
            <a:endParaRPr lang="en-US" sz="2000" dirty="0">
              <a:solidFill>
                <a:srgbClr val="FFFF00"/>
              </a:solidFill>
            </a:endParaRPr>
          </a:p>
        </p:txBody>
      </p:sp>
    </p:spTree>
    <p:extLst>
      <p:ext uri="{BB962C8B-B14F-4D97-AF65-F5344CB8AC3E}">
        <p14:creationId xmlns:p14="http://schemas.microsoft.com/office/powerpoint/2010/main" val="451734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Zombie Packets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42</a:t>
            </a:fld>
            <a:endParaRPr lang="en-US"/>
          </a:p>
        </p:txBody>
      </p:sp>
      <p:pic>
        <p:nvPicPr>
          <p:cNvPr id="7" name="Picture 6" descr="Screen Shot 2013-10-17 at 7.10.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312" y="1063233"/>
            <a:ext cx="3665770" cy="1863725"/>
          </a:xfrm>
          <a:prstGeom prst="rect">
            <a:avLst/>
          </a:prstGeom>
        </p:spPr>
      </p:pic>
      <p:sp>
        <p:nvSpPr>
          <p:cNvPr id="9" name="Right Arrow 8"/>
          <p:cNvSpPr/>
          <p:nvPr/>
        </p:nvSpPr>
        <p:spPr>
          <a:xfrm>
            <a:off x="5057755" y="2074338"/>
            <a:ext cx="1173719" cy="5609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Bent Arrow 9"/>
          <p:cNvSpPr/>
          <p:nvPr/>
        </p:nvSpPr>
        <p:spPr>
          <a:xfrm rot="10800000">
            <a:off x="6019808" y="3048001"/>
            <a:ext cx="1890889" cy="151341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6358466" y="1598084"/>
            <a:ext cx="2455334" cy="157691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dirty="0" smtClean="0"/>
              <a:t>Router</a:t>
            </a:r>
            <a:endParaRPr lang="en-US" sz="5400" dirty="0"/>
          </a:p>
        </p:txBody>
      </p:sp>
      <p:sp>
        <p:nvSpPr>
          <p:cNvPr id="3" name="TextBox 2"/>
          <p:cNvSpPr txBox="1"/>
          <p:nvPr/>
        </p:nvSpPr>
        <p:spPr>
          <a:xfrm>
            <a:off x="6914453" y="2753833"/>
            <a:ext cx="1378953" cy="461665"/>
          </a:xfrm>
          <a:prstGeom prst="rect">
            <a:avLst/>
          </a:prstGeom>
          <a:noFill/>
        </p:spPr>
        <p:txBody>
          <a:bodyPr wrap="none" rtlCol="0">
            <a:spAutoFit/>
          </a:bodyPr>
          <a:lstStyle/>
          <a:p>
            <a:r>
              <a:rPr lang="en-US" sz="2400" dirty="0" smtClean="0">
                <a:solidFill>
                  <a:srgbClr val="FFFF00"/>
                </a:solidFill>
              </a:rPr>
              <a:t>if TTL = 0:</a:t>
            </a:r>
            <a:endParaRPr lang="en-US" sz="2400" dirty="0">
              <a:solidFill>
                <a:srgbClr val="FFFF00"/>
              </a:solidFill>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4114184" y="3086101"/>
            <a:ext cx="1648795" cy="1784762"/>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1012428" y="3795048"/>
            <a:ext cx="2879026" cy="369332"/>
          </a:xfrm>
          <a:prstGeom prst="rect">
            <a:avLst/>
          </a:prstGeom>
          <a:noFill/>
        </p:spPr>
        <p:txBody>
          <a:bodyPr wrap="none" rtlCol="0">
            <a:spAutoFit/>
          </a:bodyPr>
          <a:lstStyle/>
          <a:p>
            <a:r>
              <a:rPr lang="en-US" dirty="0" smtClean="0"/>
              <a:t>Destination = original Source</a:t>
            </a:r>
            <a:endParaRPr lang="en-US" dirty="0"/>
          </a:p>
        </p:txBody>
      </p:sp>
    </p:spTree>
    <p:extLst>
      <p:ext uri="{BB962C8B-B14F-4D97-AF65-F5344CB8AC3E}">
        <p14:creationId xmlns:p14="http://schemas.microsoft.com/office/powerpoint/2010/main" val="1001024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B80A1A-7165-45C4-A01A-4D8082766133}" type="slidenum">
              <a:rPr lang="en-US" smtClean="0"/>
              <a:pPr/>
              <a:t>43</a:t>
            </a:fld>
            <a:endParaRPr lang="en-US" dirty="0"/>
          </a:p>
        </p:txBody>
      </p:sp>
      <p:sp>
        <p:nvSpPr>
          <p:cNvPr id="4" name="TextBox 3"/>
          <p:cNvSpPr txBox="1"/>
          <p:nvPr/>
        </p:nvSpPr>
        <p:spPr>
          <a:xfrm>
            <a:off x="76200" y="114307"/>
            <a:ext cx="8915400" cy="621708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rPr>
              <a:t>gash&gt; </a:t>
            </a:r>
            <a:r>
              <a:rPr lang="en-US" sz="2000" dirty="0" err="1" smtClean="0">
                <a:solidFill>
                  <a:srgbClr val="FFFF00"/>
                </a:solidFill>
              </a:rPr>
              <a:t>traceroute</a:t>
            </a:r>
            <a:r>
              <a:rPr lang="en-US" sz="2000" dirty="0" smtClean="0">
                <a:solidFill>
                  <a:srgbClr val="FFFF00"/>
                </a:solidFill>
              </a:rPr>
              <a:t> </a:t>
            </a:r>
            <a:r>
              <a:rPr lang="en-US" sz="2000" dirty="0">
                <a:solidFill>
                  <a:srgbClr val="FFFF00"/>
                </a:solidFill>
              </a:rPr>
              <a:t>-q 1 </a:t>
            </a:r>
            <a:r>
              <a:rPr lang="en-US" sz="2000" dirty="0" err="1">
                <a:solidFill>
                  <a:srgbClr val="FFFF00"/>
                </a:solidFill>
              </a:rPr>
              <a:t>www.berkeley.edu</a:t>
            </a:r>
            <a:endParaRPr lang="en-US" sz="2000" dirty="0">
              <a:solidFill>
                <a:srgbClr val="FFFF00"/>
              </a:solidFill>
            </a:endParaRPr>
          </a:p>
          <a:p>
            <a:r>
              <a:rPr lang="en-US" dirty="0" err="1" smtClean="0">
                <a:solidFill>
                  <a:srgbClr val="FFFF00"/>
                </a:solidFill>
              </a:rPr>
              <a:t>traceroute</a:t>
            </a:r>
            <a:r>
              <a:rPr lang="en-US" dirty="0" smtClean="0">
                <a:solidFill>
                  <a:srgbClr val="FFFF00"/>
                </a:solidFill>
              </a:rPr>
              <a:t> </a:t>
            </a:r>
            <a:r>
              <a:rPr lang="en-US" dirty="0">
                <a:solidFill>
                  <a:srgbClr val="FFFF00"/>
                </a:solidFill>
              </a:rPr>
              <a:t>to www.w3.berkeley.edu (169.229.216.200), 64 hops max, 52 byte packets</a:t>
            </a:r>
          </a:p>
          <a:p>
            <a:r>
              <a:rPr lang="en-US" sz="2000" dirty="0">
                <a:solidFill>
                  <a:srgbClr val="FFFF00"/>
                </a:solidFill>
              </a:rPr>
              <a:t> 1  </a:t>
            </a:r>
            <a:r>
              <a:rPr lang="en-US" sz="2000" dirty="0" err="1">
                <a:solidFill>
                  <a:srgbClr val="FFFF00"/>
                </a:solidFill>
              </a:rPr>
              <a:t>dd-wrt</a:t>
            </a:r>
            <a:r>
              <a:rPr lang="en-US" sz="2000" dirty="0">
                <a:solidFill>
                  <a:srgbClr val="FFFF00"/>
                </a:solidFill>
              </a:rPr>
              <a:t> (192.168.1.1)  9.779 </a:t>
            </a:r>
            <a:r>
              <a:rPr lang="en-US" sz="2000" dirty="0" err="1">
                <a:solidFill>
                  <a:srgbClr val="FFFF00"/>
                </a:solidFill>
              </a:rPr>
              <a:t>ms</a:t>
            </a:r>
            <a:endParaRPr lang="en-US" sz="2000" dirty="0">
              <a:solidFill>
                <a:srgbClr val="FFFF00"/>
              </a:solidFill>
            </a:endParaRPr>
          </a:p>
          <a:p>
            <a:r>
              <a:rPr lang="en-US" sz="2000" dirty="0">
                <a:solidFill>
                  <a:srgbClr val="FFFF00"/>
                </a:solidFill>
              </a:rPr>
              <a:t> 2  c-24-127-51-1.hsd1.va.comcast.net (24.127.51.1)  24.139 </a:t>
            </a:r>
            <a:r>
              <a:rPr lang="en-US" sz="2000" dirty="0" err="1">
                <a:solidFill>
                  <a:srgbClr val="FFFF00"/>
                </a:solidFill>
              </a:rPr>
              <a:t>ms</a:t>
            </a:r>
            <a:endParaRPr lang="en-US" sz="2000" dirty="0">
              <a:solidFill>
                <a:srgbClr val="FFFF00"/>
              </a:solidFill>
            </a:endParaRPr>
          </a:p>
          <a:p>
            <a:r>
              <a:rPr lang="en-US" sz="2000" dirty="0">
                <a:solidFill>
                  <a:srgbClr val="FFFF00"/>
                </a:solidFill>
              </a:rPr>
              <a:t> 3  te-2-3-ur01.charlville.va.richmond.comcast.net (68.85.226.149)  11.955 </a:t>
            </a:r>
            <a:r>
              <a:rPr lang="en-US" sz="2000" dirty="0" err="1">
                <a:solidFill>
                  <a:srgbClr val="FFFF00"/>
                </a:solidFill>
              </a:rPr>
              <a:t>ms</a:t>
            </a:r>
            <a:endParaRPr lang="en-US" sz="2000" dirty="0">
              <a:solidFill>
                <a:srgbClr val="FFFF00"/>
              </a:solidFill>
            </a:endParaRPr>
          </a:p>
          <a:p>
            <a:r>
              <a:rPr lang="en-US" sz="2000" dirty="0">
                <a:solidFill>
                  <a:srgbClr val="FFFF00"/>
                </a:solidFill>
              </a:rPr>
              <a:t> 4  xe-11-3-0-0-sur01.charlville.va.richmond.comcast.net (68.86.172.185)  10.321 </a:t>
            </a:r>
            <a:r>
              <a:rPr lang="en-US" sz="2000" dirty="0" err="1">
                <a:solidFill>
                  <a:srgbClr val="FFFF00"/>
                </a:solidFill>
              </a:rPr>
              <a:t>ms</a:t>
            </a:r>
            <a:endParaRPr lang="en-US" sz="2000" dirty="0">
              <a:solidFill>
                <a:srgbClr val="FFFF00"/>
              </a:solidFill>
            </a:endParaRPr>
          </a:p>
          <a:p>
            <a:r>
              <a:rPr lang="en-US" sz="2000" dirty="0">
                <a:solidFill>
                  <a:srgbClr val="FFFF00"/>
                </a:solidFill>
              </a:rPr>
              <a:t> 5  xe-4-1-1-0-ar02.charlvilleco.va.richmond.comcast.net (69.139.165.57)  17.717 </a:t>
            </a:r>
            <a:r>
              <a:rPr lang="en-US" sz="2000" dirty="0" err="1">
                <a:solidFill>
                  <a:srgbClr val="FFFF00"/>
                </a:solidFill>
              </a:rPr>
              <a:t>ms</a:t>
            </a:r>
            <a:endParaRPr lang="en-US" sz="2000" dirty="0">
              <a:solidFill>
                <a:srgbClr val="FFFF00"/>
              </a:solidFill>
            </a:endParaRPr>
          </a:p>
          <a:p>
            <a:r>
              <a:rPr lang="en-US" sz="2000" dirty="0">
                <a:solidFill>
                  <a:srgbClr val="FFFF00"/>
                </a:solidFill>
              </a:rPr>
              <a:t> 6  pos-0-8-0-0-cr01.charlotte.nc.ibone.comcast.net (68.86.94.29)  26.774 </a:t>
            </a:r>
            <a:r>
              <a:rPr lang="en-US" sz="2000" dirty="0" err="1">
                <a:solidFill>
                  <a:srgbClr val="FFFF00"/>
                </a:solidFill>
              </a:rPr>
              <a:t>ms</a:t>
            </a:r>
            <a:endParaRPr lang="en-US" sz="2000" dirty="0">
              <a:solidFill>
                <a:srgbClr val="FFFF00"/>
              </a:solidFill>
            </a:endParaRPr>
          </a:p>
          <a:p>
            <a:r>
              <a:rPr lang="en-US" sz="2000" dirty="0">
                <a:solidFill>
                  <a:srgbClr val="FFFF00"/>
                </a:solidFill>
              </a:rPr>
              <a:t> 7  pos-0-5-0-0-pe01.ashburn.va.ibone.comcast.net (68.86.87.14)  14.784 </a:t>
            </a:r>
            <a:r>
              <a:rPr lang="en-US" sz="2000" dirty="0" err="1">
                <a:solidFill>
                  <a:srgbClr val="FFFF00"/>
                </a:solidFill>
              </a:rPr>
              <a:t>ms</a:t>
            </a:r>
            <a:endParaRPr lang="en-US" sz="2000" dirty="0">
              <a:solidFill>
                <a:srgbClr val="FFFF00"/>
              </a:solidFill>
            </a:endParaRPr>
          </a:p>
          <a:p>
            <a:r>
              <a:rPr lang="en-US" sz="2000" dirty="0">
                <a:solidFill>
                  <a:srgbClr val="FFFF00"/>
                </a:solidFill>
              </a:rPr>
              <a:t> 8  as11164-pe01.ashburn.va.ibone.comcast.net (75.149.228.82)  12.095 </a:t>
            </a:r>
            <a:r>
              <a:rPr lang="en-US" sz="2000" dirty="0" err="1">
                <a:solidFill>
                  <a:srgbClr val="FFFF00"/>
                </a:solidFill>
              </a:rPr>
              <a:t>ms</a:t>
            </a:r>
            <a:endParaRPr lang="en-US" sz="2000" dirty="0">
              <a:solidFill>
                <a:srgbClr val="FFFF00"/>
              </a:solidFill>
            </a:endParaRPr>
          </a:p>
          <a:p>
            <a:r>
              <a:rPr lang="en-US" sz="2000" dirty="0">
                <a:solidFill>
                  <a:srgbClr val="FFFF00"/>
                </a:solidFill>
              </a:rPr>
              <a:t> 9  64.57.20.247 (64.57.20.247)  88.728 </a:t>
            </a:r>
            <a:r>
              <a:rPr lang="en-US" sz="2000" dirty="0" err="1">
                <a:solidFill>
                  <a:srgbClr val="FFFF00"/>
                </a:solidFill>
              </a:rPr>
              <a:t>ms</a:t>
            </a:r>
            <a:endParaRPr lang="en-US" sz="2000" dirty="0">
              <a:solidFill>
                <a:srgbClr val="FFFF00"/>
              </a:solidFill>
            </a:endParaRPr>
          </a:p>
          <a:p>
            <a:r>
              <a:rPr lang="en-US" sz="2000" dirty="0">
                <a:solidFill>
                  <a:srgbClr val="FFFF00"/>
                </a:solidFill>
              </a:rPr>
              <a:t>10  64.57.20.247 (64.57.20.247)  103.851 </a:t>
            </a:r>
            <a:r>
              <a:rPr lang="en-US" sz="2000" dirty="0" err="1">
                <a:solidFill>
                  <a:srgbClr val="FFFF00"/>
                </a:solidFill>
              </a:rPr>
              <a:t>ms</a:t>
            </a:r>
            <a:endParaRPr lang="en-US" sz="2000" dirty="0">
              <a:solidFill>
                <a:srgbClr val="FFFF00"/>
              </a:solidFill>
            </a:endParaRPr>
          </a:p>
          <a:p>
            <a:r>
              <a:rPr lang="en-US" sz="2000" dirty="0">
                <a:solidFill>
                  <a:srgbClr val="FFFF00"/>
                </a:solidFill>
              </a:rPr>
              <a:t>11  64.57.20.227 (64.57.20.227)  96.655 </a:t>
            </a:r>
            <a:r>
              <a:rPr lang="en-US" sz="2000" dirty="0" err="1">
                <a:solidFill>
                  <a:srgbClr val="FFFF00"/>
                </a:solidFill>
              </a:rPr>
              <a:t>ms</a:t>
            </a:r>
            <a:endParaRPr lang="en-US" sz="2000" dirty="0">
              <a:solidFill>
                <a:srgbClr val="FFFF00"/>
              </a:solidFill>
            </a:endParaRPr>
          </a:p>
          <a:p>
            <a:r>
              <a:rPr lang="en-US" sz="2000" dirty="0">
                <a:solidFill>
                  <a:srgbClr val="FFFF00"/>
                </a:solidFill>
              </a:rPr>
              <a:t>12  dc-lax-core2--lax-peer1-10ge.cenic.net (137.164.46.119)  104.106 </a:t>
            </a:r>
            <a:r>
              <a:rPr lang="en-US" sz="2000" dirty="0" err="1">
                <a:solidFill>
                  <a:srgbClr val="FFFF00"/>
                </a:solidFill>
              </a:rPr>
              <a:t>ms</a:t>
            </a:r>
            <a:endParaRPr lang="en-US" sz="2000" dirty="0">
              <a:solidFill>
                <a:srgbClr val="FFFF00"/>
              </a:solidFill>
            </a:endParaRPr>
          </a:p>
          <a:p>
            <a:r>
              <a:rPr lang="en-US" sz="2000" dirty="0">
                <a:solidFill>
                  <a:srgbClr val="FFFF00"/>
                </a:solidFill>
              </a:rPr>
              <a:t>13  sfo-agg1--svl-agg2-10g.cenic.net (137.164.22.26)  90.415 </a:t>
            </a:r>
            <a:r>
              <a:rPr lang="en-US" sz="2000" dirty="0" err="1">
                <a:solidFill>
                  <a:srgbClr val="FFFF00"/>
                </a:solidFill>
              </a:rPr>
              <a:t>ms</a:t>
            </a:r>
            <a:endParaRPr lang="en-US" sz="2000" dirty="0">
              <a:solidFill>
                <a:srgbClr val="FFFF00"/>
              </a:solidFill>
            </a:endParaRPr>
          </a:p>
          <a:p>
            <a:r>
              <a:rPr lang="en-US" sz="2000" dirty="0">
                <a:solidFill>
                  <a:srgbClr val="FFFF00"/>
                </a:solidFill>
              </a:rPr>
              <a:t>14  dc-</a:t>
            </a:r>
            <a:r>
              <a:rPr lang="en-US" sz="2000" dirty="0" err="1">
                <a:solidFill>
                  <a:srgbClr val="FFFF00"/>
                </a:solidFill>
              </a:rPr>
              <a:t>ucb</a:t>
            </a:r>
            <a:r>
              <a:rPr lang="en-US" sz="2000" dirty="0">
                <a:solidFill>
                  <a:srgbClr val="FFFF00"/>
                </a:solidFill>
              </a:rPr>
              <a:t>--sfo-agg1-10ge.cenic.net (137.164.50.17)  92.749 </a:t>
            </a:r>
            <a:r>
              <a:rPr lang="en-US" sz="2000" dirty="0" err="1">
                <a:solidFill>
                  <a:srgbClr val="FFFF00"/>
                </a:solidFill>
              </a:rPr>
              <a:t>ms</a:t>
            </a:r>
            <a:endParaRPr lang="en-US" sz="2000" dirty="0">
              <a:solidFill>
                <a:srgbClr val="FFFF00"/>
              </a:solidFill>
            </a:endParaRPr>
          </a:p>
          <a:p>
            <a:r>
              <a:rPr lang="en-US" sz="2000" dirty="0">
                <a:solidFill>
                  <a:srgbClr val="FFFF00"/>
                </a:solidFill>
              </a:rPr>
              <a:t>15  dc-</a:t>
            </a:r>
            <a:r>
              <a:rPr lang="en-US" sz="2000" dirty="0" err="1">
                <a:solidFill>
                  <a:srgbClr val="FFFF00"/>
                </a:solidFill>
              </a:rPr>
              <a:t>ucb</a:t>
            </a:r>
            <a:r>
              <a:rPr lang="en-US" sz="2000" dirty="0">
                <a:solidFill>
                  <a:srgbClr val="FFFF00"/>
                </a:solidFill>
              </a:rPr>
              <a:t>--sfo-agg1-10ge.cenic.net (137.164.50.17)  99.847 </a:t>
            </a:r>
            <a:r>
              <a:rPr lang="en-US" sz="2000" dirty="0" err="1">
                <a:solidFill>
                  <a:srgbClr val="FFFF00"/>
                </a:solidFill>
              </a:rPr>
              <a:t>ms</a:t>
            </a:r>
            <a:endParaRPr lang="en-US" sz="2000" dirty="0">
              <a:solidFill>
                <a:srgbClr val="FFFF00"/>
              </a:solidFill>
            </a:endParaRPr>
          </a:p>
          <a:p>
            <a:r>
              <a:rPr lang="en-US" sz="2000" dirty="0">
                <a:solidFill>
                  <a:srgbClr val="FFFF00"/>
                </a:solidFill>
              </a:rPr>
              <a:t>16  t1-3.inr-201-sut.berkeley.edu (128.32.0.65)  99.923 </a:t>
            </a:r>
            <a:r>
              <a:rPr lang="en-US" sz="2000" dirty="0" err="1">
                <a:solidFill>
                  <a:srgbClr val="FFFF00"/>
                </a:solidFill>
              </a:rPr>
              <a:t>ms</a:t>
            </a:r>
            <a:endParaRPr lang="en-US" sz="2000" dirty="0">
              <a:solidFill>
                <a:srgbClr val="FFFF00"/>
              </a:solidFill>
            </a:endParaRPr>
          </a:p>
          <a:p>
            <a:r>
              <a:rPr lang="en-US" sz="2000" dirty="0">
                <a:solidFill>
                  <a:srgbClr val="FFFF00"/>
                </a:solidFill>
              </a:rPr>
              <a:t>17  t5-5.inr-210-srb.berkeley.edu (128.32.255.37)  101.742 </a:t>
            </a:r>
            <a:r>
              <a:rPr lang="en-US" sz="2000" dirty="0" err="1">
                <a:solidFill>
                  <a:srgbClr val="FFFF00"/>
                </a:solidFill>
              </a:rPr>
              <a:t>ms</a:t>
            </a:r>
            <a:endParaRPr lang="en-US" sz="2000" dirty="0">
              <a:solidFill>
                <a:srgbClr val="FFFF00"/>
              </a:solidFill>
            </a:endParaRPr>
          </a:p>
          <a:p>
            <a:r>
              <a:rPr lang="en-US" sz="2000" dirty="0">
                <a:solidFill>
                  <a:srgbClr val="FFFF00"/>
                </a:solidFill>
              </a:rPr>
              <a:t>18  </a:t>
            </a:r>
            <a:r>
              <a:rPr lang="en-US" sz="2000" dirty="0" smtClean="0">
                <a:solidFill>
                  <a:srgbClr val="FFFF00"/>
                </a:solidFill>
              </a:rPr>
              <a:t>*</a:t>
            </a:r>
            <a:endParaRPr lang="en-US" sz="2000" dirty="0">
              <a:solidFill>
                <a:srgbClr val="FFFF00"/>
              </a:solidFill>
            </a:endParaRPr>
          </a:p>
        </p:txBody>
      </p:sp>
      <p:sp>
        <p:nvSpPr>
          <p:cNvPr id="5" name="TextBox 4"/>
          <p:cNvSpPr txBox="1"/>
          <p:nvPr/>
        </p:nvSpPr>
        <p:spPr>
          <a:xfrm>
            <a:off x="1687690" y="2120903"/>
            <a:ext cx="5753619" cy="2062103"/>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b="1" dirty="0" err="1" smtClean="0"/>
              <a:t>traceroute</a:t>
            </a:r>
            <a:r>
              <a:rPr lang="en-US" sz="3200" dirty="0" smtClean="0"/>
              <a:t> is sending packets to destination, with TTL = 1, 2, 3, … and recording the death notices it receives</a:t>
            </a:r>
            <a:endParaRPr lang="en-US" sz="3200" dirty="0"/>
          </a:p>
        </p:txBody>
      </p:sp>
    </p:spTree>
    <p:extLst>
      <p:ext uri="{BB962C8B-B14F-4D97-AF65-F5344CB8AC3E}">
        <p14:creationId xmlns:p14="http://schemas.microsoft.com/office/powerpoint/2010/main" val="93293277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efficient is IPv4?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44</a:t>
            </a:fld>
            <a:endParaRPr lang="en-US"/>
          </a:p>
        </p:txBody>
      </p:sp>
      <p:pic>
        <p:nvPicPr>
          <p:cNvPr id="6" name="Picture 5" descr="Screen Shot 2013-10-17 at 7.10.58 AM.png"/>
          <p:cNvPicPr>
            <a:picLocks noChangeAspect="1"/>
          </p:cNvPicPr>
          <p:nvPr/>
        </p:nvPicPr>
        <p:blipFill rotWithShape="1">
          <a:blip r:embed="rId2">
            <a:extLst>
              <a:ext uri="{28A0092B-C50C-407E-A947-70E740481C1C}">
                <a14:useLocalDpi xmlns:a14="http://schemas.microsoft.com/office/drawing/2010/main" val="0"/>
              </a:ext>
            </a:extLst>
          </a:blip>
          <a:srcRect b="11056"/>
          <a:stretch/>
        </p:blipFill>
        <p:spPr>
          <a:xfrm>
            <a:off x="570096" y="1158478"/>
            <a:ext cx="7858061" cy="2831438"/>
          </a:xfrm>
          <a:prstGeom prst="rect">
            <a:avLst/>
          </a:prstGeom>
        </p:spPr>
      </p:pic>
      <p:sp>
        <p:nvSpPr>
          <p:cNvPr id="7" name="TextBox 6"/>
          <p:cNvSpPr txBox="1"/>
          <p:nvPr/>
        </p:nvSpPr>
        <p:spPr>
          <a:xfrm>
            <a:off x="798688" y="990741"/>
            <a:ext cx="19050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t> </a:t>
            </a:r>
            <a:r>
              <a:rPr lang="en-US" dirty="0"/>
              <a:t>1</a:t>
            </a:r>
            <a:r>
              <a:rPr lang="en-US" dirty="0" smtClean="0"/>
              <a:t> byte</a:t>
            </a:r>
            <a:endParaRPr lang="en-US" dirty="0"/>
          </a:p>
        </p:txBody>
      </p:sp>
      <p:sp>
        <p:nvSpPr>
          <p:cNvPr id="9" name="TextBox 8"/>
          <p:cNvSpPr txBox="1"/>
          <p:nvPr/>
        </p:nvSpPr>
        <p:spPr>
          <a:xfrm>
            <a:off x="2651006" y="990741"/>
            <a:ext cx="19050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t> </a:t>
            </a:r>
            <a:r>
              <a:rPr lang="en-US" dirty="0"/>
              <a:t>1</a:t>
            </a:r>
            <a:r>
              <a:rPr lang="en-US" dirty="0" smtClean="0"/>
              <a:t> byte</a:t>
            </a:r>
            <a:endParaRPr lang="en-US" dirty="0"/>
          </a:p>
        </p:txBody>
      </p:sp>
      <p:sp>
        <p:nvSpPr>
          <p:cNvPr id="10" name="TextBox 9"/>
          <p:cNvSpPr txBox="1"/>
          <p:nvPr/>
        </p:nvSpPr>
        <p:spPr>
          <a:xfrm>
            <a:off x="4503324" y="990741"/>
            <a:ext cx="19050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t> </a:t>
            </a:r>
            <a:r>
              <a:rPr lang="en-US" dirty="0"/>
              <a:t>1</a:t>
            </a:r>
            <a:r>
              <a:rPr lang="en-US" dirty="0" smtClean="0"/>
              <a:t> byte</a:t>
            </a:r>
            <a:endParaRPr lang="en-US" dirty="0"/>
          </a:p>
        </p:txBody>
      </p:sp>
      <p:sp>
        <p:nvSpPr>
          <p:cNvPr id="11" name="TextBox 10"/>
          <p:cNvSpPr txBox="1"/>
          <p:nvPr/>
        </p:nvSpPr>
        <p:spPr>
          <a:xfrm>
            <a:off x="6355643" y="990741"/>
            <a:ext cx="19050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t> </a:t>
            </a:r>
            <a:r>
              <a:rPr lang="en-US" dirty="0"/>
              <a:t>1</a:t>
            </a:r>
            <a:r>
              <a:rPr lang="en-US" dirty="0" smtClean="0"/>
              <a:t> byte</a:t>
            </a:r>
            <a:endParaRPr lang="en-US" dirty="0"/>
          </a:p>
        </p:txBody>
      </p:sp>
      <p:sp>
        <p:nvSpPr>
          <p:cNvPr id="12" name="TextBox 11"/>
          <p:cNvSpPr txBox="1"/>
          <p:nvPr/>
        </p:nvSpPr>
        <p:spPr>
          <a:xfrm>
            <a:off x="570092" y="4005521"/>
            <a:ext cx="3547533" cy="1015663"/>
          </a:xfrm>
          <a:prstGeom prst="rect">
            <a:avLst/>
          </a:prstGeom>
          <a:noFill/>
        </p:spPr>
        <p:txBody>
          <a:bodyPr wrap="square" rtlCol="0">
            <a:spAutoFit/>
          </a:bodyPr>
          <a:lstStyle/>
          <a:p>
            <a:r>
              <a:rPr lang="en-US" sz="2000" dirty="0" smtClean="0"/>
              <a:t>Biggest packet: 2</a:t>
            </a:r>
            <a:r>
              <a:rPr lang="en-US" sz="2000" baseline="30000" dirty="0" smtClean="0"/>
              <a:t>16</a:t>
            </a:r>
            <a:r>
              <a:rPr lang="en-US" sz="2000" dirty="0" smtClean="0"/>
              <a:t> bytes 	(including overhead)</a:t>
            </a:r>
          </a:p>
          <a:p>
            <a:r>
              <a:rPr lang="en-US" sz="2000" dirty="0" smtClean="0"/>
              <a:t>Overhead of header: 24 bytes</a:t>
            </a:r>
            <a:endParaRPr lang="en-US" sz="2000" dirty="0"/>
          </a:p>
        </p:txBody>
      </p:sp>
      <p:sp>
        <p:nvSpPr>
          <p:cNvPr id="13" name="Rectangle 12"/>
          <p:cNvSpPr/>
          <p:nvPr/>
        </p:nvSpPr>
        <p:spPr>
          <a:xfrm>
            <a:off x="4144322" y="3986356"/>
            <a:ext cx="4422657"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sz="2000" dirty="0" smtClean="0"/>
              <a:t>(</a:t>
            </a:r>
            <a:r>
              <a:rPr lang="en-US" sz="2000" dirty="0"/>
              <a:t>(2 ** 16) - </a:t>
            </a:r>
            <a:r>
              <a:rPr lang="en-US" sz="2000" dirty="0" smtClean="0"/>
              <a:t>24) </a:t>
            </a:r>
            <a:r>
              <a:rPr lang="en-US" sz="2000" dirty="0"/>
              <a:t>/ </a:t>
            </a:r>
            <a:r>
              <a:rPr lang="en-US" sz="2000" dirty="0" smtClean="0"/>
              <a:t>(</a:t>
            </a:r>
            <a:r>
              <a:rPr lang="en-US" sz="2000" dirty="0"/>
              <a:t>2 ** 16)  </a:t>
            </a:r>
            <a:r>
              <a:rPr lang="en-US" sz="2000" dirty="0" smtClean="0"/>
              <a:t>= 0.999633…</a:t>
            </a:r>
          </a:p>
          <a:p>
            <a:r>
              <a:rPr lang="en-US" sz="2000" dirty="0" smtClean="0"/>
              <a:t>Sending 1 KB: 0.954</a:t>
            </a:r>
          </a:p>
          <a:p>
            <a:r>
              <a:rPr lang="en-US" sz="2000" dirty="0" smtClean="0"/>
              <a:t>Sending 16 bytes: 0.40</a:t>
            </a:r>
            <a:endParaRPr lang="en-US" sz="2000" dirty="0"/>
          </a:p>
        </p:txBody>
      </p:sp>
    </p:spTree>
    <p:extLst>
      <p:ext uri="{BB962C8B-B14F-4D97-AF65-F5344CB8AC3E}">
        <p14:creationId xmlns:p14="http://schemas.microsoft.com/office/powerpoint/2010/main" val="3558740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below all this?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45</a:t>
            </a:fld>
            <a:endParaRPr lang="en-US"/>
          </a:p>
        </p:txBody>
      </p:sp>
      <p:pic>
        <p:nvPicPr>
          <p:cNvPr id="6" name="Picture 5"/>
          <p:cNvPicPr>
            <a:picLocks noChangeAspect="1"/>
          </p:cNvPicPr>
          <p:nvPr/>
        </p:nvPicPr>
        <p:blipFill>
          <a:blip r:embed="rId2"/>
          <a:stretch>
            <a:fillRect/>
          </a:stretch>
        </p:blipFill>
        <p:spPr>
          <a:xfrm>
            <a:off x="5437879" y="915458"/>
            <a:ext cx="3248930" cy="3683610"/>
          </a:xfrm>
          <a:prstGeom prst="rect">
            <a:avLst/>
          </a:prstGeom>
        </p:spPr>
      </p:pic>
      <p:sp>
        <p:nvSpPr>
          <p:cNvPr id="7" name="TextBox 6"/>
          <p:cNvSpPr txBox="1"/>
          <p:nvPr/>
        </p:nvSpPr>
        <p:spPr>
          <a:xfrm>
            <a:off x="1539764" y="3128795"/>
            <a:ext cx="3683001" cy="1569660"/>
          </a:xfrm>
          <a:prstGeom prst="rect">
            <a:avLst/>
          </a:prstGeom>
          <a:noFill/>
        </p:spPr>
        <p:txBody>
          <a:bodyPr wrap="square" rtlCol="0">
            <a:spAutoFit/>
          </a:bodyPr>
          <a:lstStyle/>
          <a:p>
            <a:r>
              <a:rPr lang="en-US" sz="2400" dirty="0" smtClean="0"/>
              <a:t>LAN:</a:t>
            </a:r>
            <a:r>
              <a:rPr lang="en-US" sz="2400" b="1" dirty="0" smtClean="0"/>
              <a:t> Ethernet</a:t>
            </a:r>
            <a:r>
              <a:rPr lang="en-US" sz="2400" dirty="0" smtClean="0"/>
              <a:t> (97.6% efficient for 12Kb packets)</a:t>
            </a:r>
          </a:p>
          <a:p>
            <a:r>
              <a:rPr lang="en-US" sz="2400" dirty="0" smtClean="0"/>
              <a:t>WAN: </a:t>
            </a:r>
            <a:r>
              <a:rPr lang="en-US" sz="2400" b="1" dirty="0" smtClean="0"/>
              <a:t>PPP </a:t>
            </a:r>
            <a:r>
              <a:rPr lang="en-US" sz="2400" dirty="0" smtClean="0"/>
              <a:t>(99.9% efficient – only 1-2 bytes overhead)</a:t>
            </a:r>
            <a:endParaRPr lang="en-US" sz="2400" dirty="0"/>
          </a:p>
        </p:txBody>
      </p:sp>
      <p:sp>
        <p:nvSpPr>
          <p:cNvPr id="8" name="TextBox 7"/>
          <p:cNvSpPr txBox="1"/>
          <p:nvPr/>
        </p:nvSpPr>
        <p:spPr>
          <a:xfrm>
            <a:off x="1539764" y="2650817"/>
            <a:ext cx="3683001" cy="461665"/>
          </a:xfrm>
          <a:prstGeom prst="rect">
            <a:avLst/>
          </a:prstGeom>
          <a:noFill/>
        </p:spPr>
        <p:txBody>
          <a:bodyPr wrap="square" rtlCol="0">
            <a:spAutoFit/>
          </a:bodyPr>
          <a:lstStyle/>
          <a:p>
            <a:r>
              <a:rPr lang="en-US" sz="2400" dirty="0" smtClean="0"/>
              <a:t>IPv4: up to 99.96% efficient </a:t>
            </a:r>
            <a:endParaRPr lang="en-US" sz="2400" dirty="0"/>
          </a:p>
        </p:txBody>
      </p:sp>
    </p:spTree>
    <p:extLst>
      <p:ext uri="{BB962C8B-B14F-4D97-AF65-F5344CB8AC3E}">
        <p14:creationId xmlns:p14="http://schemas.microsoft.com/office/powerpoint/2010/main" val="46040842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9626" b="15571"/>
          <a:stretch/>
        </p:blipFill>
        <p:spPr>
          <a:xfrm>
            <a:off x="-14112" y="0"/>
            <a:ext cx="9158111" cy="5143500"/>
          </a:xfrm>
          <a:prstGeom prst="rect">
            <a:avLst/>
          </a:prstGeom>
        </p:spPr>
      </p:pic>
      <p:sp>
        <p:nvSpPr>
          <p:cNvPr id="2" name="Title 1"/>
          <p:cNvSpPr>
            <a:spLocks noGrp="1"/>
          </p:cNvSpPr>
          <p:nvPr>
            <p:ph type="title"/>
          </p:nvPr>
        </p:nvSpPr>
        <p:spPr>
          <a:xfrm>
            <a:off x="367762" y="899583"/>
            <a:ext cx="4199467" cy="1312332"/>
          </a:xfrm>
        </p:spPr>
        <p:txBody>
          <a:bodyPr>
            <a:normAutofit fontScale="90000"/>
          </a:bodyPr>
          <a:lstStyle/>
          <a:p>
            <a:r>
              <a:rPr lang="en-US" sz="4800" dirty="0" smtClean="0">
                <a:solidFill>
                  <a:srgbClr val="FFFF00"/>
                </a:solidFill>
              </a:rPr>
              <a:t>Below all this: Physical Layer</a:t>
            </a:r>
            <a:endParaRPr lang="en-US" sz="4800" dirty="0">
              <a:solidFill>
                <a:srgbClr val="FFFF00"/>
              </a:solidFill>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46</a:t>
            </a:fld>
            <a:endParaRPr lang="en-US"/>
          </a:p>
        </p:txBody>
      </p:sp>
    </p:spTree>
    <p:extLst>
      <p:ext uri="{BB962C8B-B14F-4D97-AF65-F5344CB8AC3E}">
        <p14:creationId xmlns:p14="http://schemas.microsoft.com/office/powerpoint/2010/main" val="1851671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2" name="Rectangle 2"/>
          <p:cNvSpPr>
            <a:spLocks noGrp="1" noChangeArrowheads="1"/>
          </p:cNvSpPr>
          <p:nvPr>
            <p:ph type="title"/>
          </p:nvPr>
        </p:nvSpPr>
        <p:spPr>
          <a:xfrm>
            <a:off x="457200" y="205979"/>
            <a:ext cx="5181600" cy="857250"/>
          </a:xfrm>
        </p:spPr>
        <p:txBody>
          <a:bodyPr/>
          <a:lstStyle/>
          <a:p>
            <a:r>
              <a:rPr lang="en-US" dirty="0"/>
              <a:t>Bandwidth</a:t>
            </a:r>
          </a:p>
        </p:txBody>
      </p:sp>
      <p:sp>
        <p:nvSpPr>
          <p:cNvPr id="1551363" name="Rectangle 3"/>
          <p:cNvSpPr>
            <a:spLocks noGrp="1" noChangeArrowheads="1"/>
          </p:cNvSpPr>
          <p:nvPr>
            <p:ph type="body" idx="1"/>
          </p:nvPr>
        </p:nvSpPr>
        <p:spPr>
          <a:xfrm>
            <a:off x="533400" y="1028700"/>
            <a:ext cx="4800600" cy="1428750"/>
          </a:xfrm>
        </p:spPr>
        <p:txBody>
          <a:bodyPr>
            <a:normAutofit fontScale="85000" lnSpcReduction="20000"/>
          </a:bodyPr>
          <a:lstStyle/>
          <a:p>
            <a:pPr>
              <a:buFontTx/>
              <a:buNone/>
            </a:pPr>
            <a:r>
              <a:rPr lang="en-US" dirty="0"/>
              <a:t>	</a:t>
            </a:r>
            <a:r>
              <a:rPr lang="en-US" sz="4000" dirty="0"/>
              <a:t>How much data can you transfer in a given amount of time?</a:t>
            </a:r>
          </a:p>
        </p:txBody>
      </p:sp>
      <p:pic>
        <p:nvPicPr>
          <p:cNvPr id="1551365" name="Picture 5" descr="fiberoptic"/>
          <p:cNvPicPr>
            <a:picLocks noChangeAspect="1" noChangeArrowheads="1"/>
          </p:cNvPicPr>
          <p:nvPr/>
        </p:nvPicPr>
        <p:blipFill>
          <a:blip r:embed="rId2" cstate="print"/>
          <a:srcRect/>
          <a:stretch>
            <a:fillRect/>
          </a:stretch>
        </p:blipFill>
        <p:spPr bwMode="auto">
          <a:xfrm>
            <a:off x="5715009" y="171450"/>
            <a:ext cx="3167063" cy="2408634"/>
          </a:xfrm>
          <a:prstGeom prst="rect">
            <a:avLst/>
          </a:prstGeom>
          <a:noFill/>
        </p:spPr>
      </p:pic>
      <p:pic>
        <p:nvPicPr>
          <p:cNvPr id="3074" name="Picture 2"/>
          <p:cNvPicPr>
            <a:picLocks noChangeAspect="1" noChangeArrowheads="1"/>
          </p:cNvPicPr>
          <p:nvPr/>
        </p:nvPicPr>
        <p:blipFill>
          <a:blip r:embed="rId3" cstate="print"/>
          <a:srcRect/>
          <a:stretch>
            <a:fillRect/>
          </a:stretch>
        </p:blipFill>
        <p:spPr bwMode="auto">
          <a:xfrm>
            <a:off x="5191125" y="2648546"/>
            <a:ext cx="3619500" cy="2171700"/>
          </a:xfrm>
          <a:prstGeom prst="rect">
            <a:avLst/>
          </a:prstGeom>
          <a:noFill/>
          <a:ln w="9525">
            <a:noFill/>
            <a:miter lim="800000"/>
            <a:headEnd/>
            <a:tailEnd/>
          </a:ln>
        </p:spPr>
      </p:pic>
      <p:pic>
        <p:nvPicPr>
          <p:cNvPr id="40962" name="Picture 2" descr="File:Container 01 KMJ.jpg"/>
          <p:cNvPicPr>
            <a:picLocks noChangeAspect="1" noChangeArrowheads="1"/>
          </p:cNvPicPr>
          <p:nvPr/>
        </p:nvPicPr>
        <p:blipFill>
          <a:blip r:embed="rId4" cstate="print"/>
          <a:srcRect/>
          <a:stretch>
            <a:fillRect/>
          </a:stretch>
        </p:blipFill>
        <p:spPr bwMode="auto">
          <a:xfrm>
            <a:off x="573881" y="2393161"/>
            <a:ext cx="4149110" cy="2321719"/>
          </a:xfrm>
          <a:prstGeom prst="rect">
            <a:avLst/>
          </a:prstGeom>
          <a:noFill/>
        </p:spPr>
      </p:pic>
      <p:sp>
        <p:nvSpPr>
          <p:cNvPr id="4" name="Slide Number Placeholder 3"/>
          <p:cNvSpPr>
            <a:spLocks noGrp="1"/>
          </p:cNvSpPr>
          <p:nvPr>
            <p:ph type="sldNum" sz="quarter" idx="12"/>
          </p:nvPr>
        </p:nvSpPr>
        <p:spPr/>
        <p:txBody>
          <a:bodyPr/>
          <a:lstStyle/>
          <a:p>
            <a:fld id="{6507B5A5-F0C2-644D-AEA7-E773B6B78F38}" type="slidenum">
              <a:rPr lang="en-US" smtClean="0"/>
              <a:pPr/>
              <a:t>47</a:t>
            </a:fld>
            <a:endParaRPr lang="en-US"/>
          </a:p>
        </p:txBody>
      </p:sp>
    </p:spTree>
    <p:extLst>
      <p:ext uri="{BB962C8B-B14F-4D97-AF65-F5344CB8AC3E}">
        <p14:creationId xmlns:p14="http://schemas.microsoft.com/office/powerpoint/2010/main" val="255524758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Bandwidth</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48</a:t>
            </a:fld>
            <a:endParaRPr lang="en-US"/>
          </a:p>
        </p:txBody>
      </p:sp>
      <p:pic>
        <p:nvPicPr>
          <p:cNvPr id="4" name="Picture 4" descr="pic"/>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a:xfrm>
            <a:off x="4463056" y="1346145"/>
            <a:ext cx="4223744" cy="26028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9379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Teams</a:t>
            </a:r>
            <a:endParaRPr lang="en-US" dirty="0"/>
          </a:p>
        </p:txBody>
      </p:sp>
      <p:sp>
        <p:nvSpPr>
          <p:cNvPr id="3" name="Content Placeholder 2"/>
          <p:cNvSpPr>
            <a:spLocks noGrp="1"/>
          </p:cNvSpPr>
          <p:nvPr>
            <p:ph idx="1"/>
          </p:nvPr>
        </p:nvSpPr>
        <p:spPr>
          <a:xfrm>
            <a:off x="457200" y="1200151"/>
            <a:ext cx="8229600" cy="2292350"/>
          </a:xfrm>
        </p:spPr>
        <p:txBody>
          <a:bodyPr>
            <a:normAutofit fontScale="92500" lnSpcReduction="20000"/>
          </a:bodyPr>
          <a:lstStyle/>
          <a:p>
            <a:pPr marL="0" indent="0">
              <a:buNone/>
            </a:pPr>
            <a:r>
              <a:rPr lang="en-US" b="1" dirty="0" smtClean="0"/>
              <a:t>Anyone you want</a:t>
            </a:r>
          </a:p>
          <a:p>
            <a:pPr marL="0" indent="0">
              <a:buNone/>
            </a:pPr>
            <a:r>
              <a:rPr lang="en-US" b="1" dirty="0" smtClean="0"/>
              <a:t>Size:</a:t>
            </a:r>
            <a:r>
              <a:rPr lang="en-US" dirty="0" smtClean="0"/>
              <a:t> 1-65+ people </a:t>
            </a:r>
            <a:r>
              <a:rPr lang="en-US" dirty="0" smtClean="0">
                <a:solidFill>
                  <a:srgbClr val="000090"/>
                </a:solidFill>
              </a:rPr>
              <a:t>(</a:t>
            </a:r>
            <a:r>
              <a:rPr lang="en-US" i="1" dirty="0" smtClean="0">
                <a:solidFill>
                  <a:srgbClr val="000090"/>
                </a:solidFill>
              </a:rPr>
              <a:t>recommended</a:t>
            </a:r>
            <a:r>
              <a:rPr lang="en-US" dirty="0" smtClean="0">
                <a:solidFill>
                  <a:srgbClr val="000090"/>
                </a:solidFill>
              </a:rPr>
              <a:t>: 2-5)</a:t>
            </a:r>
          </a:p>
          <a:p>
            <a:pPr marL="0" indent="0">
              <a:buNone/>
            </a:pPr>
            <a:r>
              <a:rPr lang="en-US" dirty="0"/>
              <a:t>	</a:t>
            </a:r>
            <a:r>
              <a:rPr lang="en-US" dirty="0" smtClean="0"/>
              <a:t>Okay to include people not in class 	“Impressiveness” should scale as </a:t>
            </a:r>
            <a:r>
              <a:rPr lang="en-US" dirty="0" err="1" smtClean="0">
                <a:latin typeface="Cambria Math"/>
                <a:cs typeface="Cambria Math"/>
              </a:rPr>
              <a:t>sqrt</a:t>
            </a:r>
            <a:r>
              <a:rPr lang="en-US" dirty="0" smtClean="0">
                <a:latin typeface="Cambria Math"/>
                <a:cs typeface="Cambria Math"/>
              </a:rPr>
              <a:t>(</a:t>
            </a:r>
            <a:r>
              <a:rPr lang="en-US" i="1" dirty="0" smtClean="0">
                <a:latin typeface="Cambria Math"/>
                <a:cs typeface="Cambria Math"/>
              </a:rPr>
              <a:t>N</a:t>
            </a:r>
            <a:r>
              <a:rPr lang="en-US" dirty="0" smtClean="0">
                <a:latin typeface="Cambria Math"/>
                <a:cs typeface="Cambria Math"/>
              </a:rPr>
              <a:t>)</a:t>
            </a:r>
          </a:p>
          <a:p>
            <a:pPr marL="0" indent="0">
              <a:buNone/>
            </a:pPr>
            <a:r>
              <a:rPr lang="en-US" dirty="0" smtClean="0"/>
              <a:t> </a:t>
            </a:r>
            <a:r>
              <a:rPr lang="en-US" dirty="0"/>
              <a:t>	</a:t>
            </a:r>
            <a:r>
              <a:rPr lang="en-US" dirty="0" smtClean="0"/>
              <a:t>	</a:t>
            </a:r>
            <a:r>
              <a:rPr lang="en-US" dirty="0"/>
              <a:t>(</a:t>
            </a:r>
            <a:r>
              <a:rPr lang="en-US" i="1" dirty="0">
                <a:latin typeface="Cambria Math"/>
                <a:cs typeface="Cambria Math"/>
              </a:rPr>
              <a:t>N</a:t>
            </a:r>
            <a:r>
              <a:rPr lang="en-US" dirty="0"/>
              <a:t> = # of teammates in class</a:t>
            </a:r>
            <a:r>
              <a:rPr lang="en-US" dirty="0" smtClean="0"/>
              <a:t>)</a:t>
            </a:r>
          </a:p>
        </p:txBody>
      </p:sp>
      <p:sp>
        <p:nvSpPr>
          <p:cNvPr id="6" name="Slide Number Placeholder 5"/>
          <p:cNvSpPr>
            <a:spLocks noGrp="1"/>
          </p:cNvSpPr>
          <p:nvPr>
            <p:ph type="sldNum" sz="quarter" idx="12"/>
          </p:nvPr>
        </p:nvSpPr>
        <p:spPr/>
        <p:txBody>
          <a:bodyPr/>
          <a:lstStyle/>
          <a:p>
            <a:fld id="{6507B5A5-F0C2-644D-AEA7-E773B6B78F38}" type="slidenum">
              <a:rPr lang="en-US" smtClean="0"/>
              <a:pPr/>
              <a:t>4</a:t>
            </a:fld>
            <a:endParaRPr lang="en-US"/>
          </a:p>
        </p:txBody>
      </p:sp>
      <p:sp>
        <p:nvSpPr>
          <p:cNvPr id="7" name="Rectangle 6"/>
          <p:cNvSpPr/>
          <p:nvPr/>
        </p:nvSpPr>
        <p:spPr>
          <a:xfrm>
            <a:off x="719667" y="3492501"/>
            <a:ext cx="7323666" cy="461665"/>
          </a:xfrm>
          <a:prstGeom prst="rect">
            <a:avLst/>
          </a:prstGeom>
          <a:solidFill>
            <a:schemeClr val="accent6">
              <a:lumMod val="75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2400" dirty="0" smtClean="0"/>
              <a:t>Choose </a:t>
            </a:r>
            <a:r>
              <a:rPr lang="en-US" sz="2400" dirty="0"/>
              <a:t>your teammates carefully and manage it well.</a:t>
            </a:r>
          </a:p>
        </p:txBody>
      </p:sp>
      <p:sp>
        <p:nvSpPr>
          <p:cNvPr id="8" name="TextBox 7"/>
          <p:cNvSpPr txBox="1"/>
          <p:nvPr/>
        </p:nvSpPr>
        <p:spPr>
          <a:xfrm>
            <a:off x="603396" y="4120933"/>
            <a:ext cx="7669137"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t>You don’t need to finalize your team or project idea until April (after PS4), but</a:t>
            </a:r>
          </a:p>
          <a:p>
            <a:r>
              <a:rPr lang="en-US" dirty="0" smtClean="0"/>
              <a:t>if you know what you want to do, and want to substitute for PS4, can start early</a:t>
            </a:r>
            <a:endParaRPr lang="en-US" dirty="0"/>
          </a:p>
        </p:txBody>
      </p:sp>
    </p:spTree>
    <p:extLst>
      <p:ext uri="{BB962C8B-B14F-4D97-AF65-F5344CB8AC3E}">
        <p14:creationId xmlns:p14="http://schemas.microsoft.com/office/powerpoint/2010/main" val="383468633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Bandwidth</a:t>
            </a:r>
            <a:endParaRPr lang="en-US" dirty="0"/>
          </a:p>
        </p:txBody>
      </p:sp>
      <p:sp>
        <p:nvSpPr>
          <p:cNvPr id="5" name="Content Placeholder 4"/>
          <p:cNvSpPr>
            <a:spLocks noGrp="1"/>
          </p:cNvSpPr>
          <p:nvPr>
            <p:ph idx="1"/>
          </p:nvPr>
        </p:nvSpPr>
        <p:spPr/>
        <p:txBody>
          <a:bodyPr>
            <a:normAutofit lnSpcReduction="10000"/>
          </a:bodyPr>
          <a:lstStyle/>
          <a:p>
            <a:pPr marL="0" indent="0">
              <a:buNone/>
            </a:pPr>
            <a:r>
              <a:rPr lang="en-US" b="1" dirty="0" smtClean="0"/>
              <a:t>Bigger Pipes</a:t>
            </a:r>
          </a:p>
          <a:p>
            <a:pPr marL="0" indent="0">
              <a:buNone/>
            </a:pPr>
            <a:r>
              <a:rPr lang="en-US" b="1" dirty="0"/>
              <a:t>	</a:t>
            </a:r>
            <a:r>
              <a:rPr lang="en-US" dirty="0" smtClean="0"/>
              <a:t>Multiple signalers on each tower</a:t>
            </a:r>
            <a:endParaRPr lang="en-US" b="1" dirty="0" smtClean="0"/>
          </a:p>
          <a:p>
            <a:pPr marL="0" indent="0">
              <a:buNone/>
            </a:pPr>
            <a:r>
              <a:rPr lang="en-US" b="1" dirty="0" smtClean="0"/>
              <a:t>Faster Transmission</a:t>
            </a:r>
          </a:p>
          <a:p>
            <a:pPr marL="0" indent="0">
              <a:buNone/>
            </a:pPr>
            <a:r>
              <a:rPr lang="en-US" b="1" dirty="0"/>
              <a:t>	</a:t>
            </a:r>
            <a:r>
              <a:rPr lang="en-US" dirty="0" smtClean="0"/>
              <a:t>Move arms faster</a:t>
            </a:r>
            <a:endParaRPr lang="en-US" b="1" dirty="0" smtClean="0"/>
          </a:p>
          <a:p>
            <a:pPr marL="0" indent="0">
              <a:buNone/>
            </a:pPr>
            <a:r>
              <a:rPr lang="en-US" b="1" dirty="0" smtClean="0"/>
              <a:t>Better Encoding</a:t>
            </a:r>
          </a:p>
          <a:p>
            <a:pPr marL="0" indent="0">
              <a:buNone/>
            </a:pPr>
            <a:r>
              <a:rPr lang="en-US" dirty="0" smtClean="0"/>
              <a:t>	Most bits per symbol</a:t>
            </a:r>
          </a:p>
          <a:p>
            <a:pPr marL="0" indent="0">
              <a:buNone/>
            </a:pP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49</a:t>
            </a:fld>
            <a:endParaRPr lang="en-US"/>
          </a:p>
        </p:txBody>
      </p:sp>
      <p:pic>
        <p:nvPicPr>
          <p:cNvPr id="4" name="Picture 4" descr="pic"/>
          <p:cNvPicPr>
            <a:picLocks noChangeAspect="1" noChangeArrowheads="1"/>
          </p:cNvPicPr>
          <p:nvPr/>
        </p:nvPicPr>
        <p:blipFill>
          <a:blip r:embed="rId2" cstate="print">
            <a:duotone>
              <a:schemeClr val="accent5">
                <a:shade val="45000"/>
                <a:satMod val="135000"/>
              </a:schemeClr>
              <a:prstClr val="white"/>
            </a:duotone>
            <a:alphaModFix amt="50000"/>
          </a:blip>
          <a:srcRect/>
          <a:stretch>
            <a:fillRect/>
          </a:stretch>
        </p:blipFill>
        <p:spPr>
          <a:xfrm>
            <a:off x="4472000" y="1346145"/>
            <a:ext cx="4223744" cy="26028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00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a:xfrm>
            <a:off x="457200" y="205978"/>
            <a:ext cx="3886200" cy="879872"/>
          </a:xfrm>
        </p:spPr>
        <p:txBody>
          <a:bodyPr/>
          <a:lstStyle/>
          <a:p>
            <a:r>
              <a:rPr lang="en-US"/>
              <a:t>Morse Code</a:t>
            </a:r>
          </a:p>
        </p:txBody>
      </p:sp>
      <p:pic>
        <p:nvPicPr>
          <p:cNvPr id="1499139" name="Picture 3" descr="A4morsec"/>
          <p:cNvPicPr>
            <a:picLocks noGrp="1" noChangeAspect="1" noChangeArrowheads="1"/>
          </p:cNvPicPr>
          <p:nvPr>
            <p:ph idx="1"/>
          </p:nvPr>
        </p:nvPicPr>
        <p:blipFill>
          <a:blip r:embed="rId2" cstate="print"/>
          <a:srcRect/>
          <a:stretch>
            <a:fillRect/>
          </a:stretch>
        </p:blipFill>
        <p:spPr>
          <a:xfrm>
            <a:off x="4906972" y="20242"/>
            <a:ext cx="3004820" cy="5098288"/>
          </a:xfrm>
          <a:noFill/>
          <a:ln/>
        </p:spPr>
      </p:pic>
      <p:sp>
        <p:nvSpPr>
          <p:cNvPr id="1499140" name="Text Box 4"/>
          <p:cNvSpPr txBox="1">
            <a:spLocks noChangeArrowheads="1"/>
          </p:cNvSpPr>
          <p:nvPr/>
        </p:nvSpPr>
        <p:spPr bwMode="auto">
          <a:xfrm>
            <a:off x="781273" y="1940228"/>
            <a:ext cx="3441968" cy="707886"/>
          </a:xfrm>
          <a:prstGeom prst="rect">
            <a:avLst/>
          </a:prstGeom>
          <a:noFill/>
          <a:ln w="31750" algn="ctr">
            <a:noFill/>
            <a:miter lim="800000"/>
            <a:headEnd/>
            <a:tailEnd/>
          </a:ln>
          <a:effectLst/>
        </p:spPr>
        <p:txBody>
          <a:bodyPr wrap="none">
            <a:spAutoFit/>
          </a:bodyPr>
          <a:lstStyle/>
          <a:p>
            <a:r>
              <a:rPr lang="en-US" sz="2000" dirty="0"/>
              <a:t>Represent letters with series of</a:t>
            </a:r>
          </a:p>
          <a:p>
            <a:r>
              <a:rPr lang="en-US" sz="2000" dirty="0"/>
              <a:t>short and long electrical pulses</a:t>
            </a:r>
          </a:p>
        </p:txBody>
      </p:sp>
      <p:sp>
        <p:nvSpPr>
          <p:cNvPr id="1499141" name="Oval 5"/>
          <p:cNvSpPr>
            <a:spLocks noChangeArrowheads="1"/>
          </p:cNvSpPr>
          <p:nvPr/>
        </p:nvSpPr>
        <p:spPr bwMode="auto">
          <a:xfrm>
            <a:off x="4979995" y="860108"/>
            <a:ext cx="583099" cy="519351"/>
          </a:xfrm>
          <a:prstGeom prst="ellipse">
            <a:avLst/>
          </a:prstGeom>
          <a:noFill/>
          <a:ln w="60325" algn="ctr">
            <a:solidFill>
              <a:srgbClr val="339966"/>
            </a:solidFill>
            <a:round/>
            <a:headEnd/>
            <a:tailEnd/>
          </a:ln>
          <a:effectLst/>
        </p:spPr>
        <p:txBody>
          <a:bodyPr wrap="square" anchor="ctr">
            <a:spAutoFit/>
          </a:bodyPr>
          <a:lstStyle/>
          <a:p>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50</a:t>
            </a:fld>
            <a:endParaRPr lang="en-US"/>
          </a:p>
        </p:txBody>
      </p:sp>
    </p:spTree>
    <p:extLst>
      <p:ext uri="{BB962C8B-B14F-4D97-AF65-F5344CB8AC3E}">
        <p14:creationId xmlns:p14="http://schemas.microsoft.com/office/powerpoint/2010/main" val="578722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99141"/>
                                        </p:tgtEl>
                                        <p:attrNameLst>
                                          <p:attrName>style.visibility</p:attrName>
                                        </p:attrNameLst>
                                      </p:cBhvr>
                                      <p:to>
                                        <p:strVal val="visible"/>
                                      </p:to>
                                    </p:set>
                                    <p:animEffect transition="in" filter="slide(fromBottom)">
                                      <p:cBhvr>
                                        <p:cTn id="7" dur="500"/>
                                        <p:tgtEl>
                                          <p:spTgt spid="1499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4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162" name="Rectangle 2"/>
          <p:cNvSpPr>
            <a:spLocks noGrp="1" noChangeArrowheads="1"/>
          </p:cNvSpPr>
          <p:nvPr>
            <p:ph type="title"/>
          </p:nvPr>
        </p:nvSpPr>
        <p:spPr/>
        <p:txBody>
          <a:bodyPr/>
          <a:lstStyle/>
          <a:p>
            <a:r>
              <a:rPr lang="en-US"/>
              <a:t>Circuit Switching</a:t>
            </a:r>
          </a:p>
        </p:txBody>
      </p:sp>
      <p:sp>
        <p:nvSpPr>
          <p:cNvPr id="1500163" name="Rectangle 3"/>
          <p:cNvSpPr>
            <a:spLocks noGrp="1" noChangeArrowheads="1"/>
          </p:cNvSpPr>
          <p:nvPr>
            <p:ph type="body" idx="1"/>
          </p:nvPr>
        </p:nvSpPr>
        <p:spPr>
          <a:xfrm>
            <a:off x="394556" y="2774921"/>
            <a:ext cx="2601794" cy="2002290"/>
          </a:xfrm>
        </p:spPr>
        <p:txBody>
          <a:bodyPr>
            <a:normAutofit fontScale="85000" lnSpcReduction="10000"/>
          </a:bodyPr>
          <a:lstStyle/>
          <a:p>
            <a:pPr marL="0" indent="0">
              <a:buNone/>
            </a:pPr>
            <a:r>
              <a:rPr lang="en-US" dirty="0"/>
              <a:t>Reserve a whole path through the network for the whole message transmission</a:t>
            </a:r>
          </a:p>
        </p:txBody>
      </p:sp>
      <p:sp>
        <p:nvSpPr>
          <p:cNvPr id="4" name="Slide Number Placeholder 3"/>
          <p:cNvSpPr>
            <a:spLocks noGrp="1"/>
          </p:cNvSpPr>
          <p:nvPr>
            <p:ph type="sldNum" sz="quarter" idx="12"/>
          </p:nvPr>
        </p:nvSpPr>
        <p:spPr/>
        <p:txBody>
          <a:bodyPr/>
          <a:lstStyle/>
          <a:p>
            <a:fld id="{6507B5A5-F0C2-644D-AEA7-E773B6B78F38}" type="slidenum">
              <a:rPr lang="en-US" smtClean="0"/>
              <a:pPr/>
              <a:t>51</a:t>
            </a:fld>
            <a:endParaRPr lang="en-US"/>
          </a:p>
        </p:txBody>
      </p:sp>
      <p:sp>
        <p:nvSpPr>
          <p:cNvPr id="21" name="Rectangle 4"/>
          <p:cNvSpPr>
            <a:spLocks noChangeArrowheads="1"/>
          </p:cNvSpPr>
          <p:nvPr/>
        </p:nvSpPr>
        <p:spPr bwMode="auto">
          <a:xfrm>
            <a:off x="867045" y="1377974"/>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22" name="Rectangle 5"/>
          <p:cNvSpPr>
            <a:spLocks noChangeArrowheads="1"/>
          </p:cNvSpPr>
          <p:nvPr/>
        </p:nvSpPr>
        <p:spPr bwMode="auto">
          <a:xfrm>
            <a:off x="3076845" y="1377974"/>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23" name="Rectangle 6"/>
          <p:cNvSpPr>
            <a:spLocks noChangeArrowheads="1"/>
          </p:cNvSpPr>
          <p:nvPr/>
        </p:nvSpPr>
        <p:spPr bwMode="auto">
          <a:xfrm>
            <a:off x="3086370" y="2908324"/>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24" name="Rectangle 7"/>
          <p:cNvSpPr>
            <a:spLocks noChangeArrowheads="1"/>
          </p:cNvSpPr>
          <p:nvPr/>
        </p:nvSpPr>
        <p:spPr bwMode="auto">
          <a:xfrm>
            <a:off x="4905645" y="1377974"/>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25" name="Rectangle 8"/>
          <p:cNvSpPr>
            <a:spLocks noChangeArrowheads="1"/>
          </p:cNvSpPr>
          <p:nvPr/>
        </p:nvSpPr>
        <p:spPr bwMode="auto">
          <a:xfrm>
            <a:off x="6734445" y="1377974"/>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26" name="Line 9"/>
          <p:cNvSpPr>
            <a:spLocks noChangeShapeType="1"/>
          </p:cNvSpPr>
          <p:nvPr/>
        </p:nvSpPr>
        <p:spPr bwMode="auto">
          <a:xfrm>
            <a:off x="1400445" y="1682774"/>
            <a:ext cx="7010400" cy="0"/>
          </a:xfrm>
          <a:prstGeom prst="line">
            <a:avLst/>
          </a:prstGeom>
          <a:noFill/>
          <a:ln w="69850">
            <a:solidFill>
              <a:srgbClr val="FF9900"/>
            </a:solidFill>
            <a:round/>
            <a:headEnd/>
            <a:tailEnd type="triangle" w="med" len="med"/>
          </a:ln>
          <a:effectLst/>
        </p:spPr>
        <p:txBody>
          <a:bodyPr>
            <a:spAutoFit/>
          </a:bodyPr>
          <a:lstStyle/>
          <a:p>
            <a:endParaRPr lang="en-US"/>
          </a:p>
        </p:txBody>
      </p:sp>
      <p:sp>
        <p:nvSpPr>
          <p:cNvPr id="27" name="Text Box 10"/>
          <p:cNvSpPr txBox="1">
            <a:spLocks noChangeArrowheads="1"/>
          </p:cNvSpPr>
          <p:nvPr/>
        </p:nvSpPr>
        <p:spPr bwMode="auto">
          <a:xfrm>
            <a:off x="1130570" y="2337618"/>
            <a:ext cx="690563" cy="396875"/>
          </a:xfrm>
          <a:prstGeom prst="rect">
            <a:avLst/>
          </a:prstGeom>
          <a:noFill/>
          <a:ln w="31750" algn="ctr">
            <a:noFill/>
            <a:miter lim="800000"/>
            <a:headEnd/>
            <a:tailEnd/>
          </a:ln>
          <a:effectLst/>
        </p:spPr>
        <p:txBody>
          <a:bodyPr wrap="none">
            <a:spAutoFit/>
          </a:bodyPr>
          <a:lstStyle/>
          <a:p>
            <a:r>
              <a:rPr lang="en-US" sz="2000"/>
              <a:t>Paris</a:t>
            </a:r>
          </a:p>
        </p:txBody>
      </p:sp>
      <p:sp>
        <p:nvSpPr>
          <p:cNvPr id="28" name="Text Box 11"/>
          <p:cNvSpPr txBox="1">
            <a:spLocks noChangeArrowheads="1"/>
          </p:cNvSpPr>
          <p:nvPr/>
        </p:nvSpPr>
        <p:spPr bwMode="auto">
          <a:xfrm>
            <a:off x="7080520" y="2337618"/>
            <a:ext cx="917575" cy="396875"/>
          </a:xfrm>
          <a:prstGeom prst="rect">
            <a:avLst/>
          </a:prstGeom>
          <a:noFill/>
          <a:ln w="31750" algn="ctr">
            <a:noFill/>
            <a:miter lim="800000"/>
            <a:headEnd/>
            <a:tailEnd/>
          </a:ln>
          <a:effectLst/>
        </p:spPr>
        <p:txBody>
          <a:bodyPr wrap="none">
            <a:spAutoFit/>
          </a:bodyPr>
          <a:lstStyle/>
          <a:p>
            <a:r>
              <a:rPr lang="en-US" sz="2000"/>
              <a:t>Toulon</a:t>
            </a:r>
          </a:p>
        </p:txBody>
      </p:sp>
      <p:sp>
        <p:nvSpPr>
          <p:cNvPr id="29" name="Text Box 12"/>
          <p:cNvSpPr txBox="1">
            <a:spLocks noChangeArrowheads="1"/>
          </p:cNvSpPr>
          <p:nvPr/>
        </p:nvSpPr>
        <p:spPr bwMode="auto">
          <a:xfrm>
            <a:off x="3391170" y="3919562"/>
            <a:ext cx="918521" cy="400110"/>
          </a:xfrm>
          <a:prstGeom prst="rect">
            <a:avLst/>
          </a:prstGeom>
          <a:noFill/>
          <a:ln w="31750" algn="ctr">
            <a:noFill/>
            <a:miter lim="800000"/>
            <a:headEnd/>
            <a:tailEnd/>
          </a:ln>
          <a:effectLst/>
        </p:spPr>
        <p:txBody>
          <a:bodyPr wrap="none">
            <a:spAutoFit/>
          </a:bodyPr>
          <a:lstStyle/>
          <a:p>
            <a:r>
              <a:rPr lang="en-US" sz="2000"/>
              <a:t>Nantes</a:t>
            </a:r>
          </a:p>
        </p:txBody>
      </p:sp>
      <p:sp>
        <p:nvSpPr>
          <p:cNvPr id="30" name="Text Box 13"/>
          <p:cNvSpPr txBox="1">
            <a:spLocks noChangeArrowheads="1"/>
          </p:cNvSpPr>
          <p:nvPr/>
        </p:nvSpPr>
        <p:spPr bwMode="auto">
          <a:xfrm>
            <a:off x="5277120" y="2336000"/>
            <a:ext cx="663900" cy="400110"/>
          </a:xfrm>
          <a:prstGeom prst="rect">
            <a:avLst/>
          </a:prstGeom>
          <a:noFill/>
          <a:ln w="31750" algn="ctr">
            <a:noFill/>
            <a:miter lim="800000"/>
            <a:headEnd/>
            <a:tailEnd/>
          </a:ln>
          <a:effectLst/>
        </p:spPr>
        <p:txBody>
          <a:bodyPr wrap="none">
            <a:spAutoFit/>
          </a:bodyPr>
          <a:lstStyle/>
          <a:p>
            <a:r>
              <a:rPr lang="en-US" sz="2000"/>
              <a:t>Lyon</a:t>
            </a:r>
          </a:p>
        </p:txBody>
      </p:sp>
      <p:sp>
        <p:nvSpPr>
          <p:cNvPr id="31" name="Text Box 14"/>
          <p:cNvSpPr txBox="1">
            <a:spLocks noChangeArrowheads="1"/>
          </p:cNvSpPr>
          <p:nvPr/>
        </p:nvSpPr>
        <p:spPr bwMode="auto">
          <a:xfrm>
            <a:off x="3289570" y="2337618"/>
            <a:ext cx="1030288" cy="396875"/>
          </a:xfrm>
          <a:prstGeom prst="rect">
            <a:avLst/>
          </a:prstGeom>
          <a:noFill/>
          <a:ln w="31750" algn="ctr">
            <a:noFill/>
            <a:miter lim="800000"/>
            <a:headEnd/>
            <a:tailEnd/>
          </a:ln>
          <a:effectLst/>
        </p:spPr>
        <p:txBody>
          <a:bodyPr wrap="none">
            <a:spAutoFit/>
          </a:bodyPr>
          <a:lstStyle/>
          <a:p>
            <a:r>
              <a:rPr lang="en-US" sz="2000"/>
              <a:t>Bourges</a:t>
            </a:r>
          </a:p>
        </p:txBody>
      </p:sp>
      <p:cxnSp>
        <p:nvCxnSpPr>
          <p:cNvPr id="32" name="AutoShape 15"/>
          <p:cNvCxnSpPr>
            <a:cxnSpLocks noChangeShapeType="1"/>
            <a:stCxn id="29" idx="0"/>
          </p:cNvCxnSpPr>
          <p:nvPr/>
        </p:nvCxnSpPr>
        <p:spPr bwMode="auto">
          <a:xfrm rot="5400000" flipH="1" flipV="1">
            <a:off x="5126544" y="635261"/>
            <a:ext cx="2008188" cy="4560414"/>
          </a:xfrm>
          <a:prstGeom prst="bentConnector2">
            <a:avLst/>
          </a:prstGeom>
          <a:noFill/>
          <a:ln w="69850">
            <a:solidFill>
              <a:schemeClr val="accent2"/>
            </a:solidFill>
            <a:miter lim="800000"/>
            <a:headEnd/>
            <a:tailEnd type="triangle" w="med" len="med"/>
          </a:ln>
          <a:effectLst/>
        </p:spPr>
      </p:cxnSp>
    </p:spTree>
    <p:extLst>
      <p:ext uri="{BB962C8B-B14F-4D97-AF65-F5344CB8AC3E}">
        <p14:creationId xmlns:p14="http://schemas.microsoft.com/office/powerpoint/2010/main" val="3669611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linds(horizont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1186" name="Rectangle 2"/>
          <p:cNvSpPr>
            <a:spLocks noGrp="1" noChangeArrowheads="1"/>
          </p:cNvSpPr>
          <p:nvPr>
            <p:ph type="title"/>
          </p:nvPr>
        </p:nvSpPr>
        <p:spPr/>
        <p:txBody>
          <a:bodyPr/>
          <a:lstStyle/>
          <a:p>
            <a:r>
              <a:rPr lang="en-US"/>
              <a:t>Packet Switching</a:t>
            </a:r>
          </a:p>
        </p:txBody>
      </p:sp>
      <p:sp>
        <p:nvSpPr>
          <p:cNvPr id="4" name="Slide Number Placeholder 3"/>
          <p:cNvSpPr>
            <a:spLocks noGrp="1"/>
          </p:cNvSpPr>
          <p:nvPr>
            <p:ph type="sldNum" sz="quarter" idx="12"/>
          </p:nvPr>
        </p:nvSpPr>
        <p:spPr/>
        <p:txBody>
          <a:bodyPr/>
          <a:lstStyle/>
          <a:p>
            <a:fld id="{6507B5A5-F0C2-644D-AEA7-E773B6B78F38}" type="slidenum">
              <a:rPr lang="en-US" smtClean="0"/>
              <a:pPr/>
              <a:t>52</a:t>
            </a:fld>
            <a:endParaRPr lang="en-US"/>
          </a:p>
        </p:txBody>
      </p:sp>
      <p:sp>
        <p:nvSpPr>
          <p:cNvPr id="31" name="Rectangle 4"/>
          <p:cNvSpPr>
            <a:spLocks noChangeArrowheads="1"/>
          </p:cNvSpPr>
          <p:nvPr/>
        </p:nvSpPr>
        <p:spPr bwMode="auto">
          <a:xfrm>
            <a:off x="990600" y="142821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32" name="Rectangle 5"/>
          <p:cNvSpPr>
            <a:spLocks noChangeArrowheads="1"/>
          </p:cNvSpPr>
          <p:nvPr/>
        </p:nvSpPr>
        <p:spPr bwMode="auto">
          <a:xfrm>
            <a:off x="3200400" y="142821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33" name="Rectangle 6"/>
          <p:cNvSpPr>
            <a:spLocks noChangeArrowheads="1"/>
          </p:cNvSpPr>
          <p:nvPr/>
        </p:nvSpPr>
        <p:spPr bwMode="auto">
          <a:xfrm>
            <a:off x="3209925" y="295856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34" name="Rectangle 7"/>
          <p:cNvSpPr>
            <a:spLocks noChangeArrowheads="1"/>
          </p:cNvSpPr>
          <p:nvPr/>
        </p:nvSpPr>
        <p:spPr bwMode="auto">
          <a:xfrm>
            <a:off x="5029200" y="142821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35" name="Rectangle 8"/>
          <p:cNvSpPr>
            <a:spLocks noChangeArrowheads="1"/>
          </p:cNvSpPr>
          <p:nvPr/>
        </p:nvSpPr>
        <p:spPr bwMode="auto">
          <a:xfrm>
            <a:off x="6858000" y="142821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36" name="Text Box 9"/>
          <p:cNvSpPr txBox="1">
            <a:spLocks noChangeArrowheads="1"/>
          </p:cNvSpPr>
          <p:nvPr/>
        </p:nvSpPr>
        <p:spPr bwMode="auto">
          <a:xfrm>
            <a:off x="1254125" y="2387854"/>
            <a:ext cx="690563" cy="396875"/>
          </a:xfrm>
          <a:prstGeom prst="rect">
            <a:avLst/>
          </a:prstGeom>
          <a:noFill/>
          <a:ln w="31750" algn="ctr">
            <a:noFill/>
            <a:miter lim="800000"/>
            <a:headEnd/>
            <a:tailEnd/>
          </a:ln>
          <a:effectLst/>
        </p:spPr>
        <p:txBody>
          <a:bodyPr wrap="none">
            <a:spAutoFit/>
          </a:bodyPr>
          <a:lstStyle/>
          <a:p>
            <a:r>
              <a:rPr lang="en-US" sz="2000"/>
              <a:t>Paris</a:t>
            </a:r>
          </a:p>
        </p:txBody>
      </p:sp>
      <p:sp>
        <p:nvSpPr>
          <p:cNvPr id="37" name="Text Box 10"/>
          <p:cNvSpPr txBox="1">
            <a:spLocks noChangeArrowheads="1"/>
          </p:cNvSpPr>
          <p:nvPr/>
        </p:nvSpPr>
        <p:spPr bwMode="auto">
          <a:xfrm>
            <a:off x="7204075" y="2387854"/>
            <a:ext cx="917575" cy="396875"/>
          </a:xfrm>
          <a:prstGeom prst="rect">
            <a:avLst/>
          </a:prstGeom>
          <a:noFill/>
          <a:ln w="31750" algn="ctr">
            <a:noFill/>
            <a:miter lim="800000"/>
            <a:headEnd/>
            <a:tailEnd/>
          </a:ln>
          <a:effectLst/>
        </p:spPr>
        <p:txBody>
          <a:bodyPr wrap="none">
            <a:spAutoFit/>
          </a:bodyPr>
          <a:lstStyle/>
          <a:p>
            <a:r>
              <a:rPr lang="en-US" sz="2000"/>
              <a:t>Toulon</a:t>
            </a:r>
          </a:p>
        </p:txBody>
      </p:sp>
      <p:sp>
        <p:nvSpPr>
          <p:cNvPr id="38" name="Text Box 11"/>
          <p:cNvSpPr txBox="1">
            <a:spLocks noChangeArrowheads="1"/>
          </p:cNvSpPr>
          <p:nvPr/>
        </p:nvSpPr>
        <p:spPr bwMode="auto">
          <a:xfrm>
            <a:off x="3514725" y="3969798"/>
            <a:ext cx="918521" cy="400110"/>
          </a:xfrm>
          <a:prstGeom prst="rect">
            <a:avLst/>
          </a:prstGeom>
          <a:noFill/>
          <a:ln w="31750" algn="ctr">
            <a:noFill/>
            <a:miter lim="800000"/>
            <a:headEnd/>
            <a:tailEnd/>
          </a:ln>
          <a:effectLst/>
        </p:spPr>
        <p:txBody>
          <a:bodyPr wrap="none">
            <a:spAutoFit/>
          </a:bodyPr>
          <a:lstStyle/>
          <a:p>
            <a:r>
              <a:rPr lang="en-US" sz="2000"/>
              <a:t>Nantes</a:t>
            </a:r>
          </a:p>
        </p:txBody>
      </p:sp>
      <p:sp>
        <p:nvSpPr>
          <p:cNvPr id="39" name="Text Box 12"/>
          <p:cNvSpPr txBox="1">
            <a:spLocks noChangeArrowheads="1"/>
          </p:cNvSpPr>
          <p:nvPr/>
        </p:nvSpPr>
        <p:spPr bwMode="auto">
          <a:xfrm>
            <a:off x="5400675" y="2386236"/>
            <a:ext cx="663900" cy="400110"/>
          </a:xfrm>
          <a:prstGeom prst="rect">
            <a:avLst/>
          </a:prstGeom>
          <a:noFill/>
          <a:ln w="31750" algn="ctr">
            <a:noFill/>
            <a:miter lim="800000"/>
            <a:headEnd/>
            <a:tailEnd/>
          </a:ln>
          <a:effectLst/>
        </p:spPr>
        <p:txBody>
          <a:bodyPr wrap="none">
            <a:spAutoFit/>
          </a:bodyPr>
          <a:lstStyle/>
          <a:p>
            <a:r>
              <a:rPr lang="en-US" sz="2000"/>
              <a:t>Lyon</a:t>
            </a:r>
          </a:p>
        </p:txBody>
      </p:sp>
      <p:sp>
        <p:nvSpPr>
          <p:cNvPr id="40" name="Text Box 13"/>
          <p:cNvSpPr txBox="1">
            <a:spLocks noChangeArrowheads="1"/>
          </p:cNvSpPr>
          <p:nvPr/>
        </p:nvSpPr>
        <p:spPr bwMode="auto">
          <a:xfrm>
            <a:off x="3413125" y="2387854"/>
            <a:ext cx="1030288" cy="396875"/>
          </a:xfrm>
          <a:prstGeom prst="rect">
            <a:avLst/>
          </a:prstGeom>
          <a:noFill/>
          <a:ln w="31750" algn="ctr">
            <a:noFill/>
            <a:miter lim="800000"/>
            <a:headEnd/>
            <a:tailEnd/>
          </a:ln>
          <a:effectLst/>
        </p:spPr>
        <p:txBody>
          <a:bodyPr wrap="none">
            <a:spAutoFit/>
          </a:bodyPr>
          <a:lstStyle/>
          <a:p>
            <a:r>
              <a:rPr lang="en-US" sz="2000"/>
              <a:t>Bourges</a:t>
            </a:r>
          </a:p>
        </p:txBody>
      </p:sp>
      <p:sp>
        <p:nvSpPr>
          <p:cNvPr id="41" name="Text Box 14"/>
          <p:cNvSpPr txBox="1">
            <a:spLocks noChangeArrowheads="1"/>
          </p:cNvSpPr>
          <p:nvPr/>
        </p:nvSpPr>
        <p:spPr bwMode="auto">
          <a:xfrm>
            <a:off x="5151675" y="3284067"/>
            <a:ext cx="3474800" cy="707886"/>
          </a:xfrm>
          <a:prstGeom prst="rect">
            <a:avLst/>
          </a:prstGeom>
          <a:noFill/>
          <a:ln w="31750" algn="ctr">
            <a:noFill/>
            <a:miter lim="800000"/>
            <a:headEnd/>
            <a:tailEnd/>
          </a:ln>
          <a:effectLst/>
        </p:spPr>
        <p:txBody>
          <a:bodyPr wrap="square">
            <a:spAutoFit/>
          </a:bodyPr>
          <a:lstStyle/>
          <a:p>
            <a:r>
              <a:rPr lang="en-US" sz="2000" dirty="0"/>
              <a:t>Interleave messages – send whenever the next link is free.</a:t>
            </a:r>
          </a:p>
        </p:txBody>
      </p:sp>
      <p:sp>
        <p:nvSpPr>
          <p:cNvPr id="42" name="Line 15"/>
          <p:cNvSpPr>
            <a:spLocks noChangeShapeType="1"/>
          </p:cNvSpPr>
          <p:nvPr/>
        </p:nvSpPr>
        <p:spPr bwMode="auto">
          <a:xfrm>
            <a:off x="1447800" y="1809210"/>
            <a:ext cx="2286000" cy="0"/>
          </a:xfrm>
          <a:prstGeom prst="line">
            <a:avLst/>
          </a:prstGeom>
          <a:noFill/>
          <a:ln w="63500">
            <a:solidFill>
              <a:srgbClr val="FF6600"/>
            </a:solidFill>
            <a:round/>
            <a:headEnd/>
            <a:tailEnd type="triangle" w="med" len="med"/>
          </a:ln>
          <a:effectLst/>
        </p:spPr>
        <p:txBody>
          <a:bodyPr>
            <a:spAutoFit/>
          </a:bodyPr>
          <a:lstStyle/>
          <a:p>
            <a:endParaRPr lang="en-US"/>
          </a:p>
        </p:txBody>
      </p:sp>
      <p:sp>
        <p:nvSpPr>
          <p:cNvPr id="43" name="Line 16"/>
          <p:cNvSpPr>
            <a:spLocks noChangeShapeType="1"/>
          </p:cNvSpPr>
          <p:nvPr/>
        </p:nvSpPr>
        <p:spPr bwMode="auto">
          <a:xfrm>
            <a:off x="3962400" y="1809210"/>
            <a:ext cx="1828800" cy="0"/>
          </a:xfrm>
          <a:prstGeom prst="line">
            <a:avLst/>
          </a:prstGeom>
          <a:noFill/>
          <a:ln w="63500">
            <a:solidFill>
              <a:srgbClr val="FF6600"/>
            </a:solidFill>
            <a:round/>
            <a:headEnd/>
            <a:tailEnd type="triangle" w="med" len="med"/>
          </a:ln>
          <a:effectLst/>
        </p:spPr>
        <p:txBody>
          <a:bodyPr>
            <a:spAutoFit/>
          </a:bodyPr>
          <a:lstStyle/>
          <a:p>
            <a:endParaRPr lang="en-US"/>
          </a:p>
        </p:txBody>
      </p:sp>
      <p:sp>
        <p:nvSpPr>
          <p:cNvPr id="44" name="Line 17"/>
          <p:cNvSpPr>
            <a:spLocks noChangeShapeType="1"/>
          </p:cNvSpPr>
          <p:nvPr/>
        </p:nvSpPr>
        <p:spPr bwMode="auto">
          <a:xfrm flipV="1">
            <a:off x="6084888" y="1809210"/>
            <a:ext cx="1792287" cy="9525"/>
          </a:xfrm>
          <a:prstGeom prst="line">
            <a:avLst/>
          </a:prstGeom>
          <a:noFill/>
          <a:ln w="63500">
            <a:solidFill>
              <a:srgbClr val="FF6600"/>
            </a:solidFill>
            <a:round/>
            <a:headEnd/>
            <a:tailEnd type="triangle" w="med" len="med"/>
          </a:ln>
          <a:effectLst/>
        </p:spPr>
        <p:txBody>
          <a:bodyPr>
            <a:spAutoFit/>
          </a:bodyPr>
          <a:lstStyle/>
          <a:p>
            <a:endParaRPr lang="en-US"/>
          </a:p>
        </p:txBody>
      </p:sp>
      <p:sp>
        <p:nvSpPr>
          <p:cNvPr id="45" name="Line 18"/>
          <p:cNvSpPr>
            <a:spLocks noChangeShapeType="1"/>
          </p:cNvSpPr>
          <p:nvPr/>
        </p:nvSpPr>
        <p:spPr bwMode="auto">
          <a:xfrm flipH="1" flipV="1">
            <a:off x="3886200" y="2187035"/>
            <a:ext cx="0" cy="1450975"/>
          </a:xfrm>
          <a:prstGeom prst="line">
            <a:avLst/>
          </a:prstGeom>
          <a:noFill/>
          <a:ln w="66675">
            <a:solidFill>
              <a:schemeClr val="accent2"/>
            </a:solidFill>
            <a:round/>
            <a:headEnd/>
            <a:tailEnd type="triangle" w="med" len="med"/>
          </a:ln>
          <a:effectLst/>
        </p:spPr>
        <p:txBody>
          <a:bodyPr>
            <a:spAutoFit/>
          </a:bodyPr>
          <a:lstStyle/>
          <a:p>
            <a:endParaRPr lang="en-US"/>
          </a:p>
        </p:txBody>
      </p:sp>
      <p:sp>
        <p:nvSpPr>
          <p:cNvPr id="46" name="Line 19"/>
          <p:cNvSpPr>
            <a:spLocks noChangeShapeType="1"/>
          </p:cNvSpPr>
          <p:nvPr/>
        </p:nvSpPr>
        <p:spPr bwMode="auto">
          <a:xfrm flipV="1">
            <a:off x="4019550" y="2009235"/>
            <a:ext cx="1800225" cy="17463"/>
          </a:xfrm>
          <a:prstGeom prst="line">
            <a:avLst/>
          </a:prstGeom>
          <a:noFill/>
          <a:ln w="63500">
            <a:solidFill>
              <a:schemeClr val="accent2"/>
            </a:solidFill>
            <a:round/>
            <a:headEnd/>
            <a:tailEnd type="triangle" w="med" len="med"/>
          </a:ln>
          <a:effectLst/>
        </p:spPr>
        <p:txBody>
          <a:bodyPr>
            <a:spAutoFit/>
          </a:bodyPr>
          <a:lstStyle/>
          <a:p>
            <a:endParaRPr lang="en-US"/>
          </a:p>
        </p:txBody>
      </p:sp>
      <p:sp>
        <p:nvSpPr>
          <p:cNvPr id="47" name="Line 20"/>
          <p:cNvSpPr>
            <a:spLocks noChangeShapeType="1"/>
          </p:cNvSpPr>
          <p:nvPr/>
        </p:nvSpPr>
        <p:spPr bwMode="auto">
          <a:xfrm>
            <a:off x="6067425" y="1999710"/>
            <a:ext cx="1828800" cy="0"/>
          </a:xfrm>
          <a:prstGeom prst="line">
            <a:avLst/>
          </a:prstGeom>
          <a:noFill/>
          <a:ln w="63500">
            <a:solidFill>
              <a:schemeClr val="accent2"/>
            </a:solidFill>
            <a:round/>
            <a:headEnd/>
            <a:tailEnd type="triangle" w="med" len="med"/>
          </a:ln>
          <a:effectLst/>
        </p:spPr>
        <p:txBody>
          <a:bodyPr>
            <a:spAutoFit/>
          </a:bodyPr>
          <a:lstStyle/>
          <a:p>
            <a:endParaRPr lang="en-US"/>
          </a:p>
        </p:txBody>
      </p:sp>
      <p:sp>
        <p:nvSpPr>
          <p:cNvPr id="48" name="Oval 21"/>
          <p:cNvSpPr>
            <a:spLocks noChangeArrowheads="1"/>
          </p:cNvSpPr>
          <p:nvPr/>
        </p:nvSpPr>
        <p:spPr bwMode="auto">
          <a:xfrm>
            <a:off x="3781425" y="1748885"/>
            <a:ext cx="152400" cy="152400"/>
          </a:xfrm>
          <a:prstGeom prst="ellipse">
            <a:avLst/>
          </a:prstGeom>
          <a:solidFill>
            <a:srgbClr val="FF6600"/>
          </a:solidFill>
          <a:ln w="31750" algn="ctr">
            <a:solidFill>
              <a:srgbClr val="FF6600"/>
            </a:solidFill>
            <a:round/>
            <a:headEnd/>
            <a:tailEnd/>
          </a:ln>
          <a:effectLst/>
        </p:spPr>
        <p:txBody>
          <a:bodyPr wrap="none" anchor="ctr">
            <a:spAutoFit/>
          </a:bodyPr>
          <a:lstStyle/>
          <a:p>
            <a:endParaRPr lang="en-US"/>
          </a:p>
        </p:txBody>
      </p:sp>
      <p:sp>
        <p:nvSpPr>
          <p:cNvPr id="49" name="Oval 22"/>
          <p:cNvSpPr>
            <a:spLocks noChangeArrowheads="1"/>
          </p:cNvSpPr>
          <p:nvPr/>
        </p:nvSpPr>
        <p:spPr bwMode="auto">
          <a:xfrm>
            <a:off x="3810000" y="1961610"/>
            <a:ext cx="152400" cy="152400"/>
          </a:xfrm>
          <a:prstGeom prst="ellipse">
            <a:avLst/>
          </a:prstGeom>
          <a:solidFill>
            <a:schemeClr val="accent2"/>
          </a:solidFill>
          <a:ln w="31750" algn="ctr">
            <a:solidFill>
              <a:schemeClr val="accent2"/>
            </a:solidFill>
            <a:round/>
            <a:headEnd/>
            <a:tailEnd/>
          </a:ln>
          <a:effectLst/>
        </p:spPr>
        <p:txBody>
          <a:bodyPr wrap="none" anchor="ctr">
            <a:spAutoFit/>
          </a:bodyPr>
          <a:lstStyle/>
          <a:p>
            <a:endParaRPr lang="en-US"/>
          </a:p>
        </p:txBody>
      </p:sp>
      <p:sp>
        <p:nvSpPr>
          <p:cNvPr id="50" name="Oval 23"/>
          <p:cNvSpPr>
            <a:spLocks noChangeArrowheads="1"/>
          </p:cNvSpPr>
          <p:nvPr/>
        </p:nvSpPr>
        <p:spPr bwMode="auto">
          <a:xfrm>
            <a:off x="5829300" y="1925098"/>
            <a:ext cx="152400" cy="152400"/>
          </a:xfrm>
          <a:prstGeom prst="ellipse">
            <a:avLst/>
          </a:prstGeom>
          <a:solidFill>
            <a:schemeClr val="accent2"/>
          </a:solidFill>
          <a:ln w="31750" algn="ctr">
            <a:solidFill>
              <a:schemeClr val="accent2"/>
            </a:solidFill>
            <a:round/>
            <a:headEnd/>
            <a:tailEnd/>
          </a:ln>
          <a:effectLst/>
        </p:spPr>
        <p:txBody>
          <a:bodyPr wrap="none" anchor="ctr">
            <a:spAutoFit/>
          </a:bodyPr>
          <a:lstStyle/>
          <a:p>
            <a:endParaRPr lang="en-US"/>
          </a:p>
        </p:txBody>
      </p:sp>
      <p:sp>
        <p:nvSpPr>
          <p:cNvPr id="51" name="Oval 24"/>
          <p:cNvSpPr>
            <a:spLocks noChangeArrowheads="1"/>
          </p:cNvSpPr>
          <p:nvPr/>
        </p:nvSpPr>
        <p:spPr bwMode="auto">
          <a:xfrm>
            <a:off x="7932738" y="1917160"/>
            <a:ext cx="152400" cy="152400"/>
          </a:xfrm>
          <a:prstGeom prst="ellipse">
            <a:avLst/>
          </a:prstGeom>
          <a:solidFill>
            <a:schemeClr val="accent2"/>
          </a:solidFill>
          <a:ln w="31750" algn="ctr">
            <a:solidFill>
              <a:schemeClr val="accent2"/>
            </a:solidFill>
            <a:round/>
            <a:headEnd/>
            <a:tailEnd/>
          </a:ln>
          <a:effectLst/>
        </p:spPr>
        <p:txBody>
          <a:bodyPr wrap="none" anchor="ctr">
            <a:spAutoFit/>
          </a:bodyPr>
          <a:lstStyle/>
          <a:p>
            <a:endParaRPr lang="en-US"/>
          </a:p>
        </p:txBody>
      </p:sp>
      <p:sp>
        <p:nvSpPr>
          <p:cNvPr id="52" name="Oval 25"/>
          <p:cNvSpPr>
            <a:spLocks noChangeArrowheads="1"/>
          </p:cNvSpPr>
          <p:nvPr/>
        </p:nvSpPr>
        <p:spPr bwMode="auto">
          <a:xfrm>
            <a:off x="5829300" y="1740948"/>
            <a:ext cx="152400" cy="152400"/>
          </a:xfrm>
          <a:prstGeom prst="ellipse">
            <a:avLst/>
          </a:prstGeom>
          <a:solidFill>
            <a:srgbClr val="FF6600"/>
          </a:solidFill>
          <a:ln w="31750" algn="ctr">
            <a:solidFill>
              <a:srgbClr val="FF6600"/>
            </a:solidFill>
            <a:round/>
            <a:headEnd/>
            <a:tailEnd/>
          </a:ln>
          <a:effectLst/>
        </p:spPr>
        <p:txBody>
          <a:bodyPr wrap="none" anchor="ctr">
            <a:spAutoFit/>
          </a:bodyPr>
          <a:lstStyle/>
          <a:p>
            <a:endParaRPr lang="en-US"/>
          </a:p>
        </p:txBody>
      </p:sp>
      <p:sp>
        <p:nvSpPr>
          <p:cNvPr id="53" name="Oval 26"/>
          <p:cNvSpPr>
            <a:spLocks noChangeArrowheads="1"/>
          </p:cNvSpPr>
          <p:nvPr/>
        </p:nvSpPr>
        <p:spPr bwMode="auto">
          <a:xfrm>
            <a:off x="7923213" y="1733010"/>
            <a:ext cx="152400" cy="152400"/>
          </a:xfrm>
          <a:prstGeom prst="ellipse">
            <a:avLst/>
          </a:prstGeom>
          <a:solidFill>
            <a:srgbClr val="FF6600"/>
          </a:solidFill>
          <a:ln w="31750" algn="ctr">
            <a:solidFill>
              <a:srgbClr val="FF6600"/>
            </a:solidFill>
            <a:round/>
            <a:headEnd/>
            <a:tailEnd/>
          </a:ln>
          <a:effectLst/>
        </p:spPr>
        <p:txBody>
          <a:bodyPr wrap="none" anchor="ctr">
            <a:spAutoFit/>
          </a:bodyPr>
          <a:lstStyle/>
          <a:p>
            <a:endParaRPr lang="en-US"/>
          </a:p>
        </p:txBody>
      </p:sp>
    </p:spTree>
    <p:extLst>
      <p:ext uri="{BB962C8B-B14F-4D97-AF65-F5344CB8AC3E}">
        <p14:creationId xmlns:p14="http://schemas.microsoft.com/office/powerpoint/2010/main" val="3198372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dissolv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42"/>
                                        </p:tgtEl>
                                      </p:cBhvr>
                                    </p:animEffect>
                                    <p:set>
                                      <p:cBhvr>
                                        <p:cTn id="15" dur="1" fill="hold">
                                          <p:stCondLst>
                                            <p:cond delay="499"/>
                                          </p:stCondLst>
                                        </p:cTn>
                                        <p:tgtEl>
                                          <p:spTgt spid="42"/>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45"/>
                                        </p:tgtEl>
                                      </p:cBhvr>
                                    </p:animEffect>
                                    <p:set>
                                      <p:cBhvr>
                                        <p:cTn id="18" dur="1" fill="hold">
                                          <p:stCondLst>
                                            <p:cond delay="499"/>
                                          </p:stCondLst>
                                        </p:cTn>
                                        <p:tgtEl>
                                          <p:spTgt spid="45"/>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dissolve">
                                      <p:cBhvr>
                                        <p:cTn id="21" dur="500"/>
                                        <p:tgtEl>
                                          <p:spTgt spid="4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dissolv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dissolv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1" nodeType="clickEffect">
                                  <p:stCondLst>
                                    <p:cond delay="0"/>
                                  </p:stCondLst>
                                  <p:childTnLst>
                                    <p:animEffect transition="out" filter="dissolve">
                                      <p:cBhvr>
                                        <p:cTn id="33" dur="500"/>
                                        <p:tgtEl>
                                          <p:spTgt spid="46"/>
                                        </p:tgtEl>
                                      </p:cBhvr>
                                    </p:animEffect>
                                    <p:set>
                                      <p:cBhvr>
                                        <p:cTn id="34" dur="1" fill="hold">
                                          <p:stCondLst>
                                            <p:cond delay="499"/>
                                          </p:stCondLst>
                                        </p:cTn>
                                        <p:tgtEl>
                                          <p:spTgt spid="46"/>
                                        </p:tgtEl>
                                        <p:attrNameLst>
                                          <p:attrName>style.visibility</p:attrName>
                                        </p:attrNameLst>
                                      </p:cBhvr>
                                      <p:to>
                                        <p:strVal val="hidden"/>
                                      </p:to>
                                    </p:set>
                                  </p:childTnLst>
                                </p:cTn>
                              </p:par>
                              <p:par>
                                <p:cTn id="35" presetID="9" presetClass="exit" presetSubtype="0" fill="hold" grpId="1" nodeType="withEffect">
                                  <p:stCondLst>
                                    <p:cond delay="0"/>
                                  </p:stCondLst>
                                  <p:childTnLst>
                                    <p:animEffect transition="out" filter="dissolv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par>
                                <p:cTn id="38" presetID="9"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dissolve">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dissolve">
                                      <p:cBhvr>
                                        <p:cTn id="45" dur="500"/>
                                        <p:tgtEl>
                                          <p:spTgt spid="43"/>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dissolve">
                                      <p:cBhvr>
                                        <p:cTn id="48" dur="500"/>
                                        <p:tgtEl>
                                          <p:spTgt spid="4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1" nodeType="clickEffect">
                                  <p:stCondLst>
                                    <p:cond delay="0"/>
                                  </p:stCondLst>
                                  <p:childTnLst>
                                    <p:animEffect transition="out" filter="dissolve">
                                      <p:cBhvr>
                                        <p:cTn id="52" dur="500"/>
                                        <p:tgtEl>
                                          <p:spTgt spid="47"/>
                                        </p:tgtEl>
                                      </p:cBhvr>
                                    </p:animEffect>
                                    <p:set>
                                      <p:cBhvr>
                                        <p:cTn id="53" dur="1" fill="hold">
                                          <p:stCondLst>
                                            <p:cond delay="499"/>
                                          </p:stCondLst>
                                        </p:cTn>
                                        <p:tgtEl>
                                          <p:spTgt spid="47"/>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9" presetClass="exit" presetSubtype="0" fill="hold" grpId="1" nodeType="withEffect">
                                  <p:stCondLst>
                                    <p:cond delay="0"/>
                                  </p:stCondLst>
                                  <p:childTnLst>
                                    <p:animEffect transition="out" filter="dissolve">
                                      <p:cBhvr>
                                        <p:cTn id="58" dur="500"/>
                                        <p:tgtEl>
                                          <p:spTgt spid="48"/>
                                        </p:tgtEl>
                                      </p:cBhvr>
                                    </p:animEffect>
                                    <p:set>
                                      <p:cBhvr>
                                        <p:cTn id="59" dur="1" fill="hold">
                                          <p:stCondLst>
                                            <p:cond delay="499"/>
                                          </p:stCondLst>
                                        </p:cTn>
                                        <p:tgtEl>
                                          <p:spTgt spid="48"/>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50"/>
                                        </p:tgtEl>
                                      </p:cBhvr>
                                    </p:animEffect>
                                    <p:set>
                                      <p:cBhvr>
                                        <p:cTn id="62" dur="1" fill="hold">
                                          <p:stCondLst>
                                            <p:cond delay="499"/>
                                          </p:stCondLst>
                                        </p:cTn>
                                        <p:tgtEl>
                                          <p:spTgt spid="50"/>
                                        </p:tgtEl>
                                        <p:attrNameLst>
                                          <p:attrName>style.visibility</p:attrName>
                                        </p:attrNameLst>
                                      </p:cBhvr>
                                      <p:to>
                                        <p:strVal val="hidden"/>
                                      </p:to>
                                    </p:set>
                                  </p:childTnLst>
                                </p:cTn>
                              </p:par>
                              <p:par>
                                <p:cTn id="63" presetID="9"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dissolve">
                                      <p:cBhvr>
                                        <p:cTn id="65" dur="500"/>
                                        <p:tgtEl>
                                          <p:spTgt spid="52"/>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dissolve">
                                      <p:cBhvr>
                                        <p:cTn id="68" dur="500"/>
                                        <p:tgtEl>
                                          <p:spTgt spid="51"/>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dissolv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xit" presetSubtype="0" fill="hold" grpId="1" nodeType="clickEffect">
                                  <p:stCondLst>
                                    <p:cond delay="0"/>
                                  </p:stCondLst>
                                  <p:childTnLst>
                                    <p:animEffect transition="out" filter="dissolve">
                                      <p:cBhvr>
                                        <p:cTn id="77" dur="500"/>
                                        <p:tgtEl>
                                          <p:spTgt spid="44"/>
                                        </p:tgtEl>
                                      </p:cBhvr>
                                    </p:animEffect>
                                    <p:set>
                                      <p:cBhvr>
                                        <p:cTn id="78" dur="1" fill="hold">
                                          <p:stCondLst>
                                            <p:cond delay="499"/>
                                          </p:stCondLst>
                                        </p:cTn>
                                        <p:tgtEl>
                                          <p:spTgt spid="44"/>
                                        </p:tgtEl>
                                        <p:attrNameLst>
                                          <p:attrName>style.visibility</p:attrName>
                                        </p:attrNameLst>
                                      </p:cBhvr>
                                      <p:to>
                                        <p:strVal val="hidden"/>
                                      </p:to>
                                    </p:set>
                                  </p:childTnLst>
                                </p:cTn>
                              </p:par>
                              <p:par>
                                <p:cTn id="79" presetID="9" presetClass="exit" presetSubtype="0" fill="hold" grpId="1" nodeType="withEffect">
                                  <p:stCondLst>
                                    <p:cond delay="0"/>
                                  </p:stCondLst>
                                  <p:childTnLst>
                                    <p:animEffect transition="out" filter="dissolve">
                                      <p:cBhvr>
                                        <p:cTn id="80" dur="500"/>
                                        <p:tgtEl>
                                          <p:spTgt spid="52"/>
                                        </p:tgtEl>
                                      </p:cBhvr>
                                    </p:animEffect>
                                    <p:set>
                                      <p:cBhvr>
                                        <p:cTn id="81" dur="1" fill="hold">
                                          <p:stCondLst>
                                            <p:cond delay="499"/>
                                          </p:stCondLst>
                                        </p:cTn>
                                        <p:tgtEl>
                                          <p:spTgt spid="52"/>
                                        </p:tgtEl>
                                        <p:attrNameLst>
                                          <p:attrName>style.visibility</p:attrName>
                                        </p:attrNameLst>
                                      </p:cBhvr>
                                      <p:to>
                                        <p:strVal val="hidden"/>
                                      </p:to>
                                    </p:set>
                                  </p:childTnLst>
                                </p:cTn>
                              </p:par>
                              <p:par>
                                <p:cTn id="82" presetID="9" presetClass="entr" presetSubtype="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dissolve">
                                      <p:cBhvr>
                                        <p:cTn id="8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2" grpId="0" animBg="1"/>
      <p:bldP spid="52" grpId="1" animBg="1"/>
      <p:bldP spid="5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p:txBody>
          <a:bodyPr/>
          <a:lstStyle/>
          <a:p>
            <a:r>
              <a:rPr lang="en-US"/>
              <a:t>internetwork</a:t>
            </a:r>
          </a:p>
        </p:txBody>
      </p:sp>
      <p:sp>
        <p:nvSpPr>
          <p:cNvPr id="1503235" name="Rectangle 3"/>
          <p:cNvSpPr>
            <a:spLocks noGrp="1" noChangeArrowheads="1"/>
          </p:cNvSpPr>
          <p:nvPr>
            <p:ph type="body" idx="1"/>
          </p:nvPr>
        </p:nvSpPr>
        <p:spPr/>
        <p:txBody>
          <a:bodyPr/>
          <a:lstStyle/>
          <a:p>
            <a:pPr>
              <a:buFontTx/>
              <a:buNone/>
            </a:pPr>
            <a:r>
              <a:rPr lang="en-US"/>
              <a:t>	A collection of multiple networks connected together, so messages can be transmitted between nodes on different networks.</a:t>
            </a:r>
          </a:p>
        </p:txBody>
      </p:sp>
      <p:sp>
        <p:nvSpPr>
          <p:cNvPr id="4" name="Slide Number Placeholder 3"/>
          <p:cNvSpPr>
            <a:spLocks noGrp="1"/>
          </p:cNvSpPr>
          <p:nvPr>
            <p:ph type="sldNum" sz="quarter" idx="12"/>
          </p:nvPr>
        </p:nvSpPr>
        <p:spPr/>
        <p:txBody>
          <a:bodyPr/>
          <a:lstStyle/>
          <a:p>
            <a:fld id="{6507B5A5-F0C2-644D-AEA7-E773B6B78F38}" type="slidenum">
              <a:rPr lang="en-US" smtClean="0"/>
              <a:pPr/>
              <a:t>53</a:t>
            </a:fld>
            <a:endParaRPr lang="en-US"/>
          </a:p>
        </p:txBody>
      </p:sp>
    </p:spTree>
    <p:extLst>
      <p:ext uri="{BB962C8B-B14F-4D97-AF65-F5344CB8AC3E}">
        <p14:creationId xmlns:p14="http://schemas.microsoft.com/office/powerpoint/2010/main" val="157414152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cstate="print"/>
          <a:srcRect b="11392"/>
          <a:stretch/>
        </p:blipFill>
        <p:spPr bwMode="auto">
          <a:xfrm>
            <a:off x="-1" y="-1234172"/>
            <a:ext cx="9141495" cy="6823717"/>
          </a:xfrm>
          <a:prstGeom prst="rect">
            <a:avLst/>
          </a:prstGeom>
          <a:noFill/>
          <a:ln w="9525">
            <a:noFill/>
            <a:miter lim="800000"/>
            <a:headEnd/>
            <a:tailEnd/>
          </a:ln>
        </p:spPr>
      </p:pic>
      <p:sp>
        <p:nvSpPr>
          <p:cNvPr id="1516546" name="Rectangle 2"/>
          <p:cNvSpPr>
            <a:spLocks noGrp="1" noChangeArrowheads="1"/>
          </p:cNvSpPr>
          <p:nvPr>
            <p:ph type="title"/>
          </p:nvPr>
        </p:nvSpPr>
        <p:spPr>
          <a:xfrm>
            <a:off x="457200" y="114300"/>
            <a:ext cx="8229600" cy="857250"/>
          </a:xfrm>
          <a:solidFill>
            <a:schemeClr val="accent1">
              <a:lumMod val="20000"/>
              <a:lumOff val="80000"/>
              <a:alpha val="58000"/>
            </a:schemeClr>
          </a:solidFill>
        </p:spPr>
        <p:txBody>
          <a:bodyPr/>
          <a:lstStyle/>
          <a:p>
            <a:r>
              <a:rPr lang="en-US" dirty="0"/>
              <a:t>The </a:t>
            </a:r>
            <a:r>
              <a:rPr lang="en-US" dirty="0" smtClean="0"/>
              <a:t>First (international) </a:t>
            </a:r>
            <a:r>
              <a:rPr lang="en-US" b="1" dirty="0"/>
              <a:t>i</a:t>
            </a:r>
            <a:r>
              <a:rPr lang="en-US" dirty="0"/>
              <a:t>nternet</a:t>
            </a:r>
          </a:p>
        </p:txBody>
      </p:sp>
      <p:sp>
        <p:nvSpPr>
          <p:cNvPr id="4" name="Slide Number Placeholder 3"/>
          <p:cNvSpPr>
            <a:spLocks noGrp="1"/>
          </p:cNvSpPr>
          <p:nvPr>
            <p:ph type="sldNum" sz="quarter" idx="12"/>
          </p:nvPr>
        </p:nvSpPr>
        <p:spPr/>
        <p:txBody>
          <a:bodyPr/>
          <a:lstStyle/>
          <a:p>
            <a:fld id="{6507B5A5-F0C2-644D-AEA7-E773B6B78F38}" type="slidenum">
              <a:rPr lang="en-US" smtClean="0"/>
              <a:pPr/>
              <a:t>54</a:t>
            </a:fld>
            <a:endParaRPr lang="en-US"/>
          </a:p>
        </p:txBody>
      </p:sp>
      <p:sp>
        <p:nvSpPr>
          <p:cNvPr id="9" name="TextBox 8"/>
          <p:cNvSpPr txBox="1"/>
          <p:nvPr/>
        </p:nvSpPr>
        <p:spPr>
          <a:xfrm>
            <a:off x="5878869" y="3471448"/>
            <a:ext cx="2916274" cy="1569660"/>
          </a:xfrm>
          <a:prstGeom prst="rect">
            <a:avLst/>
          </a:prstGeom>
          <a:solidFill>
            <a:schemeClr val="accent1">
              <a:lumMod val="60000"/>
              <a:lumOff val="40000"/>
            </a:schemeClr>
          </a:solidFill>
        </p:spPr>
        <p:txBody>
          <a:bodyPr wrap="square" rtlCol="0">
            <a:spAutoFit/>
          </a:bodyPr>
          <a:lstStyle/>
          <a:p>
            <a:r>
              <a:rPr lang="en-US" sz="2400" dirty="0" smtClean="0"/>
              <a:t>1800: </a:t>
            </a:r>
            <a:r>
              <a:rPr lang="en-US" sz="2400" dirty="0" err="1" smtClean="0"/>
              <a:t>Edelcrantz</a:t>
            </a:r>
            <a:r>
              <a:rPr lang="en-US" sz="2400" dirty="0" smtClean="0"/>
              <a:t> links Sweden and Denmark telegraph networks to coordinate defense</a:t>
            </a:r>
          </a:p>
        </p:txBody>
      </p:sp>
    </p:spTree>
    <p:extLst>
      <p:ext uri="{BB962C8B-B14F-4D97-AF65-F5344CB8AC3E}">
        <p14:creationId xmlns:p14="http://schemas.microsoft.com/office/powerpoint/2010/main" val="413590963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cstate="print"/>
          <a:srcRect b="11392"/>
          <a:stretch/>
        </p:blipFill>
        <p:spPr bwMode="auto">
          <a:xfrm>
            <a:off x="-1" y="-1234172"/>
            <a:ext cx="9141495" cy="6823717"/>
          </a:xfrm>
          <a:prstGeom prst="rect">
            <a:avLst/>
          </a:prstGeom>
          <a:noFill/>
          <a:ln w="9525">
            <a:noFill/>
            <a:miter lim="800000"/>
            <a:headEnd/>
            <a:tailEnd/>
          </a:ln>
        </p:spPr>
      </p:pic>
      <p:sp>
        <p:nvSpPr>
          <p:cNvPr id="1516546" name="Rectangle 2"/>
          <p:cNvSpPr>
            <a:spLocks noGrp="1" noChangeArrowheads="1"/>
          </p:cNvSpPr>
          <p:nvPr>
            <p:ph type="title"/>
          </p:nvPr>
        </p:nvSpPr>
        <p:spPr>
          <a:xfrm>
            <a:off x="457200" y="114300"/>
            <a:ext cx="8229600" cy="857250"/>
          </a:xfrm>
          <a:solidFill>
            <a:schemeClr val="accent1">
              <a:lumMod val="20000"/>
              <a:lumOff val="80000"/>
              <a:alpha val="58000"/>
            </a:schemeClr>
          </a:solidFill>
        </p:spPr>
        <p:txBody>
          <a:bodyPr>
            <a:normAutofit/>
          </a:bodyPr>
          <a:lstStyle/>
          <a:p>
            <a:r>
              <a:rPr lang="en-US" dirty="0" smtClean="0"/>
              <a:t>End of First (international) </a:t>
            </a:r>
            <a:r>
              <a:rPr lang="en-US" b="1" dirty="0"/>
              <a:t>i</a:t>
            </a:r>
            <a:r>
              <a:rPr lang="en-US" dirty="0"/>
              <a:t>nternet</a:t>
            </a:r>
          </a:p>
        </p:txBody>
      </p:sp>
      <p:sp>
        <p:nvSpPr>
          <p:cNvPr id="4" name="Slide Number Placeholder 3"/>
          <p:cNvSpPr>
            <a:spLocks noGrp="1"/>
          </p:cNvSpPr>
          <p:nvPr>
            <p:ph type="sldNum" sz="quarter" idx="12"/>
          </p:nvPr>
        </p:nvSpPr>
        <p:spPr/>
        <p:txBody>
          <a:bodyPr/>
          <a:lstStyle/>
          <a:p>
            <a:fld id="{6507B5A5-F0C2-644D-AEA7-E773B6B78F38}" type="slidenum">
              <a:rPr lang="en-US" smtClean="0"/>
              <a:pPr/>
              <a:t>55</a:t>
            </a:fld>
            <a:endParaRPr lang="en-US"/>
          </a:p>
        </p:txBody>
      </p:sp>
      <p:sp>
        <p:nvSpPr>
          <p:cNvPr id="9" name="TextBox 8"/>
          <p:cNvSpPr txBox="1"/>
          <p:nvPr/>
        </p:nvSpPr>
        <p:spPr>
          <a:xfrm>
            <a:off x="5029203" y="3486150"/>
            <a:ext cx="3084689" cy="1569660"/>
          </a:xfrm>
          <a:prstGeom prst="rect">
            <a:avLst/>
          </a:prstGeom>
          <a:solidFill>
            <a:schemeClr val="accent1">
              <a:lumMod val="60000"/>
              <a:lumOff val="40000"/>
            </a:schemeClr>
          </a:solidFill>
        </p:spPr>
        <p:txBody>
          <a:bodyPr wrap="square" rtlCol="0">
            <a:spAutoFit/>
          </a:bodyPr>
          <a:lstStyle/>
          <a:p>
            <a:r>
              <a:rPr lang="en-US" sz="2400" dirty="0" smtClean="0"/>
              <a:t>1801: British attach Copenhagen; Sweden doesn’t help Denmark; network disconnected</a:t>
            </a:r>
          </a:p>
        </p:txBody>
      </p:sp>
    </p:spTree>
    <p:extLst>
      <p:ext uri="{BB962C8B-B14F-4D97-AF65-F5344CB8AC3E}">
        <p14:creationId xmlns:p14="http://schemas.microsoft.com/office/powerpoint/2010/main" val="350026217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4632931" y="188093"/>
            <a:ext cx="4428795" cy="857250"/>
          </a:xfrm>
        </p:spPr>
        <p:txBody>
          <a:bodyPr>
            <a:noAutofit/>
          </a:bodyPr>
          <a:lstStyle/>
          <a:p>
            <a:r>
              <a:rPr lang="en-US" sz="3600" dirty="0"/>
              <a:t>The </a:t>
            </a:r>
            <a:r>
              <a:rPr lang="en-US" sz="3600" dirty="0" smtClean="0"/>
              <a:t>(capital-I) </a:t>
            </a:r>
            <a:r>
              <a:rPr lang="en-US" sz="3600" dirty="0"/>
              <a:t>Internet</a:t>
            </a:r>
          </a:p>
        </p:txBody>
      </p:sp>
      <p:sp>
        <p:nvSpPr>
          <p:cNvPr id="1518595" name="Rectangle 3"/>
          <p:cNvSpPr>
            <a:spLocks noGrp="1" noChangeArrowheads="1"/>
          </p:cNvSpPr>
          <p:nvPr>
            <p:ph idx="1"/>
          </p:nvPr>
        </p:nvSpPr>
        <p:spPr>
          <a:xfrm>
            <a:off x="367761" y="341596"/>
            <a:ext cx="4184674" cy="4425668"/>
          </a:xfrm>
        </p:spPr>
        <p:txBody>
          <a:bodyPr>
            <a:normAutofit fontScale="70000" lnSpcReduction="20000"/>
          </a:bodyPr>
          <a:lstStyle/>
          <a:p>
            <a:pPr marL="0" indent="0">
              <a:buNone/>
            </a:pPr>
            <a:r>
              <a:rPr lang="en-US" b="1" dirty="0"/>
              <a:t>Packet Switching:</a:t>
            </a:r>
            <a:r>
              <a:rPr lang="en-US" dirty="0"/>
              <a:t> </a:t>
            </a:r>
            <a:r>
              <a:rPr lang="en-US" dirty="0" smtClean="0"/>
              <a:t>Leonard </a:t>
            </a:r>
            <a:r>
              <a:rPr lang="en-US" dirty="0" err="1" smtClean="0"/>
              <a:t>Kleinrock</a:t>
            </a:r>
            <a:r>
              <a:rPr lang="en-US" dirty="0" smtClean="0"/>
              <a:t> </a:t>
            </a:r>
            <a:r>
              <a:rPr lang="en-US" dirty="0"/>
              <a:t>(UCLA) thinks he did, Donald Davies and Paul </a:t>
            </a:r>
            <a:r>
              <a:rPr lang="en-US" dirty="0" err="1"/>
              <a:t>Baran</a:t>
            </a:r>
            <a:r>
              <a:rPr lang="en-US" dirty="0"/>
              <a:t>, </a:t>
            </a:r>
            <a:r>
              <a:rPr lang="en-US" dirty="0" err="1"/>
              <a:t>Edelcrantz’s</a:t>
            </a:r>
            <a:r>
              <a:rPr lang="en-US" dirty="0"/>
              <a:t> </a:t>
            </a:r>
            <a:r>
              <a:rPr lang="en-US" dirty="0" err="1"/>
              <a:t>signalling</a:t>
            </a:r>
            <a:r>
              <a:rPr lang="en-US" dirty="0"/>
              <a:t> network (1809)</a:t>
            </a:r>
          </a:p>
          <a:p>
            <a:pPr marL="0" indent="0">
              <a:buNone/>
            </a:pPr>
            <a:r>
              <a:rPr lang="en-US" b="1" dirty="0"/>
              <a:t>Internet Protocol:</a:t>
            </a:r>
            <a:r>
              <a:rPr lang="en-US" dirty="0"/>
              <a:t> </a:t>
            </a:r>
            <a:r>
              <a:rPr lang="en-US" b="1" dirty="0" err="1" smtClean="0"/>
              <a:t>Vint</a:t>
            </a:r>
            <a:r>
              <a:rPr lang="en-US" b="1" dirty="0" smtClean="0"/>
              <a:t> </a:t>
            </a:r>
            <a:r>
              <a:rPr lang="en-US" b="1" dirty="0"/>
              <a:t>Cerf</a:t>
            </a:r>
            <a:r>
              <a:rPr lang="en-US" dirty="0"/>
              <a:t>, </a:t>
            </a:r>
            <a:r>
              <a:rPr lang="en-US" dirty="0" smtClean="0"/>
              <a:t>Bob Kahn</a:t>
            </a:r>
            <a:endParaRPr lang="en-US" dirty="0"/>
          </a:p>
          <a:p>
            <a:pPr marL="0" indent="0">
              <a:buNone/>
            </a:pPr>
            <a:r>
              <a:rPr lang="en-US" b="1" dirty="0" smtClean="0"/>
              <a:t>Vision, Funding (DARPA):</a:t>
            </a:r>
            <a:r>
              <a:rPr lang="en-US" dirty="0" smtClean="0"/>
              <a:t> J.C.R. </a:t>
            </a:r>
            <a:r>
              <a:rPr lang="en-US" dirty="0" err="1" smtClean="0"/>
              <a:t>Licklider</a:t>
            </a:r>
            <a:r>
              <a:rPr lang="en-US" dirty="0" smtClean="0"/>
              <a:t>, Bob Taylor </a:t>
            </a:r>
          </a:p>
          <a:p>
            <a:pPr marL="0" indent="0">
              <a:buNone/>
            </a:pPr>
            <a:r>
              <a:rPr lang="en-US" b="1" dirty="0" smtClean="0"/>
              <a:t>Government</a:t>
            </a:r>
            <a:r>
              <a:rPr lang="en-US" b="1" dirty="0"/>
              <a:t>:</a:t>
            </a:r>
            <a:r>
              <a:rPr lang="en-US" dirty="0"/>
              <a:t> Al </a:t>
            </a:r>
            <a:r>
              <a:rPr lang="en-US" dirty="0" smtClean="0"/>
              <a:t>Gore</a:t>
            </a:r>
          </a:p>
          <a:p>
            <a:pPr>
              <a:buNone/>
            </a:pPr>
            <a:r>
              <a:rPr lang="en-US" sz="2800" dirty="0" smtClean="0"/>
              <a:t>	First </a:t>
            </a:r>
            <a:r>
              <a:rPr lang="en-US" sz="2800" dirty="0"/>
              <a:t>politician to promote Internet, 1986; act to connect government networks to form “Interagency Network</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56</a:t>
            </a:fld>
            <a:endParaRPr lang="en-US"/>
          </a:p>
        </p:txBody>
      </p:sp>
      <p:pic>
        <p:nvPicPr>
          <p:cNvPr id="26626" name="Picture 2" descr="http://www.virginia.edu/uvatoday/uploads/news_release/10905_photo_1_high_res"/>
          <p:cNvPicPr>
            <a:picLocks noChangeAspect="1" noChangeArrowheads="1"/>
          </p:cNvPicPr>
          <p:nvPr/>
        </p:nvPicPr>
        <p:blipFill>
          <a:blip r:embed="rId2" cstate="print"/>
          <a:srcRect l="14569" r="15232"/>
          <a:stretch>
            <a:fillRect/>
          </a:stretch>
        </p:blipFill>
        <p:spPr bwMode="auto">
          <a:xfrm>
            <a:off x="4755276" y="1009354"/>
            <a:ext cx="4243843" cy="4031754"/>
          </a:xfrm>
          <a:prstGeom prst="rect">
            <a:avLst/>
          </a:prstGeom>
          <a:noFill/>
        </p:spPr>
      </p:pic>
      <p:sp>
        <p:nvSpPr>
          <p:cNvPr id="7" name="Rectangle 6"/>
          <p:cNvSpPr/>
          <p:nvPr/>
        </p:nvSpPr>
        <p:spPr>
          <a:xfrm>
            <a:off x="5190190" y="4640998"/>
            <a:ext cx="3733800" cy="400110"/>
          </a:xfrm>
          <a:prstGeom prst="rect">
            <a:avLst/>
          </a:prstGeom>
        </p:spPr>
        <p:txBody>
          <a:bodyPr wrap="square">
            <a:spAutoFit/>
          </a:bodyPr>
          <a:lstStyle/>
          <a:p>
            <a:r>
              <a:rPr lang="en-US" sz="2000" b="1" dirty="0" err="1" smtClean="0">
                <a:solidFill>
                  <a:srgbClr val="DCE6F2"/>
                </a:solidFill>
              </a:rPr>
              <a:t>Vint</a:t>
            </a:r>
            <a:r>
              <a:rPr lang="en-US" sz="2000" b="1" dirty="0" smtClean="0">
                <a:solidFill>
                  <a:srgbClr val="DCE6F2"/>
                </a:solidFill>
              </a:rPr>
              <a:t> Cerf </a:t>
            </a:r>
            <a:r>
              <a:rPr lang="en-US" sz="2000" dirty="0" smtClean="0">
                <a:solidFill>
                  <a:srgbClr val="DCE6F2"/>
                </a:solidFill>
              </a:rPr>
              <a:t>(in the Rotunda, 2010)</a:t>
            </a:r>
            <a:endParaRPr lang="en-US" sz="2000" dirty="0">
              <a:solidFill>
                <a:srgbClr val="DCE6F2"/>
              </a:solidFill>
            </a:endParaRPr>
          </a:p>
        </p:txBody>
      </p:sp>
    </p:spTree>
    <p:extLst>
      <p:ext uri="{BB962C8B-B14F-4D97-AF65-F5344CB8AC3E}">
        <p14:creationId xmlns:p14="http://schemas.microsoft.com/office/powerpoint/2010/main" val="79148212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0" name="Rectangle 2"/>
          <p:cNvSpPr>
            <a:spLocks noGrp="1" noChangeArrowheads="1"/>
          </p:cNvSpPr>
          <p:nvPr>
            <p:ph type="title"/>
          </p:nvPr>
        </p:nvSpPr>
        <p:spPr/>
        <p:txBody>
          <a:bodyPr/>
          <a:lstStyle/>
          <a:p>
            <a:r>
              <a:rPr lang="en-US" dirty="0"/>
              <a:t>First Use of </a:t>
            </a:r>
            <a:r>
              <a:rPr lang="en-US" dirty="0" smtClean="0"/>
              <a:t>the </a:t>
            </a:r>
            <a:r>
              <a:rPr lang="en-US" b="1" dirty="0" smtClean="0"/>
              <a:t>I</a:t>
            </a:r>
            <a:r>
              <a:rPr lang="en-US" dirty="0" smtClean="0"/>
              <a:t>nternet</a:t>
            </a:r>
            <a:endParaRPr lang="en-US" dirty="0"/>
          </a:p>
        </p:txBody>
      </p:sp>
      <p:sp>
        <p:nvSpPr>
          <p:cNvPr id="1517571" name="Rectangle 3"/>
          <p:cNvSpPr>
            <a:spLocks noGrp="1" noChangeArrowheads="1"/>
          </p:cNvSpPr>
          <p:nvPr>
            <p:ph type="body" idx="1"/>
          </p:nvPr>
        </p:nvSpPr>
        <p:spPr>
          <a:xfrm>
            <a:off x="457200" y="1200150"/>
            <a:ext cx="8229600" cy="1428750"/>
          </a:xfrm>
        </p:spPr>
        <p:txBody>
          <a:bodyPr>
            <a:normAutofit lnSpcReduction="10000"/>
          </a:bodyPr>
          <a:lstStyle/>
          <a:p>
            <a:pPr>
              <a:buNone/>
            </a:pPr>
            <a:r>
              <a:rPr lang="en-US" b="1" dirty="0"/>
              <a:t>October 1969:</a:t>
            </a:r>
            <a:r>
              <a:rPr lang="en-US" dirty="0"/>
              <a:t> First packets on the </a:t>
            </a:r>
            <a:r>
              <a:rPr lang="en-US" dirty="0" err="1"/>
              <a:t>ARPANet</a:t>
            </a:r>
            <a:r>
              <a:rPr lang="en-US" dirty="0"/>
              <a:t> from UCLA to Stanford.  Starts to send "LOGIN", but it crashes on the G.</a:t>
            </a:r>
          </a:p>
          <a:p>
            <a:endParaRPr lang="en-US" dirty="0"/>
          </a:p>
        </p:txBody>
      </p:sp>
      <p:sp>
        <p:nvSpPr>
          <p:cNvPr id="6" name="TextBox 5"/>
          <p:cNvSpPr txBox="1"/>
          <p:nvPr/>
        </p:nvSpPr>
        <p:spPr>
          <a:xfrm>
            <a:off x="2719138" y="3474123"/>
            <a:ext cx="5257800" cy="830997"/>
          </a:xfrm>
          <a:prstGeom prst="rect">
            <a:avLst/>
          </a:prstGeom>
          <a:noFill/>
        </p:spPr>
        <p:txBody>
          <a:bodyPr wrap="square" rtlCol="0">
            <a:spAutoFit/>
          </a:bodyPr>
          <a:lstStyle/>
          <a:p>
            <a:pPr algn="r"/>
            <a:r>
              <a:rPr lang="en-US" sz="2400" dirty="0" smtClean="0"/>
              <a:t>How impressive is this compared to communications event 3 months earlier?</a:t>
            </a:r>
            <a:endParaRPr lang="en-US" sz="2400"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57</a:t>
            </a:fld>
            <a:endParaRPr lang="en-US"/>
          </a:p>
        </p:txBody>
      </p:sp>
    </p:spTree>
    <p:extLst>
      <p:ext uri="{BB962C8B-B14F-4D97-AF65-F5344CB8AC3E}">
        <p14:creationId xmlns:p14="http://schemas.microsoft.com/office/powerpoint/2010/main" val="120623252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B80A1A-7165-45C4-A01A-4D8082766133}" type="slidenum">
              <a:rPr lang="en-US" smtClean="0"/>
              <a:pPr/>
              <a:t>58</a:t>
            </a:fld>
            <a:endParaRPr lang="en-US" dirty="0"/>
          </a:p>
        </p:txBody>
      </p:sp>
      <p:pic>
        <p:nvPicPr>
          <p:cNvPr id="86018" name="Picture 2" descr="http://www.cs.virginia.edu/~evans/pictures/oldfamily/box-6---1969-summer-fall/normalize-24-moon-landing-2.jpg"/>
          <p:cNvPicPr>
            <a:picLocks noChangeAspect="1" noChangeArrowheads="1"/>
          </p:cNvPicPr>
          <p:nvPr/>
        </p:nvPicPr>
        <p:blipFill rotWithShape="1">
          <a:blip r:embed="rId2" cstate="print"/>
          <a:srcRect t="24897"/>
          <a:stretch/>
        </p:blipFill>
        <p:spPr bwMode="auto">
          <a:xfrm>
            <a:off x="-1" y="-1"/>
            <a:ext cx="9145323" cy="5151317"/>
          </a:xfrm>
          <a:prstGeom prst="rect">
            <a:avLst/>
          </a:prstGeom>
          <a:noFill/>
        </p:spPr>
      </p:pic>
      <p:sp>
        <p:nvSpPr>
          <p:cNvPr id="6" name="Rectangle 5"/>
          <p:cNvSpPr/>
          <p:nvPr/>
        </p:nvSpPr>
        <p:spPr>
          <a:xfrm>
            <a:off x="292768" y="218558"/>
            <a:ext cx="6565232" cy="1384995"/>
          </a:xfrm>
          <a:prstGeom prst="rect">
            <a:avLst/>
          </a:prstGeom>
          <a:solidFill>
            <a:srgbClr val="10032B">
              <a:alpha val="47059"/>
            </a:srgbClr>
          </a:solidFill>
        </p:spPr>
        <p:txBody>
          <a:bodyPr wrap="square">
            <a:spAutoFit/>
          </a:bodyPr>
          <a:lstStyle/>
          <a:p>
            <a:pPr algn="ctr">
              <a:buNone/>
            </a:pPr>
            <a:r>
              <a:rPr lang="en-US" sz="2800" b="1" dirty="0" smtClean="0">
                <a:solidFill>
                  <a:schemeClr val="accent5">
                    <a:lumMod val="20000"/>
                    <a:lumOff val="80000"/>
                  </a:schemeClr>
                </a:solidFill>
              </a:rPr>
              <a:t>20 July 1969:</a:t>
            </a:r>
          </a:p>
          <a:p>
            <a:pPr algn="ctr">
              <a:buNone/>
            </a:pPr>
            <a:r>
              <a:rPr lang="en-US" sz="2800" dirty="0" smtClean="0">
                <a:solidFill>
                  <a:schemeClr val="accent5">
                    <a:lumMod val="20000"/>
                    <a:lumOff val="80000"/>
                  </a:schemeClr>
                </a:solidFill>
              </a:rPr>
              <a:t>Live b/w video from the moon, transmitted live to millions of televisions worldwide</a:t>
            </a:r>
            <a:endParaRPr lang="en-US" sz="2800" dirty="0">
              <a:solidFill>
                <a:schemeClr val="accent5">
                  <a:lumMod val="20000"/>
                  <a:lumOff val="80000"/>
                </a:schemeClr>
              </a:solidFill>
            </a:endParaRPr>
          </a:p>
        </p:txBody>
      </p:sp>
    </p:spTree>
    <p:extLst>
      <p:ext uri="{BB962C8B-B14F-4D97-AF65-F5344CB8AC3E}">
        <p14:creationId xmlns:p14="http://schemas.microsoft.com/office/powerpoint/2010/main" val="36093225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 for Projects</a:t>
            </a:r>
            <a:endParaRPr lang="en-US" dirty="0"/>
          </a:p>
        </p:txBody>
      </p:sp>
      <p:sp>
        <p:nvSpPr>
          <p:cNvPr id="3" name="Content Placeholder 2"/>
          <p:cNvSpPr>
            <a:spLocks noGrp="1"/>
          </p:cNvSpPr>
          <p:nvPr>
            <p:ph idx="1"/>
          </p:nvPr>
        </p:nvSpPr>
        <p:spPr>
          <a:xfrm>
            <a:off x="457200" y="1200151"/>
            <a:ext cx="8229600" cy="2538137"/>
          </a:xfrm>
        </p:spPr>
        <p:txBody>
          <a:bodyPr>
            <a:normAutofit lnSpcReduction="10000"/>
          </a:bodyPr>
          <a:lstStyle/>
          <a:p>
            <a:pPr marL="0" indent="0">
              <a:buNone/>
            </a:pPr>
            <a:r>
              <a:rPr lang="en-US" sz="3600" dirty="0" smtClean="0"/>
              <a:t>Some interesting systems-level program</a:t>
            </a:r>
          </a:p>
          <a:p>
            <a:pPr marL="0" indent="0">
              <a:buNone/>
            </a:pPr>
            <a:r>
              <a:rPr lang="en-US" sz="3600" dirty="0" smtClean="0"/>
              <a:t>Some contribution to Rust</a:t>
            </a:r>
          </a:p>
          <a:p>
            <a:pPr marL="0" indent="0">
              <a:buNone/>
            </a:pPr>
            <a:r>
              <a:rPr lang="en-US" sz="3600" dirty="0" smtClean="0"/>
              <a:t>Some contribution to computing</a:t>
            </a:r>
          </a:p>
          <a:p>
            <a:pPr marL="0" indent="0">
              <a:buNone/>
            </a:pPr>
            <a:r>
              <a:rPr lang="en-US" sz="3600" dirty="0" smtClean="0"/>
              <a:t>Doesn’t have to be a </a:t>
            </a:r>
            <a:r>
              <a:rPr lang="en-US" sz="3600" dirty="0" smtClean="0"/>
              <a:t>program</a:t>
            </a:r>
            <a:endParaRPr lang="en-US" sz="3600" dirty="0" smtClean="0"/>
          </a:p>
        </p:txBody>
      </p:sp>
      <p:sp>
        <p:nvSpPr>
          <p:cNvPr id="6" name="Slide Number Placeholder 5"/>
          <p:cNvSpPr>
            <a:spLocks noGrp="1"/>
          </p:cNvSpPr>
          <p:nvPr>
            <p:ph type="sldNum" sz="quarter" idx="12"/>
          </p:nvPr>
        </p:nvSpPr>
        <p:spPr/>
        <p:txBody>
          <a:bodyPr/>
          <a:lstStyle/>
          <a:p>
            <a:fld id="{6507B5A5-F0C2-644D-AEA7-E773B6B78F38}" type="slidenum">
              <a:rPr lang="en-US" smtClean="0"/>
              <a:pPr/>
              <a:t>5</a:t>
            </a:fld>
            <a:endParaRPr lang="en-US"/>
          </a:p>
        </p:txBody>
      </p:sp>
      <p:sp>
        <p:nvSpPr>
          <p:cNvPr id="7" name="TextBox 6"/>
          <p:cNvSpPr txBox="1"/>
          <p:nvPr/>
        </p:nvSpPr>
        <p:spPr>
          <a:xfrm>
            <a:off x="831958" y="3810002"/>
            <a:ext cx="7224889"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400" dirty="0"/>
              <a:t>See </a:t>
            </a:r>
            <a:r>
              <a:rPr lang="en-US" sz="2400" dirty="0">
                <a:hlinkClick r:id="rId2"/>
              </a:rPr>
              <a:t>http://rust-</a:t>
            </a:r>
            <a:r>
              <a:rPr lang="en-US" sz="2400" dirty="0" smtClean="0">
                <a:hlinkClick r:id="rId2"/>
              </a:rPr>
              <a:t>class.org/</a:t>
            </a:r>
            <a:r>
              <a:rPr lang="en-US" sz="2400" dirty="0">
                <a:hlinkClick r:id="rId2"/>
              </a:rPr>
              <a:t>pages/final-</a:t>
            </a:r>
            <a:r>
              <a:rPr lang="en-US" sz="2400" dirty="0" smtClean="0">
                <a:hlinkClick r:id="rId2"/>
              </a:rPr>
              <a:t>projects.html</a:t>
            </a:r>
            <a:r>
              <a:rPr lang="en-US" sz="2400" dirty="0" smtClean="0"/>
              <a:t> for what students did last semester </a:t>
            </a:r>
            <a:endParaRPr lang="en-US" sz="2400" dirty="0"/>
          </a:p>
        </p:txBody>
      </p:sp>
    </p:spTree>
    <p:extLst>
      <p:ext uri="{BB962C8B-B14F-4D97-AF65-F5344CB8AC3E}">
        <p14:creationId xmlns:p14="http://schemas.microsoft.com/office/powerpoint/2010/main" val="296174357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009226" cy="857250"/>
          </a:xfrm>
        </p:spPr>
        <p:txBody>
          <a:bodyPr>
            <a:normAutofit/>
          </a:bodyPr>
          <a:lstStyle/>
          <a:p>
            <a:r>
              <a:rPr lang="en-US" sz="3600" dirty="0" smtClean="0"/>
              <a:t>Today’s Internet: Bandwidth</a:t>
            </a:r>
            <a:endParaRPr lang="en-US" sz="3600" dirty="0"/>
          </a:p>
        </p:txBody>
      </p:sp>
      <p:sp>
        <p:nvSpPr>
          <p:cNvPr id="3" name="Content Placeholder 2"/>
          <p:cNvSpPr>
            <a:spLocks noGrp="1"/>
          </p:cNvSpPr>
          <p:nvPr>
            <p:ph idx="1"/>
          </p:nvPr>
        </p:nvSpPr>
        <p:spPr>
          <a:xfrm>
            <a:off x="457200" y="1200151"/>
            <a:ext cx="4343400" cy="3394472"/>
          </a:xfrm>
        </p:spPr>
        <p:txBody>
          <a:bodyPr>
            <a:normAutofit fontScale="85000" lnSpcReduction="20000"/>
          </a:bodyPr>
          <a:lstStyle/>
          <a:p>
            <a:pPr marL="0" indent="0">
              <a:buNone/>
            </a:pPr>
            <a:r>
              <a:rPr lang="en-US" b="1" dirty="0" smtClean="0"/>
              <a:t>Ethernet: </a:t>
            </a:r>
          </a:p>
          <a:p>
            <a:pPr marL="0" indent="0">
              <a:buNone/>
            </a:pPr>
            <a:r>
              <a:rPr lang="en-US" dirty="0"/>
              <a:t>	</a:t>
            </a:r>
            <a:r>
              <a:rPr lang="en-US" dirty="0" smtClean="0"/>
              <a:t>up to 100 </a:t>
            </a:r>
            <a:r>
              <a:rPr lang="en-US" dirty="0" err="1" smtClean="0"/>
              <a:t>Mbits</a:t>
            </a:r>
            <a:r>
              <a:rPr lang="en-US" dirty="0" smtClean="0"/>
              <a:t>/sec</a:t>
            </a:r>
          </a:p>
          <a:p>
            <a:pPr marL="0" indent="0">
              <a:buNone/>
            </a:pPr>
            <a:r>
              <a:rPr lang="en-US" b="1" dirty="0" smtClean="0"/>
              <a:t>My office: </a:t>
            </a:r>
          </a:p>
          <a:p>
            <a:pPr marL="0" indent="0">
              <a:buNone/>
            </a:pPr>
            <a:r>
              <a:rPr lang="en-US" dirty="0"/>
              <a:t>	</a:t>
            </a:r>
            <a:r>
              <a:rPr lang="en-US" dirty="0" smtClean="0"/>
              <a:t>~50 M bits / sec</a:t>
            </a:r>
          </a:p>
          <a:p>
            <a:pPr marL="0" indent="0">
              <a:buNone/>
            </a:pPr>
            <a:r>
              <a:rPr lang="en-US" b="1" dirty="0" err="1" smtClean="0"/>
              <a:t>UVa</a:t>
            </a:r>
            <a:r>
              <a:rPr lang="en-US" b="1" dirty="0" smtClean="0"/>
              <a:t> Wireless: </a:t>
            </a:r>
          </a:p>
          <a:p>
            <a:pPr marL="0" indent="0">
              <a:buNone/>
            </a:pPr>
            <a:r>
              <a:rPr lang="en-US" dirty="0"/>
              <a:t>	</a:t>
            </a:r>
            <a:r>
              <a:rPr lang="en-US" dirty="0" smtClean="0"/>
              <a:t>57 M bits / sec </a:t>
            </a:r>
          </a:p>
          <a:p>
            <a:pPr marL="0" indent="0">
              <a:buNone/>
            </a:pPr>
            <a:r>
              <a:rPr lang="en-US" b="1" dirty="0" smtClean="0"/>
              <a:t>Cable modem at home:</a:t>
            </a:r>
          </a:p>
          <a:p>
            <a:pPr marL="0" indent="0">
              <a:buNone/>
            </a:pPr>
            <a:r>
              <a:rPr lang="en-US" dirty="0"/>
              <a:t>	</a:t>
            </a:r>
            <a:r>
              <a:rPr lang="en-US" dirty="0" smtClean="0"/>
              <a:t>~ 30 M bits / sec</a:t>
            </a:r>
            <a:endParaRPr lang="en-US" dirty="0"/>
          </a:p>
        </p:txBody>
      </p:sp>
      <p:sp>
        <p:nvSpPr>
          <p:cNvPr id="4" name="Slide Number Placeholder 3"/>
          <p:cNvSpPr>
            <a:spLocks noGrp="1"/>
          </p:cNvSpPr>
          <p:nvPr>
            <p:ph type="sldNum" sz="quarter" idx="12"/>
          </p:nvPr>
        </p:nvSpPr>
        <p:spPr/>
        <p:txBody>
          <a:bodyPr/>
          <a:lstStyle/>
          <a:p>
            <a:fld id="{B6B80A1A-7165-45C4-A01A-4D8082766133}" type="slidenum">
              <a:rPr lang="en-US" smtClean="0"/>
              <a:pPr/>
              <a:t>59</a:t>
            </a:fld>
            <a:endParaRPr lang="en-US" dirty="0"/>
          </a:p>
        </p:txBody>
      </p:sp>
      <p:sp>
        <p:nvSpPr>
          <p:cNvPr id="7" name="TextBox 6"/>
          <p:cNvSpPr txBox="1"/>
          <p:nvPr/>
        </p:nvSpPr>
        <p:spPr>
          <a:xfrm>
            <a:off x="4230457" y="3517405"/>
            <a:ext cx="4286410"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i="1" dirty="0" smtClean="0"/>
              <a:t>What percentage of Internet traffic is HTTP?</a:t>
            </a:r>
            <a:endParaRPr lang="en-US" sz="3200" i="1" dirty="0"/>
          </a:p>
        </p:txBody>
      </p:sp>
      <p:pic>
        <p:nvPicPr>
          <p:cNvPr id="10" name="Picture 9" descr="Screen Shot 2014-03-06 at 11.30.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272" y="125206"/>
            <a:ext cx="1842225" cy="2335312"/>
          </a:xfrm>
          <a:prstGeom prst="rect">
            <a:avLst/>
          </a:prstGeom>
        </p:spPr>
      </p:pic>
      <p:pic>
        <p:nvPicPr>
          <p:cNvPr id="8" name="Picture 7" descr="Screen Shot 2014-03-06 at 11.29.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948" y="1519328"/>
            <a:ext cx="4813020" cy="180236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023391" y="2745585"/>
            <a:ext cx="2663409" cy="369332"/>
          </a:xfrm>
          <a:prstGeom prst="rect">
            <a:avLst/>
          </a:prstGeom>
          <a:solidFill>
            <a:schemeClr val="bg2">
              <a:lumMod val="90000"/>
            </a:schemeClr>
          </a:solidFill>
        </p:spPr>
        <p:txBody>
          <a:bodyPr wrap="none" rtlCol="0">
            <a:spAutoFit/>
          </a:bodyPr>
          <a:lstStyle/>
          <a:p>
            <a:r>
              <a:rPr lang="en-US" dirty="0" smtClean="0"/>
              <a:t>Wireless: &lt; 0.44GB/month</a:t>
            </a:r>
            <a:endParaRPr lang="en-US" dirty="0"/>
          </a:p>
        </p:txBody>
      </p:sp>
    </p:spTree>
    <p:extLst>
      <p:ext uri="{BB962C8B-B14F-4D97-AF65-F5344CB8AC3E}">
        <p14:creationId xmlns:p14="http://schemas.microsoft.com/office/powerpoint/2010/main" val="2309930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60</a:t>
            </a:fld>
            <a:endParaRPr lang="en-US"/>
          </a:p>
        </p:txBody>
      </p:sp>
      <p:pic>
        <p:nvPicPr>
          <p:cNvPr id="3" name="Picture 2" descr="Screen Shot 2014-03-06 at 11.26.26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37" y="166362"/>
            <a:ext cx="8148264" cy="4600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95276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6780" y="267302"/>
            <a:ext cx="5888736" cy="4573016"/>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pPr/>
              <a:t>61</a:t>
            </a:fld>
            <a:endParaRPr lang="en-US"/>
          </a:p>
        </p:txBody>
      </p:sp>
      <p:sp>
        <p:nvSpPr>
          <p:cNvPr id="8" name="TextBox 7"/>
          <p:cNvSpPr txBox="1"/>
          <p:nvPr/>
        </p:nvSpPr>
        <p:spPr>
          <a:xfrm>
            <a:off x="1972114" y="3872587"/>
            <a:ext cx="2633985" cy="369332"/>
          </a:xfrm>
          <a:prstGeom prst="rect">
            <a:avLst/>
          </a:prstGeom>
          <a:solidFill>
            <a:schemeClr val="accent5">
              <a:alpha val="64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t>projections</a:t>
            </a:r>
            <a:endParaRPr lang="en-US" dirty="0"/>
          </a:p>
        </p:txBody>
      </p:sp>
      <p:sp>
        <p:nvSpPr>
          <p:cNvPr id="9" name="TextBox 8"/>
          <p:cNvSpPr txBox="1"/>
          <p:nvPr/>
        </p:nvSpPr>
        <p:spPr>
          <a:xfrm>
            <a:off x="5380006" y="351536"/>
            <a:ext cx="3606924" cy="1200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smtClean="0"/>
              <a:t>1 Petabyte = 10</a:t>
            </a:r>
            <a:r>
              <a:rPr lang="en-US" sz="2400" baseline="30000" dirty="0" smtClean="0"/>
              <a:t>15</a:t>
            </a:r>
            <a:r>
              <a:rPr lang="en-US" sz="2400" dirty="0" smtClean="0"/>
              <a:t> bytes</a:t>
            </a:r>
          </a:p>
          <a:p>
            <a:r>
              <a:rPr lang="en-US" sz="2400" dirty="0" smtClean="0"/>
              <a:t>1 Million petabytes </a:t>
            </a:r>
            <a:endParaRPr lang="en-US" sz="2400" dirty="0" smtClean="0"/>
          </a:p>
          <a:p>
            <a:r>
              <a:rPr lang="en-US" sz="2400" dirty="0"/>
              <a:t>	</a:t>
            </a:r>
            <a:r>
              <a:rPr lang="en-US" sz="2400" dirty="0" smtClean="0"/>
              <a:t>= </a:t>
            </a:r>
            <a:r>
              <a:rPr lang="en-US" sz="2400" dirty="0" smtClean="0"/>
              <a:t>1 </a:t>
            </a:r>
            <a:r>
              <a:rPr lang="en-US" sz="2400" dirty="0" err="1"/>
              <a:t>Z</a:t>
            </a:r>
            <a:r>
              <a:rPr lang="en-US" sz="2400" dirty="0" err="1" smtClean="0"/>
              <a:t>ettabyte</a:t>
            </a:r>
            <a:endParaRPr lang="en-US" sz="2400" dirty="0" smtClean="0"/>
          </a:p>
        </p:txBody>
      </p:sp>
    </p:spTree>
    <p:extLst>
      <p:ext uri="{BB962C8B-B14F-4D97-AF65-F5344CB8AC3E}">
        <p14:creationId xmlns:p14="http://schemas.microsoft.com/office/powerpoint/2010/main" val="348776570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p:cNvSpPr>
            <a:spLocks noGrp="1" noChangeArrowheads="1"/>
          </p:cNvSpPr>
          <p:nvPr>
            <p:ph type="title" orient="vert"/>
          </p:nvPr>
        </p:nvSpPr>
        <p:spPr>
          <a:xfrm>
            <a:off x="8125956" y="205980"/>
            <a:ext cx="874254" cy="4388644"/>
          </a:xfrm>
        </p:spPr>
        <p:txBody>
          <a:bodyPr>
            <a:normAutofit/>
          </a:bodyPr>
          <a:lstStyle/>
          <a:p>
            <a:r>
              <a:rPr lang="en-US" dirty="0"/>
              <a:t>Charge</a:t>
            </a:r>
          </a:p>
        </p:txBody>
      </p:sp>
      <p:sp>
        <p:nvSpPr>
          <p:cNvPr id="4" name="Slide Number Placeholder 3"/>
          <p:cNvSpPr>
            <a:spLocks noGrp="1"/>
          </p:cNvSpPr>
          <p:nvPr>
            <p:ph type="sldNum" sz="quarter" idx="12"/>
          </p:nvPr>
        </p:nvSpPr>
        <p:spPr/>
        <p:txBody>
          <a:bodyPr/>
          <a:lstStyle/>
          <a:p>
            <a:fld id="{6507B5A5-F0C2-644D-AEA7-E773B6B78F38}" type="slidenum">
              <a:rPr lang="en-US" smtClean="0"/>
              <a:pPr/>
              <a:t>62</a:t>
            </a:fld>
            <a:endParaRPr lang="en-US"/>
          </a:p>
        </p:txBody>
      </p:sp>
      <p:sp>
        <p:nvSpPr>
          <p:cNvPr id="8" name="Rectangle 7"/>
          <p:cNvSpPr/>
          <p:nvPr/>
        </p:nvSpPr>
        <p:spPr>
          <a:xfrm>
            <a:off x="219732" y="530691"/>
            <a:ext cx="7851006" cy="440120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t>I think the main thing to remember is that any really powerful thing can be used for good or evil. Dynamite can be used to build tunnels or to make missiles. Engines can be put in ambulances or tanks. </a:t>
            </a:r>
            <a:r>
              <a:rPr lang="en-US" sz="2000" dirty="0" smtClean="0"/>
              <a:t>… So what </a:t>
            </a:r>
            <a:r>
              <a:rPr lang="en-US" sz="2000" dirty="0" smtClean="0"/>
              <a:t>is made of the Web is up to us. You, me, and everyone else.</a:t>
            </a:r>
          </a:p>
          <a:p>
            <a:endParaRPr lang="en-US" sz="2000" dirty="0" smtClean="0"/>
          </a:p>
          <a:p>
            <a:r>
              <a:rPr lang="en-US" sz="2000" dirty="0" smtClean="0"/>
              <a:t>Here is my hope: The Web is a tool for communicating. With the Web, you can find out what other people mean. You can find out where they are coming from. The Web can help people understand each </a:t>
            </a:r>
            <a:r>
              <a:rPr lang="en-US" sz="2000" dirty="0" smtClean="0"/>
              <a:t>other. Think </a:t>
            </a:r>
            <a:r>
              <a:rPr lang="en-US" sz="2000" dirty="0" smtClean="0"/>
              <a:t>about most of the bad things that have happened between people in your life. Maybe most of them come down to one person not understanding another. Even wars.</a:t>
            </a:r>
          </a:p>
          <a:p>
            <a:endParaRPr lang="en-US" sz="2000" dirty="0" smtClean="0"/>
          </a:p>
          <a:p>
            <a:r>
              <a:rPr lang="en-US" sz="2000" b="1" dirty="0" smtClean="0"/>
              <a:t>Let’s use the </a:t>
            </a:r>
            <a:r>
              <a:rPr lang="en-US" sz="2000" b="1" dirty="0" smtClean="0"/>
              <a:t>Web </a:t>
            </a:r>
            <a:r>
              <a:rPr lang="en-US" sz="2000" b="1" dirty="0" smtClean="0"/>
              <a:t>to create neat new exciting things.</a:t>
            </a:r>
          </a:p>
          <a:p>
            <a:r>
              <a:rPr lang="en-US" sz="2000" b="1" dirty="0" smtClean="0"/>
              <a:t>Let’s use the </a:t>
            </a:r>
            <a:r>
              <a:rPr lang="en-US" sz="2000" b="1" dirty="0"/>
              <a:t>W</a:t>
            </a:r>
            <a:r>
              <a:rPr lang="en-US" sz="2000" b="1" dirty="0" smtClean="0"/>
              <a:t>eb </a:t>
            </a:r>
            <a:r>
              <a:rPr lang="en-US" sz="2000" b="1" dirty="0" smtClean="0"/>
              <a:t>to help people understand each other.</a:t>
            </a:r>
            <a:endParaRPr lang="en-US" sz="2000" b="1" dirty="0"/>
          </a:p>
        </p:txBody>
      </p:sp>
      <p:sp>
        <p:nvSpPr>
          <p:cNvPr id="7" name="Rectangle 6"/>
          <p:cNvSpPr/>
          <p:nvPr/>
        </p:nvSpPr>
        <p:spPr>
          <a:xfrm>
            <a:off x="475260" y="164838"/>
            <a:ext cx="8305800" cy="338554"/>
          </a:xfrm>
          <a:prstGeom prst="rect">
            <a:avLst/>
          </a:prstGeom>
          <a:solidFill>
            <a:srgbClr val="DDD9C3"/>
          </a:solidFill>
        </p:spPr>
        <p:txBody>
          <a:bodyPr wrap="square">
            <a:spAutoFit/>
          </a:bodyPr>
          <a:lstStyle/>
          <a:p>
            <a:r>
              <a:rPr lang="en-US" sz="1600" dirty="0" smtClean="0"/>
              <a:t>From Tim Berners-Lee’s “Answers for Young People” </a:t>
            </a:r>
            <a:r>
              <a:rPr lang="en-US" sz="1400" dirty="0" smtClean="0">
                <a:solidFill>
                  <a:srgbClr val="0000FF"/>
                </a:solidFill>
              </a:rPr>
              <a:t>http://www.w3.org/People/Berners-Lee/Kids.html</a:t>
            </a:r>
            <a:endParaRPr lang="en-US" sz="1400" dirty="0">
              <a:solidFill>
                <a:srgbClr val="0000FF"/>
              </a:solidFill>
            </a:endParaRPr>
          </a:p>
        </p:txBody>
      </p:sp>
    </p:spTree>
    <p:extLst>
      <p:ext uri="{BB962C8B-B14F-4D97-AF65-F5344CB8AC3E}">
        <p14:creationId xmlns:p14="http://schemas.microsoft.com/office/powerpoint/2010/main" val="155807538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12215"/>
            <a:ext cx="9144000" cy="6090727"/>
          </a:xfrm>
          <a:prstGeom prst="rect">
            <a:avLst/>
          </a:prstGeom>
        </p:spPr>
      </p:pic>
      <p:sp>
        <p:nvSpPr>
          <p:cNvPr id="2" name="Title 1"/>
          <p:cNvSpPr>
            <a:spLocks noGrp="1"/>
          </p:cNvSpPr>
          <p:nvPr>
            <p:ph type="title"/>
          </p:nvPr>
        </p:nvSpPr>
        <p:spPr>
          <a:xfrm>
            <a:off x="457200" y="-4052"/>
            <a:ext cx="8229600" cy="759896"/>
          </a:xfrm>
        </p:spPr>
        <p:txBody>
          <a:bodyPr>
            <a:normAutofit fontScale="90000"/>
          </a:bodyPr>
          <a:lstStyle/>
          <a:p>
            <a:r>
              <a:rPr lang="en-US" dirty="0" smtClean="0"/>
              <a:t>Bonus Theory Movie!</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63</a:t>
            </a:fld>
            <a:endParaRPr lang="en-US"/>
          </a:p>
        </p:txBody>
      </p:sp>
      <p:sp>
        <p:nvSpPr>
          <p:cNvPr id="6" name="Rectangle 5"/>
          <p:cNvSpPr/>
          <p:nvPr/>
        </p:nvSpPr>
        <p:spPr>
          <a:xfrm>
            <a:off x="1414154" y="1122217"/>
            <a:ext cx="6618111" cy="461665"/>
          </a:xfrm>
          <a:prstGeom prst="rect">
            <a:avLst/>
          </a:prstGeom>
          <a:solidFill>
            <a:srgbClr val="DBEEF4">
              <a:alpha val="35000"/>
            </a:srgbClr>
          </a:solidFill>
        </p:spPr>
        <p:txBody>
          <a:bodyPr wrap="square">
            <a:spAutoFit/>
          </a:bodyPr>
          <a:lstStyle/>
          <a:p>
            <a:r>
              <a:rPr lang="en-US" sz="2400" dirty="0">
                <a:hlinkClick r:id="rId3"/>
              </a:rPr>
              <a:t>http://</a:t>
            </a:r>
            <a:r>
              <a:rPr lang="en-US" sz="2400" dirty="0" err="1">
                <a:hlinkClick r:id="rId3"/>
              </a:rPr>
              <a:t>www.youtube.com</a:t>
            </a:r>
            <a:r>
              <a:rPr lang="en-US" sz="2400" dirty="0">
                <a:hlinkClick r:id="rId3"/>
              </a:rPr>
              <a:t>/</a:t>
            </a:r>
            <a:r>
              <a:rPr lang="en-US" sz="2400" dirty="0" err="1">
                <a:hlinkClick r:id="rId3"/>
              </a:rPr>
              <a:t>watch?v</a:t>
            </a:r>
            <a:r>
              <a:rPr lang="en-US" sz="2400" dirty="0">
                <a:hlinkClick r:id="rId3"/>
              </a:rPr>
              <a:t>=PeRRF3jrHbQ</a:t>
            </a:r>
            <a:endParaRPr lang="en-US" sz="2400" dirty="0"/>
          </a:p>
        </p:txBody>
      </p:sp>
      <p:sp>
        <p:nvSpPr>
          <p:cNvPr id="7" name="TextBox 6"/>
          <p:cNvSpPr txBox="1"/>
          <p:nvPr/>
        </p:nvSpPr>
        <p:spPr>
          <a:xfrm>
            <a:off x="6098231" y="4285060"/>
            <a:ext cx="2588569" cy="461665"/>
          </a:xfrm>
          <a:prstGeom prst="rect">
            <a:avLst/>
          </a:prstGeom>
          <a:solidFill>
            <a:schemeClr val="accent5">
              <a:lumMod val="20000"/>
              <a:lumOff val="80000"/>
              <a:alpha val="42000"/>
            </a:schemeClr>
          </a:solidFill>
        </p:spPr>
        <p:txBody>
          <a:bodyPr wrap="none" rtlCol="0">
            <a:spAutoFit/>
          </a:bodyPr>
          <a:lstStyle/>
          <a:p>
            <a:r>
              <a:rPr lang="en-US" sz="2400" dirty="0" smtClean="0">
                <a:solidFill>
                  <a:srgbClr val="DCE6F2"/>
                </a:solidFill>
                <a:hlinkClick r:id="rId4"/>
              </a:rPr>
              <a:t>cs3102 Assignment</a:t>
            </a:r>
            <a:endParaRPr lang="en-US" sz="2400" dirty="0">
              <a:solidFill>
                <a:srgbClr val="DCE6F2"/>
              </a:solidFill>
            </a:endParaRPr>
          </a:p>
        </p:txBody>
      </p:sp>
    </p:spTree>
    <p:extLst>
      <p:ext uri="{BB962C8B-B14F-4D97-AF65-F5344CB8AC3E}">
        <p14:creationId xmlns:p14="http://schemas.microsoft.com/office/powerpoint/2010/main" val="41914687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626030"/>
            <a:ext cx="9144841" cy="5839957"/>
          </a:xfrm>
          <a:prstGeom prst="rect">
            <a:avLst/>
          </a:prstGeom>
        </p:spPr>
      </p:pic>
      <p:sp>
        <p:nvSpPr>
          <p:cNvPr id="2" name="Title 1"/>
          <p:cNvSpPr>
            <a:spLocks noGrp="1"/>
          </p:cNvSpPr>
          <p:nvPr>
            <p:ph type="title"/>
          </p:nvPr>
        </p:nvSpPr>
        <p:spPr>
          <a:xfrm>
            <a:off x="457199" y="560917"/>
            <a:ext cx="6778399" cy="3873500"/>
          </a:xfrm>
        </p:spPr>
        <p:txBody>
          <a:bodyPr>
            <a:normAutofit/>
          </a:bodyPr>
          <a:lstStyle/>
          <a:p>
            <a:pPr algn="l"/>
            <a:r>
              <a:rPr lang="en-US" sz="6000" dirty="0" smtClean="0">
                <a:solidFill>
                  <a:srgbClr val="FFFF00"/>
                </a:solidFill>
                <a:effectLst>
                  <a:outerShdw blurRad="50800" dist="38100" dir="2700000" algn="tl" rotWithShape="0">
                    <a:srgbClr val="000000">
                      <a:alpha val="43000"/>
                    </a:srgbClr>
                  </a:outerShdw>
                </a:effectLst>
              </a:rPr>
              <a:t>Benchmarking</a:t>
            </a:r>
            <a:br>
              <a:rPr lang="en-US" sz="6000" dirty="0" smtClean="0">
                <a:solidFill>
                  <a:srgbClr val="FFFF00"/>
                </a:solidFill>
                <a:effectLst>
                  <a:outerShdw blurRad="50800" dist="38100" dir="2700000" algn="tl" rotWithShape="0">
                    <a:srgbClr val="000000">
                      <a:alpha val="43000"/>
                    </a:srgbClr>
                  </a:outerShdw>
                </a:effectLst>
              </a:rPr>
            </a:br>
            <a:r>
              <a:rPr lang="en-US" sz="6000" dirty="0" smtClean="0">
                <a:solidFill>
                  <a:srgbClr val="FFFF00"/>
                </a:solidFill>
                <a:effectLst>
                  <a:outerShdw blurRad="50800" dist="38100" dir="2700000" algn="tl" rotWithShape="0">
                    <a:srgbClr val="000000">
                      <a:alpha val="43000"/>
                    </a:srgbClr>
                  </a:outerShdw>
                </a:effectLst>
              </a:rPr>
              <a:t>“Competitions” </a:t>
            </a:r>
            <a:br>
              <a:rPr lang="en-US" sz="6000" dirty="0" smtClean="0">
                <a:solidFill>
                  <a:srgbClr val="FFFF00"/>
                </a:solidFill>
                <a:effectLst>
                  <a:outerShdw blurRad="50800" dist="38100" dir="2700000" algn="tl" rotWithShape="0">
                    <a:srgbClr val="000000">
                      <a:alpha val="43000"/>
                    </a:srgbClr>
                  </a:outerShdw>
                </a:effectLst>
              </a:rPr>
            </a:br>
            <a:r>
              <a:rPr lang="en-US" sz="6000" dirty="0" smtClean="0">
                <a:solidFill>
                  <a:srgbClr val="FFFF00"/>
                </a:solidFill>
                <a:effectLst>
                  <a:outerShdw blurRad="50800" dist="38100" dir="2700000" algn="tl" rotWithShape="0">
                    <a:srgbClr val="000000">
                      <a:alpha val="43000"/>
                    </a:srgbClr>
                  </a:outerShdw>
                </a:effectLst>
              </a:rPr>
              <a:t>vs. </a:t>
            </a:r>
            <a:br>
              <a:rPr lang="en-US" sz="6000" dirty="0" smtClean="0">
                <a:solidFill>
                  <a:srgbClr val="FFFF00"/>
                </a:solidFill>
                <a:effectLst>
                  <a:outerShdw blurRad="50800" dist="38100" dir="2700000" algn="tl" rotWithShape="0">
                    <a:srgbClr val="000000">
                      <a:alpha val="43000"/>
                    </a:srgbClr>
                  </a:outerShdw>
                </a:effectLst>
              </a:rPr>
            </a:br>
            <a:r>
              <a:rPr lang="en-US" sz="6000" dirty="0" smtClean="0">
                <a:solidFill>
                  <a:srgbClr val="FFFF00"/>
                </a:solidFill>
                <a:effectLst>
                  <a:outerShdw blurRad="50800" dist="38100" dir="2700000" algn="tl" rotWithShape="0">
                    <a:srgbClr val="000000">
                      <a:alpha val="43000"/>
                    </a:srgbClr>
                  </a:outerShdw>
                </a:effectLst>
              </a:rPr>
              <a:t>Useful Benchmarking </a:t>
            </a:r>
            <a:endParaRPr lang="en-US" sz="6000" dirty="0">
              <a:solidFill>
                <a:srgbClr val="FFFF00"/>
              </a:solidFill>
              <a:effectLst>
                <a:outerShdw blurRad="50800" dist="38100" dir="2700000" algn="tl" rotWithShape="0">
                  <a:srgbClr val="000000">
                    <a:alpha val="43000"/>
                  </a:srgbClr>
                </a:outerShdw>
              </a:effectLst>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6</a:t>
            </a:fld>
            <a:endParaRPr lang="en-US"/>
          </a:p>
        </p:txBody>
      </p:sp>
    </p:spTree>
    <p:extLst>
      <p:ext uri="{BB962C8B-B14F-4D97-AF65-F5344CB8AC3E}">
        <p14:creationId xmlns:p14="http://schemas.microsoft.com/office/powerpoint/2010/main" val="39647085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Benchmark?</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7</a:t>
            </a:fld>
            <a:endParaRPr lang="en-US"/>
          </a:p>
        </p:txBody>
      </p:sp>
    </p:spTree>
    <p:extLst>
      <p:ext uri="{BB962C8B-B14F-4D97-AF65-F5344CB8AC3E}">
        <p14:creationId xmlns:p14="http://schemas.microsoft.com/office/powerpoint/2010/main" val="57194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Benchmarks</a:t>
            </a:r>
            <a:endParaRPr lang="en-US" dirty="0"/>
          </a:p>
        </p:txBody>
      </p:sp>
      <p:sp>
        <p:nvSpPr>
          <p:cNvPr id="3" name="Content Placeholder 2"/>
          <p:cNvSpPr>
            <a:spLocks noGrp="1"/>
          </p:cNvSpPr>
          <p:nvPr>
            <p:ph idx="1"/>
          </p:nvPr>
        </p:nvSpPr>
        <p:spPr/>
        <p:txBody>
          <a:bodyPr>
            <a:normAutofit/>
          </a:bodyPr>
          <a:lstStyle/>
          <a:p>
            <a:r>
              <a:rPr lang="en-US" dirty="0" smtClean="0"/>
              <a:t>Allow fair and accurate comparisons between different solutions</a:t>
            </a:r>
          </a:p>
          <a:p>
            <a:r>
              <a:rPr lang="en-US" dirty="0" smtClean="0"/>
              <a:t>Standard accepted by all/many vendors</a:t>
            </a:r>
          </a:p>
          <a:p>
            <a:pPr lvl="1"/>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8</a:t>
            </a:fld>
            <a:endParaRPr lang="en-US"/>
          </a:p>
        </p:txBody>
      </p:sp>
      <p:sp>
        <p:nvSpPr>
          <p:cNvPr id="7" name="TextBox 6"/>
          <p:cNvSpPr txBox="1"/>
          <p:nvPr/>
        </p:nvSpPr>
        <p:spPr>
          <a:xfrm>
            <a:off x="637823" y="3433599"/>
            <a:ext cx="7724422" cy="10772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lvl="1" algn="ctr"/>
            <a:r>
              <a:rPr lang="en-US" sz="3200" dirty="0"/>
              <a:t>Goal is a benchmark that represents well the (anticipated) actual </a:t>
            </a:r>
            <a:r>
              <a:rPr lang="en-US" sz="3200" dirty="0" smtClean="0"/>
              <a:t>usage for “typical” users</a:t>
            </a:r>
            <a:endParaRPr lang="en-US" sz="3200" dirty="0"/>
          </a:p>
        </p:txBody>
      </p:sp>
    </p:spTree>
    <p:extLst>
      <p:ext uri="{BB962C8B-B14F-4D97-AF65-F5344CB8AC3E}">
        <p14:creationId xmlns:p14="http://schemas.microsoft.com/office/powerpoint/2010/main" val="19784889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40497</TotalTime>
  <Words>2307</Words>
  <Application>Microsoft Macintosh PowerPoint</Application>
  <PresentationFormat>On-screen Show (16:9)</PresentationFormat>
  <Paragraphs>358</Paragraphs>
  <Slides>64</Slides>
  <Notes>1</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PowerPoint Presentation</vt:lpstr>
      <vt:lpstr>Plan for Today</vt:lpstr>
      <vt:lpstr>Plan for Rest of Course</vt:lpstr>
      <vt:lpstr>Project</vt:lpstr>
      <vt:lpstr>Project Teams</vt:lpstr>
      <vt:lpstr>Ideas for Projects</vt:lpstr>
      <vt:lpstr>Benchmarking “Competitions”  vs.  Useful Benchmarking </vt:lpstr>
      <vt:lpstr>Why Benchmark?</vt:lpstr>
      <vt:lpstr>“Customer” Benchmarks</vt:lpstr>
      <vt:lpstr>“Cheating” on Benchmarks</vt:lpstr>
      <vt:lpstr>PowerPoint Presentation</vt:lpstr>
      <vt:lpstr>PowerPoint Presentation</vt:lpstr>
      <vt:lpstr>PowerPoint Presentation</vt:lpstr>
      <vt:lpstr>Is It Possible to Prevent  Benchmark “Cheating”?</vt:lpstr>
      <vt:lpstr>Benchmarking Zhttas</vt:lpstr>
      <vt:lpstr>PowerPoint Presentation</vt:lpstr>
      <vt:lpstr>PowerPoint Presentation</vt:lpstr>
      <vt:lpstr>Crash Course in Networking</vt:lpstr>
      <vt:lpstr>Chappe’s Semaphore Network</vt:lpstr>
      <vt:lpstr>PowerPoint Presentation</vt:lpstr>
      <vt:lpstr>Measuring Networks</vt:lpstr>
      <vt:lpstr>Measuring Networks</vt:lpstr>
      <vt:lpstr>Measuring Networks</vt:lpstr>
      <vt:lpstr>PowerPoint Presentation</vt:lpstr>
      <vt:lpstr>Improving Latency</vt:lpstr>
      <vt:lpstr>Improving Latency</vt:lpstr>
      <vt:lpstr>How many network transfer points between here and California?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traceroute work?</vt:lpstr>
      <vt:lpstr>Protocol Layers</vt:lpstr>
      <vt:lpstr>MAC Layer (LAN): Ethernet</vt:lpstr>
      <vt:lpstr>Protocol Layers</vt:lpstr>
      <vt:lpstr>IP Layer</vt:lpstr>
      <vt:lpstr>Avoiding Zombie Packets</vt:lpstr>
      <vt:lpstr>Avoiding Zombie Packets</vt:lpstr>
      <vt:lpstr>PowerPoint Presentation</vt:lpstr>
      <vt:lpstr>How efficient is IPv4?</vt:lpstr>
      <vt:lpstr>What’s below all this?</vt:lpstr>
      <vt:lpstr>Below all this: Physical Layer</vt:lpstr>
      <vt:lpstr>Bandwidth</vt:lpstr>
      <vt:lpstr>Improving Bandwidth</vt:lpstr>
      <vt:lpstr>Improving Bandwidth</vt:lpstr>
      <vt:lpstr>Morse Code</vt:lpstr>
      <vt:lpstr>Circuit Switching</vt:lpstr>
      <vt:lpstr>Packet Switching</vt:lpstr>
      <vt:lpstr>internetwork</vt:lpstr>
      <vt:lpstr>The First (international) internet</vt:lpstr>
      <vt:lpstr>End of First (international) internet</vt:lpstr>
      <vt:lpstr>The (capital-I) Internet</vt:lpstr>
      <vt:lpstr>First Use of the Internet</vt:lpstr>
      <vt:lpstr>PowerPoint Presentation</vt:lpstr>
      <vt:lpstr>Today’s Internet: Bandwidth</vt:lpstr>
      <vt:lpstr>PowerPoint Presentation</vt:lpstr>
      <vt:lpstr>PowerPoint Presentation</vt:lpstr>
      <vt:lpstr>Charge</vt:lpstr>
      <vt:lpstr>Bonus Theory Movie!</vt:lpstr>
    </vt:vector>
  </TitlesOfParts>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creator>David Evans</dc:creator>
  <cp:lastModifiedBy>David Evans</cp:lastModifiedBy>
  <cp:revision>367</cp:revision>
  <cp:lastPrinted>2014-02-18T16:56:09Z</cp:lastPrinted>
  <dcterms:created xsi:type="dcterms:W3CDTF">2013-08-26T17:24:32Z</dcterms:created>
  <dcterms:modified xsi:type="dcterms:W3CDTF">2014-03-06T17:14:29Z</dcterms:modified>
</cp:coreProperties>
</file>