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71"/>
  </p:notesMasterIdLst>
  <p:handoutMasterIdLst>
    <p:handoutMasterId r:id="rId72"/>
  </p:handoutMasterIdLst>
  <p:sldIdLst>
    <p:sldId id="256" r:id="rId2"/>
    <p:sldId id="294" r:id="rId3"/>
    <p:sldId id="319" r:id="rId4"/>
    <p:sldId id="349" r:id="rId5"/>
    <p:sldId id="351" r:id="rId6"/>
    <p:sldId id="352" r:id="rId7"/>
    <p:sldId id="353" r:id="rId8"/>
    <p:sldId id="354" r:id="rId9"/>
    <p:sldId id="355" r:id="rId10"/>
    <p:sldId id="356" r:id="rId11"/>
    <p:sldId id="357" r:id="rId12"/>
    <p:sldId id="372" r:id="rId13"/>
    <p:sldId id="358" r:id="rId14"/>
    <p:sldId id="359" r:id="rId15"/>
    <p:sldId id="360" r:id="rId16"/>
    <p:sldId id="361" r:id="rId17"/>
    <p:sldId id="362" r:id="rId18"/>
    <p:sldId id="363" r:id="rId19"/>
    <p:sldId id="364" r:id="rId20"/>
    <p:sldId id="365" r:id="rId21"/>
    <p:sldId id="368" r:id="rId22"/>
    <p:sldId id="377" r:id="rId23"/>
    <p:sldId id="366" r:id="rId24"/>
    <p:sldId id="367" r:id="rId25"/>
    <p:sldId id="371" r:id="rId26"/>
    <p:sldId id="374" r:id="rId27"/>
    <p:sldId id="373" r:id="rId28"/>
    <p:sldId id="375" r:id="rId29"/>
    <p:sldId id="376" r:id="rId30"/>
    <p:sldId id="320" r:id="rId31"/>
    <p:sldId id="325" r:id="rId32"/>
    <p:sldId id="326" r:id="rId33"/>
    <p:sldId id="327" r:id="rId34"/>
    <p:sldId id="328" r:id="rId35"/>
    <p:sldId id="329" r:id="rId36"/>
    <p:sldId id="330" r:id="rId37"/>
    <p:sldId id="331" r:id="rId38"/>
    <p:sldId id="332" r:id="rId39"/>
    <p:sldId id="378" r:id="rId40"/>
    <p:sldId id="379" r:id="rId41"/>
    <p:sldId id="333" r:id="rId42"/>
    <p:sldId id="380" r:id="rId43"/>
    <p:sldId id="334" r:id="rId44"/>
    <p:sldId id="381" r:id="rId45"/>
    <p:sldId id="383" r:id="rId46"/>
    <p:sldId id="385" r:id="rId47"/>
    <p:sldId id="386" r:id="rId48"/>
    <p:sldId id="387" r:id="rId49"/>
    <p:sldId id="388" r:id="rId50"/>
    <p:sldId id="389" r:id="rId51"/>
    <p:sldId id="390" r:id="rId52"/>
    <p:sldId id="392" r:id="rId53"/>
    <p:sldId id="391" r:id="rId54"/>
    <p:sldId id="384" r:id="rId55"/>
    <p:sldId id="335" r:id="rId56"/>
    <p:sldId id="336" r:id="rId57"/>
    <p:sldId id="337" r:id="rId58"/>
    <p:sldId id="338" r:id="rId59"/>
    <p:sldId id="339" r:id="rId60"/>
    <p:sldId id="342" r:id="rId61"/>
    <p:sldId id="343" r:id="rId62"/>
    <p:sldId id="370" r:id="rId63"/>
    <p:sldId id="344" r:id="rId64"/>
    <p:sldId id="345" r:id="rId65"/>
    <p:sldId id="346" r:id="rId66"/>
    <p:sldId id="341" r:id="rId67"/>
    <p:sldId id="348" r:id="rId68"/>
    <p:sldId id="393" r:id="rId69"/>
    <p:sldId id="347" r:id="rId70"/>
  </p:sldIdLst>
  <p:sldSz cx="9144000" cy="6858000" type="screen4x3"/>
  <p:notesSz cx="7188200" cy="9448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01"/>
    <a:srgbClr val="BEEAFF"/>
    <a:srgbClr val="00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4660"/>
  </p:normalViewPr>
  <p:slideViewPr>
    <p:cSldViewPr snapToGrid="0" snapToObjects="1">
      <p:cViewPr>
        <p:scale>
          <a:sx n="90" d="100"/>
          <a:sy n="90" d="100"/>
        </p:scale>
        <p:origin x="-2648" y="-5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7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sz="quarter" idx="1"/>
          </p:nvPr>
        </p:nvSpPr>
        <p:spPr>
          <a:xfrm>
            <a:off x="4071650" y="0"/>
            <a:ext cx="3114887" cy="472440"/>
          </a:xfrm>
          <a:prstGeom prst="rect">
            <a:avLst/>
          </a:prstGeom>
        </p:spPr>
        <p:txBody>
          <a:bodyPr vert="horz" lIns="95061" tIns="47531" rIns="95061" bIns="47531" rtlCol="0"/>
          <a:lstStyle>
            <a:lvl1pPr algn="r">
              <a:defRPr sz="1200"/>
            </a:lvl1pPr>
          </a:lstStyle>
          <a:p>
            <a:fld id="{65E77B07-26ED-A949-9D4B-44C207F8A4D1}" type="datetimeFigureOut">
              <a:rPr lang="en-US" smtClean="0"/>
              <a:pPr/>
              <a:t>10/16/13</a:t>
            </a:fld>
            <a:endParaRPr lang="en-US"/>
          </a:p>
        </p:txBody>
      </p:sp>
      <p:sp>
        <p:nvSpPr>
          <p:cNvPr id="4" name="Footer Placeholder 3"/>
          <p:cNvSpPr>
            <a:spLocks noGrp="1"/>
          </p:cNvSpPr>
          <p:nvPr>
            <p:ph type="ftr" sz="quarter" idx="2"/>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5" name="Slide Number Placeholder 4"/>
          <p:cNvSpPr>
            <a:spLocks noGrp="1"/>
          </p:cNvSpPr>
          <p:nvPr>
            <p:ph type="sldNum" sz="quarter" idx="3"/>
          </p:nvPr>
        </p:nvSpPr>
        <p:spPr>
          <a:xfrm>
            <a:off x="4071650" y="8974720"/>
            <a:ext cx="3114887" cy="472440"/>
          </a:xfrm>
          <a:prstGeom prst="rect">
            <a:avLst/>
          </a:prstGeom>
        </p:spPr>
        <p:txBody>
          <a:bodyPr vert="horz" lIns="95061" tIns="47531" rIns="95061" bIns="47531" rtlCol="0" anchor="b"/>
          <a:lstStyle>
            <a:lvl1pPr algn="r">
              <a:defRPr sz="1200"/>
            </a:lvl1pPr>
          </a:lstStyle>
          <a:p>
            <a:fld id="{4EAEABA4-34FF-E546-B451-A8222159DB1C}" type="slidenum">
              <a:rPr lang="en-US" smtClean="0"/>
              <a:pPr/>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idx="1"/>
          </p:nvPr>
        </p:nvSpPr>
        <p:spPr>
          <a:xfrm>
            <a:off x="4071650" y="0"/>
            <a:ext cx="3114887" cy="472440"/>
          </a:xfrm>
          <a:prstGeom prst="rect">
            <a:avLst/>
          </a:prstGeom>
        </p:spPr>
        <p:txBody>
          <a:bodyPr vert="horz" lIns="95061" tIns="47531" rIns="95061" bIns="47531" rtlCol="0"/>
          <a:lstStyle>
            <a:lvl1pPr algn="r">
              <a:defRPr sz="1200"/>
            </a:lvl1pPr>
          </a:lstStyle>
          <a:p>
            <a:fld id="{431550EC-EE34-EF49-A4D8-147A804A9918}" type="datetimeFigureOut">
              <a:rPr lang="en-US" smtClean="0"/>
              <a:pPr/>
              <a:t>10/16/13</a:t>
            </a:fld>
            <a:endParaRPr lang="en-US"/>
          </a:p>
        </p:txBody>
      </p:sp>
      <p:sp>
        <p:nvSpPr>
          <p:cNvPr id="4" name="Slide Image Placeholder 3"/>
          <p:cNvSpPr>
            <a:spLocks noGrp="1" noRot="1" noChangeAspect="1"/>
          </p:cNvSpPr>
          <p:nvPr>
            <p:ph type="sldImg" idx="2"/>
          </p:nvPr>
        </p:nvSpPr>
        <p:spPr>
          <a:xfrm>
            <a:off x="1231900" y="708025"/>
            <a:ext cx="4724400" cy="3543300"/>
          </a:xfrm>
          <a:prstGeom prst="rect">
            <a:avLst/>
          </a:prstGeom>
          <a:noFill/>
          <a:ln w="12700">
            <a:solidFill>
              <a:prstClr val="black"/>
            </a:solidFill>
          </a:ln>
        </p:spPr>
        <p:txBody>
          <a:bodyPr vert="horz" lIns="95061" tIns="47531" rIns="95061" bIns="47531" rtlCol="0" anchor="ctr"/>
          <a:lstStyle/>
          <a:p>
            <a:endParaRPr lang="en-US"/>
          </a:p>
        </p:txBody>
      </p:sp>
      <p:sp>
        <p:nvSpPr>
          <p:cNvPr id="5" name="Notes Placeholder 4"/>
          <p:cNvSpPr>
            <a:spLocks noGrp="1"/>
          </p:cNvSpPr>
          <p:nvPr>
            <p:ph type="body" sz="quarter" idx="3"/>
          </p:nvPr>
        </p:nvSpPr>
        <p:spPr>
          <a:xfrm>
            <a:off x="718820" y="4488180"/>
            <a:ext cx="5750560" cy="4251960"/>
          </a:xfrm>
          <a:prstGeom prst="rect">
            <a:avLst/>
          </a:prstGeom>
        </p:spPr>
        <p:txBody>
          <a:bodyPr vert="horz" lIns="95061" tIns="47531" rIns="95061" bIns="475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7" name="Slide Number Placeholder 6"/>
          <p:cNvSpPr>
            <a:spLocks noGrp="1"/>
          </p:cNvSpPr>
          <p:nvPr>
            <p:ph type="sldNum" sz="quarter" idx="5"/>
          </p:nvPr>
        </p:nvSpPr>
        <p:spPr>
          <a:xfrm>
            <a:off x="4071650" y="8974720"/>
            <a:ext cx="3114887" cy="472440"/>
          </a:xfrm>
          <a:prstGeom prst="rect">
            <a:avLst/>
          </a:prstGeom>
        </p:spPr>
        <p:txBody>
          <a:bodyPr vert="horz" lIns="95061" tIns="47531" rIns="95061" bIns="47531" rtlCol="0" anchor="b"/>
          <a:lstStyle>
            <a:lvl1pPr algn="r">
              <a:defRPr sz="1200"/>
            </a:lvl1pPr>
          </a:lstStyle>
          <a:p>
            <a:fld id="{AE5CA4EC-A822-3847-9594-6C0922482023}" type="slidenum">
              <a:rPr lang="en-US" smtClean="0"/>
              <a:pPr/>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9384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17 October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17 October 2013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pPr/>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www.trendmicro.com/cloud-content/us/pdfs/security-intelligence/white-papers/wp-russian-underground-101.pdf" TargetMode="External"/><Relationship Id="rId5" Type="http://schemas.openxmlformats.org/officeDocument/2006/relationships/image" Target="../media/image12.png"/><Relationship Id="rId6" Type="http://schemas.openxmlformats.org/officeDocument/2006/relationships/hyperlink" Target="http://threatpost.com/how-much-does-botnet-cost-022813/77573" TargetMode="External"/><Relationship Id="rId7" Type="http://schemas.openxmlformats.org/officeDocument/2006/relationships/image" Target="../media/image13.png"/><Relationship Id="rId8"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hyperlink" Target="http://siliconangle.com/blog/2013/03/29/bitcoin-under-attack-dwolla-mt-gox-both-hit-with-ddos-attacks-overnigh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microsoft.com/office/2007/relationships/hdphoto" Target="../media/hdphoto2.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blog.linode.com/2013/03/07/linode-nextgen-the-network/" TargetMode="Externa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2.xml"/><Relationship Id="rId2"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olframalpha.com/input/?i=furthest+from+charlottesville,+vahttp://wwwhttp://www.wohttp:http://.wolframalpha.com/input/?i=furthest+from+charlottesville,+va//www.wolframalpha.com/input/?i=furthest+from+charlottesville,+valframalpha.com/input/?i=furthest+from+charlottesville,+va.wolframalpha.com/input/?i=furthest+from+charlottesville,+va" TargetMode="Externa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infobyip.com/ip-202.84.140.5.html" TargetMode="External"/><Relationship Id="rId3"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microsoft.com/office/2007/relationships/hdphoto" Target="../media/hdphoto3.wdp"/><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hyperlink" Target="https://en.wikipedia.org/wiki/Ethernet_frame" TargetMode="External"/><Relationship Id="rId4"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hyperlink" Target="http://packets.robbiehott.com/"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512" r="2157"/>
          <a:stretch/>
        </p:blipFill>
        <p:spPr>
          <a:xfrm>
            <a:off x="0" y="-122297"/>
            <a:ext cx="9144000" cy="6980297"/>
          </a:xfrm>
          <a:prstGeom prst="rect">
            <a:avLst/>
          </a:prstGeom>
        </p:spPr>
      </p:pic>
      <p:sp>
        <p:nvSpPr>
          <p:cNvPr id="3" name="Subtitle 2"/>
          <p:cNvSpPr>
            <a:spLocks noGrp="1"/>
          </p:cNvSpPr>
          <p:nvPr>
            <p:ph type="subTitle" idx="1"/>
          </p:nvPr>
        </p:nvSpPr>
        <p:spPr>
          <a:xfrm>
            <a:off x="4810506" y="2860425"/>
            <a:ext cx="3660204" cy="1290582"/>
          </a:xfrm>
        </p:spPr>
        <p:txBody>
          <a:bodyPr>
            <a:normAutofit fontScale="92500"/>
          </a:bodyPr>
          <a:lstStyle/>
          <a:p>
            <a:pPr algn="r">
              <a:lnSpc>
                <a:spcPct val="70000"/>
              </a:lnSpc>
            </a:pPr>
            <a:r>
              <a:rPr lang="en-US" b="1" dirty="0" smtClean="0">
                <a:ln w="10541" cmpd="sng">
                  <a:solidFill>
                    <a:srgbClr val="7D7D7D">
                      <a:tint val="100000"/>
                      <a:shade val="100000"/>
                      <a:satMod val="110000"/>
                    </a:srgbClr>
                  </a:solidFill>
                  <a:prstDash val="solid"/>
                </a:ln>
                <a:solidFill>
                  <a:srgbClr val="B7DEE8"/>
                </a:solidFill>
              </a:rPr>
              <a:t>cs4414 Fall 2013</a:t>
            </a:r>
          </a:p>
          <a:p>
            <a:pPr algn="r">
              <a:lnSpc>
                <a:spcPct val="70000"/>
              </a:lnSpc>
            </a:pPr>
            <a:r>
              <a:rPr lang="en-US" b="1" dirty="0" smtClean="0">
                <a:ln w="10541" cmpd="sng">
                  <a:solidFill>
                    <a:srgbClr val="7D7D7D">
                      <a:tint val="100000"/>
                      <a:shade val="100000"/>
                      <a:satMod val="110000"/>
                    </a:srgbClr>
                  </a:solidFill>
                  <a:prstDash val="solid"/>
                </a:ln>
                <a:solidFill>
                  <a:srgbClr val="B7DEE8"/>
                </a:solidFill>
              </a:rPr>
              <a:t>University of Virginia</a:t>
            </a:r>
          </a:p>
          <a:p>
            <a:pPr algn="r">
              <a:lnSpc>
                <a:spcPct val="70000"/>
              </a:lnSpc>
            </a:pPr>
            <a:r>
              <a:rPr lang="en-US" b="1" dirty="0" smtClean="0">
                <a:ln w="10541" cmpd="sng">
                  <a:solidFill>
                    <a:srgbClr val="7D7D7D">
                      <a:tint val="100000"/>
                      <a:shade val="100000"/>
                      <a:satMod val="110000"/>
                    </a:srgbClr>
                  </a:solidFill>
                  <a:prstDash val="solid"/>
                </a:ln>
                <a:solidFill>
                  <a:srgbClr val="B7DEE8"/>
                </a:solidFill>
              </a:rPr>
              <a:t>David Evans</a:t>
            </a:r>
            <a:endParaRPr lang="en-US" b="1" dirty="0">
              <a:ln w="10541" cmpd="sng">
                <a:solidFill>
                  <a:srgbClr val="7D7D7D">
                    <a:tint val="100000"/>
                    <a:shade val="100000"/>
                    <a:satMod val="110000"/>
                  </a:srgbClr>
                </a:solidFill>
                <a:prstDash val="solid"/>
              </a:ln>
              <a:solidFill>
                <a:srgbClr val="B7DEE8"/>
              </a:solidFill>
            </a:endParaRPr>
          </a:p>
        </p:txBody>
      </p:sp>
      <p:sp>
        <p:nvSpPr>
          <p:cNvPr id="9" name="Rectangle 8"/>
          <p:cNvSpPr/>
          <p:nvPr/>
        </p:nvSpPr>
        <p:spPr>
          <a:xfrm>
            <a:off x="6280727" y="3302045"/>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395111" y="495451"/>
            <a:ext cx="8075599" cy="2623105"/>
          </a:xfrm>
        </p:spPr>
        <p:txBody>
          <a:bodyPr>
            <a:noAutofit/>
          </a:bodyPr>
          <a:lstStyle/>
          <a:p>
            <a:pPr algn="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Class 14:</a:t>
            </a:r>
            <a:b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Web Server </a:t>
            </a: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Scheduling</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976694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9</a:t>
            </a:fld>
            <a:endParaRPr lang="en-US"/>
          </a:p>
        </p:txBody>
      </p:sp>
      <p:pic>
        <p:nvPicPr>
          <p:cNvPr id="5" name="Picture 4"/>
          <p:cNvPicPr>
            <a:picLocks noChangeAspect="1"/>
          </p:cNvPicPr>
          <p:nvPr/>
        </p:nvPicPr>
        <p:blipFill>
          <a:blip r:embed="rId2"/>
          <a:stretch>
            <a:fillRect/>
          </a:stretch>
        </p:blipFill>
        <p:spPr>
          <a:xfrm>
            <a:off x="209992" y="321988"/>
            <a:ext cx="2999125" cy="2999125"/>
          </a:xfrm>
          <a:prstGeom prst="rect">
            <a:avLst/>
          </a:prstGeom>
        </p:spPr>
      </p:pic>
      <p:sp>
        <p:nvSpPr>
          <p:cNvPr id="6" name="TextBox 5"/>
          <p:cNvSpPr txBox="1"/>
          <p:nvPr/>
        </p:nvSpPr>
        <p:spPr>
          <a:xfrm>
            <a:off x="3380819" y="827092"/>
            <a:ext cx="5082040" cy="461665"/>
          </a:xfrm>
          <a:prstGeom prst="rect">
            <a:avLst/>
          </a:prstGeom>
          <a:noFill/>
        </p:spPr>
        <p:txBody>
          <a:bodyPr wrap="none" rtlCol="0">
            <a:spAutoFit/>
          </a:bodyPr>
          <a:lstStyle/>
          <a:p>
            <a:r>
              <a:rPr lang="en-US" sz="2400" b="1" dirty="0" smtClean="0"/>
              <a:t>Amazon’s Elastic Compute Cloud (EC2)</a:t>
            </a:r>
            <a:endParaRPr lang="en-US" sz="2400" b="1" dirty="0"/>
          </a:p>
        </p:txBody>
      </p:sp>
      <p:pic>
        <p:nvPicPr>
          <p:cNvPr id="8" name="Picture 7" descr="Screen Shot 2013-10-16 at 5.08.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447800"/>
            <a:ext cx="7775910" cy="4753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88264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Why does it cost more in California?</a:t>
            </a:r>
            <a:endParaRPr lang="en-US" dirty="0"/>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10</a:t>
            </a:fld>
            <a:endParaRPr lang="en-US"/>
          </a:p>
        </p:txBody>
      </p:sp>
      <p:pic>
        <p:nvPicPr>
          <p:cNvPr id="8" name="Picture 7" descr="Screen Shot 2013-10-16 at 5.08.08 PM.png"/>
          <p:cNvPicPr>
            <a:picLocks noChangeAspect="1"/>
          </p:cNvPicPr>
          <p:nvPr/>
        </p:nvPicPr>
        <p:blipFill rotWithShape="1">
          <a:blip r:embed="rId2">
            <a:extLst>
              <a:ext uri="{28A0092B-C50C-407E-A947-70E740481C1C}">
                <a14:useLocalDpi xmlns:a14="http://schemas.microsoft.com/office/drawing/2010/main" val="0"/>
              </a:ext>
            </a:extLst>
          </a:blip>
          <a:srcRect t="40286"/>
          <a:stretch/>
        </p:blipFill>
        <p:spPr>
          <a:xfrm>
            <a:off x="188940" y="1315465"/>
            <a:ext cx="7331819" cy="2676294"/>
          </a:xfrm>
          <a:prstGeom prst="rect">
            <a:avLst/>
          </a:prstGeom>
          <a:ln>
            <a:noFill/>
          </a:ln>
          <a:effectLst>
            <a:outerShdw blurRad="292100" dist="139700" dir="2700000" algn="tl" rotWithShape="0">
              <a:srgbClr val="333333">
                <a:alpha val="65000"/>
              </a:srgbClr>
            </a:outerShdw>
          </a:effectLst>
        </p:spPr>
      </p:pic>
      <p:pic>
        <p:nvPicPr>
          <p:cNvPr id="9" name="Picture 8" descr="Screen Shot 2013-10-16 at 5.10.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684" y="4037120"/>
            <a:ext cx="6894116" cy="2437843"/>
          </a:xfrm>
          <a:prstGeom prst="rect">
            <a:avLst/>
          </a:prstGeom>
        </p:spPr>
      </p:pic>
      <p:pic>
        <p:nvPicPr>
          <p:cNvPr id="12" name="Picture 11" descr="Screen Shot 2013-10-16 at 5.12.3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945" y="3798512"/>
            <a:ext cx="7465096" cy="2557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34217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11</a:t>
            </a:fld>
            <a:endParaRPr lang="en-US"/>
          </a:p>
        </p:txBody>
      </p:sp>
      <p:pic>
        <p:nvPicPr>
          <p:cNvPr id="6" name="Picture 5" descr="Screen Shot 2013-10-16 at 8.30.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994832"/>
            <a:ext cx="9460508" cy="3788833"/>
          </a:xfrm>
          <a:prstGeom prst="rect">
            <a:avLst/>
          </a:prstGeom>
        </p:spPr>
      </p:pic>
    </p:spTree>
    <p:extLst>
      <p:ext uri="{BB962C8B-B14F-4D97-AF65-F5344CB8AC3E}">
        <p14:creationId xmlns:p14="http://schemas.microsoft.com/office/powerpoint/2010/main" val="4192324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More Servers</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12</a:t>
            </a:fld>
            <a:endParaRPr lang="en-US"/>
          </a:p>
        </p:txBody>
      </p:sp>
      <p:sp>
        <p:nvSpPr>
          <p:cNvPr id="7" name="Rectangle 6"/>
          <p:cNvSpPr/>
          <p:nvPr/>
        </p:nvSpPr>
        <p:spPr>
          <a:xfrm>
            <a:off x="2924059" y="2313398"/>
            <a:ext cx="1672467" cy="2290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805094" y="2137745"/>
            <a:ext cx="2118965" cy="396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805094" y="2534652"/>
            <a:ext cx="2118965" cy="3508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805094" y="3067643"/>
            <a:ext cx="2118965" cy="213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805094" y="3543932"/>
            <a:ext cx="2118965" cy="102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805094" y="4071372"/>
            <a:ext cx="2118965" cy="1302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805094" y="4404404"/>
            <a:ext cx="2118965" cy="3075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503141" y="1548060"/>
            <a:ext cx="1672467" cy="115670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5503141" y="3087149"/>
            <a:ext cx="1672467" cy="115670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5503141" y="4626238"/>
            <a:ext cx="1672467" cy="115670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4596526" y="2125719"/>
            <a:ext cx="906615" cy="1155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3"/>
            <a:endCxn id="15" idx="1"/>
          </p:cNvCxnSpPr>
          <p:nvPr/>
        </p:nvCxnSpPr>
        <p:spPr>
          <a:xfrm>
            <a:off x="4596526" y="3458761"/>
            <a:ext cx="906615" cy="2067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16" idx="1"/>
          </p:cNvCxnSpPr>
          <p:nvPr/>
        </p:nvCxnSpPr>
        <p:spPr>
          <a:xfrm>
            <a:off x="4596526" y="3560830"/>
            <a:ext cx="906615" cy="16437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6749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State</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13</a:t>
            </a:fld>
            <a:endParaRPr lang="en-US"/>
          </a:p>
        </p:txBody>
      </p:sp>
      <p:sp>
        <p:nvSpPr>
          <p:cNvPr id="7" name="Rectangle 6"/>
          <p:cNvSpPr/>
          <p:nvPr/>
        </p:nvSpPr>
        <p:spPr>
          <a:xfrm>
            <a:off x="2924059" y="2313398"/>
            <a:ext cx="1672467" cy="2290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805094" y="2137745"/>
            <a:ext cx="2118965" cy="396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805094" y="2534652"/>
            <a:ext cx="2118965" cy="3508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805094" y="3067643"/>
            <a:ext cx="2118965" cy="213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805094" y="3543932"/>
            <a:ext cx="2118965" cy="102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805094" y="4071372"/>
            <a:ext cx="2118965" cy="1302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805094" y="4404404"/>
            <a:ext cx="2118965" cy="3075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503141" y="1548060"/>
            <a:ext cx="1672467" cy="115670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5503141" y="3087149"/>
            <a:ext cx="1672467" cy="115670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5503141" y="4626238"/>
            <a:ext cx="1672467" cy="115670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4596526" y="2125719"/>
            <a:ext cx="906615" cy="1155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3"/>
            <a:endCxn id="15" idx="1"/>
          </p:cNvCxnSpPr>
          <p:nvPr/>
        </p:nvCxnSpPr>
        <p:spPr>
          <a:xfrm>
            <a:off x="4596526" y="3458761"/>
            <a:ext cx="906615" cy="2067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16" idx="1"/>
          </p:cNvCxnSpPr>
          <p:nvPr/>
        </p:nvCxnSpPr>
        <p:spPr>
          <a:xfrm>
            <a:off x="4596526" y="3560830"/>
            <a:ext cx="906615" cy="16437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Can 2"/>
          <p:cNvSpPr/>
          <p:nvPr/>
        </p:nvSpPr>
        <p:spPr>
          <a:xfrm>
            <a:off x="7903727" y="2947989"/>
            <a:ext cx="1058839" cy="1536720"/>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3" name="Straight Arrow Connector 22"/>
          <p:cNvCxnSpPr>
            <a:stCxn id="14" idx="3"/>
            <a:endCxn id="3" idx="2"/>
          </p:cNvCxnSpPr>
          <p:nvPr/>
        </p:nvCxnSpPr>
        <p:spPr>
          <a:xfrm>
            <a:off x="7175608" y="2126412"/>
            <a:ext cx="728119" cy="158993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5" idx="3"/>
            <a:endCxn id="3" idx="2"/>
          </p:cNvCxnSpPr>
          <p:nvPr/>
        </p:nvCxnSpPr>
        <p:spPr>
          <a:xfrm>
            <a:off x="7175608" y="3665501"/>
            <a:ext cx="728119" cy="5084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3"/>
            <a:endCxn id="3" idx="2"/>
          </p:cNvCxnSpPr>
          <p:nvPr/>
        </p:nvCxnSpPr>
        <p:spPr>
          <a:xfrm flipV="1">
            <a:off x="7175608" y="3716349"/>
            <a:ext cx="728119" cy="148824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6328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Database</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14</a:t>
            </a:fld>
            <a:endParaRPr lang="en-US"/>
          </a:p>
        </p:txBody>
      </p:sp>
      <p:sp>
        <p:nvSpPr>
          <p:cNvPr id="7" name="Rectangle 6"/>
          <p:cNvSpPr/>
          <p:nvPr/>
        </p:nvSpPr>
        <p:spPr>
          <a:xfrm>
            <a:off x="1245802" y="2313391"/>
            <a:ext cx="1672467" cy="2290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873163" y="2137738"/>
            <a:ext cx="2118965" cy="396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873163" y="2534645"/>
            <a:ext cx="2118965" cy="3508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873163" y="3067636"/>
            <a:ext cx="2118965" cy="213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873163" y="3543925"/>
            <a:ext cx="2118965" cy="102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873163" y="4071365"/>
            <a:ext cx="2118965" cy="1302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873163" y="4404397"/>
            <a:ext cx="2118965" cy="3075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3824884" y="1548053"/>
            <a:ext cx="1672467" cy="115670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3824884" y="3087142"/>
            <a:ext cx="1672467" cy="115670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3824884" y="4626231"/>
            <a:ext cx="1672467" cy="115670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2918269" y="2125712"/>
            <a:ext cx="906615" cy="1155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3"/>
            <a:endCxn id="15" idx="1"/>
          </p:cNvCxnSpPr>
          <p:nvPr/>
        </p:nvCxnSpPr>
        <p:spPr>
          <a:xfrm>
            <a:off x="2918269" y="3458754"/>
            <a:ext cx="906615" cy="2067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16" idx="1"/>
          </p:cNvCxnSpPr>
          <p:nvPr/>
        </p:nvCxnSpPr>
        <p:spPr>
          <a:xfrm>
            <a:off x="2918269" y="3560823"/>
            <a:ext cx="906615" cy="16437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Can 2"/>
          <p:cNvSpPr/>
          <p:nvPr/>
        </p:nvSpPr>
        <p:spPr>
          <a:xfrm>
            <a:off x="6452270" y="2572514"/>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3" name="Straight Arrow Connector 22"/>
          <p:cNvCxnSpPr>
            <a:stCxn id="14" idx="3"/>
            <a:endCxn id="3" idx="2"/>
          </p:cNvCxnSpPr>
          <p:nvPr/>
        </p:nvCxnSpPr>
        <p:spPr>
          <a:xfrm>
            <a:off x="5497351" y="2126405"/>
            <a:ext cx="954919" cy="100780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5" idx="3"/>
            <a:endCxn id="3" idx="2"/>
          </p:cNvCxnSpPr>
          <p:nvPr/>
        </p:nvCxnSpPr>
        <p:spPr>
          <a:xfrm flipV="1">
            <a:off x="5497351" y="3134206"/>
            <a:ext cx="954919" cy="5312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3"/>
            <a:endCxn id="3" idx="2"/>
          </p:cNvCxnSpPr>
          <p:nvPr/>
        </p:nvCxnSpPr>
        <p:spPr>
          <a:xfrm flipV="1">
            <a:off x="5497351" y="3134206"/>
            <a:ext cx="954919" cy="207037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5" name="Can 24"/>
          <p:cNvSpPr/>
          <p:nvPr/>
        </p:nvSpPr>
        <p:spPr>
          <a:xfrm>
            <a:off x="6452270" y="1236787"/>
            <a:ext cx="1058839" cy="111642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8" name="Straight Arrow Connector 27"/>
          <p:cNvCxnSpPr>
            <a:stCxn id="14" idx="3"/>
            <a:endCxn id="25" idx="2"/>
          </p:cNvCxnSpPr>
          <p:nvPr/>
        </p:nvCxnSpPr>
        <p:spPr>
          <a:xfrm flipV="1">
            <a:off x="5497351" y="1794999"/>
            <a:ext cx="954919" cy="33140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Can 29"/>
          <p:cNvSpPr/>
          <p:nvPr/>
        </p:nvSpPr>
        <p:spPr>
          <a:xfrm>
            <a:off x="6452270" y="3915201"/>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31" name="Straight Arrow Connector 30"/>
          <p:cNvCxnSpPr>
            <a:stCxn id="16" idx="3"/>
            <a:endCxn id="30" idx="2"/>
          </p:cNvCxnSpPr>
          <p:nvPr/>
        </p:nvCxnSpPr>
        <p:spPr>
          <a:xfrm flipV="1">
            <a:off x="5497351" y="4476893"/>
            <a:ext cx="954919" cy="72769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3" idx="0"/>
            <a:endCxn id="25" idx="3"/>
          </p:cNvCxnSpPr>
          <p:nvPr/>
        </p:nvCxnSpPr>
        <p:spPr>
          <a:xfrm flipV="1">
            <a:off x="6981690" y="2353210"/>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 idx="3"/>
            <a:endCxn id="30" idx="0"/>
          </p:cNvCxnSpPr>
          <p:nvPr/>
        </p:nvCxnSpPr>
        <p:spPr>
          <a:xfrm>
            <a:off x="6981690" y="3695897"/>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9" name="Can 38"/>
          <p:cNvSpPr/>
          <p:nvPr/>
        </p:nvSpPr>
        <p:spPr>
          <a:xfrm>
            <a:off x="6452270" y="5257887"/>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49" name="Straight Arrow Connector 48"/>
          <p:cNvCxnSpPr>
            <a:stCxn id="14" idx="3"/>
            <a:endCxn id="39" idx="2"/>
          </p:cNvCxnSpPr>
          <p:nvPr/>
        </p:nvCxnSpPr>
        <p:spPr>
          <a:xfrm>
            <a:off x="5497351" y="2126405"/>
            <a:ext cx="954919" cy="369317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15" idx="3"/>
            <a:endCxn id="39" idx="2"/>
          </p:cNvCxnSpPr>
          <p:nvPr/>
        </p:nvCxnSpPr>
        <p:spPr>
          <a:xfrm>
            <a:off x="5497351" y="3665494"/>
            <a:ext cx="954919" cy="215408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6983138" y="5057724"/>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0147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Maintaining Consistency</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15</a:t>
            </a:fld>
            <a:endParaRPr lang="en-US"/>
          </a:p>
        </p:txBody>
      </p:sp>
      <p:sp>
        <p:nvSpPr>
          <p:cNvPr id="7" name="Rectangle 6"/>
          <p:cNvSpPr/>
          <p:nvPr/>
        </p:nvSpPr>
        <p:spPr>
          <a:xfrm>
            <a:off x="-470757" y="2288471"/>
            <a:ext cx="1672467" cy="2290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2589722" y="2112818"/>
            <a:ext cx="2118965" cy="396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589722" y="2509725"/>
            <a:ext cx="2118965" cy="3508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589722" y="3042716"/>
            <a:ext cx="2118965" cy="213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589722" y="3519005"/>
            <a:ext cx="2118965" cy="102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589722" y="4046445"/>
            <a:ext cx="2118965" cy="1302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589722" y="4379477"/>
            <a:ext cx="2118965" cy="3075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108325" y="1523133"/>
            <a:ext cx="1672467" cy="115670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2108325" y="3062222"/>
            <a:ext cx="1672467" cy="115670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2108325" y="4601311"/>
            <a:ext cx="1672467" cy="115670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1201710" y="2100792"/>
            <a:ext cx="906615" cy="1155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7" idx="3"/>
            <a:endCxn id="15" idx="1"/>
          </p:cNvCxnSpPr>
          <p:nvPr/>
        </p:nvCxnSpPr>
        <p:spPr>
          <a:xfrm>
            <a:off x="1201710" y="3433834"/>
            <a:ext cx="906615" cy="2067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6" idx="1"/>
          </p:cNvCxnSpPr>
          <p:nvPr/>
        </p:nvCxnSpPr>
        <p:spPr>
          <a:xfrm>
            <a:off x="1201710" y="3535903"/>
            <a:ext cx="906615" cy="16437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Can 19"/>
          <p:cNvSpPr/>
          <p:nvPr/>
        </p:nvSpPr>
        <p:spPr>
          <a:xfrm>
            <a:off x="4735711" y="2547594"/>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1" name="Straight Arrow Connector 20"/>
          <p:cNvCxnSpPr>
            <a:stCxn id="14" idx="3"/>
            <a:endCxn id="20" idx="2"/>
          </p:cNvCxnSpPr>
          <p:nvPr/>
        </p:nvCxnSpPr>
        <p:spPr>
          <a:xfrm>
            <a:off x="3780792" y="2101485"/>
            <a:ext cx="954919" cy="100780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3"/>
            <a:endCxn id="20" idx="2"/>
          </p:cNvCxnSpPr>
          <p:nvPr/>
        </p:nvCxnSpPr>
        <p:spPr>
          <a:xfrm flipV="1">
            <a:off x="3780792" y="3109286"/>
            <a:ext cx="954919" cy="5312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6" idx="3"/>
            <a:endCxn id="20" idx="2"/>
          </p:cNvCxnSpPr>
          <p:nvPr/>
        </p:nvCxnSpPr>
        <p:spPr>
          <a:xfrm flipV="1">
            <a:off x="3780792" y="3109286"/>
            <a:ext cx="954919" cy="207037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4" name="Can 23"/>
          <p:cNvSpPr/>
          <p:nvPr/>
        </p:nvSpPr>
        <p:spPr>
          <a:xfrm>
            <a:off x="4735711" y="1211867"/>
            <a:ext cx="1058839" cy="111642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5" name="Straight Arrow Connector 24"/>
          <p:cNvCxnSpPr>
            <a:stCxn id="14" idx="3"/>
            <a:endCxn id="24" idx="2"/>
          </p:cNvCxnSpPr>
          <p:nvPr/>
        </p:nvCxnSpPr>
        <p:spPr>
          <a:xfrm flipV="1">
            <a:off x="3780792" y="1770079"/>
            <a:ext cx="954919" cy="33140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6" name="Can 25"/>
          <p:cNvSpPr/>
          <p:nvPr/>
        </p:nvSpPr>
        <p:spPr>
          <a:xfrm>
            <a:off x="4735711" y="3890281"/>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7" name="Straight Arrow Connector 26"/>
          <p:cNvCxnSpPr>
            <a:stCxn id="16" idx="3"/>
            <a:endCxn id="26" idx="2"/>
          </p:cNvCxnSpPr>
          <p:nvPr/>
        </p:nvCxnSpPr>
        <p:spPr>
          <a:xfrm flipV="1">
            <a:off x="3780792" y="4451973"/>
            <a:ext cx="954919" cy="72769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0" idx="0"/>
            <a:endCxn id="24" idx="3"/>
          </p:cNvCxnSpPr>
          <p:nvPr/>
        </p:nvCxnSpPr>
        <p:spPr>
          <a:xfrm flipV="1">
            <a:off x="5265131" y="2328290"/>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0" idx="3"/>
            <a:endCxn id="26" idx="0"/>
          </p:cNvCxnSpPr>
          <p:nvPr/>
        </p:nvCxnSpPr>
        <p:spPr>
          <a:xfrm>
            <a:off x="5265131" y="3670977"/>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Can 29"/>
          <p:cNvSpPr/>
          <p:nvPr/>
        </p:nvSpPr>
        <p:spPr>
          <a:xfrm>
            <a:off x="4735711" y="5232967"/>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31" name="Straight Arrow Connector 30"/>
          <p:cNvCxnSpPr>
            <a:stCxn id="14" idx="3"/>
            <a:endCxn id="30" idx="2"/>
          </p:cNvCxnSpPr>
          <p:nvPr/>
        </p:nvCxnSpPr>
        <p:spPr>
          <a:xfrm>
            <a:off x="3780792" y="2101485"/>
            <a:ext cx="954919" cy="369317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5" idx="3"/>
            <a:endCxn id="30" idx="2"/>
          </p:cNvCxnSpPr>
          <p:nvPr/>
        </p:nvCxnSpPr>
        <p:spPr>
          <a:xfrm>
            <a:off x="3780792" y="3640574"/>
            <a:ext cx="954919" cy="215408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5266579" y="5032804"/>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7869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Maintaining Consistency</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16</a:t>
            </a:fld>
            <a:endParaRPr lang="en-US"/>
          </a:p>
        </p:txBody>
      </p:sp>
      <p:sp>
        <p:nvSpPr>
          <p:cNvPr id="7" name="Rectangle 6"/>
          <p:cNvSpPr/>
          <p:nvPr/>
        </p:nvSpPr>
        <p:spPr>
          <a:xfrm>
            <a:off x="-470757" y="2288471"/>
            <a:ext cx="1672467" cy="2290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2589722" y="2112818"/>
            <a:ext cx="2118965" cy="396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589722" y="2509725"/>
            <a:ext cx="2118965" cy="3508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589722" y="3042716"/>
            <a:ext cx="2118965" cy="213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589722" y="3519005"/>
            <a:ext cx="2118965" cy="102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589722" y="4046445"/>
            <a:ext cx="2118965" cy="1302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589722" y="4379477"/>
            <a:ext cx="2118965" cy="3075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108325" y="1523133"/>
            <a:ext cx="1672467" cy="115670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2108325" y="3062222"/>
            <a:ext cx="1672467" cy="115670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2108325" y="4601311"/>
            <a:ext cx="1672467" cy="115670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1201710" y="2100792"/>
            <a:ext cx="906615" cy="1155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7" idx="3"/>
            <a:endCxn id="15" idx="1"/>
          </p:cNvCxnSpPr>
          <p:nvPr/>
        </p:nvCxnSpPr>
        <p:spPr>
          <a:xfrm>
            <a:off x="1201710" y="3433834"/>
            <a:ext cx="906615" cy="2067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6" idx="1"/>
          </p:cNvCxnSpPr>
          <p:nvPr/>
        </p:nvCxnSpPr>
        <p:spPr>
          <a:xfrm>
            <a:off x="1201710" y="3535903"/>
            <a:ext cx="906615" cy="16437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Can 19"/>
          <p:cNvSpPr/>
          <p:nvPr/>
        </p:nvSpPr>
        <p:spPr>
          <a:xfrm>
            <a:off x="4735711" y="2547594"/>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1" name="Straight Arrow Connector 20"/>
          <p:cNvCxnSpPr>
            <a:stCxn id="14" idx="3"/>
            <a:endCxn id="20" idx="2"/>
          </p:cNvCxnSpPr>
          <p:nvPr/>
        </p:nvCxnSpPr>
        <p:spPr>
          <a:xfrm>
            <a:off x="3780792" y="2101485"/>
            <a:ext cx="954919" cy="100780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3"/>
            <a:endCxn id="20" idx="2"/>
          </p:cNvCxnSpPr>
          <p:nvPr/>
        </p:nvCxnSpPr>
        <p:spPr>
          <a:xfrm flipV="1">
            <a:off x="3780792" y="3109286"/>
            <a:ext cx="954919" cy="5312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6" idx="3"/>
            <a:endCxn id="20" idx="2"/>
          </p:cNvCxnSpPr>
          <p:nvPr/>
        </p:nvCxnSpPr>
        <p:spPr>
          <a:xfrm flipV="1">
            <a:off x="3780792" y="3109286"/>
            <a:ext cx="954919" cy="207037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4" name="Can 23"/>
          <p:cNvSpPr/>
          <p:nvPr/>
        </p:nvSpPr>
        <p:spPr>
          <a:xfrm>
            <a:off x="4735711" y="1211867"/>
            <a:ext cx="1058839" cy="111642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5" name="Straight Arrow Connector 24"/>
          <p:cNvCxnSpPr>
            <a:stCxn id="14" idx="3"/>
            <a:endCxn id="24" idx="2"/>
          </p:cNvCxnSpPr>
          <p:nvPr/>
        </p:nvCxnSpPr>
        <p:spPr>
          <a:xfrm flipV="1">
            <a:off x="3780792" y="1770079"/>
            <a:ext cx="954919" cy="33140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6" name="Can 25"/>
          <p:cNvSpPr/>
          <p:nvPr/>
        </p:nvSpPr>
        <p:spPr>
          <a:xfrm>
            <a:off x="4735711" y="3890281"/>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7" name="Straight Arrow Connector 26"/>
          <p:cNvCxnSpPr>
            <a:stCxn id="16" idx="3"/>
            <a:endCxn id="26" idx="2"/>
          </p:cNvCxnSpPr>
          <p:nvPr/>
        </p:nvCxnSpPr>
        <p:spPr>
          <a:xfrm flipV="1">
            <a:off x="3780792" y="4451973"/>
            <a:ext cx="954919" cy="72769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0" idx="0"/>
            <a:endCxn id="24" idx="3"/>
          </p:cNvCxnSpPr>
          <p:nvPr/>
        </p:nvCxnSpPr>
        <p:spPr>
          <a:xfrm flipV="1">
            <a:off x="5265131" y="2328290"/>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0" idx="3"/>
            <a:endCxn id="26" idx="0"/>
          </p:cNvCxnSpPr>
          <p:nvPr/>
        </p:nvCxnSpPr>
        <p:spPr>
          <a:xfrm>
            <a:off x="5265131" y="3670977"/>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Can 29"/>
          <p:cNvSpPr/>
          <p:nvPr/>
        </p:nvSpPr>
        <p:spPr>
          <a:xfrm>
            <a:off x="4735711" y="5232967"/>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31" name="Straight Arrow Connector 30"/>
          <p:cNvCxnSpPr>
            <a:stCxn id="14" idx="3"/>
            <a:endCxn id="30" idx="2"/>
          </p:cNvCxnSpPr>
          <p:nvPr/>
        </p:nvCxnSpPr>
        <p:spPr>
          <a:xfrm>
            <a:off x="3780792" y="2101485"/>
            <a:ext cx="954919" cy="369317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5" idx="3"/>
            <a:endCxn id="30" idx="2"/>
          </p:cNvCxnSpPr>
          <p:nvPr/>
        </p:nvCxnSpPr>
        <p:spPr>
          <a:xfrm>
            <a:off x="3780792" y="3640574"/>
            <a:ext cx="954919" cy="215408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5266579" y="5032804"/>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944629" y="1787696"/>
            <a:ext cx="7582163" cy="3970318"/>
          </a:xfrm>
          <a:prstGeom prst="rect">
            <a:avLst/>
          </a:prstGeom>
          <a:solidFill>
            <a:schemeClr val="accent6">
              <a:lumMod val="20000"/>
              <a:lumOff val="80000"/>
            </a:schemeClr>
          </a:solidFill>
        </p:spPr>
        <p:txBody>
          <a:bodyPr wrap="square" rtlCol="0">
            <a:spAutoFit/>
          </a:bodyPr>
          <a:lstStyle/>
          <a:p>
            <a:pPr marL="342900" indent="-342900">
              <a:buAutoNum type="arabicPeriod"/>
            </a:pPr>
            <a:r>
              <a:rPr lang="en-US" sz="2800" b="1" dirty="0" smtClean="0"/>
              <a:t> Replication</a:t>
            </a:r>
          </a:p>
          <a:p>
            <a:pPr lvl="1"/>
            <a:r>
              <a:rPr lang="en-US" sz="2800" dirty="0" smtClean="0"/>
              <a:t>Reads are efficient</a:t>
            </a:r>
          </a:p>
          <a:p>
            <a:pPr lvl="1"/>
            <a:r>
              <a:rPr lang="en-US" sz="2800" dirty="0"/>
              <a:t>W</a:t>
            </a:r>
            <a:r>
              <a:rPr lang="en-US" sz="2800" dirty="0" smtClean="0"/>
              <a:t>rites are complex and risky</a:t>
            </a:r>
          </a:p>
          <a:p>
            <a:pPr marL="342900" indent="-342900">
              <a:buAutoNum type="arabicPeriod"/>
            </a:pPr>
            <a:r>
              <a:rPr lang="en-US" sz="2800" b="1" dirty="0" smtClean="0"/>
              <a:t> Vertical Partitioning</a:t>
            </a:r>
          </a:p>
          <a:p>
            <a:pPr lvl="1"/>
            <a:r>
              <a:rPr lang="en-US" sz="2800" dirty="0" smtClean="0"/>
              <a:t>Split database by </a:t>
            </a:r>
            <a:r>
              <a:rPr lang="en-US" sz="2800" b="1" dirty="0" smtClean="0"/>
              <a:t>columns</a:t>
            </a:r>
          </a:p>
          <a:p>
            <a:pPr marL="342900" indent="-342900">
              <a:buAutoNum type="arabicPeriod"/>
            </a:pPr>
            <a:r>
              <a:rPr lang="en-US" sz="2800" b="1" dirty="0" smtClean="0"/>
              <a:t> Horizontal Partitioning</a:t>
            </a:r>
            <a:r>
              <a:rPr lang="en-US" sz="2800" dirty="0" smtClean="0"/>
              <a:t> (“</a:t>
            </a:r>
            <a:r>
              <a:rPr lang="en-US" sz="2800" dirty="0" err="1" smtClean="0"/>
              <a:t>Sharding</a:t>
            </a:r>
            <a:r>
              <a:rPr lang="en-US" sz="2800" dirty="0" smtClean="0"/>
              <a:t>”)</a:t>
            </a:r>
          </a:p>
          <a:p>
            <a:pPr lvl="1"/>
            <a:r>
              <a:rPr lang="en-US" sz="2800" dirty="0" smtClean="0"/>
              <a:t>Split database by </a:t>
            </a:r>
            <a:r>
              <a:rPr lang="en-US" sz="2800" b="1" dirty="0" smtClean="0"/>
              <a:t>rows</a:t>
            </a:r>
          </a:p>
          <a:p>
            <a:pPr marL="514350" indent="-514350">
              <a:buFont typeface="+mj-lt"/>
              <a:buAutoNum type="arabicPeriod"/>
            </a:pPr>
            <a:r>
              <a:rPr lang="en-US" sz="2800" b="1" dirty="0" smtClean="0"/>
              <a:t>Give up on consistency and functionality</a:t>
            </a:r>
          </a:p>
          <a:p>
            <a:pPr lvl="1"/>
            <a:r>
              <a:rPr lang="en-US" sz="2800" dirty="0" smtClean="0"/>
              <a:t>“</a:t>
            </a:r>
            <a:r>
              <a:rPr lang="en-US" sz="2800" dirty="0" err="1" smtClean="0"/>
              <a:t>NoSQL</a:t>
            </a:r>
            <a:r>
              <a:rPr lang="en-US" sz="2800" dirty="0" smtClean="0"/>
              <a:t>” (e.g., Cassandra, </a:t>
            </a:r>
            <a:r>
              <a:rPr lang="en-US" sz="2800" dirty="0" err="1" smtClean="0"/>
              <a:t>MongoDB</a:t>
            </a:r>
            <a:r>
              <a:rPr lang="en-US" sz="2800" dirty="0" smtClean="0"/>
              <a:t>, </a:t>
            </a:r>
            <a:r>
              <a:rPr lang="en-US" sz="2800" dirty="0" err="1" smtClean="0"/>
              <a:t>BigTable</a:t>
            </a:r>
            <a:r>
              <a:rPr lang="en-US" sz="2800" dirty="0" smtClean="0"/>
              <a:t>)</a:t>
            </a:r>
            <a:endParaRPr lang="en-US" sz="2800" dirty="0"/>
          </a:p>
        </p:txBody>
      </p:sp>
    </p:spTree>
    <p:extLst>
      <p:ext uri="{BB962C8B-B14F-4D97-AF65-F5344CB8AC3E}">
        <p14:creationId xmlns:p14="http://schemas.microsoft.com/office/powerpoint/2010/main" val="688119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Scalable Enough?</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17</a:t>
            </a:fld>
            <a:endParaRPr lang="en-US"/>
          </a:p>
        </p:txBody>
      </p:sp>
      <p:sp>
        <p:nvSpPr>
          <p:cNvPr id="7" name="Rectangle 6"/>
          <p:cNvSpPr/>
          <p:nvPr/>
        </p:nvSpPr>
        <p:spPr>
          <a:xfrm>
            <a:off x="2306820" y="2156229"/>
            <a:ext cx="1672467" cy="2290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187855" y="1980576"/>
            <a:ext cx="2118965" cy="396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87855" y="2377483"/>
            <a:ext cx="2118965" cy="3508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87855" y="2910474"/>
            <a:ext cx="2118965" cy="213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87855" y="3386763"/>
            <a:ext cx="2118965" cy="102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87855" y="3914203"/>
            <a:ext cx="2118965" cy="1302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87855" y="4247235"/>
            <a:ext cx="2118965" cy="3075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871791" y="1390891"/>
            <a:ext cx="1672467" cy="115670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4871791" y="2929980"/>
            <a:ext cx="1672467" cy="115670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4871791" y="4469069"/>
            <a:ext cx="1672467" cy="115670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3965176" y="1968550"/>
            <a:ext cx="906615" cy="1155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7" idx="3"/>
            <a:endCxn id="15" idx="1"/>
          </p:cNvCxnSpPr>
          <p:nvPr/>
        </p:nvCxnSpPr>
        <p:spPr>
          <a:xfrm>
            <a:off x="3979287" y="3301592"/>
            <a:ext cx="892504" cy="2067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6" idx="1"/>
          </p:cNvCxnSpPr>
          <p:nvPr/>
        </p:nvCxnSpPr>
        <p:spPr>
          <a:xfrm>
            <a:off x="3965176" y="3403661"/>
            <a:ext cx="906615" cy="16437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Can 19"/>
          <p:cNvSpPr/>
          <p:nvPr/>
        </p:nvSpPr>
        <p:spPr>
          <a:xfrm>
            <a:off x="7499177" y="2415352"/>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1" name="Straight Arrow Connector 20"/>
          <p:cNvCxnSpPr>
            <a:stCxn id="14" idx="3"/>
            <a:endCxn id="20" idx="2"/>
          </p:cNvCxnSpPr>
          <p:nvPr/>
        </p:nvCxnSpPr>
        <p:spPr>
          <a:xfrm>
            <a:off x="6544258" y="1969243"/>
            <a:ext cx="954919" cy="100780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3"/>
            <a:endCxn id="20" idx="2"/>
          </p:cNvCxnSpPr>
          <p:nvPr/>
        </p:nvCxnSpPr>
        <p:spPr>
          <a:xfrm flipV="1">
            <a:off x="6544258" y="2977044"/>
            <a:ext cx="954919" cy="5312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6" idx="3"/>
            <a:endCxn id="20" idx="2"/>
          </p:cNvCxnSpPr>
          <p:nvPr/>
        </p:nvCxnSpPr>
        <p:spPr>
          <a:xfrm flipV="1">
            <a:off x="6544258" y="2977044"/>
            <a:ext cx="954919" cy="207037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4" name="Can 23"/>
          <p:cNvSpPr/>
          <p:nvPr/>
        </p:nvSpPr>
        <p:spPr>
          <a:xfrm>
            <a:off x="7499177" y="1079625"/>
            <a:ext cx="1058839" cy="111642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5" name="Straight Arrow Connector 24"/>
          <p:cNvCxnSpPr>
            <a:stCxn id="14" idx="3"/>
            <a:endCxn id="24" idx="2"/>
          </p:cNvCxnSpPr>
          <p:nvPr/>
        </p:nvCxnSpPr>
        <p:spPr>
          <a:xfrm flipV="1">
            <a:off x="6544258" y="1637837"/>
            <a:ext cx="954919" cy="33140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6" name="Can 25"/>
          <p:cNvSpPr/>
          <p:nvPr/>
        </p:nvSpPr>
        <p:spPr>
          <a:xfrm>
            <a:off x="7499177" y="3758039"/>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7" name="Straight Arrow Connector 26"/>
          <p:cNvCxnSpPr>
            <a:stCxn id="16" idx="3"/>
            <a:endCxn id="26" idx="2"/>
          </p:cNvCxnSpPr>
          <p:nvPr/>
        </p:nvCxnSpPr>
        <p:spPr>
          <a:xfrm flipV="1">
            <a:off x="6544258" y="4319731"/>
            <a:ext cx="954919" cy="72769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0" idx="0"/>
            <a:endCxn id="24" idx="3"/>
          </p:cNvCxnSpPr>
          <p:nvPr/>
        </p:nvCxnSpPr>
        <p:spPr>
          <a:xfrm flipV="1">
            <a:off x="8028597" y="2196048"/>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0" idx="3"/>
            <a:endCxn id="26" idx="0"/>
          </p:cNvCxnSpPr>
          <p:nvPr/>
        </p:nvCxnSpPr>
        <p:spPr>
          <a:xfrm>
            <a:off x="8028597" y="3538735"/>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Can 29"/>
          <p:cNvSpPr/>
          <p:nvPr/>
        </p:nvSpPr>
        <p:spPr>
          <a:xfrm>
            <a:off x="7499177" y="5100725"/>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31" name="Straight Arrow Connector 30"/>
          <p:cNvCxnSpPr>
            <a:stCxn id="14" idx="3"/>
            <a:endCxn id="30" idx="2"/>
          </p:cNvCxnSpPr>
          <p:nvPr/>
        </p:nvCxnSpPr>
        <p:spPr>
          <a:xfrm>
            <a:off x="6544258" y="1969243"/>
            <a:ext cx="954919" cy="369317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5" idx="3"/>
            <a:endCxn id="30" idx="2"/>
          </p:cNvCxnSpPr>
          <p:nvPr/>
        </p:nvCxnSpPr>
        <p:spPr>
          <a:xfrm>
            <a:off x="6544258" y="3508332"/>
            <a:ext cx="954919" cy="215408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8030045" y="4900562"/>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0098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Distributed Denial-of-Service</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18</a:t>
            </a:fld>
            <a:endParaRPr lang="en-US"/>
          </a:p>
        </p:txBody>
      </p:sp>
      <p:sp>
        <p:nvSpPr>
          <p:cNvPr id="7" name="Rectangle 6"/>
          <p:cNvSpPr/>
          <p:nvPr/>
        </p:nvSpPr>
        <p:spPr>
          <a:xfrm>
            <a:off x="2292709" y="2156229"/>
            <a:ext cx="1672467" cy="2290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173744" y="1980576"/>
            <a:ext cx="2118965" cy="396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73744" y="2377483"/>
            <a:ext cx="2118965" cy="3508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73744" y="2910474"/>
            <a:ext cx="2118965" cy="213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73744" y="3386763"/>
            <a:ext cx="2118965" cy="102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73744" y="3914203"/>
            <a:ext cx="2118965" cy="1302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73744" y="4247235"/>
            <a:ext cx="2118965" cy="3075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871791" y="1390891"/>
            <a:ext cx="1672467" cy="115670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4871791" y="2929980"/>
            <a:ext cx="1672467" cy="115670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4871791" y="4469069"/>
            <a:ext cx="1672467" cy="115670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3965176" y="1968550"/>
            <a:ext cx="906615" cy="1155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7" idx="3"/>
            <a:endCxn id="15" idx="1"/>
          </p:cNvCxnSpPr>
          <p:nvPr/>
        </p:nvCxnSpPr>
        <p:spPr>
          <a:xfrm>
            <a:off x="3965176" y="3301592"/>
            <a:ext cx="906615" cy="2067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6" idx="1"/>
          </p:cNvCxnSpPr>
          <p:nvPr/>
        </p:nvCxnSpPr>
        <p:spPr>
          <a:xfrm>
            <a:off x="3965176" y="3403661"/>
            <a:ext cx="906615" cy="16437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Can 19"/>
          <p:cNvSpPr/>
          <p:nvPr/>
        </p:nvSpPr>
        <p:spPr>
          <a:xfrm>
            <a:off x="7499177" y="2471796"/>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1" name="Straight Arrow Connector 20"/>
          <p:cNvCxnSpPr>
            <a:stCxn id="14" idx="3"/>
            <a:endCxn id="20" idx="2"/>
          </p:cNvCxnSpPr>
          <p:nvPr/>
        </p:nvCxnSpPr>
        <p:spPr>
          <a:xfrm>
            <a:off x="6544258" y="1969243"/>
            <a:ext cx="954919" cy="106424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3"/>
            <a:endCxn id="20" idx="2"/>
          </p:cNvCxnSpPr>
          <p:nvPr/>
        </p:nvCxnSpPr>
        <p:spPr>
          <a:xfrm flipV="1">
            <a:off x="6544258" y="3033488"/>
            <a:ext cx="954919" cy="47484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6" idx="3"/>
            <a:endCxn id="20" idx="2"/>
          </p:cNvCxnSpPr>
          <p:nvPr/>
        </p:nvCxnSpPr>
        <p:spPr>
          <a:xfrm flipV="1">
            <a:off x="6544258" y="3033488"/>
            <a:ext cx="954919" cy="201393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4" name="Can 23"/>
          <p:cNvSpPr/>
          <p:nvPr/>
        </p:nvSpPr>
        <p:spPr>
          <a:xfrm>
            <a:off x="7499177" y="1164291"/>
            <a:ext cx="1058839" cy="111642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5" name="Straight Arrow Connector 24"/>
          <p:cNvCxnSpPr>
            <a:stCxn id="14" idx="3"/>
            <a:endCxn id="24" idx="2"/>
          </p:cNvCxnSpPr>
          <p:nvPr/>
        </p:nvCxnSpPr>
        <p:spPr>
          <a:xfrm flipV="1">
            <a:off x="6544258" y="1722503"/>
            <a:ext cx="954919" cy="24674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6" name="Can 25"/>
          <p:cNvSpPr/>
          <p:nvPr/>
        </p:nvSpPr>
        <p:spPr>
          <a:xfrm>
            <a:off x="7499177" y="3758039"/>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7" name="Straight Arrow Connector 26"/>
          <p:cNvCxnSpPr>
            <a:stCxn id="16" idx="3"/>
            <a:endCxn id="26" idx="2"/>
          </p:cNvCxnSpPr>
          <p:nvPr/>
        </p:nvCxnSpPr>
        <p:spPr>
          <a:xfrm flipV="1">
            <a:off x="6544258" y="4319731"/>
            <a:ext cx="954919" cy="72769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0" idx="0"/>
            <a:endCxn id="24" idx="3"/>
          </p:cNvCxnSpPr>
          <p:nvPr/>
        </p:nvCxnSpPr>
        <p:spPr>
          <a:xfrm flipV="1">
            <a:off x="8028597" y="2280714"/>
            <a:ext cx="0" cy="45579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0" idx="3"/>
            <a:endCxn id="26" idx="0"/>
          </p:cNvCxnSpPr>
          <p:nvPr/>
        </p:nvCxnSpPr>
        <p:spPr>
          <a:xfrm>
            <a:off x="8028597" y="3595179"/>
            <a:ext cx="0" cy="42757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Can 29"/>
          <p:cNvSpPr/>
          <p:nvPr/>
        </p:nvSpPr>
        <p:spPr>
          <a:xfrm>
            <a:off x="7499177" y="5100725"/>
            <a:ext cx="1058839" cy="1123383"/>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31" name="Straight Arrow Connector 30"/>
          <p:cNvCxnSpPr>
            <a:stCxn id="14" idx="3"/>
            <a:endCxn id="30" idx="2"/>
          </p:cNvCxnSpPr>
          <p:nvPr/>
        </p:nvCxnSpPr>
        <p:spPr>
          <a:xfrm>
            <a:off x="6544258" y="1969243"/>
            <a:ext cx="954919" cy="369317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5" idx="3"/>
            <a:endCxn id="30" idx="2"/>
          </p:cNvCxnSpPr>
          <p:nvPr/>
        </p:nvCxnSpPr>
        <p:spPr>
          <a:xfrm>
            <a:off x="6544258" y="3508332"/>
            <a:ext cx="954919" cy="215408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8030045" y="4900562"/>
            <a:ext cx="0" cy="48401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956144" y="5625772"/>
            <a:ext cx="838278" cy="369332"/>
          </a:xfrm>
          <a:prstGeom prst="rect">
            <a:avLst/>
          </a:prstGeom>
          <a:noFill/>
        </p:spPr>
        <p:txBody>
          <a:bodyPr wrap="none" rtlCol="0">
            <a:spAutoFit/>
          </a:bodyPr>
          <a:lstStyle/>
          <a:p>
            <a:r>
              <a:rPr lang="en-US" b="1" dirty="0" smtClean="0"/>
              <a:t>Botnet</a:t>
            </a:r>
            <a:endParaRPr lang="en-US" b="1" dirty="0"/>
          </a:p>
        </p:txBody>
      </p:sp>
      <p:cxnSp>
        <p:nvCxnSpPr>
          <p:cNvPr id="36" name="Straight Arrow Connector 35"/>
          <p:cNvCxnSpPr/>
          <p:nvPr/>
        </p:nvCxnSpPr>
        <p:spPr>
          <a:xfrm flipV="1">
            <a:off x="1233226" y="4319731"/>
            <a:ext cx="1059483" cy="130604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1542191" y="4472131"/>
            <a:ext cx="750518" cy="1190286"/>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1043904" y="4086683"/>
            <a:ext cx="1248805" cy="142333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850473" y="3677391"/>
            <a:ext cx="1442236" cy="1832626"/>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821073" y="3301592"/>
            <a:ext cx="1442236" cy="208298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981200" y="5105400"/>
            <a:ext cx="2272076" cy="461665"/>
          </a:xfrm>
          <a:prstGeom prst="rect">
            <a:avLst/>
          </a:prstGeom>
          <a:noFill/>
        </p:spPr>
        <p:txBody>
          <a:bodyPr wrap="none" rtlCol="0">
            <a:spAutoFit/>
          </a:bodyPr>
          <a:lstStyle/>
          <a:p>
            <a:r>
              <a:rPr lang="en-US" sz="2400" dirty="0" smtClean="0">
                <a:solidFill>
                  <a:schemeClr val="accent6"/>
                </a:solidFill>
              </a:rPr>
              <a:t>x 2000 machines</a:t>
            </a:r>
            <a:endParaRPr lang="en-US" sz="2400" dirty="0">
              <a:solidFill>
                <a:schemeClr val="accent6"/>
              </a:solidFill>
            </a:endParaRPr>
          </a:p>
        </p:txBody>
      </p:sp>
    </p:spTree>
    <p:extLst>
      <p:ext uri="{BB962C8B-B14F-4D97-AF65-F5344CB8AC3E}">
        <p14:creationId xmlns:p14="http://schemas.microsoft.com/office/powerpoint/2010/main" val="27197392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r>
              <a:rPr lang="en-US" dirty="0" smtClean="0"/>
              <a:t>Scheduling Web Servers</a:t>
            </a:r>
          </a:p>
          <a:p>
            <a:r>
              <a:rPr lang="en-US" dirty="0" smtClean="0"/>
              <a:t>Networks</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a:t>
            </a:fld>
            <a:endParaRPr lang="en-US"/>
          </a:p>
        </p:txBody>
      </p:sp>
      <p:sp>
        <p:nvSpPr>
          <p:cNvPr id="7" name="TextBox 6"/>
          <p:cNvSpPr txBox="1"/>
          <p:nvPr/>
        </p:nvSpPr>
        <p:spPr>
          <a:xfrm>
            <a:off x="457200" y="4967018"/>
            <a:ext cx="7911452"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dirty="0" smtClean="0"/>
              <a:t>PS3 is due 11:59pm on Monday, October 28.  </a:t>
            </a:r>
          </a:p>
          <a:p>
            <a:pPr algn="ctr"/>
            <a:r>
              <a:rPr lang="en-US" sz="2400" dirty="0" smtClean="0"/>
              <a:t>Please don’t wait to make progress on it!</a:t>
            </a:r>
            <a:endParaRPr lang="en-US" sz="2400" dirty="0"/>
          </a:p>
        </p:txBody>
      </p:sp>
    </p:spTree>
    <p:extLst>
      <p:ext uri="{BB962C8B-B14F-4D97-AF65-F5344CB8AC3E}">
        <p14:creationId xmlns:p14="http://schemas.microsoft.com/office/powerpoint/2010/main" val="32838340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19</a:t>
            </a:fld>
            <a:endParaRPr lang="en-US"/>
          </a:p>
        </p:txBody>
      </p:sp>
      <p:sp>
        <p:nvSpPr>
          <p:cNvPr id="6" name="Rectangle 5"/>
          <p:cNvSpPr/>
          <p:nvPr/>
        </p:nvSpPr>
        <p:spPr>
          <a:xfrm>
            <a:off x="838200" y="4793111"/>
            <a:ext cx="4572000" cy="923330"/>
          </a:xfrm>
          <a:prstGeom prst="rect">
            <a:avLst/>
          </a:prstGeom>
        </p:spPr>
        <p:txBody>
          <a:bodyPr>
            <a:spAutoFit/>
          </a:bodyPr>
          <a:lstStyle/>
          <a:p>
            <a:r>
              <a:rPr lang="en-US" dirty="0"/>
              <a:t>http://</a:t>
            </a:r>
            <a:r>
              <a:rPr lang="en-US" dirty="0" err="1"/>
              <a:t>www.trendmicro.com</a:t>
            </a:r>
            <a:r>
              <a:rPr lang="en-US" dirty="0"/>
              <a:t>/cloud-content/us/</a:t>
            </a:r>
            <a:r>
              <a:rPr lang="en-US" dirty="0" err="1"/>
              <a:t>pdfs</a:t>
            </a:r>
            <a:r>
              <a:rPr lang="en-US" dirty="0"/>
              <a:t>/security-intelligence/white-papers/wp-russian-underground-101.pdf</a:t>
            </a:r>
          </a:p>
        </p:txBody>
      </p:sp>
      <p:pic>
        <p:nvPicPr>
          <p:cNvPr id="7" name="Picture 6" descr="Screen Shot 2013-10-16 at 6.37.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73" y="285432"/>
            <a:ext cx="5042127" cy="3093789"/>
          </a:xfrm>
          <a:prstGeom prst="rect">
            <a:avLst/>
          </a:prstGeom>
          <a:ln>
            <a:noFill/>
          </a:ln>
          <a:effectLst>
            <a:outerShdw blurRad="292100" dist="139700" dir="2700000" algn="tl" rotWithShape="0">
              <a:srgbClr val="333333">
                <a:alpha val="65000"/>
              </a:srgbClr>
            </a:outerShdw>
          </a:effectLst>
        </p:spPr>
      </p:pic>
      <p:pic>
        <p:nvPicPr>
          <p:cNvPr id="8" name="Picture 7" descr="Screen Shot 2013-10-16 at 6.38.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74" y="3545792"/>
            <a:ext cx="5042127" cy="2494638"/>
          </a:xfrm>
          <a:prstGeom prst="rect">
            <a:avLst/>
          </a:prstGeom>
          <a:ln>
            <a:noFill/>
          </a:ln>
          <a:effectLst>
            <a:outerShdw blurRad="292100" dist="139700" dir="2700000" algn="tl" rotWithShape="0">
              <a:srgbClr val="333333">
                <a:alpha val="65000"/>
              </a:srgbClr>
            </a:outerShdw>
          </a:effectLst>
        </p:spPr>
      </p:pic>
      <p:pic>
        <p:nvPicPr>
          <p:cNvPr id="10" name="Picture 9" descr="Screen Shot 2013-10-16 at 6.41.00 PM.png">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736147"/>
            <a:ext cx="3464113" cy="4487893"/>
          </a:xfrm>
          <a:prstGeom prst="rect">
            <a:avLst/>
          </a:prstGeom>
          <a:ln>
            <a:noFill/>
          </a:ln>
          <a:effectLst>
            <a:outerShdw blurRad="292100" dist="139700" dir="2700000" algn="tl" rotWithShape="0">
              <a:srgbClr val="333333">
                <a:alpha val="65000"/>
              </a:srgbClr>
            </a:outerShdw>
          </a:effectLst>
        </p:spPr>
      </p:pic>
      <p:pic>
        <p:nvPicPr>
          <p:cNvPr id="12" name="Picture 11" descr="Screen Shot 2013-10-16 at 7.04.25 PM.png">
            <a:hlinkClick r:id="rId6"/>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l="4039" t="6374" r="2612" b="7753"/>
          <a:stretch/>
        </p:blipFill>
        <p:spPr>
          <a:xfrm>
            <a:off x="4724400" y="4191000"/>
            <a:ext cx="4331741" cy="1833207"/>
          </a:xfrm>
          <a:prstGeom prst="rect">
            <a:avLst/>
          </a:prstGeom>
        </p:spPr>
      </p:pic>
    </p:spTree>
    <p:extLst>
      <p:ext uri="{BB962C8B-B14F-4D97-AF65-F5344CB8AC3E}">
        <p14:creationId xmlns:p14="http://schemas.microsoft.com/office/powerpoint/2010/main" val="13864339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20</a:t>
            </a:fld>
            <a:endParaRPr lang="en-US"/>
          </a:p>
        </p:txBody>
      </p:sp>
      <p:pic>
        <p:nvPicPr>
          <p:cNvPr id="5" name="Picture 4" descr="Screen Shot 2013-10-16 at 7.07.32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060" y="272166"/>
            <a:ext cx="5643877" cy="570413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2064571" y="2721655"/>
            <a:ext cx="6693869" cy="3390726"/>
          </a:xfrm>
          <a:prstGeom prst="rect">
            <a:avLst/>
          </a:prstGeom>
        </p:spPr>
      </p:pic>
      <p:sp>
        <p:nvSpPr>
          <p:cNvPr id="8" name="TextBox 7"/>
          <p:cNvSpPr txBox="1"/>
          <p:nvPr/>
        </p:nvSpPr>
        <p:spPr>
          <a:xfrm>
            <a:off x="4443012" y="1215998"/>
            <a:ext cx="4220376"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800" dirty="0" smtClean="0"/>
              <a:t>Financially-Motivated </a:t>
            </a:r>
            <a:r>
              <a:rPr lang="en-US" sz="2800" dirty="0" err="1" smtClean="0"/>
              <a:t>DDoS</a:t>
            </a:r>
            <a:endParaRPr lang="en-US" sz="2800" dirty="0"/>
          </a:p>
        </p:txBody>
      </p:sp>
    </p:spTree>
    <p:extLst>
      <p:ext uri="{BB962C8B-B14F-4D97-AF65-F5344CB8AC3E}">
        <p14:creationId xmlns:p14="http://schemas.microsoft.com/office/powerpoint/2010/main" val="42007217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21</a:t>
            </a:fld>
            <a:endParaRPr lang="en-US"/>
          </a:p>
        </p:txBody>
      </p:sp>
      <p:pic>
        <p:nvPicPr>
          <p:cNvPr id="6" name="Picture 5" descr="Screen Shot 2013-10-17 at 6.04.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90" y="246390"/>
            <a:ext cx="5105099" cy="472334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880457" y="246390"/>
            <a:ext cx="4080990"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800" dirty="0" smtClean="0"/>
              <a:t>Politically-Motivated </a:t>
            </a:r>
            <a:r>
              <a:rPr lang="en-US" sz="2800" dirty="0" err="1" smtClean="0"/>
              <a:t>DDoS</a:t>
            </a:r>
            <a:endParaRPr lang="en-US" sz="2800" dirty="0"/>
          </a:p>
        </p:txBody>
      </p:sp>
      <p:pic>
        <p:nvPicPr>
          <p:cNvPr id="8" name="Picture 7" descr="Screen Shot 2013-10-17 at 6.26.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689" y="3598349"/>
            <a:ext cx="5856111" cy="2611403"/>
          </a:xfrm>
          <a:prstGeom prst="rect">
            <a:avLst/>
          </a:prstGeom>
          <a:ln>
            <a:noFill/>
          </a:ln>
          <a:effectLst>
            <a:outerShdw blurRad="292100" dist="139700" dir="2700000" algn="tl" rotWithShape="0">
              <a:srgbClr val="333333">
                <a:alpha val="65000"/>
              </a:srgbClr>
            </a:outerShdw>
          </a:effectLst>
        </p:spPr>
      </p:pic>
      <p:pic>
        <p:nvPicPr>
          <p:cNvPr id="9" name="Picture 8" descr="Screen Shot 2013-10-17 at 6.31.0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1101" y="1660878"/>
            <a:ext cx="5098344" cy="17825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4410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8352"/>
            <a:ext cx="8229600" cy="2571758"/>
          </a:xfrm>
        </p:spPr>
        <p:txBody>
          <a:bodyPr>
            <a:normAutofit/>
          </a:bodyPr>
          <a:lstStyle/>
          <a:p>
            <a:r>
              <a:rPr lang="en-US" dirty="0" smtClean="0"/>
              <a:t>Strategy 3:</a:t>
            </a:r>
            <a:br>
              <a:rPr lang="en-US" dirty="0" smtClean="0"/>
            </a:br>
            <a:r>
              <a:rPr lang="en-US" dirty="0" smtClean="0"/>
              <a:t>Smarter Scheduling (PS3)</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22</a:t>
            </a:fld>
            <a:endParaRPr lang="en-US"/>
          </a:p>
        </p:txBody>
      </p:sp>
    </p:spTree>
    <p:extLst>
      <p:ext uri="{BB962C8B-B14F-4D97-AF65-F5344CB8AC3E}">
        <p14:creationId xmlns:p14="http://schemas.microsoft.com/office/powerpoint/2010/main" val="351535393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should the server’s goal be?</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23</a:t>
            </a:fld>
            <a:endParaRPr lang="en-US"/>
          </a:p>
        </p:txBody>
      </p:sp>
    </p:spTree>
    <p:extLst>
      <p:ext uri="{BB962C8B-B14F-4D97-AF65-F5344CB8AC3E}">
        <p14:creationId xmlns:p14="http://schemas.microsoft.com/office/powerpoint/2010/main" val="21761506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bottleneck resource?</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24</a:t>
            </a:fld>
            <a:endParaRPr lang="en-US"/>
          </a:p>
        </p:txBody>
      </p:sp>
      <p:sp>
        <p:nvSpPr>
          <p:cNvPr id="7" name="Rectangle 6"/>
          <p:cNvSpPr/>
          <p:nvPr/>
        </p:nvSpPr>
        <p:spPr>
          <a:xfrm>
            <a:off x="3548597" y="2241400"/>
            <a:ext cx="1672467" cy="2290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zhtta</a:t>
            </a:r>
            <a:endParaRPr lang="en-US" dirty="0"/>
          </a:p>
        </p:txBody>
      </p:sp>
      <p:cxnSp>
        <p:nvCxnSpPr>
          <p:cNvPr id="8" name="Straight Arrow Connector 7"/>
          <p:cNvCxnSpPr/>
          <p:nvPr/>
        </p:nvCxnSpPr>
        <p:spPr>
          <a:xfrm>
            <a:off x="1429632" y="2065747"/>
            <a:ext cx="2118965" cy="39690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429632" y="2462654"/>
            <a:ext cx="2118965" cy="35085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429632" y="2995645"/>
            <a:ext cx="2118965" cy="21338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429632" y="3471934"/>
            <a:ext cx="2118965" cy="10287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429632" y="3999374"/>
            <a:ext cx="2118965" cy="13029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429632" y="4332406"/>
            <a:ext cx="2118965" cy="30757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4" name="Can 13"/>
          <p:cNvSpPr/>
          <p:nvPr/>
        </p:nvSpPr>
        <p:spPr>
          <a:xfrm>
            <a:off x="6019800" y="2662613"/>
            <a:ext cx="1317978" cy="1336761"/>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Disk (files)</a:t>
            </a:r>
            <a:endParaRPr lang="en-US" dirty="0"/>
          </a:p>
        </p:txBody>
      </p:sp>
      <p:cxnSp>
        <p:nvCxnSpPr>
          <p:cNvPr id="18" name="Straight Arrow Connector 17"/>
          <p:cNvCxnSpPr>
            <a:stCxn id="7" idx="3"/>
            <a:endCxn id="7" idx="3"/>
          </p:cNvCxnSpPr>
          <p:nvPr/>
        </p:nvCxnSpPr>
        <p:spPr>
          <a:xfrm>
            <a:off x="5221064" y="3386763"/>
            <a:ext cx="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7" idx="3"/>
            <a:endCxn id="14" idx="2"/>
          </p:cNvCxnSpPr>
          <p:nvPr/>
        </p:nvCxnSpPr>
        <p:spPr>
          <a:xfrm flipV="1">
            <a:off x="5221064" y="3330994"/>
            <a:ext cx="798736" cy="55769"/>
          </a:xfrm>
          <a:prstGeom prst="straightConnector1">
            <a:avLst/>
          </a:prstGeom>
          <a:ln>
            <a:solidFill>
              <a:srgbClr val="F79646"/>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4548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1446918"/>
          </a:xfrm>
        </p:spPr>
        <p:txBody>
          <a:bodyPr>
            <a:normAutofit/>
          </a:bodyPr>
          <a:lstStyle/>
          <a:p>
            <a:r>
              <a:rPr lang="en-US" dirty="0" err="1" smtClean="0"/>
              <a:t>Norvig</a:t>
            </a:r>
            <a:r>
              <a:rPr lang="en-US" dirty="0" smtClean="0"/>
              <a:t> Numbers</a:t>
            </a:r>
            <a:br>
              <a:rPr lang="en-US" dirty="0" smtClean="0"/>
            </a:br>
            <a:r>
              <a:rPr lang="en-US" dirty="0" smtClean="0"/>
              <a:t>(Much in need of updating!)</a:t>
            </a:r>
            <a:endParaRPr lang="en-US" dirty="0"/>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25</a:t>
            </a:fld>
            <a:endParaRPr lang="en-US"/>
          </a:p>
        </p:txBody>
      </p:sp>
      <p:pic>
        <p:nvPicPr>
          <p:cNvPr id="5" name="Picture 4" descr="Screen Shot 2013-10-16 at 8.33.21 PM.png"/>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846666" y="1891696"/>
            <a:ext cx="7456346" cy="4234467"/>
          </a:xfrm>
          <a:prstGeom prst="rect">
            <a:avLst/>
          </a:prstGeom>
        </p:spPr>
      </p:pic>
    </p:spTree>
    <p:extLst>
      <p:ext uri="{BB962C8B-B14F-4D97-AF65-F5344CB8AC3E}">
        <p14:creationId xmlns:p14="http://schemas.microsoft.com/office/powerpoint/2010/main" val="2206311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bottleneck resource?</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26</a:t>
            </a:fld>
            <a:endParaRPr lang="en-US"/>
          </a:p>
        </p:txBody>
      </p:sp>
      <p:sp>
        <p:nvSpPr>
          <p:cNvPr id="7" name="Rectangle 6"/>
          <p:cNvSpPr/>
          <p:nvPr/>
        </p:nvSpPr>
        <p:spPr>
          <a:xfrm>
            <a:off x="3548597" y="2241400"/>
            <a:ext cx="1672467" cy="2290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zhtta</a:t>
            </a:r>
            <a:endParaRPr lang="en-US" dirty="0"/>
          </a:p>
        </p:txBody>
      </p:sp>
      <p:cxnSp>
        <p:nvCxnSpPr>
          <p:cNvPr id="8" name="Straight Arrow Connector 7"/>
          <p:cNvCxnSpPr/>
          <p:nvPr/>
        </p:nvCxnSpPr>
        <p:spPr>
          <a:xfrm>
            <a:off x="1429632" y="2065747"/>
            <a:ext cx="2118965" cy="39690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429632" y="2462654"/>
            <a:ext cx="2118965" cy="35085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429632" y="2995645"/>
            <a:ext cx="2118965" cy="21338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429632" y="3471934"/>
            <a:ext cx="2118965" cy="10287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429632" y="3999374"/>
            <a:ext cx="2118965" cy="13029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429632" y="4332406"/>
            <a:ext cx="2118965" cy="30757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4" name="Can 13"/>
          <p:cNvSpPr/>
          <p:nvPr/>
        </p:nvSpPr>
        <p:spPr>
          <a:xfrm>
            <a:off x="6019800" y="2662613"/>
            <a:ext cx="1317978" cy="1336761"/>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Disk (files)</a:t>
            </a:r>
            <a:endParaRPr lang="en-US" dirty="0"/>
          </a:p>
        </p:txBody>
      </p:sp>
      <p:cxnSp>
        <p:nvCxnSpPr>
          <p:cNvPr id="18" name="Straight Arrow Connector 17"/>
          <p:cNvCxnSpPr>
            <a:stCxn id="7" idx="3"/>
            <a:endCxn id="7" idx="3"/>
          </p:cNvCxnSpPr>
          <p:nvPr/>
        </p:nvCxnSpPr>
        <p:spPr>
          <a:xfrm>
            <a:off x="5221064" y="3386763"/>
            <a:ext cx="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endCxn id="14" idx="2"/>
          </p:cNvCxnSpPr>
          <p:nvPr/>
        </p:nvCxnSpPr>
        <p:spPr>
          <a:xfrm flipV="1">
            <a:off x="5221064" y="3330994"/>
            <a:ext cx="798736" cy="668380"/>
          </a:xfrm>
          <a:prstGeom prst="straightConnector1">
            <a:avLst/>
          </a:prstGeom>
          <a:ln>
            <a:solidFill>
              <a:srgbClr val="F7964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4275667" y="3632025"/>
            <a:ext cx="945397" cy="79034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Cache</a:t>
            </a:r>
            <a:endParaRPr lang="en-US" dirty="0"/>
          </a:p>
        </p:txBody>
      </p:sp>
    </p:spTree>
    <p:extLst>
      <p:ext uri="{BB962C8B-B14F-4D97-AF65-F5344CB8AC3E}">
        <p14:creationId xmlns:p14="http://schemas.microsoft.com/office/powerpoint/2010/main" val="3553594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5080000" y="2274510"/>
            <a:ext cx="3987800" cy="359289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Connecting to the Network</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27</a:t>
            </a:fld>
            <a:endParaRPr lang="en-US"/>
          </a:p>
        </p:txBody>
      </p:sp>
      <p:sp>
        <p:nvSpPr>
          <p:cNvPr id="7" name="Rectangle 6"/>
          <p:cNvSpPr/>
          <p:nvPr/>
        </p:nvSpPr>
        <p:spPr>
          <a:xfrm>
            <a:off x="5727176" y="2671417"/>
            <a:ext cx="1672467" cy="22907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zhtta</a:t>
            </a:r>
            <a:endParaRPr lang="en-US" dirty="0"/>
          </a:p>
        </p:txBody>
      </p:sp>
      <p:cxnSp>
        <p:nvCxnSpPr>
          <p:cNvPr id="8" name="Straight Arrow Connector 7"/>
          <p:cNvCxnSpPr/>
          <p:nvPr/>
        </p:nvCxnSpPr>
        <p:spPr>
          <a:xfrm>
            <a:off x="3608211" y="2495764"/>
            <a:ext cx="2118965" cy="39690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608211" y="2892671"/>
            <a:ext cx="2118965" cy="35085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608211" y="3425662"/>
            <a:ext cx="2118965" cy="21338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608211" y="3901951"/>
            <a:ext cx="2118965" cy="10287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608211" y="4429391"/>
            <a:ext cx="2118965" cy="13029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608211" y="4762423"/>
            <a:ext cx="2118965" cy="30757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4" name="Can 13"/>
          <p:cNvSpPr/>
          <p:nvPr/>
        </p:nvSpPr>
        <p:spPr>
          <a:xfrm>
            <a:off x="7817556" y="4208137"/>
            <a:ext cx="1176690" cy="794070"/>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Disk (files)</a:t>
            </a:r>
            <a:endParaRPr lang="en-US" dirty="0"/>
          </a:p>
        </p:txBody>
      </p:sp>
      <p:cxnSp>
        <p:nvCxnSpPr>
          <p:cNvPr id="18" name="Straight Arrow Connector 17"/>
          <p:cNvCxnSpPr>
            <a:stCxn id="7" idx="3"/>
            <a:endCxn id="7" idx="3"/>
          </p:cNvCxnSpPr>
          <p:nvPr/>
        </p:nvCxnSpPr>
        <p:spPr>
          <a:xfrm>
            <a:off x="7399643" y="3816780"/>
            <a:ext cx="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3" idx="3"/>
            <a:endCxn id="14" idx="2"/>
          </p:cNvCxnSpPr>
          <p:nvPr/>
        </p:nvCxnSpPr>
        <p:spPr>
          <a:xfrm>
            <a:off x="7399643" y="4457216"/>
            <a:ext cx="417913" cy="147956"/>
          </a:xfrm>
          <a:prstGeom prst="straightConnector1">
            <a:avLst/>
          </a:prstGeom>
          <a:ln>
            <a:solidFill>
              <a:srgbClr val="F7964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6454246" y="4062042"/>
            <a:ext cx="945397" cy="79034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Cache</a:t>
            </a:r>
            <a:endParaRPr lang="en-US" dirty="0"/>
          </a:p>
        </p:txBody>
      </p:sp>
      <p:sp>
        <p:nvSpPr>
          <p:cNvPr id="15" name="Rectangle 14"/>
          <p:cNvSpPr/>
          <p:nvPr/>
        </p:nvSpPr>
        <p:spPr>
          <a:xfrm>
            <a:off x="1573388" y="2089755"/>
            <a:ext cx="2034823" cy="33866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t>ISP Router</a:t>
            </a:r>
            <a:endParaRPr lang="en-US" sz="4800" dirty="0"/>
          </a:p>
        </p:txBody>
      </p:sp>
      <p:cxnSp>
        <p:nvCxnSpPr>
          <p:cNvPr id="19" name="Straight Arrow Connector 18"/>
          <p:cNvCxnSpPr/>
          <p:nvPr/>
        </p:nvCxnSpPr>
        <p:spPr>
          <a:xfrm>
            <a:off x="-545577" y="2274510"/>
            <a:ext cx="2118965" cy="39690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45577" y="2671417"/>
            <a:ext cx="2118965" cy="35085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545577" y="3204408"/>
            <a:ext cx="2118965" cy="21338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45577" y="3680697"/>
            <a:ext cx="2118965" cy="10287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545577" y="4208137"/>
            <a:ext cx="2118965" cy="13029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545577" y="4541169"/>
            <a:ext cx="2118965" cy="30757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9628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28</a:t>
            </a:fld>
            <a:endParaRPr lang="en-US"/>
          </a:p>
        </p:txBody>
      </p:sp>
      <p:pic>
        <p:nvPicPr>
          <p:cNvPr id="5" name="Picture 4">
            <a:hlinkClick r:id="rId2"/>
          </p:cNvPr>
          <p:cNvPicPr>
            <a:picLocks noChangeAspect="1"/>
          </p:cNvPicPr>
          <p:nvPr/>
        </p:nvPicPr>
        <p:blipFill>
          <a:blip r:embed="rId3"/>
          <a:stretch>
            <a:fillRect/>
          </a:stretch>
        </p:blipFill>
        <p:spPr>
          <a:xfrm>
            <a:off x="457200" y="211667"/>
            <a:ext cx="6400800" cy="5797420"/>
          </a:xfrm>
          <a:prstGeom prst="rect">
            <a:avLst/>
          </a:prstGeom>
        </p:spPr>
      </p:pic>
      <p:sp>
        <p:nvSpPr>
          <p:cNvPr id="6" name="TextBox 5"/>
          <p:cNvSpPr txBox="1"/>
          <p:nvPr/>
        </p:nvSpPr>
        <p:spPr>
          <a:xfrm>
            <a:off x="6934200" y="4876800"/>
            <a:ext cx="1984613" cy="1384995"/>
          </a:xfrm>
          <a:prstGeom prst="rect">
            <a:avLst/>
          </a:prstGeom>
          <a:noFill/>
        </p:spPr>
        <p:txBody>
          <a:bodyPr wrap="none" rtlCol="0">
            <a:spAutoFit/>
          </a:bodyPr>
          <a:lstStyle/>
          <a:p>
            <a:r>
              <a:rPr lang="en-US" sz="2800" b="1" dirty="0" smtClean="0"/>
              <a:t>Your server</a:t>
            </a:r>
          </a:p>
          <a:p>
            <a:r>
              <a:rPr lang="en-US" sz="2800" b="1" dirty="0" smtClean="0"/>
              <a:t>250 </a:t>
            </a:r>
            <a:r>
              <a:rPr lang="en-US" sz="2800" b="1" dirty="0" err="1" smtClean="0"/>
              <a:t>Mbits</a:t>
            </a:r>
            <a:r>
              <a:rPr lang="en-US" sz="2800" b="1" dirty="0" smtClean="0"/>
              <a:t>/s</a:t>
            </a:r>
          </a:p>
          <a:p>
            <a:r>
              <a:rPr lang="en-US" sz="2800" b="1" dirty="0" smtClean="0"/>
              <a:t>$20/month</a:t>
            </a:r>
            <a:endParaRPr lang="en-US" sz="2800" b="1" dirty="0"/>
          </a:p>
        </p:txBody>
      </p:sp>
      <p:cxnSp>
        <p:nvCxnSpPr>
          <p:cNvPr id="8" name="Straight Arrow Connector 7"/>
          <p:cNvCxnSpPr>
            <a:stCxn id="6" idx="1"/>
          </p:cNvCxnSpPr>
          <p:nvPr/>
        </p:nvCxnSpPr>
        <p:spPr>
          <a:xfrm flipH="1">
            <a:off x="6448778" y="5569298"/>
            <a:ext cx="485422" cy="1033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486400" y="1600200"/>
            <a:ext cx="3555931" cy="830997"/>
          </a:xfrm>
          <a:prstGeom prst="rect">
            <a:avLst/>
          </a:prstGeom>
          <a:noFill/>
        </p:spPr>
        <p:txBody>
          <a:bodyPr wrap="none" rtlCol="0">
            <a:spAutoFit/>
          </a:bodyPr>
          <a:lstStyle/>
          <a:p>
            <a:r>
              <a:rPr lang="en-US" sz="2400" dirty="0" smtClean="0"/>
              <a:t>Cisco Nexus 7000 (~$100K)</a:t>
            </a:r>
          </a:p>
          <a:p>
            <a:r>
              <a:rPr lang="en-US" sz="2400" dirty="0" smtClean="0"/>
              <a:t> 48 Gb/s per slot x 10</a:t>
            </a:r>
            <a:endParaRPr lang="en-US" sz="2400" dirty="0"/>
          </a:p>
        </p:txBody>
      </p:sp>
      <p:sp>
        <p:nvSpPr>
          <p:cNvPr id="12" name="TextBox 11"/>
          <p:cNvSpPr txBox="1"/>
          <p:nvPr/>
        </p:nvSpPr>
        <p:spPr>
          <a:xfrm>
            <a:off x="5943600" y="3200400"/>
            <a:ext cx="2957060" cy="461665"/>
          </a:xfrm>
          <a:prstGeom prst="rect">
            <a:avLst/>
          </a:prstGeom>
          <a:noFill/>
        </p:spPr>
        <p:txBody>
          <a:bodyPr wrap="none" rtlCol="0">
            <a:spAutoFit/>
          </a:bodyPr>
          <a:lstStyle/>
          <a:p>
            <a:r>
              <a:rPr lang="en-US" sz="2400" dirty="0" smtClean="0"/>
              <a:t>10 Gb/s x 4 per switch</a:t>
            </a:r>
            <a:endParaRPr lang="en-US" sz="2400" dirty="0"/>
          </a:p>
        </p:txBody>
      </p:sp>
    </p:spTree>
    <p:extLst>
      <p:ext uri="{BB962C8B-B14F-4D97-AF65-F5344CB8AC3E}">
        <p14:creationId xmlns:p14="http://schemas.microsoft.com/office/powerpoint/2010/main" val="4163855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Server Overload!</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a:t>
            </a:fld>
            <a:endParaRPr lang="en-US"/>
          </a:p>
        </p:txBody>
      </p:sp>
      <p:sp>
        <p:nvSpPr>
          <p:cNvPr id="7" name="Rectangle 6"/>
          <p:cNvSpPr/>
          <p:nvPr/>
        </p:nvSpPr>
        <p:spPr>
          <a:xfrm>
            <a:off x="4477609" y="2082436"/>
            <a:ext cx="2199890" cy="272165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healthcare.gov</a:t>
            </a:r>
            <a:endParaRPr lang="en-US" dirty="0"/>
          </a:p>
        </p:txBody>
      </p:sp>
      <p:cxnSp>
        <p:nvCxnSpPr>
          <p:cNvPr id="11" name="Straight Arrow Connector 10"/>
          <p:cNvCxnSpPr/>
          <p:nvPr/>
        </p:nvCxnSpPr>
        <p:spPr>
          <a:xfrm>
            <a:off x="2369984" y="2082436"/>
            <a:ext cx="2118965" cy="396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2369984" y="2479343"/>
            <a:ext cx="2118965" cy="3508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369984" y="3012334"/>
            <a:ext cx="2118965" cy="213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369984" y="3488623"/>
            <a:ext cx="2118965" cy="102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369984" y="4016063"/>
            <a:ext cx="2118965" cy="1302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2369984" y="4349095"/>
            <a:ext cx="2118965" cy="3075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900293" y="5157718"/>
            <a:ext cx="7786507" cy="461665"/>
          </a:xfrm>
          <a:prstGeom prst="rect">
            <a:avLst/>
          </a:prstGeom>
          <a:noFill/>
        </p:spPr>
        <p:txBody>
          <a:bodyPr wrap="none" rtlCol="0">
            <a:spAutoFit/>
          </a:bodyPr>
          <a:lstStyle/>
          <a:p>
            <a:r>
              <a:rPr lang="en-US" sz="2400" dirty="0" smtClean="0"/>
              <a:t>Rate of incoming requests &gt; Rate server can process requests</a:t>
            </a:r>
            <a:endParaRPr lang="en-US" sz="2400" dirty="0"/>
          </a:p>
        </p:txBody>
      </p:sp>
    </p:spTree>
    <p:extLst>
      <p:ext uri="{BB962C8B-B14F-4D97-AF65-F5344CB8AC3E}">
        <p14:creationId xmlns:p14="http://schemas.microsoft.com/office/powerpoint/2010/main" val="388087995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2"/>
          <p:cNvSpPr>
            <a:spLocks noGrp="1" noChangeArrowheads="1"/>
          </p:cNvSpPr>
          <p:nvPr>
            <p:ph type="title"/>
          </p:nvPr>
        </p:nvSpPr>
        <p:spPr>
          <a:xfrm>
            <a:off x="478631" y="2532063"/>
            <a:ext cx="8229600" cy="1143000"/>
          </a:xfrm>
        </p:spPr>
        <p:txBody>
          <a:bodyPr/>
          <a:lstStyle/>
          <a:p>
            <a:r>
              <a:rPr lang="en-US" dirty="0" smtClean="0"/>
              <a:t>Crash Course in Networking</a:t>
            </a:r>
            <a:endParaRPr lang="en-US" dirty="0"/>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29</a:t>
            </a:fld>
            <a:endParaRPr lang="en-US"/>
          </a:p>
        </p:txBody>
      </p:sp>
    </p:spTree>
    <p:extLst>
      <p:ext uri="{BB962C8B-B14F-4D97-AF65-F5344CB8AC3E}">
        <p14:creationId xmlns:p14="http://schemas.microsoft.com/office/powerpoint/2010/main" val="10423379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970" name="Rectangle 2"/>
          <p:cNvSpPr>
            <a:spLocks noGrp="1" noChangeArrowheads="1"/>
          </p:cNvSpPr>
          <p:nvPr>
            <p:ph type="title"/>
          </p:nvPr>
        </p:nvSpPr>
        <p:spPr>
          <a:xfrm>
            <a:off x="457200" y="161238"/>
            <a:ext cx="8229600" cy="1143000"/>
          </a:xfrm>
        </p:spPr>
        <p:txBody>
          <a:bodyPr/>
          <a:lstStyle/>
          <a:p>
            <a:r>
              <a:rPr lang="en-US" dirty="0" err="1"/>
              <a:t>Chappe’s</a:t>
            </a:r>
            <a:r>
              <a:rPr lang="en-US" dirty="0"/>
              <a:t> Semaphore Network</a:t>
            </a:r>
          </a:p>
        </p:txBody>
      </p:sp>
      <p:pic>
        <p:nvPicPr>
          <p:cNvPr id="1491972" name="Picture 4" descr="pic"/>
          <p:cNvPicPr>
            <a:picLocks noGrp="1" noChangeAspect="1" noChangeArrowheads="1"/>
          </p:cNvPicPr>
          <p:nvPr>
            <p:ph sz="quarter" idx="2"/>
          </p:nvPr>
        </p:nvPicPr>
        <p:blipFill>
          <a:blip r:embed="rId2" cstate="print">
            <a:duotone>
              <a:schemeClr val="accent5">
                <a:shade val="45000"/>
                <a:satMod val="135000"/>
              </a:schemeClr>
              <a:prstClr val="white"/>
            </a:duotone>
          </a:blip>
          <a:srcRect/>
          <a:stretch>
            <a:fillRect/>
          </a:stretch>
        </p:blipFill>
        <p:spPr>
          <a:xfrm>
            <a:off x="4100554" y="1133456"/>
            <a:ext cx="4891046" cy="3013563"/>
          </a:xfrm>
          <a:prstGeom prst="rect">
            <a:avLst/>
          </a:prstGeom>
          <a:ln>
            <a:noFill/>
          </a:ln>
          <a:effectLst>
            <a:outerShdw blurRad="292100" dist="139700" dir="2700000" algn="tl" rotWithShape="0">
              <a:srgbClr val="333333">
                <a:alpha val="65000"/>
              </a:srgbClr>
            </a:outerShdw>
          </a:effectLst>
        </p:spPr>
      </p:pic>
      <p:sp>
        <p:nvSpPr>
          <p:cNvPr id="1491973" name="Rectangle 5"/>
          <p:cNvSpPr>
            <a:spLocks noChangeArrowheads="1"/>
          </p:cNvSpPr>
          <p:nvPr/>
        </p:nvSpPr>
        <p:spPr bwMode="auto">
          <a:xfrm>
            <a:off x="3987056" y="4533510"/>
            <a:ext cx="1728121" cy="1938992"/>
          </a:xfrm>
          <a:prstGeom prst="rect">
            <a:avLst/>
          </a:prstGeom>
          <a:noFill/>
          <a:ln w="31750" algn="ctr">
            <a:noFill/>
            <a:miter lim="800000"/>
            <a:headEnd/>
            <a:tailEnd/>
          </a:ln>
          <a:effectLst/>
        </p:spPr>
        <p:txBody>
          <a:bodyPr wrap="square" anchor="ctr">
            <a:spAutoFit/>
          </a:bodyPr>
          <a:lstStyle/>
          <a:p>
            <a:pPr algn="r"/>
            <a:r>
              <a:rPr lang="en-US" sz="2000" i="1" dirty="0"/>
              <a:t>Mobile Semaphore Telegraph</a:t>
            </a:r>
            <a:r>
              <a:rPr lang="en-US" sz="2000" dirty="0"/>
              <a:t> </a:t>
            </a:r>
            <a:br>
              <a:rPr lang="en-US" sz="2000" dirty="0"/>
            </a:br>
            <a:r>
              <a:rPr lang="en-US" sz="2000" dirty="0"/>
              <a:t>Used in the Crimean War 1853-1856 </a:t>
            </a:r>
          </a:p>
        </p:txBody>
      </p:sp>
      <p:pic>
        <p:nvPicPr>
          <p:cNvPr id="1491974" name="Picture 6" descr="pic"/>
          <p:cNvPicPr>
            <a:picLocks noGrp="1" noChangeAspect="1" noChangeArrowheads="1"/>
          </p:cNvPicPr>
          <p:nvPr>
            <p:ph sz="quarter" idx="3"/>
          </p:nvPr>
        </p:nvPicPr>
        <p:blipFill>
          <a:blip r:embed="rId3" cstate="print"/>
          <a:srcRect/>
          <a:stretch>
            <a:fillRect/>
          </a:stretch>
        </p:blipFill>
        <p:spPr>
          <a:xfrm>
            <a:off x="173709" y="1133456"/>
            <a:ext cx="3591051" cy="4977856"/>
          </a:xfrm>
          <a:prstGeom prst="rect">
            <a:avLst/>
          </a:prstGeom>
          <a:ln>
            <a:noFill/>
          </a:ln>
          <a:effectLst>
            <a:outerShdw blurRad="292100" dist="139700" dir="2700000" algn="tl" rotWithShape="0">
              <a:srgbClr val="333333">
                <a:alpha val="65000"/>
              </a:srgbClr>
            </a:outerShdw>
          </a:effectLst>
        </p:spPr>
      </p:pic>
      <p:sp>
        <p:nvSpPr>
          <p:cNvPr id="1491975" name="Rectangle 7"/>
          <p:cNvSpPr>
            <a:spLocks noChangeArrowheads="1"/>
          </p:cNvSpPr>
          <p:nvPr/>
        </p:nvSpPr>
        <p:spPr bwMode="auto">
          <a:xfrm>
            <a:off x="326173" y="6221383"/>
            <a:ext cx="3236784" cy="400110"/>
          </a:xfrm>
          <a:prstGeom prst="rect">
            <a:avLst/>
          </a:prstGeom>
          <a:noFill/>
          <a:ln w="31750" algn="ctr">
            <a:noFill/>
            <a:miter lim="800000"/>
            <a:headEnd/>
            <a:tailEnd/>
          </a:ln>
          <a:effectLst/>
        </p:spPr>
        <p:txBody>
          <a:bodyPr wrap="none" anchor="ctr">
            <a:spAutoFit/>
          </a:bodyPr>
          <a:lstStyle/>
          <a:p>
            <a:pPr algn="ctr"/>
            <a:r>
              <a:rPr lang="en-US" sz="2000" dirty="0"/>
              <a:t>First Line (Paris to Lille), 1794</a:t>
            </a:r>
          </a:p>
        </p:txBody>
      </p:sp>
      <p:pic>
        <p:nvPicPr>
          <p:cNvPr id="1491971" name="Picture 3" descr="pic"/>
          <p:cNvPicPr>
            <a:picLocks noGrp="1" noChangeAspect="1" noChangeArrowheads="1"/>
          </p:cNvPicPr>
          <p:nvPr>
            <p:ph sz="half" idx="1"/>
          </p:nvPr>
        </p:nvPicPr>
        <p:blipFill>
          <a:blip r:embed="rId4" cstate="print"/>
          <a:srcRect/>
          <a:stretch>
            <a:fillRect/>
          </a:stretch>
        </p:blipFill>
        <p:spPr>
          <a:xfrm>
            <a:off x="5715177" y="4262940"/>
            <a:ext cx="3276423" cy="25045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9661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91972"/>
                                        </p:tgtEl>
                                        <p:attrNameLst>
                                          <p:attrName>style.visibility</p:attrName>
                                        </p:attrNameLst>
                                      </p:cBhvr>
                                      <p:to>
                                        <p:strVal val="visible"/>
                                      </p:to>
                                    </p:set>
                                    <p:animEffect transition="in" filter="box(in)">
                                      <p:cBhvr>
                                        <p:cTn id="7" dur="500"/>
                                        <p:tgtEl>
                                          <p:spTgt spid="149197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491971"/>
                                        </p:tgtEl>
                                        <p:attrNameLst>
                                          <p:attrName>style.visibility</p:attrName>
                                        </p:attrNameLst>
                                      </p:cBhvr>
                                      <p:to>
                                        <p:strVal val="visible"/>
                                      </p:to>
                                    </p:set>
                                    <p:animEffect transition="in" filter="diamond(in)">
                                      <p:cBhvr>
                                        <p:cTn id="12" dur="2000"/>
                                        <p:tgtEl>
                                          <p:spTgt spid="1491971"/>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491973"/>
                                        </p:tgtEl>
                                        <p:attrNameLst>
                                          <p:attrName>style.visibility</p:attrName>
                                        </p:attrNameLst>
                                      </p:cBhvr>
                                      <p:to>
                                        <p:strVal val="visible"/>
                                      </p:to>
                                    </p:set>
                                    <p:animEffect transition="in" filter="diamond(in)">
                                      <p:cBhvr>
                                        <p:cTn id="15" dur="2000"/>
                                        <p:tgtEl>
                                          <p:spTgt spid="1491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197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lstStyle/>
          <a:p>
            <a:r>
              <a:rPr lang="en-US"/>
              <a:t>Measuring Networks</a:t>
            </a:r>
          </a:p>
        </p:txBody>
      </p:sp>
      <p:sp>
        <p:nvSpPr>
          <p:cNvPr id="1492995" name="Rectangle 3"/>
          <p:cNvSpPr>
            <a:spLocks noGrp="1" noChangeArrowheads="1"/>
          </p:cNvSpPr>
          <p:nvPr>
            <p:ph type="body" idx="1"/>
          </p:nvPr>
        </p:nvSpPr>
        <p:spPr>
          <a:xfrm>
            <a:off x="304800" y="1371600"/>
            <a:ext cx="8839200" cy="4876800"/>
          </a:xfrm>
        </p:spPr>
        <p:txBody>
          <a:bodyPr/>
          <a:lstStyle/>
          <a:p>
            <a:pPr>
              <a:buNone/>
            </a:pPr>
            <a:r>
              <a:rPr lang="en-US" b="1" dirty="0"/>
              <a:t>Latency</a:t>
            </a:r>
            <a:endParaRPr lang="en-US" dirty="0"/>
          </a:p>
          <a:p>
            <a:pPr>
              <a:buFontTx/>
              <a:buNone/>
            </a:pPr>
            <a:r>
              <a:rPr lang="en-US" dirty="0"/>
              <a:t>	Time from sending a bit until it arrives </a:t>
            </a:r>
          </a:p>
          <a:p>
            <a:pPr>
              <a:buFontTx/>
              <a:buNone/>
            </a:pPr>
            <a:r>
              <a:rPr lang="en-US" dirty="0"/>
              <a:t>	</a:t>
            </a:r>
            <a:r>
              <a:rPr lang="en-US" i="1" dirty="0"/>
              <a:t>seconds</a:t>
            </a:r>
            <a:r>
              <a:rPr lang="en-US" dirty="0"/>
              <a:t> (or </a:t>
            </a:r>
            <a:r>
              <a:rPr lang="en-US" i="1" dirty="0"/>
              <a:t>seconds per geographic distance</a:t>
            </a:r>
            <a:r>
              <a:rPr lang="en-US" dirty="0"/>
              <a:t>)</a:t>
            </a:r>
          </a:p>
          <a:p>
            <a:endParaRPr lang="en-US" b="1" dirty="0"/>
          </a:p>
          <a:p>
            <a:pPr>
              <a:buNone/>
            </a:pPr>
            <a:r>
              <a:rPr lang="en-US" b="1" dirty="0" smtClean="0"/>
              <a:t>Bandwidth</a:t>
            </a:r>
            <a:r>
              <a:rPr lang="en-US" dirty="0" smtClean="0"/>
              <a:t> </a:t>
            </a:r>
            <a:endParaRPr lang="en-US" dirty="0"/>
          </a:p>
          <a:p>
            <a:pPr>
              <a:buFontTx/>
              <a:buNone/>
            </a:pPr>
            <a:r>
              <a:rPr lang="en-US" dirty="0" smtClean="0"/>
              <a:t>	Rate at which can </a:t>
            </a:r>
            <a:r>
              <a:rPr lang="en-US" dirty="0"/>
              <a:t>you </a:t>
            </a:r>
            <a:r>
              <a:rPr lang="en-US" dirty="0" smtClean="0"/>
              <a:t>transmit</a:t>
            </a:r>
            <a:endParaRPr lang="en-US" dirty="0"/>
          </a:p>
          <a:p>
            <a:pPr>
              <a:buFontTx/>
              <a:buNone/>
            </a:pPr>
            <a:r>
              <a:rPr lang="en-US" dirty="0"/>
              <a:t>	</a:t>
            </a:r>
            <a:r>
              <a:rPr lang="en-US" i="1" dirty="0"/>
              <a:t>bits per second</a:t>
            </a:r>
            <a:endParaRPr lang="en-US" dirty="0"/>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31</a:t>
            </a:fld>
            <a:endParaRPr lang="en-US"/>
          </a:p>
        </p:txBody>
      </p:sp>
    </p:spTree>
    <p:extLst>
      <p:ext uri="{BB962C8B-B14F-4D97-AF65-F5344CB8AC3E}">
        <p14:creationId xmlns:p14="http://schemas.microsoft.com/office/powerpoint/2010/main" val="222334708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p:txBody>
          <a:bodyPr/>
          <a:lstStyle/>
          <a:p>
            <a:r>
              <a:rPr lang="en-US"/>
              <a:t>Latency and Bandwidth</a:t>
            </a:r>
          </a:p>
        </p:txBody>
      </p:sp>
      <p:sp>
        <p:nvSpPr>
          <p:cNvPr id="1494019" name="Rectangle 3"/>
          <p:cNvSpPr>
            <a:spLocks noGrp="1" noChangeArrowheads="1"/>
          </p:cNvSpPr>
          <p:nvPr>
            <p:ph idx="1"/>
          </p:nvPr>
        </p:nvSpPr>
        <p:spPr/>
        <p:txBody>
          <a:bodyPr>
            <a:normAutofit fontScale="92500" lnSpcReduction="10000"/>
          </a:bodyPr>
          <a:lstStyle/>
          <a:p>
            <a:pPr marL="0" indent="0">
              <a:lnSpc>
                <a:spcPct val="90000"/>
              </a:lnSpc>
              <a:buNone/>
            </a:pPr>
            <a:r>
              <a:rPr lang="en-US" dirty="0"/>
              <a:t>Napoleon’s Network: Paris to Toulon, 475 </a:t>
            </a:r>
            <a:r>
              <a:rPr lang="en-US" dirty="0" smtClean="0"/>
              <a:t>miles</a:t>
            </a:r>
            <a:endParaRPr lang="en-US" dirty="0"/>
          </a:p>
          <a:p>
            <a:pPr marL="0" indent="0">
              <a:lnSpc>
                <a:spcPct val="90000"/>
              </a:lnSpc>
              <a:buNone/>
            </a:pPr>
            <a:r>
              <a:rPr lang="en-US" b="1" dirty="0"/>
              <a:t>Latency:</a:t>
            </a:r>
            <a:r>
              <a:rPr lang="en-US" dirty="0"/>
              <a:t> 13 minutes (1.6s per mile)</a:t>
            </a:r>
          </a:p>
          <a:p>
            <a:pPr lvl="1">
              <a:lnSpc>
                <a:spcPct val="90000"/>
              </a:lnSpc>
            </a:pPr>
            <a:r>
              <a:rPr lang="en-US" dirty="0"/>
              <a:t>What is the delay at each signaling station, how many stations to reach destination</a:t>
            </a:r>
          </a:p>
          <a:p>
            <a:pPr lvl="1">
              <a:lnSpc>
                <a:spcPct val="90000"/>
              </a:lnSpc>
            </a:pPr>
            <a:r>
              <a:rPr lang="en-US" dirty="0"/>
              <a:t>At this rate, it would take ~1 hour to get a bit from </a:t>
            </a:r>
            <a:r>
              <a:rPr lang="en-US" dirty="0" smtClean="0"/>
              <a:t>here to California</a:t>
            </a:r>
            <a:endParaRPr lang="en-US" dirty="0"/>
          </a:p>
          <a:p>
            <a:pPr marL="0" indent="0">
              <a:lnSpc>
                <a:spcPct val="90000"/>
              </a:lnSpc>
              <a:buNone/>
            </a:pPr>
            <a:r>
              <a:rPr lang="en-US" b="1" dirty="0"/>
              <a:t>Bandwidth:</a:t>
            </a:r>
            <a:r>
              <a:rPr lang="en-US" dirty="0"/>
              <a:t> 2 symbols per minute (98 possible symbols, so that is ~13 bits per minute</a:t>
            </a:r>
          </a:p>
          <a:p>
            <a:pPr lvl="1">
              <a:lnSpc>
                <a:spcPct val="90000"/>
              </a:lnSpc>
            </a:pPr>
            <a:r>
              <a:rPr lang="en-US" dirty="0"/>
              <a:t>How fast can signalers make symbols</a:t>
            </a:r>
          </a:p>
          <a:p>
            <a:pPr lvl="1">
              <a:lnSpc>
                <a:spcPct val="90000"/>
              </a:lnSpc>
            </a:pPr>
            <a:r>
              <a:rPr lang="en-US" dirty="0"/>
              <a:t>At this rate, it would </a:t>
            </a:r>
            <a:r>
              <a:rPr lang="en-US" dirty="0" smtClean="0"/>
              <a:t>take </a:t>
            </a:r>
            <a:r>
              <a:rPr lang="en-US" dirty="0"/>
              <a:t>about </a:t>
            </a:r>
            <a:r>
              <a:rPr lang="en-US" b="1" dirty="0" smtClean="0"/>
              <a:t>18 </a:t>
            </a:r>
            <a:r>
              <a:rPr lang="en-US" b="1" dirty="0"/>
              <a:t>days</a:t>
            </a:r>
            <a:r>
              <a:rPr lang="en-US" dirty="0"/>
              <a:t> to </a:t>
            </a:r>
            <a:r>
              <a:rPr lang="en-US" dirty="0" smtClean="0"/>
              <a:t>get http://rust-</a:t>
            </a:r>
            <a:r>
              <a:rPr lang="en-US" dirty="0" err="1" smtClean="0"/>
              <a:t>class.org</a:t>
            </a:r>
            <a:endParaRPr lang="en-US" sz="2400" dirty="0"/>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32</a:t>
            </a:fld>
            <a:endParaRPr lang="en-US"/>
          </a:p>
        </p:txBody>
      </p:sp>
    </p:spTree>
    <p:extLst>
      <p:ext uri="{BB962C8B-B14F-4D97-AF65-F5344CB8AC3E}">
        <p14:creationId xmlns:p14="http://schemas.microsoft.com/office/powerpoint/2010/main" val="874470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94019">
                                            <p:txEl>
                                              <p:pRg st="0" end="0"/>
                                            </p:txEl>
                                          </p:spTgt>
                                        </p:tgtEl>
                                        <p:attrNameLst>
                                          <p:attrName>style.visibility</p:attrName>
                                        </p:attrNameLst>
                                      </p:cBhvr>
                                      <p:to>
                                        <p:strVal val="visible"/>
                                      </p:to>
                                    </p:set>
                                    <p:animEffect transition="in" filter="slide(fromBottom)">
                                      <p:cBhvr>
                                        <p:cTn id="7" dur="500"/>
                                        <p:tgtEl>
                                          <p:spTgt spid="14940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494019">
                                            <p:txEl>
                                              <p:pRg st="1" end="1"/>
                                            </p:txEl>
                                          </p:spTgt>
                                        </p:tgtEl>
                                        <p:attrNameLst>
                                          <p:attrName>style.visibility</p:attrName>
                                        </p:attrNameLst>
                                      </p:cBhvr>
                                      <p:to>
                                        <p:strVal val="visible"/>
                                      </p:to>
                                    </p:set>
                                    <p:animEffect transition="in" filter="slide(fromBottom)">
                                      <p:cBhvr>
                                        <p:cTn id="12" dur="500"/>
                                        <p:tgtEl>
                                          <p:spTgt spid="14940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494019">
                                            <p:txEl>
                                              <p:pRg st="2" end="2"/>
                                            </p:txEl>
                                          </p:spTgt>
                                        </p:tgtEl>
                                        <p:attrNameLst>
                                          <p:attrName>style.visibility</p:attrName>
                                        </p:attrNameLst>
                                      </p:cBhvr>
                                      <p:to>
                                        <p:strVal val="visible"/>
                                      </p:to>
                                    </p:set>
                                    <p:animEffect transition="in" filter="slide(fromBottom)">
                                      <p:cBhvr>
                                        <p:cTn id="17" dur="500"/>
                                        <p:tgtEl>
                                          <p:spTgt spid="14940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494019">
                                            <p:txEl>
                                              <p:pRg st="3" end="3"/>
                                            </p:txEl>
                                          </p:spTgt>
                                        </p:tgtEl>
                                        <p:attrNameLst>
                                          <p:attrName>style.visibility</p:attrName>
                                        </p:attrNameLst>
                                      </p:cBhvr>
                                      <p:to>
                                        <p:strVal val="visible"/>
                                      </p:to>
                                    </p:set>
                                    <p:animEffect transition="in" filter="slide(fromBottom)">
                                      <p:cBhvr>
                                        <p:cTn id="22" dur="500"/>
                                        <p:tgtEl>
                                          <p:spTgt spid="14940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494019">
                                            <p:txEl>
                                              <p:pRg st="4" end="4"/>
                                            </p:txEl>
                                          </p:spTgt>
                                        </p:tgtEl>
                                        <p:attrNameLst>
                                          <p:attrName>style.visibility</p:attrName>
                                        </p:attrNameLst>
                                      </p:cBhvr>
                                      <p:to>
                                        <p:strVal val="visible"/>
                                      </p:to>
                                    </p:set>
                                    <p:animEffect transition="in" filter="slide(fromBottom)">
                                      <p:cBhvr>
                                        <p:cTn id="27" dur="500"/>
                                        <p:tgtEl>
                                          <p:spTgt spid="14940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494019">
                                            <p:txEl>
                                              <p:pRg st="5" end="5"/>
                                            </p:txEl>
                                          </p:spTgt>
                                        </p:tgtEl>
                                        <p:attrNameLst>
                                          <p:attrName>style.visibility</p:attrName>
                                        </p:attrNameLst>
                                      </p:cBhvr>
                                      <p:to>
                                        <p:strVal val="visible"/>
                                      </p:to>
                                    </p:set>
                                    <p:animEffect transition="in" filter="slide(fromBottom)">
                                      <p:cBhvr>
                                        <p:cTn id="32" dur="500"/>
                                        <p:tgtEl>
                                          <p:spTgt spid="14940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494019">
                                            <p:txEl>
                                              <p:pRg st="6" end="6"/>
                                            </p:txEl>
                                          </p:spTgt>
                                        </p:tgtEl>
                                        <p:attrNameLst>
                                          <p:attrName>style.visibility</p:attrName>
                                        </p:attrNameLst>
                                      </p:cBhvr>
                                      <p:to>
                                        <p:strVal val="visible"/>
                                      </p:to>
                                    </p:set>
                                    <p:animEffect transition="in" filter="slide(fromBottom)">
                                      <p:cBhvr>
                                        <p:cTn id="37" dur="500"/>
                                        <p:tgtEl>
                                          <p:spTgt spid="14940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4019" grpId="0" build="p" bldLvl="3"/>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lstStyle/>
          <a:p>
            <a:r>
              <a:rPr lang="en-US"/>
              <a:t>Improving Latency</a:t>
            </a:r>
          </a:p>
        </p:txBody>
      </p:sp>
      <p:sp>
        <p:nvSpPr>
          <p:cNvPr id="1495043" name="Rectangle 3"/>
          <p:cNvSpPr>
            <a:spLocks noGrp="1" noChangeArrowheads="1"/>
          </p:cNvSpPr>
          <p:nvPr>
            <p:ph idx="1"/>
          </p:nvPr>
        </p:nvSpPr>
        <p:spPr/>
        <p:txBody>
          <a:bodyPr>
            <a:normAutofit fontScale="92500" lnSpcReduction="10000"/>
          </a:bodyPr>
          <a:lstStyle/>
          <a:p>
            <a:r>
              <a:rPr lang="en-US" b="1" dirty="0"/>
              <a:t>Less transfer points</a:t>
            </a:r>
          </a:p>
          <a:p>
            <a:pPr lvl="1"/>
            <a:r>
              <a:rPr lang="en-US" dirty="0"/>
              <a:t>Longer distances between transfer points</a:t>
            </a:r>
          </a:p>
          <a:p>
            <a:pPr lvl="1"/>
            <a:r>
              <a:rPr lang="en-US" dirty="0"/>
              <a:t>Semaphores: how far can you see clearly </a:t>
            </a:r>
          </a:p>
          <a:p>
            <a:pPr lvl="2"/>
            <a:r>
              <a:rPr lang="en-US" dirty="0"/>
              <a:t>Curvature of Earth is hard to overcome</a:t>
            </a:r>
          </a:p>
          <a:p>
            <a:pPr lvl="1"/>
            <a:r>
              <a:rPr lang="en-US" dirty="0"/>
              <a:t>Use wires (electrical telegraphs, 1837)</a:t>
            </a:r>
          </a:p>
          <a:p>
            <a:r>
              <a:rPr lang="en-US" b="1" dirty="0"/>
              <a:t>Faster transfers</a:t>
            </a:r>
          </a:p>
          <a:p>
            <a:pPr lvl="1"/>
            <a:r>
              <a:rPr lang="en-US" dirty="0"/>
              <a:t>Replace humans with machines</a:t>
            </a:r>
          </a:p>
          <a:p>
            <a:r>
              <a:rPr lang="en-US" b="1" dirty="0"/>
              <a:t>Faster travel between transfers</a:t>
            </a:r>
          </a:p>
          <a:p>
            <a:pPr lvl="1"/>
            <a:r>
              <a:rPr lang="en-US" dirty="0"/>
              <a:t>Hard to beat speed of light (semaphore network)</a:t>
            </a:r>
          </a:p>
          <a:p>
            <a:pPr lvl="1"/>
            <a:r>
              <a:rPr lang="en-US" dirty="0"/>
              <a:t>Electrons in copper: about 1/3</a:t>
            </a:r>
            <a:r>
              <a:rPr lang="en-US" baseline="30000" dirty="0"/>
              <a:t>rd</a:t>
            </a:r>
            <a:r>
              <a:rPr lang="en-US" dirty="0"/>
              <a:t> speed of light</a:t>
            </a:r>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33</a:t>
            </a:fld>
            <a:endParaRPr lang="en-US"/>
          </a:p>
        </p:txBody>
      </p:sp>
    </p:spTree>
    <p:extLst>
      <p:ext uri="{BB962C8B-B14F-4D97-AF65-F5344CB8AC3E}">
        <p14:creationId xmlns:p14="http://schemas.microsoft.com/office/powerpoint/2010/main" val="909141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checkerboard(across)">
                                      <p:cBhvr>
                                        <p:cTn id="7" dur="500"/>
                                        <p:tgtEl>
                                          <p:spTgt spid="1495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checkerboard(across)">
                                      <p:cBhvr>
                                        <p:cTn id="12" dur="500"/>
                                        <p:tgtEl>
                                          <p:spTgt spid="14950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95043">
                                            <p:txEl>
                                              <p:pRg st="2" end="2"/>
                                            </p:txEl>
                                          </p:spTgt>
                                        </p:tgtEl>
                                        <p:attrNameLst>
                                          <p:attrName>style.visibility</p:attrName>
                                        </p:attrNameLst>
                                      </p:cBhvr>
                                      <p:to>
                                        <p:strVal val="visible"/>
                                      </p:to>
                                    </p:set>
                                    <p:animEffect transition="in" filter="checkerboard(across)">
                                      <p:cBhvr>
                                        <p:cTn id="17" dur="500"/>
                                        <p:tgtEl>
                                          <p:spTgt spid="14950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95043">
                                            <p:txEl>
                                              <p:pRg st="3" end="3"/>
                                            </p:txEl>
                                          </p:spTgt>
                                        </p:tgtEl>
                                        <p:attrNameLst>
                                          <p:attrName>style.visibility</p:attrName>
                                        </p:attrNameLst>
                                      </p:cBhvr>
                                      <p:to>
                                        <p:strVal val="visible"/>
                                      </p:to>
                                    </p:set>
                                    <p:animEffect transition="in" filter="checkerboard(across)">
                                      <p:cBhvr>
                                        <p:cTn id="22" dur="500"/>
                                        <p:tgtEl>
                                          <p:spTgt spid="14950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495043">
                                            <p:txEl>
                                              <p:pRg st="4" end="4"/>
                                            </p:txEl>
                                          </p:spTgt>
                                        </p:tgtEl>
                                        <p:attrNameLst>
                                          <p:attrName>style.visibility</p:attrName>
                                        </p:attrNameLst>
                                      </p:cBhvr>
                                      <p:to>
                                        <p:strVal val="visible"/>
                                      </p:to>
                                    </p:set>
                                    <p:animEffect transition="in" filter="checkerboard(across)">
                                      <p:cBhvr>
                                        <p:cTn id="27" dur="500"/>
                                        <p:tgtEl>
                                          <p:spTgt spid="14950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495043">
                                            <p:txEl>
                                              <p:pRg st="5" end="5"/>
                                            </p:txEl>
                                          </p:spTgt>
                                        </p:tgtEl>
                                        <p:attrNameLst>
                                          <p:attrName>style.visibility</p:attrName>
                                        </p:attrNameLst>
                                      </p:cBhvr>
                                      <p:to>
                                        <p:strVal val="visible"/>
                                      </p:to>
                                    </p:set>
                                    <p:animEffect transition="in" filter="checkerboard(across)">
                                      <p:cBhvr>
                                        <p:cTn id="32" dur="500"/>
                                        <p:tgtEl>
                                          <p:spTgt spid="149504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495043">
                                            <p:txEl>
                                              <p:pRg st="6" end="6"/>
                                            </p:txEl>
                                          </p:spTgt>
                                        </p:tgtEl>
                                        <p:attrNameLst>
                                          <p:attrName>style.visibility</p:attrName>
                                        </p:attrNameLst>
                                      </p:cBhvr>
                                      <p:to>
                                        <p:strVal val="visible"/>
                                      </p:to>
                                    </p:set>
                                    <p:animEffect transition="in" filter="checkerboard(across)">
                                      <p:cBhvr>
                                        <p:cTn id="37" dur="500"/>
                                        <p:tgtEl>
                                          <p:spTgt spid="149504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495043">
                                            <p:txEl>
                                              <p:pRg st="7" end="7"/>
                                            </p:txEl>
                                          </p:spTgt>
                                        </p:tgtEl>
                                        <p:attrNameLst>
                                          <p:attrName>style.visibility</p:attrName>
                                        </p:attrNameLst>
                                      </p:cBhvr>
                                      <p:to>
                                        <p:strVal val="visible"/>
                                      </p:to>
                                    </p:set>
                                    <p:animEffect transition="in" filter="checkerboard(across)">
                                      <p:cBhvr>
                                        <p:cTn id="42" dur="500"/>
                                        <p:tgtEl>
                                          <p:spTgt spid="149504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495043">
                                            <p:txEl>
                                              <p:pRg st="8" end="8"/>
                                            </p:txEl>
                                          </p:spTgt>
                                        </p:tgtEl>
                                        <p:attrNameLst>
                                          <p:attrName>style.visibility</p:attrName>
                                        </p:attrNameLst>
                                      </p:cBhvr>
                                      <p:to>
                                        <p:strVal val="visible"/>
                                      </p:to>
                                    </p:set>
                                    <p:animEffect transition="in" filter="checkerboard(across)">
                                      <p:cBhvr>
                                        <p:cTn id="47" dur="500"/>
                                        <p:tgtEl>
                                          <p:spTgt spid="149504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495043">
                                            <p:txEl>
                                              <p:pRg st="9" end="9"/>
                                            </p:txEl>
                                          </p:spTgt>
                                        </p:tgtEl>
                                        <p:attrNameLst>
                                          <p:attrName>style.visibility</p:attrName>
                                        </p:attrNameLst>
                                      </p:cBhvr>
                                      <p:to>
                                        <p:strVal val="visible"/>
                                      </p:to>
                                    </p:set>
                                    <p:animEffect transition="in" filter="checkerboard(across)">
                                      <p:cBhvr>
                                        <p:cTn id="52" dur="500"/>
                                        <p:tgtEl>
                                          <p:spTgt spid="149504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bldLvl="3"/>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35280" y="152400"/>
            <a:ext cx="8656320" cy="5410200"/>
          </a:xfrm>
          <a:prstGeom prst="rect">
            <a:avLst/>
          </a:prstGeom>
          <a:noFill/>
          <a:ln w="9525">
            <a:noFill/>
            <a:miter lim="800000"/>
            <a:headEnd/>
            <a:tailEnd/>
          </a:ln>
        </p:spPr>
      </p:pic>
      <p:sp>
        <p:nvSpPr>
          <p:cNvPr id="1496066" name="Rectangle 2"/>
          <p:cNvSpPr>
            <a:spLocks noGrp="1" noChangeArrowheads="1"/>
          </p:cNvSpPr>
          <p:nvPr>
            <p:ph type="title"/>
          </p:nvPr>
        </p:nvSpPr>
        <p:spPr>
          <a:xfrm>
            <a:off x="505326" y="4692316"/>
            <a:ext cx="8229600" cy="1576136"/>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a:t>How many </a:t>
            </a:r>
            <a:r>
              <a:rPr lang="en-US" dirty="0" smtClean="0"/>
              <a:t>network transfer </a:t>
            </a:r>
            <a:r>
              <a:rPr lang="en-US" dirty="0"/>
              <a:t>points between here and California?</a:t>
            </a:r>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34</a:t>
            </a:fld>
            <a:endParaRPr lang="en-US"/>
          </a:p>
        </p:txBody>
      </p:sp>
    </p:spTree>
    <p:extLst>
      <p:ext uri="{BB962C8B-B14F-4D97-AF65-F5344CB8AC3E}">
        <p14:creationId xmlns:p14="http://schemas.microsoft.com/office/powerpoint/2010/main" val="388424717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B80A1A-7165-45C4-A01A-4D8082766133}" type="slidenum">
              <a:rPr lang="en-US" smtClean="0"/>
              <a:pPr/>
              <a:t>35</a:t>
            </a:fld>
            <a:endParaRPr lang="en-US" dirty="0"/>
          </a:p>
        </p:txBody>
      </p:sp>
      <p:sp>
        <p:nvSpPr>
          <p:cNvPr id="4" name="TextBox 3"/>
          <p:cNvSpPr txBox="1"/>
          <p:nvPr/>
        </p:nvSpPr>
        <p:spPr>
          <a:xfrm>
            <a:off x="76200" y="152400"/>
            <a:ext cx="8915400" cy="621708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solidFill>
                  <a:srgbClr val="FFFF00"/>
                </a:solidFill>
              </a:rPr>
              <a:t>gash&gt; </a:t>
            </a:r>
            <a:r>
              <a:rPr lang="en-US" sz="2000" dirty="0" err="1" smtClean="0">
                <a:solidFill>
                  <a:srgbClr val="FFFF00"/>
                </a:solidFill>
              </a:rPr>
              <a:t>traceroute</a:t>
            </a:r>
            <a:r>
              <a:rPr lang="en-US" sz="2000" dirty="0" smtClean="0">
                <a:solidFill>
                  <a:srgbClr val="FFFF00"/>
                </a:solidFill>
              </a:rPr>
              <a:t> </a:t>
            </a:r>
            <a:r>
              <a:rPr lang="en-US" sz="2000" dirty="0">
                <a:solidFill>
                  <a:srgbClr val="FFFF00"/>
                </a:solidFill>
              </a:rPr>
              <a:t>-q 1 </a:t>
            </a:r>
            <a:r>
              <a:rPr lang="en-US" sz="2000" dirty="0" err="1">
                <a:solidFill>
                  <a:srgbClr val="FFFF00"/>
                </a:solidFill>
              </a:rPr>
              <a:t>www.berkeley.edu</a:t>
            </a:r>
            <a:endParaRPr lang="en-US" sz="2000" dirty="0">
              <a:solidFill>
                <a:srgbClr val="FFFF00"/>
              </a:solidFill>
            </a:endParaRPr>
          </a:p>
          <a:p>
            <a:r>
              <a:rPr lang="en-US" dirty="0" err="1" smtClean="0">
                <a:solidFill>
                  <a:srgbClr val="FFFF00"/>
                </a:solidFill>
              </a:rPr>
              <a:t>traceroute</a:t>
            </a:r>
            <a:r>
              <a:rPr lang="en-US" dirty="0" smtClean="0">
                <a:solidFill>
                  <a:srgbClr val="FFFF00"/>
                </a:solidFill>
              </a:rPr>
              <a:t> </a:t>
            </a:r>
            <a:r>
              <a:rPr lang="en-US" dirty="0">
                <a:solidFill>
                  <a:srgbClr val="FFFF00"/>
                </a:solidFill>
              </a:rPr>
              <a:t>to www.w3.berkeley.edu (169.229.216.200), 64 hops max, 52 byte packets</a:t>
            </a:r>
          </a:p>
          <a:p>
            <a:r>
              <a:rPr lang="en-US" sz="2000" dirty="0">
                <a:solidFill>
                  <a:srgbClr val="FFFF00"/>
                </a:solidFill>
              </a:rPr>
              <a:t> 1  </a:t>
            </a:r>
            <a:r>
              <a:rPr lang="en-US" sz="2000" dirty="0" err="1">
                <a:solidFill>
                  <a:srgbClr val="FFFF00"/>
                </a:solidFill>
              </a:rPr>
              <a:t>dd-wrt</a:t>
            </a:r>
            <a:r>
              <a:rPr lang="en-US" sz="2000" dirty="0">
                <a:solidFill>
                  <a:srgbClr val="FFFF00"/>
                </a:solidFill>
              </a:rPr>
              <a:t> (192.168.1.1)  9.779 </a:t>
            </a:r>
            <a:r>
              <a:rPr lang="en-US" sz="2000" dirty="0" err="1">
                <a:solidFill>
                  <a:srgbClr val="FFFF00"/>
                </a:solidFill>
              </a:rPr>
              <a:t>ms</a:t>
            </a:r>
            <a:endParaRPr lang="en-US" sz="2000" dirty="0">
              <a:solidFill>
                <a:srgbClr val="FFFF00"/>
              </a:solidFill>
            </a:endParaRPr>
          </a:p>
          <a:p>
            <a:r>
              <a:rPr lang="en-US" sz="2000" dirty="0">
                <a:solidFill>
                  <a:srgbClr val="FFFF00"/>
                </a:solidFill>
              </a:rPr>
              <a:t> 2  c-24-127-51-1.hsd1.va.comcast.net (24.127.51.1)  24.139 </a:t>
            </a:r>
            <a:r>
              <a:rPr lang="en-US" sz="2000" dirty="0" err="1">
                <a:solidFill>
                  <a:srgbClr val="FFFF00"/>
                </a:solidFill>
              </a:rPr>
              <a:t>ms</a:t>
            </a:r>
            <a:endParaRPr lang="en-US" sz="2000" dirty="0">
              <a:solidFill>
                <a:srgbClr val="FFFF00"/>
              </a:solidFill>
            </a:endParaRPr>
          </a:p>
          <a:p>
            <a:r>
              <a:rPr lang="en-US" sz="2000" dirty="0">
                <a:solidFill>
                  <a:srgbClr val="FFFF00"/>
                </a:solidFill>
              </a:rPr>
              <a:t> 3  te-2-3-ur01.charlville.va.richmond.comcast.net (68.85.226.149)  11.955 </a:t>
            </a:r>
            <a:r>
              <a:rPr lang="en-US" sz="2000" dirty="0" err="1">
                <a:solidFill>
                  <a:srgbClr val="FFFF00"/>
                </a:solidFill>
              </a:rPr>
              <a:t>ms</a:t>
            </a:r>
            <a:endParaRPr lang="en-US" sz="2000" dirty="0">
              <a:solidFill>
                <a:srgbClr val="FFFF00"/>
              </a:solidFill>
            </a:endParaRPr>
          </a:p>
          <a:p>
            <a:r>
              <a:rPr lang="en-US" sz="2000" dirty="0">
                <a:solidFill>
                  <a:srgbClr val="FFFF00"/>
                </a:solidFill>
              </a:rPr>
              <a:t> 4  xe-11-3-0-0-sur01.charlville.va.richmond.comcast.net (68.86.172.185)  10.321 </a:t>
            </a:r>
            <a:r>
              <a:rPr lang="en-US" sz="2000" dirty="0" err="1">
                <a:solidFill>
                  <a:srgbClr val="FFFF00"/>
                </a:solidFill>
              </a:rPr>
              <a:t>ms</a:t>
            </a:r>
            <a:endParaRPr lang="en-US" sz="2000" dirty="0">
              <a:solidFill>
                <a:srgbClr val="FFFF00"/>
              </a:solidFill>
            </a:endParaRPr>
          </a:p>
          <a:p>
            <a:r>
              <a:rPr lang="en-US" sz="2000" dirty="0">
                <a:solidFill>
                  <a:srgbClr val="FFFF00"/>
                </a:solidFill>
              </a:rPr>
              <a:t> 5  xe-4-1-1-0-ar02.charlvilleco.va.richmond.comcast.net (69.139.165.57)  17.717 </a:t>
            </a:r>
            <a:r>
              <a:rPr lang="en-US" sz="2000" dirty="0" err="1">
                <a:solidFill>
                  <a:srgbClr val="FFFF00"/>
                </a:solidFill>
              </a:rPr>
              <a:t>ms</a:t>
            </a:r>
            <a:endParaRPr lang="en-US" sz="2000" dirty="0">
              <a:solidFill>
                <a:srgbClr val="FFFF00"/>
              </a:solidFill>
            </a:endParaRPr>
          </a:p>
          <a:p>
            <a:r>
              <a:rPr lang="en-US" sz="2000" dirty="0">
                <a:solidFill>
                  <a:srgbClr val="FFFF00"/>
                </a:solidFill>
              </a:rPr>
              <a:t> 6  pos-0-8-0-0-cr01.charlotte.nc.ibone.comcast.net (68.86.94.29)  26.774 </a:t>
            </a:r>
            <a:r>
              <a:rPr lang="en-US" sz="2000" dirty="0" err="1">
                <a:solidFill>
                  <a:srgbClr val="FFFF00"/>
                </a:solidFill>
              </a:rPr>
              <a:t>ms</a:t>
            </a:r>
            <a:endParaRPr lang="en-US" sz="2000" dirty="0">
              <a:solidFill>
                <a:srgbClr val="FFFF00"/>
              </a:solidFill>
            </a:endParaRPr>
          </a:p>
          <a:p>
            <a:r>
              <a:rPr lang="en-US" sz="2000" dirty="0">
                <a:solidFill>
                  <a:srgbClr val="FFFF00"/>
                </a:solidFill>
              </a:rPr>
              <a:t> 7  pos-0-5-0-0-pe01.ashburn.va.ibone.comcast.net (68.86.87.14)  14.784 </a:t>
            </a:r>
            <a:r>
              <a:rPr lang="en-US" sz="2000" dirty="0" err="1">
                <a:solidFill>
                  <a:srgbClr val="FFFF00"/>
                </a:solidFill>
              </a:rPr>
              <a:t>ms</a:t>
            </a:r>
            <a:endParaRPr lang="en-US" sz="2000" dirty="0">
              <a:solidFill>
                <a:srgbClr val="FFFF00"/>
              </a:solidFill>
            </a:endParaRPr>
          </a:p>
          <a:p>
            <a:r>
              <a:rPr lang="en-US" sz="2000" dirty="0">
                <a:solidFill>
                  <a:srgbClr val="FFFF00"/>
                </a:solidFill>
              </a:rPr>
              <a:t> 8  as11164-pe01.ashburn.va.ibone.comcast.net (75.149.228.82)  12.095 </a:t>
            </a:r>
            <a:r>
              <a:rPr lang="en-US" sz="2000" dirty="0" err="1">
                <a:solidFill>
                  <a:srgbClr val="FFFF00"/>
                </a:solidFill>
              </a:rPr>
              <a:t>ms</a:t>
            </a:r>
            <a:endParaRPr lang="en-US" sz="2000" dirty="0">
              <a:solidFill>
                <a:srgbClr val="FFFF00"/>
              </a:solidFill>
            </a:endParaRPr>
          </a:p>
          <a:p>
            <a:r>
              <a:rPr lang="en-US" sz="2000" dirty="0">
                <a:solidFill>
                  <a:srgbClr val="FFFF00"/>
                </a:solidFill>
              </a:rPr>
              <a:t> 9  64.57.20.247 (64.57.20.247)  88.728 </a:t>
            </a:r>
            <a:r>
              <a:rPr lang="en-US" sz="2000" dirty="0" err="1">
                <a:solidFill>
                  <a:srgbClr val="FFFF00"/>
                </a:solidFill>
              </a:rPr>
              <a:t>ms</a:t>
            </a:r>
            <a:endParaRPr lang="en-US" sz="2000" dirty="0">
              <a:solidFill>
                <a:srgbClr val="FFFF00"/>
              </a:solidFill>
            </a:endParaRPr>
          </a:p>
          <a:p>
            <a:r>
              <a:rPr lang="en-US" sz="2000" dirty="0">
                <a:solidFill>
                  <a:srgbClr val="FFFF00"/>
                </a:solidFill>
              </a:rPr>
              <a:t>10  64.57.20.247 (64.57.20.247)  103.851 </a:t>
            </a:r>
            <a:r>
              <a:rPr lang="en-US" sz="2000" dirty="0" err="1">
                <a:solidFill>
                  <a:srgbClr val="FFFF00"/>
                </a:solidFill>
              </a:rPr>
              <a:t>ms</a:t>
            </a:r>
            <a:endParaRPr lang="en-US" sz="2000" dirty="0">
              <a:solidFill>
                <a:srgbClr val="FFFF00"/>
              </a:solidFill>
            </a:endParaRPr>
          </a:p>
          <a:p>
            <a:r>
              <a:rPr lang="en-US" sz="2000" dirty="0">
                <a:solidFill>
                  <a:srgbClr val="FFFF00"/>
                </a:solidFill>
              </a:rPr>
              <a:t>11  64.57.20.227 (64.57.20.227)  96.655 </a:t>
            </a:r>
            <a:r>
              <a:rPr lang="en-US" sz="2000" dirty="0" err="1">
                <a:solidFill>
                  <a:srgbClr val="FFFF00"/>
                </a:solidFill>
              </a:rPr>
              <a:t>ms</a:t>
            </a:r>
            <a:endParaRPr lang="en-US" sz="2000" dirty="0">
              <a:solidFill>
                <a:srgbClr val="FFFF00"/>
              </a:solidFill>
            </a:endParaRPr>
          </a:p>
          <a:p>
            <a:r>
              <a:rPr lang="en-US" sz="2000" dirty="0">
                <a:solidFill>
                  <a:srgbClr val="FFFF00"/>
                </a:solidFill>
              </a:rPr>
              <a:t>12  dc-lax-core2--lax-peer1-10ge.cenic.net (137.164.46.119)  104.106 </a:t>
            </a:r>
            <a:r>
              <a:rPr lang="en-US" sz="2000" dirty="0" err="1">
                <a:solidFill>
                  <a:srgbClr val="FFFF00"/>
                </a:solidFill>
              </a:rPr>
              <a:t>ms</a:t>
            </a:r>
            <a:endParaRPr lang="en-US" sz="2000" dirty="0">
              <a:solidFill>
                <a:srgbClr val="FFFF00"/>
              </a:solidFill>
            </a:endParaRPr>
          </a:p>
          <a:p>
            <a:r>
              <a:rPr lang="en-US" sz="2000" dirty="0">
                <a:solidFill>
                  <a:srgbClr val="FFFF00"/>
                </a:solidFill>
              </a:rPr>
              <a:t>13  sfo-agg1--svl-agg2-10g.cenic.net (137.164.22.26)  90.415 </a:t>
            </a:r>
            <a:r>
              <a:rPr lang="en-US" sz="2000" dirty="0" err="1">
                <a:solidFill>
                  <a:srgbClr val="FFFF00"/>
                </a:solidFill>
              </a:rPr>
              <a:t>ms</a:t>
            </a:r>
            <a:endParaRPr lang="en-US" sz="2000" dirty="0">
              <a:solidFill>
                <a:srgbClr val="FFFF00"/>
              </a:solidFill>
            </a:endParaRPr>
          </a:p>
          <a:p>
            <a:r>
              <a:rPr lang="en-US" sz="2000" dirty="0">
                <a:solidFill>
                  <a:srgbClr val="FFFF00"/>
                </a:solidFill>
              </a:rPr>
              <a:t>14  dc-</a:t>
            </a:r>
            <a:r>
              <a:rPr lang="en-US" sz="2000" dirty="0" err="1">
                <a:solidFill>
                  <a:srgbClr val="FFFF00"/>
                </a:solidFill>
              </a:rPr>
              <a:t>ucb</a:t>
            </a:r>
            <a:r>
              <a:rPr lang="en-US" sz="2000" dirty="0">
                <a:solidFill>
                  <a:srgbClr val="FFFF00"/>
                </a:solidFill>
              </a:rPr>
              <a:t>--sfo-agg1-10ge.cenic.net (137.164.50.17)  92.749 </a:t>
            </a:r>
            <a:r>
              <a:rPr lang="en-US" sz="2000" dirty="0" err="1">
                <a:solidFill>
                  <a:srgbClr val="FFFF00"/>
                </a:solidFill>
              </a:rPr>
              <a:t>ms</a:t>
            </a:r>
            <a:endParaRPr lang="en-US" sz="2000" dirty="0">
              <a:solidFill>
                <a:srgbClr val="FFFF00"/>
              </a:solidFill>
            </a:endParaRPr>
          </a:p>
          <a:p>
            <a:r>
              <a:rPr lang="en-US" sz="2000" dirty="0">
                <a:solidFill>
                  <a:srgbClr val="FFFF00"/>
                </a:solidFill>
              </a:rPr>
              <a:t>15  dc-</a:t>
            </a:r>
            <a:r>
              <a:rPr lang="en-US" sz="2000" dirty="0" err="1">
                <a:solidFill>
                  <a:srgbClr val="FFFF00"/>
                </a:solidFill>
              </a:rPr>
              <a:t>ucb</a:t>
            </a:r>
            <a:r>
              <a:rPr lang="en-US" sz="2000" dirty="0">
                <a:solidFill>
                  <a:srgbClr val="FFFF00"/>
                </a:solidFill>
              </a:rPr>
              <a:t>--sfo-agg1-10ge.cenic.net (137.164.50.17)  99.847 </a:t>
            </a:r>
            <a:r>
              <a:rPr lang="en-US" sz="2000" dirty="0" err="1">
                <a:solidFill>
                  <a:srgbClr val="FFFF00"/>
                </a:solidFill>
              </a:rPr>
              <a:t>ms</a:t>
            </a:r>
            <a:endParaRPr lang="en-US" sz="2000" dirty="0">
              <a:solidFill>
                <a:srgbClr val="FFFF00"/>
              </a:solidFill>
            </a:endParaRPr>
          </a:p>
          <a:p>
            <a:r>
              <a:rPr lang="en-US" sz="2000" dirty="0">
                <a:solidFill>
                  <a:srgbClr val="FFFF00"/>
                </a:solidFill>
              </a:rPr>
              <a:t>16  t1-3.inr-201-sut.berkeley.edu (128.32.0.65)  99.923 </a:t>
            </a:r>
            <a:r>
              <a:rPr lang="en-US" sz="2000" dirty="0" err="1">
                <a:solidFill>
                  <a:srgbClr val="FFFF00"/>
                </a:solidFill>
              </a:rPr>
              <a:t>ms</a:t>
            </a:r>
            <a:endParaRPr lang="en-US" sz="2000" dirty="0">
              <a:solidFill>
                <a:srgbClr val="FFFF00"/>
              </a:solidFill>
            </a:endParaRPr>
          </a:p>
          <a:p>
            <a:r>
              <a:rPr lang="en-US" sz="2000" dirty="0">
                <a:solidFill>
                  <a:srgbClr val="FFFF00"/>
                </a:solidFill>
              </a:rPr>
              <a:t>17  t5-5.inr-210-srb.berkeley.edu (128.32.255.37)  101.742 </a:t>
            </a:r>
            <a:r>
              <a:rPr lang="en-US" sz="2000" dirty="0" err="1">
                <a:solidFill>
                  <a:srgbClr val="FFFF00"/>
                </a:solidFill>
              </a:rPr>
              <a:t>ms</a:t>
            </a:r>
            <a:endParaRPr lang="en-US" sz="2000" dirty="0">
              <a:solidFill>
                <a:srgbClr val="FFFF00"/>
              </a:solidFill>
            </a:endParaRPr>
          </a:p>
          <a:p>
            <a:r>
              <a:rPr lang="en-US" sz="2000" dirty="0">
                <a:solidFill>
                  <a:srgbClr val="FFFF00"/>
                </a:solidFill>
              </a:rPr>
              <a:t>18  </a:t>
            </a:r>
            <a:r>
              <a:rPr lang="en-US" sz="2000" dirty="0" smtClean="0">
                <a:solidFill>
                  <a:srgbClr val="FFFF00"/>
                </a:solidFill>
              </a:rPr>
              <a:t>*</a:t>
            </a:r>
            <a:endParaRPr lang="en-US" sz="2000" dirty="0">
              <a:solidFill>
                <a:srgbClr val="FFFF00"/>
              </a:solidFill>
            </a:endParaRPr>
          </a:p>
        </p:txBody>
      </p:sp>
      <p:sp>
        <p:nvSpPr>
          <p:cNvPr id="5" name="TextBox 4"/>
          <p:cNvSpPr txBox="1"/>
          <p:nvPr/>
        </p:nvSpPr>
        <p:spPr>
          <a:xfrm>
            <a:off x="6234288" y="5579533"/>
            <a:ext cx="2346540" cy="830997"/>
          </a:xfrm>
          <a:prstGeom prst="rect">
            <a:avLst/>
          </a:prstGeom>
          <a:solidFill>
            <a:schemeClr val="tx2"/>
          </a:solidFill>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400" dirty="0" smtClean="0"/>
              <a:t>Unix: </a:t>
            </a:r>
            <a:r>
              <a:rPr lang="en-US" sz="2400" dirty="0" err="1" smtClean="0"/>
              <a:t>traceroute</a:t>
            </a:r>
            <a:endParaRPr lang="en-US" sz="2400" dirty="0" smtClean="0"/>
          </a:p>
          <a:p>
            <a:r>
              <a:rPr lang="en-US" sz="2400" dirty="0" smtClean="0"/>
              <a:t>Windows: </a:t>
            </a:r>
            <a:r>
              <a:rPr lang="en-US" sz="2400" dirty="0" err="1" smtClean="0"/>
              <a:t>tracert</a:t>
            </a:r>
            <a:endParaRPr lang="en-US" sz="2400" dirty="0"/>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dirty="0" smtClean="0"/>
              <a:t>University of Virginia cs4414</a:t>
            </a:r>
            <a:endParaRPr lang="en-US" dirty="0"/>
          </a:p>
        </p:txBody>
      </p:sp>
    </p:spTree>
    <p:extLst>
      <p:ext uri="{BB962C8B-B14F-4D97-AF65-F5344CB8AC3E}">
        <p14:creationId xmlns:p14="http://schemas.microsoft.com/office/powerpoint/2010/main" val="53363444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36</a:t>
            </a:fld>
            <a:endParaRPr lang="en-US"/>
          </a:p>
        </p:txBody>
      </p:sp>
      <p:sp>
        <p:nvSpPr>
          <p:cNvPr id="5" name="Rectangle 4"/>
          <p:cNvSpPr/>
          <p:nvPr/>
        </p:nvSpPr>
        <p:spPr>
          <a:xfrm>
            <a:off x="348111" y="1790890"/>
            <a:ext cx="8461045" cy="2246769"/>
          </a:xfrm>
          <a:prstGeom prst="rect">
            <a:avLst/>
          </a:prstGeom>
        </p:spPr>
        <p:txBody>
          <a:bodyPr wrap="none">
            <a:spAutoFit/>
          </a:bodyPr>
          <a:lstStyle/>
          <a:p>
            <a:r>
              <a:rPr lang="en-US" sz="2800" dirty="0" smtClean="0"/>
              <a:t>Packet speed: (</a:t>
            </a:r>
            <a:r>
              <a:rPr lang="en-US" sz="2800" dirty="0"/>
              <a:t>2 * </a:t>
            </a:r>
            <a:r>
              <a:rPr lang="en-US" sz="2800" dirty="0" smtClean="0"/>
              <a:t>3813 km) </a:t>
            </a:r>
            <a:r>
              <a:rPr lang="en-US" sz="2800" dirty="0"/>
              <a:t>/ (100 </a:t>
            </a:r>
            <a:r>
              <a:rPr lang="en-US" sz="2800" dirty="0" err="1"/>
              <a:t>ms</a:t>
            </a:r>
            <a:r>
              <a:rPr lang="en-US" sz="2800" dirty="0" smtClean="0"/>
              <a:t>) =    76,000 km/s</a:t>
            </a:r>
          </a:p>
          <a:p>
            <a:r>
              <a:rPr lang="en-US" sz="2800" dirty="0" smtClean="0"/>
              <a:t>Speed of light:   								 299,792 km/s</a:t>
            </a:r>
          </a:p>
          <a:p>
            <a:endParaRPr lang="en-US" sz="2800" dirty="0" smtClean="0"/>
          </a:p>
          <a:p>
            <a:r>
              <a:rPr lang="en-US" sz="2800" dirty="0" smtClean="0"/>
              <a:t>Light-speed across the country: 						~25ms</a:t>
            </a:r>
            <a:endParaRPr lang="en-US" sz="2800" dirty="0"/>
          </a:p>
          <a:p>
            <a:r>
              <a:rPr lang="en-US" sz="2800" dirty="0" smtClean="0"/>
              <a:t>Time “wasted” in routers and slow interconnects: ~75ms</a:t>
            </a:r>
          </a:p>
        </p:txBody>
      </p:sp>
    </p:spTree>
    <p:extLst>
      <p:ext uri="{BB962C8B-B14F-4D97-AF65-F5344CB8AC3E}">
        <p14:creationId xmlns:p14="http://schemas.microsoft.com/office/powerpoint/2010/main" val="27379223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37</a:t>
            </a:fld>
            <a:endParaRPr lang="en-US" dirty="0"/>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pic>
        <p:nvPicPr>
          <p:cNvPr id="5" name="Picture 4">
            <a:hlinkClick r:id="rId2"/>
          </p:cNvPr>
          <p:cNvPicPr>
            <a:picLocks noChangeAspect="1"/>
          </p:cNvPicPr>
          <p:nvPr/>
        </p:nvPicPr>
        <p:blipFill>
          <a:blip r:embed="rId3"/>
          <a:stretch>
            <a:fillRect/>
          </a:stretch>
        </p:blipFill>
        <p:spPr>
          <a:xfrm>
            <a:off x="457200" y="181454"/>
            <a:ext cx="6541912" cy="123497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922952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38</a:t>
            </a:fld>
            <a:endParaRPr lang="en-US"/>
          </a:p>
        </p:txBody>
      </p:sp>
      <p:pic>
        <p:nvPicPr>
          <p:cNvPr id="5" name="Picture 4"/>
          <p:cNvPicPr>
            <a:picLocks noChangeAspect="1"/>
          </p:cNvPicPr>
          <p:nvPr/>
        </p:nvPicPr>
        <p:blipFill rotWithShape="1">
          <a:blip r:embed="rId2"/>
          <a:srcRect t="54920" b="1370"/>
          <a:stretch/>
        </p:blipFill>
        <p:spPr>
          <a:xfrm>
            <a:off x="598310" y="189793"/>
            <a:ext cx="7473245" cy="61665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1347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a:t>
            </a:fld>
            <a:endParaRPr lang="en-US"/>
          </a:p>
        </p:txBody>
      </p:sp>
    </p:spTree>
    <p:extLst>
      <p:ext uri="{BB962C8B-B14F-4D97-AF65-F5344CB8AC3E}">
        <p14:creationId xmlns:p14="http://schemas.microsoft.com/office/powerpoint/2010/main" val="140728224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39</a:t>
            </a:fld>
            <a:endParaRPr lang="en-US"/>
          </a:p>
        </p:txBody>
      </p:sp>
      <p:pic>
        <p:nvPicPr>
          <p:cNvPr id="5" name="Picture 4"/>
          <p:cNvPicPr>
            <a:picLocks noChangeAspect="1"/>
          </p:cNvPicPr>
          <p:nvPr/>
        </p:nvPicPr>
        <p:blipFill>
          <a:blip r:embed="rId2"/>
          <a:stretch>
            <a:fillRect/>
          </a:stretch>
        </p:blipFill>
        <p:spPr>
          <a:xfrm>
            <a:off x="252152" y="335844"/>
            <a:ext cx="8708404" cy="58305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191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40</a:t>
            </a:fld>
            <a:endParaRPr lang="en-US" dirty="0"/>
          </a:p>
        </p:txBody>
      </p:sp>
      <p:sp>
        <p:nvSpPr>
          <p:cNvPr id="5" name="TextBox 4"/>
          <p:cNvSpPr txBox="1"/>
          <p:nvPr/>
        </p:nvSpPr>
        <p:spPr>
          <a:xfrm>
            <a:off x="381000" y="152400"/>
            <a:ext cx="8212505" cy="61863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solidFill>
                  <a:srgbClr val="FFFF00"/>
                </a:solidFill>
              </a:rPr>
              <a:t>$ </a:t>
            </a:r>
            <a:r>
              <a:rPr lang="en-US" dirty="0" err="1">
                <a:solidFill>
                  <a:srgbClr val="FFFF00"/>
                </a:solidFill>
              </a:rPr>
              <a:t>traceroute</a:t>
            </a:r>
            <a:r>
              <a:rPr lang="en-US" dirty="0">
                <a:solidFill>
                  <a:srgbClr val="FFFF00"/>
                </a:solidFill>
              </a:rPr>
              <a:t> -q 1 -w 30 </a:t>
            </a:r>
            <a:r>
              <a:rPr lang="en-US" dirty="0" err="1">
                <a:solidFill>
                  <a:srgbClr val="FFFF00"/>
                </a:solidFill>
              </a:rPr>
              <a:t>www.busselton.wa.gov.au</a:t>
            </a:r>
            <a:endParaRPr lang="en-US" dirty="0">
              <a:solidFill>
                <a:srgbClr val="FFFF00"/>
              </a:solidFill>
            </a:endParaRPr>
          </a:p>
          <a:p>
            <a:r>
              <a:rPr lang="en-US" dirty="0" err="1">
                <a:solidFill>
                  <a:srgbClr val="FFFF00"/>
                </a:solidFill>
              </a:rPr>
              <a:t>traceroute</a:t>
            </a:r>
            <a:r>
              <a:rPr lang="en-US" dirty="0">
                <a:solidFill>
                  <a:srgbClr val="FFFF00"/>
                </a:solidFill>
              </a:rPr>
              <a:t> to </a:t>
            </a:r>
            <a:r>
              <a:rPr lang="en-US" dirty="0" err="1">
                <a:solidFill>
                  <a:srgbClr val="FFFF00"/>
                </a:solidFill>
              </a:rPr>
              <a:t>busselton.wa.gov.au</a:t>
            </a:r>
            <a:r>
              <a:rPr lang="en-US" dirty="0">
                <a:solidFill>
                  <a:srgbClr val="FFFF00"/>
                </a:solidFill>
              </a:rPr>
              <a:t> (203.41.180.233), 64 hops max, 52 byte packets</a:t>
            </a:r>
          </a:p>
          <a:p>
            <a:r>
              <a:rPr lang="en-US" dirty="0">
                <a:solidFill>
                  <a:srgbClr val="FFFF00"/>
                </a:solidFill>
              </a:rPr>
              <a:t> 1  </a:t>
            </a:r>
            <a:r>
              <a:rPr lang="en-US" dirty="0" err="1">
                <a:solidFill>
                  <a:srgbClr val="FFFF00"/>
                </a:solidFill>
              </a:rPr>
              <a:t>dd-wrt</a:t>
            </a:r>
            <a:r>
              <a:rPr lang="en-US" dirty="0">
                <a:solidFill>
                  <a:srgbClr val="FFFF00"/>
                </a:solidFill>
              </a:rPr>
              <a:t> (192.168.1.1)  11.156 </a:t>
            </a:r>
            <a:r>
              <a:rPr lang="en-US" dirty="0" err="1">
                <a:solidFill>
                  <a:srgbClr val="FFFF00"/>
                </a:solidFill>
              </a:rPr>
              <a:t>ms</a:t>
            </a:r>
            <a:endParaRPr lang="en-US" dirty="0">
              <a:solidFill>
                <a:srgbClr val="FFFF00"/>
              </a:solidFill>
            </a:endParaRPr>
          </a:p>
          <a:p>
            <a:r>
              <a:rPr lang="en-US" dirty="0">
                <a:solidFill>
                  <a:srgbClr val="FFFF00"/>
                </a:solidFill>
              </a:rPr>
              <a:t> 2  c-24-127-51-1.hsd1.va.comcast.net (24.127.51.1)  32.497 </a:t>
            </a:r>
            <a:r>
              <a:rPr lang="en-US" dirty="0" err="1">
                <a:solidFill>
                  <a:srgbClr val="FFFF00"/>
                </a:solidFill>
              </a:rPr>
              <a:t>ms</a:t>
            </a:r>
            <a:endParaRPr lang="en-US" dirty="0">
              <a:solidFill>
                <a:srgbClr val="FFFF00"/>
              </a:solidFill>
            </a:endParaRPr>
          </a:p>
          <a:p>
            <a:r>
              <a:rPr lang="en-US" dirty="0">
                <a:solidFill>
                  <a:srgbClr val="FFFF00"/>
                </a:solidFill>
              </a:rPr>
              <a:t> 3  te-2-3-ur01.charlville.va.richmond.comcast.net (68.85.226.149)  13.971 </a:t>
            </a:r>
            <a:r>
              <a:rPr lang="en-US" dirty="0" err="1">
                <a:solidFill>
                  <a:srgbClr val="FFFF00"/>
                </a:solidFill>
              </a:rPr>
              <a:t>ms</a:t>
            </a:r>
            <a:endParaRPr lang="en-US" dirty="0">
              <a:solidFill>
                <a:srgbClr val="FFFF00"/>
              </a:solidFill>
            </a:endParaRPr>
          </a:p>
          <a:p>
            <a:r>
              <a:rPr lang="en-US" dirty="0">
                <a:solidFill>
                  <a:srgbClr val="FFFF00"/>
                </a:solidFill>
              </a:rPr>
              <a:t> 4  xe-11-2-0-0-sur01.charlville.va.richmond.comcast.net (69.139.165.221)  12.312 </a:t>
            </a:r>
            <a:r>
              <a:rPr lang="en-US" dirty="0" err="1">
                <a:solidFill>
                  <a:srgbClr val="FFFF00"/>
                </a:solidFill>
              </a:rPr>
              <a:t>ms</a:t>
            </a:r>
            <a:endParaRPr lang="en-US" dirty="0">
              <a:solidFill>
                <a:srgbClr val="FFFF00"/>
              </a:solidFill>
            </a:endParaRPr>
          </a:p>
          <a:p>
            <a:r>
              <a:rPr lang="en-US" dirty="0">
                <a:solidFill>
                  <a:srgbClr val="FFFF00"/>
                </a:solidFill>
              </a:rPr>
              <a:t> 5  xe-4-1-2-0-ar02.charlvilleco.va.richmond.comcast.net (69.139.165.65)  12.395 </a:t>
            </a:r>
            <a:r>
              <a:rPr lang="en-US" dirty="0" err="1">
                <a:solidFill>
                  <a:srgbClr val="FFFF00"/>
                </a:solidFill>
              </a:rPr>
              <a:t>ms</a:t>
            </a:r>
            <a:endParaRPr lang="en-US" dirty="0">
              <a:solidFill>
                <a:srgbClr val="FFFF00"/>
              </a:solidFill>
            </a:endParaRPr>
          </a:p>
          <a:p>
            <a:r>
              <a:rPr lang="en-US" dirty="0">
                <a:solidFill>
                  <a:srgbClr val="FFFF00"/>
                </a:solidFill>
              </a:rPr>
              <a:t> 6  pos-1-2-0-0-cr01.ashburn.va.ibone.comcast.net (68.86.91.53)  25.624 </a:t>
            </a:r>
            <a:r>
              <a:rPr lang="en-US" dirty="0" err="1">
                <a:solidFill>
                  <a:srgbClr val="FFFF00"/>
                </a:solidFill>
              </a:rPr>
              <a:t>ms</a:t>
            </a:r>
            <a:endParaRPr lang="en-US" dirty="0">
              <a:solidFill>
                <a:srgbClr val="FFFF00"/>
              </a:solidFill>
            </a:endParaRPr>
          </a:p>
          <a:p>
            <a:r>
              <a:rPr lang="en-US" dirty="0">
                <a:solidFill>
                  <a:srgbClr val="FFFF00"/>
                </a:solidFill>
              </a:rPr>
              <a:t> 7  pos-3-10-0-0-cr01.56marietta.ga.ibone.comcast.net (68.86.86.221)  31.483 </a:t>
            </a:r>
            <a:r>
              <a:rPr lang="en-US" dirty="0" err="1">
                <a:solidFill>
                  <a:srgbClr val="FFFF00"/>
                </a:solidFill>
              </a:rPr>
              <a:t>ms</a:t>
            </a:r>
            <a:endParaRPr lang="en-US" dirty="0">
              <a:solidFill>
                <a:srgbClr val="FFFF00"/>
              </a:solidFill>
            </a:endParaRPr>
          </a:p>
          <a:p>
            <a:r>
              <a:rPr lang="en-US" dirty="0">
                <a:solidFill>
                  <a:srgbClr val="FFFF00"/>
                </a:solidFill>
              </a:rPr>
              <a:t> 8  pos-1-9-0-0-cr01.dallas.tx.ibone.comcast.net (68.86.87.233)  52.515 </a:t>
            </a:r>
            <a:r>
              <a:rPr lang="en-US" dirty="0" err="1">
                <a:solidFill>
                  <a:srgbClr val="FFFF00"/>
                </a:solidFill>
              </a:rPr>
              <a:t>ms</a:t>
            </a:r>
            <a:endParaRPr lang="en-US" dirty="0">
              <a:solidFill>
                <a:srgbClr val="FFFF00"/>
              </a:solidFill>
            </a:endParaRPr>
          </a:p>
          <a:p>
            <a:r>
              <a:rPr lang="en-US" dirty="0">
                <a:solidFill>
                  <a:srgbClr val="FFFF00"/>
                </a:solidFill>
              </a:rPr>
              <a:t> 9  he-0-12-0-0-cr01.losangeles.ca.ibone.comcast.net (68.86.86.117)  83.242 </a:t>
            </a:r>
            <a:r>
              <a:rPr lang="en-US" dirty="0" err="1">
                <a:solidFill>
                  <a:srgbClr val="FFFF00"/>
                </a:solidFill>
              </a:rPr>
              <a:t>ms</a:t>
            </a:r>
            <a:endParaRPr lang="en-US" dirty="0">
              <a:solidFill>
                <a:srgbClr val="FFFF00"/>
              </a:solidFill>
            </a:endParaRPr>
          </a:p>
          <a:p>
            <a:r>
              <a:rPr lang="en-US" dirty="0">
                <a:solidFill>
                  <a:srgbClr val="FFFF00"/>
                </a:solidFill>
              </a:rPr>
              <a:t>10  as4637-cr01.losangeles.ca.ibone.comcast.net (75.149.228.222)  78.134 </a:t>
            </a:r>
            <a:r>
              <a:rPr lang="en-US" dirty="0" err="1">
                <a:solidFill>
                  <a:srgbClr val="FFFF00"/>
                </a:solidFill>
              </a:rPr>
              <a:t>ms</a:t>
            </a:r>
            <a:endParaRPr lang="en-US" dirty="0">
              <a:solidFill>
                <a:srgbClr val="FFFF00"/>
              </a:solidFill>
            </a:endParaRPr>
          </a:p>
          <a:p>
            <a:r>
              <a:rPr lang="en-US" dirty="0">
                <a:solidFill>
                  <a:srgbClr val="FFFF00"/>
                </a:solidFill>
              </a:rPr>
              <a:t>11  i-0-2-0-11.tlot-core01.bi.telstraglobal.net (202.40.149.185)  86.131 </a:t>
            </a:r>
            <a:r>
              <a:rPr lang="en-US" dirty="0" err="1">
                <a:solidFill>
                  <a:srgbClr val="FFFF00"/>
                </a:solidFill>
              </a:rPr>
              <a:t>ms</a:t>
            </a:r>
            <a:endParaRPr lang="en-US" dirty="0">
              <a:solidFill>
                <a:srgbClr val="FFFF00"/>
              </a:solidFill>
            </a:endParaRPr>
          </a:p>
          <a:p>
            <a:r>
              <a:rPr lang="en-US" dirty="0">
                <a:solidFill>
                  <a:srgbClr val="FFFF00"/>
                </a:solidFill>
              </a:rPr>
              <a:t>12  i-0-0-0-0.sydo-core01.bx.telstraglobal.net (202.84.140.5)  287.302 </a:t>
            </a:r>
            <a:r>
              <a:rPr lang="en-US" dirty="0" err="1">
                <a:solidFill>
                  <a:srgbClr val="FFFF00"/>
                </a:solidFill>
              </a:rPr>
              <a:t>ms</a:t>
            </a:r>
            <a:endParaRPr lang="en-US" dirty="0">
              <a:solidFill>
                <a:srgbClr val="FFFF00"/>
              </a:solidFill>
            </a:endParaRPr>
          </a:p>
          <a:p>
            <a:r>
              <a:rPr lang="en-US" dirty="0">
                <a:solidFill>
                  <a:srgbClr val="FFFF00"/>
                </a:solidFill>
              </a:rPr>
              <a:t>13  tengige0-1-0-14.oxf-gw2.sydney.telstra.net (203.50.13.133)  300.060 </a:t>
            </a:r>
            <a:r>
              <a:rPr lang="en-US" dirty="0" err="1">
                <a:solidFill>
                  <a:srgbClr val="FFFF00"/>
                </a:solidFill>
              </a:rPr>
              <a:t>ms</a:t>
            </a:r>
            <a:endParaRPr lang="en-US" dirty="0">
              <a:solidFill>
                <a:srgbClr val="FFFF00"/>
              </a:solidFill>
            </a:endParaRPr>
          </a:p>
          <a:p>
            <a:r>
              <a:rPr lang="en-US" dirty="0">
                <a:solidFill>
                  <a:srgbClr val="FFFF00"/>
                </a:solidFill>
              </a:rPr>
              <a:t>14  bundle-ether2.oxf-gw1.sydney.telstra.net (203.50.6.85)  274.270 </a:t>
            </a:r>
            <a:r>
              <a:rPr lang="en-US" dirty="0" err="1">
                <a:solidFill>
                  <a:srgbClr val="FFFF00"/>
                </a:solidFill>
              </a:rPr>
              <a:t>ms</a:t>
            </a:r>
            <a:endParaRPr lang="en-US" dirty="0">
              <a:solidFill>
                <a:srgbClr val="FFFF00"/>
              </a:solidFill>
            </a:endParaRPr>
          </a:p>
          <a:p>
            <a:r>
              <a:rPr lang="en-US" dirty="0">
                <a:solidFill>
                  <a:srgbClr val="FFFF00"/>
                </a:solidFill>
              </a:rPr>
              <a:t>15  bundle-ether1.ken-core4.sydney.telstra.net (203.50.6.5)  270.694 </a:t>
            </a:r>
            <a:r>
              <a:rPr lang="en-US" dirty="0" err="1">
                <a:solidFill>
                  <a:srgbClr val="FFFF00"/>
                </a:solidFill>
              </a:rPr>
              <a:t>ms</a:t>
            </a:r>
            <a:endParaRPr lang="en-US" dirty="0">
              <a:solidFill>
                <a:srgbClr val="FFFF00"/>
              </a:solidFill>
            </a:endParaRPr>
          </a:p>
          <a:p>
            <a:r>
              <a:rPr lang="en-US" dirty="0">
                <a:solidFill>
                  <a:srgbClr val="FFFF00"/>
                </a:solidFill>
              </a:rPr>
              <a:t>16  bundle-ether10.win-core1.melbourne.telstra.net (203.50.11.13)  275.252 </a:t>
            </a:r>
            <a:r>
              <a:rPr lang="en-US" dirty="0" err="1">
                <a:solidFill>
                  <a:srgbClr val="FFFF00"/>
                </a:solidFill>
              </a:rPr>
              <a:t>ms</a:t>
            </a:r>
            <a:endParaRPr lang="en-US" dirty="0">
              <a:solidFill>
                <a:srgbClr val="FFFF00"/>
              </a:solidFill>
            </a:endParaRPr>
          </a:p>
          <a:p>
            <a:r>
              <a:rPr lang="en-US" dirty="0">
                <a:solidFill>
                  <a:srgbClr val="FFFF00"/>
                </a:solidFill>
              </a:rPr>
              <a:t>17  bundle-ether6.fli-core1.adelaide.telstra.net (203.50.11.90)  405.600 </a:t>
            </a:r>
            <a:r>
              <a:rPr lang="en-US" dirty="0" err="1">
                <a:solidFill>
                  <a:srgbClr val="FFFF00"/>
                </a:solidFill>
              </a:rPr>
              <a:t>ms</a:t>
            </a:r>
            <a:endParaRPr lang="en-US" dirty="0">
              <a:solidFill>
                <a:srgbClr val="FFFF00"/>
              </a:solidFill>
            </a:endParaRPr>
          </a:p>
          <a:p>
            <a:r>
              <a:rPr lang="en-US" dirty="0">
                <a:solidFill>
                  <a:srgbClr val="FFFF00"/>
                </a:solidFill>
              </a:rPr>
              <a:t>18  bundle-ether5.wel-core3.perth.telstra.net (203.50.11.19)  411.510 </a:t>
            </a:r>
            <a:r>
              <a:rPr lang="en-US" dirty="0" err="1">
                <a:solidFill>
                  <a:srgbClr val="FFFF00"/>
                </a:solidFill>
              </a:rPr>
              <a:t>ms</a:t>
            </a:r>
            <a:endParaRPr lang="en-US" dirty="0">
              <a:solidFill>
                <a:srgbClr val="FFFF00"/>
              </a:solidFill>
            </a:endParaRPr>
          </a:p>
          <a:p>
            <a:r>
              <a:rPr lang="en-US" dirty="0">
                <a:solidFill>
                  <a:srgbClr val="FFFF00"/>
                </a:solidFill>
              </a:rPr>
              <a:t>19  gigabitethernet0-1.wel13.perth.telstra.net (203.50.115.151)  406.044 </a:t>
            </a:r>
            <a:r>
              <a:rPr lang="en-US" dirty="0" err="1">
                <a:solidFill>
                  <a:srgbClr val="FFFF00"/>
                </a:solidFill>
              </a:rPr>
              <a:t>ms</a:t>
            </a:r>
            <a:endParaRPr lang="en-US" dirty="0">
              <a:solidFill>
                <a:srgbClr val="FFFF00"/>
              </a:solidFill>
            </a:endParaRPr>
          </a:p>
          <a:p>
            <a:r>
              <a:rPr lang="en-US" dirty="0">
                <a:solidFill>
                  <a:srgbClr val="FFFF00"/>
                </a:solidFill>
              </a:rPr>
              <a:t>20  *</a:t>
            </a:r>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Tree>
    <p:extLst>
      <p:ext uri="{BB962C8B-B14F-4D97-AF65-F5344CB8AC3E}">
        <p14:creationId xmlns:p14="http://schemas.microsoft.com/office/powerpoint/2010/main" val="248872509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41</a:t>
            </a:fld>
            <a:endParaRPr lang="en-US"/>
          </a:p>
        </p:txBody>
      </p:sp>
      <p:sp>
        <p:nvSpPr>
          <p:cNvPr id="5" name="Rectangle 4"/>
          <p:cNvSpPr/>
          <p:nvPr/>
        </p:nvSpPr>
        <p:spPr>
          <a:xfrm>
            <a:off x="635000" y="471228"/>
            <a:ext cx="8051800" cy="1200329"/>
          </a:xfrm>
          <a:prstGeom prst="rect">
            <a:avLst/>
          </a:prstGeom>
          <a:solidFill>
            <a:schemeClr val="tx1"/>
          </a:solidFill>
        </p:spPr>
        <p:txBody>
          <a:bodyPr wrap="square">
            <a:spAutoFit/>
          </a:bodyPr>
          <a:lstStyle/>
          <a:p>
            <a:r>
              <a:rPr lang="en-US" dirty="0">
                <a:solidFill>
                  <a:srgbClr val="FFFF00"/>
                </a:solidFill>
              </a:rPr>
              <a:t>10  as4637-cr01.losangeles.ca.ibone.comcast.net (75.149.228.222)  78.134 </a:t>
            </a:r>
            <a:r>
              <a:rPr lang="en-US" dirty="0" err="1">
                <a:solidFill>
                  <a:srgbClr val="FFFF00"/>
                </a:solidFill>
              </a:rPr>
              <a:t>ms</a:t>
            </a:r>
            <a:endParaRPr lang="en-US" dirty="0">
              <a:solidFill>
                <a:srgbClr val="FFFF00"/>
              </a:solidFill>
            </a:endParaRPr>
          </a:p>
          <a:p>
            <a:r>
              <a:rPr lang="en-US" dirty="0">
                <a:solidFill>
                  <a:srgbClr val="FFFF00"/>
                </a:solidFill>
              </a:rPr>
              <a:t>11  i-0-2-0-11.tlot-core01.bi.telstraglobal.net (202.40.149.185)  86.131 </a:t>
            </a:r>
            <a:r>
              <a:rPr lang="en-US" dirty="0" err="1">
                <a:solidFill>
                  <a:srgbClr val="FFFF00"/>
                </a:solidFill>
              </a:rPr>
              <a:t>ms</a:t>
            </a:r>
            <a:endParaRPr lang="en-US" dirty="0">
              <a:solidFill>
                <a:srgbClr val="FFFF00"/>
              </a:solidFill>
            </a:endParaRPr>
          </a:p>
          <a:p>
            <a:r>
              <a:rPr lang="en-US" dirty="0">
                <a:solidFill>
                  <a:srgbClr val="FFFF00"/>
                </a:solidFill>
              </a:rPr>
              <a:t>12  i-0-0-0-0.sydo-core01.bx.telstraglobal.net (202.84.140.5)  287.302 </a:t>
            </a:r>
            <a:r>
              <a:rPr lang="en-US" dirty="0" err="1">
                <a:solidFill>
                  <a:srgbClr val="FFFF00"/>
                </a:solidFill>
              </a:rPr>
              <a:t>ms</a:t>
            </a:r>
            <a:endParaRPr lang="en-US" dirty="0">
              <a:solidFill>
                <a:srgbClr val="FFFF00"/>
              </a:solidFill>
            </a:endParaRPr>
          </a:p>
          <a:p>
            <a:r>
              <a:rPr lang="en-US" dirty="0">
                <a:solidFill>
                  <a:srgbClr val="FFFF00"/>
                </a:solidFill>
              </a:rPr>
              <a:t>13  tengige0-1-0-14.oxf-gw2.sydney.telstra.net (203.50.13.133)  300.060 </a:t>
            </a:r>
            <a:r>
              <a:rPr lang="en-US" dirty="0" err="1">
                <a:solidFill>
                  <a:srgbClr val="FFFF00"/>
                </a:solidFill>
              </a:rPr>
              <a:t>ms</a:t>
            </a:r>
            <a:endParaRPr lang="en-US" dirty="0">
              <a:solidFill>
                <a:srgbClr val="FFFF00"/>
              </a:solidFill>
            </a:endParaRPr>
          </a:p>
        </p:txBody>
      </p:sp>
      <p:pic>
        <p:nvPicPr>
          <p:cNvPr id="7" name="Picture 6">
            <a:hlinkClick r:id="rId2"/>
          </p:cNvPr>
          <p:cNvPicPr>
            <a:picLocks noChangeAspect="1"/>
          </p:cNvPicPr>
          <p:nvPr/>
        </p:nvPicPr>
        <p:blipFill rotWithShape="1">
          <a:blip r:embed="rId3"/>
          <a:srcRect l="3369" t="7819" r="33568" b="10289"/>
          <a:stretch/>
        </p:blipFill>
        <p:spPr>
          <a:xfrm>
            <a:off x="490832" y="1671557"/>
            <a:ext cx="4546835" cy="4930899"/>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773994" y="2667000"/>
            <a:ext cx="6140473" cy="1200328"/>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400" dirty="0" smtClean="0"/>
              <a:t>Do you believe</a:t>
            </a:r>
          </a:p>
          <a:p>
            <a:r>
              <a:rPr lang="en-US" sz="2400" dirty="0">
                <a:hlinkClick r:id="rId2"/>
              </a:rPr>
              <a:t>http://www.infobyip.com/ip-202.84.140.5.</a:t>
            </a:r>
            <a:r>
              <a:rPr lang="en-US" sz="2400" dirty="0" smtClean="0">
                <a:hlinkClick r:id="rId2"/>
              </a:rPr>
              <a:t>html</a:t>
            </a:r>
            <a:endParaRPr lang="en-US" sz="2400" dirty="0" smtClean="0"/>
          </a:p>
          <a:p>
            <a:r>
              <a:rPr lang="en-US" sz="2400" dirty="0"/>
              <a:t>?</a:t>
            </a:r>
          </a:p>
        </p:txBody>
      </p:sp>
    </p:spTree>
    <p:extLst>
      <p:ext uri="{BB962C8B-B14F-4D97-AF65-F5344CB8AC3E}">
        <p14:creationId xmlns:p14="http://schemas.microsoft.com/office/powerpoint/2010/main" val="4079330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42</a:t>
            </a:fld>
            <a:endParaRPr lang="en-US" dirty="0"/>
          </a:p>
        </p:txBody>
      </p:sp>
      <p:pic>
        <p:nvPicPr>
          <p:cNvPr id="84995" name="Picture 3"/>
          <p:cNvPicPr>
            <a:picLocks noChangeAspect="1" noChangeArrowheads="1"/>
          </p:cNvPicPr>
          <p:nvPr/>
        </p:nvPicPr>
        <p:blipFill>
          <a:blip r:embed="rId2" cstate="print"/>
          <a:srcRect/>
          <a:stretch>
            <a:fillRect/>
          </a:stretch>
        </p:blipFill>
        <p:spPr bwMode="auto">
          <a:xfrm>
            <a:off x="218073" y="1473618"/>
            <a:ext cx="7217443" cy="1369647"/>
          </a:xfrm>
          <a:prstGeom prst="rect">
            <a:avLst/>
          </a:prstGeom>
          <a:noFill/>
          <a:ln w="9525">
            <a:noFill/>
            <a:miter lim="800000"/>
            <a:headEnd/>
            <a:tailEnd/>
          </a:ln>
        </p:spPr>
      </p:pic>
      <p:pic>
        <p:nvPicPr>
          <p:cNvPr id="84994" name="Picture 2"/>
          <p:cNvPicPr>
            <a:picLocks noChangeAspect="1" noChangeArrowheads="1"/>
          </p:cNvPicPr>
          <p:nvPr/>
        </p:nvPicPr>
        <p:blipFill>
          <a:blip r:embed="rId3" cstate="print"/>
          <a:srcRect/>
          <a:stretch>
            <a:fillRect/>
          </a:stretch>
        </p:blipFill>
        <p:spPr bwMode="auto">
          <a:xfrm>
            <a:off x="3048000" y="400050"/>
            <a:ext cx="5874418" cy="5955444"/>
          </a:xfrm>
          <a:prstGeom prst="rect">
            <a:avLst/>
          </a:prstGeom>
          <a:ln>
            <a:noFill/>
          </a:ln>
          <a:effectLst>
            <a:outerShdw blurRad="292100" dist="139700" dir="2700000" algn="tl" rotWithShape="0">
              <a:srgbClr val="333333">
                <a:alpha val="65000"/>
              </a:srgbClr>
            </a:outerShdw>
          </a:effectLst>
        </p:spPr>
      </p:pic>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Tree>
    <p:extLst>
      <p:ext uri="{BB962C8B-B14F-4D97-AF65-F5344CB8AC3E}">
        <p14:creationId xmlns:p14="http://schemas.microsoft.com/office/powerpoint/2010/main" val="39175183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dissolve">
                                      <p:cBhvr>
                                        <p:cTn id="7" dur="500"/>
                                        <p:tgtEl>
                                          <p:spTgt spid="84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1943"/>
            <a:ext cx="8229600" cy="1143000"/>
          </a:xfrm>
        </p:spPr>
        <p:txBody>
          <a:bodyPr/>
          <a:lstStyle/>
          <a:p>
            <a:r>
              <a:rPr lang="en-US" dirty="0" smtClean="0"/>
              <a:t>How does </a:t>
            </a:r>
            <a:r>
              <a:rPr lang="en-US" b="1" dirty="0" err="1" smtClean="0"/>
              <a:t>traceroute</a:t>
            </a:r>
            <a:r>
              <a:rPr lang="en-US" dirty="0" smtClean="0"/>
              <a:t> work?</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43</a:t>
            </a:fld>
            <a:endParaRPr lang="en-US"/>
          </a:p>
        </p:txBody>
      </p:sp>
      <p:pic>
        <p:nvPicPr>
          <p:cNvPr id="6" name="Picture 5"/>
          <p:cNvPicPr>
            <a:picLocks noChangeAspect="1"/>
          </p:cNvPicPr>
          <p:nvPr/>
        </p:nvPicPr>
        <p:blipFill>
          <a:blip r:embed="rId2"/>
          <a:stretch>
            <a:fillRect/>
          </a:stretch>
        </p:blipFill>
        <p:spPr>
          <a:xfrm>
            <a:off x="358422" y="2470857"/>
            <a:ext cx="3596938" cy="2360789"/>
          </a:xfrm>
          <a:prstGeom prst="rect">
            <a:avLst/>
          </a:prstGeom>
        </p:spPr>
      </p:pic>
      <p:pic>
        <p:nvPicPr>
          <p:cNvPr id="7" name="Picture 6"/>
          <p:cNvPicPr>
            <a:picLocks noChangeAspect="1"/>
          </p:cNvPicPr>
          <p:nvPr/>
        </p:nvPicPr>
        <p:blipFill rotWithShape="1">
          <a:blip r:embed="rId3"/>
          <a:srcRect t="13476" b="13312"/>
          <a:stretch/>
        </p:blipFill>
        <p:spPr>
          <a:xfrm>
            <a:off x="2238038" y="3101623"/>
            <a:ext cx="3434644" cy="25146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5850467" y="2470857"/>
            <a:ext cx="2667000" cy="32497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6197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 Layers</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44</a:t>
            </a:fld>
            <a:endParaRPr lang="en-US"/>
          </a:p>
        </p:txBody>
      </p:sp>
      <p:pic>
        <p:nvPicPr>
          <p:cNvPr id="6" name="Picture 5"/>
          <p:cNvPicPr>
            <a:picLocks noChangeAspect="1"/>
          </p:cNvPicPr>
          <p:nvPr/>
        </p:nvPicPr>
        <p:blipFill>
          <a:blip r:embed="rId2"/>
          <a:stretch>
            <a:fillRect/>
          </a:stretch>
        </p:blipFill>
        <p:spPr>
          <a:xfrm>
            <a:off x="4713111" y="1220611"/>
            <a:ext cx="3973689" cy="4911480"/>
          </a:xfrm>
          <a:prstGeom prst="rect">
            <a:avLst/>
          </a:prstGeom>
        </p:spPr>
      </p:pic>
    </p:spTree>
    <p:extLst>
      <p:ext uri="{BB962C8B-B14F-4D97-AF65-F5344CB8AC3E}">
        <p14:creationId xmlns:p14="http://schemas.microsoft.com/office/powerpoint/2010/main" val="199815408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 Layer (LAN): Ethernet</a:t>
            </a:r>
            <a:endParaRPr lang="en-US" dirty="0"/>
          </a:p>
        </p:txBody>
      </p:sp>
      <p:sp>
        <p:nvSpPr>
          <p:cNvPr id="3" name="Date Placeholder 2"/>
          <p:cNvSpPr>
            <a:spLocks noGrp="1"/>
          </p:cNvSpPr>
          <p:nvPr>
            <p:ph type="dt" sz="half" idx="10"/>
          </p:nvPr>
        </p:nvSpPr>
        <p:spPr/>
        <p:txBody>
          <a:bodyPr/>
          <a:lstStyle/>
          <a:p>
            <a:r>
              <a:rPr lang="en-US" dirty="0" smtClean="0"/>
              <a:t>17 October 2013</a:t>
            </a:r>
            <a:endParaRPr lang="en-US" dirty="0"/>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45</a:t>
            </a:fld>
            <a:endParaRPr lang="en-US"/>
          </a:p>
        </p:txBody>
      </p:sp>
      <p:pic>
        <p:nvPicPr>
          <p:cNvPr id="6" name="Picture 5"/>
          <p:cNvPicPr>
            <a:picLocks noChangeAspect="1"/>
          </p:cNvPicPr>
          <p:nvPr/>
        </p:nvPicPr>
        <p:blipFill>
          <a:blip r:embed="rId2"/>
          <a:stretch>
            <a:fillRect/>
          </a:stretch>
        </p:blipFill>
        <p:spPr>
          <a:xfrm>
            <a:off x="4713111" y="1220611"/>
            <a:ext cx="3973689" cy="4911480"/>
          </a:xfrm>
          <a:prstGeom prst="rect">
            <a:avLst/>
          </a:prstGeom>
        </p:spPr>
      </p:pic>
      <p:pic>
        <p:nvPicPr>
          <p:cNvPr id="9" name="Picture 8" descr="Screen Shot 2013-10-17 at 9.26.13 AM.png">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7008"/>
          <a:stretch/>
        </p:blipFill>
        <p:spPr>
          <a:xfrm>
            <a:off x="158314" y="1583223"/>
            <a:ext cx="8915129" cy="1682309"/>
          </a:xfrm>
          <a:prstGeom prst="rect">
            <a:avLst/>
          </a:prstGeom>
        </p:spPr>
      </p:pic>
      <p:sp>
        <p:nvSpPr>
          <p:cNvPr id="7" name="TextBox 6"/>
          <p:cNvSpPr txBox="1"/>
          <p:nvPr/>
        </p:nvSpPr>
        <p:spPr>
          <a:xfrm>
            <a:off x="1168926" y="3265532"/>
            <a:ext cx="6517905" cy="12003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3600" dirty="0" smtClean="0"/>
              <a:t>42-1500 octets (bytes) of </a:t>
            </a:r>
            <a:r>
              <a:rPr lang="en-US" sz="3600" b="1" dirty="0" smtClean="0"/>
              <a:t>payload</a:t>
            </a:r>
          </a:p>
          <a:p>
            <a:r>
              <a:rPr lang="en-US" sz="3600" dirty="0" smtClean="0"/>
              <a:t>37 octets of </a:t>
            </a:r>
            <a:r>
              <a:rPr lang="en-US" sz="3600" b="1" dirty="0" smtClean="0"/>
              <a:t>overhead</a:t>
            </a:r>
            <a:endParaRPr lang="en-US" sz="3600" b="1" dirty="0"/>
          </a:p>
        </p:txBody>
      </p:sp>
      <p:sp>
        <p:nvSpPr>
          <p:cNvPr id="10" name="TextBox 9"/>
          <p:cNvSpPr txBox="1"/>
          <p:nvPr/>
        </p:nvSpPr>
        <p:spPr>
          <a:xfrm>
            <a:off x="519348" y="4737838"/>
            <a:ext cx="7270390" cy="95410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b="1" dirty="0" err="1" smtClean="0"/>
              <a:t>Interframe</a:t>
            </a:r>
            <a:r>
              <a:rPr lang="en-US" sz="2800" b="1" dirty="0" smtClean="0"/>
              <a:t> gap: </a:t>
            </a:r>
            <a:r>
              <a:rPr lang="en-US" sz="2800" dirty="0" smtClean="0"/>
              <a:t>96 bits of time between packets</a:t>
            </a:r>
          </a:p>
          <a:p>
            <a:r>
              <a:rPr lang="en-US" sz="2800" dirty="0" smtClean="0"/>
              <a:t>at 1Gbps = 96/1B = 96 ns &lt; 0.1 </a:t>
            </a:r>
            <a:r>
              <a:rPr lang="en-US" sz="2800" dirty="0" err="1" smtClean="0"/>
              <a:t>ms</a:t>
            </a:r>
            <a:endParaRPr lang="en-US" sz="2800" dirty="0"/>
          </a:p>
        </p:txBody>
      </p:sp>
    </p:spTree>
    <p:extLst>
      <p:ext uri="{BB962C8B-B14F-4D97-AF65-F5344CB8AC3E}">
        <p14:creationId xmlns:p14="http://schemas.microsoft.com/office/powerpoint/2010/main" val="23049834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 Layers</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46</a:t>
            </a:fld>
            <a:endParaRPr lang="en-US"/>
          </a:p>
        </p:txBody>
      </p:sp>
      <p:pic>
        <p:nvPicPr>
          <p:cNvPr id="6" name="Picture 5"/>
          <p:cNvPicPr>
            <a:picLocks noChangeAspect="1"/>
          </p:cNvPicPr>
          <p:nvPr/>
        </p:nvPicPr>
        <p:blipFill>
          <a:blip r:embed="rId2"/>
          <a:stretch>
            <a:fillRect/>
          </a:stretch>
        </p:blipFill>
        <p:spPr>
          <a:xfrm>
            <a:off x="4713111" y="1220611"/>
            <a:ext cx="3973689" cy="4911480"/>
          </a:xfrm>
          <a:prstGeom prst="rect">
            <a:avLst/>
          </a:prstGeom>
        </p:spPr>
      </p:pic>
      <p:sp>
        <p:nvSpPr>
          <p:cNvPr id="7" name="TextBox 6"/>
          <p:cNvSpPr txBox="1"/>
          <p:nvPr/>
        </p:nvSpPr>
        <p:spPr>
          <a:xfrm>
            <a:off x="457200" y="4804746"/>
            <a:ext cx="3683001" cy="1569660"/>
          </a:xfrm>
          <a:prstGeom prst="rect">
            <a:avLst/>
          </a:prstGeom>
          <a:noFill/>
        </p:spPr>
        <p:txBody>
          <a:bodyPr wrap="square" rtlCol="0">
            <a:spAutoFit/>
          </a:bodyPr>
          <a:lstStyle/>
          <a:p>
            <a:r>
              <a:rPr lang="en-US" sz="2400" dirty="0" smtClean="0"/>
              <a:t>LAN:</a:t>
            </a:r>
            <a:r>
              <a:rPr lang="en-US" sz="2400" b="1" dirty="0" smtClean="0"/>
              <a:t> Ethernet</a:t>
            </a:r>
            <a:r>
              <a:rPr lang="en-US" sz="2400" dirty="0" smtClean="0"/>
              <a:t> (97.6% efficient for 12Kb packets)</a:t>
            </a:r>
          </a:p>
          <a:p>
            <a:r>
              <a:rPr lang="en-US" sz="2400" dirty="0" smtClean="0"/>
              <a:t>WAN: </a:t>
            </a:r>
            <a:r>
              <a:rPr lang="en-US" sz="2400" b="1" dirty="0" smtClean="0"/>
              <a:t>PPP </a:t>
            </a:r>
            <a:r>
              <a:rPr lang="en-US" sz="2400" dirty="0" smtClean="0"/>
              <a:t>(99.9% efficient – only 1-2 bytes overhead)</a:t>
            </a:r>
            <a:endParaRPr lang="en-US" sz="2400" dirty="0"/>
          </a:p>
        </p:txBody>
      </p:sp>
    </p:spTree>
    <p:extLst>
      <p:ext uri="{BB962C8B-B14F-4D97-AF65-F5344CB8AC3E}">
        <p14:creationId xmlns:p14="http://schemas.microsoft.com/office/powerpoint/2010/main" val="394953250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48" y="1443772"/>
            <a:ext cx="2859071" cy="2667867"/>
          </a:xfrm>
        </p:spPr>
        <p:txBody>
          <a:bodyPr>
            <a:normAutofit/>
          </a:bodyPr>
          <a:lstStyle/>
          <a:p>
            <a:r>
              <a:rPr lang="en-US" dirty="0" smtClean="0"/>
              <a:t>IP Layer</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47</a:t>
            </a:fld>
            <a:endParaRPr lang="en-US"/>
          </a:p>
        </p:txBody>
      </p:sp>
      <p:sp>
        <p:nvSpPr>
          <p:cNvPr id="7" name="Rectangle 6"/>
          <p:cNvSpPr/>
          <p:nvPr/>
        </p:nvSpPr>
        <p:spPr>
          <a:xfrm>
            <a:off x="144348" y="4111639"/>
            <a:ext cx="2446452" cy="1477327"/>
          </a:xfrm>
          <a:prstGeom prst="rect">
            <a:avLst/>
          </a:prstGeom>
        </p:spPr>
        <p:txBody>
          <a:bodyPr wrap="square">
            <a:spAutoFit/>
          </a:bodyPr>
          <a:lstStyle/>
          <a:p>
            <a:r>
              <a:rPr lang="en-US" sz="2400" dirty="0" smtClean="0"/>
              <a:t>From Robbie </a:t>
            </a:r>
            <a:r>
              <a:rPr lang="en-US" sz="2400" dirty="0" err="1" smtClean="0"/>
              <a:t>Hott’s</a:t>
            </a:r>
            <a:r>
              <a:rPr lang="en-US" sz="2400" dirty="0" smtClean="0"/>
              <a:t> </a:t>
            </a:r>
          </a:p>
          <a:p>
            <a:r>
              <a:rPr lang="en-US" sz="2400" i="1" dirty="0" smtClean="0"/>
              <a:t>History of Packets</a:t>
            </a:r>
            <a:r>
              <a:rPr lang="en-US" sz="2400" dirty="0" smtClean="0"/>
              <a:t> </a:t>
            </a:r>
          </a:p>
          <a:p>
            <a:r>
              <a:rPr lang="en-US" dirty="0" smtClean="0">
                <a:hlinkClick r:id="rId2"/>
              </a:rPr>
              <a:t>packets.robbiehott.com</a:t>
            </a:r>
            <a:endParaRPr lang="en-US" sz="3200" dirty="0"/>
          </a:p>
        </p:txBody>
      </p:sp>
      <p:pic>
        <p:nvPicPr>
          <p:cNvPr id="8" name="Picture 7" descr="Screen Shot 2013-10-17 at 7.09.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00" y="33675"/>
            <a:ext cx="6141677" cy="2930489"/>
          </a:xfrm>
          <a:prstGeom prst="rect">
            <a:avLst/>
          </a:prstGeom>
        </p:spPr>
      </p:pic>
      <p:sp>
        <p:nvSpPr>
          <p:cNvPr id="9" name="TextBox 8"/>
          <p:cNvSpPr txBox="1"/>
          <p:nvPr/>
        </p:nvSpPr>
        <p:spPr>
          <a:xfrm>
            <a:off x="135935" y="150500"/>
            <a:ext cx="2793478" cy="369332"/>
          </a:xfrm>
          <a:prstGeom prst="rect">
            <a:avLst/>
          </a:prstGeom>
          <a:noFill/>
        </p:spPr>
        <p:txBody>
          <a:bodyPr wrap="none" rtlCol="0">
            <a:spAutoFit/>
          </a:bodyPr>
          <a:lstStyle/>
          <a:p>
            <a:r>
              <a:rPr lang="en-US" dirty="0" smtClean="0"/>
              <a:t>Version 3.1 (February 1978)</a:t>
            </a:r>
            <a:endParaRPr lang="en-US" dirty="0"/>
          </a:p>
        </p:txBody>
      </p:sp>
      <p:pic>
        <p:nvPicPr>
          <p:cNvPr id="10" name="Picture 9" descr="Screen Shot 2013-10-17 at 7.10.5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000" y="3187699"/>
            <a:ext cx="6155789" cy="3325025"/>
          </a:xfrm>
          <a:prstGeom prst="rect">
            <a:avLst/>
          </a:prstGeom>
        </p:spPr>
      </p:pic>
      <p:sp>
        <p:nvSpPr>
          <p:cNvPr id="11" name="TextBox 10"/>
          <p:cNvSpPr txBox="1"/>
          <p:nvPr/>
        </p:nvSpPr>
        <p:spPr>
          <a:xfrm>
            <a:off x="6660443" y="2987121"/>
            <a:ext cx="2209747" cy="369332"/>
          </a:xfrm>
          <a:prstGeom prst="rect">
            <a:avLst/>
          </a:prstGeom>
          <a:noFill/>
        </p:spPr>
        <p:txBody>
          <a:bodyPr wrap="none" rtlCol="0">
            <a:spAutoFit/>
          </a:bodyPr>
          <a:lstStyle/>
          <a:p>
            <a:r>
              <a:rPr lang="en-US" dirty="0" smtClean="0"/>
              <a:t>Version 4 (June 1978)</a:t>
            </a:r>
            <a:endParaRPr lang="en-US" dirty="0"/>
          </a:p>
        </p:txBody>
      </p:sp>
    </p:spTree>
    <p:extLst>
      <p:ext uri="{BB962C8B-B14F-4D97-AF65-F5344CB8AC3E}">
        <p14:creationId xmlns:p14="http://schemas.microsoft.com/office/powerpoint/2010/main" val="251352211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Avoiding Zombie Packets</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48</a:t>
            </a:fld>
            <a:endParaRPr lang="en-US"/>
          </a:p>
        </p:txBody>
      </p:sp>
      <p:pic>
        <p:nvPicPr>
          <p:cNvPr id="7" name="Picture 6" descr="Screen Shot 2013-10-17 at 7.10.58 AM.png"/>
          <p:cNvPicPr>
            <a:picLocks noChangeAspect="1"/>
          </p:cNvPicPr>
          <p:nvPr/>
        </p:nvPicPr>
        <p:blipFill rotWithShape="1">
          <a:blip r:embed="rId2">
            <a:extLst>
              <a:ext uri="{28A0092B-C50C-407E-A947-70E740481C1C}">
                <a14:useLocalDpi xmlns:a14="http://schemas.microsoft.com/office/drawing/2010/main" val="0"/>
              </a:ext>
            </a:extLst>
          </a:blip>
          <a:srcRect b="9357"/>
          <a:stretch/>
        </p:blipFill>
        <p:spPr>
          <a:xfrm>
            <a:off x="166924" y="1284112"/>
            <a:ext cx="4847752" cy="2373488"/>
          </a:xfrm>
          <a:prstGeom prst="rect">
            <a:avLst/>
          </a:prstGeom>
        </p:spPr>
      </p:pic>
      <p:sp>
        <p:nvSpPr>
          <p:cNvPr id="9" name="Right Arrow 8"/>
          <p:cNvSpPr/>
          <p:nvPr/>
        </p:nvSpPr>
        <p:spPr>
          <a:xfrm>
            <a:off x="5057747" y="2765778"/>
            <a:ext cx="1173719" cy="74788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Bent Arrow 9"/>
          <p:cNvSpPr/>
          <p:nvPr/>
        </p:nvSpPr>
        <p:spPr>
          <a:xfrm rot="10800000">
            <a:off x="6019799" y="4064001"/>
            <a:ext cx="1890889" cy="2017888"/>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6358466" y="2130778"/>
            <a:ext cx="2455334" cy="210255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dirty="0" smtClean="0"/>
              <a:t>Router</a:t>
            </a:r>
            <a:endParaRPr lang="en-US" sz="5400" dirty="0"/>
          </a:p>
        </p:txBody>
      </p:sp>
      <p:pic>
        <p:nvPicPr>
          <p:cNvPr id="14" name="Picture 13" descr="Screen Shot 2013-10-17 at 7.10.58 AM.png"/>
          <p:cNvPicPr>
            <a:picLocks noChangeAspect="1"/>
          </p:cNvPicPr>
          <p:nvPr/>
        </p:nvPicPr>
        <p:blipFill rotWithShape="1">
          <a:blip r:embed="rId2">
            <a:extLst>
              <a:ext uri="{28A0092B-C50C-407E-A947-70E740481C1C}">
                <a14:useLocalDpi xmlns:a14="http://schemas.microsoft.com/office/drawing/2010/main" val="0"/>
              </a:ext>
            </a:extLst>
          </a:blip>
          <a:srcRect b="11056"/>
          <a:stretch/>
        </p:blipFill>
        <p:spPr>
          <a:xfrm>
            <a:off x="856235" y="3767667"/>
            <a:ext cx="5163564" cy="2480733"/>
          </a:xfrm>
          <a:prstGeom prst="rect">
            <a:avLst/>
          </a:prstGeom>
        </p:spPr>
      </p:pic>
      <p:sp>
        <p:nvSpPr>
          <p:cNvPr id="15" name="TextBox 14"/>
          <p:cNvSpPr txBox="1"/>
          <p:nvPr/>
        </p:nvSpPr>
        <p:spPr>
          <a:xfrm>
            <a:off x="990600" y="4648200"/>
            <a:ext cx="1295400" cy="406265"/>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tIns="18288" bIns="18288" rtlCol="0">
            <a:spAutoFit/>
          </a:bodyPr>
          <a:lstStyle/>
          <a:p>
            <a:pPr algn="ctr"/>
            <a:r>
              <a:rPr lang="en-US" sz="2400" dirty="0" smtClean="0">
                <a:solidFill>
                  <a:srgbClr val="FFFF00"/>
                </a:solidFill>
              </a:rPr>
              <a:t>TTL - 1</a:t>
            </a:r>
            <a:endParaRPr lang="en-US" sz="2400" dirty="0">
              <a:solidFill>
                <a:srgbClr val="FFFF00"/>
              </a:solidFill>
            </a:endParaRPr>
          </a:p>
        </p:txBody>
      </p:sp>
    </p:spTree>
    <p:extLst>
      <p:ext uri="{BB962C8B-B14F-4D97-AF65-F5344CB8AC3E}">
        <p14:creationId xmlns:p14="http://schemas.microsoft.com/office/powerpoint/2010/main" val="11130683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9021"/>
            <a:ext cx="8229600" cy="3360437"/>
          </a:xfrm>
        </p:spPr>
        <p:txBody>
          <a:bodyPr>
            <a:normAutofit/>
          </a:bodyPr>
          <a:lstStyle/>
          <a:p>
            <a:r>
              <a:rPr lang="en-US" dirty="0" smtClean="0"/>
              <a:t>Strategy 1:</a:t>
            </a:r>
            <a:br>
              <a:rPr lang="en-US" dirty="0" smtClean="0"/>
            </a:br>
            <a:r>
              <a:rPr lang="en-US" dirty="0" smtClean="0"/>
              <a:t>Shrink and Simplify Your Content</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a:t>
            </a:fld>
            <a:endParaRPr lang="en-US"/>
          </a:p>
        </p:txBody>
      </p:sp>
    </p:spTree>
    <p:extLst>
      <p:ext uri="{BB962C8B-B14F-4D97-AF65-F5344CB8AC3E}">
        <p14:creationId xmlns:p14="http://schemas.microsoft.com/office/powerpoint/2010/main" val="377961944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Avoiding Zombie Packets</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49</a:t>
            </a:fld>
            <a:endParaRPr lang="en-US"/>
          </a:p>
        </p:txBody>
      </p:sp>
      <p:pic>
        <p:nvPicPr>
          <p:cNvPr id="7" name="Picture 6" descr="Screen Shot 2013-10-17 at 7.10.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26" y="1417638"/>
            <a:ext cx="4600547" cy="2484967"/>
          </a:xfrm>
          <a:prstGeom prst="rect">
            <a:avLst/>
          </a:prstGeom>
        </p:spPr>
      </p:pic>
      <p:sp>
        <p:nvSpPr>
          <p:cNvPr id="9" name="Right Arrow 8"/>
          <p:cNvSpPr/>
          <p:nvPr/>
        </p:nvSpPr>
        <p:spPr>
          <a:xfrm>
            <a:off x="5057747" y="2765778"/>
            <a:ext cx="1173719" cy="74788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Bent Arrow 9"/>
          <p:cNvSpPr/>
          <p:nvPr/>
        </p:nvSpPr>
        <p:spPr>
          <a:xfrm rot="10800000">
            <a:off x="6019799" y="4064001"/>
            <a:ext cx="1890889" cy="2017888"/>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6358466" y="2130778"/>
            <a:ext cx="2455334" cy="210255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dirty="0" smtClean="0"/>
              <a:t>Router</a:t>
            </a:r>
            <a:endParaRPr lang="en-US" sz="5400" dirty="0"/>
          </a:p>
        </p:txBody>
      </p:sp>
      <p:sp>
        <p:nvSpPr>
          <p:cNvPr id="3" name="TextBox 2"/>
          <p:cNvSpPr txBox="1"/>
          <p:nvPr/>
        </p:nvSpPr>
        <p:spPr>
          <a:xfrm>
            <a:off x="6914444" y="3671772"/>
            <a:ext cx="1378953" cy="461665"/>
          </a:xfrm>
          <a:prstGeom prst="rect">
            <a:avLst/>
          </a:prstGeom>
          <a:noFill/>
        </p:spPr>
        <p:txBody>
          <a:bodyPr wrap="none" rtlCol="0">
            <a:spAutoFit/>
          </a:bodyPr>
          <a:lstStyle/>
          <a:p>
            <a:r>
              <a:rPr lang="en-US" sz="2400" dirty="0" smtClean="0">
                <a:solidFill>
                  <a:srgbClr val="FFFF00"/>
                </a:solidFill>
              </a:rPr>
              <a:t>if TTL = 0:</a:t>
            </a:r>
            <a:endParaRPr lang="en-US" sz="2400" dirty="0">
              <a:solidFill>
                <a:srgbClr val="FFFF00"/>
              </a:solidFill>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3810000" y="4114800"/>
            <a:ext cx="1952980" cy="2379682"/>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762000" y="5040110"/>
            <a:ext cx="2879026" cy="369332"/>
          </a:xfrm>
          <a:prstGeom prst="rect">
            <a:avLst/>
          </a:prstGeom>
          <a:noFill/>
        </p:spPr>
        <p:txBody>
          <a:bodyPr wrap="none" rtlCol="0">
            <a:spAutoFit/>
          </a:bodyPr>
          <a:lstStyle/>
          <a:p>
            <a:r>
              <a:rPr lang="en-US" dirty="0" smtClean="0"/>
              <a:t>Destination = original Source</a:t>
            </a:r>
            <a:endParaRPr lang="en-US" dirty="0"/>
          </a:p>
        </p:txBody>
      </p:sp>
    </p:spTree>
    <p:extLst>
      <p:ext uri="{BB962C8B-B14F-4D97-AF65-F5344CB8AC3E}">
        <p14:creationId xmlns:p14="http://schemas.microsoft.com/office/powerpoint/2010/main" val="26732017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B80A1A-7165-45C4-A01A-4D8082766133}" type="slidenum">
              <a:rPr lang="en-US" smtClean="0"/>
              <a:pPr/>
              <a:t>50</a:t>
            </a:fld>
            <a:endParaRPr lang="en-US" dirty="0"/>
          </a:p>
        </p:txBody>
      </p:sp>
      <p:sp>
        <p:nvSpPr>
          <p:cNvPr id="4" name="TextBox 3"/>
          <p:cNvSpPr txBox="1"/>
          <p:nvPr/>
        </p:nvSpPr>
        <p:spPr>
          <a:xfrm>
            <a:off x="76200" y="152400"/>
            <a:ext cx="8915400" cy="621708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solidFill>
                  <a:srgbClr val="FFFF00"/>
                </a:solidFill>
              </a:rPr>
              <a:t>gash&gt; </a:t>
            </a:r>
            <a:r>
              <a:rPr lang="en-US" sz="2000" dirty="0" err="1" smtClean="0">
                <a:solidFill>
                  <a:srgbClr val="FFFF00"/>
                </a:solidFill>
              </a:rPr>
              <a:t>traceroute</a:t>
            </a:r>
            <a:r>
              <a:rPr lang="en-US" sz="2000" dirty="0" smtClean="0">
                <a:solidFill>
                  <a:srgbClr val="FFFF00"/>
                </a:solidFill>
              </a:rPr>
              <a:t> </a:t>
            </a:r>
            <a:r>
              <a:rPr lang="en-US" sz="2000" dirty="0">
                <a:solidFill>
                  <a:srgbClr val="FFFF00"/>
                </a:solidFill>
              </a:rPr>
              <a:t>-q 1 </a:t>
            </a:r>
            <a:r>
              <a:rPr lang="en-US" sz="2000" dirty="0" err="1">
                <a:solidFill>
                  <a:srgbClr val="FFFF00"/>
                </a:solidFill>
              </a:rPr>
              <a:t>www.berkeley.edu</a:t>
            </a:r>
            <a:endParaRPr lang="en-US" sz="2000" dirty="0">
              <a:solidFill>
                <a:srgbClr val="FFFF00"/>
              </a:solidFill>
            </a:endParaRPr>
          </a:p>
          <a:p>
            <a:r>
              <a:rPr lang="en-US" dirty="0" err="1" smtClean="0">
                <a:solidFill>
                  <a:srgbClr val="FFFF00"/>
                </a:solidFill>
              </a:rPr>
              <a:t>traceroute</a:t>
            </a:r>
            <a:r>
              <a:rPr lang="en-US" dirty="0" smtClean="0">
                <a:solidFill>
                  <a:srgbClr val="FFFF00"/>
                </a:solidFill>
              </a:rPr>
              <a:t> </a:t>
            </a:r>
            <a:r>
              <a:rPr lang="en-US" dirty="0">
                <a:solidFill>
                  <a:srgbClr val="FFFF00"/>
                </a:solidFill>
              </a:rPr>
              <a:t>to www.w3.berkeley.edu (169.229.216.200), 64 hops max, 52 byte packets</a:t>
            </a:r>
          </a:p>
          <a:p>
            <a:r>
              <a:rPr lang="en-US" sz="2000" dirty="0">
                <a:solidFill>
                  <a:srgbClr val="FFFF00"/>
                </a:solidFill>
              </a:rPr>
              <a:t> 1  </a:t>
            </a:r>
            <a:r>
              <a:rPr lang="en-US" sz="2000" dirty="0" err="1">
                <a:solidFill>
                  <a:srgbClr val="FFFF00"/>
                </a:solidFill>
              </a:rPr>
              <a:t>dd-wrt</a:t>
            </a:r>
            <a:r>
              <a:rPr lang="en-US" sz="2000" dirty="0">
                <a:solidFill>
                  <a:srgbClr val="FFFF00"/>
                </a:solidFill>
              </a:rPr>
              <a:t> (192.168.1.1)  9.779 </a:t>
            </a:r>
            <a:r>
              <a:rPr lang="en-US" sz="2000" dirty="0" err="1">
                <a:solidFill>
                  <a:srgbClr val="FFFF00"/>
                </a:solidFill>
              </a:rPr>
              <a:t>ms</a:t>
            </a:r>
            <a:endParaRPr lang="en-US" sz="2000" dirty="0">
              <a:solidFill>
                <a:srgbClr val="FFFF00"/>
              </a:solidFill>
            </a:endParaRPr>
          </a:p>
          <a:p>
            <a:r>
              <a:rPr lang="en-US" sz="2000" dirty="0">
                <a:solidFill>
                  <a:srgbClr val="FFFF00"/>
                </a:solidFill>
              </a:rPr>
              <a:t> 2  c-24-127-51-1.hsd1.va.comcast.net (24.127.51.1)  24.139 </a:t>
            </a:r>
            <a:r>
              <a:rPr lang="en-US" sz="2000" dirty="0" err="1">
                <a:solidFill>
                  <a:srgbClr val="FFFF00"/>
                </a:solidFill>
              </a:rPr>
              <a:t>ms</a:t>
            </a:r>
            <a:endParaRPr lang="en-US" sz="2000" dirty="0">
              <a:solidFill>
                <a:srgbClr val="FFFF00"/>
              </a:solidFill>
            </a:endParaRPr>
          </a:p>
          <a:p>
            <a:r>
              <a:rPr lang="en-US" sz="2000" dirty="0">
                <a:solidFill>
                  <a:srgbClr val="FFFF00"/>
                </a:solidFill>
              </a:rPr>
              <a:t> 3  te-2-3-ur01.charlville.va.richmond.comcast.net (68.85.226.149)  11.955 </a:t>
            </a:r>
            <a:r>
              <a:rPr lang="en-US" sz="2000" dirty="0" err="1">
                <a:solidFill>
                  <a:srgbClr val="FFFF00"/>
                </a:solidFill>
              </a:rPr>
              <a:t>ms</a:t>
            </a:r>
            <a:endParaRPr lang="en-US" sz="2000" dirty="0">
              <a:solidFill>
                <a:srgbClr val="FFFF00"/>
              </a:solidFill>
            </a:endParaRPr>
          </a:p>
          <a:p>
            <a:r>
              <a:rPr lang="en-US" sz="2000" dirty="0">
                <a:solidFill>
                  <a:srgbClr val="FFFF00"/>
                </a:solidFill>
              </a:rPr>
              <a:t> 4  xe-11-3-0-0-sur01.charlville.va.richmond.comcast.net (68.86.172.185)  10.321 </a:t>
            </a:r>
            <a:r>
              <a:rPr lang="en-US" sz="2000" dirty="0" err="1">
                <a:solidFill>
                  <a:srgbClr val="FFFF00"/>
                </a:solidFill>
              </a:rPr>
              <a:t>ms</a:t>
            </a:r>
            <a:endParaRPr lang="en-US" sz="2000" dirty="0">
              <a:solidFill>
                <a:srgbClr val="FFFF00"/>
              </a:solidFill>
            </a:endParaRPr>
          </a:p>
          <a:p>
            <a:r>
              <a:rPr lang="en-US" sz="2000" dirty="0">
                <a:solidFill>
                  <a:srgbClr val="FFFF00"/>
                </a:solidFill>
              </a:rPr>
              <a:t> 5  xe-4-1-1-0-ar02.charlvilleco.va.richmond.comcast.net (69.139.165.57)  17.717 </a:t>
            </a:r>
            <a:r>
              <a:rPr lang="en-US" sz="2000" dirty="0" err="1">
                <a:solidFill>
                  <a:srgbClr val="FFFF00"/>
                </a:solidFill>
              </a:rPr>
              <a:t>ms</a:t>
            </a:r>
            <a:endParaRPr lang="en-US" sz="2000" dirty="0">
              <a:solidFill>
                <a:srgbClr val="FFFF00"/>
              </a:solidFill>
            </a:endParaRPr>
          </a:p>
          <a:p>
            <a:r>
              <a:rPr lang="en-US" sz="2000" dirty="0">
                <a:solidFill>
                  <a:srgbClr val="FFFF00"/>
                </a:solidFill>
              </a:rPr>
              <a:t> 6  pos-0-8-0-0-cr01.charlotte.nc.ibone.comcast.net (68.86.94.29)  26.774 </a:t>
            </a:r>
            <a:r>
              <a:rPr lang="en-US" sz="2000" dirty="0" err="1">
                <a:solidFill>
                  <a:srgbClr val="FFFF00"/>
                </a:solidFill>
              </a:rPr>
              <a:t>ms</a:t>
            </a:r>
            <a:endParaRPr lang="en-US" sz="2000" dirty="0">
              <a:solidFill>
                <a:srgbClr val="FFFF00"/>
              </a:solidFill>
            </a:endParaRPr>
          </a:p>
          <a:p>
            <a:r>
              <a:rPr lang="en-US" sz="2000" dirty="0">
                <a:solidFill>
                  <a:srgbClr val="FFFF00"/>
                </a:solidFill>
              </a:rPr>
              <a:t> 7  pos-0-5-0-0-pe01.ashburn.va.ibone.comcast.net (68.86.87.14)  14.784 </a:t>
            </a:r>
            <a:r>
              <a:rPr lang="en-US" sz="2000" dirty="0" err="1">
                <a:solidFill>
                  <a:srgbClr val="FFFF00"/>
                </a:solidFill>
              </a:rPr>
              <a:t>ms</a:t>
            </a:r>
            <a:endParaRPr lang="en-US" sz="2000" dirty="0">
              <a:solidFill>
                <a:srgbClr val="FFFF00"/>
              </a:solidFill>
            </a:endParaRPr>
          </a:p>
          <a:p>
            <a:r>
              <a:rPr lang="en-US" sz="2000" dirty="0">
                <a:solidFill>
                  <a:srgbClr val="FFFF00"/>
                </a:solidFill>
              </a:rPr>
              <a:t> 8  as11164-pe01.ashburn.va.ibone.comcast.net (75.149.228.82)  12.095 </a:t>
            </a:r>
            <a:r>
              <a:rPr lang="en-US" sz="2000" dirty="0" err="1">
                <a:solidFill>
                  <a:srgbClr val="FFFF00"/>
                </a:solidFill>
              </a:rPr>
              <a:t>ms</a:t>
            </a:r>
            <a:endParaRPr lang="en-US" sz="2000" dirty="0">
              <a:solidFill>
                <a:srgbClr val="FFFF00"/>
              </a:solidFill>
            </a:endParaRPr>
          </a:p>
          <a:p>
            <a:r>
              <a:rPr lang="en-US" sz="2000" dirty="0">
                <a:solidFill>
                  <a:srgbClr val="FFFF00"/>
                </a:solidFill>
              </a:rPr>
              <a:t> 9  64.57.20.247 (64.57.20.247)  88.728 </a:t>
            </a:r>
            <a:r>
              <a:rPr lang="en-US" sz="2000" dirty="0" err="1">
                <a:solidFill>
                  <a:srgbClr val="FFFF00"/>
                </a:solidFill>
              </a:rPr>
              <a:t>ms</a:t>
            </a:r>
            <a:endParaRPr lang="en-US" sz="2000" dirty="0">
              <a:solidFill>
                <a:srgbClr val="FFFF00"/>
              </a:solidFill>
            </a:endParaRPr>
          </a:p>
          <a:p>
            <a:r>
              <a:rPr lang="en-US" sz="2000" dirty="0">
                <a:solidFill>
                  <a:srgbClr val="FFFF00"/>
                </a:solidFill>
              </a:rPr>
              <a:t>10  64.57.20.247 (64.57.20.247)  103.851 </a:t>
            </a:r>
            <a:r>
              <a:rPr lang="en-US" sz="2000" dirty="0" err="1">
                <a:solidFill>
                  <a:srgbClr val="FFFF00"/>
                </a:solidFill>
              </a:rPr>
              <a:t>ms</a:t>
            </a:r>
            <a:endParaRPr lang="en-US" sz="2000" dirty="0">
              <a:solidFill>
                <a:srgbClr val="FFFF00"/>
              </a:solidFill>
            </a:endParaRPr>
          </a:p>
          <a:p>
            <a:r>
              <a:rPr lang="en-US" sz="2000" dirty="0">
                <a:solidFill>
                  <a:srgbClr val="FFFF00"/>
                </a:solidFill>
              </a:rPr>
              <a:t>11  64.57.20.227 (64.57.20.227)  96.655 </a:t>
            </a:r>
            <a:r>
              <a:rPr lang="en-US" sz="2000" dirty="0" err="1">
                <a:solidFill>
                  <a:srgbClr val="FFFF00"/>
                </a:solidFill>
              </a:rPr>
              <a:t>ms</a:t>
            </a:r>
            <a:endParaRPr lang="en-US" sz="2000" dirty="0">
              <a:solidFill>
                <a:srgbClr val="FFFF00"/>
              </a:solidFill>
            </a:endParaRPr>
          </a:p>
          <a:p>
            <a:r>
              <a:rPr lang="en-US" sz="2000" dirty="0">
                <a:solidFill>
                  <a:srgbClr val="FFFF00"/>
                </a:solidFill>
              </a:rPr>
              <a:t>12  dc-lax-core2--lax-peer1-10ge.cenic.net (137.164.46.119)  104.106 </a:t>
            </a:r>
            <a:r>
              <a:rPr lang="en-US" sz="2000" dirty="0" err="1">
                <a:solidFill>
                  <a:srgbClr val="FFFF00"/>
                </a:solidFill>
              </a:rPr>
              <a:t>ms</a:t>
            </a:r>
            <a:endParaRPr lang="en-US" sz="2000" dirty="0">
              <a:solidFill>
                <a:srgbClr val="FFFF00"/>
              </a:solidFill>
            </a:endParaRPr>
          </a:p>
          <a:p>
            <a:r>
              <a:rPr lang="en-US" sz="2000" dirty="0">
                <a:solidFill>
                  <a:srgbClr val="FFFF00"/>
                </a:solidFill>
              </a:rPr>
              <a:t>13  sfo-agg1--svl-agg2-10g.cenic.net (137.164.22.26)  90.415 </a:t>
            </a:r>
            <a:r>
              <a:rPr lang="en-US" sz="2000" dirty="0" err="1">
                <a:solidFill>
                  <a:srgbClr val="FFFF00"/>
                </a:solidFill>
              </a:rPr>
              <a:t>ms</a:t>
            </a:r>
            <a:endParaRPr lang="en-US" sz="2000" dirty="0">
              <a:solidFill>
                <a:srgbClr val="FFFF00"/>
              </a:solidFill>
            </a:endParaRPr>
          </a:p>
          <a:p>
            <a:r>
              <a:rPr lang="en-US" sz="2000" dirty="0">
                <a:solidFill>
                  <a:srgbClr val="FFFF00"/>
                </a:solidFill>
              </a:rPr>
              <a:t>14  dc-</a:t>
            </a:r>
            <a:r>
              <a:rPr lang="en-US" sz="2000" dirty="0" err="1">
                <a:solidFill>
                  <a:srgbClr val="FFFF00"/>
                </a:solidFill>
              </a:rPr>
              <a:t>ucb</a:t>
            </a:r>
            <a:r>
              <a:rPr lang="en-US" sz="2000" dirty="0">
                <a:solidFill>
                  <a:srgbClr val="FFFF00"/>
                </a:solidFill>
              </a:rPr>
              <a:t>--sfo-agg1-10ge.cenic.net (137.164.50.17)  92.749 </a:t>
            </a:r>
            <a:r>
              <a:rPr lang="en-US" sz="2000" dirty="0" err="1">
                <a:solidFill>
                  <a:srgbClr val="FFFF00"/>
                </a:solidFill>
              </a:rPr>
              <a:t>ms</a:t>
            </a:r>
            <a:endParaRPr lang="en-US" sz="2000" dirty="0">
              <a:solidFill>
                <a:srgbClr val="FFFF00"/>
              </a:solidFill>
            </a:endParaRPr>
          </a:p>
          <a:p>
            <a:r>
              <a:rPr lang="en-US" sz="2000" dirty="0">
                <a:solidFill>
                  <a:srgbClr val="FFFF00"/>
                </a:solidFill>
              </a:rPr>
              <a:t>15  dc-</a:t>
            </a:r>
            <a:r>
              <a:rPr lang="en-US" sz="2000" dirty="0" err="1">
                <a:solidFill>
                  <a:srgbClr val="FFFF00"/>
                </a:solidFill>
              </a:rPr>
              <a:t>ucb</a:t>
            </a:r>
            <a:r>
              <a:rPr lang="en-US" sz="2000" dirty="0">
                <a:solidFill>
                  <a:srgbClr val="FFFF00"/>
                </a:solidFill>
              </a:rPr>
              <a:t>--sfo-agg1-10ge.cenic.net (137.164.50.17)  99.847 </a:t>
            </a:r>
            <a:r>
              <a:rPr lang="en-US" sz="2000" dirty="0" err="1">
                <a:solidFill>
                  <a:srgbClr val="FFFF00"/>
                </a:solidFill>
              </a:rPr>
              <a:t>ms</a:t>
            </a:r>
            <a:endParaRPr lang="en-US" sz="2000" dirty="0">
              <a:solidFill>
                <a:srgbClr val="FFFF00"/>
              </a:solidFill>
            </a:endParaRPr>
          </a:p>
          <a:p>
            <a:r>
              <a:rPr lang="en-US" sz="2000" dirty="0">
                <a:solidFill>
                  <a:srgbClr val="FFFF00"/>
                </a:solidFill>
              </a:rPr>
              <a:t>16  t1-3.inr-201-sut.berkeley.edu (128.32.0.65)  99.923 </a:t>
            </a:r>
            <a:r>
              <a:rPr lang="en-US" sz="2000" dirty="0" err="1">
                <a:solidFill>
                  <a:srgbClr val="FFFF00"/>
                </a:solidFill>
              </a:rPr>
              <a:t>ms</a:t>
            </a:r>
            <a:endParaRPr lang="en-US" sz="2000" dirty="0">
              <a:solidFill>
                <a:srgbClr val="FFFF00"/>
              </a:solidFill>
            </a:endParaRPr>
          </a:p>
          <a:p>
            <a:r>
              <a:rPr lang="en-US" sz="2000" dirty="0">
                <a:solidFill>
                  <a:srgbClr val="FFFF00"/>
                </a:solidFill>
              </a:rPr>
              <a:t>17  t5-5.inr-210-srb.berkeley.edu (128.32.255.37)  101.742 </a:t>
            </a:r>
            <a:r>
              <a:rPr lang="en-US" sz="2000" dirty="0" err="1">
                <a:solidFill>
                  <a:srgbClr val="FFFF00"/>
                </a:solidFill>
              </a:rPr>
              <a:t>ms</a:t>
            </a:r>
            <a:endParaRPr lang="en-US" sz="2000" dirty="0">
              <a:solidFill>
                <a:srgbClr val="FFFF00"/>
              </a:solidFill>
            </a:endParaRPr>
          </a:p>
          <a:p>
            <a:r>
              <a:rPr lang="en-US" sz="2000" dirty="0">
                <a:solidFill>
                  <a:srgbClr val="FFFF00"/>
                </a:solidFill>
              </a:rPr>
              <a:t>18  </a:t>
            </a:r>
            <a:r>
              <a:rPr lang="en-US" sz="2000" dirty="0" smtClean="0">
                <a:solidFill>
                  <a:srgbClr val="FFFF00"/>
                </a:solidFill>
              </a:rPr>
              <a:t>*</a:t>
            </a:r>
            <a:endParaRPr lang="en-US" sz="2000" dirty="0">
              <a:solidFill>
                <a:srgbClr val="FFFF00"/>
              </a:solidFill>
            </a:endParaRPr>
          </a:p>
        </p:txBody>
      </p:sp>
      <p:sp>
        <p:nvSpPr>
          <p:cNvPr id="5" name="TextBox 4"/>
          <p:cNvSpPr txBox="1"/>
          <p:nvPr/>
        </p:nvSpPr>
        <p:spPr>
          <a:xfrm>
            <a:off x="1687689" y="2827865"/>
            <a:ext cx="6369755" cy="2062103"/>
          </a:xfrm>
          <a:prstGeom prst="rect">
            <a:avLst/>
          </a:prstGeom>
          <a:solidFill>
            <a:schemeClr val="tx2"/>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dirty="0" err="1" smtClean="0"/>
              <a:t>traceroute</a:t>
            </a:r>
            <a:r>
              <a:rPr lang="en-US" sz="3200" dirty="0" smtClean="0"/>
              <a:t> is sending packets to destination, with TTL = 1, 2, 3, … and recording the death notices it receives</a:t>
            </a:r>
            <a:endParaRPr lang="en-US" sz="3200" dirty="0"/>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dirty="0" smtClean="0"/>
              <a:t>University of Virginia cs4414</a:t>
            </a:r>
            <a:endParaRPr lang="en-US" dirty="0"/>
          </a:p>
        </p:txBody>
      </p:sp>
    </p:spTree>
    <p:extLst>
      <p:ext uri="{BB962C8B-B14F-4D97-AF65-F5344CB8AC3E}">
        <p14:creationId xmlns:p14="http://schemas.microsoft.com/office/powerpoint/2010/main" val="100480588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efficient is IPv4?</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dirty="0" smtClean="0"/>
              <a:t>University of Virginia cs4414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51</a:t>
            </a:fld>
            <a:endParaRPr lang="en-US"/>
          </a:p>
        </p:txBody>
      </p:sp>
      <p:pic>
        <p:nvPicPr>
          <p:cNvPr id="6" name="Picture 5" descr="Screen Shot 2013-10-17 at 7.10.58 AM.png"/>
          <p:cNvPicPr>
            <a:picLocks noChangeAspect="1"/>
          </p:cNvPicPr>
          <p:nvPr/>
        </p:nvPicPr>
        <p:blipFill rotWithShape="1">
          <a:blip r:embed="rId2">
            <a:extLst>
              <a:ext uri="{28A0092B-C50C-407E-A947-70E740481C1C}">
                <a14:useLocalDpi xmlns:a14="http://schemas.microsoft.com/office/drawing/2010/main" val="0"/>
              </a:ext>
            </a:extLst>
          </a:blip>
          <a:srcRect b="11056"/>
          <a:stretch/>
        </p:blipFill>
        <p:spPr>
          <a:xfrm>
            <a:off x="570087" y="1544637"/>
            <a:ext cx="7858061" cy="3775251"/>
          </a:xfrm>
          <a:prstGeom prst="rect">
            <a:avLst/>
          </a:prstGeom>
        </p:spPr>
      </p:pic>
      <p:sp>
        <p:nvSpPr>
          <p:cNvPr id="7" name="TextBox 6"/>
          <p:cNvSpPr txBox="1"/>
          <p:nvPr/>
        </p:nvSpPr>
        <p:spPr>
          <a:xfrm>
            <a:off x="798688" y="1320988"/>
            <a:ext cx="190500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smtClean="0"/>
              <a:t> </a:t>
            </a:r>
            <a:r>
              <a:rPr lang="en-US" dirty="0"/>
              <a:t>1</a:t>
            </a:r>
            <a:r>
              <a:rPr lang="en-US" dirty="0" smtClean="0"/>
              <a:t> byte</a:t>
            </a:r>
            <a:endParaRPr lang="en-US" dirty="0"/>
          </a:p>
        </p:txBody>
      </p:sp>
      <p:sp>
        <p:nvSpPr>
          <p:cNvPr id="9" name="TextBox 8"/>
          <p:cNvSpPr txBox="1"/>
          <p:nvPr/>
        </p:nvSpPr>
        <p:spPr>
          <a:xfrm>
            <a:off x="2651006" y="1320988"/>
            <a:ext cx="190500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smtClean="0"/>
              <a:t> </a:t>
            </a:r>
            <a:r>
              <a:rPr lang="en-US" dirty="0"/>
              <a:t>1</a:t>
            </a:r>
            <a:r>
              <a:rPr lang="en-US" dirty="0" smtClean="0"/>
              <a:t> byte</a:t>
            </a:r>
            <a:endParaRPr lang="en-US" dirty="0"/>
          </a:p>
        </p:txBody>
      </p:sp>
      <p:sp>
        <p:nvSpPr>
          <p:cNvPr id="10" name="TextBox 9"/>
          <p:cNvSpPr txBox="1"/>
          <p:nvPr/>
        </p:nvSpPr>
        <p:spPr>
          <a:xfrm>
            <a:off x="4503324" y="1320988"/>
            <a:ext cx="190500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smtClean="0"/>
              <a:t> </a:t>
            </a:r>
            <a:r>
              <a:rPr lang="en-US" dirty="0"/>
              <a:t>1</a:t>
            </a:r>
            <a:r>
              <a:rPr lang="en-US" dirty="0" smtClean="0"/>
              <a:t> byte</a:t>
            </a:r>
            <a:endParaRPr lang="en-US" dirty="0"/>
          </a:p>
        </p:txBody>
      </p:sp>
      <p:sp>
        <p:nvSpPr>
          <p:cNvPr id="11" name="TextBox 10"/>
          <p:cNvSpPr txBox="1"/>
          <p:nvPr/>
        </p:nvSpPr>
        <p:spPr>
          <a:xfrm>
            <a:off x="6355643" y="1320988"/>
            <a:ext cx="190500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smtClean="0"/>
              <a:t> </a:t>
            </a:r>
            <a:r>
              <a:rPr lang="en-US" dirty="0"/>
              <a:t>1</a:t>
            </a:r>
            <a:r>
              <a:rPr lang="en-US" dirty="0" smtClean="0"/>
              <a:t> byte</a:t>
            </a:r>
            <a:endParaRPr lang="en-US" dirty="0"/>
          </a:p>
        </p:txBody>
      </p:sp>
      <p:sp>
        <p:nvSpPr>
          <p:cNvPr id="12" name="TextBox 11"/>
          <p:cNvSpPr txBox="1"/>
          <p:nvPr/>
        </p:nvSpPr>
        <p:spPr>
          <a:xfrm>
            <a:off x="570087" y="5340687"/>
            <a:ext cx="3547533" cy="1015663"/>
          </a:xfrm>
          <a:prstGeom prst="rect">
            <a:avLst/>
          </a:prstGeom>
          <a:noFill/>
        </p:spPr>
        <p:txBody>
          <a:bodyPr wrap="square" rtlCol="0">
            <a:spAutoFit/>
          </a:bodyPr>
          <a:lstStyle/>
          <a:p>
            <a:r>
              <a:rPr lang="en-US" sz="2000" dirty="0" smtClean="0"/>
              <a:t>Biggest packet: 2</a:t>
            </a:r>
            <a:r>
              <a:rPr lang="en-US" sz="2000" baseline="30000" dirty="0" smtClean="0"/>
              <a:t>16</a:t>
            </a:r>
            <a:r>
              <a:rPr lang="en-US" sz="2000" dirty="0" smtClean="0"/>
              <a:t> bytes 	(including overhead)</a:t>
            </a:r>
          </a:p>
          <a:p>
            <a:r>
              <a:rPr lang="en-US" sz="2000" dirty="0" smtClean="0"/>
              <a:t>Overhead of header: 24 bytes</a:t>
            </a:r>
            <a:endParaRPr lang="en-US" sz="2000" dirty="0"/>
          </a:p>
        </p:txBody>
      </p:sp>
      <p:sp>
        <p:nvSpPr>
          <p:cNvPr id="13" name="Rectangle 12"/>
          <p:cNvSpPr/>
          <p:nvPr/>
        </p:nvSpPr>
        <p:spPr>
          <a:xfrm>
            <a:off x="4144314" y="5315132"/>
            <a:ext cx="4422657" cy="10156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n-US" sz="2000" dirty="0" smtClean="0"/>
              <a:t>(</a:t>
            </a:r>
            <a:r>
              <a:rPr lang="en-US" sz="2000" dirty="0"/>
              <a:t>(2 ** 16) - </a:t>
            </a:r>
            <a:r>
              <a:rPr lang="en-US" sz="2000" dirty="0" smtClean="0"/>
              <a:t>24) </a:t>
            </a:r>
            <a:r>
              <a:rPr lang="en-US" sz="2000" dirty="0"/>
              <a:t>/ </a:t>
            </a:r>
            <a:r>
              <a:rPr lang="en-US" sz="2000" dirty="0" smtClean="0"/>
              <a:t>(</a:t>
            </a:r>
            <a:r>
              <a:rPr lang="en-US" sz="2000" dirty="0"/>
              <a:t>2 ** 16)  </a:t>
            </a:r>
            <a:r>
              <a:rPr lang="en-US" sz="2000" dirty="0" smtClean="0"/>
              <a:t>= 0.999633…</a:t>
            </a:r>
          </a:p>
          <a:p>
            <a:r>
              <a:rPr lang="en-US" sz="2000" dirty="0" smtClean="0"/>
              <a:t>Sending 1 KB: 0.954</a:t>
            </a:r>
          </a:p>
          <a:p>
            <a:r>
              <a:rPr lang="en-US" sz="2000" dirty="0" smtClean="0"/>
              <a:t>Sending 16 bytes: 0.40</a:t>
            </a:r>
            <a:endParaRPr lang="en-US" sz="2000" dirty="0"/>
          </a:p>
        </p:txBody>
      </p:sp>
    </p:spTree>
    <p:extLst>
      <p:ext uri="{BB962C8B-B14F-4D97-AF65-F5344CB8AC3E}">
        <p14:creationId xmlns:p14="http://schemas.microsoft.com/office/powerpoint/2010/main" val="2763276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below all this?</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52</a:t>
            </a:fld>
            <a:endParaRPr lang="en-US"/>
          </a:p>
        </p:txBody>
      </p:sp>
      <p:pic>
        <p:nvPicPr>
          <p:cNvPr id="6" name="Picture 5"/>
          <p:cNvPicPr>
            <a:picLocks noChangeAspect="1"/>
          </p:cNvPicPr>
          <p:nvPr/>
        </p:nvPicPr>
        <p:blipFill>
          <a:blip r:embed="rId2"/>
          <a:stretch>
            <a:fillRect/>
          </a:stretch>
        </p:blipFill>
        <p:spPr>
          <a:xfrm>
            <a:off x="4713111" y="1220611"/>
            <a:ext cx="3973689" cy="4911480"/>
          </a:xfrm>
          <a:prstGeom prst="rect">
            <a:avLst/>
          </a:prstGeom>
        </p:spPr>
      </p:pic>
      <p:sp>
        <p:nvSpPr>
          <p:cNvPr id="7" name="TextBox 6"/>
          <p:cNvSpPr txBox="1"/>
          <p:nvPr/>
        </p:nvSpPr>
        <p:spPr>
          <a:xfrm>
            <a:off x="609600" y="4696398"/>
            <a:ext cx="3683001" cy="1569660"/>
          </a:xfrm>
          <a:prstGeom prst="rect">
            <a:avLst/>
          </a:prstGeom>
          <a:noFill/>
        </p:spPr>
        <p:txBody>
          <a:bodyPr wrap="square" rtlCol="0">
            <a:spAutoFit/>
          </a:bodyPr>
          <a:lstStyle/>
          <a:p>
            <a:r>
              <a:rPr lang="en-US" sz="2400" dirty="0" smtClean="0"/>
              <a:t>LAN:</a:t>
            </a:r>
            <a:r>
              <a:rPr lang="en-US" sz="2400" b="1" dirty="0" smtClean="0"/>
              <a:t> Ethernet</a:t>
            </a:r>
            <a:r>
              <a:rPr lang="en-US" sz="2400" dirty="0" smtClean="0"/>
              <a:t> (97.6% efficient for 12Kb packets)</a:t>
            </a:r>
          </a:p>
          <a:p>
            <a:r>
              <a:rPr lang="en-US" sz="2400" dirty="0" smtClean="0"/>
              <a:t>WAN: </a:t>
            </a:r>
            <a:r>
              <a:rPr lang="en-US" sz="2400" b="1" dirty="0" smtClean="0"/>
              <a:t>PPP </a:t>
            </a:r>
            <a:r>
              <a:rPr lang="en-US" sz="2400" dirty="0" smtClean="0"/>
              <a:t>(99.9% efficient – only 1-2 bytes overhead)</a:t>
            </a:r>
            <a:endParaRPr lang="en-US" sz="2400" dirty="0"/>
          </a:p>
        </p:txBody>
      </p:sp>
      <p:sp>
        <p:nvSpPr>
          <p:cNvPr id="8" name="TextBox 7"/>
          <p:cNvSpPr txBox="1"/>
          <p:nvPr/>
        </p:nvSpPr>
        <p:spPr>
          <a:xfrm>
            <a:off x="609600" y="4059089"/>
            <a:ext cx="3683001" cy="461665"/>
          </a:xfrm>
          <a:prstGeom prst="rect">
            <a:avLst/>
          </a:prstGeom>
          <a:noFill/>
        </p:spPr>
        <p:txBody>
          <a:bodyPr wrap="square" rtlCol="0">
            <a:spAutoFit/>
          </a:bodyPr>
          <a:lstStyle/>
          <a:p>
            <a:r>
              <a:rPr lang="en-US" sz="2400" dirty="0" smtClean="0"/>
              <a:t>IPv4: up to 99.96% efficient </a:t>
            </a:r>
            <a:endParaRPr lang="en-US" sz="2400" dirty="0"/>
          </a:p>
        </p:txBody>
      </p:sp>
    </p:spTree>
    <p:extLst>
      <p:ext uri="{BB962C8B-B14F-4D97-AF65-F5344CB8AC3E}">
        <p14:creationId xmlns:p14="http://schemas.microsoft.com/office/powerpoint/2010/main" val="70695700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111" y="0"/>
            <a:ext cx="9144000" cy="6865496"/>
          </a:xfrm>
          <a:prstGeom prst="rect">
            <a:avLst/>
          </a:prstGeom>
        </p:spPr>
      </p:pic>
      <p:sp>
        <p:nvSpPr>
          <p:cNvPr id="2" name="Title 1"/>
          <p:cNvSpPr>
            <a:spLocks noGrp="1"/>
          </p:cNvSpPr>
          <p:nvPr>
            <p:ph type="title"/>
          </p:nvPr>
        </p:nvSpPr>
        <p:spPr>
          <a:xfrm>
            <a:off x="457200" y="1199444"/>
            <a:ext cx="4199467" cy="1749776"/>
          </a:xfrm>
        </p:spPr>
        <p:txBody>
          <a:bodyPr>
            <a:normAutofit/>
          </a:bodyPr>
          <a:lstStyle/>
          <a:p>
            <a:r>
              <a:rPr lang="en-US" sz="4800" dirty="0" smtClean="0">
                <a:solidFill>
                  <a:srgbClr val="FFFF00"/>
                </a:solidFill>
              </a:rPr>
              <a:t>Below all this: Physical Layer</a:t>
            </a:r>
            <a:endParaRPr lang="en-US" sz="4800" dirty="0">
              <a:solidFill>
                <a:srgbClr val="FFFF00"/>
              </a:solidFill>
            </a:endParaRPr>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53</a:t>
            </a:fld>
            <a:endParaRPr lang="en-US"/>
          </a:p>
        </p:txBody>
      </p:sp>
    </p:spTree>
    <p:extLst>
      <p:ext uri="{BB962C8B-B14F-4D97-AF65-F5344CB8AC3E}">
        <p14:creationId xmlns:p14="http://schemas.microsoft.com/office/powerpoint/2010/main" val="159081187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1362" name="Rectangle 2"/>
          <p:cNvSpPr>
            <a:spLocks noGrp="1" noChangeArrowheads="1"/>
          </p:cNvSpPr>
          <p:nvPr>
            <p:ph type="title"/>
          </p:nvPr>
        </p:nvSpPr>
        <p:spPr>
          <a:xfrm>
            <a:off x="457200" y="274638"/>
            <a:ext cx="5181600" cy="1143000"/>
          </a:xfrm>
        </p:spPr>
        <p:txBody>
          <a:bodyPr/>
          <a:lstStyle/>
          <a:p>
            <a:r>
              <a:rPr lang="en-US" dirty="0"/>
              <a:t>Bandwidth</a:t>
            </a:r>
          </a:p>
        </p:txBody>
      </p:sp>
      <p:sp>
        <p:nvSpPr>
          <p:cNvPr id="1551363" name="Rectangle 3"/>
          <p:cNvSpPr>
            <a:spLocks noGrp="1" noChangeArrowheads="1"/>
          </p:cNvSpPr>
          <p:nvPr>
            <p:ph type="body" idx="1"/>
          </p:nvPr>
        </p:nvSpPr>
        <p:spPr>
          <a:xfrm>
            <a:off x="533400" y="1371600"/>
            <a:ext cx="4800600" cy="1905000"/>
          </a:xfrm>
        </p:spPr>
        <p:txBody>
          <a:bodyPr>
            <a:normAutofit fontScale="92500"/>
          </a:bodyPr>
          <a:lstStyle/>
          <a:p>
            <a:pPr>
              <a:buFontTx/>
              <a:buNone/>
            </a:pPr>
            <a:r>
              <a:rPr lang="en-US" dirty="0"/>
              <a:t>	</a:t>
            </a:r>
            <a:r>
              <a:rPr lang="en-US" sz="4000" dirty="0"/>
              <a:t>How much data can you transfer in a given amount of time?</a:t>
            </a:r>
          </a:p>
        </p:txBody>
      </p:sp>
      <p:pic>
        <p:nvPicPr>
          <p:cNvPr id="1551365" name="Picture 5" descr="fiberoptic"/>
          <p:cNvPicPr>
            <a:picLocks noChangeAspect="1" noChangeArrowheads="1"/>
          </p:cNvPicPr>
          <p:nvPr/>
        </p:nvPicPr>
        <p:blipFill>
          <a:blip r:embed="rId2" cstate="print"/>
          <a:srcRect/>
          <a:stretch>
            <a:fillRect/>
          </a:stretch>
        </p:blipFill>
        <p:spPr bwMode="auto">
          <a:xfrm>
            <a:off x="5715000" y="228600"/>
            <a:ext cx="3167063" cy="3211512"/>
          </a:xfrm>
          <a:prstGeom prst="rect">
            <a:avLst/>
          </a:prstGeom>
          <a:noFill/>
        </p:spPr>
      </p:pic>
      <p:pic>
        <p:nvPicPr>
          <p:cNvPr id="3074" name="Picture 2"/>
          <p:cNvPicPr>
            <a:picLocks noChangeAspect="1" noChangeArrowheads="1"/>
          </p:cNvPicPr>
          <p:nvPr/>
        </p:nvPicPr>
        <p:blipFill>
          <a:blip r:embed="rId3" cstate="print"/>
          <a:srcRect/>
          <a:stretch>
            <a:fillRect/>
          </a:stretch>
        </p:blipFill>
        <p:spPr bwMode="auto">
          <a:xfrm>
            <a:off x="5191125" y="3531394"/>
            <a:ext cx="3619500" cy="2895600"/>
          </a:xfrm>
          <a:prstGeom prst="rect">
            <a:avLst/>
          </a:prstGeom>
          <a:noFill/>
          <a:ln w="9525">
            <a:noFill/>
            <a:miter lim="800000"/>
            <a:headEnd/>
            <a:tailEnd/>
          </a:ln>
        </p:spPr>
      </p:pic>
      <p:pic>
        <p:nvPicPr>
          <p:cNvPr id="40962" name="Picture 2" descr="File:Container 01 KMJ.jpg"/>
          <p:cNvPicPr>
            <a:picLocks noChangeAspect="1" noChangeArrowheads="1"/>
          </p:cNvPicPr>
          <p:nvPr/>
        </p:nvPicPr>
        <p:blipFill>
          <a:blip r:embed="rId4" cstate="print"/>
          <a:srcRect/>
          <a:stretch>
            <a:fillRect/>
          </a:stretch>
        </p:blipFill>
        <p:spPr bwMode="auto">
          <a:xfrm>
            <a:off x="573881" y="3190875"/>
            <a:ext cx="4149110" cy="3095625"/>
          </a:xfrm>
          <a:prstGeom prst="rect">
            <a:avLst/>
          </a:prstGeom>
          <a:noFill/>
        </p:spPr>
      </p:pic>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54</a:t>
            </a:fld>
            <a:endParaRPr lang="en-US"/>
          </a:p>
        </p:txBody>
      </p:sp>
    </p:spTree>
    <p:extLst>
      <p:ext uri="{BB962C8B-B14F-4D97-AF65-F5344CB8AC3E}">
        <p14:creationId xmlns:p14="http://schemas.microsoft.com/office/powerpoint/2010/main" val="302645660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p:txBody>
          <a:bodyPr/>
          <a:lstStyle/>
          <a:p>
            <a:r>
              <a:rPr lang="en-US"/>
              <a:t>Improving Bandwidth</a:t>
            </a:r>
          </a:p>
        </p:txBody>
      </p:sp>
      <p:sp>
        <p:nvSpPr>
          <p:cNvPr id="1498115" name="Rectangle 3"/>
          <p:cNvSpPr>
            <a:spLocks noGrp="1" noChangeArrowheads="1"/>
          </p:cNvSpPr>
          <p:nvPr>
            <p:ph idx="1"/>
          </p:nvPr>
        </p:nvSpPr>
        <p:spPr/>
        <p:txBody>
          <a:bodyPr/>
          <a:lstStyle/>
          <a:p>
            <a:r>
              <a:rPr lang="en-US" sz="2800" b="1" dirty="0"/>
              <a:t>Faster transmission</a:t>
            </a:r>
          </a:p>
          <a:p>
            <a:pPr lvl="1"/>
            <a:r>
              <a:rPr lang="en-US" sz="2400" dirty="0"/>
              <a:t>Train signalers to move semaphore flags faster</a:t>
            </a:r>
          </a:p>
          <a:p>
            <a:pPr lvl="1"/>
            <a:r>
              <a:rPr lang="en-US" sz="2400" dirty="0"/>
              <a:t>Use something less physically demanding to transmit</a:t>
            </a:r>
          </a:p>
          <a:p>
            <a:r>
              <a:rPr lang="en-US" sz="2800" b="1" dirty="0"/>
              <a:t>Bigger pipes</a:t>
            </a:r>
          </a:p>
          <a:p>
            <a:pPr lvl="1"/>
            <a:r>
              <a:rPr lang="en-US" sz="2400" dirty="0"/>
              <a:t>Have multiple signalers transmit every other letter at the same time</a:t>
            </a:r>
          </a:p>
          <a:p>
            <a:r>
              <a:rPr lang="en-US" sz="2800" b="1" dirty="0"/>
              <a:t>Better encoding</a:t>
            </a:r>
          </a:p>
          <a:p>
            <a:pPr lvl="1"/>
            <a:r>
              <a:rPr lang="en-US" sz="2400" dirty="0"/>
              <a:t>Figure out how to code more than 98 symbols with semaphore signal</a:t>
            </a:r>
          </a:p>
          <a:p>
            <a:pPr lvl="1"/>
            <a:r>
              <a:rPr lang="en-US" sz="2400" dirty="0"/>
              <a:t>Morse code (1840s)</a:t>
            </a:r>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55</a:t>
            </a:fld>
            <a:endParaRPr lang="en-US"/>
          </a:p>
        </p:txBody>
      </p:sp>
    </p:spTree>
    <p:extLst>
      <p:ext uri="{BB962C8B-B14F-4D97-AF65-F5344CB8AC3E}">
        <p14:creationId xmlns:p14="http://schemas.microsoft.com/office/powerpoint/2010/main" val="3368610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98115">
                                            <p:txEl>
                                              <p:pRg st="0" end="0"/>
                                            </p:txEl>
                                          </p:spTgt>
                                        </p:tgtEl>
                                        <p:attrNameLst>
                                          <p:attrName>style.visibility</p:attrName>
                                        </p:attrNameLst>
                                      </p:cBhvr>
                                      <p:to>
                                        <p:strVal val="visible"/>
                                      </p:to>
                                    </p:set>
                                    <p:animEffect transition="in" filter="dissolve">
                                      <p:cBhvr>
                                        <p:cTn id="7" dur="500"/>
                                        <p:tgtEl>
                                          <p:spTgt spid="149811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98115">
                                            <p:txEl>
                                              <p:pRg st="1" end="1"/>
                                            </p:txEl>
                                          </p:spTgt>
                                        </p:tgtEl>
                                        <p:attrNameLst>
                                          <p:attrName>style.visibility</p:attrName>
                                        </p:attrNameLst>
                                      </p:cBhvr>
                                      <p:to>
                                        <p:strVal val="visible"/>
                                      </p:to>
                                    </p:set>
                                    <p:animEffect transition="in" filter="dissolve">
                                      <p:cBhvr>
                                        <p:cTn id="10" dur="500"/>
                                        <p:tgtEl>
                                          <p:spTgt spid="1498115">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98115">
                                            <p:txEl>
                                              <p:pRg st="2" end="2"/>
                                            </p:txEl>
                                          </p:spTgt>
                                        </p:tgtEl>
                                        <p:attrNameLst>
                                          <p:attrName>style.visibility</p:attrName>
                                        </p:attrNameLst>
                                      </p:cBhvr>
                                      <p:to>
                                        <p:strVal val="visible"/>
                                      </p:to>
                                    </p:set>
                                    <p:animEffect transition="in" filter="dissolve">
                                      <p:cBhvr>
                                        <p:cTn id="13" dur="500"/>
                                        <p:tgtEl>
                                          <p:spTgt spid="149811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498115">
                                            <p:txEl>
                                              <p:pRg st="3" end="3"/>
                                            </p:txEl>
                                          </p:spTgt>
                                        </p:tgtEl>
                                        <p:attrNameLst>
                                          <p:attrName>style.visibility</p:attrName>
                                        </p:attrNameLst>
                                      </p:cBhvr>
                                      <p:to>
                                        <p:strVal val="visible"/>
                                      </p:to>
                                    </p:set>
                                    <p:animEffect transition="in" filter="dissolve">
                                      <p:cBhvr>
                                        <p:cTn id="18" dur="500"/>
                                        <p:tgtEl>
                                          <p:spTgt spid="1498115">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498115">
                                            <p:txEl>
                                              <p:pRg st="4" end="4"/>
                                            </p:txEl>
                                          </p:spTgt>
                                        </p:tgtEl>
                                        <p:attrNameLst>
                                          <p:attrName>style.visibility</p:attrName>
                                        </p:attrNameLst>
                                      </p:cBhvr>
                                      <p:to>
                                        <p:strVal val="visible"/>
                                      </p:to>
                                    </p:set>
                                    <p:animEffect transition="in" filter="dissolve">
                                      <p:cBhvr>
                                        <p:cTn id="21" dur="500"/>
                                        <p:tgtEl>
                                          <p:spTgt spid="149811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498115">
                                            <p:txEl>
                                              <p:pRg st="5" end="5"/>
                                            </p:txEl>
                                          </p:spTgt>
                                        </p:tgtEl>
                                        <p:attrNameLst>
                                          <p:attrName>style.visibility</p:attrName>
                                        </p:attrNameLst>
                                      </p:cBhvr>
                                      <p:to>
                                        <p:strVal val="visible"/>
                                      </p:to>
                                    </p:set>
                                    <p:animEffect transition="in" filter="dissolve">
                                      <p:cBhvr>
                                        <p:cTn id="26" dur="500"/>
                                        <p:tgtEl>
                                          <p:spTgt spid="1498115">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498115">
                                            <p:txEl>
                                              <p:pRg st="6" end="6"/>
                                            </p:txEl>
                                          </p:spTgt>
                                        </p:tgtEl>
                                        <p:attrNameLst>
                                          <p:attrName>style.visibility</p:attrName>
                                        </p:attrNameLst>
                                      </p:cBhvr>
                                      <p:to>
                                        <p:strVal val="visible"/>
                                      </p:to>
                                    </p:set>
                                    <p:animEffect transition="in" filter="dissolve">
                                      <p:cBhvr>
                                        <p:cTn id="29" dur="500"/>
                                        <p:tgtEl>
                                          <p:spTgt spid="1498115">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498115">
                                            <p:txEl>
                                              <p:pRg st="7" end="7"/>
                                            </p:txEl>
                                          </p:spTgt>
                                        </p:tgtEl>
                                        <p:attrNameLst>
                                          <p:attrName>style.visibility</p:attrName>
                                        </p:attrNameLst>
                                      </p:cBhvr>
                                      <p:to>
                                        <p:strVal val="visible"/>
                                      </p:to>
                                    </p:set>
                                    <p:animEffect transition="in" filter="dissolve">
                                      <p:cBhvr>
                                        <p:cTn id="32" dur="500"/>
                                        <p:tgtEl>
                                          <p:spTgt spid="14981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811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a:xfrm>
            <a:off x="457200" y="274638"/>
            <a:ext cx="3886200" cy="1173162"/>
          </a:xfrm>
        </p:spPr>
        <p:txBody>
          <a:bodyPr/>
          <a:lstStyle/>
          <a:p>
            <a:r>
              <a:rPr lang="en-US"/>
              <a:t>Morse Code</a:t>
            </a:r>
          </a:p>
        </p:txBody>
      </p:sp>
      <p:pic>
        <p:nvPicPr>
          <p:cNvPr id="1499139" name="Picture 3" descr="A4morsec"/>
          <p:cNvPicPr>
            <a:picLocks noGrp="1" noChangeAspect="1" noChangeArrowheads="1"/>
          </p:cNvPicPr>
          <p:nvPr>
            <p:ph idx="1"/>
          </p:nvPr>
        </p:nvPicPr>
        <p:blipFill>
          <a:blip r:embed="rId2" cstate="print"/>
          <a:srcRect/>
          <a:stretch>
            <a:fillRect/>
          </a:stretch>
        </p:blipFill>
        <p:spPr>
          <a:xfrm>
            <a:off x="4906963" y="26988"/>
            <a:ext cx="3995737" cy="6780212"/>
          </a:xfrm>
          <a:noFill/>
          <a:ln/>
        </p:spPr>
      </p:pic>
      <p:sp>
        <p:nvSpPr>
          <p:cNvPr id="1499140" name="Text Box 4"/>
          <p:cNvSpPr txBox="1">
            <a:spLocks noChangeArrowheads="1"/>
          </p:cNvSpPr>
          <p:nvPr/>
        </p:nvSpPr>
        <p:spPr bwMode="auto">
          <a:xfrm>
            <a:off x="271463" y="1454150"/>
            <a:ext cx="4364037" cy="822325"/>
          </a:xfrm>
          <a:prstGeom prst="rect">
            <a:avLst/>
          </a:prstGeom>
          <a:noFill/>
          <a:ln w="31750" algn="ctr">
            <a:noFill/>
            <a:miter lim="800000"/>
            <a:headEnd/>
            <a:tailEnd/>
          </a:ln>
          <a:effectLst/>
        </p:spPr>
        <p:txBody>
          <a:bodyPr wrap="none">
            <a:spAutoFit/>
          </a:bodyPr>
          <a:lstStyle/>
          <a:p>
            <a:r>
              <a:rPr lang="en-US"/>
              <a:t>Represent letters with series of</a:t>
            </a:r>
          </a:p>
          <a:p>
            <a:r>
              <a:rPr lang="en-US"/>
              <a:t>short and long electrical pulses</a:t>
            </a:r>
          </a:p>
        </p:txBody>
      </p:sp>
      <p:sp>
        <p:nvSpPr>
          <p:cNvPr id="1499141" name="Oval 5"/>
          <p:cNvSpPr>
            <a:spLocks noChangeArrowheads="1"/>
          </p:cNvSpPr>
          <p:nvPr/>
        </p:nvSpPr>
        <p:spPr bwMode="auto">
          <a:xfrm>
            <a:off x="4979988" y="1058863"/>
            <a:ext cx="822325" cy="868362"/>
          </a:xfrm>
          <a:prstGeom prst="ellipse">
            <a:avLst/>
          </a:prstGeom>
          <a:noFill/>
          <a:ln w="60325" algn="ctr">
            <a:solidFill>
              <a:srgbClr val="339966"/>
            </a:solidFill>
            <a:round/>
            <a:headEnd/>
            <a:tailEnd/>
          </a:ln>
          <a:effectLst/>
        </p:spPr>
        <p:txBody>
          <a:bodyPr anchor="ctr">
            <a:spAutoFit/>
          </a:bodyPr>
          <a:lstStyle/>
          <a:p>
            <a:endParaRPr lang="en-US"/>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56</a:t>
            </a:fld>
            <a:endParaRPr lang="en-US"/>
          </a:p>
        </p:txBody>
      </p:sp>
    </p:spTree>
    <p:extLst>
      <p:ext uri="{BB962C8B-B14F-4D97-AF65-F5344CB8AC3E}">
        <p14:creationId xmlns:p14="http://schemas.microsoft.com/office/powerpoint/2010/main" val="2920126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99141"/>
                                        </p:tgtEl>
                                        <p:attrNameLst>
                                          <p:attrName>style.visibility</p:attrName>
                                        </p:attrNameLst>
                                      </p:cBhvr>
                                      <p:to>
                                        <p:strVal val="visible"/>
                                      </p:to>
                                    </p:set>
                                    <p:animEffect transition="in" filter="slide(fromBottom)">
                                      <p:cBhvr>
                                        <p:cTn id="7" dur="500"/>
                                        <p:tgtEl>
                                          <p:spTgt spid="1499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4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0162" name="Rectangle 2"/>
          <p:cNvSpPr>
            <a:spLocks noGrp="1" noChangeArrowheads="1"/>
          </p:cNvSpPr>
          <p:nvPr>
            <p:ph type="title"/>
          </p:nvPr>
        </p:nvSpPr>
        <p:spPr/>
        <p:txBody>
          <a:bodyPr/>
          <a:lstStyle/>
          <a:p>
            <a:r>
              <a:rPr lang="en-US"/>
              <a:t>Circuit Switching</a:t>
            </a:r>
          </a:p>
        </p:txBody>
      </p:sp>
      <p:sp>
        <p:nvSpPr>
          <p:cNvPr id="1500163" name="Rectangle 3"/>
          <p:cNvSpPr>
            <a:spLocks noGrp="1" noChangeArrowheads="1"/>
          </p:cNvSpPr>
          <p:nvPr>
            <p:ph type="body" idx="1"/>
          </p:nvPr>
        </p:nvSpPr>
        <p:spPr/>
        <p:txBody>
          <a:bodyPr/>
          <a:lstStyle/>
          <a:p>
            <a:r>
              <a:rPr lang="en-US"/>
              <a:t>Reserve a whole path through the network for the whole message transmission</a:t>
            </a:r>
          </a:p>
        </p:txBody>
      </p:sp>
      <p:sp>
        <p:nvSpPr>
          <p:cNvPr id="1500164" name="Rectangle 4"/>
          <p:cNvSpPr>
            <a:spLocks noChangeArrowheads="1"/>
          </p:cNvSpPr>
          <p:nvPr/>
        </p:nvSpPr>
        <p:spPr bwMode="auto">
          <a:xfrm>
            <a:off x="914400" y="2819400"/>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1500165" name="Rectangle 5"/>
          <p:cNvSpPr>
            <a:spLocks noChangeArrowheads="1"/>
          </p:cNvSpPr>
          <p:nvPr/>
        </p:nvSpPr>
        <p:spPr bwMode="auto">
          <a:xfrm>
            <a:off x="3124200" y="2819400"/>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1500166" name="Rectangle 6"/>
          <p:cNvSpPr>
            <a:spLocks noChangeArrowheads="1"/>
          </p:cNvSpPr>
          <p:nvPr/>
        </p:nvSpPr>
        <p:spPr bwMode="auto">
          <a:xfrm>
            <a:off x="3133725" y="4349750"/>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1500167" name="Rectangle 7"/>
          <p:cNvSpPr>
            <a:spLocks noChangeArrowheads="1"/>
          </p:cNvSpPr>
          <p:nvPr/>
        </p:nvSpPr>
        <p:spPr bwMode="auto">
          <a:xfrm>
            <a:off x="4953000" y="2819400"/>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1500168" name="Rectangle 8"/>
          <p:cNvSpPr>
            <a:spLocks noChangeArrowheads="1"/>
          </p:cNvSpPr>
          <p:nvPr/>
        </p:nvSpPr>
        <p:spPr bwMode="auto">
          <a:xfrm>
            <a:off x="6781800" y="2819400"/>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1500169" name="Line 9"/>
          <p:cNvSpPr>
            <a:spLocks noChangeShapeType="1"/>
          </p:cNvSpPr>
          <p:nvPr/>
        </p:nvSpPr>
        <p:spPr bwMode="auto">
          <a:xfrm>
            <a:off x="1447800" y="3124200"/>
            <a:ext cx="7010400" cy="0"/>
          </a:xfrm>
          <a:prstGeom prst="line">
            <a:avLst/>
          </a:prstGeom>
          <a:noFill/>
          <a:ln w="69850">
            <a:solidFill>
              <a:srgbClr val="FF9900"/>
            </a:solidFill>
            <a:round/>
            <a:headEnd/>
            <a:tailEnd type="triangle" w="med" len="med"/>
          </a:ln>
          <a:effectLst/>
        </p:spPr>
        <p:txBody>
          <a:bodyPr>
            <a:spAutoFit/>
          </a:bodyPr>
          <a:lstStyle/>
          <a:p>
            <a:endParaRPr lang="en-US"/>
          </a:p>
        </p:txBody>
      </p:sp>
      <p:sp>
        <p:nvSpPr>
          <p:cNvPr id="1500170" name="Text Box 10"/>
          <p:cNvSpPr txBox="1">
            <a:spLocks noChangeArrowheads="1"/>
          </p:cNvSpPr>
          <p:nvPr/>
        </p:nvSpPr>
        <p:spPr bwMode="auto">
          <a:xfrm>
            <a:off x="1177925" y="3779044"/>
            <a:ext cx="690563" cy="396875"/>
          </a:xfrm>
          <a:prstGeom prst="rect">
            <a:avLst/>
          </a:prstGeom>
          <a:noFill/>
          <a:ln w="31750" algn="ctr">
            <a:noFill/>
            <a:miter lim="800000"/>
            <a:headEnd/>
            <a:tailEnd/>
          </a:ln>
          <a:effectLst/>
        </p:spPr>
        <p:txBody>
          <a:bodyPr wrap="none">
            <a:spAutoFit/>
          </a:bodyPr>
          <a:lstStyle/>
          <a:p>
            <a:r>
              <a:rPr lang="en-US" sz="2000"/>
              <a:t>Paris</a:t>
            </a:r>
          </a:p>
        </p:txBody>
      </p:sp>
      <p:sp>
        <p:nvSpPr>
          <p:cNvPr id="1500171" name="Text Box 11"/>
          <p:cNvSpPr txBox="1">
            <a:spLocks noChangeArrowheads="1"/>
          </p:cNvSpPr>
          <p:nvPr/>
        </p:nvSpPr>
        <p:spPr bwMode="auto">
          <a:xfrm>
            <a:off x="7127875" y="3779044"/>
            <a:ext cx="917575" cy="396875"/>
          </a:xfrm>
          <a:prstGeom prst="rect">
            <a:avLst/>
          </a:prstGeom>
          <a:noFill/>
          <a:ln w="31750" algn="ctr">
            <a:noFill/>
            <a:miter lim="800000"/>
            <a:headEnd/>
            <a:tailEnd/>
          </a:ln>
          <a:effectLst/>
        </p:spPr>
        <p:txBody>
          <a:bodyPr wrap="none">
            <a:spAutoFit/>
          </a:bodyPr>
          <a:lstStyle/>
          <a:p>
            <a:r>
              <a:rPr lang="en-US" sz="2000"/>
              <a:t>Toulon</a:t>
            </a:r>
          </a:p>
        </p:txBody>
      </p:sp>
      <p:sp>
        <p:nvSpPr>
          <p:cNvPr id="1500172" name="Text Box 12"/>
          <p:cNvSpPr txBox="1">
            <a:spLocks noChangeArrowheads="1"/>
          </p:cNvSpPr>
          <p:nvPr/>
        </p:nvSpPr>
        <p:spPr bwMode="auto">
          <a:xfrm>
            <a:off x="3438525" y="5360988"/>
            <a:ext cx="918521" cy="400110"/>
          </a:xfrm>
          <a:prstGeom prst="rect">
            <a:avLst/>
          </a:prstGeom>
          <a:noFill/>
          <a:ln w="31750" algn="ctr">
            <a:noFill/>
            <a:miter lim="800000"/>
            <a:headEnd/>
            <a:tailEnd/>
          </a:ln>
          <a:effectLst/>
        </p:spPr>
        <p:txBody>
          <a:bodyPr wrap="none">
            <a:spAutoFit/>
          </a:bodyPr>
          <a:lstStyle/>
          <a:p>
            <a:r>
              <a:rPr lang="en-US" sz="2000"/>
              <a:t>Nantes</a:t>
            </a:r>
          </a:p>
        </p:txBody>
      </p:sp>
      <p:sp>
        <p:nvSpPr>
          <p:cNvPr id="1500173" name="Text Box 13"/>
          <p:cNvSpPr txBox="1">
            <a:spLocks noChangeArrowheads="1"/>
          </p:cNvSpPr>
          <p:nvPr/>
        </p:nvSpPr>
        <p:spPr bwMode="auto">
          <a:xfrm>
            <a:off x="5324475" y="3777426"/>
            <a:ext cx="663900" cy="400110"/>
          </a:xfrm>
          <a:prstGeom prst="rect">
            <a:avLst/>
          </a:prstGeom>
          <a:noFill/>
          <a:ln w="31750" algn="ctr">
            <a:noFill/>
            <a:miter lim="800000"/>
            <a:headEnd/>
            <a:tailEnd/>
          </a:ln>
          <a:effectLst/>
        </p:spPr>
        <p:txBody>
          <a:bodyPr wrap="none">
            <a:spAutoFit/>
          </a:bodyPr>
          <a:lstStyle/>
          <a:p>
            <a:r>
              <a:rPr lang="en-US" sz="2000"/>
              <a:t>Lyon</a:t>
            </a:r>
          </a:p>
        </p:txBody>
      </p:sp>
      <p:sp>
        <p:nvSpPr>
          <p:cNvPr id="1500174" name="Text Box 14"/>
          <p:cNvSpPr txBox="1">
            <a:spLocks noChangeArrowheads="1"/>
          </p:cNvSpPr>
          <p:nvPr/>
        </p:nvSpPr>
        <p:spPr bwMode="auto">
          <a:xfrm>
            <a:off x="3336925" y="3779044"/>
            <a:ext cx="1030288" cy="396875"/>
          </a:xfrm>
          <a:prstGeom prst="rect">
            <a:avLst/>
          </a:prstGeom>
          <a:noFill/>
          <a:ln w="31750" algn="ctr">
            <a:noFill/>
            <a:miter lim="800000"/>
            <a:headEnd/>
            <a:tailEnd/>
          </a:ln>
          <a:effectLst/>
        </p:spPr>
        <p:txBody>
          <a:bodyPr wrap="none">
            <a:spAutoFit/>
          </a:bodyPr>
          <a:lstStyle/>
          <a:p>
            <a:r>
              <a:rPr lang="en-US" sz="2000"/>
              <a:t>Bourges</a:t>
            </a:r>
          </a:p>
        </p:txBody>
      </p:sp>
      <p:cxnSp>
        <p:nvCxnSpPr>
          <p:cNvPr id="1500175" name="AutoShape 15"/>
          <p:cNvCxnSpPr>
            <a:cxnSpLocks noChangeShapeType="1"/>
            <a:stCxn id="1500172" idx="0"/>
          </p:cNvCxnSpPr>
          <p:nvPr/>
        </p:nvCxnSpPr>
        <p:spPr bwMode="auto">
          <a:xfrm rot="5400000" flipH="1" flipV="1">
            <a:off x="5173899" y="2076687"/>
            <a:ext cx="2008188" cy="4560414"/>
          </a:xfrm>
          <a:prstGeom prst="bentConnector2">
            <a:avLst/>
          </a:prstGeom>
          <a:noFill/>
          <a:ln w="69850">
            <a:solidFill>
              <a:schemeClr val="accent2"/>
            </a:solidFill>
            <a:miter lim="800000"/>
            <a:headEnd/>
            <a:tailEnd type="triangle" w="med" len="med"/>
          </a:ln>
          <a:effectLst/>
        </p:spPr>
      </p:cxnSp>
      <p:sp>
        <p:nvSpPr>
          <p:cNvPr id="1500176" name="Text Box 16"/>
          <p:cNvSpPr txBox="1">
            <a:spLocks noChangeArrowheads="1"/>
          </p:cNvSpPr>
          <p:nvPr/>
        </p:nvSpPr>
        <p:spPr bwMode="auto">
          <a:xfrm>
            <a:off x="4743450" y="4356100"/>
            <a:ext cx="3806825" cy="1311275"/>
          </a:xfrm>
          <a:prstGeom prst="rect">
            <a:avLst/>
          </a:prstGeom>
          <a:noFill/>
          <a:ln w="31750" algn="ctr">
            <a:noFill/>
            <a:miter lim="800000"/>
            <a:headEnd/>
            <a:tailEnd/>
          </a:ln>
          <a:effectLst/>
        </p:spPr>
        <p:txBody>
          <a:bodyPr>
            <a:spAutoFit/>
          </a:bodyPr>
          <a:lstStyle/>
          <a:p>
            <a:r>
              <a:rPr lang="en-US" sz="2000"/>
              <a:t>Once you start a transmission,</a:t>
            </a:r>
          </a:p>
          <a:p>
            <a:r>
              <a:rPr lang="en-US" sz="2000"/>
              <a:t>know you will have use of the network until it is finished.  But,</a:t>
            </a:r>
          </a:p>
          <a:p>
            <a:r>
              <a:rPr lang="en-US" sz="2000"/>
              <a:t>wastes network resources.</a:t>
            </a:r>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57</a:t>
            </a:fld>
            <a:endParaRPr lang="en-US"/>
          </a:p>
        </p:txBody>
      </p:sp>
    </p:spTree>
    <p:extLst>
      <p:ext uri="{BB962C8B-B14F-4D97-AF65-F5344CB8AC3E}">
        <p14:creationId xmlns:p14="http://schemas.microsoft.com/office/powerpoint/2010/main" val="3915910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00169"/>
                                        </p:tgtEl>
                                        <p:attrNameLst>
                                          <p:attrName>style.visibility</p:attrName>
                                        </p:attrNameLst>
                                      </p:cBhvr>
                                      <p:to>
                                        <p:strVal val="visible"/>
                                      </p:to>
                                    </p:set>
                                    <p:animEffect transition="in" filter="dissolve">
                                      <p:cBhvr>
                                        <p:cTn id="7" dur="500"/>
                                        <p:tgtEl>
                                          <p:spTgt spid="15001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1500169"/>
                                        </p:tgtEl>
                                      </p:cBhvr>
                                    </p:animEffect>
                                    <p:set>
                                      <p:cBhvr>
                                        <p:cTn id="12" dur="1" fill="hold">
                                          <p:stCondLst>
                                            <p:cond delay="499"/>
                                          </p:stCondLst>
                                        </p:cTn>
                                        <p:tgtEl>
                                          <p:spTgt spid="150016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00175"/>
                                        </p:tgtEl>
                                        <p:attrNameLst>
                                          <p:attrName>style.visibility</p:attrName>
                                        </p:attrNameLst>
                                      </p:cBhvr>
                                      <p:to>
                                        <p:strVal val="visible"/>
                                      </p:to>
                                    </p:set>
                                    <p:animEffect transition="in" filter="blinds(horizontal)">
                                      <p:cBhvr>
                                        <p:cTn id="17" dur="500"/>
                                        <p:tgtEl>
                                          <p:spTgt spid="1500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0169" grpId="0" animBg="1"/>
      <p:bldP spid="1500169"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1186" name="Rectangle 2"/>
          <p:cNvSpPr>
            <a:spLocks noGrp="1" noChangeArrowheads="1"/>
          </p:cNvSpPr>
          <p:nvPr>
            <p:ph type="title"/>
          </p:nvPr>
        </p:nvSpPr>
        <p:spPr/>
        <p:txBody>
          <a:bodyPr/>
          <a:lstStyle/>
          <a:p>
            <a:r>
              <a:rPr lang="en-US"/>
              <a:t>Packet Switching</a:t>
            </a:r>
          </a:p>
        </p:txBody>
      </p:sp>
      <p:sp>
        <p:nvSpPr>
          <p:cNvPr id="1501187" name="Rectangle 3"/>
          <p:cNvSpPr>
            <a:spLocks noGrp="1" noChangeArrowheads="1"/>
          </p:cNvSpPr>
          <p:nvPr>
            <p:ph type="body" idx="1"/>
          </p:nvPr>
        </p:nvSpPr>
        <p:spPr/>
        <p:txBody>
          <a:bodyPr/>
          <a:lstStyle/>
          <a:p>
            <a:r>
              <a:rPr lang="en-US"/>
              <a:t>Use one link at a time</a:t>
            </a:r>
          </a:p>
        </p:txBody>
      </p:sp>
      <p:sp>
        <p:nvSpPr>
          <p:cNvPr id="1501188" name="Rectangle 4"/>
          <p:cNvSpPr>
            <a:spLocks noChangeArrowheads="1"/>
          </p:cNvSpPr>
          <p:nvPr/>
        </p:nvSpPr>
        <p:spPr bwMode="auto">
          <a:xfrm>
            <a:off x="990600" y="2590800"/>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1501189" name="Rectangle 5"/>
          <p:cNvSpPr>
            <a:spLocks noChangeArrowheads="1"/>
          </p:cNvSpPr>
          <p:nvPr/>
        </p:nvSpPr>
        <p:spPr bwMode="auto">
          <a:xfrm>
            <a:off x="3200400" y="2590800"/>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1501190" name="Rectangle 6"/>
          <p:cNvSpPr>
            <a:spLocks noChangeArrowheads="1"/>
          </p:cNvSpPr>
          <p:nvPr/>
        </p:nvSpPr>
        <p:spPr bwMode="auto">
          <a:xfrm>
            <a:off x="3209925" y="4121150"/>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1501191" name="Rectangle 7"/>
          <p:cNvSpPr>
            <a:spLocks noChangeArrowheads="1"/>
          </p:cNvSpPr>
          <p:nvPr/>
        </p:nvSpPr>
        <p:spPr bwMode="auto">
          <a:xfrm>
            <a:off x="5029200" y="2590800"/>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1501192" name="Rectangle 8"/>
          <p:cNvSpPr>
            <a:spLocks noChangeArrowheads="1"/>
          </p:cNvSpPr>
          <p:nvPr/>
        </p:nvSpPr>
        <p:spPr bwMode="auto">
          <a:xfrm>
            <a:off x="6858000" y="2590800"/>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1501193" name="Text Box 9"/>
          <p:cNvSpPr txBox="1">
            <a:spLocks noChangeArrowheads="1"/>
          </p:cNvSpPr>
          <p:nvPr/>
        </p:nvSpPr>
        <p:spPr bwMode="auto">
          <a:xfrm>
            <a:off x="1254125" y="3550444"/>
            <a:ext cx="690563" cy="396875"/>
          </a:xfrm>
          <a:prstGeom prst="rect">
            <a:avLst/>
          </a:prstGeom>
          <a:noFill/>
          <a:ln w="31750" algn="ctr">
            <a:noFill/>
            <a:miter lim="800000"/>
            <a:headEnd/>
            <a:tailEnd/>
          </a:ln>
          <a:effectLst/>
        </p:spPr>
        <p:txBody>
          <a:bodyPr wrap="none">
            <a:spAutoFit/>
          </a:bodyPr>
          <a:lstStyle/>
          <a:p>
            <a:r>
              <a:rPr lang="en-US" sz="2000"/>
              <a:t>Paris</a:t>
            </a:r>
          </a:p>
        </p:txBody>
      </p:sp>
      <p:sp>
        <p:nvSpPr>
          <p:cNvPr id="1501194" name="Text Box 10"/>
          <p:cNvSpPr txBox="1">
            <a:spLocks noChangeArrowheads="1"/>
          </p:cNvSpPr>
          <p:nvPr/>
        </p:nvSpPr>
        <p:spPr bwMode="auto">
          <a:xfrm>
            <a:off x="7204075" y="3550444"/>
            <a:ext cx="917575" cy="396875"/>
          </a:xfrm>
          <a:prstGeom prst="rect">
            <a:avLst/>
          </a:prstGeom>
          <a:noFill/>
          <a:ln w="31750" algn="ctr">
            <a:noFill/>
            <a:miter lim="800000"/>
            <a:headEnd/>
            <a:tailEnd/>
          </a:ln>
          <a:effectLst/>
        </p:spPr>
        <p:txBody>
          <a:bodyPr wrap="none">
            <a:spAutoFit/>
          </a:bodyPr>
          <a:lstStyle/>
          <a:p>
            <a:r>
              <a:rPr lang="en-US" sz="2000"/>
              <a:t>Toulon</a:t>
            </a:r>
          </a:p>
        </p:txBody>
      </p:sp>
      <p:sp>
        <p:nvSpPr>
          <p:cNvPr id="1501195" name="Text Box 11"/>
          <p:cNvSpPr txBox="1">
            <a:spLocks noChangeArrowheads="1"/>
          </p:cNvSpPr>
          <p:nvPr/>
        </p:nvSpPr>
        <p:spPr bwMode="auto">
          <a:xfrm>
            <a:off x="3514725" y="5132388"/>
            <a:ext cx="918521" cy="400110"/>
          </a:xfrm>
          <a:prstGeom prst="rect">
            <a:avLst/>
          </a:prstGeom>
          <a:noFill/>
          <a:ln w="31750" algn="ctr">
            <a:noFill/>
            <a:miter lim="800000"/>
            <a:headEnd/>
            <a:tailEnd/>
          </a:ln>
          <a:effectLst/>
        </p:spPr>
        <p:txBody>
          <a:bodyPr wrap="none">
            <a:spAutoFit/>
          </a:bodyPr>
          <a:lstStyle/>
          <a:p>
            <a:r>
              <a:rPr lang="en-US" sz="2000"/>
              <a:t>Nantes</a:t>
            </a:r>
          </a:p>
        </p:txBody>
      </p:sp>
      <p:sp>
        <p:nvSpPr>
          <p:cNvPr id="1501196" name="Text Box 12"/>
          <p:cNvSpPr txBox="1">
            <a:spLocks noChangeArrowheads="1"/>
          </p:cNvSpPr>
          <p:nvPr/>
        </p:nvSpPr>
        <p:spPr bwMode="auto">
          <a:xfrm>
            <a:off x="5400675" y="3548826"/>
            <a:ext cx="663900" cy="400110"/>
          </a:xfrm>
          <a:prstGeom prst="rect">
            <a:avLst/>
          </a:prstGeom>
          <a:noFill/>
          <a:ln w="31750" algn="ctr">
            <a:noFill/>
            <a:miter lim="800000"/>
            <a:headEnd/>
            <a:tailEnd/>
          </a:ln>
          <a:effectLst/>
        </p:spPr>
        <p:txBody>
          <a:bodyPr wrap="none">
            <a:spAutoFit/>
          </a:bodyPr>
          <a:lstStyle/>
          <a:p>
            <a:r>
              <a:rPr lang="en-US" sz="2000"/>
              <a:t>Lyon</a:t>
            </a:r>
          </a:p>
        </p:txBody>
      </p:sp>
      <p:sp>
        <p:nvSpPr>
          <p:cNvPr id="1501197" name="Text Box 13"/>
          <p:cNvSpPr txBox="1">
            <a:spLocks noChangeArrowheads="1"/>
          </p:cNvSpPr>
          <p:nvPr/>
        </p:nvSpPr>
        <p:spPr bwMode="auto">
          <a:xfrm>
            <a:off x="3413125" y="3550444"/>
            <a:ext cx="1030288" cy="396875"/>
          </a:xfrm>
          <a:prstGeom prst="rect">
            <a:avLst/>
          </a:prstGeom>
          <a:noFill/>
          <a:ln w="31750" algn="ctr">
            <a:noFill/>
            <a:miter lim="800000"/>
            <a:headEnd/>
            <a:tailEnd/>
          </a:ln>
          <a:effectLst/>
        </p:spPr>
        <p:txBody>
          <a:bodyPr wrap="none">
            <a:spAutoFit/>
          </a:bodyPr>
          <a:lstStyle/>
          <a:p>
            <a:r>
              <a:rPr lang="en-US" sz="2000"/>
              <a:t>Bourges</a:t>
            </a:r>
          </a:p>
        </p:txBody>
      </p:sp>
      <p:sp>
        <p:nvSpPr>
          <p:cNvPr id="1501198" name="Text Box 14"/>
          <p:cNvSpPr txBox="1">
            <a:spLocks noChangeArrowheads="1"/>
          </p:cNvSpPr>
          <p:nvPr/>
        </p:nvSpPr>
        <p:spPr bwMode="auto">
          <a:xfrm>
            <a:off x="4819650" y="4127500"/>
            <a:ext cx="3806825" cy="701675"/>
          </a:xfrm>
          <a:prstGeom prst="rect">
            <a:avLst/>
          </a:prstGeom>
          <a:noFill/>
          <a:ln w="31750" algn="ctr">
            <a:noFill/>
            <a:miter lim="800000"/>
            <a:headEnd/>
            <a:tailEnd/>
          </a:ln>
          <a:effectLst/>
        </p:spPr>
        <p:txBody>
          <a:bodyPr>
            <a:spAutoFit/>
          </a:bodyPr>
          <a:lstStyle/>
          <a:p>
            <a:r>
              <a:rPr lang="en-US" sz="2000"/>
              <a:t>Interleave messages – send whenever the next link is free.</a:t>
            </a:r>
          </a:p>
        </p:txBody>
      </p:sp>
      <p:sp>
        <p:nvSpPr>
          <p:cNvPr id="1501199" name="Line 15"/>
          <p:cNvSpPr>
            <a:spLocks noChangeShapeType="1"/>
          </p:cNvSpPr>
          <p:nvPr/>
        </p:nvSpPr>
        <p:spPr bwMode="auto">
          <a:xfrm>
            <a:off x="1447800" y="2971800"/>
            <a:ext cx="2286000" cy="0"/>
          </a:xfrm>
          <a:prstGeom prst="line">
            <a:avLst/>
          </a:prstGeom>
          <a:noFill/>
          <a:ln w="63500">
            <a:solidFill>
              <a:srgbClr val="FF6600"/>
            </a:solidFill>
            <a:round/>
            <a:headEnd/>
            <a:tailEnd type="triangle" w="med" len="med"/>
          </a:ln>
          <a:effectLst/>
        </p:spPr>
        <p:txBody>
          <a:bodyPr>
            <a:spAutoFit/>
          </a:bodyPr>
          <a:lstStyle/>
          <a:p>
            <a:endParaRPr lang="en-US"/>
          </a:p>
        </p:txBody>
      </p:sp>
      <p:sp>
        <p:nvSpPr>
          <p:cNvPr id="1501200" name="Line 16"/>
          <p:cNvSpPr>
            <a:spLocks noChangeShapeType="1"/>
          </p:cNvSpPr>
          <p:nvPr/>
        </p:nvSpPr>
        <p:spPr bwMode="auto">
          <a:xfrm>
            <a:off x="3962400" y="2971800"/>
            <a:ext cx="1828800" cy="0"/>
          </a:xfrm>
          <a:prstGeom prst="line">
            <a:avLst/>
          </a:prstGeom>
          <a:noFill/>
          <a:ln w="63500">
            <a:solidFill>
              <a:srgbClr val="FF6600"/>
            </a:solidFill>
            <a:round/>
            <a:headEnd/>
            <a:tailEnd type="triangle" w="med" len="med"/>
          </a:ln>
          <a:effectLst/>
        </p:spPr>
        <p:txBody>
          <a:bodyPr>
            <a:spAutoFit/>
          </a:bodyPr>
          <a:lstStyle/>
          <a:p>
            <a:endParaRPr lang="en-US"/>
          </a:p>
        </p:txBody>
      </p:sp>
      <p:sp>
        <p:nvSpPr>
          <p:cNvPr id="1501201" name="Line 17"/>
          <p:cNvSpPr>
            <a:spLocks noChangeShapeType="1"/>
          </p:cNvSpPr>
          <p:nvPr/>
        </p:nvSpPr>
        <p:spPr bwMode="auto">
          <a:xfrm flipV="1">
            <a:off x="6084888" y="2971800"/>
            <a:ext cx="1792287" cy="9525"/>
          </a:xfrm>
          <a:prstGeom prst="line">
            <a:avLst/>
          </a:prstGeom>
          <a:noFill/>
          <a:ln w="63500">
            <a:solidFill>
              <a:srgbClr val="FF6600"/>
            </a:solidFill>
            <a:round/>
            <a:headEnd/>
            <a:tailEnd type="triangle" w="med" len="med"/>
          </a:ln>
          <a:effectLst/>
        </p:spPr>
        <p:txBody>
          <a:bodyPr>
            <a:spAutoFit/>
          </a:bodyPr>
          <a:lstStyle/>
          <a:p>
            <a:endParaRPr lang="en-US"/>
          </a:p>
        </p:txBody>
      </p:sp>
      <p:sp>
        <p:nvSpPr>
          <p:cNvPr id="1501202" name="Line 18"/>
          <p:cNvSpPr>
            <a:spLocks noChangeShapeType="1"/>
          </p:cNvSpPr>
          <p:nvPr/>
        </p:nvSpPr>
        <p:spPr bwMode="auto">
          <a:xfrm flipH="1" flipV="1">
            <a:off x="3886200" y="3349625"/>
            <a:ext cx="0" cy="1450975"/>
          </a:xfrm>
          <a:prstGeom prst="line">
            <a:avLst/>
          </a:prstGeom>
          <a:noFill/>
          <a:ln w="66675">
            <a:solidFill>
              <a:schemeClr val="accent2"/>
            </a:solidFill>
            <a:round/>
            <a:headEnd/>
            <a:tailEnd type="triangle" w="med" len="med"/>
          </a:ln>
          <a:effectLst/>
        </p:spPr>
        <p:txBody>
          <a:bodyPr>
            <a:spAutoFit/>
          </a:bodyPr>
          <a:lstStyle/>
          <a:p>
            <a:endParaRPr lang="en-US"/>
          </a:p>
        </p:txBody>
      </p:sp>
      <p:sp>
        <p:nvSpPr>
          <p:cNvPr id="1501203" name="Line 19"/>
          <p:cNvSpPr>
            <a:spLocks noChangeShapeType="1"/>
          </p:cNvSpPr>
          <p:nvPr/>
        </p:nvSpPr>
        <p:spPr bwMode="auto">
          <a:xfrm flipV="1">
            <a:off x="4019550" y="3171825"/>
            <a:ext cx="1800225" cy="17463"/>
          </a:xfrm>
          <a:prstGeom prst="line">
            <a:avLst/>
          </a:prstGeom>
          <a:noFill/>
          <a:ln w="63500">
            <a:solidFill>
              <a:schemeClr val="accent2"/>
            </a:solidFill>
            <a:round/>
            <a:headEnd/>
            <a:tailEnd type="triangle" w="med" len="med"/>
          </a:ln>
          <a:effectLst/>
        </p:spPr>
        <p:txBody>
          <a:bodyPr>
            <a:spAutoFit/>
          </a:bodyPr>
          <a:lstStyle/>
          <a:p>
            <a:endParaRPr lang="en-US"/>
          </a:p>
        </p:txBody>
      </p:sp>
      <p:sp>
        <p:nvSpPr>
          <p:cNvPr id="1501204" name="Line 20"/>
          <p:cNvSpPr>
            <a:spLocks noChangeShapeType="1"/>
          </p:cNvSpPr>
          <p:nvPr/>
        </p:nvSpPr>
        <p:spPr bwMode="auto">
          <a:xfrm>
            <a:off x="6067425" y="3162300"/>
            <a:ext cx="1828800" cy="0"/>
          </a:xfrm>
          <a:prstGeom prst="line">
            <a:avLst/>
          </a:prstGeom>
          <a:noFill/>
          <a:ln w="63500">
            <a:solidFill>
              <a:schemeClr val="accent2"/>
            </a:solidFill>
            <a:round/>
            <a:headEnd/>
            <a:tailEnd type="triangle" w="med" len="med"/>
          </a:ln>
          <a:effectLst/>
        </p:spPr>
        <p:txBody>
          <a:bodyPr>
            <a:spAutoFit/>
          </a:bodyPr>
          <a:lstStyle/>
          <a:p>
            <a:endParaRPr lang="en-US"/>
          </a:p>
        </p:txBody>
      </p:sp>
      <p:sp>
        <p:nvSpPr>
          <p:cNvPr id="1501205" name="Oval 21"/>
          <p:cNvSpPr>
            <a:spLocks noChangeArrowheads="1"/>
          </p:cNvSpPr>
          <p:nvPr/>
        </p:nvSpPr>
        <p:spPr bwMode="auto">
          <a:xfrm>
            <a:off x="3781425" y="2911475"/>
            <a:ext cx="152400" cy="152400"/>
          </a:xfrm>
          <a:prstGeom prst="ellipse">
            <a:avLst/>
          </a:prstGeom>
          <a:solidFill>
            <a:srgbClr val="FF6600"/>
          </a:solidFill>
          <a:ln w="31750" algn="ctr">
            <a:solidFill>
              <a:srgbClr val="FF6600"/>
            </a:solidFill>
            <a:round/>
            <a:headEnd/>
            <a:tailEnd/>
          </a:ln>
          <a:effectLst/>
        </p:spPr>
        <p:txBody>
          <a:bodyPr wrap="none" anchor="ctr">
            <a:spAutoFit/>
          </a:bodyPr>
          <a:lstStyle/>
          <a:p>
            <a:endParaRPr lang="en-US"/>
          </a:p>
        </p:txBody>
      </p:sp>
      <p:sp>
        <p:nvSpPr>
          <p:cNvPr id="1501206" name="Oval 22"/>
          <p:cNvSpPr>
            <a:spLocks noChangeArrowheads="1"/>
          </p:cNvSpPr>
          <p:nvPr/>
        </p:nvSpPr>
        <p:spPr bwMode="auto">
          <a:xfrm>
            <a:off x="3810000" y="3124200"/>
            <a:ext cx="152400" cy="152400"/>
          </a:xfrm>
          <a:prstGeom prst="ellipse">
            <a:avLst/>
          </a:prstGeom>
          <a:solidFill>
            <a:schemeClr val="accent2"/>
          </a:solidFill>
          <a:ln w="31750" algn="ctr">
            <a:solidFill>
              <a:schemeClr val="accent2"/>
            </a:solidFill>
            <a:round/>
            <a:headEnd/>
            <a:tailEnd/>
          </a:ln>
          <a:effectLst/>
        </p:spPr>
        <p:txBody>
          <a:bodyPr wrap="none" anchor="ctr">
            <a:spAutoFit/>
          </a:bodyPr>
          <a:lstStyle/>
          <a:p>
            <a:endParaRPr lang="en-US"/>
          </a:p>
        </p:txBody>
      </p:sp>
      <p:sp>
        <p:nvSpPr>
          <p:cNvPr id="1501207" name="Oval 23"/>
          <p:cNvSpPr>
            <a:spLocks noChangeArrowheads="1"/>
          </p:cNvSpPr>
          <p:nvPr/>
        </p:nvSpPr>
        <p:spPr bwMode="auto">
          <a:xfrm>
            <a:off x="5829300" y="3087688"/>
            <a:ext cx="152400" cy="152400"/>
          </a:xfrm>
          <a:prstGeom prst="ellipse">
            <a:avLst/>
          </a:prstGeom>
          <a:solidFill>
            <a:schemeClr val="accent2"/>
          </a:solidFill>
          <a:ln w="31750" algn="ctr">
            <a:solidFill>
              <a:schemeClr val="accent2"/>
            </a:solidFill>
            <a:round/>
            <a:headEnd/>
            <a:tailEnd/>
          </a:ln>
          <a:effectLst/>
        </p:spPr>
        <p:txBody>
          <a:bodyPr wrap="none" anchor="ctr">
            <a:spAutoFit/>
          </a:bodyPr>
          <a:lstStyle/>
          <a:p>
            <a:endParaRPr lang="en-US"/>
          </a:p>
        </p:txBody>
      </p:sp>
      <p:sp>
        <p:nvSpPr>
          <p:cNvPr id="1501208" name="Oval 24"/>
          <p:cNvSpPr>
            <a:spLocks noChangeArrowheads="1"/>
          </p:cNvSpPr>
          <p:nvPr/>
        </p:nvSpPr>
        <p:spPr bwMode="auto">
          <a:xfrm>
            <a:off x="7932738" y="3079750"/>
            <a:ext cx="152400" cy="152400"/>
          </a:xfrm>
          <a:prstGeom prst="ellipse">
            <a:avLst/>
          </a:prstGeom>
          <a:solidFill>
            <a:schemeClr val="accent2"/>
          </a:solidFill>
          <a:ln w="31750" algn="ctr">
            <a:solidFill>
              <a:schemeClr val="accent2"/>
            </a:solidFill>
            <a:round/>
            <a:headEnd/>
            <a:tailEnd/>
          </a:ln>
          <a:effectLst/>
        </p:spPr>
        <p:txBody>
          <a:bodyPr wrap="none" anchor="ctr">
            <a:spAutoFit/>
          </a:bodyPr>
          <a:lstStyle/>
          <a:p>
            <a:endParaRPr lang="en-US"/>
          </a:p>
        </p:txBody>
      </p:sp>
      <p:sp>
        <p:nvSpPr>
          <p:cNvPr id="1501209" name="Oval 25"/>
          <p:cNvSpPr>
            <a:spLocks noChangeArrowheads="1"/>
          </p:cNvSpPr>
          <p:nvPr/>
        </p:nvSpPr>
        <p:spPr bwMode="auto">
          <a:xfrm>
            <a:off x="5829300" y="2903538"/>
            <a:ext cx="152400" cy="152400"/>
          </a:xfrm>
          <a:prstGeom prst="ellipse">
            <a:avLst/>
          </a:prstGeom>
          <a:solidFill>
            <a:srgbClr val="FF6600"/>
          </a:solidFill>
          <a:ln w="31750" algn="ctr">
            <a:solidFill>
              <a:srgbClr val="FF6600"/>
            </a:solidFill>
            <a:round/>
            <a:headEnd/>
            <a:tailEnd/>
          </a:ln>
          <a:effectLst/>
        </p:spPr>
        <p:txBody>
          <a:bodyPr wrap="none" anchor="ctr">
            <a:spAutoFit/>
          </a:bodyPr>
          <a:lstStyle/>
          <a:p>
            <a:endParaRPr lang="en-US"/>
          </a:p>
        </p:txBody>
      </p:sp>
      <p:sp>
        <p:nvSpPr>
          <p:cNvPr id="1501210" name="Oval 26"/>
          <p:cNvSpPr>
            <a:spLocks noChangeArrowheads="1"/>
          </p:cNvSpPr>
          <p:nvPr/>
        </p:nvSpPr>
        <p:spPr bwMode="auto">
          <a:xfrm>
            <a:off x="7923213" y="2895600"/>
            <a:ext cx="152400" cy="152400"/>
          </a:xfrm>
          <a:prstGeom prst="ellipse">
            <a:avLst/>
          </a:prstGeom>
          <a:solidFill>
            <a:srgbClr val="FF6600"/>
          </a:solidFill>
          <a:ln w="31750" algn="ctr">
            <a:solidFill>
              <a:srgbClr val="FF6600"/>
            </a:solidFill>
            <a:round/>
            <a:headEnd/>
            <a:tailEnd/>
          </a:ln>
          <a:effectLst/>
        </p:spPr>
        <p:txBody>
          <a:bodyPr wrap="none" anchor="ctr">
            <a:spAutoFit/>
          </a:bodyPr>
          <a:lstStyle/>
          <a:p>
            <a:endParaRPr lang="en-US"/>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58</a:t>
            </a:fld>
            <a:endParaRPr lang="en-US"/>
          </a:p>
        </p:txBody>
      </p:sp>
    </p:spTree>
    <p:extLst>
      <p:ext uri="{BB962C8B-B14F-4D97-AF65-F5344CB8AC3E}">
        <p14:creationId xmlns:p14="http://schemas.microsoft.com/office/powerpoint/2010/main" val="4120118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01199"/>
                                        </p:tgtEl>
                                        <p:attrNameLst>
                                          <p:attrName>style.visibility</p:attrName>
                                        </p:attrNameLst>
                                      </p:cBhvr>
                                      <p:to>
                                        <p:strVal val="visible"/>
                                      </p:to>
                                    </p:set>
                                    <p:animEffect transition="in" filter="dissolve">
                                      <p:cBhvr>
                                        <p:cTn id="7" dur="500"/>
                                        <p:tgtEl>
                                          <p:spTgt spid="150119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01202"/>
                                        </p:tgtEl>
                                        <p:attrNameLst>
                                          <p:attrName>style.visibility</p:attrName>
                                        </p:attrNameLst>
                                      </p:cBhvr>
                                      <p:to>
                                        <p:strVal val="visible"/>
                                      </p:to>
                                    </p:set>
                                    <p:animEffect transition="in" filter="dissolve">
                                      <p:cBhvr>
                                        <p:cTn id="10" dur="500"/>
                                        <p:tgtEl>
                                          <p:spTgt spid="150120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1501199"/>
                                        </p:tgtEl>
                                      </p:cBhvr>
                                    </p:animEffect>
                                    <p:set>
                                      <p:cBhvr>
                                        <p:cTn id="15" dur="1" fill="hold">
                                          <p:stCondLst>
                                            <p:cond delay="499"/>
                                          </p:stCondLst>
                                        </p:cTn>
                                        <p:tgtEl>
                                          <p:spTgt spid="1501199"/>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1501202"/>
                                        </p:tgtEl>
                                      </p:cBhvr>
                                    </p:animEffect>
                                    <p:set>
                                      <p:cBhvr>
                                        <p:cTn id="18" dur="1" fill="hold">
                                          <p:stCondLst>
                                            <p:cond delay="499"/>
                                          </p:stCondLst>
                                        </p:cTn>
                                        <p:tgtEl>
                                          <p:spTgt spid="1501202"/>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1501205"/>
                                        </p:tgtEl>
                                        <p:attrNameLst>
                                          <p:attrName>style.visibility</p:attrName>
                                        </p:attrNameLst>
                                      </p:cBhvr>
                                      <p:to>
                                        <p:strVal val="visible"/>
                                      </p:to>
                                    </p:set>
                                    <p:animEffect transition="in" filter="dissolve">
                                      <p:cBhvr>
                                        <p:cTn id="21" dur="500"/>
                                        <p:tgtEl>
                                          <p:spTgt spid="150120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01206"/>
                                        </p:tgtEl>
                                        <p:attrNameLst>
                                          <p:attrName>style.visibility</p:attrName>
                                        </p:attrNameLst>
                                      </p:cBhvr>
                                      <p:to>
                                        <p:strVal val="visible"/>
                                      </p:to>
                                    </p:set>
                                    <p:animEffect transition="in" filter="dissolve">
                                      <p:cBhvr>
                                        <p:cTn id="24" dur="500"/>
                                        <p:tgtEl>
                                          <p:spTgt spid="150120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501203"/>
                                        </p:tgtEl>
                                        <p:attrNameLst>
                                          <p:attrName>style.visibility</p:attrName>
                                        </p:attrNameLst>
                                      </p:cBhvr>
                                      <p:to>
                                        <p:strVal val="visible"/>
                                      </p:to>
                                    </p:set>
                                    <p:animEffect transition="in" filter="dissolve">
                                      <p:cBhvr>
                                        <p:cTn id="29" dur="500"/>
                                        <p:tgtEl>
                                          <p:spTgt spid="150120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xit" presetSubtype="0" fill="hold" grpId="1" nodeType="clickEffect">
                                  <p:stCondLst>
                                    <p:cond delay="0"/>
                                  </p:stCondLst>
                                  <p:childTnLst>
                                    <p:animEffect transition="out" filter="dissolve">
                                      <p:cBhvr>
                                        <p:cTn id="33" dur="500"/>
                                        <p:tgtEl>
                                          <p:spTgt spid="1501203"/>
                                        </p:tgtEl>
                                      </p:cBhvr>
                                    </p:animEffect>
                                    <p:set>
                                      <p:cBhvr>
                                        <p:cTn id="34" dur="1" fill="hold">
                                          <p:stCondLst>
                                            <p:cond delay="499"/>
                                          </p:stCondLst>
                                        </p:cTn>
                                        <p:tgtEl>
                                          <p:spTgt spid="1501203"/>
                                        </p:tgtEl>
                                        <p:attrNameLst>
                                          <p:attrName>style.visibility</p:attrName>
                                        </p:attrNameLst>
                                      </p:cBhvr>
                                      <p:to>
                                        <p:strVal val="hidden"/>
                                      </p:to>
                                    </p:set>
                                  </p:childTnLst>
                                </p:cTn>
                              </p:par>
                              <p:par>
                                <p:cTn id="35" presetID="9" presetClass="exit" presetSubtype="0" fill="hold" grpId="1" nodeType="withEffect">
                                  <p:stCondLst>
                                    <p:cond delay="0"/>
                                  </p:stCondLst>
                                  <p:childTnLst>
                                    <p:animEffect transition="out" filter="dissolve">
                                      <p:cBhvr>
                                        <p:cTn id="36" dur="500"/>
                                        <p:tgtEl>
                                          <p:spTgt spid="1501206"/>
                                        </p:tgtEl>
                                      </p:cBhvr>
                                    </p:animEffect>
                                    <p:set>
                                      <p:cBhvr>
                                        <p:cTn id="37" dur="1" fill="hold">
                                          <p:stCondLst>
                                            <p:cond delay="499"/>
                                          </p:stCondLst>
                                        </p:cTn>
                                        <p:tgtEl>
                                          <p:spTgt spid="1501206"/>
                                        </p:tgtEl>
                                        <p:attrNameLst>
                                          <p:attrName>style.visibility</p:attrName>
                                        </p:attrNameLst>
                                      </p:cBhvr>
                                      <p:to>
                                        <p:strVal val="hidden"/>
                                      </p:to>
                                    </p:set>
                                  </p:childTnLst>
                                </p:cTn>
                              </p:par>
                              <p:par>
                                <p:cTn id="38" presetID="9" presetClass="entr" presetSubtype="0" fill="hold" grpId="0" nodeType="withEffect">
                                  <p:stCondLst>
                                    <p:cond delay="0"/>
                                  </p:stCondLst>
                                  <p:childTnLst>
                                    <p:set>
                                      <p:cBhvr>
                                        <p:cTn id="39" dur="1" fill="hold">
                                          <p:stCondLst>
                                            <p:cond delay="0"/>
                                          </p:stCondLst>
                                        </p:cTn>
                                        <p:tgtEl>
                                          <p:spTgt spid="1501207"/>
                                        </p:tgtEl>
                                        <p:attrNameLst>
                                          <p:attrName>style.visibility</p:attrName>
                                        </p:attrNameLst>
                                      </p:cBhvr>
                                      <p:to>
                                        <p:strVal val="visible"/>
                                      </p:to>
                                    </p:set>
                                    <p:animEffect transition="in" filter="dissolve">
                                      <p:cBhvr>
                                        <p:cTn id="40" dur="500"/>
                                        <p:tgtEl>
                                          <p:spTgt spid="1501207"/>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501200"/>
                                        </p:tgtEl>
                                        <p:attrNameLst>
                                          <p:attrName>style.visibility</p:attrName>
                                        </p:attrNameLst>
                                      </p:cBhvr>
                                      <p:to>
                                        <p:strVal val="visible"/>
                                      </p:to>
                                    </p:set>
                                    <p:animEffect transition="in" filter="dissolve">
                                      <p:cBhvr>
                                        <p:cTn id="45" dur="500"/>
                                        <p:tgtEl>
                                          <p:spTgt spid="1501200"/>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501204"/>
                                        </p:tgtEl>
                                        <p:attrNameLst>
                                          <p:attrName>style.visibility</p:attrName>
                                        </p:attrNameLst>
                                      </p:cBhvr>
                                      <p:to>
                                        <p:strVal val="visible"/>
                                      </p:to>
                                    </p:set>
                                    <p:animEffect transition="in" filter="dissolve">
                                      <p:cBhvr>
                                        <p:cTn id="48" dur="500"/>
                                        <p:tgtEl>
                                          <p:spTgt spid="1501204"/>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xit" presetSubtype="0" fill="hold" grpId="1" nodeType="clickEffect">
                                  <p:stCondLst>
                                    <p:cond delay="0"/>
                                  </p:stCondLst>
                                  <p:childTnLst>
                                    <p:animEffect transition="out" filter="dissolve">
                                      <p:cBhvr>
                                        <p:cTn id="52" dur="500"/>
                                        <p:tgtEl>
                                          <p:spTgt spid="1501204"/>
                                        </p:tgtEl>
                                      </p:cBhvr>
                                    </p:animEffect>
                                    <p:set>
                                      <p:cBhvr>
                                        <p:cTn id="53" dur="1" fill="hold">
                                          <p:stCondLst>
                                            <p:cond delay="499"/>
                                          </p:stCondLst>
                                        </p:cTn>
                                        <p:tgtEl>
                                          <p:spTgt spid="1501204"/>
                                        </p:tgtEl>
                                        <p:attrNameLst>
                                          <p:attrName>style.visibility</p:attrName>
                                        </p:attrNameLst>
                                      </p:cBhvr>
                                      <p:to>
                                        <p:strVal val="hidden"/>
                                      </p:to>
                                    </p:set>
                                  </p:childTnLst>
                                </p:cTn>
                              </p:par>
                              <p:par>
                                <p:cTn id="54" presetID="9" presetClass="exit" presetSubtype="0" fill="hold" grpId="1" nodeType="withEffect">
                                  <p:stCondLst>
                                    <p:cond delay="0"/>
                                  </p:stCondLst>
                                  <p:childTnLst>
                                    <p:animEffect transition="out" filter="dissolve">
                                      <p:cBhvr>
                                        <p:cTn id="55" dur="500"/>
                                        <p:tgtEl>
                                          <p:spTgt spid="1501200"/>
                                        </p:tgtEl>
                                      </p:cBhvr>
                                    </p:animEffect>
                                    <p:set>
                                      <p:cBhvr>
                                        <p:cTn id="56" dur="1" fill="hold">
                                          <p:stCondLst>
                                            <p:cond delay="499"/>
                                          </p:stCondLst>
                                        </p:cTn>
                                        <p:tgtEl>
                                          <p:spTgt spid="1501200"/>
                                        </p:tgtEl>
                                        <p:attrNameLst>
                                          <p:attrName>style.visibility</p:attrName>
                                        </p:attrNameLst>
                                      </p:cBhvr>
                                      <p:to>
                                        <p:strVal val="hidden"/>
                                      </p:to>
                                    </p:set>
                                  </p:childTnLst>
                                </p:cTn>
                              </p:par>
                              <p:par>
                                <p:cTn id="57" presetID="9" presetClass="exit" presetSubtype="0" fill="hold" grpId="1" nodeType="withEffect">
                                  <p:stCondLst>
                                    <p:cond delay="0"/>
                                  </p:stCondLst>
                                  <p:childTnLst>
                                    <p:animEffect transition="out" filter="dissolve">
                                      <p:cBhvr>
                                        <p:cTn id="58" dur="500"/>
                                        <p:tgtEl>
                                          <p:spTgt spid="1501205"/>
                                        </p:tgtEl>
                                      </p:cBhvr>
                                    </p:animEffect>
                                    <p:set>
                                      <p:cBhvr>
                                        <p:cTn id="59" dur="1" fill="hold">
                                          <p:stCondLst>
                                            <p:cond delay="499"/>
                                          </p:stCondLst>
                                        </p:cTn>
                                        <p:tgtEl>
                                          <p:spTgt spid="1501205"/>
                                        </p:tgtEl>
                                        <p:attrNameLst>
                                          <p:attrName>style.visibility</p:attrName>
                                        </p:attrNameLst>
                                      </p:cBhvr>
                                      <p:to>
                                        <p:strVal val="hidden"/>
                                      </p:to>
                                    </p:set>
                                  </p:childTnLst>
                                </p:cTn>
                              </p:par>
                              <p:par>
                                <p:cTn id="60" presetID="9" presetClass="exit" presetSubtype="0" fill="hold" grpId="1" nodeType="withEffect">
                                  <p:stCondLst>
                                    <p:cond delay="0"/>
                                  </p:stCondLst>
                                  <p:childTnLst>
                                    <p:animEffect transition="out" filter="dissolve">
                                      <p:cBhvr>
                                        <p:cTn id="61" dur="500"/>
                                        <p:tgtEl>
                                          <p:spTgt spid="1501207"/>
                                        </p:tgtEl>
                                      </p:cBhvr>
                                    </p:animEffect>
                                    <p:set>
                                      <p:cBhvr>
                                        <p:cTn id="62" dur="1" fill="hold">
                                          <p:stCondLst>
                                            <p:cond delay="499"/>
                                          </p:stCondLst>
                                        </p:cTn>
                                        <p:tgtEl>
                                          <p:spTgt spid="1501207"/>
                                        </p:tgtEl>
                                        <p:attrNameLst>
                                          <p:attrName>style.visibility</p:attrName>
                                        </p:attrNameLst>
                                      </p:cBhvr>
                                      <p:to>
                                        <p:strVal val="hidden"/>
                                      </p:to>
                                    </p:set>
                                  </p:childTnLst>
                                </p:cTn>
                              </p:par>
                              <p:par>
                                <p:cTn id="63" presetID="9" presetClass="entr" presetSubtype="0" fill="hold" grpId="0" nodeType="withEffect">
                                  <p:stCondLst>
                                    <p:cond delay="0"/>
                                  </p:stCondLst>
                                  <p:childTnLst>
                                    <p:set>
                                      <p:cBhvr>
                                        <p:cTn id="64" dur="1" fill="hold">
                                          <p:stCondLst>
                                            <p:cond delay="0"/>
                                          </p:stCondLst>
                                        </p:cTn>
                                        <p:tgtEl>
                                          <p:spTgt spid="1501209"/>
                                        </p:tgtEl>
                                        <p:attrNameLst>
                                          <p:attrName>style.visibility</p:attrName>
                                        </p:attrNameLst>
                                      </p:cBhvr>
                                      <p:to>
                                        <p:strVal val="visible"/>
                                      </p:to>
                                    </p:set>
                                    <p:animEffect transition="in" filter="dissolve">
                                      <p:cBhvr>
                                        <p:cTn id="65" dur="500"/>
                                        <p:tgtEl>
                                          <p:spTgt spid="1501209"/>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1501208"/>
                                        </p:tgtEl>
                                        <p:attrNameLst>
                                          <p:attrName>style.visibility</p:attrName>
                                        </p:attrNameLst>
                                      </p:cBhvr>
                                      <p:to>
                                        <p:strVal val="visible"/>
                                      </p:to>
                                    </p:set>
                                    <p:animEffect transition="in" filter="dissolve">
                                      <p:cBhvr>
                                        <p:cTn id="68" dur="500"/>
                                        <p:tgtEl>
                                          <p:spTgt spid="1501208"/>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1501201"/>
                                        </p:tgtEl>
                                        <p:attrNameLst>
                                          <p:attrName>style.visibility</p:attrName>
                                        </p:attrNameLst>
                                      </p:cBhvr>
                                      <p:to>
                                        <p:strVal val="visible"/>
                                      </p:to>
                                    </p:set>
                                    <p:animEffect transition="in" filter="dissolve">
                                      <p:cBhvr>
                                        <p:cTn id="73" dur="500"/>
                                        <p:tgtEl>
                                          <p:spTgt spid="1501201"/>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xit" presetSubtype="0" fill="hold" grpId="1" nodeType="clickEffect">
                                  <p:stCondLst>
                                    <p:cond delay="0"/>
                                  </p:stCondLst>
                                  <p:childTnLst>
                                    <p:animEffect transition="out" filter="dissolve">
                                      <p:cBhvr>
                                        <p:cTn id="77" dur="500"/>
                                        <p:tgtEl>
                                          <p:spTgt spid="1501201"/>
                                        </p:tgtEl>
                                      </p:cBhvr>
                                    </p:animEffect>
                                    <p:set>
                                      <p:cBhvr>
                                        <p:cTn id="78" dur="1" fill="hold">
                                          <p:stCondLst>
                                            <p:cond delay="499"/>
                                          </p:stCondLst>
                                        </p:cTn>
                                        <p:tgtEl>
                                          <p:spTgt spid="1501201"/>
                                        </p:tgtEl>
                                        <p:attrNameLst>
                                          <p:attrName>style.visibility</p:attrName>
                                        </p:attrNameLst>
                                      </p:cBhvr>
                                      <p:to>
                                        <p:strVal val="hidden"/>
                                      </p:to>
                                    </p:set>
                                  </p:childTnLst>
                                </p:cTn>
                              </p:par>
                              <p:par>
                                <p:cTn id="79" presetID="9" presetClass="exit" presetSubtype="0" fill="hold" grpId="1" nodeType="withEffect">
                                  <p:stCondLst>
                                    <p:cond delay="0"/>
                                  </p:stCondLst>
                                  <p:childTnLst>
                                    <p:animEffect transition="out" filter="dissolve">
                                      <p:cBhvr>
                                        <p:cTn id="80" dur="500"/>
                                        <p:tgtEl>
                                          <p:spTgt spid="1501209"/>
                                        </p:tgtEl>
                                      </p:cBhvr>
                                    </p:animEffect>
                                    <p:set>
                                      <p:cBhvr>
                                        <p:cTn id="81" dur="1" fill="hold">
                                          <p:stCondLst>
                                            <p:cond delay="499"/>
                                          </p:stCondLst>
                                        </p:cTn>
                                        <p:tgtEl>
                                          <p:spTgt spid="1501209"/>
                                        </p:tgtEl>
                                        <p:attrNameLst>
                                          <p:attrName>style.visibility</p:attrName>
                                        </p:attrNameLst>
                                      </p:cBhvr>
                                      <p:to>
                                        <p:strVal val="hidden"/>
                                      </p:to>
                                    </p:set>
                                  </p:childTnLst>
                                </p:cTn>
                              </p:par>
                              <p:par>
                                <p:cTn id="82" presetID="9" presetClass="entr" presetSubtype="0" fill="hold" grpId="0" nodeType="withEffect">
                                  <p:stCondLst>
                                    <p:cond delay="0"/>
                                  </p:stCondLst>
                                  <p:childTnLst>
                                    <p:set>
                                      <p:cBhvr>
                                        <p:cTn id="83" dur="1" fill="hold">
                                          <p:stCondLst>
                                            <p:cond delay="0"/>
                                          </p:stCondLst>
                                        </p:cTn>
                                        <p:tgtEl>
                                          <p:spTgt spid="1501210"/>
                                        </p:tgtEl>
                                        <p:attrNameLst>
                                          <p:attrName>style.visibility</p:attrName>
                                        </p:attrNameLst>
                                      </p:cBhvr>
                                      <p:to>
                                        <p:strVal val="visible"/>
                                      </p:to>
                                    </p:set>
                                    <p:animEffect transition="in" filter="dissolve">
                                      <p:cBhvr>
                                        <p:cTn id="84" dur="500"/>
                                        <p:tgtEl>
                                          <p:spTgt spid="1501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1199" grpId="0" animBg="1"/>
      <p:bldP spid="1501199" grpId="1" animBg="1"/>
      <p:bldP spid="1501200" grpId="0" animBg="1"/>
      <p:bldP spid="1501200" grpId="1" animBg="1"/>
      <p:bldP spid="1501201" grpId="0" animBg="1"/>
      <p:bldP spid="1501201" grpId="1" animBg="1"/>
      <p:bldP spid="1501202" grpId="0" animBg="1"/>
      <p:bldP spid="1501202" grpId="1" animBg="1"/>
      <p:bldP spid="1501203" grpId="0" animBg="1"/>
      <p:bldP spid="1501203" grpId="1" animBg="1"/>
      <p:bldP spid="1501204" grpId="0" animBg="1"/>
      <p:bldP spid="1501204" grpId="1" animBg="1"/>
      <p:bldP spid="1501205" grpId="0" animBg="1"/>
      <p:bldP spid="1501205" grpId="1" animBg="1"/>
      <p:bldP spid="1501206" grpId="0" animBg="1"/>
      <p:bldP spid="1501206" grpId="1" animBg="1"/>
      <p:bldP spid="1501207" grpId="0" animBg="1"/>
      <p:bldP spid="1501207" grpId="1" animBg="1"/>
      <p:bldP spid="1501208" grpId="0" animBg="1"/>
      <p:bldP spid="1501209" grpId="0" animBg="1"/>
      <p:bldP spid="1501209" grpId="1" animBg="1"/>
      <p:bldP spid="15012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a:t>
            </a:fld>
            <a:endParaRPr lang="en-US"/>
          </a:p>
        </p:txBody>
      </p:sp>
      <p:pic>
        <p:nvPicPr>
          <p:cNvPr id="5" name="Picture 4"/>
          <p:cNvPicPr>
            <a:picLocks noChangeAspect="1"/>
          </p:cNvPicPr>
          <p:nvPr/>
        </p:nvPicPr>
        <p:blipFill rotWithShape="1">
          <a:blip r:embed="rId2"/>
          <a:srcRect r="39571"/>
          <a:stretch/>
        </p:blipFill>
        <p:spPr>
          <a:xfrm>
            <a:off x="4800600" y="152400"/>
            <a:ext cx="4254126" cy="6576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3"/>
          <a:srcRect r="39286"/>
          <a:stretch/>
        </p:blipFill>
        <p:spPr>
          <a:xfrm>
            <a:off x="355140" y="152400"/>
            <a:ext cx="4254126" cy="17965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348663" y="5029200"/>
            <a:ext cx="2484274"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smtClean="0"/>
              <a:t>5 September 2001</a:t>
            </a:r>
            <a:endParaRPr lang="en-US" sz="2400" dirty="0"/>
          </a:p>
        </p:txBody>
      </p:sp>
      <p:sp>
        <p:nvSpPr>
          <p:cNvPr id="8" name="TextBox 7"/>
          <p:cNvSpPr txBox="1"/>
          <p:nvPr/>
        </p:nvSpPr>
        <p:spPr>
          <a:xfrm>
            <a:off x="5715000" y="5029200"/>
            <a:ext cx="2640266"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smtClean="0"/>
              <a:t>11 September 2001</a:t>
            </a:r>
            <a:endParaRPr lang="en-US" sz="2400" dirty="0"/>
          </a:p>
        </p:txBody>
      </p:sp>
      <p:sp>
        <p:nvSpPr>
          <p:cNvPr id="9" name="TextBox 8"/>
          <p:cNvSpPr txBox="1"/>
          <p:nvPr/>
        </p:nvSpPr>
        <p:spPr>
          <a:xfrm>
            <a:off x="1168608" y="5840214"/>
            <a:ext cx="7186658" cy="400110"/>
          </a:xfrm>
          <a:prstGeom prst="rect">
            <a:avLst/>
          </a:prstGeom>
          <a:solidFill>
            <a:schemeClr val="bg1">
              <a:lumMod val="95000"/>
              <a:alpha val="76000"/>
            </a:schemeClr>
          </a:solidFill>
        </p:spPr>
        <p:txBody>
          <a:bodyPr wrap="none" rtlCol="0">
            <a:spAutoFit/>
          </a:bodyPr>
          <a:lstStyle/>
          <a:p>
            <a:r>
              <a:rPr lang="en-US" sz="2000" dirty="0" err="1" smtClean="0"/>
              <a:t>archive.org</a:t>
            </a:r>
            <a:r>
              <a:rPr lang="en-US" sz="2000" dirty="0" smtClean="0"/>
              <a:t> captures of New York Times (http://</a:t>
            </a:r>
            <a:r>
              <a:rPr lang="en-US" sz="2000" dirty="0" err="1" smtClean="0"/>
              <a:t>www.nytimes.com</a:t>
            </a:r>
            <a:r>
              <a:rPr lang="en-US" sz="2000" dirty="0" smtClean="0"/>
              <a:t>)</a:t>
            </a:r>
            <a:endParaRPr lang="en-US" sz="2000" dirty="0"/>
          </a:p>
        </p:txBody>
      </p:sp>
    </p:spTree>
    <p:extLst>
      <p:ext uri="{BB962C8B-B14F-4D97-AF65-F5344CB8AC3E}">
        <p14:creationId xmlns:p14="http://schemas.microsoft.com/office/powerpoint/2010/main" val="126432391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234" name="Rectangle 2"/>
          <p:cNvSpPr>
            <a:spLocks noGrp="1" noChangeArrowheads="1"/>
          </p:cNvSpPr>
          <p:nvPr>
            <p:ph type="title"/>
          </p:nvPr>
        </p:nvSpPr>
        <p:spPr/>
        <p:txBody>
          <a:bodyPr/>
          <a:lstStyle/>
          <a:p>
            <a:r>
              <a:rPr lang="en-US"/>
              <a:t>internetwork</a:t>
            </a:r>
          </a:p>
        </p:txBody>
      </p:sp>
      <p:sp>
        <p:nvSpPr>
          <p:cNvPr id="1503235" name="Rectangle 3"/>
          <p:cNvSpPr>
            <a:spLocks noGrp="1" noChangeArrowheads="1"/>
          </p:cNvSpPr>
          <p:nvPr>
            <p:ph type="body" idx="1"/>
          </p:nvPr>
        </p:nvSpPr>
        <p:spPr/>
        <p:txBody>
          <a:bodyPr/>
          <a:lstStyle/>
          <a:p>
            <a:pPr>
              <a:buFontTx/>
              <a:buNone/>
            </a:pPr>
            <a:r>
              <a:rPr lang="en-US"/>
              <a:t>	A collection of multiple networks connected together, so messages can be transmitted between nodes on different networks.</a:t>
            </a:r>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59</a:t>
            </a:fld>
            <a:endParaRPr lang="en-US"/>
          </a:p>
        </p:txBody>
      </p:sp>
    </p:spTree>
    <p:extLst>
      <p:ext uri="{BB962C8B-B14F-4D97-AF65-F5344CB8AC3E}">
        <p14:creationId xmlns:p14="http://schemas.microsoft.com/office/powerpoint/2010/main" val="215374899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2" cstate="print"/>
          <a:srcRect b="11392"/>
          <a:stretch/>
        </p:blipFill>
        <p:spPr bwMode="auto">
          <a:xfrm>
            <a:off x="0" y="0"/>
            <a:ext cx="9187392" cy="6858000"/>
          </a:xfrm>
          <a:prstGeom prst="rect">
            <a:avLst/>
          </a:prstGeom>
          <a:noFill/>
          <a:ln w="9525">
            <a:noFill/>
            <a:miter lim="800000"/>
            <a:headEnd/>
            <a:tailEnd/>
          </a:ln>
        </p:spPr>
      </p:pic>
      <p:sp>
        <p:nvSpPr>
          <p:cNvPr id="1516546" name="Rectangle 2"/>
          <p:cNvSpPr>
            <a:spLocks noGrp="1" noChangeArrowheads="1"/>
          </p:cNvSpPr>
          <p:nvPr>
            <p:ph type="title"/>
          </p:nvPr>
        </p:nvSpPr>
        <p:spPr>
          <a:xfrm>
            <a:off x="457200" y="152400"/>
            <a:ext cx="8229600" cy="1143000"/>
          </a:xfrm>
          <a:solidFill>
            <a:schemeClr val="accent1">
              <a:lumMod val="20000"/>
              <a:lumOff val="80000"/>
              <a:alpha val="58000"/>
            </a:schemeClr>
          </a:solidFill>
        </p:spPr>
        <p:txBody>
          <a:bodyPr/>
          <a:lstStyle/>
          <a:p>
            <a:r>
              <a:rPr lang="en-US" dirty="0"/>
              <a:t>The </a:t>
            </a:r>
            <a:r>
              <a:rPr lang="en-US" dirty="0" smtClean="0"/>
              <a:t>First (international) </a:t>
            </a:r>
            <a:r>
              <a:rPr lang="en-US" b="1" dirty="0"/>
              <a:t>i</a:t>
            </a:r>
            <a:r>
              <a:rPr lang="en-US" dirty="0"/>
              <a:t>nternet</a:t>
            </a:r>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60</a:t>
            </a:fld>
            <a:endParaRPr lang="en-US"/>
          </a:p>
        </p:txBody>
      </p:sp>
      <p:cxnSp>
        <p:nvCxnSpPr>
          <p:cNvPr id="6" name="Straight Connector 5"/>
          <p:cNvCxnSpPr/>
          <p:nvPr/>
        </p:nvCxnSpPr>
        <p:spPr>
          <a:xfrm flipH="1" flipV="1">
            <a:off x="5181600" y="4114800"/>
            <a:ext cx="182575" cy="89728"/>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029200" y="4648200"/>
            <a:ext cx="2916274" cy="1569660"/>
          </a:xfrm>
          <a:prstGeom prst="rect">
            <a:avLst/>
          </a:prstGeom>
          <a:solidFill>
            <a:schemeClr val="accent1">
              <a:lumMod val="60000"/>
              <a:lumOff val="40000"/>
            </a:schemeClr>
          </a:solidFill>
        </p:spPr>
        <p:txBody>
          <a:bodyPr wrap="square" rtlCol="0">
            <a:spAutoFit/>
          </a:bodyPr>
          <a:lstStyle/>
          <a:p>
            <a:r>
              <a:rPr lang="en-US" sz="2400" dirty="0" smtClean="0"/>
              <a:t>1800: </a:t>
            </a:r>
            <a:r>
              <a:rPr lang="en-US" sz="2400" dirty="0" err="1" smtClean="0"/>
              <a:t>Edelcrantz</a:t>
            </a:r>
            <a:r>
              <a:rPr lang="en-US" sz="2400" dirty="0" smtClean="0"/>
              <a:t> links Sweden and Denmark telegraph networks to coordinate defense</a:t>
            </a:r>
          </a:p>
        </p:txBody>
      </p:sp>
    </p:spTree>
    <p:extLst>
      <p:ext uri="{BB962C8B-B14F-4D97-AF65-F5344CB8AC3E}">
        <p14:creationId xmlns:p14="http://schemas.microsoft.com/office/powerpoint/2010/main" val="577431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srcRect b="11392"/>
          <a:stretch/>
        </p:blipFill>
        <p:spPr bwMode="auto">
          <a:xfrm>
            <a:off x="-14111" y="0"/>
            <a:ext cx="9187392" cy="6858000"/>
          </a:xfrm>
          <a:prstGeom prst="rect">
            <a:avLst/>
          </a:prstGeom>
          <a:noFill/>
          <a:ln w="9525">
            <a:noFill/>
            <a:miter lim="800000"/>
            <a:headEnd/>
            <a:tailEnd/>
          </a:ln>
        </p:spPr>
      </p:pic>
      <p:sp>
        <p:nvSpPr>
          <p:cNvPr id="1516546" name="Rectangle 2"/>
          <p:cNvSpPr>
            <a:spLocks noGrp="1" noChangeArrowheads="1"/>
          </p:cNvSpPr>
          <p:nvPr>
            <p:ph type="title"/>
          </p:nvPr>
        </p:nvSpPr>
        <p:spPr>
          <a:xfrm>
            <a:off x="457200" y="152400"/>
            <a:ext cx="8229600" cy="1143000"/>
          </a:xfrm>
          <a:solidFill>
            <a:schemeClr val="accent1">
              <a:lumMod val="20000"/>
              <a:lumOff val="80000"/>
              <a:alpha val="58000"/>
            </a:schemeClr>
          </a:solidFill>
        </p:spPr>
        <p:txBody>
          <a:bodyPr>
            <a:normAutofit/>
          </a:bodyPr>
          <a:lstStyle/>
          <a:p>
            <a:r>
              <a:rPr lang="en-US" dirty="0" smtClean="0"/>
              <a:t>End of First </a:t>
            </a:r>
            <a:r>
              <a:rPr lang="en-US" dirty="0" smtClean="0"/>
              <a:t>(international) </a:t>
            </a:r>
            <a:r>
              <a:rPr lang="en-US" b="1" dirty="0"/>
              <a:t>i</a:t>
            </a:r>
            <a:r>
              <a:rPr lang="en-US" dirty="0"/>
              <a:t>nternet</a:t>
            </a:r>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61</a:t>
            </a:fld>
            <a:endParaRPr lang="en-US"/>
          </a:p>
        </p:txBody>
      </p:sp>
      <p:cxnSp>
        <p:nvCxnSpPr>
          <p:cNvPr id="6" name="Straight Connector 5"/>
          <p:cNvCxnSpPr/>
          <p:nvPr/>
        </p:nvCxnSpPr>
        <p:spPr>
          <a:xfrm flipH="1" flipV="1">
            <a:off x="5181600" y="4114800"/>
            <a:ext cx="182575" cy="89728"/>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029199" y="4648200"/>
            <a:ext cx="3084689" cy="1569660"/>
          </a:xfrm>
          <a:prstGeom prst="rect">
            <a:avLst/>
          </a:prstGeom>
          <a:solidFill>
            <a:schemeClr val="accent1">
              <a:lumMod val="60000"/>
              <a:lumOff val="40000"/>
            </a:schemeClr>
          </a:solidFill>
        </p:spPr>
        <p:txBody>
          <a:bodyPr wrap="square" rtlCol="0">
            <a:spAutoFit/>
          </a:bodyPr>
          <a:lstStyle/>
          <a:p>
            <a:r>
              <a:rPr lang="en-US" sz="2400" dirty="0" smtClean="0"/>
              <a:t>1801: British attach Copenhagen; Sweden doesn’t help Denmark; network disconnected</a:t>
            </a:r>
          </a:p>
        </p:txBody>
      </p:sp>
    </p:spTree>
    <p:extLst>
      <p:ext uri="{BB962C8B-B14F-4D97-AF65-F5344CB8AC3E}">
        <p14:creationId xmlns:p14="http://schemas.microsoft.com/office/powerpoint/2010/main" val="155200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xit" presetSubtype="0" fill="hold" nodeType="clickEffect">
                                  <p:stCondLst>
                                    <p:cond delay="0"/>
                                  </p:stCondLst>
                                  <p:childTnLst>
                                    <p:anim calcmode="lin" valueType="num">
                                      <p:cBhvr>
                                        <p:cTn id="14" dur="1000"/>
                                        <p:tgtEl>
                                          <p:spTgt spid="6"/>
                                        </p:tgtEl>
                                        <p:attrNameLst>
                                          <p:attrName>ppt_w</p:attrName>
                                        </p:attrNameLst>
                                      </p:cBhvr>
                                      <p:tavLst>
                                        <p:tav tm="0">
                                          <p:val>
                                            <p:strVal val="ppt_w"/>
                                          </p:val>
                                        </p:tav>
                                        <p:tav tm="100000">
                                          <p:val>
                                            <p:fltVal val="0"/>
                                          </p:val>
                                        </p:tav>
                                      </p:tavLst>
                                    </p:anim>
                                    <p:anim calcmode="lin" valueType="num">
                                      <p:cBhvr>
                                        <p:cTn id="15" dur="1000"/>
                                        <p:tgtEl>
                                          <p:spTgt spid="6"/>
                                        </p:tgtEl>
                                        <p:attrNameLst>
                                          <p:attrName>ppt_h</p:attrName>
                                        </p:attrNameLst>
                                      </p:cBhvr>
                                      <p:tavLst>
                                        <p:tav tm="0">
                                          <p:val>
                                            <p:strVal val="ppt_h"/>
                                          </p:val>
                                        </p:tav>
                                        <p:tav tm="100000">
                                          <p:val>
                                            <p:fltVal val="0"/>
                                          </p:val>
                                        </p:tav>
                                      </p:tavLst>
                                    </p:anim>
                                    <p:anim calcmode="lin" valueType="num">
                                      <p:cBhvr>
                                        <p:cTn id="16"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7"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8"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title"/>
          </p:nvPr>
        </p:nvSpPr>
        <p:spPr/>
        <p:txBody>
          <a:bodyPr/>
          <a:lstStyle/>
          <a:p>
            <a:r>
              <a:rPr lang="en-US" dirty="0"/>
              <a:t>The </a:t>
            </a:r>
            <a:r>
              <a:rPr lang="en-US" dirty="0" smtClean="0"/>
              <a:t>(capital-I) </a:t>
            </a:r>
            <a:r>
              <a:rPr lang="en-US" dirty="0"/>
              <a:t>Internet</a:t>
            </a:r>
          </a:p>
        </p:txBody>
      </p:sp>
      <p:sp>
        <p:nvSpPr>
          <p:cNvPr id="1518595" name="Rectangle 3"/>
          <p:cNvSpPr>
            <a:spLocks noGrp="1" noChangeArrowheads="1"/>
          </p:cNvSpPr>
          <p:nvPr>
            <p:ph idx="1"/>
          </p:nvPr>
        </p:nvSpPr>
        <p:spPr>
          <a:xfrm>
            <a:off x="457200" y="1600200"/>
            <a:ext cx="4387516" cy="4525963"/>
          </a:xfrm>
        </p:spPr>
        <p:txBody>
          <a:bodyPr>
            <a:normAutofit fontScale="77500" lnSpcReduction="20000"/>
          </a:bodyPr>
          <a:lstStyle/>
          <a:p>
            <a:pPr marL="0" indent="0">
              <a:buNone/>
            </a:pPr>
            <a:r>
              <a:rPr lang="en-US" b="1" dirty="0"/>
              <a:t>Packet Switching:</a:t>
            </a:r>
            <a:r>
              <a:rPr lang="en-US" dirty="0"/>
              <a:t> </a:t>
            </a:r>
            <a:r>
              <a:rPr lang="en-US" dirty="0" smtClean="0"/>
              <a:t>Leonard </a:t>
            </a:r>
            <a:r>
              <a:rPr lang="en-US" dirty="0" err="1" smtClean="0"/>
              <a:t>Kleinrock</a:t>
            </a:r>
            <a:r>
              <a:rPr lang="en-US" dirty="0" smtClean="0"/>
              <a:t> </a:t>
            </a:r>
            <a:r>
              <a:rPr lang="en-US" dirty="0"/>
              <a:t>(UCLA) thinks he did, Donald Davies and Paul </a:t>
            </a:r>
            <a:r>
              <a:rPr lang="en-US" dirty="0" err="1"/>
              <a:t>Baran</a:t>
            </a:r>
            <a:r>
              <a:rPr lang="en-US" dirty="0"/>
              <a:t>, </a:t>
            </a:r>
            <a:r>
              <a:rPr lang="en-US" dirty="0" err="1"/>
              <a:t>Edelcrantz’s</a:t>
            </a:r>
            <a:r>
              <a:rPr lang="en-US" dirty="0"/>
              <a:t> </a:t>
            </a:r>
            <a:r>
              <a:rPr lang="en-US" dirty="0" err="1"/>
              <a:t>signalling</a:t>
            </a:r>
            <a:r>
              <a:rPr lang="en-US" dirty="0"/>
              <a:t> network (1809)</a:t>
            </a:r>
          </a:p>
          <a:p>
            <a:pPr marL="0" indent="0">
              <a:buNone/>
            </a:pPr>
            <a:r>
              <a:rPr lang="en-US" b="1" dirty="0"/>
              <a:t>Internet Protocol:</a:t>
            </a:r>
            <a:r>
              <a:rPr lang="en-US" dirty="0"/>
              <a:t> </a:t>
            </a:r>
            <a:r>
              <a:rPr lang="en-US" b="1" dirty="0" err="1" smtClean="0"/>
              <a:t>Vint</a:t>
            </a:r>
            <a:r>
              <a:rPr lang="en-US" b="1" dirty="0" smtClean="0"/>
              <a:t> </a:t>
            </a:r>
            <a:r>
              <a:rPr lang="en-US" b="1" dirty="0"/>
              <a:t>Cerf</a:t>
            </a:r>
            <a:r>
              <a:rPr lang="en-US" dirty="0"/>
              <a:t>, </a:t>
            </a:r>
            <a:r>
              <a:rPr lang="en-US" dirty="0" smtClean="0"/>
              <a:t>Bob Kahn</a:t>
            </a:r>
            <a:endParaRPr lang="en-US" dirty="0"/>
          </a:p>
          <a:p>
            <a:pPr marL="0" indent="0">
              <a:buNone/>
            </a:pPr>
            <a:r>
              <a:rPr lang="en-US" b="1" dirty="0" smtClean="0"/>
              <a:t>Vision, Funding (DARPA):</a:t>
            </a:r>
            <a:r>
              <a:rPr lang="en-US" dirty="0" smtClean="0"/>
              <a:t> </a:t>
            </a:r>
            <a:r>
              <a:rPr lang="en-US" dirty="0" smtClean="0"/>
              <a:t>J.C.R</a:t>
            </a:r>
            <a:r>
              <a:rPr lang="en-US" dirty="0" smtClean="0"/>
              <a:t>. </a:t>
            </a:r>
            <a:r>
              <a:rPr lang="en-US" dirty="0" err="1" smtClean="0"/>
              <a:t>Licklider</a:t>
            </a:r>
            <a:r>
              <a:rPr lang="en-US" dirty="0" smtClean="0"/>
              <a:t>, Bob Taylor </a:t>
            </a:r>
            <a:endParaRPr lang="en-US" dirty="0" smtClean="0"/>
          </a:p>
          <a:p>
            <a:pPr marL="0" indent="0">
              <a:buNone/>
            </a:pPr>
            <a:r>
              <a:rPr lang="en-US" b="1" dirty="0" smtClean="0"/>
              <a:t>Government</a:t>
            </a:r>
            <a:r>
              <a:rPr lang="en-US" b="1" dirty="0"/>
              <a:t>:</a:t>
            </a:r>
            <a:r>
              <a:rPr lang="en-US" dirty="0"/>
              <a:t> Al </a:t>
            </a:r>
            <a:r>
              <a:rPr lang="en-US" dirty="0" smtClean="0"/>
              <a:t>Gore</a:t>
            </a:r>
          </a:p>
          <a:p>
            <a:pPr>
              <a:buNone/>
            </a:pPr>
            <a:r>
              <a:rPr lang="en-US" sz="2800" dirty="0" smtClean="0"/>
              <a:t>	First </a:t>
            </a:r>
            <a:r>
              <a:rPr lang="en-US" sz="2800" dirty="0"/>
              <a:t>politician to promote Internet, 1986; act to connect government networks to form “Interagency Network</a:t>
            </a:r>
            <a:r>
              <a:rPr lang="en-US" sz="2800" dirty="0" smtClean="0"/>
              <a:t>”</a:t>
            </a:r>
            <a:endParaRPr lang="en-US" sz="2800" dirty="0"/>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62</a:t>
            </a:fld>
            <a:endParaRPr lang="en-US"/>
          </a:p>
        </p:txBody>
      </p:sp>
      <p:pic>
        <p:nvPicPr>
          <p:cNvPr id="26626" name="Picture 2" descr="http://www.virginia.edu/uvatoday/uploads/news_release/10905_photo_1_high_res"/>
          <p:cNvPicPr>
            <a:picLocks noChangeAspect="1" noChangeArrowheads="1"/>
          </p:cNvPicPr>
          <p:nvPr/>
        </p:nvPicPr>
        <p:blipFill>
          <a:blip r:embed="rId2" cstate="print"/>
          <a:srcRect l="14569" r="15232"/>
          <a:stretch>
            <a:fillRect/>
          </a:stretch>
        </p:blipFill>
        <p:spPr bwMode="auto">
          <a:xfrm>
            <a:off x="4844716" y="1532021"/>
            <a:ext cx="4038600" cy="3835400"/>
          </a:xfrm>
          <a:prstGeom prst="rect">
            <a:avLst/>
          </a:prstGeom>
          <a:noFill/>
        </p:spPr>
      </p:pic>
      <p:sp>
        <p:nvSpPr>
          <p:cNvPr id="7" name="Rectangle 6"/>
          <p:cNvSpPr/>
          <p:nvPr/>
        </p:nvSpPr>
        <p:spPr>
          <a:xfrm>
            <a:off x="5029200" y="5486400"/>
            <a:ext cx="3733800" cy="400110"/>
          </a:xfrm>
          <a:prstGeom prst="rect">
            <a:avLst/>
          </a:prstGeom>
        </p:spPr>
        <p:txBody>
          <a:bodyPr wrap="square">
            <a:spAutoFit/>
          </a:bodyPr>
          <a:lstStyle/>
          <a:p>
            <a:r>
              <a:rPr lang="en-US" sz="2000" b="1" dirty="0" err="1" smtClean="0"/>
              <a:t>Vint</a:t>
            </a:r>
            <a:r>
              <a:rPr lang="en-US" sz="2000" b="1" dirty="0" smtClean="0"/>
              <a:t> Cerf </a:t>
            </a:r>
            <a:r>
              <a:rPr lang="en-US" sz="2000" dirty="0" smtClean="0"/>
              <a:t>(in the Rotunda, 2010)</a:t>
            </a:r>
            <a:endParaRPr lang="en-US" sz="2000" dirty="0"/>
          </a:p>
        </p:txBody>
      </p:sp>
    </p:spTree>
    <p:extLst>
      <p:ext uri="{BB962C8B-B14F-4D97-AF65-F5344CB8AC3E}">
        <p14:creationId xmlns:p14="http://schemas.microsoft.com/office/powerpoint/2010/main" val="328349065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0" name="Rectangle 2"/>
          <p:cNvSpPr>
            <a:spLocks noGrp="1" noChangeArrowheads="1"/>
          </p:cNvSpPr>
          <p:nvPr>
            <p:ph type="title"/>
          </p:nvPr>
        </p:nvSpPr>
        <p:spPr/>
        <p:txBody>
          <a:bodyPr/>
          <a:lstStyle/>
          <a:p>
            <a:r>
              <a:rPr lang="en-US" dirty="0"/>
              <a:t>First Use of </a:t>
            </a:r>
            <a:r>
              <a:rPr lang="en-US" dirty="0" smtClean="0"/>
              <a:t>the </a:t>
            </a:r>
            <a:r>
              <a:rPr lang="en-US" b="1" dirty="0" smtClean="0"/>
              <a:t>I</a:t>
            </a:r>
            <a:r>
              <a:rPr lang="en-US" dirty="0" smtClean="0"/>
              <a:t>nternet</a:t>
            </a:r>
            <a:endParaRPr lang="en-US" dirty="0"/>
          </a:p>
        </p:txBody>
      </p:sp>
      <p:sp>
        <p:nvSpPr>
          <p:cNvPr id="1517571" name="Rectangle 3"/>
          <p:cNvSpPr>
            <a:spLocks noGrp="1" noChangeArrowheads="1"/>
          </p:cNvSpPr>
          <p:nvPr>
            <p:ph type="body" idx="1"/>
          </p:nvPr>
        </p:nvSpPr>
        <p:spPr>
          <a:xfrm>
            <a:off x="457200" y="1600200"/>
            <a:ext cx="8229600" cy="1905000"/>
          </a:xfrm>
        </p:spPr>
        <p:txBody>
          <a:bodyPr/>
          <a:lstStyle/>
          <a:p>
            <a:pPr>
              <a:buNone/>
            </a:pPr>
            <a:r>
              <a:rPr lang="en-US" b="1" dirty="0"/>
              <a:t>October 1969:</a:t>
            </a:r>
            <a:r>
              <a:rPr lang="en-US" dirty="0"/>
              <a:t> First packets on the </a:t>
            </a:r>
            <a:r>
              <a:rPr lang="en-US" dirty="0" err="1"/>
              <a:t>ARPANet</a:t>
            </a:r>
            <a:r>
              <a:rPr lang="en-US" dirty="0"/>
              <a:t> from UCLA to Stanford.  Starts to send "LOGIN", but it crashes on the G.</a:t>
            </a:r>
          </a:p>
          <a:p>
            <a:endParaRPr lang="en-US" dirty="0"/>
          </a:p>
        </p:txBody>
      </p:sp>
      <p:sp>
        <p:nvSpPr>
          <p:cNvPr id="6" name="TextBox 5"/>
          <p:cNvSpPr txBox="1"/>
          <p:nvPr/>
        </p:nvSpPr>
        <p:spPr>
          <a:xfrm>
            <a:off x="2719138" y="4632158"/>
            <a:ext cx="5257800" cy="830997"/>
          </a:xfrm>
          <a:prstGeom prst="rect">
            <a:avLst/>
          </a:prstGeom>
          <a:noFill/>
        </p:spPr>
        <p:txBody>
          <a:bodyPr wrap="square" rtlCol="0">
            <a:spAutoFit/>
          </a:bodyPr>
          <a:lstStyle/>
          <a:p>
            <a:pPr algn="r"/>
            <a:r>
              <a:rPr lang="en-US" sz="2400" dirty="0" smtClean="0"/>
              <a:t>How impressive is this compared to communications event 3 months earlier?</a:t>
            </a:r>
            <a:endParaRPr lang="en-US" sz="2400" dirty="0"/>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63</a:t>
            </a:fld>
            <a:endParaRPr lang="en-US"/>
          </a:p>
        </p:txBody>
      </p:sp>
    </p:spTree>
    <p:extLst>
      <p:ext uri="{BB962C8B-B14F-4D97-AF65-F5344CB8AC3E}">
        <p14:creationId xmlns:p14="http://schemas.microsoft.com/office/powerpoint/2010/main" val="424072742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6B80A1A-7165-45C4-A01A-4D8082766133}" type="slidenum">
              <a:rPr lang="en-US" smtClean="0"/>
              <a:pPr/>
              <a:t>64</a:t>
            </a:fld>
            <a:endParaRPr lang="en-US" dirty="0"/>
          </a:p>
        </p:txBody>
      </p:sp>
      <p:pic>
        <p:nvPicPr>
          <p:cNvPr id="86018" name="Picture 2" descr="http://www.cs.virginia.edu/~evans/pictures/oldfamily/box-6---1969-summer-fall/normalize-24-moon-landing-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Rectangle 5"/>
          <p:cNvSpPr/>
          <p:nvPr/>
        </p:nvSpPr>
        <p:spPr>
          <a:xfrm>
            <a:off x="292768" y="291405"/>
            <a:ext cx="6565232" cy="1384995"/>
          </a:xfrm>
          <a:prstGeom prst="rect">
            <a:avLst/>
          </a:prstGeom>
          <a:solidFill>
            <a:srgbClr val="10032B">
              <a:alpha val="47059"/>
            </a:srgbClr>
          </a:solidFill>
        </p:spPr>
        <p:txBody>
          <a:bodyPr wrap="square">
            <a:spAutoFit/>
          </a:bodyPr>
          <a:lstStyle/>
          <a:p>
            <a:pPr algn="ctr">
              <a:buNone/>
            </a:pPr>
            <a:r>
              <a:rPr lang="en-US" sz="2800" b="1" dirty="0" smtClean="0">
                <a:solidFill>
                  <a:schemeClr val="accent5">
                    <a:lumMod val="20000"/>
                    <a:lumOff val="80000"/>
                  </a:schemeClr>
                </a:solidFill>
              </a:rPr>
              <a:t>20 July 1969:</a:t>
            </a:r>
          </a:p>
          <a:p>
            <a:pPr algn="ctr">
              <a:buNone/>
            </a:pPr>
            <a:r>
              <a:rPr lang="en-US" sz="2800" dirty="0" smtClean="0">
                <a:solidFill>
                  <a:schemeClr val="accent5">
                    <a:lumMod val="20000"/>
                    <a:lumOff val="80000"/>
                  </a:schemeClr>
                </a:solidFill>
              </a:rPr>
              <a:t>Live b/w video from the moon, transmitted live to millions of televisions worldwide</a:t>
            </a:r>
            <a:endParaRPr lang="en-US" sz="2800" dirty="0">
              <a:solidFill>
                <a:schemeClr val="accent5">
                  <a:lumMod val="20000"/>
                  <a:lumOff val="80000"/>
                </a:schemeClr>
              </a:solidFill>
            </a:endParaRPr>
          </a:p>
        </p:txBody>
      </p:sp>
      <p:pic>
        <p:nvPicPr>
          <p:cNvPr id="7" name="Picture 5" descr="a11tvarm"/>
          <p:cNvPicPr>
            <a:picLocks noChangeAspect="1" noChangeArrowheads="1"/>
          </p:cNvPicPr>
          <p:nvPr/>
        </p:nvPicPr>
        <p:blipFill>
          <a:blip r:embed="rId3" cstate="print"/>
          <a:srcRect/>
          <a:stretch>
            <a:fillRect/>
          </a:stretch>
        </p:blipFill>
        <p:spPr bwMode="auto">
          <a:xfrm>
            <a:off x="4196838" y="2087395"/>
            <a:ext cx="4867540" cy="3651668"/>
          </a:xfrm>
          <a:prstGeom prst="rect">
            <a:avLst/>
          </a:prstGeom>
          <a:noFill/>
        </p:spPr>
      </p:pic>
      <p:sp>
        <p:nvSpPr>
          <p:cNvPr id="5" name="Date Placeholder 4"/>
          <p:cNvSpPr>
            <a:spLocks noGrp="1"/>
          </p:cNvSpPr>
          <p:nvPr>
            <p:ph type="dt" sz="half" idx="10"/>
          </p:nvPr>
        </p:nvSpPr>
        <p:spPr/>
        <p:txBody>
          <a:bodyPr/>
          <a:lstStyle/>
          <a:p>
            <a:r>
              <a:rPr lang="en-US" smtClean="0"/>
              <a:t>17 October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Tree>
    <p:extLst>
      <p:ext uri="{BB962C8B-B14F-4D97-AF65-F5344CB8AC3E}">
        <p14:creationId xmlns:p14="http://schemas.microsoft.com/office/powerpoint/2010/main" val="3586142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http://www.geardiary.com/wp-content/uploads/2011/05/chart-of-the-day-netflix-video-streaming-may-2011.jpg"/>
          <p:cNvPicPr>
            <a:picLocks noChangeAspect="1" noChangeArrowheads="1"/>
          </p:cNvPicPr>
          <p:nvPr/>
        </p:nvPicPr>
        <p:blipFill>
          <a:blip r:embed="rId2" cstate="print"/>
          <a:srcRect l="4978" t="8665" r="863" b="589"/>
          <a:stretch>
            <a:fillRect/>
          </a:stretch>
        </p:blipFill>
        <p:spPr bwMode="auto">
          <a:xfrm>
            <a:off x="3926681" y="2045492"/>
            <a:ext cx="5130356" cy="3712369"/>
          </a:xfrm>
          <a:prstGeom prst="rect">
            <a:avLst/>
          </a:prstGeom>
          <a:noFill/>
        </p:spPr>
      </p:pic>
      <p:sp>
        <p:nvSpPr>
          <p:cNvPr id="2" name="Title 1"/>
          <p:cNvSpPr>
            <a:spLocks noGrp="1"/>
          </p:cNvSpPr>
          <p:nvPr>
            <p:ph type="title"/>
          </p:nvPr>
        </p:nvSpPr>
        <p:spPr/>
        <p:txBody>
          <a:bodyPr/>
          <a:lstStyle/>
          <a:p>
            <a:r>
              <a:rPr lang="en-US" dirty="0" smtClean="0"/>
              <a:t>Today’s Internet: Bandwidth</a:t>
            </a:r>
            <a:endParaRPr lang="en-US" dirty="0"/>
          </a:p>
        </p:txBody>
      </p:sp>
      <p:sp>
        <p:nvSpPr>
          <p:cNvPr id="3" name="Content Placeholder 2"/>
          <p:cNvSpPr>
            <a:spLocks noGrp="1"/>
          </p:cNvSpPr>
          <p:nvPr>
            <p:ph idx="1"/>
          </p:nvPr>
        </p:nvSpPr>
        <p:spPr>
          <a:xfrm>
            <a:off x="457200" y="1600200"/>
            <a:ext cx="4343400" cy="4525963"/>
          </a:xfrm>
        </p:spPr>
        <p:txBody>
          <a:bodyPr>
            <a:normAutofit lnSpcReduction="10000"/>
          </a:bodyPr>
          <a:lstStyle/>
          <a:p>
            <a:pPr marL="0" indent="0">
              <a:buNone/>
            </a:pPr>
            <a:r>
              <a:rPr lang="en-US" b="1" dirty="0" smtClean="0"/>
              <a:t>Ethernet: </a:t>
            </a:r>
          </a:p>
          <a:p>
            <a:pPr marL="0" indent="0">
              <a:buNone/>
            </a:pPr>
            <a:r>
              <a:rPr lang="en-US" dirty="0"/>
              <a:t>	</a:t>
            </a:r>
            <a:r>
              <a:rPr lang="en-US" dirty="0" smtClean="0"/>
              <a:t>up </a:t>
            </a:r>
            <a:r>
              <a:rPr lang="en-US" dirty="0" smtClean="0"/>
              <a:t>to 100 </a:t>
            </a:r>
            <a:r>
              <a:rPr lang="en-US" dirty="0" err="1" smtClean="0"/>
              <a:t>Mbits</a:t>
            </a:r>
            <a:r>
              <a:rPr lang="en-US" dirty="0" smtClean="0"/>
              <a:t>/sec</a:t>
            </a:r>
          </a:p>
          <a:p>
            <a:pPr marL="0" indent="0">
              <a:buNone/>
            </a:pPr>
            <a:r>
              <a:rPr lang="en-US" b="1" dirty="0" smtClean="0"/>
              <a:t>My office: </a:t>
            </a:r>
          </a:p>
          <a:p>
            <a:pPr marL="0" indent="0">
              <a:buNone/>
            </a:pPr>
            <a:r>
              <a:rPr lang="en-US" dirty="0"/>
              <a:t>	</a:t>
            </a:r>
            <a:r>
              <a:rPr lang="en-US" dirty="0" smtClean="0"/>
              <a:t>~</a:t>
            </a:r>
            <a:r>
              <a:rPr lang="en-US" dirty="0" smtClean="0"/>
              <a:t>50 M bits / sec</a:t>
            </a:r>
          </a:p>
          <a:p>
            <a:pPr marL="0" indent="0">
              <a:buNone/>
            </a:pPr>
            <a:r>
              <a:rPr lang="en-US" b="1" dirty="0" err="1" smtClean="0"/>
              <a:t>UVa</a:t>
            </a:r>
            <a:r>
              <a:rPr lang="en-US" b="1" dirty="0" smtClean="0"/>
              <a:t> Wireless: </a:t>
            </a:r>
          </a:p>
          <a:p>
            <a:pPr marL="0" indent="0">
              <a:buNone/>
            </a:pPr>
            <a:r>
              <a:rPr lang="en-US" dirty="0"/>
              <a:t>	</a:t>
            </a:r>
            <a:r>
              <a:rPr lang="en-US" dirty="0" smtClean="0"/>
              <a:t>57 </a:t>
            </a:r>
            <a:r>
              <a:rPr lang="en-US" dirty="0" smtClean="0"/>
              <a:t>M bits / sec </a:t>
            </a:r>
          </a:p>
          <a:p>
            <a:pPr marL="0" indent="0">
              <a:buNone/>
            </a:pPr>
            <a:r>
              <a:rPr lang="en-US" b="1" dirty="0" smtClean="0"/>
              <a:t>Cable modem at home:</a:t>
            </a:r>
          </a:p>
          <a:p>
            <a:pPr marL="0" indent="0">
              <a:buNone/>
            </a:pPr>
            <a:r>
              <a:rPr lang="en-US" dirty="0"/>
              <a:t>	</a:t>
            </a:r>
            <a:r>
              <a:rPr lang="en-US" dirty="0" smtClean="0"/>
              <a:t>~ </a:t>
            </a:r>
            <a:r>
              <a:rPr lang="en-US" dirty="0" smtClean="0"/>
              <a:t>30 M bits / sec</a:t>
            </a:r>
            <a:endParaRPr lang="en-US" dirty="0"/>
          </a:p>
        </p:txBody>
      </p:sp>
      <p:sp>
        <p:nvSpPr>
          <p:cNvPr id="4" name="Slide Number Placeholder 3"/>
          <p:cNvSpPr>
            <a:spLocks noGrp="1"/>
          </p:cNvSpPr>
          <p:nvPr>
            <p:ph type="sldNum" sz="quarter" idx="12"/>
          </p:nvPr>
        </p:nvSpPr>
        <p:spPr/>
        <p:txBody>
          <a:bodyPr/>
          <a:lstStyle/>
          <a:p>
            <a:fld id="{B6B80A1A-7165-45C4-A01A-4D8082766133}" type="slidenum">
              <a:rPr lang="en-US" smtClean="0"/>
              <a:pPr/>
              <a:t>65</a:t>
            </a:fld>
            <a:endParaRPr lang="en-US" dirty="0"/>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Tree>
    <p:extLst>
      <p:ext uri="{BB962C8B-B14F-4D97-AF65-F5344CB8AC3E}">
        <p14:creationId xmlns:p14="http://schemas.microsoft.com/office/powerpoint/2010/main" val="11208392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linds(horizontal)">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00356"/>
                                        </p:tgtEl>
                                        <p:attrNameLst>
                                          <p:attrName>style.visibility</p:attrName>
                                        </p:attrNameLst>
                                      </p:cBhvr>
                                      <p:to>
                                        <p:strVal val="visible"/>
                                      </p:to>
                                    </p:set>
                                    <p:animEffect transition="in" filter="box(in)">
                                      <p:cBhvr>
                                        <p:cTn id="33" dur="500"/>
                                        <p:tgtEl>
                                          <p:spTgt spid="100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57200" y="70218"/>
            <a:ext cx="7820735" cy="6073348"/>
          </a:xfrm>
          <a:prstGeom prst="rect">
            <a:avLst/>
          </a:prstGeom>
        </p:spPr>
      </p:pic>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66</a:t>
            </a:fld>
            <a:endParaRPr lang="en-US"/>
          </a:p>
        </p:txBody>
      </p:sp>
      <p:sp>
        <p:nvSpPr>
          <p:cNvPr id="8" name="TextBox 7"/>
          <p:cNvSpPr txBox="1"/>
          <p:nvPr/>
        </p:nvSpPr>
        <p:spPr>
          <a:xfrm>
            <a:off x="2034720" y="4953000"/>
            <a:ext cx="4190303"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smtClean="0"/>
              <a:t>projections</a:t>
            </a:r>
            <a:endParaRPr lang="en-US" dirty="0"/>
          </a:p>
        </p:txBody>
      </p:sp>
      <p:sp>
        <p:nvSpPr>
          <p:cNvPr id="9" name="TextBox 8"/>
          <p:cNvSpPr txBox="1"/>
          <p:nvPr/>
        </p:nvSpPr>
        <p:spPr>
          <a:xfrm>
            <a:off x="672351" y="748455"/>
            <a:ext cx="5130731" cy="1200328"/>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smtClean="0"/>
              <a:t>1 Petabyte = 10</a:t>
            </a:r>
            <a:r>
              <a:rPr lang="en-US" sz="2400" baseline="30000" dirty="0" smtClean="0"/>
              <a:t>15</a:t>
            </a:r>
            <a:r>
              <a:rPr lang="en-US" sz="2400" dirty="0" smtClean="0"/>
              <a:t> bytes</a:t>
            </a:r>
          </a:p>
          <a:p>
            <a:r>
              <a:rPr lang="en-US" sz="2400" dirty="0" smtClean="0"/>
              <a:t>1 Million petabytes = 1 </a:t>
            </a:r>
            <a:r>
              <a:rPr lang="en-US" sz="2400" dirty="0" err="1" smtClean="0"/>
              <a:t>zettabyte</a:t>
            </a:r>
            <a:endParaRPr lang="en-US" sz="2400" dirty="0" smtClean="0"/>
          </a:p>
          <a:p>
            <a:r>
              <a:rPr lang="en-US" sz="2400" dirty="0" smtClean="0"/>
              <a:t>(NSA’s Utah facility is storing “</a:t>
            </a:r>
            <a:r>
              <a:rPr lang="en-US" sz="2400" dirty="0" err="1"/>
              <a:t>Z</a:t>
            </a:r>
            <a:r>
              <a:rPr lang="en-US" sz="2400" dirty="0" err="1" smtClean="0"/>
              <a:t>bytes</a:t>
            </a:r>
            <a:r>
              <a:rPr lang="en-US" sz="2400" dirty="0" smtClean="0"/>
              <a:t>”?)</a:t>
            </a:r>
            <a:endParaRPr lang="en-US" sz="2400" dirty="0"/>
          </a:p>
        </p:txBody>
      </p:sp>
    </p:spTree>
    <p:extLst>
      <p:ext uri="{BB962C8B-B14F-4D97-AF65-F5344CB8AC3E}">
        <p14:creationId xmlns:p14="http://schemas.microsoft.com/office/powerpoint/2010/main" val="64950509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Matters for PS3</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You are not expected to do anything below the level of scheduling which web request to process</a:t>
            </a:r>
          </a:p>
          <a:p>
            <a:pPr lvl="1"/>
            <a:r>
              <a:rPr lang="en-US" dirty="0" smtClean="0"/>
              <a:t>No need to modify lower levels of network stack (but doing so would provide lots of performance-improvement opportunities!)</a:t>
            </a:r>
          </a:p>
          <a:p>
            <a:pPr lvl="1"/>
            <a:r>
              <a:rPr lang="en-US" dirty="0" smtClean="0"/>
              <a:t>No expectation to alter tasks once spawned (but doing so could be very useful)</a:t>
            </a:r>
          </a:p>
          <a:p>
            <a:r>
              <a:rPr lang="en-US" dirty="0" smtClean="0"/>
              <a:t>But, understanding more what is going on underneath should help you use resources more wisely!</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67</a:t>
            </a:fld>
            <a:endParaRPr lang="en-US"/>
          </a:p>
        </p:txBody>
      </p:sp>
    </p:spTree>
    <p:extLst>
      <p:ext uri="{BB962C8B-B14F-4D97-AF65-F5344CB8AC3E}">
        <p14:creationId xmlns:p14="http://schemas.microsoft.com/office/powerpoint/2010/main" val="32132642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290" name="Rectangle 2"/>
          <p:cNvSpPr>
            <a:spLocks noGrp="1" noChangeArrowheads="1"/>
          </p:cNvSpPr>
          <p:nvPr>
            <p:ph type="title"/>
          </p:nvPr>
        </p:nvSpPr>
        <p:spPr>
          <a:xfrm>
            <a:off x="381000" y="0"/>
            <a:ext cx="8305800" cy="1143000"/>
          </a:xfrm>
        </p:spPr>
        <p:txBody>
          <a:bodyPr/>
          <a:lstStyle/>
          <a:p>
            <a:r>
              <a:rPr lang="en-US" dirty="0"/>
              <a:t>Charge</a:t>
            </a:r>
          </a:p>
        </p:txBody>
      </p:sp>
      <p:sp>
        <p:nvSpPr>
          <p:cNvPr id="7" name="Rectangle 6"/>
          <p:cNvSpPr/>
          <p:nvPr/>
        </p:nvSpPr>
        <p:spPr>
          <a:xfrm>
            <a:off x="504825" y="1100137"/>
            <a:ext cx="8305800" cy="338554"/>
          </a:xfrm>
          <a:prstGeom prst="rect">
            <a:avLst/>
          </a:prstGeom>
        </p:spPr>
        <p:txBody>
          <a:bodyPr wrap="square">
            <a:spAutoFit/>
          </a:bodyPr>
          <a:lstStyle/>
          <a:p>
            <a:r>
              <a:rPr lang="en-US" sz="1600" dirty="0" smtClean="0"/>
              <a:t>From Tim Berners-Lee’s “Answers for Young People” </a:t>
            </a:r>
            <a:r>
              <a:rPr lang="en-US" sz="1400" dirty="0" smtClean="0">
                <a:solidFill>
                  <a:srgbClr val="0000FF"/>
                </a:solidFill>
              </a:rPr>
              <a:t>http://www.w3.org/People/Berners-Lee/Kids.html</a:t>
            </a:r>
            <a:endParaRPr lang="en-US" sz="1400" dirty="0">
              <a:solidFill>
                <a:srgbClr val="0000FF"/>
              </a:solidFill>
            </a:endParaRPr>
          </a:p>
        </p:txBody>
      </p:sp>
      <p:sp>
        <p:nvSpPr>
          <p:cNvPr id="8" name="Rectangle 7"/>
          <p:cNvSpPr/>
          <p:nvPr/>
        </p:nvSpPr>
        <p:spPr>
          <a:xfrm>
            <a:off x="514350" y="1416844"/>
            <a:ext cx="8229600" cy="470898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dirty="0" smtClean="0"/>
              <a:t>I think the main thing to remember is that any really powerful thing can be used for good or evil. Dynamite can be used to build tunnels or to make missiles. Engines can be put in ambulances or tanks. Nuclear power can be used for bombs or for electrical power.  So the what is made of the Web is up to us. You, me, and everyone else.</a:t>
            </a:r>
          </a:p>
          <a:p>
            <a:endParaRPr lang="en-US" sz="2000" dirty="0" smtClean="0"/>
          </a:p>
          <a:p>
            <a:r>
              <a:rPr lang="en-US" sz="2000" dirty="0" smtClean="0"/>
              <a:t>Here is my hope: The Web is a tool for communicating. With the Web, you can find out what other people mean. You can find out where they are coming from. The Web can help people understand each other.</a:t>
            </a:r>
          </a:p>
          <a:p>
            <a:r>
              <a:rPr lang="en-US" sz="2000" dirty="0" smtClean="0"/>
              <a:t>Think about most of the bad things that have happened between people in your life. Maybe most of them come down to one person not understanding another. Even wars.</a:t>
            </a:r>
          </a:p>
          <a:p>
            <a:endParaRPr lang="en-US" sz="2000" dirty="0" smtClean="0"/>
          </a:p>
          <a:p>
            <a:r>
              <a:rPr lang="en-US" sz="2000" dirty="0" smtClean="0"/>
              <a:t>Let’s use the web to create neat new exciting things.</a:t>
            </a:r>
          </a:p>
          <a:p>
            <a:r>
              <a:rPr lang="en-US" sz="2000" dirty="0" smtClean="0"/>
              <a:t>Let’s use the Web to help people understand each other.</a:t>
            </a:r>
            <a:endParaRPr lang="en-US" sz="2000" dirty="0"/>
          </a:p>
        </p:txBody>
      </p:sp>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68</a:t>
            </a:fld>
            <a:endParaRPr lang="en-US"/>
          </a:p>
        </p:txBody>
      </p:sp>
    </p:spTree>
    <p:extLst>
      <p:ext uri="{BB962C8B-B14F-4D97-AF65-F5344CB8AC3E}">
        <p14:creationId xmlns:p14="http://schemas.microsoft.com/office/powerpoint/2010/main" val="164197401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6</a:t>
            </a:fld>
            <a:endParaRPr lang="en-US"/>
          </a:p>
        </p:txBody>
      </p:sp>
      <p:pic>
        <p:nvPicPr>
          <p:cNvPr id="5" name="Picture 4"/>
          <p:cNvPicPr>
            <a:picLocks noChangeAspect="1"/>
          </p:cNvPicPr>
          <p:nvPr/>
        </p:nvPicPr>
        <p:blipFill rotWithShape="1">
          <a:blip r:embed="rId2"/>
          <a:srcRect r="39571"/>
          <a:stretch/>
        </p:blipFill>
        <p:spPr>
          <a:xfrm>
            <a:off x="4800600" y="152400"/>
            <a:ext cx="1504238" cy="23255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3"/>
          <a:srcRect r="39286"/>
          <a:stretch/>
        </p:blipFill>
        <p:spPr>
          <a:xfrm>
            <a:off x="355140" y="152401"/>
            <a:ext cx="1504238" cy="6352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2074400" y="5358066"/>
            <a:ext cx="2484274"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smtClean="0"/>
              <a:t>5 September 2001</a:t>
            </a:r>
            <a:endParaRPr lang="en-US" sz="2400" dirty="0"/>
          </a:p>
        </p:txBody>
      </p:sp>
      <p:sp>
        <p:nvSpPr>
          <p:cNvPr id="8" name="TextBox 7"/>
          <p:cNvSpPr txBox="1"/>
          <p:nvPr/>
        </p:nvSpPr>
        <p:spPr>
          <a:xfrm>
            <a:off x="5544905" y="2761155"/>
            <a:ext cx="2640266"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smtClean="0"/>
              <a:t>11 September 2001</a:t>
            </a:r>
            <a:endParaRPr lang="en-US" sz="2400" dirty="0"/>
          </a:p>
        </p:txBody>
      </p:sp>
    </p:spTree>
    <p:extLst>
      <p:ext uri="{BB962C8B-B14F-4D97-AF65-F5344CB8AC3E}">
        <p14:creationId xmlns:p14="http://schemas.microsoft.com/office/powerpoint/2010/main" val="341887736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a:t>
            </a:fld>
            <a:endParaRPr lang="en-US"/>
          </a:p>
        </p:txBody>
      </p:sp>
      <p:pic>
        <p:nvPicPr>
          <p:cNvPr id="5" name="Picture 4" descr="Screen Shot 2013-10-16 at 4.32.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67" y="396909"/>
            <a:ext cx="8720243" cy="51257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26824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8352"/>
            <a:ext cx="8229600" cy="2571758"/>
          </a:xfrm>
        </p:spPr>
        <p:txBody>
          <a:bodyPr>
            <a:normAutofit/>
          </a:bodyPr>
          <a:lstStyle/>
          <a:p>
            <a:r>
              <a:rPr lang="en-US" dirty="0" smtClean="0"/>
              <a:t>Strategy 2:</a:t>
            </a:r>
            <a:br>
              <a:rPr lang="en-US" dirty="0" smtClean="0"/>
            </a:br>
            <a:r>
              <a:rPr lang="en-US" dirty="0" smtClean="0"/>
              <a:t>Buy (Rent) More Servers</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8</a:t>
            </a:fld>
            <a:endParaRPr lang="en-US"/>
          </a:p>
        </p:txBody>
      </p:sp>
    </p:spTree>
    <p:extLst>
      <p:ext uri="{BB962C8B-B14F-4D97-AF65-F5344CB8AC3E}">
        <p14:creationId xmlns:p14="http://schemas.microsoft.com/office/powerpoint/2010/main" val="240293483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42057</TotalTime>
  <Words>2919</Words>
  <Application>Microsoft Macintosh PowerPoint</Application>
  <PresentationFormat>On-screen Show (4:3)</PresentationFormat>
  <Paragraphs>538</Paragraphs>
  <Slides>69</Slides>
  <Notes>0</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Class 14: Web Server Scheduling</vt:lpstr>
      <vt:lpstr>Plan for Today</vt:lpstr>
      <vt:lpstr>Web Server Overload!</vt:lpstr>
      <vt:lpstr>Solutions</vt:lpstr>
      <vt:lpstr>Strategy 1: Shrink and Simplify Your Content</vt:lpstr>
      <vt:lpstr>PowerPoint Presentation</vt:lpstr>
      <vt:lpstr>PowerPoint Presentation</vt:lpstr>
      <vt:lpstr>PowerPoint Presentation</vt:lpstr>
      <vt:lpstr>Strategy 2: Buy (Rent) More Servers</vt:lpstr>
      <vt:lpstr>PowerPoint Presentation</vt:lpstr>
      <vt:lpstr>Why does it cost more in California?</vt:lpstr>
      <vt:lpstr>PowerPoint Presentation</vt:lpstr>
      <vt:lpstr>Using More Servers</vt:lpstr>
      <vt:lpstr>Sharing State</vt:lpstr>
      <vt:lpstr>Distributed Database</vt:lpstr>
      <vt:lpstr>Maintaining Consistency</vt:lpstr>
      <vt:lpstr>Maintaining Consistency</vt:lpstr>
      <vt:lpstr>Scalable Enough?</vt:lpstr>
      <vt:lpstr>Distributed Denial-of-Service</vt:lpstr>
      <vt:lpstr>PowerPoint Presentation</vt:lpstr>
      <vt:lpstr>PowerPoint Presentation</vt:lpstr>
      <vt:lpstr>PowerPoint Presentation</vt:lpstr>
      <vt:lpstr>Strategy 3: Smarter Scheduling (PS3)</vt:lpstr>
      <vt:lpstr>What should the server’s goal be?</vt:lpstr>
      <vt:lpstr>What is the bottleneck resource?</vt:lpstr>
      <vt:lpstr>Norvig Numbers (Much in need of updating!)</vt:lpstr>
      <vt:lpstr>What is the bottleneck resource?</vt:lpstr>
      <vt:lpstr>Connecting to the Network</vt:lpstr>
      <vt:lpstr>PowerPoint Presentation</vt:lpstr>
      <vt:lpstr>Crash Course in Networking</vt:lpstr>
      <vt:lpstr>Chappe’s Semaphore Network</vt:lpstr>
      <vt:lpstr>Measuring Networks</vt:lpstr>
      <vt:lpstr>Latency and Bandwidth</vt:lpstr>
      <vt:lpstr>Improving Latency</vt:lpstr>
      <vt:lpstr>How many network transfer points between here and California?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traceroute work?</vt:lpstr>
      <vt:lpstr>Protocol Layers</vt:lpstr>
      <vt:lpstr>MAC Layer (LAN): Ethernet</vt:lpstr>
      <vt:lpstr>Protocol Layers</vt:lpstr>
      <vt:lpstr>IP Layer</vt:lpstr>
      <vt:lpstr>Avoiding Zombie Packets</vt:lpstr>
      <vt:lpstr>Avoiding Zombie Packets</vt:lpstr>
      <vt:lpstr>PowerPoint Presentation</vt:lpstr>
      <vt:lpstr>How efficient is IPv4?</vt:lpstr>
      <vt:lpstr>What’s below all this?</vt:lpstr>
      <vt:lpstr>Below all this: Physical Layer</vt:lpstr>
      <vt:lpstr>Bandwidth</vt:lpstr>
      <vt:lpstr>Improving Bandwidth</vt:lpstr>
      <vt:lpstr>Morse Code</vt:lpstr>
      <vt:lpstr>Circuit Switching</vt:lpstr>
      <vt:lpstr>Packet Switching</vt:lpstr>
      <vt:lpstr>internetwork</vt:lpstr>
      <vt:lpstr>The First (international) internet</vt:lpstr>
      <vt:lpstr>End of First (international) internet</vt:lpstr>
      <vt:lpstr>The (capital-I) Internet</vt:lpstr>
      <vt:lpstr>First Use of the Internet</vt:lpstr>
      <vt:lpstr>PowerPoint Presentation</vt:lpstr>
      <vt:lpstr>Today’s Internet: Bandwidth</vt:lpstr>
      <vt:lpstr>PowerPoint Presentation</vt:lpstr>
      <vt:lpstr>What Matters for PS3</vt:lpstr>
      <vt:lpstr>Charge</vt:lpstr>
    </vt:vector>
  </TitlesOfParts>
  <Company>Udacity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What is an Operating System?</dc:title>
  <dc:creator>David Evans</dc:creator>
  <cp:lastModifiedBy>David Evans</cp:lastModifiedBy>
  <cp:revision>434</cp:revision>
  <cp:lastPrinted>2013-10-08T14:39:12Z</cp:lastPrinted>
  <dcterms:created xsi:type="dcterms:W3CDTF">2013-08-26T17:24:32Z</dcterms:created>
  <dcterms:modified xsi:type="dcterms:W3CDTF">2013-10-17T16:26:59Z</dcterms:modified>
</cp:coreProperties>
</file>