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05" r:id="rId2"/>
    <p:sldId id="415" r:id="rId3"/>
    <p:sldId id="467" r:id="rId4"/>
    <p:sldId id="468" r:id="rId5"/>
    <p:sldId id="437" r:id="rId6"/>
    <p:sldId id="473" r:id="rId7"/>
    <p:sldId id="475" r:id="rId8"/>
    <p:sldId id="422" r:id="rId9"/>
    <p:sldId id="423" r:id="rId10"/>
    <p:sldId id="425" r:id="rId11"/>
    <p:sldId id="427" r:id="rId12"/>
    <p:sldId id="426" r:id="rId13"/>
    <p:sldId id="424" r:id="rId14"/>
    <p:sldId id="428" r:id="rId15"/>
    <p:sldId id="429" r:id="rId16"/>
    <p:sldId id="430" r:id="rId17"/>
    <p:sldId id="431" r:id="rId18"/>
    <p:sldId id="432" r:id="rId19"/>
    <p:sldId id="433" r:id="rId20"/>
    <p:sldId id="434" r:id="rId21"/>
    <p:sldId id="435" r:id="rId22"/>
    <p:sldId id="436" r:id="rId23"/>
    <p:sldId id="438" r:id="rId24"/>
    <p:sldId id="439" r:id="rId25"/>
    <p:sldId id="441" r:id="rId26"/>
    <p:sldId id="442" r:id="rId27"/>
    <p:sldId id="476" r:id="rId28"/>
    <p:sldId id="478" r:id="rId29"/>
    <p:sldId id="479" r:id="rId30"/>
    <p:sldId id="477" r:id="rId31"/>
    <p:sldId id="480" r:id="rId32"/>
    <p:sldId id="443" r:id="rId33"/>
    <p:sldId id="444" r:id="rId34"/>
    <p:sldId id="445" r:id="rId35"/>
    <p:sldId id="446" r:id="rId36"/>
    <p:sldId id="447" r:id="rId37"/>
    <p:sldId id="448" r:id="rId38"/>
    <p:sldId id="449" r:id="rId39"/>
    <p:sldId id="450" r:id="rId40"/>
    <p:sldId id="451" r:id="rId41"/>
    <p:sldId id="452" r:id="rId42"/>
    <p:sldId id="453" r:id="rId43"/>
    <p:sldId id="454" r:id="rId44"/>
    <p:sldId id="456" r:id="rId45"/>
    <p:sldId id="457" r:id="rId46"/>
    <p:sldId id="458" r:id="rId47"/>
    <p:sldId id="459" r:id="rId48"/>
    <p:sldId id="460" r:id="rId49"/>
    <p:sldId id="461" r:id="rId50"/>
    <p:sldId id="462" r:id="rId51"/>
    <p:sldId id="463" r:id="rId52"/>
    <p:sldId id="465" r:id="rId53"/>
    <p:sldId id="455" r:id="rId54"/>
    <p:sldId id="466" r:id="rId55"/>
    <p:sldId id="469" r:id="rId56"/>
    <p:sldId id="470" r:id="rId57"/>
    <p:sldId id="464" r:id="rId58"/>
    <p:sldId id="472" r:id="rId59"/>
    <p:sldId id="471" r:id="rId60"/>
    <p:sldId id="481" r:id="rId61"/>
    <p:sldId id="482" r:id="rId62"/>
    <p:sldId id="440" r:id="rId6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57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6"/>
            <c:bubble3D val="0"/>
            <c:spPr>
              <a:solidFill>
                <a:srgbClr val="008000"/>
              </a:solidFill>
            </c:spPr>
          </c:dPt>
          <c:dLbls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[Workbook1]Sheet1!$A$2:$A$8</c:f>
              <c:strCache>
                <c:ptCount val="7"/>
                <c:pt idx="0">
                  <c:v>No Exam 2</c:v>
                </c:pt>
                <c:pt idx="1">
                  <c:v>Final Instead</c:v>
                </c:pt>
                <c:pt idx="2">
                  <c:v>Another Assignment</c:v>
                </c:pt>
                <c:pt idx="3">
                  <c:v>March 20-21</c:v>
                </c:pt>
                <c:pt idx="4">
                  <c:v>March 25-27</c:v>
                </c:pt>
                <c:pt idx="5">
                  <c:v>Near End of Semester</c:v>
                </c:pt>
                <c:pt idx="6">
                  <c:v>Took it already!</c:v>
                </c:pt>
              </c:strCache>
            </c:strRef>
          </c:cat>
          <c:val>
            <c:numRef>
              <c:f>[Workbook1]Sheet1!$B$2:$B$8</c:f>
              <c:numCache>
                <c:formatCode>General</c:formatCode>
                <c:ptCount val="7"/>
                <c:pt idx="0">
                  <c:v>30.0</c:v>
                </c:pt>
                <c:pt idx="1">
                  <c:v>2.0</c:v>
                </c:pt>
                <c:pt idx="2">
                  <c:v>1.0</c:v>
                </c:pt>
                <c:pt idx="3">
                  <c:v>14.0</c:v>
                </c:pt>
                <c:pt idx="4">
                  <c:v>37.0</c:v>
                </c:pt>
                <c:pt idx="5">
                  <c:v>11.0</c:v>
                </c:pt>
                <c:pt idx="6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6"/>
            <c:bubble3D val="0"/>
            <c:spPr>
              <a:solidFill>
                <a:srgbClr val="008000"/>
              </a:solidFill>
            </c:spPr>
          </c:dPt>
          <c:dLbls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[Workbook1]Sheet1!$A$2:$A$8</c:f>
              <c:strCache>
                <c:ptCount val="7"/>
                <c:pt idx="0">
                  <c:v>No Exam 2</c:v>
                </c:pt>
                <c:pt idx="1">
                  <c:v>Final Instead</c:v>
                </c:pt>
                <c:pt idx="2">
                  <c:v>Another Assignment</c:v>
                </c:pt>
                <c:pt idx="3">
                  <c:v>March 20-21</c:v>
                </c:pt>
                <c:pt idx="4">
                  <c:v>March 25-27</c:v>
                </c:pt>
                <c:pt idx="5">
                  <c:v>Near End of Semester</c:v>
                </c:pt>
                <c:pt idx="6">
                  <c:v>Took it already!</c:v>
                </c:pt>
              </c:strCache>
            </c:strRef>
          </c:cat>
          <c:val>
            <c:numRef>
              <c:f>[Workbook1]Sheet1!$B$2:$B$8</c:f>
              <c:numCache>
                <c:formatCode>General</c:formatCode>
                <c:ptCount val="7"/>
                <c:pt idx="0">
                  <c:v>30.0</c:v>
                </c:pt>
                <c:pt idx="1">
                  <c:v>2.0</c:v>
                </c:pt>
                <c:pt idx="2">
                  <c:v>1.0</c:v>
                </c:pt>
                <c:pt idx="3">
                  <c:v>14.0</c:v>
                </c:pt>
                <c:pt idx="4">
                  <c:v>37.0</c:v>
                </c:pt>
                <c:pt idx="5">
                  <c:v>11.0</c:v>
                </c:pt>
                <c:pt idx="6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3/14/14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3/14/14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ithub.com/thestinger/rust-core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hyperlink" Target="https://github.com/mozilla/rust/blob/master/src/libstd/option.rs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czarn/rustboot" TargetMode="External"/><Relationship Id="rId4" Type="http://schemas.openxmlformats.org/officeDocument/2006/relationships/hyperlink" Target="https://github.com/charliesome/rustboot" TargetMode="External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ithub.com/thestinger/rust-core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ithub.com/charliesome/rustboot" TargetMode="External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ithub.com/charliesome/rustboot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czarn/rustboot" TargetMode="External"/><Relationship Id="rId4" Type="http://schemas.openxmlformats.org/officeDocument/2006/relationships/hyperlink" Target="https://github.com/charliesome/rustboot" TargetMode="External"/><Relationship Id="rId5" Type="http://schemas.openxmlformats.org/officeDocument/2006/relationships/hyperlink" Target="https://github.com/wbthomason/ironkernel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github.com/thestinger/rust-core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history.org/atchm/gary-kildall-40th-anniversary-of-the-birth-of-the-pc-operating-system/" TargetMode="Externa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873" b="12071"/>
          <a:stretch/>
        </p:blipFill>
        <p:spPr>
          <a:xfrm>
            <a:off x="0" y="0"/>
            <a:ext cx="9147506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88715" y="3708935"/>
            <a:ext cx="3055285" cy="1325276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Class </a:t>
            </a: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14</a:t>
            </a:r>
            <a:endParaRPr lang="en-US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algn="l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cs4414 Fall 2013</a:t>
            </a:r>
          </a:p>
          <a:p>
            <a:pPr algn="l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David Evans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464022" y="409756"/>
            <a:ext cx="4358509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endParaRPr lang="en-US" sz="4000" b="1" dirty="0">
              <a:ln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055" y="394373"/>
            <a:ext cx="31882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B7DEE8"/>
                </a:solidFill>
              </a:rPr>
              <a:t>Entering Ring Naught</a:t>
            </a:r>
            <a:endParaRPr lang="en-US" sz="5400" dirty="0">
              <a:solidFill>
                <a:srgbClr val="B7DE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2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6557" y="4265496"/>
            <a:ext cx="4996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Hardware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9" y="1307301"/>
            <a:ext cx="1844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183052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193165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72761" y="1947546"/>
            <a:ext cx="39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0100101101011…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63208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6557" y="4265496"/>
            <a:ext cx="4996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Hardware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9" y="1307301"/>
            <a:ext cx="1844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183052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193165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72761" y="1947546"/>
            <a:ext cx="39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0100101101011…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</a:t>
            </a:r>
            <a:endParaRPr lang="en-US" sz="2800" dirty="0"/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process running code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gash&gt; </a:t>
            </a:r>
            <a:r>
              <a:rPr lang="en-US" sz="2400" b="1" dirty="0" err="1" smtClean="0"/>
              <a:t>mem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loader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4330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6557" y="4265496"/>
            <a:ext cx="4996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Hardware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9" y="1307301"/>
            <a:ext cx="1844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183052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37141" y="1424915"/>
            <a:ext cx="334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 0x57283952, 0x413024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</p:grpSpPr>
        <p:sp>
          <p:nvSpPr>
            <p:cNvPr id="11" name="Rectangle 10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Logical Address</a:t>
              </a:r>
              <a:endParaRPr lang="en-US" sz="1200" dirty="0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Segmentation Unit</a:t>
              </a:r>
              <a:endParaRPr lang="en-US" sz="1100" dirty="0"/>
            </a:p>
          </p:txBody>
        </p:sp>
        <p:sp>
          <p:nvSpPr>
            <p:cNvPr id="14" name="Rectangle 13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Linear Address</a:t>
              </a:r>
              <a:endParaRPr lang="en-US" sz="12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Paging</a:t>
              </a:r>
            </a:p>
            <a:p>
              <a:pPr algn="ctr"/>
              <a:r>
                <a:rPr lang="en-US" sz="1200" dirty="0" smtClean="0"/>
                <a:t>Unit</a:t>
              </a:r>
              <a:endParaRPr lang="en-US" sz="1200" dirty="0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solidFill>
              <a:schemeClr val="accent2">
                <a:lumMod val="75000"/>
                <a:alpha val="57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Physical Address</a:t>
              </a:r>
              <a:endParaRPr lang="en-US" sz="1200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/>
                <a:t>Memory</a:t>
              </a:r>
              <a:endParaRPr lang="en-US" sz="12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193165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72761" y="1947546"/>
            <a:ext cx="39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0100101101011…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</a:t>
            </a:r>
            <a:endParaRPr lang="en-US" sz="2800" dirty="0"/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process running code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gash&gt; </a:t>
            </a:r>
            <a:r>
              <a:rPr lang="en-US" sz="2400" b="1" dirty="0" err="1" smtClean="0"/>
              <a:t>mem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loader</a:t>
            </a:r>
            <a:endParaRPr lang="en-US" b="1" dirty="0"/>
          </a:p>
        </p:txBody>
      </p:sp>
      <p:cxnSp>
        <p:nvCxnSpPr>
          <p:cNvPr id="41" name="Elbow Connector 40"/>
          <p:cNvCxnSpPr>
            <a:stCxn id="9" idx="2"/>
            <a:endCxn id="11" idx="1"/>
          </p:cNvCxnSpPr>
          <p:nvPr/>
        </p:nvCxnSpPr>
        <p:spPr>
          <a:xfrm rot="5400000">
            <a:off x="5449990" y="1094696"/>
            <a:ext cx="659025" cy="205812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346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6557" y="4265496"/>
            <a:ext cx="4996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Hardware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9" y="1307301"/>
            <a:ext cx="1844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183052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37141" y="1424915"/>
            <a:ext cx="334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 0x57283952, 0x413024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193165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72761" y="1947546"/>
            <a:ext cx="39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0100101101011…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</a:t>
            </a:r>
            <a:endParaRPr lang="en-US" sz="2800" dirty="0"/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process running code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gash&gt; </a:t>
            </a:r>
            <a:r>
              <a:rPr lang="en-US" sz="2400" b="1" dirty="0" err="1" smtClean="0"/>
              <a:t>mem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loader</a:t>
            </a:r>
            <a:endParaRPr lang="en-US" b="1" dirty="0"/>
          </a:p>
        </p:txBody>
      </p:sp>
      <p:cxnSp>
        <p:nvCxnSpPr>
          <p:cNvPr id="41" name="Elbow Connector 40"/>
          <p:cNvCxnSpPr>
            <a:stCxn id="9" idx="2"/>
            <a:endCxn id="33" idx="1"/>
          </p:cNvCxnSpPr>
          <p:nvPr/>
        </p:nvCxnSpPr>
        <p:spPr>
          <a:xfrm rot="5400000">
            <a:off x="5449990" y="1094696"/>
            <a:ext cx="659025" cy="205812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</p:grpSpPr>
        <p:sp>
          <p:nvSpPr>
            <p:cNvPr id="33" name="Rectangle 32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Logical Address</a:t>
              </a:r>
              <a:endParaRPr lang="en-US" sz="1200" dirty="0"/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Segmentation Unit</a:t>
              </a:r>
              <a:endParaRPr lang="en-US" sz="1100" dirty="0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Linear Address</a:t>
              </a:r>
              <a:endParaRPr lang="en-US" sz="1200" dirty="0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Paging</a:t>
              </a:r>
            </a:p>
            <a:p>
              <a:pPr algn="ctr"/>
              <a:r>
                <a:rPr lang="en-US" sz="1200" dirty="0" smtClean="0"/>
                <a:t>Unit</a:t>
              </a:r>
              <a:endParaRPr lang="en-US" sz="1200" dirty="0"/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solidFill>
              <a:schemeClr val="accent2">
                <a:lumMod val="75000"/>
                <a:alpha val="57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Physical Address</a:t>
              </a:r>
              <a:endParaRPr lang="en-US" sz="1200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/>
                <a:t>Memory</a:t>
              </a:r>
              <a:endParaRPr lang="en-US" sz="1200" dirty="0"/>
            </a:p>
          </p:txBody>
        </p:sp>
      </p:grpSp>
      <p:sp>
        <p:nvSpPr>
          <p:cNvPr id="45" name="Octagon 44"/>
          <p:cNvSpPr/>
          <p:nvPr/>
        </p:nvSpPr>
        <p:spPr>
          <a:xfrm>
            <a:off x="7033237" y="3707185"/>
            <a:ext cx="996093" cy="965143"/>
          </a:xfrm>
          <a:prstGeom prst="oc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FAIL!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90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Memory Protection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5429" y="1959416"/>
            <a:ext cx="1028736" cy="13729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/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Page Table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545429" y="2274481"/>
            <a:ext cx="1028736" cy="21991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+ L1 Index</a:t>
            </a:r>
            <a:endParaRPr lang="en-US" sz="1000" dirty="0"/>
          </a:p>
        </p:txBody>
      </p:sp>
      <p:pic>
        <p:nvPicPr>
          <p:cNvPr id="6" name="Picture 5" descr="Screen Shot 2014-02-06 at 7.20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91" y="1337253"/>
            <a:ext cx="6995406" cy="2831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633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Screen Shot 2014-02-06 at 7.20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5" y="224896"/>
            <a:ext cx="6233535" cy="2523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3-17 at 7.12.29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01" y="2320525"/>
            <a:ext cx="6442865" cy="268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5303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2957" y="4266951"/>
            <a:ext cx="61835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Software-Based</a:t>
            </a:r>
            <a:r>
              <a:rPr lang="en-US" sz="3200" b="1" dirty="0" smtClean="0"/>
              <a:t> Memory Isolation?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9" y="1307301"/>
            <a:ext cx="1844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183052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37141" y="1424915"/>
            <a:ext cx="334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WRITE 0x57283952, 0x413024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193165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572761" y="1947546"/>
            <a:ext cx="39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0100101101011…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</a:t>
            </a:r>
            <a:endParaRPr lang="en-US" sz="2800" dirty="0"/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process running code</a:t>
            </a:r>
            <a:endParaRPr lang="en-US" sz="2800" dirty="0"/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gash&gt; </a:t>
            </a:r>
            <a:r>
              <a:rPr lang="en-US" sz="2400" b="1" dirty="0" err="1" smtClean="0"/>
              <a:t>mem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loader</a:t>
            </a:r>
            <a:endParaRPr lang="en-US" b="1" dirty="0"/>
          </a:p>
        </p:txBody>
      </p:sp>
      <p:cxnSp>
        <p:nvCxnSpPr>
          <p:cNvPr id="41" name="Elbow Connector 40"/>
          <p:cNvCxnSpPr>
            <a:stCxn id="9" idx="2"/>
            <a:endCxn id="33" idx="1"/>
          </p:cNvCxnSpPr>
          <p:nvPr/>
        </p:nvCxnSpPr>
        <p:spPr>
          <a:xfrm rot="5400000">
            <a:off x="5449990" y="1094696"/>
            <a:ext cx="659025" cy="205812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</p:grpSpPr>
        <p:sp>
          <p:nvSpPr>
            <p:cNvPr id="33" name="Rectangle 32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Logical Address</a:t>
              </a:r>
              <a:endParaRPr lang="en-US" sz="1200" dirty="0"/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Segmentation Unit</a:t>
              </a:r>
              <a:endParaRPr lang="en-US" sz="1100" dirty="0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Linear Address</a:t>
              </a:r>
              <a:endParaRPr lang="en-US" sz="1200" dirty="0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Paging</a:t>
              </a:r>
            </a:p>
            <a:p>
              <a:pPr algn="ctr"/>
              <a:r>
                <a:rPr lang="en-US" sz="1200" dirty="0" smtClean="0"/>
                <a:t>Unit</a:t>
              </a:r>
              <a:endParaRPr lang="en-US" sz="1200" dirty="0"/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solidFill>
              <a:schemeClr val="accent2">
                <a:lumMod val="75000"/>
                <a:alpha val="57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Physical Address</a:t>
              </a:r>
              <a:endParaRPr lang="en-US" sz="1200" dirty="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/>
                <a:t>Memory</a:t>
              </a:r>
              <a:endParaRPr lang="en-US" sz="1200" dirty="0"/>
            </a:p>
          </p:txBody>
        </p:sp>
      </p:grpSp>
      <p:sp>
        <p:nvSpPr>
          <p:cNvPr id="45" name="Octagon 44"/>
          <p:cNvSpPr/>
          <p:nvPr/>
        </p:nvSpPr>
        <p:spPr>
          <a:xfrm>
            <a:off x="7033237" y="3707185"/>
            <a:ext cx="996093" cy="965143"/>
          </a:xfrm>
          <a:prstGeom prst="oc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FAIL!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398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9355" y="4266951"/>
            <a:ext cx="5993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Software-Based</a:t>
            </a:r>
            <a:r>
              <a:rPr lang="en-US" sz="3200" b="1" dirty="0" smtClean="0"/>
              <a:t>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8" y="1307301"/>
            <a:ext cx="264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…lots of code…</a:t>
            </a:r>
          </a:p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221986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37141" y="1424915"/>
            <a:ext cx="334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WRITE 0x57283952, 0x413024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232099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0100101101011…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process running code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gash&gt;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loader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1" name="Elbow Connector 40"/>
          <p:cNvCxnSpPr>
            <a:stCxn id="9" idx="2"/>
            <a:endCxn id="33" idx="1"/>
          </p:cNvCxnSpPr>
          <p:nvPr/>
        </p:nvCxnSpPr>
        <p:spPr>
          <a:xfrm rot="5400000">
            <a:off x="5449990" y="1094696"/>
            <a:ext cx="659025" cy="205812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  <a:solidFill>
            <a:schemeClr val="bg1">
              <a:lumMod val="75000"/>
              <a:alpha val="73000"/>
            </a:schemeClr>
          </a:solidFill>
        </p:grpSpPr>
        <p:sp>
          <p:nvSpPr>
            <p:cNvPr id="33" name="Rectangle 32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Logical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Segmentation Unit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Linear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Paging</a:t>
              </a:r>
            </a:p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Unit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Physical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Memory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493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69355" y="4266951"/>
            <a:ext cx="5993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Software-Based</a:t>
            </a:r>
            <a:r>
              <a:rPr lang="en-US" sz="3200" b="1" dirty="0" smtClean="0"/>
              <a:t>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8" y="1307301"/>
            <a:ext cx="264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…lots of code…</a:t>
            </a:r>
          </a:p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221986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37141" y="1424915"/>
            <a:ext cx="334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WRITE 0x57283952, 0x413024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232099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0100101101011…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process running code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gash&gt;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loader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1" name="Elbow Connector 40"/>
          <p:cNvCxnSpPr>
            <a:stCxn id="9" idx="2"/>
            <a:endCxn id="33" idx="1"/>
          </p:cNvCxnSpPr>
          <p:nvPr/>
        </p:nvCxnSpPr>
        <p:spPr>
          <a:xfrm rot="5400000">
            <a:off x="5449990" y="1094696"/>
            <a:ext cx="659025" cy="205812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  <a:solidFill>
            <a:schemeClr val="bg1">
              <a:lumMod val="75000"/>
              <a:alpha val="73000"/>
            </a:schemeClr>
          </a:solidFill>
        </p:grpSpPr>
        <p:sp>
          <p:nvSpPr>
            <p:cNvPr id="33" name="Rectangle 32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Logical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Segmentation Unit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Linear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Paging</a:t>
              </a:r>
            </a:p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Unit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Physical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Memory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3083944" y="1341290"/>
            <a:ext cx="5519982" cy="286232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is-IS" dirty="0">
                <a:solidFill>
                  <a:srgbClr val="FFFF66"/>
                </a:solidFill>
              </a:rPr>
              <a:t>fn main() {</a:t>
            </a:r>
          </a:p>
          <a:p>
            <a:r>
              <a:rPr lang="cs-CZ" dirty="0">
                <a:solidFill>
                  <a:srgbClr val="FFFF66"/>
                </a:solidFill>
              </a:rPr>
              <a:t>    let </a:t>
            </a:r>
            <a:r>
              <a:rPr lang="cs-CZ" dirty="0" err="1">
                <a:solidFill>
                  <a:srgbClr val="FFFF66"/>
                </a:solidFill>
              </a:rPr>
              <a:t>mut</a:t>
            </a:r>
            <a:r>
              <a:rPr lang="cs-CZ" dirty="0">
                <a:solidFill>
                  <a:srgbClr val="FFFF66"/>
                </a:solidFill>
              </a:rPr>
              <a:t> a = [0, 1, 2, 3];</a:t>
            </a:r>
          </a:p>
          <a:p>
            <a:r>
              <a:rPr lang="da-DK" dirty="0">
                <a:solidFill>
                  <a:srgbClr val="FFFF66"/>
                </a:solidFill>
              </a:rPr>
              <a:t>    let i = 6;</a:t>
            </a:r>
          </a:p>
          <a:p>
            <a:endParaRPr lang="da-DK" dirty="0">
              <a:solidFill>
                <a:srgbClr val="FFFF66"/>
              </a:solidFill>
            </a:endParaRPr>
          </a:p>
          <a:p>
            <a:r>
              <a:rPr lang="da-DK" dirty="0">
                <a:solidFill>
                  <a:srgbClr val="FFFF66"/>
                </a:solidFill>
              </a:rPr>
              <a:t>    a[i] = 7;</a:t>
            </a:r>
          </a:p>
          <a:p>
            <a:r>
              <a:rPr lang="da-DK" dirty="0" smtClean="0">
                <a:solidFill>
                  <a:srgbClr val="FFFF66"/>
                </a:solidFill>
              </a:rPr>
              <a:t>}</a:t>
            </a:r>
          </a:p>
          <a:p>
            <a:r>
              <a:rPr lang="da-DK" dirty="0" smtClean="0">
                <a:solidFill>
                  <a:srgbClr val="FFFF66"/>
                </a:solidFill>
              </a:rPr>
              <a:t>&gt; </a:t>
            </a:r>
            <a:r>
              <a:rPr lang="en-US" dirty="0" err="1">
                <a:solidFill>
                  <a:srgbClr val="FFFF66"/>
                </a:solidFill>
              </a:rPr>
              <a:t>rustc</a:t>
            </a:r>
            <a:r>
              <a:rPr lang="en-US" dirty="0">
                <a:solidFill>
                  <a:srgbClr val="FFFF66"/>
                </a:solidFill>
              </a:rPr>
              <a:t> </a:t>
            </a:r>
            <a:r>
              <a:rPr lang="en-US" dirty="0" err="1">
                <a:solidFill>
                  <a:srgbClr val="FFFF66"/>
                </a:solidFill>
              </a:rPr>
              <a:t>oob.rs</a:t>
            </a:r>
            <a:endParaRPr lang="da-DK" dirty="0">
              <a:solidFill>
                <a:srgbClr val="FFFF66"/>
              </a:solidFill>
            </a:endParaRPr>
          </a:p>
          <a:p>
            <a:r>
              <a:rPr lang="da-DK" dirty="0" smtClean="0">
                <a:solidFill>
                  <a:srgbClr val="FFFF66"/>
                </a:solidFill>
              </a:rPr>
              <a:t>&gt; ./</a:t>
            </a:r>
            <a:r>
              <a:rPr lang="da-DK" dirty="0" err="1" smtClean="0">
                <a:solidFill>
                  <a:srgbClr val="FFFF66"/>
                </a:solidFill>
              </a:rPr>
              <a:t>oob</a:t>
            </a:r>
            <a:endParaRPr lang="da-DK" dirty="0" smtClean="0">
              <a:solidFill>
                <a:srgbClr val="FFFF66"/>
              </a:solidFill>
            </a:endParaRPr>
          </a:p>
          <a:p>
            <a:r>
              <a:rPr lang="en-US" dirty="0">
                <a:solidFill>
                  <a:srgbClr val="FFFF66"/>
                </a:solidFill>
              </a:rPr>
              <a:t>task '&lt;main&gt;' failed at 'index out of bounds: the </a:t>
            </a:r>
            <a:r>
              <a:rPr lang="en-US" dirty="0" err="1">
                <a:solidFill>
                  <a:srgbClr val="FFFF66"/>
                </a:solidFill>
              </a:rPr>
              <a:t>len</a:t>
            </a:r>
            <a:r>
              <a:rPr lang="en-US" dirty="0">
                <a:solidFill>
                  <a:srgbClr val="FFFF66"/>
                </a:solidFill>
              </a:rPr>
              <a:t> is 4 but the index is 6', oob.rs:5</a:t>
            </a:r>
            <a:endParaRPr lang="da-DK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10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59291" y="244808"/>
            <a:ext cx="155128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err="1"/>
              <a:t>rustc</a:t>
            </a:r>
            <a:r>
              <a:rPr lang="en-US" b="1" dirty="0"/>
              <a:t> -S </a:t>
            </a:r>
            <a:r>
              <a:rPr lang="en-US" b="1" dirty="0" err="1"/>
              <a:t>oob.rs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2128" y="150172"/>
            <a:ext cx="3727842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Ltmp4:</a:t>
            </a:r>
          </a:p>
          <a:p>
            <a:r>
              <a:rPr lang="en-US" dirty="0"/>
              <a:t>        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        </a:t>
            </a:r>
            <a:r>
              <a:rPr lang="en-US" dirty="0" err="1"/>
              <a:t>movq</a:t>
            </a:r>
            <a:r>
              <a:rPr lang="en-US" dirty="0"/>
              <a:t>    $6, -40(%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-40(%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rcx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cmpq</a:t>
            </a:r>
            <a:r>
              <a:rPr lang="en-US" dirty="0"/>
              <a:t>    $4, %</a:t>
            </a:r>
            <a:r>
              <a:rPr lang="en-US" dirty="0" err="1"/>
              <a:t>rcx</a:t>
            </a:r>
            <a:endParaRPr lang="en-US" dirty="0"/>
          </a:p>
          <a:p>
            <a:r>
              <a:rPr lang="fi-FI" dirty="0"/>
              <a:t>        </a:t>
            </a:r>
            <a:r>
              <a:rPr lang="fi-FI" dirty="0" err="1"/>
              <a:t>setae</a:t>
            </a:r>
            <a:r>
              <a:rPr lang="fi-FI" dirty="0"/>
              <a:t>   %dl</a:t>
            </a:r>
          </a:p>
          <a:p>
            <a:r>
              <a:rPr lang="fi-FI" dirty="0"/>
              <a:t>        </a:t>
            </a:r>
            <a:r>
              <a:rPr lang="fi-FI" dirty="0" err="1"/>
              <a:t>testb</a:t>
            </a:r>
            <a:r>
              <a:rPr lang="fi-FI" dirty="0"/>
              <a:t>   $1, %dl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%</a:t>
            </a:r>
            <a:r>
              <a:rPr lang="en-US" dirty="0" err="1"/>
              <a:t>rdi</a:t>
            </a:r>
            <a:r>
              <a:rPr lang="en-US" dirty="0"/>
              <a:t>, -48(%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%</a:t>
            </a:r>
            <a:r>
              <a:rPr lang="en-US" dirty="0" err="1"/>
              <a:t>rax</a:t>
            </a:r>
            <a:r>
              <a:rPr lang="en-US" dirty="0"/>
              <a:t>, -56(%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%</a:t>
            </a:r>
            <a:r>
              <a:rPr lang="en-US" dirty="0" err="1"/>
              <a:t>rcx</a:t>
            </a:r>
            <a:r>
              <a:rPr lang="en-US" dirty="0"/>
              <a:t>, -64(%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pl-PL" dirty="0"/>
              <a:t>        </a:t>
            </a:r>
            <a:r>
              <a:rPr lang="pl-PL" dirty="0" err="1"/>
              <a:t>jne</a:t>
            </a:r>
            <a:r>
              <a:rPr lang="pl-PL" dirty="0"/>
              <a:t>     LBB0_2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-56(%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rax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-64(%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rcx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$7, (%rax,%rcx,8)</a:t>
            </a:r>
          </a:p>
          <a:p>
            <a:r>
              <a:rPr lang="en-US" dirty="0"/>
              <a:t>        </a:t>
            </a:r>
            <a:r>
              <a:rPr lang="en-US" dirty="0" err="1"/>
              <a:t>addq</a:t>
            </a:r>
            <a:r>
              <a:rPr lang="en-US" dirty="0"/>
              <a:t>    $64, %</a:t>
            </a:r>
            <a:r>
              <a:rPr lang="en-US" dirty="0" err="1"/>
              <a:t>rsp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popq</a:t>
            </a:r>
            <a:r>
              <a:rPr lang="en-US" dirty="0"/>
              <a:t>    %</a:t>
            </a:r>
            <a:r>
              <a:rPr lang="en-US" dirty="0" err="1"/>
              <a:t>rbp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smtClean="0"/>
              <a:t>ret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17886" y="1459222"/>
            <a:ext cx="8297754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LBB0_2:</a:t>
            </a:r>
          </a:p>
          <a:p>
            <a:r>
              <a:rPr lang="en-US" dirty="0"/>
              <a:t>        </a:t>
            </a:r>
            <a:r>
              <a:rPr lang="en-US" dirty="0" err="1"/>
              <a:t>leaq</a:t>
            </a:r>
            <a:r>
              <a:rPr lang="en-US" dirty="0"/>
              <a:t>    _str1253(%rip), %</a:t>
            </a:r>
            <a:r>
              <a:rPr lang="en-US" dirty="0" err="1"/>
              <a:t>rsi</a:t>
            </a:r>
            <a:endParaRPr lang="en-US" dirty="0"/>
          </a:p>
          <a:p>
            <a:r>
              <a:rPr lang="pt-BR" dirty="0"/>
              <a:t>        </a:t>
            </a:r>
            <a:r>
              <a:rPr lang="pt-BR" dirty="0" err="1"/>
              <a:t>movabsq</a:t>
            </a:r>
            <a:r>
              <a:rPr lang="pt-BR" dirty="0"/>
              <a:t> $5, %</a:t>
            </a:r>
            <a:r>
              <a:rPr lang="pt-BR" dirty="0" err="1"/>
              <a:t>rdx</a:t>
            </a:r>
            <a:endParaRPr lang="pt-BR" dirty="0"/>
          </a:p>
          <a:p>
            <a:r>
              <a:rPr lang="pt-BR" dirty="0"/>
              <a:t>        </a:t>
            </a:r>
            <a:r>
              <a:rPr lang="pt-BR" dirty="0" err="1"/>
              <a:t>movabsq</a:t>
            </a:r>
            <a:r>
              <a:rPr lang="pt-BR" dirty="0"/>
              <a:t> $4, %r8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-64(%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rcx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b="1" dirty="0" err="1"/>
              <a:t>callq</a:t>
            </a:r>
            <a:r>
              <a:rPr lang="en-US" b="1" dirty="0"/>
              <a:t>   __ZN8unstable4lang17fail_bounds_check19h71a9f10808351b86aB4v0.9E</a:t>
            </a:r>
          </a:p>
          <a:p>
            <a:r>
              <a:rPr lang="en-US" dirty="0"/>
              <a:t>        .</a:t>
            </a:r>
            <a:r>
              <a:rPr lang="en-US" dirty="0" err="1"/>
              <a:t>cfi_endproc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27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Review</a:t>
            </a:r>
            <a:r>
              <a:rPr lang="en-US" dirty="0" smtClean="0"/>
              <a:t> (Exam 1 Questions)</a:t>
            </a:r>
          </a:p>
          <a:p>
            <a:pPr marL="0" indent="0">
              <a:buNone/>
            </a:pPr>
            <a:r>
              <a:rPr lang="en-US" dirty="0" smtClean="0"/>
              <a:t>Milestones in Computing</a:t>
            </a:r>
          </a:p>
          <a:p>
            <a:pPr marL="0" indent="0">
              <a:buNone/>
            </a:pPr>
            <a:r>
              <a:rPr lang="en-US" b="1" dirty="0" smtClean="0"/>
              <a:t>Building a Kernel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82808" y="3031178"/>
            <a:ext cx="4681505" cy="1323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Reminder: PS4 (part 1) is out now.  If you want to have more time to work on your project idea instead of PS4, need to let me know this week.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3355" y="3153697"/>
            <a:ext cx="2684921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Everyone should have received an email with the recorded results for PS2, PS3, and Exam 1.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8983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97404" y="4260591"/>
            <a:ext cx="5993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Software-Based</a:t>
            </a:r>
            <a:r>
              <a:rPr lang="en-US" sz="3200" b="1" dirty="0" smtClean="0"/>
              <a:t>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8" y="1307301"/>
            <a:ext cx="264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…lots of code…</a:t>
            </a:r>
          </a:p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221986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476625" y="1329029"/>
            <a:ext cx="210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jne</a:t>
            </a:r>
            <a:r>
              <a:rPr lang="pl-PL" dirty="0" smtClean="0"/>
              <a:t> </a:t>
            </a:r>
            <a:r>
              <a:rPr lang="pl-PL" dirty="0"/>
              <a:t>LBB0_2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232099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0100101101011…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process running code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gash&gt;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loader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1" name="Elbow Connector 40"/>
          <p:cNvCxnSpPr>
            <a:stCxn id="9" idx="2"/>
          </p:cNvCxnSpPr>
          <p:nvPr/>
        </p:nvCxnSpPr>
        <p:spPr>
          <a:xfrm rot="5400000" flipH="1" flipV="1">
            <a:off x="7217491" y="828650"/>
            <a:ext cx="181327" cy="1558096"/>
          </a:xfrm>
          <a:prstGeom prst="bentConnector4">
            <a:avLst>
              <a:gd name="adj1" fmla="val -126071"/>
              <a:gd name="adj2" fmla="val 8377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  <a:solidFill>
            <a:schemeClr val="bg1">
              <a:lumMod val="75000"/>
              <a:alpha val="73000"/>
            </a:schemeClr>
          </a:solidFill>
        </p:grpSpPr>
        <p:sp>
          <p:nvSpPr>
            <p:cNvPr id="33" name="Rectangle 32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Logical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Segmentation Unit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Linear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Paging</a:t>
              </a:r>
            </a:p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Unit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Physical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Memory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5" name="Octagon 44"/>
          <p:cNvSpPr/>
          <p:nvPr/>
        </p:nvSpPr>
        <p:spPr>
          <a:xfrm>
            <a:off x="7690707" y="1120951"/>
            <a:ext cx="996093" cy="965143"/>
          </a:xfrm>
          <a:prstGeom prst="oc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FAIL!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13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97404" y="4260591"/>
            <a:ext cx="5993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Software-Based</a:t>
            </a:r>
            <a:r>
              <a:rPr lang="en-US" sz="3200" b="1" dirty="0" smtClean="0"/>
              <a:t>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8" y="1307301"/>
            <a:ext cx="2646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…lots of code…</a:t>
            </a:r>
          </a:p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221986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476625" y="1329029"/>
            <a:ext cx="210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jne</a:t>
            </a:r>
            <a:r>
              <a:rPr lang="pl-PL" dirty="0" smtClean="0"/>
              <a:t> </a:t>
            </a:r>
            <a:r>
              <a:rPr lang="pl-PL" dirty="0"/>
              <a:t>LBB0_2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232099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0100101101011…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process running code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gash&gt;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94257" y="2397569"/>
            <a:ext cx="80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loader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1" name="Elbow Connector 40"/>
          <p:cNvCxnSpPr>
            <a:stCxn id="9" idx="2"/>
          </p:cNvCxnSpPr>
          <p:nvPr/>
        </p:nvCxnSpPr>
        <p:spPr>
          <a:xfrm rot="5400000" flipH="1" flipV="1">
            <a:off x="7217491" y="828650"/>
            <a:ext cx="181327" cy="1558096"/>
          </a:xfrm>
          <a:prstGeom prst="bentConnector4">
            <a:avLst>
              <a:gd name="adj1" fmla="val -126071"/>
              <a:gd name="adj2" fmla="val 8377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  <a:solidFill>
            <a:schemeClr val="bg1">
              <a:lumMod val="75000"/>
              <a:alpha val="73000"/>
            </a:schemeClr>
          </a:solidFill>
        </p:grpSpPr>
        <p:sp>
          <p:nvSpPr>
            <p:cNvPr id="33" name="Rectangle 32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Logical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Segmentation Unit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Linear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Paging</a:t>
              </a:r>
            </a:p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Unit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Physical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Memory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5" name="Octagon 44"/>
          <p:cNvSpPr/>
          <p:nvPr/>
        </p:nvSpPr>
        <p:spPr>
          <a:xfrm>
            <a:off x="7690707" y="1120951"/>
            <a:ext cx="996093" cy="965143"/>
          </a:xfrm>
          <a:prstGeom prst="oc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FAIL!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98690" y="2392311"/>
            <a:ext cx="3893814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if you aren’t starting with source code in a type-safe language?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8641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97404" y="4260591"/>
            <a:ext cx="59933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Software-Based</a:t>
            </a:r>
            <a:r>
              <a:rPr lang="en-US" sz="3200" b="1" dirty="0" smtClean="0"/>
              <a:t> Memory Isolation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7968" y="1436752"/>
            <a:ext cx="2006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 r0, [r1]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1469594" y="2219862"/>
            <a:ext cx="426434" cy="5335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469594" y="788200"/>
            <a:ext cx="426434" cy="51910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476625" y="1329029"/>
            <a:ext cx="210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jne</a:t>
            </a:r>
            <a:r>
              <a:rPr lang="pl-PL" dirty="0" smtClean="0"/>
              <a:t> </a:t>
            </a:r>
            <a:r>
              <a:rPr lang="pl-PL" dirty="0"/>
              <a:t>LBB0_2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3848" y="825278"/>
            <a:ext cx="101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08331" y="232099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77275" y="82527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rustc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3848" y="2662464"/>
            <a:ext cx="2792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0100101101011…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1184007" y="3183965"/>
            <a:ext cx="937000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Elbow Connector 27"/>
          <p:cNvCxnSpPr>
            <a:stCxn id="24" idx="3"/>
            <a:endCxn id="30" idx="1"/>
          </p:cNvCxnSpPr>
          <p:nvPr/>
        </p:nvCxnSpPr>
        <p:spPr>
          <a:xfrm flipV="1">
            <a:off x="3136567" y="836049"/>
            <a:ext cx="2303729" cy="2088025"/>
          </a:xfrm>
          <a:prstGeom prst="bentConnector3">
            <a:avLst>
              <a:gd name="adj1" fmla="val 50000"/>
            </a:avLst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40296" y="358995"/>
            <a:ext cx="2141292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process running code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659579" y="3264619"/>
            <a:ext cx="164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gash&gt; </a:t>
            </a:r>
            <a:r>
              <a:rPr lang="en-US" sz="2400" b="1" dirty="0" err="1" smtClean="0">
                <a:solidFill>
                  <a:schemeClr val="bg1">
                    <a:lumMod val="50000"/>
                  </a:schemeClr>
                </a:solidFill>
              </a:rPr>
              <a:t>mem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14174" y="2066029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loader</a:t>
            </a:r>
            <a:endParaRPr lang="en-US" sz="2800" b="1" dirty="0"/>
          </a:p>
        </p:txBody>
      </p:sp>
      <p:cxnSp>
        <p:nvCxnSpPr>
          <p:cNvPr id="41" name="Elbow Connector 40"/>
          <p:cNvCxnSpPr>
            <a:stCxn id="9" idx="2"/>
          </p:cNvCxnSpPr>
          <p:nvPr/>
        </p:nvCxnSpPr>
        <p:spPr>
          <a:xfrm rot="5400000" flipH="1" flipV="1">
            <a:off x="7217491" y="828650"/>
            <a:ext cx="181327" cy="1558096"/>
          </a:xfrm>
          <a:prstGeom prst="bentConnector4">
            <a:avLst>
              <a:gd name="adj1" fmla="val -126071"/>
              <a:gd name="adj2" fmla="val 8377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560707" y="2453272"/>
            <a:ext cx="4434974" cy="1622693"/>
            <a:chOff x="268008" y="1797951"/>
            <a:chExt cx="8715778" cy="3179356"/>
          </a:xfrm>
          <a:solidFill>
            <a:schemeClr val="bg1">
              <a:lumMod val="75000"/>
              <a:alpha val="73000"/>
            </a:schemeClr>
          </a:solidFill>
        </p:grpSpPr>
        <p:sp>
          <p:nvSpPr>
            <p:cNvPr id="33" name="Rectangle 32"/>
            <p:cNvSpPr/>
            <p:nvPr/>
          </p:nvSpPr>
          <p:spPr>
            <a:xfrm rot="5400000">
              <a:off x="-948805" y="3014764"/>
              <a:ext cx="3179356" cy="74572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Logical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3868507" y="3035326"/>
              <a:ext cx="1491471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747823" y="2130003"/>
              <a:ext cx="2120683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Segmentation Unit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2948754" y="3090428"/>
              <a:ext cx="3179356" cy="594401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Linear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425548" y="2130003"/>
              <a:ext cx="1367644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Paging</a:t>
              </a:r>
            </a:p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Unit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1042585" y="3038103"/>
              <a:ext cx="705238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6793192" y="3038103"/>
              <a:ext cx="1398254" cy="699053"/>
            </a:xfrm>
            <a:prstGeom prst="rightArrow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5733227" y="3090041"/>
              <a:ext cx="3179356" cy="5951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Physical Address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8191446" y="2130003"/>
              <a:ext cx="792340" cy="2515253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Memory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5" name="Octagon 44"/>
          <p:cNvSpPr/>
          <p:nvPr/>
        </p:nvSpPr>
        <p:spPr>
          <a:xfrm>
            <a:off x="7690707" y="1120951"/>
            <a:ext cx="996093" cy="965143"/>
          </a:xfrm>
          <a:prstGeom prst="oc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FAIL!</a:t>
            </a:r>
            <a:endParaRPr lang="en-US" dirty="0"/>
          </a:p>
        </p:txBody>
      </p:sp>
      <p:sp>
        <p:nvSpPr>
          <p:cNvPr id="11" name="Round Diagonal Corner Rectangle 10"/>
          <p:cNvSpPr/>
          <p:nvPr/>
        </p:nvSpPr>
        <p:spPr>
          <a:xfrm>
            <a:off x="3507173" y="1252945"/>
            <a:ext cx="1447673" cy="890833"/>
          </a:xfrm>
          <a:prstGeom prst="round2Diag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transformer / loader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2981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092" y="205979"/>
            <a:ext cx="4473707" cy="857250"/>
          </a:xfrm>
        </p:spPr>
        <p:txBody>
          <a:bodyPr/>
          <a:lstStyle/>
          <a:p>
            <a:r>
              <a:rPr lang="en-US" dirty="0" smtClean="0"/>
              <a:t>This is hard!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 descr="Screen Shot 2014-03-17 at 8.0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2" y="104013"/>
            <a:ext cx="3591512" cy="4842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17 at 8.01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92" y="1167977"/>
            <a:ext cx="4677654" cy="3811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9512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is more “expensive”?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Hardware-Based Memory Isolation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Transistors + wires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OS sets up page permissions, loads programs</a:t>
            </a:r>
          </a:p>
          <a:p>
            <a:pPr marL="0" indent="0">
              <a:buNone/>
            </a:pPr>
            <a:r>
              <a:rPr lang="en-US" b="1" dirty="0" smtClean="0"/>
              <a:t>Software-Based Memory Isolation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Trusted compiler/loader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Statically safe: no runtime cost!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30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7832"/>
            <a:ext cx="3556843" cy="2055818"/>
          </a:xfrm>
        </p:spPr>
        <p:txBody>
          <a:bodyPr/>
          <a:lstStyle/>
          <a:p>
            <a:r>
              <a:rPr lang="en-US" dirty="0" smtClean="0"/>
              <a:t>Entering the Kernel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453" b="-3627"/>
          <a:stretch/>
        </p:blipFill>
        <p:spPr>
          <a:xfrm>
            <a:off x="3893530" y="-74158"/>
            <a:ext cx="5134138" cy="5330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8728" y="4604526"/>
            <a:ext cx="1691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Photo: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RDTaken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6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 World?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2021" y="1971040"/>
            <a:ext cx="3276185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s-IS" sz="2800" dirty="0"/>
              <a:t>fn main() {</a:t>
            </a:r>
          </a:p>
          <a:p>
            <a:r>
              <a:rPr lang="en-US" sz="2800" dirty="0"/>
              <a:t>    </a:t>
            </a:r>
            <a:r>
              <a:rPr lang="en-US" sz="2800" dirty="0" err="1"/>
              <a:t>println</a:t>
            </a:r>
            <a:r>
              <a:rPr lang="en-US" sz="2800" dirty="0"/>
              <a:t>("Hello?");</a:t>
            </a:r>
          </a:p>
          <a:p>
            <a:r>
              <a:rPr lang="en-US" sz="28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71107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1877"/>
            <a:ext cx="8229600" cy="3881939"/>
          </a:xfrm>
        </p:spPr>
        <p:txBody>
          <a:bodyPr>
            <a:normAutofit/>
          </a:bodyPr>
          <a:lstStyle/>
          <a:p>
            <a:r>
              <a:rPr lang="en-US" dirty="0" smtClean="0"/>
              <a:t>1. What’s </a:t>
            </a:r>
            <a:r>
              <a:rPr lang="en-US" dirty="0"/>
              <a:t>the difference between a programming language and an operating system?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38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5460"/>
            <a:ext cx="9157460" cy="56889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5432" y="224428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err="1" smtClean="0"/>
              <a:t>flickr</a:t>
            </a:r>
            <a:r>
              <a:rPr lang="en-US" dirty="0" smtClean="0"/>
              <a:t> cc: Ruben Alexander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9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243" b="8705"/>
          <a:stretch/>
        </p:blipFill>
        <p:spPr>
          <a:xfrm>
            <a:off x="-1" y="1"/>
            <a:ext cx="91790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80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8000661"/>
              </p:ext>
            </p:extLst>
          </p:nvPr>
        </p:nvGraphicFramePr>
        <p:xfrm>
          <a:off x="968756" y="205978"/>
          <a:ext cx="7922289" cy="4835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750563" y="1925298"/>
            <a:ext cx="3438638" cy="857250"/>
          </a:xfrm>
        </p:spPr>
        <p:txBody>
          <a:bodyPr/>
          <a:lstStyle/>
          <a:p>
            <a:r>
              <a:rPr lang="en-US" dirty="0" smtClean="0"/>
              <a:t>Exam 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16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came first?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 programming languages did not run on an Operating System</a:t>
            </a:r>
          </a:p>
          <a:p>
            <a:pPr lvl="1"/>
            <a:r>
              <a:rPr lang="en-US" dirty="0" smtClean="0"/>
              <a:t>Turing’s language, Church’s Lambda Calculus</a:t>
            </a:r>
          </a:p>
          <a:p>
            <a:pPr lvl="1"/>
            <a:r>
              <a:rPr lang="en-US" dirty="0" smtClean="0"/>
              <a:t>IPL/Lisp, FLOW-MATIC, etc.</a:t>
            </a:r>
          </a:p>
          <a:p>
            <a:r>
              <a:rPr lang="en-US" dirty="0" smtClean="0"/>
              <a:t>Early operating systems were not written in programming languages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19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4624"/>
            <a:ext cx="4040188" cy="47982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Programming Language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988643"/>
            <a:ext cx="4040188" cy="360597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Mostly a precise way </a:t>
            </a:r>
            <a:r>
              <a:rPr lang="en-US" b="1" dirty="0" smtClean="0"/>
              <a:t>for humans to describe programs</a:t>
            </a:r>
          </a:p>
          <a:p>
            <a:r>
              <a:rPr lang="en-US" b="1" dirty="0" smtClean="0"/>
              <a:t>Provides abstractions of (abstract) machine resources</a:t>
            </a:r>
          </a:p>
          <a:p>
            <a:r>
              <a:rPr lang="en-US" dirty="0" smtClean="0"/>
              <a:t>Associated programs like compilers translate into a program for machines to execute</a:t>
            </a:r>
          </a:p>
          <a:p>
            <a:r>
              <a:rPr lang="en-US" dirty="0" smtClean="0"/>
              <a:t>Modern programming languages usually depend on an underlying OS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324624"/>
            <a:ext cx="4041775" cy="47982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Operating System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048302"/>
            <a:ext cx="4041775" cy="354632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A program</a:t>
            </a:r>
            <a:r>
              <a:rPr lang="en-US" dirty="0" smtClean="0"/>
              <a:t> that runs on some hardware</a:t>
            </a:r>
          </a:p>
          <a:p>
            <a:r>
              <a:rPr lang="en-US" dirty="0" smtClean="0"/>
              <a:t>Provides abstractions for (real) machine resources</a:t>
            </a:r>
          </a:p>
          <a:p>
            <a:r>
              <a:rPr lang="en-US" dirty="0" smtClean="0"/>
              <a:t>Manages sharing of machine resources</a:t>
            </a:r>
          </a:p>
          <a:p>
            <a:r>
              <a:rPr lang="en-US" dirty="0" smtClean="0"/>
              <a:t>Modern operating systems are mostly implemented in C (arguably a programming language) and assembly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37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Programming in Rust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08671" y="1694587"/>
            <a:ext cx="2831210" cy="1938992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#[</a:t>
            </a:r>
            <a:r>
              <a:rPr lang="en-US" sz="2400" b="1" dirty="0" err="1"/>
              <a:t>no_std</a:t>
            </a:r>
            <a:r>
              <a:rPr lang="en-US" sz="2400" b="1" dirty="0"/>
              <a:t>];</a:t>
            </a:r>
          </a:p>
          <a:p>
            <a:endParaRPr lang="en-US" sz="2400" dirty="0"/>
          </a:p>
          <a:p>
            <a:r>
              <a:rPr lang="is-IS" sz="2400" dirty="0"/>
              <a:t>fn main() {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println</a:t>
            </a:r>
            <a:r>
              <a:rPr lang="en-US" sz="2400" dirty="0"/>
              <a:t>("Hello?");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346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Programming in Rust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08671" y="1694587"/>
            <a:ext cx="2831210" cy="1938992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sz="2400" b="1" dirty="0"/>
              <a:t>#[</a:t>
            </a:r>
            <a:r>
              <a:rPr lang="en-US" sz="2400" b="1" dirty="0" err="1"/>
              <a:t>no_std</a:t>
            </a:r>
            <a:r>
              <a:rPr lang="en-US" sz="2400" b="1" dirty="0"/>
              <a:t>];</a:t>
            </a:r>
          </a:p>
          <a:p>
            <a:endParaRPr lang="en-US" sz="2400" dirty="0"/>
          </a:p>
          <a:p>
            <a:r>
              <a:rPr lang="is-IS" sz="2400" dirty="0"/>
              <a:t>fn main() {</a:t>
            </a:r>
          </a:p>
          <a:p>
            <a:r>
              <a:rPr lang="en-US" sz="2400" dirty="0"/>
              <a:t>    </a:t>
            </a:r>
            <a:r>
              <a:rPr lang="en-US" sz="2400" dirty="0" err="1"/>
              <a:t>println</a:t>
            </a:r>
            <a:r>
              <a:rPr lang="en-US" sz="2400" dirty="0"/>
              <a:t>("Hello?");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091015" y="3304529"/>
            <a:ext cx="6595785" cy="14773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&gt; </a:t>
            </a:r>
            <a:r>
              <a:rPr lang="en-US" b="1" dirty="0" err="1" smtClean="0">
                <a:solidFill>
                  <a:srgbClr val="FFFF00"/>
                </a:solidFill>
              </a:rPr>
              <a:t>rustc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hello.rs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hello.rs:4:5: 4:12 error: unresolved name `</a:t>
            </a:r>
            <a:r>
              <a:rPr lang="en-US" dirty="0" err="1">
                <a:solidFill>
                  <a:srgbClr val="FFFF00"/>
                </a:solidFill>
              </a:rPr>
              <a:t>println</a:t>
            </a:r>
            <a:r>
              <a:rPr lang="en-US" dirty="0">
                <a:solidFill>
                  <a:srgbClr val="FFFF00"/>
                </a:solidFill>
              </a:rPr>
              <a:t>`.</a:t>
            </a:r>
          </a:p>
          <a:p>
            <a:r>
              <a:rPr lang="en-US" dirty="0">
                <a:solidFill>
                  <a:srgbClr val="FFFF00"/>
                </a:solidFill>
              </a:rPr>
              <a:t>hello.rs:4     </a:t>
            </a:r>
            <a:r>
              <a:rPr lang="en-US" dirty="0" err="1">
                <a:solidFill>
                  <a:srgbClr val="FFFF00"/>
                </a:solidFill>
              </a:rPr>
              <a:t>println</a:t>
            </a:r>
            <a:r>
              <a:rPr lang="en-US" dirty="0">
                <a:solidFill>
                  <a:srgbClr val="FFFF00"/>
                </a:solidFill>
              </a:rPr>
              <a:t>("Hello?");</a:t>
            </a:r>
          </a:p>
          <a:p>
            <a:r>
              <a:rPr lang="en-US" dirty="0">
                <a:solidFill>
                  <a:srgbClr val="FFFF00"/>
                </a:solidFill>
              </a:rPr>
              <a:t>               ^~~~~~~</a:t>
            </a:r>
          </a:p>
          <a:p>
            <a:r>
              <a:rPr lang="en-US" dirty="0">
                <a:solidFill>
                  <a:srgbClr val="FFFF00"/>
                </a:solidFill>
              </a:rPr>
              <a:t>error: aborting due to previous error</a:t>
            </a:r>
          </a:p>
        </p:txBody>
      </p:sp>
    </p:spTree>
    <p:extLst>
      <p:ext uri="{BB962C8B-B14F-4D97-AF65-F5344CB8AC3E}">
        <p14:creationId xmlns:p14="http://schemas.microsoft.com/office/powerpoint/2010/main" val="2929670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Printing is For The Weak!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88157" y="1565902"/>
            <a:ext cx="3155671" cy="2308324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dirty="0"/>
              <a:t>#[</a:t>
            </a:r>
            <a:r>
              <a:rPr lang="en-US" dirty="0" err="1"/>
              <a:t>no_std</a:t>
            </a:r>
            <a:r>
              <a:rPr lang="en-US" dirty="0"/>
              <a:t>];</a:t>
            </a:r>
          </a:p>
          <a:p>
            <a:endParaRPr lang="en-US" dirty="0"/>
          </a:p>
          <a:p>
            <a:r>
              <a:rPr lang="is-IS" dirty="0"/>
              <a:t>fn main() {</a:t>
            </a:r>
          </a:p>
          <a:p>
            <a:r>
              <a:rPr lang="cs-CZ" dirty="0"/>
              <a:t>    let </a:t>
            </a:r>
            <a:r>
              <a:rPr lang="cs-CZ" dirty="0" err="1"/>
              <a:t>mut</a:t>
            </a:r>
            <a:r>
              <a:rPr lang="cs-CZ" dirty="0"/>
              <a:t> a = [0, 1, 2, 3];</a:t>
            </a:r>
          </a:p>
          <a:p>
            <a:r>
              <a:rPr lang="da-DK" dirty="0"/>
              <a:t>    let i = 6;</a:t>
            </a:r>
          </a:p>
          <a:p>
            <a:endParaRPr lang="da-DK" dirty="0"/>
          </a:p>
          <a:p>
            <a:r>
              <a:rPr lang="da-DK" dirty="0"/>
              <a:t>    a[i] = 7;</a:t>
            </a:r>
          </a:p>
          <a:p>
            <a:r>
              <a:rPr lang="da-DK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72004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is For The Weak!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88157" y="1565902"/>
            <a:ext cx="3155671" cy="2308324"/>
          </a:xfrm>
          <a:prstGeom prst="rect">
            <a:avLst/>
          </a:prstGeom>
          <a:solidFill>
            <a:srgbClr val="EBF1DE"/>
          </a:solidFill>
        </p:spPr>
        <p:txBody>
          <a:bodyPr wrap="square">
            <a:spAutoFit/>
          </a:bodyPr>
          <a:lstStyle/>
          <a:p>
            <a:r>
              <a:rPr lang="en-US" dirty="0"/>
              <a:t>#[</a:t>
            </a:r>
            <a:r>
              <a:rPr lang="en-US" dirty="0" err="1"/>
              <a:t>no_std</a:t>
            </a:r>
            <a:r>
              <a:rPr lang="en-US" dirty="0"/>
              <a:t>];</a:t>
            </a:r>
          </a:p>
          <a:p>
            <a:endParaRPr lang="en-US" dirty="0"/>
          </a:p>
          <a:p>
            <a:r>
              <a:rPr lang="is-IS" dirty="0"/>
              <a:t>fn main() {</a:t>
            </a:r>
          </a:p>
          <a:p>
            <a:r>
              <a:rPr lang="cs-CZ" dirty="0"/>
              <a:t>    let </a:t>
            </a:r>
            <a:r>
              <a:rPr lang="cs-CZ" dirty="0" err="1"/>
              <a:t>mut</a:t>
            </a:r>
            <a:r>
              <a:rPr lang="cs-CZ" dirty="0"/>
              <a:t> a = [0, 1, 2, 3];</a:t>
            </a:r>
          </a:p>
          <a:p>
            <a:r>
              <a:rPr lang="da-DK" dirty="0"/>
              <a:t>    let i = 6;</a:t>
            </a:r>
          </a:p>
          <a:p>
            <a:endParaRPr lang="da-DK" dirty="0"/>
          </a:p>
          <a:p>
            <a:r>
              <a:rPr lang="da-DK" dirty="0"/>
              <a:t>    a[i] = 7;</a:t>
            </a:r>
          </a:p>
          <a:p>
            <a:r>
              <a:rPr lang="da-DK" dirty="0"/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3027625" y="3618798"/>
            <a:ext cx="4572000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&gt; </a:t>
            </a:r>
            <a:r>
              <a:rPr lang="en-US" sz="2000" b="1" dirty="0" err="1" smtClean="0">
                <a:solidFill>
                  <a:srgbClr val="FFFF00"/>
                </a:solidFill>
              </a:rPr>
              <a:t>rustc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oob1.rs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error: requires `start` </a:t>
            </a:r>
            <a:r>
              <a:rPr lang="en-US" sz="2000" dirty="0" err="1">
                <a:solidFill>
                  <a:srgbClr val="FFFF00"/>
                </a:solidFill>
              </a:rPr>
              <a:t>lang_item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8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5372" y="361394"/>
            <a:ext cx="3748970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#[</a:t>
            </a:r>
            <a:r>
              <a:rPr lang="en-US" dirty="0" err="1"/>
              <a:t>no_std</a:t>
            </a:r>
            <a:r>
              <a:rPr lang="en-US" dirty="0"/>
              <a:t>];</a:t>
            </a:r>
          </a:p>
          <a:p>
            <a:endParaRPr lang="en-US" dirty="0"/>
          </a:p>
          <a:p>
            <a:r>
              <a:rPr lang="en-US" dirty="0"/>
              <a:t>#[start]</a:t>
            </a:r>
          </a:p>
          <a:p>
            <a:r>
              <a:rPr lang="is-IS" dirty="0"/>
              <a:t>fn main(_: int, _: **u8) -&gt; int {</a:t>
            </a:r>
          </a:p>
          <a:p>
            <a:r>
              <a:rPr lang="cs-CZ" dirty="0"/>
              <a:t>    let </a:t>
            </a:r>
            <a:r>
              <a:rPr lang="cs-CZ" dirty="0" err="1"/>
              <a:t>mut</a:t>
            </a:r>
            <a:r>
              <a:rPr lang="cs-CZ" dirty="0"/>
              <a:t> a = [0, 1, 2, 3];</a:t>
            </a:r>
          </a:p>
          <a:p>
            <a:r>
              <a:rPr lang="da-DK" dirty="0"/>
              <a:t>    let i = 6;</a:t>
            </a:r>
          </a:p>
          <a:p>
            <a:endParaRPr lang="da-DK" dirty="0"/>
          </a:p>
          <a:p>
            <a:r>
              <a:rPr lang="da-DK" dirty="0"/>
              <a:t>    a[i] = 7;</a:t>
            </a:r>
          </a:p>
          <a:p>
            <a:r>
              <a:rPr lang="da-DK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128351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5372" y="361394"/>
            <a:ext cx="3748970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#[</a:t>
            </a:r>
            <a:r>
              <a:rPr lang="en-US" dirty="0" err="1"/>
              <a:t>no_std</a:t>
            </a:r>
            <a:r>
              <a:rPr lang="en-US" dirty="0"/>
              <a:t>];</a:t>
            </a:r>
          </a:p>
          <a:p>
            <a:endParaRPr lang="en-US" dirty="0"/>
          </a:p>
          <a:p>
            <a:r>
              <a:rPr lang="en-US" dirty="0"/>
              <a:t>#[start]</a:t>
            </a:r>
          </a:p>
          <a:p>
            <a:r>
              <a:rPr lang="is-IS" dirty="0"/>
              <a:t>fn main(_: int, _: **u8) -&gt; int {</a:t>
            </a:r>
          </a:p>
          <a:p>
            <a:r>
              <a:rPr lang="cs-CZ" dirty="0"/>
              <a:t>    let </a:t>
            </a:r>
            <a:r>
              <a:rPr lang="cs-CZ" dirty="0" err="1"/>
              <a:t>mut</a:t>
            </a:r>
            <a:r>
              <a:rPr lang="cs-CZ" dirty="0"/>
              <a:t> a = [0, 1, 2, 3];</a:t>
            </a:r>
          </a:p>
          <a:p>
            <a:r>
              <a:rPr lang="da-DK" dirty="0"/>
              <a:t>    let i = 6;</a:t>
            </a:r>
          </a:p>
          <a:p>
            <a:endParaRPr lang="da-DK" dirty="0"/>
          </a:p>
          <a:p>
            <a:r>
              <a:rPr lang="da-DK" dirty="0"/>
              <a:t>    a[i] = 7;</a:t>
            </a:r>
          </a:p>
          <a:p>
            <a:r>
              <a:rPr lang="da-DK" dirty="0"/>
              <a:t>}</a:t>
            </a:r>
          </a:p>
        </p:txBody>
      </p:sp>
      <p:sp>
        <p:nvSpPr>
          <p:cNvPr id="2" name="Rectangle 1"/>
          <p:cNvSpPr/>
          <p:nvPr/>
        </p:nvSpPr>
        <p:spPr>
          <a:xfrm>
            <a:off x="2243415" y="2178785"/>
            <a:ext cx="6595785" cy="25853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gash&gt; </a:t>
            </a:r>
            <a:r>
              <a:rPr lang="en-US" b="1" dirty="0" err="1" smtClean="0">
                <a:solidFill>
                  <a:srgbClr val="FFFF00"/>
                </a:solidFill>
              </a:rPr>
              <a:t>rustc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oob2.rs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oob2.rs:4:1: 9:2 error: not all control paths return a value</a:t>
            </a:r>
          </a:p>
          <a:p>
            <a:r>
              <a:rPr lang="is-IS" dirty="0">
                <a:solidFill>
                  <a:srgbClr val="FFFF00"/>
                </a:solidFill>
              </a:rPr>
              <a:t>oob2.rs:4 fn main(_: int, _: **u8) -&gt; int {</a:t>
            </a:r>
          </a:p>
          <a:p>
            <a:r>
              <a:rPr lang="en-US" dirty="0">
                <a:solidFill>
                  <a:srgbClr val="FFFF00"/>
                </a:solidFill>
              </a:rPr>
              <a:t>oob2.rs:5     let </a:t>
            </a:r>
            <a:r>
              <a:rPr lang="en-US" dirty="0" err="1">
                <a:solidFill>
                  <a:srgbClr val="FFFF00"/>
                </a:solidFill>
              </a:rPr>
              <a:t>mut</a:t>
            </a:r>
            <a:r>
              <a:rPr lang="en-US" dirty="0">
                <a:solidFill>
                  <a:srgbClr val="FFFF00"/>
                </a:solidFill>
              </a:rPr>
              <a:t> a = [0, 1, 2, 3];</a:t>
            </a:r>
          </a:p>
          <a:p>
            <a:r>
              <a:rPr lang="da-DK" dirty="0">
                <a:solidFill>
                  <a:srgbClr val="FFFF00"/>
                </a:solidFill>
              </a:rPr>
              <a:t>oob2.rs:6     let i = 6;</a:t>
            </a:r>
          </a:p>
          <a:p>
            <a:r>
              <a:rPr lang="nl-NL" dirty="0">
                <a:solidFill>
                  <a:srgbClr val="FFFF00"/>
                </a:solidFill>
              </a:rPr>
              <a:t>oob2.rs:7 </a:t>
            </a:r>
          </a:p>
          <a:p>
            <a:r>
              <a:rPr lang="nl-NL" dirty="0">
                <a:solidFill>
                  <a:srgbClr val="FFFF00"/>
                </a:solidFill>
              </a:rPr>
              <a:t>oob2.rs:8     a[i] = 7;</a:t>
            </a:r>
          </a:p>
          <a:p>
            <a:r>
              <a:rPr lang="nl-NL" dirty="0">
                <a:solidFill>
                  <a:srgbClr val="FFFF00"/>
                </a:solidFill>
              </a:rPr>
              <a:t>oob2.rs:9 }</a:t>
            </a:r>
          </a:p>
          <a:p>
            <a:r>
              <a:rPr lang="nl-NL" dirty="0">
                <a:solidFill>
                  <a:srgbClr val="FFFF00"/>
                </a:solidFill>
              </a:rPr>
              <a:t>error: </a:t>
            </a:r>
            <a:r>
              <a:rPr lang="nl-NL" dirty="0" err="1">
                <a:solidFill>
                  <a:srgbClr val="FFFF00"/>
                </a:solidFill>
              </a:rPr>
              <a:t>aborting</a:t>
            </a:r>
            <a:r>
              <a:rPr lang="nl-NL" dirty="0">
                <a:solidFill>
                  <a:srgbClr val="FFFF00"/>
                </a:solidFill>
              </a:rPr>
              <a:t> </a:t>
            </a:r>
            <a:r>
              <a:rPr lang="nl-NL" dirty="0" err="1">
                <a:solidFill>
                  <a:srgbClr val="FFFF00"/>
                </a:solidFill>
              </a:rPr>
              <a:t>due</a:t>
            </a:r>
            <a:r>
              <a:rPr lang="nl-NL" dirty="0">
                <a:solidFill>
                  <a:srgbClr val="FFFF00"/>
                </a:solidFill>
              </a:rPr>
              <a:t> </a:t>
            </a:r>
            <a:r>
              <a:rPr lang="nl-NL" dirty="0" err="1">
                <a:solidFill>
                  <a:srgbClr val="FFFF00"/>
                </a:solidFill>
              </a:rPr>
              <a:t>to</a:t>
            </a:r>
            <a:r>
              <a:rPr lang="nl-NL" dirty="0">
                <a:solidFill>
                  <a:srgbClr val="FFFF00"/>
                </a:solidFill>
              </a:rPr>
              <a:t> </a:t>
            </a:r>
            <a:r>
              <a:rPr lang="nl-NL" dirty="0" err="1">
                <a:solidFill>
                  <a:srgbClr val="FFFF00"/>
                </a:solidFill>
              </a:rPr>
              <a:t>previous</a:t>
            </a:r>
            <a:r>
              <a:rPr lang="nl-NL" dirty="0">
                <a:solidFill>
                  <a:srgbClr val="FFFF00"/>
                </a:solidFill>
              </a:rPr>
              <a:t> error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23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2967" y="445911"/>
            <a:ext cx="4572000" cy="2862323"/>
          </a:xfrm>
          <a:prstGeom prst="rect">
            <a:avLst/>
          </a:prstGeom>
          <a:solidFill>
            <a:srgbClr val="F2DCDB"/>
          </a:solidFill>
        </p:spPr>
        <p:txBody>
          <a:bodyPr>
            <a:spAutoFit/>
          </a:bodyPr>
          <a:lstStyle/>
          <a:p>
            <a:r>
              <a:rPr lang="en-US" dirty="0"/>
              <a:t>#[</a:t>
            </a:r>
            <a:r>
              <a:rPr lang="en-US" dirty="0" err="1"/>
              <a:t>no_std</a:t>
            </a:r>
            <a:r>
              <a:rPr lang="en-US" dirty="0"/>
              <a:t>];</a:t>
            </a:r>
          </a:p>
          <a:p>
            <a:endParaRPr lang="en-US" dirty="0"/>
          </a:p>
          <a:p>
            <a:r>
              <a:rPr lang="en-US" dirty="0"/>
              <a:t>#[start]</a:t>
            </a:r>
          </a:p>
          <a:p>
            <a:r>
              <a:rPr lang="is-IS" dirty="0"/>
              <a:t>fn main(_: int, _: **u8) -&gt; int {</a:t>
            </a:r>
          </a:p>
          <a:p>
            <a:r>
              <a:rPr lang="cs-CZ" dirty="0"/>
              <a:t>    let </a:t>
            </a:r>
            <a:r>
              <a:rPr lang="cs-CZ" dirty="0" err="1"/>
              <a:t>mut</a:t>
            </a:r>
            <a:r>
              <a:rPr lang="cs-CZ" dirty="0"/>
              <a:t> a = [0, 1, 2, 3];</a:t>
            </a:r>
          </a:p>
          <a:p>
            <a:r>
              <a:rPr lang="da-DK" dirty="0"/>
              <a:t>    let i = 6;</a:t>
            </a:r>
          </a:p>
          <a:p>
            <a:endParaRPr lang="da-DK" dirty="0"/>
          </a:p>
          <a:p>
            <a:r>
              <a:rPr lang="da-DK" dirty="0"/>
              <a:t>    a[i] = 7;</a:t>
            </a:r>
          </a:p>
          <a:p>
            <a:r>
              <a:rPr lang="is-IS" dirty="0"/>
              <a:t>    return 0;</a:t>
            </a:r>
          </a:p>
          <a:p>
            <a:r>
              <a:rPr lang="is-IS" dirty="0" smtClean="0"/>
              <a:t>}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9497996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59291" y="244808"/>
            <a:ext cx="155128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err="1"/>
              <a:t>rustc</a:t>
            </a:r>
            <a:r>
              <a:rPr lang="en-US" b="1" dirty="0"/>
              <a:t> -S </a:t>
            </a:r>
            <a:r>
              <a:rPr lang="en-US" b="1" dirty="0" err="1"/>
              <a:t>oob.rs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2128" y="150172"/>
            <a:ext cx="3727842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Ltmp4:</a:t>
            </a:r>
          </a:p>
          <a:p>
            <a:r>
              <a:rPr lang="en-US" dirty="0"/>
              <a:t>        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        </a:t>
            </a:r>
            <a:r>
              <a:rPr lang="en-US" dirty="0" err="1"/>
              <a:t>movq</a:t>
            </a:r>
            <a:r>
              <a:rPr lang="en-US" dirty="0"/>
              <a:t>    $6, -40(%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-40(%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rcx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cmpq</a:t>
            </a:r>
            <a:r>
              <a:rPr lang="en-US" dirty="0"/>
              <a:t>    $4, %</a:t>
            </a:r>
            <a:r>
              <a:rPr lang="en-US" dirty="0" err="1"/>
              <a:t>rcx</a:t>
            </a:r>
            <a:endParaRPr lang="en-US" dirty="0"/>
          </a:p>
          <a:p>
            <a:r>
              <a:rPr lang="fi-FI" dirty="0"/>
              <a:t>        </a:t>
            </a:r>
            <a:r>
              <a:rPr lang="fi-FI" dirty="0" err="1"/>
              <a:t>setae</a:t>
            </a:r>
            <a:r>
              <a:rPr lang="fi-FI" dirty="0"/>
              <a:t>   %dl</a:t>
            </a:r>
          </a:p>
          <a:p>
            <a:r>
              <a:rPr lang="fi-FI" dirty="0"/>
              <a:t>        </a:t>
            </a:r>
            <a:r>
              <a:rPr lang="fi-FI" dirty="0" err="1"/>
              <a:t>testb</a:t>
            </a:r>
            <a:r>
              <a:rPr lang="fi-FI" dirty="0"/>
              <a:t>   $1, %dl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%</a:t>
            </a:r>
            <a:r>
              <a:rPr lang="en-US" dirty="0" err="1"/>
              <a:t>rdi</a:t>
            </a:r>
            <a:r>
              <a:rPr lang="en-US" dirty="0"/>
              <a:t>, -48(%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%</a:t>
            </a:r>
            <a:r>
              <a:rPr lang="en-US" dirty="0" err="1"/>
              <a:t>rax</a:t>
            </a:r>
            <a:r>
              <a:rPr lang="en-US" dirty="0"/>
              <a:t>, -56(%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%</a:t>
            </a:r>
            <a:r>
              <a:rPr lang="en-US" dirty="0" err="1"/>
              <a:t>rcx</a:t>
            </a:r>
            <a:r>
              <a:rPr lang="en-US" dirty="0"/>
              <a:t>, -64(%</a:t>
            </a:r>
            <a:r>
              <a:rPr lang="en-US" dirty="0" err="1"/>
              <a:t>rbp</a:t>
            </a:r>
            <a:r>
              <a:rPr lang="en-US" dirty="0"/>
              <a:t>)</a:t>
            </a:r>
          </a:p>
          <a:p>
            <a:r>
              <a:rPr lang="pl-PL" dirty="0"/>
              <a:t>        </a:t>
            </a:r>
            <a:r>
              <a:rPr lang="pl-PL" dirty="0" err="1"/>
              <a:t>jne</a:t>
            </a:r>
            <a:r>
              <a:rPr lang="pl-PL" dirty="0"/>
              <a:t>     LBB0_2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-56(%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rax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-64(%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rcx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$7, (%rax,%rcx,8)</a:t>
            </a:r>
          </a:p>
          <a:p>
            <a:r>
              <a:rPr lang="en-US" dirty="0"/>
              <a:t>        </a:t>
            </a:r>
            <a:r>
              <a:rPr lang="en-US" dirty="0" err="1"/>
              <a:t>addq</a:t>
            </a:r>
            <a:r>
              <a:rPr lang="en-US" dirty="0"/>
              <a:t>    $64, %</a:t>
            </a:r>
            <a:r>
              <a:rPr lang="en-US" dirty="0" err="1"/>
              <a:t>rsp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err="1"/>
              <a:t>popq</a:t>
            </a:r>
            <a:r>
              <a:rPr lang="en-US" dirty="0"/>
              <a:t>    %</a:t>
            </a:r>
            <a:r>
              <a:rPr lang="en-US" dirty="0" err="1"/>
              <a:t>rbp</a:t>
            </a:r>
            <a:endParaRPr lang="en-US" dirty="0"/>
          </a:p>
          <a:p>
            <a:r>
              <a:rPr lang="en-US" dirty="0"/>
              <a:t>        </a:t>
            </a:r>
            <a:r>
              <a:rPr lang="en-US" dirty="0" smtClean="0"/>
              <a:t>ret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17886" y="1459222"/>
            <a:ext cx="8297754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LBB0_2:</a:t>
            </a:r>
          </a:p>
          <a:p>
            <a:r>
              <a:rPr lang="en-US" dirty="0"/>
              <a:t>        </a:t>
            </a:r>
            <a:r>
              <a:rPr lang="en-US" dirty="0" err="1"/>
              <a:t>leaq</a:t>
            </a:r>
            <a:r>
              <a:rPr lang="en-US" dirty="0"/>
              <a:t>    _str1253(%rip), %</a:t>
            </a:r>
            <a:r>
              <a:rPr lang="en-US" dirty="0" err="1"/>
              <a:t>rsi</a:t>
            </a:r>
            <a:endParaRPr lang="en-US" dirty="0"/>
          </a:p>
          <a:p>
            <a:r>
              <a:rPr lang="pt-BR" dirty="0"/>
              <a:t>        </a:t>
            </a:r>
            <a:r>
              <a:rPr lang="pt-BR" dirty="0" err="1"/>
              <a:t>movabsq</a:t>
            </a:r>
            <a:r>
              <a:rPr lang="pt-BR" dirty="0"/>
              <a:t> $5, %</a:t>
            </a:r>
            <a:r>
              <a:rPr lang="pt-BR" dirty="0" err="1"/>
              <a:t>rdx</a:t>
            </a:r>
            <a:endParaRPr lang="pt-BR" dirty="0"/>
          </a:p>
          <a:p>
            <a:r>
              <a:rPr lang="pt-BR" dirty="0"/>
              <a:t>        </a:t>
            </a:r>
            <a:r>
              <a:rPr lang="pt-BR" dirty="0" err="1"/>
              <a:t>movabsq</a:t>
            </a:r>
            <a:r>
              <a:rPr lang="pt-BR" dirty="0"/>
              <a:t> $4, %r8</a:t>
            </a:r>
          </a:p>
          <a:p>
            <a:r>
              <a:rPr lang="en-US" dirty="0"/>
              <a:t>        </a:t>
            </a:r>
            <a:r>
              <a:rPr lang="en-US" dirty="0" err="1"/>
              <a:t>movq</a:t>
            </a:r>
            <a:r>
              <a:rPr lang="en-US" dirty="0"/>
              <a:t>    -64(%</a:t>
            </a:r>
            <a:r>
              <a:rPr lang="en-US" dirty="0" err="1"/>
              <a:t>rbp</a:t>
            </a:r>
            <a:r>
              <a:rPr lang="en-US" dirty="0"/>
              <a:t>), %</a:t>
            </a:r>
            <a:r>
              <a:rPr lang="en-US" dirty="0" err="1"/>
              <a:t>rcx</a:t>
            </a:r>
            <a:endParaRPr lang="en-US" dirty="0"/>
          </a:p>
          <a:p>
            <a:r>
              <a:rPr lang="en-US" dirty="0"/>
              <a:t>        </a:t>
            </a:r>
            <a:r>
              <a:rPr lang="en-US" b="1" dirty="0" err="1"/>
              <a:t>callq</a:t>
            </a:r>
            <a:r>
              <a:rPr lang="en-US" b="1" dirty="0"/>
              <a:t>   __ZN8unstable4lang17fail_bounds_check19h71a9f10808351b86aB4v0.9E</a:t>
            </a:r>
          </a:p>
          <a:p>
            <a:r>
              <a:rPr lang="en-US" dirty="0"/>
              <a:t>        .</a:t>
            </a:r>
            <a:r>
              <a:rPr lang="en-US" dirty="0" err="1"/>
              <a:t>cfi_endproc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984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2028188"/>
              </p:ext>
            </p:extLst>
          </p:nvPr>
        </p:nvGraphicFramePr>
        <p:xfrm>
          <a:off x="968756" y="205978"/>
          <a:ext cx="7922289" cy="4835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750563" y="1925298"/>
            <a:ext cx="3438638" cy="857250"/>
          </a:xfrm>
        </p:spPr>
        <p:txBody>
          <a:bodyPr/>
          <a:lstStyle/>
          <a:p>
            <a:r>
              <a:rPr lang="en-US" dirty="0" smtClean="0"/>
              <a:t>Exam 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9942" y="3877918"/>
            <a:ext cx="3514273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Exam 2 will be out March 25</a:t>
            </a:r>
          </a:p>
          <a:p>
            <a:r>
              <a:rPr lang="en-US" sz="2000" dirty="0" smtClean="0"/>
              <a:t>and due March 27 </a:t>
            </a:r>
            <a:r>
              <a:rPr lang="en-US" sz="2000" dirty="0" smtClean="0">
                <a:solidFill>
                  <a:srgbClr val="FF0000"/>
                </a:solidFill>
              </a:rPr>
              <a:t>(12:25</a:t>
            </a:r>
            <a:r>
              <a:rPr lang="en-US" sz="2000" b="1" dirty="0" smtClean="0">
                <a:solidFill>
                  <a:srgbClr val="FF0000"/>
                </a:solidFill>
              </a:rPr>
              <a:t>pm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47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2967" y="445911"/>
            <a:ext cx="4572000" cy="2862323"/>
          </a:xfrm>
          <a:prstGeom prst="rect">
            <a:avLst/>
          </a:prstGeom>
          <a:solidFill>
            <a:srgbClr val="F2DCDB"/>
          </a:solidFill>
        </p:spPr>
        <p:txBody>
          <a:bodyPr>
            <a:spAutoFit/>
          </a:bodyPr>
          <a:lstStyle/>
          <a:p>
            <a:r>
              <a:rPr lang="en-US" dirty="0"/>
              <a:t>#[</a:t>
            </a:r>
            <a:r>
              <a:rPr lang="en-US" dirty="0" err="1"/>
              <a:t>no_std</a:t>
            </a:r>
            <a:r>
              <a:rPr lang="en-US" dirty="0"/>
              <a:t>];</a:t>
            </a:r>
          </a:p>
          <a:p>
            <a:endParaRPr lang="en-US" dirty="0"/>
          </a:p>
          <a:p>
            <a:r>
              <a:rPr lang="en-US" dirty="0"/>
              <a:t>#[start]</a:t>
            </a:r>
          </a:p>
          <a:p>
            <a:r>
              <a:rPr lang="is-IS" dirty="0"/>
              <a:t>fn main(_: int, _: **u8) -&gt; int {</a:t>
            </a:r>
          </a:p>
          <a:p>
            <a:r>
              <a:rPr lang="cs-CZ" dirty="0"/>
              <a:t>    let </a:t>
            </a:r>
            <a:r>
              <a:rPr lang="cs-CZ" dirty="0" err="1"/>
              <a:t>mut</a:t>
            </a:r>
            <a:r>
              <a:rPr lang="cs-CZ" dirty="0"/>
              <a:t> a = [0, 1, 2, 3];</a:t>
            </a:r>
          </a:p>
          <a:p>
            <a:r>
              <a:rPr lang="da-DK" dirty="0"/>
              <a:t>    let i = 6;</a:t>
            </a:r>
          </a:p>
          <a:p>
            <a:endParaRPr lang="da-DK" dirty="0"/>
          </a:p>
          <a:p>
            <a:r>
              <a:rPr lang="da-DK" dirty="0"/>
              <a:t>    a[i] = 7;</a:t>
            </a:r>
          </a:p>
          <a:p>
            <a:r>
              <a:rPr lang="is-IS" dirty="0"/>
              <a:t>    return 0;</a:t>
            </a:r>
          </a:p>
          <a:p>
            <a:r>
              <a:rPr lang="is-IS" dirty="0" smtClean="0"/>
              <a:t>}</a:t>
            </a:r>
            <a:endParaRPr lang="is-IS" dirty="0"/>
          </a:p>
        </p:txBody>
      </p:sp>
      <p:sp>
        <p:nvSpPr>
          <p:cNvPr id="4" name="Rectangle 3"/>
          <p:cNvSpPr/>
          <p:nvPr/>
        </p:nvSpPr>
        <p:spPr>
          <a:xfrm>
            <a:off x="1613034" y="3167916"/>
            <a:ext cx="6879090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bash-3.2$ </a:t>
            </a:r>
            <a:r>
              <a:rPr lang="en-US" b="1" dirty="0" err="1">
                <a:solidFill>
                  <a:srgbClr val="FFFF00"/>
                </a:solidFill>
              </a:rPr>
              <a:t>rustc</a:t>
            </a:r>
            <a:r>
              <a:rPr lang="en-US" b="1" dirty="0">
                <a:solidFill>
                  <a:srgbClr val="FFFF00"/>
                </a:solidFill>
              </a:rPr>
              <a:t> oob3.rs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oob3.rs:8:5: 8:8 error:  requires `</a:t>
            </a:r>
            <a:r>
              <a:rPr lang="en-US" dirty="0" err="1">
                <a:solidFill>
                  <a:srgbClr val="FFFF00"/>
                </a:solidFill>
              </a:rPr>
              <a:t>fail_bounds_check</a:t>
            </a:r>
            <a:r>
              <a:rPr lang="en-US" dirty="0">
                <a:solidFill>
                  <a:srgbClr val="FFFF00"/>
                </a:solidFill>
              </a:rPr>
              <a:t>` </a:t>
            </a:r>
            <a:r>
              <a:rPr lang="en-US" dirty="0" err="1">
                <a:solidFill>
                  <a:srgbClr val="FFFF00"/>
                </a:solidFill>
              </a:rPr>
              <a:t>lang_item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nl-NL" dirty="0">
                <a:solidFill>
                  <a:srgbClr val="FFFF00"/>
                </a:solidFill>
              </a:rPr>
              <a:t>oob3.rs:8     a[i] = 7;</a:t>
            </a:r>
          </a:p>
          <a:p>
            <a:r>
              <a:rPr lang="nl-NL" dirty="0">
                <a:solidFill>
                  <a:srgbClr val="FFFF00"/>
                </a:solidFill>
              </a:rPr>
              <a:t>              ^~~</a:t>
            </a:r>
          </a:p>
        </p:txBody>
      </p:sp>
    </p:spTree>
    <p:extLst>
      <p:ext uri="{BB962C8B-B14F-4D97-AF65-F5344CB8AC3E}">
        <p14:creationId xmlns:p14="http://schemas.microsoft.com/office/powerpoint/2010/main" val="2253737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6434" y="36411"/>
            <a:ext cx="6248188" cy="5170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#[</a:t>
            </a:r>
            <a:r>
              <a:rPr lang="en-US" sz="1600" dirty="0" err="1"/>
              <a:t>no_std</a:t>
            </a:r>
            <a:r>
              <a:rPr lang="en-US" sz="1600" dirty="0"/>
              <a:t>];</a:t>
            </a:r>
          </a:p>
          <a:p>
            <a:endParaRPr lang="en-US" sz="1600" dirty="0"/>
          </a:p>
          <a:p>
            <a:r>
              <a:rPr lang="en-US" sz="1600" dirty="0"/>
              <a:t>extern "rust-intrinsic" { </a:t>
            </a:r>
            <a:r>
              <a:rPr lang="en-US" sz="1600" dirty="0" err="1"/>
              <a:t>fn</a:t>
            </a:r>
            <a:r>
              <a:rPr lang="en-US" sz="1600" dirty="0"/>
              <a:t> abort() -&gt; !; }</a:t>
            </a:r>
          </a:p>
          <a:p>
            <a:r>
              <a:rPr lang="en-US" sz="1600" dirty="0"/>
              <a:t>#[</a:t>
            </a:r>
            <a:r>
              <a:rPr lang="en-US" sz="1600" dirty="0" err="1"/>
              <a:t>no_mangle</a:t>
            </a:r>
            <a:r>
              <a:rPr lang="en-US" sz="1600" dirty="0"/>
              <a:t>] pub extern </a:t>
            </a:r>
            <a:r>
              <a:rPr lang="en-US" sz="1600" dirty="0" err="1"/>
              <a:t>fn</a:t>
            </a:r>
            <a:r>
              <a:rPr lang="en-US" sz="1600" dirty="0"/>
              <a:t> </a:t>
            </a:r>
            <a:r>
              <a:rPr lang="en-US" sz="1600" b="1" dirty="0" err="1"/>
              <a:t>rust_stack_exhausted</a:t>
            </a:r>
            <a:r>
              <a:rPr lang="en-US" sz="1600" dirty="0"/>
              <a:t>() {</a:t>
            </a:r>
          </a:p>
          <a:p>
            <a:r>
              <a:rPr lang="fi-FI" sz="1600" dirty="0"/>
              <a:t>    </a:t>
            </a:r>
            <a:r>
              <a:rPr lang="fi-FI" sz="1600" dirty="0" err="1"/>
              <a:t>unsafe</a:t>
            </a:r>
            <a:r>
              <a:rPr lang="fi-FI" sz="1600" dirty="0"/>
              <a:t> { </a:t>
            </a:r>
            <a:r>
              <a:rPr lang="fi-FI" sz="1600" dirty="0" err="1"/>
              <a:t>abort</a:t>
            </a:r>
            <a:r>
              <a:rPr lang="fi-FI" sz="1600" dirty="0"/>
              <a:t>() }</a:t>
            </a:r>
          </a:p>
          <a:p>
            <a:r>
              <a:rPr lang="fi-FI" sz="1600" dirty="0"/>
              <a:t>}</a:t>
            </a:r>
          </a:p>
          <a:p>
            <a:endParaRPr lang="fi-FI" sz="1600" dirty="0"/>
          </a:p>
          <a:p>
            <a:r>
              <a:rPr lang="fi-FI" sz="1600" dirty="0"/>
              <a:t>#[</a:t>
            </a:r>
            <a:r>
              <a:rPr lang="fi-FI" sz="1600" dirty="0" err="1"/>
              <a:t>lang="fail_bounds_check</a:t>
            </a:r>
            <a:r>
              <a:rPr lang="fi-FI" sz="1600" dirty="0"/>
              <a:t>"]</a:t>
            </a:r>
          </a:p>
          <a:p>
            <a:r>
              <a:rPr lang="fi-FI" sz="1600" dirty="0"/>
              <a:t>pub </a:t>
            </a:r>
            <a:r>
              <a:rPr lang="fi-FI" sz="1600" dirty="0" err="1"/>
              <a:t>fn</a:t>
            </a:r>
            <a:r>
              <a:rPr lang="fi-FI" sz="1600" dirty="0"/>
              <a:t> </a:t>
            </a:r>
            <a:r>
              <a:rPr lang="fi-FI" sz="1600" b="1" dirty="0" err="1"/>
              <a:t>fail_bounds_check</a:t>
            </a:r>
            <a:r>
              <a:rPr lang="fi-FI" sz="1600" dirty="0"/>
              <a:t>(_: *i8, _: </a:t>
            </a:r>
            <a:r>
              <a:rPr lang="fi-FI" sz="1600" dirty="0" err="1"/>
              <a:t>uint</a:t>
            </a:r>
            <a:r>
              <a:rPr lang="fi-FI" sz="1600" dirty="0"/>
              <a:t>, _: </a:t>
            </a:r>
            <a:r>
              <a:rPr lang="fi-FI" sz="1600" dirty="0" err="1"/>
              <a:t>uint</a:t>
            </a:r>
            <a:r>
              <a:rPr lang="fi-FI" sz="1600" dirty="0"/>
              <a:t>, _: </a:t>
            </a:r>
            <a:r>
              <a:rPr lang="fi-FI" sz="1600" dirty="0" err="1"/>
              <a:t>uint</a:t>
            </a:r>
            <a:r>
              <a:rPr lang="fi-FI" sz="1600" dirty="0"/>
              <a:t>) {</a:t>
            </a:r>
          </a:p>
          <a:p>
            <a:r>
              <a:rPr lang="fi-FI" sz="1600" dirty="0"/>
              <a:t>    </a:t>
            </a:r>
            <a:r>
              <a:rPr lang="fi-FI" sz="1600" dirty="0" err="1"/>
              <a:t>unsafe</a:t>
            </a:r>
            <a:r>
              <a:rPr lang="fi-FI" sz="1600" dirty="0"/>
              <a:t> </a:t>
            </a:r>
            <a:r>
              <a:rPr lang="fi-FI" sz="1600" dirty="0"/>
              <a:t>{</a:t>
            </a:r>
            <a:r>
              <a:rPr lang="en-US" sz="1600" dirty="0" smtClean="0"/>
              <a:t> </a:t>
            </a:r>
            <a:r>
              <a:rPr lang="en-US" sz="1600" dirty="0"/>
              <a:t>abort(</a:t>
            </a:r>
            <a:r>
              <a:rPr lang="en-US" sz="1600" dirty="0" smtClean="0"/>
              <a:t>) }</a:t>
            </a:r>
            <a:endParaRPr lang="en-US" sz="1600" dirty="0"/>
          </a:p>
          <a:p>
            <a:r>
              <a:rPr lang="en-US" sz="1600" dirty="0"/>
              <a:t>}</a:t>
            </a:r>
          </a:p>
          <a:p>
            <a:endParaRPr lang="en-US" sz="1600" dirty="0"/>
          </a:p>
          <a:p>
            <a:r>
              <a:rPr lang="en-US" sz="1600" dirty="0"/>
              <a:t>#[start]</a:t>
            </a:r>
          </a:p>
          <a:p>
            <a:r>
              <a:rPr lang="is-IS" sz="1600" dirty="0"/>
              <a:t>fn main(_: int, _: **u8) -&gt; int {</a:t>
            </a:r>
          </a:p>
          <a:p>
            <a:r>
              <a:rPr lang="cs-CZ" sz="1600" dirty="0"/>
              <a:t>    let </a:t>
            </a:r>
            <a:r>
              <a:rPr lang="cs-CZ" sz="1600" dirty="0" err="1"/>
              <a:t>mut</a:t>
            </a:r>
            <a:r>
              <a:rPr lang="cs-CZ" sz="1600" dirty="0"/>
              <a:t> a = [0, 1, 2, 3];</a:t>
            </a:r>
          </a:p>
          <a:p>
            <a:r>
              <a:rPr lang="da-DK" sz="1600" dirty="0"/>
              <a:t>    let i = 6;</a:t>
            </a:r>
          </a:p>
          <a:p>
            <a:endParaRPr lang="da-DK" sz="1600" dirty="0"/>
          </a:p>
          <a:p>
            <a:r>
              <a:rPr lang="da-DK" sz="1600" dirty="0"/>
              <a:t>    a[i] = 7;</a:t>
            </a:r>
          </a:p>
          <a:p>
            <a:r>
              <a:rPr lang="is-IS" sz="1600" dirty="0"/>
              <a:t>    return 0;</a:t>
            </a:r>
          </a:p>
          <a:p>
            <a:r>
              <a:rPr lang="is-IS" sz="1600" dirty="0" smtClean="0"/>
              <a:t>}</a:t>
            </a:r>
            <a:endParaRPr lang="is-IS" sz="1600" dirty="0"/>
          </a:p>
        </p:txBody>
      </p:sp>
    </p:spTree>
    <p:extLst>
      <p:ext uri="{BB962C8B-B14F-4D97-AF65-F5344CB8AC3E}">
        <p14:creationId xmlns:p14="http://schemas.microsoft.com/office/powerpoint/2010/main" val="37528131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6434" y="36411"/>
            <a:ext cx="6248188" cy="5170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#[</a:t>
            </a:r>
            <a:r>
              <a:rPr lang="en-US" sz="1600" dirty="0" err="1"/>
              <a:t>no_std</a:t>
            </a:r>
            <a:r>
              <a:rPr lang="en-US" sz="1600" dirty="0"/>
              <a:t>];</a:t>
            </a:r>
          </a:p>
          <a:p>
            <a:endParaRPr lang="en-US" sz="1600" dirty="0"/>
          </a:p>
          <a:p>
            <a:r>
              <a:rPr lang="en-US" sz="1600" dirty="0"/>
              <a:t>extern "rust-intrinsic" { </a:t>
            </a:r>
            <a:r>
              <a:rPr lang="en-US" sz="1600" dirty="0" err="1"/>
              <a:t>fn</a:t>
            </a:r>
            <a:r>
              <a:rPr lang="en-US" sz="1600" dirty="0"/>
              <a:t> abort() -&gt; !; }</a:t>
            </a:r>
          </a:p>
          <a:p>
            <a:r>
              <a:rPr lang="en-US" sz="1600" dirty="0"/>
              <a:t>#[</a:t>
            </a:r>
            <a:r>
              <a:rPr lang="en-US" sz="1600" dirty="0" err="1"/>
              <a:t>no_mangle</a:t>
            </a:r>
            <a:r>
              <a:rPr lang="en-US" sz="1600" dirty="0"/>
              <a:t>] pub extern </a:t>
            </a:r>
            <a:r>
              <a:rPr lang="en-US" sz="1600" dirty="0" err="1"/>
              <a:t>fn</a:t>
            </a:r>
            <a:r>
              <a:rPr lang="en-US" sz="1600" dirty="0"/>
              <a:t> </a:t>
            </a:r>
            <a:r>
              <a:rPr lang="en-US" sz="1600" b="1" dirty="0" err="1"/>
              <a:t>rust_stack_exhausted</a:t>
            </a:r>
            <a:r>
              <a:rPr lang="en-US" sz="1600" dirty="0"/>
              <a:t>() {</a:t>
            </a:r>
          </a:p>
          <a:p>
            <a:r>
              <a:rPr lang="fi-FI" sz="1600" dirty="0"/>
              <a:t>    </a:t>
            </a:r>
            <a:r>
              <a:rPr lang="fi-FI" sz="1600" dirty="0" err="1"/>
              <a:t>unsafe</a:t>
            </a:r>
            <a:r>
              <a:rPr lang="fi-FI" sz="1600" dirty="0"/>
              <a:t> { </a:t>
            </a:r>
            <a:r>
              <a:rPr lang="fi-FI" sz="1600" dirty="0" err="1"/>
              <a:t>abort</a:t>
            </a:r>
            <a:r>
              <a:rPr lang="fi-FI" sz="1600" dirty="0"/>
              <a:t>() }</a:t>
            </a:r>
          </a:p>
          <a:p>
            <a:r>
              <a:rPr lang="fi-FI" sz="1600" dirty="0"/>
              <a:t>}</a:t>
            </a:r>
          </a:p>
          <a:p>
            <a:endParaRPr lang="fi-FI" sz="1600" dirty="0"/>
          </a:p>
          <a:p>
            <a:r>
              <a:rPr lang="fi-FI" sz="1600" dirty="0"/>
              <a:t>#[</a:t>
            </a:r>
            <a:r>
              <a:rPr lang="fi-FI" sz="1600" dirty="0" err="1"/>
              <a:t>lang="fail_bounds_check</a:t>
            </a:r>
            <a:r>
              <a:rPr lang="fi-FI" sz="1600" dirty="0"/>
              <a:t>"]</a:t>
            </a:r>
          </a:p>
          <a:p>
            <a:r>
              <a:rPr lang="fi-FI" sz="1600" dirty="0"/>
              <a:t>pub </a:t>
            </a:r>
            <a:r>
              <a:rPr lang="fi-FI" sz="1600" dirty="0" err="1"/>
              <a:t>fn</a:t>
            </a:r>
            <a:r>
              <a:rPr lang="fi-FI" sz="1600" dirty="0"/>
              <a:t> </a:t>
            </a:r>
            <a:r>
              <a:rPr lang="fi-FI" sz="1600" b="1" dirty="0" err="1"/>
              <a:t>fail_bounds_check</a:t>
            </a:r>
            <a:r>
              <a:rPr lang="fi-FI" sz="1600" dirty="0"/>
              <a:t>(_: *i8, _: </a:t>
            </a:r>
            <a:r>
              <a:rPr lang="fi-FI" sz="1600" dirty="0" err="1"/>
              <a:t>uint</a:t>
            </a:r>
            <a:r>
              <a:rPr lang="fi-FI" sz="1600" dirty="0"/>
              <a:t>, _: </a:t>
            </a:r>
            <a:r>
              <a:rPr lang="fi-FI" sz="1600" dirty="0" err="1"/>
              <a:t>uint</a:t>
            </a:r>
            <a:r>
              <a:rPr lang="fi-FI" sz="1600" dirty="0"/>
              <a:t>, _: </a:t>
            </a:r>
            <a:r>
              <a:rPr lang="fi-FI" sz="1600" dirty="0" err="1"/>
              <a:t>uint</a:t>
            </a:r>
            <a:r>
              <a:rPr lang="fi-FI" sz="1600" dirty="0"/>
              <a:t>) {</a:t>
            </a:r>
          </a:p>
          <a:p>
            <a:r>
              <a:rPr lang="fi-FI" sz="1600" dirty="0"/>
              <a:t>    </a:t>
            </a:r>
            <a:r>
              <a:rPr lang="fi-FI" sz="1600" dirty="0" err="1"/>
              <a:t>unsafe</a:t>
            </a:r>
            <a:r>
              <a:rPr lang="fi-FI" sz="1600" dirty="0"/>
              <a:t> </a:t>
            </a:r>
            <a:r>
              <a:rPr lang="fi-FI" sz="1600" dirty="0"/>
              <a:t>{</a:t>
            </a:r>
            <a:r>
              <a:rPr lang="en-US" sz="1600" dirty="0" smtClean="0"/>
              <a:t> </a:t>
            </a:r>
            <a:r>
              <a:rPr lang="en-US" sz="1600" dirty="0"/>
              <a:t>abort(</a:t>
            </a:r>
            <a:r>
              <a:rPr lang="en-US" sz="1600" dirty="0" smtClean="0"/>
              <a:t>) }</a:t>
            </a:r>
            <a:endParaRPr lang="en-US" sz="1600" dirty="0"/>
          </a:p>
          <a:p>
            <a:r>
              <a:rPr lang="en-US" sz="1600" dirty="0"/>
              <a:t>}</a:t>
            </a:r>
          </a:p>
          <a:p>
            <a:endParaRPr lang="en-US" sz="1600" dirty="0"/>
          </a:p>
          <a:p>
            <a:r>
              <a:rPr lang="en-US" sz="1600" dirty="0"/>
              <a:t>#[start]</a:t>
            </a:r>
          </a:p>
          <a:p>
            <a:r>
              <a:rPr lang="is-IS" sz="1600" dirty="0"/>
              <a:t>fn main(_: int, _: **u8) -&gt; int {</a:t>
            </a:r>
          </a:p>
          <a:p>
            <a:r>
              <a:rPr lang="cs-CZ" sz="1600" dirty="0"/>
              <a:t>    let </a:t>
            </a:r>
            <a:r>
              <a:rPr lang="cs-CZ" sz="1600" dirty="0" err="1"/>
              <a:t>mut</a:t>
            </a:r>
            <a:r>
              <a:rPr lang="cs-CZ" sz="1600" dirty="0"/>
              <a:t> a = [0, 1, 2, 3];</a:t>
            </a:r>
          </a:p>
          <a:p>
            <a:r>
              <a:rPr lang="da-DK" sz="1600" dirty="0"/>
              <a:t>    let i = 6;</a:t>
            </a:r>
          </a:p>
          <a:p>
            <a:endParaRPr lang="da-DK" sz="1600" dirty="0"/>
          </a:p>
          <a:p>
            <a:r>
              <a:rPr lang="da-DK" sz="1600" dirty="0"/>
              <a:t>    a[i] = 7;</a:t>
            </a:r>
          </a:p>
          <a:p>
            <a:r>
              <a:rPr lang="is-IS" sz="1600" dirty="0"/>
              <a:t>    return 0;</a:t>
            </a:r>
          </a:p>
          <a:p>
            <a:r>
              <a:rPr lang="is-IS" sz="1600" dirty="0" smtClean="0"/>
              <a:t>}</a:t>
            </a:r>
            <a:endParaRPr lang="is-IS" sz="1600" dirty="0"/>
          </a:p>
        </p:txBody>
      </p:sp>
      <p:sp>
        <p:nvSpPr>
          <p:cNvPr id="4" name="Rectangle 3"/>
          <p:cNvSpPr/>
          <p:nvPr/>
        </p:nvSpPr>
        <p:spPr>
          <a:xfrm>
            <a:off x="3834141" y="3335917"/>
            <a:ext cx="4572000" cy="12003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gash&gt; </a:t>
            </a:r>
            <a:r>
              <a:rPr lang="en-US" sz="2400" dirty="0" err="1" smtClean="0">
                <a:solidFill>
                  <a:srgbClr val="FFFF00"/>
                </a:solidFill>
              </a:rPr>
              <a:t>rustc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oob4.rs</a:t>
            </a:r>
          </a:p>
          <a:p>
            <a:r>
              <a:rPr lang="nl-NL" sz="2400" dirty="0" err="1" smtClean="0">
                <a:solidFill>
                  <a:srgbClr val="FFFF00"/>
                </a:solidFill>
              </a:rPr>
              <a:t>gash</a:t>
            </a:r>
            <a:r>
              <a:rPr lang="nl-NL" sz="2400" dirty="0" smtClean="0">
                <a:solidFill>
                  <a:srgbClr val="FFFF00"/>
                </a:solidFill>
              </a:rPr>
              <a:t>&gt; </a:t>
            </a:r>
            <a:r>
              <a:rPr lang="nl-NL" sz="2400" dirty="0">
                <a:solidFill>
                  <a:srgbClr val="FFFF00"/>
                </a:solidFill>
              </a:rPr>
              <a:t>./oob4</a:t>
            </a:r>
          </a:p>
          <a:p>
            <a:r>
              <a:rPr lang="nl-NL" sz="2400" dirty="0" err="1">
                <a:solidFill>
                  <a:srgbClr val="FFFF00"/>
                </a:solidFill>
              </a:rPr>
              <a:t>Illegal</a:t>
            </a:r>
            <a:r>
              <a:rPr lang="nl-NL" sz="2400" dirty="0">
                <a:solidFill>
                  <a:srgbClr val="FFFF00"/>
                </a:solidFill>
              </a:rPr>
              <a:t> </a:t>
            </a:r>
            <a:r>
              <a:rPr lang="nl-NL" sz="2400" dirty="0" err="1">
                <a:solidFill>
                  <a:srgbClr val="FFFF00"/>
                </a:solidFill>
              </a:rPr>
              <a:t>instruction</a:t>
            </a:r>
            <a:r>
              <a:rPr lang="nl-NL" sz="2400" dirty="0">
                <a:solidFill>
                  <a:srgbClr val="FFFF00"/>
                </a:solidFill>
              </a:rPr>
              <a:t>: 4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1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6434" y="36411"/>
            <a:ext cx="6248188" cy="5170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#[</a:t>
            </a:r>
            <a:r>
              <a:rPr lang="en-US" sz="1600" dirty="0" err="1"/>
              <a:t>no_std</a:t>
            </a:r>
            <a:r>
              <a:rPr lang="en-US" sz="1600" dirty="0"/>
              <a:t>];</a:t>
            </a:r>
          </a:p>
          <a:p>
            <a:endParaRPr lang="en-US" sz="1600" dirty="0"/>
          </a:p>
          <a:p>
            <a:r>
              <a:rPr lang="en-US" sz="1600" dirty="0"/>
              <a:t>extern "rust-intrinsic" { </a:t>
            </a:r>
            <a:r>
              <a:rPr lang="en-US" sz="1600" dirty="0" err="1"/>
              <a:t>fn</a:t>
            </a:r>
            <a:r>
              <a:rPr lang="en-US" sz="1600" dirty="0"/>
              <a:t> abort() -&gt; !; }</a:t>
            </a:r>
          </a:p>
          <a:p>
            <a:r>
              <a:rPr lang="en-US" sz="1600" dirty="0"/>
              <a:t>#[</a:t>
            </a:r>
            <a:r>
              <a:rPr lang="en-US" sz="1600" dirty="0" err="1"/>
              <a:t>no_mangle</a:t>
            </a:r>
            <a:r>
              <a:rPr lang="en-US" sz="1600" dirty="0"/>
              <a:t>] pub extern </a:t>
            </a:r>
            <a:r>
              <a:rPr lang="en-US" sz="1600" dirty="0" err="1"/>
              <a:t>fn</a:t>
            </a:r>
            <a:r>
              <a:rPr lang="en-US" sz="1600" dirty="0"/>
              <a:t> </a:t>
            </a:r>
            <a:r>
              <a:rPr lang="en-US" sz="1600" b="1" dirty="0" err="1"/>
              <a:t>rust_stack_exhausted</a:t>
            </a:r>
            <a:r>
              <a:rPr lang="en-US" sz="1600" dirty="0"/>
              <a:t>() {</a:t>
            </a:r>
          </a:p>
          <a:p>
            <a:r>
              <a:rPr lang="fi-FI" sz="1600" dirty="0"/>
              <a:t>    </a:t>
            </a:r>
            <a:r>
              <a:rPr lang="fi-FI" sz="1600" dirty="0" err="1"/>
              <a:t>unsafe</a:t>
            </a:r>
            <a:r>
              <a:rPr lang="fi-FI" sz="1600" dirty="0"/>
              <a:t> { </a:t>
            </a:r>
            <a:r>
              <a:rPr lang="fi-FI" sz="1600" dirty="0" err="1"/>
              <a:t>abort</a:t>
            </a:r>
            <a:r>
              <a:rPr lang="fi-FI" sz="1600" dirty="0"/>
              <a:t>() }</a:t>
            </a:r>
          </a:p>
          <a:p>
            <a:r>
              <a:rPr lang="fi-FI" sz="1600" dirty="0"/>
              <a:t>}</a:t>
            </a:r>
          </a:p>
          <a:p>
            <a:endParaRPr lang="fi-FI" sz="1600" dirty="0"/>
          </a:p>
          <a:p>
            <a:r>
              <a:rPr lang="fi-FI" sz="1600" dirty="0"/>
              <a:t>#[</a:t>
            </a:r>
            <a:r>
              <a:rPr lang="fi-FI" sz="1600" dirty="0" err="1"/>
              <a:t>lang="fail_bounds_check</a:t>
            </a:r>
            <a:r>
              <a:rPr lang="fi-FI" sz="1600" dirty="0"/>
              <a:t>"]</a:t>
            </a:r>
          </a:p>
          <a:p>
            <a:r>
              <a:rPr lang="fi-FI" sz="1600" dirty="0"/>
              <a:t>pub </a:t>
            </a:r>
            <a:r>
              <a:rPr lang="fi-FI" sz="1600" dirty="0" err="1"/>
              <a:t>fn</a:t>
            </a:r>
            <a:r>
              <a:rPr lang="fi-FI" sz="1600" dirty="0"/>
              <a:t> </a:t>
            </a:r>
            <a:r>
              <a:rPr lang="fi-FI" sz="1600" b="1" dirty="0" err="1"/>
              <a:t>fail_bounds_check</a:t>
            </a:r>
            <a:r>
              <a:rPr lang="fi-FI" sz="1600" dirty="0"/>
              <a:t>(_: *i8, _: </a:t>
            </a:r>
            <a:r>
              <a:rPr lang="fi-FI" sz="1600" dirty="0" err="1"/>
              <a:t>uint</a:t>
            </a:r>
            <a:r>
              <a:rPr lang="fi-FI" sz="1600" dirty="0"/>
              <a:t>, _: </a:t>
            </a:r>
            <a:r>
              <a:rPr lang="fi-FI" sz="1600" dirty="0" err="1"/>
              <a:t>uint</a:t>
            </a:r>
            <a:r>
              <a:rPr lang="fi-FI" sz="1600" dirty="0"/>
              <a:t>, _: </a:t>
            </a:r>
            <a:r>
              <a:rPr lang="fi-FI" sz="1600" dirty="0" err="1"/>
              <a:t>uint</a:t>
            </a:r>
            <a:r>
              <a:rPr lang="fi-FI" sz="1600" dirty="0"/>
              <a:t>) {</a:t>
            </a:r>
          </a:p>
          <a:p>
            <a:r>
              <a:rPr lang="fi-FI" sz="1600" dirty="0"/>
              <a:t>    </a:t>
            </a:r>
            <a:r>
              <a:rPr lang="fi-FI" sz="1600" dirty="0" err="1"/>
              <a:t>unsafe</a:t>
            </a:r>
            <a:r>
              <a:rPr lang="fi-FI" sz="1600" dirty="0"/>
              <a:t> </a:t>
            </a:r>
            <a:r>
              <a:rPr lang="fi-FI" sz="1600" dirty="0"/>
              <a:t>{</a:t>
            </a:r>
            <a:r>
              <a:rPr lang="en-US" sz="1600" dirty="0" smtClean="0"/>
              <a:t> </a:t>
            </a:r>
            <a:r>
              <a:rPr lang="en-US" sz="1600" dirty="0"/>
              <a:t>abort(</a:t>
            </a:r>
            <a:r>
              <a:rPr lang="en-US" sz="1600" dirty="0" smtClean="0"/>
              <a:t>) }</a:t>
            </a:r>
            <a:endParaRPr lang="en-US" sz="1600" dirty="0"/>
          </a:p>
          <a:p>
            <a:r>
              <a:rPr lang="en-US" sz="1600" dirty="0"/>
              <a:t>}</a:t>
            </a:r>
          </a:p>
          <a:p>
            <a:endParaRPr lang="en-US" sz="1600" dirty="0"/>
          </a:p>
          <a:p>
            <a:r>
              <a:rPr lang="en-US" sz="1600" dirty="0"/>
              <a:t>#[start]</a:t>
            </a:r>
          </a:p>
          <a:p>
            <a:r>
              <a:rPr lang="is-IS" sz="1600" dirty="0"/>
              <a:t>fn main(_: int, _: **u8) -&gt; int {</a:t>
            </a:r>
          </a:p>
          <a:p>
            <a:r>
              <a:rPr lang="cs-CZ" sz="1600" dirty="0"/>
              <a:t>    let </a:t>
            </a:r>
            <a:r>
              <a:rPr lang="cs-CZ" sz="1600" dirty="0" err="1"/>
              <a:t>mut</a:t>
            </a:r>
            <a:r>
              <a:rPr lang="cs-CZ" sz="1600" dirty="0"/>
              <a:t> a = [0, 1, 2, 3];</a:t>
            </a:r>
          </a:p>
          <a:p>
            <a:r>
              <a:rPr lang="da-DK" sz="1600" dirty="0"/>
              <a:t>    let i = </a:t>
            </a:r>
            <a:r>
              <a:rPr lang="da-DK" sz="1600" dirty="0" smtClean="0"/>
              <a:t>2;</a:t>
            </a:r>
            <a:endParaRPr lang="da-DK" sz="1600" dirty="0"/>
          </a:p>
          <a:p>
            <a:endParaRPr lang="da-DK" sz="1600" dirty="0"/>
          </a:p>
          <a:p>
            <a:r>
              <a:rPr lang="da-DK" sz="1600" dirty="0"/>
              <a:t>    a[i] = 7;</a:t>
            </a:r>
          </a:p>
          <a:p>
            <a:r>
              <a:rPr lang="is-IS" sz="1600" dirty="0"/>
              <a:t>    return 0;</a:t>
            </a:r>
          </a:p>
          <a:p>
            <a:r>
              <a:rPr lang="is-IS" sz="1600" dirty="0" smtClean="0"/>
              <a:t>}</a:t>
            </a:r>
            <a:endParaRPr lang="is-IS" sz="1600" dirty="0"/>
          </a:p>
        </p:txBody>
      </p:sp>
      <p:sp>
        <p:nvSpPr>
          <p:cNvPr id="4" name="Rectangle 3"/>
          <p:cNvSpPr/>
          <p:nvPr/>
        </p:nvSpPr>
        <p:spPr>
          <a:xfrm>
            <a:off x="3834141" y="3335917"/>
            <a:ext cx="4572000" cy="12003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gash&gt; </a:t>
            </a:r>
            <a:r>
              <a:rPr lang="en-US" sz="2400" dirty="0" err="1" smtClean="0">
                <a:solidFill>
                  <a:srgbClr val="FFFF00"/>
                </a:solidFill>
              </a:rPr>
              <a:t>rustc</a:t>
            </a:r>
            <a:r>
              <a:rPr lang="en-US" sz="2400" dirty="0" smtClean="0">
                <a:solidFill>
                  <a:srgbClr val="FFFF00"/>
                </a:solidFill>
              </a:rPr>
              <a:t> oob5.rs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nl-NL" sz="2400" dirty="0" err="1" smtClean="0">
                <a:solidFill>
                  <a:srgbClr val="FFFF00"/>
                </a:solidFill>
              </a:rPr>
              <a:t>gash</a:t>
            </a:r>
            <a:r>
              <a:rPr lang="nl-NL" sz="2400" dirty="0" smtClean="0">
                <a:solidFill>
                  <a:srgbClr val="FFFF00"/>
                </a:solidFill>
              </a:rPr>
              <a:t>&gt; </a:t>
            </a:r>
            <a:r>
              <a:rPr lang="nl-NL" sz="2400" dirty="0">
                <a:solidFill>
                  <a:srgbClr val="FFFF00"/>
                </a:solidFill>
              </a:rPr>
              <a:t>./</a:t>
            </a:r>
            <a:r>
              <a:rPr lang="nl-NL" sz="2400" dirty="0" smtClean="0">
                <a:solidFill>
                  <a:srgbClr val="FFFF00"/>
                </a:solidFill>
              </a:rPr>
              <a:t>oob5</a:t>
            </a:r>
            <a:endParaRPr lang="nl-NL" sz="2400" dirty="0">
              <a:solidFill>
                <a:srgbClr val="FFFF00"/>
              </a:solidFill>
            </a:endParaRPr>
          </a:p>
          <a:p>
            <a:r>
              <a:rPr lang="nl-NL" sz="2400" dirty="0" err="1" smtClean="0">
                <a:solidFill>
                  <a:srgbClr val="FFFF00"/>
                </a:solidFill>
              </a:rPr>
              <a:t>gash</a:t>
            </a:r>
            <a:r>
              <a:rPr lang="nl-NL" sz="2400" dirty="0" smtClean="0">
                <a:solidFill>
                  <a:srgbClr val="FFFF00"/>
                </a:solidFill>
              </a:rPr>
              <a:t>&gt;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2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106"/>
          <a:stretch/>
        </p:blipFill>
        <p:spPr>
          <a:xfrm>
            <a:off x="0" y="0"/>
            <a:ext cx="9173383" cy="5404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690" y="845783"/>
            <a:ext cx="5507109" cy="2152702"/>
          </a:xfrm>
        </p:spPr>
        <p:txBody>
          <a:bodyPr>
            <a:no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IronKernel</a:t>
            </a:r>
            <a:r>
              <a:rPr lang="en-US" sz="6000" dirty="0" smtClean="0">
                <a:solidFill>
                  <a:srgbClr val="FFFF00"/>
                </a:solidFill>
              </a:rPr>
              <a:t/>
            </a:r>
            <a:br>
              <a:rPr lang="en-US" sz="6000" dirty="0" smtClean="0">
                <a:solidFill>
                  <a:srgbClr val="FFFF00"/>
                </a:solidFill>
              </a:rPr>
            </a:b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99717" y="204804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Kevin Broderick, Alex </a:t>
            </a:r>
            <a:r>
              <a:rPr lang="en-US" sz="2000" dirty="0" err="1">
                <a:solidFill>
                  <a:srgbClr val="FFFF00"/>
                </a:solidFill>
              </a:rPr>
              <a:t>Lamana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r>
              <a:rPr lang="en-US" sz="2000" dirty="0" err="1">
                <a:solidFill>
                  <a:srgbClr val="FFFF00"/>
                </a:solidFill>
              </a:rPr>
              <a:t>Zeming</a:t>
            </a:r>
            <a:r>
              <a:rPr lang="en-US" sz="2000" dirty="0">
                <a:solidFill>
                  <a:srgbClr val="FFFF00"/>
                </a:solidFill>
              </a:rPr>
              <a:t> Lin, John </a:t>
            </a:r>
            <a:r>
              <a:rPr lang="en-US" sz="2000" dirty="0" err="1">
                <a:solidFill>
                  <a:srgbClr val="FFFF00"/>
                </a:solidFill>
              </a:rPr>
              <a:t>Stevans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r>
              <a:rPr lang="en-US" sz="2000" dirty="0" err="1">
                <a:solidFill>
                  <a:srgbClr val="FFFF00"/>
                </a:solidFill>
              </a:rPr>
              <a:t>Wil</a:t>
            </a:r>
            <a:r>
              <a:rPr lang="en-US" sz="2000" dirty="0">
                <a:solidFill>
                  <a:srgbClr val="FFFF00"/>
                </a:solidFill>
              </a:rPr>
              <a:t> Thomason</a:t>
            </a:r>
          </a:p>
        </p:txBody>
      </p:sp>
    </p:spTree>
    <p:extLst>
      <p:ext uri="{BB962C8B-B14F-4D97-AF65-F5344CB8AC3E}">
        <p14:creationId xmlns:p14="http://schemas.microsoft.com/office/powerpoint/2010/main" val="405795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Kernel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6733" y="1353370"/>
            <a:ext cx="141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#[</a:t>
            </a:r>
            <a:r>
              <a:rPr lang="en-US" sz="2400" b="1" dirty="0" err="1" smtClean="0"/>
              <a:t>no_std</a:t>
            </a:r>
            <a:r>
              <a:rPr lang="en-US" sz="2400" b="1" dirty="0" smtClean="0"/>
              <a:t>]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352550"/>
            <a:ext cx="494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Remove everything from Rust that depends on OS:</a:t>
            </a:r>
          </a:p>
          <a:p>
            <a:r>
              <a:rPr lang="en-US" b="1" dirty="0" smtClean="0"/>
              <a:t>everything that uses system calls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1573" y="2244165"/>
            <a:ext cx="134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2"/>
              </a:rPr>
              <a:t>rust-core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34741" y="2373032"/>
            <a:ext cx="3458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Library that doesn’t depend on OS.</a:t>
            </a:r>
          </a:p>
        </p:txBody>
      </p:sp>
    </p:spTree>
    <p:extLst>
      <p:ext uri="{BB962C8B-B14F-4D97-AF65-F5344CB8AC3E}">
        <p14:creationId xmlns:p14="http://schemas.microsoft.com/office/powerpoint/2010/main" val="3758603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5073" y="843237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// Copyright 2014 The Rust Project Developers. See the COPYRIGHT</a:t>
            </a:r>
          </a:p>
          <a:p>
            <a:r>
              <a:rPr lang="en-US" sz="1000" dirty="0"/>
              <a:t>// file at the top-level directory of this distribution and at</a:t>
            </a:r>
          </a:p>
          <a:p>
            <a:r>
              <a:rPr lang="en-US" sz="1000" dirty="0"/>
              <a:t>// http://rust-</a:t>
            </a:r>
            <a:r>
              <a:rPr lang="en-US" sz="1000" dirty="0" err="1"/>
              <a:t>lang.org</a:t>
            </a:r>
            <a:r>
              <a:rPr lang="en-US" sz="1000" dirty="0"/>
              <a:t>/COPYRIGHT.</a:t>
            </a:r>
          </a:p>
          <a:p>
            <a:r>
              <a:rPr lang="en-US" sz="1000" dirty="0"/>
              <a:t>//</a:t>
            </a:r>
          </a:p>
          <a:p>
            <a:r>
              <a:rPr lang="en-US" sz="1000" dirty="0"/>
              <a:t>// Licensed under the Apache License, Version 2.0 &lt;LICENSE-APACHE or</a:t>
            </a:r>
          </a:p>
          <a:p>
            <a:r>
              <a:rPr lang="en-US" sz="1000" dirty="0"/>
              <a:t>// http://</a:t>
            </a:r>
            <a:r>
              <a:rPr lang="en-US" sz="1000" dirty="0" err="1"/>
              <a:t>www.apache.org</a:t>
            </a:r>
            <a:r>
              <a:rPr lang="en-US" sz="1000" dirty="0"/>
              <a:t>/licenses/LICENSE-2.0&gt; or the MIT license</a:t>
            </a:r>
          </a:p>
          <a:p>
            <a:r>
              <a:rPr lang="en-US" sz="1000" dirty="0"/>
              <a:t>// &lt;LICENSE-MIT or http://</a:t>
            </a:r>
            <a:r>
              <a:rPr lang="en-US" sz="1000" dirty="0" err="1"/>
              <a:t>opensource.org</a:t>
            </a:r>
            <a:r>
              <a:rPr lang="en-US" sz="1000" dirty="0"/>
              <a:t>/licenses/MIT&gt;, at your</a:t>
            </a:r>
          </a:p>
          <a:p>
            <a:r>
              <a:rPr lang="en-US" sz="1000" dirty="0"/>
              <a:t>// option. This file may not be copied, modified, or distributed</a:t>
            </a:r>
          </a:p>
          <a:p>
            <a:r>
              <a:rPr lang="en-US" sz="1000" dirty="0"/>
              <a:t>// except according to those terms.</a:t>
            </a:r>
          </a:p>
          <a:p>
            <a:endParaRPr lang="en-US" sz="1000" dirty="0" smtClean="0"/>
          </a:p>
          <a:p>
            <a:r>
              <a:rPr lang="en-US" sz="1000" dirty="0" smtClean="0"/>
              <a:t>use </a:t>
            </a:r>
            <a:r>
              <a:rPr lang="en-US" sz="1000" dirty="0"/>
              <a:t>fail::abort;</a:t>
            </a:r>
          </a:p>
          <a:p>
            <a:r>
              <a:rPr lang="en-US" sz="1000" dirty="0"/>
              <a:t>use </a:t>
            </a:r>
            <a:r>
              <a:rPr lang="en-US" sz="1000" dirty="0" err="1"/>
              <a:t>mem</a:t>
            </a:r>
            <a:r>
              <a:rPr lang="en-US" sz="1000" dirty="0"/>
              <a:t>::replace;</a:t>
            </a:r>
          </a:p>
          <a:p>
            <a:endParaRPr lang="en-US" sz="1000" dirty="0"/>
          </a:p>
          <a:p>
            <a:r>
              <a:rPr lang="en-US" sz="1000" dirty="0"/>
              <a:t>pub </a:t>
            </a:r>
            <a:r>
              <a:rPr lang="en-US" sz="1000" dirty="0" err="1"/>
              <a:t>enum</a:t>
            </a:r>
            <a:r>
              <a:rPr lang="en-US" sz="1000" dirty="0"/>
              <a:t> Option&lt;T&gt; {</a:t>
            </a:r>
          </a:p>
          <a:p>
            <a:r>
              <a:rPr lang="en-US" sz="1000" dirty="0"/>
              <a:t>    Some(T),</a:t>
            </a:r>
          </a:p>
          <a:p>
            <a:r>
              <a:rPr lang="en-US" sz="1000" dirty="0"/>
              <a:t>    None</a:t>
            </a:r>
          </a:p>
          <a:p>
            <a:r>
              <a:rPr lang="en-US" sz="1000" dirty="0"/>
              <a:t>}</a:t>
            </a:r>
          </a:p>
          <a:p>
            <a:endParaRPr lang="en-US" sz="1000" dirty="0"/>
          </a:p>
          <a:p>
            <a:r>
              <a:rPr lang="en-US" sz="1000" dirty="0" err="1"/>
              <a:t>impl</a:t>
            </a:r>
            <a:r>
              <a:rPr lang="en-US" sz="1000" dirty="0"/>
              <a:t>&lt;T&gt; Option&lt;T&gt; {</a:t>
            </a:r>
          </a:p>
          <a:p>
            <a:r>
              <a:rPr lang="en-US" sz="1000" dirty="0"/>
              <a:t>    /// Returns true if the option contains a `Some` value</a:t>
            </a:r>
          </a:p>
          <a:p>
            <a:r>
              <a:rPr lang="en-US" sz="1000" dirty="0"/>
              <a:t>    pub </a:t>
            </a:r>
            <a:r>
              <a:rPr lang="en-US" sz="1000" dirty="0" err="1"/>
              <a:t>fn</a:t>
            </a:r>
            <a:r>
              <a:rPr lang="en-US" sz="1000" dirty="0"/>
              <a:t> </a:t>
            </a:r>
            <a:r>
              <a:rPr lang="en-US" sz="1000" dirty="0" err="1"/>
              <a:t>is_some</a:t>
            </a:r>
            <a:r>
              <a:rPr lang="en-US" sz="1000" dirty="0"/>
              <a:t>(&amp;self) -&gt; </a:t>
            </a:r>
            <a:r>
              <a:rPr lang="en-US" sz="1000" dirty="0" err="1"/>
              <a:t>bool</a:t>
            </a:r>
            <a:r>
              <a:rPr lang="en-US" sz="1000" dirty="0"/>
              <a:t> {</a:t>
            </a:r>
          </a:p>
          <a:p>
            <a:r>
              <a:rPr lang="en-US" sz="1000" dirty="0"/>
              <a:t>        match *self {</a:t>
            </a:r>
          </a:p>
          <a:p>
            <a:r>
              <a:rPr lang="en-US" sz="1000" dirty="0"/>
              <a:t>            Some(_) =&gt; true,</a:t>
            </a:r>
          </a:p>
          <a:p>
            <a:r>
              <a:rPr lang="en-US" sz="1000" dirty="0"/>
              <a:t>            None =&gt; false</a:t>
            </a:r>
          </a:p>
          <a:p>
            <a:r>
              <a:rPr lang="en-US" sz="1000" dirty="0"/>
              <a:t>        }</a:t>
            </a:r>
          </a:p>
          <a:p>
            <a:r>
              <a:rPr lang="en-US" sz="1000" dirty="0"/>
              <a:t>    }</a:t>
            </a:r>
          </a:p>
          <a:p>
            <a:endParaRPr lang="en-US" sz="1000" dirty="0"/>
          </a:p>
          <a:p>
            <a:r>
              <a:rPr lang="en-US" sz="1000" dirty="0"/>
              <a:t>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423" y="109236"/>
            <a:ext cx="3797871" cy="85725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core/</a:t>
            </a:r>
            <a:r>
              <a:rPr lang="en-US" sz="3600" dirty="0" err="1" smtClean="0"/>
              <a:t>option.rs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38489" y="104015"/>
            <a:ext cx="514034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 /// Convert from `Option&lt;T&gt;` to `Option&lt;&amp;T&gt;`</a:t>
            </a:r>
          </a:p>
          <a:p>
            <a:r>
              <a:rPr lang="en-US" sz="1000" dirty="0"/>
              <a:t>    pub </a:t>
            </a:r>
            <a:r>
              <a:rPr lang="en-US" sz="1000" dirty="0" err="1"/>
              <a:t>fn</a:t>
            </a:r>
            <a:r>
              <a:rPr lang="en-US" sz="1000" dirty="0"/>
              <a:t> </a:t>
            </a:r>
            <a:r>
              <a:rPr lang="en-US" sz="1000" dirty="0" err="1"/>
              <a:t>as_ref</a:t>
            </a:r>
            <a:r>
              <a:rPr lang="en-US" sz="1000" dirty="0"/>
              <a:t>&lt;'a&gt;(&amp;'a self) -&gt; Option&lt;&amp;'a T&gt; {</a:t>
            </a:r>
          </a:p>
          <a:p>
            <a:r>
              <a:rPr lang="en-US" sz="1000" dirty="0"/>
              <a:t>        match *self { Some(ref x) =&gt; Some(x), None =&gt; None }</a:t>
            </a:r>
          </a:p>
          <a:p>
            <a:r>
              <a:rPr lang="en-US" sz="1000" dirty="0"/>
              <a:t>    }</a:t>
            </a:r>
          </a:p>
          <a:p>
            <a:endParaRPr lang="en-US" sz="1000" dirty="0"/>
          </a:p>
          <a:p>
            <a:r>
              <a:rPr lang="en-US" sz="1000" dirty="0"/>
              <a:t>    /// Convert from `Option&lt;T&gt;` to `Option&lt;&amp;</a:t>
            </a:r>
            <a:r>
              <a:rPr lang="en-US" sz="1000" dirty="0" err="1"/>
              <a:t>mut</a:t>
            </a:r>
            <a:r>
              <a:rPr lang="en-US" sz="1000" dirty="0"/>
              <a:t> T&gt;`</a:t>
            </a:r>
          </a:p>
          <a:p>
            <a:r>
              <a:rPr lang="en-US" sz="1000" dirty="0"/>
              <a:t>    pub </a:t>
            </a:r>
            <a:r>
              <a:rPr lang="en-US" sz="1000" dirty="0" err="1"/>
              <a:t>fn</a:t>
            </a:r>
            <a:r>
              <a:rPr lang="en-US" sz="1000" dirty="0"/>
              <a:t> </a:t>
            </a:r>
            <a:r>
              <a:rPr lang="en-US" sz="1000" dirty="0" err="1"/>
              <a:t>as_mut</a:t>
            </a:r>
            <a:r>
              <a:rPr lang="en-US" sz="1000" dirty="0"/>
              <a:t>&lt;'a&gt;(&amp;'a </a:t>
            </a:r>
            <a:r>
              <a:rPr lang="en-US" sz="1000" dirty="0" err="1"/>
              <a:t>mut</a:t>
            </a:r>
            <a:r>
              <a:rPr lang="en-US" sz="1000" dirty="0"/>
              <a:t> self) -&gt; Option&lt;&amp;'a </a:t>
            </a:r>
            <a:r>
              <a:rPr lang="en-US" sz="1000" dirty="0" err="1"/>
              <a:t>mut</a:t>
            </a:r>
            <a:r>
              <a:rPr lang="en-US" sz="1000" dirty="0"/>
              <a:t> T&gt; {</a:t>
            </a:r>
          </a:p>
          <a:p>
            <a:r>
              <a:rPr lang="en-US" sz="1000" dirty="0"/>
              <a:t>        match *self { Some(ref </a:t>
            </a:r>
            <a:r>
              <a:rPr lang="en-US" sz="1000" dirty="0" err="1"/>
              <a:t>mut</a:t>
            </a:r>
            <a:r>
              <a:rPr lang="en-US" sz="1000" dirty="0"/>
              <a:t> x) =&gt; Some(x), None =&gt; None }</a:t>
            </a:r>
          </a:p>
          <a:p>
            <a:r>
              <a:rPr lang="en-US" sz="1000" dirty="0"/>
              <a:t>    }</a:t>
            </a:r>
          </a:p>
          <a:p>
            <a:endParaRPr lang="en-US" sz="1000" dirty="0"/>
          </a:p>
          <a:p>
            <a:r>
              <a:rPr lang="en-US" sz="1000" dirty="0"/>
              <a:t>    /// Return the value in an `Option` or call `abort` if it is `None`.</a:t>
            </a:r>
          </a:p>
          <a:p>
            <a:r>
              <a:rPr lang="en-US" sz="1000" dirty="0"/>
              <a:t>    pub </a:t>
            </a:r>
            <a:r>
              <a:rPr lang="en-US" sz="1000" dirty="0" err="1"/>
              <a:t>fn</a:t>
            </a:r>
            <a:r>
              <a:rPr lang="en-US" sz="1000" dirty="0"/>
              <a:t> get(self) -&gt; T {</a:t>
            </a:r>
          </a:p>
          <a:p>
            <a:r>
              <a:rPr lang="en-US" sz="1000" dirty="0"/>
              <a:t>        match self { Some(x) =&gt; x, None =&gt; abort() }</a:t>
            </a:r>
          </a:p>
          <a:p>
            <a:r>
              <a:rPr lang="en-US" sz="1000" dirty="0"/>
              <a:t>    }</a:t>
            </a:r>
          </a:p>
          <a:p>
            <a:endParaRPr lang="en-US" sz="1000" dirty="0"/>
          </a:p>
          <a:p>
            <a:r>
              <a:rPr lang="en-US" sz="1000" dirty="0"/>
              <a:t>    /// Maps an `Option&lt;T&gt;` to `Option&lt;U&gt;` by applying a function to a contained value.</a:t>
            </a:r>
          </a:p>
          <a:p>
            <a:r>
              <a:rPr lang="en-US" sz="1000" dirty="0"/>
              <a:t>    pub </a:t>
            </a:r>
            <a:r>
              <a:rPr lang="en-US" sz="1000" dirty="0" err="1"/>
              <a:t>fn</a:t>
            </a:r>
            <a:r>
              <a:rPr lang="en-US" sz="1000" dirty="0"/>
              <a:t> map&lt;U&gt;(self, f: |T| -&gt; U) -&gt; Option&lt;U&gt; {</a:t>
            </a:r>
          </a:p>
          <a:p>
            <a:r>
              <a:rPr lang="en-US" sz="1000" dirty="0"/>
              <a:t>        match self { Some(x) =&gt; Some(f(x)), None =&gt; None }</a:t>
            </a:r>
          </a:p>
          <a:p>
            <a:r>
              <a:rPr lang="en-US" sz="1000" dirty="0"/>
              <a:t>    }</a:t>
            </a:r>
          </a:p>
          <a:p>
            <a:endParaRPr lang="en-US" sz="1000" dirty="0"/>
          </a:p>
          <a:p>
            <a:r>
              <a:rPr lang="en-US" sz="1000" dirty="0"/>
              <a:t>    /// Applies a function to the contained value or returns a default.</a:t>
            </a:r>
          </a:p>
          <a:p>
            <a:r>
              <a:rPr lang="en-US" sz="1000" dirty="0"/>
              <a:t>    pub </a:t>
            </a:r>
            <a:r>
              <a:rPr lang="en-US" sz="1000" dirty="0" err="1"/>
              <a:t>fn</a:t>
            </a:r>
            <a:r>
              <a:rPr lang="en-US" sz="1000" dirty="0"/>
              <a:t> </a:t>
            </a:r>
            <a:r>
              <a:rPr lang="en-US" sz="1000" dirty="0" err="1"/>
              <a:t>map_or</a:t>
            </a:r>
            <a:r>
              <a:rPr lang="en-US" sz="1000" dirty="0"/>
              <a:t>&lt;U&gt;(self, </a:t>
            </a:r>
            <a:r>
              <a:rPr lang="en-US" sz="1000" dirty="0" err="1"/>
              <a:t>def</a:t>
            </a:r>
            <a:r>
              <a:rPr lang="en-US" sz="1000" dirty="0"/>
              <a:t>: U, f: |T| -&gt; U) -&gt; U {</a:t>
            </a:r>
          </a:p>
          <a:p>
            <a:r>
              <a:rPr lang="en-US" sz="1000" dirty="0"/>
              <a:t>        match self { None =&gt; </a:t>
            </a:r>
            <a:r>
              <a:rPr lang="en-US" sz="1000" dirty="0" err="1"/>
              <a:t>def</a:t>
            </a:r>
            <a:r>
              <a:rPr lang="en-US" sz="1000" dirty="0"/>
              <a:t>, Some(t) =&gt; f(t) }</a:t>
            </a:r>
          </a:p>
          <a:p>
            <a:r>
              <a:rPr lang="en-US" sz="1000" dirty="0"/>
              <a:t>    }</a:t>
            </a:r>
          </a:p>
          <a:p>
            <a:endParaRPr lang="en-US" sz="1000" dirty="0"/>
          </a:p>
          <a:p>
            <a:r>
              <a:rPr lang="en-US" sz="1000" dirty="0"/>
              <a:t>    /// Take the value out of the option, leaving a `None` in its place.</a:t>
            </a:r>
          </a:p>
          <a:p>
            <a:r>
              <a:rPr lang="en-US" sz="1000" dirty="0"/>
              <a:t>    #[inline(always)]</a:t>
            </a:r>
          </a:p>
          <a:p>
            <a:r>
              <a:rPr lang="en-US" sz="1000" dirty="0"/>
              <a:t>    pub </a:t>
            </a:r>
            <a:r>
              <a:rPr lang="en-US" sz="1000" dirty="0" err="1"/>
              <a:t>fn</a:t>
            </a:r>
            <a:r>
              <a:rPr lang="en-US" sz="1000" dirty="0"/>
              <a:t> take(&amp;</a:t>
            </a:r>
            <a:r>
              <a:rPr lang="en-US" sz="1000" dirty="0" err="1"/>
              <a:t>mut</a:t>
            </a:r>
            <a:r>
              <a:rPr lang="en-US" sz="1000" dirty="0"/>
              <a:t> self) -&gt; Option&lt;T&gt; {</a:t>
            </a:r>
          </a:p>
          <a:p>
            <a:r>
              <a:rPr lang="en-US" sz="1000" dirty="0"/>
              <a:t>        replace(self, None)</a:t>
            </a:r>
          </a:p>
          <a:p>
            <a:r>
              <a:rPr lang="en-US" sz="1000" dirty="0"/>
              <a:t>    }</a:t>
            </a:r>
          </a:p>
          <a:p>
            <a:r>
              <a:rPr lang="en-US" sz="1000" dirty="0" smtClean="0"/>
              <a:t>}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837073" y="4675368"/>
            <a:ext cx="395023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Why does normal Option type need OS?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89824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 descr="Screen Shot 2014-03-17 at 8.55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1" y="847038"/>
            <a:ext cx="8362339" cy="2413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00777" y="292687"/>
            <a:ext cx="6780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github.com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mozilla</a:t>
            </a:r>
            <a:r>
              <a:rPr lang="en-US" dirty="0">
                <a:hlinkClick r:id="rId3"/>
              </a:rPr>
              <a:t>/rust/blob/master/</a:t>
            </a:r>
            <a:r>
              <a:rPr lang="en-US" dirty="0" err="1">
                <a:hlinkClick r:id="rId3"/>
              </a:rPr>
              <a:t>src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libstd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option.rs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22304" y="4067925"/>
            <a:ext cx="5446899" cy="400110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Almost all normal code relies on an underlying OS!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53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Kernel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6733" y="1353370"/>
            <a:ext cx="141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#[</a:t>
            </a:r>
            <a:r>
              <a:rPr lang="en-US" sz="2400" b="1" dirty="0" err="1" smtClean="0"/>
              <a:t>no_std</a:t>
            </a:r>
            <a:r>
              <a:rPr lang="en-US" sz="2400" b="1" dirty="0" smtClean="0"/>
              <a:t>]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352550"/>
            <a:ext cx="494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Remove everything from Rust that depends on OS:</a:t>
            </a:r>
          </a:p>
          <a:p>
            <a:r>
              <a:rPr lang="en-US" b="1" dirty="0" smtClean="0"/>
              <a:t>everything that uses system calls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1573" y="2244165"/>
            <a:ext cx="134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2"/>
              </a:rPr>
              <a:t>rust-core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2382302"/>
            <a:ext cx="3458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Library that doesn’t depend on OS.</a:t>
            </a:r>
          </a:p>
        </p:txBody>
      </p:sp>
      <p:sp>
        <p:nvSpPr>
          <p:cNvPr id="8" name="TextBox 7">
            <a:hlinkClick r:id="rId3"/>
          </p:cNvPr>
          <p:cNvSpPr txBox="1"/>
          <p:nvPr/>
        </p:nvSpPr>
        <p:spPr>
          <a:xfrm>
            <a:off x="751573" y="3249373"/>
            <a:ext cx="12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rustboot</a:t>
            </a:r>
            <a:endParaRPr lang="en-US" sz="2400" b="1" dirty="0"/>
          </a:p>
        </p:txBody>
      </p:sp>
      <p:pic>
        <p:nvPicPr>
          <p:cNvPr id="10" name="Picture 9" descr="Screen Shot 2014-03-17 at 9.00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28" y="2844330"/>
            <a:ext cx="5051022" cy="219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869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48</a:t>
            </a:fld>
            <a:endParaRPr lang="en-US"/>
          </a:p>
        </p:txBody>
      </p:sp>
      <p:pic>
        <p:nvPicPr>
          <p:cNvPr id="4" name="Picture 3" descr="Screen Shot 2014-03-17 at 9.00.46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40" y="176123"/>
            <a:ext cx="5478645" cy="4764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9755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36" y="205978"/>
            <a:ext cx="5015236" cy="13751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Talk After Class Today!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1581150"/>
            <a:ext cx="4595118" cy="2646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Cyber War, Cyber Peace, </a:t>
            </a:r>
            <a:endParaRPr lang="en-US" sz="3200" dirty="0" smtClean="0"/>
          </a:p>
          <a:p>
            <a:r>
              <a:rPr lang="en-US" sz="3200" dirty="0" smtClean="0"/>
              <a:t>Stones</a:t>
            </a:r>
            <a:r>
              <a:rPr lang="en-US" sz="3200" dirty="0"/>
              <a:t>, and Glass </a:t>
            </a:r>
            <a:r>
              <a:rPr lang="en-US" sz="3200" dirty="0" smtClean="0"/>
              <a:t>Houses</a:t>
            </a:r>
            <a:endParaRPr lang="en-US" sz="3200" dirty="0"/>
          </a:p>
          <a:p>
            <a:endParaRPr lang="en-US" dirty="0"/>
          </a:p>
          <a:p>
            <a:r>
              <a:rPr lang="en-US" sz="2800" dirty="0" smtClean="0"/>
              <a:t>Gary </a:t>
            </a:r>
            <a:r>
              <a:rPr lang="en-US" sz="2800" dirty="0"/>
              <a:t>McGraw, </a:t>
            </a:r>
            <a:r>
              <a:rPr lang="en-US" sz="2800" dirty="0" smtClean="0"/>
              <a:t>CTO </a:t>
            </a:r>
            <a:r>
              <a:rPr lang="en-US" sz="2800" dirty="0" err="1" smtClean="0"/>
              <a:t>Cigital</a:t>
            </a:r>
            <a:endParaRPr lang="en-US" sz="2800" dirty="0"/>
          </a:p>
          <a:p>
            <a:r>
              <a:rPr lang="en-US" sz="2800" dirty="0" smtClean="0"/>
              <a:t>2</a:t>
            </a:r>
            <a:r>
              <a:rPr lang="en-US" sz="2800" dirty="0"/>
              <a:t>:00 </a:t>
            </a:r>
            <a:r>
              <a:rPr lang="en-US" sz="2800" dirty="0" smtClean="0"/>
              <a:t>PM</a:t>
            </a:r>
            <a:endParaRPr lang="en-US" sz="2800" dirty="0"/>
          </a:p>
          <a:p>
            <a:r>
              <a:rPr lang="en-US" sz="2800" dirty="0"/>
              <a:t>Rice Hall </a:t>
            </a:r>
            <a:r>
              <a:rPr lang="en-US" sz="2800" dirty="0" smtClean="0"/>
              <a:t>130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453" y="124350"/>
            <a:ext cx="3724831" cy="4853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028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 descr="Screen Shot 2014-03-17 at 9.00.46 PM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0" y="333708"/>
            <a:ext cx="3358925" cy="292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17 at 9.02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685" y="1269712"/>
            <a:ext cx="5945153" cy="308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5446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 descr="Screen Shot 2014-03-17 at 9.0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46" y="233426"/>
            <a:ext cx="5893217" cy="453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2710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a Kernel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6733" y="1353370"/>
            <a:ext cx="141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#[</a:t>
            </a:r>
            <a:r>
              <a:rPr lang="en-US" sz="2400" b="1" dirty="0" err="1" smtClean="0"/>
              <a:t>no_std</a:t>
            </a:r>
            <a:r>
              <a:rPr lang="en-US" sz="2400" b="1" dirty="0" smtClean="0"/>
              <a:t>]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352550"/>
            <a:ext cx="4942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Remove everything from Rust that depends on OS:</a:t>
            </a:r>
          </a:p>
          <a:p>
            <a:r>
              <a:rPr lang="en-US" b="1" dirty="0" smtClean="0"/>
              <a:t>everything that uses system calls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1573" y="2244165"/>
            <a:ext cx="134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2"/>
              </a:rPr>
              <a:t>rust-core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2382302"/>
            <a:ext cx="3458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Library that doesn’t depend on OS.</a:t>
            </a:r>
          </a:p>
        </p:txBody>
      </p:sp>
      <p:sp>
        <p:nvSpPr>
          <p:cNvPr id="8" name="TextBox 7">
            <a:hlinkClick r:id="rId3"/>
          </p:cNvPr>
          <p:cNvSpPr txBox="1"/>
          <p:nvPr/>
        </p:nvSpPr>
        <p:spPr>
          <a:xfrm>
            <a:off x="751573" y="3249373"/>
            <a:ext cx="12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4"/>
              </a:rPr>
              <a:t>rustboot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45237" y="3336522"/>
            <a:ext cx="70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Boot!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1573" y="4023030"/>
            <a:ext cx="1535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hlinkClick r:id="rId5"/>
              </a:rPr>
              <a:t>IronKernel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45237" y="3946636"/>
            <a:ext cx="5502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32-bit ARM OS kernel that can print text on the screen (in many colors!),</a:t>
            </a:r>
            <a:r>
              <a:rPr lang="en-US" dirty="0"/>
              <a:t> </a:t>
            </a:r>
            <a:r>
              <a:rPr lang="en-US" dirty="0" smtClean="0"/>
              <a:t>handle keyboard input (as long as you don’t press any “dangerous” keys</a:t>
            </a:r>
          </a:p>
        </p:txBody>
      </p:sp>
    </p:spTree>
    <p:extLst>
      <p:ext uri="{BB962C8B-B14F-4D97-AF65-F5344CB8AC3E}">
        <p14:creationId xmlns:p14="http://schemas.microsoft.com/office/powerpoint/2010/main" val="193067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973" b="9547"/>
          <a:stretch/>
        </p:blipFill>
        <p:spPr>
          <a:xfrm>
            <a:off x="-248473" y="-1"/>
            <a:ext cx="9392473" cy="52466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 descr="Screen Shot 2014-03-17 at 8.37.54 P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2" y="2845784"/>
            <a:ext cx="8531048" cy="1801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0377" y="176123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Photo: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flickr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cc:Randy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OHC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010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Programming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9769" y="1150569"/>
            <a:ext cx="3605605" cy="30511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96412" y="4324350"/>
            <a:ext cx="2624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Development Machine</a:t>
            </a:r>
          </a:p>
          <a:p>
            <a:pPr algn="ctr"/>
            <a:r>
              <a:rPr lang="en-US" b="1" dirty="0" smtClean="0"/>
              <a:t>(Ubuntu 64-bit x86 Linux)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491680" y="1534094"/>
            <a:ext cx="2207687" cy="1909104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editors, file system, network, compilers</a:t>
            </a:r>
            <a:endParaRPr lang="en-US" sz="2400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5421192" y="1534094"/>
            <a:ext cx="2685025" cy="1985816"/>
          </a:xfrm>
          <a:prstGeom prst="snip2Diag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51024" y="3678019"/>
            <a:ext cx="168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Target Machine</a:t>
            </a:r>
          </a:p>
          <a:p>
            <a:pPr algn="ctr"/>
            <a:r>
              <a:rPr lang="en-US" b="1" dirty="0" smtClean="0"/>
              <a:t>(32-bit ARM)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39394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Programming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9769" y="1150569"/>
            <a:ext cx="3605605" cy="30511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96412" y="4324350"/>
            <a:ext cx="2624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Development Machine</a:t>
            </a:r>
          </a:p>
          <a:p>
            <a:pPr algn="ctr"/>
            <a:r>
              <a:rPr lang="en-US" b="1" dirty="0" smtClean="0"/>
              <a:t>(Ubuntu 64-bit x86 Linux)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491680" y="1534094"/>
            <a:ext cx="2207687" cy="1909104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editors, file system, network,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cross-</a:t>
            </a:r>
            <a:r>
              <a:rPr lang="en-US" sz="2400" dirty="0" smtClean="0"/>
              <a:t>compilers</a:t>
            </a:r>
            <a:endParaRPr lang="en-US" sz="2400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5421192" y="1534094"/>
            <a:ext cx="2685025" cy="1985816"/>
          </a:xfrm>
          <a:prstGeom prst="snip2Diag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51024" y="3678019"/>
            <a:ext cx="168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Target Machine</a:t>
            </a:r>
          </a:p>
          <a:p>
            <a:pPr algn="ctr"/>
            <a:r>
              <a:rPr lang="en-US" b="1" dirty="0" smtClean="0"/>
              <a:t>(32-bit ARM)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818701" y="3416165"/>
            <a:ext cx="1227440" cy="5237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ARM binary</a:t>
            </a:r>
            <a:endParaRPr lang="en-US" dirty="0"/>
          </a:p>
        </p:txBody>
      </p:sp>
      <p:cxnSp>
        <p:nvCxnSpPr>
          <p:cNvPr id="12" name="Elbow Connector 11"/>
          <p:cNvCxnSpPr>
            <a:stCxn id="7" idx="2"/>
            <a:endCxn id="3" idx="1"/>
          </p:cNvCxnSpPr>
          <p:nvPr/>
        </p:nvCxnSpPr>
        <p:spPr>
          <a:xfrm rot="16200000" flipH="1">
            <a:off x="3089702" y="2949019"/>
            <a:ext cx="234821" cy="1223177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3" idx="3"/>
            <a:endCxn id="8" idx="2"/>
          </p:cNvCxnSpPr>
          <p:nvPr/>
        </p:nvCxnSpPr>
        <p:spPr>
          <a:xfrm flipV="1">
            <a:off x="5046141" y="2527002"/>
            <a:ext cx="375051" cy="1151017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5578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Programming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9769" y="1150569"/>
            <a:ext cx="7756738" cy="30511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96412" y="4324350"/>
            <a:ext cx="2624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Development Machine</a:t>
            </a:r>
          </a:p>
          <a:p>
            <a:pPr algn="ctr"/>
            <a:r>
              <a:rPr lang="en-US" b="1" dirty="0" smtClean="0"/>
              <a:t>(Ubuntu 64-bit x86 Linux)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491680" y="1534094"/>
            <a:ext cx="2207687" cy="1909104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editors, file system, network,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cross-</a:t>
            </a:r>
            <a:r>
              <a:rPr lang="en-US" sz="2400" dirty="0" smtClean="0"/>
              <a:t>compilers</a:t>
            </a:r>
            <a:endParaRPr lang="en-US" sz="2400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5421192" y="1534094"/>
            <a:ext cx="2685025" cy="1985816"/>
          </a:xfrm>
          <a:prstGeom prst="snip2Diag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97825" y="3555395"/>
            <a:ext cx="1805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QEMU: Emulator</a:t>
            </a:r>
          </a:p>
          <a:p>
            <a:pPr algn="ctr"/>
            <a:r>
              <a:rPr lang="en-US" b="1" dirty="0" smtClean="0"/>
              <a:t>(32-bit ARM)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818701" y="3416165"/>
            <a:ext cx="1227440" cy="5237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ARM binary</a:t>
            </a:r>
            <a:endParaRPr lang="en-US" dirty="0"/>
          </a:p>
        </p:txBody>
      </p:sp>
      <p:cxnSp>
        <p:nvCxnSpPr>
          <p:cNvPr id="12" name="Elbow Connector 11"/>
          <p:cNvCxnSpPr>
            <a:stCxn id="7" idx="2"/>
            <a:endCxn id="3" idx="1"/>
          </p:cNvCxnSpPr>
          <p:nvPr/>
        </p:nvCxnSpPr>
        <p:spPr>
          <a:xfrm rot="16200000" flipH="1">
            <a:off x="3089702" y="2949019"/>
            <a:ext cx="234821" cy="1223177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3" idx="3"/>
            <a:endCxn id="8" idx="2"/>
          </p:cNvCxnSpPr>
          <p:nvPr/>
        </p:nvCxnSpPr>
        <p:spPr>
          <a:xfrm flipV="1">
            <a:off x="5046141" y="2527002"/>
            <a:ext cx="375051" cy="1151017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7517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14"/>
          <p:cNvSpPr/>
          <p:nvPr/>
        </p:nvSpPr>
        <p:spPr>
          <a:xfrm>
            <a:off x="6269982" y="1815847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6269982" y="2779416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269982" y="3742985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6269982" y="852278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7842" y="1014211"/>
            <a:ext cx="4801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How the kernel is built:</a:t>
            </a:r>
          </a:p>
          <a:p>
            <a:endParaRPr lang="en-US" sz="2000" dirty="0"/>
          </a:p>
          <a:p>
            <a:r>
              <a:rPr lang="en-US" sz="2000" dirty="0" smtClean="0"/>
              <a:t>&gt; </a:t>
            </a:r>
            <a:r>
              <a:rPr lang="en-US" sz="2000" dirty="0" err="1" smtClean="0"/>
              <a:t>rustc</a:t>
            </a:r>
            <a:r>
              <a:rPr lang="en-US" sz="2000" dirty="0" smtClean="0"/>
              <a:t> --emit-</a:t>
            </a:r>
            <a:r>
              <a:rPr lang="en-US" sz="2000" dirty="0" err="1" smtClean="0"/>
              <a:t>llvm</a:t>
            </a:r>
            <a:r>
              <a:rPr lang="en-US" sz="2000" dirty="0" smtClean="0"/>
              <a:t> </a:t>
            </a:r>
            <a:r>
              <a:rPr lang="en-US" sz="2000" dirty="0" err="1" smtClean="0"/>
              <a:t>mod.rs</a:t>
            </a:r>
            <a:endParaRPr lang="en-US" sz="2000" dirty="0" smtClean="0"/>
          </a:p>
          <a:p>
            <a:r>
              <a:rPr lang="en-US" sz="2000" dirty="0" smtClean="0"/>
              <a:t>&gt; </a:t>
            </a:r>
            <a:r>
              <a:rPr lang="en-US" sz="2000" dirty="0" err="1" smtClean="0"/>
              <a:t>llc</a:t>
            </a:r>
            <a:r>
              <a:rPr lang="en-US" sz="2000" dirty="0" smtClean="0"/>
              <a:t> </a:t>
            </a:r>
            <a:r>
              <a:rPr lang="en-US" sz="2000" dirty="0"/>
              <a:t>-march=arm -</a:t>
            </a:r>
            <a:r>
              <a:rPr lang="en-US" sz="2000" dirty="0" err="1"/>
              <a:t>mcpu</a:t>
            </a:r>
            <a:r>
              <a:rPr lang="en-US" sz="2000" dirty="0"/>
              <a:t>=arm926ej-</a:t>
            </a:r>
            <a:r>
              <a:rPr lang="en-US" sz="2000" dirty="0" smtClean="0"/>
              <a:t>s </a:t>
            </a:r>
            <a:r>
              <a:rPr lang="en-US" sz="2000" dirty="0" err="1" smtClean="0"/>
              <a:t>mod.bc</a:t>
            </a:r>
            <a:endParaRPr lang="en-US" sz="2000" dirty="0" smtClean="0"/>
          </a:p>
          <a:p>
            <a:r>
              <a:rPr lang="en-US" sz="2000" dirty="0" smtClean="0"/>
              <a:t>&gt; arm</a:t>
            </a:r>
            <a:r>
              <a:rPr lang="en-US" sz="2000" dirty="0"/>
              <a:t>-none-</a:t>
            </a:r>
            <a:r>
              <a:rPr lang="en-US" sz="2000" dirty="0" err="1"/>
              <a:t>eabi</a:t>
            </a:r>
            <a:r>
              <a:rPr lang="en-US" sz="2000" dirty="0" smtClean="0"/>
              <a:t>-as </a:t>
            </a:r>
            <a:r>
              <a:rPr lang="en-US" sz="2000" dirty="0" err="1" smtClean="0"/>
              <a:t>mod.as</a:t>
            </a:r>
            <a:endParaRPr lang="en-US" sz="2000" dirty="0" smtClean="0"/>
          </a:p>
          <a:p>
            <a:r>
              <a:rPr lang="en-US" sz="2000" dirty="0" smtClean="0"/>
              <a:t>&gt; </a:t>
            </a:r>
            <a:r>
              <a:rPr lang="en-US" sz="2000" dirty="0" err="1" smtClean="0"/>
              <a:t>objcopy</a:t>
            </a:r>
            <a:r>
              <a:rPr lang="en-US" sz="2000" dirty="0" smtClean="0"/>
              <a:t> </a:t>
            </a:r>
            <a:r>
              <a:rPr lang="en-US" sz="2000" dirty="0" err="1" smtClean="0"/>
              <a:t>mod.o</a:t>
            </a:r>
            <a:r>
              <a:rPr lang="en-US" sz="2000" dirty="0" smtClean="0"/>
              <a:t> …</a:t>
            </a:r>
            <a:endParaRPr lang="en-US" sz="2000" dirty="0"/>
          </a:p>
        </p:txBody>
      </p:sp>
      <p:sp>
        <p:nvSpPr>
          <p:cNvPr id="5" name="Rounded Rectangle 4"/>
          <p:cNvSpPr/>
          <p:nvPr/>
        </p:nvSpPr>
        <p:spPr>
          <a:xfrm>
            <a:off x="5181493" y="421879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mod.rs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181493" y="1385448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mod.bc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181493" y="2349017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181493" y="3312586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mod.o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181493" y="4276154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kernel.bin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12952" y="856540"/>
            <a:ext cx="65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rustc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44655" y="1827128"/>
            <a:ext cx="38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llc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12872" y="2825528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arm-none-</a:t>
            </a:r>
            <a:r>
              <a:rPr lang="en-US" dirty="0" err="1" smtClean="0"/>
              <a:t>eabi</a:t>
            </a:r>
            <a:r>
              <a:rPr lang="en-US" dirty="0" smtClean="0"/>
              <a:t>-as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74537" y="37620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objcopy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7842" y="3742985"/>
            <a:ext cx="445608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assembler naming convention:</a:t>
            </a:r>
          </a:p>
          <a:p>
            <a:r>
              <a:rPr lang="en-US" dirty="0" smtClean="0"/>
              <a:t>[processor]-[</a:t>
            </a:r>
            <a:r>
              <a:rPr lang="en-US" dirty="0" err="1" smtClean="0"/>
              <a:t>os</a:t>
            </a:r>
            <a:r>
              <a:rPr lang="en-US" dirty="0" smtClean="0"/>
              <a:t>]-[application binary interface]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8062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14"/>
          <p:cNvSpPr/>
          <p:nvPr/>
        </p:nvSpPr>
        <p:spPr>
          <a:xfrm>
            <a:off x="6269982" y="1815847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6269982" y="2779416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6269982" y="3742985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6269982" y="852278"/>
            <a:ext cx="337569" cy="53317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7842" y="1014211"/>
            <a:ext cx="4801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How the kernel is built:</a:t>
            </a:r>
          </a:p>
          <a:p>
            <a:endParaRPr lang="en-US" sz="2000" dirty="0"/>
          </a:p>
          <a:p>
            <a:r>
              <a:rPr lang="en-US" sz="2000" dirty="0" smtClean="0"/>
              <a:t>&gt; </a:t>
            </a:r>
            <a:r>
              <a:rPr lang="en-US" sz="2000" dirty="0" err="1" smtClean="0"/>
              <a:t>rustc</a:t>
            </a:r>
            <a:r>
              <a:rPr lang="en-US" sz="2000" dirty="0" smtClean="0"/>
              <a:t> --emit-</a:t>
            </a:r>
            <a:r>
              <a:rPr lang="en-US" sz="2000" dirty="0" err="1" smtClean="0"/>
              <a:t>llvm</a:t>
            </a:r>
            <a:r>
              <a:rPr lang="en-US" sz="2000" dirty="0" smtClean="0"/>
              <a:t> </a:t>
            </a:r>
            <a:r>
              <a:rPr lang="en-US" sz="2000" dirty="0" err="1" smtClean="0"/>
              <a:t>mod.rs</a:t>
            </a:r>
            <a:endParaRPr lang="en-US" sz="2000" dirty="0" smtClean="0"/>
          </a:p>
          <a:p>
            <a:r>
              <a:rPr lang="en-US" sz="2000" dirty="0" smtClean="0"/>
              <a:t>&gt; </a:t>
            </a:r>
            <a:r>
              <a:rPr lang="en-US" sz="2000" dirty="0" err="1" smtClean="0"/>
              <a:t>llc</a:t>
            </a:r>
            <a:r>
              <a:rPr lang="en-US" sz="2000" dirty="0" smtClean="0"/>
              <a:t> </a:t>
            </a:r>
            <a:r>
              <a:rPr lang="en-US" sz="2000" dirty="0"/>
              <a:t>-march=arm -</a:t>
            </a:r>
            <a:r>
              <a:rPr lang="en-US" sz="2000" dirty="0" err="1"/>
              <a:t>mcpu</a:t>
            </a:r>
            <a:r>
              <a:rPr lang="en-US" sz="2000" dirty="0"/>
              <a:t>=arm926ej-</a:t>
            </a:r>
            <a:r>
              <a:rPr lang="en-US" sz="2000" dirty="0" smtClean="0"/>
              <a:t>s </a:t>
            </a:r>
            <a:r>
              <a:rPr lang="en-US" sz="2000" dirty="0" err="1" smtClean="0"/>
              <a:t>mod.bc</a:t>
            </a:r>
            <a:endParaRPr lang="en-US" sz="2000" dirty="0" smtClean="0"/>
          </a:p>
          <a:p>
            <a:r>
              <a:rPr lang="en-US" sz="2000" dirty="0" smtClean="0"/>
              <a:t>&gt; arm</a:t>
            </a:r>
            <a:r>
              <a:rPr lang="en-US" sz="2000" dirty="0"/>
              <a:t>-none-</a:t>
            </a:r>
            <a:r>
              <a:rPr lang="en-US" sz="2000" dirty="0" err="1"/>
              <a:t>eabi</a:t>
            </a:r>
            <a:r>
              <a:rPr lang="en-US" sz="2000" dirty="0" smtClean="0"/>
              <a:t>-as </a:t>
            </a:r>
            <a:r>
              <a:rPr lang="en-US" sz="2000" dirty="0" err="1" smtClean="0"/>
              <a:t>mod.as</a:t>
            </a:r>
            <a:endParaRPr lang="en-US" sz="2000" dirty="0" smtClean="0"/>
          </a:p>
          <a:p>
            <a:r>
              <a:rPr lang="en-US" sz="2000" dirty="0" smtClean="0"/>
              <a:t>&gt; </a:t>
            </a:r>
            <a:r>
              <a:rPr lang="en-US" sz="2000" dirty="0" err="1" smtClean="0"/>
              <a:t>objcopy</a:t>
            </a:r>
            <a:r>
              <a:rPr lang="en-US" sz="2000" dirty="0" smtClean="0"/>
              <a:t> </a:t>
            </a:r>
            <a:r>
              <a:rPr lang="en-US" sz="2000" dirty="0" err="1" smtClean="0"/>
              <a:t>mod.o</a:t>
            </a:r>
            <a:r>
              <a:rPr lang="en-US" sz="2000" dirty="0" smtClean="0"/>
              <a:t> …</a:t>
            </a:r>
            <a:endParaRPr lang="en-US" sz="2000" dirty="0"/>
          </a:p>
        </p:txBody>
      </p:sp>
      <p:sp>
        <p:nvSpPr>
          <p:cNvPr id="5" name="Rounded Rectangle 4"/>
          <p:cNvSpPr/>
          <p:nvPr/>
        </p:nvSpPr>
        <p:spPr>
          <a:xfrm>
            <a:off x="5181493" y="421879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mod.rs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181493" y="1385448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mod.bc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181493" y="2349017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181493" y="3312586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mod.o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181493" y="4276154"/>
            <a:ext cx="2514547" cy="43039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kernel.bin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12952" y="856540"/>
            <a:ext cx="65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rustc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44655" y="1827128"/>
            <a:ext cx="38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llc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12872" y="2825528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arm-none-</a:t>
            </a:r>
            <a:r>
              <a:rPr lang="en-US" dirty="0" err="1" smtClean="0"/>
              <a:t>eabi</a:t>
            </a:r>
            <a:r>
              <a:rPr lang="en-US" dirty="0" smtClean="0"/>
              <a:t>-as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74537" y="37620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objcopy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77842" y="3742985"/>
            <a:ext cx="445608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assembler naming convention:</a:t>
            </a:r>
          </a:p>
          <a:p>
            <a:r>
              <a:rPr lang="en-US" dirty="0" smtClean="0"/>
              <a:t>[processor]-[</a:t>
            </a:r>
            <a:r>
              <a:rPr lang="en-US" dirty="0" err="1" smtClean="0"/>
              <a:t>os</a:t>
            </a:r>
            <a:r>
              <a:rPr lang="en-US" dirty="0" smtClean="0"/>
              <a:t>]-[application binary interface]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79079" y="1763752"/>
            <a:ext cx="6434499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 smtClean="0"/>
              <a:t>Easy way: </a:t>
            </a:r>
            <a:r>
              <a:rPr lang="en-US" sz="6000" b="1" dirty="0" smtClean="0"/>
              <a:t>make run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7966604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68" y="2115083"/>
            <a:ext cx="8229600" cy="857250"/>
          </a:xfrm>
        </p:spPr>
        <p:txBody>
          <a:bodyPr/>
          <a:lstStyle/>
          <a:p>
            <a:r>
              <a:rPr lang="en-US" dirty="0" err="1" smtClean="0"/>
              <a:t>IronKernel</a:t>
            </a:r>
            <a:r>
              <a:rPr lang="en-US" dirty="0" smtClean="0"/>
              <a:t> Demo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58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 descr="Screen Shot 2014-03-18 at 10.4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3" y="129746"/>
            <a:ext cx="6458380" cy="474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18 at 10.50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64" y="988055"/>
            <a:ext cx="4806136" cy="405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2741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733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5259" y="2082156"/>
            <a:ext cx="8372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urier New"/>
                <a:cs typeface="Courier New"/>
              </a:rPr>
              <a:t>*((</a:t>
            </a:r>
            <a:r>
              <a:rPr lang="en-US" sz="2800" b="1" dirty="0" err="1" smtClean="0">
                <a:latin typeface="Courier New"/>
                <a:cs typeface="Courier New"/>
              </a:rPr>
              <a:t>addr</a:t>
            </a:r>
            <a:r>
              <a:rPr lang="en-US" sz="2800" b="1" dirty="0" smtClean="0">
                <a:latin typeface="Courier New"/>
                <a:cs typeface="Courier New"/>
              </a:rPr>
              <a:t> + (</a:t>
            </a:r>
            <a:r>
              <a:rPr lang="en-US" sz="2800" b="1" dirty="0" err="1" smtClean="0">
                <a:latin typeface="Courier New"/>
                <a:cs typeface="Courier New"/>
              </a:rPr>
              <a:t>i</a:t>
            </a:r>
            <a:r>
              <a:rPr lang="en-US" sz="2800" b="1" dirty="0" smtClean="0">
                <a:latin typeface="Courier New"/>
                <a:cs typeface="Courier New"/>
              </a:rPr>
              <a:t> * 4)) as * </a:t>
            </a:r>
            <a:r>
              <a:rPr lang="en-US" sz="2800" b="1" dirty="0" err="1" smtClean="0">
                <a:latin typeface="Courier New"/>
                <a:cs typeface="Courier New"/>
              </a:rPr>
              <a:t>mut</a:t>
            </a:r>
            <a:r>
              <a:rPr lang="en-US" sz="2800" b="1" dirty="0" smtClean="0">
                <a:latin typeface="Courier New"/>
                <a:cs typeface="Courier New"/>
              </a:rPr>
              <a:t> u32) = </a:t>
            </a:r>
            <a:r>
              <a:rPr lang="en-US" sz="2800" b="1" dirty="0" err="1" smtClean="0">
                <a:latin typeface="Courier New"/>
                <a:cs typeface="Courier New"/>
              </a:rPr>
              <a:t>val</a:t>
            </a:r>
            <a:endParaRPr lang="en-US" sz="2800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9020149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576" y="0"/>
            <a:ext cx="7758987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6551" y="3509764"/>
            <a:ext cx="3340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Reminder: stay for Gary McGraw talk!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0720" y="532959"/>
            <a:ext cx="40460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Form PS4 Teams while you are waiting for Gary’s talk!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 PS4 team can be 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any 3 people</a:t>
            </a:r>
            <a:r>
              <a:rPr lang="en-US" sz="2800" dirty="0" smtClean="0">
                <a:solidFill>
                  <a:srgbClr val="FFFF00"/>
                </a:solidFill>
              </a:rPr>
              <a:t>. 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49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2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408448" y="136366"/>
            <a:ext cx="4572000" cy="45243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“What </a:t>
            </a:r>
            <a:r>
              <a:rPr lang="en-US" dirty="0"/>
              <a:t>is significant about the bakery algorithm is that it implements mutual exclusion without relying on any lower-level mutual exclusion.  Assuming that reads and writes of a memory location are atomic actions, as previous mutual exclusion algorithms had done, is tantamount to assuming mutually exclusive access to the location.  So a mutual exclusion algorithm that assumes atomic reads and writes is assuming lower-level mutual exclusion</a:t>
            </a:r>
            <a:r>
              <a:rPr lang="en-US" dirty="0" smtClean="0"/>
              <a:t>.  </a:t>
            </a:r>
            <a:r>
              <a:rPr lang="en-US" dirty="0"/>
              <a:t>Such an algorithm cannot really be said to solve the mutual exclusion problem.  Before the bakery algorithm, people believed that the mutual exclusion problem was unsolvable--that you could implement mutual exclusion only by using lower-level mutual exclusion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0046" y="4176864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0859" y="4638529"/>
            <a:ext cx="3401555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We will explore this next Tuesday!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04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3900478"/>
          </a:xfrm>
        </p:spPr>
        <p:txBody>
          <a:bodyPr>
            <a:normAutofit/>
          </a:bodyPr>
          <a:lstStyle/>
          <a:p>
            <a:r>
              <a:rPr lang="en-US" sz="4000" dirty="0"/>
              <a:t>What are the advantages/disadvantages of hardware-based memory isolation over software-based memory isolation?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42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6557" y="4265496"/>
            <a:ext cx="49966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Hardware Memory Isolation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33889" y="158590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a[</a:t>
            </a:r>
            <a:r>
              <a:rPr lang="en-US" sz="2800" dirty="0" err="1" smtClean="0"/>
              <a:t>i</a:t>
            </a:r>
            <a:r>
              <a:rPr lang="en-US" sz="2800" dirty="0" smtClean="0"/>
              <a:t>] = x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572761" y="264980"/>
            <a:ext cx="129326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mem.rs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8266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46121</TotalTime>
  <Words>3516</Words>
  <Application>Microsoft Macintosh PowerPoint</Application>
  <PresentationFormat>On-screen Show (16:9)</PresentationFormat>
  <Paragraphs>688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PowerPoint Presentation</vt:lpstr>
      <vt:lpstr>Plan for Today</vt:lpstr>
      <vt:lpstr>Exam 2</vt:lpstr>
      <vt:lpstr>Exam 2</vt:lpstr>
      <vt:lpstr>Talk After Class Today!</vt:lpstr>
      <vt:lpstr>PowerPoint Presentation</vt:lpstr>
      <vt:lpstr>PowerPoint Presentation</vt:lpstr>
      <vt:lpstr>What are the advantages/disadvantages of hardware-based memory isolation over software-based memory isolation?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Hardware Memory Protection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hard!</vt:lpstr>
      <vt:lpstr>Which is more “expensive”?</vt:lpstr>
      <vt:lpstr>Entering the Kernel</vt:lpstr>
      <vt:lpstr>Hello World?</vt:lpstr>
      <vt:lpstr>1. What’s the difference between a programming language and an operating system?</vt:lpstr>
      <vt:lpstr>PowerPoint Presentation</vt:lpstr>
      <vt:lpstr>PowerPoint Presentation</vt:lpstr>
      <vt:lpstr>Which came first?</vt:lpstr>
      <vt:lpstr>PowerPoint Presentation</vt:lpstr>
      <vt:lpstr>Kernel Programming in Rust</vt:lpstr>
      <vt:lpstr>Kernel Programming in Rust</vt:lpstr>
      <vt:lpstr>Printing is For The Weak!</vt:lpstr>
      <vt:lpstr>Main is For The Weak!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IronKernel </vt:lpstr>
      <vt:lpstr>Building a Kernel</vt:lpstr>
      <vt:lpstr>core/option.rs</vt:lpstr>
      <vt:lpstr>PowerPoint Presentation</vt:lpstr>
      <vt:lpstr>Building a Kernel</vt:lpstr>
      <vt:lpstr>PowerPoint Presentation</vt:lpstr>
      <vt:lpstr>PowerPoint Presentation</vt:lpstr>
      <vt:lpstr>PowerPoint Presentation</vt:lpstr>
      <vt:lpstr>Building a Kernel</vt:lpstr>
      <vt:lpstr>PowerPoint Presentation</vt:lpstr>
      <vt:lpstr>Kernel Programming</vt:lpstr>
      <vt:lpstr>Kernel Programming</vt:lpstr>
      <vt:lpstr>Kernel Programming</vt:lpstr>
      <vt:lpstr>PowerPoint Presentation</vt:lpstr>
      <vt:lpstr>PowerPoint Presentation</vt:lpstr>
      <vt:lpstr>IronKernel Demo</vt:lpstr>
      <vt:lpstr>PowerPoint Presentation</vt:lpstr>
      <vt:lpstr>PowerPoint Presentation</vt:lpstr>
      <vt:lpstr>PowerPoint Presentation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401</cp:revision>
  <cp:lastPrinted>2014-02-18T16:56:09Z</cp:lastPrinted>
  <dcterms:created xsi:type="dcterms:W3CDTF">2013-08-26T17:24:32Z</dcterms:created>
  <dcterms:modified xsi:type="dcterms:W3CDTF">2014-03-18T16:19:05Z</dcterms:modified>
</cp:coreProperties>
</file>