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48"/>
  </p:notesMasterIdLst>
  <p:handoutMasterIdLst>
    <p:handoutMasterId r:id="rId49"/>
  </p:handoutMasterIdLst>
  <p:sldIdLst>
    <p:sldId id="256" r:id="rId2"/>
    <p:sldId id="305" r:id="rId3"/>
    <p:sldId id="307" r:id="rId4"/>
    <p:sldId id="308" r:id="rId5"/>
    <p:sldId id="306" r:id="rId6"/>
    <p:sldId id="309" r:id="rId7"/>
    <p:sldId id="310" r:id="rId8"/>
    <p:sldId id="311" r:id="rId9"/>
    <p:sldId id="313" r:id="rId10"/>
    <p:sldId id="334" r:id="rId11"/>
    <p:sldId id="315" r:id="rId12"/>
    <p:sldId id="342" r:id="rId13"/>
    <p:sldId id="343" r:id="rId14"/>
    <p:sldId id="344" r:id="rId15"/>
    <p:sldId id="345" r:id="rId16"/>
    <p:sldId id="348" r:id="rId17"/>
    <p:sldId id="346" r:id="rId18"/>
    <p:sldId id="347" r:id="rId19"/>
    <p:sldId id="349" r:id="rId20"/>
    <p:sldId id="350" r:id="rId21"/>
    <p:sldId id="351" r:id="rId22"/>
    <p:sldId id="352" r:id="rId23"/>
    <p:sldId id="316" r:id="rId24"/>
    <p:sldId id="317" r:id="rId25"/>
    <p:sldId id="319" r:id="rId26"/>
    <p:sldId id="335" r:id="rId27"/>
    <p:sldId id="318" r:id="rId28"/>
    <p:sldId id="320" r:id="rId29"/>
    <p:sldId id="321" r:id="rId30"/>
    <p:sldId id="322" r:id="rId31"/>
    <p:sldId id="323" r:id="rId32"/>
    <p:sldId id="324" r:id="rId33"/>
    <p:sldId id="325" r:id="rId34"/>
    <p:sldId id="326" r:id="rId35"/>
    <p:sldId id="329" r:id="rId36"/>
    <p:sldId id="332" r:id="rId37"/>
    <p:sldId id="333" r:id="rId38"/>
    <p:sldId id="328" r:id="rId39"/>
    <p:sldId id="327" r:id="rId40"/>
    <p:sldId id="314" r:id="rId41"/>
    <p:sldId id="353" r:id="rId42"/>
    <p:sldId id="330" r:id="rId43"/>
    <p:sldId id="331" r:id="rId44"/>
    <p:sldId id="337" r:id="rId45"/>
    <p:sldId id="338" r:id="rId46"/>
    <p:sldId id="304" r:id="rId47"/>
  </p:sldIdLst>
  <p:sldSz cx="9144000" cy="6858000" type="screen4x3"/>
  <p:notesSz cx="7188200" cy="94488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browse/>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B501"/>
    <a:srgbClr val="BEEAFF"/>
    <a:srgbClr val="00FF00"/>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p:restoredLeft sz="15620"/>
    <p:restoredTop sz="94660"/>
  </p:normalViewPr>
  <p:slideViewPr>
    <p:cSldViewPr snapToGrid="0" snapToObjects="1">
      <p:cViewPr varScale="1">
        <p:scale>
          <a:sx n="78" d="100"/>
          <a:sy n="78" d="100"/>
        </p:scale>
        <p:origin x="-132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sz="quarter" idx="1"/>
          </p:nvPr>
        </p:nvSpPr>
        <p:spPr>
          <a:xfrm>
            <a:off x="4071650" y="0"/>
            <a:ext cx="3114887" cy="472440"/>
          </a:xfrm>
          <a:prstGeom prst="rect">
            <a:avLst/>
          </a:prstGeom>
        </p:spPr>
        <p:txBody>
          <a:bodyPr vert="horz" lIns="95061" tIns="47531" rIns="95061" bIns="47531" rtlCol="0"/>
          <a:lstStyle>
            <a:lvl1pPr algn="r">
              <a:defRPr sz="1200"/>
            </a:lvl1pPr>
          </a:lstStyle>
          <a:p>
            <a:fld id="{65E77B07-26ED-A949-9D4B-44C207F8A4D1}" type="datetimeFigureOut">
              <a:rPr lang="en-US" smtClean="0"/>
              <a:pPr/>
              <a:t>10/24/2013</a:t>
            </a:fld>
            <a:endParaRPr lang="en-US"/>
          </a:p>
        </p:txBody>
      </p:sp>
      <p:sp>
        <p:nvSpPr>
          <p:cNvPr id="4" name="Footer Placeholder 3"/>
          <p:cNvSpPr>
            <a:spLocks noGrp="1"/>
          </p:cNvSpPr>
          <p:nvPr>
            <p:ph type="ftr" sz="quarter" idx="2"/>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5" name="Slide Number Placeholder 4"/>
          <p:cNvSpPr>
            <a:spLocks noGrp="1"/>
          </p:cNvSpPr>
          <p:nvPr>
            <p:ph type="sldNum" sz="quarter" idx="3"/>
          </p:nvPr>
        </p:nvSpPr>
        <p:spPr>
          <a:xfrm>
            <a:off x="4071650" y="8974720"/>
            <a:ext cx="3114887" cy="472440"/>
          </a:xfrm>
          <a:prstGeom prst="rect">
            <a:avLst/>
          </a:prstGeom>
        </p:spPr>
        <p:txBody>
          <a:bodyPr vert="horz" lIns="95061" tIns="47531" rIns="95061" bIns="47531" rtlCol="0" anchor="b"/>
          <a:lstStyle>
            <a:lvl1pPr algn="r">
              <a:defRPr sz="1200"/>
            </a:lvl1pPr>
          </a:lstStyle>
          <a:p>
            <a:fld id="{4EAEABA4-34FF-E546-B451-A8222159DB1C}" type="slidenum">
              <a:rPr lang="en-US" smtClean="0"/>
              <a:pPr/>
              <a:t>‹#›</a:t>
            </a:fld>
            <a:endParaRPr lang="en-US"/>
          </a:p>
        </p:txBody>
      </p:sp>
    </p:spTree>
    <p:extLst>
      <p:ext uri="{BB962C8B-B14F-4D97-AF65-F5344CB8AC3E}">
        <p14:creationId xmlns:p14="http://schemas.microsoft.com/office/powerpoint/2010/main" xmlns=""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887" cy="472440"/>
          </a:xfrm>
          <a:prstGeom prst="rect">
            <a:avLst/>
          </a:prstGeom>
        </p:spPr>
        <p:txBody>
          <a:bodyPr vert="horz" lIns="95061" tIns="47531" rIns="95061" bIns="47531" rtlCol="0"/>
          <a:lstStyle>
            <a:lvl1pPr algn="l">
              <a:defRPr sz="1200"/>
            </a:lvl1pPr>
          </a:lstStyle>
          <a:p>
            <a:endParaRPr lang="en-US"/>
          </a:p>
        </p:txBody>
      </p:sp>
      <p:sp>
        <p:nvSpPr>
          <p:cNvPr id="3" name="Date Placeholder 2"/>
          <p:cNvSpPr>
            <a:spLocks noGrp="1"/>
          </p:cNvSpPr>
          <p:nvPr>
            <p:ph type="dt" idx="1"/>
          </p:nvPr>
        </p:nvSpPr>
        <p:spPr>
          <a:xfrm>
            <a:off x="4071650" y="0"/>
            <a:ext cx="3114887" cy="472440"/>
          </a:xfrm>
          <a:prstGeom prst="rect">
            <a:avLst/>
          </a:prstGeom>
        </p:spPr>
        <p:txBody>
          <a:bodyPr vert="horz" lIns="95061" tIns="47531" rIns="95061" bIns="47531" rtlCol="0"/>
          <a:lstStyle>
            <a:lvl1pPr algn="r">
              <a:defRPr sz="1200"/>
            </a:lvl1pPr>
          </a:lstStyle>
          <a:p>
            <a:fld id="{431550EC-EE34-EF49-A4D8-147A804A9918}" type="datetimeFigureOut">
              <a:rPr lang="en-US" smtClean="0"/>
              <a:pPr/>
              <a:t>10/24/2013</a:t>
            </a:fld>
            <a:endParaRPr lang="en-US"/>
          </a:p>
        </p:txBody>
      </p:sp>
      <p:sp>
        <p:nvSpPr>
          <p:cNvPr id="4" name="Slide Image Placeholder 3"/>
          <p:cNvSpPr>
            <a:spLocks noGrp="1" noRot="1" noChangeAspect="1"/>
          </p:cNvSpPr>
          <p:nvPr>
            <p:ph type="sldImg" idx="2"/>
          </p:nvPr>
        </p:nvSpPr>
        <p:spPr>
          <a:xfrm>
            <a:off x="1231900" y="708025"/>
            <a:ext cx="4724400" cy="3543300"/>
          </a:xfrm>
          <a:prstGeom prst="rect">
            <a:avLst/>
          </a:prstGeom>
          <a:noFill/>
          <a:ln w="12700">
            <a:solidFill>
              <a:prstClr val="black"/>
            </a:solidFill>
          </a:ln>
        </p:spPr>
        <p:txBody>
          <a:bodyPr vert="horz" lIns="95061" tIns="47531" rIns="95061" bIns="47531" rtlCol="0" anchor="ctr"/>
          <a:lstStyle/>
          <a:p>
            <a:endParaRPr lang="en-US"/>
          </a:p>
        </p:txBody>
      </p:sp>
      <p:sp>
        <p:nvSpPr>
          <p:cNvPr id="5" name="Notes Placeholder 4"/>
          <p:cNvSpPr>
            <a:spLocks noGrp="1"/>
          </p:cNvSpPr>
          <p:nvPr>
            <p:ph type="body" sz="quarter" idx="3"/>
          </p:nvPr>
        </p:nvSpPr>
        <p:spPr>
          <a:xfrm>
            <a:off x="718820" y="4488180"/>
            <a:ext cx="5750560" cy="4251960"/>
          </a:xfrm>
          <a:prstGeom prst="rect">
            <a:avLst/>
          </a:prstGeom>
        </p:spPr>
        <p:txBody>
          <a:bodyPr vert="horz" lIns="95061" tIns="47531" rIns="95061" bIns="475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74720"/>
            <a:ext cx="3114887" cy="472440"/>
          </a:xfrm>
          <a:prstGeom prst="rect">
            <a:avLst/>
          </a:prstGeom>
        </p:spPr>
        <p:txBody>
          <a:bodyPr vert="horz" lIns="95061" tIns="47531" rIns="95061" bIns="47531" rtlCol="0" anchor="b"/>
          <a:lstStyle>
            <a:lvl1pPr algn="l">
              <a:defRPr sz="1200"/>
            </a:lvl1pPr>
          </a:lstStyle>
          <a:p>
            <a:endParaRPr lang="en-US"/>
          </a:p>
        </p:txBody>
      </p:sp>
      <p:sp>
        <p:nvSpPr>
          <p:cNvPr id="7" name="Slide Number Placeholder 6"/>
          <p:cNvSpPr>
            <a:spLocks noGrp="1"/>
          </p:cNvSpPr>
          <p:nvPr>
            <p:ph type="sldNum" sz="quarter" idx="5"/>
          </p:nvPr>
        </p:nvSpPr>
        <p:spPr>
          <a:xfrm>
            <a:off x="4071650" y="8974720"/>
            <a:ext cx="3114887" cy="472440"/>
          </a:xfrm>
          <a:prstGeom prst="rect">
            <a:avLst/>
          </a:prstGeom>
        </p:spPr>
        <p:txBody>
          <a:bodyPr vert="horz" lIns="95061" tIns="47531" rIns="95061" bIns="47531" rtlCol="0" anchor="b"/>
          <a:lstStyle>
            <a:lvl1pPr algn="r">
              <a:defRPr sz="1200"/>
            </a:lvl1pPr>
          </a:lstStyle>
          <a:p>
            <a:fld id="{AE5CA4EC-A822-3847-9594-6C0922482023}" type="slidenum">
              <a:rPr lang="en-US" smtClean="0"/>
              <a:pPr/>
              <a:t>‹#›</a:t>
            </a:fld>
            <a:endParaRPr lang="en-US"/>
          </a:p>
        </p:txBody>
      </p:sp>
    </p:spTree>
    <p:extLst>
      <p:ext uri="{BB962C8B-B14F-4D97-AF65-F5344CB8AC3E}">
        <p14:creationId xmlns:p14="http://schemas.microsoft.com/office/powerpoint/2010/main" xmlns=""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5CA4EC-A822-3847-9594-6C0922482023}" type="slidenum">
              <a:rPr lang="en-US" smtClean="0"/>
              <a:pPr/>
              <a:t>14</a:t>
            </a:fld>
            <a:endParaRPr lang="en-US"/>
          </a:p>
        </p:txBody>
      </p:sp>
    </p:spTree>
    <p:extLst>
      <p:ext uri="{BB962C8B-B14F-4D97-AF65-F5344CB8AC3E}">
        <p14:creationId xmlns:p14="http://schemas.microsoft.com/office/powerpoint/2010/main" xmlns="" val="1969581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17 October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156436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17 October 2013</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pPr/>
              <a:t>‹#›</a:t>
            </a:fld>
            <a:endParaRPr lang="en-US"/>
          </a:p>
        </p:txBody>
      </p:sp>
    </p:spTree>
    <p:extLst>
      <p:ext uri="{BB962C8B-B14F-4D97-AF65-F5344CB8AC3E}">
        <p14:creationId xmlns:p14="http://schemas.microsoft.com/office/powerpoint/2010/main" xmlns=""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5.v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GSIodz9GWxc" TargetMode="External"/><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hyperlink" Target="http://www.cs.virginia.edu/~evans/cs3102/ps/ps7/ps7.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hyperlink" Target="http://www.slate.com/articles/technology/future_tense/2013/10/alexis_ohanian_reddit_co_founder_on_solving_america_s_innovation_crisis.html"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7.v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image" Target="../media/image16.png"/><Relationship Id="rId4" Type="http://schemas.openxmlformats.org/officeDocument/2006/relationships/hyperlink" Target="http://opensource.apple.com/source/AppleFan/AppleFan-110.3.1/AppleFan.cpp"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9.v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10.v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mlDrawing" Target="../drawings/vmlDrawing11.v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mlDrawing" Target="../drawings/vmlDrawing12.v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mlDrawing" Target="../drawings/vmlDrawing13.v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14.v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15.v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16.vml"/></Relationships>
</file>

<file path=ppt/slides/_rels/slide25.xml.rels><?xml version="1.0" encoding="UTF-8" standalone="yes"?>
<Relationships xmlns="http://schemas.openxmlformats.org/package/2006/relationships"><Relationship Id="rId2" Type="http://schemas.openxmlformats.org/officeDocument/2006/relationships/hyperlink" Target="http://lmgtfy.com/?q=inurl:wp-config.php+DB_PASSWD"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vmlDrawing" Target="../drawings/vmlDrawing17.v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1.v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vmlDrawing" Target="../drawings/vmlDrawing22.vml"/><Relationship Id="rId5" Type="http://schemas.microsoft.com/office/2007/relationships/hdphoto" Target="../media/hdphoto2.wdp"/><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vmlDrawing" Target="../drawings/vmlDrawing23.v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microsoft.com/office/2007/relationships/hdphoto" Target="../media/hdphoto3.wdp"/><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http://www.cs.virginia.edu/~evans/cs3102/ps/ps7/ps7.pdf" TargetMode="External"/><Relationship Id="rId2" Type="http://schemas.openxmlformats.org/officeDocument/2006/relationships/hyperlink" Target="http://www.youtube.com/watch?v=PeRRF3jrHbQ"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opensource.apple.com/source/Libc/Libc-167/stdio.subproj/fopen.c" TargetMode="External"/><Relationship Id="rId2" Type="http://schemas.openxmlformats.org/officeDocument/2006/relationships/slideLayout" Target="../slideLayouts/slideLayout7.xml"/><Relationship Id="rId1" Type="http://schemas.openxmlformats.org/officeDocument/2006/relationships/vmlDrawing" Target="../drawings/vmlDrawing25.vml"/><Relationship Id="rId5" Type="http://schemas.openxmlformats.org/officeDocument/2006/relationships/image" Target="../media/image36.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26.v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3"/>
          <p:cNvPicPr>
            <a:picLocks noChangeAspect="1" noChangeArrowheads="1"/>
          </p:cNvPicPr>
          <p:nvPr/>
        </p:nvPicPr>
        <p:blipFill>
          <a:blip r:embed="rId2" cstate="print">
            <a:extLst>
              <a:ext uri="{BEBA8EAE-BF5A-486C-A8C5-ECC9F3942E4B}">
                <a14:imgProps xmlns:a14="http://schemas.microsoft.com/office/drawing/2010/main" xmlns="">
                  <a14:imgLayer r:embed="rId3">
                    <a14:imgEffect>
                      <a14:brightnessContrast bright="20000" contrast="20000"/>
                    </a14:imgEffect>
                  </a14:imgLayer>
                </a14:imgProps>
              </a:ext>
            </a:extLst>
          </a:blip>
          <a:srcRect/>
          <a:stretch>
            <a:fillRect/>
          </a:stretch>
        </p:blipFill>
        <p:spPr bwMode="auto">
          <a:xfrm>
            <a:off x="0" y="0"/>
            <a:ext cx="6330905" cy="6858000"/>
          </a:xfrm>
          <a:prstGeom prst="rect">
            <a:avLst/>
          </a:prstGeom>
          <a:noFill/>
          <a:ln w="9525">
            <a:noFill/>
            <a:miter lim="800000"/>
            <a:headEnd/>
            <a:tailEnd/>
          </a:ln>
          <a:effectLst/>
        </p:spPr>
      </p:pic>
      <p:sp>
        <p:nvSpPr>
          <p:cNvPr id="3" name="Subtitle 2"/>
          <p:cNvSpPr>
            <a:spLocks noGrp="1"/>
          </p:cNvSpPr>
          <p:nvPr>
            <p:ph type="subTitle" idx="1"/>
          </p:nvPr>
        </p:nvSpPr>
        <p:spPr>
          <a:xfrm>
            <a:off x="5064506" y="5259314"/>
            <a:ext cx="3660204" cy="1290582"/>
          </a:xfrm>
          <a:solidFill>
            <a:schemeClr val="accent1">
              <a:lumMod val="40000"/>
              <a:lumOff val="60000"/>
              <a:alpha val="79000"/>
            </a:schemeClr>
          </a:solidFill>
        </p:spPr>
        <p:txBody>
          <a:bodyPr>
            <a:normAutofit fontScale="92500"/>
          </a:bodyPr>
          <a:lstStyle/>
          <a:p>
            <a:pPr algn="r">
              <a:lnSpc>
                <a:spcPct val="70000"/>
              </a:lnSpc>
            </a:pPr>
            <a:r>
              <a:rPr lang="en-US" b="1" dirty="0" smtClean="0">
                <a:ln w="10541" cmpd="sng">
                  <a:solidFill>
                    <a:srgbClr val="7D7D7D">
                      <a:tint val="100000"/>
                      <a:shade val="100000"/>
                      <a:satMod val="110000"/>
                    </a:srgbClr>
                  </a:solidFill>
                  <a:prstDash val="solid"/>
                </a:ln>
                <a:solidFill>
                  <a:srgbClr val="000090"/>
                </a:solidFill>
              </a:rPr>
              <a:t>cs4414 Fall 2013</a:t>
            </a:r>
          </a:p>
          <a:p>
            <a:pPr algn="r">
              <a:lnSpc>
                <a:spcPct val="70000"/>
              </a:lnSpc>
            </a:pPr>
            <a:r>
              <a:rPr lang="en-US" b="1" dirty="0" smtClean="0">
                <a:ln w="10541" cmpd="sng">
                  <a:solidFill>
                    <a:srgbClr val="7D7D7D">
                      <a:tint val="100000"/>
                      <a:shade val="100000"/>
                      <a:satMod val="110000"/>
                    </a:srgbClr>
                  </a:solidFill>
                  <a:prstDash val="solid"/>
                </a:ln>
                <a:solidFill>
                  <a:srgbClr val="000090"/>
                </a:solidFill>
              </a:rPr>
              <a:t>University of Virginia</a:t>
            </a:r>
          </a:p>
          <a:p>
            <a:pPr algn="r">
              <a:lnSpc>
                <a:spcPct val="70000"/>
              </a:lnSpc>
            </a:pPr>
            <a:r>
              <a:rPr lang="en-US" b="1" dirty="0" smtClean="0">
                <a:ln w="10541" cmpd="sng">
                  <a:solidFill>
                    <a:srgbClr val="7D7D7D">
                      <a:tint val="100000"/>
                      <a:shade val="100000"/>
                      <a:satMod val="110000"/>
                    </a:srgbClr>
                  </a:solidFill>
                  <a:prstDash val="solid"/>
                </a:ln>
                <a:solidFill>
                  <a:srgbClr val="000090"/>
                </a:solidFill>
              </a:rPr>
              <a:t>David Evans</a:t>
            </a:r>
            <a:endParaRPr lang="en-US" b="1" dirty="0">
              <a:ln w="10541" cmpd="sng">
                <a:solidFill>
                  <a:srgbClr val="7D7D7D">
                    <a:tint val="100000"/>
                    <a:shade val="100000"/>
                    <a:satMod val="110000"/>
                  </a:srgbClr>
                </a:solidFill>
                <a:prstDash val="solid"/>
              </a:ln>
              <a:solidFill>
                <a:srgbClr val="000090"/>
              </a:solidFill>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6330905" y="495451"/>
            <a:ext cx="2813095" cy="3878993"/>
          </a:xfrm>
        </p:spPr>
        <p:txBody>
          <a:bodyPr>
            <a:noAutofit/>
          </a:bodyPr>
          <a:lstStyle/>
          <a:p>
            <a:pPr algn="l"/>
            <a:r>
              <a:rPr lang="en-US" sz="54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Class 16:</a:t>
            </a:r>
            <a:br>
              <a:rPr lang="en-US" sz="54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br>
            <a:r>
              <a:rPr lang="en-US" sz="5400"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Access Control</a:t>
            </a:r>
            <a:endParaRPr lang="en-US" sz="5400" b="1" dirty="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xmlns="" val="2197669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274638"/>
            <a:ext cx="3423356" cy="1143000"/>
          </a:xfrm>
        </p:spPr>
        <p:txBody>
          <a:bodyPr>
            <a:normAutofit/>
          </a:bodyPr>
          <a:lstStyle/>
          <a:p>
            <a:r>
              <a:rPr lang="en-US" dirty="0" smtClean="0"/>
              <a:t>Examples</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9</a:t>
            </a:fld>
            <a:endParaRPr lang="en-US"/>
          </a:p>
        </p:txBody>
      </p:sp>
      <p:cxnSp>
        <p:nvCxnSpPr>
          <p:cNvPr id="8" name="Straight Arrow Connector 7"/>
          <p:cNvCxnSpPr/>
          <p:nvPr/>
        </p:nvCxnSpPr>
        <p:spPr>
          <a:xfrm flipV="1">
            <a:off x="1354667" y="5150550"/>
            <a:ext cx="2751667" cy="14111"/>
          </a:xfrm>
          <a:prstGeom prst="straightConnector1">
            <a:avLst/>
          </a:prstGeom>
          <a:ln>
            <a:headEnd type="ova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1354667" y="2779883"/>
            <a:ext cx="0" cy="2370667"/>
          </a:xfrm>
          <a:prstGeom prst="straightConnector1">
            <a:avLst/>
          </a:prstGeom>
          <a:ln>
            <a:headEnd type="ova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885919" y="5314827"/>
            <a:ext cx="1409761" cy="461665"/>
          </a:xfrm>
          <a:prstGeom prst="rect">
            <a:avLst/>
          </a:prstGeom>
          <a:noFill/>
        </p:spPr>
        <p:txBody>
          <a:bodyPr wrap="none" rtlCol="0">
            <a:spAutoFit/>
          </a:bodyPr>
          <a:lstStyle/>
          <a:p>
            <a:r>
              <a:rPr lang="en-US" sz="2400" dirty="0" smtClean="0"/>
              <a:t>“</a:t>
            </a:r>
            <a:r>
              <a:rPr lang="en-US" sz="2400" dirty="0" err="1" smtClean="0"/>
              <a:t>funness</a:t>
            </a:r>
            <a:r>
              <a:rPr lang="en-US" sz="2400" dirty="0" smtClean="0"/>
              <a:t>”</a:t>
            </a:r>
            <a:endParaRPr lang="en-US" sz="2400" dirty="0"/>
          </a:p>
        </p:txBody>
      </p:sp>
      <p:sp>
        <p:nvSpPr>
          <p:cNvPr id="13" name="TextBox 12"/>
          <p:cNvSpPr txBox="1"/>
          <p:nvPr/>
        </p:nvSpPr>
        <p:spPr>
          <a:xfrm rot="16200000">
            <a:off x="122960" y="3597108"/>
            <a:ext cx="1501733" cy="461665"/>
          </a:xfrm>
          <a:prstGeom prst="rect">
            <a:avLst/>
          </a:prstGeom>
          <a:noFill/>
        </p:spPr>
        <p:txBody>
          <a:bodyPr wrap="none" rtlCol="0">
            <a:spAutoFit/>
          </a:bodyPr>
          <a:lstStyle/>
          <a:p>
            <a:r>
              <a:rPr lang="en-US" sz="2400" dirty="0" smtClean="0"/>
              <a:t>usefulness</a:t>
            </a:r>
            <a:endParaRPr lang="en-US" sz="2400" dirty="0"/>
          </a:p>
        </p:txBody>
      </p:sp>
      <p:cxnSp>
        <p:nvCxnSpPr>
          <p:cNvPr id="15" name="Straight Arrow Connector 14"/>
          <p:cNvCxnSpPr/>
          <p:nvPr/>
        </p:nvCxnSpPr>
        <p:spPr>
          <a:xfrm flipV="1">
            <a:off x="5359400" y="5164661"/>
            <a:ext cx="2751667" cy="14111"/>
          </a:xfrm>
          <a:prstGeom prst="straightConnector1">
            <a:avLst/>
          </a:prstGeom>
          <a:ln>
            <a:headEnd type="oval"/>
            <a:tailEnd type="arrow"/>
          </a:ln>
        </p:spPr>
        <p:style>
          <a:lnRef idx="2">
            <a:schemeClr val="accent4"/>
          </a:lnRef>
          <a:fillRef idx="0">
            <a:schemeClr val="accent4"/>
          </a:fillRef>
          <a:effectRef idx="1">
            <a:schemeClr val="accent4"/>
          </a:effectRef>
          <a:fontRef idx="minor">
            <a:schemeClr val="tx1"/>
          </a:fontRef>
        </p:style>
      </p:cxnSp>
      <p:cxnSp>
        <p:nvCxnSpPr>
          <p:cNvPr id="16" name="Straight Arrow Connector 15"/>
          <p:cNvCxnSpPr/>
          <p:nvPr/>
        </p:nvCxnSpPr>
        <p:spPr>
          <a:xfrm flipV="1">
            <a:off x="5359400" y="2793994"/>
            <a:ext cx="0" cy="2370667"/>
          </a:xfrm>
          <a:prstGeom prst="straightConnector1">
            <a:avLst/>
          </a:prstGeom>
          <a:ln>
            <a:headEnd type="oval"/>
            <a:tailEnd type="arrow"/>
          </a:ln>
        </p:spPr>
        <p:style>
          <a:lnRef idx="2">
            <a:schemeClr val="accent4"/>
          </a:lnRef>
          <a:fillRef idx="0">
            <a:schemeClr val="accent4"/>
          </a:fillRef>
          <a:effectRef idx="1">
            <a:schemeClr val="accent4"/>
          </a:effectRef>
          <a:fontRef idx="minor">
            <a:schemeClr val="tx1"/>
          </a:fontRef>
        </p:style>
      </p:cxnSp>
      <p:sp>
        <p:nvSpPr>
          <p:cNvPr id="17" name="TextBox 16"/>
          <p:cNvSpPr txBox="1"/>
          <p:nvPr/>
        </p:nvSpPr>
        <p:spPr>
          <a:xfrm>
            <a:off x="5890652" y="5328938"/>
            <a:ext cx="2027869" cy="461665"/>
          </a:xfrm>
          <a:prstGeom prst="rect">
            <a:avLst/>
          </a:prstGeom>
          <a:noFill/>
        </p:spPr>
        <p:txBody>
          <a:bodyPr wrap="none" rtlCol="0">
            <a:spAutoFit/>
          </a:bodyPr>
          <a:lstStyle/>
          <a:p>
            <a:r>
              <a:rPr lang="en-US" sz="2400" dirty="0" smtClean="0"/>
              <a:t>“</a:t>
            </a:r>
            <a:r>
              <a:rPr lang="en-US" sz="2400" dirty="0" err="1" smtClean="0"/>
              <a:t>relevantness</a:t>
            </a:r>
            <a:r>
              <a:rPr lang="en-US" sz="2400" dirty="0" smtClean="0"/>
              <a:t>”</a:t>
            </a:r>
            <a:endParaRPr lang="en-US" sz="2400" dirty="0"/>
          </a:p>
        </p:txBody>
      </p:sp>
      <p:sp>
        <p:nvSpPr>
          <p:cNvPr id="18" name="TextBox 17"/>
          <p:cNvSpPr txBox="1"/>
          <p:nvPr/>
        </p:nvSpPr>
        <p:spPr>
          <a:xfrm rot="16200000">
            <a:off x="3834724" y="3611219"/>
            <a:ext cx="2087681" cy="461665"/>
          </a:xfrm>
          <a:prstGeom prst="rect">
            <a:avLst/>
          </a:prstGeom>
          <a:noFill/>
        </p:spPr>
        <p:txBody>
          <a:bodyPr wrap="none" rtlCol="0">
            <a:spAutoFit/>
          </a:bodyPr>
          <a:lstStyle/>
          <a:p>
            <a:r>
              <a:rPr lang="en-US" sz="2400" dirty="0" smtClean="0"/>
              <a:t>interestingness</a:t>
            </a:r>
            <a:endParaRPr lang="en-US" sz="2400" dirty="0"/>
          </a:p>
        </p:txBody>
      </p:sp>
      <p:sp>
        <p:nvSpPr>
          <p:cNvPr id="19" name="Rectangle 18"/>
          <p:cNvSpPr/>
          <p:nvPr/>
        </p:nvSpPr>
        <p:spPr>
          <a:xfrm>
            <a:off x="3754730" y="119416"/>
            <a:ext cx="5221111" cy="1631216"/>
          </a:xfrm>
          <a:prstGeom prst="rect">
            <a:avLst/>
          </a:prstGeom>
          <a:solidFill>
            <a:schemeClr val="accent3">
              <a:lumMod val="40000"/>
              <a:lumOff val="60000"/>
            </a:schemeClr>
          </a:solidFill>
        </p:spPr>
        <p:txBody>
          <a:bodyPr wrap="square">
            <a:spAutoFit/>
          </a:bodyPr>
          <a:lstStyle/>
          <a:p>
            <a:r>
              <a:rPr lang="en-US" sz="2000" dirty="0"/>
              <a:t>Do something that is</a:t>
            </a:r>
          </a:p>
          <a:p>
            <a:pPr lvl="1"/>
            <a:r>
              <a:rPr lang="en-US" sz="2000" b="1" dirty="0"/>
              <a:t>fun </a:t>
            </a:r>
            <a:r>
              <a:rPr lang="en-US" sz="2000" dirty="0"/>
              <a:t>(for you to do, and others to see)</a:t>
            </a:r>
            <a:endParaRPr lang="en-US" sz="2000" b="1" dirty="0"/>
          </a:p>
          <a:p>
            <a:pPr lvl="1"/>
            <a:r>
              <a:rPr lang="en-US" sz="2000" b="1" dirty="0"/>
              <a:t>relevant </a:t>
            </a:r>
            <a:r>
              <a:rPr lang="en-US" sz="2000" dirty="0"/>
              <a:t>(to the class)</a:t>
            </a:r>
            <a:endParaRPr lang="en-US" sz="2000" b="1" dirty="0"/>
          </a:p>
          <a:p>
            <a:pPr lvl="1"/>
            <a:r>
              <a:rPr lang="en-US" sz="2000" b="1" dirty="0"/>
              <a:t>technically interesting </a:t>
            </a:r>
            <a:r>
              <a:rPr lang="en-US" sz="2000" dirty="0"/>
              <a:t>(to you and me)</a:t>
            </a:r>
            <a:endParaRPr lang="en-US" sz="2000" b="1" dirty="0"/>
          </a:p>
          <a:p>
            <a:pPr lvl="1"/>
            <a:r>
              <a:rPr lang="en-US" sz="2000" b="1" dirty="0"/>
              <a:t>useful </a:t>
            </a:r>
            <a:r>
              <a:rPr lang="en-US" sz="2000" dirty="0"/>
              <a:t>(at least to you, hopefully to many)</a:t>
            </a:r>
            <a:endParaRPr lang="en-US" sz="2000" b="1" dirty="0"/>
          </a:p>
        </p:txBody>
      </p:sp>
    </p:spTree>
    <p:extLst>
      <p:ext uri="{BB962C8B-B14F-4D97-AF65-F5344CB8AC3E}">
        <p14:creationId xmlns:p14="http://schemas.microsoft.com/office/powerpoint/2010/main" xmlns="" val="1905021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cs3102 PS7</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10</a:t>
            </a:fld>
            <a:endParaRPr lang="en-US"/>
          </a:p>
        </p:txBody>
      </p:sp>
      <p:sp>
        <p:nvSpPr>
          <p:cNvPr id="6" name="Rectangle 5"/>
          <p:cNvSpPr/>
          <p:nvPr/>
        </p:nvSpPr>
        <p:spPr>
          <a:xfrm>
            <a:off x="1425222" y="2875002"/>
            <a:ext cx="6618111" cy="461665"/>
          </a:xfrm>
          <a:prstGeom prst="rect">
            <a:avLst/>
          </a:prstGeom>
        </p:spPr>
        <p:txBody>
          <a:bodyPr wrap="square">
            <a:spAutoFit/>
          </a:bodyPr>
          <a:lstStyle/>
          <a:p>
            <a:r>
              <a:rPr lang="en-US" sz="2400" dirty="0">
                <a:hlinkClick r:id="rId3"/>
              </a:rPr>
              <a:t>http://</a:t>
            </a:r>
            <a:r>
              <a:rPr lang="en-US" sz="2400" dirty="0" err="1">
                <a:hlinkClick r:id="rId3"/>
              </a:rPr>
              <a:t>www.youtube.com</a:t>
            </a:r>
            <a:r>
              <a:rPr lang="en-US" sz="2400" dirty="0">
                <a:hlinkClick r:id="rId3"/>
              </a:rPr>
              <a:t>/</a:t>
            </a:r>
            <a:r>
              <a:rPr lang="en-US" sz="2400" dirty="0" err="1">
                <a:hlinkClick r:id="rId3"/>
              </a:rPr>
              <a:t>watch?v</a:t>
            </a:r>
            <a:r>
              <a:rPr lang="en-US" sz="2400" dirty="0">
                <a:hlinkClick r:id="rId3"/>
              </a:rPr>
              <a:t>=GSIodz9GWxc</a:t>
            </a:r>
            <a:endParaRPr lang="en-US" sz="2400" dirty="0"/>
          </a:p>
        </p:txBody>
      </p:sp>
      <p:sp>
        <p:nvSpPr>
          <p:cNvPr id="7" name="TextBox 6"/>
          <p:cNvSpPr txBox="1"/>
          <p:nvPr/>
        </p:nvSpPr>
        <p:spPr>
          <a:xfrm>
            <a:off x="6387764" y="5517444"/>
            <a:ext cx="1644501" cy="461665"/>
          </a:xfrm>
          <a:prstGeom prst="rect">
            <a:avLst/>
          </a:prstGeom>
          <a:noFill/>
        </p:spPr>
        <p:txBody>
          <a:bodyPr wrap="none" rtlCol="0">
            <a:spAutoFit/>
          </a:bodyPr>
          <a:lstStyle/>
          <a:p>
            <a:r>
              <a:rPr lang="en-US" sz="2400" dirty="0" smtClean="0">
                <a:hlinkClick r:id="rId4"/>
              </a:rPr>
              <a:t>Assignment</a:t>
            </a:r>
            <a:endParaRPr lang="en-US" sz="2400" dirty="0"/>
          </a:p>
        </p:txBody>
      </p:sp>
    </p:spTree>
    <p:extLst>
      <p:ext uri="{BB962C8B-B14F-4D97-AF65-F5344CB8AC3E}">
        <p14:creationId xmlns:p14="http://schemas.microsoft.com/office/powerpoint/2010/main" xmlns="" val="1765409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4165"/>
            <a:ext cx="8229600" cy="1143000"/>
          </a:xfrm>
        </p:spPr>
        <p:txBody>
          <a:bodyPr/>
          <a:lstStyle/>
          <a:p>
            <a:r>
              <a:rPr lang="en-US" dirty="0" smtClean="0"/>
              <a:t>Remaining Content</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11</a:t>
            </a:fld>
            <a:endParaRPr lang="en-US"/>
          </a:p>
        </p:txBody>
      </p:sp>
      <p:sp>
        <p:nvSpPr>
          <p:cNvPr id="7" name="Rectangle 6"/>
          <p:cNvSpPr/>
          <p:nvPr/>
        </p:nvSpPr>
        <p:spPr>
          <a:xfrm>
            <a:off x="457199" y="1262416"/>
            <a:ext cx="8094133" cy="4893647"/>
          </a:xfrm>
          <a:prstGeom prst="rect">
            <a:avLst/>
          </a:prstGeom>
        </p:spPr>
        <p:txBody>
          <a:bodyPr wrap="square">
            <a:spAutoFit/>
          </a:bodyPr>
          <a:lstStyle/>
          <a:p>
            <a:r>
              <a:rPr lang="en-US" sz="2400" b="1" dirty="0">
                <a:solidFill>
                  <a:srgbClr val="FF0000"/>
                </a:solidFill>
              </a:rPr>
              <a:t>28 October: </a:t>
            </a:r>
            <a:r>
              <a:rPr lang="en-US" sz="2400" b="1" dirty="0" smtClean="0">
                <a:solidFill>
                  <a:srgbClr val="FF0000"/>
                </a:solidFill>
              </a:rPr>
              <a:t>	Due</a:t>
            </a:r>
            <a:r>
              <a:rPr lang="en-US" sz="2400" b="1" dirty="0">
                <a:solidFill>
                  <a:srgbClr val="FF0000"/>
                </a:solidFill>
              </a:rPr>
              <a:t>: PS3: </a:t>
            </a:r>
            <a:r>
              <a:rPr lang="en-US" sz="2400" b="1" dirty="0" err="1">
                <a:solidFill>
                  <a:srgbClr val="FF0000"/>
                </a:solidFill>
              </a:rPr>
              <a:t>Zhtta</a:t>
            </a:r>
            <a:r>
              <a:rPr lang="en-US" sz="2400" b="1" dirty="0">
                <a:solidFill>
                  <a:srgbClr val="FF0000"/>
                </a:solidFill>
              </a:rPr>
              <a:t> Web </a:t>
            </a:r>
            <a:r>
              <a:rPr lang="en-US" sz="2400" b="1" dirty="0" smtClean="0">
                <a:solidFill>
                  <a:srgbClr val="FF0000"/>
                </a:solidFill>
              </a:rPr>
              <a:t>Server</a:t>
            </a:r>
            <a:endParaRPr lang="en-US" sz="2400" b="1" dirty="0">
              <a:solidFill>
                <a:srgbClr val="FF0000"/>
              </a:solidFill>
            </a:endParaRPr>
          </a:p>
          <a:p>
            <a:r>
              <a:rPr lang="en-US" sz="2400" dirty="0"/>
              <a:t>29 October: </a:t>
            </a:r>
            <a:r>
              <a:rPr lang="en-US" sz="2400" dirty="0" smtClean="0"/>
              <a:t>	Security</a:t>
            </a:r>
            <a:endParaRPr lang="en-US" sz="2400" dirty="0"/>
          </a:p>
          <a:p>
            <a:r>
              <a:rPr lang="en-US" sz="2400" b="1" dirty="0">
                <a:solidFill>
                  <a:srgbClr val="FF6600"/>
                </a:solidFill>
              </a:rPr>
              <a:t>31 October: </a:t>
            </a:r>
            <a:r>
              <a:rPr lang="en-US" sz="2400" b="1" dirty="0" smtClean="0">
                <a:solidFill>
                  <a:srgbClr val="FF6600"/>
                </a:solidFill>
              </a:rPr>
              <a:t>	Guest</a:t>
            </a:r>
            <a:r>
              <a:rPr lang="en-US" sz="2400" b="1" dirty="0">
                <a:solidFill>
                  <a:srgbClr val="FF6600"/>
                </a:solidFill>
              </a:rPr>
              <a:t>: </a:t>
            </a:r>
            <a:r>
              <a:rPr lang="en-US" sz="2400" b="1" dirty="0" err="1">
                <a:solidFill>
                  <a:srgbClr val="FF6600"/>
                </a:solidFill>
              </a:rPr>
              <a:t>Karsten</a:t>
            </a:r>
            <a:r>
              <a:rPr lang="en-US" sz="2400" b="1" dirty="0">
                <a:solidFill>
                  <a:srgbClr val="FF6600"/>
                </a:solidFill>
              </a:rPr>
              <a:t> </a:t>
            </a:r>
            <a:r>
              <a:rPr lang="en-US" sz="2400" b="1" dirty="0" err="1" smtClean="0">
                <a:solidFill>
                  <a:srgbClr val="FF6600"/>
                </a:solidFill>
              </a:rPr>
              <a:t>Nohl</a:t>
            </a:r>
            <a:endParaRPr lang="en-US" sz="2400" b="1" dirty="0">
              <a:solidFill>
                <a:srgbClr val="FF6600"/>
              </a:solidFill>
            </a:endParaRPr>
          </a:p>
          <a:p>
            <a:r>
              <a:rPr lang="en-US" sz="2400" b="1" dirty="0">
                <a:solidFill>
                  <a:srgbClr val="0000FF"/>
                </a:solidFill>
              </a:rPr>
              <a:t>4 </a:t>
            </a:r>
            <a:r>
              <a:rPr lang="en-US" sz="2400" b="1" dirty="0" smtClean="0">
                <a:solidFill>
                  <a:srgbClr val="0000FF"/>
                </a:solidFill>
              </a:rPr>
              <a:t>Nov: 			Due</a:t>
            </a:r>
            <a:r>
              <a:rPr lang="en-US" sz="2400" b="1" dirty="0">
                <a:solidFill>
                  <a:srgbClr val="0000FF"/>
                </a:solidFill>
              </a:rPr>
              <a:t>: Project </a:t>
            </a:r>
            <a:r>
              <a:rPr lang="en-US" sz="2400" b="1" dirty="0" smtClean="0">
                <a:solidFill>
                  <a:srgbClr val="0000FF"/>
                </a:solidFill>
              </a:rPr>
              <a:t>Proposals</a:t>
            </a:r>
            <a:endParaRPr lang="en-US" sz="2400" b="1" dirty="0">
              <a:solidFill>
                <a:srgbClr val="0000FF"/>
              </a:solidFill>
            </a:endParaRPr>
          </a:p>
          <a:p>
            <a:r>
              <a:rPr lang="en-US" sz="2400" dirty="0" smtClean="0"/>
              <a:t>5-7 Nov: 		Lower</a:t>
            </a:r>
            <a:r>
              <a:rPr lang="en-US" sz="2400" dirty="0"/>
              <a:t>-Level </a:t>
            </a:r>
            <a:r>
              <a:rPr lang="en-US" sz="2400" dirty="0" smtClean="0"/>
              <a:t>OS (Processes, Virtual Memory)</a:t>
            </a:r>
            <a:endParaRPr lang="en-US" sz="2400" dirty="0"/>
          </a:p>
          <a:p>
            <a:r>
              <a:rPr lang="en-US" sz="2400" b="1" dirty="0" smtClean="0">
                <a:solidFill>
                  <a:srgbClr val="660066"/>
                </a:solidFill>
              </a:rPr>
              <a:t>11 Nov:		Due: </a:t>
            </a:r>
            <a:r>
              <a:rPr lang="en-US" sz="2400" b="1" dirty="0" err="1" smtClean="0">
                <a:solidFill>
                  <a:srgbClr val="660066"/>
                </a:solidFill>
              </a:rPr>
              <a:t>Norvig</a:t>
            </a:r>
            <a:r>
              <a:rPr lang="en-US" sz="2400" b="1" dirty="0" smtClean="0">
                <a:solidFill>
                  <a:srgbClr val="660066"/>
                </a:solidFill>
              </a:rPr>
              <a:t> Numbers Contribution Expected</a:t>
            </a:r>
          </a:p>
          <a:p>
            <a:r>
              <a:rPr lang="en-US" sz="2400" dirty="0" smtClean="0"/>
              <a:t>12-14 Nov: 	Storage</a:t>
            </a:r>
            <a:endParaRPr lang="en-US" sz="2400" dirty="0"/>
          </a:p>
          <a:p>
            <a:r>
              <a:rPr lang="en-US" sz="2400" b="1" dirty="0" smtClean="0">
                <a:solidFill>
                  <a:srgbClr val="0000FF"/>
                </a:solidFill>
              </a:rPr>
              <a:t>18 Nov: 		Due</a:t>
            </a:r>
            <a:r>
              <a:rPr lang="en-US" sz="2400" b="1" dirty="0">
                <a:solidFill>
                  <a:srgbClr val="0000FF"/>
                </a:solidFill>
              </a:rPr>
              <a:t>: Project Design </a:t>
            </a:r>
            <a:r>
              <a:rPr lang="en-US" sz="2400" b="1" dirty="0" smtClean="0">
                <a:solidFill>
                  <a:srgbClr val="0000FF"/>
                </a:solidFill>
              </a:rPr>
              <a:t>Reviews</a:t>
            </a:r>
            <a:endParaRPr lang="en-US" sz="2400" b="1" dirty="0">
              <a:solidFill>
                <a:srgbClr val="0000FF"/>
              </a:solidFill>
            </a:endParaRPr>
          </a:p>
          <a:p>
            <a:r>
              <a:rPr lang="en-US" sz="2400" dirty="0" smtClean="0"/>
              <a:t>19-22 Nov: 	Virtual Machines, Micro/</a:t>
            </a:r>
            <a:r>
              <a:rPr lang="en-US" sz="2400" dirty="0" err="1" smtClean="0"/>
              <a:t>Exo</a:t>
            </a:r>
            <a:r>
              <a:rPr lang="en-US" sz="2400" dirty="0"/>
              <a:t>-</a:t>
            </a:r>
            <a:r>
              <a:rPr lang="en-US" sz="2400" dirty="0" smtClean="0"/>
              <a:t>Kernels</a:t>
            </a:r>
            <a:endParaRPr lang="en-US" sz="2400" dirty="0"/>
          </a:p>
          <a:p>
            <a:r>
              <a:rPr lang="en-US" sz="2400" b="1" dirty="0" smtClean="0">
                <a:solidFill>
                  <a:srgbClr val="FF6600"/>
                </a:solidFill>
              </a:rPr>
              <a:t>26 Nov: 		Guest</a:t>
            </a:r>
            <a:r>
              <a:rPr lang="en-US" sz="2400" b="1" dirty="0">
                <a:solidFill>
                  <a:srgbClr val="FF6600"/>
                </a:solidFill>
              </a:rPr>
              <a:t>: Tom </a:t>
            </a:r>
            <a:r>
              <a:rPr lang="en-US" sz="2400" b="1" dirty="0" smtClean="0">
                <a:solidFill>
                  <a:srgbClr val="FF6600"/>
                </a:solidFill>
              </a:rPr>
              <a:t>Pinckney</a:t>
            </a:r>
            <a:endParaRPr lang="en-US" sz="2400" b="1" dirty="0">
              <a:solidFill>
                <a:srgbClr val="FF6600"/>
              </a:solidFill>
            </a:endParaRPr>
          </a:p>
          <a:p>
            <a:r>
              <a:rPr lang="en-US" sz="2400" dirty="0">
                <a:solidFill>
                  <a:schemeClr val="bg1">
                    <a:lumMod val="65000"/>
                  </a:schemeClr>
                </a:solidFill>
              </a:rPr>
              <a:t>28 </a:t>
            </a:r>
            <a:r>
              <a:rPr lang="en-US" sz="2400" dirty="0" smtClean="0">
                <a:solidFill>
                  <a:schemeClr val="bg1">
                    <a:lumMod val="65000"/>
                  </a:schemeClr>
                </a:solidFill>
              </a:rPr>
              <a:t>Nov: 		Thanksgiving Break</a:t>
            </a:r>
            <a:endParaRPr lang="en-US" sz="2400" dirty="0">
              <a:solidFill>
                <a:schemeClr val="bg1">
                  <a:lumMod val="65000"/>
                </a:schemeClr>
              </a:solidFill>
            </a:endParaRPr>
          </a:p>
          <a:p>
            <a:r>
              <a:rPr lang="en-US" sz="2400" dirty="0"/>
              <a:t>3 </a:t>
            </a:r>
            <a:r>
              <a:rPr lang="en-US" sz="2400" dirty="0" smtClean="0"/>
              <a:t>Dec: 			Wrap-Up</a:t>
            </a:r>
            <a:endParaRPr lang="en-US" sz="2400" dirty="0"/>
          </a:p>
          <a:p>
            <a:r>
              <a:rPr lang="en-US" sz="2400" b="1" dirty="0">
                <a:solidFill>
                  <a:srgbClr val="0000FF"/>
                </a:solidFill>
              </a:rPr>
              <a:t>5 </a:t>
            </a:r>
            <a:r>
              <a:rPr lang="en-US" sz="2400" b="1" dirty="0" smtClean="0">
                <a:solidFill>
                  <a:srgbClr val="0000FF"/>
                </a:solidFill>
              </a:rPr>
              <a:t>Dec: 			Due</a:t>
            </a:r>
            <a:r>
              <a:rPr lang="en-US" sz="2400" b="1" dirty="0">
                <a:solidFill>
                  <a:srgbClr val="0000FF"/>
                </a:solidFill>
              </a:rPr>
              <a:t>: Project Demos</a:t>
            </a:r>
          </a:p>
        </p:txBody>
      </p:sp>
    </p:spTree>
    <p:extLst>
      <p:ext uri="{BB962C8B-B14F-4D97-AF65-F5344CB8AC3E}">
        <p14:creationId xmlns:p14="http://schemas.microsoft.com/office/powerpoint/2010/main" xmlns="" val="1620016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44" y="5450964"/>
            <a:ext cx="8229600" cy="740907"/>
          </a:xfrm>
        </p:spPr>
        <p:txBody>
          <a:bodyPr>
            <a:normAutofit fontScale="90000"/>
          </a:bodyPr>
          <a:lstStyle/>
          <a:p>
            <a:r>
              <a:rPr lang="en-US" dirty="0" smtClean="0"/>
              <a:t>Minimizing Magic</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12</a:t>
            </a:fld>
            <a:endParaRPr lang="en-US"/>
          </a:p>
        </p:txBody>
      </p:sp>
      <p:sp>
        <p:nvSpPr>
          <p:cNvPr id="6" name="Rectangle 5"/>
          <p:cNvSpPr/>
          <p:nvPr/>
        </p:nvSpPr>
        <p:spPr>
          <a:xfrm>
            <a:off x="1897559" y="1333662"/>
            <a:ext cx="1031907" cy="3613167"/>
          </a:xfrm>
          <a:prstGeom prst="rect">
            <a:avLst/>
          </a:prstGeom>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800" dirty="0" smtClean="0"/>
              <a:t>Its all magic!</a:t>
            </a:r>
            <a:endParaRPr lang="en-US" sz="2800" dirty="0"/>
          </a:p>
        </p:txBody>
      </p:sp>
      <p:pic>
        <p:nvPicPr>
          <p:cNvPr id="7" name="Picture 6"/>
          <p:cNvPicPr>
            <a:picLocks noChangeAspect="1"/>
          </p:cNvPicPr>
          <p:nvPr/>
        </p:nvPicPr>
        <p:blipFill>
          <a:blip r:embed="rId2"/>
          <a:stretch>
            <a:fillRect/>
          </a:stretch>
        </p:blipFill>
        <p:spPr>
          <a:xfrm>
            <a:off x="317988" y="1784783"/>
            <a:ext cx="1473200" cy="2540000"/>
          </a:xfrm>
          <a:prstGeom prst="rect">
            <a:avLst/>
          </a:prstGeom>
        </p:spPr>
      </p:pic>
      <p:sp>
        <p:nvSpPr>
          <p:cNvPr id="9" name="TextBox 8"/>
          <p:cNvSpPr txBox="1"/>
          <p:nvPr/>
        </p:nvSpPr>
        <p:spPr>
          <a:xfrm>
            <a:off x="1897559" y="4989300"/>
            <a:ext cx="5016983"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Physics</a:t>
            </a:r>
            <a:endParaRPr lang="en-US" sz="2400" dirty="0"/>
          </a:p>
        </p:txBody>
      </p:sp>
      <p:pic>
        <p:nvPicPr>
          <p:cNvPr id="10" name="Picture 9"/>
          <p:cNvPicPr>
            <a:picLocks noChangeAspect="1"/>
          </p:cNvPicPr>
          <p:nvPr/>
        </p:nvPicPr>
        <p:blipFill>
          <a:blip r:embed="rId3"/>
          <a:stretch>
            <a:fillRect/>
          </a:stretch>
        </p:blipFill>
        <p:spPr>
          <a:xfrm>
            <a:off x="326926" y="481085"/>
            <a:ext cx="882197" cy="1247882"/>
          </a:xfrm>
          <a:prstGeom prst="rect">
            <a:avLst/>
          </a:prstGeom>
        </p:spPr>
      </p:pic>
      <p:pic>
        <p:nvPicPr>
          <p:cNvPr id="11" name="Picture 10"/>
          <p:cNvPicPr>
            <a:picLocks noChangeAspect="1"/>
          </p:cNvPicPr>
          <p:nvPr/>
        </p:nvPicPr>
        <p:blipFill>
          <a:blip r:embed="rId4"/>
          <a:stretch>
            <a:fillRect/>
          </a:stretch>
        </p:blipFill>
        <p:spPr>
          <a:xfrm>
            <a:off x="1457777" y="107470"/>
            <a:ext cx="879564" cy="1174432"/>
          </a:xfrm>
          <a:prstGeom prst="rect">
            <a:avLst/>
          </a:prstGeom>
        </p:spPr>
      </p:pic>
      <p:pic>
        <p:nvPicPr>
          <p:cNvPr id="12" name="Picture 11"/>
          <p:cNvPicPr>
            <a:picLocks noChangeAspect="1"/>
          </p:cNvPicPr>
          <p:nvPr/>
        </p:nvPicPr>
        <p:blipFill rotWithShape="1">
          <a:blip r:embed="rId5"/>
          <a:srcRect t="24029" b="14209"/>
          <a:stretch/>
        </p:blipFill>
        <p:spPr>
          <a:xfrm>
            <a:off x="2590800" y="107470"/>
            <a:ext cx="1774678" cy="616113"/>
          </a:xfrm>
          <a:prstGeom prst="rect">
            <a:avLst/>
          </a:prstGeom>
        </p:spPr>
      </p:pic>
      <p:sp>
        <p:nvSpPr>
          <p:cNvPr id="13" name="Right Arrow 12"/>
          <p:cNvSpPr/>
          <p:nvPr/>
        </p:nvSpPr>
        <p:spPr>
          <a:xfrm>
            <a:off x="3124201" y="1893817"/>
            <a:ext cx="2647674" cy="2430965"/>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Four Years Studying Computing at an Elite Public University</a:t>
            </a:r>
            <a:endParaRPr lang="en-US" dirty="0"/>
          </a:p>
        </p:txBody>
      </p:sp>
      <p:sp>
        <p:nvSpPr>
          <p:cNvPr id="14" name="Rectangle 13"/>
          <p:cNvSpPr/>
          <p:nvPr/>
        </p:nvSpPr>
        <p:spPr>
          <a:xfrm>
            <a:off x="5882635" y="1315922"/>
            <a:ext cx="1031907" cy="3613167"/>
          </a:xfrm>
          <a:prstGeom prst="rect">
            <a:avLst/>
          </a:prstGeom>
        </p:spPr>
        <p:style>
          <a:lnRef idx="1">
            <a:schemeClr val="accent5"/>
          </a:lnRef>
          <a:fillRef idx="3">
            <a:schemeClr val="accent5"/>
          </a:fillRef>
          <a:effectRef idx="2">
            <a:schemeClr val="accent5"/>
          </a:effectRef>
          <a:fontRef idx="minor">
            <a:schemeClr val="lt1"/>
          </a:fontRef>
        </p:style>
        <p:txBody>
          <a:bodyPr vert="vert" rtlCol="0" anchor="ctr"/>
          <a:lstStyle/>
          <a:p>
            <a:pPr algn="ctr"/>
            <a:r>
              <a:rPr lang="en-US" sz="2800" dirty="0" smtClean="0"/>
              <a:t>Its all understandable!</a:t>
            </a:r>
            <a:endParaRPr lang="en-US" dirty="0" smtClean="0">
              <a:solidFill>
                <a:srgbClr val="000090"/>
              </a:solidFill>
            </a:endParaRPr>
          </a:p>
          <a:p>
            <a:pPr algn="ctr"/>
            <a:r>
              <a:rPr lang="en-US" dirty="0" smtClean="0">
                <a:solidFill>
                  <a:srgbClr val="000090"/>
                </a:solidFill>
              </a:rPr>
              <a:t>(and I can do something cooler)</a:t>
            </a:r>
            <a:endParaRPr lang="en-US" dirty="0">
              <a:solidFill>
                <a:srgbClr val="000090"/>
              </a:solidFill>
            </a:endParaRPr>
          </a:p>
        </p:txBody>
      </p:sp>
      <p:sp>
        <p:nvSpPr>
          <p:cNvPr id="19" name="TextBox 18"/>
          <p:cNvSpPr txBox="1"/>
          <p:nvPr/>
        </p:nvSpPr>
        <p:spPr>
          <a:xfrm>
            <a:off x="1897559" y="820237"/>
            <a:ext cx="5016983" cy="461665"/>
          </a:xfrm>
          <a:prstGeom prst="rect">
            <a:avLst/>
          </a:prstGeom>
          <a:solidFill>
            <a:srgbClr val="00B501"/>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Cool Computing Stuff</a:t>
            </a:r>
            <a:endParaRPr lang="en-US" sz="2400" dirty="0"/>
          </a:p>
        </p:txBody>
      </p:sp>
      <p:pic>
        <p:nvPicPr>
          <p:cNvPr id="20" name="Picture 19"/>
          <p:cNvPicPr>
            <a:picLocks noChangeAspect="1"/>
          </p:cNvPicPr>
          <p:nvPr/>
        </p:nvPicPr>
        <p:blipFill rotWithShape="1">
          <a:blip r:embed="rId6"/>
          <a:srcRect l="6666" t="22290" r="8333" b="26522"/>
          <a:stretch/>
        </p:blipFill>
        <p:spPr>
          <a:xfrm rot="1660071">
            <a:off x="7312110" y="413225"/>
            <a:ext cx="1485900" cy="571697"/>
          </a:xfrm>
          <a:prstGeom prst="rect">
            <a:avLst/>
          </a:prstGeom>
        </p:spPr>
      </p:pic>
      <p:pic>
        <p:nvPicPr>
          <p:cNvPr id="21" name="Picture 20"/>
          <p:cNvPicPr>
            <a:picLocks noChangeAspect="1"/>
          </p:cNvPicPr>
          <p:nvPr/>
        </p:nvPicPr>
        <p:blipFill>
          <a:blip r:embed="rId7"/>
          <a:stretch>
            <a:fillRect/>
          </a:stretch>
        </p:blipFill>
        <p:spPr>
          <a:xfrm>
            <a:off x="4365479" y="37762"/>
            <a:ext cx="1066208" cy="705030"/>
          </a:xfrm>
          <a:prstGeom prst="rect">
            <a:avLst/>
          </a:prstGeom>
        </p:spPr>
      </p:pic>
      <p:pic>
        <p:nvPicPr>
          <p:cNvPr id="22" name="Picture 21"/>
          <p:cNvPicPr>
            <a:picLocks noChangeAspect="1"/>
          </p:cNvPicPr>
          <p:nvPr/>
        </p:nvPicPr>
        <p:blipFill>
          <a:blip r:embed="rId8"/>
          <a:stretch>
            <a:fillRect/>
          </a:stretch>
        </p:blipFill>
        <p:spPr>
          <a:xfrm>
            <a:off x="6214414" y="107470"/>
            <a:ext cx="700128" cy="616113"/>
          </a:xfrm>
          <a:prstGeom prst="rect">
            <a:avLst/>
          </a:prstGeom>
        </p:spPr>
      </p:pic>
      <p:pic>
        <p:nvPicPr>
          <p:cNvPr id="23" name="Picture 22">
            <a:hlinkClick r:id="rId9"/>
          </p:cNvPr>
          <p:cNvPicPr>
            <a:picLocks noChangeAspect="1"/>
          </p:cNvPicPr>
          <p:nvPr/>
        </p:nvPicPr>
        <p:blipFill>
          <a:blip r:embed="rId10"/>
          <a:stretch>
            <a:fillRect/>
          </a:stretch>
        </p:blipFill>
        <p:spPr>
          <a:xfrm rot="5400000">
            <a:off x="6553200" y="2159646"/>
            <a:ext cx="3034278" cy="2165137"/>
          </a:xfrm>
          <a:prstGeom prst="rect">
            <a:avLst/>
          </a:prstGeom>
        </p:spPr>
      </p:pic>
      <p:sp>
        <p:nvSpPr>
          <p:cNvPr id="24" name="TextBox 23"/>
          <p:cNvSpPr txBox="1"/>
          <p:nvPr/>
        </p:nvSpPr>
        <p:spPr>
          <a:xfrm>
            <a:off x="7348085" y="4804634"/>
            <a:ext cx="1692854" cy="369332"/>
          </a:xfrm>
          <a:prstGeom prst="rect">
            <a:avLst/>
          </a:prstGeom>
          <a:noFill/>
        </p:spPr>
        <p:txBody>
          <a:bodyPr wrap="none" rtlCol="0">
            <a:spAutoFit/>
          </a:bodyPr>
          <a:lstStyle/>
          <a:p>
            <a:r>
              <a:rPr lang="en-US" dirty="0" smtClean="0"/>
              <a:t>(click for article)</a:t>
            </a:r>
            <a:endParaRPr lang="en-US" dirty="0"/>
          </a:p>
        </p:txBody>
      </p:sp>
    </p:spTree>
    <p:extLst>
      <p:ext uri="{BB962C8B-B14F-4D97-AF65-F5344CB8AC3E}">
        <p14:creationId xmlns:p14="http://schemas.microsoft.com/office/powerpoint/2010/main" xmlns="" val="373119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dissolve">
                                      <p:cBhvr>
                                        <p:cTn id="11" dur="500"/>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4">
                                            <p:bg/>
                                          </p:spTgt>
                                        </p:tgtEl>
                                        <p:attrNameLst>
                                          <p:attrName>style.visibility</p:attrName>
                                        </p:attrNameLst>
                                      </p:cBhvr>
                                      <p:to>
                                        <p:strVal val="visible"/>
                                      </p:to>
                                    </p:set>
                                    <p:animEffect transition="in" filter="dissolve">
                                      <p:cBhvr>
                                        <p:cTn id="16" dur="500"/>
                                        <p:tgtEl>
                                          <p:spTgt spid="14">
                                            <p:bg/>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dissolve">
                                      <p:cBhvr>
                                        <p:cTn id="2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144" y="5450964"/>
            <a:ext cx="8229600" cy="740907"/>
          </a:xfrm>
        </p:spPr>
        <p:txBody>
          <a:bodyPr>
            <a:normAutofit fontScale="90000"/>
          </a:bodyPr>
          <a:lstStyle/>
          <a:p>
            <a:r>
              <a:rPr lang="en-US" dirty="0" smtClean="0"/>
              <a:t>Minimizing Magic</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13</a:t>
            </a:fld>
            <a:endParaRPr lang="en-US"/>
          </a:p>
        </p:txBody>
      </p:sp>
      <p:sp>
        <p:nvSpPr>
          <p:cNvPr id="6" name="Rectangle 5"/>
          <p:cNvSpPr/>
          <p:nvPr/>
        </p:nvSpPr>
        <p:spPr>
          <a:xfrm>
            <a:off x="420974" y="902733"/>
            <a:ext cx="1031907" cy="4026356"/>
          </a:xfrm>
          <a:prstGeom prst="rect">
            <a:avLst/>
          </a:prstGeom>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800" dirty="0" smtClean="0"/>
              <a:t>Its all magic!</a:t>
            </a:r>
            <a:endParaRPr lang="en-US" sz="2800" dirty="0"/>
          </a:p>
        </p:txBody>
      </p:sp>
      <p:sp>
        <p:nvSpPr>
          <p:cNvPr id="9" name="TextBox 8"/>
          <p:cNvSpPr txBox="1"/>
          <p:nvPr/>
        </p:nvSpPr>
        <p:spPr>
          <a:xfrm>
            <a:off x="420974" y="4989300"/>
            <a:ext cx="816376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Physics</a:t>
            </a:r>
            <a:endParaRPr lang="en-US" sz="2400" dirty="0"/>
          </a:p>
        </p:txBody>
      </p:sp>
      <p:sp>
        <p:nvSpPr>
          <p:cNvPr id="19" name="TextBox 18"/>
          <p:cNvSpPr txBox="1"/>
          <p:nvPr/>
        </p:nvSpPr>
        <p:spPr>
          <a:xfrm>
            <a:off x="420974" y="358572"/>
            <a:ext cx="8163769" cy="461665"/>
          </a:xfrm>
          <a:prstGeom prst="rect">
            <a:avLst/>
          </a:prstGeom>
          <a:solidFill>
            <a:srgbClr val="00B501"/>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Cool Computing Stuff</a:t>
            </a:r>
            <a:endParaRPr lang="en-US" sz="2400" dirty="0"/>
          </a:p>
        </p:txBody>
      </p:sp>
      <p:sp>
        <p:nvSpPr>
          <p:cNvPr id="8" name="Rectangle 7"/>
          <p:cNvSpPr/>
          <p:nvPr/>
        </p:nvSpPr>
        <p:spPr>
          <a:xfrm>
            <a:off x="1600200" y="2133600"/>
            <a:ext cx="6984543" cy="39130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cs1110</a:t>
            </a:r>
            <a:endParaRPr lang="en-US" dirty="0"/>
          </a:p>
        </p:txBody>
      </p:sp>
      <p:sp>
        <p:nvSpPr>
          <p:cNvPr id="25" name="Rectangle 24"/>
          <p:cNvSpPr/>
          <p:nvPr/>
        </p:nvSpPr>
        <p:spPr>
          <a:xfrm>
            <a:off x="2590800" y="1983342"/>
            <a:ext cx="5993943" cy="30051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cs2110</a:t>
            </a:r>
            <a:endParaRPr lang="en-US" dirty="0"/>
          </a:p>
        </p:txBody>
      </p:sp>
      <p:sp>
        <p:nvSpPr>
          <p:cNvPr id="26" name="Rectangle 25"/>
          <p:cNvSpPr/>
          <p:nvPr/>
        </p:nvSpPr>
        <p:spPr>
          <a:xfrm>
            <a:off x="3621715" y="2748119"/>
            <a:ext cx="4963029" cy="52921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7" name="Rectangle 26"/>
          <p:cNvSpPr/>
          <p:nvPr/>
        </p:nvSpPr>
        <p:spPr>
          <a:xfrm>
            <a:off x="3621715" y="4009274"/>
            <a:ext cx="4963029" cy="282311"/>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8" name="Rectangle 27"/>
          <p:cNvSpPr/>
          <p:nvPr/>
        </p:nvSpPr>
        <p:spPr>
          <a:xfrm>
            <a:off x="4652630" y="4577414"/>
            <a:ext cx="3932113" cy="35167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cs2330</a:t>
            </a:r>
            <a:endParaRPr lang="en-US" dirty="0"/>
          </a:p>
        </p:txBody>
      </p:sp>
      <p:sp>
        <p:nvSpPr>
          <p:cNvPr id="29" name="Rectangle 28"/>
          <p:cNvSpPr/>
          <p:nvPr/>
        </p:nvSpPr>
        <p:spPr>
          <a:xfrm>
            <a:off x="5531145" y="3756766"/>
            <a:ext cx="3053599" cy="351675"/>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cs3330</a:t>
            </a:r>
            <a:endParaRPr lang="en-US" dirty="0"/>
          </a:p>
        </p:txBody>
      </p:sp>
      <p:sp>
        <p:nvSpPr>
          <p:cNvPr id="30" name="Rectangle 29"/>
          <p:cNvSpPr/>
          <p:nvPr/>
        </p:nvSpPr>
        <p:spPr>
          <a:xfrm>
            <a:off x="4652630" y="1564950"/>
            <a:ext cx="3932114" cy="39539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cs3102</a:t>
            </a:r>
            <a:endParaRPr lang="en-US" dirty="0"/>
          </a:p>
        </p:txBody>
      </p:sp>
      <p:sp>
        <p:nvSpPr>
          <p:cNvPr id="31" name="Rectangle 30"/>
          <p:cNvSpPr/>
          <p:nvPr/>
        </p:nvSpPr>
        <p:spPr>
          <a:xfrm>
            <a:off x="6790067" y="3277329"/>
            <a:ext cx="1794676" cy="4464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2" name="Rectangle 31"/>
          <p:cNvSpPr/>
          <p:nvPr/>
        </p:nvSpPr>
        <p:spPr>
          <a:xfrm>
            <a:off x="7411104" y="2524905"/>
            <a:ext cx="1173639" cy="3025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cs4610</a:t>
            </a:r>
            <a:endParaRPr lang="en-US" dirty="0"/>
          </a:p>
        </p:txBody>
      </p:sp>
      <p:sp>
        <p:nvSpPr>
          <p:cNvPr id="33" name="Rectangle 32"/>
          <p:cNvSpPr/>
          <p:nvPr/>
        </p:nvSpPr>
        <p:spPr>
          <a:xfrm>
            <a:off x="6790067" y="1111595"/>
            <a:ext cx="1794676" cy="44642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4" name="Rectangle 33"/>
          <p:cNvSpPr/>
          <p:nvPr/>
        </p:nvSpPr>
        <p:spPr>
          <a:xfrm>
            <a:off x="6790067" y="4291585"/>
            <a:ext cx="1794677" cy="28582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5" name="Rectangle 34"/>
          <p:cNvSpPr/>
          <p:nvPr/>
        </p:nvSpPr>
        <p:spPr>
          <a:xfrm>
            <a:off x="4229685" y="832589"/>
            <a:ext cx="4355060" cy="29034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electives</a:t>
            </a:r>
            <a:endParaRPr lang="en-US" dirty="0"/>
          </a:p>
        </p:txBody>
      </p:sp>
      <p:sp>
        <p:nvSpPr>
          <p:cNvPr id="15" name="TextBox 14"/>
          <p:cNvSpPr txBox="1"/>
          <p:nvPr/>
        </p:nvSpPr>
        <p:spPr>
          <a:xfrm>
            <a:off x="175895" y="4108441"/>
            <a:ext cx="2948305" cy="1200329"/>
          </a:xfrm>
          <a:prstGeom prst="rect">
            <a:avLst/>
          </a:prstGeom>
          <a:solidFill>
            <a:schemeClr val="accent3">
              <a:lumMod val="40000"/>
              <a:lumOff val="60000"/>
            </a:schemeClr>
          </a:solidFill>
        </p:spPr>
        <p:txBody>
          <a:bodyPr wrap="square" rtlCol="0">
            <a:spAutoFit/>
          </a:bodyPr>
          <a:lstStyle/>
          <a:p>
            <a:r>
              <a:rPr lang="en-US" dirty="0" smtClean="0"/>
              <a:t>By the time you graduate, nothing should be “magic” other than </a:t>
            </a:r>
            <a:r>
              <a:rPr lang="en-US" b="1" dirty="0" smtClean="0"/>
              <a:t>how transistors work </a:t>
            </a:r>
            <a:r>
              <a:rPr lang="en-US" dirty="0" smtClean="0"/>
              <a:t>and </a:t>
            </a:r>
            <a:r>
              <a:rPr lang="en-US" b="1" dirty="0" smtClean="0"/>
              <a:t>NP-Completeness</a:t>
            </a:r>
            <a:r>
              <a:rPr lang="en-US" dirty="0" smtClean="0"/>
              <a:t>. </a:t>
            </a:r>
            <a:endParaRPr lang="en-US" dirty="0"/>
          </a:p>
        </p:txBody>
      </p:sp>
    </p:spTree>
    <p:extLst>
      <p:ext uri="{BB962C8B-B14F-4D97-AF65-F5344CB8AC3E}">
        <p14:creationId xmlns:p14="http://schemas.microsoft.com/office/powerpoint/2010/main" xmlns="" val="164501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ssolv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checkerboard(across)">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dissolve">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checkerboard(across)">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1"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2" grpId="1" animBg="1"/>
      <p:bldP spid="33" grpId="0" animBg="1"/>
      <p:bldP spid="34" grpId="0" animBg="1"/>
      <p:bldP spid="35" grpId="0" animBg="1"/>
      <p:bldP spid="3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14</a:t>
            </a:fld>
            <a:endParaRPr lang="en-US"/>
          </a:p>
        </p:txBody>
      </p:sp>
      <p:sp>
        <p:nvSpPr>
          <p:cNvPr id="6" name="Rectangle 5"/>
          <p:cNvSpPr/>
          <p:nvPr/>
        </p:nvSpPr>
        <p:spPr>
          <a:xfrm>
            <a:off x="554223" y="304087"/>
            <a:ext cx="7859787"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dirty="0">
                <a:hlinkClick r:id="rId4"/>
              </a:rPr>
              <a:t>http://</a:t>
            </a:r>
            <a:r>
              <a:rPr lang="en-US" dirty="0" err="1">
                <a:hlinkClick r:id="rId4"/>
              </a:rPr>
              <a:t>opensource.apple.com</a:t>
            </a:r>
            <a:r>
              <a:rPr lang="en-US" dirty="0">
                <a:hlinkClick r:id="rId4"/>
              </a:rPr>
              <a:t>/source/</a:t>
            </a:r>
            <a:r>
              <a:rPr lang="en-US" dirty="0" err="1">
                <a:hlinkClick r:id="rId4"/>
              </a:rPr>
              <a:t>AppleFan</a:t>
            </a:r>
            <a:r>
              <a:rPr lang="en-US" dirty="0">
                <a:hlinkClick r:id="rId4"/>
              </a:rPr>
              <a:t>/AppleFan-110.3.1/</a:t>
            </a:r>
            <a:r>
              <a:rPr lang="en-US" dirty="0" err="1">
                <a:hlinkClick r:id="rId4"/>
              </a:rPr>
              <a:t>AppleFan.cpp</a:t>
            </a:r>
            <a:endParaRPr lang="en-US" dirty="0"/>
          </a:p>
        </p:txBody>
      </p:sp>
      <p:pic>
        <p:nvPicPr>
          <p:cNvPr id="8" name="Picture 7" descr="Screen Shot 2013-10-24 at 6.56.02 AM.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46001" y="863795"/>
            <a:ext cx="6717051" cy="5384667"/>
          </a:xfrm>
          <a:prstGeom prst="rect">
            <a:avLst/>
          </a:prstGeom>
        </p:spPr>
      </p:pic>
    </p:spTree>
    <p:extLst>
      <p:ext uri="{BB962C8B-B14F-4D97-AF65-F5344CB8AC3E}">
        <p14:creationId xmlns:p14="http://schemas.microsoft.com/office/powerpoint/2010/main" xmlns="" val="32847200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15</a:t>
            </a:fld>
            <a:endParaRPr lang="en-US"/>
          </a:p>
        </p:txBody>
      </p:sp>
      <p:pic>
        <p:nvPicPr>
          <p:cNvPr id="5" name="Picture 4" descr="Screen Shot 2013-10-24 at 6.57.45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 y="255106"/>
            <a:ext cx="7676401" cy="6101244"/>
          </a:xfrm>
          <a:prstGeom prst="rect">
            <a:avLst/>
          </a:prstGeom>
        </p:spPr>
      </p:pic>
    </p:spTree>
    <p:extLst>
      <p:ext uri="{BB962C8B-B14F-4D97-AF65-F5344CB8AC3E}">
        <p14:creationId xmlns:p14="http://schemas.microsoft.com/office/powerpoint/2010/main" xmlns="" val="31190385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16</a:t>
            </a:fld>
            <a:endParaRPr lang="en-US"/>
          </a:p>
        </p:txBody>
      </p:sp>
      <p:pic>
        <p:nvPicPr>
          <p:cNvPr id="5" name="Picture 4" descr="Screen Shot 2013-10-24 at 7.00.15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67120" y="150967"/>
            <a:ext cx="8319680" cy="6268569"/>
          </a:xfrm>
          <a:prstGeom prst="rect">
            <a:avLst/>
          </a:prstGeom>
        </p:spPr>
      </p:pic>
    </p:spTree>
    <p:extLst>
      <p:ext uri="{BB962C8B-B14F-4D97-AF65-F5344CB8AC3E}">
        <p14:creationId xmlns:p14="http://schemas.microsoft.com/office/powerpoint/2010/main" xmlns="" val="36374961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17</a:t>
            </a:fld>
            <a:endParaRPr lang="en-US"/>
          </a:p>
        </p:txBody>
      </p:sp>
      <p:pic>
        <p:nvPicPr>
          <p:cNvPr id="5" name="Picture 4" descr="Screen Shot 2013-10-24 at 9.42.53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87105" y="336998"/>
            <a:ext cx="8548093" cy="5673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7660638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18</a:t>
            </a:fld>
            <a:endParaRPr lang="en-US"/>
          </a:p>
        </p:txBody>
      </p:sp>
      <p:pic>
        <p:nvPicPr>
          <p:cNvPr id="5" name="Picture 4" descr="Screen Shot 2013-10-24 at 10.19.0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70093" y="260825"/>
            <a:ext cx="8850397" cy="5783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1192004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Plan </a:t>
            </a:r>
            <a:r>
              <a:rPr lang="en-US" dirty="0"/>
              <a:t>for Rest of Semester</a:t>
            </a:r>
          </a:p>
          <a:p>
            <a:r>
              <a:rPr lang="en-US" dirty="0" smtClean="0"/>
              <a:t>Starting Security</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1</a:t>
            </a:fld>
            <a:endParaRPr lang="en-US"/>
          </a:p>
        </p:txBody>
      </p:sp>
    </p:spTree>
    <p:extLst>
      <p:ext uri="{BB962C8B-B14F-4D97-AF65-F5344CB8AC3E}">
        <p14:creationId xmlns:p14="http://schemas.microsoft.com/office/powerpoint/2010/main" xmlns="" val="18199628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19</a:t>
            </a:fld>
            <a:endParaRPr lang="en-US"/>
          </a:p>
        </p:txBody>
      </p:sp>
      <p:pic>
        <p:nvPicPr>
          <p:cNvPr id="6" name="Picture 5" descr="Screen Shot 2013-10-24 at 10.19.51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49472" y="249022"/>
            <a:ext cx="8422058" cy="61073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7188653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20</a:t>
            </a:fld>
            <a:endParaRPr lang="en-US"/>
          </a:p>
        </p:txBody>
      </p:sp>
      <p:pic>
        <p:nvPicPr>
          <p:cNvPr id="5" name="Picture 4" descr="Screen Shot 2013-10-24 at 10.21.04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34824" y="147423"/>
            <a:ext cx="6249282" cy="5889278"/>
          </a:xfrm>
          <a:prstGeom prst="rect">
            <a:avLst/>
          </a:prstGeom>
        </p:spPr>
      </p:pic>
    </p:spTree>
    <p:extLst>
      <p:ext uri="{BB962C8B-B14F-4D97-AF65-F5344CB8AC3E}">
        <p14:creationId xmlns:p14="http://schemas.microsoft.com/office/powerpoint/2010/main" xmlns="" val="3220008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21</a:t>
            </a:fld>
            <a:endParaRPr lang="en-US"/>
          </a:p>
        </p:txBody>
      </p:sp>
      <p:pic>
        <p:nvPicPr>
          <p:cNvPr id="5" name="Picture 4" descr="Screen Shot 2013-10-24 at 6.57.45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6689" y="254455"/>
            <a:ext cx="7427336" cy="5903286"/>
          </a:xfrm>
          <a:prstGeom prst="rect">
            <a:avLst/>
          </a:prstGeom>
        </p:spPr>
      </p:pic>
    </p:spTree>
    <p:extLst>
      <p:ext uri="{BB962C8B-B14F-4D97-AF65-F5344CB8AC3E}">
        <p14:creationId xmlns:p14="http://schemas.microsoft.com/office/powerpoint/2010/main" xmlns="" val="31600571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76200" y="0"/>
            <a:ext cx="9220200" cy="6886693"/>
          </a:xfrm>
          <a:prstGeom prst="rect">
            <a:avLst/>
          </a:prstGeom>
          <a:noFill/>
          <a:ln w="9525">
            <a:noFill/>
            <a:miter lim="800000"/>
            <a:headEnd/>
            <a:tailEnd/>
          </a:ln>
        </p:spPr>
      </p:pic>
      <p:sp>
        <p:nvSpPr>
          <p:cNvPr id="2" name="Title 1"/>
          <p:cNvSpPr>
            <a:spLocks noGrp="1"/>
          </p:cNvSpPr>
          <p:nvPr>
            <p:ph type="title"/>
          </p:nvPr>
        </p:nvSpPr>
        <p:spPr>
          <a:xfrm>
            <a:off x="457200" y="570971"/>
            <a:ext cx="8229600" cy="1143000"/>
          </a:xfrm>
        </p:spPr>
        <p:txBody>
          <a:bodyPr>
            <a:noAutofit/>
          </a:bodyPr>
          <a:lstStyle/>
          <a:p>
            <a:r>
              <a:rPr lang="en-US" sz="8000" dirty="0" smtClean="0">
                <a:solidFill>
                  <a:srgbClr val="FFFF00"/>
                </a:solidFill>
              </a:rPr>
              <a:t>Security</a:t>
            </a:r>
            <a:endParaRPr lang="en-US" sz="8000" dirty="0">
              <a:solidFill>
                <a:srgbClr val="FFFF00"/>
              </a:solidFill>
            </a:endParaRPr>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22</a:t>
            </a:fld>
            <a:endParaRPr lang="en-US"/>
          </a:p>
        </p:txBody>
      </p:sp>
    </p:spTree>
    <p:extLst>
      <p:ext uri="{BB962C8B-B14F-4D97-AF65-F5344CB8AC3E}">
        <p14:creationId xmlns:p14="http://schemas.microsoft.com/office/powerpoint/2010/main" xmlns="" val="19494909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wrong with </a:t>
            </a:r>
            <a:r>
              <a:rPr lang="en-US" dirty="0" err="1" smtClean="0"/>
              <a:t>zhttpo</a:t>
            </a:r>
            <a:r>
              <a:rPr lang="en-US" dirty="0" smtClean="0"/>
              <a:t> (V 0.2)?</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23</a:t>
            </a:fld>
            <a:endParaRPr lang="en-US"/>
          </a:p>
        </p:txBody>
      </p:sp>
      <p:sp>
        <p:nvSpPr>
          <p:cNvPr id="6" name="Rectangle 5"/>
          <p:cNvSpPr/>
          <p:nvPr/>
        </p:nvSpPr>
        <p:spPr>
          <a:xfrm>
            <a:off x="457200" y="1062593"/>
            <a:ext cx="8229600" cy="5293757"/>
          </a:xfrm>
          <a:prstGeom prst="rect">
            <a:avLst/>
          </a:prstGeom>
        </p:spPr>
        <p:txBody>
          <a:bodyPr wrap="square">
            <a:spAutoFit/>
          </a:bodyPr>
          <a:lstStyle/>
          <a:p>
            <a:r>
              <a:rPr lang="en-US" sz="2000" dirty="0"/>
              <a:t>  </a:t>
            </a:r>
            <a:r>
              <a:rPr lang="en-US" sz="2000" dirty="0" smtClean="0"/>
              <a:t>	 …</a:t>
            </a:r>
          </a:p>
          <a:p>
            <a:r>
              <a:rPr lang="en-US" sz="2000" dirty="0"/>
              <a:t>	</a:t>
            </a:r>
            <a:r>
              <a:rPr lang="en-US" sz="2000" b="1" dirty="0" err="1" smtClean="0"/>
              <a:t>stream.read</a:t>
            </a:r>
            <a:r>
              <a:rPr lang="en-US" sz="2000" b="1" dirty="0"/>
              <a:t>(</a:t>
            </a:r>
            <a:r>
              <a:rPr lang="en-US" sz="2000" b="1" dirty="0" err="1"/>
              <a:t>buf</a:t>
            </a:r>
            <a:r>
              <a:rPr lang="en-US" sz="2000" b="1" dirty="0"/>
              <a:t>);</a:t>
            </a:r>
          </a:p>
          <a:p>
            <a:r>
              <a:rPr lang="en-US" sz="2000" b="1" dirty="0"/>
              <a:t>        </a:t>
            </a:r>
            <a:r>
              <a:rPr lang="en-US" sz="2000" b="1" dirty="0" smtClean="0"/>
              <a:t>let </a:t>
            </a:r>
            <a:r>
              <a:rPr lang="en-US" sz="2000" b="1" dirty="0" err="1"/>
              <a:t>request_str</a:t>
            </a:r>
            <a:r>
              <a:rPr lang="en-US" sz="2000" b="1" dirty="0"/>
              <a:t> = </a:t>
            </a:r>
            <a:r>
              <a:rPr lang="en-US" sz="2000" b="1" dirty="0" err="1"/>
              <a:t>str</a:t>
            </a:r>
            <a:r>
              <a:rPr lang="en-US" sz="2000" b="1" dirty="0"/>
              <a:t>::from_utf8(</a:t>
            </a:r>
            <a:r>
              <a:rPr lang="en-US" sz="2000" b="1" dirty="0" err="1"/>
              <a:t>buf</a:t>
            </a:r>
            <a:r>
              <a:rPr lang="en-US" sz="2000" b="1" dirty="0"/>
              <a:t>);</a:t>
            </a:r>
          </a:p>
          <a:p>
            <a:r>
              <a:rPr lang="en-US" sz="2000" b="1" dirty="0"/>
              <a:t>        </a:t>
            </a:r>
            <a:r>
              <a:rPr lang="en-US" sz="2000" dirty="0"/>
              <a:t>    </a:t>
            </a:r>
          </a:p>
          <a:p>
            <a:r>
              <a:rPr lang="en-US" sz="2000" dirty="0"/>
              <a:t>         </a:t>
            </a:r>
            <a:r>
              <a:rPr lang="en-US" sz="2000" dirty="0" smtClean="0"/>
              <a:t>let </a:t>
            </a:r>
            <a:r>
              <a:rPr lang="en-US" sz="2000" dirty="0" err="1"/>
              <a:t>req_group</a:t>
            </a:r>
            <a:r>
              <a:rPr lang="en-US" sz="2000" dirty="0"/>
              <a:t> : ~[&amp;</a:t>
            </a:r>
            <a:r>
              <a:rPr lang="en-US" sz="2000" dirty="0" err="1"/>
              <a:t>str</a:t>
            </a:r>
            <a:r>
              <a:rPr lang="en-US" sz="2000" dirty="0"/>
              <a:t>]= </a:t>
            </a:r>
            <a:r>
              <a:rPr lang="en-US" sz="2000" dirty="0" err="1"/>
              <a:t>request_str.splitn_iter</a:t>
            </a:r>
            <a:r>
              <a:rPr lang="en-US" sz="2000" dirty="0"/>
              <a:t>(' ', 3).collect();</a:t>
            </a:r>
          </a:p>
          <a:p>
            <a:r>
              <a:rPr lang="en-US" sz="2000" dirty="0"/>
              <a:t>         </a:t>
            </a:r>
            <a:r>
              <a:rPr lang="en-US" sz="2000" dirty="0" smtClean="0"/>
              <a:t>if </a:t>
            </a:r>
            <a:r>
              <a:rPr lang="en-US" sz="2000" dirty="0" err="1"/>
              <a:t>req_group.len</a:t>
            </a:r>
            <a:r>
              <a:rPr lang="en-US" sz="2000" dirty="0"/>
              <a:t>() &gt; 2 {</a:t>
            </a:r>
          </a:p>
          <a:p>
            <a:r>
              <a:rPr lang="en-US" sz="2000" dirty="0"/>
              <a:t>                </a:t>
            </a:r>
            <a:r>
              <a:rPr lang="en-US" sz="2000" b="1" dirty="0"/>
              <a:t>let path = </a:t>
            </a:r>
            <a:r>
              <a:rPr lang="en-US" sz="2000" b="1" dirty="0" err="1"/>
              <a:t>req_group</a:t>
            </a:r>
            <a:r>
              <a:rPr lang="en-US" sz="2000" b="1" dirty="0"/>
              <a:t>[1];</a:t>
            </a:r>
          </a:p>
          <a:p>
            <a:r>
              <a:rPr lang="en-US" sz="2000" b="1" dirty="0"/>
              <a:t>                </a:t>
            </a:r>
            <a:r>
              <a:rPr lang="en-US" sz="2000" dirty="0" smtClean="0"/>
              <a:t>…</a:t>
            </a:r>
          </a:p>
          <a:p>
            <a:r>
              <a:rPr lang="en-US" sz="2000" dirty="0"/>
              <a:t>	 </a:t>
            </a:r>
            <a:r>
              <a:rPr lang="en-US" sz="2000" dirty="0" smtClean="0"/>
              <a:t>       </a:t>
            </a:r>
            <a:r>
              <a:rPr lang="en-US" sz="2000" b="1" dirty="0" smtClean="0"/>
              <a:t>let </a:t>
            </a:r>
            <a:r>
              <a:rPr lang="en-US" sz="2000" b="1" dirty="0" err="1"/>
              <a:t>file_path</a:t>
            </a:r>
            <a:r>
              <a:rPr lang="en-US" sz="2000" b="1" dirty="0"/>
              <a:t> = &amp;</a:t>
            </a:r>
            <a:r>
              <a:rPr lang="en-US" sz="2000" b="1" dirty="0" err="1"/>
              <a:t>os</a:t>
            </a:r>
            <a:r>
              <a:rPr lang="en-US" sz="2000" b="1" dirty="0"/>
              <a:t>::</a:t>
            </a:r>
            <a:r>
              <a:rPr lang="en-US" sz="2000" b="1" dirty="0" err="1"/>
              <a:t>getcwd</a:t>
            </a:r>
            <a:r>
              <a:rPr lang="en-US" sz="2000" b="1" dirty="0"/>
              <a:t>().push(</a:t>
            </a:r>
            <a:r>
              <a:rPr lang="en-US" sz="2000" b="1" dirty="0" smtClean="0"/>
              <a:t>path);</a:t>
            </a:r>
            <a:endParaRPr lang="en-US" sz="2000" b="1" dirty="0"/>
          </a:p>
          <a:p>
            <a:r>
              <a:rPr lang="en-US" sz="2000" b="1" dirty="0"/>
              <a:t>                </a:t>
            </a:r>
            <a:r>
              <a:rPr lang="en-US" sz="2000" dirty="0"/>
              <a:t>if !</a:t>
            </a:r>
            <a:r>
              <a:rPr lang="en-US" sz="2000" dirty="0" err="1"/>
              <a:t>os</a:t>
            </a:r>
            <a:r>
              <a:rPr lang="en-US" sz="2000" dirty="0"/>
              <a:t>::</a:t>
            </a:r>
            <a:r>
              <a:rPr lang="en-US" sz="2000" dirty="0" err="1"/>
              <a:t>path_exists</a:t>
            </a:r>
            <a:r>
              <a:rPr lang="en-US" sz="2000" dirty="0"/>
              <a:t>(</a:t>
            </a:r>
            <a:r>
              <a:rPr lang="en-US" sz="2000" dirty="0" err="1"/>
              <a:t>file_path</a:t>
            </a:r>
            <a:r>
              <a:rPr lang="en-US" sz="2000" dirty="0"/>
              <a:t>) || </a:t>
            </a:r>
            <a:r>
              <a:rPr lang="en-US" sz="2000" dirty="0" err="1"/>
              <a:t>os</a:t>
            </a:r>
            <a:r>
              <a:rPr lang="en-US" sz="2000" dirty="0"/>
              <a:t>::</a:t>
            </a:r>
            <a:r>
              <a:rPr lang="en-US" sz="2000" dirty="0" err="1"/>
              <a:t>path_is_dir</a:t>
            </a:r>
            <a:r>
              <a:rPr lang="en-US" sz="2000" dirty="0"/>
              <a:t>(</a:t>
            </a:r>
            <a:r>
              <a:rPr lang="en-US" sz="2000" dirty="0" err="1"/>
              <a:t>file_path</a:t>
            </a:r>
            <a:r>
              <a:rPr lang="en-US" sz="2000" dirty="0"/>
              <a:t>) {</a:t>
            </a:r>
          </a:p>
          <a:p>
            <a:r>
              <a:rPr lang="en-US" sz="2000" dirty="0" smtClean="0"/>
              <a:t>                     …</a:t>
            </a:r>
          </a:p>
          <a:p>
            <a:r>
              <a:rPr lang="en-US" sz="2000" dirty="0" smtClean="0"/>
              <a:t>                </a:t>
            </a:r>
            <a:r>
              <a:rPr lang="en-US" sz="2000" dirty="0"/>
              <a:t>else {</a:t>
            </a:r>
          </a:p>
          <a:p>
            <a:r>
              <a:rPr lang="en-US" sz="2000" dirty="0" smtClean="0"/>
              <a:t>                </a:t>
            </a:r>
            <a:r>
              <a:rPr lang="en-US" sz="2000" b="1" dirty="0" smtClean="0"/>
              <a:t>    match </a:t>
            </a:r>
            <a:r>
              <a:rPr lang="en-US" sz="2000" b="1" dirty="0" err="1"/>
              <a:t>io</a:t>
            </a:r>
            <a:r>
              <a:rPr lang="en-US" sz="2000" b="1" dirty="0"/>
              <a:t>::</a:t>
            </a:r>
            <a:r>
              <a:rPr lang="en-US" sz="2000" b="1" dirty="0" err="1"/>
              <a:t>read_whole_file</a:t>
            </a:r>
            <a:r>
              <a:rPr lang="en-US" sz="2000" b="1" dirty="0"/>
              <a:t>(</a:t>
            </a:r>
            <a:r>
              <a:rPr lang="en-US" sz="2000" b="1" dirty="0" err="1"/>
              <a:t>file_path</a:t>
            </a:r>
            <a:r>
              <a:rPr lang="en-US" sz="2000" b="1" dirty="0"/>
              <a:t>) {</a:t>
            </a:r>
          </a:p>
          <a:p>
            <a:r>
              <a:rPr lang="en-US" sz="2000" b="1" dirty="0"/>
              <a:t>                </a:t>
            </a:r>
            <a:r>
              <a:rPr lang="en-US" sz="2000" dirty="0"/>
              <a:t>        Ok(</a:t>
            </a:r>
            <a:r>
              <a:rPr lang="en-US" sz="2000" dirty="0" err="1"/>
              <a:t>file_data</a:t>
            </a:r>
            <a:r>
              <a:rPr lang="en-US" sz="2000" dirty="0"/>
              <a:t>) =&gt; {</a:t>
            </a:r>
          </a:p>
          <a:p>
            <a:r>
              <a:rPr lang="en-US" sz="2000" dirty="0"/>
              <a:t>                </a:t>
            </a:r>
            <a:r>
              <a:rPr lang="en-US" sz="2000" b="1" dirty="0"/>
              <a:t>            </a:t>
            </a:r>
            <a:r>
              <a:rPr lang="en-US" sz="2000" b="1" dirty="0" err="1"/>
              <a:t>stream.write</a:t>
            </a:r>
            <a:r>
              <a:rPr lang="en-US" sz="2000" b="1" dirty="0"/>
              <a:t>(</a:t>
            </a:r>
            <a:r>
              <a:rPr lang="en-US" sz="2000" b="1" dirty="0" err="1"/>
              <a:t>file_data</a:t>
            </a:r>
            <a:r>
              <a:rPr lang="en-US" sz="2000" b="1" dirty="0"/>
              <a:t>);</a:t>
            </a:r>
          </a:p>
          <a:p>
            <a:r>
              <a:rPr lang="en-US" sz="2000" b="1" dirty="0"/>
              <a:t>                </a:t>
            </a:r>
            <a:r>
              <a:rPr lang="en-US" sz="2000" dirty="0"/>
              <a:t>        }</a:t>
            </a:r>
          </a:p>
          <a:p>
            <a:r>
              <a:rPr lang="en-US" sz="2000" dirty="0"/>
              <a:t>                        </a:t>
            </a:r>
            <a:r>
              <a:rPr lang="en-US" sz="2000" dirty="0" smtClean="0"/>
              <a:t>…</a:t>
            </a:r>
            <a:endParaRPr lang="en-US" sz="2000" dirty="0"/>
          </a:p>
        </p:txBody>
      </p:sp>
    </p:spTree>
    <p:extLst>
      <p:ext uri="{BB962C8B-B14F-4D97-AF65-F5344CB8AC3E}">
        <p14:creationId xmlns:p14="http://schemas.microsoft.com/office/powerpoint/2010/main" xmlns="" val="18202147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24</a:t>
            </a:fld>
            <a:endParaRPr lang="en-US"/>
          </a:p>
        </p:txBody>
      </p:sp>
      <p:sp>
        <p:nvSpPr>
          <p:cNvPr id="6" name="Rectangle 5"/>
          <p:cNvSpPr/>
          <p:nvPr/>
        </p:nvSpPr>
        <p:spPr>
          <a:xfrm>
            <a:off x="1044221" y="1811783"/>
            <a:ext cx="6970889" cy="2308324"/>
          </a:xfrm>
          <a:prstGeom prst="rect">
            <a:avLst/>
          </a:prstGeom>
        </p:spPr>
        <p:txBody>
          <a:bodyPr wrap="square">
            <a:spAutoFit/>
          </a:bodyPr>
          <a:lstStyle/>
          <a:p>
            <a:r>
              <a:rPr lang="en-US" sz="4800" dirty="0" smtClean="0"/>
              <a:t>Why Might Letting Anyone Read Any File on your Machine Be a Bad Idea?</a:t>
            </a:r>
            <a:endParaRPr lang="en-US" sz="4800" dirty="0"/>
          </a:p>
        </p:txBody>
      </p:sp>
      <p:sp>
        <p:nvSpPr>
          <p:cNvPr id="7" name="Rounded Rectangle 6">
            <a:hlinkClick r:id="rId2"/>
          </p:cNvPr>
          <p:cNvSpPr/>
          <p:nvPr/>
        </p:nvSpPr>
        <p:spPr>
          <a:xfrm>
            <a:off x="5092700" y="4882445"/>
            <a:ext cx="2921000" cy="95955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smtClean="0"/>
              <a:t>LMGTFY</a:t>
            </a:r>
            <a:endParaRPr lang="en-US" sz="3200" dirty="0"/>
          </a:p>
        </p:txBody>
      </p:sp>
    </p:spTree>
    <p:extLst>
      <p:ext uri="{BB962C8B-B14F-4D97-AF65-F5344CB8AC3E}">
        <p14:creationId xmlns:p14="http://schemas.microsoft.com/office/powerpoint/2010/main" xmlns="" val="288753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25</a:t>
            </a:fld>
            <a:endParaRPr lang="en-US"/>
          </a:p>
        </p:txBody>
      </p:sp>
      <p:pic>
        <p:nvPicPr>
          <p:cNvPr id="5" name="Picture 4"/>
          <p:cNvPicPr>
            <a:picLocks noChangeAspect="1"/>
          </p:cNvPicPr>
          <p:nvPr/>
        </p:nvPicPr>
        <p:blipFill rotWithShape="1">
          <a:blip r:embed="rId2"/>
          <a:srcRect l="8818" b="8818"/>
          <a:stretch/>
        </p:blipFill>
        <p:spPr>
          <a:xfrm>
            <a:off x="0" y="0"/>
            <a:ext cx="9144000" cy="6858000"/>
          </a:xfrm>
          <a:prstGeom prst="rect">
            <a:avLst/>
          </a:prstGeom>
        </p:spPr>
      </p:pic>
      <p:sp>
        <p:nvSpPr>
          <p:cNvPr id="6" name="TextBox 5"/>
          <p:cNvSpPr txBox="1"/>
          <p:nvPr/>
        </p:nvSpPr>
        <p:spPr>
          <a:xfrm>
            <a:off x="663222" y="762000"/>
            <a:ext cx="3273777" cy="378565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4000" b="1" dirty="0" smtClean="0"/>
              <a:t>This is serious: </a:t>
            </a:r>
            <a:r>
              <a:rPr lang="en-US" sz="4000" dirty="0" smtClean="0"/>
              <a:t>actually trying the passwords would be wrong and criminal*.</a:t>
            </a:r>
            <a:endParaRPr lang="en-US" sz="4000" dirty="0"/>
          </a:p>
        </p:txBody>
      </p:sp>
      <p:sp>
        <p:nvSpPr>
          <p:cNvPr id="7" name="TextBox 6"/>
          <p:cNvSpPr txBox="1"/>
          <p:nvPr/>
        </p:nvSpPr>
        <p:spPr>
          <a:xfrm>
            <a:off x="6287911" y="2977991"/>
            <a:ext cx="2398889" cy="313932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 Just because someone “broadcasts” their password or uses laughable security, doesn’t mean the FBI considers it “authorized” access.  Whether it is you or Google that is breaking the law in this case is unclear.</a:t>
            </a:r>
            <a:endParaRPr lang="en-US" dirty="0"/>
          </a:p>
        </p:txBody>
      </p:sp>
    </p:spTree>
    <p:extLst>
      <p:ext uri="{BB962C8B-B14F-4D97-AF65-F5344CB8AC3E}">
        <p14:creationId xmlns:p14="http://schemas.microsoft.com/office/powerpoint/2010/main" xmlns="" val="1079976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wrong with </a:t>
            </a:r>
            <a:r>
              <a:rPr lang="en-US" dirty="0" err="1" smtClean="0"/>
              <a:t>Zhtta</a:t>
            </a:r>
            <a:r>
              <a:rPr lang="en-US" dirty="0" smtClean="0"/>
              <a:t> (V 0.3)?</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dirty="0" smtClean="0"/>
              <a:t>University of Virginia cs4414</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26</a:t>
            </a:fld>
            <a:endParaRPr lang="en-US"/>
          </a:p>
        </p:txBody>
      </p:sp>
      <p:sp>
        <p:nvSpPr>
          <p:cNvPr id="6" name="Rectangle 5"/>
          <p:cNvSpPr/>
          <p:nvPr/>
        </p:nvSpPr>
        <p:spPr>
          <a:xfrm>
            <a:off x="457200" y="1062593"/>
            <a:ext cx="8229600" cy="5324535"/>
          </a:xfrm>
          <a:prstGeom prst="rect">
            <a:avLst/>
          </a:prstGeom>
        </p:spPr>
        <p:txBody>
          <a:bodyPr wrap="square">
            <a:spAutoFit/>
          </a:bodyPr>
          <a:lstStyle/>
          <a:p>
            <a:r>
              <a:rPr lang="en-US" sz="2000" dirty="0"/>
              <a:t>  </a:t>
            </a:r>
            <a:r>
              <a:rPr lang="en-US" sz="2000" dirty="0" smtClean="0"/>
              <a:t>	 …</a:t>
            </a:r>
          </a:p>
          <a:p>
            <a:r>
              <a:rPr lang="en-US" sz="2000" dirty="0"/>
              <a:t>	</a:t>
            </a:r>
            <a:r>
              <a:rPr lang="en-US" sz="2000" b="1" dirty="0" err="1" smtClean="0"/>
              <a:t>stream.read</a:t>
            </a:r>
            <a:r>
              <a:rPr lang="en-US" sz="2000" b="1" dirty="0"/>
              <a:t>(</a:t>
            </a:r>
            <a:r>
              <a:rPr lang="en-US" sz="2000" b="1" dirty="0" err="1"/>
              <a:t>buf</a:t>
            </a:r>
            <a:r>
              <a:rPr lang="en-US" sz="2000" b="1" dirty="0"/>
              <a:t>);</a:t>
            </a:r>
          </a:p>
          <a:p>
            <a:r>
              <a:rPr lang="en-US" sz="2000" b="1" dirty="0"/>
              <a:t>        </a:t>
            </a:r>
            <a:r>
              <a:rPr lang="en-US" sz="2000" b="1" dirty="0" smtClean="0"/>
              <a:t>let </a:t>
            </a:r>
            <a:r>
              <a:rPr lang="en-US" sz="2000" b="1" dirty="0" err="1"/>
              <a:t>request_str</a:t>
            </a:r>
            <a:r>
              <a:rPr lang="en-US" sz="2000" b="1" dirty="0"/>
              <a:t> = </a:t>
            </a:r>
            <a:r>
              <a:rPr lang="en-US" sz="2000" b="1" dirty="0" err="1"/>
              <a:t>str</a:t>
            </a:r>
            <a:r>
              <a:rPr lang="en-US" sz="2000" b="1" dirty="0"/>
              <a:t>::from_utf8(</a:t>
            </a:r>
            <a:r>
              <a:rPr lang="en-US" sz="2000" b="1" dirty="0" err="1"/>
              <a:t>buf</a:t>
            </a:r>
            <a:r>
              <a:rPr lang="en-US" sz="2000" b="1" dirty="0"/>
              <a:t>);</a:t>
            </a:r>
          </a:p>
          <a:p>
            <a:r>
              <a:rPr lang="en-US" sz="2000" b="1" dirty="0"/>
              <a:t>        </a:t>
            </a:r>
            <a:r>
              <a:rPr lang="en-US" sz="2000" dirty="0"/>
              <a:t>    </a:t>
            </a:r>
          </a:p>
          <a:p>
            <a:r>
              <a:rPr lang="en-US" sz="2000" dirty="0"/>
              <a:t>         </a:t>
            </a:r>
            <a:r>
              <a:rPr lang="en-US" sz="2000" dirty="0" smtClean="0"/>
              <a:t>let </a:t>
            </a:r>
            <a:r>
              <a:rPr lang="en-US" sz="2000" dirty="0" err="1"/>
              <a:t>req_group</a:t>
            </a:r>
            <a:r>
              <a:rPr lang="en-US" sz="2000" dirty="0"/>
              <a:t> : ~[&amp;</a:t>
            </a:r>
            <a:r>
              <a:rPr lang="en-US" sz="2000" dirty="0" err="1"/>
              <a:t>str</a:t>
            </a:r>
            <a:r>
              <a:rPr lang="en-US" sz="2000" dirty="0"/>
              <a:t>]= </a:t>
            </a:r>
            <a:r>
              <a:rPr lang="en-US" sz="2000" dirty="0" err="1"/>
              <a:t>request_str.splitn_iter</a:t>
            </a:r>
            <a:r>
              <a:rPr lang="en-US" sz="2000" dirty="0"/>
              <a:t>(' ', 3).collect();</a:t>
            </a:r>
          </a:p>
          <a:p>
            <a:r>
              <a:rPr lang="en-US" sz="2000" dirty="0"/>
              <a:t>         </a:t>
            </a:r>
            <a:r>
              <a:rPr lang="en-US" sz="2000" dirty="0" smtClean="0"/>
              <a:t>if </a:t>
            </a:r>
            <a:r>
              <a:rPr lang="en-US" sz="2000" dirty="0" err="1"/>
              <a:t>req_group.len</a:t>
            </a:r>
            <a:r>
              <a:rPr lang="en-US" sz="2000" dirty="0"/>
              <a:t>() &gt; 2 {</a:t>
            </a:r>
          </a:p>
          <a:p>
            <a:r>
              <a:rPr lang="en-US" sz="2000" dirty="0"/>
              <a:t>                </a:t>
            </a:r>
            <a:r>
              <a:rPr lang="en-US" sz="2000" b="1" dirty="0"/>
              <a:t>let path = </a:t>
            </a:r>
            <a:r>
              <a:rPr lang="en-US" sz="2000" b="1" dirty="0" err="1"/>
              <a:t>req_group</a:t>
            </a:r>
            <a:r>
              <a:rPr lang="en-US" sz="2000" b="1" dirty="0"/>
              <a:t>[1];</a:t>
            </a:r>
          </a:p>
          <a:p>
            <a:r>
              <a:rPr lang="en-US" sz="2000" b="1" dirty="0"/>
              <a:t>                </a:t>
            </a:r>
            <a:r>
              <a:rPr lang="en-US" sz="2000" dirty="0" smtClean="0"/>
              <a:t>…</a:t>
            </a:r>
          </a:p>
          <a:p>
            <a:r>
              <a:rPr lang="en-US" sz="2000" dirty="0"/>
              <a:t>	 </a:t>
            </a:r>
            <a:r>
              <a:rPr lang="en-US" sz="2000" dirty="0" smtClean="0"/>
              <a:t>       </a:t>
            </a:r>
            <a:r>
              <a:rPr lang="en-US" sz="2000" b="1" dirty="0"/>
              <a:t>let </a:t>
            </a:r>
            <a:r>
              <a:rPr lang="en-US" sz="2000" b="1" dirty="0" err="1"/>
              <a:t>file_path</a:t>
            </a:r>
            <a:r>
              <a:rPr lang="en-US" sz="2000" b="1" dirty="0"/>
              <a:t> = ~</a:t>
            </a:r>
            <a:r>
              <a:rPr lang="en-US" sz="2000" b="1" dirty="0" err="1"/>
              <a:t>os</a:t>
            </a:r>
            <a:r>
              <a:rPr lang="en-US" sz="2000" b="1" dirty="0"/>
              <a:t>::</a:t>
            </a:r>
            <a:r>
              <a:rPr lang="en-US" sz="2000" b="1" dirty="0" err="1"/>
              <a:t>getcwd</a:t>
            </a:r>
            <a:r>
              <a:rPr lang="en-US" sz="2000" b="1" dirty="0"/>
              <a:t>().push(</a:t>
            </a:r>
            <a:r>
              <a:rPr lang="en-US" sz="2000" b="1" dirty="0" err="1">
                <a:solidFill>
                  <a:srgbClr val="FF0000"/>
                </a:solidFill>
              </a:rPr>
              <a:t>path.replace</a:t>
            </a:r>
            <a:r>
              <a:rPr lang="en-US" sz="2000" b="1" dirty="0">
                <a:solidFill>
                  <a:srgbClr val="FF0000"/>
                </a:solidFill>
              </a:rPr>
              <a:t>("/../", "")</a:t>
            </a:r>
            <a:r>
              <a:rPr lang="en-US" sz="2000" b="1" dirty="0"/>
              <a:t>);</a:t>
            </a:r>
          </a:p>
          <a:p>
            <a:r>
              <a:rPr lang="en-US" sz="2000" b="1" dirty="0" smtClean="0"/>
              <a:t>		</a:t>
            </a:r>
            <a:r>
              <a:rPr lang="en-US" sz="2000" dirty="0" smtClean="0"/>
              <a:t>if </a:t>
            </a:r>
            <a:r>
              <a:rPr lang="en-US" sz="2000" dirty="0"/>
              <a:t>!</a:t>
            </a:r>
            <a:r>
              <a:rPr lang="en-US" sz="2000" dirty="0" err="1"/>
              <a:t>os</a:t>
            </a:r>
            <a:r>
              <a:rPr lang="en-US" sz="2000" dirty="0"/>
              <a:t>::</a:t>
            </a:r>
            <a:r>
              <a:rPr lang="en-US" sz="2000" dirty="0" err="1"/>
              <a:t>path_exists</a:t>
            </a:r>
            <a:r>
              <a:rPr lang="en-US" sz="2000" dirty="0"/>
              <a:t>(</a:t>
            </a:r>
            <a:r>
              <a:rPr lang="en-US" sz="2000" dirty="0" err="1"/>
              <a:t>file_path</a:t>
            </a:r>
            <a:r>
              <a:rPr lang="en-US" sz="2000" dirty="0"/>
              <a:t>) || </a:t>
            </a:r>
            <a:r>
              <a:rPr lang="en-US" sz="2000" dirty="0" err="1"/>
              <a:t>os</a:t>
            </a:r>
            <a:r>
              <a:rPr lang="en-US" sz="2000" dirty="0"/>
              <a:t>::</a:t>
            </a:r>
            <a:r>
              <a:rPr lang="en-US" sz="2000" dirty="0" err="1"/>
              <a:t>path_is_dir</a:t>
            </a:r>
            <a:r>
              <a:rPr lang="en-US" sz="2000" dirty="0"/>
              <a:t>(</a:t>
            </a:r>
            <a:r>
              <a:rPr lang="en-US" sz="2000" dirty="0" err="1"/>
              <a:t>file_path</a:t>
            </a:r>
            <a:r>
              <a:rPr lang="en-US" sz="2000" dirty="0"/>
              <a:t>) {</a:t>
            </a:r>
          </a:p>
          <a:p>
            <a:r>
              <a:rPr lang="en-US" sz="2000" dirty="0" smtClean="0"/>
              <a:t>                     …</a:t>
            </a:r>
          </a:p>
          <a:p>
            <a:r>
              <a:rPr lang="en-US" sz="2000" dirty="0" smtClean="0"/>
              <a:t>                </a:t>
            </a:r>
            <a:r>
              <a:rPr lang="en-US" sz="2000" dirty="0"/>
              <a:t>else {</a:t>
            </a:r>
          </a:p>
          <a:p>
            <a:r>
              <a:rPr lang="en-US" sz="2000" dirty="0" smtClean="0"/>
              <a:t>                </a:t>
            </a:r>
            <a:r>
              <a:rPr lang="en-US" sz="2000" b="1" dirty="0" smtClean="0"/>
              <a:t>    match </a:t>
            </a:r>
            <a:r>
              <a:rPr lang="en-US" sz="2000" b="1" dirty="0" err="1"/>
              <a:t>io</a:t>
            </a:r>
            <a:r>
              <a:rPr lang="en-US" sz="2000" b="1" dirty="0"/>
              <a:t>::</a:t>
            </a:r>
            <a:r>
              <a:rPr lang="en-US" sz="2000" b="1" dirty="0" err="1"/>
              <a:t>read_whole_file</a:t>
            </a:r>
            <a:r>
              <a:rPr lang="en-US" sz="2000" b="1" dirty="0"/>
              <a:t>(</a:t>
            </a:r>
            <a:r>
              <a:rPr lang="en-US" sz="2000" b="1" dirty="0" err="1"/>
              <a:t>file_path</a:t>
            </a:r>
            <a:r>
              <a:rPr lang="en-US" sz="2000" b="1" dirty="0"/>
              <a:t>) {</a:t>
            </a:r>
          </a:p>
          <a:p>
            <a:r>
              <a:rPr lang="en-US" sz="2000" b="1" dirty="0"/>
              <a:t>                </a:t>
            </a:r>
            <a:r>
              <a:rPr lang="en-US" sz="2000" dirty="0"/>
              <a:t>        Ok(</a:t>
            </a:r>
            <a:r>
              <a:rPr lang="en-US" sz="2000" dirty="0" err="1"/>
              <a:t>file_data</a:t>
            </a:r>
            <a:r>
              <a:rPr lang="en-US" sz="2000" dirty="0"/>
              <a:t>) =&gt; {</a:t>
            </a:r>
          </a:p>
          <a:p>
            <a:r>
              <a:rPr lang="en-US" sz="2000" dirty="0"/>
              <a:t>                </a:t>
            </a:r>
            <a:r>
              <a:rPr lang="en-US" sz="2000" b="1" dirty="0"/>
              <a:t>            </a:t>
            </a:r>
            <a:r>
              <a:rPr lang="en-US" sz="2000" b="1" dirty="0" err="1"/>
              <a:t>stream.write</a:t>
            </a:r>
            <a:r>
              <a:rPr lang="en-US" sz="2000" b="1" dirty="0"/>
              <a:t>(</a:t>
            </a:r>
            <a:r>
              <a:rPr lang="en-US" sz="2000" b="1" dirty="0" err="1"/>
              <a:t>file_data</a:t>
            </a:r>
            <a:r>
              <a:rPr lang="en-US" sz="2000" b="1" dirty="0"/>
              <a:t>);</a:t>
            </a:r>
          </a:p>
          <a:p>
            <a:r>
              <a:rPr lang="en-US" sz="2000" b="1" dirty="0"/>
              <a:t>                </a:t>
            </a:r>
            <a:r>
              <a:rPr lang="en-US" sz="2000" dirty="0"/>
              <a:t>        }</a:t>
            </a:r>
          </a:p>
          <a:p>
            <a:r>
              <a:rPr lang="en-US" sz="2000" dirty="0"/>
              <a:t>                        </a:t>
            </a:r>
            <a:r>
              <a:rPr lang="en-US" sz="2000" dirty="0" smtClean="0"/>
              <a:t>…</a:t>
            </a:r>
            <a:endParaRPr lang="en-US" sz="2000" dirty="0"/>
          </a:p>
        </p:txBody>
      </p:sp>
      <p:sp>
        <p:nvSpPr>
          <p:cNvPr id="8" name="TextBox 7"/>
          <p:cNvSpPr txBox="1"/>
          <p:nvPr/>
        </p:nvSpPr>
        <p:spPr>
          <a:xfrm>
            <a:off x="677333" y="4857001"/>
            <a:ext cx="7824904"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600" dirty="0" smtClean="0"/>
              <a:t>http://rust-</a:t>
            </a:r>
            <a:r>
              <a:rPr lang="en-US" sz="3600" dirty="0" err="1" smtClean="0"/>
              <a:t>class.org</a:t>
            </a:r>
            <a:r>
              <a:rPr lang="pl-PL" sz="3600" dirty="0" smtClean="0"/>
              <a:t>/</a:t>
            </a:r>
            <a:r>
              <a:rPr lang="pl-PL" sz="3600" dirty="0"/>
              <a:t>./.././</a:t>
            </a:r>
            <a:r>
              <a:rPr lang="pl-PL" sz="3600" dirty="0" err="1"/>
              <a:t>wp-</a:t>
            </a:r>
            <a:r>
              <a:rPr lang="pl-PL" sz="3600" dirty="0" err="1" smtClean="0"/>
              <a:t>config.php</a:t>
            </a:r>
            <a:endParaRPr lang="en-US" sz="3600" dirty="0"/>
          </a:p>
        </p:txBody>
      </p:sp>
    </p:spTree>
    <p:extLst>
      <p:ext uri="{BB962C8B-B14F-4D97-AF65-F5344CB8AC3E}">
        <p14:creationId xmlns:p14="http://schemas.microsoft.com/office/powerpoint/2010/main" xmlns="" val="139918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3-10-23 at 9.56.34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398359" y="169333"/>
            <a:ext cx="7505752" cy="646454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rot="16200000">
            <a:off x="-2369635" y="2694190"/>
            <a:ext cx="6446713" cy="1143000"/>
          </a:xfrm>
        </p:spPr>
        <p:txBody>
          <a:bodyPr/>
          <a:lstStyle/>
          <a:p>
            <a:r>
              <a:rPr lang="en-US" dirty="0" smtClean="0"/>
              <a:t>Unix (Sort-of) “Solution”</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27</a:t>
            </a:fld>
            <a:endParaRPr lang="en-US"/>
          </a:p>
        </p:txBody>
      </p:sp>
    </p:spTree>
    <p:extLst>
      <p:ext uri="{BB962C8B-B14F-4D97-AF65-F5344CB8AC3E}">
        <p14:creationId xmlns:p14="http://schemas.microsoft.com/office/powerpoint/2010/main" xmlns="" val="16792426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28</a:t>
            </a:fld>
            <a:endParaRPr lang="en-US"/>
          </a:p>
        </p:txBody>
      </p:sp>
      <p:pic>
        <p:nvPicPr>
          <p:cNvPr id="6" name="Picture 5" descr="Screen Shot 2013-10-23 at 9.51.46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213555" y="3362679"/>
            <a:ext cx="7642578" cy="2168216"/>
          </a:xfrm>
          <a:prstGeom prst="rect">
            <a:avLst/>
          </a:prstGeom>
          <a:ln>
            <a:noFill/>
          </a:ln>
          <a:effectLst>
            <a:outerShdw blurRad="292100" dist="139700" dir="2700000" algn="tl" rotWithShape="0">
              <a:srgbClr val="333333">
                <a:alpha val="65000"/>
              </a:srgbClr>
            </a:outerShdw>
          </a:effectLst>
        </p:spPr>
      </p:pic>
      <p:pic>
        <p:nvPicPr>
          <p:cNvPr id="7" name="Picture 6" descr="Screen Shot 2013-10-23 at 9.54.25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 y="386645"/>
            <a:ext cx="6858000" cy="23530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1867760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4165"/>
            <a:ext cx="8229600" cy="1143000"/>
          </a:xfrm>
        </p:spPr>
        <p:txBody>
          <a:bodyPr/>
          <a:lstStyle/>
          <a:p>
            <a:r>
              <a:rPr lang="en-US" dirty="0" smtClean="0"/>
              <a:t>Plan for Remainder of Course</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a:t>
            </a:fld>
            <a:endParaRPr lang="en-US"/>
          </a:p>
        </p:txBody>
      </p:sp>
      <p:sp>
        <p:nvSpPr>
          <p:cNvPr id="7" name="Rectangle 6"/>
          <p:cNvSpPr/>
          <p:nvPr/>
        </p:nvSpPr>
        <p:spPr>
          <a:xfrm>
            <a:off x="457199" y="1262416"/>
            <a:ext cx="8094133" cy="4893647"/>
          </a:xfrm>
          <a:prstGeom prst="rect">
            <a:avLst/>
          </a:prstGeom>
        </p:spPr>
        <p:txBody>
          <a:bodyPr wrap="square">
            <a:spAutoFit/>
          </a:bodyPr>
          <a:lstStyle/>
          <a:p>
            <a:r>
              <a:rPr lang="en-US" sz="2400" b="1" dirty="0">
                <a:solidFill>
                  <a:srgbClr val="FF0000"/>
                </a:solidFill>
              </a:rPr>
              <a:t>28 October: </a:t>
            </a:r>
            <a:r>
              <a:rPr lang="en-US" sz="2400" b="1" dirty="0" smtClean="0">
                <a:solidFill>
                  <a:srgbClr val="FF0000"/>
                </a:solidFill>
              </a:rPr>
              <a:t>	Due</a:t>
            </a:r>
            <a:r>
              <a:rPr lang="en-US" sz="2400" b="1" dirty="0">
                <a:solidFill>
                  <a:srgbClr val="FF0000"/>
                </a:solidFill>
              </a:rPr>
              <a:t>: PS3: </a:t>
            </a:r>
            <a:r>
              <a:rPr lang="en-US" sz="2400" b="1" dirty="0" err="1">
                <a:solidFill>
                  <a:srgbClr val="FF0000"/>
                </a:solidFill>
              </a:rPr>
              <a:t>Zhtta</a:t>
            </a:r>
            <a:r>
              <a:rPr lang="en-US" sz="2400" b="1" dirty="0">
                <a:solidFill>
                  <a:srgbClr val="FF0000"/>
                </a:solidFill>
              </a:rPr>
              <a:t> Web </a:t>
            </a:r>
            <a:r>
              <a:rPr lang="en-US" sz="2400" b="1" dirty="0" smtClean="0">
                <a:solidFill>
                  <a:srgbClr val="FF0000"/>
                </a:solidFill>
              </a:rPr>
              <a:t>Server</a:t>
            </a:r>
            <a:endParaRPr lang="en-US" sz="2400" b="1" dirty="0">
              <a:solidFill>
                <a:srgbClr val="FF0000"/>
              </a:solidFill>
            </a:endParaRPr>
          </a:p>
          <a:p>
            <a:r>
              <a:rPr lang="en-US" sz="2400" dirty="0"/>
              <a:t>29 October: </a:t>
            </a:r>
            <a:r>
              <a:rPr lang="en-US" sz="2400" dirty="0" smtClean="0"/>
              <a:t>	Security</a:t>
            </a:r>
            <a:endParaRPr lang="en-US" sz="2400" dirty="0"/>
          </a:p>
          <a:p>
            <a:r>
              <a:rPr lang="en-US" sz="2400" b="1" dirty="0">
                <a:solidFill>
                  <a:srgbClr val="FF6600"/>
                </a:solidFill>
              </a:rPr>
              <a:t>31 October: </a:t>
            </a:r>
            <a:r>
              <a:rPr lang="en-US" sz="2400" b="1" dirty="0" smtClean="0">
                <a:solidFill>
                  <a:srgbClr val="FF6600"/>
                </a:solidFill>
              </a:rPr>
              <a:t>	Guest</a:t>
            </a:r>
            <a:r>
              <a:rPr lang="en-US" sz="2400" b="1" dirty="0">
                <a:solidFill>
                  <a:srgbClr val="FF6600"/>
                </a:solidFill>
              </a:rPr>
              <a:t>: </a:t>
            </a:r>
            <a:r>
              <a:rPr lang="en-US" sz="2400" b="1" dirty="0" err="1">
                <a:solidFill>
                  <a:srgbClr val="FF6600"/>
                </a:solidFill>
              </a:rPr>
              <a:t>Karsten</a:t>
            </a:r>
            <a:r>
              <a:rPr lang="en-US" sz="2400" b="1" dirty="0">
                <a:solidFill>
                  <a:srgbClr val="FF6600"/>
                </a:solidFill>
              </a:rPr>
              <a:t> </a:t>
            </a:r>
            <a:r>
              <a:rPr lang="en-US" sz="2400" b="1" dirty="0" err="1" smtClean="0">
                <a:solidFill>
                  <a:srgbClr val="FF6600"/>
                </a:solidFill>
              </a:rPr>
              <a:t>Nohl</a:t>
            </a:r>
            <a:endParaRPr lang="en-US" sz="2400" b="1" dirty="0">
              <a:solidFill>
                <a:srgbClr val="FF6600"/>
              </a:solidFill>
            </a:endParaRPr>
          </a:p>
          <a:p>
            <a:r>
              <a:rPr lang="en-US" sz="2400" b="1" dirty="0">
                <a:solidFill>
                  <a:srgbClr val="0000FF"/>
                </a:solidFill>
              </a:rPr>
              <a:t>4 </a:t>
            </a:r>
            <a:r>
              <a:rPr lang="en-US" sz="2400" b="1" dirty="0" smtClean="0">
                <a:solidFill>
                  <a:srgbClr val="0000FF"/>
                </a:solidFill>
              </a:rPr>
              <a:t>Nov: 			Due</a:t>
            </a:r>
            <a:r>
              <a:rPr lang="en-US" sz="2400" b="1" dirty="0">
                <a:solidFill>
                  <a:srgbClr val="0000FF"/>
                </a:solidFill>
              </a:rPr>
              <a:t>: Project </a:t>
            </a:r>
            <a:r>
              <a:rPr lang="en-US" sz="2400" b="1" dirty="0" smtClean="0">
                <a:solidFill>
                  <a:srgbClr val="0000FF"/>
                </a:solidFill>
              </a:rPr>
              <a:t>Proposals</a:t>
            </a:r>
            <a:endParaRPr lang="en-US" sz="2400" b="1" dirty="0">
              <a:solidFill>
                <a:srgbClr val="0000FF"/>
              </a:solidFill>
            </a:endParaRPr>
          </a:p>
          <a:p>
            <a:r>
              <a:rPr lang="en-US" sz="2400" dirty="0" smtClean="0"/>
              <a:t>5-7 Nov: 		Lower</a:t>
            </a:r>
            <a:r>
              <a:rPr lang="en-US" sz="2400" dirty="0"/>
              <a:t>-Level </a:t>
            </a:r>
            <a:r>
              <a:rPr lang="en-US" sz="2400" dirty="0" smtClean="0"/>
              <a:t>OS (Processes, Virtual Memory)</a:t>
            </a:r>
            <a:endParaRPr lang="en-US" sz="2400" dirty="0"/>
          </a:p>
          <a:p>
            <a:r>
              <a:rPr lang="en-US" sz="2400" b="1" dirty="0" smtClean="0">
                <a:solidFill>
                  <a:srgbClr val="660066"/>
                </a:solidFill>
              </a:rPr>
              <a:t>11 Nov:		Due: </a:t>
            </a:r>
            <a:r>
              <a:rPr lang="en-US" sz="2400" b="1" dirty="0" err="1" smtClean="0">
                <a:solidFill>
                  <a:srgbClr val="660066"/>
                </a:solidFill>
              </a:rPr>
              <a:t>Norvig</a:t>
            </a:r>
            <a:r>
              <a:rPr lang="en-US" sz="2400" b="1" dirty="0" smtClean="0">
                <a:solidFill>
                  <a:srgbClr val="660066"/>
                </a:solidFill>
              </a:rPr>
              <a:t> Numbers Contribution Expected</a:t>
            </a:r>
          </a:p>
          <a:p>
            <a:r>
              <a:rPr lang="en-US" sz="2400" dirty="0" smtClean="0"/>
              <a:t>12-14 Nov: 	Storage</a:t>
            </a:r>
            <a:endParaRPr lang="en-US" sz="2400" dirty="0"/>
          </a:p>
          <a:p>
            <a:r>
              <a:rPr lang="en-US" sz="2400" b="1" dirty="0" smtClean="0">
                <a:solidFill>
                  <a:srgbClr val="0000FF"/>
                </a:solidFill>
              </a:rPr>
              <a:t>18 Nov: 		Due</a:t>
            </a:r>
            <a:r>
              <a:rPr lang="en-US" sz="2400" b="1" dirty="0">
                <a:solidFill>
                  <a:srgbClr val="0000FF"/>
                </a:solidFill>
              </a:rPr>
              <a:t>: Project Design </a:t>
            </a:r>
            <a:r>
              <a:rPr lang="en-US" sz="2400" b="1" dirty="0" smtClean="0">
                <a:solidFill>
                  <a:srgbClr val="0000FF"/>
                </a:solidFill>
              </a:rPr>
              <a:t>Reviews</a:t>
            </a:r>
            <a:endParaRPr lang="en-US" sz="2400" b="1" dirty="0">
              <a:solidFill>
                <a:srgbClr val="0000FF"/>
              </a:solidFill>
            </a:endParaRPr>
          </a:p>
          <a:p>
            <a:r>
              <a:rPr lang="en-US" sz="2400" dirty="0" smtClean="0"/>
              <a:t>19-22 Nov: 	Virtual Machines, Micro/</a:t>
            </a:r>
            <a:r>
              <a:rPr lang="en-US" sz="2400" dirty="0" err="1" smtClean="0"/>
              <a:t>Exo</a:t>
            </a:r>
            <a:r>
              <a:rPr lang="en-US" sz="2400" dirty="0"/>
              <a:t>-</a:t>
            </a:r>
            <a:r>
              <a:rPr lang="en-US" sz="2400" dirty="0" smtClean="0"/>
              <a:t>Kernels</a:t>
            </a:r>
            <a:endParaRPr lang="en-US" sz="2400" dirty="0"/>
          </a:p>
          <a:p>
            <a:r>
              <a:rPr lang="en-US" sz="2400" b="1" dirty="0" smtClean="0">
                <a:solidFill>
                  <a:srgbClr val="FF6600"/>
                </a:solidFill>
              </a:rPr>
              <a:t>26 Nov: 		Guest</a:t>
            </a:r>
            <a:r>
              <a:rPr lang="en-US" sz="2400" b="1" dirty="0">
                <a:solidFill>
                  <a:srgbClr val="FF6600"/>
                </a:solidFill>
              </a:rPr>
              <a:t>: Tom </a:t>
            </a:r>
            <a:r>
              <a:rPr lang="en-US" sz="2400" b="1" dirty="0" smtClean="0">
                <a:solidFill>
                  <a:srgbClr val="FF6600"/>
                </a:solidFill>
              </a:rPr>
              <a:t>Pinckney</a:t>
            </a:r>
            <a:endParaRPr lang="en-US" sz="2400" b="1" dirty="0">
              <a:solidFill>
                <a:srgbClr val="FF6600"/>
              </a:solidFill>
            </a:endParaRPr>
          </a:p>
          <a:p>
            <a:r>
              <a:rPr lang="en-US" sz="2400" dirty="0">
                <a:solidFill>
                  <a:schemeClr val="bg1">
                    <a:lumMod val="65000"/>
                  </a:schemeClr>
                </a:solidFill>
              </a:rPr>
              <a:t>28 </a:t>
            </a:r>
            <a:r>
              <a:rPr lang="en-US" sz="2400" dirty="0" smtClean="0">
                <a:solidFill>
                  <a:schemeClr val="bg1">
                    <a:lumMod val="65000"/>
                  </a:schemeClr>
                </a:solidFill>
              </a:rPr>
              <a:t>Nov: 		Thanksgiving Break</a:t>
            </a:r>
            <a:endParaRPr lang="en-US" sz="2400" dirty="0">
              <a:solidFill>
                <a:schemeClr val="bg1">
                  <a:lumMod val="65000"/>
                </a:schemeClr>
              </a:solidFill>
            </a:endParaRPr>
          </a:p>
          <a:p>
            <a:r>
              <a:rPr lang="en-US" sz="2400" dirty="0"/>
              <a:t>3 </a:t>
            </a:r>
            <a:r>
              <a:rPr lang="en-US" sz="2400" dirty="0" smtClean="0"/>
              <a:t>Dec: 			Wrap-Up</a:t>
            </a:r>
            <a:endParaRPr lang="en-US" sz="2400" dirty="0"/>
          </a:p>
          <a:p>
            <a:r>
              <a:rPr lang="en-US" sz="2400" b="1" dirty="0">
                <a:solidFill>
                  <a:srgbClr val="0000FF"/>
                </a:solidFill>
              </a:rPr>
              <a:t>5 </a:t>
            </a:r>
            <a:r>
              <a:rPr lang="en-US" sz="2400" b="1" dirty="0" smtClean="0">
                <a:solidFill>
                  <a:srgbClr val="0000FF"/>
                </a:solidFill>
              </a:rPr>
              <a:t>Dec: 			Due</a:t>
            </a:r>
            <a:r>
              <a:rPr lang="en-US" sz="2400" b="1" dirty="0">
                <a:solidFill>
                  <a:srgbClr val="0000FF"/>
                </a:solidFill>
              </a:rPr>
              <a:t>: Project Demos</a:t>
            </a:r>
          </a:p>
        </p:txBody>
      </p:sp>
    </p:spTree>
    <p:extLst>
      <p:ext uri="{BB962C8B-B14F-4D97-AF65-F5344CB8AC3E}">
        <p14:creationId xmlns:p14="http://schemas.microsoft.com/office/powerpoint/2010/main" xmlns="" val="3642053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Apache’s (Partial) Solution</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29</a:t>
            </a:fld>
            <a:endParaRPr lang="en-US"/>
          </a:p>
        </p:txBody>
      </p:sp>
      <p:sp>
        <p:nvSpPr>
          <p:cNvPr id="7" name="Rectangle 6"/>
          <p:cNvSpPr/>
          <p:nvPr/>
        </p:nvSpPr>
        <p:spPr>
          <a:xfrm>
            <a:off x="719667" y="2568222"/>
            <a:ext cx="7563555" cy="646331"/>
          </a:xfrm>
          <a:prstGeom prst="rect">
            <a:avLst/>
          </a:prstGeom>
          <a:solidFill>
            <a:srgbClr val="FDEADA"/>
          </a:solidFill>
        </p:spPr>
        <p:txBody>
          <a:bodyPr wrap="square">
            <a:spAutoFit/>
          </a:bodyPr>
          <a:lstStyle/>
          <a:p>
            <a:r>
              <a:rPr lang="en-US" sz="3600" b="1" dirty="0" err="1" smtClean="0"/>
              <a:t>DocumentRoot</a:t>
            </a:r>
            <a:r>
              <a:rPr lang="en-US" sz="3600" dirty="0" smtClean="0"/>
              <a:t> 	/home/</a:t>
            </a:r>
            <a:r>
              <a:rPr lang="en-US" sz="3600" dirty="0" err="1" smtClean="0"/>
              <a:t>evans</a:t>
            </a:r>
            <a:r>
              <a:rPr lang="en-US" sz="3600" dirty="0" smtClean="0"/>
              <a:t>/</a:t>
            </a:r>
            <a:r>
              <a:rPr lang="en-US" sz="3600" dirty="0" err="1" smtClean="0"/>
              <a:t>htdocs</a:t>
            </a:r>
            <a:r>
              <a:rPr lang="en-US" sz="3600" dirty="0" smtClean="0"/>
              <a:t>/</a:t>
            </a:r>
            <a:endParaRPr lang="en-US" sz="3600" dirty="0"/>
          </a:p>
        </p:txBody>
      </p:sp>
      <p:sp>
        <p:nvSpPr>
          <p:cNvPr id="8" name="TextBox 7"/>
          <p:cNvSpPr txBox="1"/>
          <p:nvPr/>
        </p:nvSpPr>
        <p:spPr>
          <a:xfrm>
            <a:off x="1171222" y="4275667"/>
            <a:ext cx="7119557" cy="461665"/>
          </a:xfrm>
          <a:prstGeom prst="rect">
            <a:avLst/>
          </a:prstGeom>
          <a:noFill/>
        </p:spPr>
        <p:txBody>
          <a:bodyPr wrap="none" rtlCol="0">
            <a:spAutoFit/>
          </a:bodyPr>
          <a:lstStyle/>
          <a:p>
            <a:r>
              <a:rPr lang="en-US" sz="2400" dirty="0" smtClean="0"/>
              <a:t>Apache will only serve files in </a:t>
            </a:r>
            <a:r>
              <a:rPr lang="en-US" sz="2400" dirty="0" err="1" smtClean="0"/>
              <a:t>DocumentRoot’s</a:t>
            </a:r>
            <a:r>
              <a:rPr lang="en-US" sz="2400" dirty="0" smtClean="0"/>
              <a:t> </a:t>
            </a:r>
            <a:r>
              <a:rPr lang="en-US" sz="2400" dirty="0" err="1" smtClean="0"/>
              <a:t>subtree</a:t>
            </a:r>
            <a:r>
              <a:rPr lang="en-US" sz="2400" dirty="0" smtClean="0"/>
              <a:t>.</a:t>
            </a:r>
            <a:endParaRPr lang="en-US" sz="2400" dirty="0"/>
          </a:p>
        </p:txBody>
      </p:sp>
      <p:sp>
        <p:nvSpPr>
          <p:cNvPr id="9" name="TextBox 8"/>
          <p:cNvSpPr txBox="1"/>
          <p:nvPr/>
        </p:nvSpPr>
        <p:spPr>
          <a:xfrm>
            <a:off x="719667" y="1665111"/>
            <a:ext cx="2192177"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in </a:t>
            </a:r>
            <a:r>
              <a:rPr lang="en-US" sz="2800" b="1" dirty="0" err="1" smtClean="0"/>
              <a:t>httpd.conf</a:t>
            </a:r>
            <a:r>
              <a:rPr lang="en-US" sz="2800" dirty="0" smtClean="0"/>
              <a:t>:</a:t>
            </a:r>
            <a:endParaRPr lang="en-US" sz="2800" dirty="0"/>
          </a:p>
        </p:txBody>
      </p:sp>
    </p:spTree>
    <p:extLst>
      <p:ext uri="{BB962C8B-B14F-4D97-AF65-F5344CB8AC3E}">
        <p14:creationId xmlns:p14="http://schemas.microsoft.com/office/powerpoint/2010/main" xmlns="" val="7806929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Apache’s (Partial) Solution</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30</a:t>
            </a:fld>
            <a:endParaRPr lang="en-US"/>
          </a:p>
        </p:txBody>
      </p:sp>
      <p:sp>
        <p:nvSpPr>
          <p:cNvPr id="7" name="Rectangle 6"/>
          <p:cNvSpPr/>
          <p:nvPr/>
        </p:nvSpPr>
        <p:spPr>
          <a:xfrm>
            <a:off x="719667" y="2568222"/>
            <a:ext cx="7563555" cy="646331"/>
          </a:xfrm>
          <a:prstGeom prst="rect">
            <a:avLst/>
          </a:prstGeom>
          <a:solidFill>
            <a:srgbClr val="FDEADA"/>
          </a:solidFill>
        </p:spPr>
        <p:txBody>
          <a:bodyPr wrap="square">
            <a:spAutoFit/>
          </a:bodyPr>
          <a:lstStyle/>
          <a:p>
            <a:r>
              <a:rPr lang="en-US" sz="3600" b="1" dirty="0" err="1" smtClean="0"/>
              <a:t>DocumentRoot</a:t>
            </a:r>
            <a:r>
              <a:rPr lang="en-US" sz="3600" dirty="0" smtClean="0"/>
              <a:t> 	/home/</a:t>
            </a:r>
            <a:r>
              <a:rPr lang="en-US" sz="3600" dirty="0" err="1" smtClean="0"/>
              <a:t>evans</a:t>
            </a:r>
            <a:r>
              <a:rPr lang="en-US" sz="3600" dirty="0" smtClean="0"/>
              <a:t>/</a:t>
            </a:r>
            <a:r>
              <a:rPr lang="en-US" sz="3600" dirty="0" err="1" smtClean="0"/>
              <a:t>htdocs</a:t>
            </a:r>
            <a:r>
              <a:rPr lang="en-US" sz="3600" dirty="0" smtClean="0"/>
              <a:t>/</a:t>
            </a:r>
            <a:endParaRPr lang="en-US" sz="3600" dirty="0"/>
          </a:p>
        </p:txBody>
      </p:sp>
      <p:sp>
        <p:nvSpPr>
          <p:cNvPr id="8" name="TextBox 7"/>
          <p:cNvSpPr txBox="1"/>
          <p:nvPr/>
        </p:nvSpPr>
        <p:spPr>
          <a:xfrm>
            <a:off x="889000" y="5037667"/>
            <a:ext cx="7253111"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err="1" smtClean="0"/>
              <a:t>Opps</a:t>
            </a:r>
            <a:r>
              <a:rPr lang="en-US" sz="2400" dirty="0" smtClean="0"/>
              <a:t>!  Now it will follow </a:t>
            </a:r>
            <a:r>
              <a:rPr lang="en-US" sz="2400" dirty="0" err="1" smtClean="0"/>
              <a:t>symlinks</a:t>
            </a:r>
            <a:r>
              <a:rPr lang="en-US" sz="2400" dirty="0" smtClean="0"/>
              <a:t> inside </a:t>
            </a:r>
            <a:r>
              <a:rPr lang="en-US" sz="2400" dirty="0" err="1" smtClean="0"/>
              <a:t>DocumentRoot</a:t>
            </a:r>
            <a:r>
              <a:rPr lang="en-US" sz="2400" dirty="0" smtClean="0"/>
              <a:t> </a:t>
            </a:r>
            <a:r>
              <a:rPr lang="en-US" sz="2400" dirty="0" err="1" smtClean="0"/>
              <a:t>subtree</a:t>
            </a:r>
            <a:r>
              <a:rPr lang="en-US" sz="2400" dirty="0" smtClean="0"/>
              <a:t> to anywhere…</a:t>
            </a:r>
            <a:endParaRPr lang="en-US" sz="2400" dirty="0"/>
          </a:p>
        </p:txBody>
      </p:sp>
      <p:sp>
        <p:nvSpPr>
          <p:cNvPr id="9" name="TextBox 8"/>
          <p:cNvSpPr txBox="1"/>
          <p:nvPr/>
        </p:nvSpPr>
        <p:spPr>
          <a:xfrm>
            <a:off x="719667" y="1665111"/>
            <a:ext cx="2192177"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in </a:t>
            </a:r>
            <a:r>
              <a:rPr lang="en-US" sz="2800" b="1" dirty="0" err="1" smtClean="0"/>
              <a:t>httpd.conf</a:t>
            </a:r>
            <a:r>
              <a:rPr lang="en-US" sz="2800" dirty="0" smtClean="0"/>
              <a:t>:</a:t>
            </a:r>
            <a:endParaRPr lang="en-US" sz="2800" dirty="0"/>
          </a:p>
        </p:txBody>
      </p:sp>
      <p:sp>
        <p:nvSpPr>
          <p:cNvPr id="3" name="Rectangle 2"/>
          <p:cNvSpPr/>
          <p:nvPr/>
        </p:nvSpPr>
        <p:spPr>
          <a:xfrm>
            <a:off x="719666" y="3248419"/>
            <a:ext cx="7563555" cy="1569660"/>
          </a:xfrm>
          <a:prstGeom prst="rect">
            <a:avLst/>
          </a:prstGeom>
          <a:solidFill>
            <a:srgbClr val="FDEADA"/>
          </a:solidFill>
        </p:spPr>
        <p:txBody>
          <a:bodyPr wrap="square">
            <a:spAutoFit/>
          </a:bodyPr>
          <a:lstStyle/>
          <a:p>
            <a:r>
              <a:rPr lang="en-US" sz="3200" dirty="0"/>
              <a:t>&lt;Directory /&gt;</a:t>
            </a:r>
          </a:p>
          <a:p>
            <a:r>
              <a:rPr lang="en-US" sz="3200" dirty="0"/>
              <a:t>    Options </a:t>
            </a:r>
            <a:r>
              <a:rPr lang="en-US" sz="3200" b="1" dirty="0" err="1"/>
              <a:t>FollowSymLinks</a:t>
            </a:r>
            <a:endParaRPr lang="en-US" sz="3200" b="1" dirty="0"/>
          </a:p>
          <a:p>
            <a:r>
              <a:rPr lang="en-US" sz="3200" dirty="0" smtClean="0"/>
              <a:t>&lt;</a:t>
            </a:r>
            <a:r>
              <a:rPr lang="en-US" sz="3200" dirty="0"/>
              <a:t>/Directory&gt;</a:t>
            </a:r>
          </a:p>
        </p:txBody>
      </p:sp>
    </p:spTree>
    <p:extLst>
      <p:ext uri="{BB962C8B-B14F-4D97-AF65-F5344CB8AC3E}">
        <p14:creationId xmlns:p14="http://schemas.microsoft.com/office/powerpoint/2010/main" xmlns="" val="38910017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Apache’s (Further) Solution</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31</a:t>
            </a:fld>
            <a:endParaRPr lang="en-US"/>
          </a:p>
        </p:txBody>
      </p:sp>
      <p:sp>
        <p:nvSpPr>
          <p:cNvPr id="7" name="Rectangle 6"/>
          <p:cNvSpPr/>
          <p:nvPr/>
        </p:nvSpPr>
        <p:spPr>
          <a:xfrm>
            <a:off x="719667" y="2568222"/>
            <a:ext cx="7563555" cy="646331"/>
          </a:xfrm>
          <a:prstGeom prst="rect">
            <a:avLst/>
          </a:prstGeom>
          <a:solidFill>
            <a:srgbClr val="FDEADA"/>
          </a:solidFill>
        </p:spPr>
        <p:txBody>
          <a:bodyPr wrap="square">
            <a:spAutoFit/>
          </a:bodyPr>
          <a:lstStyle/>
          <a:p>
            <a:r>
              <a:rPr lang="en-US" sz="3600" b="1" dirty="0" smtClean="0"/>
              <a:t>User</a:t>
            </a:r>
            <a:r>
              <a:rPr lang="en-US" sz="3600" dirty="0" smtClean="0"/>
              <a:t> #-1</a:t>
            </a:r>
            <a:endParaRPr lang="en-US" sz="3600" dirty="0"/>
          </a:p>
        </p:txBody>
      </p:sp>
      <p:sp>
        <p:nvSpPr>
          <p:cNvPr id="8" name="TextBox 7"/>
          <p:cNvSpPr txBox="1"/>
          <p:nvPr/>
        </p:nvSpPr>
        <p:spPr>
          <a:xfrm>
            <a:off x="889000" y="4374445"/>
            <a:ext cx="7253111"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Apache starts running as </a:t>
            </a:r>
            <a:r>
              <a:rPr lang="en-US" sz="2400" b="1" dirty="0" smtClean="0"/>
              <a:t>root</a:t>
            </a:r>
            <a:r>
              <a:rPr lang="en-US" sz="2400" dirty="0" smtClean="0"/>
              <a:t> (</a:t>
            </a:r>
            <a:r>
              <a:rPr lang="en-US" sz="2400" dirty="0" err="1" smtClean="0"/>
              <a:t>uid</a:t>
            </a:r>
            <a:r>
              <a:rPr lang="en-US" sz="2400" dirty="0" smtClean="0"/>
              <a:t> = 0) to be able to listen on port 80, which is default web port.  </a:t>
            </a:r>
          </a:p>
          <a:p>
            <a:r>
              <a:rPr lang="en-US" sz="2400" dirty="0" smtClean="0"/>
              <a:t>By default, switches to run as </a:t>
            </a:r>
            <a:r>
              <a:rPr lang="en-US" sz="2400" b="1" dirty="0" err="1" smtClean="0"/>
              <a:t>uid</a:t>
            </a:r>
            <a:r>
              <a:rPr lang="en-US" sz="2400" b="1" dirty="0" smtClean="0"/>
              <a:t> = -1 (“nobody”) </a:t>
            </a:r>
            <a:r>
              <a:rPr lang="en-US" sz="2400" dirty="0" smtClean="0"/>
              <a:t>when processing requests.</a:t>
            </a:r>
            <a:endParaRPr lang="en-US" sz="2400" dirty="0"/>
          </a:p>
        </p:txBody>
      </p:sp>
      <p:sp>
        <p:nvSpPr>
          <p:cNvPr id="9" name="TextBox 8"/>
          <p:cNvSpPr txBox="1"/>
          <p:nvPr/>
        </p:nvSpPr>
        <p:spPr>
          <a:xfrm>
            <a:off x="719667" y="1665111"/>
            <a:ext cx="2192177"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in </a:t>
            </a:r>
            <a:r>
              <a:rPr lang="en-US" sz="2800" b="1" dirty="0" err="1" smtClean="0"/>
              <a:t>httpd.conf</a:t>
            </a:r>
            <a:r>
              <a:rPr lang="en-US" sz="2800" dirty="0" smtClean="0"/>
              <a:t>:</a:t>
            </a:r>
            <a:endParaRPr lang="en-US" sz="2800" dirty="0"/>
          </a:p>
        </p:txBody>
      </p:sp>
    </p:spTree>
    <p:extLst>
      <p:ext uri="{BB962C8B-B14F-4D97-AF65-F5344CB8AC3E}">
        <p14:creationId xmlns:p14="http://schemas.microsoft.com/office/powerpoint/2010/main" xmlns="" val="21955692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32</a:t>
            </a:fld>
            <a:endParaRPr lang="en-US"/>
          </a:p>
        </p:txBody>
      </p:sp>
      <p:sp>
        <p:nvSpPr>
          <p:cNvPr id="5" name="Rectangle 4"/>
          <p:cNvSpPr/>
          <p:nvPr/>
        </p:nvSpPr>
        <p:spPr>
          <a:xfrm>
            <a:off x="225778" y="839169"/>
            <a:ext cx="8650111" cy="4093428"/>
          </a:xfrm>
          <a:prstGeom prst="rect">
            <a:avLst/>
          </a:prstGeom>
          <a:solidFill>
            <a:schemeClr val="tx1"/>
          </a:solidFill>
        </p:spPr>
        <p:txBody>
          <a:bodyPr wrap="square">
            <a:spAutoFit/>
          </a:bodyPr>
          <a:lstStyle/>
          <a:p>
            <a:r>
              <a:rPr lang="fr-FR" sz="2000" dirty="0">
                <a:solidFill>
                  <a:srgbClr val="FFFF00"/>
                </a:solidFill>
              </a:rPr>
              <a:t>bash-3.2$ </a:t>
            </a:r>
            <a:r>
              <a:rPr lang="fr-FR" sz="2000" dirty="0" err="1">
                <a:solidFill>
                  <a:srgbClr val="FFFF00"/>
                </a:solidFill>
              </a:rPr>
              <a:t>ps</a:t>
            </a:r>
            <a:r>
              <a:rPr lang="fr-FR" sz="2000" dirty="0">
                <a:solidFill>
                  <a:srgbClr val="FFFF00"/>
                </a:solidFill>
              </a:rPr>
              <a:t> aux |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dave</a:t>
            </a:r>
            <a:r>
              <a:rPr lang="fr-FR" sz="2000" dirty="0">
                <a:solidFill>
                  <a:srgbClr val="FFFF00"/>
                </a:solidFill>
              </a:rPr>
              <a:t>            20926   0.0  0.0  2423356    208   p0  R+   10:15PM   0:00.00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20923   0.0  0.0  2437400    700   ??  S    10:15PM   0:00.00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root</a:t>
            </a:r>
            <a:r>
              <a:rPr lang="fr-FR" sz="2000" dirty="0">
                <a:solidFill>
                  <a:srgbClr val="FFFF00"/>
                </a:solidFill>
              </a:rPr>
              <a:t>            20922   0.0  0.0  2437400   2376   ??  Ss   10:15PM   0:00.05 </a:t>
            </a:r>
            <a:r>
              <a:rPr lang="fr-FR" sz="2000" dirty="0" err="1">
                <a:solidFill>
                  <a:srgbClr val="FFFF00"/>
                </a:solidFill>
              </a:rPr>
              <a:t>httpd</a:t>
            </a:r>
            <a:endParaRPr lang="fr-FR" sz="2000" dirty="0">
              <a:solidFill>
                <a:srgbClr val="FFFF00"/>
              </a:solidFill>
            </a:endParaRPr>
          </a:p>
          <a:p>
            <a:r>
              <a:rPr lang="fr-FR" sz="2000" dirty="0" smtClean="0">
                <a:solidFill>
                  <a:srgbClr val="FFFF00"/>
                </a:solidFill>
              </a:rPr>
              <a:t># </a:t>
            </a:r>
            <a:r>
              <a:rPr lang="fr-FR" sz="2000" dirty="0" err="1" smtClean="0">
                <a:solidFill>
                  <a:srgbClr val="FFFF00"/>
                </a:solidFill>
              </a:rPr>
              <a:t>after</a:t>
            </a:r>
            <a:r>
              <a:rPr lang="fr-FR" sz="2000" dirty="0" smtClean="0">
                <a:solidFill>
                  <a:srgbClr val="FFFF00"/>
                </a:solidFill>
              </a:rPr>
              <a:t> one </a:t>
            </a:r>
            <a:r>
              <a:rPr lang="fr-FR" sz="2000" dirty="0" err="1" smtClean="0">
                <a:solidFill>
                  <a:srgbClr val="FFFF00"/>
                </a:solidFill>
              </a:rPr>
              <a:t>request</a:t>
            </a:r>
            <a:endParaRPr lang="fr-FR" sz="2000" dirty="0" smtClean="0">
              <a:solidFill>
                <a:srgbClr val="FFFF00"/>
              </a:solidFill>
            </a:endParaRPr>
          </a:p>
          <a:p>
            <a:r>
              <a:rPr lang="fr-FR" sz="2000" dirty="0" smtClean="0">
                <a:solidFill>
                  <a:srgbClr val="FFFF00"/>
                </a:solidFill>
              </a:rPr>
              <a:t>bash</a:t>
            </a:r>
            <a:r>
              <a:rPr lang="fr-FR" sz="2000" dirty="0">
                <a:solidFill>
                  <a:srgbClr val="FFFF00"/>
                </a:solidFill>
              </a:rPr>
              <a:t>-3.2$ !</a:t>
            </a:r>
            <a:r>
              <a:rPr lang="fr-FR" sz="2000" dirty="0" err="1" smtClean="0">
                <a:solidFill>
                  <a:srgbClr val="FFFF00"/>
                </a:solidFill>
              </a:rPr>
              <a:t>ps</a:t>
            </a:r>
            <a:r>
              <a:rPr lang="fr-FR" sz="2000" dirty="0" smtClean="0">
                <a:solidFill>
                  <a:srgbClr val="FFFF00"/>
                </a:solidFill>
              </a:rPr>
              <a:t> </a:t>
            </a:r>
            <a:endParaRPr lang="fr-FR" sz="2000" dirty="0">
              <a:solidFill>
                <a:srgbClr val="FFFF00"/>
              </a:solidFill>
            </a:endParaRPr>
          </a:p>
          <a:p>
            <a:r>
              <a:rPr lang="fr-FR" sz="2000" dirty="0" err="1">
                <a:solidFill>
                  <a:srgbClr val="FFFF00"/>
                </a:solidFill>
              </a:rPr>
              <a:t>ps</a:t>
            </a:r>
            <a:r>
              <a:rPr lang="fr-FR" sz="2000" dirty="0">
                <a:solidFill>
                  <a:srgbClr val="FFFF00"/>
                </a:solidFill>
              </a:rPr>
              <a:t> aux |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dave</a:t>
            </a:r>
            <a:r>
              <a:rPr lang="fr-FR" sz="2000" dirty="0">
                <a:solidFill>
                  <a:srgbClr val="FFFF00"/>
                </a:solidFill>
              </a:rPr>
              <a:t>            20934   0.0  0.0  2432768    620   p0  S+   10:16PM   0:00.00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20932   0.0  0.0  2437400    700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20931   0.0  0.0  2437400    700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20930   0.0  0.0  2437400    896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20923   0.0  0.0  2437400   1800   ??  S    10:15PM   0:00.01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root</a:t>
            </a:r>
            <a:r>
              <a:rPr lang="fr-FR" sz="2000" dirty="0">
                <a:solidFill>
                  <a:srgbClr val="FFFF00"/>
                </a:solidFill>
              </a:rPr>
              <a:t>            20922   0.0  0.0  2437400   2376   ??  Ss   10:15PM   0:00.05 </a:t>
            </a:r>
            <a:r>
              <a:rPr lang="fr-FR" sz="2000" dirty="0" err="1">
                <a:solidFill>
                  <a:srgbClr val="FFFF00"/>
                </a:solidFill>
              </a:rPr>
              <a:t>httpd</a:t>
            </a:r>
            <a:endParaRPr lang="fr-FR" sz="2000" dirty="0">
              <a:solidFill>
                <a:srgbClr val="FFFF00"/>
              </a:solidFill>
            </a:endParaRPr>
          </a:p>
        </p:txBody>
      </p:sp>
    </p:spTree>
    <p:extLst>
      <p:ext uri="{BB962C8B-B14F-4D97-AF65-F5344CB8AC3E}">
        <p14:creationId xmlns:p14="http://schemas.microsoft.com/office/powerpoint/2010/main" xmlns="" val="11005954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Users</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33</a:t>
            </a:fld>
            <a:endParaRPr lang="en-US"/>
          </a:p>
        </p:txBody>
      </p:sp>
      <p:sp>
        <p:nvSpPr>
          <p:cNvPr id="7" name="Rectangle 6"/>
          <p:cNvSpPr/>
          <p:nvPr/>
        </p:nvSpPr>
        <p:spPr>
          <a:xfrm>
            <a:off x="1112847" y="1847334"/>
            <a:ext cx="4022706" cy="646331"/>
          </a:xfrm>
          <a:prstGeom prst="rect">
            <a:avLst/>
          </a:prstGeom>
          <a:solidFill>
            <a:schemeClr val="accent5">
              <a:lumMod val="20000"/>
              <a:lumOff val="80000"/>
            </a:schemeClr>
          </a:solidFill>
        </p:spPr>
        <p:txBody>
          <a:bodyPr wrap="none">
            <a:spAutoFit/>
          </a:bodyPr>
          <a:lstStyle/>
          <a:p>
            <a:r>
              <a:rPr lang="en-US" sz="3600" dirty="0" err="1"/>
              <a:t>int</a:t>
            </a:r>
            <a:r>
              <a:rPr lang="en-US" sz="3600" dirty="0"/>
              <a:t> </a:t>
            </a:r>
            <a:r>
              <a:rPr lang="en-US" sz="3600" dirty="0" err="1"/>
              <a:t>setuid</a:t>
            </a:r>
            <a:r>
              <a:rPr lang="en-US" sz="3600" dirty="0"/>
              <a:t>(</a:t>
            </a:r>
            <a:r>
              <a:rPr lang="en-US" sz="3600" dirty="0" err="1"/>
              <a:t>uid_t</a:t>
            </a:r>
            <a:r>
              <a:rPr lang="en-US" sz="3600" dirty="0"/>
              <a:t> </a:t>
            </a:r>
            <a:r>
              <a:rPr lang="en-US" sz="3600" dirty="0" err="1"/>
              <a:t>uid</a:t>
            </a:r>
            <a:r>
              <a:rPr lang="en-US" sz="3600" dirty="0"/>
              <a:t>);</a:t>
            </a:r>
          </a:p>
        </p:txBody>
      </p:sp>
      <p:sp>
        <p:nvSpPr>
          <p:cNvPr id="8" name="TextBox 7"/>
          <p:cNvSpPr txBox="1"/>
          <p:nvPr/>
        </p:nvSpPr>
        <p:spPr>
          <a:xfrm>
            <a:off x="605775" y="2921000"/>
            <a:ext cx="8373356" cy="1200328"/>
          </a:xfrm>
          <a:prstGeom prst="rect">
            <a:avLst/>
          </a:prstGeom>
          <a:noFill/>
        </p:spPr>
        <p:txBody>
          <a:bodyPr wrap="none" rtlCol="0">
            <a:spAutoFit/>
          </a:bodyPr>
          <a:lstStyle/>
          <a:p>
            <a:r>
              <a:rPr lang="en-US" sz="2400" i="1" dirty="0" smtClean="0"/>
              <a:t>real</a:t>
            </a:r>
            <a:r>
              <a:rPr lang="en-US" sz="2400" dirty="0" smtClean="0"/>
              <a:t> user id (</a:t>
            </a:r>
            <a:r>
              <a:rPr lang="en-US" sz="2400" dirty="0" err="1" smtClean="0"/>
              <a:t>ruid</a:t>
            </a:r>
            <a:r>
              <a:rPr lang="en-US" sz="2400" dirty="0" smtClean="0"/>
              <a:t>) 			= owner of the process</a:t>
            </a:r>
          </a:p>
          <a:p>
            <a:r>
              <a:rPr lang="en-US" sz="2400" i="1" dirty="0" smtClean="0"/>
              <a:t>effective</a:t>
            </a:r>
            <a:r>
              <a:rPr lang="en-US" sz="2400" dirty="0" smtClean="0"/>
              <a:t> user id (</a:t>
            </a:r>
            <a:r>
              <a:rPr lang="en-US" sz="2400" dirty="0" err="1" smtClean="0"/>
              <a:t>euid</a:t>
            </a:r>
            <a:r>
              <a:rPr lang="en-US" sz="2400" dirty="0" smtClean="0"/>
              <a:t>)  	= ID used in access control decisions</a:t>
            </a:r>
          </a:p>
          <a:p>
            <a:r>
              <a:rPr lang="en-US" sz="2400" i="1" dirty="0" smtClean="0"/>
              <a:t>saved</a:t>
            </a:r>
            <a:r>
              <a:rPr lang="en-US" sz="2400" dirty="0" smtClean="0"/>
              <a:t> user id (</a:t>
            </a:r>
            <a:r>
              <a:rPr lang="en-US" sz="2400" dirty="0" err="1" smtClean="0"/>
              <a:t>suid</a:t>
            </a:r>
            <a:r>
              <a:rPr lang="en-US" sz="2400" dirty="0" smtClean="0"/>
              <a:t>) 		= previous user ID that may be restored</a:t>
            </a:r>
            <a:endParaRPr lang="en-US" sz="2400" dirty="0"/>
          </a:p>
        </p:txBody>
      </p:sp>
    </p:spTree>
    <p:extLst>
      <p:ext uri="{BB962C8B-B14F-4D97-AF65-F5344CB8AC3E}">
        <p14:creationId xmlns:p14="http://schemas.microsoft.com/office/powerpoint/2010/main" xmlns="" val="9411484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11"/>
          <p:cNvSpPr/>
          <p:nvPr/>
        </p:nvSpPr>
        <p:spPr>
          <a:xfrm>
            <a:off x="3124200" y="2789828"/>
            <a:ext cx="592666" cy="1016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Using </a:t>
            </a:r>
            <a:r>
              <a:rPr lang="en-US" dirty="0" err="1" smtClean="0"/>
              <a:t>setuid</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34</a:t>
            </a:fld>
            <a:endParaRPr lang="en-US"/>
          </a:p>
        </p:txBody>
      </p:sp>
      <p:sp>
        <p:nvSpPr>
          <p:cNvPr id="7" name="Rectangle 6"/>
          <p:cNvSpPr/>
          <p:nvPr/>
        </p:nvSpPr>
        <p:spPr>
          <a:xfrm>
            <a:off x="2215444" y="1622777"/>
            <a:ext cx="2624667" cy="121355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smtClean="0"/>
              <a:t>httpd</a:t>
            </a:r>
            <a:endParaRPr lang="en-US" sz="2400" dirty="0" smtClean="0"/>
          </a:p>
          <a:p>
            <a:pPr algn="ctr"/>
            <a:r>
              <a:rPr lang="en-US" sz="2400" dirty="0" err="1" smtClean="0"/>
              <a:t>euid</a:t>
            </a:r>
            <a:r>
              <a:rPr lang="en-US" sz="2400" dirty="0" smtClean="0"/>
              <a:t>: 0 (root)</a:t>
            </a:r>
            <a:endParaRPr lang="en-US" sz="2400" dirty="0"/>
          </a:p>
        </p:txBody>
      </p:sp>
      <p:sp>
        <p:nvSpPr>
          <p:cNvPr id="8" name="Right Arrow 7"/>
          <p:cNvSpPr/>
          <p:nvPr/>
        </p:nvSpPr>
        <p:spPr>
          <a:xfrm>
            <a:off x="1016000" y="1975556"/>
            <a:ext cx="1072445" cy="5221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5400000">
            <a:off x="-1322775" y="2413000"/>
            <a:ext cx="3929281" cy="369332"/>
          </a:xfrm>
          <a:prstGeom prst="rect">
            <a:avLst/>
          </a:prstGeom>
          <a:noFill/>
        </p:spPr>
        <p:txBody>
          <a:bodyPr wrap="none" rtlCol="0">
            <a:spAutoFit/>
          </a:bodyPr>
          <a:lstStyle/>
          <a:p>
            <a:r>
              <a:rPr lang="en-US" dirty="0" smtClean="0"/>
              <a:t>HTTP GET ./../../../user/</a:t>
            </a:r>
            <a:r>
              <a:rPr lang="en-US" dirty="0" err="1" smtClean="0"/>
              <a:t>dave</a:t>
            </a:r>
            <a:r>
              <a:rPr lang="en-US" dirty="0" smtClean="0"/>
              <a:t>/</a:t>
            </a:r>
            <a:r>
              <a:rPr lang="en-US" dirty="0" err="1" smtClean="0"/>
              <a:t>secrets.txt</a:t>
            </a:r>
            <a:endParaRPr lang="en-US" dirty="0"/>
          </a:p>
        </p:txBody>
      </p:sp>
      <p:sp>
        <p:nvSpPr>
          <p:cNvPr id="10" name="Rectangle 9"/>
          <p:cNvSpPr/>
          <p:nvPr/>
        </p:nvSpPr>
        <p:spPr>
          <a:xfrm>
            <a:off x="2116667" y="3908778"/>
            <a:ext cx="2624667" cy="135466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handler</a:t>
            </a:r>
            <a:endParaRPr lang="en-US" sz="3200" dirty="0"/>
          </a:p>
        </p:txBody>
      </p:sp>
      <p:sp>
        <p:nvSpPr>
          <p:cNvPr id="11" name="TextBox 10"/>
          <p:cNvSpPr txBox="1"/>
          <p:nvPr/>
        </p:nvSpPr>
        <p:spPr>
          <a:xfrm>
            <a:off x="5284173" y="1866836"/>
            <a:ext cx="2933165" cy="1938992"/>
          </a:xfrm>
          <a:prstGeom prst="rect">
            <a:avLst/>
          </a:prstGeom>
          <a:solidFill>
            <a:schemeClr val="accent6">
              <a:lumMod val="20000"/>
              <a:lumOff val="80000"/>
            </a:schemeClr>
          </a:solidFill>
        </p:spPr>
        <p:txBody>
          <a:bodyPr wrap="none" rtlCol="0">
            <a:spAutoFit/>
          </a:bodyPr>
          <a:lstStyle/>
          <a:p>
            <a:r>
              <a:rPr lang="en-US" sz="2400" dirty="0" err="1" smtClean="0"/>
              <a:t>pid_t</a:t>
            </a:r>
            <a:r>
              <a:rPr lang="en-US" sz="2400" dirty="0" smtClean="0"/>
              <a:t> handler = </a:t>
            </a:r>
            <a:r>
              <a:rPr lang="en-US" sz="2400" dirty="0"/>
              <a:t>fork();</a:t>
            </a:r>
          </a:p>
          <a:p>
            <a:r>
              <a:rPr lang="en-US" sz="2400" dirty="0" smtClean="0"/>
              <a:t>if (handler == 0) {</a:t>
            </a:r>
          </a:p>
          <a:p>
            <a:r>
              <a:rPr lang="en-US" sz="2400" dirty="0" smtClean="0"/>
              <a:t>    </a:t>
            </a:r>
            <a:r>
              <a:rPr lang="en-US" sz="2400" dirty="0" err="1" smtClean="0"/>
              <a:t>setuid</a:t>
            </a:r>
            <a:r>
              <a:rPr lang="en-US" sz="2400" dirty="0" smtClean="0"/>
              <a:t>(-1);</a:t>
            </a:r>
          </a:p>
          <a:p>
            <a:r>
              <a:rPr lang="en-US" sz="2400" dirty="0"/>
              <a:t> </a:t>
            </a:r>
            <a:r>
              <a:rPr lang="en-US" sz="2400" dirty="0" smtClean="0"/>
              <a:t>   …</a:t>
            </a:r>
          </a:p>
          <a:p>
            <a:r>
              <a:rPr lang="en-US" sz="2400" dirty="0"/>
              <a:t>}</a:t>
            </a:r>
          </a:p>
        </p:txBody>
      </p:sp>
      <p:sp>
        <p:nvSpPr>
          <p:cNvPr id="13" name="Rectangle 12"/>
          <p:cNvSpPr/>
          <p:nvPr/>
        </p:nvSpPr>
        <p:spPr>
          <a:xfrm>
            <a:off x="5284173" y="4790866"/>
            <a:ext cx="2793403" cy="461665"/>
          </a:xfrm>
          <a:prstGeom prst="rect">
            <a:avLst/>
          </a:prstGeom>
          <a:solidFill>
            <a:schemeClr val="accent6">
              <a:lumMod val="20000"/>
              <a:lumOff val="80000"/>
            </a:schemeClr>
          </a:solidFill>
        </p:spPr>
        <p:txBody>
          <a:bodyPr wrap="none">
            <a:spAutoFit/>
          </a:bodyPr>
          <a:lstStyle/>
          <a:p>
            <a:r>
              <a:rPr lang="en-US" sz="2400" dirty="0" err="1" smtClean="0"/>
              <a:t>fopen</a:t>
            </a:r>
            <a:r>
              <a:rPr lang="en-US" sz="2400" dirty="0" smtClean="0"/>
              <a:t>(pathname, ‘r’)</a:t>
            </a:r>
            <a:endParaRPr lang="en-US" sz="2400" dirty="0"/>
          </a:p>
        </p:txBody>
      </p:sp>
      <p:sp>
        <p:nvSpPr>
          <p:cNvPr id="14" name="TextBox 13"/>
          <p:cNvSpPr txBox="1"/>
          <p:nvPr/>
        </p:nvSpPr>
        <p:spPr>
          <a:xfrm>
            <a:off x="2753415" y="5500890"/>
            <a:ext cx="5933385"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Error: </a:t>
            </a:r>
            <a:r>
              <a:rPr lang="en-US" sz="2400" dirty="0" err="1" smtClean="0"/>
              <a:t>secrets.txt</a:t>
            </a:r>
            <a:r>
              <a:rPr lang="en-US" sz="2400" dirty="0" smtClean="0"/>
              <a:t> not readable to user </a:t>
            </a:r>
            <a:r>
              <a:rPr lang="en-US" sz="2400" b="1" dirty="0" smtClean="0"/>
              <a:t>nobody</a:t>
            </a:r>
            <a:endParaRPr lang="en-US" sz="2400" b="1" dirty="0"/>
          </a:p>
        </p:txBody>
      </p:sp>
    </p:spTree>
    <p:extLst>
      <p:ext uri="{BB962C8B-B14F-4D97-AF65-F5344CB8AC3E}">
        <p14:creationId xmlns:p14="http://schemas.microsoft.com/office/powerpoint/2010/main" xmlns="" val="13139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008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11"/>
          <p:cNvSpPr/>
          <p:nvPr/>
        </p:nvSpPr>
        <p:spPr>
          <a:xfrm>
            <a:off x="3124200" y="2789828"/>
            <a:ext cx="592666" cy="1016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Using </a:t>
            </a:r>
            <a:r>
              <a:rPr lang="en-US" dirty="0" err="1" smtClean="0"/>
              <a:t>setuid</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35</a:t>
            </a:fld>
            <a:endParaRPr lang="en-US"/>
          </a:p>
        </p:txBody>
      </p:sp>
      <p:sp>
        <p:nvSpPr>
          <p:cNvPr id="7" name="Rectangle 6"/>
          <p:cNvSpPr/>
          <p:nvPr/>
        </p:nvSpPr>
        <p:spPr>
          <a:xfrm>
            <a:off x="2215444" y="1622777"/>
            <a:ext cx="2624667" cy="121355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smtClean="0"/>
              <a:t>httpd</a:t>
            </a:r>
            <a:endParaRPr lang="en-US" sz="2400" dirty="0" smtClean="0"/>
          </a:p>
          <a:p>
            <a:pPr algn="ctr"/>
            <a:r>
              <a:rPr lang="en-US" sz="2400" dirty="0" err="1" smtClean="0"/>
              <a:t>euid</a:t>
            </a:r>
            <a:r>
              <a:rPr lang="en-US" sz="2400" dirty="0" smtClean="0"/>
              <a:t>: 0 (root)</a:t>
            </a:r>
            <a:endParaRPr lang="en-US" sz="2400" dirty="0"/>
          </a:p>
        </p:txBody>
      </p:sp>
      <p:sp>
        <p:nvSpPr>
          <p:cNvPr id="8" name="Right Arrow 7"/>
          <p:cNvSpPr/>
          <p:nvPr/>
        </p:nvSpPr>
        <p:spPr>
          <a:xfrm>
            <a:off x="1016000" y="1975556"/>
            <a:ext cx="1072445" cy="5221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5400000">
            <a:off x="-1322775" y="2413000"/>
            <a:ext cx="3929281" cy="369332"/>
          </a:xfrm>
          <a:prstGeom prst="rect">
            <a:avLst/>
          </a:prstGeom>
          <a:noFill/>
        </p:spPr>
        <p:txBody>
          <a:bodyPr wrap="none" rtlCol="0">
            <a:spAutoFit/>
          </a:bodyPr>
          <a:lstStyle/>
          <a:p>
            <a:r>
              <a:rPr lang="en-US" dirty="0" smtClean="0"/>
              <a:t>HTTP GET ./../../../user/</a:t>
            </a:r>
            <a:r>
              <a:rPr lang="en-US" dirty="0" err="1" smtClean="0"/>
              <a:t>dave</a:t>
            </a:r>
            <a:r>
              <a:rPr lang="en-US" dirty="0" smtClean="0"/>
              <a:t>/</a:t>
            </a:r>
            <a:r>
              <a:rPr lang="en-US" dirty="0" err="1" smtClean="0"/>
              <a:t>secrets.txt</a:t>
            </a:r>
            <a:endParaRPr lang="en-US" dirty="0"/>
          </a:p>
        </p:txBody>
      </p:sp>
      <p:sp>
        <p:nvSpPr>
          <p:cNvPr id="10" name="Rectangle 9"/>
          <p:cNvSpPr/>
          <p:nvPr/>
        </p:nvSpPr>
        <p:spPr>
          <a:xfrm>
            <a:off x="2116667" y="3908778"/>
            <a:ext cx="2624667" cy="13546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dirty="0" smtClean="0"/>
              <a:t>handler</a:t>
            </a:r>
            <a:endParaRPr lang="en-US" sz="3200" dirty="0"/>
          </a:p>
        </p:txBody>
      </p:sp>
      <p:sp>
        <p:nvSpPr>
          <p:cNvPr id="11" name="TextBox 10"/>
          <p:cNvSpPr txBox="1"/>
          <p:nvPr/>
        </p:nvSpPr>
        <p:spPr>
          <a:xfrm>
            <a:off x="5284173" y="1866836"/>
            <a:ext cx="2933165" cy="1938992"/>
          </a:xfrm>
          <a:prstGeom prst="rect">
            <a:avLst/>
          </a:prstGeom>
          <a:solidFill>
            <a:schemeClr val="accent6">
              <a:lumMod val="20000"/>
              <a:lumOff val="80000"/>
            </a:schemeClr>
          </a:solidFill>
        </p:spPr>
        <p:txBody>
          <a:bodyPr wrap="none" rtlCol="0">
            <a:spAutoFit/>
          </a:bodyPr>
          <a:lstStyle/>
          <a:p>
            <a:r>
              <a:rPr lang="en-US" sz="2400" dirty="0" err="1" smtClean="0"/>
              <a:t>pid_t</a:t>
            </a:r>
            <a:r>
              <a:rPr lang="en-US" sz="2400" dirty="0" smtClean="0"/>
              <a:t> handler = </a:t>
            </a:r>
            <a:r>
              <a:rPr lang="en-US" sz="2400" dirty="0"/>
              <a:t>fork();</a:t>
            </a:r>
          </a:p>
          <a:p>
            <a:r>
              <a:rPr lang="en-US" sz="2400" dirty="0" smtClean="0"/>
              <a:t>if (handler == 0) {</a:t>
            </a:r>
          </a:p>
          <a:p>
            <a:r>
              <a:rPr lang="en-US" sz="2400" dirty="0" smtClean="0"/>
              <a:t>    </a:t>
            </a:r>
            <a:r>
              <a:rPr lang="en-US" sz="2400" dirty="0" err="1" smtClean="0"/>
              <a:t>setuid</a:t>
            </a:r>
            <a:r>
              <a:rPr lang="en-US" sz="2400" dirty="0" smtClean="0"/>
              <a:t>(-1);</a:t>
            </a:r>
          </a:p>
          <a:p>
            <a:r>
              <a:rPr lang="en-US" sz="2400" dirty="0"/>
              <a:t> </a:t>
            </a:r>
            <a:r>
              <a:rPr lang="en-US" sz="2400" dirty="0" smtClean="0"/>
              <a:t>   …</a:t>
            </a:r>
          </a:p>
          <a:p>
            <a:r>
              <a:rPr lang="en-US" sz="2400" dirty="0"/>
              <a:t>}</a:t>
            </a:r>
          </a:p>
        </p:txBody>
      </p:sp>
      <p:sp>
        <p:nvSpPr>
          <p:cNvPr id="13" name="Rectangle 12"/>
          <p:cNvSpPr/>
          <p:nvPr/>
        </p:nvSpPr>
        <p:spPr>
          <a:xfrm>
            <a:off x="5284173" y="4790866"/>
            <a:ext cx="2793403" cy="461665"/>
          </a:xfrm>
          <a:prstGeom prst="rect">
            <a:avLst/>
          </a:prstGeom>
          <a:solidFill>
            <a:schemeClr val="accent6">
              <a:lumMod val="20000"/>
              <a:lumOff val="80000"/>
            </a:schemeClr>
          </a:solidFill>
        </p:spPr>
        <p:txBody>
          <a:bodyPr wrap="none">
            <a:spAutoFit/>
          </a:bodyPr>
          <a:lstStyle/>
          <a:p>
            <a:r>
              <a:rPr lang="en-US" sz="2400" dirty="0" err="1" smtClean="0"/>
              <a:t>fopen</a:t>
            </a:r>
            <a:r>
              <a:rPr lang="en-US" sz="2400" dirty="0" smtClean="0"/>
              <a:t>(pathname, ‘r’)</a:t>
            </a:r>
            <a:endParaRPr lang="en-US" sz="2400" dirty="0"/>
          </a:p>
        </p:txBody>
      </p:sp>
      <p:sp>
        <p:nvSpPr>
          <p:cNvPr id="14" name="TextBox 13"/>
          <p:cNvSpPr txBox="1"/>
          <p:nvPr/>
        </p:nvSpPr>
        <p:spPr>
          <a:xfrm>
            <a:off x="2753415" y="5500890"/>
            <a:ext cx="5933385"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Error: </a:t>
            </a:r>
            <a:r>
              <a:rPr lang="en-US" sz="2400" dirty="0" err="1" smtClean="0"/>
              <a:t>secrets.txt</a:t>
            </a:r>
            <a:r>
              <a:rPr lang="en-US" sz="2400" dirty="0" smtClean="0"/>
              <a:t> not readable to user </a:t>
            </a:r>
            <a:r>
              <a:rPr lang="en-US" sz="2400" b="1" dirty="0" smtClean="0"/>
              <a:t>nobody</a:t>
            </a:r>
            <a:endParaRPr lang="en-US" sz="2400" b="1" dirty="0"/>
          </a:p>
        </p:txBody>
      </p:sp>
      <p:sp>
        <p:nvSpPr>
          <p:cNvPr id="3" name="TextBox 2"/>
          <p:cNvSpPr txBox="1"/>
          <p:nvPr/>
        </p:nvSpPr>
        <p:spPr>
          <a:xfrm>
            <a:off x="947887" y="2328333"/>
            <a:ext cx="7738913" cy="1754327"/>
          </a:xfrm>
          <a:prstGeom prst="rect">
            <a:avLst/>
          </a:prstGeom>
          <a:solidFill>
            <a:schemeClr val="accent4">
              <a:lumMod val="20000"/>
              <a:lumOff val="80000"/>
            </a:schemeClr>
          </a:solidFill>
        </p:spPr>
        <p:txBody>
          <a:bodyPr wrap="square" rtlCol="0">
            <a:spAutoFit/>
          </a:bodyPr>
          <a:lstStyle/>
          <a:p>
            <a:pPr algn="ctr"/>
            <a:r>
              <a:rPr lang="en-US" sz="3600" b="1" dirty="0" smtClean="0"/>
              <a:t>Principle of Least Privilege</a:t>
            </a:r>
          </a:p>
          <a:p>
            <a:r>
              <a:rPr lang="en-US" sz="3600" dirty="0" smtClean="0"/>
              <a:t>Running code should have as little power as possible to get the job done.</a:t>
            </a:r>
            <a:endParaRPr lang="en-US" sz="3600" dirty="0"/>
          </a:p>
        </p:txBody>
      </p:sp>
    </p:spTree>
    <p:extLst>
      <p:ext uri="{BB962C8B-B14F-4D97-AF65-F5344CB8AC3E}">
        <p14:creationId xmlns:p14="http://schemas.microsoft.com/office/powerpoint/2010/main" xmlns="" val="251388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008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36</a:t>
            </a:fld>
            <a:endParaRPr lang="en-US"/>
          </a:p>
        </p:txBody>
      </p:sp>
      <p:pic>
        <p:nvPicPr>
          <p:cNvPr id="5" name="Picture 4" descr="Screen Shot 2013-10-23 at 11.24.53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57200" y="305506"/>
            <a:ext cx="4298329" cy="5875162"/>
          </a:xfrm>
          <a:prstGeom prst="rect">
            <a:avLst/>
          </a:prstGeom>
          <a:ln>
            <a:noFill/>
          </a:ln>
          <a:effectLst>
            <a:outerShdw blurRad="292100" dist="139700" dir="2700000" algn="tl" rotWithShape="0">
              <a:srgbClr val="333333">
                <a:alpha val="65000"/>
              </a:srgbClr>
            </a:outerShdw>
          </a:effectLst>
        </p:spPr>
      </p:pic>
      <p:pic>
        <p:nvPicPr>
          <p:cNvPr id="6" name="Picture 5" descr="Screen Shot 2013-10-23 at 11.26.50 PM.png"/>
          <p:cNvPicPr>
            <a:picLocks noChangeAspect="1"/>
          </p:cNvPicPr>
          <p:nvPr/>
        </p:nvPicPr>
        <p:blipFill>
          <a:blip r:embed="rId4">
            <a:extLst>
              <a:ext uri="{BEBA8EAE-BF5A-486C-A8C5-ECC9F3942E4B}">
                <a14:imgProps xmlns:a14="http://schemas.microsoft.com/office/drawing/2010/main" xmlns="">
                  <a14:imgLayer r:embed="rId5">
                    <a14:imgEffect>
                      <a14:colorTemperature colorTemp="8800"/>
                    </a14:imgEffect>
                  </a14:imgLayer>
                </a14:imgProps>
              </a:ext>
              <a:ext uri="{28A0092B-C50C-407E-A947-70E740481C1C}">
                <a14:useLocalDpi xmlns:a14="http://schemas.microsoft.com/office/drawing/2010/main" xmlns="" val="0"/>
              </a:ext>
            </a:extLst>
          </a:blip>
          <a:stretch>
            <a:fillRect/>
          </a:stretch>
        </p:blipFill>
        <p:spPr>
          <a:xfrm>
            <a:off x="2343855" y="1179690"/>
            <a:ext cx="6489701" cy="4282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00738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056467" cy="4367918"/>
          </a:xfrm>
        </p:spPr>
        <p:txBody>
          <a:bodyPr/>
          <a:lstStyle/>
          <a:p>
            <a:pPr algn="r"/>
            <a:r>
              <a:rPr lang="en-US" dirty="0" smtClean="0"/>
              <a:t>POSIX Spec for </a:t>
            </a:r>
            <a:r>
              <a:rPr lang="en-US" dirty="0" err="1" smtClean="0"/>
              <a:t>setuid</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37</a:t>
            </a:fld>
            <a:endParaRPr lang="en-US"/>
          </a:p>
        </p:txBody>
      </p:sp>
      <p:pic>
        <p:nvPicPr>
          <p:cNvPr id="6" name="Picture 5" descr="Screen Shot 2013-10-23 at 10.31.09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886380" y="169333"/>
            <a:ext cx="4800420" cy="60818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6162372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38</a:t>
            </a:fld>
            <a:endParaRPr lang="en-US"/>
          </a:p>
        </p:txBody>
      </p:sp>
      <p:graphicFrame>
        <p:nvGraphicFramePr>
          <p:cNvPr id="5" name="Object 10"/>
          <p:cNvGraphicFramePr>
            <a:graphicFrameLocks noChangeAspect="1"/>
          </p:cNvGraphicFramePr>
          <p:nvPr>
            <p:extLst>
              <p:ext uri="{D42A27DB-BD31-4B8C-83A1-F6EECF244321}">
                <p14:modId xmlns:p14="http://schemas.microsoft.com/office/powerpoint/2010/main" xmlns="" val="1098623137"/>
              </p:ext>
            </p:extLst>
          </p:nvPr>
        </p:nvGraphicFramePr>
        <p:xfrm>
          <a:off x="495868" y="1585029"/>
          <a:ext cx="7237759" cy="3585988"/>
        </p:xfrm>
        <a:graphic>
          <a:graphicData uri="http://schemas.openxmlformats.org/presentationml/2006/ole">
            <p:oleObj spid="_x0000_s27657" name="Bitmap Image" r:id="rId3" imgW="8209524" imgH="4067743" progId="PBrush">
              <p:embed/>
            </p:oleObj>
          </a:graphicData>
        </a:graphic>
      </p:graphicFrame>
      <p:pic>
        <p:nvPicPr>
          <p:cNvPr id="6" name="Picture 5" descr="Screen Shot 2013-10-23 at 10.22.18 PM.png"/>
          <p:cNvPicPr>
            <a:picLocks noChangeAspect="1"/>
          </p:cNvPicPr>
          <p:nvPr/>
        </p:nvPicPr>
        <p:blipFill rotWithShape="1">
          <a:blip r:embed="rId4">
            <a:extLst>
              <a:ext uri="{BEBA8EAE-BF5A-486C-A8C5-ECC9F3942E4B}">
                <a14:imgProps xmlns:a14="http://schemas.microsoft.com/office/drawing/2010/main" xmlns="">
                  <a14:imgLayer r:embed="rId6">
                    <a14:imgEffect>
                      <a14:colorTemperature colorTemp="8800"/>
                    </a14:imgEffect>
                  </a14:imgLayer>
                </a14:imgProps>
              </a:ext>
              <a:ext uri="{28A0092B-C50C-407E-A947-70E740481C1C}">
                <a14:useLocalDpi xmlns:a14="http://schemas.microsoft.com/office/drawing/2010/main" xmlns="" val="0"/>
              </a:ext>
            </a:extLst>
          </a:blip>
          <a:srcRect l="7001" t="19863" r="5081" b="9490"/>
          <a:stretch/>
        </p:blipFill>
        <p:spPr>
          <a:xfrm>
            <a:off x="3273778" y="183445"/>
            <a:ext cx="5678208" cy="1401584"/>
          </a:xfrm>
          <a:prstGeom prst="rect">
            <a:avLst/>
          </a:prstGeom>
        </p:spPr>
      </p:pic>
      <p:pic>
        <p:nvPicPr>
          <p:cNvPr id="7" name="Picture 6" descr="Screen Shot 2013-10-23 at 10.23.46 PM.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390307" y="5222451"/>
            <a:ext cx="8217470" cy="1028771"/>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667000" y="152400"/>
            <a:ext cx="2205915"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dirty="0" smtClean="0"/>
              <a:t>USENIX Security 2002</a:t>
            </a:r>
            <a:endParaRPr lang="en-US" dirty="0"/>
          </a:p>
        </p:txBody>
      </p:sp>
    </p:spTree>
    <p:extLst>
      <p:ext uri="{BB962C8B-B14F-4D97-AF65-F5344CB8AC3E}">
        <p14:creationId xmlns:p14="http://schemas.microsoft.com/office/powerpoint/2010/main" xmlns="" val="24477201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3</a:t>
            </a:fld>
            <a:endParaRPr lang="en-US"/>
          </a:p>
        </p:txBody>
      </p:sp>
      <p:pic>
        <p:nvPicPr>
          <p:cNvPr id="7" name="Picture 6"/>
          <p:cNvPicPr>
            <a:picLocks noChangeAspect="1"/>
          </p:cNvPicPr>
          <p:nvPr/>
        </p:nvPicPr>
        <p:blipFill rotWithShape="1">
          <a:blip r:embed="rId3"/>
          <a:srcRect t="4556"/>
          <a:stretch/>
        </p:blipFill>
        <p:spPr>
          <a:xfrm>
            <a:off x="144904" y="994856"/>
            <a:ext cx="4322674" cy="550266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a:srcRect l="19829" r="17888"/>
          <a:stretch/>
        </p:blipFill>
        <p:spPr>
          <a:xfrm>
            <a:off x="4586553" y="1051300"/>
            <a:ext cx="4507335" cy="5427748"/>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a:stretch>
            <a:fillRect/>
          </a:stretch>
        </p:blipFill>
        <p:spPr>
          <a:xfrm>
            <a:off x="4871156" y="4958643"/>
            <a:ext cx="2997200" cy="457200"/>
          </a:xfrm>
          <a:prstGeom prst="rect">
            <a:avLst/>
          </a:prstGeom>
          <a:solidFill>
            <a:schemeClr val="bg1"/>
          </a:solidFill>
        </p:spPr>
      </p:pic>
      <p:sp>
        <p:nvSpPr>
          <p:cNvPr id="11" name="TextBox 10"/>
          <p:cNvSpPr txBox="1"/>
          <p:nvPr/>
        </p:nvSpPr>
        <p:spPr>
          <a:xfrm>
            <a:off x="4685858" y="225780"/>
            <a:ext cx="4341453" cy="646331"/>
          </a:xfrm>
          <a:prstGeom prst="rect">
            <a:avLst/>
          </a:prstGeom>
          <a:noFill/>
        </p:spPr>
        <p:txBody>
          <a:bodyPr wrap="none" rtlCol="0">
            <a:spAutoFit/>
          </a:bodyPr>
          <a:lstStyle/>
          <a:p>
            <a:r>
              <a:rPr lang="en-US" sz="3600" dirty="0" smtClean="0"/>
              <a:t>Tom Pinckney, Nov 26</a:t>
            </a:r>
            <a:endParaRPr lang="en-US" sz="3600" dirty="0"/>
          </a:p>
        </p:txBody>
      </p:sp>
      <p:sp>
        <p:nvSpPr>
          <p:cNvPr id="13" name="TextBox 12"/>
          <p:cNvSpPr txBox="1"/>
          <p:nvPr/>
        </p:nvSpPr>
        <p:spPr>
          <a:xfrm>
            <a:off x="144904" y="225780"/>
            <a:ext cx="4055843" cy="646331"/>
          </a:xfrm>
          <a:prstGeom prst="rect">
            <a:avLst/>
          </a:prstGeom>
          <a:noFill/>
        </p:spPr>
        <p:txBody>
          <a:bodyPr wrap="none" rtlCol="0">
            <a:spAutoFit/>
          </a:bodyPr>
          <a:lstStyle/>
          <a:p>
            <a:r>
              <a:rPr lang="en-US" sz="3600" dirty="0" err="1" smtClean="0"/>
              <a:t>Karsten</a:t>
            </a:r>
            <a:r>
              <a:rPr lang="en-US" sz="3600" dirty="0" smtClean="0"/>
              <a:t> </a:t>
            </a:r>
            <a:r>
              <a:rPr lang="en-US" sz="3600" dirty="0" err="1" smtClean="0"/>
              <a:t>Nohl</a:t>
            </a:r>
            <a:r>
              <a:rPr lang="en-US" sz="3600" dirty="0" smtClean="0"/>
              <a:t>, Oct 31</a:t>
            </a:r>
            <a:endParaRPr lang="en-US" sz="3600" dirty="0"/>
          </a:p>
        </p:txBody>
      </p:sp>
      <p:pic>
        <p:nvPicPr>
          <p:cNvPr id="14" name="Picture 13"/>
          <p:cNvPicPr>
            <a:picLocks noChangeAspect="1"/>
          </p:cNvPicPr>
          <p:nvPr/>
        </p:nvPicPr>
        <p:blipFill>
          <a:blip r:embed="rId6"/>
          <a:stretch>
            <a:fillRect/>
          </a:stretch>
        </p:blipFill>
        <p:spPr>
          <a:xfrm>
            <a:off x="7190801" y="1317695"/>
            <a:ext cx="1721998" cy="882757"/>
          </a:xfrm>
          <a:prstGeom prst="rect">
            <a:avLst/>
          </a:prstGeom>
          <a:solidFill>
            <a:schemeClr val="bg1">
              <a:lumMod val="75000"/>
              <a:alpha val="70000"/>
            </a:schemeClr>
          </a:solidFill>
        </p:spPr>
      </p:pic>
      <p:pic>
        <p:nvPicPr>
          <p:cNvPr id="15" name="Picture 14"/>
          <p:cNvPicPr>
            <a:picLocks noChangeAspect="1"/>
          </p:cNvPicPr>
          <p:nvPr/>
        </p:nvPicPr>
        <p:blipFill rotWithShape="1">
          <a:blip r:embed="rId7"/>
          <a:srcRect t="17637" b="23911"/>
          <a:stretch/>
        </p:blipFill>
        <p:spPr>
          <a:xfrm>
            <a:off x="4871156" y="5530075"/>
            <a:ext cx="1413605" cy="826275"/>
          </a:xfrm>
          <a:prstGeom prst="rect">
            <a:avLst/>
          </a:prstGeom>
        </p:spPr>
      </p:pic>
      <p:pic>
        <p:nvPicPr>
          <p:cNvPr id="16" name="Picture 15"/>
          <p:cNvPicPr>
            <a:picLocks noChangeAspect="1"/>
          </p:cNvPicPr>
          <p:nvPr/>
        </p:nvPicPr>
        <p:blipFill>
          <a:blip r:embed="rId8"/>
          <a:stretch>
            <a:fillRect/>
          </a:stretch>
        </p:blipFill>
        <p:spPr>
          <a:xfrm>
            <a:off x="6355646" y="5751790"/>
            <a:ext cx="2590800" cy="395010"/>
          </a:xfrm>
          <a:prstGeom prst="rect">
            <a:avLst/>
          </a:prstGeom>
        </p:spPr>
      </p:pic>
    </p:spTree>
    <p:extLst>
      <p:ext uri="{BB962C8B-B14F-4D97-AF65-F5344CB8AC3E}">
        <p14:creationId xmlns:p14="http://schemas.microsoft.com/office/powerpoint/2010/main" xmlns="" val="33720193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cs3102 PS7</a:t>
            </a:r>
            <a:endParaRPr lang="en-US" dirty="0"/>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pPr/>
              <a:t>39</a:t>
            </a:fld>
            <a:endParaRPr lang="en-US"/>
          </a:p>
        </p:txBody>
      </p:sp>
      <p:sp>
        <p:nvSpPr>
          <p:cNvPr id="6" name="Rectangle 5"/>
          <p:cNvSpPr/>
          <p:nvPr/>
        </p:nvSpPr>
        <p:spPr>
          <a:xfrm>
            <a:off x="1425222" y="2875002"/>
            <a:ext cx="6618111" cy="461665"/>
          </a:xfrm>
          <a:prstGeom prst="rect">
            <a:avLst/>
          </a:prstGeom>
        </p:spPr>
        <p:txBody>
          <a:bodyPr wrap="square">
            <a:spAutoFit/>
          </a:bodyPr>
          <a:lstStyle/>
          <a:p>
            <a:r>
              <a:rPr lang="en-US" sz="2400" dirty="0">
                <a:hlinkClick r:id="rId2"/>
              </a:rPr>
              <a:t>http://</a:t>
            </a:r>
            <a:r>
              <a:rPr lang="en-US" sz="2400" dirty="0" err="1">
                <a:hlinkClick r:id="rId2"/>
              </a:rPr>
              <a:t>www.youtube.com</a:t>
            </a:r>
            <a:r>
              <a:rPr lang="en-US" sz="2400" dirty="0">
                <a:hlinkClick r:id="rId2"/>
              </a:rPr>
              <a:t>/</a:t>
            </a:r>
            <a:r>
              <a:rPr lang="en-US" sz="2400" dirty="0" err="1">
                <a:hlinkClick r:id="rId2"/>
              </a:rPr>
              <a:t>watch?v</a:t>
            </a:r>
            <a:r>
              <a:rPr lang="en-US" sz="2400" dirty="0">
                <a:hlinkClick r:id="rId2"/>
              </a:rPr>
              <a:t>=PeRRF3jrHbQ</a:t>
            </a:r>
            <a:endParaRPr lang="en-US" sz="2400" dirty="0"/>
          </a:p>
        </p:txBody>
      </p:sp>
      <p:sp>
        <p:nvSpPr>
          <p:cNvPr id="7" name="TextBox 6"/>
          <p:cNvSpPr txBox="1"/>
          <p:nvPr/>
        </p:nvSpPr>
        <p:spPr>
          <a:xfrm>
            <a:off x="6387764" y="5517444"/>
            <a:ext cx="1644501" cy="461665"/>
          </a:xfrm>
          <a:prstGeom prst="rect">
            <a:avLst/>
          </a:prstGeom>
          <a:noFill/>
        </p:spPr>
        <p:txBody>
          <a:bodyPr wrap="none" rtlCol="0">
            <a:spAutoFit/>
          </a:bodyPr>
          <a:lstStyle/>
          <a:p>
            <a:r>
              <a:rPr lang="en-US" sz="2400" dirty="0" smtClean="0">
                <a:hlinkClick r:id="rId3"/>
              </a:rPr>
              <a:t>Assignment</a:t>
            </a:r>
            <a:endParaRPr lang="en-US" sz="2400" dirty="0"/>
          </a:p>
        </p:txBody>
      </p:sp>
    </p:spTree>
    <p:extLst>
      <p:ext uri="{BB962C8B-B14F-4D97-AF65-F5344CB8AC3E}">
        <p14:creationId xmlns:p14="http://schemas.microsoft.com/office/powerpoint/2010/main" xmlns="" val="4539134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40</a:t>
            </a:fld>
            <a:endParaRPr lang="en-US"/>
          </a:p>
        </p:txBody>
      </p:sp>
      <p:pic>
        <p:nvPicPr>
          <p:cNvPr id="5" name="Picture 4"/>
          <p:cNvPicPr>
            <a:picLocks noChangeAspect="1"/>
          </p:cNvPicPr>
          <p:nvPr/>
        </p:nvPicPr>
        <p:blipFill>
          <a:blip r:embed="rId2"/>
          <a:stretch>
            <a:fillRect/>
          </a:stretch>
        </p:blipFill>
        <p:spPr>
          <a:xfrm>
            <a:off x="-3089" y="-1"/>
            <a:ext cx="5782540" cy="6881223"/>
          </a:xfrm>
          <a:prstGeom prst="rect">
            <a:avLst/>
          </a:prstGeom>
        </p:spPr>
      </p:pic>
      <p:sp>
        <p:nvSpPr>
          <p:cNvPr id="6" name="TextBox 5"/>
          <p:cNvSpPr txBox="1"/>
          <p:nvPr/>
        </p:nvSpPr>
        <p:spPr>
          <a:xfrm>
            <a:off x="5942945" y="1500331"/>
            <a:ext cx="2929027" cy="3416320"/>
          </a:xfrm>
          <a:prstGeom prst="rect">
            <a:avLst/>
          </a:prstGeom>
          <a:noFill/>
        </p:spPr>
        <p:txBody>
          <a:bodyPr wrap="square" rtlCol="0">
            <a:spAutoFit/>
          </a:bodyPr>
          <a:lstStyle/>
          <a:p>
            <a:r>
              <a:rPr lang="en-US" sz="2400" dirty="0" smtClean="0"/>
              <a:t>I’m showing you examples because I want you to be open-minded, not because I want everyone to make silly movies or bake cakes (but too many cakes is always better than no cakes).</a:t>
            </a:r>
            <a:endParaRPr lang="en-US" sz="2400" dirty="0"/>
          </a:p>
        </p:txBody>
      </p:sp>
    </p:spTree>
    <p:extLst>
      <p:ext uri="{BB962C8B-B14F-4D97-AF65-F5344CB8AC3E}">
        <p14:creationId xmlns:p14="http://schemas.microsoft.com/office/powerpoint/2010/main" xmlns="" val="39495613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41</a:t>
            </a:fld>
            <a:endParaRPr lang="en-US"/>
          </a:p>
        </p:txBody>
      </p:sp>
      <p:sp>
        <p:nvSpPr>
          <p:cNvPr id="7" name="Rectangle 6"/>
          <p:cNvSpPr/>
          <p:nvPr/>
        </p:nvSpPr>
        <p:spPr>
          <a:xfrm>
            <a:off x="725310" y="1828338"/>
            <a:ext cx="7727245" cy="954107"/>
          </a:xfrm>
          <a:prstGeom prst="rect">
            <a:avLst/>
          </a:prstGeom>
          <a:solidFill>
            <a:schemeClr val="tx2">
              <a:lumMod val="75000"/>
            </a:schemeClr>
          </a:solidFill>
        </p:spPr>
        <p:txBody>
          <a:bodyPr wrap="square">
            <a:spAutoFit/>
          </a:bodyPr>
          <a:lstStyle/>
          <a:p>
            <a:r>
              <a:rPr lang="nl-NL" sz="2800" dirty="0" err="1" smtClean="0">
                <a:solidFill>
                  <a:srgbClr val="FFFF00"/>
                </a:solidFill>
              </a:rPr>
              <a:t>gash</a:t>
            </a:r>
            <a:r>
              <a:rPr lang="nl-NL" sz="2800" dirty="0" smtClean="0">
                <a:solidFill>
                  <a:srgbClr val="FFFF00"/>
                </a:solidFill>
              </a:rPr>
              <a:t>&gt; </a:t>
            </a:r>
            <a:r>
              <a:rPr lang="nl-NL" sz="2800" dirty="0" err="1" smtClean="0">
                <a:solidFill>
                  <a:srgbClr val="FFFF00"/>
                </a:solidFill>
              </a:rPr>
              <a:t>ls</a:t>
            </a:r>
            <a:r>
              <a:rPr lang="nl-NL" sz="2800" dirty="0" smtClean="0">
                <a:solidFill>
                  <a:srgbClr val="FFFF00"/>
                </a:solidFill>
              </a:rPr>
              <a:t> </a:t>
            </a:r>
            <a:r>
              <a:rPr lang="nl-NL" sz="2800" dirty="0">
                <a:solidFill>
                  <a:srgbClr val="FFFF00"/>
                </a:solidFill>
              </a:rPr>
              <a:t>-l </a:t>
            </a:r>
            <a:r>
              <a:rPr lang="nl-NL" sz="2800" dirty="0" err="1">
                <a:solidFill>
                  <a:srgbClr val="FFFF00"/>
                </a:solidFill>
              </a:rPr>
              <a:t>secrets.txt</a:t>
            </a:r>
            <a:endParaRPr lang="nl-NL" sz="2800" dirty="0">
              <a:solidFill>
                <a:srgbClr val="FFFF00"/>
              </a:solidFill>
            </a:endParaRPr>
          </a:p>
          <a:p>
            <a:r>
              <a:rPr lang="nl-NL" sz="2800" dirty="0">
                <a:solidFill>
                  <a:srgbClr val="FFFF00"/>
                </a:solidFill>
              </a:rPr>
              <a:t>-</a:t>
            </a:r>
            <a:r>
              <a:rPr lang="nl-NL" sz="2800" dirty="0" err="1">
                <a:solidFill>
                  <a:srgbClr val="FFFF00"/>
                </a:solidFill>
              </a:rPr>
              <a:t>rw</a:t>
            </a:r>
            <a:r>
              <a:rPr lang="nl-NL" sz="2800" dirty="0">
                <a:solidFill>
                  <a:srgbClr val="FFFF00"/>
                </a:solidFill>
              </a:rPr>
              <a:t>-------  1 </a:t>
            </a:r>
            <a:r>
              <a:rPr lang="nl-NL" sz="2800" dirty="0" err="1">
                <a:solidFill>
                  <a:srgbClr val="FFFF00"/>
                </a:solidFill>
              </a:rPr>
              <a:t>dave</a:t>
            </a:r>
            <a:r>
              <a:rPr lang="nl-NL" sz="2800" dirty="0">
                <a:solidFill>
                  <a:srgbClr val="FFFF00"/>
                </a:solidFill>
              </a:rPr>
              <a:t>  </a:t>
            </a:r>
            <a:r>
              <a:rPr lang="nl-NL" sz="2800" dirty="0" err="1">
                <a:solidFill>
                  <a:srgbClr val="FFFF00"/>
                </a:solidFill>
              </a:rPr>
              <a:t>staff</a:t>
            </a:r>
            <a:r>
              <a:rPr lang="nl-NL" sz="2800" dirty="0">
                <a:solidFill>
                  <a:srgbClr val="FFFF00"/>
                </a:solidFill>
              </a:rPr>
              <a:t>  37 </a:t>
            </a:r>
            <a:r>
              <a:rPr lang="nl-NL" sz="2800" dirty="0" err="1">
                <a:solidFill>
                  <a:srgbClr val="FFFF00"/>
                </a:solidFill>
              </a:rPr>
              <a:t>Oct</a:t>
            </a:r>
            <a:r>
              <a:rPr lang="nl-NL" sz="2800" dirty="0">
                <a:solidFill>
                  <a:srgbClr val="FFFF00"/>
                </a:solidFill>
              </a:rPr>
              <a:t> 23 23:15 </a:t>
            </a:r>
            <a:r>
              <a:rPr lang="nl-NL" sz="2800" dirty="0" err="1">
                <a:solidFill>
                  <a:srgbClr val="FFFF00"/>
                </a:solidFill>
              </a:rPr>
              <a:t>secrets.txt</a:t>
            </a:r>
            <a:endParaRPr lang="nl-NL" sz="2800" dirty="0">
              <a:solidFill>
                <a:srgbClr val="FFFF00"/>
              </a:solidFill>
            </a:endParaRPr>
          </a:p>
        </p:txBody>
      </p:sp>
      <p:sp>
        <p:nvSpPr>
          <p:cNvPr id="8" name="TextBox 7"/>
          <p:cNvSpPr txBox="1"/>
          <p:nvPr/>
        </p:nvSpPr>
        <p:spPr>
          <a:xfrm>
            <a:off x="860778" y="3767667"/>
            <a:ext cx="7394222"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600" dirty="0" smtClean="0"/>
              <a:t>How does the OS know whether or not the (effective) user can read a file? </a:t>
            </a:r>
            <a:endParaRPr lang="en-US" sz="3600" dirty="0"/>
          </a:p>
        </p:txBody>
      </p:sp>
    </p:spTree>
    <p:extLst>
      <p:ext uri="{BB962C8B-B14F-4D97-AF65-F5344CB8AC3E}">
        <p14:creationId xmlns:p14="http://schemas.microsoft.com/office/powerpoint/2010/main" xmlns="" val="1500644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 Matrix</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42</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xmlns="" val="287950066"/>
              </p:ext>
            </p:extLst>
          </p:nvPr>
        </p:nvGraphicFramePr>
        <p:xfrm>
          <a:off x="691443" y="1608667"/>
          <a:ext cx="7995356" cy="3981450"/>
        </p:xfrm>
        <a:graphic>
          <a:graphicData uri="http://schemas.openxmlformats.org/drawingml/2006/table">
            <a:tbl>
              <a:tblPr firstRow="1" firstCol="1" bandRow="1">
                <a:tableStyleId>{00A15C55-8517-42AA-B614-E9B94910E393}</a:tableStyleId>
              </a:tblPr>
              <a:tblGrid>
                <a:gridCol w="1998839"/>
                <a:gridCol w="1998839"/>
                <a:gridCol w="1998839"/>
                <a:gridCol w="1998839"/>
              </a:tblGrid>
              <a:tr h="460375">
                <a:tc rowSpan="2">
                  <a:txBody>
                    <a:bodyPr/>
                    <a:lstStyle/>
                    <a:p>
                      <a:pPr algn="ctr"/>
                      <a:r>
                        <a:rPr lang="en-US" sz="3200" dirty="0" smtClean="0"/>
                        <a:t>Users</a:t>
                      </a:r>
                      <a:endParaRPr lang="en-US" sz="3200" dirty="0"/>
                    </a:p>
                  </a:txBody>
                  <a:tcPr anchor="b">
                    <a:lnR w="12700" cap="flat" cmpd="sng" algn="ctr">
                      <a:noFill/>
                      <a:prstDash val="solid"/>
                      <a:round/>
                      <a:headEnd type="none" w="med" len="med"/>
                      <a:tailEnd type="none" w="med" len="med"/>
                    </a:lnR>
                  </a:tcPr>
                </a:tc>
                <a:tc gridSpan="3">
                  <a:txBody>
                    <a:bodyPr/>
                    <a:lstStyle/>
                    <a:p>
                      <a:pPr algn="ctr"/>
                      <a:r>
                        <a:rPr lang="en-US" sz="2800" dirty="0" smtClean="0"/>
                        <a:t>Files</a:t>
                      </a:r>
                      <a:endParaRPr lang="en-US" sz="2800" dirty="0"/>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B w="12700" cap="flat" cmpd="sng" algn="ctr">
                      <a:solidFill>
                        <a:scrgbClr r="0" g="0" b="0"/>
                      </a:solidFill>
                      <a:prstDash val="solid"/>
                      <a:round/>
                      <a:headEnd type="none" w="med" len="med"/>
                      <a:tailEnd type="none" w="med" len="med"/>
                    </a:lnB>
                  </a:tcPr>
                </a:tc>
                <a:tc hMerge="1">
                  <a:txBody>
                    <a:bodyPr/>
                    <a:lstStyle/>
                    <a:p>
                      <a:endParaRPr lang="en-US" dirty="0"/>
                    </a:p>
                  </a:txBody>
                  <a:tcPr>
                    <a:lnB w="12700" cap="flat" cmpd="sng" algn="ctr">
                      <a:solidFill>
                        <a:scrgbClr r="0" g="0" b="0"/>
                      </a:solidFill>
                      <a:prstDash val="solid"/>
                      <a:round/>
                      <a:headEnd type="none" w="med" len="med"/>
                      <a:tailEnd type="none" w="med" len="med"/>
                    </a:lnB>
                  </a:tcPr>
                </a:tc>
              </a:tr>
              <a:tr h="460375">
                <a:tc vMerge="1">
                  <a:txBody>
                    <a:bodyPr/>
                    <a:lstStyle/>
                    <a:p>
                      <a:endParaRPr lang="en-US"/>
                    </a:p>
                  </a:txBody>
                  <a:tcPr/>
                </a:tc>
                <a:tc>
                  <a:txBody>
                    <a:bodyPr/>
                    <a:lstStyle/>
                    <a:p>
                      <a:pPr algn="ctr"/>
                      <a:r>
                        <a:rPr lang="en-US" sz="2000" dirty="0" smtClean="0">
                          <a:solidFill>
                            <a:srgbClr val="FFFF00"/>
                          </a:solidFill>
                        </a:rPr>
                        <a:t>/</a:t>
                      </a:r>
                      <a:r>
                        <a:rPr lang="en-US" sz="2000" dirty="0" err="1" smtClean="0">
                          <a:solidFill>
                            <a:srgbClr val="FFFF00"/>
                          </a:solidFill>
                        </a:rPr>
                        <a:t>alice</a:t>
                      </a:r>
                      <a:r>
                        <a:rPr lang="en-US" sz="2000" dirty="0" smtClean="0">
                          <a:solidFill>
                            <a:srgbClr val="FFFF00"/>
                          </a:solidFill>
                        </a:rPr>
                        <a:t>/www/</a:t>
                      </a:r>
                      <a:r>
                        <a:rPr lang="en-US" sz="2000" dirty="0" err="1" smtClean="0">
                          <a:solidFill>
                            <a:srgbClr val="FFFF00"/>
                          </a:solidFill>
                        </a:rPr>
                        <a:t>index.html</a:t>
                      </a:r>
                      <a:endParaRPr lang="en-US" sz="2000" dirty="0">
                        <a:solidFill>
                          <a:srgbClr val="FFFF00"/>
                        </a:solidFill>
                      </a:endParaRPr>
                    </a:p>
                  </a:txBody>
                  <a:tcPr>
                    <a:lnT w="12700" cap="flat" cmpd="sng" algn="ctr">
                      <a:noFill/>
                      <a:prstDash val="solid"/>
                      <a:round/>
                      <a:headEnd type="none" w="med" len="med"/>
                      <a:tailEnd type="none" w="med" len="med"/>
                    </a:lnT>
                    <a:solidFill>
                      <a:schemeClr val="accent4"/>
                    </a:solidFill>
                  </a:tcPr>
                </a:tc>
                <a:tc>
                  <a:txBody>
                    <a:bodyPr/>
                    <a:lstStyle/>
                    <a:p>
                      <a:pPr algn="ctr"/>
                      <a:r>
                        <a:rPr lang="en-US" sz="2000" dirty="0" smtClean="0">
                          <a:solidFill>
                            <a:srgbClr val="FFFF00"/>
                          </a:solidFill>
                        </a:rPr>
                        <a:t>/</a:t>
                      </a:r>
                      <a:r>
                        <a:rPr lang="en-US" sz="2000" dirty="0" err="1" smtClean="0">
                          <a:solidFill>
                            <a:srgbClr val="FFFF00"/>
                          </a:solidFill>
                        </a:rPr>
                        <a:t>dave</a:t>
                      </a:r>
                      <a:r>
                        <a:rPr lang="en-US" sz="2000" dirty="0" smtClean="0">
                          <a:solidFill>
                            <a:srgbClr val="FFFF00"/>
                          </a:solidFill>
                        </a:rPr>
                        <a:t>/</a:t>
                      </a:r>
                      <a:r>
                        <a:rPr lang="en-US" sz="2000" dirty="0" err="1" smtClean="0">
                          <a:solidFill>
                            <a:srgbClr val="FFFF00"/>
                          </a:solidFill>
                        </a:rPr>
                        <a:t>secrets.txt</a:t>
                      </a:r>
                      <a:endParaRPr lang="en-US" sz="2000" dirty="0">
                        <a:solidFill>
                          <a:srgbClr val="FFFF00"/>
                        </a:solidFill>
                      </a:endParaRPr>
                    </a:p>
                  </a:txBody>
                  <a:tcPr>
                    <a:lnT w="12700" cap="flat" cmpd="sng" algn="ctr">
                      <a:noFill/>
                      <a:prstDash val="solid"/>
                      <a:round/>
                      <a:headEnd type="none" w="med" len="med"/>
                      <a:tailEnd type="none" w="med" len="med"/>
                    </a:lnT>
                    <a:solidFill>
                      <a:schemeClr val="accent4"/>
                    </a:solidFill>
                  </a:tcPr>
                </a:tc>
                <a:tc>
                  <a:txBody>
                    <a:bodyPr/>
                    <a:lstStyle/>
                    <a:p>
                      <a:pPr algn="ctr"/>
                      <a:r>
                        <a:rPr lang="en-US" sz="2000" dirty="0" smtClean="0">
                          <a:solidFill>
                            <a:srgbClr val="FFFF00"/>
                          </a:solidFill>
                        </a:rPr>
                        <a:t>/</a:t>
                      </a:r>
                      <a:r>
                        <a:rPr lang="en-US" sz="2000" dirty="0" err="1" smtClean="0">
                          <a:solidFill>
                            <a:srgbClr val="FFFF00"/>
                          </a:solidFill>
                        </a:rPr>
                        <a:t>alice</a:t>
                      </a:r>
                      <a:r>
                        <a:rPr lang="en-US" sz="2000" dirty="0" smtClean="0">
                          <a:solidFill>
                            <a:srgbClr val="FFFF00"/>
                          </a:solidFill>
                        </a:rPr>
                        <a:t>/</a:t>
                      </a:r>
                      <a:r>
                        <a:rPr lang="en-US" sz="2000" dirty="0" err="1" smtClean="0">
                          <a:solidFill>
                            <a:srgbClr val="FFFF00"/>
                          </a:solidFill>
                        </a:rPr>
                        <a:t>secrets.txt</a:t>
                      </a:r>
                      <a:endParaRPr lang="en-US" sz="2000" dirty="0">
                        <a:solidFill>
                          <a:srgbClr val="FFFF00"/>
                        </a:solidFill>
                      </a:endParaRPr>
                    </a:p>
                  </a:txBody>
                  <a:tcPr>
                    <a:lnT w="12700" cap="flat" cmpd="sng" algn="ctr">
                      <a:noFill/>
                      <a:prstDash val="solid"/>
                      <a:round/>
                      <a:headEnd type="none" w="med" len="med"/>
                      <a:tailEnd type="none" w="med" len="med"/>
                    </a:lnT>
                    <a:solidFill>
                      <a:schemeClr val="accent4"/>
                    </a:solidFill>
                  </a:tcPr>
                </a:tc>
              </a:tr>
              <a:tr h="920750">
                <a:tc>
                  <a:txBody>
                    <a:bodyPr/>
                    <a:lstStyle/>
                    <a:p>
                      <a:pPr algn="ctr"/>
                      <a:r>
                        <a:rPr lang="en-US" sz="2400" dirty="0" smtClean="0"/>
                        <a:t>root</a:t>
                      </a:r>
                      <a:endParaRPr lang="en-US" sz="24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read,</a:t>
                      </a:r>
                      <a:r>
                        <a:rPr lang="en-US" sz="2400" baseline="0" dirty="0" smtClean="0"/>
                        <a:t> write</a:t>
                      </a:r>
                      <a:endParaRPr lang="en-US" sz="2400" dirty="0" smtClean="0"/>
                    </a:p>
                    <a:p>
                      <a:pPr algn="ctr"/>
                      <a:endParaRPr lang="en-US" sz="24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read,</a:t>
                      </a:r>
                      <a:r>
                        <a:rPr lang="en-US" sz="2400" baseline="0" dirty="0" smtClean="0"/>
                        <a:t> write</a:t>
                      </a:r>
                      <a:endParaRPr lang="en-US" sz="2400" dirty="0" smtClean="0"/>
                    </a:p>
                    <a:p>
                      <a:pPr algn="ctr"/>
                      <a:endParaRPr lang="en-US" sz="240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read,</a:t>
                      </a:r>
                      <a:r>
                        <a:rPr lang="en-US" sz="2400" baseline="0" dirty="0" smtClean="0"/>
                        <a:t> write</a:t>
                      </a:r>
                      <a:endParaRPr lang="en-US" sz="2400" dirty="0" smtClean="0"/>
                    </a:p>
                    <a:p>
                      <a:pPr algn="ctr"/>
                      <a:endParaRPr lang="en-US" sz="2400" dirty="0"/>
                    </a:p>
                  </a:txBody>
                  <a:tcPr anchor="ctr"/>
                </a:tc>
              </a:tr>
              <a:tr h="920750">
                <a:tc>
                  <a:txBody>
                    <a:bodyPr/>
                    <a:lstStyle/>
                    <a:p>
                      <a:pPr algn="ctr"/>
                      <a:r>
                        <a:rPr lang="en-US" sz="2400" dirty="0" err="1" smtClean="0"/>
                        <a:t>dave</a:t>
                      </a:r>
                      <a:endParaRPr lang="en-US" sz="2400" dirty="0"/>
                    </a:p>
                  </a:txBody>
                  <a:tcPr anchor="ctr"/>
                </a:tc>
                <a:tc>
                  <a:txBody>
                    <a:bodyPr/>
                    <a:lstStyle/>
                    <a:p>
                      <a:pPr algn="ctr"/>
                      <a:r>
                        <a:rPr lang="en-US" sz="2400" dirty="0" smtClean="0"/>
                        <a:t>read</a:t>
                      </a:r>
                      <a:endParaRPr lang="en-US" sz="2400" dirty="0"/>
                    </a:p>
                  </a:txBody>
                  <a:tcPr anchor="ctr"/>
                </a:tc>
                <a:tc>
                  <a:txBody>
                    <a:bodyPr/>
                    <a:lstStyle/>
                    <a:p>
                      <a:pPr algn="ctr"/>
                      <a:r>
                        <a:rPr lang="en-US" sz="2400" dirty="0" smtClean="0"/>
                        <a:t>read, write</a:t>
                      </a:r>
                      <a:endParaRPr lang="en-US" sz="2400" dirty="0"/>
                    </a:p>
                  </a:txBody>
                  <a:tcPr anchor="ctr"/>
                </a:tc>
                <a:tc>
                  <a:txBody>
                    <a:bodyPr/>
                    <a:lstStyle/>
                    <a:p>
                      <a:pPr algn="ctr"/>
                      <a:r>
                        <a:rPr lang="en-US" sz="2400" dirty="0" smtClean="0"/>
                        <a:t>-</a:t>
                      </a:r>
                      <a:endParaRPr lang="en-US" sz="2400" dirty="0"/>
                    </a:p>
                  </a:txBody>
                  <a:tcPr anchor="ctr"/>
                </a:tc>
              </a:tr>
              <a:tr h="920750">
                <a:tc>
                  <a:txBody>
                    <a:bodyPr/>
                    <a:lstStyle/>
                    <a:p>
                      <a:pPr algn="ctr"/>
                      <a:r>
                        <a:rPr lang="en-US" sz="2400" dirty="0" smtClean="0"/>
                        <a:t>www</a:t>
                      </a:r>
                      <a:endParaRPr lang="en-US" sz="2400" dirty="0"/>
                    </a:p>
                  </a:txBody>
                  <a:tcPr anchor="ctr"/>
                </a:tc>
                <a:tc>
                  <a:txBody>
                    <a:bodyPr/>
                    <a:lstStyle/>
                    <a:p>
                      <a:pPr algn="ctr"/>
                      <a:r>
                        <a:rPr lang="en-US" sz="2400" dirty="0" smtClean="0"/>
                        <a:t>read</a:t>
                      </a:r>
                      <a:endParaRPr lang="en-US" sz="2400" dirty="0"/>
                    </a:p>
                  </a:txBody>
                  <a:tcPr anchor="ctr"/>
                </a:tc>
                <a:tc>
                  <a:txBody>
                    <a:bodyPr/>
                    <a:lstStyle/>
                    <a:p>
                      <a:pPr algn="ctr"/>
                      <a:r>
                        <a:rPr lang="en-US" sz="2400" dirty="0" smtClean="0"/>
                        <a:t>-</a:t>
                      </a:r>
                      <a:endParaRPr lang="en-US" sz="2400" dirty="0"/>
                    </a:p>
                  </a:txBody>
                  <a:tcPr anchor="ctr"/>
                </a:tc>
                <a:tc>
                  <a:txBody>
                    <a:bodyPr/>
                    <a:lstStyle/>
                    <a:p>
                      <a:pPr algn="ctr"/>
                      <a:r>
                        <a:rPr lang="en-US" sz="2400" dirty="0" smtClean="0"/>
                        <a:t>-</a:t>
                      </a:r>
                      <a:endParaRPr lang="en-US" sz="2400" dirty="0"/>
                    </a:p>
                  </a:txBody>
                  <a:tcPr anchor="ctr"/>
                </a:tc>
              </a:tr>
            </a:tbl>
          </a:graphicData>
        </a:graphic>
      </p:graphicFrame>
    </p:spTree>
    <p:extLst>
      <p:ext uri="{BB962C8B-B14F-4D97-AF65-F5344CB8AC3E}">
        <p14:creationId xmlns:p14="http://schemas.microsoft.com/office/powerpoint/2010/main" xmlns="" val="6754453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11"/>
          <p:cNvSpPr/>
          <p:nvPr/>
        </p:nvSpPr>
        <p:spPr>
          <a:xfrm>
            <a:off x="3124200" y="2789828"/>
            <a:ext cx="592666" cy="1016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Reference Monitor</a:t>
            </a:r>
            <a:endParaRPr lang="en-US"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43</a:t>
            </a:fld>
            <a:endParaRPr lang="en-US"/>
          </a:p>
        </p:txBody>
      </p:sp>
      <p:sp>
        <p:nvSpPr>
          <p:cNvPr id="7" name="Rectangle 6"/>
          <p:cNvSpPr/>
          <p:nvPr/>
        </p:nvSpPr>
        <p:spPr>
          <a:xfrm>
            <a:off x="2215444" y="1622777"/>
            <a:ext cx="2624667" cy="121355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smtClean="0"/>
              <a:t>httpd</a:t>
            </a:r>
            <a:endParaRPr lang="en-US" sz="2400" dirty="0" smtClean="0"/>
          </a:p>
          <a:p>
            <a:pPr algn="ctr"/>
            <a:r>
              <a:rPr lang="en-US" sz="2400" dirty="0" err="1" smtClean="0"/>
              <a:t>euid</a:t>
            </a:r>
            <a:r>
              <a:rPr lang="en-US" sz="2400" dirty="0" smtClean="0"/>
              <a:t>: 0 (root)</a:t>
            </a:r>
            <a:endParaRPr lang="en-US" sz="2400" dirty="0"/>
          </a:p>
        </p:txBody>
      </p:sp>
      <p:sp>
        <p:nvSpPr>
          <p:cNvPr id="8" name="Right Arrow 7"/>
          <p:cNvSpPr/>
          <p:nvPr/>
        </p:nvSpPr>
        <p:spPr>
          <a:xfrm>
            <a:off x="1016000" y="1975556"/>
            <a:ext cx="1072445" cy="52211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5400000">
            <a:off x="-1322775" y="2413000"/>
            <a:ext cx="3929281" cy="369332"/>
          </a:xfrm>
          <a:prstGeom prst="rect">
            <a:avLst/>
          </a:prstGeom>
          <a:noFill/>
        </p:spPr>
        <p:txBody>
          <a:bodyPr wrap="none" rtlCol="0">
            <a:spAutoFit/>
          </a:bodyPr>
          <a:lstStyle/>
          <a:p>
            <a:r>
              <a:rPr lang="en-US" dirty="0" smtClean="0"/>
              <a:t>HTTP GET ./../../../user/</a:t>
            </a:r>
            <a:r>
              <a:rPr lang="en-US" dirty="0" err="1" smtClean="0"/>
              <a:t>dave</a:t>
            </a:r>
            <a:r>
              <a:rPr lang="en-US" dirty="0" smtClean="0"/>
              <a:t>/</a:t>
            </a:r>
            <a:r>
              <a:rPr lang="en-US" dirty="0" err="1" smtClean="0"/>
              <a:t>secrets.txt</a:t>
            </a:r>
            <a:endParaRPr lang="en-US" dirty="0"/>
          </a:p>
        </p:txBody>
      </p:sp>
      <p:sp>
        <p:nvSpPr>
          <p:cNvPr id="10" name="Rectangle 9"/>
          <p:cNvSpPr/>
          <p:nvPr/>
        </p:nvSpPr>
        <p:spPr>
          <a:xfrm>
            <a:off x="2116667" y="3908778"/>
            <a:ext cx="2624667" cy="135466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dirty="0" smtClean="0"/>
              <a:t>handler</a:t>
            </a:r>
            <a:endParaRPr lang="en-US" sz="3200" dirty="0"/>
          </a:p>
        </p:txBody>
      </p:sp>
      <p:sp>
        <p:nvSpPr>
          <p:cNvPr id="13" name="Rectangle 12"/>
          <p:cNvSpPr/>
          <p:nvPr/>
        </p:nvSpPr>
        <p:spPr>
          <a:xfrm>
            <a:off x="5526508" y="1975556"/>
            <a:ext cx="2793403" cy="461665"/>
          </a:xfrm>
          <a:prstGeom prst="rect">
            <a:avLst/>
          </a:prstGeom>
          <a:solidFill>
            <a:schemeClr val="accent6">
              <a:lumMod val="20000"/>
              <a:lumOff val="80000"/>
            </a:schemeClr>
          </a:solidFill>
        </p:spPr>
        <p:txBody>
          <a:bodyPr wrap="none">
            <a:spAutoFit/>
          </a:bodyPr>
          <a:lstStyle/>
          <a:p>
            <a:r>
              <a:rPr lang="en-US" sz="2400" dirty="0" err="1" smtClean="0"/>
              <a:t>fopen</a:t>
            </a:r>
            <a:r>
              <a:rPr lang="en-US" sz="2400" dirty="0" smtClean="0"/>
              <a:t>(pathname, ‘r’)</a:t>
            </a:r>
            <a:endParaRPr lang="en-US" sz="2400" dirty="0"/>
          </a:p>
        </p:txBody>
      </p:sp>
      <p:sp>
        <p:nvSpPr>
          <p:cNvPr id="15" name="Rectangle 14"/>
          <p:cNvSpPr/>
          <p:nvPr/>
        </p:nvSpPr>
        <p:spPr>
          <a:xfrm>
            <a:off x="5526508" y="3076223"/>
            <a:ext cx="2667000" cy="83255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smtClean="0"/>
              <a:t>OS Kernel</a:t>
            </a:r>
          </a:p>
          <a:p>
            <a:pPr algn="ctr"/>
            <a:endParaRPr lang="en-US" sz="2400" dirty="0"/>
          </a:p>
        </p:txBody>
      </p:sp>
      <p:sp>
        <p:nvSpPr>
          <p:cNvPr id="16" name="Folded Corner 15"/>
          <p:cNvSpPr/>
          <p:nvPr/>
        </p:nvSpPr>
        <p:spPr>
          <a:xfrm>
            <a:off x="7126111" y="4529667"/>
            <a:ext cx="1439333" cy="705556"/>
          </a:xfrm>
          <a:prstGeom prst="foldedCorner">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solidFill>
                  <a:srgbClr val="000090"/>
                </a:solidFill>
              </a:rPr>
              <a:t>secrets.txt</a:t>
            </a:r>
            <a:endParaRPr lang="en-US" dirty="0">
              <a:solidFill>
                <a:srgbClr val="000090"/>
              </a:solidFill>
            </a:endParaRPr>
          </a:p>
        </p:txBody>
      </p:sp>
      <p:cxnSp>
        <p:nvCxnSpPr>
          <p:cNvPr id="18" name="Curved Connector 17"/>
          <p:cNvCxnSpPr>
            <a:stCxn id="10" idx="3"/>
            <a:endCxn id="13" idx="1"/>
          </p:cNvCxnSpPr>
          <p:nvPr/>
        </p:nvCxnSpPr>
        <p:spPr>
          <a:xfrm flipV="1">
            <a:off x="4741334" y="2206389"/>
            <a:ext cx="785174" cy="2379723"/>
          </a:xfrm>
          <a:prstGeom prst="curvedConnector3">
            <a:avLst>
              <a:gd name="adj1" fmla="val 23042"/>
            </a:avLst>
          </a:prstGeom>
          <a:ln>
            <a:solidFill>
              <a:srgbClr val="1F497D"/>
            </a:solidFill>
            <a:tailEnd type="arrow"/>
          </a:ln>
        </p:spPr>
        <p:style>
          <a:lnRef idx="2">
            <a:schemeClr val="accent1"/>
          </a:lnRef>
          <a:fillRef idx="0">
            <a:schemeClr val="accent1"/>
          </a:fillRef>
          <a:effectRef idx="1">
            <a:schemeClr val="accent1"/>
          </a:effectRef>
          <a:fontRef idx="minor">
            <a:schemeClr val="tx1"/>
          </a:fontRef>
        </p:style>
      </p:cxnSp>
      <p:sp>
        <p:nvSpPr>
          <p:cNvPr id="24" name="Curved Right Arrow 23"/>
          <p:cNvSpPr/>
          <p:nvPr/>
        </p:nvSpPr>
        <p:spPr>
          <a:xfrm>
            <a:off x="5145507" y="2392715"/>
            <a:ext cx="381001" cy="1205617"/>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25" name="Trapezoid 24"/>
          <p:cNvSpPr/>
          <p:nvPr/>
        </p:nvSpPr>
        <p:spPr>
          <a:xfrm>
            <a:off x="6019800" y="3580050"/>
            <a:ext cx="2051755" cy="328728"/>
          </a:xfrm>
          <a:prstGeom prst="trapezoid">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Reference Monitor</a:t>
            </a:r>
            <a:endParaRPr lang="en-US" dirty="0"/>
          </a:p>
        </p:txBody>
      </p:sp>
      <p:sp>
        <p:nvSpPr>
          <p:cNvPr id="26" name="Freeform 25"/>
          <p:cNvSpPr/>
          <p:nvPr/>
        </p:nvSpPr>
        <p:spPr>
          <a:xfrm>
            <a:off x="5573889" y="3471333"/>
            <a:ext cx="2003778" cy="1058334"/>
          </a:xfrm>
          <a:custGeom>
            <a:avLst/>
            <a:gdLst>
              <a:gd name="connsiteX0" fmla="*/ 0 w 2003778"/>
              <a:gd name="connsiteY0" fmla="*/ 0 h 1058334"/>
              <a:gd name="connsiteX1" fmla="*/ 1566333 w 2003778"/>
              <a:gd name="connsiteY1" fmla="*/ 183445 h 1058334"/>
              <a:gd name="connsiteX2" fmla="*/ 1735667 w 2003778"/>
              <a:gd name="connsiteY2" fmla="*/ 423334 h 1058334"/>
              <a:gd name="connsiteX3" fmla="*/ 2003778 w 2003778"/>
              <a:gd name="connsiteY3" fmla="*/ 1058334 h 1058334"/>
              <a:gd name="connsiteX4" fmla="*/ 2003778 w 2003778"/>
              <a:gd name="connsiteY4" fmla="*/ 1058334 h 1058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778" h="1058334">
                <a:moveTo>
                  <a:pt x="0" y="0"/>
                </a:moveTo>
                <a:cubicBezTo>
                  <a:pt x="638527" y="56444"/>
                  <a:pt x="1277055" y="112889"/>
                  <a:pt x="1566333" y="183445"/>
                </a:cubicBezTo>
                <a:cubicBezTo>
                  <a:pt x="1855611" y="254001"/>
                  <a:pt x="1662760" y="277519"/>
                  <a:pt x="1735667" y="423334"/>
                </a:cubicBezTo>
                <a:cubicBezTo>
                  <a:pt x="1808574" y="569149"/>
                  <a:pt x="2003778" y="1058334"/>
                  <a:pt x="2003778" y="1058334"/>
                </a:cubicBezTo>
                <a:lnTo>
                  <a:pt x="2003778" y="1058334"/>
                </a:lnTo>
              </a:path>
            </a:pathLst>
          </a:custGeom>
          <a:ln w="47625">
            <a:solidFill>
              <a:schemeClr val="accent4">
                <a:lumMod val="75000"/>
              </a:schemeClr>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175500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008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pPr/>
              <a:t>44</a:t>
            </a:fld>
            <a:endParaRPr lang="en-US"/>
          </a:p>
        </p:txBody>
      </p:sp>
      <p:sp>
        <p:nvSpPr>
          <p:cNvPr id="5" name="Rectangle 4"/>
          <p:cNvSpPr/>
          <p:nvPr/>
        </p:nvSpPr>
        <p:spPr>
          <a:xfrm>
            <a:off x="457200" y="291447"/>
            <a:ext cx="8229599" cy="40011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2000" dirty="0" smtClean="0">
                <a:hlinkClick r:id="rId3"/>
              </a:rPr>
              <a:t>http://opensource.apple.com/source/Libc/Libc-167/stdio.subproj/fopen.c</a:t>
            </a:r>
            <a:endParaRPr lang="en-US" sz="2000" dirty="0"/>
          </a:p>
        </p:txBody>
      </p:sp>
      <p:pic>
        <p:nvPicPr>
          <p:cNvPr id="7" name="Picture 6" descr="Screen Shot 2013-10-24 at 6.48.00 A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658890" y="884340"/>
            <a:ext cx="5027910" cy="4899173"/>
          </a:xfrm>
          <a:prstGeom prst="rect">
            <a:avLst/>
          </a:prstGeom>
          <a:ln>
            <a:noFill/>
          </a:ln>
          <a:effectLst>
            <a:outerShdw blurRad="292100" dist="139700" dir="2700000" algn="tl" rotWithShape="0">
              <a:srgbClr val="333333">
                <a:alpha val="65000"/>
              </a:srgbClr>
            </a:outerShdw>
          </a:effectLst>
        </p:spPr>
      </p:pic>
      <p:pic>
        <p:nvPicPr>
          <p:cNvPr id="8" name="Picture 7" descr="Screen Shot 2013-10-24 at 6.48.56 AM.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93334" y="1893935"/>
            <a:ext cx="3783552" cy="32526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9932232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Charge</a:t>
            </a:r>
            <a:endParaRPr lang="en-US" b="1"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45</a:t>
            </a:fld>
            <a:endParaRPr lang="en-US"/>
          </a:p>
        </p:txBody>
      </p:sp>
      <p:sp>
        <p:nvSpPr>
          <p:cNvPr id="7" name="TextBox 6"/>
          <p:cNvSpPr txBox="1"/>
          <p:nvPr/>
        </p:nvSpPr>
        <p:spPr>
          <a:xfrm>
            <a:off x="776111" y="1800957"/>
            <a:ext cx="7468310" cy="5847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3200" dirty="0" smtClean="0"/>
              <a:t>PS3 is due Monday!  Sign up for demo time.</a:t>
            </a:r>
            <a:endParaRPr lang="en-US" sz="3200" dirty="0"/>
          </a:p>
        </p:txBody>
      </p:sp>
      <p:sp>
        <p:nvSpPr>
          <p:cNvPr id="9" name="TextBox 8"/>
          <p:cNvSpPr txBox="1"/>
          <p:nvPr/>
        </p:nvSpPr>
        <p:spPr>
          <a:xfrm>
            <a:off x="776112" y="3054024"/>
            <a:ext cx="7468310"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3200" dirty="0" smtClean="0"/>
              <a:t>Continue (start </a:t>
            </a:r>
            <a:r>
              <a:rPr lang="en-US" sz="3200" dirty="0" smtClean="0">
                <a:sym typeface="Wingdings"/>
              </a:rPr>
              <a:t></a:t>
            </a:r>
            <a:r>
              <a:rPr lang="en-US" sz="3200" dirty="0" smtClean="0"/>
              <a:t>) thinking about ideas for your project and recruiting teammates.</a:t>
            </a:r>
            <a:endParaRPr lang="en-US" sz="3200" dirty="0"/>
          </a:p>
        </p:txBody>
      </p:sp>
    </p:spTree>
    <p:extLst>
      <p:ext uri="{BB962C8B-B14F-4D97-AF65-F5344CB8AC3E}">
        <p14:creationId xmlns:p14="http://schemas.microsoft.com/office/powerpoint/2010/main" xmlns="" val="8426111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343400" cy="1143000"/>
          </a:xfrm>
        </p:spPr>
        <p:txBody>
          <a:bodyPr/>
          <a:lstStyle/>
          <a:p>
            <a:r>
              <a:rPr lang="en-US" dirty="0" smtClean="0"/>
              <a:t>Project</a:t>
            </a:r>
            <a:endParaRPr lang="en-US" dirty="0"/>
          </a:p>
        </p:txBody>
      </p:sp>
      <p:sp>
        <p:nvSpPr>
          <p:cNvPr id="3" name="Content Placeholder 2"/>
          <p:cNvSpPr>
            <a:spLocks noGrp="1"/>
          </p:cNvSpPr>
          <p:nvPr>
            <p:ph idx="1"/>
          </p:nvPr>
        </p:nvSpPr>
        <p:spPr/>
        <p:txBody>
          <a:bodyPr/>
          <a:lstStyle/>
          <a:p>
            <a:pPr marL="0" indent="0">
              <a:buNone/>
            </a:pPr>
            <a:r>
              <a:rPr lang="en-US" dirty="0"/>
              <a:t>D</a:t>
            </a:r>
            <a:r>
              <a:rPr lang="en-US" dirty="0" smtClean="0"/>
              <a:t>o something that is</a:t>
            </a:r>
          </a:p>
          <a:p>
            <a:pPr marL="457200" lvl="1" indent="0">
              <a:buNone/>
            </a:pPr>
            <a:r>
              <a:rPr lang="en-US" b="1" dirty="0" smtClean="0"/>
              <a:t>fun </a:t>
            </a:r>
            <a:r>
              <a:rPr lang="en-US" dirty="0" smtClean="0"/>
              <a:t>(for you to do, and others to see)</a:t>
            </a:r>
            <a:endParaRPr lang="en-US" b="1" dirty="0" smtClean="0"/>
          </a:p>
          <a:p>
            <a:pPr marL="457200" lvl="1" indent="0">
              <a:buNone/>
            </a:pPr>
            <a:r>
              <a:rPr lang="en-US" b="1" dirty="0" smtClean="0"/>
              <a:t>relevant </a:t>
            </a:r>
            <a:r>
              <a:rPr lang="en-US" dirty="0" smtClean="0"/>
              <a:t>(to the class)</a:t>
            </a:r>
            <a:endParaRPr lang="en-US" b="1" dirty="0" smtClean="0"/>
          </a:p>
          <a:p>
            <a:pPr marL="457200" lvl="1" indent="0">
              <a:buNone/>
            </a:pPr>
            <a:r>
              <a:rPr lang="en-US" b="1" dirty="0"/>
              <a:t>technically </a:t>
            </a:r>
            <a:r>
              <a:rPr lang="en-US" b="1" dirty="0" smtClean="0"/>
              <a:t>interesting </a:t>
            </a:r>
            <a:r>
              <a:rPr lang="en-US" dirty="0" smtClean="0"/>
              <a:t>(to you and me)</a:t>
            </a:r>
            <a:endParaRPr lang="en-US" b="1" dirty="0"/>
          </a:p>
          <a:p>
            <a:pPr marL="457200" lvl="1" indent="0">
              <a:buNone/>
            </a:pPr>
            <a:r>
              <a:rPr lang="en-US" b="1" dirty="0" smtClean="0"/>
              <a:t>useful </a:t>
            </a:r>
            <a:r>
              <a:rPr lang="en-US" dirty="0" smtClean="0"/>
              <a:t>(at least to you, hopefully to many)</a:t>
            </a:r>
            <a:endParaRPr lang="en-US" b="1"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4</a:t>
            </a:fld>
            <a:endParaRPr lang="en-US"/>
          </a:p>
        </p:txBody>
      </p:sp>
      <p:sp>
        <p:nvSpPr>
          <p:cNvPr id="7" name="TextBox 6"/>
          <p:cNvSpPr txBox="1"/>
          <p:nvPr/>
        </p:nvSpPr>
        <p:spPr>
          <a:xfrm>
            <a:off x="4800600" y="381000"/>
            <a:ext cx="3931410" cy="923330"/>
          </a:xfrm>
          <a:prstGeom prst="rect">
            <a:avLst/>
          </a:prstGeom>
          <a:solidFill>
            <a:schemeClr val="accent6">
              <a:lumMod val="20000"/>
              <a:lumOff val="80000"/>
            </a:schemeClr>
          </a:solidFill>
        </p:spPr>
        <p:txBody>
          <a:bodyPr wrap="none" rtlCol="0">
            <a:spAutoFit/>
          </a:bodyPr>
          <a:lstStyle/>
          <a:p>
            <a:r>
              <a:rPr lang="en-US" b="1" dirty="0">
                <a:solidFill>
                  <a:srgbClr val="0000FF"/>
                </a:solidFill>
              </a:rPr>
              <a:t>4 Nov: 	</a:t>
            </a:r>
            <a:r>
              <a:rPr lang="en-US" b="1" dirty="0" smtClean="0">
                <a:solidFill>
                  <a:srgbClr val="0000FF"/>
                </a:solidFill>
              </a:rPr>
              <a:t>Due</a:t>
            </a:r>
            <a:r>
              <a:rPr lang="en-US" b="1" dirty="0">
                <a:solidFill>
                  <a:srgbClr val="0000FF"/>
                </a:solidFill>
              </a:rPr>
              <a:t>: Project Proposals</a:t>
            </a:r>
          </a:p>
          <a:p>
            <a:r>
              <a:rPr lang="en-US" b="1" dirty="0">
                <a:solidFill>
                  <a:srgbClr val="0000FF"/>
                </a:solidFill>
              </a:rPr>
              <a:t>18 Nov: 	</a:t>
            </a:r>
            <a:r>
              <a:rPr lang="en-US" b="1" dirty="0" smtClean="0">
                <a:solidFill>
                  <a:srgbClr val="0000FF"/>
                </a:solidFill>
              </a:rPr>
              <a:t>Due</a:t>
            </a:r>
            <a:r>
              <a:rPr lang="en-US" b="1" dirty="0">
                <a:solidFill>
                  <a:srgbClr val="0000FF"/>
                </a:solidFill>
              </a:rPr>
              <a:t>: Project Design </a:t>
            </a:r>
            <a:r>
              <a:rPr lang="en-US" b="1" dirty="0" smtClean="0">
                <a:solidFill>
                  <a:srgbClr val="0000FF"/>
                </a:solidFill>
              </a:rPr>
              <a:t>Reviews</a:t>
            </a:r>
          </a:p>
          <a:p>
            <a:r>
              <a:rPr lang="en-US" b="1" dirty="0">
                <a:solidFill>
                  <a:srgbClr val="0000FF"/>
                </a:solidFill>
              </a:rPr>
              <a:t>5 Dec: 	</a:t>
            </a:r>
            <a:r>
              <a:rPr lang="en-US" b="1" dirty="0" smtClean="0">
                <a:solidFill>
                  <a:srgbClr val="0000FF"/>
                </a:solidFill>
              </a:rPr>
              <a:t>Due</a:t>
            </a:r>
            <a:r>
              <a:rPr lang="en-US" b="1" dirty="0">
                <a:solidFill>
                  <a:srgbClr val="0000FF"/>
                </a:solidFill>
              </a:rPr>
              <a:t>: Project </a:t>
            </a:r>
            <a:r>
              <a:rPr lang="en-US" b="1" dirty="0" smtClean="0">
                <a:solidFill>
                  <a:srgbClr val="0000FF"/>
                </a:solidFill>
              </a:rPr>
              <a:t>Demos</a:t>
            </a:r>
            <a:endParaRPr lang="en-US" b="1" dirty="0">
              <a:solidFill>
                <a:srgbClr val="0000FF"/>
              </a:solidFill>
            </a:endParaRPr>
          </a:p>
        </p:txBody>
      </p:sp>
      <p:sp>
        <p:nvSpPr>
          <p:cNvPr id="8" name="TextBox 7"/>
          <p:cNvSpPr txBox="1"/>
          <p:nvPr/>
        </p:nvSpPr>
        <p:spPr>
          <a:xfrm>
            <a:off x="846667" y="4542392"/>
            <a:ext cx="7478889"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400" dirty="0" smtClean="0"/>
              <a:t>You probably </a:t>
            </a:r>
            <a:r>
              <a:rPr lang="en-US" sz="2400" b="1" dirty="0" smtClean="0"/>
              <a:t>can’t maximize all of these!</a:t>
            </a:r>
            <a:r>
              <a:rPr lang="en-US" sz="2400" dirty="0" smtClean="0"/>
              <a:t>  It is okay to sacrifice one or two of them to increase others.  A good project should be strong on at least 2 of these, which is much better than being mediocre of all four.</a:t>
            </a:r>
            <a:endParaRPr lang="en-US" sz="2400" dirty="0"/>
          </a:p>
        </p:txBody>
      </p:sp>
    </p:spTree>
    <p:extLst>
      <p:ext uri="{BB962C8B-B14F-4D97-AF65-F5344CB8AC3E}">
        <p14:creationId xmlns:p14="http://schemas.microsoft.com/office/powerpoint/2010/main" xmlns="" val="2195319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Teams</a:t>
            </a:r>
            <a:endParaRPr lang="en-US" dirty="0"/>
          </a:p>
        </p:txBody>
      </p:sp>
      <p:sp>
        <p:nvSpPr>
          <p:cNvPr id="3" name="Content Placeholder 2"/>
          <p:cNvSpPr>
            <a:spLocks noGrp="1"/>
          </p:cNvSpPr>
          <p:nvPr>
            <p:ph idx="1"/>
          </p:nvPr>
        </p:nvSpPr>
        <p:spPr>
          <a:xfrm>
            <a:off x="457200" y="1600200"/>
            <a:ext cx="8229600" cy="3056467"/>
          </a:xfrm>
        </p:spPr>
        <p:txBody>
          <a:bodyPr/>
          <a:lstStyle/>
          <a:p>
            <a:pPr marL="0" indent="0">
              <a:buNone/>
            </a:pPr>
            <a:r>
              <a:rPr lang="en-US" b="1" dirty="0" smtClean="0"/>
              <a:t>Anyone you want</a:t>
            </a:r>
          </a:p>
          <a:p>
            <a:pPr marL="0" indent="0">
              <a:buNone/>
            </a:pPr>
            <a:r>
              <a:rPr lang="en-US" b="1" dirty="0" smtClean="0"/>
              <a:t>Size:</a:t>
            </a:r>
            <a:r>
              <a:rPr lang="en-US" dirty="0" smtClean="0"/>
              <a:t> 1-65+ people </a:t>
            </a:r>
            <a:r>
              <a:rPr lang="en-US" dirty="0" smtClean="0">
                <a:solidFill>
                  <a:srgbClr val="000090"/>
                </a:solidFill>
              </a:rPr>
              <a:t>(</a:t>
            </a:r>
            <a:r>
              <a:rPr lang="en-US" i="1" dirty="0" smtClean="0">
                <a:solidFill>
                  <a:srgbClr val="000090"/>
                </a:solidFill>
              </a:rPr>
              <a:t>recommended</a:t>
            </a:r>
            <a:r>
              <a:rPr lang="en-US" dirty="0" smtClean="0">
                <a:solidFill>
                  <a:srgbClr val="000090"/>
                </a:solidFill>
              </a:rPr>
              <a:t>: 2-5)</a:t>
            </a:r>
          </a:p>
          <a:p>
            <a:pPr marL="0" indent="0">
              <a:buNone/>
            </a:pPr>
            <a:r>
              <a:rPr lang="en-US" dirty="0"/>
              <a:t>	</a:t>
            </a:r>
            <a:r>
              <a:rPr lang="en-US" dirty="0" smtClean="0"/>
              <a:t>Okay to include people not in class 	“Impressiveness” should scale as </a:t>
            </a:r>
            <a:r>
              <a:rPr lang="en-US" dirty="0" err="1" smtClean="0">
                <a:latin typeface="Cambria Math"/>
                <a:cs typeface="Cambria Math"/>
              </a:rPr>
              <a:t>sqrt</a:t>
            </a:r>
            <a:r>
              <a:rPr lang="en-US" dirty="0" smtClean="0">
                <a:latin typeface="Cambria Math"/>
                <a:cs typeface="Cambria Math"/>
              </a:rPr>
              <a:t>(</a:t>
            </a:r>
            <a:r>
              <a:rPr lang="en-US" i="1" dirty="0" smtClean="0">
                <a:latin typeface="Cambria Math"/>
                <a:cs typeface="Cambria Math"/>
              </a:rPr>
              <a:t>N</a:t>
            </a:r>
            <a:r>
              <a:rPr lang="en-US" dirty="0" smtClean="0">
                <a:latin typeface="Cambria Math"/>
                <a:cs typeface="Cambria Math"/>
              </a:rPr>
              <a:t>)</a:t>
            </a:r>
          </a:p>
          <a:p>
            <a:pPr marL="0" indent="0">
              <a:buNone/>
            </a:pPr>
            <a:r>
              <a:rPr lang="en-US" dirty="0" smtClean="0"/>
              <a:t> </a:t>
            </a:r>
            <a:r>
              <a:rPr lang="en-US" dirty="0"/>
              <a:t>	</a:t>
            </a:r>
            <a:r>
              <a:rPr lang="en-US" dirty="0" smtClean="0"/>
              <a:t>	</a:t>
            </a:r>
            <a:r>
              <a:rPr lang="en-US" dirty="0"/>
              <a:t>(</a:t>
            </a:r>
            <a:r>
              <a:rPr lang="en-US" i="1" dirty="0">
                <a:latin typeface="Cambria Math"/>
                <a:cs typeface="Cambria Math"/>
              </a:rPr>
              <a:t>N</a:t>
            </a:r>
            <a:r>
              <a:rPr lang="en-US" dirty="0"/>
              <a:t> = # of teammates in class</a:t>
            </a:r>
            <a:r>
              <a:rPr lang="en-US" dirty="0" smtClean="0"/>
              <a:t>)</a:t>
            </a:r>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5</a:t>
            </a:fld>
            <a:endParaRPr lang="en-US"/>
          </a:p>
        </p:txBody>
      </p:sp>
      <p:sp>
        <p:nvSpPr>
          <p:cNvPr id="7" name="Rectangle 6"/>
          <p:cNvSpPr/>
          <p:nvPr/>
        </p:nvSpPr>
        <p:spPr>
          <a:xfrm>
            <a:off x="719667" y="5394447"/>
            <a:ext cx="7323666"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2400" dirty="0" smtClean="0"/>
              <a:t>Choose </a:t>
            </a:r>
            <a:r>
              <a:rPr lang="en-US" sz="2400" dirty="0"/>
              <a:t>your teammates carefully and manage it well.</a:t>
            </a:r>
          </a:p>
        </p:txBody>
      </p:sp>
    </p:spTree>
    <p:extLst>
      <p:ext uri="{BB962C8B-B14F-4D97-AF65-F5344CB8AC3E}">
        <p14:creationId xmlns:p14="http://schemas.microsoft.com/office/powerpoint/2010/main" xmlns="" val="2681171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Grading</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solidFill>
                  <a:srgbClr val="00B501"/>
                </a:solidFill>
              </a:rPr>
              <a:t>A		Do something you are proud of</a:t>
            </a:r>
          </a:p>
          <a:p>
            <a:pPr marL="0" indent="0">
              <a:buNone/>
            </a:pPr>
            <a:endParaRPr lang="en-US" dirty="0" smtClean="0"/>
          </a:p>
          <a:p>
            <a:pPr marL="0" indent="0">
              <a:buNone/>
            </a:pPr>
            <a:r>
              <a:rPr lang="en-US" dirty="0" smtClean="0">
                <a:solidFill>
                  <a:schemeClr val="accent3">
                    <a:lumMod val="75000"/>
                  </a:schemeClr>
                </a:solidFill>
              </a:rPr>
              <a:t>A-</a:t>
            </a:r>
            <a:r>
              <a:rPr lang="en-US" dirty="0">
                <a:solidFill>
                  <a:schemeClr val="accent3">
                    <a:lumMod val="75000"/>
                  </a:schemeClr>
                </a:solidFill>
              </a:rPr>
              <a:t>	</a:t>
            </a:r>
            <a:r>
              <a:rPr lang="en-US" dirty="0" smtClean="0">
                <a:solidFill>
                  <a:schemeClr val="accent3">
                    <a:lumMod val="75000"/>
                  </a:schemeClr>
                </a:solidFill>
              </a:rPr>
              <a:t>	Do </a:t>
            </a:r>
            <a:r>
              <a:rPr lang="en-US" dirty="0">
                <a:solidFill>
                  <a:schemeClr val="accent3">
                    <a:lumMod val="75000"/>
                  </a:schemeClr>
                </a:solidFill>
              </a:rPr>
              <a:t>something you find </a:t>
            </a:r>
            <a:r>
              <a:rPr lang="en-US" dirty="0" smtClean="0">
                <a:solidFill>
                  <a:schemeClr val="accent3">
                    <a:lumMod val="75000"/>
                  </a:schemeClr>
                </a:solidFill>
              </a:rPr>
              <a:t>satisfactory</a:t>
            </a:r>
          </a:p>
          <a:p>
            <a:pPr marL="0" indent="0">
              <a:buNone/>
            </a:pPr>
            <a:endParaRPr lang="en-US" dirty="0"/>
          </a:p>
          <a:p>
            <a:pPr marL="0" indent="0">
              <a:buNone/>
            </a:pPr>
            <a:r>
              <a:rPr lang="en-US" dirty="0" smtClean="0">
                <a:solidFill>
                  <a:srgbClr val="000090"/>
                </a:solidFill>
              </a:rPr>
              <a:t>B+	</a:t>
            </a:r>
            <a:r>
              <a:rPr lang="en-US" dirty="0">
                <a:solidFill>
                  <a:srgbClr val="000090"/>
                </a:solidFill>
              </a:rPr>
              <a:t>	</a:t>
            </a:r>
            <a:r>
              <a:rPr lang="en-US" dirty="0" smtClean="0">
                <a:solidFill>
                  <a:srgbClr val="000090"/>
                </a:solidFill>
              </a:rPr>
              <a:t>Do </a:t>
            </a:r>
            <a:r>
              <a:rPr lang="en-US" dirty="0">
                <a:solidFill>
                  <a:srgbClr val="000090"/>
                </a:solidFill>
              </a:rPr>
              <a:t>something you find </a:t>
            </a:r>
            <a:r>
              <a:rPr lang="en-US" dirty="0" smtClean="0">
                <a:solidFill>
                  <a:srgbClr val="000090"/>
                </a:solidFill>
              </a:rPr>
              <a:t>not embarrassing</a:t>
            </a:r>
          </a:p>
          <a:p>
            <a:pPr marL="0" indent="0">
              <a:buNone/>
            </a:pPr>
            <a:endParaRPr lang="en-US" dirty="0">
              <a:solidFill>
                <a:srgbClr val="000090"/>
              </a:solidFill>
            </a:endParaRPr>
          </a:p>
          <a:p>
            <a:pPr marL="0" indent="0">
              <a:buNone/>
            </a:pPr>
            <a:r>
              <a:rPr lang="en-US" dirty="0" smtClean="0">
                <a:solidFill>
                  <a:srgbClr val="000090"/>
                </a:solidFill>
              </a:rPr>
              <a:t>&lt;=B	Do </a:t>
            </a:r>
            <a:r>
              <a:rPr lang="en-US" dirty="0">
                <a:solidFill>
                  <a:srgbClr val="000090"/>
                </a:solidFill>
              </a:rPr>
              <a:t>something </a:t>
            </a:r>
            <a:r>
              <a:rPr lang="en-US" dirty="0" smtClean="0">
                <a:solidFill>
                  <a:srgbClr val="000090"/>
                </a:solidFill>
              </a:rPr>
              <a:t>embarrassing</a:t>
            </a:r>
            <a:endParaRPr lang="en-US" dirty="0">
              <a:solidFill>
                <a:srgbClr val="000090"/>
              </a:solidFill>
            </a:endParaRPr>
          </a:p>
          <a:p>
            <a:pPr marL="0" indent="0">
              <a:buNone/>
            </a:pPr>
            <a:endParaRPr lang="en-US" dirty="0">
              <a:solidFill>
                <a:srgbClr val="000090"/>
              </a:solidFill>
            </a:endParaRPr>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6</a:t>
            </a:fld>
            <a:endParaRPr lang="en-US"/>
          </a:p>
        </p:txBody>
      </p:sp>
      <p:sp>
        <p:nvSpPr>
          <p:cNvPr id="7" name="TextBox 6"/>
          <p:cNvSpPr txBox="1"/>
          <p:nvPr/>
        </p:nvSpPr>
        <p:spPr>
          <a:xfrm>
            <a:off x="1532467" y="2133600"/>
            <a:ext cx="7154333" cy="461665"/>
          </a:xfrm>
          <a:prstGeom prst="rect">
            <a:avLst/>
          </a:prstGeom>
          <a:noFill/>
        </p:spPr>
        <p:txBody>
          <a:bodyPr wrap="square" rtlCol="0">
            <a:spAutoFit/>
          </a:bodyPr>
          <a:lstStyle/>
          <a:p>
            <a:r>
              <a:rPr lang="en-US" sz="2400" dirty="0" smtClean="0"/>
              <a:t>* (</a:t>
            </a:r>
            <a:r>
              <a:rPr lang="en-US" sz="2400" dirty="0"/>
              <a:t>and that I think its reasonable for you </a:t>
            </a:r>
            <a:r>
              <a:rPr lang="en-US" sz="2400" dirty="0" smtClean="0"/>
              <a:t>to </a:t>
            </a:r>
            <a:r>
              <a:rPr lang="en-US" sz="2400" dirty="0"/>
              <a:t>be </a:t>
            </a:r>
            <a:r>
              <a:rPr lang="en-US" sz="2400" dirty="0" smtClean="0"/>
              <a:t>proud of)</a:t>
            </a:r>
            <a:endParaRPr lang="en-US" sz="2400" dirty="0"/>
          </a:p>
        </p:txBody>
      </p:sp>
      <p:sp>
        <p:nvSpPr>
          <p:cNvPr id="8" name="TextBox 7"/>
          <p:cNvSpPr txBox="1"/>
          <p:nvPr/>
        </p:nvSpPr>
        <p:spPr>
          <a:xfrm>
            <a:off x="1532467" y="3302000"/>
            <a:ext cx="7154333" cy="461665"/>
          </a:xfrm>
          <a:prstGeom prst="rect">
            <a:avLst/>
          </a:prstGeom>
          <a:noFill/>
        </p:spPr>
        <p:txBody>
          <a:bodyPr wrap="square" rtlCol="0">
            <a:spAutoFit/>
          </a:bodyPr>
          <a:lstStyle/>
          <a:p>
            <a:r>
              <a:rPr lang="en-US" sz="2400" dirty="0" smtClean="0"/>
              <a:t>* (</a:t>
            </a:r>
            <a:r>
              <a:rPr lang="en-US" sz="2400" dirty="0"/>
              <a:t>and that I think </a:t>
            </a:r>
            <a:r>
              <a:rPr lang="en-US" sz="2400" dirty="0" smtClean="0"/>
              <a:t>it is okay for you to find satisfactory)</a:t>
            </a:r>
            <a:endParaRPr lang="en-US" sz="2400" dirty="0"/>
          </a:p>
        </p:txBody>
      </p:sp>
      <p:sp>
        <p:nvSpPr>
          <p:cNvPr id="9" name="TextBox 8"/>
          <p:cNvSpPr txBox="1"/>
          <p:nvPr/>
        </p:nvSpPr>
        <p:spPr>
          <a:xfrm>
            <a:off x="1532467" y="4540956"/>
            <a:ext cx="7611533" cy="461665"/>
          </a:xfrm>
          <a:prstGeom prst="rect">
            <a:avLst/>
          </a:prstGeom>
          <a:noFill/>
        </p:spPr>
        <p:txBody>
          <a:bodyPr wrap="square" rtlCol="0">
            <a:spAutoFit/>
          </a:bodyPr>
          <a:lstStyle/>
          <a:p>
            <a:r>
              <a:rPr lang="en-US" sz="2400" dirty="0" smtClean="0"/>
              <a:t>* (</a:t>
            </a:r>
            <a:r>
              <a:rPr lang="en-US" sz="2400" dirty="0"/>
              <a:t>and that I think </a:t>
            </a:r>
            <a:r>
              <a:rPr lang="en-US" sz="2400" dirty="0" smtClean="0"/>
              <a:t>is okay for you to not find embarrassing)</a:t>
            </a:r>
            <a:endParaRPr lang="en-US" sz="2400" dirty="0"/>
          </a:p>
        </p:txBody>
      </p:sp>
    </p:spTree>
    <p:extLst>
      <p:ext uri="{BB962C8B-B14F-4D97-AF65-F5344CB8AC3E}">
        <p14:creationId xmlns:p14="http://schemas.microsoft.com/office/powerpoint/2010/main" xmlns="" val="393542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Projects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solidFill>
                  <a:srgbClr val="00B501"/>
                </a:solidFill>
              </a:rPr>
              <a:t>A+</a:t>
            </a:r>
            <a:r>
              <a:rPr lang="en-US" dirty="0">
                <a:solidFill>
                  <a:srgbClr val="00B501"/>
                </a:solidFill>
              </a:rPr>
              <a:t>		Do something </a:t>
            </a:r>
            <a:r>
              <a:rPr lang="en-US" dirty="0" smtClean="0">
                <a:solidFill>
                  <a:srgbClr val="00B501"/>
                </a:solidFill>
              </a:rPr>
              <a:t>I am impressed by</a:t>
            </a:r>
          </a:p>
          <a:p>
            <a:pPr marL="800100" lvl="2" indent="0">
              <a:buNone/>
            </a:pPr>
            <a:r>
              <a:rPr lang="en-US" sz="2800" dirty="0" smtClean="0"/>
              <a:t>I will help you get into grad school, find a high-paying interesting job, and</a:t>
            </a:r>
            <a:r>
              <a:rPr lang="en-US" sz="2800" b="1" dirty="0" smtClean="0">
                <a:solidFill>
                  <a:srgbClr val="0000FF"/>
                </a:solidFill>
              </a:rPr>
              <a:t>/</a:t>
            </a:r>
            <a:r>
              <a:rPr lang="en-US" sz="2800" dirty="0" smtClean="0"/>
              <a:t>or give you a low-paying interesting job.</a:t>
            </a:r>
          </a:p>
          <a:p>
            <a:pPr marL="0" indent="0">
              <a:buNone/>
            </a:pPr>
            <a:r>
              <a:rPr lang="en-US" dirty="0" smtClean="0">
                <a:solidFill>
                  <a:srgbClr val="00B501"/>
                </a:solidFill>
              </a:rPr>
              <a:t>A++</a:t>
            </a:r>
            <a:r>
              <a:rPr lang="en-US" dirty="0">
                <a:solidFill>
                  <a:srgbClr val="00B501"/>
                </a:solidFill>
              </a:rPr>
              <a:t>	</a:t>
            </a:r>
            <a:r>
              <a:rPr lang="en-US" dirty="0" smtClean="0">
                <a:solidFill>
                  <a:srgbClr val="00B501"/>
                </a:solidFill>
              </a:rPr>
              <a:t>Do </a:t>
            </a:r>
            <a:r>
              <a:rPr lang="en-US" dirty="0">
                <a:solidFill>
                  <a:srgbClr val="00B501"/>
                </a:solidFill>
              </a:rPr>
              <a:t>something I am </a:t>
            </a:r>
            <a:r>
              <a:rPr lang="en-US" dirty="0" smtClean="0">
                <a:solidFill>
                  <a:srgbClr val="00B501"/>
                </a:solidFill>
              </a:rPr>
              <a:t>super impressed </a:t>
            </a:r>
            <a:r>
              <a:rPr lang="en-US" dirty="0">
                <a:solidFill>
                  <a:srgbClr val="00B501"/>
                </a:solidFill>
              </a:rPr>
              <a:t>by</a:t>
            </a:r>
          </a:p>
          <a:p>
            <a:pPr marL="800100" lvl="2" indent="0">
              <a:buNone/>
            </a:pPr>
            <a:r>
              <a:rPr lang="en-US" sz="2800" dirty="0"/>
              <a:t>I will </a:t>
            </a:r>
            <a:r>
              <a:rPr lang="en-US" sz="2800" dirty="0" smtClean="0"/>
              <a:t>get Tom Pinckney to help you find </a:t>
            </a:r>
            <a:r>
              <a:rPr lang="en-US" sz="2800" dirty="0"/>
              <a:t>a high-paying </a:t>
            </a:r>
            <a:r>
              <a:rPr lang="en-US" sz="2800" dirty="0" smtClean="0"/>
              <a:t>super-interesting job.</a:t>
            </a:r>
            <a:endParaRPr lang="en-US" sz="2800" dirty="0"/>
          </a:p>
          <a:p>
            <a:pPr marL="0" indent="0">
              <a:buNone/>
            </a:pPr>
            <a:r>
              <a:rPr lang="en-US" dirty="0">
                <a:solidFill>
                  <a:srgbClr val="00B501"/>
                </a:solidFill>
              </a:rPr>
              <a:t>A</a:t>
            </a:r>
            <a:r>
              <a:rPr lang="en-US" dirty="0" smtClean="0">
                <a:solidFill>
                  <a:srgbClr val="00B501"/>
                </a:solidFill>
              </a:rPr>
              <a:t>+++</a:t>
            </a:r>
            <a:r>
              <a:rPr lang="en-US" dirty="0">
                <a:solidFill>
                  <a:srgbClr val="00B501"/>
                </a:solidFill>
              </a:rPr>
              <a:t>	Do something I am </a:t>
            </a:r>
            <a:r>
              <a:rPr lang="en-US" dirty="0" smtClean="0">
                <a:solidFill>
                  <a:srgbClr val="00B501"/>
                </a:solidFill>
              </a:rPr>
              <a:t>way super </a:t>
            </a:r>
            <a:r>
              <a:rPr lang="en-US" dirty="0">
                <a:solidFill>
                  <a:srgbClr val="00B501"/>
                </a:solidFill>
              </a:rPr>
              <a:t>impressed by</a:t>
            </a:r>
          </a:p>
          <a:p>
            <a:pPr marL="800100" lvl="2" indent="0">
              <a:buNone/>
            </a:pPr>
            <a:r>
              <a:rPr lang="en-US" sz="2800" dirty="0"/>
              <a:t>I will get </a:t>
            </a:r>
            <a:r>
              <a:rPr lang="en-US" sz="2800" dirty="0" smtClean="0"/>
              <a:t>Sebastian </a:t>
            </a:r>
            <a:r>
              <a:rPr lang="en-US" sz="2800" dirty="0" err="1" smtClean="0"/>
              <a:t>Thrun</a:t>
            </a:r>
            <a:r>
              <a:rPr lang="en-US" sz="2800" dirty="0" smtClean="0"/>
              <a:t> to </a:t>
            </a:r>
            <a:r>
              <a:rPr lang="en-US" sz="2800" dirty="0"/>
              <a:t>help you find a high-paying </a:t>
            </a:r>
            <a:r>
              <a:rPr lang="en-US" sz="2800" dirty="0" smtClean="0"/>
              <a:t>super-interesting </a:t>
            </a:r>
            <a:r>
              <a:rPr lang="en-US" sz="2800" dirty="0"/>
              <a:t>job</a:t>
            </a:r>
            <a:r>
              <a:rPr lang="en-US" sz="2800" dirty="0" smtClean="0"/>
              <a:t>.</a:t>
            </a:r>
            <a:endParaRPr lang="en-US" sz="2800"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7</a:t>
            </a:fld>
            <a:endParaRPr lang="en-US"/>
          </a:p>
        </p:txBody>
      </p:sp>
    </p:spTree>
    <p:extLst>
      <p:ext uri="{BB962C8B-B14F-4D97-AF65-F5344CB8AC3E}">
        <p14:creationId xmlns:p14="http://schemas.microsoft.com/office/powerpoint/2010/main" xmlns="" val="250006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heckerboard(across)">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Ideas for Projects</a:t>
            </a:r>
            <a:endParaRPr lang="en-US" dirty="0"/>
          </a:p>
        </p:txBody>
      </p:sp>
      <p:sp>
        <p:nvSpPr>
          <p:cNvPr id="3" name="Content Placeholder 2"/>
          <p:cNvSpPr>
            <a:spLocks noGrp="1"/>
          </p:cNvSpPr>
          <p:nvPr>
            <p:ph idx="1"/>
          </p:nvPr>
        </p:nvSpPr>
        <p:spPr/>
        <p:txBody>
          <a:bodyPr>
            <a:normAutofit/>
          </a:bodyPr>
          <a:lstStyle/>
          <a:p>
            <a:r>
              <a:rPr lang="en-US" sz="3600" dirty="0" smtClean="0"/>
              <a:t>Some interesting systems-level program</a:t>
            </a:r>
          </a:p>
          <a:p>
            <a:r>
              <a:rPr lang="en-US" sz="3600" dirty="0" smtClean="0"/>
              <a:t>Some contribution to Rust</a:t>
            </a:r>
          </a:p>
          <a:p>
            <a:r>
              <a:rPr lang="en-US" sz="3600" dirty="0" smtClean="0"/>
              <a:t>Some contribution to computing</a:t>
            </a:r>
          </a:p>
          <a:p>
            <a:r>
              <a:rPr lang="en-US" sz="3600" dirty="0" smtClean="0"/>
              <a:t>Doesn’t have to be a program…</a:t>
            </a:r>
          </a:p>
          <a:p>
            <a:pPr marL="457200" lvl="1" indent="0">
              <a:buNone/>
            </a:pPr>
            <a:r>
              <a:rPr lang="en-US" sz="3200" dirty="0" smtClean="0"/>
              <a:t>	</a:t>
            </a:r>
            <a:endParaRPr lang="en-US" sz="3200" dirty="0"/>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pPr/>
              <a:t>8</a:t>
            </a:fld>
            <a:endParaRPr lang="en-US"/>
          </a:p>
        </p:txBody>
      </p:sp>
      <p:sp>
        <p:nvSpPr>
          <p:cNvPr id="7" name="TextBox 6"/>
          <p:cNvSpPr txBox="1"/>
          <p:nvPr/>
        </p:nvSpPr>
        <p:spPr>
          <a:xfrm>
            <a:off x="1001889" y="5080001"/>
            <a:ext cx="7224889"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Growing list of suggestions will be posted on course site…but don’t limit yourself to these.</a:t>
            </a:r>
            <a:endParaRPr lang="en-US" sz="2400" dirty="0"/>
          </a:p>
        </p:txBody>
      </p:sp>
    </p:spTree>
    <p:extLst>
      <p:ext uri="{BB962C8B-B14F-4D97-AF65-F5344CB8AC3E}">
        <p14:creationId xmlns:p14="http://schemas.microsoft.com/office/powerpoint/2010/main" xmlns="" val="4710015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46008</TotalTime>
  <Words>1383</Words>
  <Application>Microsoft Macintosh PowerPoint</Application>
  <PresentationFormat>On-screen Show (4:3)</PresentationFormat>
  <Paragraphs>397</Paragraphs>
  <Slides>46</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Office Theme</vt:lpstr>
      <vt:lpstr>Bitmap Image</vt:lpstr>
      <vt:lpstr>Class 16: Access Control</vt:lpstr>
      <vt:lpstr>Plan for Today</vt:lpstr>
      <vt:lpstr>Plan for Remainder of Course</vt:lpstr>
      <vt:lpstr>Slide 3</vt:lpstr>
      <vt:lpstr>Project</vt:lpstr>
      <vt:lpstr>Project Teams</vt:lpstr>
      <vt:lpstr>Project Grading</vt:lpstr>
      <vt:lpstr>“A+” Projects</vt:lpstr>
      <vt:lpstr>Ideas for Projects</vt:lpstr>
      <vt:lpstr>Examples</vt:lpstr>
      <vt:lpstr>Example: cs3102 PS7</vt:lpstr>
      <vt:lpstr>Remaining Content</vt:lpstr>
      <vt:lpstr>Minimizing Magic</vt:lpstr>
      <vt:lpstr>Minimizing Magic</vt:lpstr>
      <vt:lpstr>Slide 14</vt:lpstr>
      <vt:lpstr>Slide 15</vt:lpstr>
      <vt:lpstr>Slide 16</vt:lpstr>
      <vt:lpstr>Slide 17</vt:lpstr>
      <vt:lpstr>Slide 18</vt:lpstr>
      <vt:lpstr>Slide 19</vt:lpstr>
      <vt:lpstr>Slide 20</vt:lpstr>
      <vt:lpstr>Slide 21</vt:lpstr>
      <vt:lpstr>Security</vt:lpstr>
      <vt:lpstr>What’s wrong with zhttpo (V 0.2)?</vt:lpstr>
      <vt:lpstr>Slide 24</vt:lpstr>
      <vt:lpstr>Slide 25</vt:lpstr>
      <vt:lpstr>What’s wrong with Zhtta (V 0.3)?</vt:lpstr>
      <vt:lpstr>Unix (Sort-of) “Solution”</vt:lpstr>
      <vt:lpstr>Slide 28</vt:lpstr>
      <vt:lpstr>Apache’s (Partial) Solution</vt:lpstr>
      <vt:lpstr>Apache’s (Partial) Solution</vt:lpstr>
      <vt:lpstr>Apache’s (Further) Solution</vt:lpstr>
      <vt:lpstr>Slide 32</vt:lpstr>
      <vt:lpstr>Changing Users</vt:lpstr>
      <vt:lpstr>Using setuid</vt:lpstr>
      <vt:lpstr>Using setuid</vt:lpstr>
      <vt:lpstr>Slide 36</vt:lpstr>
      <vt:lpstr>POSIX Spec for setuid</vt:lpstr>
      <vt:lpstr>Slide 38</vt:lpstr>
      <vt:lpstr>Example: cs3102 PS7</vt:lpstr>
      <vt:lpstr>Slide 40</vt:lpstr>
      <vt:lpstr>Access Control</vt:lpstr>
      <vt:lpstr>Access Control Matrix</vt:lpstr>
      <vt:lpstr>Reference Monitor</vt:lpstr>
      <vt:lpstr>Slide 44</vt:lpstr>
      <vt:lpstr>Charge</vt:lpstr>
    </vt:vector>
  </TitlesOfParts>
  <Company>Udacity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creator>David Evans</dc:creator>
  <cp:lastModifiedBy>David Evans</cp:lastModifiedBy>
  <cp:revision>495</cp:revision>
  <cp:lastPrinted>2013-10-08T14:39:12Z</cp:lastPrinted>
  <dcterms:created xsi:type="dcterms:W3CDTF">2013-08-26T17:24:32Z</dcterms:created>
  <dcterms:modified xsi:type="dcterms:W3CDTF">2013-10-24T17:17:29Z</dcterms:modified>
</cp:coreProperties>
</file>