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378" r:id="rId3"/>
    <p:sldId id="356" r:id="rId4"/>
    <p:sldId id="359" r:id="rId5"/>
    <p:sldId id="360" r:id="rId6"/>
    <p:sldId id="361" r:id="rId7"/>
    <p:sldId id="362" r:id="rId8"/>
    <p:sldId id="363" r:id="rId9"/>
    <p:sldId id="370" r:id="rId10"/>
    <p:sldId id="371" r:id="rId11"/>
    <p:sldId id="413" r:id="rId12"/>
    <p:sldId id="414" r:id="rId13"/>
    <p:sldId id="416" r:id="rId14"/>
    <p:sldId id="418" r:id="rId15"/>
    <p:sldId id="419" r:id="rId16"/>
    <p:sldId id="420" r:id="rId17"/>
    <p:sldId id="374" r:id="rId18"/>
    <p:sldId id="375" r:id="rId19"/>
    <p:sldId id="376" r:id="rId20"/>
    <p:sldId id="425" r:id="rId21"/>
    <p:sldId id="426" r:id="rId22"/>
    <p:sldId id="427" r:id="rId23"/>
    <p:sldId id="428" r:id="rId24"/>
    <p:sldId id="424" r:id="rId25"/>
    <p:sldId id="444" r:id="rId26"/>
    <p:sldId id="445" r:id="rId27"/>
    <p:sldId id="446" r:id="rId28"/>
    <p:sldId id="429" r:id="rId29"/>
    <p:sldId id="432" r:id="rId30"/>
    <p:sldId id="433" r:id="rId31"/>
    <p:sldId id="434" r:id="rId32"/>
    <p:sldId id="435" r:id="rId33"/>
    <p:sldId id="436" r:id="rId34"/>
    <p:sldId id="438" r:id="rId35"/>
    <p:sldId id="439" r:id="rId36"/>
    <p:sldId id="440" r:id="rId37"/>
    <p:sldId id="447" r:id="rId38"/>
    <p:sldId id="421" r:id="rId39"/>
    <p:sldId id="422" r:id="rId40"/>
    <p:sldId id="423" r:id="rId41"/>
    <p:sldId id="379" r:id="rId42"/>
    <p:sldId id="382" r:id="rId43"/>
    <p:sldId id="383" r:id="rId44"/>
    <p:sldId id="384" r:id="rId45"/>
    <p:sldId id="385" r:id="rId46"/>
    <p:sldId id="448" r:id="rId47"/>
    <p:sldId id="396" r:id="rId48"/>
    <p:sldId id="397" r:id="rId49"/>
    <p:sldId id="398" r:id="rId50"/>
    <p:sldId id="399" r:id="rId51"/>
    <p:sldId id="450" r:id="rId52"/>
    <p:sldId id="451" r:id="rId53"/>
    <p:sldId id="400" r:id="rId54"/>
    <p:sldId id="401" r:id="rId55"/>
    <p:sldId id="402" r:id="rId56"/>
    <p:sldId id="403" r:id="rId57"/>
    <p:sldId id="404" r:id="rId58"/>
    <p:sldId id="406" r:id="rId59"/>
    <p:sldId id="407" r:id="rId60"/>
    <p:sldId id="408" r:id="rId61"/>
    <p:sldId id="409" r:id="rId62"/>
    <p:sldId id="410" r:id="rId63"/>
    <p:sldId id="412" r:id="rId64"/>
    <p:sldId id="452" r:id="rId65"/>
  </p:sldIdLst>
  <p:sldSz cx="9144000" cy="6858000" type="screen4x3"/>
  <p:notesSz cx="7188200" cy="9448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01"/>
    <a:srgbClr val="BEEAFF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2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10/28/13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10/28/13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708025"/>
            <a:ext cx="4724400" cy="354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61" tIns="47531" rIns="95061" bIns="475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vert="horz" lIns="95061" tIns="47531" rIns="95061" bIns="475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C0C7-22EC-429C-80F3-B3FF630791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F3A8-2BF4-49FF-AD20-5795E9F433C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pository.cmu.edu/cgi/viewcontent.cgi?article=1121&amp;context=cylab&amp;sei-redir=1&amp;referer=http://scholar.google.com/scholar_url?hl=en&amp;q=http://repository.cmu.edu/cgi/viewcontent.cgi?article=1121&amp;context=cylab&amp;sa=X&amp;scisig=AAGBfm3DftJQ1Ddc-9vZ4WDSJy7D6acFAw&amp;oi=scholaralrt%23search=%22http://repository.cmu.edu/cgi/viewcontent.cgi?article=1121&amp;context=cylab%22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microsoft.com/office/2007/relationships/hdphoto" Target="../media/hdphoto2.wdp"/><Relationship Id="rId6" Type="http://schemas.openxmlformats.org/officeDocument/2006/relationships/image" Target="../media/image33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11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4506" y="5259314"/>
            <a:ext cx="3660204" cy="1290582"/>
          </a:xfrm>
          <a:solidFill>
            <a:srgbClr val="000000">
              <a:alpha val="50000"/>
            </a:srgbClr>
          </a:solidFill>
        </p:spPr>
        <p:txBody>
          <a:bodyPr>
            <a:normAutofit fontScale="92500"/>
          </a:bodyPr>
          <a:lstStyle/>
          <a:p>
            <a:pPr algn="r">
              <a:lnSpc>
                <a:spcPct val="70000"/>
              </a:lnSpc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David Evans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66" y="495454"/>
            <a:ext cx="6961910" cy="1548092"/>
          </a:xfrm>
          <a:solidFill>
            <a:schemeClr val="tx1">
              <a:alpha val="49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17: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Trick-or-Treat Protocols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477000" y="3429000"/>
            <a:ext cx="2381612" cy="156966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Checks the factors</a:t>
            </a:r>
          </a:p>
          <a:p>
            <a:pPr algn="ctr"/>
            <a:r>
              <a:rPr lang="en-US" sz="2400" b="1" dirty="0" smtClean="0"/>
              <a:t>multiply </a:t>
            </a:r>
            <a:r>
              <a:rPr lang="en-US" sz="2400" b="1" dirty="0" smtClean="0"/>
              <a:t>to produce </a:t>
            </a:r>
            <a:r>
              <a:rPr lang="en-US" sz="2400" b="1" i="1" dirty="0" smtClean="0">
                <a:latin typeface="Palatino Linotype" pitchFamily="18" charset="0"/>
              </a:rPr>
              <a:t>n</a:t>
            </a:r>
            <a:endParaRPr lang="en-US" sz="2400" b="1" i="1" dirty="0">
              <a:latin typeface="Palatino Linotype" pitchFamily="18" charset="0"/>
            </a:endParaRP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3733800" cy="5334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3452683" y="444402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3" y="1600200"/>
            <a:ext cx="3565497" cy="41148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755788" y="3101010"/>
            <a:ext cx="3573449" cy="580444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151298">
            <a:off x="3006493" y="1891527"/>
            <a:ext cx="3241907" cy="89255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“Prove it by factoring n = 2</a:t>
            </a:r>
            <a:r>
              <a:rPr lang="en-US" sz="2000" dirty="0" smtClean="0"/>
              <a:t>1</a:t>
            </a:r>
            <a:r>
              <a:rPr lang="en-US" dirty="0" smtClean="0"/>
              <a:t>29</a:t>
            </a:r>
            <a:r>
              <a:rPr lang="en-US" sz="1600" dirty="0" smtClean="0"/>
              <a:t>024</a:t>
            </a:r>
            <a:r>
              <a:rPr lang="en-US" sz="1400" dirty="0" smtClean="0"/>
              <a:t>63</a:t>
            </a:r>
            <a:r>
              <a:rPr lang="en-US" sz="1200" dirty="0" smtClean="0"/>
              <a:t>18</a:t>
            </a:r>
            <a:r>
              <a:rPr lang="en-US" sz="100" dirty="0" smtClean="0"/>
              <a:t>25</a:t>
            </a:r>
            <a:r>
              <a:rPr lang="en-US" sz="200" dirty="0" smtClean="0"/>
              <a:t>875754749788201627151749780670396327721627823338321538194 9984056495911366573853021918316783107387995317230889569230873441936471”</a:t>
            </a:r>
            <a:r>
              <a:rPr lang="en-US" sz="800" dirty="0" smtClean="0"/>
              <a:t> </a:t>
            </a:r>
            <a:r>
              <a:rPr lang="en-US" sz="2800" dirty="0" smtClean="0"/>
              <a:t>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806809" y="4648200"/>
            <a:ext cx="3671584" cy="640743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57800" y="5742354"/>
            <a:ext cx="3505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Problems with this?</a:t>
            </a:r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52687" y="5064659"/>
            <a:ext cx="2171700" cy="680467"/>
          </a:xfrm>
          <a:prstGeom prst="rect">
            <a:avLst/>
          </a:prstGeom>
          <a:noFill/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 rot="645417">
            <a:off x="2424485" y="3456828"/>
            <a:ext cx="3900427" cy="61555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33</a:t>
            </a:r>
            <a:r>
              <a:rPr lang="en-US" sz="1600" dirty="0" smtClean="0"/>
              <a:t>98</a:t>
            </a:r>
            <a:r>
              <a:rPr lang="en-US" sz="1400" dirty="0" smtClean="0"/>
              <a:t>71</a:t>
            </a:r>
            <a:r>
              <a:rPr lang="en-US" sz="1200" dirty="0" smtClean="0"/>
              <a:t>74</a:t>
            </a:r>
            <a:r>
              <a:rPr lang="en-US" sz="1100" dirty="0" smtClean="0"/>
              <a:t>230</a:t>
            </a:r>
            <a:r>
              <a:rPr lang="en-US" sz="700" dirty="0" smtClean="0"/>
              <a:t>28438554530123627613875835633986495969597423490929302771479 </a:t>
            </a:r>
            <a:endParaRPr lang="en-US" sz="800" dirty="0" smtClean="0"/>
          </a:p>
          <a:p>
            <a:r>
              <a:rPr lang="en-US" sz="1600" dirty="0" smtClean="0"/>
              <a:t>*</a:t>
            </a:r>
            <a:r>
              <a:rPr lang="en-US" sz="800" dirty="0" smtClean="0"/>
              <a:t> 6264200187401285096151654948264442219302037178623509019111660653946049</a:t>
            </a:r>
            <a:endParaRPr lang="en-US" sz="7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9119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0" grpId="0"/>
      <p:bldP spid="16" grpId="0" animBg="1"/>
      <p:bldP spid="18" grpId="0" animBg="1"/>
      <p:bldP spid="19" grpId="0"/>
      <p:bldP spid="21" grpId="0" animBg="1"/>
      <p:bldP spid="23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Providing </a:t>
            </a:r>
            <a:r>
              <a:rPr lang="en-US" b="1" dirty="0" smtClean="0"/>
              <a:t>Asymmetry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142278" cy="4756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Need a function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Cambria Math"/>
                <a:cs typeface="Cambria Math"/>
              </a:rPr>
              <a:t>f</a:t>
            </a:r>
            <a:r>
              <a:rPr lang="en-US" dirty="0" smtClean="0"/>
              <a:t>  that is:</a:t>
            </a:r>
          </a:p>
          <a:p>
            <a:pPr marL="0" indent="0">
              <a:buNone/>
            </a:pPr>
            <a:r>
              <a:rPr lang="en-US" b="1" dirty="0" smtClean="0"/>
              <a:t>Easy to compute: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 smtClean="0"/>
              <a:t>given 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x</a:t>
            </a:r>
            <a:r>
              <a:rPr lang="en-US" sz="2800" dirty="0" smtClean="0"/>
              <a:t>, </a:t>
            </a:r>
            <a:r>
              <a:rPr lang="en-US" sz="2800" b="1" dirty="0" smtClean="0"/>
              <a:t>easy</a:t>
            </a:r>
            <a:r>
              <a:rPr lang="en-US" sz="2800" dirty="0" smtClean="0"/>
              <a:t> to compute </a:t>
            </a:r>
            <a:r>
              <a:rPr lang="en-US" sz="2800" i="1" dirty="0" smtClean="0">
                <a:solidFill>
                  <a:schemeClr val="accent6"/>
                </a:solidFill>
                <a:latin typeface="Cambria Math"/>
                <a:cs typeface="Cambria Math"/>
              </a:rPr>
              <a:t>f </a:t>
            </a:r>
            <a:r>
              <a:rPr lang="en-US" sz="2800" dirty="0" smtClean="0">
                <a:solidFill>
                  <a:schemeClr val="accent6"/>
                </a:solidFill>
                <a:latin typeface="Cambria Math"/>
                <a:cs typeface="Cambria Math"/>
              </a:rPr>
              <a:t>(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x</a:t>
            </a:r>
            <a:r>
              <a:rPr lang="en-US" sz="2800" dirty="0" smtClean="0">
                <a:solidFill>
                  <a:schemeClr val="accent6"/>
                </a:solidFill>
                <a:latin typeface="Cambria Math"/>
                <a:cs typeface="Cambria Math"/>
              </a:rPr>
              <a:t>)</a:t>
            </a:r>
            <a:endParaRPr lang="en-US" dirty="0" smtClean="0">
              <a:solidFill>
                <a:schemeClr val="accent6"/>
              </a:solidFill>
            </a:endParaRPr>
          </a:p>
          <a:p>
            <a:pPr marL="57150" indent="0">
              <a:buNone/>
            </a:pPr>
            <a:r>
              <a:rPr lang="en-US" b="1" dirty="0" smtClean="0"/>
              <a:t>Hard to invert:</a:t>
            </a:r>
            <a:r>
              <a:rPr lang="en-US" dirty="0" smtClean="0"/>
              <a:t> </a:t>
            </a:r>
          </a:p>
          <a:p>
            <a:pPr marL="57150" indent="0">
              <a:buNone/>
            </a:pPr>
            <a:r>
              <a:rPr lang="en-US" dirty="0"/>
              <a:t>	</a:t>
            </a:r>
            <a:r>
              <a:rPr lang="en-US" sz="2800" dirty="0" smtClean="0"/>
              <a:t>given </a:t>
            </a:r>
            <a:r>
              <a:rPr lang="en-US" sz="2800" i="1" dirty="0">
                <a:solidFill>
                  <a:schemeClr val="accent6"/>
                </a:solidFill>
                <a:latin typeface="Cambria Math"/>
                <a:cs typeface="Cambria Math"/>
              </a:rPr>
              <a:t>f </a:t>
            </a:r>
            <a:r>
              <a:rPr lang="en-US" sz="2800" dirty="0">
                <a:solidFill>
                  <a:schemeClr val="accent6"/>
                </a:solidFill>
                <a:latin typeface="Cambria Math"/>
                <a:cs typeface="Cambria Math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 Math"/>
                <a:cs typeface="Cambria Math"/>
              </a:rPr>
              <a:t>x</a:t>
            </a:r>
            <a:r>
              <a:rPr lang="en-US" sz="2800" dirty="0">
                <a:solidFill>
                  <a:schemeClr val="accent6"/>
                </a:solidFill>
                <a:latin typeface="Cambria Math"/>
                <a:cs typeface="Cambria Math"/>
              </a:rPr>
              <a:t>)</a:t>
            </a:r>
            <a:r>
              <a:rPr lang="en-US" sz="2800" dirty="0" smtClean="0"/>
              <a:t>, </a:t>
            </a:r>
            <a:r>
              <a:rPr lang="en-US" sz="2800" b="1" dirty="0" smtClean="0"/>
              <a:t>hard</a:t>
            </a:r>
            <a:r>
              <a:rPr lang="en-US" sz="2800" dirty="0" smtClean="0"/>
              <a:t> </a:t>
            </a:r>
            <a:r>
              <a:rPr lang="en-US" sz="2800" dirty="0"/>
              <a:t>to compute 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x</a:t>
            </a:r>
          </a:p>
          <a:p>
            <a:pPr marL="57150" indent="0">
              <a:buNone/>
            </a:pPr>
            <a:r>
              <a:rPr lang="en-US" b="1" dirty="0" smtClean="0"/>
              <a:t>Has a </a:t>
            </a:r>
            <a:r>
              <a:rPr lang="en-US" b="1" dirty="0" smtClean="0">
                <a:solidFill>
                  <a:schemeClr val="accent5"/>
                </a:solidFill>
              </a:rPr>
              <a:t>trap-door</a:t>
            </a:r>
            <a:r>
              <a:rPr lang="en-US" b="1" dirty="0" smtClean="0"/>
              <a:t>:</a:t>
            </a:r>
          </a:p>
          <a:p>
            <a:pPr marL="457200" lvl="1" indent="0">
              <a:buNone/>
            </a:pPr>
            <a:r>
              <a:rPr lang="en-US" dirty="0" smtClean="0"/>
              <a:t>given </a:t>
            </a:r>
            <a:r>
              <a:rPr lang="en-US" i="1" dirty="0">
                <a:solidFill>
                  <a:schemeClr val="accent6"/>
                </a:solidFill>
                <a:latin typeface="Cambria Math"/>
                <a:cs typeface="Cambria Math"/>
              </a:rPr>
              <a:t>f </a:t>
            </a:r>
            <a:r>
              <a:rPr lang="en-US" dirty="0">
                <a:solidFill>
                  <a:schemeClr val="accent6"/>
                </a:solidFill>
                <a:latin typeface="Cambria Math"/>
                <a:cs typeface="Cambria Math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Cambria Math"/>
                <a:cs typeface="Cambria Math"/>
              </a:rPr>
              <a:t>x</a:t>
            </a:r>
            <a:r>
              <a:rPr lang="en-US" dirty="0">
                <a:solidFill>
                  <a:schemeClr val="accent6"/>
                </a:solidFill>
                <a:latin typeface="Cambria Math"/>
                <a:cs typeface="Cambria Math"/>
              </a:rPr>
              <a:t>)</a:t>
            </a:r>
            <a:r>
              <a:rPr lang="en-US" dirty="0" smtClean="0">
                <a:latin typeface="Cambria Math"/>
                <a:cs typeface="Cambria Math"/>
              </a:rPr>
              <a:t> </a:t>
            </a:r>
            <a:r>
              <a:rPr lang="en-US" dirty="0" smtClean="0"/>
              <a:t>and </a:t>
            </a:r>
            <a:r>
              <a:rPr lang="en-US" b="1" i="1" dirty="0" smtClean="0">
                <a:solidFill>
                  <a:schemeClr val="accent5"/>
                </a:solidFill>
                <a:latin typeface="Cambria Math"/>
                <a:cs typeface="Cambria Math"/>
              </a:rPr>
              <a:t>t</a:t>
            </a:r>
            <a:r>
              <a:rPr lang="en-US" dirty="0" smtClean="0"/>
              <a:t>, </a:t>
            </a:r>
          </a:p>
          <a:p>
            <a:pPr marL="457200" lvl="1" indent="0">
              <a:buNone/>
            </a:pPr>
            <a:r>
              <a:rPr lang="en-US" b="1" dirty="0" smtClean="0"/>
              <a:t>	easy</a:t>
            </a:r>
            <a:r>
              <a:rPr lang="en-US" dirty="0" smtClean="0"/>
              <a:t> </a:t>
            </a:r>
            <a:r>
              <a:rPr lang="en-US" dirty="0"/>
              <a:t>to compute </a:t>
            </a:r>
            <a:r>
              <a:rPr lang="en-US" i="1" dirty="0">
                <a:solidFill>
                  <a:srgbClr val="FF0000"/>
                </a:solidFill>
                <a:latin typeface="Cambria Math"/>
                <a:cs typeface="Cambria Math"/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439" t="14833" r="22525"/>
          <a:stretch/>
        </p:blipFill>
        <p:spPr>
          <a:xfrm>
            <a:off x="5257800" y="1564950"/>
            <a:ext cx="3772391" cy="422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57400" y="5867400"/>
            <a:ext cx="677350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No function (publicly) known with these properties until 1977…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930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60" t="12272" r="8244" b="1473"/>
          <a:stretch/>
        </p:blipFill>
        <p:spPr>
          <a:xfrm>
            <a:off x="-78525" y="12192"/>
            <a:ext cx="923471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5681452"/>
            <a:ext cx="1717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Ron </a:t>
            </a:r>
            <a:r>
              <a:rPr lang="en-US" sz="2800" dirty="0" err="1" smtClean="0">
                <a:solidFill>
                  <a:srgbClr val="FFFF00"/>
                </a:solidFill>
              </a:rPr>
              <a:t>Rivest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4839" y="5419842"/>
            <a:ext cx="2089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Len </a:t>
            </a:r>
            <a:r>
              <a:rPr lang="en-US" sz="2800" dirty="0" err="1" smtClean="0">
                <a:solidFill>
                  <a:srgbClr val="FFFF00"/>
                </a:solidFill>
              </a:rPr>
              <a:t>Adleman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7412" y="5419842"/>
            <a:ext cx="1764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Adi</a:t>
            </a:r>
            <a:r>
              <a:rPr lang="en-US" sz="2800" dirty="0" smtClean="0">
                <a:solidFill>
                  <a:srgbClr val="FFFF00"/>
                </a:solidFill>
              </a:rPr>
              <a:t> Shamir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0CD4-457B-7541-9D5E-899CF4C246FD}" type="slidenum">
              <a:rPr lang="en-US"/>
              <a:pPr/>
              <a:t>12</a:t>
            </a:fld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RSA Cryptosystem</a:t>
            </a:r>
            <a:endParaRPr lang="en-US" sz="48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557812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4400" dirty="0">
                <a:latin typeface="Cambria Math"/>
              </a:rPr>
              <a:t>		</a:t>
            </a:r>
            <a:r>
              <a:rPr lang="en-US" sz="4400" i="1" dirty="0" err="1" smtClean="0">
                <a:latin typeface="Cambria Math"/>
              </a:rPr>
              <a:t>E</a:t>
            </a:r>
            <a:r>
              <a:rPr lang="en-US" sz="4400" i="1" baseline="-25000" dirty="0" err="1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4400" dirty="0" smtClean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M </a:t>
            </a:r>
            <a:r>
              <a:rPr lang="en-US" sz="4400" dirty="0" smtClean="0">
                <a:latin typeface="Cambria Math"/>
              </a:rPr>
              <a:t>) </a:t>
            </a:r>
            <a:r>
              <a:rPr lang="en-US" sz="4400" dirty="0">
                <a:latin typeface="Cambria Math"/>
              </a:rPr>
              <a:t>= </a:t>
            </a:r>
            <a:r>
              <a:rPr lang="en-US" sz="4400" i="1" dirty="0">
                <a:latin typeface="Cambria Math"/>
              </a:rPr>
              <a:t>M</a:t>
            </a:r>
            <a:r>
              <a:rPr lang="en-US" sz="4400" i="1" baseline="30000" dirty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4400" i="1" baseline="30000" dirty="0">
                <a:latin typeface="Cambria Math"/>
              </a:rPr>
              <a:t> </a:t>
            </a:r>
            <a:r>
              <a:rPr lang="en-US" sz="4400" dirty="0">
                <a:latin typeface="Cambria Math"/>
              </a:rPr>
              <a:t>mod </a:t>
            </a:r>
            <a:r>
              <a:rPr lang="en-US" sz="4400" i="1" dirty="0">
                <a:latin typeface="Cambria Math"/>
              </a:rPr>
              <a:t>n</a:t>
            </a:r>
          </a:p>
          <a:p>
            <a:pPr>
              <a:buFontTx/>
              <a:buNone/>
            </a:pPr>
            <a:r>
              <a:rPr lang="en-US" sz="4400" dirty="0">
                <a:latin typeface="Cambria Math"/>
              </a:rPr>
              <a:t>		</a:t>
            </a:r>
            <a:r>
              <a:rPr lang="en-US" sz="4400" i="1" dirty="0" err="1" smtClean="0">
                <a:latin typeface="Cambria Math"/>
              </a:rPr>
              <a:t>D</a:t>
            </a:r>
            <a:r>
              <a:rPr lang="en-US" sz="4400" i="1" baseline="-25000" dirty="0" err="1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dirty="0" smtClean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C </a:t>
            </a:r>
            <a:r>
              <a:rPr lang="en-US" sz="4400" dirty="0" smtClean="0">
                <a:latin typeface="Cambria Math"/>
              </a:rPr>
              <a:t>) </a:t>
            </a:r>
            <a:r>
              <a:rPr lang="en-US" sz="4400" dirty="0">
                <a:latin typeface="Cambria Math"/>
              </a:rPr>
              <a:t>= </a:t>
            </a:r>
            <a:r>
              <a:rPr lang="en-US" sz="4400" i="1" dirty="0">
                <a:latin typeface="Cambria Math"/>
              </a:rPr>
              <a:t>C</a:t>
            </a:r>
            <a:r>
              <a:rPr lang="en-US" sz="4400" i="1" baseline="30000" dirty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dirty="0">
                <a:latin typeface="Cambria Math"/>
              </a:rPr>
              <a:t> mod </a:t>
            </a:r>
            <a:r>
              <a:rPr lang="en-US" sz="4400" i="1" dirty="0">
                <a:latin typeface="Cambria Math"/>
              </a:rPr>
              <a:t>n	 </a:t>
            </a:r>
          </a:p>
          <a:p>
            <a:pPr>
              <a:buFontTx/>
              <a:buNone/>
            </a:pPr>
            <a:r>
              <a:rPr lang="en-US" sz="4400" i="1" dirty="0" smtClean="0">
                <a:latin typeface="Cambria Math"/>
              </a:rPr>
              <a:t>	</a:t>
            </a:r>
          </a:p>
          <a:p>
            <a:pPr>
              <a:buFontTx/>
              <a:buNone/>
            </a:pPr>
            <a:r>
              <a:rPr lang="en-US" sz="4400" i="1" dirty="0">
                <a:latin typeface="Cambria Math"/>
              </a:rPr>
              <a:t>	</a:t>
            </a:r>
            <a:r>
              <a:rPr lang="en-US" sz="4400" i="1" dirty="0" smtClean="0">
                <a:latin typeface="Cambria Math"/>
              </a:rPr>
              <a:t>n </a:t>
            </a:r>
            <a:r>
              <a:rPr lang="en-US" sz="4400" i="1" dirty="0">
                <a:latin typeface="Cambria Math"/>
              </a:rPr>
              <a:t>= </a:t>
            </a:r>
            <a:r>
              <a:rPr lang="en-US" sz="4400" i="1" dirty="0">
                <a:solidFill>
                  <a:srgbClr val="FF0000"/>
                </a:solidFill>
                <a:latin typeface="Cambria Math"/>
              </a:rPr>
              <a:t>pq</a:t>
            </a:r>
            <a:r>
              <a:rPr lang="en-US" sz="4400" i="1" dirty="0">
                <a:latin typeface="Cambria Math"/>
              </a:rPr>
              <a:t>	</a:t>
            </a:r>
            <a:r>
              <a:rPr lang="en-US" sz="4400" i="1" dirty="0" smtClean="0">
                <a:latin typeface="Cambria Math"/>
              </a:rPr>
              <a:t>	</a:t>
            </a:r>
            <a:r>
              <a:rPr lang="en-US" sz="4400" i="1" dirty="0">
                <a:latin typeface="Cambria Math"/>
              </a:rPr>
              <a:t>		</a:t>
            </a:r>
            <a:r>
              <a:rPr lang="en-US" sz="4400" i="1" dirty="0" smtClean="0">
                <a:latin typeface="Cambria Math"/>
              </a:rPr>
              <a:t>	</a:t>
            </a:r>
            <a:r>
              <a:rPr lang="en-US" sz="4400" i="1" dirty="0" smtClean="0">
                <a:solidFill>
                  <a:srgbClr val="FF0000"/>
                </a:solidFill>
                <a:latin typeface="Cambria Math"/>
              </a:rPr>
              <a:t>p</a:t>
            </a:r>
            <a:r>
              <a:rPr lang="en-US" sz="4400" i="1" dirty="0">
                <a:latin typeface="Cambria Math"/>
              </a:rPr>
              <a:t>, </a:t>
            </a:r>
            <a:r>
              <a:rPr lang="en-US" sz="4400" i="1" dirty="0">
                <a:solidFill>
                  <a:srgbClr val="FF0000"/>
                </a:solidFill>
                <a:latin typeface="Cambria Math"/>
              </a:rPr>
              <a:t>q</a:t>
            </a:r>
            <a:r>
              <a:rPr lang="en-US" sz="4400" i="1" dirty="0">
                <a:latin typeface="Cambria Math"/>
              </a:rPr>
              <a:t> </a:t>
            </a:r>
            <a:r>
              <a:rPr lang="en-US" sz="4400" dirty="0"/>
              <a:t>are prime</a:t>
            </a:r>
          </a:p>
          <a:p>
            <a:pPr>
              <a:buFontTx/>
              <a:buNone/>
            </a:pPr>
            <a:r>
              <a:rPr lang="en-US" sz="4400" i="1" dirty="0" smtClean="0">
                <a:solidFill>
                  <a:srgbClr val="FF0000"/>
                </a:solidFill>
                <a:latin typeface="Cambria Math"/>
              </a:rPr>
              <a:t>	d</a:t>
            </a:r>
            <a:r>
              <a:rPr lang="en-US" sz="4400" i="1" dirty="0" smtClean="0">
                <a:latin typeface="Cambria Math"/>
              </a:rPr>
              <a:t> </a:t>
            </a:r>
            <a:r>
              <a:rPr lang="en-US" sz="4000" dirty="0"/>
              <a:t>is </a:t>
            </a:r>
            <a:r>
              <a:rPr lang="en-US" sz="4000" i="1" dirty="0"/>
              <a:t>relatively prime</a:t>
            </a:r>
            <a:r>
              <a:rPr lang="en-US" sz="4000" dirty="0"/>
              <a:t> to</a:t>
            </a:r>
            <a:r>
              <a:rPr lang="en-US" sz="4400" i="1" dirty="0">
                <a:latin typeface="Cambria Math"/>
              </a:rPr>
              <a:t> </a:t>
            </a:r>
            <a:r>
              <a:rPr lang="en-US" sz="4400" dirty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p</a:t>
            </a:r>
            <a:r>
              <a:rPr lang="en-US" sz="4400" dirty="0" smtClean="0">
                <a:latin typeface="Cambria Math"/>
              </a:rPr>
              <a:t> – </a:t>
            </a:r>
            <a:r>
              <a:rPr lang="en-US" sz="4400" dirty="0">
                <a:latin typeface="Cambria Math"/>
              </a:rPr>
              <a:t>1)(</a:t>
            </a:r>
            <a:r>
              <a:rPr lang="en-US" sz="4400" i="1" dirty="0">
                <a:latin typeface="Cambria Math"/>
              </a:rPr>
              <a:t>q</a:t>
            </a:r>
            <a:r>
              <a:rPr lang="en-US" sz="4400" dirty="0">
                <a:latin typeface="Cambria Math"/>
              </a:rPr>
              <a:t> – 1)</a:t>
            </a:r>
          </a:p>
          <a:p>
            <a:pPr>
              <a:buFontTx/>
              <a:buNone/>
            </a:pPr>
            <a:r>
              <a:rPr lang="en-US" sz="4400" i="1" dirty="0" smtClean="0">
                <a:latin typeface="Cambria Math"/>
              </a:rPr>
              <a:t>	</a:t>
            </a:r>
            <a:r>
              <a:rPr lang="en-US" sz="4400" i="1" dirty="0" err="1" smtClean="0">
                <a:latin typeface="Cambria Math"/>
              </a:rPr>
              <a:t>e</a:t>
            </a:r>
            <a:r>
              <a:rPr lang="en-US" sz="4400" i="1" dirty="0" err="1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i="1" dirty="0" smtClean="0">
                <a:latin typeface="Cambria Math"/>
              </a:rPr>
              <a:t> </a:t>
            </a:r>
            <a:r>
              <a:rPr lang="en-US" sz="4400" dirty="0">
                <a:latin typeface="Cambria Math"/>
                <a:sym typeface="Symbol" charset="0"/>
              </a:rPr>
              <a:t> 1 </a:t>
            </a:r>
            <a:r>
              <a:rPr lang="en-US" sz="4400" dirty="0" smtClean="0">
                <a:latin typeface="Cambria Math"/>
                <a:sym typeface="Symbol" charset="0"/>
              </a:rPr>
              <a:t>mod </a:t>
            </a:r>
            <a:r>
              <a:rPr lang="en-US" sz="4400" dirty="0">
                <a:latin typeface="Cambria Math"/>
              </a:rPr>
              <a:t>(</a:t>
            </a:r>
            <a:r>
              <a:rPr lang="en-US" sz="4400" i="1" dirty="0">
                <a:latin typeface="Cambria Math"/>
              </a:rPr>
              <a:t>p</a:t>
            </a:r>
            <a:r>
              <a:rPr lang="en-US" sz="4400" dirty="0">
                <a:latin typeface="Cambria Math"/>
              </a:rPr>
              <a:t> – 1)(</a:t>
            </a:r>
            <a:r>
              <a:rPr lang="en-US" sz="4400" i="1" dirty="0">
                <a:latin typeface="Cambria Math"/>
              </a:rPr>
              <a:t>q</a:t>
            </a:r>
            <a:r>
              <a:rPr lang="en-US" sz="4400" dirty="0">
                <a:latin typeface="Cambria Math"/>
              </a:rPr>
              <a:t> – 1</a:t>
            </a:r>
            <a:r>
              <a:rPr lang="en-US" sz="4400" dirty="0" smtClean="0">
                <a:latin typeface="Cambria Math"/>
              </a:rPr>
              <a:t>)</a:t>
            </a:r>
            <a:endParaRPr lang="en-US" sz="4400" dirty="0">
              <a:latin typeface="Cambria Math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5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0CD4-457B-7541-9D5E-899CF4C246FD}" type="slidenum">
              <a:rPr lang="en-US"/>
              <a:pPr/>
              <a:t>13</a:t>
            </a:fld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Correctness of RSA</a:t>
            </a:r>
            <a:endParaRPr lang="en-US" sz="48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557812" cy="1850409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4400" dirty="0">
                <a:latin typeface="Cambria Math"/>
              </a:rPr>
              <a:t>		</a:t>
            </a:r>
            <a:r>
              <a:rPr lang="en-US" sz="4400" i="1" dirty="0" err="1" smtClean="0">
                <a:latin typeface="Cambria Math"/>
              </a:rPr>
              <a:t>E</a:t>
            </a:r>
            <a:r>
              <a:rPr lang="en-US" sz="4400" i="1" baseline="-25000" dirty="0" err="1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4400" dirty="0" smtClean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M </a:t>
            </a:r>
            <a:r>
              <a:rPr lang="en-US" sz="4400" dirty="0" smtClean="0">
                <a:latin typeface="Cambria Math"/>
              </a:rPr>
              <a:t>) 	= </a:t>
            </a:r>
            <a:r>
              <a:rPr lang="en-US" sz="4400" i="1" dirty="0">
                <a:latin typeface="Cambria Math"/>
              </a:rPr>
              <a:t>M</a:t>
            </a:r>
            <a:r>
              <a:rPr lang="en-US" sz="4400" i="1" baseline="30000" dirty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4400" i="1" baseline="30000" dirty="0">
                <a:latin typeface="Cambria Math"/>
              </a:rPr>
              <a:t> </a:t>
            </a:r>
            <a:r>
              <a:rPr lang="en-US" sz="4400" dirty="0">
                <a:latin typeface="Cambria Math"/>
              </a:rPr>
              <a:t>mod </a:t>
            </a:r>
            <a:r>
              <a:rPr lang="en-US" sz="4400" i="1" dirty="0">
                <a:latin typeface="Cambria Math"/>
              </a:rPr>
              <a:t>n</a:t>
            </a:r>
          </a:p>
          <a:p>
            <a:pPr>
              <a:buFontTx/>
              <a:buNone/>
            </a:pPr>
            <a:r>
              <a:rPr lang="en-US" sz="4400" dirty="0">
                <a:latin typeface="Cambria Math"/>
              </a:rPr>
              <a:t>		</a:t>
            </a:r>
            <a:r>
              <a:rPr lang="en-US" sz="4400" i="1" dirty="0" err="1" smtClean="0">
                <a:latin typeface="Cambria Math"/>
              </a:rPr>
              <a:t>D</a:t>
            </a:r>
            <a:r>
              <a:rPr lang="en-US" sz="4400" i="1" baseline="-25000" dirty="0" err="1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dirty="0" smtClean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C </a:t>
            </a:r>
            <a:r>
              <a:rPr lang="en-US" sz="4400" dirty="0" smtClean="0">
                <a:latin typeface="Cambria Math"/>
              </a:rPr>
              <a:t>) 	= </a:t>
            </a:r>
            <a:r>
              <a:rPr lang="en-US" sz="4400" i="1" dirty="0">
                <a:latin typeface="Cambria Math"/>
              </a:rPr>
              <a:t>C</a:t>
            </a:r>
            <a:r>
              <a:rPr lang="en-US" sz="4400" i="1" baseline="30000" dirty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dirty="0">
                <a:latin typeface="Cambria Math"/>
              </a:rPr>
              <a:t> mod </a:t>
            </a:r>
            <a:r>
              <a:rPr lang="en-US" sz="4400" i="1" dirty="0" smtClean="0">
                <a:latin typeface="Cambria Math"/>
              </a:rPr>
              <a:t>n</a:t>
            </a:r>
            <a:endParaRPr lang="en-US" sz="4400" dirty="0" smtClean="0">
              <a:latin typeface="Cambria Math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6488" y="3668593"/>
            <a:ext cx="69898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3600" i="1" dirty="0" err="1">
                <a:latin typeface="Cambria Math"/>
              </a:rPr>
              <a:t>D</a:t>
            </a:r>
            <a:r>
              <a:rPr lang="en-US" sz="3600" i="1" baseline="-25000" dirty="0" err="1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3600" dirty="0">
                <a:latin typeface="Cambria Math"/>
              </a:rPr>
              <a:t>(</a:t>
            </a:r>
            <a:r>
              <a:rPr lang="en-US" sz="3600" i="1" dirty="0" err="1" smtClean="0">
                <a:latin typeface="Cambria Math"/>
              </a:rPr>
              <a:t>E</a:t>
            </a:r>
            <a:r>
              <a:rPr lang="en-US" sz="3600" i="1" baseline="-25000" dirty="0" err="1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3600" dirty="0">
                <a:latin typeface="Cambria Math"/>
              </a:rPr>
              <a:t>(</a:t>
            </a:r>
            <a:r>
              <a:rPr lang="en-US" sz="3600" i="1" dirty="0">
                <a:latin typeface="Cambria Math"/>
              </a:rPr>
              <a:t>M </a:t>
            </a:r>
            <a:r>
              <a:rPr lang="en-US" sz="3600" dirty="0" smtClean="0">
                <a:latin typeface="Cambria Math"/>
              </a:rPr>
              <a:t>)) 	= (</a:t>
            </a:r>
            <a:r>
              <a:rPr lang="en-US" sz="3600" i="1" dirty="0" smtClean="0">
                <a:latin typeface="Cambria Math"/>
              </a:rPr>
              <a:t>M</a:t>
            </a:r>
            <a:r>
              <a:rPr lang="en-US" sz="3600" i="1" baseline="30000" dirty="0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3600" i="1" baseline="30000" dirty="0" smtClean="0">
                <a:latin typeface="Cambria Math"/>
              </a:rPr>
              <a:t> </a:t>
            </a:r>
            <a:r>
              <a:rPr lang="en-US" sz="3600" dirty="0">
                <a:latin typeface="Cambria Math"/>
              </a:rPr>
              <a:t>mod </a:t>
            </a:r>
            <a:r>
              <a:rPr lang="en-US" sz="3600" i="1" dirty="0" smtClean="0">
                <a:latin typeface="Cambria Math"/>
              </a:rPr>
              <a:t>n</a:t>
            </a:r>
            <a:r>
              <a:rPr lang="en-US" sz="3600" dirty="0" smtClean="0">
                <a:latin typeface="Cambria Math"/>
              </a:rPr>
              <a:t>)</a:t>
            </a:r>
            <a:r>
              <a:rPr lang="en-US" sz="3600" i="1" baseline="30000" dirty="0" smtClean="0">
                <a:solidFill>
                  <a:srgbClr val="FF0000"/>
                </a:solidFill>
                <a:latin typeface="Cambria Math"/>
              </a:rPr>
              <a:t>d </a:t>
            </a:r>
            <a:r>
              <a:rPr lang="en-US" sz="3600" dirty="0">
                <a:latin typeface="Cambria Math"/>
              </a:rPr>
              <a:t>mod </a:t>
            </a:r>
            <a:r>
              <a:rPr lang="en-US" sz="3600" i="1" dirty="0" smtClean="0">
                <a:latin typeface="Cambria Math"/>
              </a:rPr>
              <a:t>n</a:t>
            </a:r>
          </a:p>
          <a:p>
            <a:pPr>
              <a:buFontTx/>
              <a:buNone/>
            </a:pPr>
            <a:r>
              <a:rPr lang="en-US" sz="3600" dirty="0" smtClean="0">
                <a:latin typeface="Cambria Math"/>
              </a:rPr>
              <a:t>			    		= </a:t>
            </a:r>
            <a:r>
              <a:rPr lang="en-US" sz="3600" i="1" dirty="0" smtClean="0">
                <a:latin typeface="Cambria Math"/>
              </a:rPr>
              <a:t>M</a:t>
            </a:r>
            <a:r>
              <a:rPr lang="en-US" sz="3600" i="1" baseline="30000" dirty="0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3600" i="1" baseline="30000" dirty="0" smtClean="0">
                <a:solidFill>
                  <a:srgbClr val="FF0000"/>
                </a:solidFill>
                <a:latin typeface="Cambria Math"/>
              </a:rPr>
              <a:t>d </a:t>
            </a:r>
            <a:r>
              <a:rPr lang="en-US" sz="3600" dirty="0">
                <a:latin typeface="Cambria Math"/>
              </a:rPr>
              <a:t>mod </a:t>
            </a:r>
            <a:r>
              <a:rPr lang="en-US" sz="3600" i="1" dirty="0">
                <a:latin typeface="Cambria Math"/>
              </a:rPr>
              <a:t>n</a:t>
            </a:r>
            <a:r>
              <a:rPr lang="en-US" sz="3600" dirty="0">
                <a:latin typeface="Cambria Math"/>
              </a:rPr>
              <a:t>	</a:t>
            </a:r>
            <a:endParaRPr lang="en-US" sz="3600" dirty="0" smtClean="0">
              <a:latin typeface="Cambria Math"/>
            </a:endParaRPr>
          </a:p>
          <a:p>
            <a:r>
              <a:rPr lang="en-US" sz="3600" dirty="0" smtClean="0">
                <a:latin typeface="Cambria Math"/>
              </a:rPr>
              <a:t>					= </a:t>
            </a:r>
            <a:r>
              <a:rPr lang="en-US" sz="3600" i="1" dirty="0" smtClean="0">
                <a:latin typeface="Cambria Math"/>
              </a:rPr>
              <a:t>M</a:t>
            </a:r>
            <a:endParaRPr lang="en-US" sz="3600" dirty="0"/>
          </a:p>
          <a:p>
            <a:pPr>
              <a:buFontTx/>
              <a:buNone/>
            </a:pP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490496" y="4932997"/>
            <a:ext cx="419630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This step depends on choosing </a:t>
            </a:r>
            <a:r>
              <a:rPr lang="en-US" i="1" dirty="0" smtClean="0">
                <a:latin typeface="Cambria Math"/>
                <a:cs typeface="Cambria Math"/>
              </a:rPr>
              <a:t>e</a:t>
            </a:r>
            <a:r>
              <a:rPr lang="en-US" dirty="0" smtClean="0"/>
              <a:t> and </a:t>
            </a:r>
            <a:r>
              <a:rPr lang="en-US" i="1" dirty="0" smtClean="0">
                <a:latin typeface="Cambria Math"/>
                <a:cs typeface="Cambria Math"/>
              </a:rPr>
              <a:t>d</a:t>
            </a:r>
            <a:r>
              <a:rPr lang="en-US" dirty="0" smtClean="0"/>
              <a:t> to have this property: uses Fermat’s little theorem and Euler’s </a:t>
            </a:r>
            <a:r>
              <a:rPr lang="en-US" dirty="0" err="1"/>
              <a:t>T</a:t>
            </a:r>
            <a:r>
              <a:rPr lang="en-US" dirty="0" err="1" smtClean="0"/>
              <a:t>otient</a:t>
            </a:r>
            <a:r>
              <a:rPr lang="en-US" dirty="0" smtClean="0"/>
              <a:t> theorem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070930" y="4932997"/>
            <a:ext cx="419566" cy="283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227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Hard to Invert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Given </a:t>
            </a:r>
            <a:r>
              <a:rPr lang="en-US" i="1" dirty="0" err="1">
                <a:latin typeface="Cambria Math"/>
              </a:rPr>
              <a:t>E</a:t>
            </a:r>
            <a:r>
              <a:rPr lang="en-US" i="1" baseline="-25000" dirty="0" err="1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dirty="0">
                <a:latin typeface="Cambria Math"/>
              </a:rPr>
              <a:t>(</a:t>
            </a:r>
            <a:r>
              <a:rPr lang="en-US" i="1" dirty="0">
                <a:latin typeface="Cambria Math"/>
              </a:rPr>
              <a:t>M </a:t>
            </a:r>
            <a:r>
              <a:rPr lang="en-US" dirty="0">
                <a:latin typeface="Cambria Math"/>
              </a:rPr>
              <a:t>)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i="1" dirty="0" smtClean="0">
                <a:latin typeface="Cambria Math"/>
              </a:rPr>
              <a:t>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8000"/>
                </a:solidFill>
                <a:latin typeface="Cambria Math"/>
              </a:rPr>
              <a:t>n</a:t>
            </a:r>
            <a:r>
              <a:rPr lang="en-US" dirty="0" smtClean="0"/>
              <a:t>, hard to compute </a:t>
            </a:r>
            <a:r>
              <a:rPr lang="en-US" i="1" dirty="0" smtClean="0">
                <a:latin typeface="Cambria Math"/>
              </a:rPr>
              <a:t>M.</a:t>
            </a:r>
            <a:r>
              <a:rPr lang="en-US" dirty="0" smtClean="0"/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700" y="2316253"/>
            <a:ext cx="7778992" cy="31085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/>
              <a:t>If attacker can factor </a:t>
            </a:r>
            <a:r>
              <a:rPr lang="en-US" sz="2800" i="1" dirty="0">
                <a:solidFill>
                  <a:srgbClr val="008000"/>
                </a:solidFill>
                <a:latin typeface="Cambria Math"/>
                <a:cs typeface="Cambria Math"/>
              </a:rPr>
              <a:t>n</a:t>
            </a:r>
            <a:r>
              <a:rPr lang="en-US" sz="2800" dirty="0">
                <a:latin typeface="Cambria Math"/>
                <a:cs typeface="Cambria Math"/>
              </a:rPr>
              <a:t> = 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pq</a:t>
            </a:r>
            <a:r>
              <a:rPr lang="en-US" sz="2800" dirty="0" smtClean="0"/>
              <a:t>, easy to find 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2800" dirty="0" smtClean="0"/>
              <a:t>: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mbria Math"/>
              </a:rPr>
              <a:t>	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2800" i="1" dirty="0" smtClean="0">
                <a:latin typeface="Cambria Math"/>
              </a:rPr>
              <a:t> </a:t>
            </a:r>
            <a:r>
              <a:rPr lang="en-US" sz="2800" dirty="0" smtClean="0">
                <a:latin typeface="Cambria Math"/>
                <a:sym typeface="Symbol" charset="0"/>
              </a:rPr>
              <a:t>= </a:t>
            </a:r>
            <a:r>
              <a:rPr lang="en-US" sz="2800" i="1" dirty="0" smtClean="0">
                <a:solidFill>
                  <a:srgbClr val="008000"/>
                </a:solidFill>
                <a:latin typeface="Cambria Math"/>
                <a:sym typeface="Symbol" charset="0"/>
              </a:rPr>
              <a:t>e</a:t>
            </a:r>
            <a:r>
              <a:rPr lang="en-US" sz="2800" baseline="30000" dirty="0" smtClean="0">
                <a:latin typeface="Cambria Math"/>
                <a:sym typeface="Symbol" charset="0"/>
              </a:rPr>
              <a:t>-1 </a:t>
            </a:r>
            <a:r>
              <a:rPr lang="en-US" sz="2800" dirty="0" smtClean="0">
                <a:latin typeface="Cambria Math"/>
                <a:sym typeface="Symbol" charset="0"/>
              </a:rPr>
              <a:t>mod </a:t>
            </a:r>
            <a:r>
              <a:rPr lang="en-US" sz="2800" dirty="0" smtClean="0">
                <a:latin typeface="Cambria Math"/>
              </a:rPr>
              <a:t>(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</a:rPr>
              <a:t>p</a:t>
            </a:r>
            <a:r>
              <a:rPr lang="en-US" sz="2800" dirty="0" smtClean="0">
                <a:latin typeface="Cambria Math"/>
              </a:rPr>
              <a:t> – 1)(</a:t>
            </a:r>
            <a:r>
              <a:rPr lang="en-US" sz="2800" i="1" dirty="0" smtClean="0">
                <a:solidFill>
                  <a:srgbClr val="FF0000"/>
                </a:solidFill>
                <a:latin typeface="Cambria Math"/>
              </a:rPr>
              <a:t>q</a:t>
            </a:r>
            <a:r>
              <a:rPr lang="en-US" sz="2800" dirty="0" smtClean="0">
                <a:latin typeface="Cambria Math"/>
              </a:rPr>
              <a:t> – 1)</a:t>
            </a:r>
            <a:endParaRPr lang="en-US" sz="2800" dirty="0"/>
          </a:p>
          <a:p>
            <a:r>
              <a:rPr lang="en-US" sz="2800" dirty="0" smtClean="0"/>
              <a:t>All </a:t>
            </a:r>
            <a:r>
              <a:rPr lang="en-US" sz="2800" dirty="0"/>
              <a:t>other attacks are </a:t>
            </a:r>
            <a:r>
              <a:rPr lang="en-US" sz="2800" dirty="0" smtClean="0"/>
              <a:t>equivalent to factoring </a:t>
            </a:r>
            <a:r>
              <a:rPr lang="en-US" sz="2800" i="1" dirty="0">
                <a:solidFill>
                  <a:srgbClr val="008000"/>
                </a:solidFill>
                <a:latin typeface="Cambria Math"/>
              </a:rPr>
              <a:t>n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b="1" dirty="0" smtClean="0"/>
              <a:t>No one seems to know a fast way to factor</a:t>
            </a:r>
            <a:r>
              <a:rPr lang="en-US" sz="2800" dirty="0" smtClean="0"/>
              <a:t>, except with a quantum computer (and no one seems to yet know how to build a large one).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525353"/>
            <a:ext cx="8201477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 reasonable security,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r>
              <a:rPr lang="en-US" sz="2400" dirty="0" smtClean="0"/>
              <a:t> should be 2048 bits (comparable to 112-bit symmetric key) – believed sufficient until 2030.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779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Easy to Invert with Trapdoor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8600" y="2458876"/>
            <a:ext cx="5645332" cy="1850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4400" dirty="0" smtClean="0">
                <a:latin typeface="Cambria Math"/>
              </a:rPr>
              <a:t>		</a:t>
            </a:r>
            <a:r>
              <a:rPr lang="en-US" sz="4400" i="1" dirty="0" err="1" smtClean="0">
                <a:latin typeface="Cambria Math"/>
              </a:rPr>
              <a:t>E</a:t>
            </a:r>
            <a:r>
              <a:rPr lang="en-US" sz="4400" i="1" baseline="-25000" dirty="0" err="1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4400" dirty="0" smtClean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M </a:t>
            </a:r>
            <a:r>
              <a:rPr lang="en-US" sz="4400" dirty="0" smtClean="0">
                <a:latin typeface="Cambria Math"/>
              </a:rPr>
              <a:t>) 	= </a:t>
            </a:r>
            <a:r>
              <a:rPr lang="en-US" sz="4400" i="1" dirty="0" smtClean="0">
                <a:latin typeface="Cambria Math"/>
              </a:rPr>
              <a:t>M</a:t>
            </a:r>
            <a:r>
              <a:rPr lang="en-US" sz="4400" i="1" baseline="30000" dirty="0" smtClean="0">
                <a:solidFill>
                  <a:srgbClr val="008000"/>
                </a:solidFill>
                <a:latin typeface="Cambria Math"/>
              </a:rPr>
              <a:t>e</a:t>
            </a:r>
            <a:r>
              <a:rPr lang="en-US" sz="4400" i="1" baseline="30000" dirty="0" smtClean="0">
                <a:latin typeface="Cambria Math"/>
              </a:rPr>
              <a:t> </a:t>
            </a:r>
            <a:r>
              <a:rPr lang="en-US" sz="4400" dirty="0" smtClean="0">
                <a:latin typeface="Cambria Math"/>
              </a:rPr>
              <a:t>mod </a:t>
            </a:r>
            <a:r>
              <a:rPr lang="en-US" sz="4400" i="1" dirty="0" smtClean="0">
                <a:latin typeface="Cambria Math"/>
              </a:rPr>
              <a:t>n</a:t>
            </a:r>
          </a:p>
          <a:p>
            <a:pPr>
              <a:buFontTx/>
              <a:buNone/>
            </a:pPr>
            <a:r>
              <a:rPr lang="en-US" sz="4400" dirty="0" smtClean="0">
                <a:latin typeface="Cambria Math"/>
              </a:rPr>
              <a:t>		</a:t>
            </a:r>
            <a:r>
              <a:rPr lang="en-US" sz="4400" i="1" dirty="0" err="1" smtClean="0">
                <a:latin typeface="Cambria Math"/>
              </a:rPr>
              <a:t>D</a:t>
            </a:r>
            <a:r>
              <a:rPr lang="en-US" sz="4400" i="1" baseline="-25000" dirty="0" err="1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dirty="0" smtClean="0">
                <a:latin typeface="Cambria Math"/>
              </a:rPr>
              <a:t>(</a:t>
            </a:r>
            <a:r>
              <a:rPr lang="en-US" sz="4400" i="1" dirty="0" smtClean="0">
                <a:latin typeface="Cambria Math"/>
              </a:rPr>
              <a:t>C </a:t>
            </a:r>
            <a:r>
              <a:rPr lang="en-US" sz="4400" dirty="0" smtClean="0">
                <a:latin typeface="Cambria Math"/>
              </a:rPr>
              <a:t>) 	= </a:t>
            </a:r>
            <a:r>
              <a:rPr lang="en-US" sz="4400" i="1" dirty="0" smtClean="0">
                <a:latin typeface="Cambria Math"/>
              </a:rPr>
              <a:t>C</a:t>
            </a:r>
            <a:r>
              <a:rPr lang="en-US" sz="4400" i="1" baseline="30000" dirty="0" smtClean="0">
                <a:solidFill>
                  <a:srgbClr val="FF0000"/>
                </a:solidFill>
                <a:latin typeface="Cambria Math"/>
              </a:rPr>
              <a:t>d</a:t>
            </a:r>
            <a:r>
              <a:rPr lang="en-US" sz="4400" dirty="0" smtClean="0">
                <a:latin typeface="Cambria Math"/>
              </a:rPr>
              <a:t> mod </a:t>
            </a:r>
            <a:r>
              <a:rPr lang="en-US" sz="4400" i="1" dirty="0" smtClean="0">
                <a:latin typeface="Cambria Math"/>
              </a:rPr>
              <a:t>n</a:t>
            </a:r>
            <a:endParaRPr lang="en-US" sz="4400" dirty="0" smtClean="0">
              <a:latin typeface="Cambria Math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0439" t="14833" r="22525"/>
          <a:stretch/>
        </p:blipFill>
        <p:spPr>
          <a:xfrm>
            <a:off x="5485068" y="1678464"/>
            <a:ext cx="3428109" cy="383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148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477000" y="3429000"/>
            <a:ext cx="2381612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Checks that</a:t>
            </a:r>
          </a:p>
          <a:p>
            <a:pPr algn="ctr"/>
            <a:r>
              <a:rPr lang="en-US" sz="2400" dirty="0" smtClean="0">
                <a:latin typeface="Palatino Linotype" pitchFamily="18" charset="0"/>
              </a:rPr>
              <a:t>D(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r>
              <a:rPr lang="en-US" sz="2400" dirty="0" smtClean="0">
                <a:latin typeface="Palatino Linotype" pitchFamily="18" charset="0"/>
              </a:rPr>
              <a:t>)</a:t>
            </a:r>
            <a:r>
              <a:rPr lang="en-US" sz="2400" i="1" baseline="30000" dirty="0" smtClean="0">
                <a:latin typeface="Palatino Linotype" pitchFamily="18" charset="0"/>
              </a:rPr>
              <a:t>e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mod</a:t>
            </a:r>
            <a:r>
              <a:rPr lang="en-US" sz="2400" i="1" dirty="0" smtClean="0">
                <a:latin typeface="Palatino Linotype" pitchFamily="18" charset="0"/>
              </a:rPr>
              <a:t> n = x</a:t>
            </a:r>
            <a:endParaRPr lang="en-US" sz="2400" i="1" dirty="0">
              <a:latin typeface="Palatino Linotype" pitchFamily="18" charset="0"/>
            </a:endParaRP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3733800" cy="5334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3452683" y="444402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3" y="1600200"/>
            <a:ext cx="3565497" cy="41148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755788" y="3101010"/>
            <a:ext cx="3573449" cy="580444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151298">
            <a:off x="2687118" y="1725804"/>
            <a:ext cx="3826880" cy="89255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“Prove it by producing </a:t>
            </a:r>
            <a:r>
              <a:rPr lang="en-US" sz="2400" dirty="0" smtClean="0">
                <a:latin typeface="Palatino Linotype" pitchFamily="18" charset="0"/>
              </a:rPr>
              <a:t>D(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r>
              <a:rPr lang="en-US" sz="2400" dirty="0" smtClean="0">
                <a:latin typeface="Palatino Linotype" pitchFamily="18" charset="0"/>
              </a:rPr>
              <a:t>) </a:t>
            </a:r>
            <a:r>
              <a:rPr lang="en-US" sz="2400" dirty="0" smtClean="0"/>
              <a:t>for my challenge</a:t>
            </a:r>
            <a:r>
              <a:rPr lang="en-US" sz="2400" dirty="0" smtClean="0">
                <a:latin typeface="Palatino Linotype" pitchFamily="18" charset="0"/>
              </a:rPr>
              <a:t> 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r>
              <a:rPr lang="en-US" sz="2800" dirty="0" smtClean="0"/>
              <a:t>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806809" y="4267200"/>
            <a:ext cx="3671584" cy="640743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10000" y="5742354"/>
            <a:ext cx="4953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does victim know </a:t>
            </a:r>
            <a:r>
              <a:rPr lang="en-US" sz="2800" i="1" dirty="0" smtClean="0">
                <a:latin typeface="Palatino Linotype" pitchFamily="18" charset="0"/>
              </a:rPr>
              <a:t>e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?</a:t>
            </a:r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52687" y="4683659"/>
            <a:ext cx="2171700" cy="680467"/>
          </a:xfrm>
          <a:prstGeom prst="rect">
            <a:avLst/>
          </a:prstGeom>
          <a:noFill/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 rot="645417">
            <a:off x="3163510" y="3455619"/>
            <a:ext cx="2406749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Palatino Linotype" pitchFamily="18" charset="0"/>
              </a:rPr>
              <a:t>D(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r>
              <a:rPr lang="en-US" sz="2400" dirty="0" smtClean="0">
                <a:latin typeface="Palatino Linotype" pitchFamily="18" charset="0"/>
              </a:rPr>
              <a:t>) = </a:t>
            </a:r>
            <a:r>
              <a:rPr lang="en-US" sz="2400" i="1" dirty="0" err="1" smtClean="0">
                <a:latin typeface="Palatino Linotype" pitchFamily="18" charset="0"/>
              </a:rPr>
              <a:t>C</a:t>
            </a:r>
            <a:r>
              <a:rPr lang="en-US" sz="2400" i="1" baseline="30000" dirty="0" err="1" smtClean="0">
                <a:latin typeface="Palatino Linotype" pitchFamily="18" charset="0"/>
              </a:rPr>
              <a:t>d</a:t>
            </a:r>
            <a:r>
              <a:rPr lang="en-US" sz="2400" dirty="0" smtClean="0">
                <a:latin typeface="Palatino Linotype" pitchFamily="18" charset="0"/>
              </a:rPr>
              <a:t> mod </a:t>
            </a:r>
            <a:r>
              <a:rPr lang="en-US" sz="2400" i="1" dirty="0" smtClean="0">
                <a:latin typeface="Palatino Linotype" pitchFamily="18" charset="0"/>
              </a:rPr>
              <a:t>n</a:t>
            </a:r>
            <a:endParaRPr lang="en-US" sz="900" i="1" dirty="0" smtClean="0">
              <a:latin typeface="Palatino Linotype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9334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0" grpId="0"/>
      <p:bldP spid="16" grpId="0" animBg="1"/>
      <p:bldP spid="18" grpId="0" animBg="1"/>
      <p:bldP spid="19" grpId="0"/>
      <p:bldP spid="21" grpId="0" animBg="1"/>
      <p:bldP spid="23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142892" y="5650934"/>
            <a:ext cx="3001108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Checks that</a:t>
            </a:r>
          </a:p>
          <a:p>
            <a:pPr algn="ctr"/>
            <a:r>
              <a:rPr lang="en-US" sz="2400" i="1" baseline="18000" dirty="0" err="1" smtClean="0">
                <a:latin typeface="Palatino Linotype" pitchFamily="18" charset="0"/>
              </a:rPr>
              <a:t>M</a:t>
            </a:r>
            <a:r>
              <a:rPr lang="en-US" sz="2400" i="1" baseline="34000" dirty="0" err="1" smtClean="0">
                <a:latin typeface="Palatino Linotype" pitchFamily="18" charset="0"/>
              </a:rPr>
              <a:t>e</a:t>
            </a:r>
            <a:r>
              <a:rPr lang="en-US" sz="1600" baseline="34000" dirty="0" err="1" smtClean="0">
                <a:latin typeface="Palatino Linotype" pitchFamily="18" charset="0"/>
              </a:rPr>
              <a:t>T</a:t>
            </a:r>
            <a:r>
              <a:rPr lang="en-US" sz="1600" baseline="34000" dirty="0" err="1" smtClean="0">
                <a:latin typeface="Palatino Linotype" pitchFamily="18" charset="0"/>
              </a:rPr>
              <a:t>@V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mod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i="1" dirty="0" err="1" smtClean="0">
                <a:latin typeface="Palatino Linotype" pitchFamily="18" charset="0"/>
              </a:rPr>
              <a:t>n</a:t>
            </a:r>
            <a:r>
              <a:rPr lang="en-US" sz="2400" baseline="-25000" dirty="0" err="1" smtClean="0">
                <a:latin typeface="Palatino Linotype" pitchFamily="18" charset="0"/>
              </a:rPr>
              <a:t>T@V</a:t>
            </a:r>
            <a:r>
              <a:rPr lang="en-US" sz="2400" i="1" dirty="0" smtClean="0">
                <a:latin typeface="Palatino Linotype" pitchFamily="18" charset="0"/>
              </a:rPr>
              <a:t> = x</a:t>
            </a:r>
            <a:endParaRPr lang="en-US" sz="2400" i="1" dirty="0">
              <a:latin typeface="Palatino Linotype" pitchFamily="18" charset="0"/>
            </a:endParaRP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2913421" y="467847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2" y="1570892"/>
            <a:ext cx="2477205" cy="440788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590800" y="5308195"/>
            <a:ext cx="373380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028191">
            <a:off x="2693305" y="1851251"/>
            <a:ext cx="2372119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“What is your Ticker ID No?”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514600" y="5926427"/>
            <a:ext cx="3875005" cy="474374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1212" y="7401580"/>
            <a:ext cx="4953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does victim know </a:t>
            </a:r>
            <a:r>
              <a:rPr lang="en-US" sz="2800" i="1" dirty="0" smtClean="0">
                <a:latin typeface="Palatino Linotype" pitchFamily="18" charset="0"/>
              </a:rPr>
              <a:t>e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?</a:t>
            </a:r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39434" y="6154001"/>
            <a:ext cx="2171700" cy="680467"/>
          </a:xfrm>
          <a:prstGeom prst="rect">
            <a:avLst/>
          </a:prstGeom>
          <a:noFill/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 rot="255781">
            <a:off x="3639953" y="5157653"/>
            <a:ext cx="2685280" cy="4770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M</a:t>
            </a:r>
            <a:r>
              <a:rPr lang="en-US" dirty="0" smtClean="0">
                <a:latin typeface="Palatino Linotype" pitchFamily="18" charset="0"/>
              </a:rPr>
              <a:t> = D</a:t>
            </a:r>
            <a:r>
              <a:rPr lang="en-US" dirty="0" smtClean="0">
                <a:latin typeface="Palatino Linotype" pitchFamily="18" charset="0"/>
              </a:rPr>
              <a:t>(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) = </a:t>
            </a:r>
            <a:r>
              <a:rPr lang="en-US" i="1" dirty="0" err="1" smtClean="0">
                <a:latin typeface="Palatino Linotype" pitchFamily="18" charset="0"/>
              </a:rPr>
              <a:t>C</a:t>
            </a:r>
            <a:r>
              <a:rPr lang="en-US" i="1" baseline="30000" dirty="0" err="1" smtClean="0">
                <a:latin typeface="Palatino Linotype" pitchFamily="18" charset="0"/>
              </a:rPr>
              <a:t>d</a:t>
            </a:r>
            <a:r>
              <a:rPr lang="en-US" sz="1200" baseline="34000" dirty="0" err="1" smtClean="0">
                <a:latin typeface="Palatino Linotype" pitchFamily="18" charset="0"/>
              </a:rPr>
              <a:t>T@V</a:t>
            </a:r>
            <a:r>
              <a:rPr lang="en-US" dirty="0" smtClean="0">
                <a:latin typeface="Palatino Linotype" pitchFamily="18" charset="0"/>
              </a:rPr>
              <a:t> mod </a:t>
            </a:r>
            <a:r>
              <a:rPr lang="en-US" i="1" dirty="0" err="1" smtClean="0">
                <a:latin typeface="Palatino Linotype" pitchFamily="18" charset="0"/>
              </a:rPr>
              <a:t>n</a:t>
            </a:r>
            <a:r>
              <a:rPr lang="en-US" sz="800" baseline="-25000" dirty="0" err="1" smtClean="0">
                <a:latin typeface="Palatino Linotype" pitchFamily="18" charset="0"/>
              </a:rPr>
              <a:t>T@V</a:t>
            </a:r>
            <a:endParaRPr lang="en-US" sz="800" dirty="0" smtClean="0"/>
          </a:p>
          <a:p>
            <a:endParaRPr lang="en-US" sz="700" i="1" dirty="0" smtClean="0">
              <a:latin typeface="Palatino Linotype" pitchFamily="18" charset="0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604477" y="3307863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 rot="491176">
            <a:off x="2475381" y="2937509"/>
            <a:ext cx="297575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535252" y="3800352"/>
            <a:ext cx="1382712" cy="963612"/>
          </a:xfrm>
          <a:prstGeom prst="cube">
            <a:avLst>
              <a:gd name="adj" fmla="val 12963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dirty="0" err="1"/>
              <a:t>Trickers</a:t>
            </a:r>
            <a:endParaRPr lang="en-US" sz="2400" dirty="0"/>
          </a:p>
          <a:p>
            <a:pPr algn="ctr"/>
            <a:r>
              <a:rPr lang="en-US" sz="2400" dirty="0"/>
              <a:t>Bureau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5697416" y="3852984"/>
            <a:ext cx="1752234" cy="1856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898338" y="2893088"/>
            <a:ext cx="2980560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Help me verify</a:t>
            </a:r>
          </a:p>
          <a:p>
            <a:pPr algn="ctr"/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5634892" y="4267199"/>
            <a:ext cx="1832708" cy="2110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 rot="21130296">
            <a:off x="6039743" y="4307225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e</a:t>
            </a:r>
            <a:r>
              <a:rPr lang="en-US" baseline="-25000" dirty="0" smtClean="0">
                <a:latin typeface="Palatino Linotype" pitchFamily="18" charset="0"/>
              </a:rPr>
              <a:t>T@V</a:t>
            </a:r>
            <a:r>
              <a:rPr lang="en-US" i="1" dirty="0" smtClean="0">
                <a:latin typeface="Palatino Linotype" pitchFamily="18" charset="0"/>
              </a:rPr>
              <a:t>, </a:t>
            </a:r>
            <a:r>
              <a:rPr lang="en-US" i="1" dirty="0" err="1" smtClean="0">
                <a:latin typeface="Palatino Linotype" pitchFamily="18" charset="0"/>
              </a:rPr>
              <a:t>n</a:t>
            </a:r>
            <a:r>
              <a:rPr lang="en-US" baseline="-25000" dirty="0" err="1" smtClean="0">
                <a:latin typeface="Palatino Linotype" pitchFamily="18" charset="0"/>
              </a:rPr>
              <a:t>T@V</a:t>
            </a:r>
            <a:endParaRPr lang="en-US" dirty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590799" y="4648200"/>
            <a:ext cx="3086805" cy="53340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 rot="21028191">
            <a:off x="2948024" y="4490104"/>
            <a:ext cx="2372119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Challenge: 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endParaRPr lang="en-US" sz="200" i="1" dirty="0">
              <a:latin typeface="Palatino Linotype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575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0" grpId="0"/>
      <p:bldP spid="16" grpId="0" animBg="1"/>
      <p:bldP spid="18" grpId="0" animBg="1"/>
      <p:bldP spid="19" grpId="0"/>
      <p:bldP spid="21" grpId="0" animBg="1"/>
      <p:bldP spid="23" grpId="0" animBg="1"/>
      <p:bldP spid="20" grpId="0"/>
      <p:bldP spid="14" grpId="0" animBg="1"/>
      <p:bldP spid="15" grpId="0"/>
      <p:bldP spid="17" grpId="0" animBg="1"/>
      <p:bldP spid="22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0A1A-7165-45C4-A01A-4D808276613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52522" cy="156966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Except on Halloween, this is called a </a:t>
            </a:r>
          </a:p>
          <a:p>
            <a:pPr algn="ctr"/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</a:rPr>
              <a:t>challenge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</a:rPr>
              <a:t>-response 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protocol.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3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34087" b="12337"/>
          <a:stretch/>
        </p:blipFill>
        <p:spPr>
          <a:xfrm>
            <a:off x="901700" y="2313405"/>
            <a:ext cx="4445000" cy="2381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Developing a Security Mindset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3878155" y="2143302"/>
            <a:ext cx="5811696" cy="4578173"/>
          </a:xfrm>
          <a:prstGeom prst="irregularSeal2">
            <a:avLst/>
          </a:prstGeom>
          <a:solidFill>
            <a:srgbClr val="0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But first…</a:t>
            </a:r>
          </a:p>
          <a:p>
            <a:pPr algn="ctr"/>
            <a:r>
              <a:rPr lang="en-US" sz="3200" dirty="0" smtClean="0"/>
              <a:t>“</a:t>
            </a:r>
            <a:r>
              <a:rPr lang="en-US" sz="3200" dirty="0" smtClean="0"/>
              <a:t>Trick</a:t>
            </a:r>
            <a:r>
              <a:rPr lang="en-US" sz="3200" dirty="0" smtClean="0"/>
              <a:t>-or-Treat” Protocols!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3079" y="5103244"/>
            <a:ext cx="316498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PS3 is due at 11:59pm tonight!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427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142892" y="5650934"/>
            <a:ext cx="3001108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Checks that</a:t>
            </a:r>
          </a:p>
          <a:p>
            <a:pPr algn="ctr"/>
            <a:r>
              <a:rPr lang="en-US" sz="2400" baseline="18000" dirty="0" smtClean="0">
                <a:latin typeface="Palatino Linotype" pitchFamily="18" charset="0"/>
              </a:rPr>
              <a:t>D(</a:t>
            </a:r>
            <a:r>
              <a:rPr lang="en-US" sz="2400" i="1" baseline="18000" dirty="0" smtClean="0">
                <a:latin typeface="Palatino Linotype" pitchFamily="18" charset="0"/>
              </a:rPr>
              <a:t>x</a:t>
            </a:r>
            <a:r>
              <a:rPr lang="en-US" sz="2400" baseline="18000" dirty="0" smtClean="0">
                <a:latin typeface="Palatino Linotype" pitchFamily="18" charset="0"/>
              </a:rPr>
              <a:t>)</a:t>
            </a:r>
            <a:r>
              <a:rPr lang="en-US" sz="2400" i="1" baseline="34000" dirty="0" smtClean="0">
                <a:latin typeface="Palatino Linotype" pitchFamily="18" charset="0"/>
              </a:rPr>
              <a:t>e</a:t>
            </a:r>
            <a:r>
              <a:rPr lang="en-US" sz="1600" baseline="34000" dirty="0" smtClean="0">
                <a:latin typeface="Palatino Linotype" pitchFamily="18" charset="0"/>
              </a:rPr>
              <a:t>T@V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mod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i="1" dirty="0" err="1" smtClean="0">
                <a:latin typeface="Palatino Linotype" pitchFamily="18" charset="0"/>
              </a:rPr>
              <a:t>n</a:t>
            </a:r>
            <a:r>
              <a:rPr lang="en-US" sz="2400" baseline="-25000" dirty="0" err="1" smtClean="0">
                <a:latin typeface="Palatino Linotype" pitchFamily="18" charset="0"/>
              </a:rPr>
              <a:t>T@V</a:t>
            </a:r>
            <a:r>
              <a:rPr lang="en-US" sz="2400" i="1" dirty="0" smtClean="0">
                <a:latin typeface="Palatino Linotype" pitchFamily="18" charset="0"/>
              </a:rPr>
              <a:t> = x</a:t>
            </a:r>
            <a:endParaRPr lang="en-US" sz="2400" i="1" dirty="0">
              <a:latin typeface="Palatino Linotype" pitchFamily="18" charset="0"/>
            </a:endParaRP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2913421" y="467847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2" y="1570892"/>
            <a:ext cx="2477205" cy="440788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590800" y="5308195"/>
            <a:ext cx="373380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028191">
            <a:off x="2693305" y="1851251"/>
            <a:ext cx="2372119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“What is your Ticker ID No?”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514600" y="5926427"/>
            <a:ext cx="3875005" cy="474374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1212" y="7401580"/>
            <a:ext cx="4953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does victim know </a:t>
            </a:r>
            <a:r>
              <a:rPr lang="en-US" sz="2800" i="1" dirty="0" smtClean="0">
                <a:latin typeface="Palatino Linotype" pitchFamily="18" charset="0"/>
              </a:rPr>
              <a:t>e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?</a:t>
            </a:r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39434" y="6154001"/>
            <a:ext cx="2171700" cy="680467"/>
          </a:xfrm>
          <a:prstGeom prst="rect">
            <a:avLst/>
          </a:prstGeom>
          <a:noFill/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 rot="255781">
            <a:off x="3640203" y="5127866"/>
            <a:ext cx="2504918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Palatino Linotype" pitchFamily="18" charset="0"/>
              </a:rPr>
              <a:t>D</a:t>
            </a:r>
            <a:r>
              <a:rPr lang="en-US" sz="2000" dirty="0" smtClean="0">
                <a:latin typeface="Palatino Linotype" pitchFamily="18" charset="0"/>
              </a:rPr>
              <a:t>(</a:t>
            </a:r>
            <a:r>
              <a:rPr lang="en-US" sz="2000" i="1" dirty="0" smtClean="0">
                <a:latin typeface="Palatino Linotype" pitchFamily="18" charset="0"/>
              </a:rPr>
              <a:t>x</a:t>
            </a:r>
            <a:r>
              <a:rPr lang="en-US" sz="2000" dirty="0" smtClean="0">
                <a:latin typeface="Palatino Linotype" pitchFamily="18" charset="0"/>
              </a:rPr>
              <a:t>) = </a:t>
            </a:r>
            <a:r>
              <a:rPr lang="en-US" sz="2000" i="1" dirty="0" err="1" smtClean="0">
                <a:latin typeface="Palatino Linotype" pitchFamily="18" charset="0"/>
              </a:rPr>
              <a:t>C</a:t>
            </a:r>
            <a:r>
              <a:rPr lang="en-US" sz="2000" i="1" baseline="30000" dirty="0" err="1" smtClean="0">
                <a:latin typeface="Palatino Linotype" pitchFamily="18" charset="0"/>
              </a:rPr>
              <a:t>d</a:t>
            </a:r>
            <a:r>
              <a:rPr lang="en-US" sz="1400" baseline="34000" dirty="0" err="1" smtClean="0">
                <a:latin typeface="Palatino Linotype" pitchFamily="18" charset="0"/>
              </a:rPr>
              <a:t>T@V</a:t>
            </a:r>
            <a:r>
              <a:rPr lang="en-US" sz="2000" dirty="0" smtClean="0">
                <a:latin typeface="Palatino Linotype" pitchFamily="18" charset="0"/>
              </a:rPr>
              <a:t> mod </a:t>
            </a:r>
            <a:r>
              <a:rPr lang="en-US" sz="2000" i="1" dirty="0" err="1" smtClean="0">
                <a:latin typeface="Palatino Linotype" pitchFamily="18" charset="0"/>
              </a:rPr>
              <a:t>n</a:t>
            </a:r>
            <a:r>
              <a:rPr lang="en-US" sz="900" baseline="-25000" dirty="0" err="1" smtClean="0">
                <a:latin typeface="Palatino Linotype" pitchFamily="18" charset="0"/>
              </a:rPr>
              <a:t>T@V</a:t>
            </a:r>
            <a:endParaRPr lang="en-US" sz="900" dirty="0" smtClean="0"/>
          </a:p>
          <a:p>
            <a:endParaRPr lang="en-US" sz="800" i="1" dirty="0" smtClean="0">
              <a:latin typeface="Palatino Linotype" pitchFamily="18" charset="0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604477" y="3307863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 rot="491176">
            <a:off x="2475381" y="2937509"/>
            <a:ext cx="297575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535252" y="3800352"/>
            <a:ext cx="1382712" cy="963612"/>
          </a:xfrm>
          <a:prstGeom prst="cube">
            <a:avLst>
              <a:gd name="adj" fmla="val 12963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dirty="0" err="1"/>
              <a:t>Trickers</a:t>
            </a:r>
            <a:endParaRPr lang="en-US" sz="2400" dirty="0"/>
          </a:p>
          <a:p>
            <a:pPr algn="ctr"/>
            <a:r>
              <a:rPr lang="en-US" sz="2400" dirty="0"/>
              <a:t>Bureau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5697416" y="3852984"/>
            <a:ext cx="1752234" cy="1856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898338" y="2893088"/>
            <a:ext cx="2980560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Help me verify</a:t>
            </a:r>
          </a:p>
          <a:p>
            <a:pPr algn="ctr"/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5634892" y="4267199"/>
            <a:ext cx="1832708" cy="2110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 rot="21130296">
            <a:off x="6039743" y="4307225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e</a:t>
            </a:r>
            <a:r>
              <a:rPr lang="en-US" baseline="-25000" dirty="0" smtClean="0">
                <a:latin typeface="Palatino Linotype" pitchFamily="18" charset="0"/>
              </a:rPr>
              <a:t>T@V</a:t>
            </a:r>
            <a:r>
              <a:rPr lang="en-US" i="1" dirty="0" smtClean="0">
                <a:latin typeface="Palatino Linotype" pitchFamily="18" charset="0"/>
              </a:rPr>
              <a:t>, </a:t>
            </a:r>
            <a:r>
              <a:rPr lang="en-US" i="1" dirty="0" err="1" smtClean="0">
                <a:latin typeface="Palatino Linotype" pitchFamily="18" charset="0"/>
              </a:rPr>
              <a:t>n</a:t>
            </a:r>
            <a:r>
              <a:rPr lang="en-US" baseline="-25000" dirty="0" err="1" smtClean="0">
                <a:latin typeface="Palatino Linotype" pitchFamily="18" charset="0"/>
              </a:rPr>
              <a:t>T@V</a:t>
            </a:r>
            <a:endParaRPr lang="en-US" dirty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590799" y="4648200"/>
            <a:ext cx="3086805" cy="53340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 rot="21028191">
            <a:off x="2948024" y="4490104"/>
            <a:ext cx="2372119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Challenge: 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endParaRPr lang="en-US" sz="200" i="1" dirty="0">
              <a:latin typeface="Palatino Linotype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3182" y="2990273"/>
            <a:ext cx="2284491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Modification #1:</a:t>
            </a:r>
          </a:p>
          <a:p>
            <a:r>
              <a:rPr lang="en-US" sz="2000" dirty="0" smtClean="0"/>
              <a:t>Don’t send </a:t>
            </a:r>
            <a:r>
              <a:rPr lang="en-US" sz="2000" i="1" dirty="0" smtClean="0">
                <a:latin typeface="Cambria Math"/>
                <a:cs typeface="Cambria Math"/>
              </a:rPr>
              <a:t>x</a:t>
            </a:r>
            <a:r>
              <a:rPr lang="en-US" sz="2000" dirty="0" smtClean="0"/>
              <a:t> in clear – this would be vulnerable to relay attacks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435932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0" grpId="0"/>
      <p:bldP spid="16" grpId="0" animBg="1"/>
      <p:bldP spid="18" grpId="0" animBg="1"/>
      <p:bldP spid="19" grpId="0"/>
      <p:bldP spid="21" grpId="0" animBg="1"/>
      <p:bldP spid="23" grpId="0" animBg="1"/>
      <p:bldP spid="20" grpId="0"/>
      <p:bldP spid="14" grpId="0" animBg="1"/>
      <p:bldP spid="15" grpId="0"/>
      <p:bldP spid="17" grpId="0" animBg="1"/>
      <p:bldP spid="22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142892" y="5650934"/>
            <a:ext cx="3001108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Verifies 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endParaRPr lang="en-US" sz="2400" i="1" dirty="0">
              <a:latin typeface="Palatino Linotype" pitchFamily="18" charset="0"/>
            </a:endParaRP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2913421" y="467847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2" y="1570892"/>
            <a:ext cx="2477205" cy="440788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590800" y="5308195"/>
            <a:ext cx="373380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028191">
            <a:off x="2693305" y="1851251"/>
            <a:ext cx="2372119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“What is your Ticker ID No?”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514600" y="5926427"/>
            <a:ext cx="3875005" cy="474374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1212" y="7401580"/>
            <a:ext cx="4953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does victim know </a:t>
            </a:r>
            <a:r>
              <a:rPr lang="en-US" sz="2800" i="1" dirty="0" smtClean="0">
                <a:latin typeface="Palatino Linotype" pitchFamily="18" charset="0"/>
              </a:rPr>
              <a:t>e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?</a:t>
            </a:r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39434" y="6154001"/>
            <a:ext cx="2171700" cy="680467"/>
          </a:xfrm>
          <a:prstGeom prst="rect">
            <a:avLst/>
          </a:prstGeom>
          <a:noFill/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 rot="255781">
            <a:off x="4636077" y="5162695"/>
            <a:ext cx="361467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endParaRPr lang="en-US" sz="700" i="1" dirty="0" smtClean="0">
              <a:latin typeface="Palatino Linotype" pitchFamily="18" charset="0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604477" y="3307863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 rot="491176">
            <a:off x="2475381" y="2937509"/>
            <a:ext cx="297575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535252" y="3800352"/>
            <a:ext cx="1382712" cy="963612"/>
          </a:xfrm>
          <a:prstGeom prst="cube">
            <a:avLst>
              <a:gd name="adj" fmla="val 12963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dirty="0" err="1"/>
              <a:t>Trickers</a:t>
            </a:r>
            <a:endParaRPr lang="en-US" sz="2400" dirty="0"/>
          </a:p>
          <a:p>
            <a:pPr algn="ctr"/>
            <a:r>
              <a:rPr lang="en-US" sz="2400" dirty="0"/>
              <a:t>Bureau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5697416" y="3852984"/>
            <a:ext cx="1752234" cy="1856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898338" y="2893088"/>
            <a:ext cx="2980560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Help me verify</a:t>
            </a:r>
          </a:p>
          <a:p>
            <a:pPr algn="ctr"/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5634892" y="4267199"/>
            <a:ext cx="1832708" cy="2110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 rot="21130296">
            <a:off x="6039743" y="4307225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e</a:t>
            </a:r>
            <a:r>
              <a:rPr lang="en-US" baseline="-25000" dirty="0" smtClean="0">
                <a:latin typeface="Palatino Linotype" pitchFamily="18" charset="0"/>
              </a:rPr>
              <a:t>T@V</a:t>
            </a:r>
            <a:r>
              <a:rPr lang="en-US" i="1" dirty="0" smtClean="0">
                <a:latin typeface="Palatino Linotype" pitchFamily="18" charset="0"/>
              </a:rPr>
              <a:t>, </a:t>
            </a:r>
            <a:r>
              <a:rPr lang="en-US" i="1" dirty="0" err="1" smtClean="0">
                <a:latin typeface="Palatino Linotype" pitchFamily="18" charset="0"/>
              </a:rPr>
              <a:t>n</a:t>
            </a:r>
            <a:r>
              <a:rPr lang="en-US" baseline="-25000" dirty="0" err="1" smtClean="0">
                <a:latin typeface="Palatino Linotype" pitchFamily="18" charset="0"/>
              </a:rPr>
              <a:t>T@V</a:t>
            </a:r>
            <a:endParaRPr lang="en-US" dirty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590799" y="4648200"/>
            <a:ext cx="3086805" cy="53340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 rot="21028191">
            <a:off x="2677991" y="4070777"/>
            <a:ext cx="2813966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Challenge: </a:t>
            </a:r>
            <a:r>
              <a:rPr lang="en-US" sz="2400" i="1" dirty="0" smtClean="0">
                <a:latin typeface="Palatino Linotype" pitchFamily="18" charset="0"/>
              </a:rPr>
              <a:t>E</a:t>
            </a:r>
            <a:r>
              <a:rPr lang="en-US" sz="2400" baseline="-25000" dirty="0" smtClean="0">
                <a:latin typeface="Palatino Linotype" pitchFamily="18" charset="0"/>
              </a:rPr>
              <a:t>T@V</a:t>
            </a:r>
            <a:r>
              <a:rPr lang="en-US" sz="2400" dirty="0" smtClean="0">
                <a:latin typeface="Palatino Linotype" pitchFamily="18" charset="0"/>
              </a:rPr>
              <a:t>(</a:t>
            </a:r>
            <a:r>
              <a:rPr lang="en-US" sz="2400" i="1" dirty="0">
                <a:latin typeface="Palatino Linotype" pitchFamily="18" charset="0"/>
              </a:rPr>
              <a:t>x</a:t>
            </a:r>
            <a:r>
              <a:rPr lang="en-US" sz="2400" dirty="0" smtClean="0">
                <a:latin typeface="Palatino Linotype" pitchFamily="18" charset="0"/>
              </a:rPr>
              <a:t>) </a:t>
            </a:r>
            <a:r>
              <a:rPr lang="en-US" sz="2400" i="1" dirty="0" smtClean="0">
                <a:latin typeface="Palatino Linotype" pitchFamily="18" charset="0"/>
              </a:rPr>
              <a:t>= </a:t>
            </a:r>
            <a:r>
              <a:rPr lang="en-US" sz="2400" i="1" dirty="0" err="1" smtClean="0">
                <a:latin typeface="Palatino Linotype" pitchFamily="18" charset="0"/>
              </a:rPr>
              <a:t>x</a:t>
            </a:r>
            <a:r>
              <a:rPr lang="en-US" sz="2400" i="1" baseline="30000" dirty="0" err="1" smtClean="0">
                <a:latin typeface="Palatino Linotype" pitchFamily="18" charset="0"/>
              </a:rPr>
              <a:t>e</a:t>
            </a:r>
            <a:r>
              <a:rPr lang="en-US" sz="2000" i="1" baseline="12000" dirty="0" err="1" smtClean="0">
                <a:latin typeface="Palatino Linotype" pitchFamily="18" charset="0"/>
              </a:rPr>
              <a:t>T@V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mod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i="1" dirty="0" err="1" smtClean="0">
                <a:latin typeface="Palatino Linotype" pitchFamily="18" charset="0"/>
              </a:rPr>
              <a:t>n</a:t>
            </a:r>
            <a:r>
              <a:rPr lang="en-US" sz="2400" i="1" baseline="-25000" dirty="0" err="1" smtClean="0">
                <a:latin typeface="Palatino Linotype" pitchFamily="18" charset="0"/>
              </a:rPr>
              <a:t>T@V</a:t>
            </a:r>
            <a:endParaRPr lang="en-US" sz="200" i="1" baseline="-25000" dirty="0">
              <a:latin typeface="Palatino Linotype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73182" y="2990273"/>
            <a:ext cx="2284491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Modification #1:</a:t>
            </a:r>
          </a:p>
          <a:p>
            <a:r>
              <a:rPr lang="en-US" sz="2000" dirty="0" smtClean="0"/>
              <a:t>Don’t send </a:t>
            </a:r>
            <a:r>
              <a:rPr lang="en-US" sz="2000" i="1" dirty="0" smtClean="0">
                <a:latin typeface="Cambria Math"/>
                <a:cs typeface="Cambria Math"/>
              </a:rPr>
              <a:t>x</a:t>
            </a:r>
            <a:r>
              <a:rPr lang="en-US" sz="2000" dirty="0" smtClean="0"/>
              <a:t> in clear – this would be vulnerable to relay attacks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103397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0" grpId="0"/>
      <p:bldP spid="16" grpId="0" animBg="1"/>
      <p:bldP spid="18" grpId="0" animBg="1"/>
      <p:bldP spid="19" grpId="0"/>
      <p:bldP spid="21" grpId="0" animBg="1"/>
      <p:bldP spid="23" grpId="0" animBg="1"/>
      <p:bldP spid="20" grpId="0"/>
      <p:bldP spid="14" grpId="0" animBg="1"/>
      <p:bldP spid="15" grpId="0"/>
      <p:bldP spid="17" grpId="0" animBg="1"/>
      <p:bldP spid="22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142892" y="5650934"/>
            <a:ext cx="3001108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Verifies </a:t>
            </a:r>
            <a:r>
              <a:rPr lang="en-US" sz="2400" i="1" dirty="0" smtClean="0">
                <a:latin typeface="Palatino Linotype" pitchFamily="18" charset="0"/>
              </a:rPr>
              <a:t>x</a:t>
            </a:r>
            <a:endParaRPr lang="en-US" sz="2400" i="1" dirty="0">
              <a:latin typeface="Palatino Linotype" pitchFamily="18" charset="0"/>
            </a:endParaRP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2913421" y="467847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2" y="1570892"/>
            <a:ext cx="2477205" cy="440788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590800" y="5308195"/>
            <a:ext cx="373380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028191">
            <a:off x="2693305" y="1851251"/>
            <a:ext cx="2372119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“What is your Ticker ID No?”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514600" y="5926427"/>
            <a:ext cx="3875005" cy="474374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1212" y="7401580"/>
            <a:ext cx="4953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does victim know </a:t>
            </a:r>
            <a:r>
              <a:rPr lang="en-US" sz="2800" i="1" dirty="0" smtClean="0">
                <a:latin typeface="Palatino Linotype" pitchFamily="18" charset="0"/>
              </a:rPr>
              <a:t>e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?</a:t>
            </a:r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39434" y="6154001"/>
            <a:ext cx="2171700" cy="680467"/>
          </a:xfrm>
          <a:prstGeom prst="rect">
            <a:avLst/>
          </a:prstGeom>
          <a:noFill/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 rot="255781">
            <a:off x="4636077" y="5162695"/>
            <a:ext cx="361467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endParaRPr lang="en-US" sz="700" i="1" dirty="0" smtClean="0">
              <a:latin typeface="Palatino Linotype" pitchFamily="18" charset="0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604477" y="3307863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 rot="491176">
            <a:off x="2475381" y="2937509"/>
            <a:ext cx="297575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535252" y="3800352"/>
            <a:ext cx="1382712" cy="963612"/>
          </a:xfrm>
          <a:prstGeom prst="cube">
            <a:avLst>
              <a:gd name="adj" fmla="val 12963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dirty="0" err="1"/>
              <a:t>Trickers</a:t>
            </a:r>
            <a:endParaRPr lang="en-US" sz="2400" dirty="0"/>
          </a:p>
          <a:p>
            <a:pPr algn="ctr"/>
            <a:r>
              <a:rPr lang="en-US" sz="2400" dirty="0"/>
              <a:t>Bureau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5697416" y="3852984"/>
            <a:ext cx="1752234" cy="1856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898338" y="2893088"/>
            <a:ext cx="2980560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Help me verify</a:t>
            </a:r>
          </a:p>
          <a:p>
            <a:pPr algn="ctr"/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5634892" y="4267199"/>
            <a:ext cx="1832708" cy="2110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 rot="21130296">
            <a:off x="6039743" y="4307225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e</a:t>
            </a:r>
            <a:r>
              <a:rPr lang="en-US" baseline="-25000" dirty="0" smtClean="0">
                <a:latin typeface="Palatino Linotype" pitchFamily="18" charset="0"/>
              </a:rPr>
              <a:t>T@V</a:t>
            </a:r>
            <a:r>
              <a:rPr lang="en-US" i="1" dirty="0" smtClean="0">
                <a:latin typeface="Palatino Linotype" pitchFamily="18" charset="0"/>
              </a:rPr>
              <a:t>, </a:t>
            </a:r>
            <a:r>
              <a:rPr lang="en-US" i="1" dirty="0" err="1" smtClean="0">
                <a:latin typeface="Palatino Linotype" pitchFamily="18" charset="0"/>
              </a:rPr>
              <a:t>n</a:t>
            </a:r>
            <a:r>
              <a:rPr lang="en-US" baseline="-25000" dirty="0" err="1" smtClean="0">
                <a:latin typeface="Palatino Linotype" pitchFamily="18" charset="0"/>
              </a:rPr>
              <a:t>T@V</a:t>
            </a:r>
            <a:endParaRPr lang="en-US" dirty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590799" y="4648200"/>
            <a:ext cx="3086805" cy="53340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 rot="21028191">
            <a:off x="2677991" y="4070777"/>
            <a:ext cx="2813966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Challenge: </a:t>
            </a:r>
            <a:r>
              <a:rPr lang="en-US" sz="2400" i="1" dirty="0" smtClean="0">
                <a:latin typeface="Palatino Linotype" pitchFamily="18" charset="0"/>
              </a:rPr>
              <a:t>E</a:t>
            </a:r>
            <a:r>
              <a:rPr lang="en-US" sz="2400" baseline="-25000" dirty="0" smtClean="0">
                <a:latin typeface="Palatino Linotype" pitchFamily="18" charset="0"/>
              </a:rPr>
              <a:t>T@V</a:t>
            </a:r>
            <a:r>
              <a:rPr lang="en-US" sz="2400" dirty="0" smtClean="0">
                <a:latin typeface="Palatino Linotype" pitchFamily="18" charset="0"/>
              </a:rPr>
              <a:t>(</a:t>
            </a:r>
            <a:r>
              <a:rPr lang="en-US" sz="2400" i="1" dirty="0">
                <a:latin typeface="Palatino Linotype" pitchFamily="18" charset="0"/>
              </a:rPr>
              <a:t>x</a:t>
            </a:r>
            <a:r>
              <a:rPr lang="en-US" sz="2400" dirty="0" smtClean="0">
                <a:latin typeface="Palatino Linotype" pitchFamily="18" charset="0"/>
              </a:rPr>
              <a:t>) </a:t>
            </a:r>
            <a:r>
              <a:rPr lang="en-US" sz="2400" i="1" dirty="0" smtClean="0">
                <a:latin typeface="Palatino Linotype" pitchFamily="18" charset="0"/>
              </a:rPr>
              <a:t>= </a:t>
            </a:r>
            <a:r>
              <a:rPr lang="en-US" sz="2400" i="1" dirty="0" err="1" smtClean="0">
                <a:latin typeface="Palatino Linotype" pitchFamily="18" charset="0"/>
              </a:rPr>
              <a:t>x</a:t>
            </a:r>
            <a:r>
              <a:rPr lang="en-US" sz="2400" i="1" baseline="30000" dirty="0" err="1" smtClean="0">
                <a:latin typeface="Palatino Linotype" pitchFamily="18" charset="0"/>
              </a:rPr>
              <a:t>e</a:t>
            </a:r>
            <a:r>
              <a:rPr lang="en-US" sz="2000" i="1" baseline="12000" dirty="0" err="1" smtClean="0">
                <a:latin typeface="Palatino Linotype" pitchFamily="18" charset="0"/>
              </a:rPr>
              <a:t>T@V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mod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i="1" dirty="0" err="1" smtClean="0">
                <a:latin typeface="Palatino Linotype" pitchFamily="18" charset="0"/>
              </a:rPr>
              <a:t>n</a:t>
            </a:r>
            <a:r>
              <a:rPr lang="en-US" sz="2400" i="1" baseline="-25000" dirty="0" err="1" smtClean="0">
                <a:latin typeface="Palatino Linotype" pitchFamily="18" charset="0"/>
              </a:rPr>
              <a:t>T@V</a:t>
            </a:r>
            <a:endParaRPr lang="en-US" sz="200" i="1" baseline="-25000" dirty="0">
              <a:latin typeface="Palatino Linotype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3182" y="2990273"/>
            <a:ext cx="2284491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Modification #2:</a:t>
            </a:r>
          </a:p>
          <a:p>
            <a:r>
              <a:rPr lang="en-US" sz="2000" dirty="0" smtClean="0"/>
              <a:t>Set up a </a:t>
            </a:r>
            <a:r>
              <a:rPr lang="en-US" sz="2000" b="1" i="1" dirty="0" smtClean="0"/>
              <a:t>conversation</a:t>
            </a:r>
            <a:r>
              <a:rPr lang="en-US" sz="2000" dirty="0" smtClean="0"/>
              <a:t>, not just one authentication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594394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0" grpId="0"/>
      <p:bldP spid="16" grpId="0" animBg="1"/>
      <p:bldP spid="18" grpId="0" animBg="1"/>
      <p:bldP spid="19" grpId="0"/>
      <p:bldP spid="21" grpId="0" animBg="1"/>
      <p:bldP spid="23" grpId="0" animBg="1"/>
      <p:bldP spid="20" grpId="0"/>
      <p:bldP spid="14" grpId="0" animBg="1"/>
      <p:bldP spid="15" grpId="0"/>
      <p:bldP spid="17" grpId="0" animBg="1"/>
      <p:bldP spid="22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667000" y="838201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 rot="491176">
            <a:off x="2913421" y="467847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759102" y="1570892"/>
            <a:ext cx="2477205" cy="440788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590800" y="5308195"/>
            <a:ext cx="373380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 rot="21028191">
            <a:off x="2693305" y="1851251"/>
            <a:ext cx="2372119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“What is your Ticker ID No?”</a:t>
            </a:r>
            <a:endParaRPr lang="en-US" sz="2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514600" y="5926427"/>
            <a:ext cx="3875005" cy="474374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1212" y="7401580"/>
            <a:ext cx="4953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does victim know </a:t>
            </a:r>
            <a:r>
              <a:rPr lang="en-US" sz="2800" i="1" dirty="0" smtClean="0">
                <a:latin typeface="Palatino Linotype" pitchFamily="18" charset="0"/>
              </a:rPr>
              <a:t>e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?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658092" y="4996933"/>
            <a:ext cx="1603180" cy="120032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Learn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Palatino Linotype" pitchFamily="18" charset="0"/>
              </a:rPr>
              <a:t>x</a:t>
            </a:r>
            <a:r>
              <a:rPr lang="en-US" i="1" dirty="0" smtClean="0">
                <a:latin typeface="Palatino Linotype" pitchFamily="18" charset="0"/>
              </a:rPr>
              <a:t> </a:t>
            </a:r>
            <a:r>
              <a:rPr lang="en-US" dirty="0" smtClean="0"/>
              <a:t>and use it as a symmetric (e.g., AES) key</a:t>
            </a:r>
            <a:endParaRPr lang="en-US" sz="700" i="1" dirty="0" smtClean="0"/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604477" y="3307863"/>
            <a:ext cx="2577123" cy="34973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 rot="491176">
            <a:off x="2475381" y="2937509"/>
            <a:ext cx="297575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535252" y="3800352"/>
            <a:ext cx="1382712" cy="963612"/>
          </a:xfrm>
          <a:prstGeom prst="cube">
            <a:avLst>
              <a:gd name="adj" fmla="val 12963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dirty="0" err="1"/>
              <a:t>Trickers</a:t>
            </a:r>
            <a:endParaRPr lang="en-US" sz="2400" dirty="0"/>
          </a:p>
          <a:p>
            <a:pPr algn="ctr"/>
            <a:r>
              <a:rPr lang="en-US" sz="2400" dirty="0"/>
              <a:t>Bureau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5697416" y="3852984"/>
            <a:ext cx="1752234" cy="1856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898338" y="2893088"/>
            <a:ext cx="2980560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Help me verify</a:t>
            </a:r>
          </a:p>
          <a:p>
            <a:pPr algn="ctr"/>
            <a:r>
              <a:rPr lang="en-US" sz="2400" dirty="0" smtClean="0"/>
              <a:t>“</a:t>
            </a:r>
            <a:r>
              <a:rPr lang="en-US" sz="2400" dirty="0" err="1" smtClean="0"/>
              <a:t>tricker@virginia.edu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5634892" y="4267199"/>
            <a:ext cx="1832708" cy="21101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 rot="21130296">
            <a:off x="6039743" y="4307225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e</a:t>
            </a:r>
            <a:r>
              <a:rPr lang="en-US" baseline="-25000" dirty="0" smtClean="0">
                <a:latin typeface="Palatino Linotype" pitchFamily="18" charset="0"/>
              </a:rPr>
              <a:t>T@V</a:t>
            </a:r>
            <a:r>
              <a:rPr lang="en-US" i="1" dirty="0" smtClean="0">
                <a:latin typeface="Palatino Linotype" pitchFamily="18" charset="0"/>
              </a:rPr>
              <a:t>, </a:t>
            </a:r>
            <a:r>
              <a:rPr lang="en-US" i="1" dirty="0" err="1" smtClean="0">
                <a:latin typeface="Palatino Linotype" pitchFamily="18" charset="0"/>
              </a:rPr>
              <a:t>n</a:t>
            </a:r>
            <a:r>
              <a:rPr lang="en-US" baseline="-25000" dirty="0" err="1" smtClean="0">
                <a:latin typeface="Palatino Linotype" pitchFamily="18" charset="0"/>
              </a:rPr>
              <a:t>T@V</a:t>
            </a:r>
            <a:endParaRPr lang="en-US" dirty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590799" y="4648200"/>
            <a:ext cx="3086805" cy="53340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 rot="21028191">
            <a:off x="2677991" y="4070777"/>
            <a:ext cx="2813966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Challenge: </a:t>
            </a:r>
            <a:r>
              <a:rPr lang="en-US" sz="2400" i="1" dirty="0" smtClean="0">
                <a:latin typeface="Palatino Linotype" pitchFamily="18" charset="0"/>
              </a:rPr>
              <a:t>E</a:t>
            </a:r>
            <a:r>
              <a:rPr lang="en-US" sz="2400" baseline="-25000" dirty="0" smtClean="0">
                <a:latin typeface="Palatino Linotype" pitchFamily="18" charset="0"/>
              </a:rPr>
              <a:t>T@V</a:t>
            </a:r>
            <a:r>
              <a:rPr lang="en-US" sz="2400" dirty="0" smtClean="0">
                <a:latin typeface="Palatino Linotype" pitchFamily="18" charset="0"/>
              </a:rPr>
              <a:t>(</a:t>
            </a:r>
            <a:r>
              <a:rPr lang="en-US" sz="2400" b="1" i="1" dirty="0">
                <a:solidFill>
                  <a:srgbClr val="FF0000"/>
                </a:solidFill>
                <a:latin typeface="Palatino Linotype" pitchFamily="18" charset="0"/>
              </a:rPr>
              <a:t>x</a:t>
            </a:r>
            <a:r>
              <a:rPr lang="en-US" sz="2400" dirty="0" smtClean="0">
                <a:latin typeface="Palatino Linotype" pitchFamily="18" charset="0"/>
              </a:rPr>
              <a:t>) </a:t>
            </a:r>
            <a:r>
              <a:rPr lang="en-US" sz="2400" i="1" dirty="0" smtClean="0">
                <a:latin typeface="Palatino Linotype" pitchFamily="18" charset="0"/>
              </a:rPr>
              <a:t>= </a:t>
            </a:r>
            <a:r>
              <a:rPr lang="en-US" sz="2400" i="1" dirty="0" err="1" smtClean="0">
                <a:latin typeface="Palatino Linotype" pitchFamily="18" charset="0"/>
              </a:rPr>
              <a:t>x</a:t>
            </a:r>
            <a:r>
              <a:rPr lang="en-US" sz="2400" i="1" baseline="30000" dirty="0" err="1" smtClean="0">
                <a:latin typeface="Palatino Linotype" pitchFamily="18" charset="0"/>
              </a:rPr>
              <a:t>e</a:t>
            </a:r>
            <a:r>
              <a:rPr lang="en-US" sz="2000" i="1" baseline="12000" dirty="0" err="1" smtClean="0">
                <a:latin typeface="Palatino Linotype" pitchFamily="18" charset="0"/>
              </a:rPr>
              <a:t>T@V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mod</a:t>
            </a:r>
            <a:r>
              <a:rPr lang="en-US" sz="2400" i="1" dirty="0" smtClean="0">
                <a:latin typeface="Palatino Linotype" pitchFamily="18" charset="0"/>
              </a:rPr>
              <a:t> </a:t>
            </a:r>
            <a:r>
              <a:rPr lang="en-US" sz="2400" i="1" dirty="0" err="1" smtClean="0">
                <a:latin typeface="Palatino Linotype" pitchFamily="18" charset="0"/>
              </a:rPr>
              <a:t>n</a:t>
            </a:r>
            <a:r>
              <a:rPr lang="en-US" sz="2400" i="1" baseline="-25000" dirty="0" err="1" smtClean="0">
                <a:latin typeface="Palatino Linotype" pitchFamily="18" charset="0"/>
              </a:rPr>
              <a:t>T@V</a:t>
            </a:r>
            <a:endParaRPr lang="en-US" sz="200" i="1" baseline="-25000" dirty="0">
              <a:latin typeface="Palatino Linotype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3182" y="2990273"/>
            <a:ext cx="2284491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Modification #2:</a:t>
            </a:r>
          </a:p>
          <a:p>
            <a:r>
              <a:rPr lang="en-US" sz="2000" dirty="0" smtClean="0"/>
              <a:t>Set up a </a:t>
            </a:r>
            <a:r>
              <a:rPr lang="en-US" sz="2000" b="1" i="1" dirty="0" smtClean="0"/>
              <a:t>conversation</a:t>
            </a:r>
            <a:r>
              <a:rPr lang="en-US" sz="2000" dirty="0" smtClean="0"/>
              <a:t>, not just one authentication</a:t>
            </a:r>
            <a:endParaRPr lang="en-US" sz="2000" dirty="0"/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 rot="491176">
            <a:off x="3466033" y="5123098"/>
            <a:ext cx="284640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Palatino Linotype"/>
                <a:cs typeface="Palatino Linotype"/>
              </a:rPr>
              <a:t>AES</a:t>
            </a:r>
            <a:r>
              <a:rPr lang="en-US" sz="2400" i="1" baseline="-25000" dirty="0" err="1" smtClean="0">
                <a:latin typeface="Palatino Linotype"/>
                <a:cs typeface="Palatino Linotype"/>
              </a:rPr>
              <a:t>x</a:t>
            </a:r>
            <a:r>
              <a:rPr lang="en-US" sz="2400" dirty="0" smtClean="0">
                <a:latin typeface="Palatino Linotype"/>
                <a:cs typeface="Palatino Linotype"/>
              </a:rPr>
              <a:t>[</a:t>
            </a:r>
            <a:r>
              <a:rPr lang="en-US" sz="2400" dirty="0" smtClean="0"/>
              <a:t>“I like M&amp;Ms”</a:t>
            </a:r>
            <a:r>
              <a:rPr lang="en-US" sz="2400" dirty="0" smtClean="0">
                <a:latin typeface="Palatino Linotype"/>
                <a:cs typeface="Palatino Linotype"/>
              </a:rPr>
              <a:t>]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 rot="21281987">
            <a:off x="2328174" y="5701798"/>
            <a:ext cx="3803395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Palatino Linotype"/>
                <a:cs typeface="Palatino Linotype"/>
              </a:rPr>
              <a:t>AES</a:t>
            </a:r>
            <a:r>
              <a:rPr lang="en-US" sz="2400" i="1" baseline="-25000" dirty="0" err="1" smtClean="0">
                <a:latin typeface="Palatino Linotype"/>
                <a:cs typeface="Palatino Linotype"/>
              </a:rPr>
              <a:t>x</a:t>
            </a:r>
            <a:r>
              <a:rPr lang="en-US" sz="2400" dirty="0" smtClean="0">
                <a:latin typeface="Palatino Linotype"/>
                <a:cs typeface="Palatino Linotype"/>
              </a:rPr>
              <a:t>[</a:t>
            </a:r>
            <a:r>
              <a:rPr lang="en-US" sz="2400" dirty="0" smtClean="0"/>
              <a:t>“Pretzel or Coconut?”</a:t>
            </a:r>
            <a:r>
              <a:rPr lang="en-US" sz="2400" dirty="0" smtClean="0">
                <a:latin typeface="Palatino Linotype"/>
                <a:cs typeface="Palatino Linotype"/>
              </a:rPr>
              <a:t>]</a:t>
            </a:r>
            <a:endParaRPr lang="en-US" sz="24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0045365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21" grpId="0" animBg="1"/>
      <p:bldP spid="23" grpId="0" animBg="1"/>
      <p:bldP spid="20" grpId="0"/>
      <p:bldP spid="14" grpId="0" animBg="1"/>
      <p:bldP spid="15" grpId="0"/>
      <p:bldP spid="17" grpId="0" animBg="1"/>
      <p:bldP spid="22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3273"/>
            <a:ext cx="8229600" cy="2101272"/>
          </a:xfrm>
        </p:spPr>
        <p:txBody>
          <a:bodyPr>
            <a:noAutofit/>
          </a:bodyPr>
          <a:lstStyle/>
          <a:p>
            <a:r>
              <a:rPr lang="en-US" sz="4800" dirty="0" smtClean="0"/>
              <a:t>Should your </a:t>
            </a:r>
            <a:r>
              <a:rPr lang="en-US" sz="4800" dirty="0" err="1" smtClean="0"/>
              <a:t>Zhtta</a:t>
            </a:r>
            <a:r>
              <a:rPr lang="en-US" sz="4800" dirty="0" smtClean="0"/>
              <a:t> server implement this protocol? 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82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Screen Shot 2013-10-29 at 7.1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9" y="356755"/>
            <a:ext cx="7804776" cy="558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381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creen Shot 2013-10-29 at 8.34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137889"/>
            <a:ext cx="5465618" cy="658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22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creen Shot 2013-10-29 at 8.34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137889"/>
            <a:ext cx="5465618" cy="6583586"/>
          </a:xfrm>
          <a:prstGeom prst="rect">
            <a:avLst/>
          </a:prstGeom>
        </p:spPr>
      </p:pic>
      <p:pic>
        <p:nvPicPr>
          <p:cNvPr id="6" name="Picture 5" descr="Screen Shot 2013-10-29 at 8.36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08" y="1685636"/>
            <a:ext cx="6533112" cy="445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629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6E4C-A51E-8D44-ABDF-05A0F2522DD6}" type="slidenum">
              <a:rPr lang="en-US"/>
              <a:pPr/>
              <a:t>27</a:t>
            </a:fld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4075" y="889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SSL (Secure Sockets Layer)</a:t>
            </a:r>
            <a:br>
              <a:rPr lang="en-US"/>
            </a:br>
            <a:r>
              <a:rPr lang="en-US" sz="3600"/>
              <a:t>Simplified TLS Handshake Protocol</a:t>
            </a:r>
          </a:p>
        </p:txBody>
      </p:sp>
      <p:sp>
        <p:nvSpPr>
          <p:cNvPr id="144387" name="Line 3"/>
          <p:cNvSpPr>
            <a:spLocks noChangeShapeType="1"/>
          </p:cNvSpPr>
          <p:nvPr/>
        </p:nvSpPr>
        <p:spPr bwMode="auto">
          <a:xfrm>
            <a:off x="2590800" y="1768475"/>
            <a:ext cx="0" cy="419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7745413" y="1736725"/>
            <a:ext cx="0" cy="419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153423" y="1295400"/>
            <a:ext cx="925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7239000" y="1295400"/>
            <a:ext cx="1004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Server</a:t>
            </a:r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606675" y="1885950"/>
            <a:ext cx="5081588" cy="357188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352800" y="1524000"/>
            <a:ext cx="881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Hello</a:t>
            </a:r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H="1">
            <a:off x="2587625" y="2336803"/>
            <a:ext cx="5168900" cy="297046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514762" y="2365377"/>
            <a:ext cx="3365425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KR</a:t>
            </a:r>
            <a:r>
              <a:rPr lang="en-US" sz="2400" baseline="-25000" dirty="0" smtClean="0">
                <a:solidFill>
                  <a:srgbClr val="FF0000"/>
                </a:solidFill>
              </a:rPr>
              <a:t>CA</a:t>
            </a:r>
            <a:r>
              <a:rPr lang="en-US" sz="2400" dirty="0"/>
              <a:t>[Server Identity, </a:t>
            </a:r>
            <a:r>
              <a:rPr lang="en-US" sz="2400" dirty="0">
                <a:solidFill>
                  <a:srgbClr val="008000"/>
                </a:solidFill>
              </a:rPr>
              <a:t>KU</a:t>
            </a:r>
            <a:r>
              <a:rPr lang="en-US" sz="2400" baseline="-25000" dirty="0">
                <a:solidFill>
                  <a:srgbClr val="008000"/>
                </a:solidFill>
              </a:rPr>
              <a:t>S</a:t>
            </a:r>
            <a:r>
              <a:rPr lang="en-US" sz="2400" dirty="0"/>
              <a:t>]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152400" y="2501695"/>
            <a:ext cx="231775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dirty="0" smtClean="0"/>
              <a:t>Verify </a:t>
            </a:r>
            <a:r>
              <a:rPr lang="en-US" sz="2400" dirty="0"/>
              <a:t>Certificate using </a:t>
            </a:r>
            <a:r>
              <a:rPr lang="en-US" sz="2400" dirty="0">
                <a:solidFill>
                  <a:srgbClr val="008000"/>
                </a:solidFill>
              </a:rPr>
              <a:t>KU</a:t>
            </a:r>
            <a:r>
              <a:rPr lang="en-US" sz="2400" baseline="-25000" dirty="0">
                <a:solidFill>
                  <a:srgbClr val="008000"/>
                </a:solidFill>
              </a:rPr>
              <a:t>CA</a:t>
            </a:r>
            <a:r>
              <a:rPr lang="en-US" sz="2400" dirty="0"/>
              <a:t> 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Check identity matches URL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Generate </a:t>
            </a:r>
            <a:r>
              <a:rPr lang="en-US" sz="2400" dirty="0"/>
              <a:t>random </a:t>
            </a:r>
            <a:r>
              <a:rPr lang="en-US" sz="24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2616584" y="4982439"/>
            <a:ext cx="5099050" cy="184150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4581853" y="4840797"/>
            <a:ext cx="1139174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bIns="9144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Cambria Math"/>
                <a:cs typeface="Cambria Math"/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</a:rPr>
              <a:t>KU</a:t>
            </a:r>
            <a:r>
              <a:rPr lang="en-US" sz="2400" baseline="-40000" dirty="0" smtClean="0">
                <a:solidFill>
                  <a:srgbClr val="008000"/>
                </a:solidFill>
              </a:rPr>
              <a:t>S</a:t>
            </a:r>
            <a:r>
              <a:rPr lang="en-US" sz="2400" baseline="-25000" dirty="0" smtClean="0">
                <a:solidFill>
                  <a:srgbClr val="00800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b="1" i="1" dirty="0" smtClean="0">
                <a:solidFill>
                  <a:srgbClr val="FF0000"/>
                </a:solidFill>
              </a:rPr>
              <a:t>K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7851775" y="4513977"/>
            <a:ext cx="12160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 smtClean="0"/>
              <a:t>Decryptusing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FF0000"/>
                </a:solidFill>
              </a:rPr>
              <a:t>KR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590800" y="5638800"/>
            <a:ext cx="51054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3728117" y="5715000"/>
            <a:ext cx="3113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Secure channel using </a:t>
            </a:r>
            <a:r>
              <a:rPr lang="en-US" sz="24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0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6" grpId="0" autoUpdateAnimBg="0"/>
      <p:bldP spid="144398" grpId="0" animBg="1"/>
      <p:bldP spid="144399" grpId="0" animBg="1"/>
      <p:bldP spid="144400" grpId="0" autoUpdateAnimBg="0"/>
      <p:bldP spid="144402" grpId="0" animBg="1"/>
      <p:bldP spid="14440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6E4C-A51E-8D44-ABDF-05A0F2522DD6}" type="slidenum">
              <a:rPr lang="en-US"/>
              <a:pPr/>
              <a:t>28</a:t>
            </a:fld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4075" y="889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SSL (Secure Sockets Layer)</a:t>
            </a:r>
            <a:br>
              <a:rPr lang="en-US"/>
            </a:br>
            <a:r>
              <a:rPr lang="en-US" sz="3600"/>
              <a:t>Simplified TLS Handshake Protocol</a:t>
            </a:r>
          </a:p>
        </p:txBody>
      </p:sp>
      <p:sp>
        <p:nvSpPr>
          <p:cNvPr id="144387" name="Line 3"/>
          <p:cNvSpPr>
            <a:spLocks noChangeShapeType="1"/>
          </p:cNvSpPr>
          <p:nvPr/>
        </p:nvSpPr>
        <p:spPr bwMode="auto">
          <a:xfrm>
            <a:off x="2590800" y="1768475"/>
            <a:ext cx="0" cy="419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7745413" y="1736725"/>
            <a:ext cx="0" cy="419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153423" y="1295400"/>
            <a:ext cx="925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7239000" y="1295400"/>
            <a:ext cx="1004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Server</a:t>
            </a:r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606675" y="1885950"/>
            <a:ext cx="5081588" cy="357188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352800" y="1524000"/>
            <a:ext cx="881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Hello</a:t>
            </a:r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H="1">
            <a:off x="2587625" y="2336803"/>
            <a:ext cx="5168900" cy="297046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514762" y="2365377"/>
            <a:ext cx="3365425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KR</a:t>
            </a:r>
            <a:r>
              <a:rPr lang="en-US" sz="2400" baseline="-25000" dirty="0" smtClean="0">
                <a:solidFill>
                  <a:srgbClr val="FF0000"/>
                </a:solidFill>
              </a:rPr>
              <a:t>CA</a:t>
            </a:r>
            <a:r>
              <a:rPr lang="en-US" sz="2400" dirty="0"/>
              <a:t>[Server Identity, </a:t>
            </a:r>
            <a:r>
              <a:rPr lang="en-US" sz="2400" dirty="0">
                <a:solidFill>
                  <a:srgbClr val="008000"/>
                </a:solidFill>
              </a:rPr>
              <a:t>KU</a:t>
            </a:r>
            <a:r>
              <a:rPr lang="en-US" sz="2400" baseline="-25000" dirty="0">
                <a:solidFill>
                  <a:srgbClr val="008000"/>
                </a:solidFill>
              </a:rPr>
              <a:t>S</a:t>
            </a:r>
            <a:r>
              <a:rPr lang="en-US" sz="2400" dirty="0"/>
              <a:t>]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152400" y="2501695"/>
            <a:ext cx="231775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dirty="0" smtClean="0"/>
              <a:t>Verify </a:t>
            </a:r>
            <a:r>
              <a:rPr lang="en-US" sz="2400" dirty="0"/>
              <a:t>Certificate using </a:t>
            </a:r>
            <a:r>
              <a:rPr lang="en-US" sz="2400" dirty="0">
                <a:solidFill>
                  <a:srgbClr val="008000"/>
                </a:solidFill>
              </a:rPr>
              <a:t>KU</a:t>
            </a:r>
            <a:r>
              <a:rPr lang="en-US" sz="2400" baseline="-25000" dirty="0">
                <a:solidFill>
                  <a:srgbClr val="008000"/>
                </a:solidFill>
              </a:rPr>
              <a:t>CA</a:t>
            </a:r>
            <a:r>
              <a:rPr lang="en-US" sz="2400" dirty="0"/>
              <a:t> 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Check identity matches URL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Generate </a:t>
            </a:r>
            <a:r>
              <a:rPr lang="en-US" sz="2400" dirty="0"/>
              <a:t>random </a:t>
            </a:r>
            <a:r>
              <a:rPr lang="en-US" sz="24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2616584" y="4982439"/>
            <a:ext cx="5099050" cy="184150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7851775" y="4513977"/>
            <a:ext cx="12160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 smtClean="0"/>
              <a:t>Decryptusing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FF0000"/>
                </a:solidFill>
              </a:rPr>
              <a:t>KR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590800" y="5638800"/>
            <a:ext cx="51054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3728117" y="5715000"/>
            <a:ext cx="3113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Secure channel using </a:t>
            </a:r>
            <a:r>
              <a:rPr lang="en-US" sz="24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78977" y="3265729"/>
            <a:ext cx="490697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did client get </a:t>
            </a:r>
            <a:r>
              <a:rPr lang="en-US" sz="3600" dirty="0" smtClean="0">
                <a:solidFill>
                  <a:srgbClr val="008000"/>
                </a:solidFill>
              </a:rPr>
              <a:t>KU</a:t>
            </a:r>
            <a:r>
              <a:rPr lang="en-US" sz="3600" baseline="-25000" dirty="0" smtClean="0">
                <a:solidFill>
                  <a:srgbClr val="008000"/>
                </a:solidFill>
              </a:rPr>
              <a:t>CA</a:t>
            </a:r>
            <a:r>
              <a:rPr lang="en-US" sz="3600" dirty="0" smtClean="0"/>
              <a:t>? 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581853" y="4840797"/>
            <a:ext cx="1139174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bIns="9144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Cambria Math"/>
                <a:cs typeface="Cambria Math"/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</a:rPr>
              <a:t>KU</a:t>
            </a:r>
            <a:r>
              <a:rPr lang="en-US" sz="2400" baseline="-40000" dirty="0" smtClean="0">
                <a:solidFill>
                  <a:srgbClr val="008000"/>
                </a:solidFill>
              </a:rPr>
              <a:t>S</a:t>
            </a:r>
            <a:r>
              <a:rPr lang="en-US" sz="2400" baseline="-25000" dirty="0" smtClean="0">
                <a:solidFill>
                  <a:srgbClr val="00800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b="1" i="1" dirty="0" smtClean="0">
                <a:solidFill>
                  <a:srgbClr val="FF0000"/>
                </a:solidFill>
              </a:rPr>
              <a:t>K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34180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429000" cy="5745162"/>
          </a:xfrm>
        </p:spPr>
        <p:txBody>
          <a:bodyPr>
            <a:normAutofit/>
          </a:bodyPr>
          <a:lstStyle/>
          <a:p>
            <a:r>
              <a:rPr lang="en-US" sz="6000" dirty="0"/>
              <a:t>“Trick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or Treat”</a:t>
            </a:r>
            <a:br>
              <a:rPr lang="en-US" sz="6000" dirty="0" smtClean="0"/>
            </a:br>
            <a:r>
              <a:rPr lang="en-US" sz="6000" dirty="0" smtClean="0"/>
              <a:t>Protocols</a:t>
            </a:r>
            <a:endParaRPr lang="en-US" sz="6000" dirty="0"/>
          </a:p>
        </p:txBody>
      </p:sp>
      <p:pic>
        <p:nvPicPr>
          <p:cNvPr id="68610" name="Picture 2" descr="File:Trick or treat in swede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157" y="2209"/>
            <a:ext cx="5141843" cy="6855791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8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Screen Shot 2013-10-17 at 11.4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3" y="163244"/>
            <a:ext cx="851785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124200" y="1356660"/>
            <a:ext cx="2895600" cy="1524000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 err="1" smtClean="0"/>
              <a:t>VarySign.com</a:t>
            </a:r>
            <a:endParaRPr lang="en-US" sz="3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8766" y="4845985"/>
            <a:ext cx="432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TJ</a:t>
            </a:r>
            <a:endParaRPr lang="en-US" sz="2400" dirty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127125" y="4420535"/>
            <a:ext cx="1066800" cy="1295400"/>
          </a:xfrm>
          <a:prstGeom prst="smileyFace">
            <a:avLst>
              <a:gd name="adj" fmla="val 4653"/>
            </a:avLst>
          </a:prstGeom>
          <a:solidFill>
            <a:srgbClr val="FFC8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355725" y="480153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431925" y="4833285"/>
            <a:ext cx="92075" cy="76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708150" y="480153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784350" y="4833285"/>
            <a:ext cx="92075" cy="76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872434" y="5879521"/>
            <a:ext cx="1852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rust-</a:t>
            </a:r>
            <a:r>
              <a:rPr lang="en-US" sz="2400" dirty="0" err="1" smtClean="0"/>
              <a:t>class.org</a:t>
            </a:r>
            <a:endParaRPr lang="en-US" sz="2400" dirty="0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6858000" y="4376085"/>
            <a:ext cx="1066800" cy="1295400"/>
          </a:xfrm>
          <a:prstGeom prst="smileyFace">
            <a:avLst>
              <a:gd name="adj" fmla="val 4653"/>
            </a:avLst>
          </a:prstGeom>
          <a:solidFill>
            <a:srgbClr val="FEFC9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7134225" y="475708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7210425" y="4788835"/>
            <a:ext cx="92075" cy="7620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7439025" y="475708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7515225" y="4788835"/>
            <a:ext cx="92075" cy="7620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>
            <a:off x="5638800" y="2309160"/>
            <a:ext cx="1752600" cy="2066925"/>
          </a:xfrm>
          <a:prstGeom prst="curvedConnector2">
            <a:avLst/>
          </a:prstGeom>
          <a:noFill/>
          <a:ln w="28575" cmpd="sng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5943995" y="2650473"/>
            <a:ext cx="2950387" cy="4001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rust-</a:t>
            </a:r>
            <a:r>
              <a:rPr lang="en-US" sz="2000" dirty="0" err="1" smtClean="0"/>
              <a:t>class.org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rust-class.org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29" name="AutoShape 25"/>
          <p:cNvCxnSpPr>
            <a:cxnSpLocks noChangeShapeType="1"/>
          </p:cNvCxnSpPr>
          <p:nvPr/>
        </p:nvCxnSpPr>
        <p:spPr bwMode="auto">
          <a:xfrm>
            <a:off x="4419600" y="2880660"/>
            <a:ext cx="2971800" cy="1495425"/>
          </a:xfrm>
          <a:prstGeom prst="straightConnector1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29"/>
          <p:cNvCxnSpPr>
            <a:cxnSpLocks noChangeShapeType="1"/>
            <a:stCxn id="15" idx="3"/>
            <a:endCxn id="9" idx="5"/>
          </p:cNvCxnSpPr>
          <p:nvPr/>
        </p:nvCxnSpPr>
        <p:spPr bwMode="auto">
          <a:xfrm rot="5400000">
            <a:off x="4503738" y="3015737"/>
            <a:ext cx="44450" cy="4976533"/>
          </a:xfrm>
          <a:prstGeom prst="curvedConnector3">
            <a:avLst>
              <a:gd name="adj1" fmla="val 1041073"/>
            </a:avLst>
          </a:prstGeom>
          <a:noFill/>
          <a:ln w="28575" cmpd="sng">
            <a:solidFill>
              <a:schemeClr val="accent4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4943905" y="5441450"/>
            <a:ext cx="543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ambria Math"/>
                <a:cs typeface="Cambria Math"/>
              </a:rPr>
              <a:t>C</a:t>
            </a:r>
            <a:r>
              <a:rPr lang="en-US" sz="2400" i="1" baseline="-25000" dirty="0" smtClean="0">
                <a:latin typeface="Cambria Math"/>
                <a:cs typeface="Cambria Math"/>
              </a:rPr>
              <a:t>P</a:t>
            </a:r>
            <a:endParaRPr lang="en-US" sz="2400" i="1" baseline="-25000" dirty="0">
              <a:latin typeface="Cambria Math"/>
              <a:cs typeface="Cambria Math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2829" y="5879521"/>
            <a:ext cx="2565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Verifies using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VarySign</a:t>
            </a:r>
            <a:endParaRPr lang="en-US" sz="2000" b="1" baseline="-25000" dirty="0">
              <a:solidFill>
                <a:srgbClr val="008000"/>
              </a:solidFill>
            </a:endParaRPr>
          </a:p>
        </p:txBody>
      </p:sp>
      <p:cxnSp>
        <p:nvCxnSpPr>
          <p:cNvPr id="43" name="Curved Connector 42"/>
          <p:cNvCxnSpPr>
            <a:stCxn id="9" idx="7"/>
            <a:endCxn id="15" idx="2"/>
          </p:cNvCxnSpPr>
          <p:nvPr/>
        </p:nvCxnSpPr>
        <p:spPr>
          <a:xfrm rot="16200000" flipH="1">
            <a:off x="4241076" y="2406861"/>
            <a:ext cx="413543" cy="4820304"/>
          </a:xfrm>
          <a:prstGeom prst="curvedConnector4">
            <a:avLst>
              <a:gd name="adj1" fmla="val -55278"/>
              <a:gd name="adj2" fmla="val 51621"/>
            </a:avLst>
          </a:prstGeom>
          <a:ln w="28575" cmpd="sng"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9396" y="803814"/>
            <a:ext cx="2513289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How does </a:t>
            </a:r>
            <a:r>
              <a:rPr lang="en-US" sz="2800" dirty="0" err="1" smtClean="0"/>
              <a:t>VarySign</a:t>
            </a:r>
            <a:r>
              <a:rPr lang="en-US" sz="2800" dirty="0" smtClean="0"/>
              <a:t> decide if it should give certificate to requester?</a:t>
            </a:r>
            <a:endParaRPr lang="en-US" sz="2800" dirty="0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271971" y="3408053"/>
            <a:ext cx="4652417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latin typeface="Cambria Math"/>
                <a:cs typeface="Cambria Math"/>
              </a:rPr>
              <a:t>C</a:t>
            </a:r>
            <a:r>
              <a:rPr lang="en-US" sz="2000" i="1" baseline="-25000" dirty="0" smtClean="0">
                <a:latin typeface="Cambria Math"/>
                <a:cs typeface="Cambria Math"/>
              </a:rPr>
              <a:t>P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 smtClean="0">
                <a:solidFill>
                  <a:srgbClr val="FF0000"/>
                </a:solidFill>
              </a:rPr>
              <a:t>KR</a:t>
            </a:r>
            <a:r>
              <a:rPr lang="en-US" baseline="-25000" dirty="0" err="1" smtClean="0">
                <a:solidFill>
                  <a:srgbClr val="FF0000"/>
                </a:solidFill>
              </a:rPr>
              <a:t>VarySign</a:t>
            </a:r>
            <a:r>
              <a:rPr lang="en-US" sz="2000" dirty="0" smtClean="0"/>
              <a:t>[</a:t>
            </a:r>
            <a:r>
              <a:rPr lang="en-US" sz="2000" dirty="0" smtClean="0">
                <a:latin typeface="Calibri"/>
              </a:rPr>
              <a:t>“</a:t>
            </a:r>
            <a:r>
              <a:rPr lang="en-US" sz="2000" dirty="0" smtClean="0">
                <a:latin typeface="Calibri"/>
              </a:rPr>
              <a:t>rust-</a:t>
            </a:r>
            <a:r>
              <a:rPr lang="en-US" sz="2000" dirty="0" err="1" smtClean="0">
                <a:latin typeface="Calibri"/>
              </a:rPr>
              <a:t>class.org</a:t>
            </a:r>
            <a:r>
              <a:rPr lang="en-US" sz="2000" dirty="0" smtClean="0">
                <a:latin typeface="Calibri"/>
              </a:rPr>
              <a:t>”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rust-class.org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creen Shot 2013-10-17 at 11.1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6" y="134533"/>
            <a:ext cx="8439863" cy="589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61092" y="5897816"/>
            <a:ext cx="1903085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$1500 for 1 year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5867400"/>
            <a:ext cx="70464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$399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2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8093" r="4732" b="4919"/>
          <a:stretch/>
        </p:blipFill>
        <p:spPr>
          <a:xfrm>
            <a:off x="265395" y="211126"/>
            <a:ext cx="7319083" cy="417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3-10-17 at 11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86000"/>
            <a:ext cx="6974878" cy="325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0-17 at 11.26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55" y="2919150"/>
            <a:ext cx="6196404" cy="351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62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Certificate Revocation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124200" y="1356660"/>
            <a:ext cx="2895600" cy="1524000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 err="1" smtClean="0"/>
              <a:t>VarySign.com</a:t>
            </a:r>
            <a:endParaRPr lang="en-US" sz="3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1173" y="4845985"/>
            <a:ext cx="9079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127125" y="4420535"/>
            <a:ext cx="1066800" cy="1295400"/>
          </a:xfrm>
          <a:prstGeom prst="smileyFace">
            <a:avLst>
              <a:gd name="adj" fmla="val 4653"/>
            </a:avLst>
          </a:prstGeom>
          <a:solidFill>
            <a:srgbClr val="FFC8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355725" y="480153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431925" y="4833285"/>
            <a:ext cx="92075" cy="76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708150" y="480153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784350" y="4833285"/>
            <a:ext cx="92075" cy="76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156613" y="5879521"/>
            <a:ext cx="1284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Petitions</a:t>
            </a:r>
            <a:endParaRPr lang="en-US" sz="2400" dirty="0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6858000" y="4376085"/>
            <a:ext cx="1066800" cy="1295400"/>
          </a:xfrm>
          <a:prstGeom prst="smileyFace">
            <a:avLst>
              <a:gd name="adj" fmla="val 4653"/>
            </a:avLst>
          </a:prstGeom>
          <a:solidFill>
            <a:srgbClr val="FEFC9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7134225" y="475708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7210425" y="4788835"/>
            <a:ext cx="92075" cy="7620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7439025" y="4757085"/>
            <a:ext cx="257175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7515225" y="4788835"/>
            <a:ext cx="92075" cy="7620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>
            <a:off x="5638800" y="2309160"/>
            <a:ext cx="1752600" cy="2066925"/>
          </a:xfrm>
          <a:prstGeom prst="curvedConnector2">
            <a:avLst/>
          </a:prstGeom>
          <a:noFill/>
          <a:ln w="28575" cmpd="sng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093706" y="2650473"/>
            <a:ext cx="2650952" cy="4001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/>
              <a:t>petitions.gov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Petitions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29" name="AutoShape 25"/>
          <p:cNvCxnSpPr>
            <a:cxnSpLocks noChangeShapeType="1"/>
          </p:cNvCxnSpPr>
          <p:nvPr/>
        </p:nvCxnSpPr>
        <p:spPr bwMode="auto">
          <a:xfrm>
            <a:off x="4419600" y="2880660"/>
            <a:ext cx="2971800" cy="1495425"/>
          </a:xfrm>
          <a:prstGeom prst="straightConnector1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1229809" y="3521752"/>
            <a:ext cx="6396559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latin typeface="Cambria Math"/>
                <a:cs typeface="Cambria Math"/>
              </a:rPr>
              <a:t>C</a:t>
            </a:r>
            <a:r>
              <a:rPr lang="en-US" sz="2000" i="1" baseline="-25000" dirty="0" smtClean="0">
                <a:latin typeface="Cambria Math"/>
                <a:cs typeface="Cambria Math"/>
              </a:rPr>
              <a:t>P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 smtClean="0">
                <a:solidFill>
                  <a:srgbClr val="FF0000"/>
                </a:solidFill>
              </a:rPr>
              <a:t>KR</a:t>
            </a:r>
            <a:r>
              <a:rPr lang="en-US" baseline="-25000" dirty="0" err="1" smtClean="0">
                <a:solidFill>
                  <a:srgbClr val="FF0000"/>
                </a:solidFill>
              </a:rPr>
              <a:t>VarySign</a:t>
            </a:r>
            <a:r>
              <a:rPr lang="en-US" sz="2000" dirty="0" smtClean="0"/>
              <a:t>[</a:t>
            </a:r>
            <a:r>
              <a:rPr lang="en-US" sz="2000" dirty="0" smtClean="0">
                <a:latin typeface="Calibri"/>
              </a:rPr>
              <a:t>“</a:t>
            </a:r>
            <a:r>
              <a:rPr lang="en-US" sz="2000" dirty="0" err="1" smtClean="0">
                <a:latin typeface="Calibri"/>
              </a:rPr>
              <a:t>petitions.gov</a:t>
            </a:r>
            <a:r>
              <a:rPr lang="en-US" sz="2000" dirty="0" smtClean="0">
                <a:latin typeface="Calibri"/>
              </a:rPr>
              <a:t>”</a:t>
            </a:r>
            <a:r>
              <a:rPr lang="en-US" sz="2000" dirty="0" smtClean="0"/>
              <a:t>, </a:t>
            </a:r>
            <a:r>
              <a:rPr lang="en-US" sz="2000" b="1" dirty="0" smtClean="0"/>
              <a:t>cert ID</a:t>
            </a:r>
            <a:r>
              <a:rPr lang="en-US" sz="2000" dirty="0" smtClean="0"/>
              <a:t>, </a:t>
            </a:r>
            <a:r>
              <a:rPr lang="en-US" sz="2000" b="1" dirty="0" smtClean="0"/>
              <a:t>Expiration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Petitions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cxnSp>
        <p:nvCxnSpPr>
          <p:cNvPr id="33" name="AutoShape 29"/>
          <p:cNvCxnSpPr>
            <a:cxnSpLocks noChangeShapeType="1"/>
            <a:stCxn id="15" idx="3"/>
            <a:endCxn id="9" idx="5"/>
          </p:cNvCxnSpPr>
          <p:nvPr/>
        </p:nvCxnSpPr>
        <p:spPr bwMode="auto">
          <a:xfrm rot="5400000">
            <a:off x="4503738" y="3015737"/>
            <a:ext cx="44450" cy="4976533"/>
          </a:xfrm>
          <a:prstGeom prst="curvedConnector3">
            <a:avLst>
              <a:gd name="adj1" fmla="val 1041073"/>
            </a:avLst>
          </a:prstGeom>
          <a:noFill/>
          <a:ln w="28575" cmpd="sng">
            <a:solidFill>
              <a:schemeClr val="accent4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4943905" y="5441450"/>
            <a:ext cx="543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ambria Math"/>
                <a:cs typeface="Cambria Math"/>
              </a:rPr>
              <a:t>C</a:t>
            </a:r>
            <a:r>
              <a:rPr lang="en-US" sz="2400" i="1" baseline="-25000" dirty="0" smtClean="0">
                <a:latin typeface="Cambria Math"/>
                <a:cs typeface="Cambria Math"/>
              </a:rPr>
              <a:t>P</a:t>
            </a:r>
            <a:endParaRPr lang="en-US" sz="2400" i="1" baseline="-25000" dirty="0">
              <a:latin typeface="Cambria Math"/>
              <a:cs typeface="Cambria Math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8449" y="5904540"/>
            <a:ext cx="2565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Verifies using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VarySign</a:t>
            </a:r>
            <a:endParaRPr lang="en-US" sz="2000" b="1" baseline="-25000" dirty="0">
              <a:solidFill>
                <a:srgbClr val="008000"/>
              </a:solidFill>
            </a:endParaRPr>
          </a:p>
        </p:txBody>
      </p:sp>
      <p:cxnSp>
        <p:nvCxnSpPr>
          <p:cNvPr id="43" name="Curved Connector 42"/>
          <p:cNvCxnSpPr>
            <a:stCxn id="9" idx="7"/>
            <a:endCxn id="15" idx="2"/>
          </p:cNvCxnSpPr>
          <p:nvPr/>
        </p:nvCxnSpPr>
        <p:spPr>
          <a:xfrm rot="16200000" flipH="1">
            <a:off x="4241076" y="2406861"/>
            <a:ext cx="413543" cy="4820304"/>
          </a:xfrm>
          <a:prstGeom prst="curvedConnector4">
            <a:avLst>
              <a:gd name="adj1" fmla="val -55278"/>
              <a:gd name="adj2" fmla="val 51621"/>
            </a:avLst>
          </a:prstGeom>
          <a:ln w="28575" cmpd="sng"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90774" y="1537853"/>
            <a:ext cx="2187152" cy="13428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Certificate Revocation List (CRL)</a:t>
            </a:r>
          </a:p>
          <a:p>
            <a:pPr algn="ctr"/>
            <a:r>
              <a:rPr lang="en-US" dirty="0" smtClean="0"/>
              <a:t>&lt;cert ID, date&gt;</a:t>
            </a:r>
          </a:p>
          <a:p>
            <a:pPr algn="ctr"/>
            <a:r>
              <a:rPr lang="en-US" dirty="0" smtClean="0"/>
              <a:t>…</a:t>
            </a:r>
          </a:p>
          <a:p>
            <a:pPr algn="ctr"/>
            <a:endParaRPr lang="en-US" dirty="0"/>
          </a:p>
        </p:txBody>
      </p:sp>
      <p:cxnSp>
        <p:nvCxnSpPr>
          <p:cNvPr id="21" name="Straight Arrow Connector 20"/>
          <p:cNvCxnSpPr>
            <a:stCxn id="9" idx="0"/>
          </p:cNvCxnSpPr>
          <p:nvPr/>
        </p:nvCxnSpPr>
        <p:spPr>
          <a:xfrm flipV="1">
            <a:off x="1660525" y="2880660"/>
            <a:ext cx="1463675" cy="1539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876425" y="2880660"/>
            <a:ext cx="1580687" cy="1539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4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CRL Checking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Screen Shot 2013-10-18 at 5.3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598298"/>
            <a:ext cx="8242300" cy="1549401"/>
          </a:xfrm>
          <a:prstGeom prst="rect">
            <a:avLst/>
          </a:prstGeom>
          <a:ln w="38100" cmpd="sng">
            <a:solidFill>
              <a:srgbClr val="00009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31020" y="1185180"/>
            <a:ext cx="171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Mozilla Firefox</a:t>
            </a:r>
            <a:endParaRPr lang="en-US" sz="2000" dirty="0"/>
          </a:p>
        </p:txBody>
      </p:sp>
      <p:pic>
        <p:nvPicPr>
          <p:cNvPr id="9" name="Picture 8" descr="Screen Shot 2013-10-18 at 5.35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0" y="3919864"/>
            <a:ext cx="5036954" cy="1489422"/>
          </a:xfrm>
          <a:prstGeom prst="rect">
            <a:avLst/>
          </a:prstGeom>
          <a:ln w="38100" cmpd="sng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30620" y="3498113"/>
            <a:ext cx="1810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Google Chrome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1199" y="3505200"/>
            <a:ext cx="3110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On-line checking is expensive </a:t>
            </a:r>
            <a:r>
              <a:rPr lang="en-US" sz="2400" dirty="0" smtClean="0"/>
              <a:t>and may fail</a:t>
            </a:r>
          </a:p>
          <a:p>
            <a:endParaRPr lang="en-US" sz="2400" dirty="0"/>
          </a:p>
          <a:p>
            <a:r>
              <a:rPr lang="en-US" sz="2400" b="1" dirty="0" smtClean="0"/>
              <a:t>Attacker-in-the-middle can make it fail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2939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6E4C-A51E-8D44-ABDF-05A0F2522DD6}" type="slidenum">
              <a:rPr lang="en-US"/>
              <a:pPr/>
              <a:t>35</a:t>
            </a:fld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4075" y="889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SSL (Secure Sockets Layer)</a:t>
            </a:r>
            <a:br>
              <a:rPr lang="en-US"/>
            </a:br>
            <a:r>
              <a:rPr lang="en-US" sz="3600"/>
              <a:t>Simplified TLS Handshake Protocol</a:t>
            </a:r>
          </a:p>
        </p:txBody>
      </p:sp>
      <p:sp>
        <p:nvSpPr>
          <p:cNvPr id="144387" name="Line 3"/>
          <p:cNvSpPr>
            <a:spLocks noChangeShapeType="1"/>
          </p:cNvSpPr>
          <p:nvPr/>
        </p:nvSpPr>
        <p:spPr bwMode="auto">
          <a:xfrm>
            <a:off x="2590800" y="1768475"/>
            <a:ext cx="0" cy="419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7745413" y="1736725"/>
            <a:ext cx="0" cy="419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153423" y="1295400"/>
            <a:ext cx="925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7239000" y="1295400"/>
            <a:ext cx="1004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Server</a:t>
            </a:r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606675" y="1885950"/>
            <a:ext cx="5081588" cy="357188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352800" y="1524000"/>
            <a:ext cx="881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Hello</a:t>
            </a:r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H="1">
            <a:off x="2587625" y="2336803"/>
            <a:ext cx="5168900" cy="297046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514762" y="2365377"/>
            <a:ext cx="3365425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KR</a:t>
            </a:r>
            <a:r>
              <a:rPr lang="en-US" sz="2400" baseline="-25000" dirty="0" smtClean="0">
                <a:solidFill>
                  <a:srgbClr val="FF0000"/>
                </a:solidFill>
              </a:rPr>
              <a:t>CA</a:t>
            </a:r>
            <a:r>
              <a:rPr lang="en-US" sz="2400" dirty="0"/>
              <a:t>[Server Identity, </a:t>
            </a:r>
            <a:r>
              <a:rPr lang="en-US" sz="2400" dirty="0">
                <a:solidFill>
                  <a:srgbClr val="008000"/>
                </a:solidFill>
              </a:rPr>
              <a:t>KU</a:t>
            </a:r>
            <a:r>
              <a:rPr lang="en-US" sz="2400" baseline="-25000" dirty="0">
                <a:solidFill>
                  <a:srgbClr val="008000"/>
                </a:solidFill>
              </a:rPr>
              <a:t>S</a:t>
            </a:r>
            <a:r>
              <a:rPr lang="en-US" sz="2400" dirty="0"/>
              <a:t>]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152400" y="2501695"/>
            <a:ext cx="231775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dirty="0" smtClean="0"/>
              <a:t>Verify </a:t>
            </a:r>
            <a:r>
              <a:rPr lang="en-US" sz="2400" dirty="0"/>
              <a:t>Certificate using </a:t>
            </a:r>
            <a:r>
              <a:rPr lang="en-US" sz="2400" dirty="0">
                <a:solidFill>
                  <a:srgbClr val="008000"/>
                </a:solidFill>
              </a:rPr>
              <a:t>KU</a:t>
            </a:r>
            <a:r>
              <a:rPr lang="en-US" sz="2400" baseline="-25000" dirty="0">
                <a:solidFill>
                  <a:srgbClr val="008000"/>
                </a:solidFill>
              </a:rPr>
              <a:t>CA</a:t>
            </a:r>
            <a:r>
              <a:rPr lang="en-US" sz="2400" dirty="0"/>
              <a:t> 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Check identity matches URL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Generate </a:t>
            </a:r>
            <a:r>
              <a:rPr lang="en-US" sz="2400" dirty="0"/>
              <a:t>random </a:t>
            </a:r>
            <a:r>
              <a:rPr lang="en-US" sz="24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2616584" y="4982439"/>
            <a:ext cx="5099050" cy="184150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4631555" y="4840797"/>
            <a:ext cx="1039768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KU</a:t>
            </a:r>
            <a:r>
              <a:rPr lang="en-US" sz="2400" baseline="-25000" dirty="0" smtClean="0">
                <a:solidFill>
                  <a:srgbClr val="008000"/>
                </a:solidFill>
              </a:rPr>
              <a:t>S </a:t>
            </a:r>
            <a:r>
              <a:rPr lang="en-US" sz="2400" dirty="0" smtClean="0"/>
              <a:t>[</a:t>
            </a:r>
            <a:r>
              <a:rPr lang="en-US" sz="2400" b="1" i="1" dirty="0" smtClean="0">
                <a:solidFill>
                  <a:srgbClr val="FF0000"/>
                </a:solidFill>
              </a:rPr>
              <a:t>K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7851775" y="4513977"/>
            <a:ext cx="12160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 smtClean="0"/>
              <a:t>Decryptusing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FF0000"/>
                </a:solidFill>
              </a:rPr>
              <a:t>KR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590800" y="5638800"/>
            <a:ext cx="51054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3728117" y="5715000"/>
            <a:ext cx="3113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Secure channel using </a:t>
            </a:r>
            <a:r>
              <a:rPr lang="en-US" sz="24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581853" y="4840797"/>
            <a:ext cx="1139174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bIns="9144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Cambria Math"/>
                <a:cs typeface="Cambria Math"/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</a:rPr>
              <a:t>KU</a:t>
            </a:r>
            <a:r>
              <a:rPr lang="en-US" sz="2400" baseline="-40000" dirty="0" smtClean="0">
                <a:solidFill>
                  <a:srgbClr val="008000"/>
                </a:solidFill>
              </a:rPr>
              <a:t>S</a:t>
            </a:r>
            <a:r>
              <a:rPr lang="en-US" sz="2400" baseline="-25000" dirty="0" smtClean="0">
                <a:solidFill>
                  <a:srgbClr val="00800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b="1" i="1" dirty="0" smtClean="0">
                <a:solidFill>
                  <a:srgbClr val="FF0000"/>
                </a:solidFill>
              </a:rPr>
              <a:t>K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52378" y="2289588"/>
            <a:ext cx="7734422" cy="2862322"/>
          </a:xfrm>
          <a:prstGeom prst="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Actual TLS has some extra steps:</a:t>
            </a:r>
          </a:p>
          <a:p>
            <a:pPr marL="285750" indent="-285750">
              <a:buFontTx/>
              <a:buChar char="-"/>
            </a:pPr>
            <a:r>
              <a:rPr lang="en-US" sz="3600" dirty="0" smtClean="0"/>
              <a:t>Negotiate versions</a:t>
            </a:r>
          </a:p>
          <a:p>
            <a:pPr marL="285750" indent="-285750">
              <a:buFontTx/>
              <a:buChar char="-"/>
            </a:pPr>
            <a:r>
              <a:rPr lang="en-US" sz="3600" dirty="0" smtClean="0"/>
              <a:t>Agree on which ciphers to use (many options, but beware!)</a:t>
            </a:r>
          </a:p>
          <a:p>
            <a:pPr marL="285750" indent="-285750">
              <a:buFontTx/>
              <a:buChar char="-"/>
            </a:pPr>
            <a:r>
              <a:rPr lang="en-US" sz="3600" dirty="0" smtClean="0"/>
              <a:t>Can authenticate client also</a:t>
            </a:r>
          </a:p>
        </p:txBody>
      </p:sp>
    </p:spTree>
    <p:extLst>
      <p:ext uri="{BB962C8B-B14F-4D97-AF65-F5344CB8AC3E}">
        <p14:creationId xmlns:p14="http://schemas.microsoft.com/office/powerpoint/2010/main" val="832118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77180">
            <a:off x="1057034" y="1666414"/>
            <a:ext cx="3067531" cy="4601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86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How should the </a:t>
            </a:r>
            <a:r>
              <a:rPr lang="en-US" sz="4800" dirty="0"/>
              <a:t>T</a:t>
            </a:r>
            <a:r>
              <a:rPr lang="en-US" sz="4800" dirty="0" smtClean="0"/>
              <a:t>ricker store her </a:t>
            </a:r>
            <a:r>
              <a:rPr lang="en-US" sz="4800" dirty="0" smtClean="0">
                <a:solidFill>
                  <a:srgbClr val="FF0000"/>
                </a:solidFill>
              </a:rPr>
              <a:t>private key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85" y="1944235"/>
            <a:ext cx="2465166" cy="410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70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 descr="Screen Shot 2013-10-29 at 6.35.36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478354" cy="240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96200" y="4724400"/>
            <a:ext cx="10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6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3-10-29 at 6.2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8" y="323272"/>
            <a:ext cx="7756155" cy="6025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6408" y="219363"/>
            <a:ext cx="2075583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Colleges at CMU:</a:t>
            </a:r>
          </a:p>
          <a:p>
            <a:r>
              <a:rPr lang="en-US" sz="2000" dirty="0" smtClean="0"/>
              <a:t>Arts</a:t>
            </a:r>
          </a:p>
          <a:p>
            <a:r>
              <a:rPr lang="en-US" sz="2000" dirty="0" smtClean="0"/>
              <a:t>Business</a:t>
            </a:r>
          </a:p>
          <a:p>
            <a:r>
              <a:rPr lang="en-US" sz="2000" dirty="0" smtClean="0"/>
              <a:t>Computer Science</a:t>
            </a:r>
          </a:p>
          <a:p>
            <a:r>
              <a:rPr lang="en-US" sz="2000" dirty="0" smtClean="0"/>
              <a:t>Engineering</a:t>
            </a:r>
          </a:p>
          <a:p>
            <a:r>
              <a:rPr lang="en-US" sz="2000" dirty="0" smtClean="0"/>
              <a:t>Humanities</a:t>
            </a:r>
          </a:p>
          <a:p>
            <a:r>
              <a:rPr lang="en-US" sz="2000" dirty="0" smtClean="0"/>
              <a:t>Other</a:t>
            </a:r>
          </a:p>
          <a:p>
            <a:r>
              <a:rPr lang="en-US" sz="2000" dirty="0" smtClean="0"/>
              <a:t>Policy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384636" y="519545"/>
            <a:ext cx="1766455" cy="2436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9900" y="2102095"/>
            <a:ext cx="188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Computer Science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60518" y="2182913"/>
            <a:ext cx="249382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53200" y="70658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Business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303818" y="787400"/>
            <a:ext cx="249382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92200" y="113114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Policy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342818" y="1211960"/>
            <a:ext cx="249382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“Trick or Treat” Protocols</a:t>
            </a:r>
          </a:p>
        </p:txBody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Two parties: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Tricker</a:t>
            </a:r>
            <a:r>
              <a:rPr lang="en-US" dirty="0" smtClean="0"/>
              <a:t> </a:t>
            </a:r>
            <a:r>
              <a:rPr lang="en-US" dirty="0"/>
              <a:t>initiates the protocol by making a 	terrorist threat and demanding </a:t>
            </a:r>
            <a:r>
              <a:rPr lang="en-US" dirty="0" smtClean="0"/>
              <a:t>tribute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Victim</a:t>
            </a:r>
            <a:r>
              <a:rPr lang="en-US" dirty="0" smtClean="0"/>
              <a:t> </a:t>
            </a:r>
            <a:r>
              <a:rPr lang="en-US" dirty="0" smtClean="0"/>
              <a:t>either pays tribute (usually in the 			form of sugary snack) or risks </a:t>
            </a:r>
            <a:r>
              <a:rPr lang="en-US" dirty="0" smtClean="0"/>
              <a:t>being tricked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9600" y="4746070"/>
            <a:ext cx="7820891" cy="10772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Tricker</a:t>
            </a:r>
            <a:r>
              <a:rPr lang="en-US" sz="3200" dirty="0" smtClean="0">
                <a:solidFill>
                  <a:schemeClr val="bg1"/>
                </a:solidFill>
              </a:rPr>
              <a:t> must convince </a:t>
            </a:r>
            <a:r>
              <a:rPr lang="en-US" sz="3200" b="1" dirty="0" smtClean="0">
                <a:solidFill>
                  <a:schemeClr val="bg1"/>
                </a:solidFill>
              </a:rPr>
              <a:t>Victim</a:t>
            </a:r>
            <a:r>
              <a:rPr lang="en-US" sz="3200" dirty="0" smtClean="0">
                <a:solidFill>
                  <a:schemeClr val="bg1"/>
                </a:solidFill>
              </a:rPr>
              <a:t> that she poses a credible threat: </a:t>
            </a:r>
            <a:r>
              <a:rPr lang="en-US" sz="3200" b="1" dirty="0" smtClean="0">
                <a:solidFill>
                  <a:schemeClr val="bg1"/>
                </a:solidFill>
              </a:rPr>
              <a:t>prove </a:t>
            </a:r>
            <a:r>
              <a:rPr lang="en-US" sz="3200" dirty="0" smtClean="0">
                <a:solidFill>
                  <a:schemeClr val="bg1"/>
                </a:solidFill>
              </a:rPr>
              <a:t>she is a qualified </a:t>
            </a:r>
            <a:r>
              <a:rPr lang="en-US" sz="3200" dirty="0" err="1" smtClean="0">
                <a:solidFill>
                  <a:schemeClr val="bg1"/>
                </a:solidFill>
              </a:rPr>
              <a:t>tricker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98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05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05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05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2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 descr="Screen Shot 2013-10-29 at 6.27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8" y="323272"/>
            <a:ext cx="7756155" cy="6025843"/>
          </a:xfrm>
          <a:prstGeom prst="rect">
            <a:avLst/>
          </a:prstGeom>
        </p:spPr>
      </p:pic>
      <p:pic>
        <p:nvPicPr>
          <p:cNvPr id="8" name="Picture 7" descr="Screen Shot 2013-10-29 at 6.46.14 AM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6353" r="5604" b="21300"/>
          <a:stretch/>
        </p:blipFill>
        <p:spPr>
          <a:xfrm>
            <a:off x="284869" y="323272"/>
            <a:ext cx="5310298" cy="317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3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winter-robber-thief-snowman-hair-dryer"/>
          <p:cNvPicPr>
            <a:picLocks noChangeAspect="1" noChangeArrowheads="1"/>
          </p:cNvPicPr>
          <p:nvPr/>
        </p:nvPicPr>
        <p:blipFill>
          <a:blip r:embed="rId2" cstate="print"/>
          <a:srcRect r="12372"/>
          <a:stretch>
            <a:fillRect/>
          </a:stretch>
        </p:blipFill>
        <p:spPr bwMode="auto">
          <a:xfrm>
            <a:off x="240053" y="1327150"/>
            <a:ext cx="6313147" cy="4159250"/>
          </a:xfrm>
          <a:prstGeom prst="rect">
            <a:avLst/>
          </a:prstGeom>
          <a:noFill/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38200" y="5715000"/>
            <a:ext cx="4492640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Image from www.clean-funny.com,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GoldenBlue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LLC.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4571" y="300194"/>
            <a:ext cx="5338430" cy="1392174"/>
          </a:xfrm>
          <a:noFill/>
        </p:spPr>
        <p:txBody>
          <a:bodyPr>
            <a:noAutofit/>
          </a:bodyPr>
          <a:lstStyle/>
          <a:p>
            <a:pPr algn="r"/>
            <a:r>
              <a:rPr lang="en-US" dirty="0" smtClean="0"/>
              <a:t>Hair</a:t>
            </a:r>
            <a:r>
              <a:rPr lang="en-US" dirty="0" smtClean="0"/>
              <a:t>-Dryer Attacks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4081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39688"/>
            <a:ext cx="77724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+mn-lt"/>
              </a:rPr>
              <a:t>Java </a:t>
            </a:r>
            <a:r>
              <a:rPr lang="en-US" sz="4800" dirty="0" smtClean="0">
                <a:latin typeface="+mn-lt"/>
              </a:rPr>
              <a:t>Platform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170238" y="1617661"/>
            <a:ext cx="2514600" cy="1752600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javac   </a:t>
            </a:r>
          </a:p>
          <a:p>
            <a:pPr algn="ctr"/>
            <a:r>
              <a:rPr lang="en-US" sz="2400"/>
              <a:t>Compiler   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579561"/>
            <a:ext cx="1981200" cy="1828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malcode.java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Java</a:t>
            </a:r>
            <a:endParaRPr lang="en-US" sz="1000" baseline="30000" dirty="0"/>
          </a:p>
          <a:p>
            <a:pPr algn="ctr"/>
            <a:r>
              <a:rPr lang="en-US" sz="2400" dirty="0"/>
              <a:t>Source </a:t>
            </a:r>
          </a:p>
          <a:p>
            <a:pPr algn="ctr"/>
            <a:r>
              <a:rPr lang="en-US" sz="2400" dirty="0"/>
              <a:t>Code</a:t>
            </a:r>
          </a:p>
        </p:txBody>
      </p:sp>
      <p:cxnSp>
        <p:nvCxnSpPr>
          <p:cNvPr id="48133" name="AutoShape 5"/>
          <p:cNvCxnSpPr>
            <a:cxnSpLocks noChangeShapeType="1"/>
            <a:stCxn id="48132" idx="3"/>
            <a:endCxn id="48131" idx="1"/>
          </p:cNvCxnSpPr>
          <p:nvPr/>
        </p:nvCxnSpPr>
        <p:spPr bwMode="auto">
          <a:xfrm>
            <a:off x="2438400" y="2493961"/>
            <a:ext cx="7318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6615113" y="1584324"/>
            <a:ext cx="1981200" cy="184467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/>
              <a:t>malcode.class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JVML </a:t>
            </a:r>
          </a:p>
          <a:p>
            <a:pPr algn="ctr"/>
            <a:r>
              <a:rPr lang="en-US" sz="2400" dirty="0"/>
              <a:t>Object</a:t>
            </a:r>
          </a:p>
          <a:p>
            <a:pPr algn="ctr"/>
            <a:r>
              <a:rPr lang="en-US" sz="2400" dirty="0"/>
              <a:t>Code</a:t>
            </a:r>
          </a:p>
        </p:txBody>
      </p:sp>
      <p:cxnSp>
        <p:nvCxnSpPr>
          <p:cNvPr id="48135" name="AutoShape 7"/>
          <p:cNvCxnSpPr>
            <a:cxnSpLocks noChangeShapeType="1"/>
            <a:stCxn id="48131" idx="3"/>
            <a:endCxn id="48134" idx="1"/>
          </p:cNvCxnSpPr>
          <p:nvPr/>
        </p:nvCxnSpPr>
        <p:spPr bwMode="auto">
          <a:xfrm>
            <a:off x="5684838" y="2493961"/>
            <a:ext cx="930275" cy="127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2438400" y="3941761"/>
            <a:ext cx="3733800" cy="1524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/>
              <a:t>JavaVM</a:t>
            </a:r>
          </a:p>
        </p:txBody>
      </p:sp>
      <p:cxnSp>
        <p:nvCxnSpPr>
          <p:cNvPr id="48137" name="AutoShape 9"/>
          <p:cNvCxnSpPr>
            <a:cxnSpLocks noChangeShapeType="1"/>
            <a:stCxn id="48134" idx="2"/>
            <a:endCxn id="22" idx="0"/>
          </p:cNvCxnSpPr>
          <p:nvPr/>
        </p:nvCxnSpPr>
        <p:spPr bwMode="auto">
          <a:xfrm rot="16200000" flipH="1">
            <a:off x="7241779" y="3792934"/>
            <a:ext cx="1127124" cy="399256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4191000"/>
            <a:ext cx="1676400" cy="1862138"/>
            <a:chOff x="2304" y="2112"/>
            <a:chExt cx="1056" cy="1173"/>
          </a:xfrm>
        </p:grpSpPr>
        <p:sp>
          <p:nvSpPr>
            <p:cNvPr id="48139" name="Oval 11"/>
            <p:cNvSpPr>
              <a:spLocks noChangeArrowheads="1"/>
            </p:cNvSpPr>
            <p:nvPr/>
          </p:nvSpPr>
          <p:spPr bwMode="auto">
            <a:xfrm>
              <a:off x="2304" y="2256"/>
              <a:ext cx="240" cy="336"/>
            </a:xfrm>
            <a:prstGeom prst="ellipse">
              <a:avLst/>
            </a:prstGeom>
            <a:solidFill>
              <a:srgbClr val="FFC8B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Oval 12"/>
            <p:cNvSpPr>
              <a:spLocks noChangeArrowheads="1"/>
            </p:cNvSpPr>
            <p:nvPr/>
          </p:nvSpPr>
          <p:spPr bwMode="auto">
            <a:xfrm>
              <a:off x="3120" y="2304"/>
              <a:ext cx="240" cy="336"/>
            </a:xfrm>
            <a:prstGeom prst="ellipse">
              <a:avLst/>
            </a:prstGeom>
            <a:solidFill>
              <a:srgbClr val="FFC8B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Text Box 13"/>
            <p:cNvSpPr txBox="1">
              <a:spLocks noChangeArrowheads="1"/>
            </p:cNvSpPr>
            <p:nvPr/>
          </p:nvSpPr>
          <p:spPr bwMode="auto">
            <a:xfrm>
              <a:off x="2393" y="2994"/>
              <a:ext cx="9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Alice User</a:t>
              </a:r>
            </a:p>
          </p:txBody>
        </p:sp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96" y="2112"/>
              <a:ext cx="672" cy="816"/>
            </a:xfrm>
            <a:prstGeom prst="smileyFace">
              <a:avLst>
                <a:gd name="adj" fmla="val 465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3" name="Oval 15"/>
            <p:cNvSpPr>
              <a:spLocks noChangeArrowheads="1"/>
            </p:cNvSpPr>
            <p:nvPr/>
          </p:nvSpPr>
          <p:spPr bwMode="auto">
            <a:xfrm>
              <a:off x="2670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Oval 16"/>
            <p:cNvSpPr>
              <a:spLocks noChangeArrowheads="1"/>
            </p:cNvSpPr>
            <p:nvPr/>
          </p:nvSpPr>
          <p:spPr bwMode="auto">
            <a:xfrm>
              <a:off x="2718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Oval 17"/>
            <p:cNvSpPr>
              <a:spLocks noChangeArrowheads="1"/>
            </p:cNvSpPr>
            <p:nvPr/>
          </p:nvSpPr>
          <p:spPr bwMode="auto">
            <a:xfrm>
              <a:off x="2862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Oval 18"/>
            <p:cNvSpPr>
              <a:spLocks noChangeArrowheads="1"/>
            </p:cNvSpPr>
            <p:nvPr/>
          </p:nvSpPr>
          <p:spPr bwMode="auto">
            <a:xfrm>
              <a:off x="2910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48" name="Picture 20" descr="javalogo52x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36761"/>
            <a:ext cx="593725" cy="1006475"/>
          </a:xfrm>
          <a:prstGeom prst="rect">
            <a:avLst/>
          </a:prstGeom>
          <a:noFill/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144544" y="4556124"/>
            <a:ext cx="1720850" cy="11739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dirty="0" err="1" smtClean="0"/>
              <a:t>Bytecode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Verifier</a:t>
            </a:r>
            <a:endParaRPr lang="en-US" sz="2400" dirty="0"/>
          </a:p>
        </p:txBody>
      </p:sp>
      <p:cxnSp>
        <p:nvCxnSpPr>
          <p:cNvPr id="24" name="AutoShape 9"/>
          <p:cNvCxnSpPr>
            <a:cxnSpLocks noChangeShapeType="1"/>
            <a:stCxn id="22" idx="1"/>
            <a:endCxn id="48136" idx="3"/>
          </p:cNvCxnSpPr>
          <p:nvPr/>
        </p:nvCxnSpPr>
        <p:spPr bwMode="auto">
          <a:xfrm rot="10800000">
            <a:off x="6172200" y="4703762"/>
            <a:ext cx="972344" cy="439341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555581" y="51180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8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21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the Verifier Does</a:t>
            </a:r>
            <a:endParaRPr lang="en-US" dirty="0" smtClean="0">
              <a:latin typeface="+mn-lt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322513" y="2651125"/>
            <a:ext cx="6275179" cy="193899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&gt; java Simple</a:t>
            </a:r>
          </a:p>
          <a:p>
            <a:r>
              <a:rPr lang="en-US" sz="2400"/>
              <a:t>Exception in thread "main" java.lang.VerifyError: </a:t>
            </a:r>
          </a:p>
          <a:p>
            <a:r>
              <a:rPr lang="en-US" sz="2400"/>
              <a:t>(class: Simple, method: main signature: </a:t>
            </a:r>
          </a:p>
          <a:p>
            <a:r>
              <a:rPr lang="en-US" sz="2400"/>
              <a:t>([Ljava/lang/String;)V) </a:t>
            </a:r>
          </a:p>
          <a:p>
            <a:r>
              <a:rPr lang="en-US" sz="2400" b="1"/>
              <a:t>Register 0 contains wrong type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227013" y="1374775"/>
            <a:ext cx="6164636" cy="452431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.method public static main([Ljava/lang/String;)V</a:t>
            </a:r>
          </a:p>
          <a:p>
            <a:r>
              <a:rPr lang="en-US" sz="2400"/>
              <a:t>    …</a:t>
            </a:r>
          </a:p>
          <a:p>
            <a:r>
              <a:rPr lang="en-US" sz="2400" b="1"/>
              <a:t>    iconst_2    </a:t>
            </a:r>
          </a:p>
          <a:p>
            <a:r>
              <a:rPr lang="en-US" sz="2400" b="1"/>
              <a:t>    istore_0    </a:t>
            </a:r>
          </a:p>
          <a:p>
            <a:r>
              <a:rPr lang="en-US" sz="2400" b="1"/>
              <a:t>    aload_0     </a:t>
            </a:r>
          </a:p>
          <a:p>
            <a:r>
              <a:rPr lang="en-US" sz="2400" b="1"/>
              <a:t>    iconst_2</a:t>
            </a:r>
          </a:p>
          <a:p>
            <a:r>
              <a:rPr lang="en-US" sz="2400" b="1"/>
              <a:t>    iconst_3</a:t>
            </a:r>
          </a:p>
          <a:p>
            <a:r>
              <a:rPr lang="en-US" sz="2400" b="1"/>
              <a:t>    iadd</a:t>
            </a:r>
          </a:p>
          <a:p>
            <a:r>
              <a:rPr lang="en-US" sz="2400"/>
              <a:t>    …</a:t>
            </a:r>
          </a:p>
          <a:p>
            <a:r>
              <a:rPr lang="en-US" sz="2400"/>
              <a:t>    return</a:t>
            </a:r>
          </a:p>
          <a:p>
            <a:r>
              <a:rPr lang="en-US" sz="2400"/>
              <a:t>.end method</a:t>
            </a:r>
          </a:p>
          <a:p>
            <a:endParaRPr lang="en-US" sz="2400"/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2313421" y="4754760"/>
            <a:ext cx="3098220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&gt; java </a:t>
            </a:r>
            <a:r>
              <a:rPr lang="en-US" sz="2400" b="1" dirty="0"/>
              <a:t>–</a:t>
            </a:r>
            <a:r>
              <a:rPr lang="en-US" sz="2400" b="1" dirty="0" err="1"/>
              <a:t>noverify</a:t>
            </a:r>
            <a:r>
              <a:rPr lang="en-US" sz="2400" b="1" dirty="0"/>
              <a:t> </a:t>
            </a:r>
            <a:r>
              <a:rPr lang="en-US" sz="2400" dirty="0"/>
              <a:t>Simple</a:t>
            </a:r>
          </a:p>
          <a:p>
            <a:r>
              <a:rPr lang="en-US" sz="2400" dirty="0"/>
              <a:t>result: 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6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/>
      <p:bldP spid="13926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213"/>
            <a:ext cx="8229600" cy="1143000"/>
          </a:xfrm>
        </p:spPr>
        <p:txBody>
          <a:bodyPr/>
          <a:lstStyle/>
          <a:p>
            <a:r>
              <a:rPr lang="en-US" smtClean="0"/>
              <a:t>Running Mistyped Code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2514600" y="1730375"/>
            <a:ext cx="5687198" cy="440120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&gt; java –</a:t>
            </a:r>
            <a:r>
              <a:rPr lang="en-US" sz="2400" dirty="0" err="1"/>
              <a:t>noverify</a:t>
            </a:r>
            <a:r>
              <a:rPr lang="en-US" sz="2400" dirty="0"/>
              <a:t> Simple</a:t>
            </a:r>
          </a:p>
          <a:p>
            <a:r>
              <a:rPr lang="en-US" sz="1600" dirty="0"/>
              <a:t>Unexpected Signal : EXCEPTION_ACCESS_VIOLATION </a:t>
            </a:r>
          </a:p>
          <a:p>
            <a:r>
              <a:rPr lang="en-US" sz="1600" dirty="0"/>
              <a:t>(0xc0000005) occurred at PC=0x809DCEB</a:t>
            </a:r>
          </a:p>
          <a:p>
            <a:r>
              <a:rPr lang="en-US" sz="1600" dirty="0" smtClean="0"/>
              <a:t>Function=JVM_FindSignal+0x1105F</a:t>
            </a:r>
          </a:p>
          <a:p>
            <a:r>
              <a:rPr lang="en-US" sz="1600" dirty="0" smtClean="0"/>
              <a:t>Library=C:\j2sdk1.4.2\jre\bin\client\jvm.dll</a:t>
            </a:r>
          </a:p>
          <a:p>
            <a:endParaRPr lang="en-US" sz="1600" dirty="0" smtClean="0"/>
          </a:p>
          <a:p>
            <a:r>
              <a:rPr lang="en-US" sz="1600" dirty="0" smtClean="0"/>
              <a:t>Current Java thread:</a:t>
            </a:r>
          </a:p>
          <a:p>
            <a:r>
              <a:rPr lang="en-US" sz="1600" dirty="0" smtClean="0"/>
              <a:t>at </a:t>
            </a:r>
            <a:r>
              <a:rPr lang="en-US" sz="1600" dirty="0" err="1" smtClean="0"/>
              <a:t>Simple.main</a:t>
            </a:r>
            <a:r>
              <a:rPr lang="en-US" sz="1600" dirty="0" smtClean="0"/>
              <a:t>(Simple.java:7)</a:t>
            </a:r>
          </a:p>
          <a:p>
            <a:r>
              <a:rPr lang="en-US" sz="1600" dirty="0" smtClean="0"/>
              <a:t>…</a:t>
            </a:r>
          </a:p>
          <a:p>
            <a:endParaRPr lang="en-US" sz="1600" dirty="0" smtClean="0"/>
          </a:p>
          <a:p>
            <a:r>
              <a:rPr lang="en-US" sz="1600" dirty="0" smtClean="0"/>
              <a:t>#</a:t>
            </a:r>
          </a:p>
          <a:p>
            <a:r>
              <a:rPr lang="en-US" sz="1600" dirty="0" smtClean="0"/>
              <a:t># </a:t>
            </a:r>
            <a:r>
              <a:rPr lang="en-US" sz="1600" dirty="0" err="1" smtClean="0"/>
              <a:t>HotSpot</a:t>
            </a:r>
            <a:r>
              <a:rPr lang="en-US" sz="1600" dirty="0" smtClean="0"/>
              <a:t> Virtual Machine Error : EXCEPTION_ACCESS_VIOLATION</a:t>
            </a:r>
          </a:p>
          <a:p>
            <a:r>
              <a:rPr lang="en-US" sz="1600" dirty="0" smtClean="0"/>
              <a:t># Error ID : 4F530E43505002EF</a:t>
            </a:r>
          </a:p>
          <a:p>
            <a:r>
              <a:rPr lang="en-US" sz="1600" dirty="0" smtClean="0"/>
              <a:t># Please report this error at</a:t>
            </a:r>
          </a:p>
          <a:p>
            <a:r>
              <a:rPr lang="en-US" sz="1600" dirty="0" smtClean="0"/>
              <a:t># http://java.sun.com/cgi-bin/bugreport.cgi</a:t>
            </a:r>
          </a:p>
          <a:p>
            <a:r>
              <a:rPr lang="en-US" sz="1600" dirty="0" smtClean="0"/>
              <a:t>#</a:t>
            </a:r>
          </a:p>
          <a:p>
            <a:r>
              <a:rPr lang="en-US" sz="1600" dirty="0" smtClean="0"/>
              <a:t># Java VM: Java </a:t>
            </a:r>
            <a:r>
              <a:rPr lang="en-US" sz="1600" dirty="0" err="1" smtClean="0"/>
              <a:t>HotSpot</a:t>
            </a:r>
            <a:r>
              <a:rPr lang="en-US" sz="1600" dirty="0" smtClean="0"/>
              <a:t>(TM) Client VM (1.4.2-b28 mixed mode)</a:t>
            </a:r>
            <a:endParaRPr lang="en-US" sz="1600" dirty="0"/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15913" y="1184275"/>
            <a:ext cx="6164636" cy="415498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.method public static main([</a:t>
            </a:r>
            <a:r>
              <a:rPr lang="en-US" sz="2400" dirty="0" err="1"/>
              <a:t>Ljava</a:t>
            </a:r>
            <a:r>
              <a:rPr lang="en-US" sz="2400" dirty="0"/>
              <a:t>/</a:t>
            </a:r>
            <a:r>
              <a:rPr lang="en-US" sz="2400" dirty="0" err="1"/>
              <a:t>lang</a:t>
            </a:r>
            <a:r>
              <a:rPr lang="en-US" sz="2400" dirty="0"/>
              <a:t>/String;)V</a:t>
            </a:r>
          </a:p>
          <a:p>
            <a:r>
              <a:rPr lang="en-US" sz="2400" dirty="0"/>
              <a:t>    …</a:t>
            </a:r>
          </a:p>
          <a:p>
            <a:r>
              <a:rPr lang="en-US" b="1" dirty="0">
                <a:solidFill>
                  <a:srgbClr val="C00000"/>
                </a:solidFill>
              </a:rPr>
              <a:t>  </a:t>
            </a:r>
            <a:r>
              <a:rPr lang="en-US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err="1">
                <a:solidFill>
                  <a:srgbClr val="C00000"/>
                </a:solidFill>
              </a:rPr>
              <a:t>ldc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2220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/>
              <a:t>   istore_0    </a:t>
            </a:r>
          </a:p>
          <a:p>
            <a:r>
              <a:rPr lang="en-US" sz="2400" b="1" dirty="0" smtClean="0"/>
              <a:t>   aload_0     </a:t>
            </a:r>
          </a:p>
          <a:p>
            <a:r>
              <a:rPr lang="en-US" sz="2400" b="1" dirty="0" smtClean="0"/>
              <a:t>   </a:t>
            </a:r>
            <a:r>
              <a:rPr lang="en-US" sz="2400" b="1" dirty="0"/>
              <a:t>iconst_2</a:t>
            </a:r>
          </a:p>
          <a:p>
            <a:r>
              <a:rPr lang="en-US" sz="2400" b="1" dirty="0"/>
              <a:t>   iconst_3</a:t>
            </a:r>
          </a:p>
          <a:p>
            <a:r>
              <a:rPr lang="en-US" sz="2400" b="1" dirty="0"/>
              <a:t>   </a:t>
            </a:r>
            <a:r>
              <a:rPr lang="en-US" sz="2400" b="1" dirty="0" err="1"/>
              <a:t>iadd</a:t>
            </a:r>
            <a:endParaRPr lang="en-US" sz="2400" b="1" dirty="0"/>
          </a:p>
          <a:p>
            <a:r>
              <a:rPr lang="en-US" sz="2400" dirty="0"/>
              <a:t>   …</a:t>
            </a:r>
          </a:p>
          <a:p>
            <a:r>
              <a:rPr lang="en-US" sz="2400" dirty="0"/>
              <a:t>.end method</a:t>
            </a:r>
          </a:p>
          <a:p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0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0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0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0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0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0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0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39688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Trusted </a:t>
            </a:r>
            <a:r>
              <a:rPr lang="en-US" dirty="0" smtClean="0">
                <a:latin typeface="+mn-lt"/>
              </a:rPr>
              <a:t>Computing Base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170238" y="1617661"/>
            <a:ext cx="2514600" cy="1752600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javac   </a:t>
            </a:r>
          </a:p>
          <a:p>
            <a:pPr algn="ctr"/>
            <a:r>
              <a:rPr lang="en-US" sz="2400"/>
              <a:t>Compiler   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579561"/>
            <a:ext cx="1981200" cy="1828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malcode.java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Java</a:t>
            </a:r>
            <a:endParaRPr lang="en-US" sz="1000" baseline="30000" dirty="0"/>
          </a:p>
          <a:p>
            <a:pPr algn="ctr"/>
            <a:r>
              <a:rPr lang="en-US" sz="2400" dirty="0"/>
              <a:t>Source </a:t>
            </a:r>
          </a:p>
          <a:p>
            <a:pPr algn="ctr"/>
            <a:r>
              <a:rPr lang="en-US" sz="2400" dirty="0"/>
              <a:t>Code</a:t>
            </a:r>
          </a:p>
        </p:txBody>
      </p:sp>
      <p:cxnSp>
        <p:nvCxnSpPr>
          <p:cNvPr id="48133" name="AutoShape 5"/>
          <p:cNvCxnSpPr>
            <a:cxnSpLocks noChangeShapeType="1"/>
            <a:stCxn id="48132" idx="3"/>
            <a:endCxn id="48131" idx="1"/>
          </p:cNvCxnSpPr>
          <p:nvPr/>
        </p:nvCxnSpPr>
        <p:spPr bwMode="auto">
          <a:xfrm>
            <a:off x="2438400" y="2493961"/>
            <a:ext cx="7318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6615113" y="1584324"/>
            <a:ext cx="1981200" cy="184467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/>
              <a:t>malcode.class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JVML </a:t>
            </a:r>
          </a:p>
          <a:p>
            <a:pPr algn="ctr"/>
            <a:r>
              <a:rPr lang="en-US" sz="2400" dirty="0"/>
              <a:t>Object</a:t>
            </a:r>
          </a:p>
          <a:p>
            <a:pPr algn="ctr"/>
            <a:r>
              <a:rPr lang="en-US" sz="2400" dirty="0"/>
              <a:t>Code</a:t>
            </a:r>
          </a:p>
        </p:txBody>
      </p:sp>
      <p:cxnSp>
        <p:nvCxnSpPr>
          <p:cNvPr id="48135" name="AutoShape 7"/>
          <p:cNvCxnSpPr>
            <a:cxnSpLocks noChangeShapeType="1"/>
            <a:stCxn id="48131" idx="3"/>
            <a:endCxn id="48134" idx="1"/>
          </p:cNvCxnSpPr>
          <p:nvPr/>
        </p:nvCxnSpPr>
        <p:spPr bwMode="auto">
          <a:xfrm>
            <a:off x="5684838" y="2493961"/>
            <a:ext cx="930275" cy="127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2819400" y="3941761"/>
            <a:ext cx="3733800" cy="1524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/>
              <a:t>JavaVM</a:t>
            </a:r>
          </a:p>
        </p:txBody>
      </p:sp>
      <p:cxnSp>
        <p:nvCxnSpPr>
          <p:cNvPr id="48137" name="AutoShape 9"/>
          <p:cNvCxnSpPr>
            <a:cxnSpLocks noChangeShapeType="1"/>
            <a:stCxn id="48134" idx="2"/>
            <a:endCxn id="22" idx="0"/>
          </p:cNvCxnSpPr>
          <p:nvPr/>
        </p:nvCxnSpPr>
        <p:spPr bwMode="auto">
          <a:xfrm rot="16200000" flipH="1">
            <a:off x="7241779" y="3792934"/>
            <a:ext cx="1127124" cy="399256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4191000"/>
            <a:ext cx="1676400" cy="1862138"/>
            <a:chOff x="2304" y="2112"/>
            <a:chExt cx="1056" cy="1173"/>
          </a:xfrm>
        </p:grpSpPr>
        <p:sp>
          <p:nvSpPr>
            <p:cNvPr id="48139" name="Oval 11"/>
            <p:cNvSpPr>
              <a:spLocks noChangeArrowheads="1"/>
            </p:cNvSpPr>
            <p:nvPr/>
          </p:nvSpPr>
          <p:spPr bwMode="auto">
            <a:xfrm>
              <a:off x="2304" y="2256"/>
              <a:ext cx="240" cy="336"/>
            </a:xfrm>
            <a:prstGeom prst="ellipse">
              <a:avLst/>
            </a:prstGeom>
            <a:solidFill>
              <a:srgbClr val="FFC8B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Oval 12"/>
            <p:cNvSpPr>
              <a:spLocks noChangeArrowheads="1"/>
            </p:cNvSpPr>
            <p:nvPr/>
          </p:nvSpPr>
          <p:spPr bwMode="auto">
            <a:xfrm>
              <a:off x="3120" y="2304"/>
              <a:ext cx="240" cy="336"/>
            </a:xfrm>
            <a:prstGeom prst="ellipse">
              <a:avLst/>
            </a:prstGeom>
            <a:solidFill>
              <a:srgbClr val="FFC8B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Text Box 13"/>
            <p:cNvSpPr txBox="1">
              <a:spLocks noChangeArrowheads="1"/>
            </p:cNvSpPr>
            <p:nvPr/>
          </p:nvSpPr>
          <p:spPr bwMode="auto">
            <a:xfrm>
              <a:off x="2393" y="2994"/>
              <a:ext cx="9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Alice User</a:t>
              </a:r>
            </a:p>
          </p:txBody>
        </p:sp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96" y="2112"/>
              <a:ext cx="672" cy="816"/>
            </a:xfrm>
            <a:prstGeom prst="smileyFace">
              <a:avLst>
                <a:gd name="adj" fmla="val 465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3" name="Oval 15"/>
            <p:cNvSpPr>
              <a:spLocks noChangeArrowheads="1"/>
            </p:cNvSpPr>
            <p:nvPr/>
          </p:nvSpPr>
          <p:spPr bwMode="auto">
            <a:xfrm>
              <a:off x="2670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Oval 16"/>
            <p:cNvSpPr>
              <a:spLocks noChangeArrowheads="1"/>
            </p:cNvSpPr>
            <p:nvPr/>
          </p:nvSpPr>
          <p:spPr bwMode="auto">
            <a:xfrm>
              <a:off x="2718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Oval 17"/>
            <p:cNvSpPr>
              <a:spLocks noChangeArrowheads="1"/>
            </p:cNvSpPr>
            <p:nvPr/>
          </p:nvSpPr>
          <p:spPr bwMode="auto">
            <a:xfrm>
              <a:off x="2862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Oval 18"/>
            <p:cNvSpPr>
              <a:spLocks noChangeArrowheads="1"/>
            </p:cNvSpPr>
            <p:nvPr/>
          </p:nvSpPr>
          <p:spPr bwMode="auto">
            <a:xfrm>
              <a:off x="2910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48" name="Picture 20" descr="javalogo52x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36761"/>
            <a:ext cx="593725" cy="1006475"/>
          </a:xfrm>
          <a:prstGeom prst="rect">
            <a:avLst/>
          </a:prstGeom>
          <a:noFill/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144544" y="4556124"/>
            <a:ext cx="1720850" cy="11739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dirty="0" err="1" smtClean="0"/>
              <a:t>Bytecode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Verifier</a:t>
            </a:r>
            <a:endParaRPr lang="en-US" sz="2400" dirty="0"/>
          </a:p>
        </p:txBody>
      </p:sp>
      <p:cxnSp>
        <p:nvCxnSpPr>
          <p:cNvPr id="24" name="AutoShape 9"/>
          <p:cNvCxnSpPr>
            <a:cxnSpLocks noChangeShapeType="1"/>
            <a:stCxn id="22" idx="1"/>
            <a:endCxn id="48136" idx="3"/>
          </p:cNvCxnSpPr>
          <p:nvPr/>
        </p:nvCxnSpPr>
        <p:spPr bwMode="auto">
          <a:xfrm rot="10800000">
            <a:off x="6553200" y="4703762"/>
            <a:ext cx="591344" cy="439341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555581" y="51180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OK</a:t>
            </a:r>
            <a:endParaRPr lang="en-US" dirty="0"/>
          </a:p>
        </p:txBody>
      </p:sp>
      <p:sp>
        <p:nvSpPr>
          <p:cNvPr id="30" name="Snip Single Corner Rectangle 29"/>
          <p:cNvSpPr/>
          <p:nvPr/>
        </p:nvSpPr>
        <p:spPr>
          <a:xfrm>
            <a:off x="1633577" y="6098519"/>
            <a:ext cx="914400" cy="600783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Policy</a:t>
            </a:r>
            <a:endParaRPr lang="en-US" dirty="0"/>
          </a:p>
        </p:txBody>
      </p:sp>
      <p:cxnSp>
        <p:nvCxnSpPr>
          <p:cNvPr id="32" name="Elbow Connector 31"/>
          <p:cNvCxnSpPr>
            <a:stCxn id="30" idx="0"/>
            <a:endCxn id="48136" idx="2"/>
          </p:cNvCxnSpPr>
          <p:nvPr/>
        </p:nvCxnSpPr>
        <p:spPr>
          <a:xfrm flipV="1">
            <a:off x="2547977" y="5465761"/>
            <a:ext cx="2138323" cy="93315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438400" y="3581400"/>
            <a:ext cx="6539345" cy="2478704"/>
          </a:xfrm>
          <a:prstGeom prst="roundRect">
            <a:avLst/>
          </a:prstGeom>
          <a:solidFill>
            <a:srgbClr val="00B05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Trusted Computing Base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24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TCB Should be </a:t>
            </a:r>
            <a:r>
              <a:rPr lang="en-US" b="1" dirty="0" smtClean="0"/>
              <a:t>Small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7899" y="1558985"/>
            <a:ext cx="75834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/>
              <a:t>There are two ways of constructing a software design: One way is to make it so simple there are obviously no deficiencies and the other way is to make it so complicated that there are no obvious deficiencies.	</a:t>
            </a:r>
            <a:endParaRPr lang="en-US" sz="3600" i="1" dirty="0" smtClean="0"/>
          </a:p>
          <a:p>
            <a:pPr algn="r"/>
            <a:r>
              <a:rPr lang="en-US" sz="3600" dirty="0" smtClean="0"/>
              <a:t>Tony </a:t>
            </a:r>
            <a:r>
              <a:rPr lang="en-US" sz="3600" dirty="0" smtClean="0"/>
              <a:t>Hoare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16742" y="5539859"/>
            <a:ext cx="4814915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How big is the TCB for Android?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059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39688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Is this really the whole TCB?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170238" y="1617661"/>
            <a:ext cx="2514600" cy="1752600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javac   </a:t>
            </a:r>
          </a:p>
          <a:p>
            <a:pPr algn="ctr"/>
            <a:r>
              <a:rPr lang="en-US" sz="2400"/>
              <a:t>Compiler   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579561"/>
            <a:ext cx="1981200" cy="1828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malcode.java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Java</a:t>
            </a:r>
            <a:endParaRPr lang="en-US" sz="1000" baseline="30000" dirty="0"/>
          </a:p>
          <a:p>
            <a:pPr algn="ctr"/>
            <a:r>
              <a:rPr lang="en-US" sz="2400" dirty="0"/>
              <a:t>Source </a:t>
            </a:r>
          </a:p>
          <a:p>
            <a:pPr algn="ctr"/>
            <a:r>
              <a:rPr lang="en-US" sz="2400" dirty="0"/>
              <a:t>Code</a:t>
            </a:r>
          </a:p>
        </p:txBody>
      </p:sp>
      <p:cxnSp>
        <p:nvCxnSpPr>
          <p:cNvPr id="48133" name="AutoShape 5"/>
          <p:cNvCxnSpPr>
            <a:cxnSpLocks noChangeShapeType="1"/>
            <a:stCxn id="48132" idx="3"/>
            <a:endCxn id="48131" idx="1"/>
          </p:cNvCxnSpPr>
          <p:nvPr/>
        </p:nvCxnSpPr>
        <p:spPr bwMode="auto">
          <a:xfrm>
            <a:off x="2438400" y="2493961"/>
            <a:ext cx="7318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6615113" y="1584324"/>
            <a:ext cx="1981200" cy="184467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/>
              <a:t>malcode.class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JVML </a:t>
            </a:r>
          </a:p>
          <a:p>
            <a:pPr algn="ctr"/>
            <a:r>
              <a:rPr lang="en-US" sz="2400" dirty="0"/>
              <a:t>Object</a:t>
            </a:r>
          </a:p>
          <a:p>
            <a:pPr algn="ctr"/>
            <a:r>
              <a:rPr lang="en-US" sz="2400" dirty="0"/>
              <a:t>Code</a:t>
            </a:r>
          </a:p>
        </p:txBody>
      </p:sp>
      <p:cxnSp>
        <p:nvCxnSpPr>
          <p:cNvPr id="48135" name="AutoShape 7"/>
          <p:cNvCxnSpPr>
            <a:cxnSpLocks noChangeShapeType="1"/>
            <a:stCxn id="48131" idx="3"/>
            <a:endCxn id="48134" idx="1"/>
          </p:cNvCxnSpPr>
          <p:nvPr/>
        </p:nvCxnSpPr>
        <p:spPr bwMode="auto">
          <a:xfrm>
            <a:off x="5684838" y="2493961"/>
            <a:ext cx="930275" cy="127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2819400" y="3941761"/>
            <a:ext cx="3733800" cy="1524000"/>
          </a:xfrm>
          <a:prstGeom prst="roundRect">
            <a:avLst>
              <a:gd name="adj" fmla="val 16667"/>
            </a:avLst>
          </a:prstGeom>
          <a:solidFill>
            <a:srgbClr val="FFC8B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JavaVM</a:t>
            </a:r>
          </a:p>
        </p:txBody>
      </p:sp>
      <p:cxnSp>
        <p:nvCxnSpPr>
          <p:cNvPr id="48137" name="AutoShape 9"/>
          <p:cNvCxnSpPr>
            <a:cxnSpLocks noChangeShapeType="1"/>
            <a:stCxn id="48134" idx="2"/>
            <a:endCxn id="22" idx="0"/>
          </p:cNvCxnSpPr>
          <p:nvPr/>
        </p:nvCxnSpPr>
        <p:spPr bwMode="auto">
          <a:xfrm rot="16200000" flipH="1">
            <a:off x="7241779" y="3792934"/>
            <a:ext cx="1127124" cy="399256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4191000"/>
            <a:ext cx="1676400" cy="1862138"/>
            <a:chOff x="2304" y="2112"/>
            <a:chExt cx="1056" cy="1173"/>
          </a:xfrm>
        </p:grpSpPr>
        <p:sp>
          <p:nvSpPr>
            <p:cNvPr id="48139" name="Oval 11"/>
            <p:cNvSpPr>
              <a:spLocks noChangeArrowheads="1"/>
            </p:cNvSpPr>
            <p:nvPr/>
          </p:nvSpPr>
          <p:spPr bwMode="auto">
            <a:xfrm>
              <a:off x="2304" y="2256"/>
              <a:ext cx="240" cy="336"/>
            </a:xfrm>
            <a:prstGeom prst="ellipse">
              <a:avLst/>
            </a:prstGeom>
            <a:solidFill>
              <a:srgbClr val="FFC8B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Oval 12"/>
            <p:cNvSpPr>
              <a:spLocks noChangeArrowheads="1"/>
            </p:cNvSpPr>
            <p:nvPr/>
          </p:nvSpPr>
          <p:spPr bwMode="auto">
            <a:xfrm>
              <a:off x="3120" y="2304"/>
              <a:ext cx="240" cy="336"/>
            </a:xfrm>
            <a:prstGeom prst="ellipse">
              <a:avLst/>
            </a:prstGeom>
            <a:solidFill>
              <a:srgbClr val="FFC8B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Text Box 13"/>
            <p:cNvSpPr txBox="1">
              <a:spLocks noChangeArrowheads="1"/>
            </p:cNvSpPr>
            <p:nvPr/>
          </p:nvSpPr>
          <p:spPr bwMode="auto">
            <a:xfrm>
              <a:off x="2393" y="2994"/>
              <a:ext cx="9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Alice User</a:t>
              </a:r>
            </a:p>
          </p:txBody>
        </p:sp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96" y="2112"/>
              <a:ext cx="672" cy="816"/>
            </a:xfrm>
            <a:prstGeom prst="smileyFace">
              <a:avLst>
                <a:gd name="adj" fmla="val 465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3" name="Oval 15"/>
            <p:cNvSpPr>
              <a:spLocks noChangeArrowheads="1"/>
            </p:cNvSpPr>
            <p:nvPr/>
          </p:nvSpPr>
          <p:spPr bwMode="auto">
            <a:xfrm>
              <a:off x="2670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Oval 16"/>
            <p:cNvSpPr>
              <a:spLocks noChangeArrowheads="1"/>
            </p:cNvSpPr>
            <p:nvPr/>
          </p:nvSpPr>
          <p:spPr bwMode="auto">
            <a:xfrm>
              <a:off x="2718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Oval 17"/>
            <p:cNvSpPr>
              <a:spLocks noChangeArrowheads="1"/>
            </p:cNvSpPr>
            <p:nvPr/>
          </p:nvSpPr>
          <p:spPr bwMode="auto">
            <a:xfrm>
              <a:off x="2862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Oval 18"/>
            <p:cNvSpPr>
              <a:spLocks noChangeArrowheads="1"/>
            </p:cNvSpPr>
            <p:nvPr/>
          </p:nvSpPr>
          <p:spPr bwMode="auto">
            <a:xfrm>
              <a:off x="2910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48" name="Picture 20" descr="javalogo52x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36761"/>
            <a:ext cx="593725" cy="1006475"/>
          </a:xfrm>
          <a:prstGeom prst="rect">
            <a:avLst/>
          </a:prstGeom>
          <a:noFill/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144544" y="4556124"/>
            <a:ext cx="1720850" cy="11739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dirty="0" err="1" smtClean="0"/>
              <a:t>Bytecode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Verifier</a:t>
            </a:r>
            <a:endParaRPr lang="en-US" sz="2400" dirty="0"/>
          </a:p>
        </p:txBody>
      </p:sp>
      <p:cxnSp>
        <p:nvCxnSpPr>
          <p:cNvPr id="24" name="AutoShape 9"/>
          <p:cNvCxnSpPr>
            <a:cxnSpLocks noChangeShapeType="1"/>
            <a:stCxn id="22" idx="1"/>
            <a:endCxn id="48136" idx="3"/>
          </p:cNvCxnSpPr>
          <p:nvPr/>
        </p:nvCxnSpPr>
        <p:spPr bwMode="auto">
          <a:xfrm rot="10800000">
            <a:off x="6553200" y="4703762"/>
            <a:ext cx="591344" cy="439341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555581" y="51180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OK</a:t>
            </a:r>
            <a:endParaRPr lang="en-US" dirty="0"/>
          </a:p>
        </p:txBody>
      </p:sp>
      <p:sp>
        <p:nvSpPr>
          <p:cNvPr id="30" name="Snip Single Corner Rectangle 29"/>
          <p:cNvSpPr/>
          <p:nvPr/>
        </p:nvSpPr>
        <p:spPr>
          <a:xfrm>
            <a:off x="1633577" y="6098519"/>
            <a:ext cx="914400" cy="600783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Policy</a:t>
            </a:r>
            <a:endParaRPr lang="en-US" dirty="0"/>
          </a:p>
        </p:txBody>
      </p:sp>
      <p:cxnSp>
        <p:nvCxnSpPr>
          <p:cNvPr id="32" name="Elbow Connector 31"/>
          <p:cNvCxnSpPr>
            <a:stCxn id="30" idx="0"/>
            <a:endCxn id="48136" idx="2"/>
          </p:cNvCxnSpPr>
          <p:nvPr/>
        </p:nvCxnSpPr>
        <p:spPr>
          <a:xfrm flipV="1">
            <a:off x="2547977" y="5465761"/>
            <a:ext cx="2138323" cy="93315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438400" y="3581400"/>
            <a:ext cx="6539345" cy="2478704"/>
          </a:xfrm>
          <a:prstGeom prst="roundRect">
            <a:avLst/>
          </a:prstGeom>
          <a:solidFill>
            <a:srgbClr val="00B05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Trusted Computing Base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714" y="4566962"/>
            <a:ext cx="1367655" cy="122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8033" y="5169005"/>
            <a:ext cx="816281" cy="84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150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Bytecode Verifier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Checks JVML code satisfies safety properties: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Simulates program execution to know types are correct, but doesn’t need to examine any instruction more than once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After code is verified, it is trusted: is not checked for type safety at run time (except for casts, array stores)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514180" y="4792217"/>
            <a:ext cx="7773987" cy="14049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Key assumption:</a:t>
            </a:r>
            <a:r>
              <a:rPr lang="en-US" sz="2800" dirty="0"/>
              <a:t> when a value is written to a memory location, the value in that memory location is the same value when it is read.</a:t>
            </a:r>
          </a:p>
        </p:txBody>
      </p:sp>
    </p:spTree>
    <p:extLst>
      <p:ext uri="{BB962C8B-B14F-4D97-AF65-F5344CB8AC3E}">
        <p14:creationId xmlns:p14="http://schemas.microsoft.com/office/powerpoint/2010/main" val="2058569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Violating the Assumption</a:t>
            </a: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152400" y="1676400"/>
            <a:ext cx="7952113" cy="26776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…</a:t>
            </a:r>
          </a:p>
          <a:p>
            <a:r>
              <a:rPr lang="en-US" sz="2800" dirty="0"/>
              <a:t>	// The object on top of the stack is a </a:t>
            </a:r>
            <a:r>
              <a:rPr lang="en-US" sz="2800" dirty="0" err="1"/>
              <a:t>SimObject</a:t>
            </a:r>
            <a:endParaRPr lang="en-US" sz="2800" dirty="0"/>
          </a:p>
          <a:p>
            <a:r>
              <a:rPr lang="en-US" sz="2800" dirty="0"/>
              <a:t>astore_0</a:t>
            </a:r>
          </a:p>
          <a:p>
            <a:r>
              <a:rPr lang="en-US" sz="2800" dirty="0"/>
              <a:t>	// There is a </a:t>
            </a:r>
            <a:r>
              <a:rPr lang="en-US" sz="2800" dirty="0" err="1"/>
              <a:t>SimObject</a:t>
            </a:r>
            <a:r>
              <a:rPr lang="en-US" sz="2800" dirty="0"/>
              <a:t> in location </a:t>
            </a:r>
            <a:r>
              <a:rPr lang="en-US" sz="2800" dirty="0" smtClean="0"/>
              <a:t>0</a:t>
            </a:r>
            <a:endParaRPr lang="en-US" sz="2800" dirty="0"/>
          </a:p>
          <a:p>
            <a:r>
              <a:rPr lang="en-US" sz="2800" dirty="0"/>
              <a:t>aload_0</a:t>
            </a:r>
          </a:p>
          <a:p>
            <a:r>
              <a:rPr lang="en-US" sz="2800" dirty="0"/>
              <a:t>	// The value on top of the stack is a </a:t>
            </a:r>
            <a:r>
              <a:rPr lang="en-US" sz="2800" dirty="0" err="1"/>
              <a:t>SimObject</a:t>
            </a:r>
            <a:endParaRPr lang="en-US" sz="2800" dirty="0"/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54353" y="5416524"/>
            <a:ext cx="7620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/>
              <a:t>If a cosmic ray hits the right bit of memory, between the </a:t>
            </a:r>
            <a:r>
              <a:rPr lang="en-US" sz="2400" b="1" dirty="0" err="1" smtClean="0"/>
              <a:t>astore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b="1" dirty="0" err="1" smtClean="0"/>
              <a:t>aload</a:t>
            </a:r>
            <a:r>
              <a:rPr lang="en-US" sz="2400" dirty="0"/>
              <a:t>, the assumption might be wrong.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477" y="1256985"/>
            <a:ext cx="5259690" cy="394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6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Trick-or-Treat</a:t>
            </a:r>
          </a:p>
        </p:txBody>
      </p:sp>
      <p:pic>
        <p:nvPicPr>
          <p:cNvPr id="112334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1558925"/>
            <a:ext cx="2219325" cy="2214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112334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3" y="1512888"/>
            <a:ext cx="2095500" cy="2305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123350" name="Text Box 22"/>
          <p:cNvSpPr txBox="1">
            <a:spLocks noChangeArrowheads="1"/>
          </p:cNvSpPr>
          <p:nvPr/>
        </p:nvSpPr>
        <p:spPr bwMode="auto">
          <a:xfrm>
            <a:off x="687839" y="3886200"/>
            <a:ext cx="129965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 err="1"/>
              <a:t>Trickers</a:t>
            </a:r>
            <a:r>
              <a:rPr lang="en-US" sz="2400" b="1" dirty="0"/>
              <a:t>?</a:t>
            </a:r>
          </a:p>
        </p:txBody>
      </p:sp>
      <p:sp>
        <p:nvSpPr>
          <p:cNvPr id="1123351" name="Line 23"/>
          <p:cNvSpPr>
            <a:spLocks noChangeShapeType="1"/>
          </p:cNvSpPr>
          <p:nvPr/>
        </p:nvSpPr>
        <p:spPr bwMode="auto">
          <a:xfrm>
            <a:off x="2743200" y="2590800"/>
            <a:ext cx="2592388" cy="6381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3352" name="Text Box 24"/>
          <p:cNvSpPr txBox="1">
            <a:spLocks noChangeArrowheads="1"/>
          </p:cNvSpPr>
          <p:nvPr/>
        </p:nvSpPr>
        <p:spPr bwMode="auto">
          <a:xfrm>
            <a:off x="2895600" y="2057400"/>
            <a:ext cx="222471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“Trick or Treat</a:t>
            </a:r>
            <a:r>
              <a:rPr lang="en-US" sz="2400" dirty="0" smtClean="0"/>
              <a:t>?”</a:t>
            </a:r>
            <a:endParaRPr lang="en-US" sz="24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2819400" y="3505200"/>
            <a:ext cx="2438400" cy="685800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3048000" y="3352800"/>
            <a:ext cx="1496243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“Prove it!”</a:t>
            </a:r>
            <a:endParaRPr lang="en-US" sz="2400" dirty="0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2819400" y="4572000"/>
            <a:ext cx="2592388" cy="6381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200400" y="4343400"/>
            <a:ext cx="3890617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“The magic word is: </a:t>
            </a:r>
            <a:r>
              <a:rPr lang="en-US" sz="2400" dirty="0" err="1" smtClean="0"/>
              <a:t>shazam</a:t>
            </a:r>
            <a:r>
              <a:rPr lang="en-US" sz="2400" dirty="0" smtClean="0"/>
              <a:t>!”</a:t>
            </a:r>
            <a:endParaRPr lang="en-US" sz="2400" dirty="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782887" y="5592763"/>
            <a:ext cx="2627313" cy="417512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7607176" y="2286000"/>
            <a:ext cx="1003801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Victim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96000" y="5257800"/>
            <a:ext cx="25908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Any problems with this?</a:t>
            </a:r>
            <a:endParaRPr lang="en-US" sz="2800" dirty="0"/>
          </a:p>
        </p:txBody>
      </p:sp>
      <p:pic>
        <p:nvPicPr>
          <p:cNvPr id="65538" name="Picture 2" descr="A pack of Twizzl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5371">
            <a:off x="3539435" y="5814731"/>
            <a:ext cx="2171700" cy="680467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2404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1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24406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you really blame cosmic rays when your program crashes?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3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663" t="3630" b="20680"/>
          <a:stretch/>
        </p:blipFill>
        <p:spPr>
          <a:xfrm>
            <a:off x="185049" y="1791756"/>
            <a:ext cx="3365235" cy="4237384"/>
          </a:xfrm>
          <a:prstGeom prst="rect">
            <a:avLst/>
          </a:prstGeom>
        </p:spPr>
      </p:pic>
      <p:pic>
        <p:nvPicPr>
          <p:cNvPr id="8" name="Picture 7" descr="Screen Shot 2013-10-29 at 10.11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2581"/>
          <a:stretch/>
        </p:blipFill>
        <p:spPr>
          <a:xfrm>
            <a:off x="3400094" y="3398215"/>
            <a:ext cx="5671884" cy="282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10-29 at 10.33.23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1" y="102579"/>
            <a:ext cx="4671778" cy="144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0-29 at 10.07.36 AM.png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8" t="8319" r="4715"/>
          <a:stretch/>
        </p:blipFill>
        <p:spPr>
          <a:xfrm>
            <a:off x="2596398" y="1498987"/>
            <a:ext cx="6237439" cy="1742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51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192"/>
          <a:stretch/>
        </p:blipFill>
        <p:spPr>
          <a:xfrm>
            <a:off x="0" y="-1"/>
            <a:ext cx="9144000" cy="6893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367" y="739589"/>
            <a:ext cx="3232433" cy="3002686"/>
          </a:xfrm>
          <a:solidFill>
            <a:srgbClr val="000000">
              <a:alpha val="54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Can an attacker use this to break into your SIM card?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7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Odds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Set up memory</a:t>
            </a:r>
            <a:r>
              <a:rPr lang="en-US" dirty="0" smtClean="0"/>
              <a:t> so that a </a:t>
            </a:r>
            <a:r>
              <a:rPr lang="en-US" b="1" dirty="0" smtClean="0"/>
              <a:t>single bit error is likely to be exploitable</a:t>
            </a:r>
          </a:p>
          <a:p>
            <a:r>
              <a:rPr lang="en-US" dirty="0" smtClean="0"/>
              <a:t>Mistreat the hardware memory to </a:t>
            </a:r>
            <a:r>
              <a:rPr lang="en-US" b="1" dirty="0" smtClean="0"/>
              <a:t>increase the odds that bits will flip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2223077" y="4999466"/>
            <a:ext cx="6463723" cy="1022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160" tIns="46080" rIns="92160" bIns="46080"/>
          <a:lstStyle/>
          <a:p>
            <a:pPr defTabSz="449263" eaLnBrk="0" hangingPunct="0">
              <a:spcBef>
                <a:spcPts val="588"/>
              </a:spcBef>
              <a:buClr>
                <a:srgbClr val="FFFF99"/>
              </a:buClr>
              <a:buSzPct val="50000"/>
              <a:buFont typeface="Monotype Sort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/>
              <a:t>Following slides adapted (with permission) from Sudhakar Govindavajhala and Andrew W. Appel, </a:t>
            </a:r>
            <a:r>
              <a:rPr lang="en-GB" sz="2000" i="1"/>
              <a:t>Using Memory Errors to Attack a Virtual Machine</a:t>
            </a:r>
            <a:r>
              <a:rPr lang="en-GB" sz="2000"/>
              <a:t>, July 2003.</a:t>
            </a:r>
            <a:endParaRPr lang="en-GB" sz="16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3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Making Bit Flips Useful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638175" y="1416050"/>
            <a:ext cx="7931150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dirty="0"/>
              <a:t>Fill up memory with Filler objects, and one </a:t>
            </a:r>
            <a:r>
              <a:rPr lang="en-US" sz="2400" dirty="0" err="1"/>
              <a:t>Pointee</a:t>
            </a:r>
            <a:r>
              <a:rPr lang="en-US" sz="2400" dirty="0"/>
              <a:t> object: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93763" y="2243138"/>
            <a:ext cx="7478712" cy="39354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/>
              <a:t>class Filler {		class </a:t>
            </a:r>
            <a:r>
              <a:rPr lang="en-US" sz="2800" dirty="0" err="1"/>
              <a:t>Pointee</a:t>
            </a:r>
            <a:r>
              <a:rPr lang="en-US" sz="2800" dirty="0"/>
              <a:t> {</a:t>
            </a:r>
          </a:p>
          <a:p>
            <a:r>
              <a:rPr lang="en-US" sz="2800" dirty="0"/>
              <a:t>   </a:t>
            </a:r>
            <a:r>
              <a:rPr lang="en-US" sz="2800" dirty="0" err="1"/>
              <a:t>Pointee</a:t>
            </a:r>
            <a:r>
              <a:rPr lang="en-US" sz="2800" dirty="0"/>
              <a:t> a1;		   </a:t>
            </a:r>
            <a:r>
              <a:rPr lang="en-US" sz="2800" dirty="0" err="1"/>
              <a:t>Pointee</a:t>
            </a:r>
            <a:r>
              <a:rPr lang="en-US" sz="2800" dirty="0"/>
              <a:t> a1;</a:t>
            </a:r>
          </a:p>
          <a:p>
            <a:r>
              <a:rPr lang="en-US" sz="2800" dirty="0"/>
              <a:t>   </a:t>
            </a:r>
            <a:r>
              <a:rPr lang="en-US" sz="2800" dirty="0" err="1"/>
              <a:t>Pointee</a:t>
            </a:r>
            <a:r>
              <a:rPr lang="en-US" sz="2800" dirty="0"/>
              <a:t> a2;		   </a:t>
            </a:r>
            <a:r>
              <a:rPr lang="en-US" sz="2800" dirty="0" err="1"/>
              <a:t>Pointee</a:t>
            </a:r>
            <a:r>
              <a:rPr lang="en-US" sz="2800" dirty="0"/>
              <a:t> a2;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800" b="1" dirty="0" err="1">
                <a:solidFill>
                  <a:srgbClr val="3366FF"/>
                </a:solidFill>
              </a:rPr>
              <a:t>Pointee</a:t>
            </a:r>
            <a:r>
              <a:rPr lang="en-US" sz="2800" b="1" dirty="0">
                <a:solidFill>
                  <a:srgbClr val="3366FF"/>
                </a:solidFill>
              </a:rPr>
              <a:t> a3;	         </a:t>
            </a:r>
            <a:r>
              <a:rPr lang="en-US" sz="2800" b="1" dirty="0" smtClean="0">
                <a:solidFill>
                  <a:srgbClr val="3366FF"/>
                </a:solidFill>
              </a:rPr>
              <a:t>Filler </a:t>
            </a:r>
            <a:r>
              <a:rPr lang="en-US" sz="2800" b="1" dirty="0">
                <a:solidFill>
                  <a:srgbClr val="3366FF"/>
                </a:solidFill>
              </a:rPr>
              <a:t>f;</a:t>
            </a:r>
          </a:p>
          <a:p>
            <a:r>
              <a:rPr lang="en-US" sz="2800" b="1" dirty="0">
                <a:solidFill>
                  <a:srgbClr val="3366FF"/>
                </a:solidFill>
              </a:rPr>
              <a:t>   </a:t>
            </a:r>
            <a:r>
              <a:rPr lang="en-US" sz="2800" b="1" dirty="0" err="1">
                <a:solidFill>
                  <a:srgbClr val="3366FF"/>
                </a:solidFill>
              </a:rPr>
              <a:t>Pointee</a:t>
            </a:r>
            <a:r>
              <a:rPr lang="en-US" sz="2800" b="1" dirty="0">
                <a:solidFill>
                  <a:srgbClr val="3366FF"/>
                </a:solidFill>
              </a:rPr>
              <a:t> a4;	         </a:t>
            </a:r>
            <a:r>
              <a:rPr lang="en-US" sz="2800" b="1" dirty="0" err="1" smtClean="0">
                <a:solidFill>
                  <a:srgbClr val="3366FF"/>
                </a:solidFill>
              </a:rPr>
              <a:t>int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>
                <a:solidFill>
                  <a:srgbClr val="3366FF"/>
                </a:solidFill>
              </a:rPr>
              <a:t>b;</a:t>
            </a:r>
          </a:p>
          <a:p>
            <a:r>
              <a:rPr lang="en-US" sz="2800" dirty="0"/>
              <a:t>   </a:t>
            </a:r>
            <a:r>
              <a:rPr lang="en-US" sz="2800" dirty="0" err="1"/>
              <a:t>Pointee</a:t>
            </a:r>
            <a:r>
              <a:rPr lang="en-US" sz="2800" dirty="0"/>
              <a:t> a5;		   </a:t>
            </a:r>
            <a:r>
              <a:rPr lang="en-US" sz="2800" dirty="0" err="1"/>
              <a:t>Pointee</a:t>
            </a:r>
            <a:r>
              <a:rPr lang="en-US" sz="2800" dirty="0"/>
              <a:t> a5;	</a:t>
            </a:r>
          </a:p>
          <a:p>
            <a:r>
              <a:rPr lang="en-US" sz="2800" dirty="0"/>
              <a:t>   </a:t>
            </a:r>
            <a:r>
              <a:rPr lang="en-US" sz="2800" dirty="0" err="1"/>
              <a:t>Pointee</a:t>
            </a:r>
            <a:r>
              <a:rPr lang="en-US" sz="2800" dirty="0"/>
              <a:t> a6;		   </a:t>
            </a:r>
            <a:r>
              <a:rPr lang="en-US" sz="2800" dirty="0" err="1"/>
              <a:t>Pointee</a:t>
            </a:r>
            <a:r>
              <a:rPr lang="en-US" sz="2800" dirty="0"/>
              <a:t> a6;</a:t>
            </a:r>
          </a:p>
          <a:p>
            <a:r>
              <a:rPr lang="en-US" sz="2800" dirty="0"/>
              <a:t>   </a:t>
            </a:r>
            <a:r>
              <a:rPr lang="en-US" sz="2800" dirty="0" err="1"/>
              <a:t>Pointee</a:t>
            </a:r>
            <a:r>
              <a:rPr lang="en-US" sz="2800" dirty="0"/>
              <a:t> a7;		   </a:t>
            </a:r>
            <a:r>
              <a:rPr lang="en-US" sz="2800" dirty="0" err="1"/>
              <a:t>Pointee</a:t>
            </a:r>
            <a:r>
              <a:rPr lang="en-US" sz="2800" dirty="0"/>
              <a:t> a7;</a:t>
            </a:r>
          </a:p>
          <a:p>
            <a:r>
              <a:rPr lang="en-US" sz="2800" dirty="0"/>
              <a:t>}			</a:t>
            </a:r>
            <a:r>
              <a:rPr lang="en-US" sz="2800" dirty="0" smtClean="0"/>
              <a:t>              }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r>
              <a:rPr lang="en-US" smtClean="0"/>
              <a:t>Filling Up Memory</a:t>
            </a:r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328731" y="1785977"/>
            <a:ext cx="6185539" cy="34163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/>
              <a:t>Pointee</a:t>
            </a:r>
            <a:r>
              <a:rPr lang="en-US" sz="2400" dirty="0"/>
              <a:t> p = new </a:t>
            </a:r>
            <a:r>
              <a:rPr lang="en-US" sz="2400" dirty="0" err="1"/>
              <a:t>Pointee</a:t>
            </a:r>
            <a:r>
              <a:rPr lang="en-US" sz="2400" dirty="0"/>
              <a:t> ();</a:t>
            </a:r>
          </a:p>
          <a:p>
            <a:r>
              <a:rPr lang="en-US" sz="2400" dirty="0" err="1" smtClean="0"/>
              <a:t>ArrayList</a:t>
            </a:r>
            <a:r>
              <a:rPr lang="en-US" sz="2400" dirty="0" smtClean="0"/>
              <a:t>&lt;Filler&gt; </a:t>
            </a:r>
            <a:r>
              <a:rPr lang="en-US" sz="2400" dirty="0"/>
              <a:t>fillers = new </a:t>
            </a:r>
            <a:r>
              <a:rPr lang="en-US" sz="2400" dirty="0" err="1" smtClean="0"/>
              <a:t>ArrayList</a:t>
            </a:r>
            <a:r>
              <a:rPr lang="en-US" sz="2400" dirty="0" smtClean="0"/>
              <a:t>&lt;Filler&gt; ();</a:t>
            </a:r>
          </a:p>
          <a:p>
            <a:r>
              <a:rPr lang="en-US" sz="2400" dirty="0" smtClean="0"/>
              <a:t>try </a:t>
            </a:r>
            <a:r>
              <a:rPr lang="en-US" sz="2400" dirty="0"/>
              <a:t>{ </a:t>
            </a:r>
          </a:p>
          <a:p>
            <a:r>
              <a:rPr lang="en-US" sz="2400" dirty="0"/>
              <a:t>   while (true) { </a:t>
            </a:r>
          </a:p>
          <a:p>
            <a:r>
              <a:rPr lang="en-US" sz="2400" dirty="0"/>
              <a:t>       Filler f = new Filler (</a:t>
            </a:r>
            <a:r>
              <a:rPr lang="en-US" sz="2400" dirty="0" smtClean="0"/>
              <a:t>);</a:t>
            </a:r>
            <a:endParaRPr lang="en-US" sz="2400" dirty="0"/>
          </a:p>
          <a:p>
            <a:r>
              <a:rPr lang="en-US" sz="2400" dirty="0"/>
              <a:t>       f.a1 = p; f.a2 = p; f.a3 = p; …; f.a7 =p; </a:t>
            </a:r>
          </a:p>
          <a:p>
            <a:r>
              <a:rPr lang="en-US" sz="2400" dirty="0"/>
              <a:t>       </a:t>
            </a:r>
            <a:r>
              <a:rPr lang="en-US" sz="2400" dirty="0" err="1"/>
              <a:t>fillers.add</a:t>
            </a:r>
            <a:r>
              <a:rPr lang="en-US" sz="2400" dirty="0"/>
              <a:t> (f); </a:t>
            </a:r>
          </a:p>
          <a:p>
            <a:r>
              <a:rPr lang="en-US" sz="2400" dirty="0"/>
              <a:t>    }</a:t>
            </a:r>
          </a:p>
          <a:p>
            <a:r>
              <a:rPr lang="en-US" sz="2400" dirty="0"/>
              <a:t>} catch (</a:t>
            </a:r>
            <a:r>
              <a:rPr lang="en-US" sz="2400" dirty="0" err="1"/>
              <a:t>OutOfMemoryException</a:t>
            </a:r>
            <a:r>
              <a:rPr lang="en-US" sz="2400" dirty="0"/>
              <a:t> e) { ; }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6934200" y="76200"/>
            <a:ext cx="1295400" cy="26670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09" name="Line 5"/>
          <p:cNvSpPr>
            <a:spLocks noChangeShapeType="1"/>
          </p:cNvSpPr>
          <p:nvPr/>
        </p:nvSpPr>
        <p:spPr bwMode="auto">
          <a:xfrm>
            <a:off x="6934200" y="457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10" name="Line 6"/>
          <p:cNvSpPr>
            <a:spLocks noChangeShapeType="1"/>
          </p:cNvSpPr>
          <p:nvPr/>
        </p:nvSpPr>
        <p:spPr bwMode="auto">
          <a:xfrm>
            <a:off x="6934200" y="838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>
            <a:off x="6934200" y="1219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6934200" y="1600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>
            <a:off x="6934200" y="1981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14" name="Line 10"/>
          <p:cNvSpPr>
            <a:spLocks noChangeShapeType="1"/>
          </p:cNvSpPr>
          <p:nvPr/>
        </p:nvSpPr>
        <p:spPr bwMode="auto">
          <a:xfrm>
            <a:off x="6934200" y="2362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15" name="Text Box 11"/>
          <p:cNvSpPr txBox="1">
            <a:spLocks noChangeArrowheads="1"/>
          </p:cNvSpPr>
          <p:nvPr/>
        </p:nvSpPr>
        <p:spPr bwMode="auto">
          <a:xfrm>
            <a:off x="7377113" y="79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5116" name="Text Box 12"/>
          <p:cNvSpPr txBox="1">
            <a:spLocks noChangeArrowheads="1"/>
          </p:cNvSpPr>
          <p:nvPr/>
        </p:nvSpPr>
        <p:spPr bwMode="auto">
          <a:xfrm>
            <a:off x="7377113" y="458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5117" name="Text Box 13"/>
          <p:cNvSpPr txBox="1">
            <a:spLocks noChangeArrowheads="1"/>
          </p:cNvSpPr>
          <p:nvPr/>
        </p:nvSpPr>
        <p:spPr bwMode="auto">
          <a:xfrm>
            <a:off x="7377113" y="838200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a3</a:t>
            </a:r>
          </a:p>
        </p:txBody>
      </p:sp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7377113" y="1217613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a4</a:t>
            </a:r>
          </a:p>
        </p:txBody>
      </p:sp>
      <p:sp>
        <p:nvSpPr>
          <p:cNvPr id="175119" name="Text Box 15"/>
          <p:cNvSpPr txBox="1">
            <a:spLocks noChangeArrowheads="1"/>
          </p:cNvSpPr>
          <p:nvPr/>
        </p:nvSpPr>
        <p:spPr bwMode="auto">
          <a:xfrm>
            <a:off x="7377113" y="1597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5120" name="Text Box 16"/>
          <p:cNvSpPr txBox="1">
            <a:spLocks noChangeArrowheads="1"/>
          </p:cNvSpPr>
          <p:nvPr/>
        </p:nvSpPr>
        <p:spPr bwMode="auto">
          <a:xfrm>
            <a:off x="7377113" y="1976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5121" name="Text Box 17"/>
          <p:cNvSpPr txBox="1">
            <a:spLocks noChangeArrowheads="1"/>
          </p:cNvSpPr>
          <p:nvPr/>
        </p:nvSpPr>
        <p:spPr bwMode="auto">
          <a:xfrm>
            <a:off x="7346950" y="2362200"/>
            <a:ext cx="5778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5122" name="Text Box 18"/>
          <p:cNvSpPr txBox="1">
            <a:spLocks noChangeArrowheads="1"/>
          </p:cNvSpPr>
          <p:nvPr/>
        </p:nvSpPr>
        <p:spPr bwMode="auto">
          <a:xfrm rot="16200000">
            <a:off x="7670007" y="1278731"/>
            <a:ext cx="15684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Filler Object</a:t>
            </a:r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6934200" y="2743200"/>
            <a:ext cx="1295400" cy="2667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24" name="Line 20"/>
          <p:cNvSpPr>
            <a:spLocks noChangeShapeType="1"/>
          </p:cNvSpPr>
          <p:nvPr/>
        </p:nvSpPr>
        <p:spPr bwMode="auto">
          <a:xfrm>
            <a:off x="6934200" y="3124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25" name="Line 21"/>
          <p:cNvSpPr>
            <a:spLocks noChangeShapeType="1"/>
          </p:cNvSpPr>
          <p:nvPr/>
        </p:nvSpPr>
        <p:spPr bwMode="auto">
          <a:xfrm>
            <a:off x="6934200" y="3505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>
            <a:off x="6934200" y="3886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27" name="Line 23"/>
          <p:cNvSpPr>
            <a:spLocks noChangeShapeType="1"/>
          </p:cNvSpPr>
          <p:nvPr/>
        </p:nvSpPr>
        <p:spPr bwMode="auto">
          <a:xfrm>
            <a:off x="6934200" y="4267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28" name="Line 24"/>
          <p:cNvSpPr>
            <a:spLocks noChangeShapeType="1"/>
          </p:cNvSpPr>
          <p:nvPr/>
        </p:nvSpPr>
        <p:spPr bwMode="auto">
          <a:xfrm>
            <a:off x="6934200" y="4648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>
            <a:off x="6934200" y="5029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30" name="Text Box 26"/>
          <p:cNvSpPr txBox="1">
            <a:spLocks noChangeArrowheads="1"/>
          </p:cNvSpPr>
          <p:nvPr/>
        </p:nvSpPr>
        <p:spPr bwMode="auto">
          <a:xfrm>
            <a:off x="7377113" y="2746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5131" name="Text Box 27"/>
          <p:cNvSpPr txBox="1">
            <a:spLocks noChangeArrowheads="1"/>
          </p:cNvSpPr>
          <p:nvPr/>
        </p:nvSpPr>
        <p:spPr bwMode="auto">
          <a:xfrm>
            <a:off x="7377113" y="3125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5132" name="Text Box 28"/>
          <p:cNvSpPr txBox="1">
            <a:spLocks noChangeArrowheads="1"/>
          </p:cNvSpPr>
          <p:nvPr/>
        </p:nvSpPr>
        <p:spPr bwMode="auto">
          <a:xfrm>
            <a:off x="7478713" y="3505200"/>
            <a:ext cx="265112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</a:t>
            </a:r>
          </a:p>
        </p:txBody>
      </p:sp>
      <p:sp>
        <p:nvSpPr>
          <p:cNvPr id="175133" name="Text Box 29"/>
          <p:cNvSpPr txBox="1">
            <a:spLocks noChangeArrowheads="1"/>
          </p:cNvSpPr>
          <p:nvPr/>
        </p:nvSpPr>
        <p:spPr bwMode="auto">
          <a:xfrm>
            <a:off x="7446963" y="3884613"/>
            <a:ext cx="3270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b</a:t>
            </a:r>
          </a:p>
        </p:txBody>
      </p:sp>
      <p:sp>
        <p:nvSpPr>
          <p:cNvPr id="175134" name="Text Box 30"/>
          <p:cNvSpPr txBox="1">
            <a:spLocks noChangeArrowheads="1"/>
          </p:cNvSpPr>
          <p:nvPr/>
        </p:nvSpPr>
        <p:spPr bwMode="auto">
          <a:xfrm>
            <a:off x="7377113" y="4264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5135" name="Text Box 31"/>
          <p:cNvSpPr txBox="1">
            <a:spLocks noChangeArrowheads="1"/>
          </p:cNvSpPr>
          <p:nvPr/>
        </p:nvSpPr>
        <p:spPr bwMode="auto">
          <a:xfrm>
            <a:off x="7377113" y="4643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5136" name="Text Box 32"/>
          <p:cNvSpPr txBox="1">
            <a:spLocks noChangeArrowheads="1"/>
          </p:cNvSpPr>
          <p:nvPr/>
        </p:nvSpPr>
        <p:spPr bwMode="auto">
          <a:xfrm>
            <a:off x="7288213" y="5029200"/>
            <a:ext cx="6159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5137" name="Text Box 33"/>
          <p:cNvSpPr txBox="1">
            <a:spLocks noChangeArrowheads="1"/>
          </p:cNvSpPr>
          <p:nvPr/>
        </p:nvSpPr>
        <p:spPr bwMode="auto">
          <a:xfrm rot="16200000">
            <a:off x="7631907" y="3782218"/>
            <a:ext cx="18605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 err="1"/>
              <a:t>Pointee</a:t>
            </a:r>
            <a:r>
              <a:rPr lang="en-US" sz="1800" dirty="0"/>
              <a:t> Object</a:t>
            </a:r>
          </a:p>
        </p:txBody>
      </p:sp>
      <p:sp>
        <p:nvSpPr>
          <p:cNvPr id="175138" name="Rectangle 34"/>
          <p:cNvSpPr>
            <a:spLocks noChangeArrowheads="1"/>
          </p:cNvSpPr>
          <p:nvPr/>
        </p:nvSpPr>
        <p:spPr bwMode="auto">
          <a:xfrm>
            <a:off x="6934200" y="5410200"/>
            <a:ext cx="1295400" cy="26670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39" name="Line 35"/>
          <p:cNvSpPr>
            <a:spLocks noChangeShapeType="1"/>
          </p:cNvSpPr>
          <p:nvPr/>
        </p:nvSpPr>
        <p:spPr bwMode="auto">
          <a:xfrm>
            <a:off x="6934200" y="5791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40" name="Line 36"/>
          <p:cNvSpPr>
            <a:spLocks noChangeShapeType="1"/>
          </p:cNvSpPr>
          <p:nvPr/>
        </p:nvSpPr>
        <p:spPr bwMode="auto">
          <a:xfrm>
            <a:off x="6934200" y="6172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41" name="Line 37"/>
          <p:cNvSpPr>
            <a:spLocks noChangeShapeType="1"/>
          </p:cNvSpPr>
          <p:nvPr/>
        </p:nvSpPr>
        <p:spPr bwMode="auto">
          <a:xfrm>
            <a:off x="6934200" y="6553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42" name="Line 38"/>
          <p:cNvSpPr>
            <a:spLocks noChangeShapeType="1"/>
          </p:cNvSpPr>
          <p:nvPr/>
        </p:nvSpPr>
        <p:spPr bwMode="auto">
          <a:xfrm>
            <a:off x="6934200" y="6934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43" name="Line 39"/>
          <p:cNvSpPr>
            <a:spLocks noChangeShapeType="1"/>
          </p:cNvSpPr>
          <p:nvPr/>
        </p:nvSpPr>
        <p:spPr bwMode="auto">
          <a:xfrm>
            <a:off x="6934200" y="7315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44" name="Line 40"/>
          <p:cNvSpPr>
            <a:spLocks noChangeShapeType="1"/>
          </p:cNvSpPr>
          <p:nvPr/>
        </p:nvSpPr>
        <p:spPr bwMode="auto">
          <a:xfrm>
            <a:off x="6934200" y="7696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5145" name="Text Box 41"/>
          <p:cNvSpPr txBox="1">
            <a:spLocks noChangeArrowheads="1"/>
          </p:cNvSpPr>
          <p:nvPr/>
        </p:nvSpPr>
        <p:spPr bwMode="auto">
          <a:xfrm>
            <a:off x="7377113" y="5413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5146" name="Text Box 42"/>
          <p:cNvSpPr txBox="1">
            <a:spLocks noChangeArrowheads="1"/>
          </p:cNvSpPr>
          <p:nvPr/>
        </p:nvSpPr>
        <p:spPr bwMode="auto">
          <a:xfrm>
            <a:off x="7377113" y="5792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5147" name="Text Box 43"/>
          <p:cNvSpPr txBox="1">
            <a:spLocks noChangeArrowheads="1"/>
          </p:cNvSpPr>
          <p:nvPr/>
        </p:nvSpPr>
        <p:spPr bwMode="auto">
          <a:xfrm>
            <a:off x="7377113" y="6172200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a3</a:t>
            </a:r>
          </a:p>
        </p:txBody>
      </p:sp>
      <p:sp>
        <p:nvSpPr>
          <p:cNvPr id="175148" name="Text Box 44"/>
          <p:cNvSpPr txBox="1">
            <a:spLocks noChangeArrowheads="1"/>
          </p:cNvSpPr>
          <p:nvPr/>
        </p:nvSpPr>
        <p:spPr bwMode="auto">
          <a:xfrm>
            <a:off x="7377113" y="6551613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a4</a:t>
            </a:r>
          </a:p>
        </p:txBody>
      </p:sp>
      <p:sp>
        <p:nvSpPr>
          <p:cNvPr id="175149" name="Text Box 45"/>
          <p:cNvSpPr txBox="1">
            <a:spLocks noChangeArrowheads="1"/>
          </p:cNvSpPr>
          <p:nvPr/>
        </p:nvSpPr>
        <p:spPr bwMode="auto">
          <a:xfrm>
            <a:off x="7377113" y="6931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5150" name="Text Box 46"/>
          <p:cNvSpPr txBox="1">
            <a:spLocks noChangeArrowheads="1"/>
          </p:cNvSpPr>
          <p:nvPr/>
        </p:nvSpPr>
        <p:spPr bwMode="auto">
          <a:xfrm>
            <a:off x="7377113" y="7310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5151" name="Text Box 47"/>
          <p:cNvSpPr txBox="1">
            <a:spLocks noChangeArrowheads="1"/>
          </p:cNvSpPr>
          <p:nvPr/>
        </p:nvSpPr>
        <p:spPr bwMode="auto">
          <a:xfrm>
            <a:off x="7391400" y="7696200"/>
            <a:ext cx="43815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5152" name="Text Box 48"/>
          <p:cNvSpPr txBox="1">
            <a:spLocks noChangeArrowheads="1"/>
          </p:cNvSpPr>
          <p:nvPr/>
        </p:nvSpPr>
        <p:spPr bwMode="auto">
          <a:xfrm>
            <a:off x="5175250" y="5786438"/>
            <a:ext cx="1568450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Filler Object</a:t>
            </a:r>
          </a:p>
        </p:txBody>
      </p:sp>
      <p:sp>
        <p:nvSpPr>
          <p:cNvPr id="175154" name="Rectangle 50"/>
          <p:cNvSpPr>
            <a:spLocks noChangeArrowheads="1"/>
          </p:cNvSpPr>
          <p:nvPr/>
        </p:nvSpPr>
        <p:spPr bwMode="auto">
          <a:xfrm>
            <a:off x="6858000" y="2743200"/>
            <a:ext cx="76200" cy="76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728075" y="6156325"/>
            <a:ext cx="7938" cy="34925"/>
          </a:xfrm>
          <a:custGeom>
            <a:avLst/>
            <a:gdLst>
              <a:gd name="T0" fmla="+- 0 24244 24244"/>
              <a:gd name="T1" fmla="*/ T0 w 21"/>
              <a:gd name="T2" fmla="+- 0 17196 17099"/>
              <a:gd name="T3" fmla="*/ 17196 h 98"/>
              <a:gd name="T4" fmla="+- 0 24250 24244"/>
              <a:gd name="T5" fmla="*/ T4 w 21"/>
              <a:gd name="T6" fmla="+- 0 17146 17099"/>
              <a:gd name="T7" fmla="*/ 17146 h 98"/>
              <a:gd name="T8" fmla="+- 0 24252 24244"/>
              <a:gd name="T9" fmla="*/ T8 w 21"/>
              <a:gd name="T10" fmla="+- 0 17130 17099"/>
              <a:gd name="T11" fmla="*/ 17130 h 98"/>
              <a:gd name="T12" fmla="+- 0 24264 24244"/>
              <a:gd name="T13" fmla="*/ T12 w 21"/>
              <a:gd name="T14" fmla="+- 0 17099 17099"/>
              <a:gd name="T15" fmla="*/ 17099 h 9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" h="98" extrusionOk="0">
                <a:moveTo>
                  <a:pt x="0" y="97"/>
                </a:moveTo>
                <a:cubicBezTo>
                  <a:pt x="6" y="47"/>
                  <a:pt x="8" y="31"/>
                  <a:pt x="20" y="0"/>
                </a:cubicBezTo>
              </a:path>
            </a:pathLst>
          </a:custGeom>
          <a:noFill/>
          <a:ln w="19050" cap="rnd">
            <a:solidFill>
              <a:srgbClr val="548D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76800" cy="1143000"/>
          </a:xfrm>
        </p:spPr>
        <p:txBody>
          <a:bodyPr/>
          <a:lstStyle/>
          <a:p>
            <a:r>
              <a:rPr lang="en-US" smtClean="0"/>
              <a:t>Wait for a bit flip…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sz="2800" dirty="0" smtClean="0"/>
              <a:t>Remember: there are lots of Filler objects (fill up all of memory)</a:t>
            </a:r>
          </a:p>
          <a:p>
            <a:r>
              <a:rPr lang="en-US" sz="2800" dirty="0" smtClean="0"/>
              <a:t>When a bit flips, good chance (~70%) it will be in a field of a </a:t>
            </a:r>
            <a:r>
              <a:rPr lang="en-US" sz="2800" b="1" dirty="0" smtClean="0"/>
              <a:t>Filler</a:t>
            </a:r>
            <a:r>
              <a:rPr lang="en-US" sz="2800" dirty="0" smtClean="0"/>
              <a:t> object and it will now point to a </a:t>
            </a:r>
            <a:r>
              <a:rPr lang="en-US" sz="2800" b="1" dirty="0" smtClean="0"/>
              <a:t>Filler</a:t>
            </a:r>
            <a:r>
              <a:rPr lang="en-US" sz="2800" dirty="0" smtClean="0"/>
              <a:t> object instead of a </a:t>
            </a:r>
            <a:r>
              <a:rPr lang="en-US" sz="2800" b="1" dirty="0" err="1" smtClean="0"/>
              <a:t>Pointee</a:t>
            </a:r>
            <a:r>
              <a:rPr lang="en-US" sz="2800" dirty="0" smtClean="0"/>
              <a:t> object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6934200" y="76200"/>
            <a:ext cx="1295400" cy="26670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33" name="Line 5"/>
          <p:cNvSpPr>
            <a:spLocks noChangeShapeType="1"/>
          </p:cNvSpPr>
          <p:nvPr/>
        </p:nvSpPr>
        <p:spPr bwMode="auto">
          <a:xfrm>
            <a:off x="6934200" y="457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4" name="Line 6"/>
          <p:cNvSpPr>
            <a:spLocks noChangeShapeType="1"/>
          </p:cNvSpPr>
          <p:nvPr/>
        </p:nvSpPr>
        <p:spPr bwMode="auto">
          <a:xfrm>
            <a:off x="6934200" y="838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5" name="Line 7"/>
          <p:cNvSpPr>
            <a:spLocks noChangeShapeType="1"/>
          </p:cNvSpPr>
          <p:nvPr/>
        </p:nvSpPr>
        <p:spPr bwMode="auto">
          <a:xfrm>
            <a:off x="6934200" y="1219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6" name="Line 8"/>
          <p:cNvSpPr>
            <a:spLocks noChangeShapeType="1"/>
          </p:cNvSpPr>
          <p:nvPr/>
        </p:nvSpPr>
        <p:spPr bwMode="auto">
          <a:xfrm>
            <a:off x="6934200" y="1600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>
            <a:off x="6934200" y="1981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>
            <a:off x="6934200" y="2362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9" name="Text Box 11"/>
          <p:cNvSpPr txBox="1">
            <a:spLocks noChangeArrowheads="1"/>
          </p:cNvSpPr>
          <p:nvPr/>
        </p:nvSpPr>
        <p:spPr bwMode="auto">
          <a:xfrm>
            <a:off x="7377113" y="79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7377113" y="458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6141" name="Text Box 13"/>
          <p:cNvSpPr txBox="1">
            <a:spLocks noChangeArrowheads="1"/>
          </p:cNvSpPr>
          <p:nvPr/>
        </p:nvSpPr>
        <p:spPr bwMode="auto">
          <a:xfrm>
            <a:off x="7377113" y="838200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a3</a:t>
            </a:r>
          </a:p>
        </p:txBody>
      </p:sp>
      <p:sp>
        <p:nvSpPr>
          <p:cNvPr id="176142" name="Text Box 14"/>
          <p:cNvSpPr txBox="1">
            <a:spLocks noChangeArrowheads="1"/>
          </p:cNvSpPr>
          <p:nvPr/>
        </p:nvSpPr>
        <p:spPr bwMode="auto">
          <a:xfrm>
            <a:off x="7377113" y="1217613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a4</a:t>
            </a:r>
          </a:p>
        </p:txBody>
      </p:sp>
      <p:sp>
        <p:nvSpPr>
          <p:cNvPr id="176143" name="Text Box 15"/>
          <p:cNvSpPr txBox="1">
            <a:spLocks noChangeArrowheads="1"/>
          </p:cNvSpPr>
          <p:nvPr/>
        </p:nvSpPr>
        <p:spPr bwMode="auto">
          <a:xfrm>
            <a:off x="7377113" y="1597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6144" name="Text Box 16"/>
          <p:cNvSpPr txBox="1">
            <a:spLocks noChangeArrowheads="1"/>
          </p:cNvSpPr>
          <p:nvPr/>
        </p:nvSpPr>
        <p:spPr bwMode="auto">
          <a:xfrm>
            <a:off x="7377113" y="1976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6145" name="Text Box 17"/>
          <p:cNvSpPr txBox="1">
            <a:spLocks noChangeArrowheads="1"/>
          </p:cNvSpPr>
          <p:nvPr/>
        </p:nvSpPr>
        <p:spPr bwMode="auto">
          <a:xfrm>
            <a:off x="7315200" y="2352675"/>
            <a:ext cx="6731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6146" name="Text Box 18"/>
          <p:cNvSpPr txBox="1">
            <a:spLocks noChangeArrowheads="1"/>
          </p:cNvSpPr>
          <p:nvPr/>
        </p:nvSpPr>
        <p:spPr bwMode="auto">
          <a:xfrm rot="16200000">
            <a:off x="7670007" y="1278731"/>
            <a:ext cx="15684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Filler Object</a:t>
            </a:r>
          </a:p>
        </p:txBody>
      </p:sp>
      <p:sp>
        <p:nvSpPr>
          <p:cNvPr id="176147" name="Rectangle 19"/>
          <p:cNvSpPr>
            <a:spLocks noChangeArrowheads="1"/>
          </p:cNvSpPr>
          <p:nvPr/>
        </p:nvSpPr>
        <p:spPr bwMode="auto">
          <a:xfrm>
            <a:off x="6934200" y="2743200"/>
            <a:ext cx="1295400" cy="2667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48" name="Line 20"/>
          <p:cNvSpPr>
            <a:spLocks noChangeShapeType="1"/>
          </p:cNvSpPr>
          <p:nvPr/>
        </p:nvSpPr>
        <p:spPr bwMode="auto">
          <a:xfrm>
            <a:off x="6934200" y="3124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49" name="Line 21"/>
          <p:cNvSpPr>
            <a:spLocks noChangeShapeType="1"/>
          </p:cNvSpPr>
          <p:nvPr/>
        </p:nvSpPr>
        <p:spPr bwMode="auto">
          <a:xfrm>
            <a:off x="6934200" y="3505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>
            <a:off x="6934200" y="3886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51" name="Line 23"/>
          <p:cNvSpPr>
            <a:spLocks noChangeShapeType="1"/>
          </p:cNvSpPr>
          <p:nvPr/>
        </p:nvSpPr>
        <p:spPr bwMode="auto">
          <a:xfrm>
            <a:off x="6934200" y="4267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52" name="Line 24"/>
          <p:cNvSpPr>
            <a:spLocks noChangeShapeType="1"/>
          </p:cNvSpPr>
          <p:nvPr/>
        </p:nvSpPr>
        <p:spPr bwMode="auto">
          <a:xfrm>
            <a:off x="6934200" y="4648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>
            <a:off x="6934200" y="5029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54" name="Text Box 26"/>
          <p:cNvSpPr txBox="1">
            <a:spLocks noChangeArrowheads="1"/>
          </p:cNvSpPr>
          <p:nvPr/>
        </p:nvSpPr>
        <p:spPr bwMode="auto">
          <a:xfrm>
            <a:off x="7377113" y="2746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6155" name="Text Box 27"/>
          <p:cNvSpPr txBox="1">
            <a:spLocks noChangeArrowheads="1"/>
          </p:cNvSpPr>
          <p:nvPr/>
        </p:nvSpPr>
        <p:spPr bwMode="auto">
          <a:xfrm>
            <a:off x="7377113" y="3125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6156" name="Text Box 28"/>
          <p:cNvSpPr txBox="1">
            <a:spLocks noChangeArrowheads="1"/>
          </p:cNvSpPr>
          <p:nvPr/>
        </p:nvSpPr>
        <p:spPr bwMode="auto">
          <a:xfrm>
            <a:off x="7478713" y="3505200"/>
            <a:ext cx="265112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</a:t>
            </a:r>
          </a:p>
        </p:txBody>
      </p:sp>
      <p:sp>
        <p:nvSpPr>
          <p:cNvPr id="176157" name="Text Box 29"/>
          <p:cNvSpPr txBox="1">
            <a:spLocks noChangeArrowheads="1"/>
          </p:cNvSpPr>
          <p:nvPr/>
        </p:nvSpPr>
        <p:spPr bwMode="auto">
          <a:xfrm>
            <a:off x="7446963" y="3884613"/>
            <a:ext cx="3270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b</a:t>
            </a:r>
          </a:p>
        </p:txBody>
      </p:sp>
      <p:sp>
        <p:nvSpPr>
          <p:cNvPr id="176158" name="Text Box 30"/>
          <p:cNvSpPr txBox="1">
            <a:spLocks noChangeArrowheads="1"/>
          </p:cNvSpPr>
          <p:nvPr/>
        </p:nvSpPr>
        <p:spPr bwMode="auto">
          <a:xfrm>
            <a:off x="7377113" y="4264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6159" name="Text Box 31"/>
          <p:cNvSpPr txBox="1">
            <a:spLocks noChangeArrowheads="1"/>
          </p:cNvSpPr>
          <p:nvPr/>
        </p:nvSpPr>
        <p:spPr bwMode="auto">
          <a:xfrm>
            <a:off x="7377113" y="4643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6160" name="Text Box 32"/>
          <p:cNvSpPr txBox="1">
            <a:spLocks noChangeArrowheads="1"/>
          </p:cNvSpPr>
          <p:nvPr/>
        </p:nvSpPr>
        <p:spPr bwMode="auto">
          <a:xfrm>
            <a:off x="7343775" y="5019675"/>
            <a:ext cx="550863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6161" name="Text Box 33"/>
          <p:cNvSpPr txBox="1">
            <a:spLocks noChangeArrowheads="1"/>
          </p:cNvSpPr>
          <p:nvPr/>
        </p:nvSpPr>
        <p:spPr bwMode="auto">
          <a:xfrm rot="16200000">
            <a:off x="7631907" y="3782218"/>
            <a:ext cx="18605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Pointee Object</a:t>
            </a:r>
          </a:p>
        </p:txBody>
      </p:sp>
      <p:sp>
        <p:nvSpPr>
          <p:cNvPr id="176162" name="Rectangle 34"/>
          <p:cNvSpPr>
            <a:spLocks noChangeArrowheads="1"/>
          </p:cNvSpPr>
          <p:nvPr/>
        </p:nvSpPr>
        <p:spPr bwMode="auto">
          <a:xfrm>
            <a:off x="6934200" y="5410200"/>
            <a:ext cx="1295400" cy="26670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63" name="Line 35"/>
          <p:cNvSpPr>
            <a:spLocks noChangeShapeType="1"/>
          </p:cNvSpPr>
          <p:nvPr/>
        </p:nvSpPr>
        <p:spPr bwMode="auto">
          <a:xfrm>
            <a:off x="6934200" y="5791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64" name="Line 36"/>
          <p:cNvSpPr>
            <a:spLocks noChangeShapeType="1"/>
          </p:cNvSpPr>
          <p:nvPr/>
        </p:nvSpPr>
        <p:spPr bwMode="auto">
          <a:xfrm>
            <a:off x="6934200" y="6172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65" name="Line 37"/>
          <p:cNvSpPr>
            <a:spLocks noChangeShapeType="1"/>
          </p:cNvSpPr>
          <p:nvPr/>
        </p:nvSpPr>
        <p:spPr bwMode="auto">
          <a:xfrm>
            <a:off x="6934200" y="6553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66" name="Line 38"/>
          <p:cNvSpPr>
            <a:spLocks noChangeShapeType="1"/>
          </p:cNvSpPr>
          <p:nvPr/>
        </p:nvSpPr>
        <p:spPr bwMode="auto">
          <a:xfrm>
            <a:off x="6934200" y="6934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67" name="Line 39"/>
          <p:cNvSpPr>
            <a:spLocks noChangeShapeType="1"/>
          </p:cNvSpPr>
          <p:nvPr/>
        </p:nvSpPr>
        <p:spPr bwMode="auto">
          <a:xfrm>
            <a:off x="6934200" y="7315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68" name="Line 40"/>
          <p:cNvSpPr>
            <a:spLocks noChangeShapeType="1"/>
          </p:cNvSpPr>
          <p:nvPr/>
        </p:nvSpPr>
        <p:spPr bwMode="auto">
          <a:xfrm>
            <a:off x="6934200" y="7696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69" name="Text Box 41"/>
          <p:cNvSpPr txBox="1">
            <a:spLocks noChangeArrowheads="1"/>
          </p:cNvSpPr>
          <p:nvPr/>
        </p:nvSpPr>
        <p:spPr bwMode="auto">
          <a:xfrm>
            <a:off x="7377113" y="5413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6170" name="Text Box 42"/>
          <p:cNvSpPr txBox="1">
            <a:spLocks noChangeArrowheads="1"/>
          </p:cNvSpPr>
          <p:nvPr/>
        </p:nvSpPr>
        <p:spPr bwMode="auto">
          <a:xfrm>
            <a:off x="7377113" y="5792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6171" name="Text Box 43"/>
          <p:cNvSpPr txBox="1">
            <a:spLocks noChangeArrowheads="1"/>
          </p:cNvSpPr>
          <p:nvPr/>
        </p:nvSpPr>
        <p:spPr bwMode="auto">
          <a:xfrm>
            <a:off x="7377113" y="6172200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a3</a:t>
            </a:r>
          </a:p>
        </p:txBody>
      </p:sp>
      <p:sp>
        <p:nvSpPr>
          <p:cNvPr id="176172" name="Text Box 44"/>
          <p:cNvSpPr txBox="1">
            <a:spLocks noChangeArrowheads="1"/>
          </p:cNvSpPr>
          <p:nvPr/>
        </p:nvSpPr>
        <p:spPr bwMode="auto">
          <a:xfrm>
            <a:off x="7377113" y="6551613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a4</a:t>
            </a:r>
          </a:p>
        </p:txBody>
      </p:sp>
      <p:sp>
        <p:nvSpPr>
          <p:cNvPr id="176173" name="Text Box 45"/>
          <p:cNvSpPr txBox="1">
            <a:spLocks noChangeArrowheads="1"/>
          </p:cNvSpPr>
          <p:nvPr/>
        </p:nvSpPr>
        <p:spPr bwMode="auto">
          <a:xfrm>
            <a:off x="7377113" y="6931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6174" name="Text Box 46"/>
          <p:cNvSpPr txBox="1">
            <a:spLocks noChangeArrowheads="1"/>
          </p:cNvSpPr>
          <p:nvPr/>
        </p:nvSpPr>
        <p:spPr bwMode="auto">
          <a:xfrm>
            <a:off x="7377113" y="7310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6175" name="Text Box 47"/>
          <p:cNvSpPr txBox="1">
            <a:spLocks noChangeArrowheads="1"/>
          </p:cNvSpPr>
          <p:nvPr/>
        </p:nvSpPr>
        <p:spPr bwMode="auto">
          <a:xfrm>
            <a:off x="7391400" y="7696200"/>
            <a:ext cx="43815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6176" name="Text Box 48"/>
          <p:cNvSpPr txBox="1">
            <a:spLocks noChangeArrowheads="1"/>
          </p:cNvSpPr>
          <p:nvPr/>
        </p:nvSpPr>
        <p:spPr bwMode="auto">
          <a:xfrm>
            <a:off x="5175250" y="5786438"/>
            <a:ext cx="1568450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Filler Object</a:t>
            </a:r>
          </a:p>
        </p:txBody>
      </p:sp>
      <p:sp>
        <p:nvSpPr>
          <p:cNvPr id="176178" name="Rectangle 50"/>
          <p:cNvSpPr>
            <a:spLocks noChangeArrowheads="1"/>
          </p:cNvSpPr>
          <p:nvPr/>
        </p:nvSpPr>
        <p:spPr bwMode="auto">
          <a:xfrm>
            <a:off x="6858000" y="2743200"/>
            <a:ext cx="76200" cy="76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84" name="Rectangle 56"/>
          <p:cNvSpPr>
            <a:spLocks noChangeArrowheads="1"/>
          </p:cNvSpPr>
          <p:nvPr/>
        </p:nvSpPr>
        <p:spPr bwMode="auto">
          <a:xfrm>
            <a:off x="6781800" y="152400"/>
            <a:ext cx="76200" cy="76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4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/>
          <a:lstStyle/>
          <a:p>
            <a:r>
              <a:rPr lang="en-US" smtClean="0"/>
              <a:t>Type Violation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540" y="1600200"/>
            <a:ext cx="8229600" cy="4525963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 smtClean="0"/>
              <a:t>	After the bit flip,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/>
              <a:t>	value of </a:t>
            </a:r>
            <a:r>
              <a:rPr lang="en-US" b="1" dirty="0" smtClean="0"/>
              <a:t>f.a2</a:t>
            </a:r>
            <a:r>
              <a:rPr lang="en-US" dirty="0" smtClean="0"/>
              <a:t> is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Filler</a:t>
            </a:r>
            <a:r>
              <a:rPr lang="en-US" dirty="0" smtClean="0"/>
              <a:t> object, but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f.a2</a:t>
            </a:r>
            <a:r>
              <a:rPr lang="en-US" dirty="0" smtClean="0"/>
              <a:t> was declared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/>
              <a:t>	as a </a:t>
            </a:r>
            <a:r>
              <a:rPr lang="en-US" b="1" dirty="0" err="1" smtClean="0"/>
              <a:t>Pointee</a:t>
            </a:r>
            <a:r>
              <a:rPr lang="en-US" dirty="0" smtClean="0"/>
              <a:t> object!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6934200" y="76200"/>
            <a:ext cx="1295400" cy="26670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157" name="Line 5"/>
          <p:cNvSpPr>
            <a:spLocks noChangeShapeType="1"/>
          </p:cNvSpPr>
          <p:nvPr/>
        </p:nvSpPr>
        <p:spPr bwMode="auto">
          <a:xfrm>
            <a:off x="6934200" y="457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58" name="Line 6"/>
          <p:cNvSpPr>
            <a:spLocks noChangeShapeType="1"/>
          </p:cNvSpPr>
          <p:nvPr/>
        </p:nvSpPr>
        <p:spPr bwMode="auto">
          <a:xfrm>
            <a:off x="6934200" y="838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59" name="Line 7"/>
          <p:cNvSpPr>
            <a:spLocks noChangeShapeType="1"/>
          </p:cNvSpPr>
          <p:nvPr/>
        </p:nvSpPr>
        <p:spPr bwMode="auto">
          <a:xfrm>
            <a:off x="6934200" y="1219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60" name="Line 8"/>
          <p:cNvSpPr>
            <a:spLocks noChangeShapeType="1"/>
          </p:cNvSpPr>
          <p:nvPr/>
        </p:nvSpPr>
        <p:spPr bwMode="auto">
          <a:xfrm>
            <a:off x="6934200" y="1600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61" name="Line 9"/>
          <p:cNvSpPr>
            <a:spLocks noChangeShapeType="1"/>
          </p:cNvSpPr>
          <p:nvPr/>
        </p:nvSpPr>
        <p:spPr bwMode="auto">
          <a:xfrm>
            <a:off x="6934200" y="1981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62" name="Line 10"/>
          <p:cNvSpPr>
            <a:spLocks noChangeShapeType="1"/>
          </p:cNvSpPr>
          <p:nvPr/>
        </p:nvSpPr>
        <p:spPr bwMode="auto">
          <a:xfrm>
            <a:off x="6934200" y="2362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7377113" y="79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7377113" y="458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7377113" y="838200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a3</a:t>
            </a:r>
          </a:p>
        </p:txBody>
      </p:sp>
      <p:sp>
        <p:nvSpPr>
          <p:cNvPr id="177166" name="Text Box 14"/>
          <p:cNvSpPr txBox="1">
            <a:spLocks noChangeArrowheads="1"/>
          </p:cNvSpPr>
          <p:nvPr/>
        </p:nvSpPr>
        <p:spPr bwMode="auto">
          <a:xfrm>
            <a:off x="7377113" y="1217613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a4</a:t>
            </a:r>
          </a:p>
        </p:txBody>
      </p:sp>
      <p:sp>
        <p:nvSpPr>
          <p:cNvPr id="177167" name="Text Box 15"/>
          <p:cNvSpPr txBox="1">
            <a:spLocks noChangeArrowheads="1"/>
          </p:cNvSpPr>
          <p:nvPr/>
        </p:nvSpPr>
        <p:spPr bwMode="auto">
          <a:xfrm>
            <a:off x="7377113" y="1597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7168" name="Text Box 16"/>
          <p:cNvSpPr txBox="1">
            <a:spLocks noChangeArrowheads="1"/>
          </p:cNvSpPr>
          <p:nvPr/>
        </p:nvSpPr>
        <p:spPr bwMode="auto">
          <a:xfrm>
            <a:off x="7377113" y="1976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7169" name="Text Box 17"/>
          <p:cNvSpPr txBox="1">
            <a:spLocks noChangeArrowheads="1"/>
          </p:cNvSpPr>
          <p:nvPr/>
        </p:nvSpPr>
        <p:spPr bwMode="auto">
          <a:xfrm>
            <a:off x="7354888" y="2362200"/>
            <a:ext cx="569912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7170" name="Text Box 18"/>
          <p:cNvSpPr txBox="1">
            <a:spLocks noChangeArrowheads="1"/>
          </p:cNvSpPr>
          <p:nvPr/>
        </p:nvSpPr>
        <p:spPr bwMode="auto">
          <a:xfrm rot="16200000">
            <a:off x="7670007" y="1278731"/>
            <a:ext cx="15684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Filler Object</a:t>
            </a:r>
          </a:p>
        </p:txBody>
      </p:sp>
      <p:sp>
        <p:nvSpPr>
          <p:cNvPr id="177171" name="Rectangle 19"/>
          <p:cNvSpPr>
            <a:spLocks noChangeArrowheads="1"/>
          </p:cNvSpPr>
          <p:nvPr/>
        </p:nvSpPr>
        <p:spPr bwMode="auto">
          <a:xfrm>
            <a:off x="6934200" y="2743200"/>
            <a:ext cx="1295400" cy="2667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172" name="Line 20"/>
          <p:cNvSpPr>
            <a:spLocks noChangeShapeType="1"/>
          </p:cNvSpPr>
          <p:nvPr/>
        </p:nvSpPr>
        <p:spPr bwMode="auto">
          <a:xfrm>
            <a:off x="6934200" y="3124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73" name="Line 21"/>
          <p:cNvSpPr>
            <a:spLocks noChangeShapeType="1"/>
          </p:cNvSpPr>
          <p:nvPr/>
        </p:nvSpPr>
        <p:spPr bwMode="auto">
          <a:xfrm>
            <a:off x="6934200" y="3505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74" name="Line 22"/>
          <p:cNvSpPr>
            <a:spLocks noChangeShapeType="1"/>
          </p:cNvSpPr>
          <p:nvPr/>
        </p:nvSpPr>
        <p:spPr bwMode="auto">
          <a:xfrm>
            <a:off x="6934200" y="3886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75" name="Line 23"/>
          <p:cNvSpPr>
            <a:spLocks noChangeShapeType="1"/>
          </p:cNvSpPr>
          <p:nvPr/>
        </p:nvSpPr>
        <p:spPr bwMode="auto">
          <a:xfrm>
            <a:off x="6934200" y="4267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76" name="Line 24"/>
          <p:cNvSpPr>
            <a:spLocks noChangeShapeType="1"/>
          </p:cNvSpPr>
          <p:nvPr/>
        </p:nvSpPr>
        <p:spPr bwMode="auto">
          <a:xfrm>
            <a:off x="6934200" y="4648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77" name="Line 25"/>
          <p:cNvSpPr>
            <a:spLocks noChangeShapeType="1"/>
          </p:cNvSpPr>
          <p:nvPr/>
        </p:nvSpPr>
        <p:spPr bwMode="auto">
          <a:xfrm>
            <a:off x="6934200" y="5029200"/>
            <a:ext cx="1295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78" name="Text Box 26"/>
          <p:cNvSpPr txBox="1">
            <a:spLocks noChangeArrowheads="1"/>
          </p:cNvSpPr>
          <p:nvPr/>
        </p:nvSpPr>
        <p:spPr bwMode="auto">
          <a:xfrm>
            <a:off x="7377113" y="2746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7179" name="Text Box 27"/>
          <p:cNvSpPr txBox="1">
            <a:spLocks noChangeArrowheads="1"/>
          </p:cNvSpPr>
          <p:nvPr/>
        </p:nvSpPr>
        <p:spPr bwMode="auto">
          <a:xfrm>
            <a:off x="7377113" y="3125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7180" name="Text Box 28"/>
          <p:cNvSpPr txBox="1">
            <a:spLocks noChangeArrowheads="1"/>
          </p:cNvSpPr>
          <p:nvPr/>
        </p:nvSpPr>
        <p:spPr bwMode="auto">
          <a:xfrm>
            <a:off x="7478713" y="3505200"/>
            <a:ext cx="265112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</a:t>
            </a:r>
          </a:p>
        </p:txBody>
      </p:sp>
      <p:sp>
        <p:nvSpPr>
          <p:cNvPr id="177181" name="Text Box 29"/>
          <p:cNvSpPr txBox="1">
            <a:spLocks noChangeArrowheads="1"/>
          </p:cNvSpPr>
          <p:nvPr/>
        </p:nvSpPr>
        <p:spPr bwMode="auto">
          <a:xfrm>
            <a:off x="7446963" y="3884613"/>
            <a:ext cx="3270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b</a:t>
            </a:r>
          </a:p>
        </p:txBody>
      </p:sp>
      <p:sp>
        <p:nvSpPr>
          <p:cNvPr id="177182" name="Text Box 30"/>
          <p:cNvSpPr txBox="1">
            <a:spLocks noChangeArrowheads="1"/>
          </p:cNvSpPr>
          <p:nvPr/>
        </p:nvSpPr>
        <p:spPr bwMode="auto">
          <a:xfrm>
            <a:off x="7377113" y="4264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7183" name="Text Box 31"/>
          <p:cNvSpPr txBox="1">
            <a:spLocks noChangeArrowheads="1"/>
          </p:cNvSpPr>
          <p:nvPr/>
        </p:nvSpPr>
        <p:spPr bwMode="auto">
          <a:xfrm>
            <a:off x="7377113" y="4643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7184" name="Text Box 32"/>
          <p:cNvSpPr txBox="1">
            <a:spLocks noChangeArrowheads="1"/>
          </p:cNvSpPr>
          <p:nvPr/>
        </p:nvSpPr>
        <p:spPr bwMode="auto">
          <a:xfrm>
            <a:off x="7391400" y="5029200"/>
            <a:ext cx="560388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7185" name="Text Box 33"/>
          <p:cNvSpPr txBox="1">
            <a:spLocks noChangeArrowheads="1"/>
          </p:cNvSpPr>
          <p:nvPr/>
        </p:nvSpPr>
        <p:spPr bwMode="auto">
          <a:xfrm rot="16200000">
            <a:off x="7631907" y="3782218"/>
            <a:ext cx="18605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Pointee Object</a:t>
            </a:r>
          </a:p>
        </p:txBody>
      </p:sp>
      <p:sp>
        <p:nvSpPr>
          <p:cNvPr id="177186" name="Rectangle 34"/>
          <p:cNvSpPr>
            <a:spLocks noChangeArrowheads="1"/>
          </p:cNvSpPr>
          <p:nvPr/>
        </p:nvSpPr>
        <p:spPr bwMode="auto">
          <a:xfrm>
            <a:off x="6934200" y="5410200"/>
            <a:ext cx="1295400" cy="26670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187" name="Line 35"/>
          <p:cNvSpPr>
            <a:spLocks noChangeShapeType="1"/>
          </p:cNvSpPr>
          <p:nvPr/>
        </p:nvSpPr>
        <p:spPr bwMode="auto">
          <a:xfrm>
            <a:off x="6934200" y="5791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88" name="Line 36"/>
          <p:cNvSpPr>
            <a:spLocks noChangeShapeType="1"/>
          </p:cNvSpPr>
          <p:nvPr/>
        </p:nvSpPr>
        <p:spPr bwMode="auto">
          <a:xfrm>
            <a:off x="6934200" y="6172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89" name="Line 37"/>
          <p:cNvSpPr>
            <a:spLocks noChangeShapeType="1"/>
          </p:cNvSpPr>
          <p:nvPr/>
        </p:nvSpPr>
        <p:spPr bwMode="auto">
          <a:xfrm>
            <a:off x="6934200" y="6553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90" name="Line 38"/>
          <p:cNvSpPr>
            <a:spLocks noChangeShapeType="1"/>
          </p:cNvSpPr>
          <p:nvPr/>
        </p:nvSpPr>
        <p:spPr bwMode="auto">
          <a:xfrm>
            <a:off x="6934200" y="6934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91" name="Line 39"/>
          <p:cNvSpPr>
            <a:spLocks noChangeShapeType="1"/>
          </p:cNvSpPr>
          <p:nvPr/>
        </p:nvSpPr>
        <p:spPr bwMode="auto">
          <a:xfrm>
            <a:off x="6934200" y="7315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92" name="Line 40"/>
          <p:cNvSpPr>
            <a:spLocks noChangeShapeType="1"/>
          </p:cNvSpPr>
          <p:nvPr/>
        </p:nvSpPr>
        <p:spPr bwMode="auto">
          <a:xfrm>
            <a:off x="6934200" y="7696200"/>
            <a:ext cx="1295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193" name="Text Box 41"/>
          <p:cNvSpPr txBox="1">
            <a:spLocks noChangeArrowheads="1"/>
          </p:cNvSpPr>
          <p:nvPr/>
        </p:nvSpPr>
        <p:spPr bwMode="auto">
          <a:xfrm>
            <a:off x="7377113" y="541337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a1</a:t>
            </a:r>
          </a:p>
        </p:txBody>
      </p:sp>
      <p:sp>
        <p:nvSpPr>
          <p:cNvPr id="177194" name="Text Box 42"/>
          <p:cNvSpPr txBox="1">
            <a:spLocks noChangeArrowheads="1"/>
          </p:cNvSpPr>
          <p:nvPr/>
        </p:nvSpPr>
        <p:spPr bwMode="auto">
          <a:xfrm>
            <a:off x="7377113" y="579278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a2</a:t>
            </a:r>
          </a:p>
        </p:txBody>
      </p:sp>
      <p:sp>
        <p:nvSpPr>
          <p:cNvPr id="177195" name="Text Box 43"/>
          <p:cNvSpPr txBox="1">
            <a:spLocks noChangeArrowheads="1"/>
          </p:cNvSpPr>
          <p:nvPr/>
        </p:nvSpPr>
        <p:spPr bwMode="auto">
          <a:xfrm>
            <a:off x="7377113" y="6172200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a3</a:t>
            </a:r>
          </a:p>
        </p:txBody>
      </p:sp>
      <p:sp>
        <p:nvSpPr>
          <p:cNvPr id="177196" name="Text Box 44"/>
          <p:cNvSpPr txBox="1">
            <a:spLocks noChangeArrowheads="1"/>
          </p:cNvSpPr>
          <p:nvPr/>
        </p:nvSpPr>
        <p:spPr bwMode="auto">
          <a:xfrm>
            <a:off x="7377113" y="6551613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a4</a:t>
            </a:r>
          </a:p>
        </p:txBody>
      </p:sp>
      <p:sp>
        <p:nvSpPr>
          <p:cNvPr id="177197" name="Text Box 45"/>
          <p:cNvSpPr txBox="1">
            <a:spLocks noChangeArrowheads="1"/>
          </p:cNvSpPr>
          <p:nvPr/>
        </p:nvSpPr>
        <p:spPr bwMode="auto">
          <a:xfrm>
            <a:off x="7377113" y="6931025"/>
            <a:ext cx="466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a5</a:t>
            </a:r>
          </a:p>
        </p:txBody>
      </p:sp>
      <p:sp>
        <p:nvSpPr>
          <p:cNvPr id="177198" name="Text Box 46"/>
          <p:cNvSpPr txBox="1">
            <a:spLocks noChangeArrowheads="1"/>
          </p:cNvSpPr>
          <p:nvPr/>
        </p:nvSpPr>
        <p:spPr bwMode="auto">
          <a:xfrm>
            <a:off x="7377113" y="7310438"/>
            <a:ext cx="466725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a6</a:t>
            </a:r>
          </a:p>
        </p:txBody>
      </p:sp>
      <p:sp>
        <p:nvSpPr>
          <p:cNvPr id="177199" name="Text Box 47"/>
          <p:cNvSpPr txBox="1">
            <a:spLocks noChangeArrowheads="1"/>
          </p:cNvSpPr>
          <p:nvPr/>
        </p:nvSpPr>
        <p:spPr bwMode="auto">
          <a:xfrm>
            <a:off x="7391400" y="7696200"/>
            <a:ext cx="43815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a7</a:t>
            </a:r>
          </a:p>
        </p:txBody>
      </p:sp>
      <p:sp>
        <p:nvSpPr>
          <p:cNvPr id="177200" name="Text Box 48"/>
          <p:cNvSpPr txBox="1">
            <a:spLocks noChangeArrowheads="1"/>
          </p:cNvSpPr>
          <p:nvPr/>
        </p:nvSpPr>
        <p:spPr bwMode="auto">
          <a:xfrm>
            <a:off x="5175250" y="5786438"/>
            <a:ext cx="1568450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Filler Object</a:t>
            </a:r>
          </a:p>
        </p:txBody>
      </p:sp>
      <p:sp>
        <p:nvSpPr>
          <p:cNvPr id="177202" name="Rectangle 50"/>
          <p:cNvSpPr>
            <a:spLocks noChangeArrowheads="1"/>
          </p:cNvSpPr>
          <p:nvPr/>
        </p:nvSpPr>
        <p:spPr bwMode="auto">
          <a:xfrm>
            <a:off x="6858000" y="2743200"/>
            <a:ext cx="76200" cy="76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177206" name="AutoShape 54"/>
          <p:cNvCxnSpPr>
            <a:cxnSpLocks noChangeShapeType="1"/>
            <a:stCxn id="177194" idx="1"/>
            <a:endCxn id="177207" idx="1"/>
          </p:cNvCxnSpPr>
          <p:nvPr/>
        </p:nvCxnSpPr>
        <p:spPr bwMode="auto">
          <a:xfrm rot="10800000">
            <a:off x="6781801" y="190500"/>
            <a:ext cx="595313" cy="5785644"/>
          </a:xfrm>
          <a:prstGeom prst="curvedConnector3">
            <a:avLst>
              <a:gd name="adj1" fmla="val 340311"/>
            </a:avLst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177207" name="Rectangle 55"/>
          <p:cNvSpPr>
            <a:spLocks noChangeArrowheads="1"/>
          </p:cNvSpPr>
          <p:nvPr/>
        </p:nvSpPr>
        <p:spPr bwMode="auto">
          <a:xfrm>
            <a:off x="6781800" y="152400"/>
            <a:ext cx="76200" cy="76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208" name="Text Box 56"/>
          <p:cNvSpPr txBox="1">
            <a:spLocks noChangeArrowheads="1"/>
          </p:cNvSpPr>
          <p:nvPr/>
        </p:nvSpPr>
        <p:spPr bwMode="auto">
          <a:xfrm>
            <a:off x="457200" y="4919034"/>
            <a:ext cx="4897294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dirty="0"/>
              <a:t>Can an attacker exploit this?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6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Finding the Bit Flip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561240" y="1895902"/>
            <a:ext cx="4439540" cy="329320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 smtClean="0"/>
          </a:p>
          <a:p>
            <a:r>
              <a:rPr lang="en-GB" sz="2400" b="1" dirty="0" smtClean="0"/>
              <a:t>while (true) {</a:t>
            </a:r>
          </a:p>
          <a:p>
            <a:r>
              <a:rPr lang="en-GB" sz="2400" dirty="0" smtClean="0"/>
              <a:t>   for (Filler f : fillers) {</a:t>
            </a:r>
          </a:p>
          <a:p>
            <a:r>
              <a:rPr lang="en-GB" sz="2400" dirty="0" smtClean="0"/>
              <a:t>       if (f.a1 != p) { // bit flipped!</a:t>
            </a:r>
          </a:p>
          <a:p>
            <a:r>
              <a:rPr lang="en-GB" sz="2400" dirty="0" smtClean="0"/>
              <a:t>          …</a:t>
            </a:r>
          </a:p>
          <a:p>
            <a:r>
              <a:rPr lang="en-GB" sz="2400" dirty="0" smtClean="0"/>
              <a:t>      } else if (f.a2 != p) { </a:t>
            </a:r>
          </a:p>
          <a:p>
            <a:r>
              <a:rPr lang="en-GB" sz="2400" dirty="0" smtClean="0"/>
              <a:t>          …</a:t>
            </a:r>
          </a:p>
          <a:p>
            <a:r>
              <a:rPr lang="en-GB" sz="2400" dirty="0" smtClean="0"/>
              <a:t>      }</a:t>
            </a:r>
          </a:p>
          <a:p>
            <a:r>
              <a:rPr lang="en-GB" sz="2400" dirty="0" smtClean="0"/>
              <a:t>}        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48000" cy="1782762"/>
          </a:xfrm>
        </p:spPr>
        <p:txBody>
          <a:bodyPr/>
          <a:lstStyle/>
          <a:p>
            <a:r>
              <a:rPr lang="en-US" sz="4000" dirty="0" smtClean="0"/>
              <a:t>Violating Type Safety</a:t>
            </a: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304800" y="2590800"/>
            <a:ext cx="8458200" cy="156966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 dirty="0"/>
              <a:t>Filler f = (Filler) </a:t>
            </a:r>
            <a:r>
              <a:rPr lang="en-GB" sz="2400" dirty="0" err="1"/>
              <a:t>e.nextElement</a:t>
            </a:r>
            <a:r>
              <a:rPr lang="en-GB" sz="2400" dirty="0"/>
              <a:t> ();</a:t>
            </a:r>
          </a:p>
          <a:p>
            <a:r>
              <a:rPr lang="en-GB" sz="2400" dirty="0"/>
              <a:t>      if (f.a1 != p) { // bit flipped!</a:t>
            </a:r>
          </a:p>
          <a:p>
            <a:r>
              <a:rPr lang="en-GB" sz="2400" dirty="0"/>
              <a:t>          Object r = f.a1; // </a:t>
            </a:r>
          </a:p>
          <a:p>
            <a:r>
              <a:rPr lang="en-GB" sz="2400" dirty="0"/>
              <a:t>          Filler </a:t>
            </a:r>
            <a:r>
              <a:rPr lang="en-GB" sz="2400" dirty="0" err="1"/>
              <a:t>fr</a:t>
            </a:r>
            <a:r>
              <a:rPr lang="en-GB" sz="2400" dirty="0"/>
              <a:t> = (Filler) r; // Cast is checked at run-time	</a:t>
            </a: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3429000" y="4197458"/>
            <a:ext cx="4440708" cy="193899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/>
              <a:t>			</a:t>
            </a:r>
            <a:r>
              <a:rPr lang="en-GB" sz="2400" b="1" dirty="0"/>
              <a:t>Declared Type</a:t>
            </a:r>
          </a:p>
          <a:p>
            <a:r>
              <a:rPr lang="en-GB" sz="2400" dirty="0"/>
              <a:t>f.a1			</a:t>
            </a:r>
            <a:r>
              <a:rPr lang="en-GB" sz="2400" dirty="0" smtClean="0"/>
              <a:t>	</a:t>
            </a:r>
            <a:r>
              <a:rPr lang="en-GB" sz="2400" dirty="0" err="1" smtClean="0"/>
              <a:t>Pointee</a:t>
            </a:r>
            <a:r>
              <a:rPr lang="en-GB" sz="2400" dirty="0" smtClean="0"/>
              <a:t>  </a:t>
            </a:r>
            <a:r>
              <a:rPr lang="en-GB" sz="2400" dirty="0"/>
              <a:t>	</a:t>
            </a:r>
          </a:p>
          <a:p>
            <a:r>
              <a:rPr lang="en-GB" sz="2400" dirty="0"/>
              <a:t>f.a1.b			</a:t>
            </a:r>
            <a:r>
              <a:rPr lang="en-GB" sz="2400" dirty="0" smtClean="0"/>
              <a:t>	</a:t>
            </a:r>
            <a:r>
              <a:rPr lang="en-GB" sz="2400" dirty="0" err="1" smtClean="0"/>
              <a:t>int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fr</a:t>
            </a:r>
            <a:r>
              <a:rPr lang="en-GB" sz="2400" dirty="0"/>
              <a:t> == f.a1		</a:t>
            </a:r>
            <a:r>
              <a:rPr lang="en-GB" sz="2400" dirty="0" smtClean="0"/>
              <a:t>	Filler</a:t>
            </a:r>
            <a:r>
              <a:rPr lang="en-GB" sz="2400" dirty="0"/>
              <a:t>		</a:t>
            </a:r>
          </a:p>
          <a:p>
            <a:r>
              <a:rPr lang="en-GB" sz="2400" dirty="0"/>
              <a:t>fr.a4 == f.a1.b	</a:t>
            </a:r>
            <a:r>
              <a:rPr lang="en-GB" sz="2400" dirty="0" smtClean="0"/>
              <a:t>	</a:t>
            </a:r>
            <a:r>
              <a:rPr lang="en-GB" sz="2400" dirty="0" err="1" smtClean="0"/>
              <a:t>Pointee</a:t>
            </a:r>
            <a:endParaRPr lang="en-GB" sz="2400" dirty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40250" y="174625"/>
            <a:ext cx="4538663" cy="2292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/>
              <a:t>class Filler {		class </a:t>
            </a:r>
            <a:r>
              <a:rPr lang="en-US" sz="1600" dirty="0" err="1"/>
              <a:t>Pointee</a:t>
            </a:r>
            <a:r>
              <a:rPr lang="en-US" sz="1600" dirty="0"/>
              <a:t> {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a1;		   </a:t>
            </a:r>
            <a:r>
              <a:rPr lang="en-US" sz="1600" dirty="0" err="1"/>
              <a:t>Pointee</a:t>
            </a:r>
            <a:r>
              <a:rPr lang="en-US" sz="1600" dirty="0"/>
              <a:t> a1;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a2;		   </a:t>
            </a:r>
            <a:r>
              <a:rPr lang="en-US" sz="1600" dirty="0" err="1"/>
              <a:t>Pointee</a:t>
            </a:r>
            <a:r>
              <a:rPr lang="en-US" sz="1600" dirty="0"/>
              <a:t> a2;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</a:t>
            </a:r>
            <a:r>
              <a:rPr lang="en-US" sz="1600" b="1" dirty="0" err="1">
                <a:solidFill>
                  <a:srgbClr val="3366FF"/>
                </a:solidFill>
              </a:rPr>
              <a:t>Pointee</a:t>
            </a:r>
            <a:r>
              <a:rPr lang="en-US" sz="1600" b="1" dirty="0">
                <a:solidFill>
                  <a:srgbClr val="3366FF"/>
                </a:solidFill>
              </a:rPr>
              <a:t> a3;	             </a:t>
            </a:r>
            <a:r>
              <a:rPr lang="en-US" sz="1600" b="1" dirty="0" smtClean="0">
                <a:solidFill>
                  <a:srgbClr val="3366FF"/>
                </a:solidFill>
              </a:rPr>
              <a:t>Filler </a:t>
            </a:r>
            <a:r>
              <a:rPr lang="en-US" sz="1600" b="1" dirty="0">
                <a:solidFill>
                  <a:srgbClr val="3366FF"/>
                </a:solidFill>
              </a:rPr>
              <a:t>f;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</a:t>
            </a:r>
            <a:r>
              <a:rPr lang="en-US" sz="1600" b="1" dirty="0" err="1">
                <a:solidFill>
                  <a:srgbClr val="3366FF"/>
                </a:solidFill>
              </a:rPr>
              <a:t>Pointee</a:t>
            </a:r>
            <a:r>
              <a:rPr lang="en-US" sz="1600" b="1" dirty="0">
                <a:solidFill>
                  <a:srgbClr val="3366FF"/>
                </a:solidFill>
              </a:rPr>
              <a:t> a4;	             </a:t>
            </a:r>
            <a:r>
              <a:rPr lang="en-US" sz="1600" b="1" dirty="0" err="1" smtClean="0">
                <a:solidFill>
                  <a:srgbClr val="3366FF"/>
                </a:solidFill>
              </a:rPr>
              <a:t>int</a:t>
            </a:r>
            <a:r>
              <a:rPr lang="en-US" sz="1600" b="1" dirty="0" smtClean="0">
                <a:solidFill>
                  <a:srgbClr val="3366FF"/>
                </a:solidFill>
              </a:rPr>
              <a:t> </a:t>
            </a:r>
            <a:r>
              <a:rPr lang="en-US" sz="1600" b="1" dirty="0">
                <a:solidFill>
                  <a:srgbClr val="3366FF"/>
                </a:solidFill>
              </a:rPr>
              <a:t>b;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a5;		   </a:t>
            </a:r>
            <a:r>
              <a:rPr lang="en-US" sz="1600" dirty="0" err="1"/>
              <a:t>Pointee</a:t>
            </a:r>
            <a:r>
              <a:rPr lang="en-US" sz="1600" dirty="0"/>
              <a:t> a5;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a6;		   </a:t>
            </a:r>
            <a:r>
              <a:rPr lang="en-US" sz="1600" dirty="0" err="1"/>
              <a:t>Pointee</a:t>
            </a:r>
            <a:r>
              <a:rPr lang="en-US" sz="1600" dirty="0"/>
              <a:t> a6;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a7;		   </a:t>
            </a:r>
            <a:r>
              <a:rPr lang="en-US" sz="1600" dirty="0" err="1"/>
              <a:t>Pointee</a:t>
            </a:r>
            <a:r>
              <a:rPr lang="en-US" sz="1600" dirty="0"/>
              <a:t> a7;</a:t>
            </a:r>
          </a:p>
          <a:p>
            <a:r>
              <a:rPr lang="en-US" sz="1600" dirty="0"/>
              <a:t>}			</a:t>
            </a:r>
            <a:r>
              <a:rPr lang="en-US" sz="1600" dirty="0" smtClean="0"/>
              <a:t>          }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9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9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9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9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257800" cy="358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How </a:t>
            </a:r>
            <a:r>
              <a:rPr lang="en-US" sz="4000" dirty="0" smtClean="0"/>
              <a:t>can the </a:t>
            </a:r>
            <a:r>
              <a:rPr lang="en-US" sz="4000" b="1" dirty="0" err="1" smtClean="0"/>
              <a:t>tricker</a:t>
            </a:r>
            <a:r>
              <a:rPr lang="en-US" sz="4000" dirty="0" smtClean="0"/>
              <a:t> prove their </a:t>
            </a:r>
            <a:r>
              <a:rPr lang="en-US" sz="4000" dirty="0" err="1" smtClean="0"/>
              <a:t>trickability</a:t>
            </a:r>
            <a:r>
              <a:rPr lang="en-US" sz="4000" dirty="0" smtClean="0"/>
              <a:t>, without allowing the </a:t>
            </a:r>
            <a:r>
              <a:rPr lang="en-US" sz="4000" b="1" dirty="0" smtClean="0"/>
              <a:t>victim</a:t>
            </a:r>
            <a:r>
              <a:rPr lang="en-US" sz="4000" dirty="0" smtClean="0"/>
              <a:t> to now impersonate a </a:t>
            </a:r>
            <a:r>
              <a:rPr lang="en-US" sz="4000" b="1" dirty="0" err="1" smtClean="0"/>
              <a:t>tricker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0A1A-7165-45C4-A01A-4D808276613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2706" name="Picture 2" descr="http://besthalloweenstore.net/wp-content/uploads/2011/07/zelda-punk-dog-halloween-costu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514600"/>
            <a:ext cx="3219450" cy="321945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8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362"/>
            <a:ext cx="3727126" cy="1460538"/>
          </a:xfrm>
        </p:spPr>
        <p:txBody>
          <a:bodyPr>
            <a:noAutofit/>
          </a:bodyPr>
          <a:lstStyle/>
          <a:p>
            <a:r>
              <a:rPr lang="en-US" dirty="0" smtClean="0"/>
              <a:t>Exploiting Type </a:t>
            </a:r>
            <a:r>
              <a:rPr lang="en-US" dirty="0" err="1" smtClean="0"/>
              <a:t>Unsafety</a:t>
            </a:r>
            <a:endParaRPr lang="en-US" dirty="0" smtClean="0"/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7234" y="2819946"/>
            <a:ext cx="7753507" cy="30469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/>
              <a:t>Filler f = (Filler) </a:t>
            </a:r>
            <a:r>
              <a:rPr lang="en-GB" sz="2400" dirty="0" err="1"/>
              <a:t>e.nextElement</a:t>
            </a:r>
            <a:r>
              <a:rPr lang="en-GB" sz="2400" dirty="0"/>
              <a:t> ();</a:t>
            </a:r>
          </a:p>
          <a:p>
            <a:r>
              <a:rPr lang="en-GB" sz="2400" dirty="0"/>
              <a:t>   if (f.a1 != p) { // bit flipped!</a:t>
            </a:r>
          </a:p>
          <a:p>
            <a:r>
              <a:rPr lang="en-GB" sz="2400" dirty="0"/>
              <a:t>      Object r = f.a1; </a:t>
            </a:r>
            <a:r>
              <a:rPr lang="en-GB" sz="2400" dirty="0" smtClean="0"/>
              <a:t> </a:t>
            </a:r>
            <a:endParaRPr lang="en-GB" sz="2400" dirty="0"/>
          </a:p>
          <a:p>
            <a:r>
              <a:rPr lang="en-GB" sz="2400" dirty="0"/>
              <a:t>      Filler </a:t>
            </a:r>
            <a:r>
              <a:rPr lang="en-GB" sz="2400" dirty="0" err="1"/>
              <a:t>fr</a:t>
            </a:r>
            <a:r>
              <a:rPr lang="en-GB" sz="2400" dirty="0"/>
              <a:t> = (Filler) r; </a:t>
            </a:r>
            <a:r>
              <a:rPr lang="en-GB" sz="2400" dirty="0" smtClean="0"/>
              <a:t> // </a:t>
            </a:r>
            <a:r>
              <a:rPr lang="en-GB" sz="2400" dirty="0"/>
              <a:t>Cast is checked at run-time	</a:t>
            </a:r>
          </a:p>
          <a:p>
            <a:r>
              <a:rPr lang="en-GB" sz="2400" dirty="0"/>
              <a:t>     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3366FF"/>
                </a:solidFill>
              </a:rPr>
              <a:t>f.a1.b = 1524383; </a:t>
            </a:r>
            <a:r>
              <a:rPr lang="en-GB" sz="2400" b="1" dirty="0" smtClean="0">
                <a:solidFill>
                  <a:srgbClr val="3366FF"/>
                </a:solidFill>
              </a:rPr>
              <a:t>  </a:t>
            </a:r>
            <a:r>
              <a:rPr lang="en-GB" sz="2400" b="1" dirty="0">
                <a:solidFill>
                  <a:srgbClr val="3366FF"/>
                </a:solidFill>
              </a:rPr>
              <a:t>// Address of the </a:t>
            </a:r>
            <a:r>
              <a:rPr lang="en-GB" sz="2400" b="1" dirty="0" err="1">
                <a:solidFill>
                  <a:srgbClr val="3366FF"/>
                </a:solidFill>
              </a:rPr>
              <a:t>SecurityManager</a:t>
            </a:r>
            <a:endParaRPr lang="en-GB" sz="2400" b="1" dirty="0">
              <a:solidFill>
                <a:srgbClr val="3366FF"/>
              </a:solidFill>
            </a:endParaRPr>
          </a:p>
          <a:p>
            <a:r>
              <a:rPr lang="en-GB" sz="2400" b="1" dirty="0"/>
              <a:t>    </a:t>
            </a:r>
            <a:r>
              <a:rPr lang="en-GB" sz="2400" b="1" dirty="0">
                <a:solidFill>
                  <a:srgbClr val="3366FF"/>
                </a:solidFill>
              </a:rPr>
              <a:t>  fr.a4.a1 = null;      </a:t>
            </a:r>
            <a:r>
              <a:rPr lang="en-GB" sz="2400" b="1" dirty="0" smtClean="0">
                <a:solidFill>
                  <a:srgbClr val="3366FF"/>
                </a:solidFill>
              </a:rPr>
              <a:t>  // </a:t>
            </a:r>
            <a:r>
              <a:rPr lang="en-GB" sz="2400" b="1" dirty="0">
                <a:solidFill>
                  <a:srgbClr val="3366FF"/>
                </a:solidFill>
              </a:rPr>
              <a:t>Set it to a null</a:t>
            </a:r>
          </a:p>
          <a:p>
            <a:r>
              <a:rPr lang="en-GB" sz="1800" dirty="0"/>
              <a:t>        </a:t>
            </a:r>
            <a:r>
              <a:rPr lang="en-GB" sz="2400" dirty="0"/>
              <a:t>// Do whatever you want!  No security policy now…</a:t>
            </a:r>
            <a:endParaRPr lang="en-GB" dirty="0"/>
          </a:p>
          <a:p>
            <a:r>
              <a:rPr lang="en-GB" sz="2400" dirty="0"/>
              <a:t>      new File (“C:\thesis.doc”).delete ();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40250" y="174625"/>
            <a:ext cx="4538663" cy="2292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/>
              <a:t>class Filler {		class </a:t>
            </a:r>
            <a:r>
              <a:rPr lang="en-US" sz="1600" dirty="0" err="1"/>
              <a:t>Pointee</a:t>
            </a:r>
            <a:r>
              <a:rPr lang="en-US" sz="1600" dirty="0"/>
              <a:t> {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a1;		   </a:t>
            </a:r>
            <a:r>
              <a:rPr lang="en-US" sz="1600" dirty="0" err="1"/>
              <a:t>Pointee</a:t>
            </a:r>
            <a:r>
              <a:rPr lang="en-US" sz="1600" dirty="0"/>
              <a:t> a1;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a2;		   </a:t>
            </a:r>
            <a:r>
              <a:rPr lang="en-US" sz="1600" dirty="0" err="1"/>
              <a:t>Pointee</a:t>
            </a:r>
            <a:r>
              <a:rPr lang="en-US" sz="1600" dirty="0"/>
              <a:t> a2;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</a:t>
            </a:r>
            <a:r>
              <a:rPr lang="en-US" sz="1600" b="1" dirty="0" err="1">
                <a:solidFill>
                  <a:srgbClr val="3366FF"/>
                </a:solidFill>
              </a:rPr>
              <a:t>Pointee</a:t>
            </a:r>
            <a:r>
              <a:rPr lang="en-US" sz="1600" b="1" dirty="0">
                <a:solidFill>
                  <a:srgbClr val="3366FF"/>
                </a:solidFill>
              </a:rPr>
              <a:t> a3;	             </a:t>
            </a:r>
            <a:r>
              <a:rPr lang="en-US" sz="1600" b="1" dirty="0" smtClean="0">
                <a:solidFill>
                  <a:srgbClr val="3366FF"/>
                </a:solidFill>
              </a:rPr>
              <a:t>Filler </a:t>
            </a:r>
            <a:r>
              <a:rPr lang="en-US" sz="1600" b="1" dirty="0">
                <a:solidFill>
                  <a:srgbClr val="3366FF"/>
                </a:solidFill>
              </a:rPr>
              <a:t>f;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</a:t>
            </a:r>
            <a:r>
              <a:rPr lang="en-US" sz="1600" b="1" dirty="0" err="1">
                <a:solidFill>
                  <a:srgbClr val="3366FF"/>
                </a:solidFill>
              </a:rPr>
              <a:t>Pointee</a:t>
            </a:r>
            <a:r>
              <a:rPr lang="en-US" sz="1600" b="1" dirty="0">
                <a:solidFill>
                  <a:srgbClr val="3366FF"/>
                </a:solidFill>
              </a:rPr>
              <a:t> a4;	             </a:t>
            </a:r>
            <a:r>
              <a:rPr lang="en-US" sz="1600" b="1" dirty="0" err="1" smtClean="0">
                <a:solidFill>
                  <a:srgbClr val="3366FF"/>
                </a:solidFill>
              </a:rPr>
              <a:t>int</a:t>
            </a:r>
            <a:r>
              <a:rPr lang="en-US" sz="1600" b="1" dirty="0" smtClean="0">
                <a:solidFill>
                  <a:srgbClr val="3366FF"/>
                </a:solidFill>
              </a:rPr>
              <a:t> </a:t>
            </a:r>
            <a:r>
              <a:rPr lang="en-US" sz="1600" b="1" dirty="0">
                <a:solidFill>
                  <a:srgbClr val="3366FF"/>
                </a:solidFill>
              </a:rPr>
              <a:t>b;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a5;		   </a:t>
            </a:r>
            <a:r>
              <a:rPr lang="en-US" sz="1600" dirty="0" err="1"/>
              <a:t>Pointee</a:t>
            </a:r>
            <a:r>
              <a:rPr lang="en-US" sz="1600" dirty="0"/>
              <a:t> a5;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a6;		   </a:t>
            </a:r>
            <a:r>
              <a:rPr lang="en-US" sz="1600" dirty="0" err="1"/>
              <a:t>Pointee</a:t>
            </a:r>
            <a:r>
              <a:rPr lang="en-US" sz="1600" dirty="0"/>
              <a:t> a6;</a:t>
            </a:r>
          </a:p>
          <a:p>
            <a:r>
              <a:rPr lang="en-US" sz="1600" dirty="0"/>
              <a:t>   </a:t>
            </a:r>
            <a:r>
              <a:rPr lang="en-US" sz="1600" dirty="0" err="1"/>
              <a:t>Pointee</a:t>
            </a:r>
            <a:r>
              <a:rPr lang="en-US" sz="1600" dirty="0"/>
              <a:t> a7;		   </a:t>
            </a:r>
            <a:r>
              <a:rPr lang="en-US" sz="1600" dirty="0" err="1"/>
              <a:t>Pointee</a:t>
            </a:r>
            <a:r>
              <a:rPr lang="en-US" sz="1600" dirty="0"/>
              <a:t> a7;</a:t>
            </a:r>
          </a:p>
          <a:p>
            <a:r>
              <a:rPr lang="en-US" sz="1600" dirty="0"/>
              <a:t>}			</a:t>
            </a:r>
            <a:r>
              <a:rPr lang="en-US" sz="1600" dirty="0" smtClean="0"/>
              <a:t>          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427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a Bit Flip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3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Wait for a Cosmic Ray</a:t>
            </a:r>
          </a:p>
          <a:p>
            <a:pPr lvl="1"/>
            <a:r>
              <a:rPr lang="en-US" dirty="0" smtClean="0"/>
              <a:t>You have to be really, really patient… (or move machine out of Earth’s atmosphere)</a:t>
            </a:r>
          </a:p>
          <a:p>
            <a:pPr marL="0" indent="0">
              <a:buNone/>
            </a:pPr>
            <a:r>
              <a:rPr lang="en-US" b="1" dirty="0" smtClean="0"/>
              <a:t>X-Rays</a:t>
            </a:r>
          </a:p>
          <a:p>
            <a:pPr lvl="1"/>
            <a:r>
              <a:rPr lang="en-US" dirty="0" smtClean="0"/>
              <a:t>Expensive, not enough power to generate bit-flip</a:t>
            </a:r>
          </a:p>
          <a:p>
            <a:pPr marL="0" indent="0">
              <a:buNone/>
            </a:pPr>
            <a:r>
              <a:rPr lang="en-US" b="1" dirty="0" smtClean="0"/>
              <a:t>High energy protons and neutrons</a:t>
            </a:r>
          </a:p>
          <a:p>
            <a:pPr lvl="1"/>
            <a:r>
              <a:rPr lang="en-US" dirty="0" smtClean="0"/>
              <a:t>Work great - but, you need a particle accelerator</a:t>
            </a:r>
          </a:p>
          <a:p>
            <a:pPr marL="0" indent="0">
              <a:buNone/>
            </a:pPr>
            <a:r>
              <a:rPr lang="en-US" b="1" dirty="0" smtClean="0"/>
              <a:t>Hmm….</a:t>
            </a:r>
          </a:p>
        </p:txBody>
      </p:sp>
      <p:pic>
        <p:nvPicPr>
          <p:cNvPr id="181252" name="Picture 4" descr="i00mnjmf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7" y="4952346"/>
            <a:ext cx="1292225" cy="1414462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4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234267" y="1602759"/>
            <a:ext cx="2962354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160" tIns="46080" rIns="92160" bIns="46080"/>
          <a:lstStyle/>
          <a:p>
            <a:pPr marL="341313" indent="-341313" defTabSz="449263" eaLnBrk="0" hangingPunct="0">
              <a:lnSpc>
                <a:spcPct val="91000"/>
              </a:lnSpc>
              <a:spcBef>
                <a:spcPts val="588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50-watt spotlight bulb</a:t>
            </a:r>
          </a:p>
          <a:p>
            <a:pPr marL="341313" indent="-341313" defTabSz="449263" eaLnBrk="0" hangingPunct="0">
              <a:lnSpc>
                <a:spcPct val="91000"/>
              </a:lnSpc>
              <a:spcBef>
                <a:spcPts val="588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Between 80°</a:t>
            </a:r>
            <a:r>
              <a:rPr lang="en-GB" sz="1800" dirty="0" smtClean="0"/>
              <a:t> </a:t>
            </a:r>
            <a:r>
              <a:rPr lang="en-GB" sz="2400" dirty="0" smtClean="0"/>
              <a:t>-100°C, memory starts to have a few failures</a:t>
            </a:r>
          </a:p>
          <a:p>
            <a:pPr marL="341313" indent="-341313" defTabSz="449263" eaLnBrk="0" hangingPunct="0">
              <a:lnSpc>
                <a:spcPct val="91000"/>
              </a:lnSpc>
              <a:spcBef>
                <a:spcPts val="588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Attack applet is successful (at least half the time)!</a:t>
            </a:r>
          </a:p>
          <a:p>
            <a:pPr marL="341313" indent="-341313" defTabSz="449263" eaLnBrk="0" hangingPunct="0">
              <a:lnSpc>
                <a:spcPct val="91000"/>
              </a:lnSpc>
              <a:spcBef>
                <a:spcPts val="588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Hairdryer works too, but it fries too many bits at once</a:t>
            </a:r>
            <a:endParaRPr lang="en-GB" dirty="0" smtClean="0"/>
          </a:p>
          <a:p>
            <a:pPr marL="341313" indent="-341313" defTabSz="449263" eaLnBrk="0" hangingPunct="0">
              <a:spcBef>
                <a:spcPts val="588"/>
              </a:spcBef>
              <a:buClr>
                <a:schemeClr val="tx1"/>
              </a:buClr>
              <a:buSzPct val="50000"/>
              <a:buFont typeface="Monotype Sort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/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04963"/>
            <a:ext cx="5694363" cy="4271962"/>
          </a:xfrm>
          <a:prstGeom prst="rect">
            <a:avLst/>
          </a:prstGeom>
          <a:noFill/>
        </p:spPr>
      </p:pic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5137084" y="5848219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160" tIns="46080" rIns="92160" bIns="46080"/>
          <a:lstStyle/>
          <a:p>
            <a:pPr algn="r" defTabSz="449263" eaLnBrk="0" hangingPunct="0">
              <a:spcBef>
                <a:spcPts val="588"/>
              </a:spcBef>
              <a:buClr>
                <a:srgbClr val="FFFF99"/>
              </a:buClr>
              <a:buSzPct val="50000"/>
              <a:buFont typeface="Monotype Sort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/>
              <a:t>Picture from </a:t>
            </a:r>
            <a:r>
              <a:rPr lang="en-GB" sz="1400" dirty="0" err="1"/>
              <a:t>Sudhakar</a:t>
            </a:r>
            <a:r>
              <a:rPr lang="en-GB" sz="1400" dirty="0"/>
              <a:t> </a:t>
            </a:r>
            <a:r>
              <a:rPr lang="en-GB" sz="1400" dirty="0" err="1"/>
              <a:t>Govindavajhala</a:t>
            </a:r>
            <a:endParaRPr lang="en-GB" sz="1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Using Heat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96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Attacks Violate</a:t>
            </a:r>
            <a:r>
              <a:rPr lang="en-US" dirty="0" smtClean="0"/>
              <a:t> Assumptions</a:t>
            </a:r>
            <a:endParaRPr lang="en-US" dirty="0" smtClean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Verifier assumes the value you write is the same value when you read it</a:t>
            </a:r>
          </a:p>
          <a:p>
            <a:pPr>
              <a:buNone/>
            </a:pPr>
            <a:r>
              <a:rPr lang="en-US" sz="2800" dirty="0" smtClean="0"/>
              <a:t>By flipping bits, we can violate this assumption</a:t>
            </a:r>
          </a:p>
          <a:p>
            <a:pPr>
              <a:buNone/>
            </a:pPr>
            <a:r>
              <a:rPr lang="en-US" sz="2800" dirty="0" smtClean="0"/>
              <a:t>By violating this assumption, we can violate type safety: get two references to the same storage that have inconsistent types</a:t>
            </a:r>
          </a:p>
          <a:p>
            <a:pPr>
              <a:buNone/>
            </a:pPr>
            <a:r>
              <a:rPr lang="en-US" sz="2800" dirty="0" smtClean="0"/>
              <a:t>By violating type safety, we can get around all other security measures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1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1908" y="3929561"/>
            <a:ext cx="7739432" cy="18158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If you want to learn more about “Trick-or-Treat” protocols, take </a:t>
            </a:r>
            <a:r>
              <a:rPr lang="en-US" sz="2800" dirty="0" err="1" smtClean="0"/>
              <a:t>MoMa’s</a:t>
            </a:r>
            <a:r>
              <a:rPr lang="en-US" sz="2800" dirty="0" smtClean="0"/>
              <a:t> cs4501 course in the Spring.  (If you just want to Trick-or-Treat, you can come by my lab Rice 442 Thursday afternoon.)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86344" y="2019535"/>
            <a:ext cx="4838117" cy="1384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Karsten</a:t>
            </a:r>
            <a:r>
              <a:rPr lang="en-US" sz="2800" dirty="0" smtClean="0"/>
              <a:t> </a:t>
            </a:r>
            <a:r>
              <a:rPr lang="en-US" sz="2800" dirty="0" err="1" smtClean="0"/>
              <a:t>Nohl</a:t>
            </a:r>
            <a:r>
              <a:rPr lang="en-US" sz="2800" dirty="0" smtClean="0"/>
              <a:t> will talk about actual practical ways to attack SIM card VMs in class Thursday!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505479" y="1300985"/>
            <a:ext cx="409544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PS3 is due at 11:59pm tonight!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887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One-Way Functions</a:t>
            </a:r>
            <a:endParaRPr lang="en-US" dirty="0"/>
          </a:p>
        </p:txBody>
      </p:sp>
      <p:sp>
        <p:nvSpPr>
          <p:cNvPr id="1119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Palatino Linotype" pitchFamily="18" charset="0"/>
              </a:rPr>
              <a:t>f </a:t>
            </a:r>
            <a:r>
              <a:rPr lang="en-US" dirty="0" smtClean="0"/>
              <a:t>is a </a:t>
            </a:r>
            <a:r>
              <a:rPr lang="en-US" b="1" i="1" dirty="0" smtClean="0"/>
              <a:t>one-way function </a:t>
            </a:r>
            <a:r>
              <a:rPr lang="en-US" dirty="0" smtClean="0"/>
              <a:t>if it is a function </a:t>
            </a:r>
            <a:r>
              <a:rPr lang="en-US" i="1" dirty="0" smtClean="0">
                <a:latin typeface="Palatino Linotype" pitchFamily="18" charset="0"/>
              </a:rPr>
              <a:t>y</a:t>
            </a:r>
            <a:r>
              <a:rPr lang="en-US" dirty="0" smtClean="0">
                <a:latin typeface="Palatino Linotype" pitchFamily="18" charset="0"/>
              </a:rPr>
              <a:t> = </a:t>
            </a:r>
            <a:r>
              <a:rPr lang="en-US" i="1" dirty="0" smtClean="0">
                <a:latin typeface="Palatino Linotype" pitchFamily="18" charset="0"/>
              </a:rPr>
              <a:t>f</a:t>
            </a:r>
            <a:r>
              <a:rPr lang="en-US" dirty="0" smtClean="0">
                <a:latin typeface="Palatino Linotype" pitchFamily="18" charset="0"/>
              </a:rPr>
              <a:t>(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) </a:t>
            </a:r>
            <a:r>
              <a:rPr lang="en-US" dirty="0" smtClean="0"/>
              <a:t>that satisfies these two properties:</a:t>
            </a:r>
            <a:endParaRPr lang="en-US" dirty="0" smtClean="0">
              <a:latin typeface="Palatino Linotype" pitchFamily="18" charset="0"/>
            </a:endParaRPr>
          </a:p>
          <a:p>
            <a:pPr marL="609600" indent="-609600">
              <a:buFontTx/>
              <a:buNone/>
            </a:pPr>
            <a:endParaRPr lang="en-US" b="1" dirty="0" smtClean="0"/>
          </a:p>
          <a:p>
            <a:pPr marL="609600" indent="-609600">
              <a:buFontTx/>
              <a:buNone/>
            </a:pPr>
            <a:r>
              <a:rPr lang="en-US" b="1" dirty="0" smtClean="0"/>
              <a:t>Invertible: </a:t>
            </a:r>
            <a:r>
              <a:rPr lang="en-US" dirty="0" smtClean="0"/>
              <a:t>there exists an </a:t>
            </a:r>
            <a:r>
              <a:rPr lang="en-US" i="1" dirty="0" smtClean="0">
                <a:latin typeface="Palatino Linotype" pitchFamily="18" charset="0"/>
              </a:rPr>
              <a:t>f </a:t>
            </a:r>
            <a:r>
              <a:rPr lang="en-US" baseline="30000" dirty="0" smtClean="0">
                <a:latin typeface="Palatino Linotype" pitchFamily="18" charset="0"/>
              </a:rPr>
              <a:t>-1</a:t>
            </a:r>
            <a:r>
              <a:rPr lang="en-US" dirty="0" smtClean="0"/>
              <a:t> such that</a:t>
            </a:r>
            <a:r>
              <a:rPr lang="en-US" dirty="0" smtClean="0"/>
              <a:t>, </a:t>
            </a:r>
          </a:p>
          <a:p>
            <a:pPr marL="609600" indent="-609600">
              <a:buFontTx/>
              <a:buNone/>
            </a:pPr>
            <a:r>
              <a:rPr lang="en-US" dirty="0"/>
              <a:t>	</a:t>
            </a:r>
            <a:r>
              <a:rPr lang="en-US" dirty="0" smtClean="0"/>
              <a:t>for </a:t>
            </a:r>
            <a:r>
              <a:rPr lang="en-US" dirty="0" smtClean="0"/>
              <a:t>all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/>
              <a:t> in range: </a:t>
            </a:r>
            <a:r>
              <a:rPr lang="en-US" i="1" dirty="0" smtClean="0">
                <a:latin typeface="Palatino Linotype" pitchFamily="18" charset="0"/>
              </a:rPr>
              <a:t>f </a:t>
            </a:r>
            <a:r>
              <a:rPr lang="en-US" baseline="30000" dirty="0" smtClean="0">
                <a:latin typeface="Palatino Linotype" pitchFamily="18" charset="0"/>
              </a:rPr>
              <a:t>-1 </a:t>
            </a:r>
            <a:r>
              <a:rPr lang="en-US" dirty="0" smtClean="0">
                <a:latin typeface="Palatino Linotype" pitchFamily="18" charset="0"/>
              </a:rPr>
              <a:t>(</a:t>
            </a:r>
            <a:r>
              <a:rPr lang="en-US" i="1" dirty="0" smtClean="0">
                <a:latin typeface="Palatino Linotype" pitchFamily="18" charset="0"/>
              </a:rPr>
              <a:t>f </a:t>
            </a:r>
            <a:r>
              <a:rPr lang="en-US" dirty="0" smtClean="0">
                <a:latin typeface="Palatino Linotype" pitchFamily="18" charset="0"/>
              </a:rPr>
              <a:t>(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)) = </a:t>
            </a:r>
            <a:r>
              <a:rPr lang="en-US" i="1" dirty="0" smtClean="0">
                <a:latin typeface="Palatino Linotype" pitchFamily="18" charset="0"/>
              </a:rPr>
              <a:t>x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One-way: </a:t>
            </a:r>
            <a:r>
              <a:rPr lang="en-US" dirty="0" smtClean="0"/>
              <a:t>it is </a:t>
            </a:r>
            <a:r>
              <a:rPr lang="en-US" i="1" dirty="0" smtClean="0"/>
              <a:t>much</a:t>
            </a:r>
            <a:r>
              <a:rPr lang="en-US" dirty="0" smtClean="0"/>
              <a:t>, </a:t>
            </a:r>
            <a:r>
              <a:rPr lang="en-US" i="1" dirty="0" smtClean="0"/>
              <a:t>much</a:t>
            </a:r>
            <a:r>
              <a:rPr lang="en-US" dirty="0" smtClean="0"/>
              <a:t>, </a:t>
            </a:r>
            <a:r>
              <a:rPr lang="en-US" i="1" dirty="0" smtClean="0"/>
              <a:t>much</a:t>
            </a:r>
            <a:r>
              <a:rPr lang="en-US" dirty="0" smtClean="0"/>
              <a:t> easier to </a:t>
            </a:r>
            <a:r>
              <a:rPr lang="en-US" dirty="0" smtClean="0"/>
              <a:t>	compute </a:t>
            </a:r>
            <a:r>
              <a:rPr lang="en-US" i="1" dirty="0" smtClean="0">
                <a:latin typeface="Palatino Linotype" pitchFamily="18" charset="0"/>
              </a:rPr>
              <a:t>f </a:t>
            </a:r>
            <a:r>
              <a:rPr lang="en-US" dirty="0" smtClean="0">
                <a:latin typeface="Palatino Linotype" pitchFamily="18" charset="0"/>
              </a:rPr>
              <a:t>(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)</a:t>
            </a:r>
            <a:r>
              <a:rPr lang="en-US" dirty="0" smtClean="0"/>
              <a:t> than to compute </a:t>
            </a:r>
            <a:r>
              <a:rPr lang="en-US" i="1" dirty="0" smtClean="0">
                <a:latin typeface="Palatino Linotype" pitchFamily="18" charset="0"/>
              </a:rPr>
              <a:t>f </a:t>
            </a:r>
            <a:r>
              <a:rPr lang="en-US" baseline="30000" dirty="0" smtClean="0">
                <a:latin typeface="Palatino Linotype" pitchFamily="18" charset="0"/>
              </a:rPr>
              <a:t>-1 </a:t>
            </a:r>
            <a:r>
              <a:rPr lang="en-US" dirty="0" smtClean="0">
                <a:latin typeface="Palatino Linotype" pitchFamily="18" charset="0"/>
              </a:rPr>
              <a:t>(</a:t>
            </a:r>
            <a:r>
              <a:rPr lang="en-US" i="1" dirty="0" smtClean="0">
                <a:latin typeface="Palatino Linotype" pitchFamily="18" charset="0"/>
              </a:rPr>
              <a:t>y</a:t>
            </a:r>
            <a:r>
              <a:rPr lang="en-US" dirty="0" smtClean="0">
                <a:latin typeface="Palatino Linotype" pitchFamily="18" charset="0"/>
              </a:rPr>
              <a:t>)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22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</a:t>
            </a:r>
            <a:r>
              <a:rPr lang="en-US" dirty="0" smtClean="0"/>
              <a:t>One-Way-</a:t>
            </a:r>
            <a:r>
              <a:rPr lang="en-US" dirty="0" err="1" smtClean="0"/>
              <a:t>ish</a:t>
            </a:r>
            <a:r>
              <a:rPr lang="en-US" dirty="0" smtClean="0"/>
              <a:t> Function: </a:t>
            </a:r>
            <a:r>
              <a:rPr lang="en-US" b="1" dirty="0" smtClean="0"/>
              <a:t>Factoring</a:t>
            </a:r>
            <a:endParaRPr lang="en-US" b="1" dirty="0"/>
          </a:p>
        </p:txBody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66455"/>
            <a:ext cx="8229600" cy="137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Forward</a:t>
            </a:r>
            <a:r>
              <a:rPr lang="en-US" sz="3600" b="1" dirty="0" smtClean="0"/>
              <a:t>:</a:t>
            </a:r>
            <a:r>
              <a:rPr lang="en-US" sz="3600" dirty="0" smtClean="0"/>
              <a:t>  given </a:t>
            </a:r>
            <a:r>
              <a:rPr lang="en-US" sz="3600" i="1" dirty="0" smtClean="0">
                <a:latin typeface="Palatino Linotype" pitchFamily="18" charset="0"/>
              </a:rPr>
              <a:t>p</a:t>
            </a:r>
            <a:r>
              <a:rPr lang="en-US" sz="3600" dirty="0" smtClean="0"/>
              <a:t> and </a:t>
            </a:r>
            <a:r>
              <a:rPr lang="en-US" sz="3600" i="1" dirty="0" smtClean="0">
                <a:latin typeface="Palatino Linotype" pitchFamily="18" charset="0"/>
              </a:rPr>
              <a:t>q</a:t>
            </a:r>
            <a:r>
              <a:rPr lang="en-US" sz="3600" dirty="0" smtClean="0"/>
              <a:t> are 200-digit prime 	numbers, output </a:t>
            </a:r>
            <a:r>
              <a:rPr lang="en-US" sz="3600" i="1" dirty="0" smtClean="0">
                <a:latin typeface="Palatino Linotype" pitchFamily="18" charset="0"/>
              </a:rPr>
              <a:t>n = </a:t>
            </a:r>
            <a:r>
              <a:rPr lang="en-US" sz="3600" i="1" dirty="0" err="1" smtClean="0">
                <a:latin typeface="Palatino Linotype" pitchFamily="18" charset="0"/>
              </a:rPr>
              <a:t>pq</a:t>
            </a:r>
            <a:endParaRPr lang="en-US" sz="3600" dirty="0" smtClean="0"/>
          </a:p>
          <a:p>
            <a:pPr>
              <a:buFontTx/>
              <a:buNone/>
            </a:pPr>
            <a:r>
              <a:rPr lang="en-US" sz="3600" b="1" dirty="0" smtClean="0"/>
              <a:t>Backward</a:t>
            </a:r>
            <a:r>
              <a:rPr lang="en-US" sz="3600" b="1" dirty="0" smtClean="0"/>
              <a:t>: </a:t>
            </a:r>
            <a:r>
              <a:rPr lang="en-US" sz="3600" dirty="0" smtClean="0"/>
              <a:t>given </a:t>
            </a:r>
            <a:r>
              <a:rPr lang="en-US" sz="3600" i="1" dirty="0" smtClean="0">
                <a:latin typeface="Palatino Linotype" pitchFamily="18" charset="0"/>
              </a:rPr>
              <a:t>n</a:t>
            </a:r>
            <a:r>
              <a:rPr lang="en-US" sz="3600" dirty="0" smtClean="0"/>
              <a:t>, output </a:t>
            </a:r>
            <a:r>
              <a:rPr lang="en-US" sz="3600" dirty="0" smtClean="0">
                <a:latin typeface="Palatino Linotype" pitchFamily="18" charset="0"/>
              </a:rPr>
              <a:t>(</a:t>
            </a:r>
            <a:r>
              <a:rPr lang="en-US" sz="3600" i="1" dirty="0" smtClean="0">
                <a:latin typeface="Palatino Linotype" pitchFamily="18" charset="0"/>
              </a:rPr>
              <a:t>p</a:t>
            </a:r>
            <a:r>
              <a:rPr lang="en-US" sz="3600" dirty="0" smtClean="0">
                <a:latin typeface="Palatino Linotype" pitchFamily="18" charset="0"/>
              </a:rPr>
              <a:t>, </a:t>
            </a:r>
            <a:r>
              <a:rPr lang="en-US" sz="3600" i="1" dirty="0" smtClean="0">
                <a:latin typeface="Palatino Linotype" pitchFamily="18" charset="0"/>
              </a:rPr>
              <a:t>q</a:t>
            </a:r>
            <a:r>
              <a:rPr lang="en-US" sz="3600" dirty="0" smtClean="0">
                <a:latin typeface="Palatino Linotype" pitchFamily="18" charset="0"/>
              </a:rPr>
              <a:t>)</a:t>
            </a:r>
            <a:endParaRPr lang="en-US" sz="3600" i="1" dirty="0">
              <a:latin typeface="Palatino Linotype" pitchFamily="18" charset="0"/>
            </a:endParaRPr>
          </a:p>
        </p:txBody>
      </p:sp>
      <p:sp>
        <p:nvSpPr>
          <p:cNvPr id="1120260" name="Text Box 4"/>
          <p:cNvSpPr txBox="1">
            <a:spLocks noChangeArrowheads="1"/>
          </p:cNvSpPr>
          <p:nvPr/>
        </p:nvSpPr>
        <p:spPr bwMode="auto">
          <a:xfrm>
            <a:off x="518486" y="3209638"/>
            <a:ext cx="8497372" cy="2062103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Forward</a:t>
            </a:r>
            <a:r>
              <a:rPr lang="en-US" sz="3200" dirty="0" smtClean="0"/>
              <a:t>: given </a:t>
            </a:r>
            <a:r>
              <a:rPr lang="en-US" sz="3200" dirty="0" smtClean="0">
                <a:latin typeface="Times New Roman" pitchFamily="18" charset="0"/>
              </a:rPr>
              <a:t>(</a:t>
            </a:r>
            <a:r>
              <a:rPr lang="en-US" sz="3200" i="1" dirty="0" smtClean="0">
                <a:latin typeface="Times New Roman" pitchFamily="18" charset="0"/>
              </a:rPr>
              <a:t>p</a:t>
            </a:r>
            <a:r>
              <a:rPr lang="en-US" sz="3200" dirty="0" smtClean="0">
                <a:latin typeface="Times New Roman" pitchFamily="18" charset="0"/>
              </a:rPr>
              <a:t>, </a:t>
            </a:r>
            <a:r>
              <a:rPr lang="en-US" sz="3200" i="1" dirty="0" smtClean="0">
                <a:latin typeface="Times New Roman" pitchFamily="18" charset="0"/>
              </a:rPr>
              <a:t>q</a:t>
            </a:r>
            <a:r>
              <a:rPr lang="en-US" sz="3200" dirty="0" smtClean="0">
                <a:latin typeface="Times New Roman" pitchFamily="18" charset="0"/>
              </a:rPr>
              <a:t>)</a:t>
            </a:r>
            <a:r>
              <a:rPr lang="en-US" sz="3200" dirty="0" smtClean="0">
                <a:latin typeface="Arial" charset="0"/>
              </a:rPr>
              <a:t> </a:t>
            </a:r>
            <a:r>
              <a:rPr lang="en-US" sz="3200" b="1" dirty="0" smtClean="0"/>
              <a:t>easy</a:t>
            </a:r>
            <a:r>
              <a:rPr lang="en-US" sz="3200" dirty="0" smtClean="0"/>
              <a:t> </a:t>
            </a:r>
            <a:r>
              <a:rPr lang="en-US" sz="3200" dirty="0"/>
              <a:t>to calculate </a:t>
            </a:r>
            <a:r>
              <a:rPr lang="en-US" sz="3200" i="1" dirty="0" smtClean="0">
                <a:latin typeface="Times New Roman" pitchFamily="18" charset="0"/>
              </a:rPr>
              <a:t>f</a:t>
            </a:r>
            <a:r>
              <a:rPr lang="en-US" sz="3200" dirty="0" smtClean="0">
                <a:latin typeface="Times New Roman" pitchFamily="18" charset="0"/>
              </a:rPr>
              <a:t> (</a:t>
            </a:r>
            <a:r>
              <a:rPr lang="en-US" sz="3200" i="1" dirty="0" smtClean="0">
                <a:latin typeface="Times New Roman" pitchFamily="18" charset="0"/>
              </a:rPr>
              <a:t>p, q</a:t>
            </a:r>
            <a:r>
              <a:rPr lang="en-US" sz="3200" dirty="0" smtClean="0">
                <a:latin typeface="Times New Roman" pitchFamily="18" charset="0"/>
              </a:rPr>
              <a:t>).</a:t>
            </a:r>
          </a:p>
          <a:p>
            <a:r>
              <a:rPr lang="en-US" sz="3200" dirty="0">
                <a:latin typeface="Times New Roman" pitchFamily="18" charset="0"/>
              </a:rPr>
              <a:t>	</a:t>
            </a:r>
          </a:p>
          <a:p>
            <a:endParaRPr lang="en-US" sz="3200" dirty="0" smtClean="0"/>
          </a:p>
          <a:p>
            <a:r>
              <a:rPr lang="en-US" sz="3200" dirty="0" smtClean="0"/>
              <a:t>Backward: given </a:t>
            </a:r>
            <a:r>
              <a:rPr lang="en-US" sz="3200" i="1" dirty="0" smtClean="0">
                <a:latin typeface="Times New Roman" pitchFamily="18" charset="0"/>
              </a:rPr>
              <a:t>n = f</a:t>
            </a:r>
            <a:r>
              <a:rPr lang="en-US" sz="3200" dirty="0" smtClean="0">
                <a:latin typeface="Arial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(</a:t>
            </a:r>
            <a:r>
              <a:rPr lang="en-US" sz="3200" i="1" dirty="0" smtClean="0">
                <a:latin typeface="Times New Roman" pitchFamily="18" charset="0"/>
              </a:rPr>
              <a:t>p, q</a:t>
            </a:r>
            <a:r>
              <a:rPr lang="en-US" sz="3200" dirty="0" smtClean="0">
                <a:latin typeface="Times New Roman" pitchFamily="18" charset="0"/>
              </a:rPr>
              <a:t>)</a:t>
            </a:r>
            <a:r>
              <a:rPr lang="en-US" sz="3200" dirty="0" smtClean="0"/>
              <a:t> </a:t>
            </a:r>
            <a:r>
              <a:rPr lang="en-US" sz="3200" b="1" dirty="0" smtClean="0"/>
              <a:t>hard</a:t>
            </a:r>
            <a:r>
              <a:rPr lang="en-US" sz="3200" dirty="0" smtClean="0"/>
              <a:t> </a:t>
            </a:r>
            <a:r>
              <a:rPr lang="en-US" sz="3200" dirty="0"/>
              <a:t>to find </a:t>
            </a:r>
            <a:r>
              <a:rPr lang="en-US" sz="3200" i="1" dirty="0" smtClean="0">
                <a:latin typeface="Palatino Linotype" pitchFamily="18" charset="0"/>
              </a:rPr>
              <a:t>p</a:t>
            </a:r>
            <a:r>
              <a:rPr lang="en-US" sz="3200" dirty="0" smtClean="0"/>
              <a:t> and </a:t>
            </a:r>
            <a:r>
              <a:rPr lang="en-US" sz="3200" i="1" dirty="0" smtClean="0">
                <a:latin typeface="Palatino Linotype" pitchFamily="18" charset="0"/>
              </a:rPr>
              <a:t>q</a:t>
            </a:r>
            <a:r>
              <a:rPr lang="en-US" sz="3200" dirty="0" smtClean="0">
                <a:latin typeface="Times New Roman" pitchFamily="18" charset="0"/>
              </a:rPr>
              <a:t>.</a:t>
            </a:r>
            <a:endParaRPr lang="en-US" sz="3200" i="1" dirty="0" smtClean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2037" y="3773055"/>
            <a:ext cx="7620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/>
              <a:t>Easy</a:t>
            </a:r>
            <a:r>
              <a:rPr lang="en-US" sz="2800" dirty="0" smtClean="0"/>
              <a:t> means we know is an algorithm with running time in </a:t>
            </a:r>
            <a:r>
              <a:rPr lang="en-US" sz="2800" dirty="0" err="1" smtClean="0">
                <a:latin typeface="Cambria Math"/>
                <a:cs typeface="Cambria Math"/>
              </a:rPr>
              <a:t>Θ</a:t>
            </a:r>
            <a:r>
              <a:rPr lang="en-US" sz="2800" dirty="0" smtClean="0">
                <a:latin typeface="Palatino Linotype" pitchFamily="18" charset="0"/>
              </a:rPr>
              <a:t>(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baseline="30000" dirty="0" smtClean="0">
                <a:latin typeface="Palatino Linotype" pitchFamily="18" charset="0"/>
              </a:rPr>
              <a:t>2</a:t>
            </a:r>
            <a:r>
              <a:rPr lang="en-US" sz="2800" dirty="0" smtClean="0">
                <a:latin typeface="Palatino Linotype" pitchFamily="18" charset="0"/>
              </a:rPr>
              <a:t>)</a:t>
            </a:r>
            <a:r>
              <a:rPr lang="en-US" sz="2800" dirty="0" smtClean="0"/>
              <a:t> where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r>
              <a:rPr lang="en-US" sz="2800" dirty="0" smtClean="0"/>
              <a:t> is number of </a:t>
            </a:r>
            <a:r>
              <a:rPr lang="en-US" sz="2800" dirty="0" smtClean="0"/>
              <a:t>digits.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41218" y="5271741"/>
            <a:ext cx="817418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/>
              <a:t>Hard</a:t>
            </a:r>
            <a:r>
              <a:rPr lang="en-US" sz="2800" dirty="0" smtClean="0"/>
              <a:t> means (we hope) the fastest possible procedure has running </a:t>
            </a:r>
            <a:r>
              <a:rPr lang="en-US" sz="2800" dirty="0" smtClean="0"/>
              <a:t>time that is not polynomial in </a:t>
            </a:r>
            <a:r>
              <a:rPr lang="en-US" sz="2800" i="1" dirty="0" smtClean="0">
                <a:latin typeface="Palatino Linotype" pitchFamily="18" charset="0"/>
              </a:rPr>
              <a:t>N</a:t>
            </a:r>
            <a:endParaRPr lang="en-US" sz="2800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2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Known Factoring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General Number Field Sieve</a:t>
            </a:r>
            <a:r>
              <a:rPr lang="en-US" dirty="0" smtClean="0"/>
              <a:t>: running time is in 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where </a:t>
            </a:r>
            <a:r>
              <a:rPr lang="en-US" i="1" dirty="0" smtClean="0">
                <a:latin typeface="Palatino Linotype" pitchFamily="18" charset="0"/>
              </a:rPr>
              <a:t>N</a:t>
            </a:r>
            <a:r>
              <a:rPr lang="en-US" dirty="0" smtClean="0"/>
              <a:t> is the number of bits in input.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0A1A-7165-45C4-A01A-4D808276613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8322" y="4371836"/>
            <a:ext cx="6197600" cy="16927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Note: unless you have a big quantum computer!  Then the running time is in </a:t>
            </a:r>
            <a:endParaRPr lang="en-US" sz="2800" dirty="0" smtClean="0"/>
          </a:p>
          <a:p>
            <a:pPr algn="ctr"/>
            <a:r>
              <a:rPr lang="en-US" sz="4800" dirty="0" smtClean="0">
                <a:latin typeface="Cambria Math"/>
                <a:cs typeface="Cambria Math"/>
              </a:rPr>
              <a:t>O((log </a:t>
            </a:r>
            <a:r>
              <a:rPr lang="en-US" sz="4800" i="1" dirty="0" smtClean="0">
                <a:latin typeface="Cambria Math"/>
                <a:cs typeface="Cambria Math"/>
              </a:rPr>
              <a:t>N</a:t>
            </a:r>
            <a:r>
              <a:rPr lang="en-US" sz="4800" dirty="0" smtClean="0">
                <a:latin typeface="Cambria Math"/>
                <a:cs typeface="Cambria Math"/>
              </a:rPr>
              <a:t>)</a:t>
            </a:r>
            <a:r>
              <a:rPr lang="en-US" sz="4800" baseline="30000" dirty="0" smtClean="0">
                <a:latin typeface="Cambria Math"/>
                <a:cs typeface="Cambria Math"/>
              </a:rPr>
              <a:t>3</a:t>
            </a:r>
            <a:r>
              <a:rPr lang="en-US" sz="4800" dirty="0" smtClean="0">
                <a:latin typeface="Cambria Math"/>
                <a:cs typeface="Cambria Math"/>
              </a:rPr>
              <a:t>).</a:t>
            </a:r>
            <a:endParaRPr lang="en-US" sz="48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5001" y="2362951"/>
            <a:ext cx="5798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Cambria Math"/>
                <a:cs typeface="Cambria Math"/>
              </a:rPr>
              <a:t>Θ</a:t>
            </a:r>
            <a:r>
              <a:rPr lang="en-US" sz="6000" dirty="0" smtClean="0">
                <a:latin typeface="Cambria Math"/>
                <a:cs typeface="Cambria Math"/>
              </a:rPr>
              <a:t>(</a:t>
            </a:r>
            <a:r>
              <a:rPr lang="en-US" sz="6000" dirty="0" err="1" smtClean="0">
                <a:latin typeface="Cambria Math"/>
                <a:cs typeface="Cambria Math"/>
              </a:rPr>
              <a:t>e</a:t>
            </a:r>
            <a:r>
              <a:rPr lang="en-US" sz="6000" baseline="30000" dirty="0" err="1" smtClean="0">
                <a:latin typeface="Cambria Math"/>
                <a:cs typeface="Cambria Math"/>
              </a:rPr>
              <a:t>log</a:t>
            </a:r>
            <a:r>
              <a:rPr lang="en-US" sz="6000" baseline="30000" dirty="0" smtClean="0">
                <a:latin typeface="Cambria Math"/>
                <a:cs typeface="Cambria Math"/>
              </a:rPr>
              <a:t> </a:t>
            </a:r>
            <a:r>
              <a:rPr lang="en-US" sz="6000" i="1" baseline="30000" dirty="0" smtClean="0">
                <a:latin typeface="Cambria Math"/>
                <a:cs typeface="Cambria Math"/>
              </a:rPr>
              <a:t>N</a:t>
            </a:r>
            <a:r>
              <a:rPr lang="en-US" sz="6000" baseline="48000" dirty="0" smtClean="0">
                <a:latin typeface="Cambria Math"/>
                <a:cs typeface="Cambria Math"/>
              </a:rPr>
              <a:t>⅓</a:t>
            </a:r>
            <a:r>
              <a:rPr lang="en-US" sz="6000" baseline="30000" dirty="0" smtClean="0">
                <a:latin typeface="Cambria Math"/>
                <a:cs typeface="Cambria Math"/>
              </a:rPr>
              <a:t> log log </a:t>
            </a:r>
            <a:r>
              <a:rPr lang="en-US" sz="6000" i="1" baseline="30000" dirty="0" smtClean="0">
                <a:latin typeface="Cambria Math"/>
                <a:cs typeface="Cambria Math"/>
              </a:rPr>
              <a:t>N</a:t>
            </a:r>
            <a:r>
              <a:rPr lang="en-US" sz="6000" baseline="50000" dirty="0" smtClean="0">
                <a:latin typeface="Cambria Math"/>
                <a:cs typeface="Cambria Math"/>
              </a:rPr>
              <a:t>⅔</a:t>
            </a:r>
            <a:r>
              <a:rPr lang="en-US" sz="6000" dirty="0" smtClean="0">
                <a:latin typeface="Cambria Math"/>
                <a:cs typeface="Cambria Math"/>
              </a:rPr>
              <a:t>) </a:t>
            </a:r>
            <a:endParaRPr lang="en-US" sz="6000" dirty="0"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75229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47274</TotalTime>
  <Words>2930</Words>
  <Application>Microsoft Macintosh PowerPoint</Application>
  <PresentationFormat>On-screen Show (4:3)</PresentationFormat>
  <Paragraphs>761</Paragraphs>
  <Slides>64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Class 17: Trick-or-Treat Protocols</vt:lpstr>
      <vt:lpstr>Plan for Today</vt:lpstr>
      <vt:lpstr>“Trick  or Treat” Protocols</vt:lpstr>
      <vt:lpstr>“Trick or Treat” Protocols</vt:lpstr>
      <vt:lpstr>Trick-or-Treat</vt:lpstr>
      <vt:lpstr>Authentication</vt:lpstr>
      <vt:lpstr>One-Way Functions</vt:lpstr>
      <vt:lpstr>Example One-Way-ish Function: Factoring</vt:lpstr>
      <vt:lpstr>Best Known Factoring Algorithm</vt:lpstr>
      <vt:lpstr>PowerPoint Presentation</vt:lpstr>
      <vt:lpstr>Providing Asymmetry</vt:lpstr>
      <vt:lpstr>PowerPoint Presentation</vt:lpstr>
      <vt:lpstr>RSA Cryptosystem</vt:lpstr>
      <vt:lpstr>Correctness of RSA</vt:lpstr>
      <vt:lpstr>Hard to Invert</vt:lpstr>
      <vt:lpstr>Easy to Invert with Trapdoor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Should your Zhtta server implement this protocol? </vt:lpstr>
      <vt:lpstr>PowerPoint Presentation</vt:lpstr>
      <vt:lpstr>PowerPoint Presentation</vt:lpstr>
      <vt:lpstr>PowerPoint Presentation</vt:lpstr>
      <vt:lpstr>SSL (Secure Sockets Layer) Simplified TLS Handshake Protocol</vt:lpstr>
      <vt:lpstr>SSL (Secure Sockets Layer) Simplified TLS Handshake Protocol</vt:lpstr>
      <vt:lpstr>PowerPoint Presentation</vt:lpstr>
      <vt:lpstr>Certificates</vt:lpstr>
      <vt:lpstr>PowerPoint Presentation</vt:lpstr>
      <vt:lpstr>PowerPoint Presentation</vt:lpstr>
      <vt:lpstr>Certificate Revocation</vt:lpstr>
      <vt:lpstr>CRL Checking</vt:lpstr>
      <vt:lpstr>SSL (Secure Sockets Layer) Simplified TLS Handshake Protocol</vt:lpstr>
      <vt:lpstr>How should the Tricker store her private key?</vt:lpstr>
      <vt:lpstr>Passwords</vt:lpstr>
      <vt:lpstr>PowerPoint Presentation</vt:lpstr>
      <vt:lpstr>PowerPoint Presentation</vt:lpstr>
      <vt:lpstr>Hair-Dryer Attacks</vt:lpstr>
      <vt:lpstr>Java Platform</vt:lpstr>
      <vt:lpstr>What the Verifier Does</vt:lpstr>
      <vt:lpstr>Running Mistyped Code</vt:lpstr>
      <vt:lpstr>Trusted Computing Base</vt:lpstr>
      <vt:lpstr>TCB Should be Small</vt:lpstr>
      <vt:lpstr>Is this really the whole TCB?</vt:lpstr>
      <vt:lpstr>Bytecode Verifier</vt:lpstr>
      <vt:lpstr>Violating the Assumption</vt:lpstr>
      <vt:lpstr>Can you really blame cosmic rays when your program crashes?</vt:lpstr>
      <vt:lpstr>PowerPoint Presentation</vt:lpstr>
      <vt:lpstr>Can an attacker use this to break into your SIM card?</vt:lpstr>
      <vt:lpstr>Improving the Odds</vt:lpstr>
      <vt:lpstr>Making Bit Flips Useful</vt:lpstr>
      <vt:lpstr>Filling Up Memory</vt:lpstr>
      <vt:lpstr>Wait for a bit flip…</vt:lpstr>
      <vt:lpstr>Type Violation</vt:lpstr>
      <vt:lpstr>Finding the Bit Flip</vt:lpstr>
      <vt:lpstr>Violating Type Safety</vt:lpstr>
      <vt:lpstr>Exploiting Type Unsafety</vt:lpstr>
      <vt:lpstr>Getting a Bit Flip</vt:lpstr>
      <vt:lpstr>Using Heat</vt:lpstr>
      <vt:lpstr>Attacks Violate Assumptions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514</cp:revision>
  <cp:lastPrinted>2013-10-08T14:39:12Z</cp:lastPrinted>
  <dcterms:created xsi:type="dcterms:W3CDTF">2013-08-26T17:24:32Z</dcterms:created>
  <dcterms:modified xsi:type="dcterms:W3CDTF">2013-10-29T14:52:24Z</dcterms:modified>
</cp:coreProperties>
</file>