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70"/>
  </p:notesMasterIdLst>
  <p:handoutMasterIdLst>
    <p:handoutMasterId r:id="rId71"/>
  </p:handoutMasterIdLst>
  <p:sldIdLst>
    <p:sldId id="257" r:id="rId2"/>
    <p:sldId id="286" r:id="rId3"/>
    <p:sldId id="325" r:id="rId4"/>
    <p:sldId id="324" r:id="rId5"/>
    <p:sldId id="384" r:id="rId6"/>
    <p:sldId id="289" r:id="rId7"/>
    <p:sldId id="316" r:id="rId8"/>
    <p:sldId id="290" r:id="rId9"/>
    <p:sldId id="291" r:id="rId10"/>
    <p:sldId id="293" r:id="rId11"/>
    <p:sldId id="295" r:id="rId12"/>
    <p:sldId id="296" r:id="rId13"/>
    <p:sldId id="297" r:id="rId14"/>
    <p:sldId id="298" r:id="rId15"/>
    <p:sldId id="348" r:id="rId16"/>
    <p:sldId id="349" r:id="rId17"/>
    <p:sldId id="350" r:id="rId18"/>
    <p:sldId id="351" r:id="rId19"/>
    <p:sldId id="352" r:id="rId20"/>
    <p:sldId id="353" r:id="rId21"/>
    <p:sldId id="354" r:id="rId22"/>
    <p:sldId id="355" r:id="rId23"/>
    <p:sldId id="356" r:id="rId24"/>
    <p:sldId id="357" r:id="rId25"/>
    <p:sldId id="358" r:id="rId26"/>
    <p:sldId id="299" r:id="rId27"/>
    <p:sldId id="300" r:id="rId28"/>
    <p:sldId id="301" r:id="rId29"/>
    <p:sldId id="302" r:id="rId30"/>
    <p:sldId id="303" r:id="rId31"/>
    <p:sldId id="304" r:id="rId32"/>
    <p:sldId id="331" r:id="rId33"/>
    <p:sldId id="329" r:id="rId34"/>
    <p:sldId id="332" r:id="rId35"/>
    <p:sldId id="333" r:id="rId36"/>
    <p:sldId id="334" r:id="rId37"/>
    <p:sldId id="335" r:id="rId38"/>
    <p:sldId id="336" r:id="rId39"/>
    <p:sldId id="337" r:id="rId40"/>
    <p:sldId id="338" r:id="rId41"/>
    <p:sldId id="341" r:id="rId42"/>
    <p:sldId id="342" r:id="rId43"/>
    <p:sldId id="343" r:id="rId44"/>
    <p:sldId id="339" r:id="rId45"/>
    <p:sldId id="344" r:id="rId46"/>
    <p:sldId id="345" r:id="rId47"/>
    <p:sldId id="330" r:id="rId48"/>
    <p:sldId id="347" r:id="rId49"/>
    <p:sldId id="346" r:id="rId50"/>
    <p:sldId id="359" r:id="rId51"/>
    <p:sldId id="360" r:id="rId52"/>
    <p:sldId id="361" r:id="rId53"/>
    <p:sldId id="362" r:id="rId54"/>
    <p:sldId id="363" r:id="rId55"/>
    <p:sldId id="371" r:id="rId56"/>
    <p:sldId id="365" r:id="rId57"/>
    <p:sldId id="374" r:id="rId58"/>
    <p:sldId id="375" r:id="rId59"/>
    <p:sldId id="373" r:id="rId60"/>
    <p:sldId id="377" r:id="rId61"/>
    <p:sldId id="383" r:id="rId62"/>
    <p:sldId id="376" r:id="rId63"/>
    <p:sldId id="378" r:id="rId64"/>
    <p:sldId id="379" r:id="rId65"/>
    <p:sldId id="380" r:id="rId66"/>
    <p:sldId id="382" r:id="rId67"/>
    <p:sldId id="381" r:id="rId68"/>
    <p:sldId id="311" r:id="rId6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66"/>
    <a:srgbClr val="66C9E3"/>
    <a:srgbClr val="A8D2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8" autoAdjust="0"/>
    <p:restoredTop sz="94660"/>
  </p:normalViewPr>
  <p:slideViewPr>
    <p:cSldViewPr snapToGrid="0" snapToObjects="1">
      <p:cViewPr varScale="1">
        <p:scale>
          <a:sx n="144" d="100"/>
          <a:sy n="144" d="100"/>
        </p:scale>
        <p:origin x="-536" y="-112"/>
      </p:cViewPr>
      <p:guideLst>
        <p:guide orient="horz" pos="1620"/>
        <p:guide pos="2880"/>
      </p:guideLst>
    </p:cSldViewPr>
  </p:slideViewPr>
  <p:notesTextViewPr>
    <p:cViewPr>
      <p:scale>
        <a:sx n="100" d="100"/>
        <a:sy n="100" d="100"/>
      </p:scale>
      <p:origin x="0" y="0"/>
    </p:cViewPr>
  </p:notesTextViewPr>
  <p:sorterViewPr>
    <p:cViewPr>
      <p:scale>
        <a:sx n="98" d="100"/>
        <a:sy n="98"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5E77B07-26ED-A949-9D4B-44C207F8A4D1}" type="datetimeFigureOut">
              <a:rPr lang="en-US" smtClean="0"/>
              <a:t>4/1/14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EAEABA4-34FF-E546-B451-A8222159DB1C}" type="slidenum">
              <a:rPr lang="en-US" smtClean="0"/>
              <a:t>‹#›</a:t>
            </a:fld>
            <a:endParaRPr lang="en-US"/>
          </a:p>
        </p:txBody>
      </p:sp>
    </p:spTree>
    <p:extLst>
      <p:ext uri="{BB962C8B-B14F-4D97-AF65-F5344CB8AC3E}">
        <p14:creationId xmlns:p14="http://schemas.microsoft.com/office/powerpoint/2010/main" val="10982207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1550EC-EE34-EF49-A4D8-147A804A9918}" type="datetimeFigureOut">
              <a:rPr lang="en-US" smtClean="0"/>
              <a:t>4/1/14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5CA4EC-A822-3847-9594-6C0922482023}" type="slidenum">
              <a:rPr lang="en-US" smtClean="0"/>
              <a:t>‹#›</a:t>
            </a:fld>
            <a:endParaRPr lang="en-US"/>
          </a:p>
        </p:txBody>
      </p:sp>
    </p:spTree>
    <p:extLst>
      <p:ext uri="{BB962C8B-B14F-4D97-AF65-F5344CB8AC3E}">
        <p14:creationId xmlns:p14="http://schemas.microsoft.com/office/powerpoint/2010/main" val="107862986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draw INT instruction also</a:t>
            </a:r>
            <a:endParaRPr lang="en-US" dirty="0"/>
          </a:p>
        </p:txBody>
      </p:sp>
      <p:sp>
        <p:nvSpPr>
          <p:cNvPr id="4" name="Slide Number Placeholder 3"/>
          <p:cNvSpPr>
            <a:spLocks noGrp="1"/>
          </p:cNvSpPr>
          <p:nvPr>
            <p:ph type="sldNum" sz="quarter" idx="10"/>
          </p:nvPr>
        </p:nvSpPr>
        <p:spPr/>
        <p:txBody>
          <a:bodyPr/>
          <a:lstStyle/>
          <a:p>
            <a:fld id="{AE5CA4EC-A822-3847-9594-6C0922482023}" type="slidenum">
              <a:rPr lang="en-US" smtClean="0"/>
              <a:t>49</a:t>
            </a:fld>
            <a:endParaRPr lang="en-US"/>
          </a:p>
        </p:txBody>
      </p:sp>
    </p:spTree>
    <p:extLst>
      <p:ext uri="{BB962C8B-B14F-4D97-AF65-F5344CB8AC3E}">
        <p14:creationId xmlns:p14="http://schemas.microsoft.com/office/powerpoint/2010/main" val="1569250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5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408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509356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242078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267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7 November 2013</a:t>
            </a:r>
            <a:endParaRPr lang="en-US"/>
          </a:p>
        </p:txBody>
      </p:sp>
      <p:sp>
        <p:nvSpPr>
          <p:cNvPr id="5" name="Footer Placeholder 4"/>
          <p:cNvSpPr>
            <a:spLocks noGrp="1"/>
          </p:cNvSpPr>
          <p:nvPr>
            <p:ph type="ftr" sz="quarter" idx="11"/>
          </p:nvPr>
        </p:nvSpPr>
        <p:spPr/>
        <p:txBody>
          <a:bodyPr/>
          <a:lstStyle/>
          <a:p>
            <a:r>
              <a:rPr lang="en-US" smtClean="0"/>
              <a:t>University of Virginia cs4414</a:t>
            </a:r>
            <a:endParaRPr lang="en-US"/>
          </a:p>
        </p:txBody>
      </p:sp>
      <p:sp>
        <p:nvSpPr>
          <p:cNvPr id="6" name="Slide Number Placeholder 5"/>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461512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7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09701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7 November 2013</a:t>
            </a:r>
            <a:endParaRPr lang="en-US"/>
          </a:p>
        </p:txBody>
      </p:sp>
      <p:sp>
        <p:nvSpPr>
          <p:cNvPr id="8" name="Footer Placeholder 7"/>
          <p:cNvSpPr>
            <a:spLocks noGrp="1"/>
          </p:cNvSpPr>
          <p:nvPr>
            <p:ph type="ftr" sz="quarter" idx="11"/>
          </p:nvPr>
        </p:nvSpPr>
        <p:spPr/>
        <p:txBody>
          <a:bodyPr/>
          <a:lstStyle/>
          <a:p>
            <a:r>
              <a:rPr lang="en-US" smtClean="0"/>
              <a:t>University of Virginia cs4414</a:t>
            </a:r>
            <a:endParaRPr lang="en-US"/>
          </a:p>
        </p:txBody>
      </p:sp>
      <p:sp>
        <p:nvSpPr>
          <p:cNvPr id="9" name="Slide Number Placeholder 8"/>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095258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7 November 2013</a:t>
            </a:r>
            <a:endParaRPr lang="en-US"/>
          </a:p>
        </p:txBody>
      </p:sp>
      <p:sp>
        <p:nvSpPr>
          <p:cNvPr id="4" name="Footer Placeholder 3"/>
          <p:cNvSpPr>
            <a:spLocks noGrp="1"/>
          </p:cNvSpPr>
          <p:nvPr>
            <p:ph type="ftr" sz="quarter" idx="11"/>
          </p:nvPr>
        </p:nvSpPr>
        <p:spPr/>
        <p:txBody>
          <a:bodyPr/>
          <a:lstStyle/>
          <a:p>
            <a:r>
              <a:rPr lang="en-US" smtClean="0"/>
              <a:t>University of Virginia cs4414</a:t>
            </a:r>
            <a:endParaRPr lang="en-US"/>
          </a:p>
        </p:txBody>
      </p:sp>
      <p:sp>
        <p:nvSpPr>
          <p:cNvPr id="5" name="Slide Number Placeholder 4"/>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57011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7 November 2013</a:t>
            </a:r>
            <a:endParaRPr lang="en-US"/>
          </a:p>
        </p:txBody>
      </p:sp>
      <p:sp>
        <p:nvSpPr>
          <p:cNvPr id="3" name="Footer Placeholder 2"/>
          <p:cNvSpPr>
            <a:spLocks noGrp="1"/>
          </p:cNvSpPr>
          <p:nvPr>
            <p:ph type="ftr" sz="quarter" idx="11"/>
          </p:nvPr>
        </p:nvSpPr>
        <p:spPr/>
        <p:txBody>
          <a:bodyPr/>
          <a:lstStyle/>
          <a:p>
            <a:r>
              <a:rPr lang="en-US" smtClean="0"/>
              <a:t>University of Virginia cs4414</a:t>
            </a:r>
            <a:endParaRPr lang="en-US"/>
          </a:p>
        </p:txBody>
      </p:sp>
      <p:sp>
        <p:nvSpPr>
          <p:cNvPr id="4" name="Slide Number Placeholder 3"/>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2792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2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3243022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35"/>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 November 2013</a:t>
            </a:r>
            <a:endParaRPr lang="en-US"/>
          </a:p>
        </p:txBody>
      </p:sp>
      <p:sp>
        <p:nvSpPr>
          <p:cNvPr id="6" name="Footer Placeholder 5"/>
          <p:cNvSpPr>
            <a:spLocks noGrp="1"/>
          </p:cNvSpPr>
          <p:nvPr>
            <p:ph type="ftr" sz="quarter" idx="11"/>
          </p:nvPr>
        </p:nvSpPr>
        <p:spPr/>
        <p:txBody>
          <a:bodyPr/>
          <a:lstStyle/>
          <a:p>
            <a:r>
              <a:rPr lang="en-US" smtClean="0"/>
              <a:t>University of Virginia cs4414</a:t>
            </a:r>
            <a:endParaRPr lang="en-US"/>
          </a:p>
        </p:txBody>
      </p:sp>
      <p:sp>
        <p:nvSpPr>
          <p:cNvPr id="7" name="Slide Number Placeholder 6"/>
          <p:cNvSpPr>
            <a:spLocks noGrp="1"/>
          </p:cNvSpPr>
          <p:nvPr>
            <p:ph type="sldNum" sz="quarter" idx="12"/>
          </p:nvPr>
        </p:nvSpPr>
        <p:spPr/>
        <p:txBody>
          <a:bodyPr/>
          <a:lstStyle/>
          <a:p>
            <a:fld id="{6507B5A5-F0C2-644D-AEA7-E773B6B78F38}" type="slidenum">
              <a:rPr lang="en-US" smtClean="0"/>
              <a:t>‹#›</a:t>
            </a:fld>
            <a:endParaRPr lang="en-US"/>
          </a:p>
        </p:txBody>
      </p:sp>
    </p:spTree>
    <p:extLst>
      <p:ext uri="{BB962C8B-B14F-4D97-AF65-F5344CB8AC3E}">
        <p14:creationId xmlns:p14="http://schemas.microsoft.com/office/powerpoint/2010/main" val="1564369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7 November 2013</a:t>
            </a: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University of Virginia cs4414</a:t>
            </a: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507B5A5-F0C2-644D-AEA7-E773B6B78F38}" type="slidenum">
              <a:rPr lang="en-US" smtClean="0"/>
              <a:t>‹#›</a:t>
            </a:fld>
            <a:endParaRPr lang="en-US"/>
          </a:p>
        </p:txBody>
      </p:sp>
    </p:spTree>
    <p:extLst>
      <p:ext uri="{BB962C8B-B14F-4D97-AF65-F5344CB8AC3E}">
        <p14:creationId xmlns:p14="http://schemas.microsoft.com/office/powerpoint/2010/main" val="2154011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xr.free-electrons.com/source/include/linux/fs.h" TargetMode="Externa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5"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hyperlink" Target="http://lxr.free-electrons.com/source/include/linux/fs.h"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2.wdp"/><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httpd.apache.org/docs/current/suexec.html" TargetMode="External"/><Relationship Id="rId3" Type="http://schemas.openxmlformats.org/officeDocument/2006/relationships/image" Target="../media/image2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hyperlink" Target="http://www.intel.com/content/dam/www/public/us/en/documents/manuals/64-ia-32-architectures-software-developer-manual-325462.pdf" TargetMode="External"/><Relationship Id="rId3"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lmgtfy.com/?q=inurl:wp-config.php+DB_PASSWD"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2770" b="12229"/>
          <a:stretch/>
        </p:blipFill>
        <p:spPr>
          <a:xfrm>
            <a:off x="0" y="0"/>
            <a:ext cx="9144000" cy="5143500"/>
          </a:xfrm>
          <a:prstGeom prst="rect">
            <a:avLst/>
          </a:prstGeom>
        </p:spPr>
      </p:pic>
      <p:sp>
        <p:nvSpPr>
          <p:cNvPr id="3" name="Subtitle 2"/>
          <p:cNvSpPr>
            <a:spLocks noGrp="1"/>
          </p:cNvSpPr>
          <p:nvPr>
            <p:ph type="subTitle" idx="1"/>
          </p:nvPr>
        </p:nvSpPr>
        <p:spPr>
          <a:xfrm>
            <a:off x="520372" y="3928015"/>
            <a:ext cx="2684707" cy="967937"/>
          </a:xfrm>
          <a:noFill/>
        </p:spPr>
        <p:txBody>
          <a:bodyPr>
            <a:normAutofit fontScale="70000" lnSpcReduction="20000"/>
          </a:bodyPr>
          <a:lstStyle/>
          <a:p>
            <a:pPr algn="l">
              <a:lnSpc>
                <a:spcPct val="90000"/>
              </a:lnSpc>
            </a:pPr>
            <a:r>
              <a:rPr lang="en-US" dirty="0" smtClean="0">
                <a:ln w="18415" cmpd="sng">
                  <a:solidFill>
                    <a:srgbClr val="FFFFFF"/>
                  </a:solidFill>
                  <a:prstDash val="solid"/>
                </a:ln>
                <a:solidFill>
                  <a:schemeClr val="bg1">
                    <a:lumMod val="65000"/>
                  </a:schemeClr>
                </a:solidFill>
                <a:effectLst/>
              </a:rPr>
              <a:t>cs4414 Spring 2014</a:t>
            </a:r>
          </a:p>
          <a:p>
            <a:pPr algn="l">
              <a:lnSpc>
                <a:spcPct val="90000"/>
              </a:lnSpc>
            </a:pPr>
            <a:r>
              <a:rPr lang="en-US" dirty="0" smtClean="0">
                <a:ln w="18415" cmpd="sng">
                  <a:solidFill>
                    <a:srgbClr val="FFFFFF"/>
                  </a:solidFill>
                  <a:prstDash val="solid"/>
                </a:ln>
                <a:solidFill>
                  <a:schemeClr val="bg1">
                    <a:lumMod val="65000"/>
                  </a:schemeClr>
                </a:solidFill>
                <a:effectLst/>
              </a:rPr>
              <a:t>University of Virginia</a:t>
            </a:r>
          </a:p>
          <a:p>
            <a:pPr algn="l">
              <a:lnSpc>
                <a:spcPct val="90000"/>
              </a:lnSpc>
            </a:pPr>
            <a:r>
              <a:rPr lang="en-US" dirty="0" smtClean="0">
                <a:ln w="18415" cmpd="sng">
                  <a:solidFill>
                    <a:srgbClr val="FFFFFF"/>
                  </a:solidFill>
                  <a:prstDash val="solid"/>
                </a:ln>
                <a:solidFill>
                  <a:schemeClr val="bg1">
                    <a:lumMod val="65000"/>
                  </a:schemeClr>
                </a:solidFill>
                <a:effectLst/>
              </a:rPr>
              <a:t>David Evans</a:t>
            </a:r>
            <a:endParaRPr lang="en-US" dirty="0">
              <a:ln w="18415" cmpd="sng">
                <a:solidFill>
                  <a:srgbClr val="FFFFFF"/>
                </a:solidFill>
                <a:prstDash val="solid"/>
              </a:ln>
              <a:solidFill>
                <a:schemeClr val="bg1">
                  <a:lumMod val="65000"/>
                </a:schemeClr>
              </a:solidFill>
              <a:effectLst/>
            </a:endParaRPr>
          </a:p>
        </p:txBody>
      </p:sp>
      <p:sp>
        <p:nvSpPr>
          <p:cNvPr id="9" name="Rectangle 8"/>
          <p:cNvSpPr/>
          <p:nvPr/>
        </p:nvSpPr>
        <p:spPr>
          <a:xfrm>
            <a:off x="6280727" y="2476534"/>
            <a:ext cx="4572000" cy="369332"/>
          </a:xfrm>
          <a:prstGeom prst="rect">
            <a:avLst/>
          </a:prstGeom>
        </p:spPr>
        <p:txBody>
          <a:bodyPr>
            <a:spAutoFit/>
          </a:bodyPr>
          <a:lstStyle/>
          <a:p>
            <a:endParaRPr lang="en-US" dirty="0"/>
          </a:p>
        </p:txBody>
      </p:sp>
      <p:sp>
        <p:nvSpPr>
          <p:cNvPr id="2" name="Title 1"/>
          <p:cNvSpPr>
            <a:spLocks noGrp="1"/>
          </p:cNvSpPr>
          <p:nvPr>
            <p:ph type="ctrTitle"/>
          </p:nvPr>
        </p:nvSpPr>
        <p:spPr>
          <a:xfrm>
            <a:off x="376270" y="423306"/>
            <a:ext cx="5248023" cy="1726627"/>
          </a:xfrm>
          <a:noFill/>
        </p:spPr>
        <p:txBody>
          <a:bodyPr>
            <a:noAutofit/>
          </a:bodyPr>
          <a:lstStyle/>
          <a:p>
            <a:pPr algn="l"/>
            <a:r>
              <a:rPr lang="en-US" sz="5400" dirty="0" smtClean="0">
                <a:ln w="18415" cmpd="sng">
                  <a:solidFill>
                    <a:srgbClr val="FFFFFF"/>
                  </a:solidFill>
                  <a:prstDash val="solid"/>
                </a:ln>
                <a:solidFill>
                  <a:srgbClr val="FF6600"/>
                </a:solidFill>
                <a:effectLst>
                  <a:outerShdw blurRad="63500" dir="3600000" algn="tl" rotWithShape="0">
                    <a:srgbClr val="000000">
                      <a:alpha val="70000"/>
                    </a:srgbClr>
                  </a:outerShdw>
                </a:effectLst>
              </a:rPr>
              <a:t>Class </a:t>
            </a:r>
            <a:r>
              <a:rPr lang="en-US" sz="5400" dirty="0" smtClean="0">
                <a:ln w="18415" cmpd="sng">
                  <a:solidFill>
                    <a:srgbClr val="FFFFFF"/>
                  </a:solidFill>
                  <a:prstDash val="solid"/>
                </a:ln>
                <a:solidFill>
                  <a:srgbClr val="FF6600"/>
                </a:solidFill>
                <a:effectLst>
                  <a:outerShdw blurRad="63500" dir="3600000" algn="tl" rotWithShape="0">
                    <a:srgbClr val="000000">
                      <a:alpha val="70000"/>
                    </a:srgbClr>
                  </a:outerShdw>
                </a:effectLst>
              </a:rPr>
              <a:t>18:</a:t>
            </a:r>
            <a:r>
              <a:rPr lang="en-US" sz="5400" dirty="0" smtClean="0">
                <a:ln w="18415" cmpd="sng">
                  <a:solidFill>
                    <a:srgbClr val="FFFFFF"/>
                  </a:solidFill>
                  <a:prstDash val="solid"/>
                </a:ln>
                <a:solidFill>
                  <a:srgbClr val="FF6600"/>
                </a:solidFill>
                <a:effectLst>
                  <a:outerShdw blurRad="63500" dir="3600000" algn="tl" rotWithShape="0">
                    <a:srgbClr val="000000">
                      <a:alpha val="70000"/>
                    </a:srgbClr>
                  </a:outerShdw>
                </a:effectLst>
              </a:rPr>
              <a:t/>
            </a:r>
            <a:br>
              <a:rPr lang="en-US" sz="5400" dirty="0" smtClean="0">
                <a:ln w="18415" cmpd="sng">
                  <a:solidFill>
                    <a:srgbClr val="FFFFFF"/>
                  </a:solidFill>
                  <a:prstDash val="solid"/>
                </a:ln>
                <a:solidFill>
                  <a:srgbClr val="FF6600"/>
                </a:solidFill>
                <a:effectLst>
                  <a:outerShdw blurRad="63500" dir="3600000" algn="tl" rotWithShape="0">
                    <a:srgbClr val="000000">
                      <a:alpha val="70000"/>
                    </a:srgbClr>
                  </a:outerShdw>
                </a:effectLst>
              </a:rPr>
            </a:br>
            <a:r>
              <a:rPr lang="en-US" sz="5400" dirty="0" smtClean="0">
                <a:ln w="18415" cmpd="sng">
                  <a:solidFill>
                    <a:srgbClr val="FFFFFF"/>
                  </a:solidFill>
                  <a:prstDash val="solid"/>
                </a:ln>
                <a:solidFill>
                  <a:srgbClr val="FF6600"/>
                </a:solidFill>
                <a:effectLst>
                  <a:outerShdw blurRad="63500" dir="3600000" algn="tl" rotWithShape="0">
                    <a:srgbClr val="000000">
                      <a:alpha val="70000"/>
                    </a:srgbClr>
                  </a:outerShdw>
                </a:effectLst>
              </a:rPr>
              <a:t>System Calls</a:t>
            </a:r>
            <a:endParaRPr lang="en-US" sz="5400" dirty="0">
              <a:ln w="18415" cmpd="sng">
                <a:solidFill>
                  <a:srgbClr val="FFFFFF"/>
                </a:solidFill>
                <a:prstDash val="solid"/>
              </a:ln>
              <a:solidFill>
                <a:srgbClr val="FF6600"/>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15001701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Picture 6" descr="Screen Shot 2013-10-23 at 9.56.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457" y="107350"/>
            <a:ext cx="5728413" cy="493376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rot="16200000">
            <a:off x="-1563796" y="1877768"/>
            <a:ext cx="4835035" cy="1143000"/>
          </a:xfrm>
        </p:spPr>
        <p:txBody>
          <a:bodyPr>
            <a:normAutofit fontScale="90000"/>
          </a:bodyPr>
          <a:lstStyle/>
          <a:p>
            <a:r>
              <a:rPr lang="en-US" dirty="0" smtClean="0"/>
              <a:t>Unix (Sort-of)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9</a:t>
            </a:fld>
            <a:endParaRPr lang="en-US"/>
          </a:p>
        </p:txBody>
      </p:sp>
    </p:spTree>
    <p:extLst>
      <p:ext uri="{BB962C8B-B14F-4D97-AF65-F5344CB8AC3E}">
        <p14:creationId xmlns:p14="http://schemas.microsoft.com/office/powerpoint/2010/main" val="357270923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Zhtta</a:t>
            </a:r>
            <a:r>
              <a:rPr lang="en-US" dirty="0" smtClean="0"/>
              <a:t> </a:t>
            </a:r>
            <a:r>
              <a:rPr lang="en-US" dirty="0" smtClean="0"/>
              <a:t>and </a:t>
            </a:r>
            <a:r>
              <a:rPr lang="en-US" dirty="0" smtClean="0"/>
              <a:t>Apache’s </a:t>
            </a:r>
            <a:r>
              <a:rPr lang="en-US" dirty="0" smtClean="0"/>
              <a:t>(Partial)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10</a:t>
            </a:fld>
            <a:endParaRPr lang="en-US"/>
          </a:p>
        </p:txBody>
      </p:sp>
      <p:sp>
        <p:nvSpPr>
          <p:cNvPr id="7" name="Rectangle 6"/>
          <p:cNvSpPr/>
          <p:nvPr/>
        </p:nvSpPr>
        <p:spPr>
          <a:xfrm>
            <a:off x="719674" y="1926170"/>
            <a:ext cx="7563555" cy="646331"/>
          </a:xfrm>
          <a:prstGeom prst="rect">
            <a:avLst/>
          </a:prstGeom>
          <a:solidFill>
            <a:srgbClr val="FDEADA"/>
          </a:solidFill>
        </p:spPr>
        <p:txBody>
          <a:bodyPr wrap="square">
            <a:spAutoFit/>
          </a:bodyPr>
          <a:lstStyle/>
          <a:p>
            <a:r>
              <a:rPr lang="en-US" sz="3600" b="1" dirty="0" err="1" smtClean="0"/>
              <a:t>DocumentRoot</a:t>
            </a:r>
            <a:r>
              <a:rPr lang="en-US" sz="3600" dirty="0" smtClean="0"/>
              <a:t> 	/home/</a:t>
            </a:r>
            <a:r>
              <a:rPr lang="en-US" sz="3600" dirty="0" err="1" smtClean="0"/>
              <a:t>evans</a:t>
            </a:r>
            <a:r>
              <a:rPr lang="en-US" sz="3600" dirty="0" smtClean="0"/>
              <a:t>/</a:t>
            </a:r>
            <a:r>
              <a:rPr lang="en-US" sz="3600" dirty="0" err="1" smtClean="0"/>
              <a:t>htdocs</a:t>
            </a:r>
            <a:r>
              <a:rPr lang="en-US" sz="3600" dirty="0" smtClean="0"/>
              <a:t>/</a:t>
            </a:r>
            <a:endParaRPr lang="en-US" sz="3600" dirty="0"/>
          </a:p>
        </p:txBody>
      </p:sp>
      <p:sp>
        <p:nvSpPr>
          <p:cNvPr id="8" name="TextBox 7"/>
          <p:cNvSpPr txBox="1"/>
          <p:nvPr/>
        </p:nvSpPr>
        <p:spPr>
          <a:xfrm>
            <a:off x="1171226" y="3206753"/>
            <a:ext cx="7119557" cy="461665"/>
          </a:xfrm>
          <a:prstGeom prst="rect">
            <a:avLst/>
          </a:prstGeom>
          <a:noFill/>
        </p:spPr>
        <p:txBody>
          <a:bodyPr wrap="none" rtlCol="0">
            <a:spAutoFit/>
          </a:bodyPr>
          <a:lstStyle/>
          <a:p>
            <a:r>
              <a:rPr lang="en-US" sz="2400" dirty="0" smtClean="0"/>
              <a:t>Apache will only serve files in </a:t>
            </a:r>
            <a:r>
              <a:rPr lang="en-US" sz="2400" dirty="0" err="1" smtClean="0"/>
              <a:t>DocumentRoot’s</a:t>
            </a:r>
            <a:r>
              <a:rPr lang="en-US" sz="2400" dirty="0" smtClean="0"/>
              <a:t> </a:t>
            </a:r>
            <a:r>
              <a:rPr lang="en-US" sz="2400" dirty="0" err="1" smtClean="0"/>
              <a:t>subtree</a:t>
            </a:r>
            <a:r>
              <a:rPr lang="en-US" sz="2400" dirty="0" smtClean="0"/>
              <a:t>.</a:t>
            </a:r>
            <a:endParaRPr lang="en-US" sz="2400" dirty="0"/>
          </a:p>
        </p:txBody>
      </p:sp>
      <p:sp>
        <p:nvSpPr>
          <p:cNvPr id="9" name="TextBox 8"/>
          <p:cNvSpPr txBox="1"/>
          <p:nvPr/>
        </p:nvSpPr>
        <p:spPr>
          <a:xfrm>
            <a:off x="719674" y="1248833"/>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Tree>
    <p:extLst>
      <p:ext uri="{BB962C8B-B14F-4D97-AF65-F5344CB8AC3E}">
        <p14:creationId xmlns:p14="http://schemas.microsoft.com/office/powerpoint/2010/main" val="11994016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(Partial)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11</a:t>
            </a:fld>
            <a:endParaRPr lang="en-US"/>
          </a:p>
        </p:txBody>
      </p:sp>
      <p:sp>
        <p:nvSpPr>
          <p:cNvPr id="7" name="Rectangle 6"/>
          <p:cNvSpPr/>
          <p:nvPr/>
        </p:nvSpPr>
        <p:spPr>
          <a:xfrm>
            <a:off x="719674" y="1661600"/>
            <a:ext cx="7563555" cy="646331"/>
          </a:xfrm>
          <a:prstGeom prst="rect">
            <a:avLst/>
          </a:prstGeom>
          <a:solidFill>
            <a:srgbClr val="FDEADA"/>
          </a:solidFill>
        </p:spPr>
        <p:txBody>
          <a:bodyPr wrap="square">
            <a:spAutoFit/>
          </a:bodyPr>
          <a:lstStyle/>
          <a:p>
            <a:r>
              <a:rPr lang="en-US" sz="3600" b="1" dirty="0" err="1" smtClean="0"/>
              <a:t>DocumentRoot</a:t>
            </a:r>
            <a:r>
              <a:rPr lang="en-US" sz="3600" dirty="0" smtClean="0"/>
              <a:t> 	/home/</a:t>
            </a:r>
            <a:r>
              <a:rPr lang="en-US" sz="3600" dirty="0" err="1" smtClean="0"/>
              <a:t>evans</a:t>
            </a:r>
            <a:r>
              <a:rPr lang="en-US" sz="3600" dirty="0" smtClean="0"/>
              <a:t>/</a:t>
            </a:r>
            <a:r>
              <a:rPr lang="en-US" sz="3600" dirty="0" err="1" smtClean="0"/>
              <a:t>htdocs</a:t>
            </a:r>
            <a:r>
              <a:rPr lang="en-US" sz="3600" dirty="0" smtClean="0"/>
              <a:t>/</a:t>
            </a:r>
            <a:endParaRPr lang="en-US" sz="3600" dirty="0"/>
          </a:p>
        </p:txBody>
      </p:sp>
      <p:sp>
        <p:nvSpPr>
          <p:cNvPr id="8" name="TextBox 7"/>
          <p:cNvSpPr txBox="1"/>
          <p:nvPr/>
        </p:nvSpPr>
        <p:spPr>
          <a:xfrm>
            <a:off x="889007" y="3857612"/>
            <a:ext cx="7253111" cy="83099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err="1" smtClean="0"/>
              <a:t>Opps</a:t>
            </a:r>
            <a:r>
              <a:rPr lang="en-US" sz="2400" dirty="0" smtClean="0"/>
              <a:t>!  Now it will follow </a:t>
            </a:r>
            <a:r>
              <a:rPr lang="en-US" sz="2400" dirty="0" err="1" smtClean="0"/>
              <a:t>symlinks</a:t>
            </a:r>
            <a:r>
              <a:rPr lang="en-US" sz="2400" dirty="0" smtClean="0"/>
              <a:t> inside </a:t>
            </a:r>
            <a:r>
              <a:rPr lang="en-US" sz="2400" dirty="0" err="1" smtClean="0"/>
              <a:t>DocumentRoot</a:t>
            </a:r>
            <a:r>
              <a:rPr lang="en-US" sz="2400" dirty="0" smtClean="0"/>
              <a:t> </a:t>
            </a:r>
            <a:r>
              <a:rPr lang="en-US" sz="2400" dirty="0" err="1" smtClean="0"/>
              <a:t>subtree</a:t>
            </a:r>
            <a:r>
              <a:rPr lang="en-US" sz="2400" dirty="0" smtClean="0"/>
              <a:t> to anywhere…</a:t>
            </a:r>
            <a:endParaRPr lang="en-US" sz="2400" dirty="0"/>
          </a:p>
        </p:txBody>
      </p:sp>
      <p:sp>
        <p:nvSpPr>
          <p:cNvPr id="9" name="TextBox 8"/>
          <p:cNvSpPr txBox="1"/>
          <p:nvPr/>
        </p:nvSpPr>
        <p:spPr>
          <a:xfrm>
            <a:off x="719674" y="984263"/>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
        <p:nvSpPr>
          <p:cNvPr id="3" name="Rectangle 2"/>
          <p:cNvSpPr/>
          <p:nvPr/>
        </p:nvSpPr>
        <p:spPr>
          <a:xfrm>
            <a:off x="719673" y="2171744"/>
            <a:ext cx="7563555" cy="1569660"/>
          </a:xfrm>
          <a:prstGeom prst="rect">
            <a:avLst/>
          </a:prstGeom>
          <a:solidFill>
            <a:srgbClr val="FDEADA"/>
          </a:solidFill>
        </p:spPr>
        <p:txBody>
          <a:bodyPr wrap="square">
            <a:spAutoFit/>
          </a:bodyPr>
          <a:lstStyle/>
          <a:p>
            <a:r>
              <a:rPr lang="en-US" sz="3200" dirty="0"/>
              <a:t>&lt;Directory /&gt;</a:t>
            </a:r>
          </a:p>
          <a:p>
            <a:r>
              <a:rPr lang="en-US" sz="3200" dirty="0"/>
              <a:t>    Options </a:t>
            </a:r>
            <a:r>
              <a:rPr lang="en-US" sz="3200" b="1" dirty="0" err="1"/>
              <a:t>FollowSymLinks</a:t>
            </a:r>
            <a:endParaRPr lang="en-US" sz="3200" b="1" dirty="0"/>
          </a:p>
          <a:p>
            <a:r>
              <a:rPr lang="en-US" sz="3200" dirty="0" smtClean="0"/>
              <a:t>&lt;</a:t>
            </a:r>
            <a:r>
              <a:rPr lang="en-US" sz="3200" dirty="0"/>
              <a:t>/Directory&gt;</a:t>
            </a:r>
          </a:p>
        </p:txBody>
      </p:sp>
    </p:spTree>
    <p:extLst>
      <p:ext uri="{BB962C8B-B14F-4D97-AF65-F5344CB8AC3E}">
        <p14:creationId xmlns:p14="http://schemas.microsoft.com/office/powerpoint/2010/main" val="3288193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(Further)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12</a:t>
            </a:fld>
            <a:endParaRPr lang="en-US"/>
          </a:p>
        </p:txBody>
      </p:sp>
      <p:sp>
        <p:nvSpPr>
          <p:cNvPr id="7" name="Rectangle 6"/>
          <p:cNvSpPr/>
          <p:nvPr/>
        </p:nvSpPr>
        <p:spPr>
          <a:xfrm>
            <a:off x="719674" y="1926170"/>
            <a:ext cx="7563555" cy="646331"/>
          </a:xfrm>
          <a:prstGeom prst="rect">
            <a:avLst/>
          </a:prstGeom>
          <a:solidFill>
            <a:srgbClr val="FDEADA"/>
          </a:solidFill>
        </p:spPr>
        <p:txBody>
          <a:bodyPr wrap="square">
            <a:spAutoFit/>
          </a:bodyPr>
          <a:lstStyle/>
          <a:p>
            <a:r>
              <a:rPr lang="en-US" sz="3600" b="1" dirty="0" smtClean="0"/>
              <a:t>User</a:t>
            </a:r>
            <a:r>
              <a:rPr lang="en-US" sz="3600" dirty="0" smtClean="0"/>
              <a:t> #-1</a:t>
            </a:r>
            <a:endParaRPr lang="en-US" sz="3600" dirty="0"/>
          </a:p>
        </p:txBody>
      </p:sp>
      <p:sp>
        <p:nvSpPr>
          <p:cNvPr id="8" name="TextBox 7"/>
          <p:cNvSpPr txBox="1"/>
          <p:nvPr/>
        </p:nvSpPr>
        <p:spPr>
          <a:xfrm>
            <a:off x="889007" y="2945712"/>
            <a:ext cx="7253111"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Apache starts running as </a:t>
            </a:r>
            <a:r>
              <a:rPr lang="en-US" sz="2400" b="1" dirty="0" smtClean="0"/>
              <a:t>root</a:t>
            </a:r>
            <a:r>
              <a:rPr lang="en-US" sz="2400" dirty="0" smtClean="0"/>
              <a:t> (</a:t>
            </a:r>
            <a:r>
              <a:rPr lang="en-US" sz="2400" dirty="0" err="1" smtClean="0"/>
              <a:t>uid</a:t>
            </a:r>
            <a:r>
              <a:rPr lang="en-US" sz="2400" dirty="0" smtClean="0"/>
              <a:t> = 0) to be able to listen on port 80, which is default web port.  </a:t>
            </a:r>
          </a:p>
          <a:p>
            <a:r>
              <a:rPr lang="en-US" sz="2400" dirty="0" smtClean="0"/>
              <a:t>By default, switches to run as </a:t>
            </a:r>
            <a:r>
              <a:rPr lang="en-US" sz="2400" b="1" dirty="0" err="1" smtClean="0"/>
              <a:t>uid</a:t>
            </a:r>
            <a:r>
              <a:rPr lang="en-US" sz="2400" b="1" dirty="0" smtClean="0"/>
              <a:t> = -1 (“nobody”) </a:t>
            </a:r>
            <a:r>
              <a:rPr lang="en-US" sz="2400" dirty="0" smtClean="0"/>
              <a:t>when processing requests.</a:t>
            </a:r>
            <a:endParaRPr lang="en-US" sz="2400" dirty="0"/>
          </a:p>
        </p:txBody>
      </p:sp>
      <p:sp>
        <p:nvSpPr>
          <p:cNvPr id="9" name="TextBox 8"/>
          <p:cNvSpPr txBox="1"/>
          <p:nvPr/>
        </p:nvSpPr>
        <p:spPr>
          <a:xfrm>
            <a:off x="719674" y="1248833"/>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Tree>
    <p:extLst>
      <p:ext uri="{BB962C8B-B14F-4D97-AF65-F5344CB8AC3E}">
        <p14:creationId xmlns:p14="http://schemas.microsoft.com/office/powerpoint/2010/main" val="380103620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13</a:t>
            </a:fld>
            <a:endParaRPr lang="en-US"/>
          </a:p>
        </p:txBody>
      </p:sp>
      <p:sp>
        <p:nvSpPr>
          <p:cNvPr id="5" name="Rectangle 4"/>
          <p:cNvSpPr/>
          <p:nvPr/>
        </p:nvSpPr>
        <p:spPr>
          <a:xfrm>
            <a:off x="225785" y="629377"/>
            <a:ext cx="8650111" cy="3785652"/>
          </a:xfrm>
          <a:prstGeom prst="rect">
            <a:avLst/>
          </a:prstGeom>
          <a:solidFill>
            <a:schemeClr val="tx1"/>
          </a:solidFill>
        </p:spPr>
        <p:txBody>
          <a:bodyPr wrap="square">
            <a:spAutoFit/>
          </a:bodyPr>
          <a:lstStyle/>
          <a:p>
            <a:r>
              <a:rPr lang="fr-FR" sz="2000" dirty="0">
                <a:solidFill>
                  <a:srgbClr val="FFFF00"/>
                </a:solidFill>
              </a:rPr>
              <a:t>bash-3.2$ </a:t>
            </a:r>
            <a:r>
              <a:rPr lang="fr-FR" sz="2000" dirty="0" err="1">
                <a:solidFill>
                  <a:srgbClr val="FFFF00"/>
                </a:solidFill>
              </a:rPr>
              <a:t>ps</a:t>
            </a:r>
            <a:r>
              <a:rPr lang="fr-FR" sz="2000" dirty="0">
                <a:solidFill>
                  <a:srgbClr val="FFFF00"/>
                </a:solidFill>
              </a:rPr>
              <a:t> 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a:t>
            </a:r>
            <a:r>
              <a:rPr lang="fr-FR" sz="2000" dirty="0" smtClean="0">
                <a:solidFill>
                  <a:srgbClr val="FFFF00"/>
                </a:solidFill>
              </a:rPr>
              <a:t>  </a:t>
            </a:r>
            <a:r>
              <a:rPr lang="fr-FR" sz="2000" dirty="0">
                <a:solidFill>
                  <a:srgbClr val="FFFF00"/>
                </a:solidFill>
              </a:rPr>
              <a:t>20926   0.0  0.0  2423356    208   p0  R+   10:15PM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20923   0.0  0.0  2437400    700   ??  S    10:15PM   0:00.00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a:p>
            <a:r>
              <a:rPr lang="fr-FR" sz="2000" dirty="0" smtClean="0">
                <a:solidFill>
                  <a:srgbClr val="FFFF00"/>
                </a:solidFill>
              </a:rPr>
              <a:t># </a:t>
            </a:r>
            <a:r>
              <a:rPr lang="fr-FR" sz="2000" dirty="0" err="1" smtClean="0">
                <a:solidFill>
                  <a:srgbClr val="FFFF00"/>
                </a:solidFill>
              </a:rPr>
              <a:t>after</a:t>
            </a:r>
            <a:r>
              <a:rPr lang="fr-FR" sz="2000" dirty="0" smtClean="0">
                <a:solidFill>
                  <a:srgbClr val="FFFF00"/>
                </a:solidFill>
              </a:rPr>
              <a:t> one </a:t>
            </a:r>
            <a:r>
              <a:rPr lang="fr-FR" sz="2000" dirty="0" err="1" smtClean="0">
                <a:solidFill>
                  <a:srgbClr val="FFFF00"/>
                </a:solidFill>
              </a:rPr>
              <a:t>request</a:t>
            </a:r>
            <a:endParaRPr lang="fr-FR" sz="2000" dirty="0" smtClean="0">
              <a:solidFill>
                <a:srgbClr val="FFFF00"/>
              </a:solidFill>
            </a:endParaRPr>
          </a:p>
          <a:p>
            <a:r>
              <a:rPr lang="fr-FR" sz="2000" dirty="0" smtClean="0">
                <a:solidFill>
                  <a:srgbClr val="FFFF00"/>
                </a:solidFill>
              </a:rPr>
              <a:t>bash</a:t>
            </a:r>
            <a:r>
              <a:rPr lang="fr-FR" sz="2000" dirty="0">
                <a:solidFill>
                  <a:srgbClr val="FFFF00"/>
                </a:solidFill>
              </a:rPr>
              <a:t>-3.2$ </a:t>
            </a:r>
            <a:r>
              <a:rPr lang="fr-FR" sz="2000" dirty="0" err="1" smtClean="0">
                <a:solidFill>
                  <a:srgbClr val="FFFF00"/>
                </a:solidFill>
              </a:rPr>
              <a:t>ps</a:t>
            </a:r>
            <a:r>
              <a:rPr lang="fr-FR" sz="2000" dirty="0" smtClean="0">
                <a:solidFill>
                  <a:srgbClr val="FFFF00"/>
                </a:solidFill>
              </a:rPr>
              <a:t> </a:t>
            </a:r>
            <a:r>
              <a:rPr lang="fr-FR" sz="2000" dirty="0">
                <a:solidFill>
                  <a:srgbClr val="FFFF00"/>
                </a:solidFill>
              </a:rPr>
              <a:t>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a:t>
            </a:r>
            <a:r>
              <a:rPr lang="fr-FR" sz="2000" dirty="0" smtClean="0">
                <a:solidFill>
                  <a:srgbClr val="FFFF00"/>
                </a:solidFill>
              </a:rPr>
              <a:t>   </a:t>
            </a:r>
            <a:r>
              <a:rPr lang="fr-FR" sz="2000" dirty="0">
                <a:solidFill>
                  <a:srgbClr val="FFFF00"/>
                </a:solidFill>
              </a:rPr>
              <a:t>20934   0.0  0.0  2432768    620   p0  S+   10:16PM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20932   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20931   </a:t>
            </a:r>
            <a:r>
              <a:rPr lang="fr-FR" sz="2000" dirty="0">
                <a:solidFill>
                  <a:srgbClr val="FFFF00"/>
                </a:solidFill>
              </a:rPr>
              <a:t>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20930   </a:t>
            </a:r>
            <a:r>
              <a:rPr lang="fr-FR" sz="2000" dirty="0">
                <a:solidFill>
                  <a:srgbClr val="FFFF00"/>
                </a:solidFill>
              </a:rPr>
              <a:t>0.0  0.0  2437400    896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20923   0.0  0.0  2437400   1800   ??  S    10:15PM   0:00.01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p:txBody>
      </p:sp>
    </p:spTree>
    <p:extLst>
      <p:ext uri="{BB962C8B-B14F-4D97-AF65-F5344CB8AC3E}">
        <p14:creationId xmlns:p14="http://schemas.microsoft.com/office/powerpoint/2010/main" val="285358458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14</a:t>
            </a:fld>
            <a:endParaRPr lang="en-US"/>
          </a:p>
        </p:txBody>
      </p:sp>
      <p:sp>
        <p:nvSpPr>
          <p:cNvPr id="8" name="TextBox 7"/>
          <p:cNvSpPr txBox="1"/>
          <p:nvPr/>
        </p:nvSpPr>
        <p:spPr>
          <a:xfrm>
            <a:off x="860778" y="2825754"/>
            <a:ext cx="7394222"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600" dirty="0" smtClean="0"/>
              <a:t>How does the OS know whether or not the (effective) user can read a file? </a:t>
            </a:r>
            <a:endParaRPr lang="en-US" sz="3600" dirty="0"/>
          </a:p>
        </p:txBody>
      </p:sp>
      <p:pic>
        <p:nvPicPr>
          <p:cNvPr id="3" name="Picture 2" descr="Screen Shot 2014-04-02 at 9.20.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464" y="1669038"/>
            <a:ext cx="8405336" cy="731374"/>
          </a:xfrm>
          <a:prstGeom prst="rect">
            <a:avLst/>
          </a:prstGeom>
        </p:spPr>
      </p:pic>
    </p:spTree>
    <p:extLst>
      <p:ext uri="{BB962C8B-B14F-4D97-AF65-F5344CB8AC3E}">
        <p14:creationId xmlns:p14="http://schemas.microsoft.com/office/powerpoint/2010/main" val="198264246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15</a:t>
            </a:fld>
            <a:endParaRPr lang="en-US"/>
          </a:p>
        </p:txBody>
      </p:sp>
      <p:pic>
        <p:nvPicPr>
          <p:cNvPr id="3" name="Picture 2" descr="Screen Shot 2014-04-02 at 9.21.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54" y="417934"/>
            <a:ext cx="8632448" cy="4176991"/>
          </a:xfrm>
          <a:prstGeom prst="rect">
            <a:avLst/>
          </a:prstGeom>
        </p:spPr>
      </p:pic>
      <p:sp>
        <p:nvSpPr>
          <p:cNvPr id="4" name="Rectangle 3"/>
          <p:cNvSpPr/>
          <p:nvPr/>
        </p:nvSpPr>
        <p:spPr>
          <a:xfrm>
            <a:off x="291056" y="3024810"/>
            <a:ext cx="8720646" cy="17424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5397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16</a:t>
            </a:fld>
            <a:endParaRPr lang="en-US"/>
          </a:p>
        </p:txBody>
      </p:sp>
      <p:pic>
        <p:nvPicPr>
          <p:cNvPr id="3" name="Picture 2" descr="Screen Shot 2014-04-02 at 9.21.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54" y="417934"/>
            <a:ext cx="8632448" cy="4176991"/>
          </a:xfrm>
          <a:prstGeom prst="rect">
            <a:avLst/>
          </a:prstGeom>
        </p:spPr>
      </p:pic>
    </p:spTree>
    <p:extLst>
      <p:ext uri="{BB962C8B-B14F-4D97-AF65-F5344CB8AC3E}">
        <p14:creationId xmlns:p14="http://schemas.microsoft.com/office/powerpoint/2010/main" val="249278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17</a:t>
            </a:fld>
            <a:endParaRPr lang="en-US"/>
          </a:p>
        </p:txBody>
      </p:sp>
      <p:pic>
        <p:nvPicPr>
          <p:cNvPr id="3" name="Picture 2" descr="Screen Shot 2014-04-02 at 9.2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01" y="395922"/>
            <a:ext cx="8176019" cy="1700904"/>
          </a:xfrm>
          <a:prstGeom prst="rect">
            <a:avLst/>
          </a:prstGeom>
        </p:spPr>
      </p:pic>
    </p:spTree>
    <p:extLst>
      <p:ext uri="{BB962C8B-B14F-4D97-AF65-F5344CB8AC3E}">
        <p14:creationId xmlns:p14="http://schemas.microsoft.com/office/powerpoint/2010/main" val="36635887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18</a:t>
            </a:fld>
            <a:endParaRPr lang="en-US"/>
          </a:p>
        </p:txBody>
      </p:sp>
      <p:pic>
        <p:nvPicPr>
          <p:cNvPr id="3" name="Picture 2" descr="Screen Shot 2014-04-02 at 9.2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01" y="395922"/>
            <a:ext cx="8176019" cy="170090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382874719"/>
              </p:ext>
            </p:extLst>
          </p:nvPr>
        </p:nvGraphicFramePr>
        <p:xfrm>
          <a:off x="3029079" y="237510"/>
          <a:ext cx="5772531" cy="4709160"/>
        </p:xfrm>
        <a:graphic>
          <a:graphicData uri="http://schemas.openxmlformats.org/drawingml/2006/table">
            <a:tbl>
              <a:tblPr bandRow="1">
                <a:tableStyleId>{35758FB7-9AC5-4552-8A53-C91805E547FA}</a:tableStyleId>
              </a:tblPr>
              <a:tblGrid>
                <a:gridCol w="5772531"/>
              </a:tblGrid>
              <a:tr h="388620">
                <a:tc>
                  <a:txBody>
                    <a:bodyPr/>
                    <a:lstStyle/>
                    <a:p>
                      <a:pPr algn="ctr"/>
                      <a:r>
                        <a:rPr lang="en-US" sz="2100" dirty="0" smtClean="0"/>
                        <a:t>Size of File (bytes)</a:t>
                      </a:r>
                      <a:endParaRPr lang="en-US" sz="2100" dirty="0"/>
                    </a:p>
                  </a:txBody>
                  <a:tcPr marT="34290" marB="34290"/>
                </a:tc>
              </a:tr>
              <a:tr h="388620">
                <a:tc>
                  <a:txBody>
                    <a:bodyPr/>
                    <a:lstStyle/>
                    <a:p>
                      <a:pPr algn="ctr"/>
                      <a:r>
                        <a:rPr lang="en-US" sz="2100" dirty="0" smtClean="0"/>
                        <a:t>Device ID</a:t>
                      </a:r>
                      <a:endParaRPr lang="en-US" sz="2100" dirty="0"/>
                    </a:p>
                  </a:txBody>
                  <a:tcPr marT="34290" marB="34290"/>
                </a:tc>
              </a:tr>
              <a:tr h="388620">
                <a:tc>
                  <a:txBody>
                    <a:bodyPr/>
                    <a:lstStyle/>
                    <a:p>
                      <a:pPr algn="ctr"/>
                      <a:r>
                        <a:rPr lang="en-US" sz="2100" dirty="0" smtClean="0"/>
                        <a:t>User ID</a:t>
                      </a:r>
                      <a:endParaRPr lang="en-US" sz="2100" dirty="0"/>
                    </a:p>
                  </a:txBody>
                  <a:tcPr marT="34290" marB="34290"/>
                </a:tc>
              </a:tr>
              <a:tr h="388620">
                <a:tc>
                  <a:txBody>
                    <a:bodyPr/>
                    <a:lstStyle/>
                    <a:p>
                      <a:pPr algn="ctr"/>
                      <a:r>
                        <a:rPr lang="en-US" sz="2100" dirty="0" smtClean="0"/>
                        <a:t>Group ID</a:t>
                      </a:r>
                      <a:endParaRPr lang="en-US" sz="2100" dirty="0"/>
                    </a:p>
                  </a:txBody>
                  <a:tcPr marT="34290" marB="34290"/>
                </a:tc>
              </a:tr>
              <a:tr h="388620">
                <a:tc>
                  <a:txBody>
                    <a:bodyPr/>
                    <a:lstStyle/>
                    <a:p>
                      <a:pPr algn="ctr"/>
                      <a:r>
                        <a:rPr lang="en-US" sz="2100" dirty="0" smtClean="0"/>
                        <a:t>File Mode (permission bits)</a:t>
                      </a:r>
                      <a:endParaRPr lang="en-US" sz="2100" dirty="0"/>
                    </a:p>
                  </a:txBody>
                  <a:tcPr marT="34290" marB="34290"/>
                </a:tc>
              </a:tr>
              <a:tr h="708660">
                <a:tc>
                  <a:txBody>
                    <a:bodyPr/>
                    <a:lstStyle/>
                    <a:p>
                      <a:pPr algn="ctr"/>
                      <a:r>
                        <a:rPr lang="en-US" sz="2100" dirty="0" smtClean="0"/>
                        <a:t>Link count (number of hard links to node)</a:t>
                      </a:r>
                      <a:endParaRPr lang="en-US" sz="2100" dirty="0"/>
                    </a:p>
                  </a:txBody>
                  <a:tcPr marT="34290" marB="34290"/>
                </a:tc>
              </a:tr>
              <a:tr h="388620">
                <a:tc>
                  <a:txBody>
                    <a:bodyPr/>
                    <a:lstStyle/>
                    <a:p>
                      <a:pPr algn="ctr"/>
                      <a:r>
                        <a:rPr lang="en-US" sz="2100" dirty="0" smtClean="0"/>
                        <a:t>…</a:t>
                      </a:r>
                      <a:endParaRPr lang="en-US" sz="2100" dirty="0"/>
                    </a:p>
                  </a:txBody>
                  <a:tcPr marT="34290" marB="34290"/>
                </a:tc>
              </a:tr>
              <a:tr h="1668780">
                <a:tc>
                  <a:txBody>
                    <a:bodyPr/>
                    <a:lstStyle/>
                    <a:p>
                      <a:pPr algn="ctr"/>
                      <a:endParaRPr lang="en-US" sz="2100" dirty="0" smtClean="0"/>
                    </a:p>
                    <a:p>
                      <a:pPr algn="ctr"/>
                      <a:endParaRPr lang="en-US" sz="2100" dirty="0" smtClean="0"/>
                    </a:p>
                    <a:p>
                      <a:pPr algn="ctr"/>
                      <a:r>
                        <a:rPr lang="en-US" sz="2100" b="1" dirty="0" err="1" smtClean="0"/>
                        <a:t>Diskmap</a:t>
                      </a:r>
                      <a:endParaRPr lang="en-US" sz="2100" b="1" dirty="0" smtClean="0"/>
                    </a:p>
                    <a:p>
                      <a:pPr algn="ctr"/>
                      <a:endParaRPr lang="en-US" sz="2100" dirty="0" smtClean="0"/>
                    </a:p>
                    <a:p>
                      <a:pPr algn="ctr"/>
                      <a:endParaRPr lang="en-US" sz="2100" dirty="0" smtClean="0"/>
                    </a:p>
                  </a:txBody>
                  <a:tcPr marT="34290" marB="34290">
                    <a:solidFill>
                      <a:srgbClr val="FFFF66">
                        <a:alpha val="40000"/>
                      </a:srgbClr>
                    </a:solidFill>
                  </a:tcPr>
                </a:tc>
              </a:tr>
            </a:tbl>
          </a:graphicData>
        </a:graphic>
      </p:graphicFrame>
    </p:spTree>
    <p:extLst>
      <p:ext uri="{BB962C8B-B14F-4D97-AF65-F5344CB8AC3E}">
        <p14:creationId xmlns:p14="http://schemas.microsoft.com/office/powerpoint/2010/main" val="1655427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 for Today</a:t>
            </a:r>
            <a:endParaRPr lang="en-US" dirty="0"/>
          </a:p>
        </p:txBody>
      </p:sp>
      <p:sp>
        <p:nvSpPr>
          <p:cNvPr id="8" name="Content Placeholder 7"/>
          <p:cNvSpPr>
            <a:spLocks noGrp="1"/>
          </p:cNvSpPr>
          <p:nvPr>
            <p:ph idx="1"/>
          </p:nvPr>
        </p:nvSpPr>
        <p:spPr>
          <a:xfrm>
            <a:off x="457200" y="2799065"/>
            <a:ext cx="8229600" cy="1795557"/>
          </a:xfrm>
        </p:spPr>
        <p:txBody>
          <a:bodyPr/>
          <a:lstStyle/>
          <a:p>
            <a:pPr marL="0" indent="0">
              <a:buNone/>
            </a:pPr>
            <a:r>
              <a:rPr lang="en-US" b="1" dirty="0" smtClean="0"/>
              <a:t>Access Control</a:t>
            </a:r>
          </a:p>
          <a:p>
            <a:pPr marL="0" indent="0">
              <a:buNone/>
            </a:pPr>
            <a:r>
              <a:rPr lang="en-US" b="1" dirty="0" smtClean="0"/>
              <a:t>User IDs</a:t>
            </a:r>
          </a:p>
          <a:p>
            <a:pPr marL="0" indent="0">
              <a:buNone/>
            </a:pPr>
            <a:r>
              <a:rPr lang="en-US" b="1" dirty="0" smtClean="0"/>
              <a:t>System Calls</a:t>
            </a:r>
            <a:endParaRPr lang="en-US" b="1" dirty="0"/>
          </a:p>
        </p:txBody>
      </p:sp>
      <p:sp>
        <p:nvSpPr>
          <p:cNvPr id="4" name="Slide Number Placeholder 3"/>
          <p:cNvSpPr>
            <a:spLocks noGrp="1"/>
          </p:cNvSpPr>
          <p:nvPr>
            <p:ph type="sldNum" sz="quarter" idx="12"/>
          </p:nvPr>
        </p:nvSpPr>
        <p:spPr/>
        <p:txBody>
          <a:bodyPr/>
          <a:lstStyle/>
          <a:p>
            <a:fld id="{6507B5A5-F0C2-644D-AEA7-E773B6B78F38}" type="slidenum">
              <a:rPr lang="en-US" smtClean="0"/>
              <a:t>1</a:t>
            </a:fld>
            <a:endParaRPr lang="en-US"/>
          </a:p>
        </p:txBody>
      </p:sp>
      <p:sp>
        <p:nvSpPr>
          <p:cNvPr id="5" name="TextBox 4"/>
          <p:cNvSpPr txBox="1"/>
          <p:nvPr/>
        </p:nvSpPr>
        <p:spPr>
          <a:xfrm>
            <a:off x="622056" y="1313142"/>
            <a:ext cx="4463206"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800" dirty="0" smtClean="0"/>
              <a:t>Sign up for PS4 demos today!</a:t>
            </a:r>
            <a:endParaRPr lang="en-US" sz="2800" b="1" dirty="0"/>
          </a:p>
        </p:txBody>
      </p:sp>
      <p:sp>
        <p:nvSpPr>
          <p:cNvPr id="6" name="TextBox 5"/>
          <p:cNvSpPr txBox="1"/>
          <p:nvPr/>
        </p:nvSpPr>
        <p:spPr>
          <a:xfrm>
            <a:off x="3254037" y="2044362"/>
            <a:ext cx="530601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PS4 is due 11:59pm Sunday, 6 April </a:t>
            </a:r>
            <a:endParaRPr lang="en-US" sz="2800" b="1" dirty="0"/>
          </a:p>
        </p:txBody>
      </p:sp>
    </p:spTree>
    <p:extLst>
      <p:ext uri="{BB962C8B-B14F-4D97-AF65-F5344CB8AC3E}">
        <p14:creationId xmlns:p14="http://schemas.microsoft.com/office/powerpoint/2010/main" val="4044063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 Control Matrix</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19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52940598"/>
              </p:ext>
            </p:extLst>
          </p:nvPr>
        </p:nvGraphicFramePr>
        <p:xfrm>
          <a:off x="541505" y="1114484"/>
          <a:ext cx="7995356" cy="2986089"/>
        </p:xfrm>
        <a:graphic>
          <a:graphicData uri="http://schemas.openxmlformats.org/drawingml/2006/table">
            <a:tbl>
              <a:tblPr firstRow="1" firstCol="1" bandRow="1">
                <a:tableStyleId>{00A15C55-8517-42AA-B614-E9B94910E393}</a:tableStyleId>
              </a:tblPr>
              <a:tblGrid>
                <a:gridCol w="1998839"/>
                <a:gridCol w="1998839"/>
                <a:gridCol w="1998839"/>
                <a:gridCol w="1998839"/>
              </a:tblGrid>
              <a:tr h="388620">
                <a:tc rowSpan="2">
                  <a:txBody>
                    <a:bodyPr/>
                    <a:lstStyle/>
                    <a:p>
                      <a:pPr algn="ctr"/>
                      <a:r>
                        <a:rPr lang="en-US" sz="2400" dirty="0" smtClean="0"/>
                        <a:t>Users</a:t>
                      </a:r>
                      <a:endParaRPr lang="en-US" sz="2400" dirty="0"/>
                    </a:p>
                  </a:txBody>
                  <a:tcPr marT="34290" marB="34290" anchor="b">
                    <a:lnR w="12700" cap="flat" cmpd="sng" algn="ctr">
                      <a:noFill/>
                      <a:prstDash val="solid"/>
                      <a:round/>
                      <a:headEnd type="none" w="med" len="med"/>
                      <a:tailEnd type="none" w="med" len="med"/>
                    </a:lnR>
                  </a:tcPr>
                </a:tc>
                <a:tc gridSpan="3">
                  <a:txBody>
                    <a:bodyPr/>
                    <a:lstStyle/>
                    <a:p>
                      <a:pPr algn="ctr"/>
                      <a:r>
                        <a:rPr lang="en-US" sz="2100" dirty="0" smtClean="0"/>
                        <a:t>Files</a:t>
                      </a:r>
                      <a:endParaRPr lang="en-US" sz="2100" dirty="0"/>
                    </a:p>
                  </a:txBody>
                  <a:tcPr marT="34290" marB="34290">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B w="12700" cap="flat" cmpd="sng" algn="ctr">
                      <a:solidFill>
                        <a:scrgbClr r="0" g="0" b="0"/>
                      </a:solidFill>
                      <a:prstDash val="solid"/>
                      <a:round/>
                      <a:headEnd type="none" w="med" len="med"/>
                      <a:tailEnd type="none" w="med" len="med"/>
                    </a:lnB>
                  </a:tcPr>
                </a:tc>
                <a:tc hMerge="1">
                  <a:txBody>
                    <a:bodyPr/>
                    <a:lstStyle/>
                    <a:p>
                      <a:endParaRPr lang="en-US" dirty="0"/>
                    </a:p>
                  </a:txBody>
                  <a:tcPr>
                    <a:lnB w="12700" cap="flat" cmpd="sng" algn="ctr">
                      <a:solidFill>
                        <a:scrgbClr r="0" g="0" b="0"/>
                      </a:solidFill>
                      <a:prstDash val="solid"/>
                      <a:round/>
                      <a:headEnd type="none" w="med" len="med"/>
                      <a:tailEnd type="none" w="med" len="med"/>
                    </a:lnB>
                  </a:tcPr>
                </a:tc>
              </a:tr>
              <a:tr h="525780">
                <a:tc vMerge="1">
                  <a:txBody>
                    <a:bodyPr/>
                    <a:lstStyle/>
                    <a:p>
                      <a:endParaRPr lang="en-US"/>
                    </a:p>
                  </a:txBody>
                  <a:tcPr/>
                </a:tc>
                <a:tc>
                  <a:txBody>
                    <a:bodyPr/>
                    <a:lstStyle/>
                    <a:p>
                      <a:pPr algn="ctr"/>
                      <a:r>
                        <a:rPr lang="en-US" sz="1500" dirty="0" smtClean="0">
                          <a:solidFill>
                            <a:srgbClr val="FFFF00"/>
                          </a:solidFill>
                        </a:rPr>
                        <a:t>/</a:t>
                      </a:r>
                      <a:r>
                        <a:rPr lang="en-US" sz="1500" dirty="0" err="1" smtClean="0">
                          <a:solidFill>
                            <a:srgbClr val="FFFF00"/>
                          </a:solidFill>
                        </a:rPr>
                        <a:t>alice</a:t>
                      </a:r>
                      <a:r>
                        <a:rPr lang="en-US" sz="1500" dirty="0" smtClean="0">
                          <a:solidFill>
                            <a:srgbClr val="FFFF00"/>
                          </a:solidFill>
                        </a:rPr>
                        <a:t>/www/</a:t>
                      </a:r>
                      <a:r>
                        <a:rPr lang="en-US" sz="1500" dirty="0" err="1" smtClean="0">
                          <a:solidFill>
                            <a:srgbClr val="FFFF00"/>
                          </a:solidFill>
                        </a:rPr>
                        <a:t>index.html</a:t>
                      </a:r>
                      <a:endParaRPr lang="en-US" sz="1500" dirty="0">
                        <a:solidFill>
                          <a:srgbClr val="FFFF00"/>
                        </a:solidFill>
                      </a:endParaRPr>
                    </a:p>
                  </a:txBody>
                  <a:tcPr marT="34290" marB="34290" anchor="b">
                    <a:lnT w="12700" cap="flat" cmpd="sng" algn="ctr">
                      <a:noFill/>
                      <a:prstDash val="solid"/>
                      <a:round/>
                      <a:headEnd type="none" w="med" len="med"/>
                      <a:tailEnd type="none" w="med" len="med"/>
                    </a:lnT>
                    <a:solidFill>
                      <a:schemeClr val="accent4"/>
                    </a:solidFill>
                  </a:tcPr>
                </a:tc>
                <a:tc>
                  <a:txBody>
                    <a:bodyPr/>
                    <a:lstStyle/>
                    <a:p>
                      <a:pPr algn="ctr"/>
                      <a:r>
                        <a:rPr lang="en-US" sz="1500" dirty="0" smtClean="0">
                          <a:solidFill>
                            <a:srgbClr val="FFFF00"/>
                          </a:solidFill>
                        </a:rPr>
                        <a:t>/</a:t>
                      </a:r>
                      <a:r>
                        <a:rPr lang="en-US" sz="1500" dirty="0" err="1" smtClean="0">
                          <a:solidFill>
                            <a:srgbClr val="FFFF00"/>
                          </a:solidFill>
                        </a:rPr>
                        <a:t>dave</a:t>
                      </a:r>
                      <a:r>
                        <a:rPr lang="en-US" sz="1500" dirty="0" smtClean="0">
                          <a:solidFill>
                            <a:srgbClr val="FFFF00"/>
                          </a:solidFill>
                        </a:rPr>
                        <a:t>/</a:t>
                      </a:r>
                      <a:r>
                        <a:rPr lang="en-US" sz="1500" dirty="0" err="1" smtClean="0">
                          <a:solidFill>
                            <a:srgbClr val="FFFF00"/>
                          </a:solidFill>
                        </a:rPr>
                        <a:t>secrets.txt</a:t>
                      </a:r>
                      <a:endParaRPr lang="en-US" sz="1500" dirty="0">
                        <a:solidFill>
                          <a:srgbClr val="FFFF00"/>
                        </a:solidFill>
                      </a:endParaRPr>
                    </a:p>
                  </a:txBody>
                  <a:tcPr marT="34290" marB="34290" anchor="b">
                    <a:lnT w="12700" cap="flat" cmpd="sng" algn="ctr">
                      <a:noFill/>
                      <a:prstDash val="solid"/>
                      <a:round/>
                      <a:headEnd type="none" w="med" len="med"/>
                      <a:tailEnd type="none" w="med" len="med"/>
                    </a:lnT>
                    <a:solidFill>
                      <a:schemeClr val="accent4"/>
                    </a:solidFill>
                  </a:tcPr>
                </a:tc>
                <a:tc>
                  <a:txBody>
                    <a:bodyPr/>
                    <a:lstStyle/>
                    <a:p>
                      <a:pPr algn="ctr"/>
                      <a:r>
                        <a:rPr lang="en-US" sz="1500" dirty="0" smtClean="0">
                          <a:solidFill>
                            <a:srgbClr val="FFFF00"/>
                          </a:solidFill>
                        </a:rPr>
                        <a:t>/</a:t>
                      </a:r>
                      <a:r>
                        <a:rPr lang="en-US" sz="1500" dirty="0" err="1" smtClean="0">
                          <a:solidFill>
                            <a:srgbClr val="FFFF00"/>
                          </a:solidFill>
                        </a:rPr>
                        <a:t>alice</a:t>
                      </a:r>
                      <a:r>
                        <a:rPr lang="en-US" sz="1500" dirty="0" smtClean="0">
                          <a:solidFill>
                            <a:srgbClr val="FFFF00"/>
                          </a:solidFill>
                        </a:rPr>
                        <a:t>/</a:t>
                      </a:r>
                      <a:r>
                        <a:rPr lang="en-US" sz="1500" dirty="0" err="1" smtClean="0">
                          <a:solidFill>
                            <a:srgbClr val="FFFF00"/>
                          </a:solidFill>
                        </a:rPr>
                        <a:t>secrets.txt</a:t>
                      </a:r>
                      <a:endParaRPr lang="en-US" sz="1500" dirty="0">
                        <a:solidFill>
                          <a:srgbClr val="FFFF00"/>
                        </a:solidFill>
                      </a:endParaRPr>
                    </a:p>
                  </a:txBody>
                  <a:tcPr marT="34290" marB="34290" anchor="b">
                    <a:lnT w="12700" cap="flat" cmpd="sng" algn="ctr">
                      <a:noFill/>
                      <a:prstDash val="solid"/>
                      <a:round/>
                      <a:headEnd type="none" w="med" len="med"/>
                      <a:tailEnd type="none" w="med" len="med"/>
                    </a:lnT>
                    <a:solidFill>
                      <a:schemeClr val="accent4"/>
                    </a:solidFill>
                  </a:tcPr>
                </a:tc>
              </a:tr>
              <a:tr h="690563">
                <a:tc>
                  <a:txBody>
                    <a:bodyPr/>
                    <a:lstStyle/>
                    <a:p>
                      <a:pPr algn="ctr"/>
                      <a:r>
                        <a:rPr lang="en-US" sz="1800" dirty="0" smtClean="0"/>
                        <a:t>root</a:t>
                      </a:r>
                      <a:endParaRPr lang="en-US" sz="18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read,</a:t>
                      </a:r>
                      <a:r>
                        <a:rPr lang="en-US" sz="1800" baseline="0" dirty="0" smtClean="0"/>
                        <a:t> write</a:t>
                      </a:r>
                      <a:endParaRPr lang="en-US" sz="1800" dirty="0" smtClean="0"/>
                    </a:p>
                    <a:p>
                      <a:pPr algn="ctr"/>
                      <a:endParaRPr lang="en-US" sz="18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read,</a:t>
                      </a:r>
                      <a:r>
                        <a:rPr lang="en-US" sz="1800" baseline="0" dirty="0" smtClean="0"/>
                        <a:t> write</a:t>
                      </a:r>
                      <a:endParaRPr lang="en-US" sz="1800" dirty="0" smtClean="0"/>
                    </a:p>
                    <a:p>
                      <a:pPr algn="ctr"/>
                      <a:endParaRPr lang="en-US" sz="1800" dirty="0"/>
                    </a:p>
                  </a:txBody>
                  <a:tcPr marT="34290" marB="34290"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smtClean="0"/>
                        <a:t>read,</a:t>
                      </a:r>
                      <a:r>
                        <a:rPr lang="en-US" sz="1800" baseline="0" dirty="0" smtClean="0"/>
                        <a:t> write</a:t>
                      </a:r>
                      <a:endParaRPr lang="en-US" sz="1800" dirty="0" smtClean="0"/>
                    </a:p>
                    <a:p>
                      <a:pPr algn="ctr"/>
                      <a:endParaRPr lang="en-US" sz="1800" dirty="0"/>
                    </a:p>
                  </a:txBody>
                  <a:tcPr marT="34290" marB="34290" anchor="ctr"/>
                </a:tc>
              </a:tr>
              <a:tr h="690563">
                <a:tc>
                  <a:txBody>
                    <a:bodyPr/>
                    <a:lstStyle/>
                    <a:p>
                      <a:pPr algn="ctr"/>
                      <a:r>
                        <a:rPr lang="en-US" sz="1800" dirty="0" err="1" smtClean="0"/>
                        <a:t>dave</a:t>
                      </a:r>
                      <a:endParaRPr lang="en-US" sz="1800" dirty="0"/>
                    </a:p>
                  </a:txBody>
                  <a:tcPr marT="34290" marB="34290" anchor="ctr"/>
                </a:tc>
                <a:tc>
                  <a:txBody>
                    <a:bodyPr/>
                    <a:lstStyle/>
                    <a:p>
                      <a:pPr algn="ctr"/>
                      <a:r>
                        <a:rPr lang="en-US" sz="1800" dirty="0" smtClean="0"/>
                        <a:t>read</a:t>
                      </a:r>
                      <a:endParaRPr lang="en-US" sz="1800" dirty="0"/>
                    </a:p>
                  </a:txBody>
                  <a:tcPr marT="34290" marB="34290" anchor="ctr"/>
                </a:tc>
                <a:tc>
                  <a:txBody>
                    <a:bodyPr/>
                    <a:lstStyle/>
                    <a:p>
                      <a:pPr algn="ctr"/>
                      <a:r>
                        <a:rPr lang="en-US" sz="1800" dirty="0" smtClean="0"/>
                        <a:t>read, write</a:t>
                      </a:r>
                      <a:endParaRPr lang="en-US" sz="1800" dirty="0"/>
                    </a:p>
                  </a:txBody>
                  <a:tcPr marT="34290" marB="34290" anchor="ctr"/>
                </a:tc>
                <a:tc>
                  <a:txBody>
                    <a:bodyPr/>
                    <a:lstStyle/>
                    <a:p>
                      <a:pPr algn="ctr"/>
                      <a:r>
                        <a:rPr lang="en-US" sz="1800" dirty="0" smtClean="0"/>
                        <a:t>-</a:t>
                      </a:r>
                      <a:endParaRPr lang="en-US" sz="1800" dirty="0"/>
                    </a:p>
                  </a:txBody>
                  <a:tcPr marT="34290" marB="34290" anchor="ctr"/>
                </a:tc>
              </a:tr>
              <a:tr h="690563">
                <a:tc>
                  <a:txBody>
                    <a:bodyPr/>
                    <a:lstStyle/>
                    <a:p>
                      <a:pPr algn="ctr"/>
                      <a:r>
                        <a:rPr lang="en-US" sz="1800" dirty="0" smtClean="0"/>
                        <a:t>www</a:t>
                      </a:r>
                      <a:endParaRPr lang="en-US" sz="1800" dirty="0"/>
                    </a:p>
                  </a:txBody>
                  <a:tcPr marT="34290" marB="34290" anchor="ctr"/>
                </a:tc>
                <a:tc>
                  <a:txBody>
                    <a:bodyPr/>
                    <a:lstStyle/>
                    <a:p>
                      <a:pPr algn="ctr"/>
                      <a:r>
                        <a:rPr lang="en-US" sz="1800" dirty="0" smtClean="0"/>
                        <a:t>read</a:t>
                      </a:r>
                      <a:endParaRPr lang="en-US" sz="1800" dirty="0"/>
                    </a:p>
                  </a:txBody>
                  <a:tcPr marT="34290" marB="34290" anchor="ctr"/>
                </a:tc>
                <a:tc>
                  <a:txBody>
                    <a:bodyPr/>
                    <a:lstStyle/>
                    <a:p>
                      <a:pPr algn="ctr"/>
                      <a:r>
                        <a:rPr lang="en-US" sz="1800" dirty="0" smtClean="0"/>
                        <a:t>-</a:t>
                      </a:r>
                      <a:endParaRPr lang="en-US" sz="1800" dirty="0"/>
                    </a:p>
                  </a:txBody>
                  <a:tcPr marT="34290" marB="34290" anchor="ctr"/>
                </a:tc>
                <a:tc>
                  <a:txBody>
                    <a:bodyPr/>
                    <a:lstStyle/>
                    <a:p>
                      <a:pPr algn="ctr"/>
                      <a:r>
                        <a:rPr lang="en-US" sz="1800" dirty="0" smtClean="0"/>
                        <a:t>-</a:t>
                      </a:r>
                      <a:endParaRPr lang="en-US" sz="1800" dirty="0"/>
                    </a:p>
                  </a:txBody>
                  <a:tcPr marT="34290" marB="34290" anchor="ctr"/>
                </a:tc>
              </a:tr>
            </a:tbl>
          </a:graphicData>
        </a:graphic>
      </p:graphicFrame>
      <p:sp>
        <p:nvSpPr>
          <p:cNvPr id="3" name="TextBox 2"/>
          <p:cNvSpPr txBox="1"/>
          <p:nvPr/>
        </p:nvSpPr>
        <p:spPr>
          <a:xfrm>
            <a:off x="2892924" y="4367154"/>
            <a:ext cx="4174515" cy="400110"/>
          </a:xfrm>
          <a:prstGeom prst="rect">
            <a:avLst/>
          </a:prstGeom>
          <a:noFill/>
        </p:spPr>
        <p:txBody>
          <a:bodyPr wrap="none" rtlCol="0">
            <a:spAutoFit/>
          </a:bodyPr>
          <a:lstStyle/>
          <a:p>
            <a:r>
              <a:rPr lang="en-US" sz="2000" i="1" dirty="0" smtClean="0"/>
              <a:t>Can Unix-like file system support this?</a:t>
            </a:r>
            <a:endParaRPr lang="en-US" sz="2000" i="1" dirty="0"/>
          </a:p>
        </p:txBody>
      </p:sp>
    </p:spTree>
    <p:extLst>
      <p:ext uri="{BB962C8B-B14F-4D97-AF65-F5344CB8AC3E}">
        <p14:creationId xmlns:p14="http://schemas.microsoft.com/office/powerpoint/2010/main" val="223483207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20</a:t>
            </a:fld>
            <a:endParaRPr lang="en-US"/>
          </a:p>
        </p:txBody>
      </p:sp>
      <p:pic>
        <p:nvPicPr>
          <p:cNvPr id="3" name="Picture 2" descr="Screen Shot 2014-04-02 at 9.2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901" y="395922"/>
            <a:ext cx="8176019" cy="1700904"/>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3375091795"/>
              </p:ext>
            </p:extLst>
          </p:nvPr>
        </p:nvGraphicFramePr>
        <p:xfrm>
          <a:off x="3029079" y="237510"/>
          <a:ext cx="5772531" cy="4709160"/>
        </p:xfrm>
        <a:graphic>
          <a:graphicData uri="http://schemas.openxmlformats.org/drawingml/2006/table">
            <a:tbl>
              <a:tblPr bandRow="1">
                <a:tableStyleId>{35758FB7-9AC5-4552-8A53-C91805E547FA}</a:tableStyleId>
              </a:tblPr>
              <a:tblGrid>
                <a:gridCol w="5772531"/>
              </a:tblGrid>
              <a:tr h="388620">
                <a:tc>
                  <a:txBody>
                    <a:bodyPr/>
                    <a:lstStyle/>
                    <a:p>
                      <a:pPr algn="ctr"/>
                      <a:r>
                        <a:rPr lang="en-US" sz="2100" dirty="0" smtClean="0"/>
                        <a:t>Size of File (bytes)</a:t>
                      </a:r>
                      <a:endParaRPr lang="en-US" sz="2100" dirty="0"/>
                    </a:p>
                  </a:txBody>
                  <a:tcPr marT="34290" marB="34290"/>
                </a:tc>
              </a:tr>
              <a:tr h="388620">
                <a:tc>
                  <a:txBody>
                    <a:bodyPr/>
                    <a:lstStyle/>
                    <a:p>
                      <a:pPr algn="ctr"/>
                      <a:r>
                        <a:rPr lang="en-US" sz="2100" dirty="0" smtClean="0"/>
                        <a:t>Device ID</a:t>
                      </a:r>
                      <a:endParaRPr lang="en-US" sz="2100" dirty="0"/>
                    </a:p>
                  </a:txBody>
                  <a:tcPr marT="34290" marB="34290"/>
                </a:tc>
              </a:tr>
              <a:tr h="388620">
                <a:tc>
                  <a:txBody>
                    <a:bodyPr/>
                    <a:lstStyle/>
                    <a:p>
                      <a:pPr algn="ctr"/>
                      <a:r>
                        <a:rPr lang="en-US" sz="2100" dirty="0" smtClean="0"/>
                        <a:t>User ID</a:t>
                      </a:r>
                      <a:endParaRPr lang="en-US" sz="2100" dirty="0"/>
                    </a:p>
                  </a:txBody>
                  <a:tcPr marT="34290" marB="34290"/>
                </a:tc>
              </a:tr>
              <a:tr h="388620">
                <a:tc>
                  <a:txBody>
                    <a:bodyPr/>
                    <a:lstStyle/>
                    <a:p>
                      <a:pPr algn="ctr"/>
                      <a:r>
                        <a:rPr lang="en-US" sz="2100" dirty="0" smtClean="0"/>
                        <a:t>Group ID</a:t>
                      </a:r>
                      <a:endParaRPr lang="en-US" sz="2100" dirty="0"/>
                    </a:p>
                  </a:txBody>
                  <a:tcPr marT="34290" marB="34290"/>
                </a:tc>
              </a:tr>
              <a:tr h="388620">
                <a:tc>
                  <a:txBody>
                    <a:bodyPr/>
                    <a:lstStyle/>
                    <a:p>
                      <a:pPr algn="ctr"/>
                      <a:r>
                        <a:rPr lang="en-US" sz="2100" dirty="0" smtClean="0"/>
                        <a:t>File Mode (permission bits)</a:t>
                      </a:r>
                      <a:endParaRPr lang="en-US" sz="2100" dirty="0"/>
                    </a:p>
                  </a:txBody>
                  <a:tcPr marT="34290" marB="34290"/>
                </a:tc>
              </a:tr>
              <a:tr h="708660">
                <a:tc>
                  <a:txBody>
                    <a:bodyPr/>
                    <a:lstStyle/>
                    <a:p>
                      <a:pPr algn="ctr"/>
                      <a:r>
                        <a:rPr lang="en-US" sz="2100" dirty="0" smtClean="0"/>
                        <a:t>Link count (number of hard links to node)</a:t>
                      </a:r>
                      <a:endParaRPr lang="en-US" sz="2100" dirty="0"/>
                    </a:p>
                  </a:txBody>
                  <a:tcPr marT="34290" marB="34290"/>
                </a:tc>
              </a:tr>
              <a:tr h="388620">
                <a:tc>
                  <a:txBody>
                    <a:bodyPr/>
                    <a:lstStyle/>
                    <a:p>
                      <a:pPr algn="ctr"/>
                      <a:r>
                        <a:rPr lang="en-US" sz="2100" dirty="0" smtClean="0"/>
                        <a:t>…</a:t>
                      </a:r>
                      <a:endParaRPr lang="en-US" sz="2100" dirty="0"/>
                    </a:p>
                  </a:txBody>
                  <a:tcPr marT="34290" marB="34290"/>
                </a:tc>
              </a:tr>
              <a:tr h="1668780">
                <a:tc>
                  <a:txBody>
                    <a:bodyPr/>
                    <a:lstStyle/>
                    <a:p>
                      <a:pPr algn="ctr"/>
                      <a:endParaRPr lang="en-US" sz="2100" dirty="0" smtClean="0"/>
                    </a:p>
                    <a:p>
                      <a:pPr algn="ctr"/>
                      <a:endParaRPr lang="en-US" sz="2100" dirty="0" smtClean="0"/>
                    </a:p>
                    <a:p>
                      <a:pPr algn="ctr"/>
                      <a:r>
                        <a:rPr lang="en-US" sz="2100" b="1" dirty="0" err="1" smtClean="0"/>
                        <a:t>Diskmap</a:t>
                      </a:r>
                      <a:endParaRPr lang="en-US" sz="2100" b="1" dirty="0" smtClean="0"/>
                    </a:p>
                    <a:p>
                      <a:pPr algn="ctr"/>
                      <a:endParaRPr lang="en-US" sz="2100" dirty="0" smtClean="0"/>
                    </a:p>
                    <a:p>
                      <a:pPr algn="ctr"/>
                      <a:endParaRPr lang="en-US" sz="2100" dirty="0" smtClean="0"/>
                    </a:p>
                  </a:txBody>
                  <a:tcPr marT="34290" marB="34290">
                    <a:solidFill>
                      <a:srgbClr val="FFFF66">
                        <a:alpha val="40000"/>
                      </a:srgbClr>
                    </a:solidFill>
                  </a:tcPr>
                </a:tc>
              </a:tr>
            </a:tbl>
          </a:graphicData>
        </a:graphic>
      </p:graphicFrame>
    </p:spTree>
    <p:extLst>
      <p:ext uri="{BB962C8B-B14F-4D97-AF65-F5344CB8AC3E}">
        <p14:creationId xmlns:p14="http://schemas.microsoft.com/office/powerpoint/2010/main" val="2411359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21</a:t>
            </a:fld>
            <a:endParaRPr lang="en-US"/>
          </a:p>
        </p:txBody>
      </p:sp>
      <p:sp>
        <p:nvSpPr>
          <p:cNvPr id="6" name="Rectangle 5"/>
          <p:cNvSpPr/>
          <p:nvPr/>
        </p:nvSpPr>
        <p:spPr>
          <a:xfrm>
            <a:off x="227888" y="4497169"/>
            <a:ext cx="7692361" cy="369332"/>
          </a:xfrm>
          <a:prstGeom prst="rect">
            <a:avLst/>
          </a:prstGeom>
        </p:spPr>
        <p:txBody>
          <a:bodyPr wrap="square">
            <a:spAutoFit/>
          </a:bodyPr>
          <a:lstStyle/>
          <a:p>
            <a:r>
              <a:rPr lang="en-US" dirty="0">
                <a:hlinkClick r:id="rId2"/>
              </a:rPr>
              <a:t>http://lxr.free-electrons.com/source/include/linux/</a:t>
            </a:r>
            <a:r>
              <a:rPr lang="en-US" dirty="0" smtClean="0">
                <a:hlinkClick r:id="rId2"/>
              </a:rPr>
              <a:t>fs.h</a:t>
            </a:r>
            <a:r>
              <a:rPr lang="en-US" dirty="0" smtClean="0"/>
              <a:t> (Linux Version 3.14)</a:t>
            </a:r>
            <a:endParaRPr lang="en-US" dirty="0"/>
          </a:p>
        </p:txBody>
      </p:sp>
      <p:pic>
        <p:nvPicPr>
          <p:cNvPr id="8" name="Picture 7" descr="Screen Shot 2014-04-02 at 9.44.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79" y="491152"/>
            <a:ext cx="6222579" cy="3627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4290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22</a:t>
            </a:fld>
            <a:endParaRPr lang="en-US"/>
          </a:p>
        </p:txBody>
      </p:sp>
      <p:sp>
        <p:nvSpPr>
          <p:cNvPr id="6" name="Rectangle 5"/>
          <p:cNvSpPr/>
          <p:nvPr/>
        </p:nvSpPr>
        <p:spPr>
          <a:xfrm>
            <a:off x="227888" y="4497169"/>
            <a:ext cx="7692361" cy="369332"/>
          </a:xfrm>
          <a:prstGeom prst="rect">
            <a:avLst/>
          </a:prstGeom>
        </p:spPr>
        <p:txBody>
          <a:bodyPr wrap="square">
            <a:spAutoFit/>
          </a:bodyPr>
          <a:lstStyle/>
          <a:p>
            <a:r>
              <a:rPr lang="en-US" dirty="0">
                <a:hlinkClick r:id="rId2"/>
              </a:rPr>
              <a:t>http://lxr.free-electrons.com/source/include/linux/</a:t>
            </a:r>
            <a:r>
              <a:rPr lang="en-US" dirty="0" smtClean="0">
                <a:hlinkClick r:id="rId2"/>
              </a:rPr>
              <a:t>fs.h</a:t>
            </a:r>
            <a:r>
              <a:rPr lang="en-US" dirty="0" smtClean="0"/>
              <a:t> (Linux Version 3.14)</a:t>
            </a:r>
            <a:endParaRPr lang="en-US" dirty="0"/>
          </a:p>
        </p:txBody>
      </p:sp>
      <p:pic>
        <p:nvPicPr>
          <p:cNvPr id="8" name="Picture 7" descr="Screen Shot 2014-04-02 at 9.44.0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79" y="491152"/>
            <a:ext cx="6222579" cy="3627179"/>
          </a:xfrm>
          <a:prstGeom prst="rect">
            <a:avLst/>
          </a:prstGeom>
          <a:ln>
            <a:noFill/>
          </a:ln>
          <a:effectLst>
            <a:outerShdw blurRad="292100" dist="139700" dir="2700000" algn="tl" rotWithShape="0">
              <a:srgbClr val="333333">
                <a:alpha val="65000"/>
              </a:srgbClr>
            </a:outerShdw>
          </a:effectLst>
        </p:spPr>
      </p:pic>
      <p:pic>
        <p:nvPicPr>
          <p:cNvPr id="5" name="Picture 4" descr="Screen Shot 2014-04-02 at 9.53.47 PM.png"/>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2374900" y="2430981"/>
            <a:ext cx="6311900" cy="546100"/>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5961465" y="1992844"/>
            <a:ext cx="2725341" cy="369332"/>
          </a:xfrm>
          <a:prstGeom prst="rect">
            <a:avLst/>
          </a:prstGeom>
        </p:spPr>
        <p:txBody>
          <a:bodyPr wrap="square">
            <a:spAutoFit/>
          </a:bodyPr>
          <a:lstStyle/>
          <a:p>
            <a:r>
              <a:rPr lang="en-US" dirty="0" smtClean="0"/>
              <a:t>include</a:t>
            </a:r>
            <a:r>
              <a:rPr lang="en-US" dirty="0"/>
              <a:t>/</a:t>
            </a:r>
            <a:r>
              <a:rPr lang="en-US" dirty="0" err="1"/>
              <a:t>linux</a:t>
            </a:r>
            <a:r>
              <a:rPr lang="en-US" dirty="0"/>
              <a:t>/types.h#L18</a:t>
            </a:r>
          </a:p>
        </p:txBody>
      </p:sp>
      <p:sp>
        <p:nvSpPr>
          <p:cNvPr id="3" name="TextBox 2"/>
          <p:cNvSpPr txBox="1"/>
          <p:nvPr/>
        </p:nvSpPr>
        <p:spPr>
          <a:xfrm>
            <a:off x="6840460" y="3086541"/>
            <a:ext cx="2172390" cy="369332"/>
          </a:xfrm>
          <a:prstGeom prst="rect">
            <a:avLst/>
          </a:prstGeom>
          <a:noFill/>
        </p:spPr>
        <p:txBody>
          <a:bodyPr wrap="none" rtlCol="0">
            <a:spAutoFit/>
          </a:bodyPr>
          <a:lstStyle/>
          <a:p>
            <a:r>
              <a:rPr lang="en-US" b="1" dirty="0" smtClean="0"/>
              <a:t>short</a:t>
            </a:r>
            <a:r>
              <a:rPr lang="en-US" dirty="0" smtClean="0"/>
              <a:t>: at least 16 bits</a:t>
            </a:r>
            <a:endParaRPr lang="en-US" dirty="0"/>
          </a:p>
        </p:txBody>
      </p:sp>
    </p:spTree>
    <p:extLst>
      <p:ext uri="{BB962C8B-B14F-4D97-AF65-F5344CB8AC3E}">
        <p14:creationId xmlns:p14="http://schemas.microsoft.com/office/powerpoint/2010/main" val="2951204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Unix File Mode Permission Bits</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23</a:t>
            </a:fld>
            <a:endParaRPr lang="en-US"/>
          </a:p>
        </p:txBody>
      </p:sp>
      <p:sp>
        <p:nvSpPr>
          <p:cNvPr id="5" name="Rectangle 4"/>
          <p:cNvSpPr/>
          <p:nvPr/>
        </p:nvSpPr>
        <p:spPr>
          <a:xfrm>
            <a:off x="2308533" y="1808710"/>
            <a:ext cx="2892917" cy="925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5400000">
            <a:off x="4258606" y="1809747"/>
            <a:ext cx="941283" cy="923330"/>
          </a:xfrm>
          <a:prstGeom prst="rect">
            <a:avLst/>
          </a:prstGeom>
          <a:noFill/>
        </p:spPr>
        <p:txBody>
          <a:bodyPr wrap="none" rtlCol="0">
            <a:spAutoFit/>
          </a:bodyPr>
          <a:lstStyle/>
          <a:p>
            <a:r>
              <a:rPr lang="en-US" b="1" dirty="0" smtClean="0">
                <a:solidFill>
                  <a:schemeClr val="bg1"/>
                </a:solidFill>
              </a:rPr>
              <a:t>execute</a:t>
            </a:r>
          </a:p>
          <a:p>
            <a:r>
              <a:rPr lang="en-US" b="1" dirty="0" smtClean="0">
                <a:solidFill>
                  <a:schemeClr val="bg1"/>
                </a:solidFill>
              </a:rPr>
              <a:t>write</a:t>
            </a:r>
          </a:p>
          <a:p>
            <a:r>
              <a:rPr lang="en-US" b="1" dirty="0" smtClean="0">
                <a:solidFill>
                  <a:schemeClr val="bg1"/>
                </a:solidFill>
              </a:rPr>
              <a:t>read</a:t>
            </a:r>
          </a:p>
        </p:txBody>
      </p:sp>
      <p:sp>
        <p:nvSpPr>
          <p:cNvPr id="7" name="TextBox 6"/>
          <p:cNvSpPr txBox="1"/>
          <p:nvPr/>
        </p:nvSpPr>
        <p:spPr>
          <a:xfrm rot="5400000">
            <a:off x="3335275" y="1821926"/>
            <a:ext cx="941283" cy="923330"/>
          </a:xfrm>
          <a:prstGeom prst="rect">
            <a:avLst/>
          </a:prstGeom>
          <a:noFill/>
        </p:spPr>
        <p:txBody>
          <a:bodyPr wrap="none" rtlCol="0">
            <a:spAutoFit/>
          </a:bodyPr>
          <a:lstStyle/>
          <a:p>
            <a:r>
              <a:rPr lang="en-US" b="1" dirty="0" smtClean="0">
                <a:solidFill>
                  <a:schemeClr val="bg1"/>
                </a:solidFill>
              </a:rPr>
              <a:t>execute</a:t>
            </a:r>
          </a:p>
          <a:p>
            <a:r>
              <a:rPr lang="en-US" b="1" dirty="0" smtClean="0">
                <a:solidFill>
                  <a:schemeClr val="bg1"/>
                </a:solidFill>
              </a:rPr>
              <a:t>write</a:t>
            </a:r>
          </a:p>
          <a:p>
            <a:r>
              <a:rPr lang="en-US" b="1" dirty="0" smtClean="0">
                <a:solidFill>
                  <a:schemeClr val="bg1"/>
                </a:solidFill>
              </a:rPr>
              <a:t>read</a:t>
            </a:r>
          </a:p>
        </p:txBody>
      </p:sp>
      <p:sp>
        <p:nvSpPr>
          <p:cNvPr id="8" name="TextBox 7"/>
          <p:cNvSpPr txBox="1"/>
          <p:nvPr/>
        </p:nvSpPr>
        <p:spPr>
          <a:xfrm rot="5400000">
            <a:off x="2411944" y="1809747"/>
            <a:ext cx="941283" cy="923330"/>
          </a:xfrm>
          <a:prstGeom prst="rect">
            <a:avLst/>
          </a:prstGeom>
          <a:noFill/>
        </p:spPr>
        <p:txBody>
          <a:bodyPr wrap="none" rtlCol="0">
            <a:spAutoFit/>
          </a:bodyPr>
          <a:lstStyle/>
          <a:p>
            <a:r>
              <a:rPr lang="en-US" b="1" dirty="0" smtClean="0">
                <a:solidFill>
                  <a:schemeClr val="bg1"/>
                </a:solidFill>
              </a:rPr>
              <a:t>execute</a:t>
            </a:r>
          </a:p>
          <a:p>
            <a:r>
              <a:rPr lang="en-US" b="1" dirty="0" smtClean="0">
                <a:solidFill>
                  <a:schemeClr val="bg1"/>
                </a:solidFill>
              </a:rPr>
              <a:t>write</a:t>
            </a:r>
          </a:p>
          <a:p>
            <a:r>
              <a:rPr lang="en-US" b="1" dirty="0" smtClean="0">
                <a:solidFill>
                  <a:schemeClr val="bg1"/>
                </a:solidFill>
              </a:rPr>
              <a:t>read</a:t>
            </a:r>
          </a:p>
        </p:txBody>
      </p:sp>
      <p:sp>
        <p:nvSpPr>
          <p:cNvPr id="9" name="TextBox 8"/>
          <p:cNvSpPr txBox="1"/>
          <p:nvPr/>
        </p:nvSpPr>
        <p:spPr>
          <a:xfrm>
            <a:off x="2465020" y="1377648"/>
            <a:ext cx="788009" cy="369332"/>
          </a:xfrm>
          <a:prstGeom prst="rect">
            <a:avLst/>
          </a:prstGeom>
          <a:noFill/>
        </p:spPr>
        <p:txBody>
          <a:bodyPr wrap="none" rtlCol="0">
            <a:spAutoFit/>
          </a:bodyPr>
          <a:lstStyle/>
          <a:p>
            <a:r>
              <a:rPr lang="en-US" dirty="0" smtClean="0"/>
              <a:t>owner</a:t>
            </a:r>
            <a:endParaRPr lang="en-US" dirty="0"/>
          </a:p>
        </p:txBody>
      </p:sp>
      <p:sp>
        <p:nvSpPr>
          <p:cNvPr id="10" name="TextBox 9"/>
          <p:cNvSpPr txBox="1"/>
          <p:nvPr/>
        </p:nvSpPr>
        <p:spPr>
          <a:xfrm>
            <a:off x="3419872" y="1358958"/>
            <a:ext cx="738078" cy="369332"/>
          </a:xfrm>
          <a:prstGeom prst="rect">
            <a:avLst/>
          </a:prstGeom>
          <a:noFill/>
        </p:spPr>
        <p:txBody>
          <a:bodyPr wrap="none" rtlCol="0">
            <a:spAutoFit/>
          </a:bodyPr>
          <a:lstStyle/>
          <a:p>
            <a:r>
              <a:rPr lang="en-US" dirty="0" smtClean="0"/>
              <a:t>group</a:t>
            </a:r>
            <a:endParaRPr lang="en-US" dirty="0"/>
          </a:p>
        </p:txBody>
      </p:sp>
      <p:sp>
        <p:nvSpPr>
          <p:cNvPr id="11" name="TextBox 10"/>
          <p:cNvSpPr txBox="1"/>
          <p:nvPr/>
        </p:nvSpPr>
        <p:spPr>
          <a:xfrm>
            <a:off x="4267583" y="1358958"/>
            <a:ext cx="790601" cy="369332"/>
          </a:xfrm>
          <a:prstGeom prst="rect">
            <a:avLst/>
          </a:prstGeom>
          <a:noFill/>
        </p:spPr>
        <p:txBody>
          <a:bodyPr wrap="none" rtlCol="0">
            <a:spAutoFit/>
          </a:bodyPr>
          <a:lstStyle/>
          <a:p>
            <a:r>
              <a:rPr lang="en-US" dirty="0" smtClean="0"/>
              <a:t>others</a:t>
            </a:r>
            <a:endParaRPr lang="en-US" dirty="0"/>
          </a:p>
        </p:txBody>
      </p:sp>
      <p:sp>
        <p:nvSpPr>
          <p:cNvPr id="12" name="TextBox 11"/>
          <p:cNvSpPr txBox="1"/>
          <p:nvPr/>
        </p:nvSpPr>
        <p:spPr>
          <a:xfrm>
            <a:off x="635026" y="1636575"/>
            <a:ext cx="1415772" cy="1477328"/>
          </a:xfrm>
          <a:prstGeom prst="rect">
            <a:avLst/>
          </a:prstGeom>
          <a:noFill/>
        </p:spPr>
        <p:txBody>
          <a:bodyPr wrap="none" rtlCol="0">
            <a:spAutoFit/>
          </a:bodyPr>
          <a:lstStyle/>
          <a:p>
            <a:r>
              <a:rPr lang="en-US" b="1" dirty="0" smtClean="0"/>
              <a:t>+ 7 bits </a:t>
            </a:r>
            <a:r>
              <a:rPr lang="en-US" dirty="0" smtClean="0"/>
              <a:t>for</a:t>
            </a:r>
          </a:p>
          <a:p>
            <a:r>
              <a:rPr lang="en-US" dirty="0" smtClean="0"/>
              <a:t>other stuff:</a:t>
            </a:r>
          </a:p>
          <a:p>
            <a:r>
              <a:rPr lang="en-US" dirty="0" smtClean="0"/>
              <a:t>file/directory</a:t>
            </a:r>
          </a:p>
          <a:p>
            <a:r>
              <a:rPr lang="en-US" dirty="0" smtClean="0"/>
              <a:t>symbolic link</a:t>
            </a:r>
          </a:p>
          <a:p>
            <a:r>
              <a:rPr lang="en-US" dirty="0" smtClean="0"/>
              <a:t>etc.</a:t>
            </a:r>
            <a:endParaRPr lang="en-US" dirty="0"/>
          </a:p>
        </p:txBody>
      </p:sp>
      <p:sp>
        <p:nvSpPr>
          <p:cNvPr id="13" name="TextBox 12"/>
          <p:cNvSpPr txBox="1"/>
          <p:nvPr/>
        </p:nvSpPr>
        <p:spPr>
          <a:xfrm>
            <a:off x="5822563" y="1549211"/>
            <a:ext cx="730639" cy="1815882"/>
          </a:xfrm>
          <a:prstGeom prst="rect">
            <a:avLst/>
          </a:prstGeom>
          <a:noFill/>
        </p:spPr>
        <p:txBody>
          <a:bodyPr wrap="none" rtlCol="0">
            <a:spAutoFit/>
          </a:bodyPr>
          <a:lstStyle/>
          <a:p>
            <a:r>
              <a:rPr lang="en-US" sz="2800" dirty="0" smtClean="0"/>
              <a:t>666</a:t>
            </a:r>
          </a:p>
          <a:p>
            <a:r>
              <a:rPr lang="en-US" sz="2800" dirty="0" smtClean="0"/>
              <a:t>644</a:t>
            </a:r>
          </a:p>
          <a:p>
            <a:r>
              <a:rPr lang="en-US" sz="2800" dirty="0" smtClean="0"/>
              <a:t>000</a:t>
            </a:r>
          </a:p>
          <a:p>
            <a:r>
              <a:rPr lang="en-US" sz="2800" dirty="0" smtClean="0"/>
              <a:t>755</a:t>
            </a:r>
            <a:endParaRPr lang="en-US" sz="2800" dirty="0"/>
          </a:p>
        </p:txBody>
      </p:sp>
    </p:spTree>
    <p:extLst>
      <p:ext uri="{BB962C8B-B14F-4D97-AF65-F5344CB8AC3E}">
        <p14:creationId xmlns:p14="http://schemas.microsoft.com/office/powerpoint/2010/main" val="651506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24</a:t>
            </a:fld>
            <a:endParaRPr lang="en-US"/>
          </a:p>
        </p:txBody>
      </p:sp>
      <p:sp>
        <p:nvSpPr>
          <p:cNvPr id="5" name="Rectangle 4"/>
          <p:cNvSpPr/>
          <p:nvPr/>
        </p:nvSpPr>
        <p:spPr>
          <a:xfrm>
            <a:off x="287524" y="981612"/>
            <a:ext cx="8650111" cy="3785652"/>
          </a:xfrm>
          <a:prstGeom prst="rect">
            <a:avLst/>
          </a:prstGeom>
          <a:solidFill>
            <a:schemeClr val="tx1"/>
          </a:solidFill>
        </p:spPr>
        <p:txBody>
          <a:bodyPr wrap="square">
            <a:spAutoFit/>
          </a:bodyPr>
          <a:lstStyle/>
          <a:p>
            <a:r>
              <a:rPr lang="fr-FR" sz="2000" dirty="0">
                <a:solidFill>
                  <a:srgbClr val="FFFF00"/>
                </a:solidFill>
              </a:rPr>
              <a:t>bash-3.2$ </a:t>
            </a:r>
            <a:r>
              <a:rPr lang="fr-FR" sz="2000" dirty="0" err="1">
                <a:solidFill>
                  <a:srgbClr val="FFFF00"/>
                </a:solidFill>
              </a:rPr>
              <a:t>ps</a:t>
            </a:r>
            <a:r>
              <a:rPr lang="fr-FR" sz="2000" dirty="0">
                <a:solidFill>
                  <a:srgbClr val="FFFF00"/>
                </a:solidFill>
              </a:rPr>
              <a:t> 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a:t>
            </a:r>
            <a:r>
              <a:rPr lang="fr-FR" sz="2000" dirty="0" smtClean="0">
                <a:solidFill>
                  <a:srgbClr val="FFFF00"/>
                </a:solidFill>
              </a:rPr>
              <a:t>  </a:t>
            </a:r>
            <a:r>
              <a:rPr lang="fr-FR" sz="2000" dirty="0">
                <a:solidFill>
                  <a:srgbClr val="FFFF00"/>
                </a:solidFill>
              </a:rPr>
              <a:t>20926   0.0  0.0  2423356    208   p0  R+   10:15PM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20923   0.0  0.0  2437400    700   ??  S    10:15PM   0:00.00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a:p>
            <a:r>
              <a:rPr lang="fr-FR" sz="2000" dirty="0" smtClean="0">
                <a:solidFill>
                  <a:srgbClr val="FFFF00"/>
                </a:solidFill>
              </a:rPr>
              <a:t># </a:t>
            </a:r>
            <a:r>
              <a:rPr lang="fr-FR" sz="2000" dirty="0" err="1" smtClean="0">
                <a:solidFill>
                  <a:srgbClr val="FFFF00"/>
                </a:solidFill>
              </a:rPr>
              <a:t>after</a:t>
            </a:r>
            <a:r>
              <a:rPr lang="fr-FR" sz="2000" dirty="0" smtClean="0">
                <a:solidFill>
                  <a:srgbClr val="FFFF00"/>
                </a:solidFill>
              </a:rPr>
              <a:t> one </a:t>
            </a:r>
            <a:r>
              <a:rPr lang="fr-FR" sz="2000" dirty="0" err="1" smtClean="0">
                <a:solidFill>
                  <a:srgbClr val="FFFF00"/>
                </a:solidFill>
              </a:rPr>
              <a:t>request</a:t>
            </a:r>
            <a:endParaRPr lang="fr-FR" sz="2000" dirty="0" smtClean="0">
              <a:solidFill>
                <a:srgbClr val="FFFF00"/>
              </a:solidFill>
            </a:endParaRPr>
          </a:p>
          <a:p>
            <a:r>
              <a:rPr lang="fr-FR" sz="2000" dirty="0" smtClean="0">
                <a:solidFill>
                  <a:srgbClr val="FFFF00"/>
                </a:solidFill>
              </a:rPr>
              <a:t>bash</a:t>
            </a:r>
            <a:r>
              <a:rPr lang="fr-FR" sz="2000" dirty="0">
                <a:solidFill>
                  <a:srgbClr val="FFFF00"/>
                </a:solidFill>
              </a:rPr>
              <a:t>-3.2$ </a:t>
            </a:r>
            <a:r>
              <a:rPr lang="fr-FR" sz="2000" dirty="0" err="1" smtClean="0">
                <a:solidFill>
                  <a:srgbClr val="FFFF00"/>
                </a:solidFill>
              </a:rPr>
              <a:t>ps</a:t>
            </a:r>
            <a:r>
              <a:rPr lang="fr-FR" sz="2000" dirty="0" smtClean="0">
                <a:solidFill>
                  <a:srgbClr val="FFFF00"/>
                </a:solidFill>
              </a:rPr>
              <a:t> </a:t>
            </a:r>
            <a:r>
              <a:rPr lang="fr-FR" sz="2000" dirty="0">
                <a:solidFill>
                  <a:srgbClr val="FFFF00"/>
                </a:solidFill>
              </a:rPr>
              <a:t>aux |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dave</a:t>
            </a:r>
            <a:r>
              <a:rPr lang="fr-FR" sz="2000" dirty="0">
                <a:solidFill>
                  <a:srgbClr val="FFFF00"/>
                </a:solidFill>
              </a:rPr>
              <a:t>        </a:t>
            </a:r>
            <a:r>
              <a:rPr lang="fr-FR" sz="2000" dirty="0" smtClean="0">
                <a:solidFill>
                  <a:srgbClr val="FFFF00"/>
                </a:solidFill>
              </a:rPr>
              <a:t>   </a:t>
            </a:r>
            <a:r>
              <a:rPr lang="fr-FR" sz="2000" dirty="0">
                <a:solidFill>
                  <a:srgbClr val="FFFF00"/>
                </a:solidFill>
              </a:rPr>
              <a:t>20934   0.0  0.0  2432768    620   p0  S+   10:16PM   0:00.00 </a:t>
            </a:r>
            <a:r>
              <a:rPr lang="fr-FR" sz="2000" dirty="0" err="1">
                <a:solidFill>
                  <a:srgbClr val="FFFF00"/>
                </a:solidFill>
              </a:rPr>
              <a:t>grep</a:t>
            </a:r>
            <a:r>
              <a:rPr lang="fr-FR" sz="2000" dirty="0">
                <a:solidFill>
                  <a:srgbClr val="FFFF00"/>
                </a:solidFill>
              </a:rPr>
              <a:t>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20932   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20931   </a:t>
            </a:r>
            <a:r>
              <a:rPr lang="fr-FR" sz="2000" dirty="0">
                <a:solidFill>
                  <a:srgbClr val="FFFF00"/>
                </a:solidFill>
              </a:rPr>
              <a:t>0.0  0.0  2437400    700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20930   </a:t>
            </a:r>
            <a:r>
              <a:rPr lang="fr-FR" sz="2000" dirty="0">
                <a:solidFill>
                  <a:srgbClr val="FFFF00"/>
                </a:solidFill>
              </a:rPr>
              <a:t>0.0  0.0  2437400    896   ??  S    10:16PM   0:00.00 </a:t>
            </a:r>
            <a:r>
              <a:rPr lang="fr-FR" sz="2000" dirty="0" err="1">
                <a:solidFill>
                  <a:srgbClr val="FFFF00"/>
                </a:solidFill>
              </a:rPr>
              <a:t>httpd</a:t>
            </a:r>
            <a:endParaRPr lang="fr-FR" sz="2000" dirty="0">
              <a:solidFill>
                <a:srgbClr val="FFFF00"/>
              </a:solidFill>
            </a:endParaRPr>
          </a:p>
          <a:p>
            <a:r>
              <a:rPr lang="fr-FR" sz="2000" dirty="0">
                <a:solidFill>
                  <a:srgbClr val="FFFF00"/>
                </a:solidFill>
              </a:rPr>
              <a:t>_www       </a:t>
            </a:r>
            <a:r>
              <a:rPr lang="fr-FR" sz="2000" dirty="0" smtClean="0">
                <a:solidFill>
                  <a:srgbClr val="FFFF00"/>
                </a:solidFill>
              </a:rPr>
              <a:t> </a:t>
            </a:r>
            <a:r>
              <a:rPr lang="fr-FR" sz="2000" dirty="0">
                <a:solidFill>
                  <a:srgbClr val="FFFF00"/>
                </a:solidFill>
              </a:rPr>
              <a:t>20923   0.0  0.0  2437400   1800   ??  S    10:15PM   0:00.01 </a:t>
            </a:r>
            <a:r>
              <a:rPr lang="fr-FR" sz="2000" dirty="0" err="1">
                <a:solidFill>
                  <a:srgbClr val="FFFF00"/>
                </a:solidFill>
              </a:rPr>
              <a:t>httpd</a:t>
            </a:r>
            <a:endParaRPr lang="fr-FR" sz="2000" dirty="0">
              <a:solidFill>
                <a:srgbClr val="FFFF00"/>
              </a:solidFill>
            </a:endParaRPr>
          </a:p>
          <a:p>
            <a:r>
              <a:rPr lang="fr-FR" sz="2000" dirty="0" err="1">
                <a:solidFill>
                  <a:srgbClr val="FFFF00"/>
                </a:solidFill>
              </a:rPr>
              <a:t>root</a:t>
            </a:r>
            <a:r>
              <a:rPr lang="fr-FR" sz="2000" dirty="0">
                <a:solidFill>
                  <a:srgbClr val="FFFF00"/>
                </a:solidFill>
              </a:rPr>
              <a:t>            20922   0.0  0.0  2437400   2376   ??  Ss   10:15PM   0:00.05 </a:t>
            </a:r>
            <a:r>
              <a:rPr lang="fr-FR" sz="2000" dirty="0" err="1">
                <a:solidFill>
                  <a:srgbClr val="FFFF00"/>
                </a:solidFill>
              </a:rPr>
              <a:t>httpd</a:t>
            </a:r>
            <a:endParaRPr lang="fr-FR" sz="2000" dirty="0">
              <a:solidFill>
                <a:srgbClr val="FFFF00"/>
              </a:solidFill>
            </a:endParaRPr>
          </a:p>
        </p:txBody>
      </p:sp>
      <p:sp>
        <p:nvSpPr>
          <p:cNvPr id="2" name="TextBox 1"/>
          <p:cNvSpPr txBox="1"/>
          <p:nvPr/>
        </p:nvSpPr>
        <p:spPr>
          <a:xfrm>
            <a:off x="685393" y="336164"/>
            <a:ext cx="7995611" cy="4616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400" i="1" dirty="0" smtClean="0"/>
              <a:t>How does Apache create processes running as different users?</a:t>
            </a:r>
            <a:endParaRPr lang="en-US" sz="2400" i="1" dirty="0"/>
          </a:p>
        </p:txBody>
      </p:sp>
    </p:spTree>
    <p:extLst>
      <p:ext uri="{BB962C8B-B14F-4D97-AF65-F5344CB8AC3E}">
        <p14:creationId xmlns:p14="http://schemas.microsoft.com/office/powerpoint/2010/main" val="261814238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Users</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25</a:t>
            </a:fld>
            <a:endParaRPr lang="en-US"/>
          </a:p>
        </p:txBody>
      </p:sp>
      <p:sp>
        <p:nvSpPr>
          <p:cNvPr id="7" name="Rectangle 6"/>
          <p:cNvSpPr/>
          <p:nvPr/>
        </p:nvSpPr>
        <p:spPr>
          <a:xfrm>
            <a:off x="1112847" y="1385504"/>
            <a:ext cx="4022706" cy="646331"/>
          </a:xfrm>
          <a:prstGeom prst="rect">
            <a:avLst/>
          </a:prstGeom>
          <a:solidFill>
            <a:schemeClr val="accent5">
              <a:lumMod val="20000"/>
              <a:lumOff val="80000"/>
            </a:schemeClr>
          </a:solidFill>
        </p:spPr>
        <p:txBody>
          <a:bodyPr wrap="none">
            <a:spAutoFit/>
          </a:bodyPr>
          <a:lstStyle/>
          <a:p>
            <a:r>
              <a:rPr lang="en-US" sz="3600" dirty="0" err="1"/>
              <a:t>int</a:t>
            </a:r>
            <a:r>
              <a:rPr lang="en-US" sz="3600" dirty="0"/>
              <a:t> </a:t>
            </a:r>
            <a:r>
              <a:rPr lang="en-US" sz="3600" dirty="0" err="1"/>
              <a:t>setuid</a:t>
            </a:r>
            <a:r>
              <a:rPr lang="en-US" sz="3600" dirty="0"/>
              <a:t>(</a:t>
            </a:r>
            <a:r>
              <a:rPr lang="en-US" sz="3600" dirty="0" err="1"/>
              <a:t>uid_t</a:t>
            </a:r>
            <a:r>
              <a:rPr lang="en-US" sz="3600" dirty="0"/>
              <a:t> </a:t>
            </a:r>
            <a:r>
              <a:rPr lang="en-US" sz="3600" dirty="0" err="1"/>
              <a:t>uid</a:t>
            </a:r>
            <a:r>
              <a:rPr lang="en-US" sz="3600" dirty="0"/>
              <a:t>);</a:t>
            </a:r>
          </a:p>
        </p:txBody>
      </p:sp>
      <p:sp>
        <p:nvSpPr>
          <p:cNvPr id="8" name="TextBox 7"/>
          <p:cNvSpPr txBox="1"/>
          <p:nvPr/>
        </p:nvSpPr>
        <p:spPr>
          <a:xfrm>
            <a:off x="605775" y="2190750"/>
            <a:ext cx="8435648" cy="1200328"/>
          </a:xfrm>
          <a:prstGeom prst="rect">
            <a:avLst/>
          </a:prstGeom>
          <a:noFill/>
        </p:spPr>
        <p:txBody>
          <a:bodyPr wrap="none" rtlCol="0">
            <a:spAutoFit/>
          </a:bodyPr>
          <a:lstStyle/>
          <a:p>
            <a:r>
              <a:rPr lang="en-US" sz="2400" i="1" dirty="0" smtClean="0"/>
              <a:t>real</a:t>
            </a:r>
            <a:r>
              <a:rPr lang="en-US" sz="2400" dirty="0" smtClean="0"/>
              <a:t> user id (</a:t>
            </a:r>
            <a:r>
              <a:rPr lang="en-US" sz="2400" dirty="0" err="1" smtClean="0"/>
              <a:t>ruid</a:t>
            </a:r>
            <a:r>
              <a:rPr lang="en-US" sz="2400" dirty="0" smtClean="0"/>
              <a:t>) 			= </a:t>
            </a:r>
            <a:r>
              <a:rPr lang="en-US" sz="2400" b="1" dirty="0" smtClean="0"/>
              <a:t>owner</a:t>
            </a:r>
            <a:r>
              <a:rPr lang="en-US" sz="2400" dirty="0" smtClean="0"/>
              <a:t> of the process</a:t>
            </a:r>
          </a:p>
          <a:p>
            <a:r>
              <a:rPr lang="en-US" sz="2400" i="1" dirty="0" smtClean="0"/>
              <a:t>effective</a:t>
            </a:r>
            <a:r>
              <a:rPr lang="en-US" sz="2400" dirty="0" smtClean="0"/>
              <a:t> user id (</a:t>
            </a:r>
            <a:r>
              <a:rPr lang="en-US" sz="2400" dirty="0" err="1" smtClean="0"/>
              <a:t>euid</a:t>
            </a:r>
            <a:r>
              <a:rPr lang="en-US" sz="2400" dirty="0" smtClean="0"/>
              <a:t>)  	= </a:t>
            </a:r>
            <a:r>
              <a:rPr lang="en-US" sz="2400" b="1" dirty="0" smtClean="0"/>
              <a:t>ID used in access control decisions</a:t>
            </a:r>
          </a:p>
          <a:p>
            <a:r>
              <a:rPr lang="en-US" sz="2400" i="1" dirty="0" smtClean="0"/>
              <a:t>saved</a:t>
            </a:r>
            <a:r>
              <a:rPr lang="en-US" sz="2400" dirty="0" smtClean="0"/>
              <a:t> user id (</a:t>
            </a:r>
            <a:r>
              <a:rPr lang="en-US" sz="2400" dirty="0" err="1" smtClean="0"/>
              <a:t>suid</a:t>
            </a:r>
            <a:r>
              <a:rPr lang="en-US" sz="2400" dirty="0" smtClean="0"/>
              <a:t>) 		= </a:t>
            </a:r>
            <a:r>
              <a:rPr lang="en-US" sz="2400" b="1" dirty="0" smtClean="0"/>
              <a:t>previous user ID </a:t>
            </a:r>
            <a:r>
              <a:rPr lang="en-US" sz="2400" dirty="0" smtClean="0"/>
              <a:t>that may be restored</a:t>
            </a:r>
            <a:endParaRPr lang="en-US" sz="2400" dirty="0"/>
          </a:p>
        </p:txBody>
      </p:sp>
    </p:spTree>
    <p:extLst>
      <p:ext uri="{BB962C8B-B14F-4D97-AF65-F5344CB8AC3E}">
        <p14:creationId xmlns:p14="http://schemas.microsoft.com/office/powerpoint/2010/main" val="42606163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092371"/>
            <a:ext cx="592666"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Using </a:t>
            </a:r>
            <a:r>
              <a:rPr lang="en-US" dirty="0" err="1" smtClean="0"/>
              <a:t>setuid</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26</a:t>
            </a:fld>
            <a:endParaRPr lang="en-US"/>
          </a:p>
        </p:txBody>
      </p:sp>
      <p:sp>
        <p:nvSpPr>
          <p:cNvPr id="7" name="Rectangle 6"/>
          <p:cNvSpPr/>
          <p:nvPr/>
        </p:nvSpPr>
        <p:spPr>
          <a:xfrm>
            <a:off x="2215451" y="1217083"/>
            <a:ext cx="2624667" cy="9101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7" y="1481671"/>
            <a:ext cx="1072445" cy="3915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rot="5400000">
            <a:off x="-1322776" y="2292706"/>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
        <p:nvSpPr>
          <p:cNvPr id="10" name="Rectangle 9"/>
          <p:cNvSpPr/>
          <p:nvPr/>
        </p:nvSpPr>
        <p:spPr>
          <a:xfrm>
            <a:off x="2116674" y="2931586"/>
            <a:ext cx="2624667" cy="1016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smtClean="0"/>
              <a:t>handler</a:t>
            </a:r>
            <a:endParaRPr lang="en-US" sz="3200" dirty="0"/>
          </a:p>
        </p:txBody>
      </p:sp>
      <p:sp>
        <p:nvSpPr>
          <p:cNvPr id="11" name="TextBox 10"/>
          <p:cNvSpPr txBox="1"/>
          <p:nvPr/>
        </p:nvSpPr>
        <p:spPr>
          <a:xfrm>
            <a:off x="5284180" y="1400127"/>
            <a:ext cx="2933165" cy="1938992"/>
          </a:xfrm>
          <a:prstGeom prst="rect">
            <a:avLst/>
          </a:prstGeom>
          <a:solidFill>
            <a:schemeClr val="accent6">
              <a:lumMod val="20000"/>
              <a:lumOff val="80000"/>
            </a:schemeClr>
          </a:solidFill>
        </p:spPr>
        <p:txBody>
          <a:bodyPr wrap="none" rtlCol="0">
            <a:spAutoFit/>
          </a:bodyPr>
          <a:lstStyle/>
          <a:p>
            <a:r>
              <a:rPr lang="en-US" sz="2400" dirty="0" err="1" smtClean="0"/>
              <a:t>pid_t</a:t>
            </a:r>
            <a:r>
              <a:rPr lang="en-US" sz="2400" dirty="0" smtClean="0"/>
              <a:t> handler = </a:t>
            </a:r>
            <a:r>
              <a:rPr lang="en-US" sz="2400" dirty="0"/>
              <a:t>fork();</a:t>
            </a:r>
          </a:p>
          <a:p>
            <a:r>
              <a:rPr lang="en-US" sz="2400" dirty="0" smtClean="0"/>
              <a:t>if (handler == 0) {</a:t>
            </a:r>
          </a:p>
          <a:p>
            <a:r>
              <a:rPr lang="en-US" sz="2400" dirty="0" smtClean="0"/>
              <a:t>    </a:t>
            </a:r>
            <a:r>
              <a:rPr lang="en-US" sz="2400" dirty="0" err="1" smtClean="0"/>
              <a:t>setuid</a:t>
            </a:r>
            <a:r>
              <a:rPr lang="en-US" sz="2400" dirty="0" smtClean="0"/>
              <a:t>(-1);</a:t>
            </a:r>
          </a:p>
          <a:p>
            <a:r>
              <a:rPr lang="en-US" sz="2400" dirty="0"/>
              <a:t> </a:t>
            </a:r>
            <a:r>
              <a:rPr lang="en-US" sz="2400" dirty="0" smtClean="0"/>
              <a:t>   …</a:t>
            </a:r>
          </a:p>
          <a:p>
            <a:r>
              <a:rPr lang="en-US" sz="2400" dirty="0"/>
              <a:t>}</a:t>
            </a:r>
          </a:p>
        </p:txBody>
      </p:sp>
      <p:sp>
        <p:nvSpPr>
          <p:cNvPr id="13" name="Rectangle 12"/>
          <p:cNvSpPr/>
          <p:nvPr/>
        </p:nvSpPr>
        <p:spPr>
          <a:xfrm>
            <a:off x="5284175" y="3593153"/>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4" name="TextBox 13"/>
          <p:cNvSpPr txBox="1"/>
          <p:nvPr/>
        </p:nvSpPr>
        <p:spPr>
          <a:xfrm>
            <a:off x="2753422" y="4125671"/>
            <a:ext cx="593338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Error: </a:t>
            </a:r>
            <a:r>
              <a:rPr lang="en-US" sz="2400" dirty="0" err="1" smtClean="0"/>
              <a:t>secrets.txt</a:t>
            </a:r>
            <a:r>
              <a:rPr lang="en-US" sz="2400" dirty="0" smtClean="0"/>
              <a:t> not readable to user </a:t>
            </a:r>
            <a:r>
              <a:rPr lang="en-US" sz="2400" b="1" dirty="0" smtClean="0"/>
              <a:t>nobody</a:t>
            </a:r>
            <a:endParaRPr lang="en-US" sz="2400" b="1" dirty="0"/>
          </a:p>
        </p:txBody>
      </p:sp>
    </p:spTree>
    <p:extLst>
      <p:ext uri="{BB962C8B-B14F-4D97-AF65-F5344CB8AC3E}">
        <p14:creationId xmlns:p14="http://schemas.microsoft.com/office/powerpoint/2010/main" val="950696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own Arrow 11"/>
          <p:cNvSpPr/>
          <p:nvPr/>
        </p:nvSpPr>
        <p:spPr>
          <a:xfrm>
            <a:off x="3124200" y="2092371"/>
            <a:ext cx="592666" cy="76200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Using </a:t>
            </a:r>
            <a:r>
              <a:rPr lang="en-US" dirty="0" err="1" smtClean="0"/>
              <a:t>setuid</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27</a:t>
            </a:fld>
            <a:endParaRPr lang="en-US"/>
          </a:p>
        </p:txBody>
      </p:sp>
      <p:sp>
        <p:nvSpPr>
          <p:cNvPr id="7" name="Rectangle 6"/>
          <p:cNvSpPr/>
          <p:nvPr/>
        </p:nvSpPr>
        <p:spPr>
          <a:xfrm>
            <a:off x="2215451" y="1217083"/>
            <a:ext cx="2624667" cy="91016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smtClean="0"/>
              <a:t>httpd</a:t>
            </a:r>
            <a:endParaRPr lang="en-US" sz="2400" dirty="0" smtClean="0"/>
          </a:p>
          <a:p>
            <a:pPr algn="ctr"/>
            <a:r>
              <a:rPr lang="en-US" sz="2400" dirty="0" err="1" smtClean="0"/>
              <a:t>euid</a:t>
            </a:r>
            <a:r>
              <a:rPr lang="en-US" sz="2400" dirty="0" smtClean="0"/>
              <a:t>: 0 (root)</a:t>
            </a:r>
            <a:endParaRPr lang="en-US" sz="2400" dirty="0"/>
          </a:p>
        </p:txBody>
      </p:sp>
      <p:sp>
        <p:nvSpPr>
          <p:cNvPr id="8" name="Right Arrow 7"/>
          <p:cNvSpPr/>
          <p:nvPr/>
        </p:nvSpPr>
        <p:spPr>
          <a:xfrm>
            <a:off x="1016007" y="1481671"/>
            <a:ext cx="1072445" cy="39158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116674" y="2931586"/>
            <a:ext cx="2624667" cy="1016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smtClean="0"/>
              <a:t>handler</a:t>
            </a:r>
            <a:endParaRPr lang="en-US" sz="3200" dirty="0"/>
          </a:p>
        </p:txBody>
      </p:sp>
      <p:sp>
        <p:nvSpPr>
          <p:cNvPr id="11" name="TextBox 10"/>
          <p:cNvSpPr txBox="1"/>
          <p:nvPr/>
        </p:nvSpPr>
        <p:spPr>
          <a:xfrm>
            <a:off x="5284180" y="1400127"/>
            <a:ext cx="2933165" cy="1938992"/>
          </a:xfrm>
          <a:prstGeom prst="rect">
            <a:avLst/>
          </a:prstGeom>
          <a:solidFill>
            <a:schemeClr val="accent6">
              <a:lumMod val="20000"/>
              <a:lumOff val="80000"/>
            </a:schemeClr>
          </a:solidFill>
        </p:spPr>
        <p:txBody>
          <a:bodyPr wrap="none" rtlCol="0">
            <a:spAutoFit/>
          </a:bodyPr>
          <a:lstStyle/>
          <a:p>
            <a:r>
              <a:rPr lang="en-US" sz="2400" dirty="0" err="1" smtClean="0"/>
              <a:t>pid_t</a:t>
            </a:r>
            <a:r>
              <a:rPr lang="en-US" sz="2400" dirty="0" smtClean="0"/>
              <a:t> handler = </a:t>
            </a:r>
            <a:r>
              <a:rPr lang="en-US" sz="2400" dirty="0"/>
              <a:t>fork();</a:t>
            </a:r>
          </a:p>
          <a:p>
            <a:r>
              <a:rPr lang="en-US" sz="2400" dirty="0" smtClean="0"/>
              <a:t>if (handler == 0) {</a:t>
            </a:r>
          </a:p>
          <a:p>
            <a:r>
              <a:rPr lang="en-US" sz="2400" dirty="0" smtClean="0"/>
              <a:t>    </a:t>
            </a:r>
            <a:r>
              <a:rPr lang="en-US" sz="2400" dirty="0" err="1" smtClean="0"/>
              <a:t>setuid</a:t>
            </a:r>
            <a:r>
              <a:rPr lang="en-US" sz="2400" dirty="0" smtClean="0"/>
              <a:t>(-1);</a:t>
            </a:r>
          </a:p>
          <a:p>
            <a:r>
              <a:rPr lang="en-US" sz="2400" dirty="0"/>
              <a:t> </a:t>
            </a:r>
            <a:r>
              <a:rPr lang="en-US" sz="2400" dirty="0" smtClean="0"/>
              <a:t>   …</a:t>
            </a:r>
          </a:p>
          <a:p>
            <a:r>
              <a:rPr lang="en-US" sz="2400" dirty="0"/>
              <a:t>}</a:t>
            </a:r>
          </a:p>
        </p:txBody>
      </p:sp>
      <p:sp>
        <p:nvSpPr>
          <p:cNvPr id="13" name="Rectangle 12"/>
          <p:cNvSpPr/>
          <p:nvPr/>
        </p:nvSpPr>
        <p:spPr>
          <a:xfrm>
            <a:off x="5284175" y="3593153"/>
            <a:ext cx="2793403" cy="461665"/>
          </a:xfrm>
          <a:prstGeom prst="rect">
            <a:avLst/>
          </a:prstGeom>
          <a:solidFill>
            <a:schemeClr val="accent6">
              <a:lumMod val="20000"/>
              <a:lumOff val="80000"/>
            </a:schemeClr>
          </a:solidFill>
        </p:spPr>
        <p:txBody>
          <a:bodyPr wrap="none">
            <a:spAutoFit/>
          </a:bodyPr>
          <a:lstStyle/>
          <a:p>
            <a:r>
              <a:rPr lang="en-US" sz="2400" dirty="0" err="1" smtClean="0"/>
              <a:t>fopen</a:t>
            </a:r>
            <a:r>
              <a:rPr lang="en-US" sz="2400" dirty="0" smtClean="0"/>
              <a:t>(pathname, ‘r’)</a:t>
            </a:r>
            <a:endParaRPr lang="en-US" sz="2400" dirty="0"/>
          </a:p>
        </p:txBody>
      </p:sp>
      <p:sp>
        <p:nvSpPr>
          <p:cNvPr id="14" name="TextBox 13"/>
          <p:cNvSpPr txBox="1"/>
          <p:nvPr/>
        </p:nvSpPr>
        <p:spPr>
          <a:xfrm>
            <a:off x="2753422" y="4125671"/>
            <a:ext cx="5933385" cy="46166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400" dirty="0" smtClean="0"/>
              <a:t>Error: </a:t>
            </a:r>
            <a:r>
              <a:rPr lang="en-US" sz="2400" dirty="0" err="1" smtClean="0"/>
              <a:t>secrets.txt</a:t>
            </a:r>
            <a:r>
              <a:rPr lang="en-US" sz="2400" dirty="0" smtClean="0"/>
              <a:t> not readable to user </a:t>
            </a:r>
            <a:r>
              <a:rPr lang="en-US" sz="2400" b="1" dirty="0" smtClean="0"/>
              <a:t>nobody</a:t>
            </a:r>
            <a:endParaRPr lang="en-US" sz="2400" b="1" dirty="0"/>
          </a:p>
        </p:txBody>
      </p:sp>
      <p:sp>
        <p:nvSpPr>
          <p:cNvPr id="3" name="TextBox 2"/>
          <p:cNvSpPr txBox="1"/>
          <p:nvPr/>
        </p:nvSpPr>
        <p:spPr>
          <a:xfrm>
            <a:off x="947894" y="1746253"/>
            <a:ext cx="7738913" cy="1754327"/>
          </a:xfrm>
          <a:prstGeom prst="rect">
            <a:avLst/>
          </a:prstGeom>
          <a:solidFill>
            <a:schemeClr val="accent4">
              <a:lumMod val="20000"/>
              <a:lumOff val="80000"/>
            </a:schemeClr>
          </a:solidFill>
        </p:spPr>
        <p:txBody>
          <a:bodyPr wrap="square" rtlCol="0">
            <a:spAutoFit/>
          </a:bodyPr>
          <a:lstStyle/>
          <a:p>
            <a:pPr algn="ctr"/>
            <a:r>
              <a:rPr lang="en-US" sz="3600" b="1" dirty="0" smtClean="0"/>
              <a:t>Principle of Least Privilege</a:t>
            </a:r>
          </a:p>
          <a:p>
            <a:r>
              <a:rPr lang="en-US" sz="3600" dirty="0" smtClean="0"/>
              <a:t>Running code should have as little power as possible to get the job done.</a:t>
            </a:r>
            <a:endParaRPr lang="en-US" sz="3600" dirty="0"/>
          </a:p>
        </p:txBody>
      </p:sp>
      <p:sp>
        <p:nvSpPr>
          <p:cNvPr id="15" name="TextBox 14"/>
          <p:cNvSpPr txBox="1"/>
          <p:nvPr/>
        </p:nvSpPr>
        <p:spPr>
          <a:xfrm rot="5400000">
            <a:off x="-1322776" y="2292706"/>
            <a:ext cx="3929281" cy="369332"/>
          </a:xfrm>
          <a:prstGeom prst="rect">
            <a:avLst/>
          </a:prstGeom>
          <a:noFill/>
        </p:spPr>
        <p:txBody>
          <a:bodyPr wrap="none" rtlCol="0">
            <a:spAutoFit/>
          </a:bodyPr>
          <a:lstStyle/>
          <a:p>
            <a:r>
              <a:rPr lang="en-US" dirty="0" smtClean="0"/>
              <a:t>HTTP GET ./../../../user/</a:t>
            </a:r>
            <a:r>
              <a:rPr lang="en-US" dirty="0" err="1" smtClean="0"/>
              <a:t>dave</a:t>
            </a:r>
            <a:r>
              <a:rPr lang="en-US" dirty="0" smtClean="0"/>
              <a:t>/</a:t>
            </a:r>
            <a:r>
              <a:rPr lang="en-US" dirty="0" err="1" smtClean="0"/>
              <a:t>secrets.txt</a:t>
            </a:r>
            <a:endParaRPr lang="en-US" dirty="0"/>
          </a:p>
        </p:txBody>
      </p:sp>
    </p:spTree>
    <p:extLst>
      <p:ext uri="{BB962C8B-B14F-4D97-AF65-F5344CB8AC3E}">
        <p14:creationId xmlns:p14="http://schemas.microsoft.com/office/powerpoint/2010/main" val="27092385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rgbClr val="008000"/>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28</a:t>
            </a:fld>
            <a:endParaRPr lang="en-US"/>
          </a:p>
        </p:txBody>
      </p:sp>
      <p:pic>
        <p:nvPicPr>
          <p:cNvPr id="5" name="Picture 4" descr="Screen Shot 2013-10-23 at 11.24.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6" y="167810"/>
            <a:ext cx="3224784" cy="4407789"/>
          </a:xfrm>
          <a:prstGeom prst="rect">
            <a:avLst/>
          </a:prstGeom>
          <a:ln>
            <a:noFill/>
          </a:ln>
          <a:effectLst>
            <a:outerShdw blurRad="292100" dist="139700" dir="2700000" algn="tl" rotWithShape="0">
              <a:srgbClr val="333333">
                <a:alpha val="65000"/>
              </a:srgbClr>
            </a:outerShdw>
          </a:effectLst>
        </p:spPr>
      </p:pic>
      <p:pic>
        <p:nvPicPr>
          <p:cNvPr id="6" name="Picture 5" descr="Screen Shot 2013-10-23 at 11.26.50 PM.png"/>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395655" y="1035174"/>
            <a:ext cx="5565851" cy="367270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104881" y="4179809"/>
            <a:ext cx="1189035" cy="369332"/>
          </a:xfrm>
          <a:prstGeom prst="rect">
            <a:avLst/>
          </a:prstGeom>
          <a:noFill/>
        </p:spPr>
        <p:txBody>
          <a:bodyPr wrap="none" rtlCol="0">
            <a:spAutoFit/>
          </a:bodyPr>
          <a:lstStyle/>
          <a:p>
            <a:r>
              <a:rPr lang="en-US" dirty="0" smtClean="0"/>
              <a:t>SOSP 1973</a:t>
            </a:r>
            <a:endParaRPr lang="en-US" dirty="0"/>
          </a:p>
        </p:txBody>
      </p:sp>
    </p:spTree>
    <p:extLst>
      <p:ext uri="{BB962C8B-B14F-4D97-AF65-F5344CB8AC3E}">
        <p14:creationId xmlns:p14="http://schemas.microsoft.com/office/powerpoint/2010/main" val="713748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a:stretch>
            <a:fillRect/>
          </a:stretch>
        </p:blipFill>
        <p:spPr>
          <a:xfrm>
            <a:off x="4497777" y="80604"/>
            <a:ext cx="1016000" cy="671830"/>
          </a:xfrm>
          <a:prstGeom prst="rect">
            <a:avLst/>
          </a:prstGeom>
        </p:spPr>
      </p:pic>
      <p:sp>
        <p:nvSpPr>
          <p:cNvPr id="2" name="Title 1"/>
          <p:cNvSpPr>
            <a:spLocks noGrp="1"/>
          </p:cNvSpPr>
          <p:nvPr>
            <p:ph type="title"/>
          </p:nvPr>
        </p:nvSpPr>
        <p:spPr>
          <a:xfrm rot="5400000">
            <a:off x="-501415" y="1838600"/>
            <a:ext cx="3113913" cy="1901459"/>
          </a:xfrm>
        </p:spPr>
        <p:txBody>
          <a:bodyPr>
            <a:normAutofit/>
          </a:bodyPr>
          <a:lstStyle/>
          <a:p>
            <a:r>
              <a:rPr lang="en-US" dirty="0" smtClean="0"/>
              <a:t>Minimizing Magic</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a:t>
            </a:fld>
            <a:endParaRPr lang="en-US"/>
          </a:p>
        </p:txBody>
      </p:sp>
      <p:sp>
        <p:nvSpPr>
          <p:cNvPr id="6" name="Rectangle 5"/>
          <p:cNvSpPr/>
          <p:nvPr/>
        </p:nvSpPr>
        <p:spPr>
          <a:xfrm>
            <a:off x="1897560" y="1081147"/>
            <a:ext cx="1142668" cy="3122492"/>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1897562" y="4203640"/>
            <a:ext cx="5016983"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pic>
        <p:nvPicPr>
          <p:cNvPr id="11" name="Picture 10"/>
          <p:cNvPicPr>
            <a:picLocks noChangeAspect="1"/>
          </p:cNvPicPr>
          <p:nvPr/>
        </p:nvPicPr>
        <p:blipFill>
          <a:blip r:embed="rId3"/>
          <a:stretch>
            <a:fillRect/>
          </a:stretch>
        </p:blipFill>
        <p:spPr>
          <a:xfrm>
            <a:off x="1457780" y="80602"/>
            <a:ext cx="664845" cy="887730"/>
          </a:xfrm>
          <a:prstGeom prst="rect">
            <a:avLst/>
          </a:prstGeom>
        </p:spPr>
      </p:pic>
      <p:pic>
        <p:nvPicPr>
          <p:cNvPr id="12" name="Picture 11"/>
          <p:cNvPicPr>
            <a:picLocks noChangeAspect="1"/>
          </p:cNvPicPr>
          <p:nvPr/>
        </p:nvPicPr>
        <p:blipFill rotWithShape="1">
          <a:blip r:embed="rId4"/>
          <a:srcRect t="24029" b="14209"/>
          <a:stretch/>
        </p:blipFill>
        <p:spPr>
          <a:xfrm>
            <a:off x="2590800" y="1231"/>
            <a:ext cx="1809750" cy="628286"/>
          </a:xfrm>
          <a:prstGeom prst="rect">
            <a:avLst/>
          </a:prstGeom>
        </p:spPr>
      </p:pic>
      <p:sp>
        <p:nvSpPr>
          <p:cNvPr id="13" name="Right Arrow 12"/>
          <p:cNvSpPr/>
          <p:nvPr/>
        </p:nvSpPr>
        <p:spPr>
          <a:xfrm>
            <a:off x="3094353" y="1614374"/>
            <a:ext cx="2647674" cy="1823224"/>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Four Years Studying Computing at an Elite Public University</a:t>
            </a:r>
            <a:endParaRPr lang="en-US" dirty="0"/>
          </a:p>
        </p:txBody>
      </p:sp>
      <p:sp>
        <p:nvSpPr>
          <p:cNvPr id="14" name="Rectangle 13"/>
          <p:cNvSpPr/>
          <p:nvPr/>
        </p:nvSpPr>
        <p:spPr>
          <a:xfrm>
            <a:off x="5771876" y="1081147"/>
            <a:ext cx="1142668" cy="3007077"/>
          </a:xfrm>
          <a:prstGeom prst="rect">
            <a:avLst/>
          </a:prstGeom>
        </p:spPr>
        <p:style>
          <a:lnRef idx="1">
            <a:schemeClr val="accent5"/>
          </a:lnRef>
          <a:fillRef idx="3">
            <a:schemeClr val="accent5"/>
          </a:fillRef>
          <a:effectRef idx="2">
            <a:schemeClr val="accent5"/>
          </a:effectRef>
          <a:fontRef idx="minor">
            <a:schemeClr val="lt1"/>
          </a:fontRef>
        </p:style>
        <p:txBody>
          <a:bodyPr vert="vert" rtlCol="0" anchor="ctr"/>
          <a:lstStyle/>
          <a:p>
            <a:pPr algn="ctr"/>
            <a:r>
              <a:rPr lang="en-US" sz="2800" dirty="0" smtClean="0"/>
              <a:t>Its all understandable!</a:t>
            </a:r>
            <a:endParaRPr lang="en-US" dirty="0" smtClean="0">
              <a:solidFill>
                <a:srgbClr val="000090"/>
              </a:solidFill>
            </a:endParaRPr>
          </a:p>
          <a:p>
            <a:pPr algn="ctr"/>
            <a:r>
              <a:rPr lang="en-US" dirty="0" smtClean="0">
                <a:solidFill>
                  <a:srgbClr val="000090"/>
                </a:solidFill>
              </a:rPr>
              <a:t>(and I can do magical things!)</a:t>
            </a:r>
            <a:endParaRPr lang="en-US" dirty="0">
              <a:solidFill>
                <a:srgbClr val="000090"/>
              </a:solidFill>
            </a:endParaRPr>
          </a:p>
        </p:txBody>
      </p:sp>
      <p:sp>
        <p:nvSpPr>
          <p:cNvPr id="19" name="TextBox 18"/>
          <p:cNvSpPr txBox="1"/>
          <p:nvPr/>
        </p:nvSpPr>
        <p:spPr>
          <a:xfrm>
            <a:off x="1897562" y="615179"/>
            <a:ext cx="5016983"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pic>
        <p:nvPicPr>
          <p:cNvPr id="20" name="Picture 19"/>
          <p:cNvPicPr>
            <a:picLocks noChangeAspect="1"/>
          </p:cNvPicPr>
          <p:nvPr/>
        </p:nvPicPr>
        <p:blipFill rotWithShape="1">
          <a:blip r:embed="rId5"/>
          <a:srcRect l="6666" t="22290" r="8333" b="26522"/>
          <a:stretch/>
        </p:blipFill>
        <p:spPr>
          <a:xfrm rot="1660071">
            <a:off x="7523554" y="410668"/>
            <a:ext cx="1127011" cy="433608"/>
          </a:xfrm>
          <a:prstGeom prst="rect">
            <a:avLst/>
          </a:prstGeom>
        </p:spPr>
      </p:pic>
      <p:pic>
        <p:nvPicPr>
          <p:cNvPr id="22" name="Picture 21"/>
          <p:cNvPicPr>
            <a:picLocks noChangeAspect="1"/>
          </p:cNvPicPr>
          <p:nvPr/>
        </p:nvPicPr>
        <p:blipFill>
          <a:blip r:embed="rId6"/>
          <a:stretch>
            <a:fillRect/>
          </a:stretch>
        </p:blipFill>
        <p:spPr>
          <a:xfrm>
            <a:off x="6214414" y="80604"/>
            <a:ext cx="700128" cy="462085"/>
          </a:xfrm>
          <a:prstGeom prst="rect">
            <a:avLst/>
          </a:prstGeom>
        </p:spPr>
      </p:pic>
      <p:pic>
        <p:nvPicPr>
          <p:cNvPr id="8" name="Picture 7"/>
          <p:cNvPicPr>
            <a:picLocks noChangeAspect="1"/>
          </p:cNvPicPr>
          <p:nvPr/>
        </p:nvPicPr>
        <p:blipFill rotWithShape="1">
          <a:blip r:embed="rId7"/>
          <a:srcRect l="35472" r="22132"/>
          <a:stretch/>
        </p:blipFill>
        <p:spPr>
          <a:xfrm>
            <a:off x="7118620" y="1232373"/>
            <a:ext cx="1638740" cy="2576878"/>
          </a:xfrm>
          <a:prstGeom prst="rect">
            <a:avLst/>
          </a:prstGeom>
        </p:spPr>
      </p:pic>
      <p:sp>
        <p:nvSpPr>
          <p:cNvPr id="16" name="TextBox 15"/>
          <p:cNvSpPr txBox="1"/>
          <p:nvPr/>
        </p:nvSpPr>
        <p:spPr>
          <a:xfrm>
            <a:off x="281739" y="84263"/>
            <a:ext cx="88279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Class 1:</a:t>
            </a:r>
            <a:endParaRPr lang="en-US" dirty="0"/>
          </a:p>
        </p:txBody>
      </p:sp>
    </p:spTree>
    <p:extLst>
      <p:ext uri="{BB962C8B-B14F-4D97-AF65-F5344CB8AC3E}">
        <p14:creationId xmlns:p14="http://schemas.microsoft.com/office/powerpoint/2010/main" val="21034806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6" y="205981"/>
            <a:ext cx="3056467" cy="3275939"/>
          </a:xfrm>
        </p:spPr>
        <p:txBody>
          <a:bodyPr/>
          <a:lstStyle/>
          <a:p>
            <a:pPr algn="r"/>
            <a:r>
              <a:rPr lang="en-US" dirty="0" smtClean="0"/>
              <a:t>POSIX Spec for </a:t>
            </a:r>
            <a:r>
              <a:rPr lang="en-US" b="1" dirty="0" err="1" smtClean="0"/>
              <a:t>setuid</a:t>
            </a: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29</a:t>
            </a:fld>
            <a:endParaRPr lang="en-US"/>
          </a:p>
        </p:txBody>
      </p:sp>
      <p:pic>
        <p:nvPicPr>
          <p:cNvPr id="6" name="Picture 5" descr="Screen Shot 2013-10-23 at 10.31.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4454" y="127001"/>
            <a:ext cx="3883925" cy="49207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667652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30</a:t>
            </a:fld>
            <a:endParaRPr lang="en-US"/>
          </a:p>
        </p:txBody>
      </p:sp>
      <p:graphicFrame>
        <p:nvGraphicFramePr>
          <p:cNvPr id="5" name="Object 10"/>
          <p:cNvGraphicFramePr>
            <a:graphicFrameLocks noChangeAspect="1"/>
          </p:cNvGraphicFramePr>
          <p:nvPr>
            <p:extLst>
              <p:ext uri="{D42A27DB-BD31-4B8C-83A1-F6EECF244321}">
                <p14:modId xmlns:p14="http://schemas.microsoft.com/office/powerpoint/2010/main" val="3657541383"/>
              </p:ext>
            </p:extLst>
          </p:nvPr>
        </p:nvGraphicFramePr>
        <p:xfrm>
          <a:off x="495874" y="282199"/>
          <a:ext cx="7247935" cy="3591284"/>
        </p:xfrm>
        <a:graphic>
          <a:graphicData uri="http://schemas.openxmlformats.org/presentationml/2006/ole">
            <mc:AlternateContent xmlns:mc="http://schemas.openxmlformats.org/markup-compatibility/2006">
              <mc:Choice xmlns:v="urn:schemas-microsoft-com:vml" Requires="v">
                <p:oleObj spid="_x0000_s9229" name="Bitmap Image" r:id="rId3" imgW="8209524" imgH="4067743" progId="PBrush">
                  <p:embed/>
                </p:oleObj>
              </mc:Choice>
              <mc:Fallback>
                <p:oleObj name="Bitmap Image" r:id="rId3" imgW="8209524" imgH="4067743"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874" y="282199"/>
                        <a:ext cx="7247935" cy="3591284"/>
                      </a:xfrm>
                      <a:prstGeom prst="rect">
                        <a:avLst/>
                      </a:prstGeom>
                      <a:noFill/>
                    </p:spPr>
                  </p:pic>
                </p:oleObj>
              </mc:Fallback>
            </mc:AlternateContent>
          </a:graphicData>
        </a:graphic>
      </p:graphicFrame>
      <p:pic>
        <p:nvPicPr>
          <p:cNvPr id="7" name="Picture 6" descr="Screen Shot 2013-10-23 at 10.23.4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08" y="3916843"/>
            <a:ext cx="8089952" cy="1012807"/>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6712863" y="2022928"/>
            <a:ext cx="2241305" cy="14773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err="1" smtClean="0"/>
              <a:t>Hao</a:t>
            </a:r>
            <a:r>
              <a:rPr lang="en-US" dirty="0" smtClean="0"/>
              <a:t> Chen, </a:t>
            </a:r>
          </a:p>
          <a:p>
            <a:r>
              <a:rPr lang="en-US" dirty="0" smtClean="0"/>
              <a:t>David Wagner,</a:t>
            </a:r>
          </a:p>
          <a:p>
            <a:r>
              <a:rPr lang="en-US" dirty="0" smtClean="0"/>
              <a:t>Drew Dean. </a:t>
            </a:r>
          </a:p>
          <a:p>
            <a:r>
              <a:rPr lang="en-US" i="1" dirty="0" err="1" smtClean="0"/>
              <a:t>Setuid</a:t>
            </a:r>
            <a:r>
              <a:rPr lang="en-US" i="1" dirty="0" smtClean="0"/>
              <a:t> </a:t>
            </a:r>
            <a:r>
              <a:rPr lang="en-US" i="1" dirty="0" err="1" smtClean="0"/>
              <a:t>Deymystified</a:t>
            </a:r>
            <a:endParaRPr lang="en-US" i="1" dirty="0" smtClean="0"/>
          </a:p>
          <a:p>
            <a:r>
              <a:rPr lang="en-US" dirty="0" smtClean="0"/>
              <a:t>USENIX </a:t>
            </a:r>
            <a:r>
              <a:rPr lang="en-US" dirty="0" smtClean="0"/>
              <a:t>Security 2002</a:t>
            </a:r>
            <a:endParaRPr lang="en-US" dirty="0"/>
          </a:p>
        </p:txBody>
      </p:sp>
    </p:spTree>
    <p:extLst>
      <p:ext uri="{BB962C8B-B14F-4D97-AF65-F5344CB8AC3E}">
        <p14:creationId xmlns:p14="http://schemas.microsoft.com/office/powerpoint/2010/main" val="73495912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55414"/>
            <a:ext cx="8229600" cy="1702006"/>
          </a:xfrm>
        </p:spPr>
        <p:txBody>
          <a:bodyPr>
            <a:noAutofit/>
          </a:bodyPr>
          <a:lstStyle/>
          <a:p>
            <a:r>
              <a:rPr lang="en-US" sz="5400" dirty="0" smtClean="0"/>
              <a:t>Where should Apache </a:t>
            </a:r>
            <a:r>
              <a:rPr lang="en-US" sz="5400" dirty="0" err="1" smtClean="0"/>
              <a:t>httpd</a:t>
            </a:r>
            <a:r>
              <a:rPr lang="en-US" sz="5400" dirty="0" smtClean="0"/>
              <a:t> call </a:t>
            </a:r>
            <a:r>
              <a:rPr lang="en-US" sz="5400" b="1" dirty="0" err="1" smtClean="0"/>
              <a:t>setuid</a:t>
            </a:r>
            <a:r>
              <a:rPr lang="en-US" sz="5400" dirty="0" smtClean="0"/>
              <a:t>?</a:t>
            </a:r>
            <a:endParaRPr lang="en-US" sz="5400" dirty="0"/>
          </a:p>
        </p:txBody>
      </p:sp>
      <p:sp>
        <p:nvSpPr>
          <p:cNvPr id="3" name="Slide Number Placeholder 2"/>
          <p:cNvSpPr>
            <a:spLocks noGrp="1"/>
          </p:cNvSpPr>
          <p:nvPr>
            <p:ph type="sldNum" sz="quarter" idx="12"/>
          </p:nvPr>
        </p:nvSpPr>
        <p:spPr/>
        <p:txBody>
          <a:bodyPr/>
          <a:lstStyle/>
          <a:p>
            <a:fld id="{6507B5A5-F0C2-644D-AEA7-E773B6B78F38}" type="slidenum">
              <a:rPr lang="en-US" smtClean="0"/>
              <a:t>31</a:t>
            </a:fld>
            <a:endParaRPr lang="en-US"/>
          </a:p>
        </p:txBody>
      </p:sp>
    </p:spTree>
    <p:extLst>
      <p:ext uri="{BB962C8B-B14F-4D97-AF65-F5344CB8AC3E}">
        <p14:creationId xmlns:p14="http://schemas.microsoft.com/office/powerpoint/2010/main" val="240500103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32</a:t>
            </a:fld>
            <a:endParaRPr lang="en-US"/>
          </a:p>
        </p:txBody>
      </p:sp>
      <p:sp>
        <p:nvSpPr>
          <p:cNvPr id="5" name="Rectangle 4"/>
          <p:cNvSpPr/>
          <p:nvPr/>
        </p:nvSpPr>
        <p:spPr>
          <a:xfrm>
            <a:off x="97019" y="65188"/>
            <a:ext cx="8908068" cy="4801315"/>
          </a:xfrm>
          <a:prstGeom prst="rect">
            <a:avLst/>
          </a:prstGeom>
          <a:solidFill>
            <a:schemeClr val="accent1">
              <a:lumMod val="50000"/>
            </a:schemeClr>
          </a:solidFill>
        </p:spPr>
        <p:txBody>
          <a:bodyPr wrap="square">
            <a:spAutoFit/>
          </a:bodyPr>
          <a:lstStyle/>
          <a:p>
            <a:r>
              <a:rPr lang="en-US" dirty="0" smtClean="0">
                <a:solidFill>
                  <a:srgbClr val="FFFF00"/>
                </a:solidFill>
              </a:rPr>
              <a:t>gash&gt; </a:t>
            </a:r>
            <a:r>
              <a:rPr lang="en-US" b="1" dirty="0" smtClean="0">
                <a:solidFill>
                  <a:srgbClr val="FFFF00"/>
                </a:solidFill>
              </a:rPr>
              <a:t>curl </a:t>
            </a:r>
            <a:r>
              <a:rPr lang="en-US" b="1" dirty="0">
                <a:solidFill>
                  <a:srgbClr val="FFFF00"/>
                </a:solidFill>
              </a:rPr>
              <a:t>http://apache.mirrors.tds.net//httpd/httpd-2.4.9.</a:t>
            </a:r>
            <a:r>
              <a:rPr lang="en-US" b="1" dirty="0" smtClean="0">
                <a:solidFill>
                  <a:srgbClr val="FFFF00"/>
                </a:solidFill>
              </a:rPr>
              <a:t>tar.gz | tar </a:t>
            </a:r>
            <a:r>
              <a:rPr lang="en-US" b="1" dirty="0" err="1" smtClean="0">
                <a:solidFill>
                  <a:srgbClr val="FFFF00"/>
                </a:solidFill>
              </a:rPr>
              <a:t>xz</a:t>
            </a:r>
            <a:endParaRPr lang="en-US" b="1" dirty="0" smtClean="0">
              <a:solidFill>
                <a:srgbClr val="FFFF00"/>
              </a:solidFill>
            </a:endParaRPr>
          </a:p>
          <a:p>
            <a:r>
              <a:rPr lang="en-US" dirty="0" smtClean="0">
                <a:solidFill>
                  <a:srgbClr val="FFFF00"/>
                </a:solidFill>
              </a:rPr>
              <a:t>gash&gt;</a:t>
            </a:r>
            <a:r>
              <a:rPr lang="en-US" b="1" dirty="0" smtClean="0">
                <a:solidFill>
                  <a:srgbClr val="FFFF00"/>
                </a:solidFill>
              </a:rPr>
              <a:t> cd </a:t>
            </a:r>
            <a:r>
              <a:rPr lang="en-US" b="1" dirty="0">
                <a:solidFill>
                  <a:srgbClr val="FFFF00"/>
                </a:solidFill>
              </a:rPr>
              <a:t>httpd-2.4.9</a:t>
            </a:r>
            <a:r>
              <a:rPr lang="en-US" b="1" dirty="0" smtClean="0">
                <a:solidFill>
                  <a:srgbClr val="FFFF00"/>
                </a:solidFill>
              </a:rPr>
              <a:t>/</a:t>
            </a:r>
            <a:endParaRPr lang="en-US" b="1" dirty="0">
              <a:solidFill>
                <a:srgbClr val="FFFF00"/>
              </a:solidFill>
            </a:endParaRPr>
          </a:p>
          <a:p>
            <a:r>
              <a:rPr lang="en-US" dirty="0" smtClean="0">
                <a:solidFill>
                  <a:srgbClr val="FFFF00"/>
                </a:solidFill>
              </a:rPr>
              <a:t>gash&gt;</a:t>
            </a:r>
            <a:r>
              <a:rPr lang="en-US" b="1" dirty="0" smtClean="0">
                <a:solidFill>
                  <a:srgbClr val="FFFF00"/>
                </a:solidFill>
              </a:rPr>
              <a:t> </a:t>
            </a:r>
            <a:r>
              <a:rPr lang="en-US" b="1" dirty="0">
                <a:solidFill>
                  <a:srgbClr val="FFFF00"/>
                </a:solidFill>
              </a:rPr>
              <a:t>find . -name "*.c" -print | </a:t>
            </a:r>
            <a:r>
              <a:rPr lang="en-US" b="1" dirty="0" err="1">
                <a:solidFill>
                  <a:srgbClr val="FFFF00"/>
                </a:solidFill>
              </a:rPr>
              <a:t>xargs</a:t>
            </a:r>
            <a:r>
              <a:rPr lang="en-US" b="1" dirty="0">
                <a:solidFill>
                  <a:srgbClr val="FFFF00"/>
                </a:solidFill>
              </a:rPr>
              <a:t> </a:t>
            </a:r>
            <a:r>
              <a:rPr lang="en-US" b="1" dirty="0" err="1">
                <a:solidFill>
                  <a:srgbClr val="FFFF00"/>
                </a:solidFill>
              </a:rPr>
              <a:t>grep</a:t>
            </a:r>
            <a:r>
              <a:rPr lang="en-US" b="1" dirty="0">
                <a:solidFill>
                  <a:srgbClr val="FFFF00"/>
                </a:solidFill>
              </a:rPr>
              <a:t> "</a:t>
            </a:r>
            <a:r>
              <a:rPr lang="en-US" b="1" dirty="0" err="1">
                <a:solidFill>
                  <a:srgbClr val="FFFF00"/>
                </a:solidFill>
              </a:rPr>
              <a:t>setuid</a:t>
            </a:r>
            <a:r>
              <a:rPr lang="en-US" b="1" dirty="0">
                <a:solidFill>
                  <a:srgbClr val="FFFF00"/>
                </a:solidFill>
              </a:rPr>
              <a:t>("</a:t>
            </a:r>
          </a:p>
          <a:p>
            <a:r>
              <a:rPr lang="en-US" dirty="0">
                <a:solidFill>
                  <a:srgbClr val="FFFF00"/>
                </a:solidFill>
              </a:rPr>
              <a:t>./modules/arch/</a:t>
            </a:r>
            <a:r>
              <a:rPr lang="en-US" dirty="0" err="1">
                <a:solidFill>
                  <a:srgbClr val="FFFF00"/>
                </a:solidFill>
              </a:rPr>
              <a:t>unix</a:t>
            </a:r>
            <a:r>
              <a:rPr lang="en-US" dirty="0">
                <a:solidFill>
                  <a:srgbClr val="FFFF00"/>
                </a:solidFill>
              </a:rPr>
              <a:t>/</a:t>
            </a:r>
            <a:r>
              <a:rPr lang="en-US" dirty="0" err="1">
                <a:solidFill>
                  <a:srgbClr val="FFFF00"/>
                </a:solidFill>
              </a:rPr>
              <a:t>mod_privileges.c</a:t>
            </a:r>
            <a:r>
              <a:rPr lang="en-US" dirty="0">
                <a:solidFill>
                  <a:srgbClr val="FFFF00"/>
                </a:solidFill>
              </a:rPr>
              <a:t>:        if (</a:t>
            </a:r>
            <a:r>
              <a:rPr lang="en-US" dirty="0" err="1">
                <a:solidFill>
                  <a:srgbClr val="FFFF00"/>
                </a:solidFill>
              </a:rPr>
              <a:t>cfg</a:t>
            </a:r>
            <a:r>
              <a:rPr lang="en-US" dirty="0">
                <a:solidFill>
                  <a:srgbClr val="FFFF00"/>
                </a:solidFill>
              </a:rPr>
              <a:t>-&gt;</a:t>
            </a:r>
            <a:r>
              <a:rPr lang="en-US" dirty="0" err="1">
                <a:solidFill>
                  <a:srgbClr val="FFFF00"/>
                </a:solidFill>
              </a:rPr>
              <a:t>uid</a:t>
            </a:r>
            <a:r>
              <a:rPr lang="en-US" dirty="0">
                <a:solidFill>
                  <a:srgbClr val="FFFF00"/>
                </a:solidFill>
              </a:rPr>
              <a:t> &amp;&amp; (</a:t>
            </a:r>
            <a:r>
              <a:rPr lang="en-US" dirty="0" err="1">
                <a:solidFill>
                  <a:srgbClr val="FFFF00"/>
                </a:solidFill>
              </a:rPr>
              <a:t>setuid</a:t>
            </a:r>
            <a:r>
              <a:rPr lang="en-US" dirty="0">
                <a:solidFill>
                  <a:srgbClr val="FFFF00"/>
                </a:solidFill>
              </a:rPr>
              <a:t>(</a:t>
            </a:r>
            <a:r>
              <a:rPr lang="en-US" dirty="0" err="1">
                <a:solidFill>
                  <a:srgbClr val="FFFF00"/>
                </a:solidFill>
              </a:rPr>
              <a:t>ap_unixd_config.user_id</a:t>
            </a:r>
            <a:r>
              <a:rPr lang="en-US" dirty="0">
                <a:solidFill>
                  <a:srgbClr val="FFFF00"/>
                </a:solidFill>
              </a:rPr>
              <a:t>) == -1)) {</a:t>
            </a:r>
          </a:p>
          <a:p>
            <a:r>
              <a:rPr lang="en-US" dirty="0">
                <a:solidFill>
                  <a:srgbClr val="FFFF00"/>
                </a:solidFill>
              </a:rPr>
              <a:t>./modules/arch/</a:t>
            </a:r>
            <a:r>
              <a:rPr lang="en-US" dirty="0" err="1">
                <a:solidFill>
                  <a:srgbClr val="FFFF00"/>
                </a:solidFill>
              </a:rPr>
              <a:t>unix</a:t>
            </a:r>
            <a:r>
              <a:rPr lang="en-US" dirty="0">
                <a:solidFill>
                  <a:srgbClr val="FFFF00"/>
                </a:solidFill>
              </a:rPr>
              <a:t>/</a:t>
            </a:r>
            <a:r>
              <a:rPr lang="en-US" dirty="0" err="1">
                <a:solidFill>
                  <a:srgbClr val="FFFF00"/>
                </a:solidFill>
              </a:rPr>
              <a:t>mod_privileges.c</a:t>
            </a:r>
            <a:r>
              <a:rPr lang="en-US" dirty="0">
                <a:solidFill>
                  <a:srgbClr val="FFFF00"/>
                </a:solidFill>
              </a:rPr>
              <a:t>:        if (</a:t>
            </a:r>
            <a:r>
              <a:rPr lang="en-US" dirty="0" err="1">
                <a:solidFill>
                  <a:srgbClr val="FFFF00"/>
                </a:solidFill>
              </a:rPr>
              <a:t>cfg</a:t>
            </a:r>
            <a:r>
              <a:rPr lang="en-US" dirty="0">
                <a:solidFill>
                  <a:srgbClr val="FFFF00"/>
                </a:solidFill>
              </a:rPr>
              <a:t>-&gt;</a:t>
            </a:r>
            <a:r>
              <a:rPr lang="en-US" dirty="0" err="1">
                <a:solidFill>
                  <a:srgbClr val="FFFF00"/>
                </a:solidFill>
              </a:rPr>
              <a:t>uid</a:t>
            </a:r>
            <a:r>
              <a:rPr lang="en-US" dirty="0">
                <a:solidFill>
                  <a:srgbClr val="FFFF00"/>
                </a:solidFill>
              </a:rPr>
              <a:t> &amp;&amp; (</a:t>
            </a:r>
            <a:r>
              <a:rPr lang="en-US" dirty="0" err="1">
                <a:solidFill>
                  <a:srgbClr val="FFFF00"/>
                </a:solidFill>
              </a:rPr>
              <a:t>setuid</a:t>
            </a:r>
            <a:r>
              <a:rPr lang="en-US" dirty="0">
                <a:solidFill>
                  <a:srgbClr val="FFFF00"/>
                </a:solidFill>
              </a:rPr>
              <a:t>(</a:t>
            </a:r>
            <a:r>
              <a:rPr lang="en-US" dirty="0" err="1">
                <a:solidFill>
                  <a:srgbClr val="FFFF00"/>
                </a:solidFill>
              </a:rPr>
              <a:t>cfg</a:t>
            </a:r>
            <a:r>
              <a:rPr lang="en-US" dirty="0">
                <a:solidFill>
                  <a:srgbClr val="FFFF00"/>
                </a:solidFill>
              </a:rPr>
              <a:t>-&gt;</a:t>
            </a:r>
            <a:r>
              <a:rPr lang="en-US" dirty="0" err="1">
                <a:solidFill>
                  <a:srgbClr val="FFFF00"/>
                </a:solidFill>
              </a:rPr>
              <a:t>uid</a:t>
            </a:r>
            <a:r>
              <a:rPr lang="en-US" dirty="0">
                <a:solidFill>
                  <a:srgbClr val="FFFF00"/>
                </a:solidFill>
              </a:rPr>
              <a:t>) == -1)) {</a:t>
            </a:r>
          </a:p>
          <a:p>
            <a:r>
              <a:rPr lang="en-US" dirty="0">
                <a:solidFill>
                  <a:srgbClr val="FFFF00"/>
                </a:solidFill>
              </a:rPr>
              <a:t>./modules/arch/</a:t>
            </a:r>
            <a:r>
              <a:rPr lang="en-US" dirty="0" err="1">
                <a:solidFill>
                  <a:srgbClr val="FFFF00"/>
                </a:solidFill>
              </a:rPr>
              <a:t>unix</a:t>
            </a:r>
            <a:r>
              <a:rPr lang="en-US" dirty="0">
                <a:solidFill>
                  <a:srgbClr val="FFFF00"/>
                </a:solidFill>
              </a:rPr>
              <a:t>/</a:t>
            </a:r>
            <a:r>
              <a:rPr lang="en-US" dirty="0" err="1">
                <a:solidFill>
                  <a:srgbClr val="FFFF00"/>
                </a:solidFill>
              </a:rPr>
              <a:t>mod_unixd.c</a:t>
            </a:r>
            <a:r>
              <a:rPr lang="en-US" dirty="0">
                <a:solidFill>
                  <a:srgbClr val="FFFF00"/>
                </a:solidFill>
              </a:rPr>
              <a:t>:        </a:t>
            </a:r>
            <a:r>
              <a:rPr lang="en-US" dirty="0" err="1">
                <a:solidFill>
                  <a:srgbClr val="FFFF00"/>
                </a:solidFill>
              </a:rPr>
              <a:t>setuid</a:t>
            </a:r>
            <a:r>
              <a:rPr lang="en-US" dirty="0">
                <a:solidFill>
                  <a:srgbClr val="FFFF00"/>
                </a:solidFill>
              </a:rPr>
              <a:t>(</a:t>
            </a:r>
            <a:r>
              <a:rPr lang="en-US" dirty="0" err="1">
                <a:solidFill>
                  <a:srgbClr val="FFFF00"/>
                </a:solidFill>
              </a:rPr>
              <a:t>ap_unixd_config.user_id</a:t>
            </a:r>
            <a:r>
              <a:rPr lang="en-US" dirty="0">
                <a:solidFill>
                  <a:srgbClr val="FFFF00"/>
                </a:solidFill>
              </a:rPr>
              <a:t>) == -1)) {</a:t>
            </a:r>
          </a:p>
          <a:p>
            <a:r>
              <a:rPr lang="en-US" dirty="0">
                <a:solidFill>
                  <a:srgbClr val="FFFF00"/>
                </a:solidFill>
              </a:rPr>
              <a:t>./modules/arch/</a:t>
            </a:r>
            <a:r>
              <a:rPr lang="en-US" dirty="0" err="1">
                <a:solidFill>
                  <a:srgbClr val="FFFF00"/>
                </a:solidFill>
              </a:rPr>
              <a:t>unix</a:t>
            </a:r>
            <a:r>
              <a:rPr lang="en-US" dirty="0">
                <a:solidFill>
                  <a:srgbClr val="FFFF00"/>
                </a:solidFill>
              </a:rPr>
              <a:t>/</a:t>
            </a:r>
            <a:r>
              <a:rPr lang="en-US" dirty="0" err="1">
                <a:solidFill>
                  <a:srgbClr val="FFFF00"/>
                </a:solidFill>
              </a:rPr>
              <a:t>mod_unixd.c</a:t>
            </a:r>
            <a:r>
              <a:rPr lang="en-US" dirty="0">
                <a:solidFill>
                  <a:srgbClr val="FFFF00"/>
                </a:solidFill>
              </a:rPr>
              <a:t>:        </a:t>
            </a:r>
            <a:r>
              <a:rPr lang="en-US" dirty="0" err="1">
                <a:solidFill>
                  <a:srgbClr val="FFFF00"/>
                </a:solidFill>
              </a:rPr>
              <a:t>setuid</a:t>
            </a:r>
            <a:r>
              <a:rPr lang="en-US" dirty="0">
                <a:solidFill>
                  <a:srgbClr val="FFFF00"/>
                </a:solidFill>
              </a:rPr>
              <a:t>(</a:t>
            </a:r>
            <a:r>
              <a:rPr lang="en-US" dirty="0" err="1">
                <a:solidFill>
                  <a:srgbClr val="FFFF00"/>
                </a:solidFill>
              </a:rPr>
              <a:t>ap_unixd_config.user_id</a:t>
            </a:r>
            <a:r>
              <a:rPr lang="en-US" dirty="0">
                <a:solidFill>
                  <a:srgbClr val="FFFF00"/>
                </a:solidFill>
              </a:rPr>
              <a:t>) == -1)) {</a:t>
            </a:r>
          </a:p>
          <a:p>
            <a:r>
              <a:rPr lang="en-US" dirty="0">
                <a:solidFill>
                  <a:schemeClr val="accent6">
                    <a:lumMod val="20000"/>
                    <a:lumOff val="80000"/>
                  </a:schemeClr>
                </a:solidFill>
              </a:rPr>
              <a:t>./</a:t>
            </a:r>
            <a:r>
              <a:rPr lang="en-US" dirty="0" err="1">
                <a:solidFill>
                  <a:schemeClr val="accent6">
                    <a:lumMod val="20000"/>
                    <a:lumOff val="80000"/>
                  </a:schemeClr>
                </a:solidFill>
              </a:rPr>
              <a:t>os</a:t>
            </a:r>
            <a:r>
              <a:rPr lang="en-US" dirty="0">
                <a:solidFill>
                  <a:schemeClr val="accent6">
                    <a:lumMod val="20000"/>
                    <a:lumOff val="80000"/>
                  </a:schemeClr>
                </a:solidFill>
              </a:rPr>
              <a:t>/bs2000/</a:t>
            </a:r>
            <a:r>
              <a:rPr lang="en-US" dirty="0" err="1">
                <a:solidFill>
                  <a:schemeClr val="accent6">
                    <a:lumMod val="20000"/>
                    <a:lumOff val="80000"/>
                  </a:schemeClr>
                </a:solidFill>
              </a:rPr>
              <a:t>os.c</a:t>
            </a:r>
            <a:r>
              <a:rPr lang="en-US" dirty="0">
                <a:solidFill>
                  <a:schemeClr val="accent6">
                    <a:lumMod val="20000"/>
                    <a:lumOff val="80000"/>
                  </a:schemeClr>
                </a:solidFill>
              </a:rPr>
              <a:t>:/* This routine complements the </a:t>
            </a:r>
            <a:r>
              <a:rPr lang="en-US" dirty="0" err="1">
                <a:solidFill>
                  <a:schemeClr val="accent6">
                    <a:lumMod val="20000"/>
                    <a:lumOff val="80000"/>
                  </a:schemeClr>
                </a:solidFill>
              </a:rPr>
              <a:t>setuid</a:t>
            </a:r>
            <a:r>
              <a:rPr lang="en-US" dirty="0">
                <a:solidFill>
                  <a:schemeClr val="accent6">
                    <a:lumMod val="20000"/>
                    <a:lumOff val="80000"/>
                  </a:schemeClr>
                </a:solidFill>
              </a:rPr>
              <a:t>() call: it causes the BS2000 job</a:t>
            </a:r>
          </a:p>
          <a:p>
            <a:r>
              <a:rPr lang="en-US" dirty="0">
                <a:solidFill>
                  <a:schemeClr val="accent6">
                    <a:lumMod val="20000"/>
                    <a:lumOff val="80000"/>
                  </a:schemeClr>
                </a:solidFill>
              </a:rPr>
              <a:t>./</a:t>
            </a:r>
            <a:r>
              <a:rPr lang="en-US" dirty="0" err="1">
                <a:solidFill>
                  <a:schemeClr val="accent6">
                    <a:lumMod val="20000"/>
                    <a:lumOff val="80000"/>
                  </a:schemeClr>
                </a:solidFill>
              </a:rPr>
              <a:t>os</a:t>
            </a:r>
            <a:r>
              <a:rPr lang="en-US" dirty="0">
                <a:solidFill>
                  <a:schemeClr val="accent6">
                    <a:lumMod val="20000"/>
                    <a:lumOff val="80000"/>
                  </a:schemeClr>
                </a:solidFill>
              </a:rPr>
              <a:t>/bs2000/</a:t>
            </a:r>
            <a:r>
              <a:rPr lang="en-US" dirty="0" err="1">
                <a:solidFill>
                  <a:schemeClr val="accent6">
                    <a:lumMod val="20000"/>
                    <a:lumOff val="80000"/>
                  </a:schemeClr>
                </a:solidFill>
              </a:rPr>
              <a:t>os.c</a:t>
            </a:r>
            <a:r>
              <a:rPr lang="en-US" dirty="0">
                <a:solidFill>
                  <a:schemeClr val="accent6">
                    <a:lumMod val="20000"/>
                    <a:lumOff val="80000"/>
                  </a:schemeClr>
                </a:solidFill>
              </a:rPr>
              <a:t>:/* BS2000 requires a "special" version of fork() before a </a:t>
            </a:r>
            <a:r>
              <a:rPr lang="en-US" dirty="0" err="1">
                <a:solidFill>
                  <a:schemeClr val="accent6">
                    <a:lumMod val="20000"/>
                    <a:lumOff val="80000"/>
                  </a:schemeClr>
                </a:solidFill>
              </a:rPr>
              <a:t>setuid</a:t>
            </a:r>
            <a:r>
              <a:rPr lang="en-US" dirty="0">
                <a:solidFill>
                  <a:schemeClr val="accent6">
                    <a:lumMod val="20000"/>
                    <a:lumOff val="80000"/>
                  </a:schemeClr>
                </a:solidFill>
              </a:rPr>
              <a:t>() call */</a:t>
            </a:r>
          </a:p>
          <a:p>
            <a:r>
              <a:rPr lang="en-US" dirty="0">
                <a:solidFill>
                  <a:schemeClr val="accent6">
                    <a:lumMod val="20000"/>
                    <a:lumOff val="80000"/>
                  </a:schemeClr>
                </a:solidFill>
              </a:rPr>
              <a:t>./</a:t>
            </a:r>
            <a:r>
              <a:rPr lang="en-US" dirty="0" err="1">
                <a:solidFill>
                  <a:schemeClr val="accent6">
                    <a:lumMod val="20000"/>
                    <a:lumOff val="80000"/>
                  </a:schemeClr>
                </a:solidFill>
              </a:rPr>
              <a:t>os</a:t>
            </a:r>
            <a:r>
              <a:rPr lang="en-US" dirty="0">
                <a:solidFill>
                  <a:schemeClr val="accent6">
                    <a:lumMod val="20000"/>
                    <a:lumOff val="80000"/>
                  </a:schemeClr>
                </a:solidFill>
              </a:rPr>
              <a:t>/</a:t>
            </a:r>
            <a:r>
              <a:rPr lang="en-US" dirty="0" err="1">
                <a:solidFill>
                  <a:schemeClr val="accent6">
                    <a:lumMod val="20000"/>
                    <a:lumOff val="80000"/>
                  </a:schemeClr>
                </a:solidFill>
              </a:rPr>
              <a:t>unix</a:t>
            </a:r>
            <a:r>
              <a:rPr lang="en-US" dirty="0">
                <a:solidFill>
                  <a:schemeClr val="accent6">
                    <a:lumMod val="20000"/>
                    <a:lumOff val="80000"/>
                  </a:schemeClr>
                </a:solidFill>
              </a:rPr>
              <a:t>/</a:t>
            </a:r>
            <a:r>
              <a:rPr lang="en-US" dirty="0" err="1">
                <a:solidFill>
                  <a:schemeClr val="accent6">
                    <a:lumMod val="20000"/>
                    <a:lumOff val="80000"/>
                  </a:schemeClr>
                </a:solidFill>
              </a:rPr>
              <a:t>unixd.c</a:t>
            </a:r>
            <a:r>
              <a:rPr lang="en-US" dirty="0">
                <a:solidFill>
                  <a:schemeClr val="accent6">
                    <a:lumMod val="20000"/>
                    <a:lumOff val="80000"/>
                  </a:schemeClr>
                </a:solidFill>
              </a:rPr>
              <a:t>:/* This routine complements the </a:t>
            </a:r>
            <a:r>
              <a:rPr lang="en-US" dirty="0" err="1">
                <a:solidFill>
                  <a:schemeClr val="accent6">
                    <a:lumMod val="20000"/>
                    <a:lumOff val="80000"/>
                  </a:schemeClr>
                </a:solidFill>
              </a:rPr>
              <a:t>setuid</a:t>
            </a:r>
            <a:r>
              <a:rPr lang="en-US" dirty="0">
                <a:solidFill>
                  <a:schemeClr val="accent6">
                    <a:lumMod val="20000"/>
                    <a:lumOff val="80000"/>
                  </a:schemeClr>
                </a:solidFill>
              </a:rPr>
              <a:t>() call: it causes the BS2000 job</a:t>
            </a:r>
          </a:p>
          <a:p>
            <a:r>
              <a:rPr lang="en-US" dirty="0">
                <a:solidFill>
                  <a:schemeClr val="accent6">
                    <a:lumMod val="20000"/>
                    <a:lumOff val="80000"/>
                  </a:schemeClr>
                </a:solidFill>
              </a:rPr>
              <a:t>./</a:t>
            </a:r>
            <a:r>
              <a:rPr lang="en-US" dirty="0" err="1">
                <a:solidFill>
                  <a:schemeClr val="accent6">
                    <a:lumMod val="20000"/>
                    <a:lumOff val="80000"/>
                  </a:schemeClr>
                </a:solidFill>
              </a:rPr>
              <a:t>os</a:t>
            </a:r>
            <a:r>
              <a:rPr lang="en-US" dirty="0">
                <a:solidFill>
                  <a:schemeClr val="accent6">
                    <a:lumMod val="20000"/>
                    <a:lumOff val="80000"/>
                  </a:schemeClr>
                </a:solidFill>
              </a:rPr>
              <a:t>/</a:t>
            </a:r>
            <a:r>
              <a:rPr lang="en-US" dirty="0" err="1">
                <a:solidFill>
                  <a:schemeClr val="accent6">
                    <a:lumMod val="20000"/>
                    <a:lumOff val="80000"/>
                  </a:schemeClr>
                </a:solidFill>
              </a:rPr>
              <a:t>unix</a:t>
            </a:r>
            <a:r>
              <a:rPr lang="en-US" dirty="0">
                <a:solidFill>
                  <a:schemeClr val="accent6">
                    <a:lumMod val="20000"/>
                    <a:lumOff val="80000"/>
                  </a:schemeClr>
                </a:solidFill>
              </a:rPr>
              <a:t>/</a:t>
            </a:r>
            <a:r>
              <a:rPr lang="en-US" dirty="0" err="1">
                <a:solidFill>
                  <a:schemeClr val="accent6">
                    <a:lumMod val="20000"/>
                    <a:lumOff val="80000"/>
                  </a:schemeClr>
                </a:solidFill>
              </a:rPr>
              <a:t>unixd.c</a:t>
            </a:r>
            <a:r>
              <a:rPr lang="en-US" dirty="0">
                <a:solidFill>
                  <a:schemeClr val="accent6">
                    <a:lumMod val="20000"/>
                    <a:lumOff val="80000"/>
                  </a:schemeClr>
                </a:solidFill>
              </a:rPr>
              <a:t>:/* BS2000 requires a "special" version of fork() before a </a:t>
            </a:r>
            <a:r>
              <a:rPr lang="en-US" dirty="0" err="1">
                <a:solidFill>
                  <a:schemeClr val="accent6">
                    <a:lumMod val="20000"/>
                    <a:lumOff val="80000"/>
                  </a:schemeClr>
                </a:solidFill>
              </a:rPr>
              <a:t>setuid</a:t>
            </a:r>
            <a:r>
              <a:rPr lang="en-US" dirty="0">
                <a:solidFill>
                  <a:schemeClr val="accent6">
                    <a:lumMod val="20000"/>
                    <a:lumOff val="80000"/>
                  </a:schemeClr>
                </a:solidFill>
              </a:rPr>
              <a:t>() call */</a:t>
            </a:r>
          </a:p>
          <a:p>
            <a:r>
              <a:rPr lang="en-US" dirty="0">
                <a:solidFill>
                  <a:schemeClr val="accent6">
                    <a:lumMod val="20000"/>
                    <a:lumOff val="80000"/>
                  </a:schemeClr>
                </a:solidFill>
              </a:rPr>
              <a:t>./server/</a:t>
            </a:r>
            <a:r>
              <a:rPr lang="en-US" dirty="0" err="1">
                <a:solidFill>
                  <a:schemeClr val="accent6">
                    <a:lumMod val="20000"/>
                    <a:lumOff val="80000"/>
                  </a:schemeClr>
                </a:solidFill>
              </a:rPr>
              <a:t>mpm</a:t>
            </a:r>
            <a:r>
              <a:rPr lang="en-US" dirty="0">
                <a:solidFill>
                  <a:schemeClr val="accent6">
                    <a:lumMod val="20000"/>
                    <a:lumOff val="80000"/>
                  </a:schemeClr>
                </a:solidFill>
              </a:rPr>
              <a:t>/</a:t>
            </a:r>
            <a:r>
              <a:rPr lang="en-US" dirty="0" err="1">
                <a:solidFill>
                  <a:schemeClr val="accent6">
                    <a:lumMod val="20000"/>
                    <a:lumOff val="80000"/>
                  </a:schemeClr>
                </a:solidFill>
              </a:rPr>
              <a:t>prefork</a:t>
            </a:r>
            <a:r>
              <a:rPr lang="en-US" dirty="0">
                <a:solidFill>
                  <a:schemeClr val="accent6">
                    <a:lumMod val="20000"/>
                    <a:lumOff val="80000"/>
                  </a:schemeClr>
                </a:solidFill>
              </a:rPr>
              <a:t>/</a:t>
            </a:r>
            <a:r>
              <a:rPr lang="en-US" dirty="0" err="1">
                <a:solidFill>
                  <a:schemeClr val="accent6">
                    <a:lumMod val="20000"/>
                    <a:lumOff val="80000"/>
                  </a:schemeClr>
                </a:solidFill>
              </a:rPr>
              <a:t>prefork.c</a:t>
            </a:r>
            <a:r>
              <a:rPr lang="en-US" dirty="0">
                <a:solidFill>
                  <a:schemeClr val="accent6">
                    <a:lumMod val="20000"/>
                    <a:lumOff val="80000"/>
                  </a:schemeClr>
                </a:solidFill>
              </a:rPr>
              <a:t>:    /* BS2000 requires a "special" version of fork() before a </a:t>
            </a:r>
            <a:r>
              <a:rPr lang="en-US" dirty="0" err="1">
                <a:solidFill>
                  <a:schemeClr val="accent6">
                    <a:lumMod val="20000"/>
                    <a:lumOff val="80000"/>
                  </a:schemeClr>
                </a:solidFill>
              </a:rPr>
              <a:t>setuid</a:t>
            </a:r>
            <a:r>
              <a:rPr lang="en-US" dirty="0">
                <a:solidFill>
                  <a:schemeClr val="accent6">
                    <a:lumMod val="20000"/>
                    <a:lumOff val="80000"/>
                  </a:schemeClr>
                </a:solidFill>
              </a:rPr>
              <a:t>() call */</a:t>
            </a:r>
          </a:p>
          <a:p>
            <a:r>
              <a:rPr lang="en-US" dirty="0">
                <a:solidFill>
                  <a:srgbClr val="FDEADA"/>
                </a:solidFill>
              </a:rPr>
              <a:t>./support/</a:t>
            </a:r>
            <a:r>
              <a:rPr lang="en-US" dirty="0" err="1">
                <a:solidFill>
                  <a:srgbClr val="FDEADA"/>
                </a:solidFill>
              </a:rPr>
              <a:t>suexec.c</a:t>
            </a:r>
            <a:r>
              <a:rPr lang="en-US" dirty="0">
                <a:solidFill>
                  <a:srgbClr val="FDEADA"/>
                </a:solidFill>
              </a:rPr>
              <a:t>:     * before we </a:t>
            </a:r>
            <a:r>
              <a:rPr lang="en-US" dirty="0" err="1">
                <a:solidFill>
                  <a:srgbClr val="FDEADA"/>
                </a:solidFill>
              </a:rPr>
              <a:t>setuid</a:t>
            </a:r>
            <a:r>
              <a:rPr lang="en-US" dirty="0">
                <a:solidFill>
                  <a:srgbClr val="FDEADA"/>
                </a:solidFill>
              </a:rPr>
              <a:t>().</a:t>
            </a:r>
          </a:p>
          <a:p>
            <a:r>
              <a:rPr lang="en-US" dirty="0">
                <a:solidFill>
                  <a:srgbClr val="FDEADA"/>
                </a:solidFill>
              </a:rPr>
              <a:t>./support/</a:t>
            </a:r>
            <a:r>
              <a:rPr lang="en-US" dirty="0" err="1">
                <a:solidFill>
                  <a:srgbClr val="FDEADA"/>
                </a:solidFill>
              </a:rPr>
              <a:t>suexec.c</a:t>
            </a:r>
            <a:r>
              <a:rPr lang="en-US" dirty="0">
                <a:solidFill>
                  <a:srgbClr val="FDEADA"/>
                </a:solidFill>
              </a:rPr>
              <a:t>:     * </a:t>
            </a:r>
            <a:r>
              <a:rPr lang="en-US" dirty="0" err="1">
                <a:solidFill>
                  <a:srgbClr val="FDEADA"/>
                </a:solidFill>
              </a:rPr>
              <a:t>setuid</a:t>
            </a:r>
            <a:r>
              <a:rPr lang="en-US" dirty="0">
                <a:solidFill>
                  <a:srgbClr val="FDEADA"/>
                </a:solidFill>
              </a:rPr>
              <a:t>() to the target user.  Error out on fail.</a:t>
            </a:r>
          </a:p>
          <a:p>
            <a:r>
              <a:rPr lang="en-US" dirty="0">
                <a:solidFill>
                  <a:srgbClr val="FFFF00"/>
                </a:solidFill>
              </a:rPr>
              <a:t>./support/</a:t>
            </a:r>
            <a:r>
              <a:rPr lang="en-US" dirty="0" err="1">
                <a:solidFill>
                  <a:srgbClr val="FFFF00"/>
                </a:solidFill>
              </a:rPr>
              <a:t>suexec.c</a:t>
            </a:r>
            <a:r>
              <a:rPr lang="en-US" dirty="0">
                <a:solidFill>
                  <a:srgbClr val="FFFF00"/>
                </a:solidFill>
              </a:rPr>
              <a:t>:    if ((</a:t>
            </a:r>
            <a:r>
              <a:rPr lang="en-US" dirty="0" err="1">
                <a:solidFill>
                  <a:srgbClr val="FFFF00"/>
                </a:solidFill>
              </a:rPr>
              <a:t>setuid</a:t>
            </a:r>
            <a:r>
              <a:rPr lang="en-US" dirty="0">
                <a:solidFill>
                  <a:srgbClr val="FFFF00"/>
                </a:solidFill>
              </a:rPr>
              <a:t>(</a:t>
            </a:r>
            <a:r>
              <a:rPr lang="en-US" dirty="0" err="1">
                <a:solidFill>
                  <a:srgbClr val="FFFF00"/>
                </a:solidFill>
              </a:rPr>
              <a:t>uid</a:t>
            </a:r>
            <a:r>
              <a:rPr lang="en-US" dirty="0">
                <a:solidFill>
                  <a:srgbClr val="FFFF00"/>
                </a:solidFill>
              </a:rPr>
              <a:t>)) != 0) </a:t>
            </a:r>
            <a:r>
              <a:rPr lang="en-US" dirty="0" smtClean="0">
                <a:solidFill>
                  <a:srgbClr val="FFFF00"/>
                </a:solidFill>
              </a:rPr>
              <a:t>{</a:t>
            </a:r>
            <a:endParaRPr lang="en-US" dirty="0">
              <a:solidFill>
                <a:srgbClr val="FFFF00"/>
              </a:solidFill>
            </a:endParaRPr>
          </a:p>
        </p:txBody>
      </p:sp>
    </p:spTree>
    <p:extLst>
      <p:ext uri="{BB962C8B-B14F-4D97-AF65-F5344CB8AC3E}">
        <p14:creationId xmlns:p14="http://schemas.microsoft.com/office/powerpoint/2010/main" val="195187417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33</a:t>
            </a:fld>
            <a:endParaRPr lang="en-US"/>
          </a:p>
        </p:txBody>
      </p:sp>
      <p:sp>
        <p:nvSpPr>
          <p:cNvPr id="3" name="TextBox 2"/>
          <p:cNvSpPr txBox="1"/>
          <p:nvPr/>
        </p:nvSpPr>
        <p:spPr>
          <a:xfrm>
            <a:off x="246959" y="97006"/>
            <a:ext cx="2100981" cy="369332"/>
          </a:xfrm>
          <a:prstGeom prst="rect">
            <a:avLst/>
          </a:prstGeom>
          <a:noFill/>
        </p:spPr>
        <p:txBody>
          <a:bodyPr wrap="none" rtlCol="0">
            <a:spAutoFit/>
          </a:bodyPr>
          <a:lstStyle/>
          <a:p>
            <a:r>
              <a:rPr lang="en-US" dirty="0" smtClean="0"/>
              <a:t>in </a:t>
            </a:r>
            <a:r>
              <a:rPr lang="en-US" b="1" dirty="0" err="1" smtClean="0"/>
              <a:t>mod_privileges.c</a:t>
            </a:r>
            <a:r>
              <a:rPr lang="en-US" dirty="0" smtClean="0"/>
              <a:t>:</a:t>
            </a:r>
            <a:endParaRPr lang="en-US" dirty="0"/>
          </a:p>
        </p:txBody>
      </p:sp>
      <p:sp>
        <p:nvSpPr>
          <p:cNvPr id="4" name="Rectangle 3"/>
          <p:cNvSpPr/>
          <p:nvPr/>
        </p:nvSpPr>
        <p:spPr>
          <a:xfrm>
            <a:off x="334384" y="519948"/>
            <a:ext cx="8352416" cy="4247317"/>
          </a:xfrm>
          <a:prstGeom prst="rect">
            <a:avLst/>
          </a:prstGeom>
          <a:solidFill>
            <a:schemeClr val="accent4">
              <a:lumMod val="20000"/>
              <a:lumOff val="80000"/>
            </a:schemeClr>
          </a:solidFill>
        </p:spPr>
        <p:txBody>
          <a:bodyPr wrap="square">
            <a:spAutoFit/>
          </a:bodyPr>
          <a:lstStyle/>
          <a:p>
            <a:r>
              <a:rPr lang="en-US" dirty="0"/>
              <a:t> /* if either user or group are not the default, restore them */</a:t>
            </a:r>
          </a:p>
          <a:p>
            <a:r>
              <a:rPr lang="en-US" dirty="0"/>
              <a:t>    if (</a:t>
            </a:r>
            <a:r>
              <a:rPr lang="en-US" dirty="0" err="1"/>
              <a:t>cfg</a:t>
            </a:r>
            <a:r>
              <a:rPr lang="en-US" dirty="0"/>
              <a:t>-&gt;</a:t>
            </a:r>
            <a:r>
              <a:rPr lang="en-US" dirty="0" err="1"/>
              <a:t>uid</a:t>
            </a:r>
            <a:r>
              <a:rPr lang="en-US" dirty="0"/>
              <a:t> || </a:t>
            </a:r>
            <a:r>
              <a:rPr lang="en-US" dirty="0" err="1"/>
              <a:t>cfg</a:t>
            </a:r>
            <a:r>
              <a:rPr lang="en-US" dirty="0"/>
              <a:t>-&gt;</a:t>
            </a:r>
            <a:r>
              <a:rPr lang="en-US" dirty="0" err="1"/>
              <a:t>gid</a:t>
            </a:r>
            <a:r>
              <a:rPr lang="en-US" dirty="0"/>
              <a:t>) {</a:t>
            </a:r>
          </a:p>
          <a:p>
            <a:r>
              <a:rPr lang="en-US" dirty="0"/>
              <a:t>	if (</a:t>
            </a:r>
            <a:r>
              <a:rPr lang="en-US" dirty="0" err="1"/>
              <a:t>setppriv</a:t>
            </a:r>
            <a:r>
              <a:rPr lang="en-US" dirty="0"/>
              <a:t>(PRIV_ON, PRIV_EFFECTIVE, </a:t>
            </a:r>
            <a:r>
              <a:rPr lang="en-US" dirty="0" err="1"/>
              <a:t>priv_setid</a:t>
            </a:r>
            <a:r>
              <a:rPr lang="en-US" dirty="0"/>
              <a:t>) == -1) {</a:t>
            </a:r>
          </a:p>
          <a:p>
            <a:r>
              <a:rPr lang="en-US" dirty="0"/>
              <a:t>            </a:t>
            </a:r>
            <a:r>
              <a:rPr lang="en-US" dirty="0" err="1"/>
              <a:t>ap_log_rerror</a:t>
            </a:r>
            <a:r>
              <a:rPr lang="en-US" dirty="0"/>
              <a:t>(APLOG_MARK, APLOG_ERR, 0, r, APLOGNO(02136)</a:t>
            </a:r>
          </a:p>
          <a:p>
            <a:r>
              <a:rPr lang="en-US" dirty="0"/>
              <a:t>                          "PRIV_ON failed restoring default user/group");</a:t>
            </a:r>
          </a:p>
          <a:p>
            <a:r>
              <a:rPr lang="en-US" dirty="0"/>
              <a:t>        }</a:t>
            </a:r>
          </a:p>
          <a:p>
            <a:r>
              <a:rPr lang="en-US" dirty="0"/>
              <a:t>        if (</a:t>
            </a:r>
            <a:r>
              <a:rPr lang="en-US" dirty="0" err="1"/>
              <a:t>cfg</a:t>
            </a:r>
            <a:r>
              <a:rPr lang="en-US" dirty="0"/>
              <a:t>-&gt;</a:t>
            </a:r>
            <a:r>
              <a:rPr lang="en-US" dirty="0" err="1"/>
              <a:t>uid</a:t>
            </a:r>
            <a:r>
              <a:rPr lang="en-US" dirty="0"/>
              <a:t> &amp;&amp; (</a:t>
            </a:r>
            <a:r>
              <a:rPr lang="en-US" b="1" dirty="0" err="1">
                <a:solidFill>
                  <a:srgbClr val="0000FF"/>
                </a:solidFill>
              </a:rPr>
              <a:t>setuid</a:t>
            </a:r>
            <a:r>
              <a:rPr lang="en-US" b="1" dirty="0">
                <a:solidFill>
                  <a:srgbClr val="0000FF"/>
                </a:solidFill>
              </a:rPr>
              <a:t>(</a:t>
            </a:r>
            <a:r>
              <a:rPr lang="en-US" b="1" dirty="0" err="1">
                <a:solidFill>
                  <a:srgbClr val="0000FF"/>
                </a:solidFill>
              </a:rPr>
              <a:t>ap_unixd_config.user_id</a:t>
            </a:r>
            <a:r>
              <a:rPr lang="en-US" b="1" dirty="0">
                <a:solidFill>
                  <a:srgbClr val="0000FF"/>
                </a:solidFill>
              </a:rPr>
              <a:t>) </a:t>
            </a:r>
            <a:r>
              <a:rPr lang="en-US" dirty="0"/>
              <a:t>== -1)) {</a:t>
            </a:r>
          </a:p>
          <a:p>
            <a:r>
              <a:rPr lang="en-US" dirty="0"/>
              <a:t>            </a:t>
            </a:r>
            <a:r>
              <a:rPr lang="en-US" dirty="0" err="1"/>
              <a:t>ap_log_rerror</a:t>
            </a:r>
            <a:r>
              <a:rPr lang="en-US" dirty="0"/>
              <a:t>(APLOG_MARK, APLOG_ERR, 0, r, APLOGNO(02137)</a:t>
            </a:r>
          </a:p>
          <a:p>
            <a:r>
              <a:rPr lang="en-US" dirty="0"/>
              <a:t>                          "Error restoring default </a:t>
            </a:r>
            <a:r>
              <a:rPr lang="en-US" dirty="0" err="1"/>
              <a:t>userid</a:t>
            </a:r>
            <a:r>
              <a:rPr lang="en-US" dirty="0"/>
              <a:t>");</a:t>
            </a:r>
          </a:p>
          <a:p>
            <a:r>
              <a:rPr lang="en-US" dirty="0"/>
              <a:t>        }</a:t>
            </a:r>
          </a:p>
          <a:p>
            <a:r>
              <a:rPr lang="en-US" dirty="0"/>
              <a:t>        if (</a:t>
            </a:r>
            <a:r>
              <a:rPr lang="en-US" dirty="0" err="1"/>
              <a:t>cfg</a:t>
            </a:r>
            <a:r>
              <a:rPr lang="en-US" dirty="0"/>
              <a:t>-&gt;</a:t>
            </a:r>
            <a:r>
              <a:rPr lang="en-US" dirty="0" err="1"/>
              <a:t>gid</a:t>
            </a:r>
            <a:r>
              <a:rPr lang="en-US" dirty="0"/>
              <a:t> &amp;&amp; (</a:t>
            </a:r>
            <a:r>
              <a:rPr lang="en-US" dirty="0" err="1"/>
              <a:t>setgid</a:t>
            </a:r>
            <a:r>
              <a:rPr lang="en-US" dirty="0"/>
              <a:t>(</a:t>
            </a:r>
            <a:r>
              <a:rPr lang="en-US" dirty="0" err="1"/>
              <a:t>ap_unixd_config.group_id</a:t>
            </a:r>
            <a:r>
              <a:rPr lang="en-US" dirty="0"/>
              <a:t>) == -1)) {</a:t>
            </a:r>
          </a:p>
          <a:p>
            <a:r>
              <a:rPr lang="en-US" dirty="0"/>
              <a:t>            </a:t>
            </a:r>
            <a:r>
              <a:rPr lang="en-US" dirty="0" err="1"/>
              <a:t>ap_log_rerror</a:t>
            </a:r>
            <a:r>
              <a:rPr lang="en-US" dirty="0"/>
              <a:t>(APLOG_MARK, APLOG_ERR, 0, r, APLOGNO(02138)</a:t>
            </a:r>
          </a:p>
          <a:p>
            <a:r>
              <a:rPr lang="en-US" dirty="0"/>
              <a:t>                          "Error restoring default group");</a:t>
            </a:r>
          </a:p>
          <a:p>
            <a:r>
              <a:rPr lang="en-US" dirty="0"/>
              <a:t>	}</a:t>
            </a:r>
          </a:p>
          <a:p>
            <a:r>
              <a:rPr lang="en-US" dirty="0"/>
              <a:t>    }</a:t>
            </a:r>
            <a:endParaRPr lang="en-US" dirty="0"/>
          </a:p>
        </p:txBody>
      </p:sp>
    </p:spTree>
    <p:extLst>
      <p:ext uri="{BB962C8B-B14F-4D97-AF65-F5344CB8AC3E}">
        <p14:creationId xmlns:p14="http://schemas.microsoft.com/office/powerpoint/2010/main" val="294022537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Apache’s (Further) Solution</a:t>
            </a:r>
            <a:endParaRPr lang="en-US"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34</a:t>
            </a:fld>
            <a:endParaRPr lang="en-US"/>
          </a:p>
        </p:txBody>
      </p:sp>
      <p:sp>
        <p:nvSpPr>
          <p:cNvPr id="7" name="Rectangle 6"/>
          <p:cNvSpPr/>
          <p:nvPr/>
        </p:nvSpPr>
        <p:spPr>
          <a:xfrm>
            <a:off x="719674" y="1926170"/>
            <a:ext cx="7563555" cy="646331"/>
          </a:xfrm>
          <a:prstGeom prst="rect">
            <a:avLst/>
          </a:prstGeom>
          <a:solidFill>
            <a:srgbClr val="FDEADA"/>
          </a:solidFill>
        </p:spPr>
        <p:txBody>
          <a:bodyPr wrap="square">
            <a:spAutoFit/>
          </a:bodyPr>
          <a:lstStyle/>
          <a:p>
            <a:r>
              <a:rPr lang="en-US" sz="3600" b="1" dirty="0" smtClean="0"/>
              <a:t>User</a:t>
            </a:r>
            <a:r>
              <a:rPr lang="en-US" sz="3600" dirty="0" smtClean="0"/>
              <a:t> #-1</a:t>
            </a:r>
            <a:endParaRPr lang="en-US" sz="3600" dirty="0"/>
          </a:p>
        </p:txBody>
      </p:sp>
      <p:sp>
        <p:nvSpPr>
          <p:cNvPr id="8" name="TextBox 7"/>
          <p:cNvSpPr txBox="1"/>
          <p:nvPr/>
        </p:nvSpPr>
        <p:spPr>
          <a:xfrm>
            <a:off x="889007" y="2945712"/>
            <a:ext cx="7253111" cy="156966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sz="2400" dirty="0" smtClean="0"/>
              <a:t>Apache starts running as </a:t>
            </a:r>
            <a:r>
              <a:rPr lang="en-US" sz="2400" b="1" dirty="0" smtClean="0"/>
              <a:t>root</a:t>
            </a:r>
            <a:r>
              <a:rPr lang="en-US" sz="2400" dirty="0" smtClean="0"/>
              <a:t> (</a:t>
            </a:r>
            <a:r>
              <a:rPr lang="en-US" sz="2400" dirty="0" err="1" smtClean="0"/>
              <a:t>uid</a:t>
            </a:r>
            <a:r>
              <a:rPr lang="en-US" sz="2400" dirty="0" smtClean="0"/>
              <a:t> = 0) to be able to listen on port 80, which is default web port.  </a:t>
            </a:r>
          </a:p>
          <a:p>
            <a:r>
              <a:rPr lang="en-US" sz="2400" dirty="0" smtClean="0"/>
              <a:t>By default, switches to run as </a:t>
            </a:r>
            <a:r>
              <a:rPr lang="en-US" sz="2400" b="1" dirty="0" err="1" smtClean="0"/>
              <a:t>uid</a:t>
            </a:r>
            <a:r>
              <a:rPr lang="en-US" sz="2400" b="1" dirty="0" smtClean="0"/>
              <a:t> = -1 (“nobody”) </a:t>
            </a:r>
            <a:r>
              <a:rPr lang="en-US" sz="2400" dirty="0" smtClean="0"/>
              <a:t>when processing requests.</a:t>
            </a:r>
            <a:endParaRPr lang="en-US" sz="2400" dirty="0"/>
          </a:p>
        </p:txBody>
      </p:sp>
      <p:sp>
        <p:nvSpPr>
          <p:cNvPr id="9" name="TextBox 8"/>
          <p:cNvSpPr txBox="1"/>
          <p:nvPr/>
        </p:nvSpPr>
        <p:spPr>
          <a:xfrm>
            <a:off x="719674" y="1248833"/>
            <a:ext cx="21921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in </a:t>
            </a:r>
            <a:r>
              <a:rPr lang="en-US" sz="2800" b="1" dirty="0" err="1" smtClean="0"/>
              <a:t>httpd.conf</a:t>
            </a:r>
            <a:r>
              <a:rPr lang="en-US" sz="2800" dirty="0" smtClean="0"/>
              <a:t>:</a:t>
            </a:r>
            <a:endParaRPr lang="en-US" sz="2800" dirty="0"/>
          </a:p>
        </p:txBody>
      </p:sp>
      <p:sp>
        <p:nvSpPr>
          <p:cNvPr id="3" name="TextBox 2"/>
          <p:cNvSpPr txBox="1"/>
          <p:nvPr/>
        </p:nvSpPr>
        <p:spPr>
          <a:xfrm>
            <a:off x="97020" y="21313"/>
            <a:ext cx="2142358"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i="1" dirty="0" smtClean="0"/>
              <a:t>A few minutes ago…</a:t>
            </a:r>
            <a:endParaRPr lang="en-US" i="1" dirty="0"/>
          </a:p>
        </p:txBody>
      </p:sp>
    </p:spTree>
    <p:extLst>
      <p:ext uri="{BB962C8B-B14F-4D97-AF65-F5344CB8AC3E}">
        <p14:creationId xmlns:p14="http://schemas.microsoft.com/office/powerpoint/2010/main" val="26340712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35</a:t>
            </a:fld>
            <a:endParaRPr lang="en-US"/>
          </a:p>
        </p:txBody>
      </p:sp>
      <p:sp>
        <p:nvSpPr>
          <p:cNvPr id="3" name="Rectangle 2"/>
          <p:cNvSpPr/>
          <p:nvPr/>
        </p:nvSpPr>
        <p:spPr>
          <a:xfrm>
            <a:off x="405715" y="619184"/>
            <a:ext cx="8105460" cy="3416320"/>
          </a:xfrm>
          <a:prstGeom prst="rect">
            <a:avLst/>
          </a:prstGeom>
          <a:solidFill>
            <a:schemeClr val="accent2">
              <a:lumMod val="20000"/>
              <a:lumOff val="80000"/>
            </a:schemeClr>
          </a:solidFill>
        </p:spPr>
        <p:txBody>
          <a:bodyPr wrap="square">
            <a:spAutoFit/>
          </a:bodyPr>
          <a:lstStyle/>
          <a:p>
            <a:r>
              <a:rPr lang="en-US" dirty="0"/>
              <a:t>static </a:t>
            </a:r>
            <a:r>
              <a:rPr lang="en-US" dirty="0" err="1"/>
              <a:t>int</a:t>
            </a:r>
            <a:endParaRPr lang="en-US" dirty="0"/>
          </a:p>
          <a:p>
            <a:r>
              <a:rPr lang="en-US" dirty="0" err="1"/>
              <a:t>unixd_drop_privileges</a:t>
            </a:r>
            <a:r>
              <a:rPr lang="en-US" dirty="0"/>
              <a:t>(</a:t>
            </a:r>
            <a:r>
              <a:rPr lang="en-US" dirty="0" err="1"/>
              <a:t>apr_pool_t</a:t>
            </a:r>
            <a:r>
              <a:rPr lang="en-US" dirty="0"/>
              <a:t> *pool, </a:t>
            </a:r>
            <a:r>
              <a:rPr lang="en-US" dirty="0" err="1"/>
              <a:t>server_rec</a:t>
            </a:r>
            <a:r>
              <a:rPr lang="en-US" dirty="0"/>
              <a:t> *s)</a:t>
            </a:r>
          </a:p>
          <a:p>
            <a:r>
              <a:rPr lang="en-US" dirty="0"/>
              <a:t>{</a:t>
            </a:r>
          </a:p>
          <a:p>
            <a:r>
              <a:rPr lang="en-US" dirty="0"/>
              <a:t>    </a:t>
            </a:r>
            <a:r>
              <a:rPr lang="en-US" dirty="0" smtClean="0"/>
              <a:t>…</a:t>
            </a:r>
          </a:p>
          <a:p>
            <a:r>
              <a:rPr lang="en-US" dirty="0"/>
              <a:t> </a:t>
            </a:r>
            <a:r>
              <a:rPr lang="en-US" dirty="0" smtClean="0"/>
              <a:t>   /</a:t>
            </a:r>
            <a:r>
              <a:rPr lang="en-US" dirty="0"/>
              <a:t>* Only try to switch if we're running as root */</a:t>
            </a:r>
          </a:p>
          <a:p>
            <a:r>
              <a:rPr lang="en-US" dirty="0"/>
              <a:t>    if (!</a:t>
            </a:r>
            <a:r>
              <a:rPr lang="en-US" dirty="0" err="1"/>
              <a:t>geteuid</a:t>
            </a:r>
            <a:r>
              <a:rPr lang="en-US" dirty="0"/>
              <a:t>() &amp;&amp; </a:t>
            </a:r>
            <a:r>
              <a:rPr lang="en-US" dirty="0" smtClean="0"/>
              <a:t>(</a:t>
            </a:r>
            <a:r>
              <a:rPr lang="fi-FI" b="1" dirty="0" err="1" smtClean="0">
                <a:solidFill>
                  <a:srgbClr val="0000FF"/>
                </a:solidFill>
              </a:rPr>
              <a:t>setuid</a:t>
            </a:r>
            <a:r>
              <a:rPr lang="fi-FI" b="1" dirty="0" err="1">
                <a:solidFill>
                  <a:srgbClr val="0000FF"/>
                </a:solidFill>
              </a:rPr>
              <a:t>(ap_unixd_config.user_id</a:t>
            </a:r>
            <a:r>
              <a:rPr lang="fi-FI" b="1" dirty="0">
                <a:solidFill>
                  <a:srgbClr val="0000FF"/>
                </a:solidFill>
              </a:rPr>
              <a:t>) == -1)</a:t>
            </a:r>
            <a:r>
              <a:rPr lang="fi-FI" dirty="0"/>
              <a:t>) {</a:t>
            </a:r>
          </a:p>
          <a:p>
            <a:r>
              <a:rPr lang="de-DE" dirty="0"/>
              <a:t>        </a:t>
            </a:r>
            <a:r>
              <a:rPr lang="de-DE" dirty="0" err="1"/>
              <a:t>rv</a:t>
            </a:r>
            <a:r>
              <a:rPr lang="de-DE" dirty="0"/>
              <a:t> = </a:t>
            </a:r>
            <a:r>
              <a:rPr lang="de-DE" dirty="0" err="1"/>
              <a:t>errno</a:t>
            </a:r>
            <a:r>
              <a:rPr lang="de-DE" dirty="0"/>
              <a:t>;</a:t>
            </a:r>
          </a:p>
          <a:p>
            <a:r>
              <a:rPr lang="de-DE" dirty="0"/>
              <a:t>        </a:t>
            </a:r>
            <a:r>
              <a:rPr lang="de-DE" dirty="0" err="1"/>
              <a:t>ap_log_error</a:t>
            </a:r>
            <a:r>
              <a:rPr lang="de-DE" dirty="0"/>
              <a:t>(APLOG_MARK, APLOG_ALERT, </a:t>
            </a:r>
            <a:r>
              <a:rPr lang="de-DE" dirty="0" err="1"/>
              <a:t>errno</a:t>
            </a:r>
            <a:r>
              <a:rPr lang="de-DE" dirty="0"/>
              <a:t>, NULL, APLOGNO(02162)</a:t>
            </a:r>
          </a:p>
          <a:p>
            <a:r>
              <a:rPr lang="en-US" dirty="0"/>
              <a:t>                    "</a:t>
            </a:r>
            <a:r>
              <a:rPr lang="en-US" dirty="0" err="1"/>
              <a:t>setuid</a:t>
            </a:r>
            <a:r>
              <a:rPr lang="en-US" dirty="0"/>
              <a:t>: unable to change to </a:t>
            </a:r>
            <a:r>
              <a:rPr lang="en-US" dirty="0" err="1"/>
              <a:t>uid</a:t>
            </a:r>
            <a:r>
              <a:rPr lang="en-US" dirty="0"/>
              <a:t>: %</a:t>
            </a:r>
            <a:r>
              <a:rPr lang="en-US" dirty="0" err="1"/>
              <a:t>ld</a:t>
            </a:r>
            <a:r>
              <a:rPr lang="en-US" dirty="0"/>
              <a:t>",</a:t>
            </a:r>
          </a:p>
          <a:p>
            <a:r>
              <a:rPr lang="en-US" dirty="0"/>
              <a:t>                    (long) </a:t>
            </a:r>
            <a:r>
              <a:rPr lang="en-US" dirty="0" err="1"/>
              <a:t>ap_unixd_config.user_id</a:t>
            </a:r>
            <a:r>
              <a:rPr lang="en-US" dirty="0"/>
              <a:t>);</a:t>
            </a:r>
          </a:p>
          <a:p>
            <a:r>
              <a:rPr lang="is-IS" dirty="0"/>
              <a:t>        return rv;</a:t>
            </a:r>
          </a:p>
          <a:p>
            <a:r>
              <a:rPr lang="is-IS" dirty="0"/>
              <a:t>    }</a:t>
            </a:r>
          </a:p>
        </p:txBody>
      </p:sp>
      <p:sp>
        <p:nvSpPr>
          <p:cNvPr id="4" name="TextBox 3"/>
          <p:cNvSpPr txBox="1"/>
          <p:nvPr/>
        </p:nvSpPr>
        <p:spPr>
          <a:xfrm>
            <a:off x="405717" y="105825"/>
            <a:ext cx="1716185" cy="369332"/>
          </a:xfrm>
          <a:prstGeom prst="rect">
            <a:avLst/>
          </a:prstGeom>
          <a:noFill/>
        </p:spPr>
        <p:txBody>
          <a:bodyPr wrap="none" rtlCol="0">
            <a:spAutoFit/>
          </a:bodyPr>
          <a:lstStyle/>
          <a:p>
            <a:r>
              <a:rPr lang="en-US" dirty="0" smtClean="0"/>
              <a:t>in </a:t>
            </a:r>
            <a:r>
              <a:rPr lang="en-US" b="1" dirty="0" err="1" smtClean="0"/>
              <a:t>mod_unixd.c</a:t>
            </a:r>
            <a:r>
              <a:rPr lang="en-US" dirty="0" smtClean="0"/>
              <a:t>:</a:t>
            </a:r>
            <a:endParaRPr lang="en-US" dirty="0"/>
          </a:p>
        </p:txBody>
      </p:sp>
    </p:spTree>
    <p:extLst>
      <p:ext uri="{BB962C8B-B14F-4D97-AF65-F5344CB8AC3E}">
        <p14:creationId xmlns:p14="http://schemas.microsoft.com/office/powerpoint/2010/main" val="13143608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36</a:t>
            </a:fld>
            <a:endParaRPr lang="en-US"/>
          </a:p>
        </p:txBody>
      </p:sp>
      <p:sp>
        <p:nvSpPr>
          <p:cNvPr id="3" name="TextBox 2"/>
          <p:cNvSpPr txBox="1"/>
          <p:nvPr/>
        </p:nvSpPr>
        <p:spPr>
          <a:xfrm>
            <a:off x="405717" y="105825"/>
            <a:ext cx="2131187" cy="369332"/>
          </a:xfrm>
          <a:prstGeom prst="rect">
            <a:avLst/>
          </a:prstGeom>
          <a:noFill/>
        </p:spPr>
        <p:txBody>
          <a:bodyPr wrap="none" rtlCol="0">
            <a:spAutoFit/>
          </a:bodyPr>
          <a:lstStyle/>
          <a:p>
            <a:r>
              <a:rPr lang="en-US" dirty="0" smtClean="0"/>
              <a:t>in </a:t>
            </a:r>
            <a:r>
              <a:rPr lang="en-US" b="1" dirty="0" smtClean="0"/>
              <a:t>support/</a:t>
            </a:r>
            <a:r>
              <a:rPr lang="en-US" b="1" dirty="0" err="1" smtClean="0"/>
              <a:t>suexec.c</a:t>
            </a:r>
            <a:r>
              <a:rPr lang="en-US" dirty="0" smtClean="0"/>
              <a:t>:</a:t>
            </a:r>
            <a:endParaRPr lang="en-US" dirty="0"/>
          </a:p>
        </p:txBody>
      </p:sp>
      <p:sp>
        <p:nvSpPr>
          <p:cNvPr id="4" name="Rectangle 3"/>
          <p:cNvSpPr/>
          <p:nvPr/>
        </p:nvSpPr>
        <p:spPr>
          <a:xfrm>
            <a:off x="405717" y="475157"/>
            <a:ext cx="8378875" cy="4524316"/>
          </a:xfrm>
          <a:prstGeom prst="rect">
            <a:avLst/>
          </a:prstGeom>
          <a:solidFill>
            <a:schemeClr val="accent6">
              <a:lumMod val="60000"/>
              <a:lumOff val="40000"/>
            </a:schemeClr>
          </a:solidFill>
        </p:spPr>
        <p:txBody>
          <a:bodyPr wrap="square">
            <a:spAutoFit/>
          </a:bodyPr>
          <a:lstStyle/>
          <a:p>
            <a:r>
              <a:rPr lang="en-US" i="1" dirty="0" smtClean="0"/>
              <a:t>… copyright and license</a:t>
            </a:r>
          </a:p>
          <a:p>
            <a:r>
              <a:rPr lang="en-US" dirty="0" smtClean="0"/>
              <a:t>/</a:t>
            </a:r>
            <a:r>
              <a:rPr lang="en-US" dirty="0"/>
              <a:t>*                                                                                                                                                                              </a:t>
            </a:r>
          </a:p>
          <a:p>
            <a:r>
              <a:rPr lang="en-US" dirty="0"/>
              <a:t> * </a:t>
            </a:r>
            <a:r>
              <a:rPr lang="en-US" dirty="0" err="1"/>
              <a:t>suexec.c</a:t>
            </a:r>
            <a:r>
              <a:rPr lang="en-US" dirty="0"/>
              <a:t> -- "Wrapper" support program for </a:t>
            </a:r>
            <a:r>
              <a:rPr lang="en-US" dirty="0" err="1"/>
              <a:t>suEXEC</a:t>
            </a:r>
            <a:r>
              <a:rPr lang="en-US" dirty="0"/>
              <a:t> </a:t>
            </a:r>
            <a:r>
              <a:rPr lang="en-US" dirty="0" err="1"/>
              <a:t>behaviour</a:t>
            </a:r>
            <a:r>
              <a:rPr lang="en-US" dirty="0"/>
              <a:t> for Apache                                                                                                        </a:t>
            </a:r>
          </a:p>
          <a:p>
            <a:r>
              <a:rPr lang="en-US" dirty="0"/>
              <a:t> *                                                                                                                                                                              </a:t>
            </a:r>
          </a:p>
          <a:p>
            <a:r>
              <a:rPr lang="en-US" dirty="0"/>
              <a:t> ***********************************************************************                                                                                                        </a:t>
            </a:r>
          </a:p>
          <a:p>
            <a:r>
              <a:rPr lang="en-US" dirty="0"/>
              <a:t> *                                                                                                                                                                              </a:t>
            </a:r>
          </a:p>
          <a:p>
            <a:r>
              <a:rPr lang="en-US" dirty="0"/>
              <a:t> * NOTE! : DO NOT edit this code!!!  Unless you know what you are doing,                                                                                                        </a:t>
            </a:r>
          </a:p>
          <a:p>
            <a:r>
              <a:rPr lang="en-US" dirty="0"/>
              <a:t> *         editing this code might open up your system in unexpected                                                                                                            </a:t>
            </a:r>
          </a:p>
          <a:p>
            <a:r>
              <a:rPr lang="en-US" dirty="0"/>
              <a:t> *         ways to would-be crackers.  Every precaution has been taken                                                                                                          </a:t>
            </a:r>
          </a:p>
          <a:p>
            <a:r>
              <a:rPr lang="en-US" dirty="0"/>
              <a:t> *         to make this code as safe as possible; alter it at your own                                                                                                          </a:t>
            </a:r>
          </a:p>
          <a:p>
            <a:r>
              <a:rPr lang="en-US" dirty="0"/>
              <a:t> *         risk.                                                                                                                                                                </a:t>
            </a:r>
          </a:p>
          <a:p>
            <a:r>
              <a:rPr lang="en-US" dirty="0"/>
              <a:t> *                                                                                                                                                                              </a:t>
            </a:r>
          </a:p>
          <a:p>
            <a:r>
              <a:rPr lang="en-US" dirty="0"/>
              <a:t> ***********************************************************************                                                                                                        </a:t>
            </a:r>
          </a:p>
          <a:p>
            <a:r>
              <a:rPr lang="en-US" dirty="0"/>
              <a:t> *                                                                                                                                                                              </a:t>
            </a:r>
          </a:p>
          <a:p>
            <a:r>
              <a:rPr lang="en-US" dirty="0"/>
              <a:t> *                                                                                                                                                                              </a:t>
            </a:r>
          </a:p>
          <a:p>
            <a:r>
              <a:rPr lang="en-US" dirty="0"/>
              <a:t> */</a:t>
            </a:r>
          </a:p>
        </p:txBody>
      </p:sp>
    </p:spTree>
    <p:extLst>
      <p:ext uri="{BB962C8B-B14F-4D97-AF65-F5344CB8AC3E}">
        <p14:creationId xmlns:p14="http://schemas.microsoft.com/office/powerpoint/2010/main" val="85027783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37</a:t>
            </a:fld>
            <a:endParaRPr lang="en-US"/>
          </a:p>
        </p:txBody>
      </p:sp>
      <p:sp>
        <p:nvSpPr>
          <p:cNvPr id="3" name="Rectangle 2"/>
          <p:cNvSpPr/>
          <p:nvPr/>
        </p:nvSpPr>
        <p:spPr>
          <a:xfrm>
            <a:off x="564473" y="2072772"/>
            <a:ext cx="7408691" cy="2031325"/>
          </a:xfrm>
          <a:prstGeom prst="rect">
            <a:avLst/>
          </a:prstGeom>
        </p:spPr>
        <p:txBody>
          <a:bodyPr wrap="square">
            <a:spAutoFit/>
          </a:bodyPr>
          <a:lstStyle/>
          <a:p>
            <a:r>
              <a:rPr lang="en-US" dirty="0"/>
              <a:t> /*                                                                                                                                                                          </a:t>
            </a:r>
          </a:p>
          <a:p>
            <a:r>
              <a:rPr lang="en-US" dirty="0"/>
              <a:t>     * </a:t>
            </a:r>
            <a:r>
              <a:rPr lang="en-US" dirty="0" err="1"/>
              <a:t>setuid</a:t>
            </a:r>
            <a:r>
              <a:rPr lang="en-US" dirty="0"/>
              <a:t>() to the target user.  Error out on fail.                                                                                                                         </a:t>
            </a:r>
          </a:p>
          <a:p>
            <a:r>
              <a:rPr lang="en-US" dirty="0"/>
              <a:t>     */</a:t>
            </a:r>
          </a:p>
          <a:p>
            <a:r>
              <a:rPr lang="en-US" dirty="0"/>
              <a:t>    if ((</a:t>
            </a:r>
            <a:r>
              <a:rPr lang="en-US" dirty="0" err="1"/>
              <a:t>setuid</a:t>
            </a:r>
            <a:r>
              <a:rPr lang="en-US" dirty="0"/>
              <a:t>(</a:t>
            </a:r>
            <a:r>
              <a:rPr lang="en-US" dirty="0" err="1"/>
              <a:t>uid</a:t>
            </a:r>
            <a:r>
              <a:rPr lang="en-US" dirty="0"/>
              <a:t>)) != 0) {</a:t>
            </a:r>
          </a:p>
          <a:p>
            <a:r>
              <a:rPr lang="en-US" dirty="0"/>
              <a:t>        </a:t>
            </a:r>
            <a:r>
              <a:rPr lang="en-US" dirty="0" err="1"/>
              <a:t>log_err</a:t>
            </a:r>
            <a:r>
              <a:rPr lang="en-US" dirty="0"/>
              <a:t>("failed to </a:t>
            </a:r>
            <a:r>
              <a:rPr lang="en-US" dirty="0" err="1"/>
              <a:t>setuid</a:t>
            </a:r>
            <a:r>
              <a:rPr lang="en-US" dirty="0"/>
              <a:t> (%</a:t>
            </a:r>
            <a:r>
              <a:rPr lang="en-US" dirty="0" err="1"/>
              <a:t>lu</a:t>
            </a:r>
            <a:r>
              <a:rPr lang="en-US" dirty="0"/>
              <a:t>: %s)\n", (unsigned long)</a:t>
            </a:r>
            <a:r>
              <a:rPr lang="en-US" dirty="0" err="1"/>
              <a:t>uid</a:t>
            </a:r>
            <a:r>
              <a:rPr lang="en-US" dirty="0"/>
              <a:t>, </a:t>
            </a:r>
            <a:r>
              <a:rPr lang="en-US" dirty="0" err="1"/>
              <a:t>cmd</a:t>
            </a:r>
            <a:r>
              <a:rPr lang="en-US" dirty="0"/>
              <a:t>);</a:t>
            </a:r>
          </a:p>
          <a:p>
            <a:r>
              <a:rPr lang="en-US" dirty="0"/>
              <a:t>        exit(110);</a:t>
            </a:r>
          </a:p>
          <a:p>
            <a:r>
              <a:rPr lang="en-US" dirty="0"/>
              <a:t>    }</a:t>
            </a:r>
            <a:endParaRPr lang="en-US" dirty="0"/>
          </a:p>
        </p:txBody>
      </p:sp>
      <p:pic>
        <p:nvPicPr>
          <p:cNvPr id="5" name="Picture 4" descr="Screen Shot 2014-04-03 at 9.45.09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596" y="264931"/>
            <a:ext cx="8589283" cy="4426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910201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38</a:t>
            </a:fld>
            <a:endParaRPr lang="en-US"/>
          </a:p>
        </p:txBody>
      </p:sp>
      <p:sp>
        <p:nvSpPr>
          <p:cNvPr id="3" name="Rectangle 2"/>
          <p:cNvSpPr/>
          <p:nvPr/>
        </p:nvSpPr>
        <p:spPr>
          <a:xfrm>
            <a:off x="652671" y="273758"/>
            <a:ext cx="7408691" cy="4524316"/>
          </a:xfrm>
          <a:prstGeom prst="rect">
            <a:avLst/>
          </a:prstGeom>
          <a:solidFill>
            <a:schemeClr val="accent6">
              <a:lumMod val="20000"/>
              <a:lumOff val="80000"/>
            </a:schemeClr>
          </a:solidFill>
        </p:spPr>
        <p:txBody>
          <a:bodyPr wrap="square">
            <a:spAutoFit/>
          </a:bodyPr>
          <a:lstStyle/>
          <a:p>
            <a:r>
              <a:rPr lang="en-US" dirty="0"/>
              <a:t> /*                                                                                                                                                                          </a:t>
            </a:r>
          </a:p>
          <a:p>
            <a:r>
              <a:rPr lang="en-US" dirty="0"/>
              <a:t>   </a:t>
            </a:r>
            <a:r>
              <a:rPr lang="en-US" dirty="0" smtClean="0"/>
              <a:t>* </a:t>
            </a:r>
            <a:r>
              <a:rPr lang="en-US" dirty="0" err="1"/>
              <a:t>setuid</a:t>
            </a:r>
            <a:r>
              <a:rPr lang="en-US" dirty="0"/>
              <a:t>() to the target user.  Error out on fail.                                                                                                                         </a:t>
            </a:r>
          </a:p>
          <a:p>
            <a:r>
              <a:rPr lang="en-US" dirty="0"/>
              <a:t>   </a:t>
            </a:r>
            <a:r>
              <a:rPr lang="en-US" dirty="0" smtClean="0"/>
              <a:t>*</a:t>
            </a:r>
            <a:r>
              <a:rPr lang="en-US" dirty="0"/>
              <a:t>/</a:t>
            </a:r>
          </a:p>
          <a:p>
            <a:r>
              <a:rPr lang="en-US" dirty="0"/>
              <a:t>    if ((</a:t>
            </a:r>
            <a:r>
              <a:rPr lang="en-US" dirty="0" err="1"/>
              <a:t>setuid</a:t>
            </a:r>
            <a:r>
              <a:rPr lang="en-US" dirty="0"/>
              <a:t>(</a:t>
            </a:r>
            <a:r>
              <a:rPr lang="en-US" dirty="0" err="1"/>
              <a:t>uid</a:t>
            </a:r>
            <a:r>
              <a:rPr lang="en-US" dirty="0"/>
              <a:t>)) != 0) {</a:t>
            </a:r>
          </a:p>
          <a:p>
            <a:r>
              <a:rPr lang="en-US" dirty="0"/>
              <a:t>        </a:t>
            </a:r>
            <a:r>
              <a:rPr lang="en-US" dirty="0" err="1"/>
              <a:t>log_err</a:t>
            </a:r>
            <a:r>
              <a:rPr lang="en-US" dirty="0"/>
              <a:t>("failed to </a:t>
            </a:r>
            <a:r>
              <a:rPr lang="en-US" dirty="0" err="1"/>
              <a:t>setuid</a:t>
            </a:r>
            <a:r>
              <a:rPr lang="en-US" dirty="0"/>
              <a:t> (%</a:t>
            </a:r>
            <a:r>
              <a:rPr lang="en-US" dirty="0" err="1"/>
              <a:t>lu</a:t>
            </a:r>
            <a:r>
              <a:rPr lang="en-US" dirty="0"/>
              <a:t>: %s)\n", (unsigned long)</a:t>
            </a:r>
            <a:r>
              <a:rPr lang="en-US" dirty="0" err="1"/>
              <a:t>uid</a:t>
            </a:r>
            <a:r>
              <a:rPr lang="en-US" dirty="0"/>
              <a:t>, </a:t>
            </a:r>
            <a:r>
              <a:rPr lang="en-US" dirty="0" err="1"/>
              <a:t>cmd</a:t>
            </a:r>
            <a:r>
              <a:rPr lang="en-US" dirty="0"/>
              <a:t>);</a:t>
            </a:r>
          </a:p>
          <a:p>
            <a:r>
              <a:rPr lang="en-US" dirty="0"/>
              <a:t>        exit(110);</a:t>
            </a:r>
          </a:p>
          <a:p>
            <a:r>
              <a:rPr lang="en-US" dirty="0"/>
              <a:t>    </a:t>
            </a:r>
            <a:r>
              <a:rPr lang="en-US" dirty="0" smtClean="0"/>
              <a:t>}</a:t>
            </a:r>
          </a:p>
          <a:p>
            <a:r>
              <a:rPr lang="en-US" dirty="0" smtClean="0"/>
              <a:t>    …</a:t>
            </a:r>
          </a:p>
          <a:p>
            <a:r>
              <a:rPr lang="en-US" dirty="0" smtClean="0"/>
              <a:t>    /</a:t>
            </a:r>
            <a:r>
              <a:rPr lang="en-US" dirty="0"/>
              <a:t>*                                                                                                                                                                          </a:t>
            </a:r>
          </a:p>
          <a:p>
            <a:r>
              <a:rPr lang="en-US" dirty="0"/>
              <a:t>     * Stat the </a:t>
            </a:r>
            <a:r>
              <a:rPr lang="en-US" dirty="0" err="1"/>
              <a:t>cwd</a:t>
            </a:r>
            <a:r>
              <a:rPr lang="en-US" dirty="0"/>
              <a:t> and verify it is a directory, or error out.                                                                                                                 </a:t>
            </a:r>
          </a:p>
          <a:p>
            <a:r>
              <a:rPr lang="en-US" dirty="0"/>
              <a:t>     */</a:t>
            </a:r>
          </a:p>
          <a:p>
            <a:r>
              <a:rPr lang="en-US" dirty="0"/>
              <a:t>    if (((</a:t>
            </a:r>
            <a:r>
              <a:rPr lang="en-US" dirty="0" err="1"/>
              <a:t>lstat</a:t>
            </a:r>
            <a:r>
              <a:rPr lang="en-US" dirty="0"/>
              <a:t>(</a:t>
            </a:r>
            <a:r>
              <a:rPr lang="en-US" dirty="0" err="1"/>
              <a:t>cwd</a:t>
            </a:r>
            <a:r>
              <a:rPr lang="en-US" dirty="0"/>
              <a:t>, &amp;</a:t>
            </a:r>
            <a:r>
              <a:rPr lang="en-US" dirty="0" err="1"/>
              <a:t>dir_info</a:t>
            </a:r>
            <a:r>
              <a:rPr lang="en-US" dirty="0"/>
              <a:t>)) != 0) || !(S_ISDIR(</a:t>
            </a:r>
            <a:r>
              <a:rPr lang="en-US" dirty="0" err="1"/>
              <a:t>dir_info.st_mode</a:t>
            </a:r>
            <a:r>
              <a:rPr lang="en-US" dirty="0"/>
              <a:t>))) {</a:t>
            </a:r>
          </a:p>
          <a:p>
            <a:r>
              <a:rPr lang="en-US" dirty="0"/>
              <a:t>        </a:t>
            </a:r>
            <a:r>
              <a:rPr lang="en-US" dirty="0" err="1"/>
              <a:t>log_err</a:t>
            </a:r>
            <a:r>
              <a:rPr lang="en-US" dirty="0"/>
              <a:t>("cannot stat directory: (%s)\n", </a:t>
            </a:r>
            <a:r>
              <a:rPr lang="en-US" dirty="0" err="1"/>
              <a:t>cwd</a:t>
            </a:r>
            <a:r>
              <a:rPr lang="en-US" dirty="0"/>
              <a:t>);</a:t>
            </a:r>
          </a:p>
          <a:p>
            <a:r>
              <a:rPr lang="en-US" dirty="0"/>
              <a:t>        exit(115);</a:t>
            </a:r>
          </a:p>
          <a:p>
            <a:r>
              <a:rPr lang="en-US" dirty="0"/>
              <a:t>    }</a:t>
            </a:r>
          </a:p>
          <a:p>
            <a:r>
              <a:rPr lang="en-US" dirty="0" smtClean="0"/>
              <a:t>    …</a:t>
            </a:r>
            <a:endParaRPr lang="en-US" dirty="0"/>
          </a:p>
        </p:txBody>
      </p:sp>
    </p:spTree>
    <p:extLst>
      <p:ext uri="{BB962C8B-B14F-4D97-AF65-F5344CB8AC3E}">
        <p14:creationId xmlns:p14="http://schemas.microsoft.com/office/powerpoint/2010/main" val="28612217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98" y="4300111"/>
            <a:ext cx="8855149" cy="555680"/>
          </a:xfrm>
        </p:spPr>
        <p:txBody>
          <a:bodyPr>
            <a:normAutofit fontScale="90000"/>
          </a:bodyPr>
          <a:lstStyle/>
          <a:p>
            <a:r>
              <a:rPr lang="en-US" dirty="0" smtClean="0"/>
              <a:t>Course Goal Reminder: </a:t>
            </a:r>
            <a:r>
              <a:rPr lang="en-US" b="1" dirty="0" smtClean="0"/>
              <a:t>Minimizing </a:t>
            </a:r>
            <a:r>
              <a:rPr lang="en-US" b="1" dirty="0" smtClean="0"/>
              <a:t>Magic</a:t>
            </a: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3</a:t>
            </a:fld>
            <a:endParaRPr lang="en-US"/>
          </a:p>
        </p:txBody>
      </p:sp>
      <p:sp>
        <p:nvSpPr>
          <p:cNvPr id="6" name="Rectangle 5"/>
          <p:cNvSpPr/>
          <p:nvPr/>
        </p:nvSpPr>
        <p:spPr>
          <a:xfrm>
            <a:off x="420979" y="677051"/>
            <a:ext cx="1031907" cy="30197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9" y="3741977"/>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9" y="268931"/>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5" y="1600202"/>
            <a:ext cx="6984543" cy="2934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4" y="1487507"/>
            <a:ext cx="5993943" cy="22538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20" y="2061091"/>
            <a:ext cx="4963029" cy="3969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20" y="3006958"/>
            <a:ext cx="4963029" cy="21173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5" y="3433063"/>
            <a:ext cx="3932113" cy="2637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50" y="2817576"/>
            <a:ext cx="3053599" cy="2637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173714"/>
            <a:ext cx="3932114" cy="29654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31" name="Rectangle 30"/>
          <p:cNvSpPr/>
          <p:nvPr/>
        </p:nvSpPr>
        <p:spPr>
          <a:xfrm>
            <a:off x="6790067" y="2457998"/>
            <a:ext cx="1794676" cy="3348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2" name="Rectangle 31"/>
          <p:cNvSpPr/>
          <p:nvPr/>
        </p:nvSpPr>
        <p:spPr>
          <a:xfrm>
            <a:off x="7411109" y="1893680"/>
            <a:ext cx="1173639" cy="22694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cs4610</a:t>
            </a:r>
            <a:endParaRPr lang="en-US" dirty="0"/>
          </a:p>
        </p:txBody>
      </p:sp>
      <p:sp>
        <p:nvSpPr>
          <p:cNvPr id="33" name="Rectangle 32"/>
          <p:cNvSpPr/>
          <p:nvPr/>
        </p:nvSpPr>
        <p:spPr>
          <a:xfrm>
            <a:off x="6790067" y="833696"/>
            <a:ext cx="1794676" cy="3348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4" name="Rectangle 33"/>
          <p:cNvSpPr/>
          <p:nvPr/>
        </p:nvSpPr>
        <p:spPr>
          <a:xfrm>
            <a:off x="6790072" y="3218691"/>
            <a:ext cx="1794677" cy="21437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5" name="Rectangle 34"/>
          <p:cNvSpPr/>
          <p:nvPr/>
        </p:nvSpPr>
        <p:spPr>
          <a:xfrm>
            <a:off x="4229685" y="624441"/>
            <a:ext cx="4355060" cy="21776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electives</a:t>
            </a:r>
            <a:endParaRPr lang="en-US" dirty="0"/>
          </a:p>
        </p:txBody>
      </p:sp>
      <p:sp>
        <p:nvSpPr>
          <p:cNvPr id="3" name="TextBox 2"/>
          <p:cNvSpPr txBox="1"/>
          <p:nvPr/>
        </p:nvSpPr>
        <p:spPr>
          <a:xfrm>
            <a:off x="281739" y="84263"/>
            <a:ext cx="88279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Class 1:</a:t>
            </a:r>
            <a:endParaRPr lang="en-US" dirty="0"/>
          </a:p>
        </p:txBody>
      </p:sp>
    </p:spTree>
    <p:extLst>
      <p:ext uri="{BB962C8B-B14F-4D97-AF65-F5344CB8AC3E}">
        <p14:creationId xmlns:p14="http://schemas.microsoft.com/office/powerpoint/2010/main" val="114434748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39</a:t>
            </a:fld>
            <a:endParaRPr lang="en-US"/>
          </a:p>
        </p:txBody>
      </p:sp>
      <p:sp>
        <p:nvSpPr>
          <p:cNvPr id="3" name="Rectangle 2"/>
          <p:cNvSpPr/>
          <p:nvPr/>
        </p:nvSpPr>
        <p:spPr>
          <a:xfrm>
            <a:off x="141804" y="268186"/>
            <a:ext cx="4225183" cy="4524314"/>
          </a:xfrm>
          <a:prstGeom prst="rect">
            <a:avLst/>
          </a:prstGeom>
          <a:solidFill>
            <a:srgbClr val="FDEADA"/>
          </a:solidFill>
        </p:spPr>
        <p:txBody>
          <a:bodyPr wrap="square">
            <a:spAutoFit/>
          </a:bodyPr>
          <a:lstStyle/>
          <a:p>
            <a:r>
              <a:rPr lang="en-US" sz="1200" dirty="0"/>
              <a:t> /*                                                                                                                                                                          </a:t>
            </a:r>
          </a:p>
          <a:p>
            <a:r>
              <a:rPr lang="en-US" sz="1200" dirty="0"/>
              <a:t>     * Error out if </a:t>
            </a:r>
            <a:r>
              <a:rPr lang="en-US" sz="1200" dirty="0" err="1"/>
              <a:t>cwd</a:t>
            </a:r>
            <a:r>
              <a:rPr lang="en-US" sz="1200" dirty="0"/>
              <a:t> is writable by others.                                                                                                                                  </a:t>
            </a:r>
          </a:p>
          <a:p>
            <a:r>
              <a:rPr lang="en-US" sz="1200" dirty="0"/>
              <a:t>     */</a:t>
            </a:r>
          </a:p>
          <a:p>
            <a:r>
              <a:rPr lang="en-US" sz="1200" dirty="0"/>
              <a:t>    if ((</a:t>
            </a:r>
            <a:r>
              <a:rPr lang="en-US" sz="1200" dirty="0" err="1"/>
              <a:t>dir_info.st_mode</a:t>
            </a:r>
            <a:r>
              <a:rPr lang="en-US" sz="1200" dirty="0"/>
              <a:t> &amp; S_IWOTH) || </a:t>
            </a:r>
            <a:r>
              <a:rPr lang="en-US" sz="1200" dirty="0" smtClean="0"/>
              <a:t>… {</a:t>
            </a:r>
            <a:endParaRPr lang="en-US" sz="1200" dirty="0"/>
          </a:p>
          <a:p>
            <a:r>
              <a:rPr lang="en-US" sz="1200" dirty="0"/>
              <a:t>        </a:t>
            </a:r>
            <a:r>
              <a:rPr lang="en-US" sz="1200" dirty="0" err="1"/>
              <a:t>log_err</a:t>
            </a:r>
            <a:r>
              <a:rPr lang="en-US" sz="1200" dirty="0"/>
              <a:t>("directory is writable by others: (%s)\n", </a:t>
            </a:r>
            <a:r>
              <a:rPr lang="en-US" sz="1200" dirty="0" err="1"/>
              <a:t>cwd</a:t>
            </a:r>
            <a:r>
              <a:rPr lang="en-US" sz="1200" dirty="0"/>
              <a:t>);</a:t>
            </a:r>
          </a:p>
          <a:p>
            <a:r>
              <a:rPr lang="en-US" sz="1200" dirty="0"/>
              <a:t>        exit(116);</a:t>
            </a:r>
          </a:p>
          <a:p>
            <a:r>
              <a:rPr lang="en-US" sz="1200" dirty="0"/>
              <a:t>    }</a:t>
            </a:r>
          </a:p>
          <a:p>
            <a:endParaRPr lang="en-US" sz="1200" dirty="0"/>
          </a:p>
          <a:p>
            <a:r>
              <a:rPr lang="en-US" sz="1200" dirty="0"/>
              <a:t>    /*                                                                                                                                                                          </a:t>
            </a:r>
          </a:p>
          <a:p>
            <a:r>
              <a:rPr lang="en-US" sz="1200" dirty="0"/>
              <a:t>     * Error out if we cannot stat the program.                                                                                                                                 </a:t>
            </a:r>
          </a:p>
          <a:p>
            <a:r>
              <a:rPr lang="en-US" sz="1200" dirty="0"/>
              <a:t>     */</a:t>
            </a:r>
          </a:p>
          <a:p>
            <a:r>
              <a:rPr lang="en-US" sz="1200" dirty="0"/>
              <a:t>    if (((</a:t>
            </a:r>
            <a:r>
              <a:rPr lang="en-US" sz="1200" dirty="0" err="1"/>
              <a:t>lstat</a:t>
            </a:r>
            <a:r>
              <a:rPr lang="en-US" sz="1200" dirty="0"/>
              <a:t>(</a:t>
            </a:r>
            <a:r>
              <a:rPr lang="en-US" sz="1200" dirty="0" err="1"/>
              <a:t>cmd</a:t>
            </a:r>
            <a:r>
              <a:rPr lang="en-US" sz="1200" dirty="0"/>
              <a:t>, &amp;</a:t>
            </a:r>
            <a:r>
              <a:rPr lang="en-US" sz="1200" dirty="0" err="1"/>
              <a:t>prg_info</a:t>
            </a:r>
            <a:r>
              <a:rPr lang="en-US" sz="1200" dirty="0"/>
              <a:t>)) != 0) |</a:t>
            </a:r>
            <a:r>
              <a:rPr lang="en-US" sz="1200" dirty="0" smtClean="0"/>
              <a:t>| …) </a:t>
            </a:r>
            <a:r>
              <a:rPr lang="en-US" sz="1200" dirty="0"/>
              <a:t>{</a:t>
            </a:r>
          </a:p>
          <a:p>
            <a:r>
              <a:rPr lang="en-US" sz="1200" dirty="0"/>
              <a:t>        </a:t>
            </a:r>
            <a:r>
              <a:rPr lang="en-US" sz="1200" dirty="0" err="1"/>
              <a:t>log_err</a:t>
            </a:r>
            <a:r>
              <a:rPr lang="en-US" sz="1200" dirty="0"/>
              <a:t>("cannot stat program: (%s)\n", </a:t>
            </a:r>
            <a:r>
              <a:rPr lang="en-US" sz="1200" dirty="0" err="1"/>
              <a:t>cmd</a:t>
            </a:r>
            <a:r>
              <a:rPr lang="en-US" sz="1200" dirty="0"/>
              <a:t>);</a:t>
            </a:r>
          </a:p>
          <a:p>
            <a:r>
              <a:rPr lang="en-US" sz="1200" dirty="0"/>
              <a:t>        exit(117);</a:t>
            </a:r>
          </a:p>
          <a:p>
            <a:r>
              <a:rPr lang="en-US" sz="1200" dirty="0"/>
              <a:t>    }</a:t>
            </a:r>
          </a:p>
          <a:p>
            <a:r>
              <a:rPr lang="en-US" sz="1200" dirty="0"/>
              <a:t> /*                                                                                                                                                                          </a:t>
            </a:r>
          </a:p>
          <a:p>
            <a:r>
              <a:rPr lang="en-US" sz="1200" dirty="0"/>
              <a:t>     * Error out if the program is writable by others.                                                                                                                          </a:t>
            </a:r>
          </a:p>
          <a:p>
            <a:r>
              <a:rPr lang="en-US" sz="1200" dirty="0"/>
              <a:t>     */</a:t>
            </a:r>
          </a:p>
          <a:p>
            <a:r>
              <a:rPr lang="en-US" sz="1200" dirty="0"/>
              <a:t>    if ((</a:t>
            </a:r>
            <a:r>
              <a:rPr lang="en-US" sz="1200" dirty="0" err="1"/>
              <a:t>prg_info.st_mode</a:t>
            </a:r>
            <a:r>
              <a:rPr lang="en-US" sz="1200" dirty="0"/>
              <a:t> &amp; S_IWOTH) || </a:t>
            </a:r>
            <a:r>
              <a:rPr lang="en-US" sz="1200" dirty="0" smtClean="0"/>
              <a:t>…) </a:t>
            </a:r>
            <a:r>
              <a:rPr lang="en-US" sz="1200" dirty="0"/>
              <a:t>{</a:t>
            </a:r>
          </a:p>
          <a:p>
            <a:r>
              <a:rPr lang="en-US" sz="1200" dirty="0"/>
              <a:t>        </a:t>
            </a:r>
            <a:r>
              <a:rPr lang="en-US" sz="1200" dirty="0" err="1"/>
              <a:t>log_err</a:t>
            </a:r>
            <a:r>
              <a:rPr lang="en-US" sz="1200" dirty="0"/>
              <a:t>("file is writable by others: (%s/%s)\n", </a:t>
            </a:r>
            <a:r>
              <a:rPr lang="en-US" sz="1200" dirty="0" err="1"/>
              <a:t>cwd</a:t>
            </a:r>
            <a:r>
              <a:rPr lang="en-US" sz="1200" dirty="0"/>
              <a:t>, </a:t>
            </a:r>
            <a:r>
              <a:rPr lang="en-US" sz="1200" dirty="0" err="1"/>
              <a:t>cmd</a:t>
            </a:r>
            <a:r>
              <a:rPr lang="en-US" sz="1200" dirty="0"/>
              <a:t>);</a:t>
            </a:r>
          </a:p>
          <a:p>
            <a:r>
              <a:rPr lang="en-US" sz="1200" dirty="0"/>
              <a:t>        exit(118);</a:t>
            </a:r>
          </a:p>
          <a:p>
            <a:r>
              <a:rPr lang="en-US" sz="1200" dirty="0"/>
              <a:t>    }</a:t>
            </a:r>
          </a:p>
          <a:p>
            <a:endParaRPr lang="en-US" sz="1200" dirty="0"/>
          </a:p>
          <a:p>
            <a:r>
              <a:rPr lang="en-US" sz="1200" dirty="0"/>
              <a:t> </a:t>
            </a:r>
          </a:p>
        </p:txBody>
      </p:sp>
      <p:sp>
        <p:nvSpPr>
          <p:cNvPr id="4" name="Rectangle 3"/>
          <p:cNvSpPr/>
          <p:nvPr/>
        </p:nvSpPr>
        <p:spPr>
          <a:xfrm>
            <a:off x="4457700" y="152707"/>
            <a:ext cx="4477658" cy="4893646"/>
          </a:xfrm>
          <a:prstGeom prst="rect">
            <a:avLst/>
          </a:prstGeom>
          <a:solidFill>
            <a:srgbClr val="FDEADA"/>
          </a:solidFill>
        </p:spPr>
        <p:txBody>
          <a:bodyPr wrap="square">
            <a:spAutoFit/>
          </a:bodyPr>
          <a:lstStyle/>
          <a:p>
            <a:r>
              <a:rPr lang="en-US" sz="1200" dirty="0"/>
              <a:t> /*                                                                                                                                                                          </a:t>
            </a:r>
          </a:p>
          <a:p>
            <a:r>
              <a:rPr lang="en-US" sz="1200" dirty="0"/>
              <a:t>     * Error out if the file is </a:t>
            </a:r>
            <a:r>
              <a:rPr lang="en-US" sz="1200" dirty="0" err="1"/>
              <a:t>setuid</a:t>
            </a:r>
            <a:r>
              <a:rPr lang="en-US" sz="1200" dirty="0"/>
              <a:t> or </a:t>
            </a:r>
            <a:r>
              <a:rPr lang="en-US" sz="1200" dirty="0" err="1"/>
              <a:t>setgid</a:t>
            </a:r>
            <a:r>
              <a:rPr lang="en-US" sz="1200" dirty="0"/>
              <a:t>.                                                                                                                               </a:t>
            </a:r>
          </a:p>
          <a:p>
            <a:r>
              <a:rPr lang="en-US" sz="1200" dirty="0"/>
              <a:t>     */</a:t>
            </a:r>
          </a:p>
          <a:p>
            <a:r>
              <a:rPr lang="en-US" sz="1200" dirty="0"/>
              <a:t>    if ((</a:t>
            </a:r>
            <a:r>
              <a:rPr lang="en-US" sz="1200" dirty="0" err="1"/>
              <a:t>prg_info.st_mode</a:t>
            </a:r>
            <a:r>
              <a:rPr lang="en-US" sz="1200" dirty="0"/>
              <a:t> &amp; S_ISUID) || (</a:t>
            </a:r>
            <a:r>
              <a:rPr lang="en-US" sz="1200" dirty="0" err="1"/>
              <a:t>prg_info.st_mode</a:t>
            </a:r>
            <a:r>
              <a:rPr lang="en-US" sz="1200" dirty="0"/>
              <a:t> &amp; S_ISGID)) {</a:t>
            </a:r>
          </a:p>
          <a:p>
            <a:r>
              <a:rPr lang="en-US" sz="1200" dirty="0"/>
              <a:t>        </a:t>
            </a:r>
            <a:r>
              <a:rPr lang="en-US" sz="1200" dirty="0" err="1"/>
              <a:t>log_err</a:t>
            </a:r>
            <a:r>
              <a:rPr lang="en-US" sz="1200" dirty="0"/>
              <a:t>("file is either </a:t>
            </a:r>
            <a:r>
              <a:rPr lang="en-US" sz="1200" dirty="0" err="1"/>
              <a:t>setuid</a:t>
            </a:r>
            <a:r>
              <a:rPr lang="en-US" sz="1200" dirty="0"/>
              <a:t> or </a:t>
            </a:r>
            <a:r>
              <a:rPr lang="en-US" sz="1200" dirty="0" err="1"/>
              <a:t>setgid</a:t>
            </a:r>
            <a:r>
              <a:rPr lang="en-US" sz="1200" dirty="0"/>
              <a:t>: (%s/%s)\n", </a:t>
            </a:r>
            <a:r>
              <a:rPr lang="en-US" sz="1200" dirty="0" err="1"/>
              <a:t>cwd</a:t>
            </a:r>
            <a:r>
              <a:rPr lang="en-US" sz="1200" dirty="0"/>
              <a:t>, </a:t>
            </a:r>
            <a:r>
              <a:rPr lang="en-US" sz="1200" dirty="0" err="1"/>
              <a:t>cmd</a:t>
            </a:r>
            <a:r>
              <a:rPr lang="en-US" sz="1200" dirty="0"/>
              <a:t>);</a:t>
            </a:r>
          </a:p>
          <a:p>
            <a:r>
              <a:rPr lang="en-US" sz="1200" dirty="0"/>
              <a:t>        exit(119);</a:t>
            </a:r>
          </a:p>
          <a:p>
            <a:r>
              <a:rPr lang="en-US" sz="1200" dirty="0"/>
              <a:t>    }</a:t>
            </a:r>
          </a:p>
          <a:p>
            <a:endParaRPr lang="en-US" sz="1200" dirty="0"/>
          </a:p>
          <a:p>
            <a:r>
              <a:rPr lang="en-US" sz="1200" dirty="0"/>
              <a:t>    /*                                                                                                                                                                          </a:t>
            </a:r>
          </a:p>
          <a:p>
            <a:r>
              <a:rPr lang="en-US" sz="1200" dirty="0"/>
              <a:t>     * Error out if the target name/group is different from                                                                                                                     </a:t>
            </a:r>
          </a:p>
          <a:p>
            <a:r>
              <a:rPr lang="en-US" sz="1200" dirty="0"/>
              <a:t>     * the name/group of the </a:t>
            </a:r>
            <a:r>
              <a:rPr lang="en-US" sz="1200" dirty="0" err="1"/>
              <a:t>cwd</a:t>
            </a:r>
            <a:r>
              <a:rPr lang="en-US" sz="1200" dirty="0"/>
              <a:t> or the program.                                                                                                                                </a:t>
            </a:r>
          </a:p>
          <a:p>
            <a:r>
              <a:rPr lang="en-US" sz="1200" dirty="0"/>
              <a:t>     */</a:t>
            </a:r>
          </a:p>
          <a:p>
            <a:r>
              <a:rPr lang="en-US" sz="1200" dirty="0"/>
              <a:t>    if ((</a:t>
            </a:r>
            <a:r>
              <a:rPr lang="en-US" sz="1200" dirty="0" err="1"/>
              <a:t>uid</a:t>
            </a:r>
            <a:r>
              <a:rPr lang="en-US" sz="1200" dirty="0"/>
              <a:t> != </a:t>
            </a:r>
            <a:r>
              <a:rPr lang="en-US" sz="1200" dirty="0" err="1"/>
              <a:t>dir_info.st_uid</a:t>
            </a:r>
            <a:r>
              <a:rPr lang="en-US" sz="1200" dirty="0"/>
              <a:t>) || …) {</a:t>
            </a:r>
          </a:p>
          <a:p>
            <a:r>
              <a:rPr lang="en-US" sz="1200" dirty="0"/>
              <a:t>          …</a:t>
            </a:r>
          </a:p>
          <a:p>
            <a:r>
              <a:rPr lang="en-US" sz="1200" dirty="0"/>
              <a:t>          exit(120);</a:t>
            </a:r>
          </a:p>
          <a:p>
            <a:r>
              <a:rPr lang="en-US" sz="1200" dirty="0"/>
              <a:t>    }</a:t>
            </a:r>
          </a:p>
          <a:p>
            <a:r>
              <a:rPr lang="en-US" sz="1200" dirty="0"/>
              <a:t>    /*                                                                                                                                                                          </a:t>
            </a:r>
          </a:p>
          <a:p>
            <a:r>
              <a:rPr lang="en-US" sz="1200" dirty="0"/>
              <a:t>     * Error out if the program is not executable for the user.                                                                                                                 </a:t>
            </a:r>
          </a:p>
          <a:p>
            <a:r>
              <a:rPr lang="en-US" sz="1200" dirty="0"/>
              <a:t>     * Otherwise, she won't find any error in the logs except for                                                                                                               </a:t>
            </a:r>
          </a:p>
          <a:p>
            <a:r>
              <a:rPr lang="en-US" sz="1200" dirty="0"/>
              <a:t>     * "[error] Premature end of script headers: ..."                                                                                                                           </a:t>
            </a:r>
          </a:p>
          <a:p>
            <a:r>
              <a:rPr lang="en-US" sz="1200" dirty="0"/>
              <a:t>     */</a:t>
            </a:r>
          </a:p>
          <a:p>
            <a:r>
              <a:rPr lang="en-US" sz="1200" dirty="0"/>
              <a:t>    if (!(</a:t>
            </a:r>
            <a:r>
              <a:rPr lang="en-US" sz="1200" dirty="0" err="1"/>
              <a:t>prg_info.st_mode</a:t>
            </a:r>
            <a:r>
              <a:rPr lang="en-US" sz="1200" dirty="0"/>
              <a:t> &amp; S_IXUSR)) {</a:t>
            </a:r>
          </a:p>
          <a:p>
            <a:r>
              <a:rPr lang="en-US" sz="1200" dirty="0"/>
              <a:t>        </a:t>
            </a:r>
            <a:r>
              <a:rPr lang="en-US" sz="1200" dirty="0" err="1"/>
              <a:t>log_err</a:t>
            </a:r>
            <a:r>
              <a:rPr lang="en-US" sz="1200" dirty="0"/>
              <a:t>("file has no execute permission: (%s/%s)\n", </a:t>
            </a:r>
            <a:r>
              <a:rPr lang="en-US" sz="1200" dirty="0" err="1"/>
              <a:t>cwd</a:t>
            </a:r>
            <a:r>
              <a:rPr lang="en-US" sz="1200" dirty="0"/>
              <a:t>, </a:t>
            </a:r>
            <a:r>
              <a:rPr lang="en-US" sz="1200" dirty="0" err="1"/>
              <a:t>cmd</a:t>
            </a:r>
            <a:r>
              <a:rPr lang="en-US" sz="1200" dirty="0"/>
              <a:t>);</a:t>
            </a:r>
          </a:p>
          <a:p>
            <a:r>
              <a:rPr lang="en-US" sz="1200" dirty="0"/>
              <a:t>        exit(121);</a:t>
            </a:r>
          </a:p>
          <a:p>
            <a:r>
              <a:rPr lang="en-US" sz="1200" dirty="0"/>
              <a:t>    }</a:t>
            </a:r>
          </a:p>
        </p:txBody>
      </p:sp>
    </p:spTree>
    <p:extLst>
      <p:ext uri="{BB962C8B-B14F-4D97-AF65-F5344CB8AC3E}">
        <p14:creationId xmlns:p14="http://schemas.microsoft.com/office/powerpoint/2010/main" val="311044195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40</a:t>
            </a:fld>
            <a:endParaRPr lang="en-US"/>
          </a:p>
        </p:txBody>
      </p:sp>
      <p:sp>
        <p:nvSpPr>
          <p:cNvPr id="3" name="Rectangle 2"/>
          <p:cNvSpPr/>
          <p:nvPr/>
        </p:nvSpPr>
        <p:spPr>
          <a:xfrm>
            <a:off x="352797" y="222760"/>
            <a:ext cx="8334005" cy="4801315"/>
          </a:xfrm>
          <a:prstGeom prst="rect">
            <a:avLst/>
          </a:prstGeom>
          <a:solidFill>
            <a:schemeClr val="accent6">
              <a:lumMod val="20000"/>
              <a:lumOff val="80000"/>
            </a:schemeClr>
          </a:solidFill>
        </p:spPr>
        <p:txBody>
          <a:bodyPr wrap="square">
            <a:spAutoFit/>
          </a:bodyPr>
          <a:lstStyle/>
          <a:p>
            <a:r>
              <a:rPr lang="en-US" dirty="0"/>
              <a:t> /*                                                                                                                                                                          </a:t>
            </a:r>
          </a:p>
          <a:p>
            <a:r>
              <a:rPr lang="en-US" dirty="0"/>
              <a:t>   </a:t>
            </a:r>
            <a:r>
              <a:rPr lang="en-US" dirty="0" smtClean="0"/>
              <a:t>* </a:t>
            </a:r>
            <a:r>
              <a:rPr lang="en-US" dirty="0"/>
              <a:t>Execute the command, replacing our image with its own.                                                                                                                   </a:t>
            </a:r>
          </a:p>
          <a:p>
            <a:r>
              <a:rPr lang="en-US" dirty="0"/>
              <a:t>   </a:t>
            </a:r>
            <a:r>
              <a:rPr lang="en-US" dirty="0" smtClean="0"/>
              <a:t>*</a:t>
            </a:r>
            <a:r>
              <a:rPr lang="en-US" dirty="0"/>
              <a:t>/</a:t>
            </a:r>
          </a:p>
          <a:p>
            <a:r>
              <a:rPr lang="nl-NL" dirty="0" smtClean="0"/>
              <a:t>   ...</a:t>
            </a:r>
          </a:p>
          <a:p>
            <a:r>
              <a:rPr lang="nl-NL" dirty="0" smtClean="0"/>
              <a:t>  </a:t>
            </a:r>
            <a:r>
              <a:rPr lang="nl-NL" dirty="0" err="1" smtClean="0"/>
              <a:t>execv</a:t>
            </a:r>
            <a:r>
              <a:rPr lang="nl-NL" dirty="0"/>
              <a:t>(</a:t>
            </a:r>
            <a:r>
              <a:rPr lang="nl-NL" dirty="0" err="1"/>
              <a:t>cmd</a:t>
            </a:r>
            <a:r>
              <a:rPr lang="nl-NL" dirty="0"/>
              <a:t>, &amp;</a:t>
            </a:r>
            <a:r>
              <a:rPr lang="nl-NL" dirty="0" err="1"/>
              <a:t>argv</a:t>
            </a:r>
            <a:r>
              <a:rPr lang="nl-NL" dirty="0"/>
              <a:t>[3]);</a:t>
            </a:r>
          </a:p>
          <a:p>
            <a:endParaRPr lang="nl-NL" dirty="0"/>
          </a:p>
          <a:p>
            <a:r>
              <a:rPr lang="nl-NL" dirty="0"/>
              <a:t>    /*                                                                                                                                                                          </a:t>
            </a:r>
          </a:p>
          <a:p>
            <a:r>
              <a:rPr lang="en-US" dirty="0"/>
              <a:t>     * (I can't help myself...sorry.)                                                                                                                                           </a:t>
            </a:r>
          </a:p>
          <a:p>
            <a:r>
              <a:rPr lang="en-US" dirty="0"/>
              <a:t>     *                                                                                                                                                                          </a:t>
            </a:r>
          </a:p>
          <a:p>
            <a:r>
              <a:rPr lang="en-US" dirty="0"/>
              <a:t>     * Uh oh.  Still here.  Where's the </a:t>
            </a:r>
            <a:r>
              <a:rPr lang="en-US" dirty="0" err="1"/>
              <a:t>kaboom</a:t>
            </a:r>
            <a:r>
              <a:rPr lang="en-US" dirty="0"/>
              <a:t>?  There was supposed to be an                                                                                                    </a:t>
            </a:r>
          </a:p>
          <a:p>
            <a:r>
              <a:rPr lang="nl-NL" dirty="0"/>
              <a:t>     * EARTH-</a:t>
            </a:r>
            <a:r>
              <a:rPr lang="nl-NL" dirty="0" err="1"/>
              <a:t>shattering</a:t>
            </a:r>
            <a:r>
              <a:rPr lang="nl-NL" dirty="0"/>
              <a:t> </a:t>
            </a:r>
            <a:r>
              <a:rPr lang="nl-NL" dirty="0" err="1"/>
              <a:t>kaboom</a:t>
            </a:r>
            <a:r>
              <a:rPr lang="nl-NL" dirty="0"/>
              <a:t>!                                                                                                                                                 </a:t>
            </a:r>
          </a:p>
          <a:p>
            <a:r>
              <a:rPr lang="nl-NL" dirty="0"/>
              <a:t>     *                                                                                                                                                                          </a:t>
            </a:r>
          </a:p>
          <a:p>
            <a:r>
              <a:rPr lang="en-US" dirty="0"/>
              <a:t>     * Oh well, log the failure and error out.                                                                                                                                  </a:t>
            </a:r>
          </a:p>
          <a:p>
            <a:r>
              <a:rPr lang="en-US" dirty="0"/>
              <a:t>     */</a:t>
            </a:r>
          </a:p>
          <a:p>
            <a:r>
              <a:rPr lang="en-US" dirty="0"/>
              <a:t>    </a:t>
            </a:r>
            <a:r>
              <a:rPr lang="en-US" dirty="0" err="1"/>
              <a:t>log_err</a:t>
            </a:r>
            <a:r>
              <a:rPr lang="en-US" dirty="0"/>
              <a:t>("(%d)%s: exec failed (%s)\n", </a:t>
            </a:r>
            <a:r>
              <a:rPr lang="en-US" dirty="0" err="1"/>
              <a:t>errno</a:t>
            </a:r>
            <a:r>
              <a:rPr lang="en-US" dirty="0"/>
              <a:t>, </a:t>
            </a:r>
            <a:r>
              <a:rPr lang="en-US" dirty="0" err="1"/>
              <a:t>strerror</a:t>
            </a:r>
            <a:r>
              <a:rPr lang="en-US" dirty="0"/>
              <a:t>(</a:t>
            </a:r>
            <a:r>
              <a:rPr lang="en-US" dirty="0" err="1"/>
              <a:t>errno</a:t>
            </a:r>
            <a:r>
              <a:rPr lang="en-US" dirty="0"/>
              <a:t>), </a:t>
            </a:r>
            <a:r>
              <a:rPr lang="en-US" dirty="0" err="1"/>
              <a:t>cmd</a:t>
            </a:r>
            <a:r>
              <a:rPr lang="en-US" dirty="0"/>
              <a:t>);</a:t>
            </a:r>
          </a:p>
          <a:p>
            <a:r>
              <a:rPr lang="en-US" dirty="0"/>
              <a:t>    exit(255);</a:t>
            </a:r>
          </a:p>
          <a:p>
            <a:r>
              <a:rPr lang="en-US" dirty="0"/>
              <a:t>}</a:t>
            </a:r>
            <a:endParaRPr lang="en-US" dirty="0"/>
          </a:p>
        </p:txBody>
      </p:sp>
    </p:spTree>
    <p:extLst>
      <p:ext uri="{BB962C8B-B14F-4D97-AF65-F5344CB8AC3E}">
        <p14:creationId xmlns:p14="http://schemas.microsoft.com/office/powerpoint/2010/main" val="20964459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41</a:t>
            </a:fld>
            <a:endParaRPr lang="en-US"/>
          </a:p>
        </p:txBody>
      </p:sp>
      <p:sp>
        <p:nvSpPr>
          <p:cNvPr id="7" name="Rectangle 6"/>
          <p:cNvSpPr/>
          <p:nvPr/>
        </p:nvSpPr>
        <p:spPr>
          <a:xfrm>
            <a:off x="141120" y="87136"/>
            <a:ext cx="5935772" cy="43396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smtClean="0"/>
              <a:t>/</a:t>
            </a:r>
            <a:r>
              <a:rPr lang="en-US" sz="1200" dirty="0"/>
              <a:t>*                                                                                                                                                                              </a:t>
            </a:r>
          </a:p>
          <a:p>
            <a:r>
              <a:rPr lang="en-US" sz="1200" dirty="0"/>
              <a:t> * </a:t>
            </a:r>
            <a:r>
              <a:rPr lang="en-US" sz="1200" dirty="0" err="1"/>
              <a:t>suexec.c</a:t>
            </a:r>
            <a:r>
              <a:rPr lang="en-US" sz="1200" dirty="0"/>
              <a:t> -- "Wrapper" support program for </a:t>
            </a:r>
            <a:r>
              <a:rPr lang="en-US" sz="1200" dirty="0" err="1"/>
              <a:t>suEXEC</a:t>
            </a:r>
            <a:r>
              <a:rPr lang="en-US" sz="1200" dirty="0"/>
              <a:t> </a:t>
            </a:r>
            <a:r>
              <a:rPr lang="en-US" sz="1200" dirty="0" err="1"/>
              <a:t>behaviour</a:t>
            </a:r>
            <a:r>
              <a:rPr lang="en-US" sz="1200" dirty="0"/>
              <a:t> for Apache                                                                                                        </a:t>
            </a:r>
          </a:p>
          <a:p>
            <a:r>
              <a:rPr lang="en-US" sz="1200" dirty="0" smtClean="0"/>
              <a:t>*</a:t>
            </a:r>
            <a:r>
              <a:rPr lang="en-US" sz="1200" dirty="0"/>
              <a:t>**********************************************************************                                                                                                        </a:t>
            </a:r>
          </a:p>
          <a:p>
            <a:r>
              <a:rPr lang="en-US" sz="1200" dirty="0"/>
              <a:t> *                                                                                                                                                                              </a:t>
            </a:r>
          </a:p>
          <a:p>
            <a:r>
              <a:rPr lang="en-US" sz="1200" dirty="0"/>
              <a:t> * NOTE! : DO NOT edit this code!!!  Unless you know what you are doing,                                                                                                        </a:t>
            </a:r>
          </a:p>
          <a:p>
            <a:r>
              <a:rPr lang="en-US" sz="1200" dirty="0"/>
              <a:t> *         editing this code might open up your system in unexpected                                                                                                            </a:t>
            </a:r>
          </a:p>
          <a:p>
            <a:r>
              <a:rPr lang="en-US" sz="1200" dirty="0"/>
              <a:t> *         ways to would-be crackers.  Every precaution has been taken                                                                                                          </a:t>
            </a:r>
          </a:p>
          <a:p>
            <a:r>
              <a:rPr lang="en-US" sz="1200" dirty="0"/>
              <a:t> *         to make this code as safe as possible; alter it at your own </a:t>
            </a:r>
            <a:r>
              <a:rPr lang="en-US" sz="1200" dirty="0" smtClean="0"/>
              <a:t>risk</a:t>
            </a:r>
            <a:r>
              <a:rPr lang="en-US" sz="1200" dirty="0"/>
              <a:t>.                                                                                                                                                                </a:t>
            </a:r>
          </a:p>
          <a:p>
            <a:r>
              <a:rPr lang="en-US" sz="1200" dirty="0" smtClean="0"/>
              <a:t> */</a:t>
            </a:r>
          </a:p>
          <a:p>
            <a:r>
              <a:rPr lang="en-US" sz="1200" dirty="0" smtClean="0"/>
              <a:t>…</a:t>
            </a:r>
          </a:p>
          <a:p>
            <a:r>
              <a:rPr lang="en-US" sz="1200" dirty="0"/>
              <a:t> if ((</a:t>
            </a:r>
            <a:r>
              <a:rPr lang="en-US" sz="1200" dirty="0" err="1"/>
              <a:t>setuid</a:t>
            </a:r>
            <a:r>
              <a:rPr lang="en-US" sz="1200" dirty="0"/>
              <a:t>(</a:t>
            </a:r>
            <a:r>
              <a:rPr lang="en-US" sz="1200" dirty="0" err="1"/>
              <a:t>uid</a:t>
            </a:r>
            <a:r>
              <a:rPr lang="en-US" sz="1200" dirty="0"/>
              <a:t>)) != 0) {</a:t>
            </a:r>
          </a:p>
          <a:p>
            <a:r>
              <a:rPr lang="en-US" sz="1200" dirty="0"/>
              <a:t>        </a:t>
            </a:r>
            <a:r>
              <a:rPr lang="en-US" sz="1200" dirty="0" err="1"/>
              <a:t>log_err</a:t>
            </a:r>
            <a:r>
              <a:rPr lang="en-US" sz="1200" dirty="0"/>
              <a:t>("failed to </a:t>
            </a:r>
            <a:r>
              <a:rPr lang="en-US" sz="1200" dirty="0" err="1"/>
              <a:t>setuid</a:t>
            </a:r>
            <a:r>
              <a:rPr lang="en-US" sz="1200" dirty="0"/>
              <a:t> (%</a:t>
            </a:r>
            <a:r>
              <a:rPr lang="en-US" sz="1200" dirty="0" err="1"/>
              <a:t>lu</a:t>
            </a:r>
            <a:r>
              <a:rPr lang="en-US" sz="1200" dirty="0"/>
              <a:t>: %s)\n", (unsigned long)</a:t>
            </a:r>
            <a:r>
              <a:rPr lang="en-US" sz="1200" dirty="0" err="1"/>
              <a:t>uid</a:t>
            </a:r>
            <a:r>
              <a:rPr lang="en-US" sz="1200" dirty="0"/>
              <a:t>, </a:t>
            </a:r>
            <a:r>
              <a:rPr lang="en-US" sz="1200" dirty="0" err="1"/>
              <a:t>cmd</a:t>
            </a:r>
            <a:r>
              <a:rPr lang="en-US" sz="1200" dirty="0"/>
              <a:t>);</a:t>
            </a:r>
          </a:p>
          <a:p>
            <a:r>
              <a:rPr lang="en-US" sz="1200" dirty="0"/>
              <a:t>        exit(110);</a:t>
            </a:r>
          </a:p>
          <a:p>
            <a:r>
              <a:rPr lang="en-US" sz="1200" dirty="0"/>
              <a:t>    }</a:t>
            </a:r>
          </a:p>
          <a:p>
            <a:r>
              <a:rPr lang="en-US" sz="1200" dirty="0"/>
              <a:t>    …</a:t>
            </a:r>
          </a:p>
          <a:p>
            <a:r>
              <a:rPr lang="en-US" sz="1200" dirty="0"/>
              <a:t>/*                                                                                                                                                                          </a:t>
            </a:r>
          </a:p>
          <a:p>
            <a:r>
              <a:rPr lang="en-US" sz="1200" dirty="0"/>
              <a:t>     * Error out if the program is writable by others.                                                                                                                          </a:t>
            </a:r>
          </a:p>
          <a:p>
            <a:r>
              <a:rPr lang="en-US" sz="1200" dirty="0"/>
              <a:t>     */</a:t>
            </a:r>
          </a:p>
          <a:p>
            <a:r>
              <a:rPr lang="en-US" sz="1200" dirty="0"/>
              <a:t>    if ((</a:t>
            </a:r>
            <a:r>
              <a:rPr lang="en-US" sz="1200" dirty="0" err="1"/>
              <a:t>prg_info.st_mode</a:t>
            </a:r>
            <a:r>
              <a:rPr lang="en-US" sz="1200" dirty="0"/>
              <a:t> &amp; S_IWOTH) || …) {</a:t>
            </a:r>
          </a:p>
          <a:p>
            <a:r>
              <a:rPr lang="en-US" sz="1200" dirty="0"/>
              <a:t>        </a:t>
            </a:r>
            <a:r>
              <a:rPr lang="en-US" sz="1200" dirty="0" err="1"/>
              <a:t>log_err</a:t>
            </a:r>
            <a:r>
              <a:rPr lang="en-US" sz="1200" dirty="0"/>
              <a:t>("file is writable by others: (%s/%s)\n", </a:t>
            </a:r>
            <a:r>
              <a:rPr lang="en-US" sz="1200" dirty="0" err="1"/>
              <a:t>cwd</a:t>
            </a:r>
            <a:r>
              <a:rPr lang="en-US" sz="1200" dirty="0"/>
              <a:t>, </a:t>
            </a:r>
            <a:r>
              <a:rPr lang="en-US" sz="1200" dirty="0" err="1"/>
              <a:t>cmd</a:t>
            </a:r>
            <a:r>
              <a:rPr lang="en-US" sz="1200" dirty="0"/>
              <a:t>);</a:t>
            </a:r>
          </a:p>
          <a:p>
            <a:r>
              <a:rPr lang="en-US" sz="1200" dirty="0"/>
              <a:t>        exit(118);</a:t>
            </a:r>
          </a:p>
          <a:p>
            <a:r>
              <a:rPr lang="en-US" sz="1200" dirty="0"/>
              <a:t>    }</a:t>
            </a:r>
          </a:p>
          <a:p>
            <a:r>
              <a:rPr lang="en-US" sz="1200" dirty="0" smtClean="0"/>
              <a:t>…</a:t>
            </a:r>
          </a:p>
        </p:txBody>
      </p:sp>
      <p:sp>
        <p:nvSpPr>
          <p:cNvPr id="8" name="Rectangle 7"/>
          <p:cNvSpPr/>
          <p:nvPr/>
        </p:nvSpPr>
        <p:spPr>
          <a:xfrm>
            <a:off x="4297742" y="1914289"/>
            <a:ext cx="4689706" cy="30469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smtClean="0"/>
              <a:t>/</a:t>
            </a:r>
            <a:r>
              <a:rPr lang="en-US" sz="1200" dirty="0"/>
              <a:t>*                                                                                                                                                                          </a:t>
            </a:r>
          </a:p>
          <a:p>
            <a:r>
              <a:rPr lang="en-US" sz="1200" dirty="0"/>
              <a:t>     * Error out if the program is not executable for the user.                                                                                                                 </a:t>
            </a:r>
          </a:p>
          <a:p>
            <a:r>
              <a:rPr lang="en-US" sz="1200" dirty="0"/>
              <a:t>     * Otherwise, she won't find any error in the logs except for                                                                                                               </a:t>
            </a:r>
          </a:p>
          <a:p>
            <a:r>
              <a:rPr lang="en-US" sz="1200" dirty="0"/>
              <a:t>     * "[error] Premature end of script headers: ..."                                                                                                                           </a:t>
            </a:r>
          </a:p>
          <a:p>
            <a:r>
              <a:rPr lang="en-US" sz="1200" dirty="0"/>
              <a:t>     */</a:t>
            </a:r>
          </a:p>
          <a:p>
            <a:r>
              <a:rPr lang="en-US" sz="1200" dirty="0"/>
              <a:t>    if (!(</a:t>
            </a:r>
            <a:r>
              <a:rPr lang="en-US" sz="1200" dirty="0" err="1"/>
              <a:t>prg_info.st_mode</a:t>
            </a:r>
            <a:r>
              <a:rPr lang="en-US" sz="1200" dirty="0"/>
              <a:t> &amp; S_IXUSR)) {</a:t>
            </a:r>
          </a:p>
          <a:p>
            <a:r>
              <a:rPr lang="en-US" sz="1200" dirty="0"/>
              <a:t>        </a:t>
            </a:r>
            <a:r>
              <a:rPr lang="en-US" sz="1200" dirty="0" err="1"/>
              <a:t>log_err</a:t>
            </a:r>
            <a:r>
              <a:rPr lang="en-US" sz="1200" dirty="0"/>
              <a:t>("file has no execute permission: (%s/%s)\n", </a:t>
            </a:r>
            <a:r>
              <a:rPr lang="en-US" sz="1200" dirty="0" err="1"/>
              <a:t>cwd</a:t>
            </a:r>
            <a:r>
              <a:rPr lang="en-US" sz="1200" dirty="0"/>
              <a:t>, </a:t>
            </a:r>
            <a:r>
              <a:rPr lang="en-US" sz="1200" dirty="0" err="1"/>
              <a:t>cmd</a:t>
            </a:r>
            <a:r>
              <a:rPr lang="en-US" sz="1200" dirty="0"/>
              <a:t>);</a:t>
            </a:r>
          </a:p>
          <a:p>
            <a:r>
              <a:rPr lang="en-US" sz="1200" dirty="0"/>
              <a:t>        exit(121);</a:t>
            </a:r>
          </a:p>
          <a:p>
            <a:r>
              <a:rPr lang="en-US" sz="1200" dirty="0"/>
              <a:t>    }</a:t>
            </a:r>
          </a:p>
          <a:p>
            <a:r>
              <a:rPr lang="en-US" sz="1200" dirty="0" smtClean="0"/>
              <a:t>…</a:t>
            </a:r>
          </a:p>
          <a:p>
            <a:r>
              <a:rPr lang="nl-NL" sz="1200" dirty="0"/>
              <a:t> </a:t>
            </a:r>
            <a:r>
              <a:rPr lang="nl-NL" sz="1200" dirty="0" err="1"/>
              <a:t>execv</a:t>
            </a:r>
            <a:r>
              <a:rPr lang="nl-NL" sz="1200" dirty="0"/>
              <a:t>(</a:t>
            </a:r>
            <a:r>
              <a:rPr lang="nl-NL" sz="1200" dirty="0" err="1"/>
              <a:t>cmd</a:t>
            </a:r>
            <a:r>
              <a:rPr lang="nl-NL" sz="1200" dirty="0"/>
              <a:t>, &amp;</a:t>
            </a:r>
            <a:r>
              <a:rPr lang="nl-NL" sz="1200" dirty="0" err="1"/>
              <a:t>argv</a:t>
            </a:r>
            <a:r>
              <a:rPr lang="nl-NL" sz="1200" dirty="0"/>
              <a:t>[3]);</a:t>
            </a:r>
          </a:p>
          <a:p>
            <a:r>
              <a:rPr lang="en-US" sz="1200" dirty="0" err="1" smtClean="0"/>
              <a:t>log_err</a:t>
            </a:r>
            <a:r>
              <a:rPr lang="en-US" sz="1200" dirty="0"/>
              <a:t>("(%d)%s: exec failed (%s)\n", </a:t>
            </a:r>
            <a:r>
              <a:rPr lang="en-US" sz="1200" dirty="0" err="1"/>
              <a:t>errno</a:t>
            </a:r>
            <a:r>
              <a:rPr lang="en-US" sz="1200" dirty="0"/>
              <a:t>, </a:t>
            </a:r>
            <a:r>
              <a:rPr lang="en-US" sz="1200" dirty="0" err="1"/>
              <a:t>strerror</a:t>
            </a:r>
            <a:r>
              <a:rPr lang="en-US" sz="1200" dirty="0"/>
              <a:t>(</a:t>
            </a:r>
            <a:r>
              <a:rPr lang="en-US" sz="1200" dirty="0" err="1"/>
              <a:t>errno</a:t>
            </a:r>
            <a:r>
              <a:rPr lang="en-US" sz="1200" dirty="0"/>
              <a:t>), </a:t>
            </a:r>
            <a:r>
              <a:rPr lang="en-US" sz="1200" dirty="0" err="1"/>
              <a:t>cmd</a:t>
            </a:r>
            <a:r>
              <a:rPr lang="en-US" sz="1200" dirty="0"/>
              <a:t>);</a:t>
            </a:r>
          </a:p>
          <a:p>
            <a:r>
              <a:rPr lang="en-US" sz="1200" dirty="0"/>
              <a:t>    exit(255);</a:t>
            </a:r>
          </a:p>
          <a:p>
            <a:r>
              <a:rPr lang="en-US" sz="1200" dirty="0"/>
              <a:t>}</a:t>
            </a:r>
          </a:p>
          <a:p>
            <a:endParaRPr lang="en-US" sz="1200" dirty="0" smtClean="0"/>
          </a:p>
          <a:p>
            <a:endParaRPr lang="en-US" sz="1200" dirty="0"/>
          </a:p>
        </p:txBody>
      </p:sp>
    </p:spTree>
    <p:extLst>
      <p:ext uri="{BB962C8B-B14F-4D97-AF65-F5344CB8AC3E}">
        <p14:creationId xmlns:p14="http://schemas.microsoft.com/office/powerpoint/2010/main" val="35187400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7" name="Rectangle 6"/>
          <p:cNvSpPr/>
          <p:nvPr/>
        </p:nvSpPr>
        <p:spPr>
          <a:xfrm>
            <a:off x="141120" y="87136"/>
            <a:ext cx="5935772" cy="433964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smtClean="0"/>
              <a:t>/</a:t>
            </a:r>
            <a:r>
              <a:rPr lang="en-US" sz="1200" dirty="0"/>
              <a:t>*                                                                                                                                                                              </a:t>
            </a:r>
          </a:p>
          <a:p>
            <a:r>
              <a:rPr lang="en-US" sz="1200" dirty="0"/>
              <a:t> * </a:t>
            </a:r>
            <a:r>
              <a:rPr lang="en-US" sz="1200" dirty="0" err="1"/>
              <a:t>suexec.c</a:t>
            </a:r>
            <a:r>
              <a:rPr lang="en-US" sz="1200" dirty="0"/>
              <a:t> -- "Wrapper" support program for </a:t>
            </a:r>
            <a:r>
              <a:rPr lang="en-US" sz="1200" dirty="0" err="1"/>
              <a:t>suEXEC</a:t>
            </a:r>
            <a:r>
              <a:rPr lang="en-US" sz="1200" dirty="0"/>
              <a:t> </a:t>
            </a:r>
            <a:r>
              <a:rPr lang="en-US" sz="1200" dirty="0" err="1"/>
              <a:t>behaviour</a:t>
            </a:r>
            <a:r>
              <a:rPr lang="en-US" sz="1200" dirty="0"/>
              <a:t> for Apache                                                                                                        </a:t>
            </a:r>
          </a:p>
          <a:p>
            <a:r>
              <a:rPr lang="en-US" sz="1200" dirty="0" smtClean="0"/>
              <a:t>*</a:t>
            </a:r>
            <a:r>
              <a:rPr lang="en-US" sz="1200" dirty="0"/>
              <a:t>**********************************************************************                                                                                                        </a:t>
            </a:r>
          </a:p>
          <a:p>
            <a:r>
              <a:rPr lang="en-US" sz="1200" dirty="0"/>
              <a:t> *                                                                                                                                                                              </a:t>
            </a:r>
          </a:p>
          <a:p>
            <a:r>
              <a:rPr lang="en-US" sz="1200" dirty="0"/>
              <a:t> * NOTE! : DO NOT edit this code!!!  Unless you know what you are doing,                                                                                                        </a:t>
            </a:r>
          </a:p>
          <a:p>
            <a:r>
              <a:rPr lang="en-US" sz="1200" dirty="0"/>
              <a:t> *         editing this code might open up your system in unexpected                                                                                                            </a:t>
            </a:r>
          </a:p>
          <a:p>
            <a:r>
              <a:rPr lang="en-US" sz="1200" dirty="0"/>
              <a:t> *         ways to would-be crackers.  Every precaution has been taken                                                                                                          </a:t>
            </a:r>
          </a:p>
          <a:p>
            <a:r>
              <a:rPr lang="en-US" sz="1200" dirty="0"/>
              <a:t> *         to make this code as safe as possible; alter it at your own </a:t>
            </a:r>
            <a:r>
              <a:rPr lang="en-US" sz="1200" dirty="0" smtClean="0"/>
              <a:t>risk</a:t>
            </a:r>
            <a:r>
              <a:rPr lang="en-US" sz="1200" dirty="0"/>
              <a:t>.                                                                                                                                                                </a:t>
            </a:r>
          </a:p>
          <a:p>
            <a:r>
              <a:rPr lang="en-US" sz="1200" dirty="0" smtClean="0"/>
              <a:t> */</a:t>
            </a:r>
          </a:p>
          <a:p>
            <a:r>
              <a:rPr lang="en-US" sz="1200" dirty="0" smtClean="0"/>
              <a:t>…</a:t>
            </a:r>
          </a:p>
          <a:p>
            <a:r>
              <a:rPr lang="en-US" sz="1200" dirty="0"/>
              <a:t> if ((</a:t>
            </a:r>
            <a:r>
              <a:rPr lang="en-US" sz="1200" dirty="0" err="1"/>
              <a:t>setuid</a:t>
            </a:r>
            <a:r>
              <a:rPr lang="en-US" sz="1200" dirty="0"/>
              <a:t>(</a:t>
            </a:r>
            <a:r>
              <a:rPr lang="en-US" sz="1200" dirty="0" err="1"/>
              <a:t>uid</a:t>
            </a:r>
            <a:r>
              <a:rPr lang="en-US" sz="1200" dirty="0"/>
              <a:t>)) != 0) {</a:t>
            </a:r>
          </a:p>
          <a:p>
            <a:r>
              <a:rPr lang="en-US" sz="1200" dirty="0"/>
              <a:t>        </a:t>
            </a:r>
            <a:r>
              <a:rPr lang="en-US" sz="1200" dirty="0" err="1"/>
              <a:t>log_err</a:t>
            </a:r>
            <a:r>
              <a:rPr lang="en-US" sz="1200" dirty="0"/>
              <a:t>("failed to </a:t>
            </a:r>
            <a:r>
              <a:rPr lang="en-US" sz="1200" dirty="0" err="1"/>
              <a:t>setuid</a:t>
            </a:r>
            <a:r>
              <a:rPr lang="en-US" sz="1200" dirty="0"/>
              <a:t> (%</a:t>
            </a:r>
            <a:r>
              <a:rPr lang="en-US" sz="1200" dirty="0" err="1"/>
              <a:t>lu</a:t>
            </a:r>
            <a:r>
              <a:rPr lang="en-US" sz="1200" dirty="0"/>
              <a:t>: %s)\n", (unsigned long)</a:t>
            </a:r>
            <a:r>
              <a:rPr lang="en-US" sz="1200" dirty="0" err="1"/>
              <a:t>uid</a:t>
            </a:r>
            <a:r>
              <a:rPr lang="en-US" sz="1200" dirty="0"/>
              <a:t>, </a:t>
            </a:r>
            <a:r>
              <a:rPr lang="en-US" sz="1200" dirty="0" err="1"/>
              <a:t>cmd</a:t>
            </a:r>
            <a:r>
              <a:rPr lang="en-US" sz="1200" dirty="0"/>
              <a:t>);</a:t>
            </a:r>
          </a:p>
          <a:p>
            <a:r>
              <a:rPr lang="en-US" sz="1200" dirty="0"/>
              <a:t>        exit(110);</a:t>
            </a:r>
          </a:p>
          <a:p>
            <a:r>
              <a:rPr lang="en-US" sz="1200" dirty="0"/>
              <a:t>    }</a:t>
            </a:r>
          </a:p>
          <a:p>
            <a:r>
              <a:rPr lang="en-US" sz="1200" dirty="0"/>
              <a:t>    …</a:t>
            </a:r>
          </a:p>
          <a:p>
            <a:r>
              <a:rPr lang="en-US" sz="1200" dirty="0"/>
              <a:t>/*                                                                                                                                                                          </a:t>
            </a:r>
          </a:p>
          <a:p>
            <a:r>
              <a:rPr lang="en-US" sz="1200" dirty="0"/>
              <a:t>     * Error out if the program is writable by others.                                                                                                                          </a:t>
            </a:r>
          </a:p>
          <a:p>
            <a:r>
              <a:rPr lang="en-US" sz="1200" dirty="0"/>
              <a:t>     */</a:t>
            </a:r>
          </a:p>
          <a:p>
            <a:r>
              <a:rPr lang="en-US" sz="1200" dirty="0"/>
              <a:t>    if ((</a:t>
            </a:r>
            <a:r>
              <a:rPr lang="en-US" sz="1200" dirty="0" err="1"/>
              <a:t>prg_info.st_mode</a:t>
            </a:r>
            <a:r>
              <a:rPr lang="en-US" sz="1200" dirty="0"/>
              <a:t> &amp; S_IWOTH) || …) {</a:t>
            </a:r>
          </a:p>
          <a:p>
            <a:r>
              <a:rPr lang="en-US" sz="1200" dirty="0"/>
              <a:t>        </a:t>
            </a:r>
            <a:r>
              <a:rPr lang="en-US" sz="1200" dirty="0" err="1"/>
              <a:t>log_err</a:t>
            </a:r>
            <a:r>
              <a:rPr lang="en-US" sz="1200" dirty="0"/>
              <a:t>("file is writable by others: (%s/%s)\n", </a:t>
            </a:r>
            <a:r>
              <a:rPr lang="en-US" sz="1200" dirty="0" err="1"/>
              <a:t>cwd</a:t>
            </a:r>
            <a:r>
              <a:rPr lang="en-US" sz="1200" dirty="0"/>
              <a:t>, </a:t>
            </a:r>
            <a:r>
              <a:rPr lang="en-US" sz="1200" dirty="0" err="1"/>
              <a:t>cmd</a:t>
            </a:r>
            <a:r>
              <a:rPr lang="en-US" sz="1200" dirty="0"/>
              <a:t>);</a:t>
            </a:r>
          </a:p>
          <a:p>
            <a:r>
              <a:rPr lang="en-US" sz="1200" dirty="0"/>
              <a:t>        exit(118);</a:t>
            </a:r>
          </a:p>
          <a:p>
            <a:r>
              <a:rPr lang="en-US" sz="1200" dirty="0"/>
              <a:t>    }</a:t>
            </a:r>
          </a:p>
          <a:p>
            <a:r>
              <a:rPr lang="en-US" sz="1200" dirty="0" smtClean="0"/>
              <a:t>…</a:t>
            </a:r>
          </a:p>
        </p:txBody>
      </p:sp>
      <p:sp>
        <p:nvSpPr>
          <p:cNvPr id="8" name="Rectangle 7"/>
          <p:cNvSpPr/>
          <p:nvPr/>
        </p:nvSpPr>
        <p:spPr>
          <a:xfrm>
            <a:off x="4297742" y="1914289"/>
            <a:ext cx="4689706" cy="304698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1200" dirty="0" smtClean="0"/>
              <a:t>/</a:t>
            </a:r>
            <a:r>
              <a:rPr lang="en-US" sz="1200" dirty="0"/>
              <a:t>*                                                                                                                                                                          </a:t>
            </a:r>
          </a:p>
          <a:p>
            <a:r>
              <a:rPr lang="en-US" sz="1200" dirty="0"/>
              <a:t>     * Error out if the program is not executable for the user.                                                                                                                 </a:t>
            </a:r>
          </a:p>
          <a:p>
            <a:r>
              <a:rPr lang="en-US" sz="1200" dirty="0"/>
              <a:t>     * Otherwise, she won't find any error in the logs except for                                                                                                               </a:t>
            </a:r>
          </a:p>
          <a:p>
            <a:r>
              <a:rPr lang="en-US" sz="1200" dirty="0"/>
              <a:t>     * "[error] Premature end of script headers: ..."                                                                                                                           </a:t>
            </a:r>
          </a:p>
          <a:p>
            <a:r>
              <a:rPr lang="en-US" sz="1200" dirty="0"/>
              <a:t>     */</a:t>
            </a:r>
          </a:p>
          <a:p>
            <a:r>
              <a:rPr lang="en-US" sz="1200" dirty="0"/>
              <a:t>    if (!(</a:t>
            </a:r>
            <a:r>
              <a:rPr lang="en-US" sz="1200" dirty="0" err="1"/>
              <a:t>prg_info.st_mode</a:t>
            </a:r>
            <a:r>
              <a:rPr lang="en-US" sz="1200" dirty="0"/>
              <a:t> &amp; S_IXUSR)) {</a:t>
            </a:r>
          </a:p>
          <a:p>
            <a:r>
              <a:rPr lang="en-US" sz="1200" dirty="0"/>
              <a:t>        </a:t>
            </a:r>
            <a:r>
              <a:rPr lang="en-US" sz="1200" dirty="0" err="1"/>
              <a:t>log_err</a:t>
            </a:r>
            <a:r>
              <a:rPr lang="en-US" sz="1200" dirty="0"/>
              <a:t>("file has no execute permission: (%s/%s)\n", </a:t>
            </a:r>
            <a:r>
              <a:rPr lang="en-US" sz="1200" dirty="0" err="1"/>
              <a:t>cwd</a:t>
            </a:r>
            <a:r>
              <a:rPr lang="en-US" sz="1200" dirty="0"/>
              <a:t>, </a:t>
            </a:r>
            <a:r>
              <a:rPr lang="en-US" sz="1200" dirty="0" err="1"/>
              <a:t>cmd</a:t>
            </a:r>
            <a:r>
              <a:rPr lang="en-US" sz="1200" dirty="0"/>
              <a:t>);</a:t>
            </a:r>
          </a:p>
          <a:p>
            <a:r>
              <a:rPr lang="en-US" sz="1200" dirty="0"/>
              <a:t>        exit(121);</a:t>
            </a:r>
          </a:p>
          <a:p>
            <a:r>
              <a:rPr lang="en-US" sz="1200" dirty="0"/>
              <a:t>    }</a:t>
            </a:r>
          </a:p>
          <a:p>
            <a:r>
              <a:rPr lang="en-US" sz="1200" dirty="0" smtClean="0"/>
              <a:t>…</a:t>
            </a:r>
          </a:p>
          <a:p>
            <a:r>
              <a:rPr lang="nl-NL" sz="1200" dirty="0"/>
              <a:t> </a:t>
            </a:r>
            <a:r>
              <a:rPr lang="nl-NL" sz="1200" dirty="0" err="1"/>
              <a:t>execv</a:t>
            </a:r>
            <a:r>
              <a:rPr lang="nl-NL" sz="1200" dirty="0"/>
              <a:t>(</a:t>
            </a:r>
            <a:r>
              <a:rPr lang="nl-NL" sz="1200" dirty="0" err="1"/>
              <a:t>cmd</a:t>
            </a:r>
            <a:r>
              <a:rPr lang="nl-NL" sz="1200" dirty="0"/>
              <a:t>, &amp;</a:t>
            </a:r>
            <a:r>
              <a:rPr lang="nl-NL" sz="1200" dirty="0" err="1"/>
              <a:t>argv</a:t>
            </a:r>
            <a:r>
              <a:rPr lang="nl-NL" sz="1200" dirty="0"/>
              <a:t>[3]);</a:t>
            </a:r>
          </a:p>
          <a:p>
            <a:r>
              <a:rPr lang="en-US" sz="1200" dirty="0" err="1" smtClean="0"/>
              <a:t>log_err</a:t>
            </a:r>
            <a:r>
              <a:rPr lang="en-US" sz="1200" dirty="0"/>
              <a:t>("(%d)%s: exec failed (%s)\n", </a:t>
            </a:r>
            <a:r>
              <a:rPr lang="en-US" sz="1200" dirty="0" err="1"/>
              <a:t>errno</a:t>
            </a:r>
            <a:r>
              <a:rPr lang="en-US" sz="1200" dirty="0"/>
              <a:t>, </a:t>
            </a:r>
            <a:r>
              <a:rPr lang="en-US" sz="1200" dirty="0" err="1"/>
              <a:t>strerror</a:t>
            </a:r>
            <a:r>
              <a:rPr lang="en-US" sz="1200" dirty="0"/>
              <a:t>(</a:t>
            </a:r>
            <a:r>
              <a:rPr lang="en-US" sz="1200" dirty="0" err="1"/>
              <a:t>errno</a:t>
            </a:r>
            <a:r>
              <a:rPr lang="en-US" sz="1200" dirty="0"/>
              <a:t>), </a:t>
            </a:r>
            <a:r>
              <a:rPr lang="en-US" sz="1200" dirty="0" err="1"/>
              <a:t>cmd</a:t>
            </a:r>
            <a:r>
              <a:rPr lang="en-US" sz="1200" dirty="0"/>
              <a:t>);</a:t>
            </a:r>
          </a:p>
          <a:p>
            <a:r>
              <a:rPr lang="en-US" sz="1200" dirty="0"/>
              <a:t>    exit(255);</a:t>
            </a:r>
          </a:p>
          <a:p>
            <a:r>
              <a:rPr lang="en-US" sz="1200" dirty="0"/>
              <a:t>}</a:t>
            </a:r>
          </a:p>
          <a:p>
            <a:endParaRPr lang="en-US" sz="1200" dirty="0" smtClean="0"/>
          </a:p>
          <a:p>
            <a:endParaRPr lang="en-US" sz="1200" dirty="0"/>
          </a:p>
        </p:txBody>
      </p:sp>
      <p:sp>
        <p:nvSpPr>
          <p:cNvPr id="2" name="Slide Number Placeholder 1"/>
          <p:cNvSpPr>
            <a:spLocks noGrp="1"/>
          </p:cNvSpPr>
          <p:nvPr>
            <p:ph type="sldNum" sz="quarter" idx="12"/>
          </p:nvPr>
        </p:nvSpPr>
        <p:spPr/>
        <p:txBody>
          <a:bodyPr/>
          <a:lstStyle/>
          <a:p>
            <a:fld id="{6507B5A5-F0C2-644D-AEA7-E773B6B78F38}" type="slidenum">
              <a:rPr lang="en-US" smtClean="0"/>
              <a:t>42</a:t>
            </a:fld>
            <a:endParaRPr lang="en-US"/>
          </a:p>
        </p:txBody>
      </p:sp>
      <p:sp>
        <p:nvSpPr>
          <p:cNvPr id="3" name="Rectangle 2"/>
          <p:cNvSpPr/>
          <p:nvPr/>
        </p:nvSpPr>
        <p:spPr>
          <a:xfrm>
            <a:off x="2266705" y="1366897"/>
            <a:ext cx="4198258" cy="18783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dirty="0" smtClean="0"/>
          </a:p>
          <a:p>
            <a:pPr algn="ctr"/>
            <a:endParaRPr lang="en-US" sz="2800" dirty="0"/>
          </a:p>
          <a:p>
            <a:pPr algn="ctr"/>
            <a:endParaRPr lang="en-US" sz="2800" dirty="0" smtClean="0"/>
          </a:p>
          <a:p>
            <a:pPr algn="ctr"/>
            <a:r>
              <a:rPr lang="en-US" sz="2800" dirty="0" smtClean="0"/>
              <a:t>Well done Apache!</a:t>
            </a:r>
            <a:endParaRPr lang="en-US" sz="2800" dirty="0"/>
          </a:p>
        </p:txBody>
      </p:sp>
      <p:sp>
        <p:nvSpPr>
          <p:cNvPr id="4" name="7-Point Star 3"/>
          <p:cNvSpPr/>
          <p:nvPr/>
        </p:nvSpPr>
        <p:spPr>
          <a:xfrm>
            <a:off x="2663600" y="1596184"/>
            <a:ext cx="881987" cy="864231"/>
          </a:xfrm>
          <a:prstGeom prst="star7">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7-Point Star 4"/>
          <p:cNvSpPr/>
          <p:nvPr/>
        </p:nvSpPr>
        <p:spPr>
          <a:xfrm>
            <a:off x="3986581" y="1596184"/>
            <a:ext cx="881987" cy="864231"/>
          </a:xfrm>
          <a:prstGeom prst="star7">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7-Point Star 5"/>
          <p:cNvSpPr/>
          <p:nvPr/>
        </p:nvSpPr>
        <p:spPr>
          <a:xfrm>
            <a:off x="5189749" y="1596184"/>
            <a:ext cx="881987" cy="864231"/>
          </a:xfrm>
          <a:prstGeom prst="star7">
            <a:avLst/>
          </a:prstGeom>
          <a:solidFill>
            <a:srgbClr val="FF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64952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57200" y="1710484"/>
            <a:ext cx="8229600" cy="857250"/>
          </a:xfrm>
        </p:spPr>
        <p:txBody>
          <a:bodyPr/>
          <a:lstStyle/>
          <a:p>
            <a:r>
              <a:rPr lang="en-US" dirty="0" smtClean="0"/>
              <a:t>How is </a:t>
            </a:r>
            <a:r>
              <a:rPr lang="en-US" b="1" dirty="0" err="1" smtClean="0"/>
              <a:t>setuid</a:t>
            </a:r>
            <a:r>
              <a:rPr lang="en-US" dirty="0" smtClean="0"/>
              <a:t> implemented?</a:t>
            </a:r>
            <a:endParaRPr lang="en-US" dirty="0"/>
          </a:p>
        </p:txBody>
      </p:sp>
      <p:sp>
        <p:nvSpPr>
          <p:cNvPr id="2" name="Slide Number Placeholder 1"/>
          <p:cNvSpPr>
            <a:spLocks noGrp="1"/>
          </p:cNvSpPr>
          <p:nvPr>
            <p:ph type="sldNum" sz="quarter" idx="12"/>
          </p:nvPr>
        </p:nvSpPr>
        <p:spPr/>
        <p:txBody>
          <a:bodyPr/>
          <a:lstStyle/>
          <a:p>
            <a:fld id="{6507B5A5-F0C2-644D-AEA7-E773B6B78F38}" type="slidenum">
              <a:rPr lang="en-US" smtClean="0"/>
              <a:t>43</a:t>
            </a:fld>
            <a:endParaRPr lang="en-US"/>
          </a:p>
        </p:txBody>
      </p:sp>
      <p:sp>
        <p:nvSpPr>
          <p:cNvPr id="5" name="Rectangle 4"/>
          <p:cNvSpPr/>
          <p:nvPr/>
        </p:nvSpPr>
        <p:spPr>
          <a:xfrm>
            <a:off x="4021861" y="3288170"/>
            <a:ext cx="4506990" cy="1200329"/>
          </a:xfrm>
          <a:prstGeom prst="rect">
            <a:avLst/>
          </a:prstGeom>
          <a:solidFill>
            <a:schemeClr val="accent5">
              <a:lumMod val="20000"/>
              <a:lumOff val="80000"/>
            </a:schemeClr>
          </a:solidFill>
        </p:spPr>
        <p:txBody>
          <a:bodyPr wrap="square">
            <a:spAutoFit/>
          </a:bodyPr>
          <a:lstStyle/>
          <a:p>
            <a:r>
              <a:rPr lang="en-US" dirty="0"/>
              <a:t> if ((</a:t>
            </a:r>
            <a:r>
              <a:rPr lang="en-US" dirty="0" err="1"/>
              <a:t>setuid</a:t>
            </a:r>
            <a:r>
              <a:rPr lang="en-US" dirty="0"/>
              <a:t>(</a:t>
            </a:r>
            <a:r>
              <a:rPr lang="en-US" dirty="0" err="1"/>
              <a:t>uid</a:t>
            </a:r>
            <a:r>
              <a:rPr lang="en-US" dirty="0"/>
              <a:t>)) != 0) {</a:t>
            </a:r>
          </a:p>
          <a:p>
            <a:r>
              <a:rPr lang="en-US" dirty="0"/>
              <a:t>        </a:t>
            </a:r>
            <a:r>
              <a:rPr lang="en-US" dirty="0" err="1"/>
              <a:t>log_err</a:t>
            </a:r>
            <a:r>
              <a:rPr lang="en-US" dirty="0"/>
              <a:t>("failed to </a:t>
            </a:r>
            <a:r>
              <a:rPr lang="en-US" dirty="0" err="1"/>
              <a:t>setuid</a:t>
            </a:r>
            <a:r>
              <a:rPr lang="en-US" dirty="0"/>
              <a:t> (%</a:t>
            </a:r>
            <a:r>
              <a:rPr lang="en-US" dirty="0" err="1"/>
              <a:t>lu</a:t>
            </a:r>
            <a:r>
              <a:rPr lang="en-US" dirty="0"/>
              <a:t>: %s)\n", </a:t>
            </a:r>
            <a:r>
              <a:rPr lang="en-US" dirty="0" smtClean="0"/>
              <a:t>…);</a:t>
            </a:r>
            <a:endParaRPr lang="en-US" dirty="0"/>
          </a:p>
          <a:p>
            <a:r>
              <a:rPr lang="en-US" dirty="0"/>
              <a:t>        exit(110);</a:t>
            </a:r>
          </a:p>
          <a:p>
            <a:r>
              <a:rPr lang="en-US" dirty="0"/>
              <a:t>    }</a:t>
            </a:r>
          </a:p>
        </p:txBody>
      </p:sp>
    </p:spTree>
    <p:extLst>
      <p:ext uri="{BB962C8B-B14F-4D97-AF65-F5344CB8AC3E}">
        <p14:creationId xmlns:p14="http://schemas.microsoft.com/office/powerpoint/2010/main" val="2861680531"/>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libc</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t>44</a:t>
            </a:fld>
            <a:endParaRPr lang="en-US"/>
          </a:p>
        </p:txBody>
      </p:sp>
      <p:pic>
        <p:nvPicPr>
          <p:cNvPr id="5" name="Picture 4" descr="Screen Shot 2014-04-03 at 10.03.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98" y="1375715"/>
            <a:ext cx="8271559" cy="3245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04801280"/>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45</a:t>
            </a:fld>
            <a:endParaRPr lang="en-US"/>
          </a:p>
        </p:txBody>
      </p:sp>
      <p:sp>
        <p:nvSpPr>
          <p:cNvPr id="3" name="Rectangle 2"/>
          <p:cNvSpPr/>
          <p:nvPr/>
        </p:nvSpPr>
        <p:spPr>
          <a:xfrm>
            <a:off x="422704" y="306400"/>
            <a:ext cx="3825574"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en-US" dirty="0" err="1"/>
              <a:t>glibc</a:t>
            </a:r>
            <a:r>
              <a:rPr lang="en-US" dirty="0"/>
              <a:t>/</a:t>
            </a:r>
            <a:r>
              <a:rPr lang="en-US" dirty="0" err="1"/>
              <a:t>sysdeps</a:t>
            </a:r>
            <a:r>
              <a:rPr lang="en-US" dirty="0"/>
              <a:t>/</a:t>
            </a:r>
            <a:r>
              <a:rPr lang="en-US" dirty="0" err="1"/>
              <a:t>unix</a:t>
            </a:r>
            <a:r>
              <a:rPr lang="en-US" dirty="0"/>
              <a:t>/</a:t>
            </a:r>
            <a:r>
              <a:rPr lang="en-US" dirty="0" err="1"/>
              <a:t>sysv</a:t>
            </a:r>
            <a:r>
              <a:rPr lang="en-US" dirty="0"/>
              <a:t>/</a:t>
            </a:r>
            <a:r>
              <a:rPr lang="en-US" dirty="0" err="1"/>
              <a:t>linux</a:t>
            </a:r>
            <a:r>
              <a:rPr lang="en-US" dirty="0" smtClean="0"/>
              <a:t>/</a:t>
            </a:r>
            <a:r>
              <a:rPr lang="en-US" dirty="0" err="1" smtClean="0"/>
              <a:t>setuid.c</a:t>
            </a:r>
            <a:r>
              <a:rPr lang="en-US" dirty="0" smtClean="0"/>
              <a:t>:</a:t>
            </a:r>
            <a:endParaRPr lang="en-US" dirty="0"/>
          </a:p>
        </p:txBody>
      </p:sp>
      <p:sp>
        <p:nvSpPr>
          <p:cNvPr id="5" name="Rectangle 4"/>
          <p:cNvSpPr/>
          <p:nvPr/>
        </p:nvSpPr>
        <p:spPr>
          <a:xfrm>
            <a:off x="422706" y="1005440"/>
            <a:ext cx="6580273" cy="3046988"/>
          </a:xfrm>
          <a:prstGeom prst="rect">
            <a:avLst/>
          </a:prstGeom>
          <a:solidFill>
            <a:schemeClr val="accent3">
              <a:lumMod val="20000"/>
              <a:lumOff val="80000"/>
            </a:schemeClr>
          </a:solidFill>
        </p:spPr>
        <p:txBody>
          <a:bodyPr wrap="square">
            <a:spAutoFit/>
          </a:bodyPr>
          <a:lstStyle/>
          <a:p>
            <a:r>
              <a:rPr lang="en-US" sz="2400" dirty="0" err="1"/>
              <a:t>int</a:t>
            </a:r>
            <a:endParaRPr lang="en-US" sz="2400" dirty="0"/>
          </a:p>
          <a:p>
            <a:r>
              <a:rPr lang="en-US" sz="2400" dirty="0"/>
              <a:t>__</a:t>
            </a:r>
            <a:r>
              <a:rPr lang="en-US" sz="2400" dirty="0" err="1"/>
              <a:t>setuid</a:t>
            </a:r>
            <a:r>
              <a:rPr lang="en-US" sz="2400" dirty="0"/>
              <a:t> (</a:t>
            </a:r>
            <a:r>
              <a:rPr lang="en-US" sz="2400" dirty="0" err="1"/>
              <a:t>uid_t</a:t>
            </a:r>
            <a:r>
              <a:rPr lang="en-US" sz="2400" dirty="0"/>
              <a:t> </a:t>
            </a:r>
            <a:r>
              <a:rPr lang="en-US" sz="2400" dirty="0" err="1"/>
              <a:t>uid</a:t>
            </a:r>
            <a:r>
              <a:rPr lang="en-US" sz="2400" dirty="0"/>
              <a:t>)</a:t>
            </a:r>
          </a:p>
          <a:p>
            <a:r>
              <a:rPr lang="en-US" sz="2400" dirty="0"/>
              <a:t>{</a:t>
            </a:r>
          </a:p>
          <a:p>
            <a:r>
              <a:rPr lang="en-US" sz="2400" dirty="0"/>
              <a:t>  return INLINE_SETXID_SYSCALL (</a:t>
            </a:r>
            <a:r>
              <a:rPr lang="en-US" sz="2400" dirty="0" err="1"/>
              <a:t>setuid</a:t>
            </a:r>
            <a:r>
              <a:rPr lang="en-US" sz="2400" dirty="0"/>
              <a:t>, 1, </a:t>
            </a:r>
            <a:r>
              <a:rPr lang="en-US" sz="2400" dirty="0" err="1"/>
              <a:t>uid</a:t>
            </a:r>
            <a:r>
              <a:rPr lang="en-US" sz="2400" dirty="0"/>
              <a:t>);</a:t>
            </a:r>
          </a:p>
          <a:p>
            <a:r>
              <a:rPr lang="en-US" sz="2400" dirty="0"/>
              <a:t>}</a:t>
            </a:r>
          </a:p>
          <a:p>
            <a:r>
              <a:rPr lang="en-US" sz="2400" dirty="0"/>
              <a:t>#</a:t>
            </a:r>
            <a:r>
              <a:rPr lang="en-US" sz="2400" dirty="0" err="1"/>
              <a:t>ifndef</a:t>
            </a:r>
            <a:r>
              <a:rPr lang="en-US" sz="2400" dirty="0"/>
              <a:t> __</a:t>
            </a:r>
            <a:r>
              <a:rPr lang="en-US" sz="2400" dirty="0" err="1"/>
              <a:t>setuid</a:t>
            </a:r>
            <a:endParaRPr lang="en-US" sz="2400" dirty="0"/>
          </a:p>
          <a:p>
            <a:r>
              <a:rPr lang="en-US" sz="2400" dirty="0" err="1"/>
              <a:t>weak_alias</a:t>
            </a:r>
            <a:r>
              <a:rPr lang="en-US" sz="2400" dirty="0"/>
              <a:t> (__</a:t>
            </a:r>
            <a:r>
              <a:rPr lang="en-US" sz="2400" dirty="0" err="1"/>
              <a:t>setuid</a:t>
            </a:r>
            <a:r>
              <a:rPr lang="en-US" sz="2400" dirty="0"/>
              <a:t>, </a:t>
            </a:r>
            <a:r>
              <a:rPr lang="en-US" sz="2400" dirty="0" err="1"/>
              <a:t>setuid</a:t>
            </a:r>
            <a:r>
              <a:rPr lang="en-US" sz="2400" dirty="0"/>
              <a:t>)</a:t>
            </a:r>
          </a:p>
          <a:p>
            <a:r>
              <a:rPr lang="en-US" sz="2400" dirty="0"/>
              <a:t>#</a:t>
            </a:r>
            <a:r>
              <a:rPr lang="en-US" sz="2400" dirty="0" err="1" smtClean="0"/>
              <a:t>endif</a:t>
            </a:r>
            <a:endParaRPr lang="en-US" sz="2400" dirty="0"/>
          </a:p>
        </p:txBody>
      </p:sp>
    </p:spTree>
    <p:extLst>
      <p:ext uri="{BB962C8B-B14F-4D97-AF65-F5344CB8AC3E}">
        <p14:creationId xmlns:p14="http://schemas.microsoft.com/office/powerpoint/2010/main" val="207447913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46</a:t>
            </a:fld>
            <a:endParaRPr lang="en-US"/>
          </a:p>
        </p:txBody>
      </p:sp>
      <p:sp>
        <p:nvSpPr>
          <p:cNvPr id="3" name="Rectangle 2"/>
          <p:cNvSpPr/>
          <p:nvPr/>
        </p:nvSpPr>
        <p:spPr>
          <a:xfrm>
            <a:off x="1830460" y="3343681"/>
            <a:ext cx="6526704" cy="923330"/>
          </a:xfrm>
          <a:prstGeom prst="rect">
            <a:avLst/>
          </a:prstGeom>
          <a:solidFill>
            <a:schemeClr val="accent5">
              <a:lumMod val="20000"/>
              <a:lumOff val="80000"/>
            </a:schemeClr>
          </a:solidFill>
        </p:spPr>
        <p:txBody>
          <a:bodyPr wrap="square">
            <a:spAutoFit/>
          </a:bodyPr>
          <a:lstStyle/>
          <a:p>
            <a:r>
              <a:rPr lang="en-US" dirty="0"/>
              <a:t>#define DO_CALL(</a:t>
            </a:r>
            <a:r>
              <a:rPr lang="en-US" dirty="0" err="1"/>
              <a:t>syscall_name</a:t>
            </a:r>
            <a:r>
              <a:rPr lang="en-US" dirty="0"/>
              <a:t>, </a:t>
            </a:r>
            <a:r>
              <a:rPr lang="en-US" dirty="0" err="1"/>
              <a:t>args</a:t>
            </a:r>
            <a:r>
              <a:rPr lang="en-US" dirty="0"/>
              <a:t>)                                           \</a:t>
            </a:r>
          </a:p>
          <a:p>
            <a:r>
              <a:rPr lang="ro-RO" dirty="0"/>
              <a:t>  lea SYS_ify (syscall_name), %rax;                                           \</a:t>
            </a:r>
          </a:p>
          <a:p>
            <a:r>
              <a:rPr lang="ro-RO" dirty="0"/>
              <a:t>  </a:t>
            </a:r>
            <a:r>
              <a:rPr lang="ro-RO" dirty="0" smtClean="0"/>
              <a:t>syscall</a:t>
            </a:r>
            <a:endParaRPr lang="ro-RO" dirty="0"/>
          </a:p>
        </p:txBody>
      </p:sp>
      <p:sp>
        <p:nvSpPr>
          <p:cNvPr id="4" name="TextBox 3"/>
          <p:cNvSpPr txBox="1"/>
          <p:nvPr/>
        </p:nvSpPr>
        <p:spPr>
          <a:xfrm>
            <a:off x="4749237" y="2974349"/>
            <a:ext cx="3607929" cy="369332"/>
          </a:xfrm>
          <a:prstGeom prst="rect">
            <a:avLst/>
          </a:prstGeom>
          <a:noFill/>
        </p:spPr>
        <p:txBody>
          <a:bodyPr wrap="none" rtlCol="0">
            <a:spAutoFit/>
          </a:bodyPr>
          <a:lstStyle/>
          <a:p>
            <a:r>
              <a:rPr lang="en-US" dirty="0" err="1"/>
              <a:t>glibc</a:t>
            </a:r>
            <a:r>
              <a:rPr lang="en-US" dirty="0"/>
              <a:t>/</a:t>
            </a:r>
            <a:r>
              <a:rPr lang="en-US" dirty="0" err="1"/>
              <a:t>sysdeps</a:t>
            </a:r>
            <a:r>
              <a:rPr lang="en-US" dirty="0"/>
              <a:t>/</a:t>
            </a:r>
            <a:r>
              <a:rPr lang="en-US" dirty="0" err="1"/>
              <a:t>unix</a:t>
            </a:r>
            <a:r>
              <a:rPr lang="en-US" dirty="0"/>
              <a:t>/x86_64</a:t>
            </a:r>
            <a:r>
              <a:rPr lang="en-US" dirty="0" smtClean="0"/>
              <a:t>/</a:t>
            </a:r>
            <a:r>
              <a:rPr lang="en-US" dirty="0" err="1" smtClean="0"/>
              <a:t>sysdep.h</a:t>
            </a:r>
            <a:endParaRPr lang="en-US" dirty="0"/>
          </a:p>
        </p:txBody>
      </p:sp>
      <p:sp>
        <p:nvSpPr>
          <p:cNvPr id="5" name="Rectangle 4"/>
          <p:cNvSpPr/>
          <p:nvPr/>
        </p:nvSpPr>
        <p:spPr>
          <a:xfrm>
            <a:off x="2826672" y="4082345"/>
            <a:ext cx="1056374" cy="369332"/>
          </a:xfrm>
          <a:prstGeom prst="rect">
            <a:avLst/>
          </a:prstGeom>
          <a:solidFill>
            <a:schemeClr val="accent6">
              <a:lumMod val="40000"/>
              <a:lumOff val="60000"/>
            </a:schemeClr>
          </a:solidFill>
        </p:spPr>
        <p:txBody>
          <a:bodyPr wrap="none">
            <a:spAutoFit/>
          </a:bodyPr>
          <a:lstStyle/>
          <a:p>
            <a:r>
              <a:rPr lang="fr-FR" dirty="0" err="1"/>
              <a:t>int</a:t>
            </a:r>
            <a:r>
              <a:rPr lang="fr-FR" dirty="0"/>
              <a:t> $0x80</a:t>
            </a:r>
            <a:endParaRPr lang="en-US" dirty="0"/>
          </a:p>
        </p:txBody>
      </p:sp>
      <p:sp>
        <p:nvSpPr>
          <p:cNvPr id="6" name="Rectangle 5"/>
          <p:cNvSpPr/>
          <p:nvPr/>
        </p:nvSpPr>
        <p:spPr>
          <a:xfrm>
            <a:off x="335155" y="863591"/>
            <a:ext cx="6879498" cy="2031325"/>
          </a:xfrm>
          <a:prstGeom prst="rect">
            <a:avLst/>
          </a:prstGeom>
          <a:solidFill>
            <a:schemeClr val="accent5">
              <a:lumMod val="20000"/>
              <a:lumOff val="80000"/>
            </a:schemeClr>
          </a:solidFill>
        </p:spPr>
        <p:txBody>
          <a:bodyPr wrap="square">
            <a:spAutoFit/>
          </a:bodyPr>
          <a:lstStyle/>
          <a:p>
            <a:r>
              <a:rPr lang="en-US" dirty="0"/>
              <a:t>#define PSEUDO(name, </a:t>
            </a:r>
            <a:r>
              <a:rPr lang="en-US" dirty="0" err="1"/>
              <a:t>syscall_name</a:t>
            </a:r>
            <a:r>
              <a:rPr lang="en-US" dirty="0"/>
              <a:t>, </a:t>
            </a:r>
            <a:r>
              <a:rPr lang="en-US" dirty="0" err="1"/>
              <a:t>args</a:t>
            </a:r>
            <a:r>
              <a:rPr lang="en-US" dirty="0"/>
              <a:t>) </a:t>
            </a:r>
            <a:r>
              <a:rPr lang="en-US" dirty="0" smtClean="0"/>
              <a:t> \</a:t>
            </a:r>
            <a:endParaRPr lang="en-US" dirty="0"/>
          </a:p>
          <a:p>
            <a:r>
              <a:rPr lang="en-US" dirty="0"/>
              <a:t>lose:                                                                       </a:t>
            </a:r>
            <a:r>
              <a:rPr lang="en-US" dirty="0" smtClean="0"/>
              <a:t> </a:t>
            </a:r>
            <a:r>
              <a:rPr lang="en-US" dirty="0"/>
              <a:t>\</a:t>
            </a:r>
          </a:p>
          <a:p>
            <a:r>
              <a:rPr lang="cs-CZ" dirty="0"/>
              <a:t>  </a:t>
            </a:r>
            <a:r>
              <a:rPr lang="cs-CZ" dirty="0" err="1"/>
              <a:t>jmp</a:t>
            </a:r>
            <a:r>
              <a:rPr lang="cs-CZ" dirty="0"/>
              <a:t> JUMPTARGET(</a:t>
            </a:r>
            <a:r>
              <a:rPr lang="cs-CZ" dirty="0" err="1"/>
              <a:t>syscall_error</a:t>
            </a:r>
            <a:r>
              <a:rPr lang="cs-CZ" dirty="0"/>
              <a:t>) </a:t>
            </a:r>
            <a:r>
              <a:rPr lang="cs-CZ" dirty="0" smtClean="0"/>
              <a:t>                   \</a:t>
            </a:r>
            <a:endParaRPr lang="cs-CZ" dirty="0"/>
          </a:p>
          <a:p>
            <a:r>
              <a:rPr lang="en-US" dirty="0"/>
              <a:t>  .</a:t>
            </a:r>
            <a:r>
              <a:rPr lang="en-US" dirty="0" err="1"/>
              <a:t>globl</a:t>
            </a:r>
            <a:r>
              <a:rPr lang="en-US" dirty="0"/>
              <a:t> </a:t>
            </a:r>
            <a:r>
              <a:rPr lang="en-US" dirty="0" err="1"/>
              <a:t>syscall_error</a:t>
            </a:r>
            <a:r>
              <a:rPr lang="en-US" dirty="0"/>
              <a:t>; </a:t>
            </a:r>
            <a:r>
              <a:rPr lang="en-US" dirty="0" smtClean="0"/>
              <a:t>                                           \</a:t>
            </a:r>
            <a:endParaRPr lang="en-US" dirty="0"/>
          </a:p>
          <a:p>
            <a:r>
              <a:rPr lang="en-US" dirty="0"/>
              <a:t>  ENTRY (name) </a:t>
            </a:r>
            <a:r>
              <a:rPr lang="en-US" dirty="0" smtClean="0"/>
              <a:t>                                                     \</a:t>
            </a:r>
            <a:endParaRPr lang="en-US" dirty="0"/>
          </a:p>
          <a:p>
            <a:r>
              <a:rPr lang="en-US" dirty="0"/>
              <a:t>  DO_CALL (</a:t>
            </a:r>
            <a:r>
              <a:rPr lang="en-US" dirty="0" err="1"/>
              <a:t>syscall_name</a:t>
            </a:r>
            <a:r>
              <a:rPr lang="en-US" dirty="0"/>
              <a:t>, </a:t>
            </a:r>
            <a:r>
              <a:rPr lang="en-US" dirty="0" err="1"/>
              <a:t>args</a:t>
            </a:r>
            <a:r>
              <a:rPr lang="en-US" dirty="0"/>
              <a:t>); </a:t>
            </a:r>
            <a:r>
              <a:rPr lang="en-US" dirty="0" smtClean="0"/>
              <a:t>                        \</a:t>
            </a:r>
            <a:endParaRPr lang="en-US" dirty="0"/>
          </a:p>
          <a:p>
            <a:r>
              <a:rPr lang="en-US" dirty="0"/>
              <a:t>  </a:t>
            </a:r>
            <a:r>
              <a:rPr lang="en-US" dirty="0" err="1"/>
              <a:t>jb</a:t>
            </a:r>
            <a:r>
              <a:rPr lang="en-US" dirty="0"/>
              <a:t> lose</a:t>
            </a:r>
          </a:p>
        </p:txBody>
      </p:sp>
      <p:sp>
        <p:nvSpPr>
          <p:cNvPr id="7" name="TextBox 6"/>
          <p:cNvSpPr txBox="1"/>
          <p:nvPr/>
        </p:nvSpPr>
        <p:spPr>
          <a:xfrm>
            <a:off x="4091382" y="494258"/>
            <a:ext cx="3123271" cy="369332"/>
          </a:xfrm>
          <a:prstGeom prst="rect">
            <a:avLst/>
          </a:prstGeom>
          <a:noFill/>
        </p:spPr>
        <p:txBody>
          <a:bodyPr wrap="none" rtlCol="0">
            <a:spAutoFit/>
          </a:bodyPr>
          <a:lstStyle/>
          <a:p>
            <a:r>
              <a:rPr lang="en-US" dirty="0" err="1"/>
              <a:t>glibc</a:t>
            </a:r>
            <a:r>
              <a:rPr lang="en-US" dirty="0"/>
              <a:t>/</a:t>
            </a:r>
            <a:r>
              <a:rPr lang="en-US" dirty="0" err="1"/>
              <a:t>sysdeps</a:t>
            </a:r>
            <a:r>
              <a:rPr lang="en-US" dirty="0" smtClean="0"/>
              <a:t>/x86_64/</a:t>
            </a:r>
            <a:r>
              <a:rPr lang="en-US" dirty="0" err="1" smtClean="0"/>
              <a:t>sysdep.h</a:t>
            </a:r>
            <a:endParaRPr lang="en-US" dirty="0"/>
          </a:p>
        </p:txBody>
      </p:sp>
    </p:spTree>
    <p:extLst>
      <p:ext uri="{BB962C8B-B14F-4D97-AF65-F5344CB8AC3E}">
        <p14:creationId xmlns:p14="http://schemas.microsoft.com/office/powerpoint/2010/main" val="256190687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1848775"/>
          </a:xfrm>
        </p:spPr>
        <p:txBody>
          <a:bodyPr>
            <a:normAutofit/>
          </a:bodyPr>
          <a:lstStyle/>
          <a:p>
            <a:r>
              <a:rPr lang="en-US" sz="5400" dirty="0" smtClean="0"/>
              <a:t>Why can’t </a:t>
            </a:r>
            <a:r>
              <a:rPr lang="en-US" sz="5400" b="1" dirty="0" err="1" smtClean="0"/>
              <a:t>libc</a:t>
            </a:r>
            <a:r>
              <a:rPr lang="en-US" sz="5400" dirty="0" smtClean="0"/>
              <a:t> call directly into the kernel?</a:t>
            </a:r>
            <a:endParaRPr lang="en-US" sz="5400" dirty="0"/>
          </a:p>
        </p:txBody>
      </p:sp>
      <p:sp>
        <p:nvSpPr>
          <p:cNvPr id="3" name="Slide Number Placeholder 2"/>
          <p:cNvSpPr>
            <a:spLocks noGrp="1"/>
          </p:cNvSpPr>
          <p:nvPr>
            <p:ph type="sldNum" sz="quarter" idx="12"/>
          </p:nvPr>
        </p:nvSpPr>
        <p:spPr/>
        <p:txBody>
          <a:bodyPr/>
          <a:lstStyle/>
          <a:p>
            <a:fld id="{6507B5A5-F0C2-644D-AEA7-E773B6B78F38}" type="slidenum">
              <a:rPr lang="en-US" smtClean="0"/>
              <a:t>47</a:t>
            </a:fld>
            <a:endParaRPr lang="en-US"/>
          </a:p>
        </p:txBody>
      </p:sp>
    </p:spTree>
    <p:extLst>
      <p:ext uri="{BB962C8B-B14F-4D97-AF65-F5344CB8AC3E}">
        <p14:creationId xmlns:p14="http://schemas.microsoft.com/office/powerpoint/2010/main" val="366836763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350"/>
            <a:ext cx="8229600" cy="857250"/>
          </a:xfrm>
        </p:spPr>
        <p:txBody>
          <a:bodyPr/>
          <a:lstStyle/>
          <a:p>
            <a:r>
              <a:rPr lang="en-US" dirty="0" smtClean="0"/>
              <a:t>Getting to the Kernel</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48</a:t>
            </a:fld>
            <a:endParaRPr lang="en-US"/>
          </a:p>
        </p:txBody>
      </p:sp>
      <p:sp>
        <p:nvSpPr>
          <p:cNvPr id="5" name="Rectangle 4"/>
          <p:cNvSpPr/>
          <p:nvPr/>
        </p:nvSpPr>
        <p:spPr>
          <a:xfrm>
            <a:off x="808175" y="1111155"/>
            <a:ext cx="5859647" cy="16931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ectangle 5"/>
          <p:cNvSpPr/>
          <p:nvPr/>
        </p:nvSpPr>
        <p:spPr>
          <a:xfrm>
            <a:off x="1027442" y="1266495"/>
            <a:ext cx="1986441" cy="584776"/>
          </a:xfrm>
          <a:prstGeom prst="rect">
            <a:avLst/>
          </a:prstGeom>
        </p:spPr>
        <p:txBody>
          <a:bodyPr wrap="none">
            <a:spAutoFit/>
          </a:bodyPr>
          <a:lstStyle/>
          <a:p>
            <a:r>
              <a:rPr lang="da-DK" sz="3200" dirty="0" err="1" smtClean="0"/>
              <a:t>setuid</a:t>
            </a:r>
            <a:r>
              <a:rPr lang="da-DK" sz="3200" dirty="0" smtClean="0"/>
              <a:t>(</a:t>
            </a:r>
            <a:r>
              <a:rPr lang="da-DK" sz="3200" dirty="0" err="1" smtClean="0"/>
              <a:t>uid</a:t>
            </a:r>
            <a:r>
              <a:rPr lang="da-DK" sz="3200" dirty="0" smtClean="0"/>
              <a:t>)</a:t>
            </a:r>
            <a:endParaRPr lang="en-US" sz="3200" dirty="0"/>
          </a:p>
        </p:txBody>
      </p:sp>
      <p:sp>
        <p:nvSpPr>
          <p:cNvPr id="7" name="TextBox 6"/>
          <p:cNvSpPr txBox="1"/>
          <p:nvPr/>
        </p:nvSpPr>
        <p:spPr>
          <a:xfrm rot="16200000">
            <a:off x="-31989" y="1589661"/>
            <a:ext cx="978378" cy="523220"/>
          </a:xfrm>
          <a:prstGeom prst="rect">
            <a:avLst/>
          </a:prstGeom>
          <a:noFill/>
        </p:spPr>
        <p:txBody>
          <a:bodyPr wrap="none" rtlCol="0">
            <a:spAutoFit/>
          </a:bodyPr>
          <a:lstStyle/>
          <a:p>
            <a:r>
              <a:rPr lang="en-US" sz="2800" dirty="0" err="1" smtClean="0"/>
              <a:t>httpd</a:t>
            </a:r>
            <a:endParaRPr lang="en-US" sz="2800" dirty="0"/>
          </a:p>
        </p:txBody>
      </p:sp>
      <p:sp>
        <p:nvSpPr>
          <p:cNvPr id="8" name="Bent Arrow 7"/>
          <p:cNvSpPr/>
          <p:nvPr/>
        </p:nvSpPr>
        <p:spPr>
          <a:xfrm rot="10800000" flipH="1">
            <a:off x="2322514" y="1851271"/>
            <a:ext cx="1552035" cy="44158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874550" y="1940018"/>
            <a:ext cx="1766379" cy="461665"/>
          </a:xfrm>
          <a:prstGeom prst="rect">
            <a:avLst/>
          </a:prstGeom>
        </p:spPr>
        <p:txBody>
          <a:bodyPr wrap="none">
            <a:spAutoFit/>
          </a:bodyPr>
          <a:lstStyle/>
          <a:p>
            <a:r>
              <a:rPr lang="en-US" sz="2400" b="1" dirty="0" err="1" smtClean="0"/>
              <a:t>libc</a:t>
            </a:r>
            <a:r>
              <a:rPr lang="en-US" sz="2400" b="1" dirty="0" smtClean="0"/>
              <a:t>: </a:t>
            </a:r>
            <a:r>
              <a:rPr lang="en-US" sz="2400" b="1" dirty="0" err="1" smtClean="0"/>
              <a:t>setuid</a:t>
            </a:r>
            <a:r>
              <a:rPr lang="en-US" sz="2400" b="1" dirty="0" smtClean="0"/>
              <a:t>()</a:t>
            </a:r>
            <a:endParaRPr lang="en-US" sz="2400" dirty="0"/>
          </a:p>
        </p:txBody>
      </p:sp>
      <p:sp>
        <p:nvSpPr>
          <p:cNvPr id="13" name="Rectangle 12"/>
          <p:cNvSpPr/>
          <p:nvPr/>
        </p:nvSpPr>
        <p:spPr>
          <a:xfrm>
            <a:off x="1834977" y="3532364"/>
            <a:ext cx="266265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400" b="1" dirty="0" err="1" smtClean="0"/>
              <a:t>linux</a:t>
            </a:r>
            <a:r>
              <a:rPr lang="en-US" sz="2400" b="1" dirty="0" smtClean="0"/>
              <a:t> </a:t>
            </a:r>
            <a:r>
              <a:rPr lang="en-US" sz="2400" b="1" dirty="0" smtClean="0"/>
              <a:t>kernel: </a:t>
            </a:r>
            <a:r>
              <a:rPr lang="en-US" sz="2400" b="1" dirty="0" err="1" smtClean="0"/>
              <a:t>syscall</a:t>
            </a:r>
            <a:endParaRPr lang="en-US" sz="2400" dirty="0"/>
          </a:p>
        </p:txBody>
      </p:sp>
      <p:pic>
        <p:nvPicPr>
          <p:cNvPr id="15" name="Picture 14"/>
          <p:cNvPicPr>
            <a:picLocks noChangeAspect="1"/>
          </p:cNvPicPr>
          <p:nvPr/>
        </p:nvPicPr>
        <p:blipFill>
          <a:blip r:embed="rId2"/>
          <a:stretch>
            <a:fillRect/>
          </a:stretch>
        </p:blipFill>
        <p:spPr>
          <a:xfrm>
            <a:off x="6927602" y="2631039"/>
            <a:ext cx="1849195" cy="1282879"/>
          </a:xfrm>
          <a:prstGeom prst="rect">
            <a:avLst/>
          </a:prstGeom>
          <a:ln>
            <a:solidFill>
              <a:srgbClr val="FF0000"/>
            </a:solidFill>
          </a:ln>
        </p:spPr>
      </p:pic>
      <p:cxnSp>
        <p:nvCxnSpPr>
          <p:cNvPr id="16" name="Curved Connector 15"/>
          <p:cNvCxnSpPr>
            <a:stCxn id="17" idx="3"/>
            <a:endCxn id="15" idx="1"/>
          </p:cNvCxnSpPr>
          <p:nvPr/>
        </p:nvCxnSpPr>
        <p:spPr>
          <a:xfrm>
            <a:off x="5547421" y="2492596"/>
            <a:ext cx="1380181" cy="779883"/>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92938" y="2307930"/>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18" name="Curved Connector 17"/>
          <p:cNvCxnSpPr>
            <a:stCxn id="15" idx="2"/>
            <a:endCxn id="13" idx="1"/>
          </p:cNvCxnSpPr>
          <p:nvPr/>
        </p:nvCxnSpPr>
        <p:spPr>
          <a:xfrm rot="5400000" flipH="1">
            <a:off x="4768228" y="829947"/>
            <a:ext cx="150721" cy="6017223"/>
          </a:xfrm>
          <a:prstGeom prst="curvedConnector4">
            <a:avLst>
              <a:gd name="adj1" fmla="val -620244"/>
              <a:gd name="adj2" fmla="val 115525"/>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06296" y="3590752"/>
            <a:ext cx="2403222"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p:spTree>
    <p:extLst>
      <p:ext uri="{BB962C8B-B14F-4D97-AF65-F5344CB8AC3E}">
        <p14:creationId xmlns:p14="http://schemas.microsoft.com/office/powerpoint/2010/main" val="106541827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898" y="4300111"/>
            <a:ext cx="8855149" cy="555680"/>
          </a:xfrm>
        </p:spPr>
        <p:txBody>
          <a:bodyPr>
            <a:normAutofit fontScale="90000"/>
          </a:bodyPr>
          <a:lstStyle/>
          <a:p>
            <a:r>
              <a:rPr lang="en-US" dirty="0" smtClean="0"/>
              <a:t>Course Goal Reminder: </a:t>
            </a:r>
            <a:r>
              <a:rPr lang="en-US" b="1" dirty="0" smtClean="0"/>
              <a:t>Minimizing </a:t>
            </a:r>
            <a:r>
              <a:rPr lang="en-US" b="1" dirty="0" smtClean="0"/>
              <a:t>Magic</a:t>
            </a:r>
            <a:endParaRPr lang="en-US" b="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4</a:t>
            </a:fld>
            <a:endParaRPr lang="en-US"/>
          </a:p>
        </p:txBody>
      </p:sp>
      <p:sp>
        <p:nvSpPr>
          <p:cNvPr id="6" name="Rectangle 5"/>
          <p:cNvSpPr/>
          <p:nvPr/>
        </p:nvSpPr>
        <p:spPr>
          <a:xfrm>
            <a:off x="420979" y="677051"/>
            <a:ext cx="1031907" cy="3019767"/>
          </a:xfrm>
          <a:prstGeom prst="rect">
            <a:avLst/>
          </a:prstGeom>
        </p:spPr>
        <p:style>
          <a:lnRef idx="1">
            <a:schemeClr val="accent6"/>
          </a:lnRef>
          <a:fillRef idx="3">
            <a:schemeClr val="accent6"/>
          </a:fillRef>
          <a:effectRef idx="2">
            <a:schemeClr val="accent6"/>
          </a:effectRef>
          <a:fontRef idx="minor">
            <a:schemeClr val="lt1"/>
          </a:fontRef>
        </p:style>
        <p:txBody>
          <a:bodyPr vert="vert" rtlCol="0" anchor="ctr"/>
          <a:lstStyle/>
          <a:p>
            <a:pPr algn="ctr"/>
            <a:r>
              <a:rPr lang="en-US" sz="2800" dirty="0" smtClean="0"/>
              <a:t>Its all magic!</a:t>
            </a:r>
            <a:endParaRPr lang="en-US" sz="2800" dirty="0"/>
          </a:p>
        </p:txBody>
      </p:sp>
      <p:sp>
        <p:nvSpPr>
          <p:cNvPr id="9" name="TextBox 8"/>
          <p:cNvSpPr txBox="1"/>
          <p:nvPr/>
        </p:nvSpPr>
        <p:spPr>
          <a:xfrm>
            <a:off x="420979" y="3741977"/>
            <a:ext cx="8163769"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Physics</a:t>
            </a:r>
            <a:endParaRPr lang="en-US" sz="2400" dirty="0"/>
          </a:p>
        </p:txBody>
      </p:sp>
      <p:sp>
        <p:nvSpPr>
          <p:cNvPr id="19" name="TextBox 18"/>
          <p:cNvSpPr txBox="1"/>
          <p:nvPr/>
        </p:nvSpPr>
        <p:spPr>
          <a:xfrm>
            <a:off x="420979" y="268931"/>
            <a:ext cx="8163769" cy="461665"/>
          </a:xfrm>
          <a:prstGeom prst="rect">
            <a:avLst/>
          </a:prstGeom>
          <a:solidFill>
            <a:srgbClr val="00B501"/>
          </a:solidFill>
          <a:ln>
            <a:solidFill>
              <a:srgbClr val="008000"/>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smtClean="0"/>
              <a:t>Cool Computing Stuff</a:t>
            </a:r>
            <a:endParaRPr lang="en-US" sz="2400" dirty="0"/>
          </a:p>
        </p:txBody>
      </p:sp>
      <p:sp>
        <p:nvSpPr>
          <p:cNvPr id="8" name="Rectangle 7"/>
          <p:cNvSpPr/>
          <p:nvPr/>
        </p:nvSpPr>
        <p:spPr>
          <a:xfrm>
            <a:off x="1600205" y="1600202"/>
            <a:ext cx="6984543" cy="293479"/>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cs1110</a:t>
            </a:r>
            <a:endParaRPr lang="en-US" dirty="0"/>
          </a:p>
        </p:txBody>
      </p:sp>
      <p:sp>
        <p:nvSpPr>
          <p:cNvPr id="25" name="Rectangle 24"/>
          <p:cNvSpPr/>
          <p:nvPr/>
        </p:nvSpPr>
        <p:spPr>
          <a:xfrm>
            <a:off x="2590804" y="1487507"/>
            <a:ext cx="5993943" cy="225387"/>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cs2110</a:t>
            </a:r>
            <a:endParaRPr lang="en-US" dirty="0"/>
          </a:p>
        </p:txBody>
      </p:sp>
      <p:sp>
        <p:nvSpPr>
          <p:cNvPr id="26" name="Rectangle 25"/>
          <p:cNvSpPr/>
          <p:nvPr/>
        </p:nvSpPr>
        <p:spPr>
          <a:xfrm>
            <a:off x="3621720" y="2061091"/>
            <a:ext cx="4963029" cy="39690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7" name="Rectangle 26"/>
          <p:cNvSpPr/>
          <p:nvPr/>
        </p:nvSpPr>
        <p:spPr>
          <a:xfrm>
            <a:off x="3621720" y="3006958"/>
            <a:ext cx="4963029" cy="21173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cs2150</a:t>
            </a:r>
            <a:endParaRPr lang="en-US" dirty="0"/>
          </a:p>
        </p:txBody>
      </p:sp>
      <p:sp>
        <p:nvSpPr>
          <p:cNvPr id="28" name="Rectangle 27"/>
          <p:cNvSpPr/>
          <p:nvPr/>
        </p:nvSpPr>
        <p:spPr>
          <a:xfrm>
            <a:off x="4652635" y="3433063"/>
            <a:ext cx="3932113" cy="2637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t>cs2330</a:t>
            </a:r>
            <a:endParaRPr lang="en-US" dirty="0"/>
          </a:p>
        </p:txBody>
      </p:sp>
      <p:sp>
        <p:nvSpPr>
          <p:cNvPr id="29" name="Rectangle 28"/>
          <p:cNvSpPr/>
          <p:nvPr/>
        </p:nvSpPr>
        <p:spPr>
          <a:xfrm>
            <a:off x="5531150" y="2817576"/>
            <a:ext cx="3053599" cy="26375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cs3330</a:t>
            </a:r>
            <a:endParaRPr lang="en-US" dirty="0"/>
          </a:p>
        </p:txBody>
      </p:sp>
      <p:sp>
        <p:nvSpPr>
          <p:cNvPr id="30" name="Rectangle 29"/>
          <p:cNvSpPr/>
          <p:nvPr/>
        </p:nvSpPr>
        <p:spPr>
          <a:xfrm>
            <a:off x="4652630" y="1173714"/>
            <a:ext cx="3932114" cy="296548"/>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dirty="0" smtClean="0"/>
              <a:t>cs3102</a:t>
            </a:r>
            <a:endParaRPr lang="en-US" dirty="0"/>
          </a:p>
        </p:txBody>
      </p:sp>
      <p:sp>
        <p:nvSpPr>
          <p:cNvPr id="31" name="Rectangle 30"/>
          <p:cNvSpPr/>
          <p:nvPr/>
        </p:nvSpPr>
        <p:spPr>
          <a:xfrm>
            <a:off x="6790067" y="2457998"/>
            <a:ext cx="1794676" cy="3348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2" name="Rectangle 31"/>
          <p:cNvSpPr/>
          <p:nvPr/>
        </p:nvSpPr>
        <p:spPr>
          <a:xfrm>
            <a:off x="7411109" y="1893680"/>
            <a:ext cx="1173639" cy="226947"/>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cs4610</a:t>
            </a:r>
            <a:endParaRPr lang="en-US" dirty="0"/>
          </a:p>
        </p:txBody>
      </p:sp>
      <p:sp>
        <p:nvSpPr>
          <p:cNvPr id="33" name="Rectangle 32"/>
          <p:cNvSpPr/>
          <p:nvPr/>
        </p:nvSpPr>
        <p:spPr>
          <a:xfrm>
            <a:off x="6790067" y="833696"/>
            <a:ext cx="1794676" cy="33482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4" name="Rectangle 33"/>
          <p:cNvSpPr/>
          <p:nvPr/>
        </p:nvSpPr>
        <p:spPr>
          <a:xfrm>
            <a:off x="6790072" y="3218691"/>
            <a:ext cx="1794677" cy="214372"/>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cs4414</a:t>
            </a:r>
            <a:endParaRPr lang="en-US" dirty="0"/>
          </a:p>
        </p:txBody>
      </p:sp>
      <p:sp>
        <p:nvSpPr>
          <p:cNvPr id="35" name="Rectangle 34"/>
          <p:cNvSpPr/>
          <p:nvPr/>
        </p:nvSpPr>
        <p:spPr>
          <a:xfrm>
            <a:off x="4229685" y="624441"/>
            <a:ext cx="4355060" cy="21776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electives</a:t>
            </a:r>
            <a:endParaRPr lang="en-US" dirty="0"/>
          </a:p>
        </p:txBody>
      </p:sp>
      <p:sp>
        <p:nvSpPr>
          <p:cNvPr id="3" name="TextBox 2"/>
          <p:cNvSpPr txBox="1"/>
          <p:nvPr/>
        </p:nvSpPr>
        <p:spPr>
          <a:xfrm>
            <a:off x="281739" y="84263"/>
            <a:ext cx="882799"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n-US" dirty="0" smtClean="0"/>
              <a:t>Class 1:</a:t>
            </a:r>
            <a:endParaRPr lang="en-US" dirty="0"/>
          </a:p>
        </p:txBody>
      </p:sp>
      <p:sp>
        <p:nvSpPr>
          <p:cNvPr id="4" name="TextBox 3"/>
          <p:cNvSpPr txBox="1"/>
          <p:nvPr/>
        </p:nvSpPr>
        <p:spPr>
          <a:xfrm>
            <a:off x="1675777" y="1293517"/>
            <a:ext cx="4789226" cy="1200328"/>
          </a:xfrm>
          <a:prstGeom prst="rect">
            <a:avLst/>
          </a:prstGeom>
          <a:solidFill>
            <a:schemeClr val="accent2">
              <a:lumMod val="75000"/>
            </a:schemeClr>
          </a:solidFill>
        </p:spPr>
        <p:txBody>
          <a:bodyPr wrap="square" rtlCol="0">
            <a:spAutoFit/>
          </a:bodyPr>
          <a:lstStyle/>
          <a:p>
            <a:pPr algn="ctr"/>
            <a:r>
              <a:rPr lang="en-US" sz="2400" dirty="0" smtClean="0">
                <a:solidFill>
                  <a:schemeClr val="bg1">
                    <a:lumMod val="95000"/>
                  </a:schemeClr>
                </a:solidFill>
              </a:rPr>
              <a:t>If you have any gaps left (other than synchronization primitives), post then in comments or email me.  </a:t>
            </a:r>
            <a:endParaRPr lang="en-US" sz="2400" dirty="0">
              <a:solidFill>
                <a:schemeClr val="bg1">
                  <a:lumMod val="95000"/>
                </a:schemeClr>
              </a:solidFill>
            </a:endParaRPr>
          </a:p>
        </p:txBody>
      </p:sp>
    </p:spTree>
    <p:extLst>
      <p:ext uri="{BB962C8B-B14F-4D97-AF65-F5344CB8AC3E}">
        <p14:creationId xmlns:p14="http://schemas.microsoft.com/office/powerpoint/2010/main" val="23452356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Traditional PC Design</a:t>
            </a:r>
            <a:endParaRPr lang="en-US" dirty="0"/>
          </a:p>
        </p:txBody>
      </p:sp>
      <p:sp>
        <p:nvSpPr>
          <p:cNvPr id="4" name="Slide Number Placeholder 3"/>
          <p:cNvSpPr>
            <a:spLocks noGrp="1"/>
          </p:cNvSpPr>
          <p:nvPr>
            <p:ph type="sldNum" sz="quarter" idx="12"/>
          </p:nvPr>
        </p:nvSpPr>
        <p:spPr/>
        <p:txBody>
          <a:bodyPr/>
          <a:lstStyle/>
          <a:p>
            <a:fld id="{6507B5A5-F0C2-644D-AEA7-E773B6B78F38}" type="slidenum">
              <a:rPr lang="en-US" smtClean="0"/>
              <a:pPr/>
              <a:t>49</a:t>
            </a:fld>
            <a:endParaRPr lang="en-US"/>
          </a:p>
        </p:txBody>
      </p:sp>
      <p:sp>
        <p:nvSpPr>
          <p:cNvPr id="5" name="Rectangle 4"/>
          <p:cNvSpPr/>
          <p:nvPr/>
        </p:nvSpPr>
        <p:spPr>
          <a:xfrm>
            <a:off x="4553527" y="1073723"/>
            <a:ext cx="2932546" cy="26410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CPU</a:t>
            </a:r>
            <a:endParaRPr lang="en-US" sz="6000" dirty="0"/>
          </a:p>
        </p:txBody>
      </p:sp>
      <p:sp>
        <p:nvSpPr>
          <p:cNvPr id="6" name="Rectangle 5"/>
          <p:cNvSpPr/>
          <p:nvPr/>
        </p:nvSpPr>
        <p:spPr>
          <a:xfrm>
            <a:off x="1616364" y="1074590"/>
            <a:ext cx="2182091" cy="264102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Programmable Interrupt Controller</a:t>
            </a:r>
          </a:p>
          <a:p>
            <a:pPr algn="ctr"/>
            <a:r>
              <a:rPr lang="en-US" sz="3600" dirty="0" smtClean="0"/>
              <a:t>(PIC)</a:t>
            </a:r>
            <a:endParaRPr lang="en-US" sz="3600" dirty="0"/>
          </a:p>
        </p:txBody>
      </p:sp>
      <p:cxnSp>
        <p:nvCxnSpPr>
          <p:cNvPr id="9" name="Elbow Connector 8"/>
          <p:cNvCxnSpPr>
            <a:stCxn id="6" idx="3"/>
            <a:endCxn id="5" idx="1"/>
          </p:cNvCxnSpPr>
          <p:nvPr/>
        </p:nvCxnSpPr>
        <p:spPr>
          <a:xfrm flipV="1">
            <a:off x="3798455" y="2394235"/>
            <a:ext cx="755073" cy="866"/>
          </a:xfrm>
          <a:prstGeom prst="bent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3348182" y="4260273"/>
            <a:ext cx="1205345" cy="3463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Timer</a:t>
            </a:r>
            <a:endParaRPr lang="en-US" dirty="0"/>
          </a:p>
        </p:txBody>
      </p:sp>
      <p:cxnSp>
        <p:nvCxnSpPr>
          <p:cNvPr id="14" name="Elbow Connector 13"/>
          <p:cNvCxnSpPr>
            <a:stCxn id="12" idx="0"/>
            <a:endCxn id="6" idx="2"/>
          </p:cNvCxnSpPr>
          <p:nvPr/>
        </p:nvCxnSpPr>
        <p:spPr>
          <a:xfrm rot="16200000" flipV="1">
            <a:off x="3056803" y="3366220"/>
            <a:ext cx="544660" cy="1243445"/>
          </a:xfrm>
          <a:prstGeom prst="bentConnector3">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457200" y="4201391"/>
            <a:ext cx="1985818" cy="3463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t>Keyboard</a:t>
            </a:r>
            <a:endParaRPr lang="en-US" dirty="0"/>
          </a:p>
        </p:txBody>
      </p:sp>
      <p:cxnSp>
        <p:nvCxnSpPr>
          <p:cNvPr id="16" name="Elbow Connector 15"/>
          <p:cNvCxnSpPr>
            <a:stCxn id="15" idx="0"/>
            <a:endCxn id="6" idx="2"/>
          </p:cNvCxnSpPr>
          <p:nvPr/>
        </p:nvCxnSpPr>
        <p:spPr>
          <a:xfrm rot="5400000" flipH="1" flipV="1">
            <a:off x="1835871" y="3329852"/>
            <a:ext cx="485779" cy="1257300"/>
          </a:xfrm>
          <a:prstGeom prst="bentConnector3">
            <a:avLst>
              <a:gd name="adj1" fmla="val 50000"/>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126005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3-11-07 at 9.20.31 AM.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38" y="641815"/>
            <a:ext cx="6263259" cy="4223004"/>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50</a:t>
            </a:fld>
            <a:endParaRPr lang="en-US"/>
          </a:p>
        </p:txBody>
      </p:sp>
      <p:sp>
        <p:nvSpPr>
          <p:cNvPr id="7" name="TextBox 6"/>
          <p:cNvSpPr txBox="1"/>
          <p:nvPr/>
        </p:nvSpPr>
        <p:spPr>
          <a:xfrm>
            <a:off x="97386" y="40799"/>
            <a:ext cx="7943200" cy="530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Page 2213 of Intel x86 Manual:</a:t>
            </a:r>
          </a:p>
          <a:p>
            <a:r>
              <a:rPr lang="en-US" sz="1050" dirty="0" smtClean="0"/>
              <a:t>http</a:t>
            </a:r>
            <a:r>
              <a:rPr lang="en-US" sz="1050" dirty="0"/>
              <a:t>://</a:t>
            </a:r>
            <a:r>
              <a:rPr lang="en-US" sz="1050" dirty="0" err="1"/>
              <a:t>www.intel.com</a:t>
            </a:r>
            <a:r>
              <a:rPr lang="en-US" sz="1050" dirty="0"/>
              <a:t>/content/dam/www/public/us/en/documents/manuals/64-ia-32-architectures-software-developer-manual-325462.</a:t>
            </a:r>
            <a:r>
              <a:rPr lang="en-US" sz="1050" dirty="0" smtClean="0"/>
              <a:t>pdf</a:t>
            </a:r>
            <a:endParaRPr lang="en-US" sz="1050" dirty="0"/>
          </a:p>
        </p:txBody>
      </p:sp>
      <p:sp>
        <p:nvSpPr>
          <p:cNvPr id="8" name="TextBox 7"/>
          <p:cNvSpPr txBox="1"/>
          <p:nvPr/>
        </p:nvSpPr>
        <p:spPr>
          <a:xfrm>
            <a:off x="5670897" y="3576205"/>
            <a:ext cx="3087586" cy="7078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sz="2000" dirty="0" smtClean="0"/>
              <a:t>Modern x86 Design: </a:t>
            </a:r>
          </a:p>
          <a:p>
            <a:pPr algn="ctr"/>
            <a:r>
              <a:rPr lang="en-US" sz="2000" dirty="0" smtClean="0"/>
              <a:t>“APIC” = “Advanced PIC”</a:t>
            </a:r>
            <a:endParaRPr lang="en-US" sz="2000" dirty="0"/>
          </a:p>
        </p:txBody>
      </p:sp>
    </p:spTree>
    <p:extLst>
      <p:ext uri="{BB962C8B-B14F-4D97-AF65-F5344CB8AC3E}">
        <p14:creationId xmlns:p14="http://schemas.microsoft.com/office/powerpoint/2010/main" val="408182317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 name="Picture 9" descr="Screen Shot 2013-11-07 at 10.13.4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98" y="825212"/>
            <a:ext cx="8376920" cy="3173730"/>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6507B5A5-F0C2-644D-AEA7-E773B6B78F38}" type="slidenum">
              <a:rPr lang="en-US" smtClean="0"/>
              <a:pPr/>
              <a:t>51</a:t>
            </a:fld>
            <a:endParaRPr lang="en-US"/>
          </a:p>
        </p:txBody>
      </p:sp>
      <p:sp>
        <p:nvSpPr>
          <p:cNvPr id="7" name="TextBox 6"/>
          <p:cNvSpPr txBox="1"/>
          <p:nvPr/>
        </p:nvSpPr>
        <p:spPr>
          <a:xfrm>
            <a:off x="97386" y="40799"/>
            <a:ext cx="7943200" cy="530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dirty="0" smtClean="0"/>
              <a:t>Page 2213 of Intel x86 Manual:</a:t>
            </a:r>
          </a:p>
          <a:p>
            <a:r>
              <a:rPr lang="en-US" sz="1050" dirty="0" smtClean="0"/>
              <a:t>http</a:t>
            </a:r>
            <a:r>
              <a:rPr lang="en-US" sz="1050" dirty="0"/>
              <a:t>://</a:t>
            </a:r>
            <a:r>
              <a:rPr lang="en-US" sz="1050" dirty="0" err="1"/>
              <a:t>www.intel.com</a:t>
            </a:r>
            <a:r>
              <a:rPr lang="en-US" sz="1050" dirty="0"/>
              <a:t>/content/dam/www/public/us/en/documents/manuals/64-ia-32-architectures-software-developer-manual-325462.</a:t>
            </a:r>
            <a:r>
              <a:rPr lang="en-US" sz="1050" dirty="0" smtClean="0"/>
              <a:t>pdf</a:t>
            </a:r>
            <a:endParaRPr lang="en-US" sz="1050" dirty="0"/>
          </a:p>
        </p:txBody>
      </p:sp>
      <p:sp>
        <p:nvSpPr>
          <p:cNvPr id="5" name="TextBox 4"/>
          <p:cNvSpPr txBox="1"/>
          <p:nvPr/>
        </p:nvSpPr>
        <p:spPr>
          <a:xfrm>
            <a:off x="4968616" y="4074144"/>
            <a:ext cx="3169168" cy="707886"/>
          </a:xfrm>
          <a:prstGeom prst="rect">
            <a:avLst/>
          </a:prstGeom>
          <a:noFill/>
        </p:spPr>
        <p:txBody>
          <a:bodyPr wrap="square" rtlCol="0">
            <a:spAutoFit/>
          </a:bodyPr>
          <a:lstStyle/>
          <a:p>
            <a:r>
              <a:rPr lang="en-US" sz="2000" i="1" dirty="0" smtClean="0"/>
              <a:t>What should generate an “External Interrupt”?</a:t>
            </a:r>
            <a:endParaRPr lang="en-US" sz="2000" i="1" dirty="0"/>
          </a:p>
        </p:txBody>
      </p:sp>
      <p:sp>
        <p:nvSpPr>
          <p:cNvPr id="9" name="TextBox 8"/>
          <p:cNvSpPr txBox="1"/>
          <p:nvPr/>
        </p:nvSpPr>
        <p:spPr>
          <a:xfrm>
            <a:off x="942145" y="4074144"/>
            <a:ext cx="3169168" cy="707886"/>
          </a:xfrm>
          <a:prstGeom prst="rect">
            <a:avLst/>
          </a:prstGeom>
          <a:noFill/>
        </p:spPr>
        <p:txBody>
          <a:bodyPr wrap="square" rtlCol="0">
            <a:spAutoFit/>
          </a:bodyPr>
          <a:lstStyle/>
          <a:p>
            <a:r>
              <a:rPr lang="en-US" sz="2000" i="1" dirty="0" smtClean="0"/>
              <a:t>What should generate a “Local Interrupt”?</a:t>
            </a:r>
            <a:endParaRPr lang="en-US" sz="2000" i="1" dirty="0"/>
          </a:p>
        </p:txBody>
      </p:sp>
    </p:spTree>
    <p:extLst>
      <p:ext uri="{BB962C8B-B14F-4D97-AF65-F5344CB8AC3E}">
        <p14:creationId xmlns:p14="http://schemas.microsoft.com/office/powerpoint/2010/main" val="190265668"/>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52</a:t>
            </a:fld>
            <a:endParaRPr lang="en-US"/>
          </a:p>
        </p:txBody>
      </p:sp>
      <p:pic>
        <p:nvPicPr>
          <p:cNvPr id="5" name="Picture 4" descr="Screen Shot 2013-11-07 at 10.14.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21" y="88188"/>
            <a:ext cx="3986015" cy="4952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844277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53</a:t>
            </a:fld>
            <a:endParaRPr lang="en-US"/>
          </a:p>
        </p:txBody>
      </p:sp>
      <p:pic>
        <p:nvPicPr>
          <p:cNvPr id="5" name="Picture 4" descr="Screen Shot 2013-11-07 at 10.16.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764" y="142261"/>
            <a:ext cx="4531868" cy="3855720"/>
          </a:xfrm>
          <a:prstGeom prst="rect">
            <a:avLst/>
          </a:prstGeom>
          <a:ln>
            <a:noFill/>
          </a:ln>
          <a:effectLst>
            <a:outerShdw blurRad="292100" dist="139700" dir="2700000" algn="tl" rotWithShape="0">
              <a:srgbClr val="333333">
                <a:alpha val="65000"/>
              </a:srgbClr>
            </a:outerShdw>
          </a:effectLst>
        </p:spPr>
      </p:pic>
      <p:pic>
        <p:nvPicPr>
          <p:cNvPr id="6" name="Picture 5" descr="Screen Shot 2013-11-07 at 10.17.2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894" y="368640"/>
            <a:ext cx="3777361" cy="4586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818368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54</a:t>
            </a:fld>
            <a:endParaRPr lang="en-US"/>
          </a:p>
        </p:txBody>
      </p:sp>
      <p:pic>
        <p:nvPicPr>
          <p:cNvPr id="2" name="Picture 1" descr="Screen Shot 2014-04-03 at 10.44.5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148" y="192543"/>
            <a:ext cx="4578487" cy="4460078"/>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5905749" y="314692"/>
            <a:ext cx="2659702" cy="646331"/>
          </a:xfrm>
          <a:prstGeom prst="rect">
            <a:avLst/>
          </a:prstGeom>
        </p:spPr>
        <p:txBody>
          <a:bodyPr wrap="none">
            <a:spAutoFit/>
          </a:bodyPr>
          <a:lstStyle/>
          <a:p>
            <a:r>
              <a:rPr lang="en-US" dirty="0" err="1" smtClean="0"/>
              <a:t>IronKernel</a:t>
            </a:r>
            <a:r>
              <a:rPr lang="en-US" dirty="0" smtClean="0"/>
              <a:t>:</a:t>
            </a:r>
          </a:p>
          <a:p>
            <a:r>
              <a:rPr lang="en-US" dirty="0" smtClean="0"/>
              <a:t>arch</a:t>
            </a:r>
            <a:r>
              <a:rPr lang="en-US" dirty="0"/>
              <a:t>/arm/</a:t>
            </a:r>
            <a:r>
              <a:rPr lang="en-US" dirty="0" err="1"/>
              <a:t>cpu</a:t>
            </a:r>
            <a:r>
              <a:rPr lang="en-US" dirty="0"/>
              <a:t>/</a:t>
            </a:r>
            <a:r>
              <a:rPr lang="en-US" dirty="0" err="1"/>
              <a:t>interrupt.rs</a:t>
            </a:r>
            <a:endParaRPr lang="en-US" dirty="0"/>
          </a:p>
        </p:txBody>
      </p:sp>
    </p:spTree>
    <p:extLst>
      <p:ext uri="{BB962C8B-B14F-4D97-AF65-F5344CB8AC3E}">
        <p14:creationId xmlns:p14="http://schemas.microsoft.com/office/powerpoint/2010/main" val="401246090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00" y="137089"/>
            <a:ext cx="3687618" cy="1482545"/>
          </a:xfrm>
        </p:spPr>
        <p:txBody>
          <a:bodyPr>
            <a:normAutofit fontScale="90000"/>
          </a:bodyPr>
          <a:lstStyle/>
          <a:p>
            <a:r>
              <a:rPr lang="en-US" dirty="0" smtClean="0"/>
              <a:t>Handling </a:t>
            </a:r>
            <a:r>
              <a:rPr lang="en-US" dirty="0" err="1" smtClean="0"/>
              <a:t>Syscall</a:t>
            </a:r>
            <a:r>
              <a:rPr lang="en-US" dirty="0" smtClean="0"/>
              <a:t> Interrupts</a:t>
            </a:r>
            <a:endParaRPr lang="en-US"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55</a:t>
            </a:fld>
            <a:endParaRPr lang="en-US"/>
          </a:p>
        </p:txBody>
      </p:sp>
      <p:sp>
        <p:nvSpPr>
          <p:cNvPr id="6" name="Rectangle 5"/>
          <p:cNvSpPr/>
          <p:nvPr/>
        </p:nvSpPr>
        <p:spPr>
          <a:xfrm>
            <a:off x="334817" y="104293"/>
            <a:ext cx="4722092" cy="1597714"/>
          </a:xfrm>
          <a:prstGeom prst="rect">
            <a:avLst/>
          </a:prstGeom>
          <a:solidFill>
            <a:schemeClr val="accent3"/>
          </a:solidFill>
        </p:spPr>
        <p:style>
          <a:lnRef idx="1">
            <a:schemeClr val="accent3"/>
          </a:lnRef>
          <a:fillRef idx="3">
            <a:schemeClr val="accent3"/>
          </a:fillRef>
          <a:effectRef idx="2">
            <a:schemeClr val="accent3"/>
          </a:effectRef>
          <a:fontRef idx="minor">
            <a:schemeClr val="lt1"/>
          </a:fontRef>
        </p:style>
        <p:txBody>
          <a:bodyPr rtlCol="0" anchor="ctr"/>
          <a:lstStyle/>
          <a:p>
            <a:r>
              <a:rPr lang="en-US" sz="3600" b="1" dirty="0" smtClean="0"/>
              <a:t>…</a:t>
            </a:r>
          </a:p>
          <a:p>
            <a:r>
              <a:rPr lang="en-US" sz="3600" b="1" dirty="0" smtClean="0"/>
              <a:t>lea</a:t>
            </a:r>
            <a:r>
              <a:rPr lang="en-US" sz="3600" dirty="0"/>
              <a:t>	</a:t>
            </a:r>
            <a:r>
              <a:rPr lang="en-US" sz="3600" b="1" dirty="0" smtClean="0"/>
              <a:t>SYS_</a:t>
            </a:r>
            <a:r>
              <a:rPr lang="en-US" sz="3600" b="1" dirty="0" err="1" smtClean="0"/>
              <a:t>setuid</a:t>
            </a:r>
            <a:r>
              <a:rPr lang="en-US" sz="3600" dirty="0" smtClean="0"/>
              <a:t>,%</a:t>
            </a:r>
            <a:r>
              <a:rPr lang="en-US" sz="3600" dirty="0" err="1"/>
              <a:t>r</a:t>
            </a:r>
            <a:r>
              <a:rPr lang="en-US" sz="3600" dirty="0" err="1" smtClean="0"/>
              <a:t>ax</a:t>
            </a:r>
            <a:endParaRPr lang="en-US" sz="3600" dirty="0" smtClean="0"/>
          </a:p>
          <a:p>
            <a:r>
              <a:rPr lang="en-US" sz="3600" b="1" dirty="0" err="1" smtClean="0">
                <a:solidFill>
                  <a:schemeClr val="accent2">
                    <a:lumMod val="75000"/>
                  </a:schemeClr>
                </a:solidFill>
              </a:rPr>
              <a:t>int</a:t>
            </a:r>
            <a:r>
              <a:rPr lang="en-US" sz="3600" b="1" dirty="0" smtClean="0"/>
              <a:t> 	</a:t>
            </a:r>
            <a:r>
              <a:rPr lang="en-US" sz="3600" b="1" dirty="0" smtClean="0"/>
              <a:t>$</a:t>
            </a:r>
            <a:r>
              <a:rPr lang="en-US" sz="3600" b="1" dirty="0" smtClean="0"/>
              <a:t>0x80</a:t>
            </a:r>
          </a:p>
        </p:txBody>
      </p:sp>
      <p:sp>
        <p:nvSpPr>
          <p:cNvPr id="7" name="Rectangle 6"/>
          <p:cNvSpPr/>
          <p:nvPr/>
        </p:nvSpPr>
        <p:spPr>
          <a:xfrm>
            <a:off x="5962072" y="1809746"/>
            <a:ext cx="2932546" cy="264102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smtClean="0"/>
              <a:t>CPU</a:t>
            </a:r>
            <a:endParaRPr lang="en-US" sz="6000" dirty="0"/>
          </a:p>
        </p:txBody>
      </p:sp>
      <p:sp>
        <p:nvSpPr>
          <p:cNvPr id="8" name="Rectangle 7"/>
          <p:cNvSpPr/>
          <p:nvPr/>
        </p:nvSpPr>
        <p:spPr>
          <a:xfrm>
            <a:off x="3024909" y="1810612"/>
            <a:ext cx="2182091" cy="264102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smtClean="0"/>
              <a:t>Programmable Interrupt Controller</a:t>
            </a:r>
          </a:p>
          <a:p>
            <a:pPr algn="ctr"/>
            <a:r>
              <a:rPr lang="en-US" sz="3600" dirty="0" smtClean="0"/>
              <a:t>(PIC)</a:t>
            </a:r>
            <a:endParaRPr lang="en-US" sz="3600" dirty="0"/>
          </a:p>
        </p:txBody>
      </p:sp>
      <p:cxnSp>
        <p:nvCxnSpPr>
          <p:cNvPr id="9" name="Elbow Connector 8"/>
          <p:cNvCxnSpPr>
            <a:stCxn id="8" idx="3"/>
            <a:endCxn id="7" idx="1"/>
          </p:cNvCxnSpPr>
          <p:nvPr/>
        </p:nvCxnSpPr>
        <p:spPr>
          <a:xfrm flipV="1">
            <a:off x="5207000" y="3130258"/>
            <a:ext cx="755073" cy="866"/>
          </a:xfrm>
          <a:prstGeom prst="bentConnector3">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8197" name="Comment 5"/>
          <p:cNvSpPr>
            <a:spLocks noRot="1" noChangeAspect="1" noEditPoints="1" noChangeArrowheads="1" noChangeShapeType="1" noTextEdit="1"/>
          </p:cNvSpPr>
          <p:nvPr/>
        </p:nvSpPr>
        <p:spPr bwMode="auto">
          <a:xfrm>
            <a:off x="5059363" y="3620691"/>
            <a:ext cx="17462" cy="16669"/>
          </a:xfrm>
          <a:custGeom>
            <a:avLst/>
            <a:gdLst>
              <a:gd name="T0" fmla="+- 0 14053 14053"/>
              <a:gd name="T1" fmla="*/ T0 w 48"/>
              <a:gd name="T2" fmla="+- 0 13412 13412"/>
              <a:gd name="T3" fmla="*/ 13412 h 61"/>
              <a:gd name="T4" fmla="+- 0 14068 14053"/>
              <a:gd name="T5" fmla="*/ T4 w 48"/>
              <a:gd name="T6" fmla="+- 0 13440 13412"/>
              <a:gd name="T7" fmla="*/ 13440 h 61"/>
              <a:gd name="T8" fmla="+- 0 14077 14053"/>
              <a:gd name="T9" fmla="*/ T8 w 48"/>
              <a:gd name="T10" fmla="+- 0 13450 13412"/>
              <a:gd name="T11" fmla="*/ 13450 h 61"/>
              <a:gd name="T12" fmla="+- 0 14100 14053"/>
              <a:gd name="T13" fmla="*/ T12 w 48"/>
              <a:gd name="T14" fmla="+- 0 13472 13412"/>
              <a:gd name="T15" fmla="*/ 13472 h 61"/>
            </a:gdLst>
            <a:ahLst/>
            <a:cxnLst>
              <a:cxn ang="0">
                <a:pos x="T1" y="T3"/>
              </a:cxn>
              <a:cxn ang="0">
                <a:pos x="T5" y="T7"/>
              </a:cxn>
              <a:cxn ang="0">
                <a:pos x="T9" y="T11"/>
              </a:cxn>
              <a:cxn ang="0">
                <a:pos x="T13" y="T15"/>
              </a:cxn>
            </a:cxnLst>
            <a:rect l="0" t="0" r="r" b="b"/>
            <a:pathLst>
              <a:path w="48" h="61" extrusionOk="0">
                <a:moveTo>
                  <a:pt x="0" y="0"/>
                </a:moveTo>
                <a:cubicBezTo>
                  <a:pt x="15" y="28"/>
                  <a:pt x="24" y="38"/>
                  <a:pt x="47" y="60"/>
                </a:cubicBezTo>
              </a:path>
            </a:pathLst>
          </a:custGeom>
          <a:noFill/>
          <a:ln w="19050" cap="rnd">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256570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pPr/>
              <a:t>56</a:t>
            </a:fld>
            <a:endParaRPr lang="en-US"/>
          </a:p>
        </p:txBody>
      </p:sp>
      <p:pic>
        <p:nvPicPr>
          <p:cNvPr id="6" name="Picture 5" descr="Screen Shot 2013-11-07 at 10.43.3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91" y="856543"/>
            <a:ext cx="8705088" cy="2672334"/>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92291" y="450273"/>
            <a:ext cx="2116760" cy="369332"/>
          </a:xfrm>
          <a:prstGeom prst="rect">
            <a:avLst/>
          </a:prstGeom>
          <a:noFill/>
        </p:spPr>
        <p:txBody>
          <a:bodyPr wrap="none" rtlCol="0">
            <a:spAutoFit/>
          </a:bodyPr>
          <a:lstStyle/>
          <a:p>
            <a:r>
              <a:rPr lang="en-US" dirty="0" smtClean="0"/>
              <a:t>Intel manual, p. 146:</a:t>
            </a:r>
            <a:endParaRPr lang="en-US" dirty="0"/>
          </a:p>
        </p:txBody>
      </p:sp>
    </p:spTree>
    <p:extLst>
      <p:ext uri="{BB962C8B-B14F-4D97-AF65-F5344CB8AC3E}">
        <p14:creationId xmlns:p14="http://schemas.microsoft.com/office/powerpoint/2010/main" val="321930118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57</a:t>
            </a:fld>
            <a:endParaRPr lang="en-US"/>
          </a:p>
        </p:txBody>
      </p:sp>
      <p:pic>
        <p:nvPicPr>
          <p:cNvPr id="3" name="Picture 2" descr="Screen Shot 2013-11-07 at 10.47.5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112" y="202830"/>
            <a:ext cx="5848853" cy="47051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84429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6350"/>
            <a:ext cx="8229600" cy="857250"/>
          </a:xfrm>
        </p:spPr>
        <p:txBody>
          <a:bodyPr/>
          <a:lstStyle/>
          <a:p>
            <a:r>
              <a:rPr lang="en-US" dirty="0" smtClean="0"/>
              <a:t>Context Switch!</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58</a:t>
            </a:fld>
            <a:endParaRPr lang="en-US"/>
          </a:p>
        </p:txBody>
      </p:sp>
      <p:sp>
        <p:nvSpPr>
          <p:cNvPr id="5" name="Rectangle 4"/>
          <p:cNvSpPr/>
          <p:nvPr/>
        </p:nvSpPr>
        <p:spPr>
          <a:xfrm>
            <a:off x="808175" y="1111155"/>
            <a:ext cx="5859647" cy="16931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ectangle 5"/>
          <p:cNvSpPr/>
          <p:nvPr/>
        </p:nvSpPr>
        <p:spPr>
          <a:xfrm>
            <a:off x="1027442" y="1266495"/>
            <a:ext cx="1986441" cy="584776"/>
          </a:xfrm>
          <a:prstGeom prst="rect">
            <a:avLst/>
          </a:prstGeom>
        </p:spPr>
        <p:txBody>
          <a:bodyPr wrap="none">
            <a:spAutoFit/>
          </a:bodyPr>
          <a:lstStyle/>
          <a:p>
            <a:r>
              <a:rPr lang="da-DK" sz="3200" dirty="0" err="1" smtClean="0"/>
              <a:t>setuid</a:t>
            </a:r>
            <a:r>
              <a:rPr lang="da-DK" sz="3200" dirty="0" smtClean="0"/>
              <a:t>(</a:t>
            </a:r>
            <a:r>
              <a:rPr lang="da-DK" sz="3200" dirty="0" err="1" smtClean="0"/>
              <a:t>uid</a:t>
            </a:r>
            <a:r>
              <a:rPr lang="da-DK" sz="3200" dirty="0" smtClean="0"/>
              <a:t>)</a:t>
            </a:r>
            <a:endParaRPr lang="en-US" sz="3200" dirty="0"/>
          </a:p>
        </p:txBody>
      </p:sp>
      <p:sp>
        <p:nvSpPr>
          <p:cNvPr id="7" name="TextBox 6"/>
          <p:cNvSpPr txBox="1"/>
          <p:nvPr/>
        </p:nvSpPr>
        <p:spPr>
          <a:xfrm rot="16200000">
            <a:off x="-31989" y="1589661"/>
            <a:ext cx="978378" cy="523220"/>
          </a:xfrm>
          <a:prstGeom prst="rect">
            <a:avLst/>
          </a:prstGeom>
          <a:noFill/>
        </p:spPr>
        <p:txBody>
          <a:bodyPr wrap="none" rtlCol="0">
            <a:spAutoFit/>
          </a:bodyPr>
          <a:lstStyle/>
          <a:p>
            <a:r>
              <a:rPr lang="en-US" sz="2800" dirty="0" err="1" smtClean="0"/>
              <a:t>httpd</a:t>
            </a:r>
            <a:endParaRPr lang="en-US" sz="2800" dirty="0"/>
          </a:p>
        </p:txBody>
      </p:sp>
      <p:sp>
        <p:nvSpPr>
          <p:cNvPr id="8" name="Bent Arrow 7"/>
          <p:cNvSpPr/>
          <p:nvPr/>
        </p:nvSpPr>
        <p:spPr>
          <a:xfrm rot="10800000" flipH="1">
            <a:off x="2322514" y="1851271"/>
            <a:ext cx="1552035" cy="44158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874550" y="1940018"/>
            <a:ext cx="1766379" cy="461665"/>
          </a:xfrm>
          <a:prstGeom prst="rect">
            <a:avLst/>
          </a:prstGeom>
        </p:spPr>
        <p:txBody>
          <a:bodyPr wrap="none">
            <a:spAutoFit/>
          </a:bodyPr>
          <a:lstStyle/>
          <a:p>
            <a:r>
              <a:rPr lang="en-US" sz="2400" b="1" dirty="0" err="1" smtClean="0"/>
              <a:t>libc</a:t>
            </a:r>
            <a:r>
              <a:rPr lang="en-US" sz="2400" b="1" dirty="0" smtClean="0"/>
              <a:t>: </a:t>
            </a:r>
            <a:r>
              <a:rPr lang="en-US" sz="2400" b="1" dirty="0" err="1" smtClean="0"/>
              <a:t>setuid</a:t>
            </a:r>
            <a:r>
              <a:rPr lang="en-US" sz="2400" b="1" dirty="0" smtClean="0"/>
              <a:t>()</a:t>
            </a:r>
            <a:endParaRPr lang="en-US" sz="2400" dirty="0"/>
          </a:p>
        </p:txBody>
      </p:sp>
      <p:sp>
        <p:nvSpPr>
          <p:cNvPr id="13" name="Rectangle 12"/>
          <p:cNvSpPr/>
          <p:nvPr/>
        </p:nvSpPr>
        <p:spPr>
          <a:xfrm>
            <a:off x="1834977" y="3532364"/>
            <a:ext cx="266265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400" b="1" dirty="0" err="1" smtClean="0"/>
              <a:t>linux</a:t>
            </a:r>
            <a:r>
              <a:rPr lang="en-US" sz="2400" b="1" dirty="0" smtClean="0"/>
              <a:t> </a:t>
            </a:r>
            <a:r>
              <a:rPr lang="en-US" sz="2400" b="1" dirty="0" smtClean="0"/>
              <a:t>kernel: </a:t>
            </a:r>
            <a:r>
              <a:rPr lang="en-US" sz="2400" b="1" dirty="0" err="1" smtClean="0"/>
              <a:t>syscall</a:t>
            </a:r>
            <a:endParaRPr lang="en-US" sz="2400" dirty="0"/>
          </a:p>
        </p:txBody>
      </p:sp>
      <p:pic>
        <p:nvPicPr>
          <p:cNvPr id="15" name="Picture 14"/>
          <p:cNvPicPr>
            <a:picLocks noChangeAspect="1"/>
          </p:cNvPicPr>
          <p:nvPr/>
        </p:nvPicPr>
        <p:blipFill>
          <a:blip r:embed="rId2"/>
          <a:stretch>
            <a:fillRect/>
          </a:stretch>
        </p:blipFill>
        <p:spPr>
          <a:xfrm>
            <a:off x="6927602" y="2631039"/>
            <a:ext cx="1849195" cy="1282879"/>
          </a:xfrm>
          <a:prstGeom prst="rect">
            <a:avLst/>
          </a:prstGeom>
          <a:ln>
            <a:solidFill>
              <a:srgbClr val="FF0000"/>
            </a:solidFill>
          </a:ln>
        </p:spPr>
      </p:pic>
      <p:cxnSp>
        <p:nvCxnSpPr>
          <p:cNvPr id="16" name="Curved Connector 15"/>
          <p:cNvCxnSpPr>
            <a:stCxn id="17" idx="3"/>
            <a:endCxn id="15" idx="1"/>
          </p:cNvCxnSpPr>
          <p:nvPr/>
        </p:nvCxnSpPr>
        <p:spPr>
          <a:xfrm>
            <a:off x="5547421" y="2492596"/>
            <a:ext cx="1380181" cy="779883"/>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92938" y="2307930"/>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18" name="Curved Connector 17"/>
          <p:cNvCxnSpPr>
            <a:stCxn id="15" idx="2"/>
            <a:endCxn id="13" idx="1"/>
          </p:cNvCxnSpPr>
          <p:nvPr/>
        </p:nvCxnSpPr>
        <p:spPr>
          <a:xfrm rot="5400000" flipH="1">
            <a:off x="4768228" y="829947"/>
            <a:ext cx="150721" cy="6017223"/>
          </a:xfrm>
          <a:prstGeom prst="curvedConnector4">
            <a:avLst>
              <a:gd name="adj1" fmla="val -620244"/>
              <a:gd name="adj2" fmla="val 115525"/>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06296" y="3590752"/>
            <a:ext cx="2403222"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p:spTree>
    <p:extLst>
      <p:ext uri="{BB962C8B-B14F-4D97-AF65-F5344CB8AC3E}">
        <p14:creationId xmlns:p14="http://schemas.microsoft.com/office/powerpoint/2010/main" val="6274156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3046" y="205979"/>
            <a:ext cx="4673759" cy="857250"/>
          </a:xfrm>
        </p:spPr>
        <p:txBody>
          <a:bodyPr>
            <a:normAutofit/>
          </a:bodyPr>
          <a:lstStyle/>
          <a:p>
            <a:r>
              <a:rPr lang="en-US" sz="3200" i="1" dirty="0" smtClean="0"/>
              <a:t>What’s wrong with </a:t>
            </a:r>
            <a:r>
              <a:rPr lang="en-US" sz="3200" i="1" dirty="0" err="1" smtClean="0"/>
              <a:t>Z</a:t>
            </a:r>
            <a:r>
              <a:rPr lang="en-US" sz="3200" i="1" dirty="0" err="1" smtClean="0"/>
              <a:t>htta</a:t>
            </a:r>
            <a:r>
              <a:rPr lang="en-US" sz="3200" i="1" dirty="0" smtClean="0"/>
              <a:t>?</a:t>
            </a:r>
            <a:endParaRPr lang="en-US" sz="3200" i="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5</a:t>
            </a:fld>
            <a:endParaRPr lang="en-US"/>
          </a:p>
        </p:txBody>
      </p:sp>
      <p:pic>
        <p:nvPicPr>
          <p:cNvPr id="9" name="Picture 8" descr="Screen Shot 2014-04-02 at 8.52.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78" y="1187834"/>
            <a:ext cx="8706600" cy="19339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433760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59</a:t>
            </a:fld>
            <a:endParaRPr lang="en-US"/>
          </a:p>
        </p:txBody>
      </p:sp>
      <p:sp>
        <p:nvSpPr>
          <p:cNvPr id="3" name="Rectangle 2"/>
          <p:cNvSpPr/>
          <p:nvPr/>
        </p:nvSpPr>
        <p:spPr>
          <a:xfrm rot="16200000">
            <a:off x="-1085163" y="1849144"/>
            <a:ext cx="3497021" cy="369332"/>
          </a:xfrm>
          <a:prstGeom prst="rect">
            <a:avLst/>
          </a:prstGeom>
        </p:spPr>
        <p:txBody>
          <a:bodyPr wrap="none">
            <a:spAutoFit/>
          </a:bodyPr>
          <a:lstStyle/>
          <a:p>
            <a:r>
              <a:rPr lang="en-US" dirty="0"/>
              <a:t>linux-3.2.0/arch/x86/kernel</a:t>
            </a:r>
            <a:r>
              <a:rPr lang="en-US" dirty="0" smtClean="0"/>
              <a:t>/</a:t>
            </a:r>
            <a:r>
              <a:rPr lang="en-US" dirty="0" err="1" smtClean="0"/>
              <a:t>traps.c</a:t>
            </a:r>
            <a:endParaRPr lang="en-US" dirty="0"/>
          </a:p>
        </p:txBody>
      </p:sp>
      <p:sp>
        <p:nvSpPr>
          <p:cNvPr id="4" name="Rectangle 3"/>
          <p:cNvSpPr/>
          <p:nvPr/>
        </p:nvSpPr>
        <p:spPr>
          <a:xfrm>
            <a:off x="953979" y="171652"/>
            <a:ext cx="7732821"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a:t>void</a:t>
            </a:r>
            <a:r>
              <a:rPr lang="en-US" dirty="0"/>
              <a:t> </a:t>
            </a:r>
            <a:r>
              <a:rPr lang="en-US" b="1" dirty="0"/>
              <a:t>__</a:t>
            </a:r>
            <a:r>
              <a:rPr lang="en-US" b="1" dirty="0" err="1"/>
              <a:t>init</a:t>
            </a:r>
            <a:r>
              <a:rPr lang="en-US" dirty="0"/>
              <a:t> </a:t>
            </a:r>
            <a:r>
              <a:rPr lang="en-US" dirty="0" err="1"/>
              <a:t>trap_init</a:t>
            </a:r>
            <a:r>
              <a:rPr lang="en-US" dirty="0"/>
              <a:t>(</a:t>
            </a:r>
            <a:r>
              <a:rPr lang="en-US" b="1" dirty="0"/>
              <a:t>void</a:t>
            </a:r>
            <a:r>
              <a:rPr lang="en-US" dirty="0"/>
              <a:t>)</a:t>
            </a:r>
          </a:p>
          <a:p>
            <a:r>
              <a:rPr lang="en-US" dirty="0"/>
              <a:t>{</a:t>
            </a:r>
          </a:p>
          <a:p>
            <a:r>
              <a:rPr lang="fr-FR" dirty="0" smtClean="0"/>
              <a:t>        …</a:t>
            </a:r>
            <a:endParaRPr lang="en-US" dirty="0"/>
          </a:p>
          <a:p>
            <a:r>
              <a:rPr lang="en-US" dirty="0"/>
              <a:t>        </a:t>
            </a:r>
            <a:r>
              <a:rPr lang="en-US" dirty="0" err="1"/>
              <a:t>set_intr_gate</a:t>
            </a:r>
            <a:r>
              <a:rPr lang="en-US" dirty="0"/>
              <a:t>(X86_TRAP_DE, &amp;</a:t>
            </a:r>
            <a:r>
              <a:rPr lang="en-US" dirty="0" err="1"/>
              <a:t>divide_error</a:t>
            </a:r>
            <a:r>
              <a:rPr lang="en-US" dirty="0"/>
              <a:t>);</a:t>
            </a:r>
          </a:p>
          <a:p>
            <a:r>
              <a:rPr lang="en-US" dirty="0"/>
              <a:t>        </a:t>
            </a:r>
            <a:r>
              <a:rPr lang="en-US" dirty="0" err="1"/>
              <a:t>set_intr_gate_ist</a:t>
            </a:r>
            <a:r>
              <a:rPr lang="en-US" dirty="0"/>
              <a:t>(X86_TRAP_NMI, &amp;</a:t>
            </a:r>
            <a:r>
              <a:rPr lang="en-US" dirty="0" err="1"/>
              <a:t>nmi</a:t>
            </a:r>
            <a:r>
              <a:rPr lang="en-US" dirty="0"/>
              <a:t>, NMI_STACK);</a:t>
            </a:r>
          </a:p>
          <a:p>
            <a:r>
              <a:rPr lang="en-US" dirty="0" smtClean="0"/>
              <a:t>        …</a:t>
            </a:r>
          </a:p>
          <a:p>
            <a:r>
              <a:rPr lang="en-US" dirty="0"/>
              <a:t> </a:t>
            </a:r>
            <a:r>
              <a:rPr lang="en-US" dirty="0" smtClean="0"/>
              <a:t>       </a:t>
            </a:r>
            <a:r>
              <a:rPr lang="en-US" dirty="0" err="1" smtClean="0"/>
              <a:t>set_intr_gate</a:t>
            </a:r>
            <a:r>
              <a:rPr lang="en-US" dirty="0"/>
              <a:t>(X86_TRAP_BR, &amp;bounds);</a:t>
            </a:r>
          </a:p>
          <a:p>
            <a:r>
              <a:rPr lang="en-US" dirty="0"/>
              <a:t>        </a:t>
            </a:r>
            <a:r>
              <a:rPr lang="en-US" dirty="0" err="1"/>
              <a:t>set_intr_gate</a:t>
            </a:r>
            <a:r>
              <a:rPr lang="en-US" dirty="0"/>
              <a:t>(X86_TRAP_UD, &amp;</a:t>
            </a:r>
            <a:r>
              <a:rPr lang="en-US" dirty="0" err="1"/>
              <a:t>invalid_op</a:t>
            </a:r>
            <a:r>
              <a:rPr lang="en-US" dirty="0"/>
              <a:t>)</a:t>
            </a:r>
            <a:r>
              <a:rPr lang="en-US" dirty="0" smtClean="0"/>
              <a:t>;</a:t>
            </a:r>
          </a:p>
          <a:p>
            <a:r>
              <a:rPr lang="en-US" dirty="0" smtClean="0"/>
              <a:t>        …</a:t>
            </a:r>
            <a:endParaRPr lang="en-US" dirty="0"/>
          </a:p>
          <a:p>
            <a:r>
              <a:rPr lang="en-US" dirty="0"/>
              <a:t>        </a:t>
            </a:r>
            <a:r>
              <a:rPr lang="en-US" b="1" dirty="0"/>
              <a:t>/* Reserve all the </a:t>
            </a:r>
            <a:r>
              <a:rPr lang="en-US" b="1" dirty="0" err="1"/>
              <a:t>builtin</a:t>
            </a:r>
            <a:r>
              <a:rPr lang="en-US" b="1" dirty="0"/>
              <a:t> and the </a:t>
            </a:r>
            <a:r>
              <a:rPr lang="en-US" b="1" dirty="0" err="1"/>
              <a:t>syscall</a:t>
            </a:r>
            <a:r>
              <a:rPr lang="en-US" b="1" dirty="0"/>
              <a:t> vector: */</a:t>
            </a:r>
            <a:endParaRPr lang="en-US" dirty="0"/>
          </a:p>
          <a:p>
            <a:r>
              <a:rPr lang="da-DK" dirty="0"/>
              <a:t>        </a:t>
            </a:r>
            <a:r>
              <a:rPr lang="da-DK" b="1" dirty="0"/>
              <a:t>for</a:t>
            </a:r>
            <a:r>
              <a:rPr lang="da-DK" dirty="0"/>
              <a:t> (i = 0; i &lt; FIRST_EXTERNAL_VECTOR; i++)</a:t>
            </a:r>
          </a:p>
          <a:p>
            <a:r>
              <a:rPr lang="en-US" dirty="0"/>
              <a:t>                </a:t>
            </a:r>
            <a:r>
              <a:rPr lang="en-US" dirty="0" err="1"/>
              <a:t>set_bit</a:t>
            </a:r>
            <a:r>
              <a:rPr lang="en-US" dirty="0"/>
              <a:t>(</a:t>
            </a:r>
            <a:r>
              <a:rPr lang="en-US" dirty="0" err="1"/>
              <a:t>i</a:t>
            </a:r>
            <a:r>
              <a:rPr lang="en-US" dirty="0"/>
              <a:t>, </a:t>
            </a:r>
            <a:r>
              <a:rPr lang="en-US" dirty="0" err="1"/>
              <a:t>used_vectors</a:t>
            </a:r>
            <a:r>
              <a:rPr lang="en-US" dirty="0"/>
              <a:t>);</a:t>
            </a:r>
          </a:p>
          <a:p>
            <a:endParaRPr lang="en-US" dirty="0"/>
          </a:p>
          <a:p>
            <a:r>
              <a:rPr lang="en-US" dirty="0" smtClean="0"/>
              <a:t>        </a:t>
            </a:r>
            <a:r>
              <a:rPr lang="en-US" dirty="0" err="1" smtClean="0"/>
              <a:t>set_system_intr_gate</a:t>
            </a:r>
            <a:r>
              <a:rPr lang="en-US" dirty="0"/>
              <a:t>(IA32_SYSCALL_VECTOR, ia32_syscall);</a:t>
            </a:r>
          </a:p>
          <a:p>
            <a:r>
              <a:rPr lang="en-US" dirty="0"/>
              <a:t>        </a:t>
            </a:r>
            <a:r>
              <a:rPr lang="en-US" dirty="0" err="1"/>
              <a:t>set_bit</a:t>
            </a:r>
            <a:r>
              <a:rPr lang="en-US" dirty="0"/>
              <a:t>(IA32_SYSCALL_VECTOR, </a:t>
            </a:r>
            <a:r>
              <a:rPr lang="en-US" dirty="0" err="1"/>
              <a:t>used_vectors</a:t>
            </a:r>
            <a:r>
              <a:rPr lang="en-US" dirty="0"/>
              <a:t>);</a:t>
            </a:r>
          </a:p>
          <a:p>
            <a:r>
              <a:rPr lang="en-US" dirty="0" smtClean="0"/>
              <a:t>        …</a:t>
            </a:r>
            <a:endParaRPr lang="en-US" dirty="0"/>
          </a:p>
          <a:p>
            <a:r>
              <a:rPr lang="en-US" dirty="0" smtClean="0"/>
              <a:t>        </a:t>
            </a:r>
            <a:r>
              <a:rPr lang="en-US" dirty="0" err="1" smtClean="0"/>
              <a:t>cpu_init</a:t>
            </a:r>
            <a:r>
              <a:rPr lang="en-US" dirty="0"/>
              <a:t>();</a:t>
            </a:r>
          </a:p>
        </p:txBody>
      </p:sp>
    </p:spTree>
    <p:extLst>
      <p:ext uri="{BB962C8B-B14F-4D97-AF65-F5344CB8AC3E}">
        <p14:creationId xmlns:p14="http://schemas.microsoft.com/office/powerpoint/2010/main" val="41835769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60</a:t>
            </a:fld>
            <a:endParaRPr lang="en-US"/>
          </a:p>
        </p:txBody>
      </p:sp>
      <p:sp>
        <p:nvSpPr>
          <p:cNvPr id="3" name="Rectangle 2"/>
          <p:cNvSpPr/>
          <p:nvPr/>
        </p:nvSpPr>
        <p:spPr>
          <a:xfrm rot="16200000">
            <a:off x="-1085163" y="1849144"/>
            <a:ext cx="3497021" cy="369332"/>
          </a:xfrm>
          <a:prstGeom prst="rect">
            <a:avLst/>
          </a:prstGeom>
        </p:spPr>
        <p:txBody>
          <a:bodyPr wrap="none">
            <a:spAutoFit/>
          </a:bodyPr>
          <a:lstStyle/>
          <a:p>
            <a:r>
              <a:rPr lang="en-US" dirty="0"/>
              <a:t>linux-3.2.0/arch/x86/kernel</a:t>
            </a:r>
            <a:r>
              <a:rPr lang="en-US" dirty="0" smtClean="0"/>
              <a:t>/</a:t>
            </a:r>
            <a:r>
              <a:rPr lang="en-US" dirty="0" err="1" smtClean="0"/>
              <a:t>traps.c</a:t>
            </a:r>
            <a:endParaRPr lang="en-US" dirty="0"/>
          </a:p>
        </p:txBody>
      </p:sp>
      <p:sp>
        <p:nvSpPr>
          <p:cNvPr id="4" name="Rectangle 3"/>
          <p:cNvSpPr/>
          <p:nvPr/>
        </p:nvSpPr>
        <p:spPr>
          <a:xfrm>
            <a:off x="953979" y="171652"/>
            <a:ext cx="7732821"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a:t>void</a:t>
            </a:r>
            <a:r>
              <a:rPr lang="en-US" dirty="0"/>
              <a:t> </a:t>
            </a:r>
            <a:r>
              <a:rPr lang="en-US" b="1" dirty="0"/>
              <a:t>__</a:t>
            </a:r>
            <a:r>
              <a:rPr lang="en-US" b="1" dirty="0" err="1"/>
              <a:t>init</a:t>
            </a:r>
            <a:r>
              <a:rPr lang="en-US" dirty="0"/>
              <a:t> </a:t>
            </a:r>
            <a:r>
              <a:rPr lang="en-US" dirty="0" err="1"/>
              <a:t>trap_init</a:t>
            </a:r>
            <a:r>
              <a:rPr lang="en-US" dirty="0"/>
              <a:t>(</a:t>
            </a:r>
            <a:r>
              <a:rPr lang="en-US" b="1" dirty="0"/>
              <a:t>void</a:t>
            </a:r>
            <a:r>
              <a:rPr lang="en-US" dirty="0"/>
              <a:t>)</a:t>
            </a:r>
          </a:p>
          <a:p>
            <a:r>
              <a:rPr lang="en-US" dirty="0"/>
              <a:t>{</a:t>
            </a:r>
          </a:p>
          <a:p>
            <a:r>
              <a:rPr lang="fr-FR" dirty="0" smtClean="0"/>
              <a:t>        …</a:t>
            </a:r>
            <a:endParaRPr lang="en-US" dirty="0"/>
          </a:p>
          <a:p>
            <a:r>
              <a:rPr lang="en-US" dirty="0"/>
              <a:t>        </a:t>
            </a:r>
            <a:r>
              <a:rPr lang="en-US" dirty="0" err="1"/>
              <a:t>set_intr_gate</a:t>
            </a:r>
            <a:r>
              <a:rPr lang="en-US" dirty="0"/>
              <a:t>(X86_TRAP_DE, &amp;</a:t>
            </a:r>
            <a:r>
              <a:rPr lang="en-US" dirty="0" err="1"/>
              <a:t>divide_error</a:t>
            </a:r>
            <a:r>
              <a:rPr lang="en-US" dirty="0"/>
              <a:t>);</a:t>
            </a:r>
          </a:p>
          <a:p>
            <a:r>
              <a:rPr lang="en-US" dirty="0"/>
              <a:t>        </a:t>
            </a:r>
            <a:r>
              <a:rPr lang="en-US" dirty="0" err="1"/>
              <a:t>set_intr_gate_ist</a:t>
            </a:r>
            <a:r>
              <a:rPr lang="en-US" dirty="0"/>
              <a:t>(X86_TRAP_NMI, &amp;</a:t>
            </a:r>
            <a:r>
              <a:rPr lang="en-US" dirty="0" err="1"/>
              <a:t>nmi</a:t>
            </a:r>
            <a:r>
              <a:rPr lang="en-US" dirty="0"/>
              <a:t>, NMI_STACK);</a:t>
            </a:r>
          </a:p>
          <a:p>
            <a:r>
              <a:rPr lang="en-US" dirty="0" smtClean="0"/>
              <a:t>        …</a:t>
            </a:r>
          </a:p>
          <a:p>
            <a:r>
              <a:rPr lang="en-US" dirty="0"/>
              <a:t> </a:t>
            </a:r>
            <a:r>
              <a:rPr lang="en-US" dirty="0" smtClean="0"/>
              <a:t>       </a:t>
            </a:r>
            <a:r>
              <a:rPr lang="en-US" dirty="0" err="1" smtClean="0"/>
              <a:t>set_intr_gate</a:t>
            </a:r>
            <a:r>
              <a:rPr lang="en-US" dirty="0"/>
              <a:t>(X86_TRAP_BR, &amp;bounds);</a:t>
            </a:r>
          </a:p>
          <a:p>
            <a:r>
              <a:rPr lang="en-US" dirty="0"/>
              <a:t>        </a:t>
            </a:r>
            <a:r>
              <a:rPr lang="en-US" dirty="0" err="1"/>
              <a:t>set_intr_gate</a:t>
            </a:r>
            <a:r>
              <a:rPr lang="en-US" dirty="0"/>
              <a:t>(X86_TRAP_UD, &amp;</a:t>
            </a:r>
            <a:r>
              <a:rPr lang="en-US" dirty="0" err="1"/>
              <a:t>invalid_op</a:t>
            </a:r>
            <a:r>
              <a:rPr lang="en-US" dirty="0"/>
              <a:t>)</a:t>
            </a:r>
            <a:r>
              <a:rPr lang="en-US" dirty="0" smtClean="0"/>
              <a:t>;</a:t>
            </a:r>
          </a:p>
          <a:p>
            <a:r>
              <a:rPr lang="en-US" dirty="0" smtClean="0"/>
              <a:t>        …</a:t>
            </a:r>
            <a:endParaRPr lang="en-US" dirty="0"/>
          </a:p>
          <a:p>
            <a:r>
              <a:rPr lang="en-US" dirty="0"/>
              <a:t>        </a:t>
            </a:r>
            <a:r>
              <a:rPr lang="en-US" b="1" dirty="0"/>
              <a:t>/* Reserve all the </a:t>
            </a:r>
            <a:r>
              <a:rPr lang="en-US" b="1" dirty="0" err="1"/>
              <a:t>builtin</a:t>
            </a:r>
            <a:r>
              <a:rPr lang="en-US" b="1" dirty="0"/>
              <a:t> and the </a:t>
            </a:r>
            <a:r>
              <a:rPr lang="en-US" b="1" dirty="0" err="1"/>
              <a:t>syscall</a:t>
            </a:r>
            <a:r>
              <a:rPr lang="en-US" b="1" dirty="0"/>
              <a:t> vector: */</a:t>
            </a:r>
            <a:endParaRPr lang="en-US" dirty="0"/>
          </a:p>
          <a:p>
            <a:r>
              <a:rPr lang="da-DK" dirty="0"/>
              <a:t>        </a:t>
            </a:r>
            <a:r>
              <a:rPr lang="da-DK" b="1" dirty="0"/>
              <a:t>for</a:t>
            </a:r>
            <a:r>
              <a:rPr lang="da-DK" dirty="0"/>
              <a:t> (i = 0; i &lt; FIRST_EXTERNAL_VECTOR; i++)</a:t>
            </a:r>
          </a:p>
          <a:p>
            <a:r>
              <a:rPr lang="en-US" dirty="0"/>
              <a:t>                </a:t>
            </a:r>
            <a:r>
              <a:rPr lang="en-US" dirty="0" err="1"/>
              <a:t>set_bit</a:t>
            </a:r>
            <a:r>
              <a:rPr lang="en-US" dirty="0"/>
              <a:t>(</a:t>
            </a:r>
            <a:r>
              <a:rPr lang="en-US" dirty="0" err="1"/>
              <a:t>i</a:t>
            </a:r>
            <a:r>
              <a:rPr lang="en-US" dirty="0"/>
              <a:t>, </a:t>
            </a:r>
            <a:r>
              <a:rPr lang="en-US" dirty="0" err="1"/>
              <a:t>used_vectors</a:t>
            </a:r>
            <a:r>
              <a:rPr lang="en-US" dirty="0"/>
              <a:t>);</a:t>
            </a:r>
          </a:p>
          <a:p>
            <a:endParaRPr lang="en-US" dirty="0"/>
          </a:p>
          <a:p>
            <a:r>
              <a:rPr lang="en-US" dirty="0" smtClean="0"/>
              <a:t>        </a:t>
            </a:r>
            <a:r>
              <a:rPr lang="en-US" dirty="0" err="1" smtClean="0"/>
              <a:t>set_system_intr_gate</a:t>
            </a:r>
            <a:r>
              <a:rPr lang="en-US" dirty="0"/>
              <a:t>(IA32_SYSCALL_VECTOR, ia32_syscall);</a:t>
            </a:r>
          </a:p>
          <a:p>
            <a:r>
              <a:rPr lang="en-US" dirty="0"/>
              <a:t>        </a:t>
            </a:r>
            <a:r>
              <a:rPr lang="en-US" dirty="0" err="1"/>
              <a:t>set_bit</a:t>
            </a:r>
            <a:r>
              <a:rPr lang="en-US" dirty="0"/>
              <a:t>(IA32_SYSCALL_VECTOR, </a:t>
            </a:r>
            <a:r>
              <a:rPr lang="en-US" dirty="0" err="1"/>
              <a:t>used_vectors</a:t>
            </a:r>
            <a:r>
              <a:rPr lang="en-US" dirty="0"/>
              <a:t>);</a:t>
            </a:r>
          </a:p>
          <a:p>
            <a:r>
              <a:rPr lang="en-US" dirty="0" smtClean="0"/>
              <a:t>        …</a:t>
            </a:r>
            <a:endParaRPr lang="en-US" dirty="0"/>
          </a:p>
          <a:p>
            <a:r>
              <a:rPr lang="en-US" dirty="0" smtClean="0"/>
              <a:t>        </a:t>
            </a:r>
            <a:r>
              <a:rPr lang="en-US" dirty="0" err="1" smtClean="0"/>
              <a:t>cpu_init</a:t>
            </a:r>
            <a:r>
              <a:rPr lang="en-US" dirty="0"/>
              <a:t>();</a:t>
            </a:r>
          </a:p>
        </p:txBody>
      </p:sp>
      <p:sp>
        <p:nvSpPr>
          <p:cNvPr id="5" name="Rectangle 4"/>
          <p:cNvSpPr/>
          <p:nvPr/>
        </p:nvSpPr>
        <p:spPr>
          <a:xfrm>
            <a:off x="194037" y="1927492"/>
            <a:ext cx="8696392" cy="707886"/>
          </a:xfrm>
          <a:prstGeom prst="rect">
            <a:avLst/>
          </a:prstGeom>
          <a:solidFill>
            <a:schemeClr val="tx2"/>
          </a:solidFill>
        </p:spPr>
        <p:txBody>
          <a:bodyPr wrap="square">
            <a:spAutoFit/>
          </a:bodyPr>
          <a:lstStyle/>
          <a:p>
            <a:r>
              <a:rPr lang="en-US" sz="2000" dirty="0" smtClean="0">
                <a:solidFill>
                  <a:srgbClr val="FFFF00"/>
                </a:solidFill>
              </a:rPr>
              <a:t>gash&gt; find </a:t>
            </a:r>
            <a:r>
              <a:rPr lang="en-US" sz="2000" dirty="0">
                <a:solidFill>
                  <a:srgbClr val="FFFF00"/>
                </a:solidFill>
              </a:rPr>
              <a:t>. -name "*.h" -print | </a:t>
            </a:r>
            <a:r>
              <a:rPr lang="en-US" sz="2000" dirty="0" err="1">
                <a:solidFill>
                  <a:srgbClr val="FFFF00"/>
                </a:solidFill>
              </a:rPr>
              <a:t>xargs</a:t>
            </a:r>
            <a:r>
              <a:rPr lang="en-US" sz="2000" dirty="0">
                <a:solidFill>
                  <a:srgbClr val="FFFF00"/>
                </a:solidFill>
              </a:rPr>
              <a:t> </a:t>
            </a:r>
            <a:r>
              <a:rPr lang="en-US" sz="2000" dirty="0" err="1">
                <a:solidFill>
                  <a:srgbClr val="FFFF00"/>
                </a:solidFill>
              </a:rPr>
              <a:t>grep</a:t>
            </a:r>
            <a:r>
              <a:rPr lang="en-US" sz="2000" dirty="0">
                <a:solidFill>
                  <a:srgbClr val="FFFF00"/>
                </a:solidFill>
              </a:rPr>
              <a:t> "IA32_SYSCALL_VECTOR"</a:t>
            </a:r>
          </a:p>
          <a:p>
            <a:r>
              <a:rPr lang="en-US" sz="2000" dirty="0">
                <a:solidFill>
                  <a:srgbClr val="FFFF00"/>
                </a:solidFill>
              </a:rPr>
              <a:t>./arch/x86/include/</a:t>
            </a:r>
            <a:r>
              <a:rPr lang="en-US" sz="2000" dirty="0" err="1">
                <a:solidFill>
                  <a:srgbClr val="FFFF00"/>
                </a:solidFill>
              </a:rPr>
              <a:t>asm</a:t>
            </a:r>
            <a:r>
              <a:rPr lang="en-US" sz="2000" dirty="0">
                <a:solidFill>
                  <a:srgbClr val="FFFF00"/>
                </a:solidFill>
              </a:rPr>
              <a:t>/</a:t>
            </a:r>
            <a:r>
              <a:rPr lang="en-US" sz="2000" dirty="0" err="1">
                <a:solidFill>
                  <a:srgbClr val="FFFF00"/>
                </a:solidFill>
              </a:rPr>
              <a:t>irq_vectors.h</a:t>
            </a:r>
            <a:r>
              <a:rPr lang="en-US" sz="2000" dirty="0">
                <a:solidFill>
                  <a:srgbClr val="FFFF00"/>
                </a:solidFill>
              </a:rPr>
              <a:t>:#define IA32_SYSCALL_VECTOR		0x80</a:t>
            </a:r>
            <a:endParaRPr lang="en-US" sz="2000" dirty="0">
              <a:solidFill>
                <a:srgbClr val="FFFF00"/>
              </a:solidFill>
            </a:endParaRPr>
          </a:p>
        </p:txBody>
      </p:sp>
    </p:spTree>
    <p:extLst>
      <p:ext uri="{BB962C8B-B14F-4D97-AF65-F5344CB8AC3E}">
        <p14:creationId xmlns:p14="http://schemas.microsoft.com/office/powerpoint/2010/main" val="33684379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507B5A5-F0C2-644D-AEA7-E773B6B78F38}" type="slidenum">
              <a:rPr lang="en-US" smtClean="0"/>
              <a:t>61</a:t>
            </a:fld>
            <a:endParaRPr lang="en-US"/>
          </a:p>
        </p:txBody>
      </p:sp>
      <p:sp>
        <p:nvSpPr>
          <p:cNvPr id="4" name="Rectangle 3"/>
          <p:cNvSpPr/>
          <p:nvPr/>
        </p:nvSpPr>
        <p:spPr>
          <a:xfrm rot="16200000">
            <a:off x="-496449" y="1336092"/>
            <a:ext cx="2379941" cy="369332"/>
          </a:xfrm>
          <a:prstGeom prst="rect">
            <a:avLst/>
          </a:prstGeom>
        </p:spPr>
        <p:txBody>
          <a:bodyPr wrap="none">
            <a:spAutoFit/>
          </a:bodyPr>
          <a:lstStyle/>
          <a:p>
            <a:r>
              <a:rPr lang="en-US" dirty="0"/>
              <a:t>linux-3.2.0/kernel</a:t>
            </a:r>
            <a:r>
              <a:rPr lang="en-US" dirty="0" smtClean="0"/>
              <a:t>/</a:t>
            </a:r>
            <a:r>
              <a:rPr lang="en-US" dirty="0" err="1" smtClean="0"/>
              <a:t>sys.c</a:t>
            </a:r>
            <a:endParaRPr lang="en-US" dirty="0"/>
          </a:p>
        </p:txBody>
      </p:sp>
      <p:sp>
        <p:nvSpPr>
          <p:cNvPr id="5" name="Rectangle 4"/>
          <p:cNvSpPr/>
          <p:nvPr/>
        </p:nvSpPr>
        <p:spPr>
          <a:xfrm>
            <a:off x="1126246" y="330786"/>
            <a:ext cx="6096000" cy="369331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SYSCALL_DEFINE1(</a:t>
            </a:r>
            <a:r>
              <a:rPr lang="en-US" dirty="0" err="1"/>
              <a:t>setuid</a:t>
            </a:r>
            <a:r>
              <a:rPr lang="en-US" dirty="0"/>
              <a:t>, </a:t>
            </a:r>
            <a:r>
              <a:rPr lang="en-US" dirty="0" err="1"/>
              <a:t>uid_t</a:t>
            </a:r>
            <a:r>
              <a:rPr lang="en-US" dirty="0"/>
              <a:t>, </a:t>
            </a:r>
            <a:r>
              <a:rPr lang="en-US" dirty="0" err="1"/>
              <a:t>uid</a:t>
            </a:r>
            <a:r>
              <a:rPr lang="en-US" dirty="0"/>
              <a:t>)</a:t>
            </a:r>
          </a:p>
          <a:p>
            <a:r>
              <a:rPr lang="en-US" dirty="0"/>
              <a:t>{</a:t>
            </a:r>
          </a:p>
          <a:p>
            <a:r>
              <a:rPr lang="en-US" dirty="0"/>
              <a:t>        </a:t>
            </a:r>
            <a:r>
              <a:rPr lang="en-US" b="1" dirty="0" err="1"/>
              <a:t>const</a:t>
            </a:r>
            <a:r>
              <a:rPr lang="en-US" dirty="0"/>
              <a:t> </a:t>
            </a:r>
            <a:r>
              <a:rPr lang="en-US" b="1" dirty="0" err="1"/>
              <a:t>struct</a:t>
            </a:r>
            <a:r>
              <a:rPr lang="en-US" dirty="0"/>
              <a:t> </a:t>
            </a:r>
            <a:r>
              <a:rPr lang="en-US" b="1" dirty="0"/>
              <a:t>cred</a:t>
            </a:r>
            <a:r>
              <a:rPr lang="en-US" dirty="0"/>
              <a:t> *</a:t>
            </a:r>
            <a:r>
              <a:rPr lang="en-US" b="1" dirty="0"/>
              <a:t>old</a:t>
            </a:r>
            <a:r>
              <a:rPr lang="en-US" dirty="0"/>
              <a:t>;</a:t>
            </a:r>
          </a:p>
          <a:p>
            <a:r>
              <a:rPr lang="en-US" dirty="0"/>
              <a:t>        </a:t>
            </a:r>
            <a:r>
              <a:rPr lang="en-US" b="1" dirty="0" err="1"/>
              <a:t>struct</a:t>
            </a:r>
            <a:r>
              <a:rPr lang="en-US" dirty="0"/>
              <a:t> </a:t>
            </a:r>
            <a:r>
              <a:rPr lang="en-US" b="1" dirty="0"/>
              <a:t>cred</a:t>
            </a:r>
            <a:r>
              <a:rPr lang="en-US" dirty="0"/>
              <a:t> *</a:t>
            </a:r>
            <a:r>
              <a:rPr lang="en-US" b="1" dirty="0"/>
              <a:t>new</a:t>
            </a:r>
            <a:r>
              <a:rPr lang="en-US" dirty="0" smtClean="0"/>
              <a:t>;</a:t>
            </a:r>
          </a:p>
          <a:p>
            <a:r>
              <a:rPr lang="hu-HU" dirty="0" smtClean="0"/>
              <a:t>        </a:t>
            </a:r>
            <a:r>
              <a:rPr lang="hu-HU" b="1" dirty="0" smtClean="0"/>
              <a:t>int</a:t>
            </a:r>
            <a:r>
              <a:rPr lang="hu-HU" dirty="0" smtClean="0"/>
              <a:t> </a:t>
            </a:r>
            <a:r>
              <a:rPr lang="hu-HU" b="1" dirty="0" smtClean="0"/>
              <a:t>retval</a:t>
            </a:r>
            <a:r>
              <a:rPr lang="hu-HU" dirty="0" smtClean="0"/>
              <a:t>;</a:t>
            </a:r>
          </a:p>
          <a:p>
            <a:endParaRPr lang="hu-HU" dirty="0" smtClean="0"/>
          </a:p>
          <a:p>
            <a:r>
              <a:rPr lang="en-US" dirty="0" smtClean="0"/>
              <a:t>        </a:t>
            </a:r>
            <a:r>
              <a:rPr lang="en-US" dirty="0"/>
              <a:t>new = </a:t>
            </a:r>
            <a:r>
              <a:rPr lang="en-US" dirty="0" err="1"/>
              <a:t>prepare_creds</a:t>
            </a:r>
            <a:r>
              <a:rPr lang="en-US" dirty="0"/>
              <a:t>();</a:t>
            </a:r>
          </a:p>
          <a:p>
            <a:r>
              <a:rPr lang="en-US" dirty="0"/>
              <a:t>        </a:t>
            </a:r>
            <a:r>
              <a:rPr lang="en-US" b="1" dirty="0"/>
              <a:t>if</a:t>
            </a:r>
            <a:r>
              <a:rPr lang="en-US" dirty="0"/>
              <a:t> (!new</a:t>
            </a:r>
            <a:r>
              <a:rPr lang="en-US" dirty="0" smtClean="0"/>
              <a:t>)</a:t>
            </a:r>
          </a:p>
          <a:p>
            <a:r>
              <a:rPr lang="is-IS" dirty="0" smtClean="0"/>
              <a:t>                </a:t>
            </a:r>
            <a:r>
              <a:rPr lang="is-IS" b="1" dirty="0" smtClean="0"/>
              <a:t>return</a:t>
            </a:r>
            <a:r>
              <a:rPr lang="is-IS" dirty="0" smtClean="0"/>
              <a:t> -ENOMEM;</a:t>
            </a:r>
          </a:p>
          <a:p>
            <a:r>
              <a:rPr lang="en-US" dirty="0" smtClean="0"/>
              <a:t>        </a:t>
            </a:r>
            <a:r>
              <a:rPr lang="en-US" dirty="0"/>
              <a:t>old = </a:t>
            </a:r>
            <a:r>
              <a:rPr lang="en-US" dirty="0" err="1"/>
              <a:t>current_cred</a:t>
            </a:r>
            <a:r>
              <a:rPr lang="en-US" dirty="0"/>
              <a:t>();</a:t>
            </a:r>
          </a:p>
          <a:p>
            <a:endParaRPr lang="en-US" dirty="0"/>
          </a:p>
          <a:p>
            <a:r>
              <a:rPr lang="hr-HR" dirty="0"/>
              <a:t>        retval = -EPERM;</a:t>
            </a:r>
          </a:p>
          <a:p>
            <a:r>
              <a:rPr lang="en-US" dirty="0"/>
              <a:t>        </a:t>
            </a:r>
            <a:endParaRPr lang="hr-HR" dirty="0"/>
          </a:p>
        </p:txBody>
      </p:sp>
    </p:spTree>
    <p:extLst>
      <p:ext uri="{BB962C8B-B14F-4D97-AF65-F5344CB8AC3E}">
        <p14:creationId xmlns:p14="http://schemas.microsoft.com/office/powerpoint/2010/main" val="1331271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62</a:t>
            </a:fld>
            <a:endParaRPr lang="en-US"/>
          </a:p>
        </p:txBody>
      </p:sp>
      <p:sp>
        <p:nvSpPr>
          <p:cNvPr id="4" name="Rectangle 3"/>
          <p:cNvSpPr/>
          <p:nvPr/>
        </p:nvSpPr>
        <p:spPr>
          <a:xfrm>
            <a:off x="395994" y="133274"/>
            <a:ext cx="8185740"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dirty="0" smtClean="0"/>
              <a:t>…</a:t>
            </a:r>
          </a:p>
          <a:p>
            <a:r>
              <a:rPr lang="en-US" b="1" dirty="0" smtClean="0"/>
              <a:t>if</a:t>
            </a:r>
            <a:r>
              <a:rPr lang="en-US" dirty="0" smtClean="0"/>
              <a:t> </a:t>
            </a:r>
            <a:r>
              <a:rPr lang="en-US" dirty="0"/>
              <a:t>(</a:t>
            </a:r>
            <a:r>
              <a:rPr lang="en-US" dirty="0" err="1"/>
              <a:t>nsown_capable</a:t>
            </a:r>
            <a:r>
              <a:rPr lang="en-US" dirty="0"/>
              <a:t>(CAP_SETUID)) {</a:t>
            </a:r>
          </a:p>
          <a:p>
            <a:r>
              <a:rPr lang="nl-NL" dirty="0"/>
              <a:t>                new-&gt;</a:t>
            </a:r>
            <a:r>
              <a:rPr lang="nl-NL" dirty="0" err="1"/>
              <a:t>suid</a:t>
            </a:r>
            <a:r>
              <a:rPr lang="nl-NL" dirty="0"/>
              <a:t> = new-&gt;</a:t>
            </a:r>
            <a:r>
              <a:rPr lang="nl-NL" dirty="0" err="1"/>
              <a:t>uid</a:t>
            </a:r>
            <a:r>
              <a:rPr lang="nl-NL" dirty="0"/>
              <a:t> = </a:t>
            </a:r>
            <a:r>
              <a:rPr lang="nl-NL" dirty="0" err="1"/>
              <a:t>uid</a:t>
            </a:r>
            <a:r>
              <a:rPr lang="nl-NL" dirty="0"/>
              <a:t>;</a:t>
            </a:r>
          </a:p>
          <a:p>
            <a:r>
              <a:rPr lang="en-US" dirty="0"/>
              <a:t>                </a:t>
            </a:r>
            <a:r>
              <a:rPr lang="en-US" b="1" dirty="0"/>
              <a:t>if</a:t>
            </a:r>
            <a:r>
              <a:rPr lang="en-US" dirty="0"/>
              <a:t> (</a:t>
            </a:r>
            <a:r>
              <a:rPr lang="en-US" dirty="0" err="1"/>
              <a:t>uid</a:t>
            </a:r>
            <a:r>
              <a:rPr lang="en-US" dirty="0"/>
              <a:t> != old-&gt;</a:t>
            </a:r>
            <a:r>
              <a:rPr lang="en-US" dirty="0" err="1"/>
              <a:t>uid</a:t>
            </a:r>
            <a:r>
              <a:rPr lang="en-US" dirty="0"/>
              <a:t>) {</a:t>
            </a:r>
          </a:p>
          <a:p>
            <a:r>
              <a:rPr lang="da-DK" dirty="0"/>
              <a:t>                        </a:t>
            </a:r>
            <a:r>
              <a:rPr lang="da-DK" dirty="0" err="1"/>
              <a:t>retval</a:t>
            </a:r>
            <a:r>
              <a:rPr lang="da-DK" dirty="0"/>
              <a:t> = </a:t>
            </a:r>
            <a:r>
              <a:rPr lang="da-DK" dirty="0" err="1">
                <a:solidFill>
                  <a:schemeClr val="tx1"/>
                </a:solidFill>
              </a:rPr>
              <a:t>set_user</a:t>
            </a:r>
            <a:r>
              <a:rPr lang="da-DK" dirty="0">
                <a:solidFill>
                  <a:schemeClr val="tx1"/>
                </a:solidFill>
              </a:rPr>
              <a:t>(new);</a:t>
            </a:r>
          </a:p>
          <a:p>
            <a:r>
              <a:rPr lang="en-US" dirty="0"/>
              <a:t>                        </a:t>
            </a:r>
            <a:r>
              <a:rPr lang="en-US" b="1" dirty="0"/>
              <a:t>if</a:t>
            </a:r>
            <a:r>
              <a:rPr lang="en-US" dirty="0"/>
              <a:t> (</a:t>
            </a:r>
            <a:r>
              <a:rPr lang="en-US" dirty="0" err="1"/>
              <a:t>retval</a:t>
            </a:r>
            <a:r>
              <a:rPr lang="en-US" dirty="0"/>
              <a:t> &lt; 0</a:t>
            </a:r>
            <a:r>
              <a:rPr lang="en-US" dirty="0" smtClean="0"/>
              <a:t>) </a:t>
            </a:r>
            <a:r>
              <a:rPr lang="hr-HR" b="1" dirty="0" smtClean="0"/>
              <a:t>goto</a:t>
            </a:r>
            <a:r>
              <a:rPr lang="hr-HR" dirty="0" smtClean="0"/>
              <a:t> </a:t>
            </a:r>
            <a:r>
              <a:rPr lang="hr-HR" b="1" dirty="0"/>
              <a:t>error</a:t>
            </a:r>
            <a:r>
              <a:rPr lang="hr-HR" dirty="0"/>
              <a:t>;</a:t>
            </a:r>
          </a:p>
          <a:p>
            <a:r>
              <a:rPr lang="hr-HR" dirty="0"/>
              <a:t>                }</a:t>
            </a:r>
          </a:p>
          <a:p>
            <a:r>
              <a:rPr lang="en-US" dirty="0"/>
              <a:t>        } </a:t>
            </a:r>
            <a:r>
              <a:rPr lang="en-US" b="1" dirty="0"/>
              <a:t>else</a:t>
            </a:r>
            <a:r>
              <a:rPr lang="en-US" dirty="0"/>
              <a:t> </a:t>
            </a:r>
            <a:r>
              <a:rPr lang="en-US" b="1" dirty="0"/>
              <a:t>if</a:t>
            </a:r>
            <a:r>
              <a:rPr lang="en-US" dirty="0"/>
              <a:t> (</a:t>
            </a:r>
            <a:r>
              <a:rPr lang="en-US" dirty="0" err="1"/>
              <a:t>uid</a:t>
            </a:r>
            <a:r>
              <a:rPr lang="en-US" dirty="0"/>
              <a:t> != old-&gt;</a:t>
            </a:r>
            <a:r>
              <a:rPr lang="en-US" dirty="0" err="1"/>
              <a:t>uid</a:t>
            </a:r>
            <a:r>
              <a:rPr lang="en-US" dirty="0"/>
              <a:t> &amp;&amp; </a:t>
            </a:r>
            <a:r>
              <a:rPr lang="en-US" dirty="0" err="1"/>
              <a:t>uid</a:t>
            </a:r>
            <a:r>
              <a:rPr lang="en-US" dirty="0"/>
              <a:t> != new-&gt;</a:t>
            </a:r>
            <a:r>
              <a:rPr lang="en-US" dirty="0" err="1"/>
              <a:t>suid</a:t>
            </a:r>
            <a:r>
              <a:rPr lang="en-US" dirty="0"/>
              <a:t>) </a:t>
            </a:r>
            <a:r>
              <a:rPr lang="en-US" dirty="0" smtClean="0"/>
              <a:t>{ </a:t>
            </a:r>
            <a:r>
              <a:rPr lang="hr-HR" b="1" dirty="0" smtClean="0"/>
              <a:t>goto</a:t>
            </a:r>
            <a:r>
              <a:rPr lang="hr-HR" dirty="0" smtClean="0"/>
              <a:t> </a:t>
            </a:r>
            <a:r>
              <a:rPr lang="hr-HR" b="1" dirty="0"/>
              <a:t>error</a:t>
            </a:r>
            <a:r>
              <a:rPr lang="hr-HR" dirty="0" smtClean="0"/>
              <a:t>; }</a:t>
            </a:r>
          </a:p>
          <a:p>
            <a:r>
              <a:rPr lang="hr-HR" dirty="0"/>
              <a:t> </a:t>
            </a:r>
            <a:r>
              <a:rPr lang="hr-HR" dirty="0" smtClean="0"/>
              <a:t>...</a:t>
            </a:r>
          </a:p>
          <a:p>
            <a:r>
              <a:rPr lang="nl-NL" dirty="0"/>
              <a:t> new-&gt;</a:t>
            </a:r>
            <a:r>
              <a:rPr lang="nl-NL" dirty="0" err="1"/>
              <a:t>fsuid</a:t>
            </a:r>
            <a:r>
              <a:rPr lang="nl-NL" dirty="0"/>
              <a:t> = new-&gt;</a:t>
            </a:r>
            <a:r>
              <a:rPr lang="nl-NL" dirty="0" err="1"/>
              <a:t>euid</a:t>
            </a:r>
            <a:r>
              <a:rPr lang="nl-NL" dirty="0"/>
              <a:t> = </a:t>
            </a:r>
            <a:r>
              <a:rPr lang="nl-NL" dirty="0" err="1"/>
              <a:t>uid</a:t>
            </a:r>
            <a:r>
              <a:rPr lang="nl-NL" dirty="0" smtClean="0"/>
              <a:t>;</a:t>
            </a:r>
            <a:endParaRPr lang="nl-NL" dirty="0"/>
          </a:p>
          <a:p>
            <a:r>
              <a:rPr lang="nl-NL" dirty="0"/>
              <a:t> </a:t>
            </a:r>
            <a:r>
              <a:rPr lang="nl-NL" dirty="0" err="1" smtClean="0"/>
              <a:t>retval</a:t>
            </a:r>
            <a:r>
              <a:rPr lang="nl-NL" dirty="0" smtClean="0"/>
              <a:t> </a:t>
            </a:r>
            <a:r>
              <a:rPr lang="nl-NL" dirty="0"/>
              <a:t>= </a:t>
            </a:r>
            <a:r>
              <a:rPr lang="nl-NL" dirty="0" err="1"/>
              <a:t>security_task_fix_setuid</a:t>
            </a:r>
            <a:r>
              <a:rPr lang="nl-NL" dirty="0"/>
              <a:t>(new, </a:t>
            </a:r>
            <a:r>
              <a:rPr lang="nl-NL" dirty="0" err="1"/>
              <a:t>old</a:t>
            </a:r>
            <a:r>
              <a:rPr lang="nl-NL" dirty="0"/>
              <a:t>, LSM_SETID_ID);</a:t>
            </a:r>
          </a:p>
          <a:p>
            <a:r>
              <a:rPr lang="en-US" dirty="0"/>
              <a:t> </a:t>
            </a:r>
            <a:r>
              <a:rPr lang="en-US" b="1" dirty="0" smtClean="0"/>
              <a:t>if</a:t>
            </a:r>
            <a:r>
              <a:rPr lang="en-US" dirty="0" smtClean="0"/>
              <a:t> </a:t>
            </a:r>
            <a:r>
              <a:rPr lang="en-US" dirty="0"/>
              <a:t>(</a:t>
            </a:r>
            <a:r>
              <a:rPr lang="en-US" dirty="0" err="1"/>
              <a:t>retval</a:t>
            </a:r>
            <a:r>
              <a:rPr lang="en-US" dirty="0"/>
              <a:t> &lt; 0</a:t>
            </a:r>
            <a:r>
              <a:rPr lang="en-US" dirty="0" smtClean="0"/>
              <a:t>)</a:t>
            </a:r>
            <a:r>
              <a:rPr lang="hr-HR" dirty="0" smtClean="0"/>
              <a:t> </a:t>
            </a:r>
            <a:r>
              <a:rPr lang="hr-HR" b="1" dirty="0"/>
              <a:t>goto</a:t>
            </a:r>
            <a:r>
              <a:rPr lang="hr-HR" dirty="0"/>
              <a:t> </a:t>
            </a:r>
            <a:r>
              <a:rPr lang="hr-HR" b="1" dirty="0"/>
              <a:t>error</a:t>
            </a:r>
            <a:r>
              <a:rPr lang="hr-HR" dirty="0" smtClean="0"/>
              <a:t>;</a:t>
            </a:r>
            <a:endParaRPr lang="hr-HR" dirty="0"/>
          </a:p>
          <a:p>
            <a:r>
              <a:rPr lang="en-US" dirty="0"/>
              <a:t> </a:t>
            </a:r>
            <a:r>
              <a:rPr lang="en-US" b="1" dirty="0" smtClean="0"/>
              <a:t>return</a:t>
            </a:r>
            <a:r>
              <a:rPr lang="en-US" dirty="0" smtClean="0"/>
              <a:t> </a:t>
            </a:r>
            <a:r>
              <a:rPr lang="en-US" b="1" dirty="0" err="1">
                <a:solidFill>
                  <a:srgbClr val="FF0000"/>
                </a:solidFill>
              </a:rPr>
              <a:t>commit_creds</a:t>
            </a:r>
            <a:r>
              <a:rPr lang="en-US" b="1" dirty="0">
                <a:solidFill>
                  <a:srgbClr val="FF0000"/>
                </a:solidFill>
              </a:rPr>
              <a:t>(new)</a:t>
            </a:r>
            <a:r>
              <a:rPr lang="en-US" b="1" dirty="0" smtClean="0">
                <a:solidFill>
                  <a:srgbClr val="FF0000"/>
                </a:solidFill>
              </a:rPr>
              <a:t>;</a:t>
            </a:r>
            <a:endParaRPr lang="en-US" b="1" dirty="0">
              <a:solidFill>
                <a:srgbClr val="FF0000"/>
              </a:solidFill>
            </a:endParaRPr>
          </a:p>
          <a:p>
            <a:r>
              <a:rPr lang="en-US" b="1" dirty="0"/>
              <a:t>error</a:t>
            </a:r>
            <a:r>
              <a:rPr lang="en-US" dirty="0"/>
              <a:t>:</a:t>
            </a:r>
          </a:p>
          <a:p>
            <a:r>
              <a:rPr lang="en-US" dirty="0"/>
              <a:t>        </a:t>
            </a:r>
            <a:r>
              <a:rPr lang="en-US" dirty="0" err="1"/>
              <a:t>abort_creds</a:t>
            </a:r>
            <a:r>
              <a:rPr lang="en-US" dirty="0"/>
              <a:t>(new);</a:t>
            </a:r>
          </a:p>
          <a:p>
            <a:r>
              <a:rPr lang="en-US" dirty="0"/>
              <a:t>        </a:t>
            </a:r>
            <a:r>
              <a:rPr lang="en-US" b="1" dirty="0"/>
              <a:t>return</a:t>
            </a:r>
            <a:r>
              <a:rPr lang="en-US" dirty="0"/>
              <a:t> </a:t>
            </a:r>
            <a:r>
              <a:rPr lang="en-US" dirty="0" err="1"/>
              <a:t>retval</a:t>
            </a:r>
            <a:r>
              <a:rPr lang="en-US" dirty="0"/>
              <a:t>;</a:t>
            </a:r>
          </a:p>
          <a:p>
            <a:r>
              <a:rPr lang="en-US" dirty="0"/>
              <a:t>}</a:t>
            </a:r>
            <a:endParaRPr lang="hr-HR" dirty="0"/>
          </a:p>
        </p:txBody>
      </p:sp>
    </p:spTree>
    <p:extLst>
      <p:ext uri="{BB962C8B-B14F-4D97-AF65-F5344CB8AC3E}">
        <p14:creationId xmlns:p14="http://schemas.microsoft.com/office/powerpoint/2010/main" val="22824879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63</a:t>
            </a:fld>
            <a:endParaRPr lang="en-US"/>
          </a:p>
        </p:txBody>
      </p:sp>
      <p:sp>
        <p:nvSpPr>
          <p:cNvPr id="3" name="Rectangle 2"/>
          <p:cNvSpPr/>
          <p:nvPr/>
        </p:nvSpPr>
        <p:spPr>
          <a:xfrm>
            <a:off x="361615" y="94884"/>
            <a:ext cx="8325185"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dirty="0"/>
              <a:t>/**                                                                                                 </a:t>
            </a:r>
          </a:p>
          <a:p>
            <a:r>
              <a:rPr lang="en-US" dirty="0"/>
              <a:t> * </a:t>
            </a:r>
            <a:r>
              <a:rPr lang="en-US" dirty="0" err="1"/>
              <a:t>commit_creds</a:t>
            </a:r>
            <a:r>
              <a:rPr lang="en-US" dirty="0"/>
              <a:t> - Install new credentials upon the current task                                     </a:t>
            </a:r>
          </a:p>
          <a:p>
            <a:r>
              <a:rPr lang="en-US" dirty="0"/>
              <a:t> * </a:t>
            </a:r>
            <a:r>
              <a:rPr lang="en-US" b="1" dirty="0"/>
              <a:t>@new</a:t>
            </a:r>
            <a:r>
              <a:rPr lang="en-US" dirty="0"/>
              <a:t>: The credentials to be assigned                                                             </a:t>
            </a:r>
          </a:p>
          <a:p>
            <a:r>
              <a:rPr lang="en-US" dirty="0"/>
              <a:t> *                                                                                                  </a:t>
            </a:r>
          </a:p>
          <a:p>
            <a:r>
              <a:rPr lang="en-US" dirty="0"/>
              <a:t> * Install a new set of credentials to the current task, using RCU to replace                       </a:t>
            </a:r>
          </a:p>
          <a:p>
            <a:r>
              <a:rPr lang="en-US" dirty="0"/>
              <a:t> * the old set.  Both the objective and the subjective credentials pointers are                     </a:t>
            </a:r>
          </a:p>
          <a:p>
            <a:r>
              <a:rPr lang="en-US" dirty="0"/>
              <a:t> * updated.  This function may not be called if the subjective credentials are                      </a:t>
            </a:r>
          </a:p>
          <a:p>
            <a:r>
              <a:rPr lang="nl-NL" dirty="0"/>
              <a:t> * in </a:t>
            </a:r>
            <a:r>
              <a:rPr lang="nl-NL" dirty="0" err="1"/>
              <a:t>an</a:t>
            </a:r>
            <a:r>
              <a:rPr lang="nl-NL" dirty="0"/>
              <a:t> </a:t>
            </a:r>
            <a:r>
              <a:rPr lang="nl-NL" dirty="0" err="1"/>
              <a:t>overridden</a:t>
            </a:r>
            <a:r>
              <a:rPr lang="nl-NL" dirty="0"/>
              <a:t> state.                                                                          </a:t>
            </a:r>
          </a:p>
          <a:p>
            <a:r>
              <a:rPr lang="nl-NL" dirty="0"/>
              <a:t> *                                                                                                  </a:t>
            </a:r>
          </a:p>
          <a:p>
            <a:r>
              <a:rPr lang="nl-NL" dirty="0"/>
              <a:t> * </a:t>
            </a:r>
            <a:r>
              <a:rPr lang="nl-NL" dirty="0" err="1"/>
              <a:t>This</a:t>
            </a:r>
            <a:r>
              <a:rPr lang="nl-NL" dirty="0"/>
              <a:t> </a:t>
            </a:r>
            <a:r>
              <a:rPr lang="nl-NL" dirty="0" err="1"/>
              <a:t>function</a:t>
            </a:r>
            <a:r>
              <a:rPr lang="nl-NL" dirty="0"/>
              <a:t> </a:t>
            </a:r>
            <a:r>
              <a:rPr lang="nl-NL" dirty="0" err="1"/>
              <a:t>eats</a:t>
            </a:r>
            <a:r>
              <a:rPr lang="nl-NL" dirty="0"/>
              <a:t> the </a:t>
            </a:r>
            <a:r>
              <a:rPr lang="nl-NL" dirty="0" err="1"/>
              <a:t>caller's</a:t>
            </a:r>
            <a:r>
              <a:rPr lang="nl-NL" dirty="0"/>
              <a:t> </a:t>
            </a:r>
            <a:r>
              <a:rPr lang="nl-NL" dirty="0" err="1"/>
              <a:t>reference</a:t>
            </a:r>
            <a:r>
              <a:rPr lang="nl-NL" dirty="0"/>
              <a:t> </a:t>
            </a:r>
            <a:r>
              <a:rPr lang="nl-NL" dirty="0" err="1"/>
              <a:t>to</a:t>
            </a:r>
            <a:r>
              <a:rPr lang="nl-NL" dirty="0"/>
              <a:t> the new </a:t>
            </a:r>
            <a:r>
              <a:rPr lang="nl-NL" dirty="0" err="1"/>
              <a:t>credentials</a:t>
            </a:r>
            <a:r>
              <a:rPr lang="nl-NL" dirty="0"/>
              <a:t>.                                </a:t>
            </a:r>
          </a:p>
          <a:p>
            <a:r>
              <a:rPr lang="nl-NL" dirty="0"/>
              <a:t> *                                                                                                  </a:t>
            </a:r>
          </a:p>
          <a:p>
            <a:r>
              <a:rPr lang="nl-NL" dirty="0"/>
              <a:t> * Always returns 0 </a:t>
            </a:r>
            <a:r>
              <a:rPr lang="nl-NL" dirty="0" err="1"/>
              <a:t>thus</a:t>
            </a:r>
            <a:r>
              <a:rPr lang="nl-NL" dirty="0"/>
              <a:t> </a:t>
            </a:r>
            <a:r>
              <a:rPr lang="nl-NL" dirty="0" err="1"/>
              <a:t>allowing</a:t>
            </a:r>
            <a:r>
              <a:rPr lang="nl-NL" dirty="0"/>
              <a:t> </a:t>
            </a:r>
            <a:r>
              <a:rPr lang="nl-NL" dirty="0" err="1"/>
              <a:t>this</a:t>
            </a:r>
            <a:r>
              <a:rPr lang="nl-NL" dirty="0"/>
              <a:t> </a:t>
            </a:r>
            <a:r>
              <a:rPr lang="nl-NL" dirty="0" err="1"/>
              <a:t>function</a:t>
            </a:r>
            <a:r>
              <a:rPr lang="nl-NL" dirty="0"/>
              <a:t> </a:t>
            </a:r>
            <a:r>
              <a:rPr lang="nl-NL" dirty="0" err="1"/>
              <a:t>to</a:t>
            </a:r>
            <a:r>
              <a:rPr lang="nl-NL" dirty="0"/>
              <a:t> </a:t>
            </a:r>
            <a:r>
              <a:rPr lang="nl-NL" dirty="0" err="1"/>
              <a:t>be</a:t>
            </a:r>
            <a:r>
              <a:rPr lang="nl-NL" dirty="0"/>
              <a:t> </a:t>
            </a:r>
            <a:r>
              <a:rPr lang="nl-NL" dirty="0" err="1"/>
              <a:t>tail-called</a:t>
            </a:r>
            <a:r>
              <a:rPr lang="nl-NL" dirty="0"/>
              <a:t> at the end                        </a:t>
            </a:r>
          </a:p>
          <a:p>
            <a:r>
              <a:rPr lang="en-US" dirty="0"/>
              <a:t> * of, say, </a:t>
            </a:r>
            <a:r>
              <a:rPr lang="en-US" b="1" dirty="0" err="1"/>
              <a:t>sys_setgid</a:t>
            </a:r>
            <a:r>
              <a:rPr lang="en-US" b="1" dirty="0"/>
              <a:t>()</a:t>
            </a:r>
            <a:r>
              <a:rPr lang="en-US" dirty="0"/>
              <a:t>.                                                                           </a:t>
            </a:r>
          </a:p>
          <a:p>
            <a:r>
              <a:rPr lang="en-US" dirty="0"/>
              <a:t> */</a:t>
            </a:r>
          </a:p>
          <a:p>
            <a:r>
              <a:rPr lang="en-US" b="1" dirty="0" err="1"/>
              <a:t>int</a:t>
            </a:r>
            <a:r>
              <a:rPr lang="en-US" dirty="0"/>
              <a:t> </a:t>
            </a:r>
            <a:r>
              <a:rPr lang="en-US" b="1" dirty="0" err="1"/>
              <a:t>commit_creds</a:t>
            </a:r>
            <a:r>
              <a:rPr lang="en-US" dirty="0"/>
              <a:t>(</a:t>
            </a:r>
            <a:r>
              <a:rPr lang="en-US" b="1" dirty="0" err="1"/>
              <a:t>struct</a:t>
            </a:r>
            <a:r>
              <a:rPr lang="en-US" dirty="0"/>
              <a:t> </a:t>
            </a:r>
            <a:r>
              <a:rPr lang="en-US" b="1" dirty="0"/>
              <a:t>cred</a:t>
            </a:r>
            <a:r>
              <a:rPr lang="en-US" dirty="0"/>
              <a:t> *</a:t>
            </a:r>
            <a:r>
              <a:rPr lang="en-US" b="1" dirty="0"/>
              <a:t>new</a:t>
            </a:r>
            <a:r>
              <a:rPr lang="en-US" dirty="0"/>
              <a:t>)</a:t>
            </a:r>
          </a:p>
          <a:p>
            <a:r>
              <a:rPr lang="en-US" dirty="0"/>
              <a:t>{</a:t>
            </a:r>
          </a:p>
          <a:p>
            <a:r>
              <a:rPr lang="en-US" dirty="0"/>
              <a:t>        </a:t>
            </a:r>
            <a:r>
              <a:rPr lang="en-US" dirty="0" smtClean="0"/>
              <a:t>…</a:t>
            </a:r>
            <a:endParaRPr lang="en-US" dirty="0"/>
          </a:p>
        </p:txBody>
      </p:sp>
    </p:spTree>
    <p:extLst>
      <p:ext uri="{BB962C8B-B14F-4D97-AF65-F5344CB8AC3E}">
        <p14:creationId xmlns:p14="http://schemas.microsoft.com/office/powerpoint/2010/main" val="39669097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507B5A5-F0C2-644D-AEA7-E773B6B78F38}" type="slidenum">
              <a:rPr lang="en-US" smtClean="0"/>
              <a:t>64</a:t>
            </a:fld>
            <a:endParaRPr lang="en-US"/>
          </a:p>
        </p:txBody>
      </p:sp>
      <p:sp>
        <p:nvSpPr>
          <p:cNvPr id="3" name="Rectangle 2"/>
          <p:cNvSpPr/>
          <p:nvPr/>
        </p:nvSpPr>
        <p:spPr>
          <a:xfrm>
            <a:off x="361615" y="94884"/>
            <a:ext cx="8325185" cy="480131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b="1" u="sng" dirty="0" err="1"/>
              <a:t>int</a:t>
            </a:r>
            <a:r>
              <a:rPr lang="en-US" u="sng" dirty="0"/>
              <a:t> </a:t>
            </a:r>
            <a:r>
              <a:rPr lang="en-US" b="1" u="sng" dirty="0" err="1"/>
              <a:t>commit_creds</a:t>
            </a:r>
            <a:r>
              <a:rPr lang="en-US" u="sng" dirty="0"/>
              <a:t>(</a:t>
            </a:r>
            <a:r>
              <a:rPr lang="en-US" b="1" u="sng" dirty="0" err="1"/>
              <a:t>struct</a:t>
            </a:r>
            <a:r>
              <a:rPr lang="en-US" u="sng" dirty="0"/>
              <a:t> </a:t>
            </a:r>
            <a:r>
              <a:rPr lang="en-US" b="1" u="sng" dirty="0"/>
              <a:t>cred</a:t>
            </a:r>
            <a:r>
              <a:rPr lang="en-US" u="sng" dirty="0"/>
              <a:t> *</a:t>
            </a:r>
            <a:r>
              <a:rPr lang="en-US" b="1" u="sng" dirty="0"/>
              <a:t>new</a:t>
            </a:r>
            <a:r>
              <a:rPr lang="en-US" u="sng" dirty="0"/>
              <a:t>)</a:t>
            </a:r>
          </a:p>
          <a:p>
            <a:r>
              <a:rPr lang="en-US" u="sng" dirty="0"/>
              <a:t>{</a:t>
            </a:r>
          </a:p>
          <a:p>
            <a:r>
              <a:rPr lang="en-US" dirty="0"/>
              <a:t>        </a:t>
            </a:r>
            <a:r>
              <a:rPr lang="en-US" b="1" dirty="0" err="1"/>
              <a:t>struct</a:t>
            </a:r>
            <a:r>
              <a:rPr lang="en-US" dirty="0"/>
              <a:t> </a:t>
            </a:r>
            <a:r>
              <a:rPr lang="en-US" b="1" dirty="0" err="1"/>
              <a:t>task_struct</a:t>
            </a:r>
            <a:r>
              <a:rPr lang="en-US" dirty="0"/>
              <a:t> *</a:t>
            </a:r>
            <a:r>
              <a:rPr lang="en-US" b="1" dirty="0"/>
              <a:t>task</a:t>
            </a:r>
            <a:r>
              <a:rPr lang="en-US" dirty="0"/>
              <a:t> = current</a:t>
            </a:r>
            <a:r>
              <a:rPr lang="en-US" dirty="0" smtClean="0"/>
              <a:t>;</a:t>
            </a:r>
          </a:p>
          <a:p>
            <a:endParaRPr lang="en-US" b="1" dirty="0"/>
          </a:p>
          <a:p>
            <a:r>
              <a:rPr lang="en-US" b="1" dirty="0" smtClean="0"/>
              <a:t>/</a:t>
            </a:r>
            <a:r>
              <a:rPr lang="en-US" b="1" dirty="0"/>
              <a:t>* do it                                                                                    </a:t>
            </a:r>
            <a:endParaRPr lang="en-US" dirty="0"/>
          </a:p>
          <a:p>
            <a:r>
              <a:rPr lang="en-US" b="1" dirty="0"/>
              <a:t>         * RLIMIT_NPROC limits on user-&gt;processes have already been checked                         </a:t>
            </a:r>
            <a:endParaRPr lang="en-US" dirty="0"/>
          </a:p>
          <a:p>
            <a:r>
              <a:rPr lang="en-US" b="1" dirty="0"/>
              <a:t>         * in </a:t>
            </a:r>
            <a:r>
              <a:rPr lang="en-US" b="1" dirty="0" err="1"/>
              <a:t>set_user</a:t>
            </a:r>
            <a:r>
              <a:rPr lang="en-US" b="1" dirty="0"/>
              <a:t>().                                                                           </a:t>
            </a:r>
            <a:endParaRPr lang="en-US" dirty="0"/>
          </a:p>
          <a:p>
            <a:r>
              <a:rPr lang="en-US" b="1" dirty="0"/>
              <a:t>         */</a:t>
            </a:r>
            <a:endParaRPr lang="en-US" dirty="0"/>
          </a:p>
          <a:p>
            <a:r>
              <a:rPr lang="en-US" dirty="0"/>
              <a:t>        </a:t>
            </a:r>
            <a:r>
              <a:rPr lang="en-US" dirty="0" err="1"/>
              <a:t>alter_cred_subscribers</a:t>
            </a:r>
            <a:r>
              <a:rPr lang="en-US" dirty="0"/>
              <a:t>(new, 2);</a:t>
            </a:r>
          </a:p>
          <a:p>
            <a:r>
              <a:rPr lang="en-US" dirty="0"/>
              <a:t>        </a:t>
            </a:r>
            <a:r>
              <a:rPr lang="en-US" b="1" dirty="0"/>
              <a:t>if</a:t>
            </a:r>
            <a:r>
              <a:rPr lang="en-US" dirty="0"/>
              <a:t> (new-&gt;user != old-&gt;user)</a:t>
            </a:r>
          </a:p>
          <a:p>
            <a:r>
              <a:rPr lang="en-US" dirty="0"/>
              <a:t>                </a:t>
            </a:r>
            <a:r>
              <a:rPr lang="en-US" dirty="0" err="1"/>
              <a:t>atomic_inc</a:t>
            </a:r>
            <a:r>
              <a:rPr lang="en-US" dirty="0"/>
              <a:t>(&amp;new-&gt;user-&gt;processes);</a:t>
            </a:r>
          </a:p>
          <a:p>
            <a:r>
              <a:rPr lang="en-US" dirty="0"/>
              <a:t>        </a:t>
            </a:r>
            <a:r>
              <a:rPr lang="en-US" dirty="0" err="1"/>
              <a:t>rcu_assign_pointer</a:t>
            </a:r>
            <a:r>
              <a:rPr lang="en-US" dirty="0"/>
              <a:t>(task-&gt;</a:t>
            </a:r>
            <a:r>
              <a:rPr lang="en-US" dirty="0" err="1"/>
              <a:t>real_cred</a:t>
            </a:r>
            <a:r>
              <a:rPr lang="en-US" dirty="0"/>
              <a:t>, new);</a:t>
            </a:r>
          </a:p>
          <a:p>
            <a:r>
              <a:rPr lang="en-US" dirty="0"/>
              <a:t>        </a:t>
            </a:r>
            <a:r>
              <a:rPr lang="en-US" dirty="0" err="1"/>
              <a:t>rcu_assign_pointer</a:t>
            </a:r>
            <a:r>
              <a:rPr lang="en-US" dirty="0"/>
              <a:t>(task-&gt;cred, new);</a:t>
            </a:r>
          </a:p>
          <a:p>
            <a:r>
              <a:rPr lang="en-US" dirty="0"/>
              <a:t>        </a:t>
            </a:r>
            <a:r>
              <a:rPr lang="en-US" b="1" dirty="0"/>
              <a:t>if</a:t>
            </a:r>
            <a:r>
              <a:rPr lang="en-US" dirty="0"/>
              <a:t> (new-&gt;user != old-&gt;user)</a:t>
            </a:r>
          </a:p>
          <a:p>
            <a:r>
              <a:rPr lang="en-US" dirty="0"/>
              <a:t>                </a:t>
            </a:r>
            <a:r>
              <a:rPr lang="en-US" dirty="0" err="1"/>
              <a:t>atomic_dec</a:t>
            </a:r>
            <a:r>
              <a:rPr lang="en-US" dirty="0"/>
              <a:t>(&amp;old-&gt;user-&gt;processes);</a:t>
            </a:r>
          </a:p>
          <a:p>
            <a:r>
              <a:rPr lang="en-US" dirty="0"/>
              <a:t>        </a:t>
            </a:r>
            <a:r>
              <a:rPr lang="en-US" dirty="0" err="1"/>
              <a:t>alter_cred_subscribers</a:t>
            </a:r>
            <a:r>
              <a:rPr lang="en-US" dirty="0"/>
              <a:t>(old, -2)</a:t>
            </a:r>
            <a:r>
              <a:rPr lang="en-US" dirty="0" smtClean="0"/>
              <a:t>;</a:t>
            </a:r>
          </a:p>
          <a:p>
            <a:r>
              <a:rPr lang="en-US" dirty="0"/>
              <a:t> </a:t>
            </a:r>
            <a:r>
              <a:rPr lang="en-US" dirty="0" smtClean="0"/>
              <a:t>       …</a:t>
            </a:r>
            <a:endParaRPr lang="en-US" dirty="0"/>
          </a:p>
        </p:txBody>
      </p:sp>
    </p:spTree>
    <p:extLst>
      <p:ext uri="{BB962C8B-B14F-4D97-AF65-F5344CB8AC3E}">
        <p14:creationId xmlns:p14="http://schemas.microsoft.com/office/powerpoint/2010/main" val="27716986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6350"/>
            <a:ext cx="8229600" cy="857250"/>
          </a:xfrm>
        </p:spPr>
        <p:txBody>
          <a:bodyPr/>
          <a:lstStyle/>
          <a:p>
            <a:r>
              <a:rPr lang="en-US" dirty="0" smtClean="0"/>
              <a:t>Back to Apache</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65</a:t>
            </a:fld>
            <a:endParaRPr lang="en-US"/>
          </a:p>
        </p:txBody>
      </p:sp>
      <p:sp>
        <p:nvSpPr>
          <p:cNvPr id="5" name="Rectangle 4"/>
          <p:cNvSpPr/>
          <p:nvPr/>
        </p:nvSpPr>
        <p:spPr>
          <a:xfrm>
            <a:off x="808175" y="1111155"/>
            <a:ext cx="5859647" cy="169318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ectangle 5"/>
          <p:cNvSpPr/>
          <p:nvPr/>
        </p:nvSpPr>
        <p:spPr>
          <a:xfrm>
            <a:off x="1027442" y="1266495"/>
            <a:ext cx="1986441" cy="584776"/>
          </a:xfrm>
          <a:prstGeom prst="rect">
            <a:avLst/>
          </a:prstGeom>
        </p:spPr>
        <p:txBody>
          <a:bodyPr wrap="none">
            <a:spAutoFit/>
          </a:bodyPr>
          <a:lstStyle/>
          <a:p>
            <a:r>
              <a:rPr lang="da-DK" sz="3200" dirty="0" err="1" smtClean="0"/>
              <a:t>setuid</a:t>
            </a:r>
            <a:r>
              <a:rPr lang="da-DK" sz="3200" dirty="0" smtClean="0"/>
              <a:t>(</a:t>
            </a:r>
            <a:r>
              <a:rPr lang="da-DK" sz="3200" dirty="0" err="1" smtClean="0"/>
              <a:t>uid</a:t>
            </a:r>
            <a:r>
              <a:rPr lang="da-DK" sz="3200" dirty="0" smtClean="0"/>
              <a:t>)</a:t>
            </a:r>
            <a:endParaRPr lang="en-US" sz="3200" dirty="0"/>
          </a:p>
        </p:txBody>
      </p:sp>
      <p:sp>
        <p:nvSpPr>
          <p:cNvPr id="7" name="TextBox 6"/>
          <p:cNvSpPr txBox="1"/>
          <p:nvPr/>
        </p:nvSpPr>
        <p:spPr>
          <a:xfrm rot="16200000">
            <a:off x="-31989" y="1589661"/>
            <a:ext cx="978378" cy="523220"/>
          </a:xfrm>
          <a:prstGeom prst="rect">
            <a:avLst/>
          </a:prstGeom>
          <a:noFill/>
        </p:spPr>
        <p:txBody>
          <a:bodyPr wrap="none" rtlCol="0">
            <a:spAutoFit/>
          </a:bodyPr>
          <a:lstStyle/>
          <a:p>
            <a:r>
              <a:rPr lang="en-US" sz="2800" dirty="0" err="1" smtClean="0"/>
              <a:t>httpd</a:t>
            </a:r>
            <a:endParaRPr lang="en-US" sz="2800" dirty="0"/>
          </a:p>
        </p:txBody>
      </p:sp>
      <p:sp>
        <p:nvSpPr>
          <p:cNvPr id="8" name="Bent Arrow 7"/>
          <p:cNvSpPr/>
          <p:nvPr/>
        </p:nvSpPr>
        <p:spPr>
          <a:xfrm rot="10800000" flipH="1">
            <a:off x="2322514" y="1851271"/>
            <a:ext cx="1552035" cy="441588"/>
          </a:xfrm>
          <a:prstGeom prst="ben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9" name="Rectangle 8"/>
          <p:cNvSpPr/>
          <p:nvPr/>
        </p:nvSpPr>
        <p:spPr>
          <a:xfrm>
            <a:off x="3874550" y="1940018"/>
            <a:ext cx="1766379" cy="461665"/>
          </a:xfrm>
          <a:prstGeom prst="rect">
            <a:avLst/>
          </a:prstGeom>
        </p:spPr>
        <p:txBody>
          <a:bodyPr wrap="none">
            <a:spAutoFit/>
          </a:bodyPr>
          <a:lstStyle/>
          <a:p>
            <a:r>
              <a:rPr lang="en-US" sz="2400" b="1" dirty="0" err="1" smtClean="0"/>
              <a:t>libc</a:t>
            </a:r>
            <a:r>
              <a:rPr lang="en-US" sz="2400" b="1" dirty="0" smtClean="0"/>
              <a:t>: </a:t>
            </a:r>
            <a:r>
              <a:rPr lang="en-US" sz="2400" b="1" dirty="0" err="1" smtClean="0"/>
              <a:t>setuid</a:t>
            </a:r>
            <a:r>
              <a:rPr lang="en-US" sz="2400" b="1" dirty="0" smtClean="0"/>
              <a:t>()</a:t>
            </a:r>
            <a:endParaRPr lang="en-US" sz="2400" dirty="0"/>
          </a:p>
        </p:txBody>
      </p:sp>
      <p:sp>
        <p:nvSpPr>
          <p:cNvPr id="13" name="Rectangle 12"/>
          <p:cNvSpPr/>
          <p:nvPr/>
        </p:nvSpPr>
        <p:spPr>
          <a:xfrm>
            <a:off x="1834977" y="3532364"/>
            <a:ext cx="266265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400" b="1" dirty="0" err="1" smtClean="0"/>
              <a:t>linux</a:t>
            </a:r>
            <a:r>
              <a:rPr lang="en-US" sz="2400" b="1" dirty="0" smtClean="0"/>
              <a:t> </a:t>
            </a:r>
            <a:r>
              <a:rPr lang="en-US" sz="2400" b="1" dirty="0" smtClean="0"/>
              <a:t>kernel: </a:t>
            </a:r>
            <a:r>
              <a:rPr lang="en-US" sz="2400" b="1" dirty="0" err="1" smtClean="0"/>
              <a:t>syscall</a:t>
            </a:r>
            <a:endParaRPr lang="en-US" sz="2400" dirty="0"/>
          </a:p>
        </p:txBody>
      </p:sp>
      <p:pic>
        <p:nvPicPr>
          <p:cNvPr id="15" name="Picture 14"/>
          <p:cNvPicPr>
            <a:picLocks noChangeAspect="1"/>
          </p:cNvPicPr>
          <p:nvPr/>
        </p:nvPicPr>
        <p:blipFill>
          <a:blip r:embed="rId2"/>
          <a:stretch>
            <a:fillRect/>
          </a:stretch>
        </p:blipFill>
        <p:spPr>
          <a:xfrm>
            <a:off x="6927602" y="2631039"/>
            <a:ext cx="1849195" cy="1282879"/>
          </a:xfrm>
          <a:prstGeom prst="rect">
            <a:avLst/>
          </a:prstGeom>
          <a:ln>
            <a:solidFill>
              <a:srgbClr val="FF0000"/>
            </a:solidFill>
          </a:ln>
        </p:spPr>
      </p:pic>
      <p:cxnSp>
        <p:nvCxnSpPr>
          <p:cNvPr id="16" name="Curved Connector 15"/>
          <p:cNvCxnSpPr>
            <a:stCxn id="17" idx="3"/>
            <a:endCxn id="15" idx="1"/>
          </p:cNvCxnSpPr>
          <p:nvPr/>
        </p:nvCxnSpPr>
        <p:spPr>
          <a:xfrm>
            <a:off x="5547421" y="2492596"/>
            <a:ext cx="1380181" cy="779883"/>
          </a:xfrm>
          <a:prstGeom prst="curvedConnector3">
            <a:avLst>
              <a:gd name="adj1" fmla="val 50000"/>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592938" y="2307930"/>
            <a:ext cx="954483" cy="369332"/>
          </a:xfrm>
          <a:prstGeom prst="rect">
            <a:avLst/>
          </a:prstGeom>
          <a:noFill/>
        </p:spPr>
        <p:txBody>
          <a:bodyPr wrap="none" rtlCol="0">
            <a:spAutoFit/>
          </a:bodyPr>
          <a:lstStyle/>
          <a:p>
            <a:r>
              <a:rPr lang="en-US" b="1" dirty="0" err="1" smtClean="0">
                <a:solidFill>
                  <a:srgbClr val="FF0000"/>
                </a:solidFill>
              </a:rPr>
              <a:t>int</a:t>
            </a:r>
            <a:r>
              <a:rPr lang="en-US" b="1" dirty="0" smtClean="0">
                <a:solidFill>
                  <a:srgbClr val="FF0000"/>
                </a:solidFill>
              </a:rPr>
              <a:t> 0x80</a:t>
            </a:r>
            <a:endParaRPr lang="en-US" b="1" dirty="0">
              <a:solidFill>
                <a:srgbClr val="FF0000"/>
              </a:solidFill>
            </a:endParaRPr>
          </a:p>
        </p:txBody>
      </p:sp>
      <p:cxnSp>
        <p:nvCxnSpPr>
          <p:cNvPr id="18" name="Curved Connector 17"/>
          <p:cNvCxnSpPr>
            <a:stCxn id="15" idx="2"/>
            <a:endCxn id="13" idx="1"/>
          </p:cNvCxnSpPr>
          <p:nvPr/>
        </p:nvCxnSpPr>
        <p:spPr>
          <a:xfrm rot="5400000" flipH="1">
            <a:off x="4768228" y="829947"/>
            <a:ext cx="150721" cy="6017223"/>
          </a:xfrm>
          <a:prstGeom prst="curvedConnector4">
            <a:avLst>
              <a:gd name="adj1" fmla="val -620244"/>
              <a:gd name="adj2" fmla="val 115525"/>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706296" y="3590752"/>
            <a:ext cx="2403222" cy="646331"/>
          </a:xfrm>
          <a:prstGeom prst="rect">
            <a:avLst/>
          </a:prstGeom>
          <a:solidFill>
            <a:schemeClr val="accent5">
              <a:lumMod val="20000"/>
              <a:lumOff val="80000"/>
            </a:schemeClr>
          </a:solidFill>
        </p:spPr>
        <p:txBody>
          <a:bodyPr wrap="none" rtlCol="0">
            <a:spAutoFit/>
          </a:bodyPr>
          <a:lstStyle/>
          <a:p>
            <a:pPr algn="r"/>
            <a:r>
              <a:rPr lang="en-US" b="1" dirty="0" smtClean="0"/>
              <a:t>jumps into kernel code</a:t>
            </a:r>
          </a:p>
          <a:p>
            <a:pPr algn="r"/>
            <a:r>
              <a:rPr lang="en-US" b="1" dirty="0" smtClean="0"/>
              <a:t>sets supervisor mode</a:t>
            </a:r>
            <a:endParaRPr lang="en-US" b="1" dirty="0"/>
          </a:p>
        </p:txBody>
      </p:sp>
    </p:spTree>
    <p:extLst>
      <p:ext uri="{BB962C8B-B14F-4D97-AF65-F5344CB8AC3E}">
        <p14:creationId xmlns:p14="http://schemas.microsoft.com/office/powerpoint/2010/main" val="55682238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Idea?</a:t>
            </a:r>
            <a:endParaRPr lang="en-US" dirty="0"/>
          </a:p>
        </p:txBody>
      </p:sp>
      <p:sp>
        <p:nvSpPr>
          <p:cNvPr id="3" name="Slide Number Placeholder 2"/>
          <p:cNvSpPr>
            <a:spLocks noGrp="1"/>
          </p:cNvSpPr>
          <p:nvPr>
            <p:ph type="sldNum" sz="quarter" idx="12"/>
          </p:nvPr>
        </p:nvSpPr>
        <p:spPr/>
        <p:txBody>
          <a:bodyPr/>
          <a:lstStyle/>
          <a:p>
            <a:fld id="{6507B5A5-F0C2-644D-AEA7-E773B6B78F38}" type="slidenum">
              <a:rPr lang="en-US" smtClean="0"/>
              <a:t>66</a:t>
            </a:fld>
            <a:endParaRPr lang="en-US"/>
          </a:p>
        </p:txBody>
      </p:sp>
      <p:sp>
        <p:nvSpPr>
          <p:cNvPr id="4" name="TextBox 3"/>
          <p:cNvSpPr txBox="1"/>
          <p:nvPr/>
        </p:nvSpPr>
        <p:spPr>
          <a:xfrm>
            <a:off x="1640496" y="1957749"/>
            <a:ext cx="5608977" cy="5232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800" dirty="0" smtClean="0"/>
              <a:t>Make system calls work in </a:t>
            </a:r>
            <a:r>
              <a:rPr lang="en-US" sz="2800" dirty="0" err="1" smtClean="0"/>
              <a:t>IronKernel</a:t>
            </a:r>
            <a:endParaRPr lang="en-US" sz="2800" dirty="0"/>
          </a:p>
        </p:txBody>
      </p:sp>
    </p:spTree>
    <p:extLst>
      <p:ext uri="{BB962C8B-B14F-4D97-AF65-F5344CB8AC3E}">
        <p14:creationId xmlns:p14="http://schemas.microsoft.com/office/powerpoint/2010/main" val="28440285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Charge</a:t>
            </a:r>
            <a:endParaRPr lang="en-US" b="1" dirty="0"/>
          </a:p>
        </p:txBody>
      </p:sp>
      <p:sp>
        <p:nvSpPr>
          <p:cNvPr id="6" name="Slide Number Placeholder 5"/>
          <p:cNvSpPr>
            <a:spLocks noGrp="1"/>
          </p:cNvSpPr>
          <p:nvPr>
            <p:ph type="sldNum" sz="quarter" idx="12"/>
          </p:nvPr>
        </p:nvSpPr>
        <p:spPr/>
        <p:txBody>
          <a:bodyPr/>
          <a:lstStyle/>
          <a:p>
            <a:fld id="{6507B5A5-F0C2-644D-AEA7-E773B6B78F38}" type="slidenum">
              <a:rPr lang="en-US" smtClean="0"/>
              <a:pPr/>
              <a:t>67</a:t>
            </a:fld>
            <a:endParaRPr lang="en-US"/>
          </a:p>
        </p:txBody>
      </p:sp>
      <p:sp>
        <p:nvSpPr>
          <p:cNvPr id="11" name="TextBox 10"/>
          <p:cNvSpPr txBox="1"/>
          <p:nvPr/>
        </p:nvSpPr>
        <p:spPr>
          <a:xfrm>
            <a:off x="622056" y="1313142"/>
            <a:ext cx="4463206" cy="52322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800" dirty="0" smtClean="0"/>
              <a:t>Sign up for PS4 demos today!</a:t>
            </a:r>
            <a:endParaRPr lang="en-US" sz="2800" b="1" dirty="0"/>
          </a:p>
        </p:txBody>
      </p:sp>
      <p:sp>
        <p:nvSpPr>
          <p:cNvPr id="12" name="TextBox 11"/>
          <p:cNvSpPr txBox="1"/>
          <p:nvPr/>
        </p:nvSpPr>
        <p:spPr>
          <a:xfrm>
            <a:off x="3254037" y="2044362"/>
            <a:ext cx="530601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en-US" sz="2800" dirty="0" smtClean="0"/>
              <a:t>PS4 is due 11:59pm Sunday, 6 April </a:t>
            </a:r>
            <a:endParaRPr lang="en-US" sz="2800" b="1" dirty="0"/>
          </a:p>
        </p:txBody>
      </p:sp>
      <p:sp>
        <p:nvSpPr>
          <p:cNvPr id="8" name="TextBox 7"/>
          <p:cNvSpPr txBox="1"/>
          <p:nvPr/>
        </p:nvSpPr>
        <p:spPr>
          <a:xfrm>
            <a:off x="847272" y="2779025"/>
            <a:ext cx="7371443" cy="1815882"/>
          </a:xfrm>
          <a:prstGeom prst="rect">
            <a:avLst/>
          </a:prstGeom>
          <a:solidFill>
            <a:srgbClr val="FFFF00"/>
          </a:solidFill>
          <a:ln w="28575" cmpd="sng">
            <a:solidFill>
              <a:schemeClr val="accent6">
                <a:lumMod val="75000"/>
              </a:schemeClr>
            </a:solidFill>
          </a:ln>
        </p:spPr>
        <p:txBody>
          <a:bodyPr wrap="square" rtlCol="0">
            <a:spAutoFit/>
          </a:bodyPr>
          <a:lstStyle/>
          <a:p>
            <a:pPr algn="ctr"/>
            <a:r>
              <a:rPr lang="en-US" sz="2800" dirty="0" smtClean="0"/>
              <a:t>When writing security-sensitive code, emulate Apache’s </a:t>
            </a:r>
            <a:r>
              <a:rPr lang="en-US" sz="2800" dirty="0" err="1" smtClean="0"/>
              <a:t>suEXEC</a:t>
            </a:r>
            <a:r>
              <a:rPr lang="en-US" sz="2800" dirty="0" smtClean="0"/>
              <a:t>, not </a:t>
            </a:r>
            <a:r>
              <a:rPr lang="en-US" sz="2800" dirty="0" err="1" smtClean="0"/>
              <a:t>glibc</a:t>
            </a:r>
            <a:r>
              <a:rPr lang="en-US" sz="2800" dirty="0" smtClean="0"/>
              <a:t> or the Linux kernel.  </a:t>
            </a:r>
          </a:p>
          <a:p>
            <a:pPr algn="ctr"/>
            <a:r>
              <a:rPr lang="en-US" sz="2800" dirty="0" smtClean="0"/>
              <a:t>(Note: any code that runs on the Internet is “security-sensitive”.)</a:t>
            </a:r>
            <a:endParaRPr lang="en-US" sz="2800" dirty="0"/>
          </a:p>
        </p:txBody>
      </p:sp>
    </p:spTree>
    <p:extLst>
      <p:ext uri="{BB962C8B-B14F-4D97-AF65-F5344CB8AC3E}">
        <p14:creationId xmlns:p14="http://schemas.microsoft.com/office/powerpoint/2010/main" val="394753262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13046" y="205979"/>
            <a:ext cx="4673759" cy="857250"/>
          </a:xfrm>
        </p:spPr>
        <p:txBody>
          <a:bodyPr>
            <a:normAutofit/>
          </a:bodyPr>
          <a:lstStyle/>
          <a:p>
            <a:r>
              <a:rPr lang="en-US" sz="3200" i="1" dirty="0" smtClean="0"/>
              <a:t>What’s wrong with </a:t>
            </a:r>
            <a:r>
              <a:rPr lang="en-US" sz="3200" i="1" dirty="0" err="1" smtClean="0"/>
              <a:t>Z</a:t>
            </a:r>
            <a:r>
              <a:rPr lang="en-US" sz="3200" i="1" dirty="0" err="1" smtClean="0"/>
              <a:t>htta</a:t>
            </a:r>
            <a:r>
              <a:rPr lang="en-US" sz="3200" i="1" dirty="0" smtClean="0"/>
              <a:t>?</a:t>
            </a:r>
            <a:endParaRPr lang="en-US" sz="3200" i="1" dirty="0"/>
          </a:p>
        </p:txBody>
      </p:sp>
      <p:sp>
        <p:nvSpPr>
          <p:cNvPr id="5" name="Slide Number Placeholder 4"/>
          <p:cNvSpPr>
            <a:spLocks noGrp="1"/>
          </p:cNvSpPr>
          <p:nvPr>
            <p:ph type="sldNum" sz="quarter" idx="12"/>
          </p:nvPr>
        </p:nvSpPr>
        <p:spPr/>
        <p:txBody>
          <a:bodyPr/>
          <a:lstStyle/>
          <a:p>
            <a:fld id="{6507B5A5-F0C2-644D-AEA7-E773B6B78F38}" type="slidenum">
              <a:rPr lang="en-US" smtClean="0"/>
              <a:pPr/>
              <a:t>6</a:t>
            </a:fld>
            <a:endParaRPr lang="en-US"/>
          </a:p>
        </p:txBody>
      </p:sp>
      <p:pic>
        <p:nvPicPr>
          <p:cNvPr id="9" name="Picture 8" descr="Screen Shot 2014-04-02 at 8.52.4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78" y="1187834"/>
            <a:ext cx="8706600" cy="1933983"/>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2966362" y="3814199"/>
            <a:ext cx="5795351"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dirty="0" smtClean="0"/>
              <a:t>Note: because of the way pathnames are handled, I think it is probably actually secure (except for links in www/).</a:t>
            </a:r>
          </a:p>
        </p:txBody>
      </p:sp>
    </p:spTree>
    <p:extLst>
      <p:ext uri="{BB962C8B-B14F-4D97-AF65-F5344CB8AC3E}">
        <p14:creationId xmlns:p14="http://schemas.microsoft.com/office/powerpoint/2010/main" val="11596372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pPr/>
              <a:t>7</a:t>
            </a:fld>
            <a:endParaRPr lang="en-US"/>
          </a:p>
        </p:txBody>
      </p:sp>
      <p:sp>
        <p:nvSpPr>
          <p:cNvPr id="6" name="Rectangle 5"/>
          <p:cNvSpPr/>
          <p:nvPr/>
        </p:nvSpPr>
        <p:spPr>
          <a:xfrm>
            <a:off x="1044228" y="776804"/>
            <a:ext cx="6970889" cy="2308324"/>
          </a:xfrm>
          <a:prstGeom prst="rect">
            <a:avLst/>
          </a:prstGeom>
        </p:spPr>
        <p:txBody>
          <a:bodyPr wrap="square">
            <a:spAutoFit/>
          </a:bodyPr>
          <a:lstStyle/>
          <a:p>
            <a:pPr algn="ctr"/>
            <a:r>
              <a:rPr lang="en-US" sz="4800" dirty="0" smtClean="0"/>
              <a:t>Why Might Letting Anyone Read Any File on your Machine Be a Bad Idea?</a:t>
            </a:r>
            <a:endParaRPr lang="en-US" sz="4800" dirty="0"/>
          </a:p>
        </p:txBody>
      </p:sp>
      <p:sp>
        <p:nvSpPr>
          <p:cNvPr id="7" name="Rounded Rectangle 6">
            <a:hlinkClick r:id="rId2"/>
          </p:cNvPr>
          <p:cNvSpPr/>
          <p:nvPr/>
        </p:nvSpPr>
        <p:spPr>
          <a:xfrm>
            <a:off x="5092700" y="3661834"/>
            <a:ext cx="2921000" cy="719666"/>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smtClean="0"/>
              <a:t>LMGTFY</a:t>
            </a:r>
            <a:endParaRPr lang="en-US" sz="3200" dirty="0"/>
          </a:p>
        </p:txBody>
      </p:sp>
    </p:spTree>
    <p:extLst>
      <p:ext uri="{BB962C8B-B14F-4D97-AF65-F5344CB8AC3E}">
        <p14:creationId xmlns:p14="http://schemas.microsoft.com/office/powerpoint/2010/main" val="1212319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srcRect t="21880" r="794" b="2998"/>
          <a:stretch/>
        </p:blipFill>
        <p:spPr bwMode="auto">
          <a:xfrm>
            <a:off x="0" y="0"/>
            <a:ext cx="9144000" cy="5171722"/>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507B5A5-F0C2-644D-AEA7-E773B6B78F38}" type="slidenum">
              <a:rPr lang="en-US" smtClean="0"/>
              <a:pPr/>
              <a:t>8</a:t>
            </a:fld>
            <a:endParaRPr lang="en-US"/>
          </a:p>
        </p:txBody>
      </p:sp>
      <p:sp>
        <p:nvSpPr>
          <p:cNvPr id="6" name="TextBox 5"/>
          <p:cNvSpPr txBox="1"/>
          <p:nvPr/>
        </p:nvSpPr>
        <p:spPr>
          <a:xfrm>
            <a:off x="202864" y="571500"/>
            <a:ext cx="3131053" cy="3416320"/>
          </a:xfrm>
          <a:prstGeom prst="rect">
            <a:avLst/>
          </a:prstGeom>
          <a:solidFill>
            <a:schemeClr val="lt1">
              <a:alpha val="75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3600" b="1" dirty="0" smtClean="0"/>
              <a:t>This is serious: </a:t>
            </a:r>
            <a:r>
              <a:rPr lang="en-US" sz="3600" dirty="0" smtClean="0"/>
              <a:t>actually trying the passwords would be wrong and </a:t>
            </a:r>
            <a:r>
              <a:rPr lang="en-US" sz="3600" dirty="0" smtClean="0"/>
              <a:t>criminal.*</a:t>
            </a:r>
            <a:endParaRPr lang="en-US" sz="3600" dirty="0"/>
          </a:p>
        </p:txBody>
      </p:sp>
      <p:sp>
        <p:nvSpPr>
          <p:cNvPr id="7" name="TextBox 6"/>
          <p:cNvSpPr txBox="1"/>
          <p:nvPr/>
        </p:nvSpPr>
        <p:spPr>
          <a:xfrm>
            <a:off x="2989936" y="3723262"/>
            <a:ext cx="5926184" cy="1200329"/>
          </a:xfrm>
          <a:prstGeom prst="rect">
            <a:avLst/>
          </a:prstGeom>
          <a:solidFill>
            <a:schemeClr val="lt1">
              <a:alpha val="75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 Just because someone “broadcasts” their password or uses laughable security, doesn’t mean the FBI considers it “authorized” access.  Whether it is you or Google that is breaking the law in this case is unclear.</a:t>
            </a:r>
            <a:endParaRPr lang="en-US" dirty="0"/>
          </a:p>
        </p:txBody>
      </p:sp>
    </p:spTree>
    <p:extLst>
      <p:ext uri="{BB962C8B-B14F-4D97-AF65-F5344CB8AC3E}">
        <p14:creationId xmlns:p14="http://schemas.microsoft.com/office/powerpoint/2010/main" val="17857382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57686</TotalTime>
  <Words>4857</Words>
  <Application>Microsoft Macintosh PowerPoint</Application>
  <PresentationFormat>On-screen Show (16:9)</PresentationFormat>
  <Paragraphs>698</Paragraphs>
  <Slides>68</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Office Theme</vt:lpstr>
      <vt:lpstr>Bitmap Image</vt:lpstr>
      <vt:lpstr>Class 18: System Calls</vt:lpstr>
      <vt:lpstr>Plan for Today</vt:lpstr>
      <vt:lpstr>Minimizing Magic</vt:lpstr>
      <vt:lpstr>Course Goal Reminder: Minimizing Magic</vt:lpstr>
      <vt:lpstr>Course Goal Reminder: Minimizing Magic</vt:lpstr>
      <vt:lpstr>What’s wrong with Zhtta?</vt:lpstr>
      <vt:lpstr>What’s wrong with Zhtta?</vt:lpstr>
      <vt:lpstr>PowerPoint Presentation</vt:lpstr>
      <vt:lpstr>PowerPoint Presentation</vt:lpstr>
      <vt:lpstr>Unix (Sort-of) “Solution”</vt:lpstr>
      <vt:lpstr>Zhtta and Apache’s (Partial) Solution</vt:lpstr>
      <vt:lpstr>Apache’s (Partial) Solution</vt:lpstr>
      <vt:lpstr>Apache’s (Further) Solution</vt:lpstr>
      <vt:lpstr>PowerPoint Presentation</vt:lpstr>
      <vt:lpstr>Access Control</vt:lpstr>
      <vt:lpstr>PowerPoint Presentation</vt:lpstr>
      <vt:lpstr>PowerPoint Presentation</vt:lpstr>
      <vt:lpstr>PowerPoint Presentation</vt:lpstr>
      <vt:lpstr>PowerPoint Presentation</vt:lpstr>
      <vt:lpstr>Access Control Matrix</vt:lpstr>
      <vt:lpstr>PowerPoint Presentation</vt:lpstr>
      <vt:lpstr>PowerPoint Presentation</vt:lpstr>
      <vt:lpstr>PowerPoint Presentation</vt:lpstr>
      <vt:lpstr>Unix File Mode Permission Bits</vt:lpstr>
      <vt:lpstr>PowerPoint Presentation</vt:lpstr>
      <vt:lpstr>Changing Users</vt:lpstr>
      <vt:lpstr>Using setuid</vt:lpstr>
      <vt:lpstr>Using setuid</vt:lpstr>
      <vt:lpstr>PowerPoint Presentation</vt:lpstr>
      <vt:lpstr>POSIX Spec for setuid</vt:lpstr>
      <vt:lpstr>PowerPoint Presentation</vt:lpstr>
      <vt:lpstr>Where should Apache httpd call setuid?</vt:lpstr>
      <vt:lpstr>PowerPoint Presentation</vt:lpstr>
      <vt:lpstr>PowerPoint Presentation</vt:lpstr>
      <vt:lpstr>Apache’s (Further)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setuid implemented?</vt:lpstr>
      <vt:lpstr>libc</vt:lpstr>
      <vt:lpstr>PowerPoint Presentation</vt:lpstr>
      <vt:lpstr>PowerPoint Presentation</vt:lpstr>
      <vt:lpstr>Why can’t libc call directly into the kernel?</vt:lpstr>
      <vt:lpstr>Getting to the Kernel</vt:lpstr>
      <vt:lpstr>Traditional PC Design</vt:lpstr>
      <vt:lpstr>PowerPoint Presentation</vt:lpstr>
      <vt:lpstr>PowerPoint Presentation</vt:lpstr>
      <vt:lpstr>PowerPoint Presentation</vt:lpstr>
      <vt:lpstr>PowerPoint Presentation</vt:lpstr>
      <vt:lpstr>PowerPoint Presentation</vt:lpstr>
      <vt:lpstr>Handling Syscall Interrupts</vt:lpstr>
      <vt:lpstr>PowerPoint Presentation</vt:lpstr>
      <vt:lpstr>PowerPoint Presentation</vt:lpstr>
      <vt:lpstr>Context Switch!</vt:lpstr>
      <vt:lpstr>PowerPoint Presentation</vt:lpstr>
      <vt:lpstr>PowerPoint Presentation</vt:lpstr>
      <vt:lpstr>PowerPoint Presentation</vt:lpstr>
      <vt:lpstr>PowerPoint Presentation</vt:lpstr>
      <vt:lpstr>PowerPoint Presentation</vt:lpstr>
      <vt:lpstr>PowerPoint Presentation</vt:lpstr>
      <vt:lpstr>Back to Apache</vt:lpstr>
      <vt:lpstr>Project Idea?</vt:lpstr>
      <vt:lpstr>Charge</vt:lpstr>
    </vt:vector>
  </TitlesOfParts>
  <Company>University of Virginia</Company>
  <LinksUpToDate>false</LinksUpToDate>
  <SharedDoc>false</SharedDoc>
  <HyperlinkBase>http://rust-class.org</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Operating Systems: Shell</dc:title>
  <dc:creator>David Evans</dc:creator>
  <cp:lastModifiedBy>David Evans</cp:lastModifiedBy>
  <cp:revision>465</cp:revision>
  <cp:lastPrinted>2014-02-18T16:56:09Z</cp:lastPrinted>
  <dcterms:created xsi:type="dcterms:W3CDTF">2013-08-26T17:24:32Z</dcterms:created>
  <dcterms:modified xsi:type="dcterms:W3CDTF">2014-04-03T16:20:00Z</dcterms:modified>
</cp:coreProperties>
</file>