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7" r:id="rId2"/>
    <p:sldId id="300" r:id="rId3"/>
    <p:sldId id="326" r:id="rId4"/>
    <p:sldId id="258" r:id="rId5"/>
    <p:sldId id="294" r:id="rId6"/>
    <p:sldId id="295" r:id="rId7"/>
    <p:sldId id="298" r:id="rId8"/>
    <p:sldId id="299" r:id="rId9"/>
    <p:sldId id="296" r:id="rId10"/>
    <p:sldId id="297" r:id="rId11"/>
    <p:sldId id="301" r:id="rId12"/>
    <p:sldId id="302" r:id="rId13"/>
    <p:sldId id="303" r:id="rId14"/>
    <p:sldId id="287" r:id="rId15"/>
    <p:sldId id="288" r:id="rId16"/>
    <p:sldId id="289" r:id="rId17"/>
    <p:sldId id="290" r:id="rId18"/>
    <p:sldId id="291" r:id="rId19"/>
    <p:sldId id="293" r:id="rId20"/>
    <p:sldId id="304" r:id="rId21"/>
    <p:sldId id="278" r:id="rId22"/>
    <p:sldId id="279" r:id="rId23"/>
    <p:sldId id="307" r:id="rId24"/>
    <p:sldId id="281" r:id="rId25"/>
    <p:sldId id="282" r:id="rId26"/>
    <p:sldId id="308" r:id="rId27"/>
    <p:sldId id="309" r:id="rId28"/>
    <p:sldId id="310" r:id="rId29"/>
    <p:sldId id="311" r:id="rId30"/>
    <p:sldId id="312" r:id="rId31"/>
    <p:sldId id="314" r:id="rId32"/>
    <p:sldId id="335" r:id="rId33"/>
    <p:sldId id="313" r:id="rId34"/>
    <p:sldId id="317" r:id="rId35"/>
    <p:sldId id="337" r:id="rId36"/>
    <p:sldId id="315" r:id="rId37"/>
    <p:sldId id="316" r:id="rId38"/>
    <p:sldId id="318" r:id="rId39"/>
    <p:sldId id="336" r:id="rId40"/>
    <p:sldId id="267" r:id="rId41"/>
    <p:sldId id="268" r:id="rId42"/>
    <p:sldId id="286" r:id="rId43"/>
    <p:sldId id="320" r:id="rId44"/>
    <p:sldId id="321" r:id="rId45"/>
    <p:sldId id="323" r:id="rId46"/>
    <p:sldId id="319" r:id="rId47"/>
    <p:sldId id="325" r:id="rId48"/>
    <p:sldId id="324" r:id="rId49"/>
    <p:sldId id="322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334" r:id="rId58"/>
    <p:sldId id="280" r:id="rId59"/>
    <p:sldId id="260" r:id="rId60"/>
    <p:sldId id="283" r:id="rId61"/>
    <p:sldId id="284" r:id="rId62"/>
    <p:sldId id="306" r:id="rId6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8" autoAdjust="0"/>
    <p:restoredTop sz="94660"/>
  </p:normalViewPr>
  <p:slideViewPr>
    <p:cSldViewPr snapToGrid="0" snapToObjects="1">
      <p:cViewPr varScale="1">
        <p:scale>
          <a:sx n="149" d="100"/>
          <a:sy n="149" d="100"/>
        </p:scale>
        <p:origin x="-45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4/8/14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4/8/14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s.virginia.edu/~evans/pictures/za2010/0618_us-slovenia/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collab.itc.virginia.edu/portal/site/b509ff12-456d-4e48-000d-c3d85a57258b" TargetMode="External"/><Relationship Id="rId3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collab.itc.virginia.edu/portal/site/b509ff12-456d-4e48-000d-c3d85a57258b" TargetMode="External"/><Relationship Id="rId3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33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41.png"/><Relationship Id="rId5" Type="http://schemas.microsoft.com/office/2007/relationships/hdphoto" Target="../media/hdphoto9.wdp"/><Relationship Id="rId6" Type="http://schemas.openxmlformats.org/officeDocument/2006/relationships/image" Target="../media/image42.png"/><Relationship Id="rId7" Type="http://schemas.microsoft.com/office/2007/relationships/hdphoto" Target="../media/hdphoto10.wdp"/><Relationship Id="rId8" Type="http://schemas.openxmlformats.org/officeDocument/2006/relationships/image" Target="../media/image43.png"/><Relationship Id="rId9" Type="http://schemas.microsoft.com/office/2007/relationships/hdphoto" Target="../media/hdphoto11.wdp"/><Relationship Id="rId10" Type="http://schemas.openxmlformats.org/officeDocument/2006/relationships/image" Target="../media/image44.png"/><Relationship Id="rId11" Type="http://schemas.microsoft.com/office/2007/relationships/hdphoto" Target="../media/hdphoto1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1" Type="http://schemas.microsoft.com/office/2007/relationships/hdphoto" Target="../media/hdphoto17.wdp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microsoft.com/office/2007/relationships/hdphoto" Target="../media/hdphoto13.wdp"/><Relationship Id="rId4" Type="http://schemas.openxmlformats.org/officeDocument/2006/relationships/image" Target="../media/image41.png"/><Relationship Id="rId5" Type="http://schemas.microsoft.com/office/2007/relationships/hdphoto" Target="../media/hdphoto14.wdp"/><Relationship Id="rId6" Type="http://schemas.openxmlformats.org/officeDocument/2006/relationships/image" Target="../media/image42.png"/><Relationship Id="rId7" Type="http://schemas.microsoft.com/office/2007/relationships/hdphoto" Target="../media/hdphoto15.wdp"/><Relationship Id="rId8" Type="http://schemas.openxmlformats.org/officeDocument/2006/relationships/image" Target="../media/image43.png"/><Relationship Id="rId9" Type="http://schemas.microsoft.com/office/2007/relationships/hdphoto" Target="../media/hdphoto16.wdp"/><Relationship Id="rId10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11" Type="http://schemas.microsoft.com/office/2007/relationships/hdphoto" Target="../media/hdphoto21.wdp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microsoft.com/office/2007/relationships/hdphoto" Target="../media/hdphoto13.wdp"/><Relationship Id="rId4" Type="http://schemas.openxmlformats.org/officeDocument/2006/relationships/image" Target="../media/image41.png"/><Relationship Id="rId5" Type="http://schemas.microsoft.com/office/2007/relationships/hdphoto" Target="../media/hdphoto18.wdp"/><Relationship Id="rId6" Type="http://schemas.openxmlformats.org/officeDocument/2006/relationships/image" Target="../media/image42.png"/><Relationship Id="rId7" Type="http://schemas.microsoft.com/office/2007/relationships/hdphoto" Target="../media/hdphoto19.wdp"/><Relationship Id="rId8" Type="http://schemas.openxmlformats.org/officeDocument/2006/relationships/image" Target="../media/image43.png"/><Relationship Id="rId9" Type="http://schemas.microsoft.com/office/2007/relationships/hdphoto" Target="../media/hdphoto20.wdp"/><Relationship Id="rId10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11" Type="http://schemas.microsoft.com/office/2007/relationships/hdphoto" Target="../media/hdphoto21.wdp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microsoft.com/office/2007/relationships/hdphoto" Target="../media/hdphoto13.wdp"/><Relationship Id="rId4" Type="http://schemas.openxmlformats.org/officeDocument/2006/relationships/image" Target="../media/image41.png"/><Relationship Id="rId5" Type="http://schemas.microsoft.com/office/2007/relationships/hdphoto" Target="../media/hdphoto9.wdp"/><Relationship Id="rId6" Type="http://schemas.openxmlformats.org/officeDocument/2006/relationships/image" Target="../media/image42.png"/><Relationship Id="rId7" Type="http://schemas.microsoft.com/office/2007/relationships/hdphoto" Target="../media/hdphoto19.wdp"/><Relationship Id="rId8" Type="http://schemas.openxmlformats.org/officeDocument/2006/relationships/image" Target="../media/image43.png"/><Relationship Id="rId9" Type="http://schemas.microsoft.com/office/2007/relationships/hdphoto" Target="../media/hdphoto22.wdp"/><Relationship Id="rId10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646" r="846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5512" y="4175563"/>
            <a:ext cx="2684707" cy="967937"/>
          </a:xfrm>
          <a:noFill/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443" y="20394"/>
            <a:ext cx="5248023" cy="1726627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19: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Synchronization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</a:t>
            </a: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dirty="0"/>
              <a:t>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</a:t>
            </a:r>
            <a:r>
              <a:rPr lang="de-DE" sz="1600" b="1" dirty="0">
                <a:solidFill>
                  <a:srgbClr val="FF0000"/>
                </a:solidFill>
              </a:rPr>
              <a:t>p++</a:t>
            </a:r>
            <a:r>
              <a:rPr lang="de-DE" sz="1600" dirty="0"/>
              <a:t>;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n2s</a:t>
            </a:r>
            <a:r>
              <a:rPr lang="en-US" sz="1600" b="1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pl</a:t>
            </a:r>
            <a:r>
              <a:rPr lang="en-US" sz="1600" b="1" dirty="0" smtClean="0"/>
              <a:t> </a:t>
            </a:r>
            <a:r>
              <a:rPr lang="en-US" sz="1600" b="1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</a:t>
            </a:r>
            <a:r>
              <a:rPr lang="en-US" sz="1600" b="1" dirty="0" smtClean="0"/>
              <a:t>s2n</a:t>
            </a:r>
            <a:r>
              <a:rPr lang="en-US" sz="1600" b="1" dirty="0"/>
              <a:t>(payload, </a:t>
            </a:r>
            <a:r>
              <a:rPr lang="en-US" sz="1600" b="1" dirty="0" err="1"/>
              <a:t>bp</a:t>
            </a:r>
            <a:r>
              <a:rPr lang="en-US" sz="1600" b="1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memcpy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bp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pl</a:t>
            </a:r>
            <a:r>
              <a:rPr lang="en-US" sz="1600" b="1" dirty="0">
                <a:solidFill>
                  <a:srgbClr val="FF0000"/>
                </a:solidFill>
              </a:rPr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787310" y="1909104"/>
            <a:ext cx="354458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n2s</a:t>
            </a:r>
            <a:r>
              <a:rPr lang="en-US" dirty="0" smtClean="0"/>
              <a:t> copies two bytes into 16-bit </a:t>
            </a:r>
            <a:r>
              <a:rPr lang="en-US" dirty="0" err="1" smtClean="0"/>
              <a:t>int</a:t>
            </a:r>
            <a:r>
              <a:rPr lang="en-US" dirty="0" smtClean="0"/>
              <a:t>:</a:t>
            </a:r>
          </a:p>
          <a:p>
            <a:r>
              <a:rPr lang="en-US" dirty="0" smtClean="0"/>
              <a:t> 	payload = p[0:1]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61331" y="3450717"/>
            <a:ext cx="354458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s2n</a:t>
            </a:r>
            <a:r>
              <a:rPr lang="en-US" dirty="0" smtClean="0"/>
              <a:t> copies 16-bit </a:t>
            </a:r>
            <a:r>
              <a:rPr lang="en-US" dirty="0" err="1" smtClean="0"/>
              <a:t>int</a:t>
            </a:r>
            <a:r>
              <a:rPr lang="en-US" dirty="0" smtClean="0"/>
              <a:t> into two bytes:</a:t>
            </a:r>
          </a:p>
          <a:p>
            <a:r>
              <a:rPr lang="en-US" dirty="0" smtClean="0"/>
              <a:t> 	</a:t>
            </a:r>
            <a:r>
              <a:rPr lang="en-US" dirty="0" err="1" smtClean="0"/>
              <a:t>bp</a:t>
            </a:r>
            <a:r>
              <a:rPr lang="en-US" dirty="0" smtClean="0"/>
              <a:t>[0:1] = payload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53200" y="511367"/>
            <a:ext cx="2243452" cy="21733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data</a:t>
            </a:r>
          </a:p>
          <a:p>
            <a:r>
              <a:rPr lang="en-US" sz="2800" dirty="0" smtClean="0"/>
              <a:t>0:  type</a:t>
            </a:r>
          </a:p>
          <a:p>
            <a:r>
              <a:rPr lang="en-US" sz="2800" dirty="0" smtClean="0"/>
              <a:t>1: length (1)</a:t>
            </a:r>
          </a:p>
          <a:p>
            <a:r>
              <a:rPr lang="en-US" sz="2800" dirty="0" smtClean="0"/>
              <a:t>2: length (2)</a:t>
            </a:r>
          </a:p>
          <a:p>
            <a:r>
              <a:rPr lang="en-US" sz="2800" dirty="0" smtClean="0"/>
              <a:t>3: 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2097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</a:t>
            </a: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dirty="0"/>
              <a:t>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</a:t>
            </a:r>
            <a:r>
              <a:rPr lang="de-DE" sz="1600" b="1" dirty="0">
                <a:solidFill>
                  <a:srgbClr val="FF0000"/>
                </a:solidFill>
              </a:rPr>
              <a:t>p++</a:t>
            </a:r>
            <a:r>
              <a:rPr lang="de-DE" sz="1600" dirty="0"/>
              <a:t>;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n2s</a:t>
            </a:r>
            <a:r>
              <a:rPr lang="en-US" sz="1600" b="1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pl</a:t>
            </a:r>
            <a:r>
              <a:rPr lang="en-US" sz="1600" b="1" dirty="0" smtClean="0"/>
              <a:t> </a:t>
            </a:r>
            <a:r>
              <a:rPr lang="en-US" sz="1600" b="1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memcpy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bp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pl</a:t>
            </a:r>
            <a:r>
              <a:rPr lang="en-US" sz="1600" b="1" dirty="0">
                <a:solidFill>
                  <a:srgbClr val="FF0000"/>
                </a:solidFill>
              </a:rPr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787310" y="1909104"/>
            <a:ext cx="354458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n2s</a:t>
            </a:r>
            <a:r>
              <a:rPr lang="en-US" dirty="0" smtClean="0"/>
              <a:t> copies two bytes into 16-bit </a:t>
            </a:r>
            <a:r>
              <a:rPr lang="en-US" dirty="0" err="1" smtClean="0"/>
              <a:t>int</a:t>
            </a:r>
            <a:r>
              <a:rPr lang="en-US" dirty="0" smtClean="0"/>
              <a:t>:</a:t>
            </a:r>
          </a:p>
          <a:p>
            <a:r>
              <a:rPr lang="en-US" dirty="0" smtClean="0"/>
              <a:t> 	payload = p[0:1]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53200" y="511367"/>
            <a:ext cx="2243452" cy="21733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data</a:t>
            </a:r>
          </a:p>
          <a:p>
            <a:r>
              <a:rPr lang="en-US" sz="2800" dirty="0" smtClean="0"/>
              <a:t>0:  type</a:t>
            </a:r>
          </a:p>
          <a:p>
            <a:r>
              <a:rPr lang="en-US" sz="2800" dirty="0" smtClean="0"/>
              <a:t>1: length (1)</a:t>
            </a:r>
          </a:p>
          <a:p>
            <a:r>
              <a:rPr lang="en-US" sz="2800" dirty="0" smtClean="0"/>
              <a:t>2: length (2)</a:t>
            </a:r>
          </a:p>
          <a:p>
            <a:r>
              <a:rPr lang="en-US" sz="2800" dirty="0" smtClean="0"/>
              <a:t>3: …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777526" y="3068202"/>
            <a:ext cx="2723823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User controls size</a:t>
            </a:r>
          </a:p>
          <a:p>
            <a:r>
              <a:rPr lang="en-US" dirty="0" smtClean="0"/>
              <a:t>of s3-&gt;</a:t>
            </a:r>
            <a:r>
              <a:rPr lang="en-US" dirty="0" err="1" smtClean="0"/>
              <a:t>rrec</a:t>
            </a:r>
            <a:r>
              <a:rPr lang="en-US" dirty="0" smtClean="0"/>
              <a:t>-&gt;data,</a:t>
            </a:r>
          </a:p>
          <a:p>
            <a:r>
              <a:rPr lang="en-US" dirty="0" smtClean="0"/>
              <a:t>and value of payload!</a:t>
            </a:r>
          </a:p>
          <a:p>
            <a:r>
              <a:rPr lang="en-US" dirty="0" smtClean="0"/>
              <a:t>Can read up to 64K-2 bytes</a:t>
            </a:r>
          </a:p>
          <a:p>
            <a:r>
              <a:rPr lang="en-US" dirty="0" smtClean="0"/>
              <a:t>beyond allocated object…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14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</a:t>
            </a: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dirty="0"/>
              <a:t>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</a:t>
            </a:r>
            <a:r>
              <a:rPr lang="de-DE" sz="1600" b="1" dirty="0">
                <a:solidFill>
                  <a:srgbClr val="FF0000"/>
                </a:solidFill>
              </a:rPr>
              <a:t>p++</a:t>
            </a:r>
            <a:r>
              <a:rPr lang="de-DE" sz="1600" dirty="0"/>
              <a:t>;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n2s</a:t>
            </a:r>
            <a:r>
              <a:rPr lang="en-US" sz="1600" b="1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pl</a:t>
            </a:r>
            <a:r>
              <a:rPr lang="en-US" sz="1600" b="1" dirty="0" smtClean="0"/>
              <a:t> </a:t>
            </a:r>
            <a:r>
              <a:rPr lang="en-US" sz="1600" b="1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memcpy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bp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pl</a:t>
            </a:r>
            <a:r>
              <a:rPr lang="en-US" sz="1600" b="1" dirty="0">
                <a:solidFill>
                  <a:srgbClr val="FF0000"/>
                </a:solidFill>
              </a:rPr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449670" y="1423446"/>
            <a:ext cx="523713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if </a:t>
            </a:r>
            <a:r>
              <a:rPr lang="en-US" dirty="0"/>
              <a:t>(1 + 2 + payload + 16 &gt; s-&gt;s3-&gt;</a:t>
            </a:r>
            <a:r>
              <a:rPr lang="en-US" dirty="0" err="1"/>
              <a:t>rrec.length</a:t>
            </a:r>
            <a:r>
              <a:rPr lang="en-US" dirty="0"/>
              <a:t>)</a:t>
            </a:r>
          </a:p>
          <a:p>
            <a:r>
              <a:rPr lang="en-US" dirty="0" smtClean="0"/>
              <a:t>      return </a:t>
            </a:r>
            <a:r>
              <a:rPr lang="en-US" dirty="0"/>
              <a:t>0; /* silently discard per RFC 6520 sec. 4 *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08448" y="373573"/>
            <a:ext cx="387677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if (1 + 2 + 16 &gt; s-&gt;s3-&gt;</a:t>
            </a:r>
            <a:r>
              <a:rPr lang="en-US" dirty="0" err="1"/>
              <a:t>rrec.length</a:t>
            </a:r>
            <a:r>
              <a:rPr lang="en-US" dirty="0"/>
              <a:t>)</a:t>
            </a:r>
          </a:p>
          <a:p>
            <a:r>
              <a:rPr lang="en-US" dirty="0"/>
              <a:t>     return 0; /* silently discard */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1943446" y="696739"/>
            <a:ext cx="2465002" cy="1110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1321203" y="1746612"/>
            <a:ext cx="2128467" cy="528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49670" y="3013188"/>
            <a:ext cx="5237130" cy="17543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unsigned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write_length</a:t>
            </a:r>
            <a:r>
              <a:rPr lang="en-US" dirty="0"/>
              <a:t> = 1 /* heartbeat type */ +</a:t>
            </a:r>
          </a:p>
          <a:p>
            <a:r>
              <a:rPr lang="en-US" dirty="0" smtClean="0"/>
              <a:t>                                                  2 </a:t>
            </a:r>
            <a:r>
              <a:rPr lang="en-US" dirty="0"/>
              <a:t>/* heartbeat length */ +</a:t>
            </a:r>
          </a:p>
          <a:p>
            <a:r>
              <a:rPr lang="en-US" dirty="0" smtClean="0"/>
              <a:t>                                                  payload </a:t>
            </a:r>
            <a:r>
              <a:rPr lang="en-US" dirty="0"/>
              <a:t>+ padding</a:t>
            </a:r>
            <a:r>
              <a:rPr lang="en-US" dirty="0" smtClean="0"/>
              <a:t>;</a:t>
            </a:r>
          </a:p>
          <a:p>
            <a:r>
              <a:rPr lang="en-US" dirty="0"/>
              <a:t>if (</a:t>
            </a:r>
            <a:r>
              <a:rPr lang="en-US" dirty="0" err="1"/>
              <a:t>write_length</a:t>
            </a:r>
            <a:r>
              <a:rPr lang="en-US" dirty="0"/>
              <a:t> &gt; SSL3_RT_MAX_PLAIN_LENGTH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return </a:t>
            </a:r>
            <a:r>
              <a:rPr lang="en-US" dirty="0"/>
              <a:t>0</a:t>
            </a:r>
            <a:r>
              <a:rPr lang="en-US" dirty="0" smtClean="0"/>
              <a:t>;</a:t>
            </a:r>
          </a:p>
          <a:p>
            <a:r>
              <a:rPr lang="en-US" dirty="0"/>
              <a:t>buffer = </a:t>
            </a:r>
            <a:r>
              <a:rPr lang="en-US" dirty="0" err="1"/>
              <a:t>OPENSSL_malloc</a:t>
            </a:r>
            <a:r>
              <a:rPr lang="en-US" dirty="0"/>
              <a:t>(</a:t>
            </a:r>
            <a:r>
              <a:rPr lang="en-US" dirty="0" err="1"/>
              <a:t>write_length</a:t>
            </a:r>
            <a:r>
              <a:rPr lang="en-US" dirty="0"/>
              <a:t>)</a:t>
            </a:r>
            <a:r>
              <a:rPr lang="en-US" dirty="0" smtClean="0"/>
              <a:t>;</a:t>
            </a: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 flipV="1">
            <a:off x="1798470" y="2940427"/>
            <a:ext cx="1651200" cy="949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042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</a:t>
            </a:r>
            <a:r>
              <a:rPr lang="en-US" sz="1600" dirty="0">
                <a:solidFill>
                  <a:srgbClr val="FF0000"/>
                </a:solidFill>
              </a:rPr>
              <a:t>p</a:t>
            </a:r>
            <a:r>
              <a:rPr lang="en-US" sz="1600" dirty="0"/>
              <a:t>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</a:t>
            </a:r>
            <a:r>
              <a:rPr lang="de-DE" sz="1600" b="1" dirty="0">
                <a:solidFill>
                  <a:srgbClr val="FF0000"/>
                </a:solidFill>
              </a:rPr>
              <a:t>p++</a:t>
            </a:r>
            <a:r>
              <a:rPr lang="de-DE" sz="1600" dirty="0"/>
              <a:t>;</a:t>
            </a:r>
          </a:p>
          <a:p>
            <a:r>
              <a:rPr lang="en-US" sz="1600" dirty="0" smtClean="0"/>
              <a:t>     </a:t>
            </a:r>
            <a:r>
              <a:rPr lang="en-US" sz="1600" b="1" dirty="0" smtClean="0"/>
              <a:t>n2s</a:t>
            </a:r>
            <a:r>
              <a:rPr lang="en-US" sz="1600" b="1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</a:t>
            </a:r>
            <a:r>
              <a:rPr lang="en-US" sz="1600" b="1" dirty="0" err="1" smtClean="0">
                <a:solidFill>
                  <a:srgbClr val="FF0000"/>
                </a:solidFill>
              </a:rPr>
              <a:t>pl</a:t>
            </a:r>
            <a:r>
              <a:rPr lang="en-US" sz="1600" b="1" dirty="0" smtClean="0"/>
              <a:t> </a:t>
            </a:r>
            <a:r>
              <a:rPr lang="en-US" sz="1600" b="1" dirty="0"/>
              <a:t>= </a:t>
            </a:r>
            <a:r>
              <a:rPr lang="en-US" sz="1600" b="1" dirty="0">
                <a:solidFill>
                  <a:srgbClr val="FF0000"/>
                </a:solidFill>
              </a:rPr>
              <a:t>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memcpy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err="1">
                <a:solidFill>
                  <a:srgbClr val="FF0000"/>
                </a:solidFill>
              </a:rPr>
              <a:t>bp</a:t>
            </a:r>
            <a:r>
              <a:rPr lang="en-US" sz="1600" b="1" dirty="0">
                <a:solidFill>
                  <a:srgbClr val="FF0000"/>
                </a:solidFill>
              </a:rPr>
              <a:t>, </a:t>
            </a:r>
            <a:r>
              <a:rPr lang="en-US" sz="1600" b="1" dirty="0" err="1">
                <a:solidFill>
                  <a:srgbClr val="FF0000"/>
                </a:solidFill>
              </a:rPr>
              <a:t>pl</a:t>
            </a:r>
            <a:r>
              <a:rPr lang="en-US" sz="1600" b="1" dirty="0">
                <a:solidFill>
                  <a:srgbClr val="FF0000"/>
                </a:solidFill>
              </a:rPr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449670" y="1423446"/>
            <a:ext cx="523713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if </a:t>
            </a:r>
            <a:r>
              <a:rPr lang="en-US" dirty="0"/>
              <a:t>(1 + 2 + payload + 16 &gt; s-&gt;s3-&gt;</a:t>
            </a:r>
            <a:r>
              <a:rPr lang="en-US" dirty="0" err="1"/>
              <a:t>rrec.length</a:t>
            </a:r>
            <a:r>
              <a:rPr lang="en-US" dirty="0"/>
              <a:t>)</a:t>
            </a:r>
          </a:p>
          <a:p>
            <a:r>
              <a:rPr lang="en-US" dirty="0" smtClean="0"/>
              <a:t>      return </a:t>
            </a:r>
            <a:r>
              <a:rPr lang="en-US" dirty="0"/>
              <a:t>0; /* silently discard per RFC 6520 sec. 4 *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08448" y="373573"/>
            <a:ext cx="387677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if (1 + 2 + 16 &gt; s-&gt;s3-&gt;</a:t>
            </a:r>
            <a:r>
              <a:rPr lang="en-US" dirty="0" err="1"/>
              <a:t>rrec.length</a:t>
            </a:r>
            <a:r>
              <a:rPr lang="en-US" dirty="0"/>
              <a:t>)</a:t>
            </a:r>
          </a:p>
          <a:p>
            <a:r>
              <a:rPr lang="en-US" dirty="0"/>
              <a:t>     return 0; /* silently discard */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1943446" y="696739"/>
            <a:ext cx="2465002" cy="1110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1321203" y="1746612"/>
            <a:ext cx="2128467" cy="528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49670" y="3013188"/>
            <a:ext cx="5237130" cy="17543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unsigned 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write_length</a:t>
            </a:r>
            <a:r>
              <a:rPr lang="en-US" dirty="0"/>
              <a:t> = 1 /* heartbeat type */ +</a:t>
            </a:r>
          </a:p>
          <a:p>
            <a:r>
              <a:rPr lang="en-US" dirty="0" smtClean="0"/>
              <a:t>                                                  2 </a:t>
            </a:r>
            <a:r>
              <a:rPr lang="en-US" dirty="0"/>
              <a:t>/* heartbeat length */ +</a:t>
            </a:r>
          </a:p>
          <a:p>
            <a:r>
              <a:rPr lang="en-US" dirty="0" smtClean="0"/>
              <a:t>                                                  payload </a:t>
            </a:r>
            <a:r>
              <a:rPr lang="en-US" dirty="0"/>
              <a:t>+ padding</a:t>
            </a:r>
            <a:r>
              <a:rPr lang="en-US" dirty="0" smtClean="0"/>
              <a:t>;</a:t>
            </a:r>
          </a:p>
          <a:p>
            <a:r>
              <a:rPr lang="en-US" dirty="0"/>
              <a:t>if (</a:t>
            </a:r>
            <a:r>
              <a:rPr lang="en-US" dirty="0" err="1"/>
              <a:t>write_length</a:t>
            </a:r>
            <a:r>
              <a:rPr lang="en-US" dirty="0"/>
              <a:t> &gt; SSL3_RT_MAX_PLAIN_LENGTH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return </a:t>
            </a:r>
            <a:r>
              <a:rPr lang="en-US" dirty="0"/>
              <a:t>0</a:t>
            </a:r>
            <a:r>
              <a:rPr lang="en-US" dirty="0" smtClean="0"/>
              <a:t>;</a:t>
            </a:r>
          </a:p>
          <a:p>
            <a:r>
              <a:rPr lang="en-US" dirty="0"/>
              <a:t>buffer = </a:t>
            </a:r>
            <a:r>
              <a:rPr lang="en-US" dirty="0" err="1"/>
              <a:t>OPENSSL_malloc</a:t>
            </a:r>
            <a:r>
              <a:rPr lang="en-US" dirty="0"/>
              <a:t>(</a:t>
            </a:r>
            <a:r>
              <a:rPr lang="en-US" dirty="0" err="1"/>
              <a:t>write_length</a:t>
            </a:r>
            <a:r>
              <a:rPr lang="en-US" dirty="0"/>
              <a:t>)</a:t>
            </a:r>
            <a:r>
              <a:rPr lang="en-US" dirty="0" smtClean="0"/>
              <a:t>;</a:t>
            </a:r>
          </a:p>
        </p:txBody>
      </p:sp>
      <p:cxnSp>
        <p:nvCxnSpPr>
          <p:cNvPr id="16" name="Straight Arrow Connector 15"/>
          <p:cNvCxnSpPr>
            <a:stCxn id="13" idx="1"/>
          </p:cNvCxnSpPr>
          <p:nvPr/>
        </p:nvCxnSpPr>
        <p:spPr>
          <a:xfrm flipH="1" flipV="1">
            <a:off x="1798470" y="2940427"/>
            <a:ext cx="1651200" cy="949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98470" y="1019904"/>
            <a:ext cx="5822482" cy="25545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Yuck, yuck, yuck!</a:t>
            </a:r>
          </a:p>
          <a:p>
            <a:pPr algn="ctr"/>
            <a:r>
              <a:rPr lang="en-US" sz="4000" dirty="0" smtClean="0"/>
              <a:t>Even after such a bug, the </a:t>
            </a:r>
            <a:r>
              <a:rPr lang="en-US" sz="4000" dirty="0" err="1" smtClean="0"/>
              <a:t>OpenSSL</a:t>
            </a:r>
            <a:r>
              <a:rPr lang="en-US" sz="4000" dirty="0" smtClean="0"/>
              <a:t> maintainers still haven’t learned…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31303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680254" y="1123709"/>
            <a:ext cx="2776053" cy="857250"/>
          </a:xfrm>
        </p:spPr>
        <p:txBody>
          <a:bodyPr/>
          <a:lstStyle/>
          <a:p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584" y="164307"/>
            <a:ext cx="7550401" cy="27760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o something that is</a:t>
            </a:r>
          </a:p>
          <a:p>
            <a:pPr marL="457200" lvl="1" indent="0">
              <a:buNone/>
            </a:pPr>
            <a:r>
              <a:rPr lang="en-US" b="1" dirty="0" smtClean="0"/>
              <a:t>fun </a:t>
            </a:r>
            <a:r>
              <a:rPr lang="en-US" dirty="0" smtClean="0"/>
              <a:t>(for you to do, and others to see)</a:t>
            </a:r>
            <a:endParaRPr lang="en-US" b="1" dirty="0" smtClean="0"/>
          </a:p>
          <a:p>
            <a:pPr marL="457200" lvl="1" indent="0">
              <a:buNone/>
            </a:pPr>
            <a:r>
              <a:rPr lang="en-US" b="1" dirty="0" smtClean="0"/>
              <a:t>relevant </a:t>
            </a:r>
            <a:r>
              <a:rPr lang="en-US" dirty="0" smtClean="0"/>
              <a:t>(to the class)</a:t>
            </a:r>
            <a:endParaRPr lang="en-US" b="1" dirty="0" smtClean="0"/>
          </a:p>
          <a:p>
            <a:pPr marL="457200" lvl="1" indent="0">
              <a:buNone/>
            </a:pPr>
            <a:r>
              <a:rPr lang="en-US" b="1" dirty="0"/>
              <a:t>technically </a:t>
            </a:r>
            <a:r>
              <a:rPr lang="en-US" b="1" dirty="0" smtClean="0"/>
              <a:t>interesting </a:t>
            </a:r>
            <a:r>
              <a:rPr lang="en-US" dirty="0" smtClean="0"/>
              <a:t>(to you and me)</a:t>
            </a:r>
            <a:endParaRPr lang="en-US" b="1" dirty="0"/>
          </a:p>
          <a:p>
            <a:pPr marL="457200" lvl="1" indent="0">
              <a:buNone/>
            </a:pPr>
            <a:r>
              <a:rPr lang="en-US" b="1" dirty="0" smtClean="0"/>
              <a:t>useful </a:t>
            </a:r>
            <a:r>
              <a:rPr lang="en-US" dirty="0" smtClean="0"/>
              <a:t>(at least to you, hopefully to many)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9147" y="2948884"/>
            <a:ext cx="8506838" cy="181588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You probably </a:t>
            </a:r>
            <a:r>
              <a:rPr lang="en-US" sz="2800" b="1" dirty="0" smtClean="0"/>
              <a:t>can’t maximize all of these!</a:t>
            </a:r>
            <a:r>
              <a:rPr lang="en-US" sz="2800" dirty="0" smtClean="0"/>
              <a:t>  It is okay to sacrifice one or two of them to increase others.  A good project should be strong on at least 2 of these, which is much better than being mediocre of all four.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2652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646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Anyone you want</a:t>
            </a:r>
          </a:p>
          <a:p>
            <a:pPr marL="0" indent="0">
              <a:buNone/>
            </a:pPr>
            <a:r>
              <a:rPr lang="en-US" b="1" dirty="0" smtClean="0"/>
              <a:t>Size:</a:t>
            </a:r>
            <a:r>
              <a:rPr lang="en-US" dirty="0" smtClean="0"/>
              <a:t> 1-110 (7B) people </a:t>
            </a:r>
            <a:r>
              <a:rPr lang="en-US" dirty="0" smtClean="0">
                <a:solidFill>
                  <a:srgbClr val="000090"/>
                </a:solidFill>
              </a:rPr>
              <a:t>(</a:t>
            </a:r>
            <a:r>
              <a:rPr lang="en-US" i="1" dirty="0" smtClean="0">
                <a:solidFill>
                  <a:srgbClr val="000090"/>
                </a:solidFill>
              </a:rPr>
              <a:t>recommended</a:t>
            </a:r>
            <a:r>
              <a:rPr lang="en-US" dirty="0" smtClean="0">
                <a:solidFill>
                  <a:srgbClr val="000090"/>
                </a:solidFill>
              </a:rPr>
              <a:t>: 2-5)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Okay to include people not in class 	“Impressiveness” should scale as </a:t>
            </a:r>
            <a:r>
              <a:rPr lang="en-US" dirty="0" err="1" smtClean="0">
                <a:latin typeface="Cambria Math"/>
                <a:cs typeface="Cambria Math"/>
              </a:rPr>
              <a:t>sqrt</a:t>
            </a:r>
            <a:r>
              <a:rPr lang="en-US" dirty="0" smtClean="0">
                <a:latin typeface="Cambria Math"/>
                <a:cs typeface="Cambria Math"/>
              </a:rPr>
              <a:t>(</a:t>
            </a:r>
            <a:r>
              <a:rPr lang="en-US" i="1" dirty="0" smtClean="0">
                <a:latin typeface="Cambria Math"/>
                <a:cs typeface="Cambria Math"/>
              </a:rPr>
              <a:t>N</a:t>
            </a:r>
            <a:r>
              <a:rPr lang="en-US" dirty="0" smtClean="0">
                <a:latin typeface="Cambria Math"/>
                <a:cs typeface="Cambria Math"/>
              </a:rPr>
              <a:t>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/>
              <a:t>(</a:t>
            </a:r>
            <a:r>
              <a:rPr lang="en-US" i="1" dirty="0">
                <a:latin typeface="Cambria Math"/>
                <a:cs typeface="Cambria Math"/>
              </a:rPr>
              <a:t>N</a:t>
            </a:r>
            <a:r>
              <a:rPr lang="en-US" dirty="0"/>
              <a:t> = # of teammates in class</a:t>
            </a:r>
            <a:r>
              <a:rPr lang="en-US" dirty="0" smtClean="0"/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9667" y="4045836"/>
            <a:ext cx="7323666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Choose </a:t>
            </a:r>
            <a:r>
              <a:rPr lang="en-US" sz="2400" dirty="0"/>
              <a:t>your teammates carefully and manage it well.</a:t>
            </a:r>
          </a:p>
        </p:txBody>
      </p:sp>
    </p:spTree>
    <p:extLst>
      <p:ext uri="{BB962C8B-B14F-4D97-AF65-F5344CB8AC3E}">
        <p14:creationId xmlns:p14="http://schemas.microsoft.com/office/powerpoint/2010/main" val="55649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501"/>
                </a:solidFill>
              </a:rPr>
              <a:t>A		Do something you </a:t>
            </a:r>
            <a:r>
              <a:rPr lang="en-US" b="1" i="1" dirty="0" smtClean="0">
                <a:solidFill>
                  <a:srgbClr val="00B501"/>
                </a:solidFill>
              </a:rPr>
              <a:t>are proud of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A-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	Do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something you find </a:t>
            </a:r>
            <a:r>
              <a:rPr lang="en-US" b="1" i="1" dirty="0" smtClean="0">
                <a:solidFill>
                  <a:schemeClr val="accent3">
                    <a:lumMod val="75000"/>
                  </a:schemeClr>
                </a:solidFill>
              </a:rPr>
              <a:t>satisfactory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000090"/>
                </a:solidFill>
              </a:rPr>
              <a:t>B+	</a:t>
            </a:r>
            <a:r>
              <a:rPr lang="en-US" b="1" dirty="0">
                <a:solidFill>
                  <a:srgbClr val="000090"/>
                </a:solidFill>
              </a:rPr>
              <a:t>	</a:t>
            </a:r>
            <a:r>
              <a:rPr lang="en-US" b="1" dirty="0" smtClean="0">
                <a:solidFill>
                  <a:srgbClr val="000090"/>
                </a:solidFill>
              </a:rPr>
              <a:t>Do </a:t>
            </a:r>
            <a:r>
              <a:rPr lang="en-US" b="1" dirty="0">
                <a:solidFill>
                  <a:srgbClr val="000090"/>
                </a:solidFill>
              </a:rPr>
              <a:t>something you find </a:t>
            </a:r>
            <a:r>
              <a:rPr lang="en-US" b="1" i="1" dirty="0" smtClean="0">
                <a:solidFill>
                  <a:srgbClr val="000090"/>
                </a:solidFill>
              </a:rPr>
              <a:t>not embarrassing</a:t>
            </a: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90"/>
                </a:solidFill>
              </a:rPr>
              <a:t>&lt;=B	Do </a:t>
            </a:r>
            <a:r>
              <a:rPr lang="en-US" b="1" dirty="0">
                <a:solidFill>
                  <a:srgbClr val="000090"/>
                </a:solidFill>
              </a:rPr>
              <a:t>something </a:t>
            </a:r>
            <a:r>
              <a:rPr lang="en-US" b="1" dirty="0" smtClean="0">
                <a:solidFill>
                  <a:srgbClr val="000090"/>
                </a:solidFill>
              </a:rPr>
              <a:t>embarrassing</a:t>
            </a:r>
            <a:endParaRPr lang="en-US" b="1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13132" y="1583154"/>
            <a:ext cx="715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 (</a:t>
            </a:r>
            <a:r>
              <a:rPr lang="en-US" sz="2400" dirty="0"/>
              <a:t>and that I think its reasonable for you </a:t>
            </a:r>
            <a:r>
              <a:rPr lang="en-US" sz="2400" dirty="0" smtClean="0"/>
              <a:t>to </a:t>
            </a:r>
            <a:r>
              <a:rPr lang="en-US" sz="2400" dirty="0"/>
              <a:t>be </a:t>
            </a:r>
            <a:r>
              <a:rPr lang="en-US" sz="2400" dirty="0" smtClean="0"/>
              <a:t>proud of)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3132" y="2459454"/>
            <a:ext cx="715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 (</a:t>
            </a:r>
            <a:r>
              <a:rPr lang="en-US" sz="2400" dirty="0"/>
              <a:t>and that I think </a:t>
            </a:r>
            <a:r>
              <a:rPr lang="en-US" sz="2400" dirty="0" smtClean="0"/>
              <a:t>it is okay for you to find satisfactory)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413132" y="3388671"/>
            <a:ext cx="761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 (</a:t>
            </a:r>
            <a:r>
              <a:rPr lang="en-US" sz="2400" dirty="0"/>
              <a:t>and that I think </a:t>
            </a:r>
            <a:r>
              <a:rPr lang="en-US" sz="2400" dirty="0" smtClean="0"/>
              <a:t>is okay for you to not find embarrassing)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3264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“A+”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B501"/>
                </a:solidFill>
              </a:rPr>
              <a:t>A+</a:t>
            </a:r>
            <a:r>
              <a:rPr lang="en-US" dirty="0">
                <a:solidFill>
                  <a:srgbClr val="00B501"/>
                </a:solidFill>
              </a:rPr>
              <a:t>		Do something </a:t>
            </a:r>
            <a:r>
              <a:rPr lang="en-US" dirty="0" smtClean="0">
                <a:solidFill>
                  <a:srgbClr val="00B501"/>
                </a:solidFill>
              </a:rPr>
              <a:t>I am impressed by</a:t>
            </a:r>
          </a:p>
          <a:p>
            <a:pPr marL="800100" lvl="2" indent="0">
              <a:buNone/>
            </a:pPr>
            <a:r>
              <a:rPr lang="en-US" sz="2800" dirty="0" smtClean="0"/>
              <a:t>I will help you get into grad school, find a high-paying interesting job, or give you a low-paying interesting job.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8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486655" cy="857250"/>
          </a:xfrm>
        </p:spPr>
        <p:txBody>
          <a:bodyPr/>
          <a:lstStyle/>
          <a:p>
            <a:r>
              <a:rPr lang="en-US" dirty="0" smtClean="0"/>
              <a:t>Ideas for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2383"/>
            <a:ext cx="8229600" cy="367488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Extensions to </a:t>
            </a:r>
            <a:r>
              <a:rPr lang="en-US" sz="3600" b="1" dirty="0" err="1" smtClean="0"/>
              <a:t>IronKernel</a:t>
            </a:r>
            <a:endParaRPr lang="en-US" sz="3600" b="1" dirty="0" smtClean="0"/>
          </a:p>
          <a:p>
            <a:pPr marL="0" indent="0">
              <a:buNone/>
            </a:pPr>
            <a:r>
              <a:rPr lang="en-US" sz="3600" dirty="0" smtClean="0"/>
              <a:t>	Run a user-level process; Flash drive file system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Concurrency mechanisms; Networking stack</a:t>
            </a:r>
            <a:endParaRPr lang="en-US" sz="3600" dirty="0"/>
          </a:p>
          <a:p>
            <a:pPr marL="0" indent="0">
              <a:buNone/>
            </a:pPr>
            <a:r>
              <a:rPr lang="en-US" sz="3600" b="1" dirty="0" smtClean="0"/>
              <a:t>Some interesting systems-level program</a:t>
            </a:r>
          </a:p>
          <a:p>
            <a:pPr marL="0" indent="0">
              <a:buNone/>
            </a:pPr>
            <a:r>
              <a:rPr lang="en-US" sz="3600" b="1" dirty="0" smtClean="0"/>
              <a:t>Some contribution to Rust</a:t>
            </a:r>
          </a:p>
          <a:p>
            <a:pPr marL="0" indent="0">
              <a:buNone/>
            </a:pPr>
            <a:r>
              <a:rPr lang="en-US" sz="3600" b="1" dirty="0" smtClean="0"/>
              <a:t>Some contribution to computing </a:t>
            </a:r>
            <a:r>
              <a:rPr lang="en-US" sz="3600" dirty="0" smtClean="0"/>
              <a:t>(e.g., </a:t>
            </a:r>
            <a:r>
              <a:rPr lang="en-US" sz="3600" dirty="0" err="1" smtClean="0"/>
              <a:t>SafeSSL</a:t>
            </a:r>
            <a:r>
              <a:rPr lang="en-US" sz="3600" dirty="0" smtClean="0"/>
              <a:t>?)</a:t>
            </a:r>
            <a:endParaRPr lang="en-US" sz="3600" b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43855" y="647730"/>
            <a:ext cx="396360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Doesn’t have to use Rust</a:t>
            </a:r>
          </a:p>
          <a:p>
            <a:r>
              <a:rPr lang="en-US" sz="2400" b="1" dirty="0"/>
              <a:t>Doesn’t have to be a program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617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1335160" y="1575154"/>
            <a:ext cx="6903652" cy="17666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Due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Thursday: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Project Ideas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16-21 Apr: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  	Project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Design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Reviews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24 &amp; 29 Apr: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	Project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Presentations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35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PS4 Postmortem</a:t>
            </a:r>
            <a:r>
              <a:rPr lang="en-US" dirty="0" smtClean="0"/>
              <a:t> (?)</a:t>
            </a:r>
          </a:p>
          <a:p>
            <a:pPr marL="0" indent="0">
              <a:buNone/>
            </a:pPr>
            <a:r>
              <a:rPr lang="en-US" b="1" dirty="0" smtClean="0"/>
              <a:t>Yesterday’s SSL Bug</a:t>
            </a:r>
          </a:p>
          <a:p>
            <a:pPr marL="0" indent="0">
              <a:buNone/>
            </a:pPr>
            <a:r>
              <a:rPr lang="en-US" b="1" dirty="0" smtClean="0"/>
              <a:t>Projects</a:t>
            </a:r>
          </a:p>
          <a:p>
            <a:pPr marL="0" indent="0">
              <a:buNone/>
            </a:pPr>
            <a:r>
              <a:rPr lang="en-US" b="1" dirty="0" smtClean="0"/>
              <a:t>Synchronization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38036" y="3230135"/>
            <a:ext cx="4630144" cy="1200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Due this week:</a:t>
            </a:r>
          </a:p>
          <a:p>
            <a:pPr algn="ctr"/>
            <a:r>
              <a:rPr lang="en-US" sz="2400" b="1" dirty="0" smtClean="0"/>
              <a:t>After your demo: PS4 Assessment</a:t>
            </a:r>
          </a:p>
          <a:p>
            <a:pPr algn="ctr"/>
            <a:r>
              <a:rPr lang="en-US" sz="2400" b="1" dirty="0" smtClean="0"/>
              <a:t>By 11:59pm Thursday: Project Idea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16256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501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139"/>
            <a:ext cx="8229600" cy="857250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Synchronization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90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 descr="Screen Shot 2014-03-18 at 10.4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3" y="129747"/>
            <a:ext cx="6458380" cy="474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18 at 10.50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64" y="988056"/>
            <a:ext cx="4806136" cy="405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186085" y="338667"/>
            <a:ext cx="1356561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Class 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384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4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08448" y="136367"/>
            <a:ext cx="4572000" cy="45243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“What </a:t>
            </a:r>
            <a:r>
              <a:rPr lang="en-US" dirty="0"/>
              <a:t>is significant about the bakery algorithm is that it implements mutual exclusion without relying on any lower-level mutual exclusion.  Assuming that reads and writes of a memory location are atomic actions, as previous mutual exclusion algorithms had done, is tantamount to assuming mutually exclusive access to the location.  So a mutual exclusion algorithm that assumes atomic reads and writes is assuming lower-level mutual exclusion</a:t>
            </a:r>
            <a:r>
              <a:rPr lang="en-US" dirty="0" smtClean="0"/>
              <a:t>.  </a:t>
            </a:r>
            <a:r>
              <a:rPr lang="en-US" dirty="0"/>
              <a:t>Such an algorithm cannot really be said to solve the mutual exclusion problem.  Before the bakery algorithm, people believed that the mutual exclusion problem was unsolvable--that you could implement mutual exclusion only by using lower-level mutual exclusion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0048" y="4176865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0861" y="4638529"/>
            <a:ext cx="3401555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We will explore this next Tuesday!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139" y="85506"/>
            <a:ext cx="1356561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Class 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5470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8 at 8.59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35" y="1601168"/>
            <a:ext cx="4225258" cy="316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Screen Shot 2014-04-08 at 8.56.2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6943" r="1700" b="3431"/>
          <a:stretch/>
        </p:blipFill>
        <p:spPr>
          <a:xfrm>
            <a:off x="102286" y="59660"/>
            <a:ext cx="4500612" cy="242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35" y="2430108"/>
            <a:ext cx="2440188" cy="261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2657" y="4691133"/>
            <a:ext cx="3065813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Edsger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Dijkstra</a:t>
            </a:r>
            <a:r>
              <a:rPr lang="en-US" sz="2000" dirty="0" smtClean="0">
                <a:solidFill>
                  <a:srgbClr val="FFFF00"/>
                </a:solidFill>
              </a:rPr>
              <a:t> (1930-2002)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32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Dijkstra’s</a:t>
            </a:r>
            <a:r>
              <a:rPr lang="en-US" dirty="0" smtClean="0"/>
              <a:t>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80129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39028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29679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6195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8573" y="1079792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0363" y="3100917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7946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4436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10926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48251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20329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70118" y="249766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52990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1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78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1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251" y="3216788"/>
            <a:ext cx="6519734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</p:txBody>
      </p:sp>
    </p:spTree>
    <p:extLst>
      <p:ext uri="{BB962C8B-B14F-4D97-AF65-F5344CB8AC3E}">
        <p14:creationId xmlns:p14="http://schemas.microsoft.com/office/powerpoint/2010/main" val="3019289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 descr="Screen Shot 2014-04-08 at 9.02.5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/>
          <a:stretch/>
        </p:blipFill>
        <p:spPr>
          <a:xfrm>
            <a:off x="659756" y="1126864"/>
            <a:ext cx="7576400" cy="1411878"/>
          </a:xfrm>
          <a:prstGeom prst="rect">
            <a:avLst/>
          </a:prstGeom>
        </p:spPr>
      </p:pic>
      <p:pic>
        <p:nvPicPr>
          <p:cNvPr id="4" name="Picture 3" descr="Screen Shot 2014-04-08 at 9.03.1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r="2879"/>
          <a:stretch/>
        </p:blipFill>
        <p:spPr>
          <a:xfrm>
            <a:off x="659756" y="2301153"/>
            <a:ext cx="7576400" cy="11055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87312" y="1687512"/>
            <a:ext cx="1022865" cy="289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tlCol="0" anchor="ctr"/>
          <a:lstStyle/>
          <a:p>
            <a:pPr algn="r"/>
            <a:r>
              <a:rPr lang="en-US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herself,</a:t>
            </a:r>
            <a:endParaRPr lang="en-US" sz="2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0789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1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78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1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251" y="3216788"/>
            <a:ext cx="6519734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</p:txBody>
      </p:sp>
    </p:spTree>
    <p:extLst>
      <p:ext uri="{BB962C8B-B14F-4D97-AF65-F5344CB8AC3E}">
        <p14:creationId xmlns:p14="http://schemas.microsoft.com/office/powerpoint/2010/main" val="3469625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42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20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4-08 at 10.42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5292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Screen Shot 2014-04-08 at 10.43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31" y="3100114"/>
            <a:ext cx="2649549" cy="115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413805" y="1174536"/>
            <a:ext cx="3557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Public Talk this Wednesday!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3767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Screen Shot 2014-04-08 at 9.06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5" y="139700"/>
            <a:ext cx="4851400" cy="48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471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 descr="Screen Shot 2014-04-08 at 9.06.40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5" y="139700"/>
            <a:ext cx="4851400" cy="48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4-08 at 9.23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00" y="457035"/>
            <a:ext cx="6400941" cy="43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4-08 at 9.24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69" y="267545"/>
            <a:ext cx="6403772" cy="42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40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 descr="Screen Shot 2014-04-08 at 9.06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5" y="139700"/>
            <a:ext cx="4851400" cy="48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85955" y="173792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2720307" y="2355111"/>
            <a:ext cx="2615235" cy="1200329"/>
          </a:xfrm>
          <a:prstGeom prst="rect">
            <a:avLst/>
          </a:prstGeom>
          <a:solidFill>
            <a:srgbClr val="DBEEF4"/>
          </a:solidFill>
        </p:spPr>
        <p:txBody>
          <a:bodyPr wrap="square">
            <a:spAutoFit/>
          </a:bodyPr>
          <a:lstStyle/>
          <a:p>
            <a:r>
              <a:rPr lang="en-US" b="1" dirty="0"/>
              <a:t>Initialization</a:t>
            </a:r>
          </a:p>
          <a:p>
            <a:r>
              <a:rPr lang="en-US" dirty="0"/>
              <a:t>b[1:N] = [true, true, …]</a:t>
            </a:r>
          </a:p>
          <a:p>
            <a:r>
              <a:rPr lang="en-US" dirty="0"/>
              <a:t>c[1:N] = [true, true, …]</a:t>
            </a:r>
          </a:p>
          <a:p>
            <a:r>
              <a:rPr lang="en-US" dirty="0"/>
              <a:t>k = ?</a:t>
            </a:r>
          </a:p>
        </p:txBody>
      </p:sp>
      <p:pic>
        <p:nvPicPr>
          <p:cNvPr id="6" name="Picture 5" descr="Screen Shot 2014-04-08 at 9.26.0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20371" r="5429" b="27920"/>
          <a:stretch/>
        </p:blipFill>
        <p:spPr>
          <a:xfrm>
            <a:off x="2344069" y="80041"/>
            <a:ext cx="3119744" cy="354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383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93975" y="168606"/>
            <a:ext cx="492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Safety: </a:t>
            </a:r>
            <a:r>
              <a:rPr lang="en-US" sz="2800" dirty="0" smtClean="0"/>
              <a:t>only one program can be in critical section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32954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32384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 descr="Screen Shot 2014-04-08 at 9.32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00" y="448008"/>
            <a:ext cx="5268272" cy="148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954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6082" y="3468032"/>
            <a:ext cx="46759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How do we know none of the </a:t>
            </a:r>
            <a:r>
              <a:rPr lang="en-US" sz="2400" dirty="0" smtClean="0"/>
              <a:t>c[.]</a:t>
            </a:r>
            <a:r>
              <a:rPr lang="en-US" sz="2400" i="1" dirty="0" smtClean="0"/>
              <a:t>’s changed during the loop?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765658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2954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 smtClean="0"/>
              <a:t>: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6082" y="314602"/>
            <a:ext cx="46759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How do we know none of the </a:t>
            </a:r>
            <a:r>
              <a:rPr lang="en-US" sz="2400" dirty="0" smtClean="0"/>
              <a:t>c[.]</a:t>
            </a:r>
            <a:r>
              <a:rPr lang="en-US" sz="2400" i="1" dirty="0" smtClean="0"/>
              <a:t>’s changed during the loop?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161110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 descr="Screen Shot 2014-04-08 at 9.31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26" y="323670"/>
            <a:ext cx="5649860" cy="159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954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71924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39015" y="241029"/>
            <a:ext cx="4214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Liveness</a:t>
            </a:r>
            <a:r>
              <a:rPr lang="en-US" sz="2800" b="1" dirty="0" smtClean="0"/>
              <a:t>: </a:t>
            </a:r>
            <a:r>
              <a:rPr lang="en-US" sz="2800" dirty="0" smtClean="0"/>
              <a:t>makes </a:t>
            </a:r>
            <a:r>
              <a:rPr lang="en-US" sz="2800" dirty="0" smtClean="0"/>
              <a:t>progress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32954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241538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9132" y="50198"/>
            <a:ext cx="2859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Liveness</a:t>
            </a:r>
            <a:r>
              <a:rPr lang="en-US" sz="2800" b="1" dirty="0" smtClean="0"/>
              <a:t> Proof</a:t>
            </a:r>
            <a:endParaRPr lang="en-US" sz="2800" dirty="0"/>
          </a:p>
        </p:txBody>
      </p:sp>
      <p:pic>
        <p:nvPicPr>
          <p:cNvPr id="4" name="Picture 3" descr="Screen Shot 2014-04-08 at 9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73" y="573418"/>
            <a:ext cx="5566227" cy="422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1397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L3: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5690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 descr="Screen Shot 2014-04-08 at 9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2" y="198415"/>
            <a:ext cx="3613941" cy="2741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2384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244662" cy="857250"/>
          </a:xfrm>
        </p:spPr>
        <p:txBody>
          <a:bodyPr/>
          <a:lstStyle/>
          <a:p>
            <a:r>
              <a:rPr lang="en-US" dirty="0" smtClean="0"/>
              <a:t>PS4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518" y="1200151"/>
            <a:ext cx="3634828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There is </a:t>
            </a:r>
            <a:r>
              <a:rPr lang="en-US" b="1" dirty="0" smtClean="0"/>
              <a:t>nothing magic</a:t>
            </a:r>
            <a:r>
              <a:rPr lang="en-US" dirty="0" smtClean="0"/>
              <a:t> going on in the kernel.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Memory Protection </a:t>
            </a:r>
            <a:r>
              <a:rPr lang="en-US" dirty="0" smtClean="0"/>
              <a:t>is Really Valuable!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7724" y="2181941"/>
            <a:ext cx="4761865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Problem 1:	32 out of 32 teams</a:t>
            </a:r>
          </a:p>
          <a:p>
            <a:r>
              <a:rPr lang="en-US" b="1" dirty="0" smtClean="0"/>
              <a:t>Problem 2:       31 / 32 </a:t>
            </a:r>
            <a:endParaRPr lang="en-US" b="1" dirty="0"/>
          </a:p>
          <a:p>
            <a:r>
              <a:rPr lang="en-US" b="1" dirty="0" smtClean="0"/>
              <a:t>Problem 3:       31 / 32 (upside-down)</a:t>
            </a:r>
          </a:p>
          <a:p>
            <a:r>
              <a:rPr lang="en-US" b="1" dirty="0" smtClean="0"/>
              <a:t>Problem 4:       28 / 32 (echoing)</a:t>
            </a:r>
          </a:p>
          <a:p>
            <a:r>
              <a:rPr lang="en-US" b="1" dirty="0" smtClean="0"/>
              <a:t>Problem 5:       26 </a:t>
            </a:r>
            <a:r>
              <a:rPr lang="en-US" b="1" dirty="0"/>
              <a:t>(note: 4 teams doing </a:t>
            </a:r>
            <a:r>
              <a:rPr lang="en-US" b="1" dirty="0" smtClean="0"/>
              <a:t>projects)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Problem 6:       14 (file system)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Problem 7:       13 (file system commands)</a:t>
            </a:r>
          </a:p>
          <a:p>
            <a:r>
              <a:rPr lang="en-US" b="1" dirty="0" smtClean="0"/>
              <a:t>Problem 8:       21 (memory allocator fix)</a:t>
            </a:r>
          </a:p>
          <a:p>
            <a:r>
              <a:rPr lang="en-US" b="1" dirty="0" smtClean="0"/>
              <a:t>Problem 9:       26 (interesting improvement)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2292" y1="18274" x2="62292" y2="18274"/>
                        <a14:foregroundMark x1="30417" y1="7107" x2="30417" y2="7107"/>
                        <a14:foregroundMark x1="24375" y1="5076" x2="24375" y2="5076"/>
                        <a14:foregroundMark x1="20625" y1="5330" x2="20625" y2="53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4759" y="63906"/>
            <a:ext cx="2582041" cy="21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19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7621"/>
            <a:ext cx="8229600" cy="1281950"/>
          </a:xfrm>
        </p:spPr>
        <p:txBody>
          <a:bodyPr>
            <a:noAutofit/>
          </a:bodyPr>
          <a:lstStyle/>
          <a:p>
            <a:r>
              <a:rPr lang="en-US" dirty="0" smtClean="0"/>
              <a:t>How does </a:t>
            </a:r>
            <a:r>
              <a:rPr lang="en-US" cap="small" dirty="0" smtClean="0"/>
              <a:t>UV</a:t>
            </a:r>
            <a:r>
              <a:rPr lang="en-US" dirty="0" smtClean="0"/>
              <a:t>a</a:t>
            </a:r>
            <a:r>
              <a:rPr lang="en-US" cap="small" dirty="0" smtClean="0"/>
              <a:t>Collab</a:t>
            </a:r>
            <a:r>
              <a:rPr lang="en-US" dirty="0" smtClean="0"/>
              <a:t> solve mutual exclusion problem?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Screen Shot 2013-10-09 at 5.4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8" y="398723"/>
            <a:ext cx="2425700" cy="596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5869" y="3060629"/>
            <a:ext cx="786211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 smtClean="0"/>
              <a:t>“UVaCollab </a:t>
            </a:r>
            <a:r>
              <a:rPr lang="en-US" sz="3600" dirty="0"/>
              <a:t>is an </a:t>
            </a:r>
            <a:r>
              <a:rPr lang="en-US" sz="3600" b="1" dirty="0"/>
              <a:t>advanced</a:t>
            </a:r>
            <a:r>
              <a:rPr lang="en-US" sz="3600" dirty="0"/>
              <a:t> </a:t>
            </a:r>
            <a:r>
              <a:rPr lang="en-US" sz="3600" b="1" dirty="0"/>
              <a:t>web-based </a:t>
            </a:r>
            <a:r>
              <a:rPr lang="en-US" sz="3600" dirty="0"/>
              <a:t>course and </a:t>
            </a:r>
            <a:r>
              <a:rPr lang="en-US" sz="3600" b="1" dirty="0"/>
              <a:t>collaboration </a:t>
            </a:r>
            <a:r>
              <a:rPr lang="en-US" sz="3600" b="1" dirty="0" smtClean="0"/>
              <a:t>environment</a:t>
            </a:r>
            <a:r>
              <a:rPr lang="en-US" sz="3600" dirty="0" smtClean="0"/>
              <a:t>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271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 descr="Screen Shot 2013-10-09 at 5.45.48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0" y="93750"/>
            <a:ext cx="4591814" cy="494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11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 descr="Screen Shot 2013-10-09 at 5.45.48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0" y="93750"/>
            <a:ext cx="4591814" cy="494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3-10-09 at 5.45.48 PM.png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4"/>
          <a:stretch/>
        </p:blipFill>
        <p:spPr>
          <a:xfrm>
            <a:off x="145855" y="494322"/>
            <a:ext cx="8805736" cy="3715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859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4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10048" y="4176865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  <p:pic>
        <p:nvPicPr>
          <p:cNvPr id="9" name="Picture 8" descr="Screen Shot 2014-03-18 at 10.50.2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16201" r="27174" b="5140"/>
          <a:stretch/>
        </p:blipFill>
        <p:spPr>
          <a:xfrm>
            <a:off x="4361793" y="289034"/>
            <a:ext cx="4580759" cy="435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862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4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08448" y="136367"/>
            <a:ext cx="4572000" cy="4524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“What </a:t>
            </a:r>
            <a:r>
              <a:rPr lang="en-US" dirty="0"/>
              <a:t>is significant about the bakery algorithm is that it implements mutual exclusion without relying on any lower-level mutual exclusion.  Assuming that reads and writes of a memory location are atomic actions, as previous mutual exclusion algorithms had done, is tantamount to assuming mutually exclusive access to the location.  So a mutual exclusion algorithm that assumes atomic reads and writes is assuming lower-level mutual exclusion</a:t>
            </a:r>
            <a:r>
              <a:rPr lang="en-US" dirty="0" smtClean="0"/>
              <a:t>.  </a:t>
            </a:r>
            <a:r>
              <a:rPr lang="en-US" dirty="0"/>
              <a:t>Such an algorithm cannot really be said to solve the mutual exclusion problem.  Before the bakery algorithm, people believed that the mutual exclusion problem was unsolvable--that you could implement mutual exclusion only by using lower-level mutual exclusion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0048" y="4176865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0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 descr="Screen Shot 2014-04-08 at 9.59.2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5382" r="1721"/>
          <a:stretch/>
        </p:blipFill>
        <p:spPr>
          <a:xfrm>
            <a:off x="436179" y="873369"/>
            <a:ext cx="8109419" cy="314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481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333" cy="3135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08 at 10.01.2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3367" r="2144"/>
          <a:stretch/>
        </p:blipFill>
        <p:spPr>
          <a:xfrm>
            <a:off x="2221077" y="464348"/>
            <a:ext cx="6730233" cy="430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873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1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78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1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(no exclusion!)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634" y="2981848"/>
            <a:ext cx="6519734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Only writes are guaranteed (when simultaneous).</a:t>
            </a:r>
          </a:p>
        </p:txBody>
      </p:sp>
    </p:spTree>
    <p:extLst>
      <p:ext uri="{BB962C8B-B14F-4D97-AF65-F5344CB8AC3E}">
        <p14:creationId xmlns:p14="http://schemas.microsoft.com/office/powerpoint/2010/main" val="3614327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22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 descr="Screen Shot 2014-04-08 at 9.58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9" y="102914"/>
            <a:ext cx="7901110" cy="493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5041" y="278399"/>
            <a:ext cx="27619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Processor number: </a:t>
            </a:r>
            <a:r>
              <a:rPr lang="en-US" sz="2400" i="1" dirty="0" err="1" smtClean="0">
                <a:latin typeface="Palatino Linotype"/>
                <a:cs typeface="Palatino Linotype"/>
              </a:rPr>
              <a:t>i</a:t>
            </a:r>
            <a:endParaRPr lang="en-US" sz="2400" i="1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325393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4-08 at 7.2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4" y="369697"/>
            <a:ext cx="8077200" cy="430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8471" y="120752"/>
            <a:ext cx="4407808" cy="85725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Yesterday’s SSL Bug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26389" y="4474942"/>
            <a:ext cx="1809334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HT: Dan Truong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48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 descr="Screen Shot 2014-04-08 at 10.1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6" y="256325"/>
            <a:ext cx="5207260" cy="27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372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50</a:t>
            </a:fld>
            <a:endParaRPr lang="en-US"/>
          </a:p>
        </p:txBody>
      </p:sp>
      <p:pic>
        <p:nvPicPr>
          <p:cNvPr id="4" name="Picture 3" descr="Screen Shot 2014-04-08 at 10.15.3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6218" r="2684" b="54156"/>
          <a:stretch/>
        </p:blipFill>
        <p:spPr>
          <a:xfrm>
            <a:off x="196049" y="119319"/>
            <a:ext cx="7304971" cy="105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364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 descr="Screen Shot 2014-04-08 at 10.15.3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6218" r="2684" b="2386"/>
          <a:stretch/>
        </p:blipFill>
        <p:spPr>
          <a:xfrm>
            <a:off x="809770" y="877846"/>
            <a:ext cx="7304971" cy="24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77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" y="58848"/>
            <a:ext cx="75565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619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" y="58848"/>
            <a:ext cx="75565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4-04-08 at 10.21.0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92" y="1425800"/>
            <a:ext cx="7056794" cy="337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4137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" y="39953"/>
            <a:ext cx="4804271" cy="75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4-08 at 10.22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58" y="533321"/>
            <a:ext cx="5062375" cy="102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08 at 10.22.2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59" y="1516852"/>
            <a:ext cx="5062375" cy="335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0325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5037618" y="40307"/>
            <a:ext cx="3931434" cy="2399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" y="193363"/>
            <a:ext cx="4804271" cy="75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307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 descr="Screen Shot 2014-04-08 at 10.25.0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1755"/>
          <a:stretch/>
        </p:blipFill>
        <p:spPr>
          <a:xfrm>
            <a:off x="426194" y="144887"/>
            <a:ext cx="7859024" cy="45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01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1" y="0"/>
            <a:ext cx="51435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84699" y="4640998"/>
            <a:ext cx="2998437" cy="400110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Sir Tony Hoare (born 1934)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" y="370416"/>
            <a:ext cx="4699000" cy="1573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0924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302435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1523138" y="1264427"/>
            <a:ext cx="1592580" cy="18918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6444" y="631883"/>
            <a:ext cx="1699260" cy="25488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766" y="-225533"/>
            <a:ext cx="2017381" cy="1907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3644" y="3156232"/>
            <a:ext cx="1299015" cy="1712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2134788" y="3276724"/>
            <a:ext cx="1283863" cy="18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0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7703" y="516794"/>
            <a:ext cx="4761124" cy="4524314"/>
          </a:xfrm>
          <a:prstGeom prst="rect">
            <a:avLst/>
          </a:prstGeom>
          <a:solidFill>
            <a:srgbClr val="F2DCDB"/>
          </a:solidFill>
          <a:ln>
            <a:solidFill>
              <a:srgbClr val="C0504D"/>
            </a:solidFill>
          </a:ln>
        </p:spPr>
        <p:txBody>
          <a:bodyPr wrap="square">
            <a:spAutoFit/>
          </a:bodyPr>
          <a:lstStyle/>
          <a:p>
            <a:endParaRPr lang="de-DE" sz="1200" dirty="0"/>
          </a:p>
          <a:p>
            <a:r>
              <a:rPr lang="de-DE" sz="1200" dirty="0"/>
              <a:t>                 /* </a:t>
            </a:r>
            <a:r>
              <a:rPr lang="de-DE" sz="1200" dirty="0" err="1"/>
              <a:t>Enter</a:t>
            </a:r>
            <a:r>
              <a:rPr lang="de-DE" sz="1200" dirty="0"/>
              <a:t> </a:t>
            </a:r>
            <a:r>
              <a:rPr lang="de-DE" sz="1200" dirty="0" err="1"/>
              <a:t>response</a:t>
            </a:r>
            <a:r>
              <a:rPr lang="de-DE" sz="1200" dirty="0"/>
              <a:t> type, </a:t>
            </a:r>
            <a:r>
              <a:rPr lang="de-DE" sz="1200" dirty="0" err="1"/>
              <a:t>length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copy</a:t>
            </a:r>
            <a:r>
              <a:rPr lang="de-DE" sz="1200" dirty="0"/>
              <a:t> </a:t>
            </a:r>
            <a:r>
              <a:rPr lang="de-DE" sz="1200" dirty="0" err="1"/>
              <a:t>payload</a:t>
            </a:r>
            <a:r>
              <a:rPr lang="de-DE" sz="1200" dirty="0"/>
              <a:t> */</a:t>
            </a:r>
          </a:p>
          <a:p>
            <a:r>
              <a:rPr lang="de-DE" sz="1200" dirty="0"/>
              <a:t>                 *</a:t>
            </a:r>
            <a:r>
              <a:rPr lang="de-DE" sz="1200" dirty="0" err="1"/>
              <a:t>bp</a:t>
            </a:r>
            <a:r>
              <a:rPr lang="de-DE" sz="1200" dirty="0"/>
              <a:t>++ = TLS1_HB_RESPONSE;</a:t>
            </a:r>
          </a:p>
          <a:p>
            <a:r>
              <a:rPr lang="en-US" sz="1200" dirty="0"/>
              <a:t>                 s2n(payload, </a:t>
            </a:r>
            <a:r>
              <a:rPr lang="en-US" sz="1200" dirty="0" err="1"/>
              <a:t>bp</a:t>
            </a:r>
            <a:r>
              <a:rPr lang="en-US" sz="1200" dirty="0"/>
              <a:t>);</a:t>
            </a:r>
          </a:p>
          <a:p>
            <a:r>
              <a:rPr lang="en-US" sz="1200" dirty="0"/>
              <a:t>                 </a:t>
            </a:r>
            <a:r>
              <a:rPr lang="en-US" sz="1200" dirty="0" err="1"/>
              <a:t>memcpy</a:t>
            </a:r>
            <a:r>
              <a:rPr lang="en-US" sz="1200" dirty="0"/>
              <a:t>(</a:t>
            </a:r>
            <a:r>
              <a:rPr lang="en-US" sz="1200" dirty="0" err="1"/>
              <a:t>bp</a:t>
            </a:r>
            <a:r>
              <a:rPr lang="en-US" sz="1200" dirty="0"/>
              <a:t>, </a:t>
            </a:r>
            <a:r>
              <a:rPr lang="en-US" sz="1200" dirty="0" err="1"/>
              <a:t>pl</a:t>
            </a:r>
            <a:r>
              <a:rPr lang="en-US" sz="1200" dirty="0"/>
              <a:t>, payload);</a:t>
            </a:r>
          </a:p>
          <a:p>
            <a:r>
              <a:rPr lang="en-US" sz="1200" dirty="0"/>
              <a:t>                 </a:t>
            </a:r>
            <a:r>
              <a:rPr lang="en-US" sz="1200" dirty="0" err="1"/>
              <a:t>bp</a:t>
            </a:r>
            <a:r>
              <a:rPr lang="en-US" sz="1200" dirty="0"/>
              <a:t> += payload;</a:t>
            </a:r>
          </a:p>
          <a:p>
            <a:r>
              <a:rPr lang="en-US" sz="1200" dirty="0"/>
              <a:t>                 /* Random padding */</a:t>
            </a:r>
          </a:p>
          <a:p>
            <a:r>
              <a:rPr lang="en-US" sz="1200" dirty="0"/>
              <a:t>                 </a:t>
            </a:r>
            <a:r>
              <a:rPr lang="en-US" sz="1200" dirty="0" err="1"/>
              <a:t>RAND_pseudo_bytes</a:t>
            </a:r>
            <a:r>
              <a:rPr lang="en-US" sz="1200" dirty="0"/>
              <a:t>(</a:t>
            </a:r>
            <a:r>
              <a:rPr lang="en-US" sz="1200" dirty="0" err="1"/>
              <a:t>bp</a:t>
            </a:r>
            <a:r>
              <a:rPr lang="en-US" sz="1200" dirty="0"/>
              <a:t>, padding);</a:t>
            </a:r>
          </a:p>
          <a:p>
            <a:endParaRPr lang="en-US" sz="1200" dirty="0"/>
          </a:p>
          <a:p>
            <a:r>
              <a:rPr lang="en-US" sz="1200" dirty="0"/>
              <a:t>                 r = dtls1_write_bytes(s, TLS1_RT_HEARTBEAT, buffer, </a:t>
            </a:r>
            <a:endParaRPr lang="en-US" sz="1200" dirty="0" smtClean="0"/>
          </a:p>
          <a:p>
            <a:r>
              <a:rPr lang="en-US" sz="1200" dirty="0"/>
              <a:t>	</a:t>
            </a:r>
            <a:r>
              <a:rPr lang="en-US" sz="1200" dirty="0" smtClean="0"/>
              <a:t>			   3 </a:t>
            </a:r>
            <a:r>
              <a:rPr lang="en-US" sz="1200" dirty="0"/>
              <a:t>+ payload + padding)</a:t>
            </a:r>
            <a:r>
              <a:rPr lang="en-US" sz="1200" dirty="0" smtClean="0"/>
              <a:t>;</a:t>
            </a:r>
          </a:p>
          <a:p>
            <a:endParaRPr lang="en-US" sz="1200" dirty="0"/>
          </a:p>
          <a:p>
            <a:r>
              <a:rPr lang="en-US" sz="1200" dirty="0"/>
              <a:t>                 if (r &gt;= 0 &amp;&amp; s-&gt;</a:t>
            </a:r>
            <a:r>
              <a:rPr lang="en-US" sz="1200" dirty="0" err="1"/>
              <a:t>msg_callback</a:t>
            </a:r>
            <a:r>
              <a:rPr lang="en-US" sz="1200" dirty="0"/>
              <a:t>)</a:t>
            </a:r>
          </a:p>
          <a:p>
            <a:r>
              <a:rPr lang="en-US" sz="1200" dirty="0"/>
              <a:t>                         s-&gt;</a:t>
            </a:r>
            <a:r>
              <a:rPr lang="en-US" sz="1200" dirty="0" err="1"/>
              <a:t>msg_callback</a:t>
            </a:r>
            <a:r>
              <a:rPr lang="en-US" sz="1200" dirty="0"/>
              <a:t>(1, s-&gt;version, TLS1_RT_HEARTBEAT,</a:t>
            </a:r>
          </a:p>
          <a:p>
            <a:r>
              <a:rPr lang="en-US" sz="1200" dirty="0"/>
              <a:t>                                 buffer, 3 + payload + padding,</a:t>
            </a:r>
          </a:p>
          <a:p>
            <a:r>
              <a:rPr lang="en-US" sz="1200" dirty="0"/>
              <a:t>                                 s, s-&gt;</a:t>
            </a:r>
            <a:r>
              <a:rPr lang="en-US" sz="1200" dirty="0" err="1"/>
              <a:t>msg_callback_arg</a:t>
            </a:r>
            <a:r>
              <a:rPr lang="en-US" sz="1200" dirty="0"/>
              <a:t>);</a:t>
            </a:r>
          </a:p>
          <a:p>
            <a:endParaRPr lang="en-US" sz="1200" dirty="0"/>
          </a:p>
          <a:p>
            <a:r>
              <a:rPr lang="en-US" sz="1200" dirty="0"/>
              <a:t>                 </a:t>
            </a:r>
            <a:r>
              <a:rPr lang="en-US" sz="1200" dirty="0" err="1"/>
              <a:t>OPENSSL_free</a:t>
            </a:r>
            <a:r>
              <a:rPr lang="en-US" sz="1200" dirty="0"/>
              <a:t>(buffer);</a:t>
            </a:r>
          </a:p>
          <a:p>
            <a:endParaRPr lang="en-US" sz="1200" dirty="0"/>
          </a:p>
          <a:p>
            <a:r>
              <a:rPr lang="en-US" sz="1200" dirty="0"/>
              <a:t>                 if (r &lt; 0)</a:t>
            </a:r>
          </a:p>
          <a:p>
            <a:r>
              <a:rPr lang="is-IS" sz="1200" dirty="0"/>
              <a:t>                         return r;</a:t>
            </a:r>
          </a:p>
          <a:p>
            <a:r>
              <a:rPr lang="is-IS" sz="1200" dirty="0"/>
              <a:t>                 }</a:t>
            </a:r>
          </a:p>
          <a:p>
            <a:r>
              <a:rPr lang="is-IS" sz="1200" dirty="0"/>
              <a:t>         ..</a:t>
            </a:r>
            <a:r>
              <a:rPr lang="is-IS" sz="1200" dirty="0" smtClean="0"/>
              <a:t>.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3429" y="136886"/>
            <a:ext cx="4134086" cy="4524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 err="1"/>
              <a:t>int</a:t>
            </a:r>
            <a:endParaRPr lang="en-US" sz="1200" dirty="0"/>
          </a:p>
          <a:p>
            <a:r>
              <a:rPr lang="en-US" sz="1200" dirty="0"/>
              <a:t>dtls1_process_heartbeat(SSL *s)</a:t>
            </a:r>
          </a:p>
          <a:p>
            <a:r>
              <a:rPr lang="en-US" sz="1200" dirty="0"/>
              <a:t>         {</a:t>
            </a:r>
          </a:p>
          <a:p>
            <a:r>
              <a:rPr lang="en-US" sz="1200" dirty="0"/>
              <a:t>         unsigned char *p = &amp;s-&gt;s3-&gt;</a:t>
            </a:r>
            <a:r>
              <a:rPr lang="en-US" sz="1200" dirty="0" err="1"/>
              <a:t>rrec.data</a:t>
            </a:r>
            <a:r>
              <a:rPr lang="en-US" sz="1200" dirty="0"/>
              <a:t>[0], *</a:t>
            </a:r>
            <a:r>
              <a:rPr lang="en-US" sz="1200" dirty="0" err="1"/>
              <a:t>pl</a:t>
            </a:r>
            <a:r>
              <a:rPr lang="en-US" sz="1200" dirty="0"/>
              <a:t>;</a:t>
            </a:r>
          </a:p>
          <a:p>
            <a:r>
              <a:rPr lang="en-US" sz="1200" dirty="0"/>
              <a:t>         unsigned short </a:t>
            </a:r>
            <a:r>
              <a:rPr lang="en-US" sz="1200" dirty="0" err="1"/>
              <a:t>hbtype</a:t>
            </a:r>
            <a:r>
              <a:rPr lang="en-US" sz="1200" dirty="0"/>
              <a:t>;</a:t>
            </a:r>
          </a:p>
          <a:p>
            <a:r>
              <a:rPr lang="en-US" sz="1200" dirty="0"/>
              <a:t>         unsigned </a:t>
            </a:r>
            <a:r>
              <a:rPr lang="en-US" sz="1200" dirty="0" err="1"/>
              <a:t>int</a:t>
            </a:r>
            <a:r>
              <a:rPr lang="en-US" sz="1200" dirty="0"/>
              <a:t> payload;</a:t>
            </a:r>
          </a:p>
          <a:p>
            <a:r>
              <a:rPr lang="en-US" sz="1200" dirty="0"/>
              <a:t>         unsigned </a:t>
            </a:r>
            <a:r>
              <a:rPr lang="en-US" sz="1200" dirty="0" err="1"/>
              <a:t>int</a:t>
            </a:r>
            <a:r>
              <a:rPr lang="en-US" sz="1200" dirty="0"/>
              <a:t> padding = 16; /* Use minimum padding */</a:t>
            </a:r>
          </a:p>
          <a:p>
            <a:endParaRPr lang="en-US" sz="1200" dirty="0"/>
          </a:p>
          <a:p>
            <a:r>
              <a:rPr lang="en-US" sz="1200" dirty="0"/>
              <a:t>         /* Read type and payload length first */</a:t>
            </a:r>
          </a:p>
          <a:p>
            <a:r>
              <a:rPr lang="de-DE" sz="1200" dirty="0"/>
              <a:t>         </a:t>
            </a:r>
            <a:r>
              <a:rPr lang="de-DE" sz="1200" dirty="0" err="1"/>
              <a:t>hbtype</a:t>
            </a:r>
            <a:r>
              <a:rPr lang="de-DE" sz="1200" dirty="0"/>
              <a:t> = *p++;</a:t>
            </a:r>
          </a:p>
          <a:p>
            <a:r>
              <a:rPr lang="en-US" sz="1200" dirty="0"/>
              <a:t>         n2s(p, payload);</a:t>
            </a:r>
          </a:p>
          <a:p>
            <a:r>
              <a:rPr lang="en-US" sz="1200" dirty="0"/>
              <a:t>         </a:t>
            </a:r>
            <a:r>
              <a:rPr lang="en-US" sz="1200" dirty="0" err="1"/>
              <a:t>pl</a:t>
            </a:r>
            <a:r>
              <a:rPr lang="en-US" sz="1200" dirty="0"/>
              <a:t> = p</a:t>
            </a:r>
            <a:r>
              <a:rPr lang="en-US" sz="1200" dirty="0" smtClean="0"/>
              <a:t>;</a:t>
            </a:r>
            <a:endParaRPr lang="en-US" sz="1200" dirty="0"/>
          </a:p>
          <a:p>
            <a:r>
              <a:rPr lang="en-US" sz="1200" dirty="0"/>
              <a:t>         </a:t>
            </a:r>
            <a:r>
              <a:rPr lang="en-US" sz="1200" dirty="0" smtClean="0"/>
              <a:t>…</a:t>
            </a:r>
            <a:endParaRPr lang="en-US" sz="1200" dirty="0"/>
          </a:p>
          <a:p>
            <a:r>
              <a:rPr lang="en-US" sz="1200" dirty="0"/>
              <a:t>         if (</a:t>
            </a:r>
            <a:r>
              <a:rPr lang="en-US" sz="1200" dirty="0" err="1"/>
              <a:t>hbtype</a:t>
            </a:r>
            <a:r>
              <a:rPr lang="en-US" sz="1200" dirty="0"/>
              <a:t> == TLS1_HB_REQUEST)</a:t>
            </a:r>
          </a:p>
          <a:p>
            <a:r>
              <a:rPr lang="en-US" sz="1200" dirty="0"/>
              <a:t>                 {</a:t>
            </a:r>
          </a:p>
          <a:p>
            <a:r>
              <a:rPr lang="en-US" sz="1200" dirty="0"/>
              <a:t>                 unsigned char *buffer, *</a:t>
            </a:r>
            <a:r>
              <a:rPr lang="en-US" sz="1200" dirty="0" err="1"/>
              <a:t>bp</a:t>
            </a:r>
            <a:r>
              <a:rPr lang="en-US" sz="1200" dirty="0"/>
              <a:t>;</a:t>
            </a:r>
          </a:p>
          <a:p>
            <a:r>
              <a:rPr lang="fr-FR" sz="1200" dirty="0"/>
              <a:t>                 </a:t>
            </a:r>
            <a:r>
              <a:rPr lang="fr-FR" sz="1200" dirty="0" err="1"/>
              <a:t>int</a:t>
            </a:r>
            <a:r>
              <a:rPr lang="fr-FR" sz="1200" dirty="0"/>
              <a:t> r;</a:t>
            </a:r>
          </a:p>
          <a:p>
            <a:endParaRPr lang="fr-FR" sz="1200" dirty="0"/>
          </a:p>
          <a:p>
            <a:r>
              <a:rPr lang="fr-FR" sz="1200" dirty="0"/>
              <a:t>                 /* </a:t>
            </a:r>
            <a:r>
              <a:rPr lang="fr-FR" sz="1200" dirty="0" err="1"/>
              <a:t>Allocate</a:t>
            </a:r>
            <a:r>
              <a:rPr lang="fr-FR" sz="1200" dirty="0"/>
              <a:t> </a:t>
            </a:r>
            <a:r>
              <a:rPr lang="fr-FR" sz="1200" dirty="0" err="1"/>
              <a:t>memory</a:t>
            </a:r>
            <a:r>
              <a:rPr lang="fr-FR" sz="1200" dirty="0"/>
              <a:t> for the </a:t>
            </a:r>
            <a:r>
              <a:rPr lang="fr-FR" sz="1200" dirty="0" err="1"/>
              <a:t>response</a:t>
            </a:r>
            <a:r>
              <a:rPr lang="fr-FR" sz="1200" dirty="0"/>
              <a:t>, size </a:t>
            </a:r>
            <a:r>
              <a:rPr lang="fr-FR" sz="1200" dirty="0" err="1"/>
              <a:t>is</a:t>
            </a:r>
            <a:r>
              <a:rPr lang="fr-FR" sz="1200" dirty="0"/>
              <a:t> 1 byte</a:t>
            </a:r>
          </a:p>
          <a:p>
            <a:r>
              <a:rPr lang="fr-FR" sz="1200" dirty="0"/>
              <a:t>                  * message type, plus 2 bytes </a:t>
            </a:r>
            <a:r>
              <a:rPr lang="fr-FR" sz="1200" dirty="0" err="1"/>
              <a:t>payload</a:t>
            </a:r>
            <a:r>
              <a:rPr lang="fr-FR" sz="1200" dirty="0"/>
              <a:t> </a:t>
            </a:r>
            <a:r>
              <a:rPr lang="fr-FR" sz="1200" dirty="0" err="1"/>
              <a:t>length</a:t>
            </a:r>
            <a:r>
              <a:rPr lang="fr-FR" sz="1200" dirty="0"/>
              <a:t>, plus</a:t>
            </a:r>
          </a:p>
          <a:p>
            <a:r>
              <a:rPr lang="fr-FR" sz="1200" dirty="0"/>
              <a:t>                  * </a:t>
            </a:r>
            <a:r>
              <a:rPr lang="fr-FR" sz="1200" dirty="0" err="1"/>
              <a:t>payload</a:t>
            </a:r>
            <a:r>
              <a:rPr lang="fr-FR" sz="1200" dirty="0"/>
              <a:t>, plus </a:t>
            </a:r>
            <a:r>
              <a:rPr lang="fr-FR" sz="1200" dirty="0" err="1"/>
              <a:t>padding</a:t>
            </a:r>
            <a:endParaRPr lang="fr-FR" sz="1200" dirty="0"/>
          </a:p>
          <a:p>
            <a:r>
              <a:rPr lang="fr-FR" sz="1200" dirty="0"/>
              <a:t>                  */</a:t>
            </a:r>
          </a:p>
          <a:p>
            <a:r>
              <a:rPr lang="en-US" sz="1200" dirty="0"/>
              <a:t>                 buffer = </a:t>
            </a:r>
            <a:r>
              <a:rPr lang="en-US" sz="1200" dirty="0" err="1"/>
              <a:t>OPENSSL_malloc</a:t>
            </a:r>
            <a:r>
              <a:rPr lang="en-US" sz="1200" dirty="0"/>
              <a:t>(1 + 2 + payload + padding);</a:t>
            </a:r>
          </a:p>
          <a:p>
            <a:r>
              <a:rPr lang="de-DE" sz="1200" dirty="0"/>
              <a:t>                 </a:t>
            </a:r>
            <a:r>
              <a:rPr lang="de-DE" sz="1200" dirty="0" err="1"/>
              <a:t>bp</a:t>
            </a:r>
            <a:r>
              <a:rPr lang="de-DE" sz="1200" dirty="0"/>
              <a:t> = </a:t>
            </a:r>
            <a:r>
              <a:rPr lang="de-DE" sz="1200" dirty="0" err="1"/>
              <a:t>buffer</a:t>
            </a:r>
            <a:r>
              <a:rPr lang="de-DE" sz="1200" dirty="0" smtClean="0"/>
              <a:t>;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501869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302435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1523138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6444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766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3644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2134788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5407388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5682937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3892975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4467970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3376367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0905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8758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891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8414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8650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306822" y="1670974"/>
            <a:ext cx="1126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Heraclitus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37774" y="2970659"/>
            <a:ext cx="983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Socrates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30827" y="321551"/>
            <a:ext cx="666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Plato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53427" y="4342694"/>
            <a:ext cx="1038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Aristotle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6023" y="4025705"/>
            <a:ext cx="743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Euclid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5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302040" y="248764"/>
            <a:ext cx="4120971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5 Dining Philosophers</a:t>
            </a:r>
          </a:p>
          <a:p>
            <a:r>
              <a:rPr lang="en-US" sz="2000" b="1" dirty="0" smtClean="0"/>
              <a:t>5 Chopsticks</a:t>
            </a:r>
            <a:r>
              <a:rPr lang="en-US" sz="2000" dirty="0" smtClean="0"/>
              <a:t> (one between each pair)</a:t>
            </a:r>
          </a:p>
          <a:p>
            <a:r>
              <a:rPr lang="en-US" sz="2000" b="1" dirty="0" smtClean="0"/>
              <a:t>Need 2 chopsticks to eat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7339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278197" y="388666"/>
            <a:ext cx="4912799" cy="33944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/>
              <a:t>No (extra) communication No deadlock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No starvation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Fair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4497" y="2998308"/>
            <a:ext cx="5684369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Charge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Think about the philosophers for next class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Project ideas due by Thursday (11:59pm)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Submit PS4 Assessment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6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*p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*p++;</a:t>
            </a:r>
          </a:p>
          <a:p>
            <a:r>
              <a:rPr lang="en-US" sz="1600" dirty="0" smtClean="0"/>
              <a:t>     n2s</a:t>
            </a:r>
            <a:r>
              <a:rPr lang="en-US" sz="1600" dirty="0"/>
              <a:t>(p, payload);</a:t>
            </a:r>
          </a:p>
          <a:p>
            <a:r>
              <a:rPr lang="en-US" sz="1600" dirty="0" smtClean="0"/>
              <a:t>     </a:t>
            </a:r>
            <a:r>
              <a:rPr lang="en-US" sz="1600" dirty="0" err="1" smtClean="0"/>
              <a:t>pl</a:t>
            </a:r>
            <a:r>
              <a:rPr lang="en-US" sz="1600" dirty="0" smtClean="0"/>
              <a:t> </a:t>
            </a:r>
            <a:r>
              <a:rPr lang="en-US" sz="1600" dirty="0"/>
              <a:t>= 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/>
              <a:t>memcpy</a:t>
            </a:r>
            <a:r>
              <a:rPr lang="en-US" sz="1600" b="1" dirty="0"/>
              <a:t>(</a:t>
            </a:r>
            <a:r>
              <a:rPr lang="en-US" sz="1600" b="1" dirty="0" err="1"/>
              <a:t>bp</a:t>
            </a:r>
            <a:r>
              <a:rPr lang="en-US" sz="1600" b="1" dirty="0"/>
              <a:t>, </a:t>
            </a:r>
            <a:r>
              <a:rPr lang="en-US" sz="1600" b="1" dirty="0" err="1"/>
              <a:t>pl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056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*p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*p++;</a:t>
            </a:r>
          </a:p>
          <a:p>
            <a:r>
              <a:rPr lang="en-US" sz="1600" dirty="0" smtClean="0"/>
              <a:t>     n2s</a:t>
            </a:r>
            <a:r>
              <a:rPr lang="en-US" sz="1600" dirty="0"/>
              <a:t>(p, payload);</a:t>
            </a:r>
          </a:p>
          <a:p>
            <a:r>
              <a:rPr lang="en-US" sz="1600" dirty="0" smtClean="0"/>
              <a:t>     </a:t>
            </a:r>
            <a:r>
              <a:rPr lang="en-US" sz="1600" dirty="0" err="1" smtClean="0"/>
              <a:t>pl</a:t>
            </a:r>
            <a:r>
              <a:rPr lang="en-US" sz="1600" dirty="0" smtClean="0"/>
              <a:t> </a:t>
            </a:r>
            <a:r>
              <a:rPr lang="en-US" sz="1600" dirty="0"/>
              <a:t>= 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b="1" dirty="0" err="1" smtClean="0"/>
              <a:t>memcpy</a:t>
            </a:r>
            <a:r>
              <a:rPr lang="en-US" sz="1600" b="1" dirty="0"/>
              <a:t>(</a:t>
            </a:r>
            <a:r>
              <a:rPr lang="en-US" sz="1600" b="1" dirty="0" err="1"/>
              <a:t>bp</a:t>
            </a:r>
            <a:r>
              <a:rPr lang="en-US" sz="1600" b="1" dirty="0"/>
              <a:t>, </a:t>
            </a:r>
            <a:r>
              <a:rPr lang="en-US" sz="1600" b="1" dirty="0" err="1"/>
              <a:t>pl</a:t>
            </a:r>
            <a:r>
              <a:rPr lang="en-US" sz="1600" b="1" dirty="0"/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pic>
        <p:nvPicPr>
          <p:cNvPr id="4" name="Picture 3" descr="Screen Shot 2014-04-08 at 7.23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55" y="523021"/>
            <a:ext cx="7407277" cy="417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4075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0288" y="242948"/>
            <a:ext cx="5497909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/>
              <a:t>int</a:t>
            </a:r>
            <a:r>
              <a:rPr lang="en-US" sz="1600" dirty="0"/>
              <a:t> </a:t>
            </a:r>
            <a:r>
              <a:rPr lang="en-US" sz="1600" dirty="0" smtClean="0"/>
              <a:t>dtls1_process_heartbeat</a:t>
            </a:r>
            <a:r>
              <a:rPr lang="en-US" sz="1600" dirty="0"/>
              <a:t>(SSL *s</a:t>
            </a:r>
            <a:r>
              <a:rPr lang="en-US" sz="1600" dirty="0" smtClean="0"/>
              <a:t>) {</a:t>
            </a:r>
          </a:p>
          <a:p>
            <a:r>
              <a:rPr lang="en-US" sz="1600" dirty="0" smtClean="0"/>
              <a:t>     unsigned </a:t>
            </a:r>
            <a:r>
              <a:rPr lang="en-US" sz="1600" dirty="0"/>
              <a:t>char *p = &amp;s-&gt;s3-&gt;</a:t>
            </a:r>
            <a:r>
              <a:rPr lang="en-US" sz="1600" dirty="0" err="1"/>
              <a:t>rrec.data</a:t>
            </a:r>
            <a:r>
              <a:rPr lang="en-US" sz="1600" dirty="0"/>
              <a:t>[0], *</a:t>
            </a:r>
            <a:r>
              <a:rPr lang="en-US" sz="1600" dirty="0" err="1"/>
              <a:t>pl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payload;</a:t>
            </a:r>
          </a:p>
          <a:p>
            <a:r>
              <a:rPr lang="en-US" sz="1600" dirty="0" smtClean="0"/>
              <a:t>     unsigned </a:t>
            </a:r>
            <a:r>
              <a:rPr lang="en-US" sz="1600" dirty="0" err="1"/>
              <a:t>int</a:t>
            </a:r>
            <a:r>
              <a:rPr lang="en-US" sz="1600" dirty="0"/>
              <a:t> padding = 16; /* Use minimum padding */</a:t>
            </a:r>
          </a:p>
          <a:p>
            <a:endParaRPr lang="en-US" sz="1600" dirty="0"/>
          </a:p>
          <a:p>
            <a:r>
              <a:rPr lang="en-US" sz="1600" dirty="0" smtClean="0"/>
              <a:t>     /</a:t>
            </a:r>
            <a:r>
              <a:rPr lang="en-US" sz="1600" dirty="0"/>
              <a:t>* Read type and payload length first */</a:t>
            </a:r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hbtype</a:t>
            </a:r>
            <a:r>
              <a:rPr lang="de-DE" sz="1600" dirty="0" smtClean="0"/>
              <a:t> </a:t>
            </a:r>
            <a:r>
              <a:rPr lang="de-DE" sz="1600" dirty="0"/>
              <a:t>= *p++;</a:t>
            </a:r>
          </a:p>
          <a:p>
            <a:r>
              <a:rPr lang="en-US" sz="1600" dirty="0" smtClean="0"/>
              <a:t>     n2s</a:t>
            </a:r>
            <a:r>
              <a:rPr lang="en-US" sz="1600" dirty="0"/>
              <a:t>(p, payload);</a:t>
            </a:r>
          </a:p>
          <a:p>
            <a:r>
              <a:rPr lang="en-US" sz="1600" dirty="0" smtClean="0"/>
              <a:t>     </a:t>
            </a:r>
            <a:r>
              <a:rPr lang="en-US" sz="1600" dirty="0" err="1" smtClean="0"/>
              <a:t>pl</a:t>
            </a:r>
            <a:r>
              <a:rPr lang="en-US" sz="1600" dirty="0" smtClean="0"/>
              <a:t> </a:t>
            </a:r>
            <a:r>
              <a:rPr lang="en-US" sz="1600" dirty="0"/>
              <a:t>= p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dirty="0" smtClean="0"/>
              <a:t>      …</a:t>
            </a:r>
            <a:endParaRPr lang="en-US" sz="1600" dirty="0"/>
          </a:p>
          <a:p>
            <a:r>
              <a:rPr lang="en-US" sz="1600" dirty="0" smtClean="0"/>
              <a:t>      buffer </a:t>
            </a:r>
            <a:r>
              <a:rPr lang="en-US" sz="1600" dirty="0"/>
              <a:t>= </a:t>
            </a:r>
            <a:r>
              <a:rPr lang="en-US" sz="1600" dirty="0" err="1"/>
              <a:t>OPENSSL_malloc</a:t>
            </a:r>
            <a:r>
              <a:rPr lang="en-US" sz="1600" dirty="0"/>
              <a:t>(1 + 2 + payload + padding);</a:t>
            </a:r>
          </a:p>
          <a:p>
            <a:r>
              <a:rPr lang="de-DE" sz="1600" dirty="0" smtClean="0"/>
              <a:t>      </a:t>
            </a:r>
            <a:r>
              <a:rPr lang="de-DE" sz="1600" dirty="0" err="1" smtClean="0"/>
              <a:t>bp</a:t>
            </a:r>
            <a:r>
              <a:rPr lang="de-DE" sz="1600" dirty="0" smtClean="0"/>
              <a:t> </a:t>
            </a:r>
            <a:r>
              <a:rPr lang="de-DE" sz="1600" dirty="0"/>
              <a:t>= </a:t>
            </a:r>
            <a:r>
              <a:rPr lang="de-DE" sz="1600" dirty="0" err="1"/>
              <a:t>buffer</a:t>
            </a:r>
            <a:r>
              <a:rPr lang="de-DE" sz="1600" dirty="0" smtClean="0"/>
              <a:t>;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 *</a:t>
            </a:r>
            <a:r>
              <a:rPr lang="de-DE" sz="1600" dirty="0" err="1"/>
              <a:t>bp</a:t>
            </a:r>
            <a:r>
              <a:rPr lang="de-DE" sz="1600" dirty="0"/>
              <a:t>++ = TLS1_HB_RESPONSE;</a:t>
            </a:r>
          </a:p>
          <a:p>
            <a:r>
              <a:rPr lang="en-US" sz="1600" dirty="0" smtClean="0"/>
              <a:t>      s2n</a:t>
            </a:r>
            <a:r>
              <a:rPr lang="en-US" sz="1600" dirty="0"/>
              <a:t>(payload, </a:t>
            </a:r>
            <a:r>
              <a:rPr lang="en-US" sz="1600" dirty="0" err="1"/>
              <a:t>bp</a:t>
            </a:r>
            <a:r>
              <a:rPr lang="en-US" sz="1600" dirty="0"/>
              <a:t>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memcpy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</a:t>
            </a:r>
            <a:r>
              <a:rPr lang="en-US" sz="1600" dirty="0" err="1"/>
              <a:t>pl</a:t>
            </a:r>
            <a:r>
              <a:rPr lang="en-US" sz="1600" dirty="0"/>
              <a:t>, payload);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bp</a:t>
            </a:r>
            <a:r>
              <a:rPr lang="en-US" sz="1600" dirty="0" smtClean="0"/>
              <a:t> </a:t>
            </a:r>
            <a:r>
              <a:rPr lang="en-US" sz="1600" dirty="0"/>
              <a:t>+= payload;</a:t>
            </a:r>
          </a:p>
          <a:p>
            <a:r>
              <a:rPr lang="en-US" sz="1600" dirty="0" smtClean="0"/>
              <a:t>      </a:t>
            </a:r>
            <a:r>
              <a:rPr lang="en-US" sz="1600" dirty="0" err="1" smtClean="0"/>
              <a:t>RAND_pseudo_bytes</a:t>
            </a:r>
            <a:r>
              <a:rPr lang="en-US" sz="1600" dirty="0"/>
              <a:t>(</a:t>
            </a:r>
            <a:r>
              <a:rPr lang="en-US" sz="1600" dirty="0" err="1"/>
              <a:t>bp</a:t>
            </a:r>
            <a:r>
              <a:rPr lang="en-US" sz="1600" dirty="0"/>
              <a:t>, padding);</a:t>
            </a:r>
          </a:p>
          <a:p>
            <a:r>
              <a:rPr lang="en-US" sz="1600" dirty="0" smtClean="0"/>
              <a:t>      r </a:t>
            </a:r>
            <a:r>
              <a:rPr lang="en-US" sz="1600" dirty="0"/>
              <a:t>= dtls1_write_bytes(s, TLS1_RT_HEARTBEAT, buffer,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</a:t>
            </a:r>
            <a:r>
              <a:rPr lang="en-US" sz="1600" dirty="0"/>
              <a:t>			   </a:t>
            </a:r>
            <a:r>
              <a:rPr lang="en-US" sz="1600" dirty="0" smtClean="0"/>
              <a:t>   3 </a:t>
            </a:r>
            <a:r>
              <a:rPr lang="en-US" sz="1600" dirty="0"/>
              <a:t>+ payload + padding)</a:t>
            </a:r>
            <a:r>
              <a:rPr lang="en-US" sz="1600" dirty="0" smtClean="0"/>
              <a:t>;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370216" y="1370671"/>
            <a:ext cx="7409388" cy="3139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/>
              <a:t>typedef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ssl3_record_st</a:t>
            </a:r>
          </a:p>
          <a:p>
            <a:r>
              <a:rPr lang="en-US" dirty="0"/>
              <a:t>    {</a:t>
            </a:r>
          </a:p>
          <a:p>
            <a:r>
              <a:rPr lang="en-US" dirty="0"/>
              <a:t>        </a:t>
            </a:r>
            <a:r>
              <a:rPr lang="en-US" dirty="0" err="1"/>
              <a:t>int</a:t>
            </a:r>
            <a:r>
              <a:rPr lang="en-US" dirty="0"/>
              <a:t> type;              </a:t>
            </a:r>
            <a:r>
              <a:rPr lang="en-US" dirty="0" smtClean="0"/>
              <a:t>              </a:t>
            </a:r>
            <a:r>
              <a:rPr lang="en-US" dirty="0"/>
              <a:t>/* type of record */</a:t>
            </a:r>
          </a:p>
          <a:p>
            <a:r>
              <a:rPr lang="en-US" dirty="0"/>
              <a:t>        unsigned </a:t>
            </a:r>
            <a:r>
              <a:rPr lang="en-US" dirty="0" err="1"/>
              <a:t>int</a:t>
            </a:r>
            <a:r>
              <a:rPr lang="en-US" dirty="0"/>
              <a:t> length;    </a:t>
            </a:r>
            <a:r>
              <a:rPr lang="en-US" dirty="0" smtClean="0"/>
              <a:t>   /</a:t>
            </a:r>
            <a:r>
              <a:rPr lang="en-US" dirty="0"/>
              <a:t>* How many bytes available */</a:t>
            </a:r>
          </a:p>
          <a:p>
            <a:r>
              <a:rPr lang="en-US" dirty="0"/>
              <a:t>        unsigned </a:t>
            </a:r>
            <a:r>
              <a:rPr lang="en-US" dirty="0" err="1"/>
              <a:t>int</a:t>
            </a:r>
            <a:r>
              <a:rPr lang="en-US" dirty="0"/>
              <a:t> off;       </a:t>
            </a:r>
            <a:r>
              <a:rPr lang="en-US" dirty="0" smtClean="0"/>
              <a:t>      /</a:t>
            </a:r>
            <a:r>
              <a:rPr lang="en-US" dirty="0"/>
              <a:t>* read/write offset into '</a:t>
            </a:r>
            <a:r>
              <a:rPr lang="en-US" dirty="0" err="1"/>
              <a:t>buf</a:t>
            </a:r>
            <a:r>
              <a:rPr lang="en-US" dirty="0"/>
              <a:t>' */</a:t>
            </a:r>
          </a:p>
          <a:p>
            <a:r>
              <a:rPr lang="en-US" dirty="0"/>
              <a:t>        unsigned char *data;    /* pointer to the record data */</a:t>
            </a:r>
          </a:p>
          <a:p>
            <a:r>
              <a:rPr lang="en-US" dirty="0"/>
              <a:t>        unsigned char *input;   /* where the decode bytes are */</a:t>
            </a:r>
          </a:p>
          <a:p>
            <a:r>
              <a:rPr lang="en-US" dirty="0"/>
              <a:t>        unsigned char *comp;  </a:t>
            </a:r>
            <a:r>
              <a:rPr lang="en-US" dirty="0" smtClean="0"/>
              <a:t>/</a:t>
            </a:r>
            <a:r>
              <a:rPr lang="en-US" dirty="0"/>
              <a:t>* only used with decompression - </a:t>
            </a:r>
            <a:r>
              <a:rPr lang="en-US" dirty="0" err="1"/>
              <a:t>malloc</a:t>
            </a:r>
            <a:r>
              <a:rPr lang="en-US" dirty="0"/>
              <a:t>()</a:t>
            </a:r>
            <a:r>
              <a:rPr lang="en-US" dirty="0" err="1"/>
              <a:t>ed</a:t>
            </a:r>
            <a:r>
              <a:rPr lang="en-US" dirty="0"/>
              <a:t> */</a:t>
            </a:r>
          </a:p>
          <a:p>
            <a:r>
              <a:rPr lang="en-US" dirty="0"/>
              <a:t>        unsigned long epoch;   </a:t>
            </a:r>
            <a:r>
              <a:rPr lang="en-US" dirty="0" smtClean="0"/>
              <a:t>/</a:t>
            </a:r>
            <a:r>
              <a:rPr lang="en-US" dirty="0"/>
              <a:t>* epoch number, needed by DTLS1 */</a:t>
            </a:r>
          </a:p>
          <a:p>
            <a:r>
              <a:rPr lang="en-US" dirty="0"/>
              <a:t>        unsigned char </a:t>
            </a:r>
            <a:r>
              <a:rPr lang="en-US" dirty="0" err="1"/>
              <a:t>seq_num</a:t>
            </a:r>
            <a:r>
              <a:rPr lang="en-US" dirty="0"/>
              <a:t>[8]; /* sequence number, needed by DTLS1 */</a:t>
            </a:r>
          </a:p>
          <a:p>
            <a:r>
              <a:rPr lang="en-US" dirty="0"/>
              <a:t>    } SSL3_RECORD;</a:t>
            </a:r>
          </a:p>
        </p:txBody>
      </p:sp>
    </p:spTree>
    <p:extLst>
      <p:ext uri="{BB962C8B-B14F-4D97-AF65-F5344CB8AC3E}">
        <p14:creationId xmlns:p14="http://schemas.microsoft.com/office/powerpoint/2010/main" val="3579205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59274</TotalTime>
  <Words>2963</Words>
  <Application>Microsoft Macintosh PowerPoint</Application>
  <PresentationFormat>On-screen Show (16:9)</PresentationFormat>
  <Paragraphs>606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Class 19: Synchronization</vt:lpstr>
      <vt:lpstr>Plan for Today</vt:lpstr>
      <vt:lpstr>PowerPoint Presentation</vt:lpstr>
      <vt:lpstr>PS4</vt:lpstr>
      <vt:lpstr>Yesterday’s SSL Bug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Project Teams</vt:lpstr>
      <vt:lpstr>Project Grading</vt:lpstr>
      <vt:lpstr>“A+” Projects</vt:lpstr>
      <vt:lpstr>Ideas for Projects</vt:lpstr>
      <vt:lpstr>Project Schedule</vt:lpstr>
      <vt:lpstr>Synchronization</vt:lpstr>
      <vt:lpstr>PowerPoint Presentation</vt:lpstr>
      <vt:lpstr>PowerPoint Presentation</vt:lpstr>
      <vt:lpstr>PowerPoint Presentation</vt:lpstr>
      <vt:lpstr>Dijkstra’s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UVaCollab solve mutual exclusion problem?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506</cp:revision>
  <cp:lastPrinted>2014-04-08T16:10:18Z</cp:lastPrinted>
  <dcterms:created xsi:type="dcterms:W3CDTF">2013-08-26T17:24:32Z</dcterms:created>
  <dcterms:modified xsi:type="dcterms:W3CDTF">2014-04-08T16:16:23Z</dcterms:modified>
</cp:coreProperties>
</file>