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60"/>
  </p:notesMasterIdLst>
  <p:handoutMasterIdLst>
    <p:handoutMasterId r:id="rId61"/>
  </p:handoutMasterIdLst>
  <p:sldIdLst>
    <p:sldId id="256" r:id="rId2"/>
    <p:sldId id="257" r:id="rId3"/>
    <p:sldId id="259" r:id="rId4"/>
    <p:sldId id="262" r:id="rId5"/>
    <p:sldId id="263" r:id="rId6"/>
    <p:sldId id="264" r:id="rId7"/>
    <p:sldId id="265" r:id="rId8"/>
    <p:sldId id="266" r:id="rId9"/>
    <p:sldId id="267" r:id="rId10"/>
    <p:sldId id="260" r:id="rId11"/>
    <p:sldId id="258" r:id="rId12"/>
    <p:sldId id="272" r:id="rId13"/>
    <p:sldId id="275" r:id="rId14"/>
    <p:sldId id="287" r:id="rId15"/>
    <p:sldId id="288" r:id="rId16"/>
    <p:sldId id="289" r:id="rId17"/>
    <p:sldId id="290" r:id="rId18"/>
    <p:sldId id="291" r:id="rId19"/>
    <p:sldId id="292" r:id="rId20"/>
    <p:sldId id="293" r:id="rId21"/>
    <p:sldId id="294" r:id="rId22"/>
    <p:sldId id="328" r:id="rId23"/>
    <p:sldId id="295" r:id="rId24"/>
    <p:sldId id="297" r:id="rId25"/>
    <p:sldId id="298" r:id="rId26"/>
    <p:sldId id="300" r:id="rId27"/>
    <p:sldId id="301" r:id="rId28"/>
    <p:sldId id="302" r:id="rId29"/>
    <p:sldId id="304" r:id="rId30"/>
    <p:sldId id="303" r:id="rId31"/>
    <p:sldId id="305" r:id="rId32"/>
    <p:sldId id="306" r:id="rId33"/>
    <p:sldId id="308" r:id="rId34"/>
    <p:sldId id="318" r:id="rId35"/>
    <p:sldId id="309" r:id="rId36"/>
    <p:sldId id="310" r:id="rId37"/>
    <p:sldId id="311" r:id="rId38"/>
    <p:sldId id="312" r:id="rId39"/>
    <p:sldId id="313" r:id="rId40"/>
    <p:sldId id="314" r:id="rId41"/>
    <p:sldId id="315" r:id="rId42"/>
    <p:sldId id="316" r:id="rId43"/>
    <p:sldId id="319" r:id="rId44"/>
    <p:sldId id="273" r:id="rId45"/>
    <p:sldId id="274" r:id="rId46"/>
    <p:sldId id="296" r:id="rId47"/>
    <p:sldId id="317" r:id="rId48"/>
    <p:sldId id="325" r:id="rId49"/>
    <p:sldId id="327" r:id="rId50"/>
    <p:sldId id="326" r:id="rId51"/>
    <p:sldId id="320" r:id="rId52"/>
    <p:sldId id="299" r:id="rId53"/>
    <p:sldId id="321" r:id="rId54"/>
    <p:sldId id="322" r:id="rId55"/>
    <p:sldId id="323" r:id="rId56"/>
    <p:sldId id="285" r:id="rId57"/>
    <p:sldId id="324" r:id="rId58"/>
    <p:sldId id="279" r:id="rId59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20" d="100"/>
          <a:sy n="120" d="100"/>
        </p:scale>
        <p:origin x="-90" y="-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36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5E77B07-26ED-A949-9D4B-44C207F8A4D1}" type="datetimeFigureOut">
              <a:rPr lang="en-US" smtClean="0"/>
              <a:pPr/>
              <a:t>9/3/2013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EAEABA4-34FF-E546-B451-A8222159DB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9822073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31550EC-EE34-EF49-A4D8-147A804A9918}" type="datetimeFigureOut">
              <a:rPr lang="en-US" smtClean="0"/>
              <a:pPr/>
              <a:t>9/3/2013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E5CA4EC-A822-3847-9594-6C09224820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7862986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2A40B-D368-6541-9EB9-2E8893F4FD74}" type="datetime3">
              <a:rPr lang="en-US" smtClean="0"/>
              <a:pPr/>
              <a:t>3 September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408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ED50D-D5B2-7D4F-97EB-B7F744238548}" type="datetime3">
              <a:rPr lang="en-US" smtClean="0"/>
              <a:pPr/>
              <a:t>3 September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093568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2037F-29BC-F840-87F5-0083D6CAF8E8}" type="datetime3">
              <a:rPr lang="en-US" smtClean="0"/>
              <a:pPr/>
              <a:t>3 September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42078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EC9F4-81CA-FE4E-B09D-7AC5A00CB4BD}" type="datetime3">
              <a:rPr lang="en-US" smtClean="0"/>
              <a:pPr/>
              <a:t>3 September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267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EBD21-4CCE-EA4F-8252-46A6FC0DA221}" type="datetime3">
              <a:rPr lang="en-US" smtClean="0"/>
              <a:pPr/>
              <a:t>3 September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61512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8DE15-4262-A74A-B4A2-FFB1E89DB9FC}" type="datetime3">
              <a:rPr lang="en-US" smtClean="0"/>
              <a:pPr/>
              <a:t>3 September 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97010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8E811-19A8-FC4B-BA65-5FE343A47E1E}" type="datetime3">
              <a:rPr lang="en-US" smtClean="0"/>
              <a:pPr/>
              <a:t>3 September 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95258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3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70113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pPr/>
              <a:t>3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9228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6D2DF-4209-F149-BDC6-12D6BE13753D}" type="datetime3">
              <a:rPr lang="en-US" smtClean="0"/>
              <a:pPr/>
              <a:t>3 September 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43022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F4E26-1F07-F14F-B79A-19528365E007}" type="datetime3">
              <a:rPr lang="en-US" smtClean="0"/>
              <a:pPr/>
              <a:t>3 September 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6436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F165A3-681A-0245-A544-A79BEE2E9970}" type="datetime3">
              <a:rPr lang="en-US" smtClean="0"/>
              <a:pPr/>
              <a:t>3 September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07B5A5-F0C2-644D-AEA7-E773B6B78F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54011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://static.rust-lang.org/doc/0.7/rust.html" TargetMode="Externa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oogle.com/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://stackoverflow.com/search?q=%5brust%5d+file_reader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http://stackoverflow.com/search?q=%5brust%5d+file_reader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hyperlink" Target="http://stackoverflow.com/search?q=%5brust%5d+file_reader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foq.com/presentations/Null-References-The-Billion-Dollar-Mistake-Tony-Hoare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microsoft.com/office/2007/relationships/hdphoto" Target="../media/hdphoto2.wdp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5.jpeg"/><Relationship Id="rId3" Type="http://schemas.openxmlformats.org/officeDocument/2006/relationships/hyperlink" Target="http://images.google.com/imgres?imgurl=http://pupeno.com/blog/images/the-c-programming-language-2nd-edition.png&amp;imgrefurl=http://pupeno.com/blog/the-c-programming-language-2nd-edition&amp;h=500&amp;w=379&amp;sz=138&amp;hl=en&amp;start=30&amp;tbnid=joScMSinif6w7M:&amp;tbnh=130&amp;tbnw=99&amp;prev=/images?q=programming+language&amp;start=20&amp;ndsp=20&amp;svnum=10&amp;hl=en&amp;lr=&amp;rls=com.microsoft:en-us&amp;sa=N" TargetMode="External"/><Relationship Id="rId7" Type="http://schemas.openxmlformats.org/officeDocument/2006/relationships/hyperlink" Target="http://www.cs.arizona.edu/icon/lb3.htm" TargetMode="External"/><Relationship Id="rId12" Type="http://schemas.openxmlformats.org/officeDocument/2006/relationships/hyperlink" Target="http://www.amazon.com/gp/product/images/0974514055/ref=dp_image_0/104-3065195-1438341?ie=UTF8&amp;n=283155&amp;s=books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11" Type="http://schemas.openxmlformats.org/officeDocument/2006/relationships/image" Target="../media/image14.jpeg"/><Relationship Id="rId5" Type="http://schemas.openxmlformats.org/officeDocument/2006/relationships/hyperlink" Target="http://images.google.com/imgres?imgurl=http://homepage.ruhr-uni-bochum.de/Marcus.Brinkmann/title.jpg&amp;imgrefurl=http://homepage.ruhr-uni-bochum.de/Marcus.Brinkmann/books.html&amp;h=600&amp;w=483&amp;sz=75&amp;hl=en&amp;start=23&amp;tbnid=WpOBsu0HummPTM:&amp;tbnh=135&amp;tbnw=109&amp;prev=/images?q=programming+language&amp;start=20&amp;ndsp=20&amp;svnum=10&amp;hl=en&amp;lr=&amp;rls=com.microsoft:en-us&amp;sa=N" TargetMode="External"/><Relationship Id="rId15" Type="http://schemas.openxmlformats.org/officeDocument/2006/relationships/image" Target="../media/image16.jpeg"/><Relationship Id="rId10" Type="http://schemas.openxmlformats.org/officeDocument/2006/relationships/hyperlink" Target="http://www.amazon.com/gp/product/images/0596000855/ref=dp_image_0/104-3065195-1438341?ie=UTF8&amp;n=283155&amp;s=books" TargetMode="External"/><Relationship Id="rId4" Type="http://schemas.openxmlformats.org/officeDocument/2006/relationships/image" Target="../media/image10.jpeg"/><Relationship Id="rId9" Type="http://schemas.openxmlformats.org/officeDocument/2006/relationships/image" Target="../media/image13.png"/><Relationship Id="rId14" Type="http://schemas.openxmlformats.org/officeDocument/2006/relationships/hyperlink" Target="http://images.google.com/imgres?imgurl=http://www.plt-scheme.org/plt-blue.jpg&amp;imgrefurl=http://download.plt-scheme.org/drscheme/&amp;h=256&amp;w=266&amp;sz=23&amp;hl=en&amp;start=3&amp;tbnid=Ly9_Gr4NFmX7XM:&amp;tbnh=109&amp;tbnw=113&amp;prev=/images?q=scheme&amp;svnum=10&amp;hl=en&amp;lr=&amp;rls=com.microsoft:en-us&amp;sa=N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1-IMG_3430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37" r="593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381000"/>
            <a:ext cx="7315200" cy="1470025"/>
          </a:xfrm>
        </p:spPr>
        <p:txBody>
          <a:bodyPr>
            <a:noAutofit/>
          </a:bodyPr>
          <a:lstStyle/>
          <a:p>
            <a:pPr algn="r"/>
            <a:r>
              <a:rPr lang="en-US" sz="6000" dirty="0" smtClean="0">
                <a:solidFill>
                  <a:srgbClr val="FFFF00"/>
                </a:solidFill>
              </a:rPr>
              <a:t>Class 2: </a:t>
            </a:r>
            <a:br>
              <a:rPr lang="en-US" sz="6000" dirty="0" smtClean="0">
                <a:solidFill>
                  <a:srgbClr val="FFFF00"/>
                </a:solidFill>
              </a:rPr>
            </a:br>
            <a:r>
              <a:rPr lang="en-US" sz="6000" dirty="0" smtClean="0">
                <a:solidFill>
                  <a:srgbClr val="FFFF00"/>
                </a:solidFill>
              </a:rPr>
              <a:t>First Ride on Rust</a:t>
            </a:r>
            <a:endParaRPr lang="en-US" sz="6000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15608" y="4940069"/>
            <a:ext cx="3794500" cy="1752600"/>
          </a:xfrm>
        </p:spPr>
        <p:txBody>
          <a:bodyPr/>
          <a:lstStyle/>
          <a:p>
            <a:pPr algn="r">
              <a:lnSpc>
                <a:spcPct val="70000"/>
              </a:lnSpc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cs4414 Fall 2013</a:t>
            </a:r>
          </a:p>
          <a:p>
            <a:pPr algn="r">
              <a:lnSpc>
                <a:spcPct val="70000"/>
              </a:lnSpc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University of Virginia</a:t>
            </a:r>
          </a:p>
          <a:p>
            <a:pPr algn="r">
              <a:lnSpc>
                <a:spcPct val="70000"/>
              </a:lnSpc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David Evans</a:t>
            </a:r>
            <a:endParaRPr lang="en-US" dirty="0">
              <a:solidFill>
                <a:schemeClr val="bg2">
                  <a:lumMod val="10000"/>
                </a:schemeClr>
              </a:solidFill>
              <a:effectLst>
                <a:outerShdw blurRad="50800" dist="38100" dir="2700000" algn="tl" rotWithShape="0">
                  <a:schemeClr val="bg1">
                    <a:alpha val="43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97669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7635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/>
              <a:t>Programming Language Design Space</a:t>
            </a:r>
          </a:p>
        </p:txBody>
      </p:sp>
      <p:sp>
        <p:nvSpPr>
          <p:cNvPr id="1477636" name="Text Box 4"/>
          <p:cNvSpPr txBox="1">
            <a:spLocks noChangeArrowheads="1"/>
          </p:cNvSpPr>
          <p:nvPr/>
        </p:nvSpPr>
        <p:spPr bwMode="auto">
          <a:xfrm rot="16200000">
            <a:off x="-834064" y="2973262"/>
            <a:ext cx="2876550" cy="579438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dirty="0">
                <a:latin typeface="Tahoma" pitchFamily="34" charset="0"/>
              </a:rPr>
              <a:t>Expressiveness</a:t>
            </a:r>
          </a:p>
        </p:txBody>
      </p:sp>
      <p:sp>
        <p:nvSpPr>
          <p:cNvPr id="1477637" name="Text Box 5"/>
          <p:cNvSpPr txBox="1">
            <a:spLocks noChangeArrowheads="1"/>
          </p:cNvSpPr>
          <p:nvPr/>
        </p:nvSpPr>
        <p:spPr bwMode="auto">
          <a:xfrm>
            <a:off x="3379370" y="5848015"/>
            <a:ext cx="2382838" cy="579438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>
                <a:latin typeface="Tahoma" pitchFamily="34" charset="0"/>
              </a:rPr>
              <a:t>“Truthiness”</a:t>
            </a:r>
          </a:p>
        </p:txBody>
      </p:sp>
      <p:sp>
        <p:nvSpPr>
          <p:cNvPr id="1477638" name="Rectangle 6"/>
          <p:cNvSpPr>
            <a:spLocks noChangeArrowheads="1"/>
          </p:cNvSpPr>
          <p:nvPr/>
        </p:nvSpPr>
        <p:spPr bwMode="auto">
          <a:xfrm>
            <a:off x="2449513" y="1338263"/>
            <a:ext cx="1273175" cy="488950"/>
          </a:xfrm>
          <a:prstGeom prst="rect">
            <a:avLst/>
          </a:prstGeom>
          <a:noFill/>
          <a:ln w="31750">
            <a:solidFill>
              <a:srgbClr val="993366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>
                <a:latin typeface="Tahoma" pitchFamily="34" charset="0"/>
              </a:rPr>
              <a:t>Scheme</a:t>
            </a:r>
          </a:p>
        </p:txBody>
      </p:sp>
      <p:sp>
        <p:nvSpPr>
          <p:cNvPr id="1477639" name="Rectangle 7"/>
          <p:cNvSpPr>
            <a:spLocks noChangeArrowheads="1"/>
          </p:cNvSpPr>
          <p:nvPr/>
        </p:nvSpPr>
        <p:spPr bwMode="auto">
          <a:xfrm>
            <a:off x="2362200" y="1905000"/>
            <a:ext cx="1143000" cy="488950"/>
          </a:xfrm>
          <a:prstGeom prst="rect">
            <a:avLst/>
          </a:prstGeom>
          <a:noFill/>
          <a:ln w="31750">
            <a:solidFill>
              <a:srgbClr val="339966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>
                <a:latin typeface="Tahoma" pitchFamily="34" charset="0"/>
              </a:rPr>
              <a:t>Python</a:t>
            </a:r>
          </a:p>
        </p:txBody>
      </p:sp>
      <p:sp>
        <p:nvSpPr>
          <p:cNvPr id="1477643" name="Rectangle 11"/>
          <p:cNvSpPr>
            <a:spLocks noChangeArrowheads="1"/>
          </p:cNvSpPr>
          <p:nvPr/>
        </p:nvSpPr>
        <p:spPr bwMode="auto">
          <a:xfrm>
            <a:off x="5659438" y="4300538"/>
            <a:ext cx="815975" cy="488950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>
                <a:latin typeface="Tahoma" pitchFamily="34" charset="0"/>
              </a:rPr>
              <a:t>Java</a:t>
            </a:r>
          </a:p>
        </p:txBody>
      </p:sp>
      <p:sp>
        <p:nvSpPr>
          <p:cNvPr id="1477644" name="Rectangle 12"/>
          <p:cNvSpPr>
            <a:spLocks noChangeArrowheads="1"/>
          </p:cNvSpPr>
          <p:nvPr/>
        </p:nvSpPr>
        <p:spPr bwMode="auto">
          <a:xfrm>
            <a:off x="4337050" y="3408363"/>
            <a:ext cx="842963" cy="488950"/>
          </a:xfrm>
          <a:prstGeom prst="rect">
            <a:avLst/>
          </a:prstGeom>
          <a:noFill/>
          <a:ln w="31750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>
                <a:latin typeface="Tahoma" pitchFamily="34" charset="0"/>
              </a:rPr>
              <a:t>C++</a:t>
            </a:r>
          </a:p>
        </p:txBody>
      </p:sp>
      <p:sp>
        <p:nvSpPr>
          <p:cNvPr id="1477645" name="Rectangle 13"/>
          <p:cNvSpPr>
            <a:spLocks noChangeArrowheads="1"/>
          </p:cNvSpPr>
          <p:nvPr/>
        </p:nvSpPr>
        <p:spPr bwMode="auto">
          <a:xfrm>
            <a:off x="3498850" y="3625850"/>
            <a:ext cx="398463" cy="488950"/>
          </a:xfrm>
          <a:prstGeom prst="rect">
            <a:avLst/>
          </a:prstGeom>
          <a:noFill/>
          <a:ln w="31750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>
                <a:latin typeface="Tahoma" pitchFamily="34" charset="0"/>
              </a:rPr>
              <a:t>C</a:t>
            </a:r>
          </a:p>
        </p:txBody>
      </p:sp>
      <p:sp>
        <p:nvSpPr>
          <p:cNvPr id="1477646" name="Text Box 14"/>
          <p:cNvSpPr txBox="1">
            <a:spLocks noChangeArrowheads="1"/>
          </p:cNvSpPr>
          <p:nvPr/>
        </p:nvSpPr>
        <p:spPr bwMode="auto">
          <a:xfrm>
            <a:off x="-76200" y="5029200"/>
            <a:ext cx="993775" cy="45720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/>
              <a:t>low</a:t>
            </a:r>
          </a:p>
        </p:txBody>
      </p:sp>
      <p:sp>
        <p:nvSpPr>
          <p:cNvPr id="1477647" name="Text Box 15"/>
          <p:cNvSpPr txBox="1">
            <a:spLocks noChangeArrowheads="1"/>
          </p:cNvSpPr>
          <p:nvPr/>
        </p:nvSpPr>
        <p:spPr bwMode="auto">
          <a:xfrm>
            <a:off x="3259" y="1020679"/>
            <a:ext cx="993775" cy="45720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dirty="0"/>
              <a:t>high</a:t>
            </a:r>
          </a:p>
        </p:txBody>
      </p:sp>
      <p:sp>
        <p:nvSpPr>
          <p:cNvPr id="1477648" name="Rectangle 16"/>
          <p:cNvSpPr>
            <a:spLocks noChangeArrowheads="1"/>
          </p:cNvSpPr>
          <p:nvPr/>
        </p:nvSpPr>
        <p:spPr bwMode="auto">
          <a:xfrm>
            <a:off x="7270750" y="4914900"/>
            <a:ext cx="1077913" cy="488950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>
                <a:latin typeface="Tahoma" pitchFamily="34" charset="0"/>
              </a:rPr>
              <a:t>Spec#</a:t>
            </a:r>
          </a:p>
        </p:txBody>
      </p:sp>
      <p:sp>
        <p:nvSpPr>
          <p:cNvPr id="1477649" name="Rectangle 17"/>
          <p:cNvSpPr>
            <a:spLocks noChangeArrowheads="1"/>
          </p:cNvSpPr>
          <p:nvPr/>
        </p:nvSpPr>
        <p:spPr bwMode="auto">
          <a:xfrm>
            <a:off x="6511925" y="4513263"/>
            <a:ext cx="727075" cy="488950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>
                <a:latin typeface="Tahoma" pitchFamily="34" charset="0"/>
              </a:rPr>
              <a:t>Ada</a:t>
            </a:r>
          </a:p>
        </p:txBody>
      </p:sp>
      <p:sp>
        <p:nvSpPr>
          <p:cNvPr id="1477650" name="Text Box 18"/>
          <p:cNvSpPr txBox="1">
            <a:spLocks noChangeArrowheads="1"/>
          </p:cNvSpPr>
          <p:nvPr/>
        </p:nvSpPr>
        <p:spPr bwMode="auto">
          <a:xfrm>
            <a:off x="6437313" y="3368675"/>
            <a:ext cx="1728787" cy="822325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strict typing,</a:t>
            </a:r>
          </a:p>
          <a:p>
            <a:r>
              <a:rPr lang="en-US"/>
              <a:t>static</a:t>
            </a:r>
          </a:p>
        </p:txBody>
      </p:sp>
      <p:sp>
        <p:nvSpPr>
          <p:cNvPr id="1477652" name="Rectangle 20"/>
          <p:cNvSpPr>
            <a:spLocks noChangeArrowheads="1"/>
          </p:cNvSpPr>
          <p:nvPr/>
        </p:nvSpPr>
        <p:spPr bwMode="auto">
          <a:xfrm>
            <a:off x="2787650" y="2847975"/>
            <a:ext cx="1044575" cy="488950"/>
          </a:xfrm>
          <a:prstGeom prst="rect">
            <a:avLst/>
          </a:prstGeom>
          <a:noFill/>
          <a:ln w="31750">
            <a:solidFill>
              <a:srgbClr val="339966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>
                <a:latin typeface="Tahoma" pitchFamily="34" charset="0"/>
              </a:rPr>
              <a:t>BASIC</a:t>
            </a:r>
          </a:p>
        </p:txBody>
      </p:sp>
      <p:sp>
        <p:nvSpPr>
          <p:cNvPr id="1477653" name="Text Box 21"/>
          <p:cNvSpPr txBox="1">
            <a:spLocks noChangeArrowheads="1"/>
          </p:cNvSpPr>
          <p:nvPr/>
        </p:nvSpPr>
        <p:spPr bwMode="auto">
          <a:xfrm>
            <a:off x="1127125" y="5537200"/>
            <a:ext cx="2692400" cy="45720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more mistake prone</a:t>
            </a:r>
          </a:p>
        </p:txBody>
      </p:sp>
      <p:sp>
        <p:nvSpPr>
          <p:cNvPr id="1477654" name="Text Box 22"/>
          <p:cNvSpPr txBox="1">
            <a:spLocks noChangeArrowheads="1"/>
          </p:cNvSpPr>
          <p:nvPr/>
        </p:nvSpPr>
        <p:spPr bwMode="auto">
          <a:xfrm>
            <a:off x="6032500" y="5556250"/>
            <a:ext cx="2490788" cy="45720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less mistake prone</a:t>
            </a:r>
          </a:p>
        </p:txBody>
      </p:sp>
      <p:sp>
        <p:nvSpPr>
          <p:cNvPr id="1477656" name="Line 24"/>
          <p:cNvSpPr>
            <a:spLocks noChangeShapeType="1"/>
          </p:cNvSpPr>
          <p:nvPr/>
        </p:nvSpPr>
        <p:spPr bwMode="auto">
          <a:xfrm flipV="1">
            <a:off x="1066800" y="5478463"/>
            <a:ext cx="7696200" cy="7937"/>
          </a:xfrm>
          <a:prstGeom prst="line">
            <a:avLst/>
          </a:prstGeom>
          <a:noFill/>
          <a:ln w="3175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477657" name="Line 25"/>
          <p:cNvSpPr>
            <a:spLocks noChangeShapeType="1"/>
          </p:cNvSpPr>
          <p:nvPr/>
        </p:nvSpPr>
        <p:spPr bwMode="auto">
          <a:xfrm flipV="1">
            <a:off x="1068388" y="1251283"/>
            <a:ext cx="30496" cy="4243054"/>
          </a:xfrm>
          <a:prstGeom prst="line">
            <a:avLst/>
          </a:prstGeom>
          <a:noFill/>
          <a:ln w="3175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1477659" name="Rectangle 27"/>
          <p:cNvSpPr>
            <a:spLocks noChangeArrowheads="1"/>
          </p:cNvSpPr>
          <p:nvPr/>
        </p:nvSpPr>
        <p:spPr bwMode="auto">
          <a:xfrm>
            <a:off x="3541713" y="1946275"/>
            <a:ext cx="1911350" cy="42862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sz="2000" dirty="0">
                <a:latin typeface="Tahoma" pitchFamily="34" charset="0"/>
              </a:rPr>
              <a:t>print ("Hello!")</a:t>
            </a:r>
          </a:p>
        </p:txBody>
      </p:sp>
      <p:sp>
        <p:nvSpPr>
          <p:cNvPr id="1477660" name="Rectangle 28"/>
          <p:cNvSpPr>
            <a:spLocks noChangeArrowheads="1"/>
          </p:cNvSpPr>
          <p:nvPr/>
        </p:nvSpPr>
        <p:spPr bwMode="auto">
          <a:xfrm>
            <a:off x="3738563" y="1371600"/>
            <a:ext cx="2166937" cy="42862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sz="2000">
                <a:latin typeface="Tahoma" pitchFamily="34" charset="0"/>
              </a:rPr>
              <a:t>(display “Hello!”)</a:t>
            </a:r>
          </a:p>
        </p:txBody>
      </p:sp>
    </p:spTree>
    <p:extLst>
      <p:ext uri="{BB962C8B-B14F-4D97-AF65-F5344CB8AC3E}">
        <p14:creationId xmlns:p14="http://schemas.microsoft.com/office/powerpoint/2010/main" xmlns="" val="673293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77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77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7659" grpId="0" animBg="1"/>
      <p:bldP spid="147766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490" y="172495"/>
            <a:ext cx="8495114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“a safe, concurrent, practical language”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3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6730" y="1304453"/>
            <a:ext cx="2895600" cy="2895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14171" y="2396331"/>
            <a:ext cx="35581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8" name="Rectangle 7"/>
          <p:cNvSpPr/>
          <p:nvPr/>
        </p:nvSpPr>
        <p:spPr>
          <a:xfrm>
            <a:off x="631064" y="1315495"/>
            <a:ext cx="4572000" cy="433965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/>
              <a:t>Its design is oriented toward concerns of “programming in the large”, that is, of creating and maintaining boundaries – both abstract and operational – that preserve large-system integrity, availability and concurrency</a:t>
            </a:r>
            <a:r>
              <a:rPr lang="en-US" sz="2800" dirty="0" smtClean="0"/>
              <a:t>.</a:t>
            </a:r>
          </a:p>
          <a:p>
            <a:pPr algn="r"/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from http://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</a:rPr>
              <a:t>www.rust-lang.org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/</a:t>
            </a:r>
          </a:p>
          <a:p>
            <a:endParaRPr lang="en-US" sz="2800" dirty="0"/>
          </a:p>
        </p:txBody>
      </p:sp>
      <p:sp>
        <p:nvSpPr>
          <p:cNvPr id="9" name="Rectangle 8"/>
          <p:cNvSpPr/>
          <p:nvPr/>
        </p:nvSpPr>
        <p:spPr>
          <a:xfrm>
            <a:off x="6182493" y="4406555"/>
            <a:ext cx="132049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smtClean="0"/>
              <a:t>Rust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xmlns="" val="51103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pPr/>
              <a:t>3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" name="Picture 4" descr="Screen Shot 2013-08-31 at 7.04.24 PM.png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482" r="1317"/>
          <a:stretch/>
        </p:blipFill>
        <p:spPr>
          <a:xfrm>
            <a:off x="213255" y="734221"/>
            <a:ext cx="8743405" cy="5124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4653499" y="80510"/>
            <a:ext cx="40333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http://</a:t>
            </a:r>
            <a:r>
              <a:rPr lang="en-US" sz="2800" dirty="0" err="1"/>
              <a:t>www.rust-lang.org</a:t>
            </a:r>
            <a:r>
              <a:rPr lang="en-US" sz="28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xmlns="" val="179443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pPr/>
              <a:t>3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74139" y="385596"/>
            <a:ext cx="7128731" cy="55092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s-IS" sz="3200" dirty="0"/>
              <a:t>fn max(a: int, b: int) -&gt; int {</a:t>
            </a:r>
          </a:p>
          <a:p>
            <a:r>
              <a:rPr lang="is-IS" sz="3200" dirty="0"/>
              <a:t>    if a &gt; b {</a:t>
            </a:r>
          </a:p>
          <a:p>
            <a:r>
              <a:rPr lang="is-IS" sz="3200" dirty="0"/>
              <a:t>        a</a:t>
            </a:r>
          </a:p>
          <a:p>
            <a:r>
              <a:rPr lang="is-IS" sz="3200" dirty="0"/>
              <a:t>    } else {</a:t>
            </a:r>
          </a:p>
          <a:p>
            <a:r>
              <a:rPr lang="is-IS" sz="3200" dirty="0"/>
              <a:t>        b</a:t>
            </a:r>
          </a:p>
          <a:p>
            <a:r>
              <a:rPr lang="is-IS" sz="3200" dirty="0"/>
              <a:t>    }</a:t>
            </a:r>
          </a:p>
          <a:p>
            <a:r>
              <a:rPr lang="is-IS" sz="3200" dirty="0"/>
              <a:t>}</a:t>
            </a:r>
          </a:p>
          <a:p>
            <a:endParaRPr lang="is-IS" sz="3200" dirty="0"/>
          </a:p>
          <a:p>
            <a:r>
              <a:rPr lang="is-IS" sz="3200" dirty="0"/>
              <a:t>fn main() {</a:t>
            </a:r>
          </a:p>
          <a:p>
            <a:r>
              <a:rPr lang="is-IS" sz="3200" dirty="0"/>
              <a:t>    println(fmt!("Max: %?", max(3, 4)));</a:t>
            </a:r>
          </a:p>
          <a:p>
            <a:r>
              <a:rPr lang="is-IS" sz="3200" dirty="0"/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xmlns="" val="4049369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Expressions and Statements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n-US" sz="3600" dirty="0" smtClean="0"/>
              <a:t>Java/C++</a:t>
            </a:r>
            <a:endParaRPr lang="en-US" sz="3600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i="1" dirty="0" smtClean="0"/>
              <a:t>IfStatement</a:t>
            </a:r>
            <a:r>
              <a:rPr lang="en-US" dirty="0" smtClean="0"/>
              <a:t> ::=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</a:t>
            </a:r>
            <a:r>
              <a:rPr lang="en-US" b="1" dirty="0" smtClean="0"/>
              <a:t>if</a:t>
            </a:r>
            <a:r>
              <a:rPr lang="en-US" dirty="0" smtClean="0"/>
              <a:t> (</a:t>
            </a:r>
            <a:r>
              <a:rPr lang="en-US" i="1" dirty="0" smtClean="0"/>
              <a:t>Expression</a:t>
            </a:r>
            <a:r>
              <a:rPr lang="en-US" dirty="0" smtClean="0"/>
              <a:t>)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</a:t>
            </a:r>
            <a:r>
              <a:rPr lang="en-US" i="1" dirty="0" smtClean="0"/>
              <a:t>Statement</a:t>
            </a:r>
            <a:r>
              <a:rPr lang="en-US" i="1" baseline="-25000" dirty="0" smtClean="0"/>
              <a:t>True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[ </a:t>
            </a:r>
            <a:r>
              <a:rPr lang="en-US" b="1" dirty="0" smtClean="0"/>
              <a:t>else</a:t>
            </a:r>
            <a:r>
              <a:rPr lang="en-US" dirty="0" smtClean="0"/>
              <a:t>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</a:t>
            </a:r>
            <a:r>
              <a:rPr lang="en-US" i="1" dirty="0" smtClean="0"/>
              <a:t>Statement</a:t>
            </a:r>
            <a:r>
              <a:rPr lang="en-US" i="1" baseline="-25000" dirty="0" smtClean="0"/>
              <a:t>False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]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/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n-US" sz="3200" dirty="0" smtClean="0"/>
              <a:t>Rust</a:t>
            </a:r>
            <a:endParaRPr lang="en-US" sz="3200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i="1" dirty="0" err="1" smtClean="0"/>
              <a:t>IfExpression</a:t>
            </a:r>
            <a:r>
              <a:rPr lang="en-US" i="1" dirty="0" smtClean="0"/>
              <a:t> </a:t>
            </a:r>
            <a:r>
              <a:rPr lang="en-US" dirty="0" smtClean="0"/>
              <a:t>::=</a:t>
            </a:r>
          </a:p>
          <a:p>
            <a:pPr marL="0" indent="0">
              <a:buNone/>
            </a:pPr>
            <a:r>
              <a:rPr lang="en-US" i="1" dirty="0"/>
              <a:t> </a:t>
            </a:r>
            <a:r>
              <a:rPr lang="en-US" i="1" dirty="0" smtClean="0"/>
              <a:t>  </a:t>
            </a:r>
            <a:r>
              <a:rPr lang="en-US" b="1" dirty="0" smtClean="0"/>
              <a:t>if</a:t>
            </a:r>
            <a:r>
              <a:rPr lang="en-US" dirty="0" smtClean="0"/>
              <a:t> </a:t>
            </a:r>
            <a:r>
              <a:rPr lang="en-US" i="1" dirty="0" smtClean="0"/>
              <a:t>Expression Block </a:t>
            </a:r>
          </a:p>
          <a:p>
            <a:pPr marL="0" indent="0">
              <a:buNone/>
            </a:pPr>
            <a:r>
              <a:rPr lang="en-US" b="1" i="1" dirty="0"/>
              <a:t> </a:t>
            </a:r>
            <a:r>
              <a:rPr lang="en-US" b="1" i="1" dirty="0" smtClean="0"/>
              <a:t>  </a:t>
            </a:r>
            <a:r>
              <a:rPr lang="en-US" dirty="0" smtClean="0"/>
              <a:t>[ </a:t>
            </a:r>
            <a:r>
              <a:rPr lang="en-US" b="1" dirty="0" smtClean="0"/>
              <a:t>else </a:t>
            </a:r>
            <a:r>
              <a:rPr lang="en-US" i="1" dirty="0" smtClean="0"/>
              <a:t>Block</a:t>
            </a:r>
            <a:r>
              <a:rPr lang="en-US" b="1" dirty="0" smtClean="0"/>
              <a:t> </a:t>
            </a:r>
            <a:r>
              <a:rPr lang="en-US" dirty="0" smtClean="0"/>
              <a:t>]</a:t>
            </a:r>
            <a:endParaRPr lang="en-US" i="1" dirty="0" smtClean="0"/>
          </a:p>
          <a:p>
            <a:pPr marL="0" indent="0">
              <a:buNone/>
            </a:pPr>
            <a:r>
              <a:rPr lang="en-US" i="1" dirty="0" smtClean="0"/>
              <a:t>Block </a:t>
            </a:r>
            <a:r>
              <a:rPr lang="en-US" dirty="0" smtClean="0"/>
              <a:t>::= </a:t>
            </a:r>
            <a:r>
              <a:rPr lang="en-US" b="1" dirty="0" smtClean="0"/>
              <a:t>{</a:t>
            </a:r>
            <a:r>
              <a:rPr lang="en-US" dirty="0" smtClean="0"/>
              <a:t> [</a:t>
            </a:r>
            <a:r>
              <a:rPr lang="en-US" i="1" dirty="0" smtClean="0"/>
              <a:t>Statement</a:t>
            </a:r>
            <a:r>
              <a:rPr lang="en-US" dirty="0" smtClean="0"/>
              <a:t>* </a:t>
            </a:r>
            <a:r>
              <a:rPr lang="en-US" i="1" dirty="0" err="1" smtClean="0"/>
              <a:t>Expr</a:t>
            </a:r>
            <a:r>
              <a:rPr lang="en-US" dirty="0" smtClean="0"/>
              <a:t>] </a:t>
            </a:r>
            <a:r>
              <a:rPr lang="en-US" b="1" dirty="0" smtClean="0"/>
              <a:t>}</a:t>
            </a:r>
          </a:p>
          <a:p>
            <a:pPr marL="0" indent="0">
              <a:buNone/>
            </a:pPr>
            <a:r>
              <a:rPr lang="en-US" i="1" dirty="0" smtClean="0"/>
              <a:t>Expression </a:t>
            </a:r>
            <a:r>
              <a:rPr lang="en-US" dirty="0" smtClean="0"/>
              <a:t>::=</a:t>
            </a:r>
            <a:r>
              <a:rPr lang="en-US" i="1" dirty="0" smtClean="0"/>
              <a:t> Block</a:t>
            </a:r>
          </a:p>
          <a:p>
            <a:pPr marL="0" indent="0">
              <a:buNone/>
            </a:pPr>
            <a:r>
              <a:rPr lang="en-US" i="1" dirty="0" smtClean="0"/>
              <a:t>Statement </a:t>
            </a:r>
            <a:r>
              <a:rPr lang="en-US" dirty="0" smtClean="0"/>
              <a:t>::= </a:t>
            </a:r>
            <a:r>
              <a:rPr lang="en-US" i="1" dirty="0" smtClean="0"/>
              <a:t>Expression </a:t>
            </a:r>
            <a:r>
              <a:rPr lang="en-US" b="1" dirty="0" smtClean="0"/>
              <a:t>;    </a:t>
            </a:r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EC9F4-81CA-FE4E-B09D-7AC5A00CB4BD}" type="datetime3">
              <a:rPr lang="en-US" smtClean="0"/>
              <a:pPr/>
              <a:t>3 September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34869" y="5011825"/>
            <a:ext cx="8525038" cy="12003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Simplified: see </a:t>
            </a:r>
            <a:r>
              <a:rPr lang="en-US" dirty="0">
                <a:hlinkClick r:id="rId2"/>
              </a:rPr>
              <a:t>http://static.rust-lang.org/doc/0.7/rust.html#if-</a:t>
            </a:r>
            <a:r>
              <a:rPr lang="en-US" dirty="0" smtClean="0">
                <a:hlinkClick r:id="rId2"/>
              </a:rPr>
              <a:t>expressions</a:t>
            </a:r>
            <a:r>
              <a:rPr lang="en-US" dirty="0" smtClean="0"/>
              <a:t> for full grammar.</a:t>
            </a:r>
          </a:p>
          <a:p>
            <a:r>
              <a:rPr lang="en-US" dirty="0"/>
              <a:t>Warning: </a:t>
            </a:r>
            <a:r>
              <a:rPr lang="en-US" dirty="0">
                <a:solidFill>
                  <a:srgbClr val="FF0000"/>
                </a:solidFill>
              </a:rPr>
              <a:t>“(looking for consistency in the manual's grammar is bad: it's entirely wrong in many places.)</a:t>
            </a:r>
            <a:r>
              <a:rPr lang="en-US" dirty="0" smtClean="0">
                <a:solidFill>
                  <a:srgbClr val="FF0000"/>
                </a:solidFill>
              </a:rPr>
              <a:t>”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86064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4287017" cy="1143000"/>
          </a:xfrm>
        </p:spPr>
        <p:txBody>
          <a:bodyPr/>
          <a:lstStyle/>
          <a:p>
            <a:r>
              <a:rPr lang="en-US" dirty="0" smtClean="0"/>
              <a:t>Quiz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pPr/>
              <a:t>3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019766" y="239378"/>
            <a:ext cx="3944529" cy="193899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i="1" dirty="0" err="1"/>
              <a:t>IfExpression</a:t>
            </a:r>
            <a:r>
              <a:rPr lang="en-US" sz="2000" i="1" dirty="0"/>
              <a:t> </a:t>
            </a:r>
            <a:r>
              <a:rPr lang="en-US" sz="2000" dirty="0"/>
              <a:t>::=</a:t>
            </a:r>
          </a:p>
          <a:p>
            <a:r>
              <a:rPr lang="en-US" sz="2000" i="1" dirty="0"/>
              <a:t>   </a:t>
            </a:r>
            <a:r>
              <a:rPr lang="en-US" sz="2000" b="1" dirty="0"/>
              <a:t>if</a:t>
            </a:r>
            <a:r>
              <a:rPr lang="en-US" sz="2000" dirty="0"/>
              <a:t> </a:t>
            </a:r>
            <a:r>
              <a:rPr lang="en-US" sz="2000" i="1" dirty="0"/>
              <a:t>Expression Block </a:t>
            </a:r>
          </a:p>
          <a:p>
            <a:r>
              <a:rPr lang="en-US" sz="2000" b="1" i="1" dirty="0"/>
              <a:t>   </a:t>
            </a:r>
            <a:r>
              <a:rPr lang="en-US" sz="2000" dirty="0"/>
              <a:t>[ </a:t>
            </a:r>
            <a:r>
              <a:rPr lang="en-US" sz="2000" b="1" dirty="0"/>
              <a:t>else </a:t>
            </a:r>
            <a:r>
              <a:rPr lang="en-US" sz="2000" i="1" dirty="0"/>
              <a:t>Block</a:t>
            </a:r>
            <a:r>
              <a:rPr lang="en-US" sz="2000" b="1" dirty="0"/>
              <a:t> </a:t>
            </a:r>
            <a:r>
              <a:rPr lang="en-US" sz="2000" dirty="0"/>
              <a:t>]</a:t>
            </a:r>
          </a:p>
          <a:p>
            <a:endParaRPr lang="en-US" sz="2000" i="1" dirty="0"/>
          </a:p>
          <a:p>
            <a:r>
              <a:rPr lang="en-US" sz="2000" i="1" dirty="0"/>
              <a:t>Block </a:t>
            </a:r>
            <a:r>
              <a:rPr lang="en-US" sz="2000" dirty="0"/>
              <a:t>::= </a:t>
            </a:r>
            <a:r>
              <a:rPr lang="en-US" sz="2000" b="1" dirty="0"/>
              <a:t>{</a:t>
            </a:r>
            <a:r>
              <a:rPr lang="en-US" sz="2000" dirty="0"/>
              <a:t> [</a:t>
            </a:r>
            <a:r>
              <a:rPr lang="en-US" sz="2000" i="1" dirty="0"/>
              <a:t>Statement</a:t>
            </a:r>
            <a:r>
              <a:rPr lang="en-US" sz="2000" dirty="0"/>
              <a:t>* </a:t>
            </a:r>
            <a:r>
              <a:rPr lang="en-US" sz="2000" i="1" dirty="0" err="1"/>
              <a:t>Expr</a:t>
            </a:r>
            <a:r>
              <a:rPr lang="en-US" sz="2000" dirty="0"/>
              <a:t>] </a:t>
            </a:r>
            <a:r>
              <a:rPr lang="en-US" sz="2000" b="1" dirty="0"/>
              <a:t>}</a:t>
            </a:r>
          </a:p>
          <a:p>
            <a:r>
              <a:rPr lang="en-US" sz="2000" i="1" dirty="0"/>
              <a:t>Expression </a:t>
            </a:r>
            <a:r>
              <a:rPr lang="en-US" sz="2000" dirty="0"/>
              <a:t>::=</a:t>
            </a:r>
            <a:r>
              <a:rPr lang="en-US" sz="2000" i="1" dirty="0"/>
              <a:t> Block</a:t>
            </a:r>
            <a:r>
              <a:rPr lang="en-US" sz="2000" b="1" dirty="0"/>
              <a:t> 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658706" y="2485228"/>
            <a:ext cx="493098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sz="3200" dirty="0"/>
              <a:t>fn max(a: int, b: int) -&gt; int {</a:t>
            </a:r>
          </a:p>
          <a:p>
            <a:r>
              <a:rPr lang="is-IS" sz="3200" dirty="0"/>
              <a:t>    if { } </a:t>
            </a:r>
            <a:r>
              <a:rPr lang="is-IS" sz="3200" dirty="0" smtClean="0"/>
              <a:t>{ a } </a:t>
            </a:r>
            <a:r>
              <a:rPr lang="is-IS" sz="3200" dirty="0"/>
              <a:t>else </a:t>
            </a:r>
            <a:r>
              <a:rPr lang="is-IS" sz="3200" dirty="0" smtClean="0"/>
              <a:t>{ b }</a:t>
            </a:r>
            <a:endParaRPr lang="is-IS" sz="3200" dirty="0"/>
          </a:p>
          <a:p>
            <a:r>
              <a:rPr lang="is-IS" sz="3200" dirty="0"/>
              <a:t>}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10012" y="4066869"/>
            <a:ext cx="3082895" cy="15696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lphaLcParenR"/>
            </a:pPr>
            <a:r>
              <a:rPr lang="en-US" sz="3200" dirty="0" smtClean="0"/>
              <a:t> Syntax Error</a:t>
            </a:r>
          </a:p>
          <a:p>
            <a:pPr marL="342900" indent="-342900">
              <a:buFont typeface="+mj-lt"/>
              <a:buAutoNum type="alphaLcParenR"/>
            </a:pPr>
            <a:r>
              <a:rPr lang="en-US" sz="3200" dirty="0" smtClean="0"/>
              <a:t> Type Error</a:t>
            </a:r>
          </a:p>
          <a:p>
            <a:pPr marL="342900" indent="-342900">
              <a:buFont typeface="+mj-lt"/>
              <a:buAutoNum type="alphaLcParenR"/>
            </a:pPr>
            <a:r>
              <a:rPr lang="en-US" sz="3200" dirty="0" smtClean="0"/>
              <a:t> Run-time Error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xmlns="" val="232307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4287017" cy="1143000"/>
          </a:xfrm>
        </p:spPr>
        <p:txBody>
          <a:bodyPr/>
          <a:lstStyle/>
          <a:p>
            <a:r>
              <a:rPr lang="en-US" dirty="0" smtClean="0"/>
              <a:t>Quiz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pPr/>
              <a:t>3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019766" y="239378"/>
            <a:ext cx="3944529" cy="193899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i="1" dirty="0" err="1"/>
              <a:t>IfExpression</a:t>
            </a:r>
            <a:r>
              <a:rPr lang="en-US" sz="2000" i="1" dirty="0"/>
              <a:t> </a:t>
            </a:r>
            <a:r>
              <a:rPr lang="en-US" sz="2000" dirty="0"/>
              <a:t>::=</a:t>
            </a:r>
          </a:p>
          <a:p>
            <a:r>
              <a:rPr lang="en-US" sz="2000" i="1" dirty="0"/>
              <a:t>   </a:t>
            </a:r>
            <a:r>
              <a:rPr lang="en-US" sz="2000" b="1" dirty="0"/>
              <a:t>if</a:t>
            </a:r>
            <a:r>
              <a:rPr lang="en-US" sz="2000" dirty="0"/>
              <a:t> </a:t>
            </a:r>
            <a:r>
              <a:rPr lang="en-US" sz="2000" i="1" dirty="0"/>
              <a:t>Expression Block </a:t>
            </a:r>
          </a:p>
          <a:p>
            <a:r>
              <a:rPr lang="en-US" sz="2000" b="1" i="1" dirty="0"/>
              <a:t>   </a:t>
            </a:r>
            <a:r>
              <a:rPr lang="en-US" sz="2000" dirty="0"/>
              <a:t>[ </a:t>
            </a:r>
            <a:r>
              <a:rPr lang="en-US" sz="2000" b="1" dirty="0"/>
              <a:t>else </a:t>
            </a:r>
            <a:r>
              <a:rPr lang="en-US" sz="2000" i="1" dirty="0"/>
              <a:t>Block</a:t>
            </a:r>
            <a:r>
              <a:rPr lang="en-US" sz="2000" b="1" dirty="0"/>
              <a:t> </a:t>
            </a:r>
            <a:r>
              <a:rPr lang="en-US" sz="2000" dirty="0"/>
              <a:t>]</a:t>
            </a:r>
          </a:p>
          <a:p>
            <a:endParaRPr lang="en-US" sz="2000" i="1" dirty="0"/>
          </a:p>
          <a:p>
            <a:r>
              <a:rPr lang="en-US" sz="2000" i="1" dirty="0"/>
              <a:t>Block </a:t>
            </a:r>
            <a:r>
              <a:rPr lang="en-US" sz="2000" dirty="0"/>
              <a:t>::= </a:t>
            </a:r>
            <a:r>
              <a:rPr lang="en-US" sz="2000" b="1" dirty="0"/>
              <a:t>{</a:t>
            </a:r>
            <a:r>
              <a:rPr lang="en-US" sz="2000" dirty="0"/>
              <a:t> [</a:t>
            </a:r>
            <a:r>
              <a:rPr lang="en-US" sz="2000" i="1" dirty="0"/>
              <a:t>Statement</a:t>
            </a:r>
            <a:r>
              <a:rPr lang="en-US" sz="2000" dirty="0"/>
              <a:t>* </a:t>
            </a:r>
            <a:r>
              <a:rPr lang="en-US" sz="2000" i="1" dirty="0" err="1"/>
              <a:t>Expr</a:t>
            </a:r>
            <a:r>
              <a:rPr lang="en-US" sz="2000" dirty="0"/>
              <a:t>] </a:t>
            </a:r>
            <a:r>
              <a:rPr lang="en-US" sz="2000" b="1" dirty="0"/>
              <a:t>}</a:t>
            </a:r>
          </a:p>
          <a:p>
            <a:r>
              <a:rPr lang="en-US" sz="2000" i="1" dirty="0"/>
              <a:t>Expression </a:t>
            </a:r>
            <a:r>
              <a:rPr lang="en-US" sz="2000" dirty="0"/>
              <a:t>::=</a:t>
            </a:r>
            <a:r>
              <a:rPr lang="en-US" sz="2000" i="1" dirty="0"/>
              <a:t> Block</a:t>
            </a:r>
            <a:r>
              <a:rPr lang="en-US" sz="2000" b="1" dirty="0"/>
              <a:t> 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658706" y="2485228"/>
            <a:ext cx="493098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sz="3200" dirty="0"/>
              <a:t>fn max(a: int, b: int) -&gt; int {</a:t>
            </a:r>
          </a:p>
          <a:p>
            <a:r>
              <a:rPr lang="is-IS" sz="3200" dirty="0"/>
              <a:t>    if { } </a:t>
            </a:r>
            <a:r>
              <a:rPr lang="is-IS" sz="3200" dirty="0" smtClean="0"/>
              <a:t>{ a } </a:t>
            </a:r>
            <a:r>
              <a:rPr lang="is-IS" sz="3200" dirty="0"/>
              <a:t>else </a:t>
            </a:r>
            <a:r>
              <a:rPr lang="is-IS" sz="3200" dirty="0" smtClean="0"/>
              <a:t>{ b }</a:t>
            </a:r>
            <a:endParaRPr lang="is-IS" sz="3200" dirty="0"/>
          </a:p>
          <a:p>
            <a:r>
              <a:rPr lang="is-IS" sz="3200" dirty="0"/>
              <a:t>}</a:t>
            </a:r>
          </a:p>
        </p:txBody>
      </p:sp>
      <p:sp>
        <p:nvSpPr>
          <p:cNvPr id="8" name="Rectangle 7"/>
          <p:cNvSpPr/>
          <p:nvPr/>
        </p:nvSpPr>
        <p:spPr>
          <a:xfrm>
            <a:off x="1008294" y="4397649"/>
            <a:ext cx="7273119" cy="147732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 smtClean="0"/>
              <a:t>$ </a:t>
            </a:r>
            <a:r>
              <a:rPr lang="en-US" dirty="0" err="1"/>
              <a:t>rustc</a:t>
            </a:r>
            <a:r>
              <a:rPr lang="en-US" dirty="0"/>
              <a:t> </a:t>
            </a:r>
            <a:r>
              <a:rPr lang="en-US" dirty="0" err="1"/>
              <a:t>block.rs</a:t>
            </a:r>
            <a:endParaRPr lang="en-US" dirty="0"/>
          </a:p>
          <a:p>
            <a:r>
              <a:rPr lang="en-US" dirty="0"/>
              <a:t>block.rs:2:7: 2:10 error: mismatched types: expected `</a:t>
            </a:r>
            <a:r>
              <a:rPr lang="en-US" dirty="0" err="1"/>
              <a:t>bool</a:t>
            </a:r>
            <a:r>
              <a:rPr lang="en-US" dirty="0"/>
              <a:t>` but found `()` (expected </a:t>
            </a:r>
            <a:r>
              <a:rPr lang="en-US" dirty="0" err="1"/>
              <a:t>bool</a:t>
            </a:r>
            <a:r>
              <a:rPr lang="en-US" dirty="0"/>
              <a:t> but found ())</a:t>
            </a:r>
          </a:p>
          <a:p>
            <a:r>
              <a:rPr lang="en-US" dirty="0"/>
              <a:t>block.rs:2     if { } {</a:t>
            </a:r>
          </a:p>
          <a:p>
            <a:r>
              <a:rPr lang="en-US" dirty="0"/>
              <a:t>                  </a:t>
            </a:r>
            <a:r>
              <a:rPr lang="en-US" dirty="0" smtClean="0"/>
              <a:t>       ^</a:t>
            </a:r>
            <a:r>
              <a:rPr lang="en-US" dirty="0"/>
              <a:t>~~</a:t>
            </a:r>
          </a:p>
        </p:txBody>
      </p:sp>
    </p:spTree>
    <p:extLst>
      <p:ext uri="{BB962C8B-B14F-4D97-AF65-F5344CB8AC3E}">
        <p14:creationId xmlns:p14="http://schemas.microsoft.com/office/powerpoint/2010/main" xmlns="" val="1208057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4287017" cy="1143000"/>
          </a:xfrm>
        </p:spPr>
        <p:txBody>
          <a:bodyPr/>
          <a:lstStyle/>
          <a:p>
            <a:r>
              <a:rPr lang="en-US" dirty="0" smtClean="0"/>
              <a:t>(Trick) Quiz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pPr/>
              <a:t>3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019766" y="239378"/>
            <a:ext cx="3944529" cy="193899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i="1" dirty="0" err="1"/>
              <a:t>IfExpression</a:t>
            </a:r>
            <a:r>
              <a:rPr lang="en-US" sz="2000" i="1" dirty="0"/>
              <a:t> </a:t>
            </a:r>
            <a:r>
              <a:rPr lang="en-US" sz="2000" dirty="0"/>
              <a:t>::=</a:t>
            </a:r>
          </a:p>
          <a:p>
            <a:r>
              <a:rPr lang="en-US" sz="2000" i="1" dirty="0"/>
              <a:t>   </a:t>
            </a:r>
            <a:r>
              <a:rPr lang="en-US" sz="2000" b="1" dirty="0"/>
              <a:t>if</a:t>
            </a:r>
            <a:r>
              <a:rPr lang="en-US" sz="2000" dirty="0"/>
              <a:t> </a:t>
            </a:r>
            <a:r>
              <a:rPr lang="en-US" sz="2000" i="1" dirty="0"/>
              <a:t>Expression Block </a:t>
            </a:r>
          </a:p>
          <a:p>
            <a:r>
              <a:rPr lang="en-US" sz="2000" b="1" i="1" dirty="0"/>
              <a:t>   </a:t>
            </a:r>
            <a:r>
              <a:rPr lang="en-US" sz="2000" dirty="0"/>
              <a:t>[ </a:t>
            </a:r>
            <a:r>
              <a:rPr lang="en-US" sz="2000" b="1" dirty="0"/>
              <a:t>else </a:t>
            </a:r>
            <a:r>
              <a:rPr lang="en-US" sz="2000" i="1" dirty="0"/>
              <a:t>Block</a:t>
            </a:r>
            <a:r>
              <a:rPr lang="en-US" sz="2000" b="1" dirty="0"/>
              <a:t> </a:t>
            </a:r>
            <a:r>
              <a:rPr lang="en-US" sz="2000" dirty="0"/>
              <a:t>]</a:t>
            </a:r>
          </a:p>
          <a:p>
            <a:endParaRPr lang="en-US" sz="2000" i="1" dirty="0"/>
          </a:p>
          <a:p>
            <a:r>
              <a:rPr lang="en-US" sz="2000" i="1" dirty="0"/>
              <a:t>Block </a:t>
            </a:r>
            <a:r>
              <a:rPr lang="en-US" sz="2000" dirty="0"/>
              <a:t>::= </a:t>
            </a:r>
            <a:r>
              <a:rPr lang="en-US" sz="2000" b="1" dirty="0"/>
              <a:t>{</a:t>
            </a:r>
            <a:r>
              <a:rPr lang="en-US" sz="2000" dirty="0"/>
              <a:t> [</a:t>
            </a:r>
            <a:r>
              <a:rPr lang="en-US" sz="2000" i="1" dirty="0"/>
              <a:t>Statement</a:t>
            </a:r>
            <a:r>
              <a:rPr lang="en-US" sz="2000" dirty="0"/>
              <a:t>* </a:t>
            </a:r>
            <a:r>
              <a:rPr lang="en-US" sz="2000" i="1" dirty="0" err="1"/>
              <a:t>Expr</a:t>
            </a:r>
            <a:r>
              <a:rPr lang="en-US" sz="2000" dirty="0"/>
              <a:t>] </a:t>
            </a:r>
            <a:r>
              <a:rPr lang="en-US" sz="2000" b="1" dirty="0"/>
              <a:t>}</a:t>
            </a:r>
          </a:p>
          <a:p>
            <a:r>
              <a:rPr lang="en-US" sz="2000" i="1" dirty="0"/>
              <a:t>Expression </a:t>
            </a:r>
            <a:r>
              <a:rPr lang="en-US" sz="2000" dirty="0"/>
              <a:t>::=</a:t>
            </a:r>
            <a:r>
              <a:rPr lang="en-US" sz="2000" i="1" dirty="0"/>
              <a:t> Block</a:t>
            </a:r>
            <a:r>
              <a:rPr lang="en-US" sz="2000" b="1" dirty="0"/>
              <a:t> 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658706" y="2485228"/>
            <a:ext cx="802809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sz="3200" dirty="0"/>
              <a:t>fn max(a: int, b: int) -&gt; int {</a:t>
            </a:r>
          </a:p>
          <a:p>
            <a:r>
              <a:rPr lang="is-IS" sz="3200" dirty="0"/>
              <a:t>    if { let x = 4414; x = x + a; x &gt; b + 4414 } { a } </a:t>
            </a:r>
            <a:r>
              <a:rPr lang="is-IS" sz="3200" dirty="0" smtClean="0"/>
              <a:t> </a:t>
            </a:r>
          </a:p>
          <a:p>
            <a:r>
              <a:rPr lang="is-IS" sz="3200" dirty="0"/>
              <a:t> </a:t>
            </a:r>
            <a:r>
              <a:rPr lang="is-IS" sz="3200" dirty="0" smtClean="0"/>
              <a:t>   else </a:t>
            </a:r>
            <a:r>
              <a:rPr lang="is-IS" sz="3200" dirty="0"/>
              <a:t>{ b }</a:t>
            </a:r>
          </a:p>
          <a:p>
            <a:r>
              <a:rPr lang="is-IS" sz="3200" dirty="0"/>
              <a:t>}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774789" y="4066869"/>
            <a:ext cx="3082895" cy="15696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lphaLcParenR"/>
            </a:pPr>
            <a:r>
              <a:rPr lang="en-US" sz="3200" dirty="0" smtClean="0"/>
              <a:t> Syntax Error</a:t>
            </a:r>
          </a:p>
          <a:p>
            <a:pPr marL="342900" indent="-342900">
              <a:buFont typeface="+mj-lt"/>
              <a:buAutoNum type="alphaLcParenR"/>
            </a:pPr>
            <a:r>
              <a:rPr lang="en-US" sz="3200" dirty="0" smtClean="0"/>
              <a:t> Type Error</a:t>
            </a:r>
          </a:p>
          <a:p>
            <a:pPr marL="342900" indent="-342900">
              <a:buFont typeface="+mj-lt"/>
              <a:buAutoNum type="alphaLcParenR"/>
            </a:pPr>
            <a:r>
              <a:rPr lang="en-US" sz="3200" dirty="0" smtClean="0"/>
              <a:t> Run-time Error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xmlns="" val="107149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4287017" cy="1143000"/>
          </a:xfrm>
        </p:spPr>
        <p:txBody>
          <a:bodyPr/>
          <a:lstStyle/>
          <a:p>
            <a:r>
              <a:rPr lang="en-US" dirty="0" smtClean="0"/>
              <a:t>(Trick) Quiz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pPr/>
              <a:t>3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019766" y="239378"/>
            <a:ext cx="3944529" cy="193899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i="1" dirty="0" err="1"/>
              <a:t>IfExpression</a:t>
            </a:r>
            <a:r>
              <a:rPr lang="en-US" sz="2000" i="1" dirty="0"/>
              <a:t> </a:t>
            </a:r>
            <a:r>
              <a:rPr lang="en-US" sz="2000" dirty="0"/>
              <a:t>::=</a:t>
            </a:r>
          </a:p>
          <a:p>
            <a:r>
              <a:rPr lang="en-US" sz="2000" i="1" dirty="0"/>
              <a:t>   </a:t>
            </a:r>
            <a:r>
              <a:rPr lang="en-US" sz="2000" b="1" dirty="0"/>
              <a:t>if</a:t>
            </a:r>
            <a:r>
              <a:rPr lang="en-US" sz="2000" dirty="0"/>
              <a:t> </a:t>
            </a:r>
            <a:r>
              <a:rPr lang="en-US" sz="2000" i="1" dirty="0"/>
              <a:t>Expression Block </a:t>
            </a:r>
          </a:p>
          <a:p>
            <a:r>
              <a:rPr lang="en-US" sz="2000" b="1" i="1" dirty="0"/>
              <a:t>   </a:t>
            </a:r>
            <a:r>
              <a:rPr lang="en-US" sz="2000" dirty="0"/>
              <a:t>[ </a:t>
            </a:r>
            <a:r>
              <a:rPr lang="en-US" sz="2000" b="1" dirty="0"/>
              <a:t>else </a:t>
            </a:r>
            <a:r>
              <a:rPr lang="en-US" sz="2000" i="1" dirty="0"/>
              <a:t>Block</a:t>
            </a:r>
            <a:r>
              <a:rPr lang="en-US" sz="2000" b="1" dirty="0"/>
              <a:t> </a:t>
            </a:r>
            <a:r>
              <a:rPr lang="en-US" sz="2000" dirty="0"/>
              <a:t>]</a:t>
            </a:r>
          </a:p>
          <a:p>
            <a:endParaRPr lang="en-US" sz="2000" i="1" dirty="0"/>
          </a:p>
          <a:p>
            <a:r>
              <a:rPr lang="en-US" sz="2000" i="1" dirty="0"/>
              <a:t>Block </a:t>
            </a:r>
            <a:r>
              <a:rPr lang="en-US" sz="2000" dirty="0"/>
              <a:t>::= </a:t>
            </a:r>
            <a:r>
              <a:rPr lang="en-US" sz="2000" b="1" dirty="0"/>
              <a:t>{</a:t>
            </a:r>
            <a:r>
              <a:rPr lang="en-US" sz="2000" dirty="0"/>
              <a:t> [</a:t>
            </a:r>
            <a:r>
              <a:rPr lang="en-US" sz="2000" i="1" dirty="0"/>
              <a:t>Statement</a:t>
            </a:r>
            <a:r>
              <a:rPr lang="en-US" sz="2000" dirty="0"/>
              <a:t>* </a:t>
            </a:r>
            <a:r>
              <a:rPr lang="en-US" sz="2000" i="1" dirty="0" err="1"/>
              <a:t>Expr</a:t>
            </a:r>
            <a:r>
              <a:rPr lang="en-US" sz="2000" dirty="0"/>
              <a:t>] </a:t>
            </a:r>
            <a:r>
              <a:rPr lang="en-US" sz="2000" b="1" dirty="0"/>
              <a:t>}</a:t>
            </a:r>
          </a:p>
          <a:p>
            <a:r>
              <a:rPr lang="en-US" sz="2000" i="1" dirty="0"/>
              <a:t>Expression </a:t>
            </a:r>
            <a:r>
              <a:rPr lang="en-US" sz="2000" dirty="0"/>
              <a:t>::=</a:t>
            </a:r>
            <a:r>
              <a:rPr lang="en-US" sz="2000" i="1" dirty="0"/>
              <a:t> Block</a:t>
            </a:r>
            <a:r>
              <a:rPr lang="en-US" sz="2000" b="1" dirty="0"/>
              <a:t> 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658706" y="2485228"/>
            <a:ext cx="802809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sz="3200" dirty="0"/>
              <a:t>fn max(a: int, b: int) -&gt; int {</a:t>
            </a:r>
          </a:p>
          <a:p>
            <a:r>
              <a:rPr lang="is-IS" sz="3200" dirty="0"/>
              <a:t>    if { let x = 4414; x = x + a; x &gt; b + 4414 } { a } </a:t>
            </a:r>
            <a:r>
              <a:rPr lang="is-IS" sz="3200" dirty="0" smtClean="0"/>
              <a:t> </a:t>
            </a:r>
          </a:p>
          <a:p>
            <a:r>
              <a:rPr lang="is-IS" sz="3200" dirty="0"/>
              <a:t> </a:t>
            </a:r>
            <a:r>
              <a:rPr lang="is-IS" sz="3200" dirty="0" smtClean="0"/>
              <a:t>   else </a:t>
            </a:r>
            <a:r>
              <a:rPr lang="is-IS" sz="3200" dirty="0"/>
              <a:t>{ b }</a:t>
            </a:r>
          </a:p>
          <a:p>
            <a:r>
              <a:rPr lang="is-IS" sz="3200" dirty="0"/>
              <a:t>}</a:t>
            </a:r>
          </a:p>
        </p:txBody>
      </p:sp>
      <p:sp>
        <p:nvSpPr>
          <p:cNvPr id="8" name="Rectangle 7"/>
          <p:cNvSpPr/>
          <p:nvPr/>
        </p:nvSpPr>
        <p:spPr>
          <a:xfrm>
            <a:off x="658706" y="4843682"/>
            <a:ext cx="7907242" cy="132343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dirty="0"/>
              <a:t>$ </a:t>
            </a:r>
            <a:r>
              <a:rPr lang="en-US" sz="2000" dirty="0" err="1" smtClean="0"/>
              <a:t>rustc</a:t>
            </a:r>
            <a:r>
              <a:rPr lang="en-US" sz="2000" dirty="0" smtClean="0"/>
              <a:t> </a:t>
            </a:r>
            <a:r>
              <a:rPr lang="en-US" sz="2000" dirty="0" err="1"/>
              <a:t>block.rs</a:t>
            </a:r>
            <a:endParaRPr lang="en-US" sz="2000" dirty="0"/>
          </a:p>
          <a:p>
            <a:r>
              <a:rPr lang="en-US" sz="2000" dirty="0"/>
              <a:t>block.rs:2:23: 2:24 error: re-assignment of immutable variable `x`</a:t>
            </a:r>
          </a:p>
          <a:p>
            <a:r>
              <a:rPr lang="en-US" sz="2000" dirty="0"/>
              <a:t>block.rs:2     if { let x = 4414; x = x + a; x &gt; b + 4414 } {</a:t>
            </a:r>
          </a:p>
          <a:p>
            <a:r>
              <a:rPr lang="en-US" sz="2000" dirty="0"/>
              <a:t>                                  </a:t>
            </a:r>
            <a:r>
              <a:rPr lang="en-US" sz="2000" dirty="0" smtClean="0"/>
              <a:t>                 ^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1744099" y="4085666"/>
            <a:ext cx="6821849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“Variables” are invariable…unless declared with </a:t>
            </a:r>
            <a:r>
              <a:rPr lang="en-US" sz="2400" b="1" dirty="0" err="1" smtClean="0"/>
              <a:t>mut</a:t>
            </a:r>
            <a:r>
              <a:rPr lang="en-US" sz="2400" dirty="0" smtClean="0"/>
              <a:t>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3378441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4287017" cy="1143000"/>
          </a:xfrm>
        </p:spPr>
        <p:txBody>
          <a:bodyPr/>
          <a:lstStyle/>
          <a:p>
            <a:r>
              <a:rPr lang="en-US" dirty="0" smtClean="0"/>
              <a:t>Quiz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pPr/>
              <a:t>3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019766" y="239378"/>
            <a:ext cx="3944529" cy="193899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i="1" dirty="0" err="1"/>
              <a:t>IfExpression</a:t>
            </a:r>
            <a:r>
              <a:rPr lang="en-US" sz="2000" i="1" dirty="0"/>
              <a:t> </a:t>
            </a:r>
            <a:r>
              <a:rPr lang="en-US" sz="2000" dirty="0"/>
              <a:t>::=</a:t>
            </a:r>
          </a:p>
          <a:p>
            <a:r>
              <a:rPr lang="en-US" sz="2000" i="1" dirty="0"/>
              <a:t>   </a:t>
            </a:r>
            <a:r>
              <a:rPr lang="en-US" sz="2000" b="1" dirty="0"/>
              <a:t>if</a:t>
            </a:r>
            <a:r>
              <a:rPr lang="en-US" sz="2000" dirty="0"/>
              <a:t> </a:t>
            </a:r>
            <a:r>
              <a:rPr lang="en-US" sz="2000" i="1" dirty="0"/>
              <a:t>Expression Block </a:t>
            </a:r>
          </a:p>
          <a:p>
            <a:r>
              <a:rPr lang="en-US" sz="2000" b="1" i="1" dirty="0"/>
              <a:t>   </a:t>
            </a:r>
            <a:r>
              <a:rPr lang="en-US" sz="2000" dirty="0"/>
              <a:t>[ </a:t>
            </a:r>
            <a:r>
              <a:rPr lang="en-US" sz="2000" b="1" dirty="0"/>
              <a:t>else </a:t>
            </a:r>
            <a:r>
              <a:rPr lang="en-US" sz="2000" i="1" dirty="0"/>
              <a:t>Block</a:t>
            </a:r>
            <a:r>
              <a:rPr lang="en-US" sz="2000" b="1" dirty="0"/>
              <a:t> </a:t>
            </a:r>
            <a:r>
              <a:rPr lang="en-US" sz="2000" dirty="0"/>
              <a:t>]</a:t>
            </a:r>
          </a:p>
          <a:p>
            <a:endParaRPr lang="en-US" sz="2000" i="1" dirty="0"/>
          </a:p>
          <a:p>
            <a:r>
              <a:rPr lang="en-US" sz="2000" i="1" dirty="0"/>
              <a:t>Block </a:t>
            </a:r>
            <a:r>
              <a:rPr lang="en-US" sz="2000" dirty="0"/>
              <a:t>::= </a:t>
            </a:r>
            <a:r>
              <a:rPr lang="en-US" sz="2000" b="1" dirty="0"/>
              <a:t>{</a:t>
            </a:r>
            <a:r>
              <a:rPr lang="en-US" sz="2000" dirty="0"/>
              <a:t> [</a:t>
            </a:r>
            <a:r>
              <a:rPr lang="en-US" sz="2000" i="1" dirty="0"/>
              <a:t>Statement</a:t>
            </a:r>
            <a:r>
              <a:rPr lang="en-US" sz="2000" dirty="0"/>
              <a:t>* </a:t>
            </a:r>
            <a:r>
              <a:rPr lang="en-US" sz="2000" i="1" dirty="0" err="1"/>
              <a:t>Expr</a:t>
            </a:r>
            <a:r>
              <a:rPr lang="en-US" sz="2000" dirty="0"/>
              <a:t>] </a:t>
            </a:r>
            <a:r>
              <a:rPr lang="en-US" sz="2000" b="1" dirty="0"/>
              <a:t>}</a:t>
            </a:r>
          </a:p>
          <a:p>
            <a:r>
              <a:rPr lang="en-US" sz="2000" i="1" dirty="0"/>
              <a:t>Expression </a:t>
            </a:r>
            <a:r>
              <a:rPr lang="en-US" sz="2000" dirty="0"/>
              <a:t>::=</a:t>
            </a:r>
            <a:r>
              <a:rPr lang="en-US" sz="2000" i="1" dirty="0"/>
              <a:t> Block</a:t>
            </a:r>
            <a:r>
              <a:rPr lang="en-US" sz="2000" b="1" dirty="0"/>
              <a:t> 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658705" y="2485228"/>
            <a:ext cx="848529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sz="3200" dirty="0"/>
              <a:t>fn max(a: int, b: int) -&gt; int {</a:t>
            </a:r>
          </a:p>
          <a:p>
            <a:r>
              <a:rPr lang="is-IS" sz="3200" dirty="0"/>
              <a:t>    if { let </a:t>
            </a:r>
            <a:r>
              <a:rPr lang="is-IS" sz="3200" b="1" dirty="0" smtClean="0"/>
              <a:t>mut</a:t>
            </a:r>
            <a:r>
              <a:rPr lang="is-IS" sz="3200" dirty="0" smtClean="0"/>
              <a:t> x </a:t>
            </a:r>
            <a:r>
              <a:rPr lang="is-IS" sz="3200" dirty="0"/>
              <a:t>= 4414; x = x + a; x &gt; b + 4414 } { a } </a:t>
            </a:r>
            <a:r>
              <a:rPr lang="is-IS" sz="3200" dirty="0" smtClean="0"/>
              <a:t> </a:t>
            </a:r>
          </a:p>
          <a:p>
            <a:r>
              <a:rPr lang="is-IS" sz="3200" dirty="0"/>
              <a:t> </a:t>
            </a:r>
            <a:r>
              <a:rPr lang="is-IS" sz="3200" dirty="0" smtClean="0"/>
              <a:t>   else </a:t>
            </a:r>
            <a:r>
              <a:rPr lang="is-IS" sz="3200" dirty="0"/>
              <a:t>{ b }</a:t>
            </a:r>
          </a:p>
          <a:p>
            <a:r>
              <a:rPr lang="is-IS" sz="3200" dirty="0"/>
              <a:t>}</a:t>
            </a:r>
          </a:p>
        </p:txBody>
      </p:sp>
      <p:sp>
        <p:nvSpPr>
          <p:cNvPr id="8" name="Rectangle 7"/>
          <p:cNvSpPr/>
          <p:nvPr/>
        </p:nvSpPr>
        <p:spPr>
          <a:xfrm>
            <a:off x="658706" y="4843682"/>
            <a:ext cx="7907242" cy="70788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dirty="0"/>
              <a:t>$ rust run </a:t>
            </a:r>
            <a:r>
              <a:rPr lang="en-US" sz="2000" dirty="0" err="1"/>
              <a:t>block.rs</a:t>
            </a:r>
            <a:endParaRPr lang="en-US" sz="2000" dirty="0"/>
          </a:p>
          <a:p>
            <a:r>
              <a:rPr lang="en-US" sz="2000" dirty="0" smtClean="0"/>
              <a:t>Max</a:t>
            </a:r>
            <a:r>
              <a:rPr lang="en-US" sz="2000" dirty="0"/>
              <a:t>: 5</a:t>
            </a:r>
          </a:p>
        </p:txBody>
      </p:sp>
    </p:spTree>
    <p:extLst>
      <p:ext uri="{BB962C8B-B14F-4D97-AF65-F5344CB8AC3E}">
        <p14:creationId xmlns:p14="http://schemas.microsoft.com/office/powerpoint/2010/main" xmlns="" val="108604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Menu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Recap last week, syllabus questions</a:t>
            </a:r>
          </a:p>
          <a:p>
            <a:r>
              <a:rPr lang="en-US" dirty="0" smtClean="0"/>
              <a:t>Overview of Rust (and why we are using it)</a:t>
            </a:r>
          </a:p>
          <a:p>
            <a:r>
              <a:rPr lang="en-US" dirty="0" smtClean="0"/>
              <a:t>Brief history of Computing Systems</a:t>
            </a:r>
          </a:p>
          <a:p>
            <a:r>
              <a:rPr lang="en-US" dirty="0" smtClean="0"/>
              <a:t>Some Rust constructs (for PS1)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A8085-BC82-E042-805A-390B4C041B73}" type="datetime3">
              <a:rPr lang="en-US" smtClean="0"/>
              <a:pPr/>
              <a:t>3 September 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15725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4287017" cy="1143000"/>
          </a:xfrm>
        </p:spPr>
        <p:txBody>
          <a:bodyPr/>
          <a:lstStyle/>
          <a:p>
            <a:r>
              <a:rPr lang="en-US" dirty="0" smtClean="0"/>
              <a:t>Quiz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pPr/>
              <a:t>3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019766" y="239378"/>
            <a:ext cx="3944529" cy="224676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i="1" dirty="0" err="1"/>
              <a:t>IfExpression</a:t>
            </a:r>
            <a:r>
              <a:rPr lang="en-US" sz="2000" i="1" dirty="0"/>
              <a:t> </a:t>
            </a:r>
            <a:r>
              <a:rPr lang="en-US" sz="2000" dirty="0"/>
              <a:t>::=</a:t>
            </a:r>
          </a:p>
          <a:p>
            <a:r>
              <a:rPr lang="en-US" sz="2000" i="1" dirty="0"/>
              <a:t>   </a:t>
            </a:r>
            <a:r>
              <a:rPr lang="en-US" sz="2000" b="1" dirty="0"/>
              <a:t>if</a:t>
            </a:r>
            <a:r>
              <a:rPr lang="en-US" sz="2000" dirty="0"/>
              <a:t> </a:t>
            </a:r>
            <a:r>
              <a:rPr lang="en-US" sz="2000" i="1" dirty="0"/>
              <a:t>Expression Block </a:t>
            </a:r>
          </a:p>
          <a:p>
            <a:r>
              <a:rPr lang="en-US" sz="2000" b="1" i="1" dirty="0"/>
              <a:t>   </a:t>
            </a:r>
            <a:r>
              <a:rPr lang="en-US" sz="2000" dirty="0"/>
              <a:t>[ </a:t>
            </a:r>
            <a:r>
              <a:rPr lang="en-US" sz="2000" b="1" dirty="0"/>
              <a:t>else </a:t>
            </a:r>
            <a:r>
              <a:rPr lang="en-US" sz="2000" i="1" dirty="0"/>
              <a:t>Block</a:t>
            </a:r>
            <a:r>
              <a:rPr lang="en-US" sz="2000" b="1" dirty="0"/>
              <a:t> </a:t>
            </a:r>
            <a:r>
              <a:rPr lang="en-US" sz="2000" dirty="0"/>
              <a:t>]</a:t>
            </a:r>
          </a:p>
          <a:p>
            <a:endParaRPr lang="en-US" sz="2000" i="1" dirty="0"/>
          </a:p>
          <a:p>
            <a:r>
              <a:rPr lang="en-US" sz="2000" i="1" dirty="0"/>
              <a:t>Block </a:t>
            </a:r>
            <a:r>
              <a:rPr lang="en-US" sz="2000" dirty="0"/>
              <a:t>::= </a:t>
            </a:r>
            <a:r>
              <a:rPr lang="en-US" sz="2000" b="1" dirty="0"/>
              <a:t>{</a:t>
            </a:r>
            <a:r>
              <a:rPr lang="en-US" sz="2000" dirty="0"/>
              <a:t> [</a:t>
            </a:r>
            <a:r>
              <a:rPr lang="en-US" sz="2000" i="1" dirty="0"/>
              <a:t>Statement</a:t>
            </a:r>
            <a:r>
              <a:rPr lang="en-US" sz="2000" dirty="0"/>
              <a:t>* </a:t>
            </a:r>
            <a:r>
              <a:rPr lang="en-US" sz="2000" i="1" dirty="0" err="1"/>
              <a:t>Expr</a:t>
            </a:r>
            <a:r>
              <a:rPr lang="en-US" sz="2000" dirty="0"/>
              <a:t>] </a:t>
            </a:r>
            <a:r>
              <a:rPr lang="en-US" sz="2000" b="1" dirty="0"/>
              <a:t>}</a:t>
            </a:r>
          </a:p>
          <a:p>
            <a:r>
              <a:rPr lang="en-US" sz="2000" i="1" dirty="0"/>
              <a:t>Expression </a:t>
            </a:r>
            <a:r>
              <a:rPr lang="en-US" sz="2000" dirty="0"/>
              <a:t>::=</a:t>
            </a:r>
            <a:r>
              <a:rPr lang="en-US" sz="2000" i="1" dirty="0"/>
              <a:t> Block</a:t>
            </a:r>
            <a:r>
              <a:rPr lang="en-US" sz="2000" b="1" dirty="0"/>
              <a:t>    </a:t>
            </a:r>
            <a:endParaRPr lang="en-US" sz="2000" b="1" dirty="0" smtClean="0"/>
          </a:p>
          <a:p>
            <a:r>
              <a:rPr lang="en-US" sz="2000" i="1" dirty="0" smtClean="0"/>
              <a:t>Statement </a:t>
            </a:r>
            <a:r>
              <a:rPr lang="en-US" sz="2000" dirty="0" smtClean="0"/>
              <a:t>::= </a:t>
            </a:r>
            <a:r>
              <a:rPr lang="en-US" sz="2000" i="1" dirty="0" smtClean="0"/>
              <a:t>Expression </a:t>
            </a:r>
            <a:r>
              <a:rPr lang="en-US" sz="2000" b="1" dirty="0" smtClean="0"/>
              <a:t>;</a:t>
            </a:r>
            <a:endParaRPr lang="en-US" sz="2000" b="1" i="1" dirty="0"/>
          </a:p>
        </p:txBody>
      </p:sp>
      <p:sp>
        <p:nvSpPr>
          <p:cNvPr id="7" name="Rectangle 6"/>
          <p:cNvSpPr/>
          <p:nvPr/>
        </p:nvSpPr>
        <p:spPr>
          <a:xfrm>
            <a:off x="297904" y="1615593"/>
            <a:ext cx="848529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sz="3200" dirty="0"/>
              <a:t>fn max(a: int, b: int) -&gt; int {</a:t>
            </a:r>
          </a:p>
          <a:p>
            <a:r>
              <a:rPr lang="is-IS" sz="3200" dirty="0"/>
              <a:t>    if a &gt; b { a } else { b</a:t>
            </a:r>
            <a:r>
              <a:rPr lang="is-IS" sz="3200" b="1" dirty="0"/>
              <a:t>;</a:t>
            </a:r>
            <a:r>
              <a:rPr lang="is-IS" sz="3200" dirty="0"/>
              <a:t> }</a:t>
            </a:r>
          </a:p>
          <a:p>
            <a:r>
              <a:rPr lang="is-IS" sz="3200" dirty="0"/>
              <a:t>}</a:t>
            </a:r>
          </a:p>
          <a:p>
            <a:endParaRPr lang="is-IS" sz="3200" dirty="0"/>
          </a:p>
          <a:p>
            <a:r>
              <a:rPr lang="is-IS" sz="3200" dirty="0"/>
              <a:t>fn main() {</a:t>
            </a:r>
          </a:p>
          <a:p>
            <a:r>
              <a:rPr lang="is-IS" sz="3200" dirty="0"/>
              <a:t>    println(fmt!("Max: %?", max(5, 4)));</a:t>
            </a:r>
          </a:p>
          <a:p>
            <a:r>
              <a:rPr lang="is-IS" sz="3200" dirty="0" smtClean="0"/>
              <a:t>}</a:t>
            </a:r>
            <a:endParaRPr lang="is-IS" sz="3200" dirty="0"/>
          </a:p>
        </p:txBody>
      </p:sp>
    </p:spTree>
    <p:extLst>
      <p:ext uri="{BB962C8B-B14F-4D97-AF65-F5344CB8AC3E}">
        <p14:creationId xmlns:p14="http://schemas.microsoft.com/office/powerpoint/2010/main" xmlns="" val="1532259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4287017" cy="1143000"/>
          </a:xfrm>
        </p:spPr>
        <p:txBody>
          <a:bodyPr/>
          <a:lstStyle/>
          <a:p>
            <a:r>
              <a:rPr lang="en-US" dirty="0" smtClean="0"/>
              <a:t>Quiz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pPr/>
              <a:t>3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97904" y="1615593"/>
            <a:ext cx="848529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sz="3200" dirty="0"/>
              <a:t>fn max(a: int, b: int) -&gt; int {</a:t>
            </a:r>
          </a:p>
          <a:p>
            <a:r>
              <a:rPr lang="is-IS" sz="3200" dirty="0"/>
              <a:t>    if a &gt; b { a } else { b</a:t>
            </a:r>
            <a:r>
              <a:rPr lang="is-IS" sz="3200" b="1" dirty="0"/>
              <a:t>;</a:t>
            </a:r>
            <a:r>
              <a:rPr lang="is-IS" sz="3200" dirty="0"/>
              <a:t> }</a:t>
            </a:r>
          </a:p>
          <a:p>
            <a:r>
              <a:rPr lang="is-IS" sz="3200" dirty="0"/>
              <a:t>}</a:t>
            </a:r>
          </a:p>
          <a:p>
            <a:endParaRPr lang="is-IS" sz="3200" dirty="0"/>
          </a:p>
          <a:p>
            <a:r>
              <a:rPr lang="is-IS" sz="3200" dirty="0"/>
              <a:t>fn main() {</a:t>
            </a:r>
          </a:p>
          <a:p>
            <a:r>
              <a:rPr lang="is-IS" sz="3200" dirty="0"/>
              <a:t>    println(fmt!("Max: %?", max(5, 4)));</a:t>
            </a:r>
          </a:p>
          <a:p>
            <a:r>
              <a:rPr lang="is-IS" sz="3200" dirty="0" smtClean="0"/>
              <a:t>}</a:t>
            </a:r>
            <a:endParaRPr lang="is-IS" sz="3200" dirty="0"/>
          </a:p>
        </p:txBody>
      </p:sp>
      <p:sp>
        <p:nvSpPr>
          <p:cNvPr id="8" name="Rectangle 7"/>
          <p:cNvSpPr/>
          <p:nvPr/>
        </p:nvSpPr>
        <p:spPr>
          <a:xfrm>
            <a:off x="1053256" y="3206628"/>
            <a:ext cx="7718637" cy="132343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dirty="0"/>
              <a:t>block.rs:2:24: 2:30 error: mismatched types: expected `</a:t>
            </a:r>
            <a:r>
              <a:rPr lang="en-US" sz="2000" dirty="0" err="1"/>
              <a:t>int</a:t>
            </a:r>
            <a:r>
              <a:rPr lang="en-US" sz="2000" dirty="0"/>
              <a:t>` but found `()` (expected </a:t>
            </a:r>
            <a:r>
              <a:rPr lang="en-US" sz="2000" dirty="0" err="1"/>
              <a:t>int</a:t>
            </a:r>
            <a:r>
              <a:rPr lang="en-US" sz="2000" dirty="0"/>
              <a:t> but found ())</a:t>
            </a:r>
          </a:p>
          <a:p>
            <a:r>
              <a:rPr lang="en-US" sz="2000" dirty="0"/>
              <a:t>block.rs:2     if a &gt; b { a } else { b; }</a:t>
            </a:r>
          </a:p>
          <a:p>
            <a:r>
              <a:rPr lang="en-US" sz="2000" dirty="0"/>
              <a:t>                                 </a:t>
            </a:r>
            <a:r>
              <a:rPr lang="en-US" sz="2000" dirty="0" smtClean="0"/>
              <a:t>                      </a:t>
            </a:r>
            <a:r>
              <a:rPr lang="en-US" sz="2000" dirty="0"/>
              <a:t>^~~~~~</a:t>
            </a:r>
          </a:p>
        </p:txBody>
      </p:sp>
      <p:sp>
        <p:nvSpPr>
          <p:cNvPr id="9" name="Oval 8"/>
          <p:cNvSpPr/>
          <p:nvPr/>
        </p:nvSpPr>
        <p:spPr>
          <a:xfrm>
            <a:off x="3733800" y="2133600"/>
            <a:ext cx="400892" cy="646410"/>
          </a:xfrm>
          <a:prstGeom prst="ellipse">
            <a:avLst/>
          </a:prstGeom>
          <a:noFill/>
          <a:ln w="412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955065" y="1102312"/>
            <a:ext cx="5151971" cy="40011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The semi-colon makes it a statement – no value</a:t>
            </a:r>
            <a:endParaRPr lang="en-US" sz="2000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4038600" y="1502422"/>
            <a:ext cx="957205" cy="631178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787209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4287017" cy="1143000"/>
          </a:xfrm>
        </p:spPr>
        <p:txBody>
          <a:bodyPr/>
          <a:lstStyle/>
          <a:p>
            <a:r>
              <a:rPr lang="en-US" dirty="0" smtClean="0"/>
              <a:t>Quiz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pPr/>
              <a:t>6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97904" y="1615593"/>
            <a:ext cx="848529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sz="3200" dirty="0"/>
              <a:t>fn max(a: int, b: int) -&gt; int {</a:t>
            </a:r>
          </a:p>
          <a:p>
            <a:r>
              <a:rPr lang="is-IS" sz="3200" dirty="0"/>
              <a:t>    if a &gt; b { a } else { b</a:t>
            </a:r>
            <a:r>
              <a:rPr lang="is-IS" sz="3200" b="1" dirty="0"/>
              <a:t>;</a:t>
            </a:r>
            <a:r>
              <a:rPr lang="is-IS" sz="3200" dirty="0"/>
              <a:t> }</a:t>
            </a:r>
          </a:p>
          <a:p>
            <a:r>
              <a:rPr lang="is-IS" sz="3200" dirty="0"/>
              <a:t>}</a:t>
            </a:r>
          </a:p>
          <a:p>
            <a:endParaRPr lang="is-IS" sz="3200" dirty="0"/>
          </a:p>
          <a:p>
            <a:r>
              <a:rPr lang="is-IS" sz="3200" dirty="0"/>
              <a:t>fn main() {</a:t>
            </a:r>
          </a:p>
          <a:p>
            <a:r>
              <a:rPr lang="is-IS" sz="3200" dirty="0"/>
              <a:t>    println(fmt!("Max: %?", max(5, 4)));</a:t>
            </a:r>
          </a:p>
          <a:p>
            <a:r>
              <a:rPr lang="is-IS" sz="3200" dirty="0" smtClean="0"/>
              <a:t>}</a:t>
            </a:r>
            <a:endParaRPr lang="is-IS" sz="3200" dirty="0"/>
          </a:p>
        </p:txBody>
      </p:sp>
      <p:sp>
        <p:nvSpPr>
          <p:cNvPr id="8" name="Rectangle 7"/>
          <p:cNvSpPr/>
          <p:nvPr/>
        </p:nvSpPr>
        <p:spPr>
          <a:xfrm>
            <a:off x="1053256" y="3206628"/>
            <a:ext cx="7718637" cy="132343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dirty="0"/>
              <a:t>block.rs:2:24: 2:30 error: mismatched types: expected `</a:t>
            </a:r>
            <a:r>
              <a:rPr lang="en-US" sz="2000" dirty="0" err="1"/>
              <a:t>int</a:t>
            </a:r>
            <a:r>
              <a:rPr lang="en-US" sz="2000" dirty="0"/>
              <a:t>` but found `()` (expected </a:t>
            </a:r>
            <a:r>
              <a:rPr lang="en-US" sz="2000" dirty="0" err="1"/>
              <a:t>int</a:t>
            </a:r>
            <a:r>
              <a:rPr lang="en-US" sz="2000" dirty="0"/>
              <a:t> but found ())</a:t>
            </a:r>
          </a:p>
          <a:p>
            <a:r>
              <a:rPr lang="en-US" sz="2000" dirty="0"/>
              <a:t>block.rs:2     if a &gt; b { a } else { b; }</a:t>
            </a:r>
          </a:p>
          <a:p>
            <a:r>
              <a:rPr lang="en-US" sz="2000" dirty="0"/>
              <a:t>                                 </a:t>
            </a:r>
            <a:r>
              <a:rPr lang="en-US" sz="2000" dirty="0" smtClean="0"/>
              <a:t>                      </a:t>
            </a:r>
            <a:r>
              <a:rPr lang="en-US" sz="2000" dirty="0"/>
              <a:t>^~~~~~</a:t>
            </a:r>
          </a:p>
        </p:txBody>
      </p:sp>
      <p:sp>
        <p:nvSpPr>
          <p:cNvPr id="9" name="Oval 8"/>
          <p:cNvSpPr/>
          <p:nvPr/>
        </p:nvSpPr>
        <p:spPr>
          <a:xfrm>
            <a:off x="3733800" y="2133600"/>
            <a:ext cx="400892" cy="646410"/>
          </a:xfrm>
          <a:prstGeom prst="ellipse">
            <a:avLst/>
          </a:prstGeom>
          <a:noFill/>
          <a:ln w="412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955065" y="1102312"/>
            <a:ext cx="5151971" cy="40011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The semi-colon makes it a statement – no value</a:t>
            </a:r>
            <a:endParaRPr lang="en-US" sz="2000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4038600" y="1502422"/>
            <a:ext cx="957205" cy="631178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787209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Higher-Order Functions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3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6" name="Text Placeholder 6"/>
          <p:cNvSpPr txBox="1">
            <a:spLocks/>
          </p:cNvSpPr>
          <p:nvPr/>
        </p:nvSpPr>
        <p:spPr>
          <a:xfrm>
            <a:off x="457200" y="1535113"/>
            <a:ext cx="4040188" cy="63976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dirty="0" smtClean="0"/>
              <a:t>Java</a:t>
            </a:r>
            <a:endParaRPr lang="en-US" sz="3600" dirty="0"/>
          </a:p>
        </p:txBody>
      </p:sp>
      <p:sp>
        <p:nvSpPr>
          <p:cNvPr id="7" name="Text Placeholder 8"/>
          <p:cNvSpPr txBox="1">
            <a:spLocks/>
          </p:cNvSpPr>
          <p:nvPr/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/>
              <a:t>Rust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57200" y="2286000"/>
            <a:ext cx="2701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Java 8 (March 2014)</a:t>
            </a:r>
            <a:endParaRPr lang="en-US" sz="2400" dirty="0"/>
          </a:p>
        </p:txBody>
      </p:sp>
      <p:sp>
        <p:nvSpPr>
          <p:cNvPr id="9" name="Text Placeholder 6"/>
          <p:cNvSpPr txBox="1">
            <a:spLocks/>
          </p:cNvSpPr>
          <p:nvPr/>
        </p:nvSpPr>
        <p:spPr>
          <a:xfrm>
            <a:off x="457200" y="3053422"/>
            <a:ext cx="4040188" cy="6397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dirty="0" smtClean="0"/>
              <a:t>Scheme</a:t>
            </a:r>
            <a:endParaRPr lang="en-US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457200" y="4049800"/>
            <a:ext cx="353414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(define (make-adder a)</a:t>
            </a:r>
          </a:p>
          <a:p>
            <a:r>
              <a:rPr lang="en-US" sz="2800" dirty="0"/>
              <a:t> </a:t>
            </a:r>
            <a:r>
              <a:rPr lang="en-US" sz="2800" dirty="0" smtClean="0"/>
              <a:t>   (lambda (n)</a:t>
            </a:r>
          </a:p>
          <a:p>
            <a:r>
              <a:rPr lang="en-US" sz="2800" dirty="0"/>
              <a:t> </a:t>
            </a:r>
            <a:r>
              <a:rPr lang="en-US" sz="2800" dirty="0" smtClean="0"/>
              <a:t>        (+ a n)))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24730" y="2531718"/>
            <a:ext cx="36483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| &lt;parameters&gt; | </a:t>
            </a:r>
            <a:r>
              <a:rPr lang="en-US" sz="2800" i="1" dirty="0" smtClean="0"/>
              <a:t>Block</a:t>
            </a:r>
          </a:p>
        </p:txBody>
      </p:sp>
    </p:spTree>
    <p:extLst>
      <p:ext uri="{BB962C8B-B14F-4D97-AF65-F5344CB8AC3E}">
        <p14:creationId xmlns:p14="http://schemas.microsoft.com/office/powerpoint/2010/main" xmlns="" val="1842849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3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70337" y="299468"/>
            <a:ext cx="723612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Define a function, </a:t>
            </a:r>
            <a:r>
              <a:rPr lang="en-US" sz="2800" b="1" dirty="0" smtClean="0"/>
              <a:t>make_adder(</a:t>
            </a:r>
            <a:r>
              <a:rPr lang="en-US" sz="2800" b="1" dirty="0" err="1" smtClean="0"/>
              <a:t>int</a:t>
            </a:r>
            <a:r>
              <a:rPr lang="en-US" sz="2800" b="1" dirty="0" smtClean="0"/>
              <a:t>)</a:t>
            </a:r>
            <a:r>
              <a:rPr lang="en-US" sz="2800" dirty="0" smtClean="0"/>
              <a:t>, that takes an integer as input and returns a function that takes and </a:t>
            </a:r>
            <a:r>
              <a:rPr lang="en-US" sz="2800" dirty="0" err="1" smtClean="0"/>
              <a:t>int</a:t>
            </a:r>
            <a:r>
              <a:rPr lang="en-US" sz="2800" dirty="0" smtClean="0"/>
              <a:t> and returns the sum of the original and input int.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593198" y="2321710"/>
            <a:ext cx="3995204" cy="58477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200" dirty="0"/>
              <a:t>make_adder(3</a:t>
            </a:r>
            <a:r>
              <a:rPr lang="en-US" sz="3200" dirty="0" smtClean="0"/>
              <a:t>)(1) =&gt; 4</a:t>
            </a:r>
            <a:endParaRPr lang="en-US" sz="3200" dirty="0"/>
          </a:p>
        </p:txBody>
      </p:sp>
      <p:sp>
        <p:nvSpPr>
          <p:cNvPr id="8" name="Rectangle 7"/>
          <p:cNvSpPr/>
          <p:nvPr/>
        </p:nvSpPr>
        <p:spPr>
          <a:xfrm>
            <a:off x="3404503" y="3025266"/>
            <a:ext cx="5479986" cy="58477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3200" dirty="0" smtClean="0"/>
              <a:t>let increment = make_adder(1);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xmlns="" val="1572565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pPr/>
              <a:t>3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329818" y="3379992"/>
            <a:ext cx="6145918" cy="138499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s-IS" sz="2800" dirty="0"/>
              <a:t>fn make_adder(</a:t>
            </a:r>
            <a:r>
              <a:rPr lang="is-IS" sz="2800" dirty="0" smtClean="0"/>
              <a:t>a : </a:t>
            </a:r>
            <a:r>
              <a:rPr lang="is-IS" sz="2800" dirty="0"/>
              <a:t>int) -&gt; </a:t>
            </a:r>
            <a:r>
              <a:rPr lang="is-IS" sz="2800" dirty="0" smtClean="0"/>
              <a:t>~fn(int) -&gt; int {</a:t>
            </a:r>
            <a:endParaRPr lang="is-IS" sz="2800" dirty="0"/>
          </a:p>
          <a:p>
            <a:r>
              <a:rPr lang="is-IS" sz="2800" dirty="0"/>
              <a:t>    |b|	{ a + b	}</a:t>
            </a:r>
          </a:p>
          <a:p>
            <a:r>
              <a:rPr lang="is-IS" sz="2800" dirty="0" smtClean="0"/>
              <a:t>}</a:t>
            </a:r>
            <a:endParaRPr lang="is-IS" sz="2800" dirty="0"/>
          </a:p>
        </p:txBody>
      </p:sp>
    </p:spTree>
    <p:extLst>
      <p:ext uri="{BB962C8B-B14F-4D97-AF65-F5344CB8AC3E}">
        <p14:creationId xmlns:p14="http://schemas.microsoft.com/office/powerpoint/2010/main" xmlns="" val="12672809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3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57201" y="299468"/>
            <a:ext cx="80728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Define a function, </a:t>
            </a:r>
            <a:r>
              <a:rPr lang="en-US" sz="3200" b="1" dirty="0" err="1" smtClean="0"/>
              <a:t>ntimes</a:t>
            </a:r>
            <a:r>
              <a:rPr lang="en-US" sz="3200" dirty="0" smtClean="0"/>
              <a:t>, that takes as inputs a function </a:t>
            </a:r>
            <a:r>
              <a:rPr lang="en-US" sz="3200" i="1" dirty="0" smtClean="0"/>
              <a:t>f</a:t>
            </a:r>
            <a:r>
              <a:rPr lang="en-US" sz="3200" dirty="0" smtClean="0"/>
              <a:t> (</a:t>
            </a:r>
            <a:r>
              <a:rPr lang="en-US" sz="3200" dirty="0" err="1" smtClean="0"/>
              <a:t>int</a:t>
            </a:r>
            <a:r>
              <a:rPr lang="en-US" sz="3200" dirty="0" smtClean="0"/>
              <a:t> -&gt; </a:t>
            </a:r>
            <a:r>
              <a:rPr lang="en-US" sz="3200" dirty="0" err="1" smtClean="0"/>
              <a:t>int</a:t>
            </a:r>
            <a:r>
              <a:rPr lang="en-US" sz="3200" dirty="0" smtClean="0"/>
              <a:t>) and an integer </a:t>
            </a:r>
            <a:r>
              <a:rPr lang="en-US" sz="3200" i="1" dirty="0" smtClean="0"/>
              <a:t>n</a:t>
            </a:r>
            <a:r>
              <a:rPr lang="en-US" sz="3200" dirty="0" smtClean="0"/>
              <a:t>, and returns a function that applies </a:t>
            </a:r>
            <a:r>
              <a:rPr lang="en-US" sz="3200" i="1" dirty="0" smtClean="0"/>
              <a:t>f</a:t>
            </a:r>
            <a:r>
              <a:rPr lang="en-US" sz="3200" dirty="0" smtClean="0"/>
              <a:t> </a:t>
            </a:r>
            <a:r>
              <a:rPr lang="en-US" sz="3200" i="1" dirty="0" smtClean="0"/>
              <a:t>n</a:t>
            </a:r>
            <a:r>
              <a:rPr lang="en-US" sz="3200" dirty="0"/>
              <a:t>-</a:t>
            </a:r>
            <a:r>
              <a:rPr lang="en-US" sz="3200" dirty="0" smtClean="0"/>
              <a:t>times.</a:t>
            </a:r>
            <a:endParaRPr lang="en-US" sz="3200" dirty="0"/>
          </a:p>
        </p:txBody>
      </p:sp>
      <p:sp>
        <p:nvSpPr>
          <p:cNvPr id="7" name="Rectangle 6"/>
          <p:cNvSpPr/>
          <p:nvPr/>
        </p:nvSpPr>
        <p:spPr>
          <a:xfrm>
            <a:off x="2337761" y="1998205"/>
            <a:ext cx="6349039" cy="224676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is-IS" sz="2800" dirty="0"/>
              <a:t>fn double(a: int) -&gt; int </a:t>
            </a:r>
            <a:r>
              <a:rPr lang="is-IS" sz="2800" dirty="0" smtClean="0"/>
              <a:t>{ </a:t>
            </a:r>
            <a:r>
              <a:rPr lang="is-IS" sz="2800" dirty="0"/>
              <a:t>a * </a:t>
            </a:r>
            <a:r>
              <a:rPr lang="is-IS" sz="2800" dirty="0" smtClean="0"/>
              <a:t>2 }</a:t>
            </a:r>
            <a:endParaRPr lang="is-IS" sz="2800" dirty="0"/>
          </a:p>
          <a:p>
            <a:r>
              <a:rPr lang="is-IS" sz="2800" dirty="0"/>
              <a:t>fn main() {</a:t>
            </a:r>
          </a:p>
          <a:p>
            <a:r>
              <a:rPr lang="is-IS" sz="2800" dirty="0"/>
              <a:t>    let quadruple = ntimes(double, 2);</a:t>
            </a:r>
          </a:p>
          <a:p>
            <a:r>
              <a:rPr lang="is-IS" sz="2800" dirty="0"/>
              <a:t>    println(fmt!("quad: %?", quadruple(2)));</a:t>
            </a:r>
          </a:p>
          <a:p>
            <a:r>
              <a:rPr lang="is-IS" sz="2800" dirty="0"/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xmlns="" val="37327493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pPr/>
              <a:t>3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90083" y="3876521"/>
            <a:ext cx="7811186" cy="120032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 err="1"/>
              <a:t>fn</a:t>
            </a:r>
            <a:r>
              <a:rPr lang="en-US" sz="2400" dirty="0"/>
              <a:t> </a:t>
            </a:r>
            <a:r>
              <a:rPr lang="en-US" sz="2400" dirty="0" err="1"/>
              <a:t>ntimes</a:t>
            </a:r>
            <a:r>
              <a:rPr lang="en-US" sz="2400" dirty="0"/>
              <a:t>(f: extern </a:t>
            </a:r>
            <a:r>
              <a:rPr lang="en-US" sz="2400" dirty="0" err="1"/>
              <a:t>fn</a:t>
            </a:r>
            <a:r>
              <a:rPr lang="en-US" sz="2400" dirty="0"/>
              <a:t>(</a:t>
            </a:r>
            <a:r>
              <a:rPr lang="en-US" sz="2400" dirty="0" err="1"/>
              <a:t>int</a:t>
            </a:r>
            <a:r>
              <a:rPr lang="en-US" sz="2400" dirty="0"/>
              <a:t>) -&gt; </a:t>
            </a:r>
            <a:r>
              <a:rPr lang="en-US" sz="2400" dirty="0" err="1"/>
              <a:t>int</a:t>
            </a:r>
            <a:r>
              <a:rPr lang="en-US" sz="2400" dirty="0"/>
              <a:t>, times: </a:t>
            </a:r>
            <a:r>
              <a:rPr lang="en-US" sz="2400" dirty="0" err="1"/>
              <a:t>int</a:t>
            </a:r>
            <a:r>
              <a:rPr lang="en-US" sz="2400" dirty="0"/>
              <a:t>) -&gt; ~</a:t>
            </a:r>
            <a:r>
              <a:rPr lang="en-US" sz="2400" dirty="0" err="1"/>
              <a:t>fn</a:t>
            </a:r>
            <a:r>
              <a:rPr lang="en-US" sz="2400" dirty="0"/>
              <a:t>(</a:t>
            </a:r>
            <a:r>
              <a:rPr lang="en-US" sz="2400" dirty="0" err="1"/>
              <a:t>int</a:t>
            </a:r>
            <a:r>
              <a:rPr lang="en-US" sz="2400" dirty="0"/>
              <a:t>) -&gt; </a:t>
            </a:r>
            <a:r>
              <a:rPr lang="en-US" sz="2400" dirty="0" err="1"/>
              <a:t>int</a:t>
            </a:r>
            <a:r>
              <a:rPr lang="en-US" sz="2400" dirty="0"/>
              <a:t> {</a:t>
            </a:r>
          </a:p>
          <a:p>
            <a:r>
              <a:rPr lang="en-US" sz="2400" dirty="0"/>
              <a:t>    |x| { if times == 0 { x } else { </a:t>
            </a:r>
            <a:r>
              <a:rPr lang="en-US" sz="2400" dirty="0" err="1"/>
              <a:t>ntimes</a:t>
            </a:r>
            <a:r>
              <a:rPr lang="en-US" sz="2400" dirty="0"/>
              <a:t>(f, times - 1)(f(x))	} }</a:t>
            </a:r>
          </a:p>
          <a:p>
            <a:r>
              <a:rPr lang="en-US" sz="2400" dirty="0"/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xmlns="" val="8238770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Reading a File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3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6" name="Picture 5" descr="Screen Shot 2013-09-02 at 2.16.3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092014"/>
            <a:ext cx="9144000" cy="113644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59844" y="1391910"/>
            <a:ext cx="74051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http://</a:t>
            </a:r>
            <a:r>
              <a:rPr lang="en-US" dirty="0" err="1"/>
              <a:t>static.rust-lang.org</a:t>
            </a:r>
            <a:r>
              <a:rPr lang="en-US" dirty="0"/>
              <a:t>/doc/0.7/</a:t>
            </a:r>
            <a:r>
              <a:rPr lang="en-US" dirty="0" err="1"/>
              <a:t>std</a:t>
            </a:r>
            <a:r>
              <a:rPr lang="en-US" dirty="0"/>
              <a:t>/</a:t>
            </a:r>
            <a:r>
              <a:rPr lang="en-US" dirty="0" err="1"/>
              <a:t>io.html#function-file_reader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356263" y="4561726"/>
            <a:ext cx="6436094" cy="83099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This isn’t an excerpt!  This is all the documentation there is in the Rust manual.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2678384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21647"/>
            <a:ext cx="8229600" cy="1143000"/>
          </a:xfrm>
        </p:spPr>
        <p:txBody>
          <a:bodyPr/>
          <a:lstStyle/>
          <a:p>
            <a:r>
              <a:rPr lang="en-US" dirty="0" err="1" smtClean="0"/>
              <a:t>Arrgh</a:t>
            </a:r>
            <a:r>
              <a:rPr lang="en-US" dirty="0" smtClean="0"/>
              <a:t>!  What to do?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3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6360" y="2064647"/>
            <a:ext cx="4720556" cy="39495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6045795"/>
            <a:ext cx="2348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Image: credit unknow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xmlns="" val="2358420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73262"/>
            <a:ext cx="8229600" cy="3966868"/>
          </a:xfrm>
        </p:spPr>
        <p:txBody>
          <a:bodyPr>
            <a:normAutofit/>
          </a:bodyPr>
          <a:lstStyle/>
          <a:p>
            <a:r>
              <a:rPr lang="en-US" sz="6000" dirty="0" smtClean="0"/>
              <a:t>Why learn a new programming language?</a:t>
            </a:r>
            <a:endParaRPr lang="en-US" sz="6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EC9F4-81CA-FE4E-B09D-7AC5A00CB4BD}" type="datetime3">
              <a:rPr lang="en-US" smtClean="0"/>
              <a:pPr/>
              <a:t>3 September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39922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3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181859" cy="684489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265722" y="2549491"/>
            <a:ext cx="2647657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“Baby” programmer (cs1xxx)</a:t>
            </a:r>
            <a:endParaRPr lang="en-US" sz="36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2245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pPr/>
              <a:t>3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717" y="0"/>
            <a:ext cx="5884223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7822" y="2345803"/>
            <a:ext cx="33544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Give up in disgust!</a:t>
            </a:r>
            <a:endParaRPr lang="en-US" sz="6000" dirty="0"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34428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8928" r="5358"/>
          <a:stretch/>
        </p:blipFill>
        <p:spPr>
          <a:xfrm>
            <a:off x="0" y="17204"/>
            <a:ext cx="5750568" cy="67089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6295" y="1305060"/>
            <a:ext cx="4086347" cy="394290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cs4414 Student 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“Professional Amateur</a:t>
            </a:r>
            <a:br>
              <a:rPr lang="en-US" dirty="0" smtClean="0"/>
            </a:br>
            <a:r>
              <a:rPr lang="en-US" dirty="0" smtClean="0"/>
              <a:t>Programmer”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3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39193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74661"/>
          </a:xfrm>
        </p:spPr>
        <p:txBody>
          <a:bodyPr>
            <a:normAutofit/>
          </a:bodyPr>
          <a:lstStyle/>
          <a:p>
            <a:r>
              <a:rPr lang="en-US" dirty="0" smtClean="0"/>
              <a:t>Solving Programming Mysteries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EC9F4-81CA-FE4E-B09D-7AC5A00CB4BD}" type="datetime3">
              <a:rPr lang="en-US" smtClean="0"/>
              <a:pPr/>
              <a:t>3 September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857" y="874661"/>
            <a:ext cx="9152857" cy="599532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734566" y="6127151"/>
            <a:ext cx="4952234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http://</a:t>
            </a:r>
            <a:r>
              <a:rPr lang="en-US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www.smellsfunny.com</a:t>
            </a:r>
            <a:r>
              <a:rPr lang="en-US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/</a:t>
            </a:r>
            <a:r>
              <a:rPr lang="en-US" dirty="0" err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view.php?fid</a:t>
            </a:r>
            <a:r>
              <a:rPr lang="en-US" dirty="0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=17557</a:t>
            </a:r>
          </a:p>
        </p:txBody>
      </p:sp>
    </p:spTree>
    <p:extLst>
      <p:ext uri="{BB962C8B-B14F-4D97-AF65-F5344CB8AC3E}">
        <p14:creationId xmlns:p14="http://schemas.microsoft.com/office/powerpoint/2010/main" xmlns="" val="2174347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Solving Programming Mysteries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err="1" smtClean="0"/>
              <a:t>DuckDuckGo</a:t>
            </a:r>
            <a:r>
              <a:rPr lang="en-US" dirty="0" smtClean="0"/>
              <a:t> (or </a:t>
            </a:r>
            <a:r>
              <a:rPr lang="en-US" dirty="0" smtClean="0">
                <a:hlinkClick r:id="rId2"/>
              </a:rPr>
              <a:t>Google</a:t>
            </a:r>
            <a:r>
              <a:rPr lang="en-US" dirty="0" smtClean="0"/>
              <a:t>) is your friend!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EC9F4-81CA-FE4E-B09D-7AC5A00CB4BD}" type="datetime3">
              <a:rPr lang="en-US" smtClean="0"/>
              <a:pPr/>
              <a:t>3 September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7040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pPr/>
              <a:t>3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University of Virginia cs4414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5" name="Picture 4" descr="Screen Shot 2013-09-02 at 3.19.0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358510"/>
            <a:ext cx="7211593" cy="57401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197250" y="3274449"/>
            <a:ext cx="7489550" cy="230832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b="1" dirty="0" smtClean="0"/>
              <a:t>Caveats:</a:t>
            </a:r>
          </a:p>
          <a:p>
            <a:r>
              <a:rPr lang="en-US" sz="2400" dirty="0" err="1" smtClean="0"/>
              <a:t>HinderRust</a:t>
            </a:r>
            <a:r>
              <a:rPr lang="en-US" sz="2400" dirty="0" smtClean="0"/>
              <a:t> will probably not help at all</a:t>
            </a:r>
          </a:p>
          <a:p>
            <a:r>
              <a:rPr lang="en-US" sz="2400" dirty="0" smtClean="0"/>
              <a:t>Rust 0.7 is quite different from Rust 0.3</a:t>
            </a:r>
          </a:p>
          <a:p>
            <a:r>
              <a:rPr lang="en-US" sz="2400" dirty="0" smtClean="0"/>
              <a:t>Easy to get lost in lots of details</a:t>
            </a:r>
          </a:p>
          <a:p>
            <a:r>
              <a:rPr lang="en-US" sz="2400" dirty="0" smtClean="0"/>
              <a:t>Top-ranked result is not always the best solution</a:t>
            </a:r>
          </a:p>
          <a:p>
            <a:r>
              <a:rPr lang="en-US" sz="2400" dirty="0" smtClean="0"/>
              <a:t>Dangerous to “cut-and-paste” code you don’t understand!</a:t>
            </a:r>
          </a:p>
        </p:txBody>
      </p:sp>
    </p:spTree>
    <p:extLst>
      <p:ext uri="{BB962C8B-B14F-4D97-AF65-F5344CB8AC3E}">
        <p14:creationId xmlns:p14="http://schemas.microsoft.com/office/powerpoint/2010/main" xmlns="" val="2213432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Solving Programming Mysteries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err="1" smtClean="0"/>
              <a:t>DuckDuckGo</a:t>
            </a:r>
            <a:r>
              <a:rPr lang="en-US" dirty="0" smtClean="0"/>
              <a:t> (or Google) is your friend!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hlinkClick r:id="rId2"/>
              </a:rPr>
              <a:t>s</a:t>
            </a:r>
            <a:r>
              <a:rPr lang="en-US" dirty="0" smtClean="0">
                <a:hlinkClick r:id="rId2"/>
              </a:rPr>
              <a:t>tackoverflow</a:t>
            </a:r>
            <a:r>
              <a:rPr lang="en-US" dirty="0" smtClean="0"/>
              <a:t> [rust]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EC9F4-81CA-FE4E-B09D-7AC5A00CB4BD}" type="datetime3">
              <a:rPr lang="en-US" smtClean="0"/>
              <a:pPr/>
              <a:t>3 September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57851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pPr/>
              <a:t>3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5" name="Picture 4" descr="Screen Shot 2013-09-02 at 3.32.4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303344"/>
            <a:ext cx="6203473" cy="4704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036659" y="5212020"/>
            <a:ext cx="5492560" cy="95410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800" dirty="0" smtClean="0"/>
              <a:t>Questions tagged with rust: 116</a:t>
            </a:r>
          </a:p>
          <a:p>
            <a:r>
              <a:rPr lang="en-US" sz="2800" dirty="0" smtClean="0"/>
              <a:t>Questions tagged with java: 468,140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xmlns="" val="2526419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Solving Programming Mysteries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err="1" smtClean="0"/>
              <a:t>DuckDuckGo</a:t>
            </a:r>
            <a:r>
              <a:rPr lang="en-US" dirty="0" smtClean="0"/>
              <a:t> (or Google) is your friend!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hlinkClick r:id="rId2"/>
              </a:rPr>
              <a:t>s</a:t>
            </a:r>
            <a:r>
              <a:rPr lang="en-US" dirty="0" smtClean="0">
                <a:hlinkClick r:id="rId2"/>
              </a:rPr>
              <a:t>tackoverflow</a:t>
            </a:r>
            <a:r>
              <a:rPr lang="en-US" dirty="0" smtClean="0"/>
              <a:t> [rust]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Experiment!</a:t>
            </a:r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EC9F4-81CA-FE4E-B09D-7AC5A00CB4BD}" type="datetime3">
              <a:rPr lang="en-US" smtClean="0"/>
              <a:pPr/>
              <a:t>3 September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95536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EC9F4-81CA-FE4E-B09D-7AC5A00CB4BD}" type="datetime3">
              <a:rPr lang="en-US" smtClean="0"/>
              <a:pPr/>
              <a:t>3 September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57199" y="598827"/>
            <a:ext cx="8408258" cy="5632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660066"/>
                </a:solidFill>
              </a:rPr>
              <a:t>fn</a:t>
            </a:r>
            <a:r>
              <a:rPr lang="en-US" b="1" dirty="0">
                <a:solidFill>
                  <a:srgbClr val="660066"/>
                </a:solidFill>
              </a:rPr>
              <a:t> main() {</a:t>
            </a:r>
          </a:p>
          <a:p>
            <a:r>
              <a:rPr lang="en-US" b="1" dirty="0">
                <a:solidFill>
                  <a:srgbClr val="660066"/>
                </a:solidFill>
              </a:rPr>
              <a:t>    let </a:t>
            </a:r>
            <a:r>
              <a:rPr lang="en-US" b="1" dirty="0" err="1">
                <a:solidFill>
                  <a:srgbClr val="660066"/>
                </a:solidFill>
              </a:rPr>
              <a:t>filereader</a:t>
            </a:r>
            <a:r>
              <a:rPr lang="en-US" b="1" dirty="0">
                <a:solidFill>
                  <a:srgbClr val="660066"/>
                </a:solidFill>
              </a:rPr>
              <a:t> = </a:t>
            </a:r>
            <a:r>
              <a:rPr lang="en-US" b="1" dirty="0" err="1">
                <a:solidFill>
                  <a:srgbClr val="660066"/>
                </a:solidFill>
              </a:rPr>
              <a:t>std</a:t>
            </a:r>
            <a:r>
              <a:rPr lang="en-US" b="1" dirty="0">
                <a:solidFill>
                  <a:srgbClr val="660066"/>
                </a:solidFill>
              </a:rPr>
              <a:t>::</a:t>
            </a:r>
            <a:r>
              <a:rPr lang="en-US" b="1" dirty="0" err="1">
                <a:solidFill>
                  <a:srgbClr val="660066"/>
                </a:solidFill>
              </a:rPr>
              <a:t>io</a:t>
            </a:r>
            <a:r>
              <a:rPr lang="en-US" b="1" dirty="0">
                <a:solidFill>
                  <a:srgbClr val="660066"/>
                </a:solidFill>
              </a:rPr>
              <a:t>::</a:t>
            </a:r>
            <a:r>
              <a:rPr lang="en-US" b="1" dirty="0" err="1">
                <a:solidFill>
                  <a:srgbClr val="660066"/>
                </a:solidFill>
              </a:rPr>
              <a:t>file_reader</a:t>
            </a:r>
            <a:r>
              <a:rPr lang="en-US" b="1" dirty="0">
                <a:solidFill>
                  <a:srgbClr val="660066"/>
                </a:solidFill>
              </a:rPr>
              <a:t>(~</a:t>
            </a:r>
            <a:r>
              <a:rPr lang="en-US" b="1" dirty="0" err="1">
                <a:solidFill>
                  <a:srgbClr val="660066"/>
                </a:solidFill>
              </a:rPr>
              <a:t>std</a:t>
            </a:r>
            <a:r>
              <a:rPr lang="en-US" b="1" dirty="0">
                <a:solidFill>
                  <a:srgbClr val="660066"/>
                </a:solidFill>
              </a:rPr>
              <a:t>::path::Path("</a:t>
            </a:r>
            <a:r>
              <a:rPr lang="en-US" b="1" dirty="0" err="1">
                <a:solidFill>
                  <a:srgbClr val="660066"/>
                </a:solidFill>
              </a:rPr>
              <a:t>test.txt</a:t>
            </a:r>
            <a:r>
              <a:rPr lang="en-US" b="1" dirty="0">
                <a:solidFill>
                  <a:srgbClr val="660066"/>
                </a:solidFill>
              </a:rPr>
              <a:t>"));</a:t>
            </a:r>
          </a:p>
          <a:p>
            <a:r>
              <a:rPr lang="en-US" b="1" dirty="0">
                <a:solidFill>
                  <a:srgbClr val="660066"/>
                </a:solidFill>
              </a:rPr>
              <a:t>}</a:t>
            </a:r>
          </a:p>
          <a:p>
            <a:endParaRPr lang="en-US" dirty="0" smtClean="0"/>
          </a:p>
          <a:p>
            <a:r>
              <a:rPr lang="en-US" dirty="0" smtClean="0"/>
              <a:t>$ </a:t>
            </a:r>
            <a:r>
              <a:rPr lang="en-US" dirty="0" err="1" smtClean="0"/>
              <a:t>rustc</a:t>
            </a:r>
            <a:r>
              <a:rPr lang="en-US" dirty="0" smtClean="0"/>
              <a:t> </a:t>
            </a:r>
            <a:r>
              <a:rPr lang="en-US" dirty="0" err="1" smtClean="0"/>
              <a:t>experiment.rs</a:t>
            </a:r>
            <a:endParaRPr lang="en-US" dirty="0" smtClean="0"/>
          </a:p>
          <a:p>
            <a:r>
              <a:rPr lang="en-US" dirty="0">
                <a:solidFill>
                  <a:srgbClr val="FF0000"/>
                </a:solidFill>
              </a:rPr>
              <a:t>experiment.rs:6:8: 6:18 warning: unused variable: `</a:t>
            </a:r>
            <a:r>
              <a:rPr lang="en-US" dirty="0" err="1">
                <a:solidFill>
                  <a:srgbClr val="FF0000"/>
                </a:solidFill>
              </a:rPr>
              <a:t>filereader</a:t>
            </a:r>
            <a:r>
              <a:rPr lang="en-US" dirty="0">
                <a:solidFill>
                  <a:srgbClr val="FF0000"/>
                </a:solidFill>
              </a:rPr>
              <a:t>` [-W unused-variable (default)]</a:t>
            </a:r>
          </a:p>
          <a:p>
            <a:r>
              <a:rPr lang="en-US" dirty="0">
                <a:solidFill>
                  <a:srgbClr val="FF0000"/>
                </a:solidFill>
              </a:rPr>
              <a:t>experiment.rs:6     let </a:t>
            </a:r>
            <a:r>
              <a:rPr lang="en-US" dirty="0" err="1">
                <a:solidFill>
                  <a:srgbClr val="FF0000"/>
                </a:solidFill>
              </a:rPr>
              <a:t>filereader</a:t>
            </a:r>
            <a:r>
              <a:rPr lang="en-US" dirty="0">
                <a:solidFill>
                  <a:srgbClr val="FF0000"/>
                </a:solidFill>
              </a:rPr>
              <a:t> = </a:t>
            </a:r>
            <a:r>
              <a:rPr lang="en-US" dirty="0" err="1">
                <a:solidFill>
                  <a:srgbClr val="FF0000"/>
                </a:solidFill>
              </a:rPr>
              <a:t>std</a:t>
            </a:r>
            <a:r>
              <a:rPr lang="en-US" dirty="0">
                <a:solidFill>
                  <a:srgbClr val="FF0000"/>
                </a:solidFill>
              </a:rPr>
              <a:t>::</a:t>
            </a:r>
            <a:r>
              <a:rPr lang="en-US" dirty="0" err="1">
                <a:solidFill>
                  <a:srgbClr val="FF0000"/>
                </a:solidFill>
              </a:rPr>
              <a:t>io</a:t>
            </a:r>
            <a:r>
              <a:rPr lang="en-US" dirty="0">
                <a:solidFill>
                  <a:srgbClr val="FF0000"/>
                </a:solidFill>
              </a:rPr>
              <a:t>::</a:t>
            </a:r>
            <a:r>
              <a:rPr lang="en-US" dirty="0" err="1">
                <a:solidFill>
                  <a:srgbClr val="FF0000"/>
                </a:solidFill>
              </a:rPr>
              <a:t>file_reader</a:t>
            </a:r>
            <a:r>
              <a:rPr lang="en-US" dirty="0">
                <a:solidFill>
                  <a:srgbClr val="FF0000"/>
                </a:solidFill>
              </a:rPr>
              <a:t>(~</a:t>
            </a:r>
            <a:r>
              <a:rPr lang="en-US" dirty="0" err="1">
                <a:solidFill>
                  <a:srgbClr val="FF0000"/>
                </a:solidFill>
              </a:rPr>
              <a:t>std</a:t>
            </a:r>
            <a:r>
              <a:rPr lang="en-US" dirty="0">
                <a:solidFill>
                  <a:srgbClr val="FF0000"/>
                </a:solidFill>
              </a:rPr>
              <a:t>::path::Path("</a:t>
            </a:r>
            <a:r>
              <a:rPr lang="en-US" dirty="0" err="1">
                <a:solidFill>
                  <a:srgbClr val="FF0000"/>
                </a:solidFill>
              </a:rPr>
              <a:t>test.txt</a:t>
            </a:r>
            <a:r>
              <a:rPr lang="en-US" dirty="0">
                <a:solidFill>
                  <a:srgbClr val="FF0000"/>
                </a:solidFill>
              </a:rPr>
              <a:t>"));</a:t>
            </a:r>
          </a:p>
          <a:p>
            <a:r>
              <a:rPr lang="en-US" dirty="0">
                <a:solidFill>
                  <a:srgbClr val="FF0000"/>
                </a:solidFill>
              </a:rPr>
              <a:t>                        </a:t>
            </a:r>
            <a:r>
              <a:rPr lang="en-US" dirty="0" smtClean="0">
                <a:solidFill>
                  <a:srgbClr val="FF0000"/>
                </a:solidFill>
              </a:rPr>
              <a:t>               ^</a:t>
            </a:r>
            <a:r>
              <a:rPr lang="en-US" dirty="0">
                <a:solidFill>
                  <a:srgbClr val="FF0000"/>
                </a:solidFill>
              </a:rPr>
              <a:t>~~~~~~~~~</a:t>
            </a:r>
          </a:p>
          <a:p>
            <a:r>
              <a:rPr lang="en-US" b="1" dirty="0" err="1">
                <a:solidFill>
                  <a:srgbClr val="660066"/>
                </a:solidFill>
              </a:rPr>
              <a:t>fn</a:t>
            </a:r>
            <a:r>
              <a:rPr lang="en-US" b="1" dirty="0">
                <a:solidFill>
                  <a:srgbClr val="660066"/>
                </a:solidFill>
              </a:rPr>
              <a:t> main() {</a:t>
            </a:r>
          </a:p>
          <a:p>
            <a:r>
              <a:rPr lang="en-US" b="1" dirty="0">
                <a:solidFill>
                  <a:srgbClr val="660066"/>
                </a:solidFill>
              </a:rPr>
              <a:t>    let </a:t>
            </a:r>
            <a:r>
              <a:rPr lang="en-US" b="1" dirty="0" err="1">
                <a:solidFill>
                  <a:srgbClr val="660066"/>
                </a:solidFill>
              </a:rPr>
              <a:t>filereader</a:t>
            </a:r>
            <a:r>
              <a:rPr lang="en-US" b="1" dirty="0">
                <a:solidFill>
                  <a:srgbClr val="660066"/>
                </a:solidFill>
              </a:rPr>
              <a:t> = </a:t>
            </a:r>
            <a:r>
              <a:rPr lang="en-US" b="1" dirty="0" err="1">
                <a:solidFill>
                  <a:srgbClr val="660066"/>
                </a:solidFill>
              </a:rPr>
              <a:t>std</a:t>
            </a:r>
            <a:r>
              <a:rPr lang="en-US" b="1" dirty="0">
                <a:solidFill>
                  <a:srgbClr val="660066"/>
                </a:solidFill>
              </a:rPr>
              <a:t>::</a:t>
            </a:r>
            <a:r>
              <a:rPr lang="en-US" b="1" dirty="0" err="1">
                <a:solidFill>
                  <a:srgbClr val="660066"/>
                </a:solidFill>
              </a:rPr>
              <a:t>io</a:t>
            </a:r>
            <a:r>
              <a:rPr lang="en-US" b="1" dirty="0">
                <a:solidFill>
                  <a:srgbClr val="660066"/>
                </a:solidFill>
              </a:rPr>
              <a:t>::</a:t>
            </a:r>
            <a:r>
              <a:rPr lang="en-US" b="1" dirty="0" err="1">
                <a:solidFill>
                  <a:srgbClr val="660066"/>
                </a:solidFill>
              </a:rPr>
              <a:t>file_reader</a:t>
            </a:r>
            <a:r>
              <a:rPr lang="en-US" b="1" dirty="0">
                <a:solidFill>
                  <a:srgbClr val="660066"/>
                </a:solidFill>
              </a:rPr>
              <a:t>(~</a:t>
            </a:r>
            <a:r>
              <a:rPr lang="en-US" b="1" dirty="0" err="1">
                <a:solidFill>
                  <a:srgbClr val="660066"/>
                </a:solidFill>
              </a:rPr>
              <a:t>std</a:t>
            </a:r>
            <a:r>
              <a:rPr lang="en-US" b="1" dirty="0">
                <a:solidFill>
                  <a:srgbClr val="660066"/>
                </a:solidFill>
              </a:rPr>
              <a:t>::path::Path("</a:t>
            </a:r>
            <a:r>
              <a:rPr lang="en-US" b="1" dirty="0" err="1">
                <a:solidFill>
                  <a:srgbClr val="660066"/>
                </a:solidFill>
              </a:rPr>
              <a:t>test.txt</a:t>
            </a:r>
            <a:r>
              <a:rPr lang="en-US" b="1" dirty="0">
                <a:solidFill>
                  <a:srgbClr val="660066"/>
                </a:solidFill>
              </a:rPr>
              <a:t>"));</a:t>
            </a:r>
          </a:p>
          <a:p>
            <a:r>
              <a:rPr lang="en-US" b="1" dirty="0">
                <a:solidFill>
                  <a:srgbClr val="660066"/>
                </a:solidFill>
              </a:rPr>
              <a:t>    </a:t>
            </a:r>
            <a:r>
              <a:rPr lang="en-US" b="1" dirty="0" err="1">
                <a:solidFill>
                  <a:srgbClr val="660066"/>
                </a:solidFill>
              </a:rPr>
              <a:t>println</a:t>
            </a:r>
            <a:r>
              <a:rPr lang="en-US" b="1" dirty="0">
                <a:solidFill>
                  <a:srgbClr val="660066"/>
                </a:solidFill>
              </a:rPr>
              <a:t>(</a:t>
            </a:r>
            <a:r>
              <a:rPr lang="en-US" b="1" dirty="0" err="1">
                <a:solidFill>
                  <a:srgbClr val="660066"/>
                </a:solidFill>
              </a:rPr>
              <a:t>fmt</a:t>
            </a:r>
            <a:r>
              <a:rPr lang="en-US" b="1" dirty="0">
                <a:solidFill>
                  <a:srgbClr val="660066"/>
                </a:solidFill>
              </a:rPr>
              <a:t>!("Reader: %?", </a:t>
            </a:r>
            <a:r>
              <a:rPr lang="en-US" b="1" dirty="0" err="1">
                <a:solidFill>
                  <a:srgbClr val="660066"/>
                </a:solidFill>
              </a:rPr>
              <a:t>filereader</a:t>
            </a:r>
            <a:r>
              <a:rPr lang="en-US" b="1" dirty="0">
                <a:solidFill>
                  <a:srgbClr val="660066"/>
                </a:solidFill>
              </a:rPr>
              <a:t>));</a:t>
            </a:r>
          </a:p>
          <a:p>
            <a:r>
              <a:rPr lang="en-US" b="1" dirty="0" smtClean="0">
                <a:solidFill>
                  <a:srgbClr val="660066"/>
                </a:solidFill>
              </a:rPr>
              <a:t>}</a:t>
            </a:r>
          </a:p>
          <a:p>
            <a:endParaRPr lang="en-US" dirty="0" smtClean="0"/>
          </a:p>
          <a:p>
            <a:r>
              <a:rPr lang="en-US" dirty="0" smtClean="0"/>
              <a:t>$ rust </a:t>
            </a:r>
            <a:r>
              <a:rPr lang="en-US" dirty="0"/>
              <a:t>run </a:t>
            </a:r>
            <a:r>
              <a:rPr lang="en-US" dirty="0" err="1"/>
              <a:t>experiment.rs</a:t>
            </a:r>
            <a:endParaRPr lang="en-US" dirty="0"/>
          </a:p>
          <a:p>
            <a:r>
              <a:rPr lang="en-US" dirty="0" smtClean="0">
                <a:solidFill>
                  <a:srgbClr val="0000FF"/>
                </a:solidFill>
              </a:rPr>
              <a:t>Reader</a:t>
            </a:r>
            <a:r>
              <a:rPr lang="en-US" dirty="0">
                <a:solidFill>
                  <a:srgbClr val="0000FF"/>
                </a:solidFill>
              </a:rPr>
              <a:t>: Err(~"error opening </a:t>
            </a:r>
            <a:r>
              <a:rPr lang="en-US" dirty="0" err="1">
                <a:solidFill>
                  <a:srgbClr val="0000FF"/>
                </a:solidFill>
              </a:rPr>
              <a:t>test.txt</a:t>
            </a:r>
            <a:r>
              <a:rPr lang="en-US" dirty="0">
                <a:solidFill>
                  <a:srgbClr val="0000FF"/>
                </a:solidFill>
              </a:rPr>
              <a:t>")</a:t>
            </a:r>
          </a:p>
          <a:p>
            <a:r>
              <a:rPr lang="en-US" dirty="0" smtClean="0"/>
              <a:t>$ echo ‘hello’ &gt; </a:t>
            </a:r>
            <a:r>
              <a:rPr lang="en-US" dirty="0" err="1" smtClean="0"/>
              <a:t>test.txt</a:t>
            </a:r>
            <a:endParaRPr lang="en-US" dirty="0" smtClean="0"/>
          </a:p>
          <a:p>
            <a:r>
              <a:rPr lang="en-US" dirty="0" smtClean="0"/>
              <a:t>$ rust </a:t>
            </a:r>
            <a:r>
              <a:rPr lang="en-US" dirty="0"/>
              <a:t>run </a:t>
            </a:r>
            <a:r>
              <a:rPr lang="en-US" dirty="0" err="1"/>
              <a:t>experiment.rs</a:t>
            </a:r>
            <a:endParaRPr lang="en-US" dirty="0"/>
          </a:p>
          <a:p>
            <a:r>
              <a:rPr lang="en-US" dirty="0">
                <a:solidFill>
                  <a:srgbClr val="0000FF"/>
                </a:solidFill>
              </a:rPr>
              <a:t>warning: no debug symbols in executable (-arch x86_64)</a:t>
            </a:r>
          </a:p>
          <a:p>
            <a:r>
              <a:rPr lang="en-US" dirty="0">
                <a:solidFill>
                  <a:srgbClr val="0000FF"/>
                </a:solidFill>
              </a:rPr>
              <a:t>Reader: Ok()</a:t>
            </a:r>
          </a:p>
        </p:txBody>
      </p:sp>
    </p:spTree>
    <p:extLst>
      <p:ext uri="{BB962C8B-B14F-4D97-AF65-F5344CB8AC3E}">
        <p14:creationId xmlns:p14="http://schemas.microsoft.com/office/powerpoint/2010/main" xmlns="" val="1587419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818" name="Picture 2" descr="jsbwv211"/>
          <p:cNvPicPr>
            <a:picLocks noChangeAspect="1" noChangeArrowheads="1"/>
          </p:cNvPicPr>
          <p:nvPr/>
        </p:nvPicPr>
        <p:blipFill rotWithShape="1">
          <a:blip r:embed="rId2" cstate="print"/>
          <a:srcRect b="13822"/>
          <a:stretch/>
        </p:blipFill>
        <p:spPr bwMode="auto">
          <a:xfrm>
            <a:off x="4919663" y="55563"/>
            <a:ext cx="3902075" cy="49291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74819" name="Rectangle 3"/>
          <p:cNvSpPr>
            <a:spLocks noChangeArrowheads="1"/>
          </p:cNvSpPr>
          <p:nvPr/>
        </p:nvSpPr>
        <p:spPr bwMode="auto">
          <a:xfrm>
            <a:off x="4875213" y="5150158"/>
            <a:ext cx="3908425" cy="1323439"/>
          </a:xfrm>
          <a:prstGeom prst="rect">
            <a:avLst/>
          </a:prstGeom>
          <a:solidFill>
            <a:schemeClr val="bg1">
              <a:alpha val="96001"/>
            </a:schemeClr>
          </a:solidFill>
          <a:ln w="31750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n-US" sz="2400" dirty="0"/>
              <a:t>J S Bach, “Coffee Cantata”, BWV 211 (1732) </a:t>
            </a:r>
          </a:p>
          <a:p>
            <a:r>
              <a:rPr lang="en-US" sz="1600" dirty="0" err="1"/>
              <a:t>www.npj.com</a:t>
            </a:r>
            <a:r>
              <a:rPr lang="en-US" sz="1600" dirty="0"/>
              <a:t>/homepage/</a:t>
            </a:r>
            <a:r>
              <a:rPr lang="en-US" sz="1600" dirty="0" err="1"/>
              <a:t>teritowe</a:t>
            </a:r>
            <a:r>
              <a:rPr lang="en-US" sz="1600" dirty="0"/>
              <a:t>/</a:t>
            </a:r>
            <a:r>
              <a:rPr lang="en-US" sz="1600" dirty="0" err="1"/>
              <a:t>jsbhand.html</a:t>
            </a:r>
            <a:r>
              <a:rPr lang="en-US" sz="1600" dirty="0"/>
              <a:t> </a:t>
            </a:r>
          </a:p>
        </p:txBody>
      </p:sp>
      <p:pic>
        <p:nvPicPr>
          <p:cNvPr id="674820" name="Picture 4" descr="jjj1a"/>
          <p:cNvPicPr>
            <a:picLocks noChangeAspect="1" noChangeArrowheads="1"/>
          </p:cNvPicPr>
          <p:nvPr/>
        </p:nvPicPr>
        <p:blipFill>
          <a:blip r:embed="rId3" cstate="print"/>
          <a:srcRect l="4106" t="3471" r="47131" b="15129"/>
          <a:stretch>
            <a:fillRect/>
          </a:stretch>
        </p:blipFill>
        <p:spPr bwMode="auto">
          <a:xfrm>
            <a:off x="174625" y="107950"/>
            <a:ext cx="4600575" cy="4876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74821" name="Rectangle 5"/>
          <p:cNvSpPr>
            <a:spLocks noChangeArrowheads="1"/>
          </p:cNvSpPr>
          <p:nvPr/>
        </p:nvSpPr>
        <p:spPr bwMode="auto">
          <a:xfrm>
            <a:off x="469900" y="5180013"/>
            <a:ext cx="4286250" cy="1200328"/>
          </a:xfrm>
          <a:prstGeom prst="rect">
            <a:avLst/>
          </a:prstGeom>
          <a:noFill/>
          <a:ln w="3175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“</a:t>
            </a:r>
            <a:r>
              <a:rPr lang="en-US" sz="2400" dirty="0" err="1">
                <a:solidFill>
                  <a:schemeClr val="tx2"/>
                </a:solidFill>
              </a:rPr>
              <a:t>Jamais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Jamais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Jamais</a:t>
            </a:r>
            <a:r>
              <a:rPr lang="en-US" sz="2400" dirty="0">
                <a:solidFill>
                  <a:schemeClr val="tx2"/>
                </a:solidFill>
              </a:rPr>
              <a:t>” from </a:t>
            </a:r>
            <a:r>
              <a:rPr lang="en-US" sz="2400" i="1" dirty="0" err="1">
                <a:solidFill>
                  <a:schemeClr val="tx2"/>
                </a:solidFill>
              </a:rPr>
              <a:t>Harmonice</a:t>
            </a:r>
            <a:r>
              <a:rPr lang="en-US" sz="2400" i="1" dirty="0">
                <a:solidFill>
                  <a:schemeClr val="tx2"/>
                </a:solidFill>
              </a:rPr>
              <a:t> </a:t>
            </a:r>
            <a:r>
              <a:rPr lang="en-US" sz="2400" i="1" dirty="0" err="1">
                <a:solidFill>
                  <a:schemeClr val="tx2"/>
                </a:solidFill>
              </a:rPr>
              <a:t>Musices</a:t>
            </a:r>
            <a:r>
              <a:rPr lang="en-US" sz="2400" i="1" dirty="0">
                <a:solidFill>
                  <a:schemeClr val="tx2"/>
                </a:solidFill>
              </a:rPr>
              <a:t> </a:t>
            </a:r>
            <a:r>
              <a:rPr lang="en-US" sz="2400" i="1" dirty="0" err="1">
                <a:solidFill>
                  <a:schemeClr val="tx2"/>
                </a:solidFill>
              </a:rPr>
              <a:t>Odhecaton</a:t>
            </a:r>
            <a:r>
              <a:rPr lang="en-US" sz="2400" i="1" dirty="0">
                <a:solidFill>
                  <a:schemeClr val="tx2"/>
                </a:solidFill>
              </a:rPr>
              <a:t> A</a:t>
            </a:r>
            <a:r>
              <a:rPr lang="en-US" sz="2400" dirty="0">
                <a:solidFill>
                  <a:schemeClr val="tx2"/>
                </a:solidFill>
              </a:rPr>
              <a:t>. (1501)</a:t>
            </a:r>
          </a:p>
        </p:txBody>
      </p:sp>
    </p:spTree>
    <p:extLst>
      <p:ext uri="{BB962C8B-B14F-4D97-AF65-F5344CB8AC3E}">
        <p14:creationId xmlns:p14="http://schemas.microsoft.com/office/powerpoint/2010/main" xmlns="" val="1960010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Solving Programming Mysteries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err="1" smtClean="0"/>
              <a:t>DuckDuckGo</a:t>
            </a:r>
            <a:r>
              <a:rPr lang="en-US" dirty="0" smtClean="0"/>
              <a:t> (or Google) is your friend!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hlinkClick r:id="rId2"/>
              </a:rPr>
              <a:t>s</a:t>
            </a:r>
            <a:r>
              <a:rPr lang="en-US" dirty="0" smtClean="0">
                <a:hlinkClick r:id="rId2"/>
              </a:rPr>
              <a:t>tackoverflow</a:t>
            </a:r>
            <a:r>
              <a:rPr lang="en-US" dirty="0" smtClean="0"/>
              <a:t> [rust]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Experiment!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Ask for help:</a:t>
            </a:r>
          </a:p>
          <a:p>
            <a:pPr marL="857250" lvl="1" indent="-457200"/>
            <a:r>
              <a:rPr lang="en-US" dirty="0" smtClean="0"/>
              <a:t>Course Piazza forum</a:t>
            </a:r>
          </a:p>
          <a:p>
            <a:pPr marL="857250" lvl="1" indent="-457200"/>
            <a:r>
              <a:rPr lang="en-US" b="1" dirty="0" smtClean="0"/>
              <a:t>IRC</a:t>
            </a:r>
          </a:p>
          <a:p>
            <a:pPr marL="400050" lvl="1" indent="0">
              <a:buNone/>
            </a:pPr>
            <a:r>
              <a:rPr lang="en-US" dirty="0"/>
              <a:t>	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EC9F4-81CA-FE4E-B09D-7AC5A00CB4BD}" type="datetime3">
              <a:rPr lang="en-US" smtClean="0"/>
              <a:pPr/>
              <a:t>3 September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5077040"/>
            <a:ext cx="8229600" cy="83099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/>
              <a:t>If you figure something useful out that is not well documented</a:t>
            </a:r>
            <a:r>
              <a:rPr lang="en-US" sz="2400" dirty="0" smtClean="0"/>
              <a:t>, </a:t>
            </a:r>
            <a:r>
              <a:rPr lang="en-US" sz="2400" b="1" dirty="0" smtClean="0"/>
              <a:t>document it! 		</a:t>
            </a:r>
            <a:r>
              <a:rPr lang="en-US" sz="2400" dirty="0" smtClean="0"/>
              <a:t>course forum post, “blog” post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3976278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 to Reading Files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EC9F4-81CA-FE4E-B09D-7AC5A00CB4BD}" type="datetime3">
              <a:rPr lang="en-US" smtClean="0"/>
              <a:pPr/>
              <a:t>3 September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7" name="Picture 6" descr="Screen Shot 2013-09-02 at 2.16.32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90" r="45496"/>
          <a:stretch/>
        </p:blipFill>
        <p:spPr>
          <a:xfrm>
            <a:off x="457200" y="1417638"/>
            <a:ext cx="6001503" cy="14339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838625" y="3199102"/>
            <a:ext cx="631389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Result&lt;</a:t>
            </a:r>
            <a:r>
              <a:rPr lang="en-US" sz="3600" b="1" i="1" dirty="0" smtClean="0"/>
              <a:t>T</a:t>
            </a:r>
            <a:r>
              <a:rPr lang="en-US" sz="3600" b="1" dirty="0" smtClean="0"/>
              <a:t>, </a:t>
            </a:r>
            <a:r>
              <a:rPr lang="en-US" sz="3600" b="1" i="1" dirty="0" smtClean="0"/>
              <a:t>U</a:t>
            </a:r>
            <a:r>
              <a:rPr lang="en-US" sz="3600" b="1" dirty="0" smtClean="0"/>
              <a:t>&gt; </a:t>
            </a:r>
            <a:r>
              <a:rPr lang="en-US" sz="3600" dirty="0" smtClean="0"/>
              <a:t>: enumerated type:</a:t>
            </a:r>
          </a:p>
          <a:p>
            <a:r>
              <a:rPr lang="en-US" sz="3600" dirty="0"/>
              <a:t> </a:t>
            </a:r>
            <a:r>
              <a:rPr lang="en-US" sz="3600" dirty="0" smtClean="0"/>
              <a:t>  Ok</a:t>
            </a:r>
            <a:r>
              <a:rPr lang="en-US" sz="3600" dirty="0"/>
              <a:t>(</a:t>
            </a:r>
            <a:r>
              <a:rPr lang="en-US" sz="3600" i="1" dirty="0"/>
              <a:t>T</a:t>
            </a:r>
            <a:r>
              <a:rPr lang="en-US" sz="3600" dirty="0" smtClean="0"/>
              <a:t>)</a:t>
            </a:r>
          </a:p>
          <a:p>
            <a:r>
              <a:rPr lang="en-US" sz="3600" dirty="0"/>
              <a:t> </a:t>
            </a:r>
            <a:r>
              <a:rPr lang="en-US" sz="3600" dirty="0" smtClean="0"/>
              <a:t>  Err</a:t>
            </a:r>
            <a:r>
              <a:rPr lang="en-US" sz="3600" dirty="0"/>
              <a:t>(</a:t>
            </a:r>
            <a:r>
              <a:rPr lang="en-US" sz="3600" i="1" dirty="0"/>
              <a:t>U</a:t>
            </a:r>
            <a:r>
              <a:rPr lang="en-US" sz="3600" dirty="0" smtClean="0"/>
              <a:t>)</a:t>
            </a:r>
            <a:endParaRPr lang="en-US" sz="3600" dirty="0"/>
          </a:p>
          <a:p>
            <a:endParaRPr lang="en-US" sz="3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051472" y="5184260"/>
            <a:ext cx="4501728" cy="6463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600" dirty="0" smtClean="0"/>
              <a:t>Result&lt;@Reader, ~</a:t>
            </a:r>
            <a:r>
              <a:rPr lang="en-US" sz="3600" dirty="0" err="1" smtClean="0"/>
              <a:t>str</a:t>
            </a:r>
            <a:r>
              <a:rPr lang="en-US" sz="3600" dirty="0" smtClean="0"/>
              <a:t>&gt;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xmlns="" val="621016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match</a:t>
            </a:r>
            <a:r>
              <a:rPr lang="en-US" dirty="0" smtClean="0"/>
              <a:t> expression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EC9F4-81CA-FE4E-B09D-7AC5A00CB4BD}" type="datetime3">
              <a:rPr lang="en-US" smtClean="0"/>
              <a:pPr/>
              <a:t>3 September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57199" y="1537256"/>
            <a:ext cx="8372317" cy="3539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/>
              <a:t>fn</a:t>
            </a:r>
            <a:r>
              <a:rPr lang="en-US" sz="2800" dirty="0"/>
              <a:t> </a:t>
            </a:r>
            <a:r>
              <a:rPr lang="en-US" sz="2800" dirty="0" err="1"/>
              <a:t>load_file</a:t>
            </a:r>
            <a:r>
              <a:rPr lang="en-US" sz="2800" dirty="0"/>
              <a:t>(pathname : ~</a:t>
            </a:r>
            <a:r>
              <a:rPr lang="en-US" sz="2800" dirty="0" err="1"/>
              <a:t>str</a:t>
            </a:r>
            <a:r>
              <a:rPr lang="en-US" sz="2800" dirty="0"/>
              <a:t>) -&gt; ~[~</a:t>
            </a:r>
            <a:r>
              <a:rPr lang="en-US" sz="2800" dirty="0" err="1"/>
              <a:t>str</a:t>
            </a:r>
            <a:r>
              <a:rPr lang="en-US" sz="2800" dirty="0"/>
              <a:t>] {</a:t>
            </a:r>
          </a:p>
          <a:p>
            <a:r>
              <a:rPr lang="en-US" sz="2800" dirty="0"/>
              <a:t>    let </a:t>
            </a:r>
            <a:r>
              <a:rPr lang="en-US" sz="2800" dirty="0" err="1"/>
              <a:t>filereader</a:t>
            </a:r>
            <a:r>
              <a:rPr lang="en-US" sz="2800" dirty="0"/>
              <a:t> : Result&lt;@Reader, ~</a:t>
            </a:r>
            <a:r>
              <a:rPr lang="en-US" sz="2800" dirty="0" err="1"/>
              <a:t>str</a:t>
            </a:r>
            <a:r>
              <a:rPr lang="en-US" sz="2800" dirty="0"/>
              <a:t>&gt; = </a:t>
            </a:r>
            <a:endParaRPr lang="en-US" sz="2800" dirty="0" smtClean="0"/>
          </a:p>
          <a:p>
            <a:r>
              <a:rPr lang="en-US" sz="2800" dirty="0"/>
              <a:t> </a:t>
            </a:r>
            <a:r>
              <a:rPr lang="en-US" sz="2800" dirty="0" smtClean="0"/>
              <a:t>              </a:t>
            </a:r>
            <a:r>
              <a:rPr lang="en-US" sz="2800" dirty="0" err="1" smtClean="0"/>
              <a:t>io</a:t>
            </a:r>
            <a:r>
              <a:rPr lang="en-US" sz="2800" dirty="0"/>
              <a:t>::</a:t>
            </a:r>
            <a:r>
              <a:rPr lang="en-US" sz="2800" dirty="0" err="1"/>
              <a:t>file_reader</a:t>
            </a:r>
            <a:r>
              <a:rPr lang="en-US" sz="2800" dirty="0"/>
              <a:t>(~path::Path(pathname));</a:t>
            </a:r>
          </a:p>
          <a:p>
            <a:r>
              <a:rPr lang="en-US" sz="2800" dirty="0"/>
              <a:t>    </a:t>
            </a:r>
            <a:r>
              <a:rPr lang="en-US" sz="2800" b="1" dirty="0"/>
              <a:t>match</a:t>
            </a:r>
            <a:r>
              <a:rPr lang="en-US" sz="2800" dirty="0"/>
              <a:t> </a:t>
            </a:r>
            <a:r>
              <a:rPr lang="en-US" sz="2800" dirty="0" err="1"/>
              <a:t>filereader</a:t>
            </a:r>
            <a:r>
              <a:rPr lang="en-US" sz="2800" dirty="0"/>
              <a:t> {</a:t>
            </a:r>
          </a:p>
          <a:p>
            <a:r>
              <a:rPr lang="en-US" sz="2800" dirty="0"/>
              <a:t>        Ok(reader) =&gt; </a:t>
            </a:r>
            <a:r>
              <a:rPr lang="en-US" sz="2800" dirty="0" err="1"/>
              <a:t>reader.read_lines</a:t>
            </a:r>
            <a:r>
              <a:rPr lang="en-US" sz="2800" dirty="0"/>
              <a:t>(),</a:t>
            </a:r>
          </a:p>
          <a:p>
            <a:r>
              <a:rPr lang="en-US" sz="2800" dirty="0"/>
              <a:t>        Err(</a:t>
            </a:r>
            <a:r>
              <a:rPr lang="en-US" sz="2800" dirty="0" err="1"/>
              <a:t>msg</a:t>
            </a:r>
            <a:r>
              <a:rPr lang="en-US" sz="2800" dirty="0"/>
              <a:t>) =&gt; fail!("Cannot open file: " + </a:t>
            </a:r>
            <a:r>
              <a:rPr lang="en-US" sz="2800" dirty="0" err="1"/>
              <a:t>msg</a:t>
            </a:r>
            <a:r>
              <a:rPr lang="en-US" sz="2800" dirty="0"/>
              <a:t>),</a:t>
            </a:r>
          </a:p>
          <a:p>
            <a:r>
              <a:rPr lang="en-US" sz="2800" dirty="0"/>
              <a:t>    }</a:t>
            </a:r>
          </a:p>
          <a:p>
            <a:r>
              <a:rPr lang="en-US" sz="2800" dirty="0"/>
              <a:t>}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94369" y="5259946"/>
            <a:ext cx="7310815" cy="58477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dirty="0" smtClean="0"/>
              <a:t>How does this compare to the “Java” way?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xmlns="" val="4041957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match</a:t>
            </a:r>
            <a:endParaRPr lang="en-US" b="1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3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71391" y="1673316"/>
            <a:ext cx="4348865" cy="101566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dirty="0"/>
              <a:t> match </a:t>
            </a:r>
            <a:r>
              <a:rPr lang="en-US" sz="2000" dirty="0" err="1"/>
              <a:t>filereader</a:t>
            </a:r>
            <a:r>
              <a:rPr lang="en-US" sz="2000" dirty="0"/>
              <a:t> {</a:t>
            </a:r>
          </a:p>
          <a:p>
            <a:r>
              <a:rPr lang="en-US" sz="2000" dirty="0"/>
              <a:t>        Ok(reader) =&gt; </a:t>
            </a:r>
            <a:r>
              <a:rPr lang="en-US" sz="2000" dirty="0" err="1"/>
              <a:t>reader.read_lines</a:t>
            </a:r>
            <a:r>
              <a:rPr lang="en-US" sz="2000" dirty="0"/>
              <a:t>(),</a:t>
            </a:r>
          </a:p>
          <a:p>
            <a:r>
              <a:rPr lang="en-US" sz="2000" dirty="0"/>
              <a:t>    }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35903" y="1869139"/>
            <a:ext cx="36489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compile-time completeness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562652" y="2847074"/>
            <a:ext cx="8124148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dirty="0"/>
              <a:t>cat.rs:9:4: 11:5 error: non-exhaustive patterns: Err not </a:t>
            </a:r>
            <a:r>
              <a:rPr lang="en-US" sz="2400" dirty="0" smtClean="0"/>
              <a:t>covered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371391" y="3845856"/>
            <a:ext cx="5419809" cy="163121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dirty="0"/>
              <a:t> current =</a:t>
            </a:r>
          </a:p>
          <a:p>
            <a:r>
              <a:rPr lang="en-US" sz="2000" dirty="0"/>
              <a:t>            match current {</a:t>
            </a:r>
          </a:p>
          <a:p>
            <a:r>
              <a:rPr lang="en-US" sz="2000" dirty="0"/>
              <a:t>               current if current % 2 == 0 =&gt; current / 2,</a:t>
            </a:r>
          </a:p>
          <a:p>
            <a:r>
              <a:rPr lang="en-US" sz="2000" dirty="0"/>
              <a:t>               _ =&gt; 3 * current + 1</a:t>
            </a:r>
          </a:p>
          <a:p>
            <a:r>
              <a:rPr lang="en-US" sz="2000" dirty="0"/>
              <a:t>            };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19800" y="3886200"/>
            <a:ext cx="256362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match predicates can be arbitrary expressions </a:t>
            </a:r>
          </a:p>
          <a:p>
            <a:endParaRPr lang="en-US" dirty="0"/>
          </a:p>
          <a:p>
            <a:r>
              <a:rPr lang="en-US" b="1" dirty="0" smtClean="0"/>
              <a:t>_</a:t>
            </a:r>
            <a:r>
              <a:rPr lang="en-US" dirty="0" smtClean="0"/>
              <a:t>  (like default in C switch)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19076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47463"/>
            <a:ext cx="8229600" cy="1143000"/>
          </a:xfrm>
        </p:spPr>
        <p:txBody>
          <a:bodyPr/>
          <a:lstStyle/>
          <a:p>
            <a:r>
              <a:rPr lang="en-US" dirty="0" smtClean="0"/>
              <a:t>Why NOT to use Rust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3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2128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pPr/>
              <a:t>3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57200" y="218256"/>
            <a:ext cx="69825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mail.mozilla.org</a:t>
            </a:r>
            <a:r>
              <a:rPr lang="en-US" dirty="0"/>
              <a:t>/</a:t>
            </a:r>
            <a:r>
              <a:rPr lang="en-US" dirty="0" err="1"/>
              <a:t>pipermail</a:t>
            </a:r>
            <a:r>
              <a:rPr lang="en-US" dirty="0"/>
              <a:t>/rust-</a:t>
            </a:r>
            <a:r>
              <a:rPr lang="en-US" dirty="0" err="1"/>
              <a:t>dev</a:t>
            </a:r>
            <a:r>
              <a:rPr lang="en-US" dirty="0"/>
              <a:t>/2013-August/005409.html</a:t>
            </a:r>
          </a:p>
        </p:txBody>
      </p:sp>
      <p:pic>
        <p:nvPicPr>
          <p:cNvPr id="8" name="Picture 7" descr="Screen Shot 2013-08-31 at 7.09.00 PM.png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9509" y="851388"/>
            <a:ext cx="8168025" cy="4947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215646" y="4732754"/>
            <a:ext cx="3797770" cy="299541"/>
          </a:xfrm>
          <a:prstGeom prst="rect">
            <a:avLst/>
          </a:prstGeom>
          <a:solidFill>
            <a:srgbClr val="FFFF00">
              <a:alpha val="34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47310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pPr/>
              <a:t>3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956145" y="320810"/>
            <a:ext cx="57306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https://</a:t>
            </a:r>
            <a:r>
              <a:rPr lang="en-US" sz="2800" dirty="0" err="1"/>
              <a:t>github.com</a:t>
            </a:r>
            <a:r>
              <a:rPr lang="en-US" sz="2800" dirty="0"/>
              <a:t>/</a:t>
            </a:r>
            <a:r>
              <a:rPr lang="en-US" sz="2800" dirty="0" err="1"/>
              <a:t>graydon</a:t>
            </a:r>
            <a:r>
              <a:rPr lang="en-US" sz="2800" dirty="0"/>
              <a:t>/rust/wiki</a:t>
            </a:r>
          </a:p>
        </p:txBody>
      </p:sp>
      <p:sp>
        <p:nvSpPr>
          <p:cNvPr id="6" name="Rectangle 5"/>
          <p:cNvSpPr/>
          <p:nvPr/>
        </p:nvSpPr>
        <p:spPr>
          <a:xfrm>
            <a:off x="706839" y="1168667"/>
            <a:ext cx="7667424" cy="440120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4000" dirty="0"/>
              <a:t>This is a very preliminary work in progress. No supported releases yet nor defined release schedule / plans. Caveat emptor. It will crash. It will change syntax and semantics. </a:t>
            </a:r>
            <a:r>
              <a:rPr lang="en-US" sz="4000" b="1" dirty="0"/>
              <a:t>It will eat your laundry.</a:t>
            </a:r>
            <a:r>
              <a:rPr lang="en-US" sz="4000" dirty="0"/>
              <a:t> Use at your own risk. Etc.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43520" y="5694919"/>
            <a:ext cx="56307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Originally posted: 15 Dec 2011 (but still there today)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xmlns="" val="1240063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Rust or Bust?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n-US" sz="3600" dirty="0" smtClean="0"/>
              <a:t>Rust</a:t>
            </a:r>
            <a:endParaRPr lang="en-US" sz="3600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 smtClean="0">
                <a:sym typeface="Wingdings"/>
              </a:rPr>
              <a:t> </a:t>
            </a:r>
            <a:r>
              <a:rPr lang="en-US" sz="2800" dirty="0" smtClean="0"/>
              <a:t>Immature, Unstable</a:t>
            </a:r>
          </a:p>
          <a:p>
            <a:pPr>
              <a:buFont typeface="Wingdings" charset="0"/>
              <a:buChar char="L"/>
            </a:pPr>
            <a:r>
              <a:rPr lang="en-US" sz="2800" dirty="0" smtClean="0"/>
              <a:t>Poorly documented</a:t>
            </a:r>
          </a:p>
          <a:p>
            <a:pPr>
              <a:buFont typeface="Wingdings" charset="0"/>
              <a:buChar char="L"/>
            </a:pPr>
            <a:r>
              <a:rPr lang="en-US" sz="2800" dirty="0" smtClean="0"/>
              <a:t>Few open source projects (except Servo)</a:t>
            </a:r>
          </a:p>
          <a:p>
            <a:pPr>
              <a:buFont typeface="Wingdings" charset="0"/>
              <a:buChar char="L"/>
            </a:pPr>
            <a:r>
              <a:rPr lang="en-US" sz="2800" dirty="0" smtClean="0"/>
              <a:t>Not in high employer demand</a:t>
            </a:r>
          </a:p>
          <a:p>
            <a:pPr>
              <a:buFont typeface="Wingdings" charset="0"/>
              <a:buChar char="L"/>
            </a:pPr>
            <a:r>
              <a:rPr lang="en-US" sz="2800" dirty="0" smtClean="0"/>
              <a:t>No other courses</a:t>
            </a:r>
          </a:p>
          <a:p>
            <a:endParaRPr lang="en-US" sz="2800" dirty="0" smtClean="0"/>
          </a:p>
          <a:p>
            <a:endParaRPr lang="en-US" sz="280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/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n-US" sz="3600" dirty="0" smtClean="0"/>
              <a:t>Bust (C)</a:t>
            </a:r>
            <a:endParaRPr lang="en-US" sz="3600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>
              <a:buFont typeface="Wingdings" charset="0"/>
              <a:buChar char="J"/>
            </a:pPr>
            <a:r>
              <a:rPr lang="en-US" sz="2800" dirty="0" smtClean="0"/>
              <a:t>Mature, Stable</a:t>
            </a:r>
          </a:p>
          <a:p>
            <a:pPr>
              <a:buFont typeface="Wingdings" charset="0"/>
              <a:buChar char="J"/>
            </a:pPr>
            <a:r>
              <a:rPr lang="en-US" sz="2800" dirty="0" smtClean="0"/>
              <a:t>Hundreds of books, etc.</a:t>
            </a:r>
          </a:p>
          <a:p>
            <a:pPr>
              <a:buFont typeface="Wingdings" charset="0"/>
              <a:buChar char="J"/>
            </a:pPr>
            <a:r>
              <a:rPr lang="en-US" sz="2800" dirty="0" smtClean="0"/>
              <a:t>Lots of open source projects (incl. Linux)</a:t>
            </a:r>
          </a:p>
          <a:p>
            <a:pPr>
              <a:buFont typeface="Wingdings" charset="0"/>
              <a:buChar char="J"/>
            </a:pPr>
            <a:r>
              <a:rPr lang="en-US" sz="2800" dirty="0" smtClean="0"/>
              <a:t>Popular for interview questions</a:t>
            </a:r>
          </a:p>
          <a:p>
            <a:pPr>
              <a:buFont typeface="Wingdings" charset="0"/>
              <a:buChar char="J"/>
            </a:pPr>
            <a:r>
              <a:rPr lang="en-US" sz="2800" dirty="0" smtClean="0"/>
              <a:t>Nearly all OS courses</a:t>
            </a: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EC9F4-81CA-FE4E-B09D-7AC5A00CB4BD}" type="datetime3">
              <a:rPr lang="en-US" smtClean="0"/>
              <a:pPr/>
              <a:t>3 September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29946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Rust or Bust?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n-US" sz="3600" dirty="0" smtClean="0"/>
              <a:t>Rust</a:t>
            </a:r>
            <a:endParaRPr lang="en-US" sz="3600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1683218"/>
          </a:xfrm>
        </p:spPr>
        <p:txBody>
          <a:bodyPr>
            <a:normAutofit/>
          </a:bodyPr>
          <a:lstStyle/>
          <a:p>
            <a:pPr>
              <a:buFont typeface="Wingdings" charset="0"/>
              <a:buChar char="J"/>
            </a:pPr>
            <a:r>
              <a:rPr lang="en-US" sz="2800" dirty="0" smtClean="0"/>
              <a:t>Benefits from past 30 years of language and compiler research</a:t>
            </a:r>
            <a:endParaRPr lang="en-US" dirty="0" smtClean="0"/>
          </a:p>
          <a:p>
            <a:pPr marL="0" indent="0">
              <a:buNone/>
            </a:pPr>
            <a:endParaRPr lang="en-US" sz="2800" b="1" dirty="0" smtClean="0"/>
          </a:p>
          <a:p>
            <a:endParaRPr lang="en-US" sz="2800" dirty="0" smtClean="0"/>
          </a:p>
          <a:p>
            <a:endParaRPr lang="en-US" sz="280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/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n-US" sz="3600" dirty="0" smtClean="0"/>
              <a:t>Bust (C)</a:t>
            </a:r>
            <a:endParaRPr lang="en-US" sz="3600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2390136"/>
          </a:xfrm>
        </p:spPr>
        <p:txBody>
          <a:bodyPr>
            <a:normAutofit/>
          </a:bodyPr>
          <a:lstStyle/>
          <a:p>
            <a:pPr>
              <a:buFont typeface="Wingdings" charset="0"/>
              <a:buChar char="L"/>
            </a:pPr>
            <a:r>
              <a:rPr lang="en-US" sz="2800" dirty="0" smtClean="0"/>
              <a:t>Suffers from maintaining backwards compatibility with language stripped down to fit in ~9 KB</a:t>
            </a:r>
          </a:p>
          <a:p>
            <a:pPr marL="0" indent="0">
              <a:buNone/>
            </a:pPr>
            <a:endParaRPr lang="en-US" sz="2800" dirty="0"/>
          </a:p>
          <a:p>
            <a:pPr>
              <a:buFont typeface="Wingdings" charset="0"/>
              <a:buChar char="L"/>
            </a:pPr>
            <a:endParaRPr lang="en-US" sz="28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EC9F4-81CA-FE4E-B09D-7AC5A00CB4BD}" type="datetime3">
              <a:rPr lang="en-US" smtClean="0"/>
              <a:pPr/>
              <a:t>3 September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30844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pPr/>
              <a:t>3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93386" y="6074699"/>
            <a:ext cx="869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PDP-11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82"/>
            <a:ext cx="9144000" cy="732496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75867" y="5705367"/>
            <a:ext cx="1743211" cy="400110"/>
          </a:xfrm>
          <a:prstGeom prst="rect">
            <a:avLst/>
          </a:prstGeom>
          <a:solidFill>
            <a:srgbClr val="CCFFCC">
              <a:alpha val="47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Ken Thompson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1687898" y="758297"/>
            <a:ext cx="1670449" cy="400110"/>
          </a:xfrm>
          <a:prstGeom prst="rect">
            <a:avLst/>
          </a:prstGeom>
          <a:solidFill>
            <a:srgbClr val="CCFFCC">
              <a:alpha val="47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Dennis Ritchie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6764003" y="749768"/>
            <a:ext cx="1922797" cy="707886"/>
          </a:xfrm>
          <a:prstGeom prst="rect">
            <a:avLst/>
          </a:prstGeom>
          <a:solidFill>
            <a:srgbClr val="CCFFCC">
              <a:alpha val="65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PDP-11</a:t>
            </a:r>
          </a:p>
          <a:p>
            <a:r>
              <a:rPr lang="en-US" sz="2000" dirty="0" smtClean="0"/>
              <a:t>~4KB of memory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xmlns="" val="29921304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Modern Music Notation</a:t>
            </a:r>
          </a:p>
        </p:txBody>
      </p:sp>
      <p:pic>
        <p:nvPicPr>
          <p:cNvPr id="69120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3050" y="1477963"/>
            <a:ext cx="4048125" cy="3505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91205" name="Rectangle 5"/>
          <p:cNvSpPr>
            <a:spLocks noChangeArrowheads="1"/>
          </p:cNvSpPr>
          <p:nvPr/>
        </p:nvSpPr>
        <p:spPr bwMode="auto">
          <a:xfrm>
            <a:off x="201613" y="5142697"/>
            <a:ext cx="4343400" cy="954107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n-US" sz="2800"/>
              <a:t>Roman Haubenstock-Ramati, </a:t>
            </a:r>
            <a:r>
              <a:rPr lang="en-US" sz="2800" i="1"/>
              <a:t>Concerto a Tre</a:t>
            </a:r>
            <a:r>
              <a:rPr lang="en-US" sz="2800"/>
              <a:t> </a:t>
            </a:r>
          </a:p>
        </p:txBody>
      </p:sp>
      <p:sp>
        <p:nvSpPr>
          <p:cNvPr id="691207" name="Rectangle 7"/>
          <p:cNvSpPr>
            <a:spLocks noChangeArrowheads="1"/>
          </p:cNvSpPr>
          <p:nvPr/>
        </p:nvSpPr>
        <p:spPr bwMode="auto">
          <a:xfrm>
            <a:off x="4564063" y="5269240"/>
            <a:ext cx="4214812" cy="52322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n-US" sz="2800" dirty="0"/>
              <a:t>John Cage, </a:t>
            </a:r>
            <a:r>
              <a:rPr lang="en-US" sz="2800" i="1" dirty="0"/>
              <a:t>Fontana Mix</a:t>
            </a:r>
            <a:endParaRPr lang="en-US" sz="2800" dirty="0"/>
          </a:p>
        </p:txBody>
      </p:sp>
      <p:pic>
        <p:nvPicPr>
          <p:cNvPr id="691208" name="Picture 8"/>
          <p:cNvPicPr>
            <a:picLocks noChangeAspect="1" noChangeArrowheads="1"/>
          </p:cNvPicPr>
          <p:nvPr/>
        </p:nvPicPr>
        <p:blipFill rotWithShape="1">
          <a:blip r:embed="rId3" cstate="print"/>
          <a:srcRect l="4433" r="6011"/>
          <a:stretch/>
        </p:blipFill>
        <p:spPr bwMode="auto">
          <a:xfrm>
            <a:off x="4545014" y="1722438"/>
            <a:ext cx="4233862" cy="3073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91209" name="Rectangle 9"/>
          <p:cNvSpPr>
            <a:spLocks noChangeArrowheads="1"/>
          </p:cNvSpPr>
          <p:nvPr/>
        </p:nvSpPr>
        <p:spPr bwMode="auto">
          <a:xfrm>
            <a:off x="4186238" y="5926138"/>
            <a:ext cx="4775666" cy="307777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dirty="0"/>
              <a:t>http://</a:t>
            </a:r>
            <a:r>
              <a:rPr lang="en-US" sz="1400" dirty="0" err="1"/>
              <a:t>www.medienkunstnetz.de</a:t>
            </a:r>
            <a:r>
              <a:rPr lang="en-US" sz="1400" dirty="0"/>
              <a:t>/works/</a:t>
            </a:r>
            <a:r>
              <a:rPr lang="en-US" sz="1400" dirty="0" err="1"/>
              <a:t>fontana</a:t>
            </a:r>
            <a:r>
              <a:rPr lang="en-US" sz="1400" dirty="0"/>
              <a:t>-mix/audio/1/</a:t>
            </a:r>
          </a:p>
        </p:txBody>
      </p:sp>
    </p:spTree>
    <p:extLst>
      <p:ext uri="{BB962C8B-B14F-4D97-AF65-F5344CB8AC3E}">
        <p14:creationId xmlns:p14="http://schemas.microsoft.com/office/powerpoint/2010/main" xmlns="" val="309958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pPr/>
              <a:t>3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247783" y="697523"/>
            <a:ext cx="413845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/>
              <a:t>“I </a:t>
            </a:r>
            <a:r>
              <a:rPr lang="en-US" sz="4000" dirty="0"/>
              <a:t>call it my billion-dollar mistake</a:t>
            </a:r>
            <a:r>
              <a:rPr lang="en-US" sz="4000" dirty="0" smtClean="0"/>
              <a:t>.”	(Sir Tony Hoare)</a:t>
            </a:r>
            <a:endParaRPr lang="en-US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7799" t="6074" r="13949" b="5679"/>
          <a:stretch/>
        </p:blipFill>
        <p:spPr>
          <a:xfrm>
            <a:off x="45251" y="119817"/>
            <a:ext cx="3908264" cy="67375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33219" y="2743792"/>
            <a:ext cx="4792139" cy="193899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err="1" smtClean="0"/>
              <a:t>int</a:t>
            </a:r>
            <a:r>
              <a:rPr lang="en-US" sz="2400" dirty="0" smtClean="0"/>
              <a:t> </a:t>
            </a:r>
            <a:r>
              <a:rPr lang="en-US" sz="2400" dirty="0"/>
              <a:t>main(</a:t>
            </a:r>
            <a:r>
              <a:rPr lang="en-US" sz="2400" dirty="0" err="1"/>
              <a:t>int</a:t>
            </a:r>
            <a:r>
              <a:rPr lang="en-US" sz="2400" dirty="0"/>
              <a:t> </a:t>
            </a:r>
            <a:r>
              <a:rPr lang="en-US" sz="2400" dirty="0" err="1"/>
              <a:t>argc</a:t>
            </a:r>
            <a:r>
              <a:rPr lang="en-US" sz="2400" dirty="0"/>
              <a:t>, char **</a:t>
            </a:r>
            <a:r>
              <a:rPr lang="en-US" sz="2400" dirty="0" err="1"/>
              <a:t>argv</a:t>
            </a:r>
            <a:r>
              <a:rPr lang="en-US" sz="2400" dirty="0"/>
              <a:t>) {</a:t>
            </a:r>
          </a:p>
          <a:p>
            <a:r>
              <a:rPr lang="en-US" sz="2400" dirty="0"/>
              <a:t>  char *s = (char *) </a:t>
            </a:r>
            <a:r>
              <a:rPr lang="en-US" sz="2400" dirty="0" err="1"/>
              <a:t>malloc</a:t>
            </a:r>
            <a:r>
              <a:rPr lang="en-US" sz="2400" dirty="0"/>
              <a:t> (MY_SIZE);</a:t>
            </a:r>
          </a:p>
          <a:p>
            <a:r>
              <a:rPr lang="en-US" sz="2400" dirty="0"/>
              <a:t>  *s = 'a';</a:t>
            </a:r>
          </a:p>
          <a:p>
            <a:r>
              <a:rPr lang="en-US" sz="2400" dirty="0"/>
              <a:t>  return 0;</a:t>
            </a:r>
          </a:p>
          <a:p>
            <a:r>
              <a:rPr lang="en-US" sz="2400" dirty="0" smtClean="0"/>
              <a:t>}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137555" y="6356350"/>
            <a:ext cx="2355933" cy="369332"/>
          </a:xfrm>
          <a:prstGeom prst="rect">
            <a:avLst/>
          </a:prstGeom>
          <a:solidFill>
            <a:srgbClr val="B9CDE5">
              <a:alpha val="50000"/>
            </a:srgbClr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Photo: Bertrand </a:t>
            </a:r>
            <a:r>
              <a:rPr lang="en-US" dirty="0"/>
              <a:t>Meyer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33219" y="4798672"/>
            <a:ext cx="4792139" cy="120032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$ </a:t>
            </a:r>
            <a:r>
              <a:rPr lang="en-US" sz="2400" dirty="0" err="1" smtClean="0"/>
              <a:t>gcc</a:t>
            </a:r>
            <a:r>
              <a:rPr lang="en-US" sz="2400" dirty="0" smtClean="0"/>
              <a:t> </a:t>
            </a:r>
            <a:r>
              <a:rPr lang="en-US" sz="2400" dirty="0"/>
              <a:t>-Wall </a:t>
            </a:r>
            <a:r>
              <a:rPr lang="en-US" sz="2400" dirty="0" err="1"/>
              <a:t>null.c</a:t>
            </a:r>
            <a:endParaRPr lang="en-US" sz="2400" dirty="0"/>
          </a:p>
          <a:p>
            <a:r>
              <a:rPr lang="en-US" sz="2400" dirty="0" smtClean="0"/>
              <a:t>$ </a:t>
            </a:r>
            <a:r>
              <a:rPr lang="en-US" sz="2400" dirty="0"/>
              <a:t>./</a:t>
            </a:r>
            <a:r>
              <a:rPr lang="en-US" sz="2400" dirty="0" err="1"/>
              <a:t>a.out</a:t>
            </a:r>
            <a:endParaRPr lang="en-US" sz="2400" dirty="0"/>
          </a:p>
          <a:p>
            <a:r>
              <a:rPr lang="en-US" sz="2400" dirty="0"/>
              <a:t>Segmentation fault (core dumped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137555" y="4762494"/>
            <a:ext cx="8831762" cy="1508105"/>
          </a:xfrm>
          <a:prstGeom prst="rect">
            <a:avLst/>
          </a:prstGeom>
          <a:solidFill>
            <a:srgbClr val="CCFFCC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/>
                </a:solidFill>
              </a:rPr>
              <a:t>Note: Sir Tony invented null references in 1964 (before C), and said this in 2009 (back when an American billion dollars was still real money).  See a great talk here:</a:t>
            </a:r>
          </a:p>
          <a:p>
            <a:r>
              <a:rPr lang="en-US" sz="1600" dirty="0">
                <a:solidFill>
                  <a:schemeClr val="tx1"/>
                </a:solidFill>
                <a:hlinkClick r:id="rId3"/>
              </a:rPr>
              <a:t>http://www.infoq.com/presentations/Null-References-The-Billion-Dollar-Mistake-Tony-</a:t>
            </a:r>
            <a:r>
              <a:rPr lang="en-US" sz="1600" dirty="0" smtClean="0">
                <a:solidFill>
                  <a:schemeClr val="tx1"/>
                </a:solidFill>
                <a:hlinkClick r:id="rId3"/>
              </a:rPr>
              <a:t>Hoare</a:t>
            </a:r>
            <a:endParaRPr lang="en-US" sz="1600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He designed compiler to check every reference is safe (but null and bounds checking), but C removed them as too expensive.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99564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Rust or Bust?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n-US" sz="3600" dirty="0" smtClean="0"/>
              <a:t>Rust</a:t>
            </a:r>
            <a:endParaRPr lang="en-US" sz="3600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Wingdings" charset="0"/>
              <a:buChar char="J"/>
            </a:pPr>
            <a:r>
              <a:rPr lang="en-US" sz="2800" dirty="0" smtClean="0"/>
              <a:t>Benefits from past 30 years of language and compiler research</a:t>
            </a:r>
          </a:p>
          <a:p>
            <a:pPr>
              <a:buFont typeface="Wingdings" charset="0"/>
              <a:buChar char="J"/>
            </a:pPr>
            <a:r>
              <a:rPr lang="en-US" sz="2800" dirty="0" smtClean="0">
                <a:sym typeface="Wingdings"/>
              </a:rPr>
              <a:t>Chance to influence a new, exciting, fast-evolving language</a:t>
            </a:r>
          </a:p>
          <a:p>
            <a:pPr>
              <a:buFont typeface="Wingdings" charset="0"/>
              <a:buChar char="J"/>
            </a:pPr>
            <a:r>
              <a:rPr lang="en-US" sz="2800" b="1" dirty="0" smtClean="0"/>
              <a:t>Some really cool features for memory management and concurrency</a:t>
            </a:r>
          </a:p>
          <a:p>
            <a:pPr>
              <a:buFont typeface="Wingdings" charset="0"/>
              <a:buChar char="J"/>
            </a:pPr>
            <a:r>
              <a:rPr lang="en-US" sz="2800" b="1" dirty="0">
                <a:sym typeface="Wingdings"/>
              </a:rPr>
              <a:t>FUN!</a:t>
            </a:r>
            <a:r>
              <a:rPr lang="en-US" sz="2800" dirty="0"/>
              <a:t> </a:t>
            </a:r>
          </a:p>
          <a:p>
            <a:pPr marL="0" indent="0">
              <a:buNone/>
            </a:pPr>
            <a:endParaRPr lang="en-US" sz="2800" b="1" dirty="0" smtClean="0"/>
          </a:p>
          <a:p>
            <a:endParaRPr lang="en-US" sz="2800" dirty="0" smtClean="0"/>
          </a:p>
          <a:p>
            <a:endParaRPr lang="en-US" sz="280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/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en-US" sz="3600" dirty="0" smtClean="0"/>
              <a:t>Bust (C)</a:t>
            </a:r>
            <a:endParaRPr lang="en-US" sz="3600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/>
          </a:bodyPr>
          <a:lstStyle/>
          <a:p>
            <a:pPr>
              <a:buFont typeface="Wingdings" charset="0"/>
              <a:buChar char="L"/>
            </a:pPr>
            <a:r>
              <a:rPr lang="en-US" sz="2800" dirty="0" smtClean="0"/>
              <a:t>Suffers from maintaining backwards compatibility</a:t>
            </a:r>
          </a:p>
          <a:p>
            <a:pPr>
              <a:buFont typeface="Wingdings" charset="0"/>
              <a:buChar char="L"/>
            </a:pPr>
            <a:r>
              <a:rPr lang="en-US" sz="2800" dirty="0" smtClean="0">
                <a:sym typeface="Wingdings"/>
              </a:rPr>
              <a:t>C++0x standard process began in 1998, released in 2011, over 40 meetings</a:t>
            </a:r>
          </a:p>
          <a:p>
            <a:pPr>
              <a:buFont typeface="Wingdings" charset="0"/>
              <a:buChar char="L"/>
            </a:pPr>
            <a:r>
              <a:rPr lang="en-US" sz="2800" dirty="0" smtClean="0">
                <a:sym typeface="Wingdings"/>
              </a:rPr>
              <a:t>Lots of complexity, but not designed for safety</a:t>
            </a:r>
          </a:p>
          <a:p>
            <a:pPr>
              <a:buFont typeface="Wingdings" charset="0"/>
              <a:buChar char="L"/>
            </a:pPr>
            <a:r>
              <a:rPr lang="en-US" sz="2800" dirty="0"/>
              <a:t>Boring, Annoying</a:t>
            </a:r>
          </a:p>
          <a:p>
            <a:pPr>
              <a:buFont typeface="Wingdings" charset="0"/>
              <a:buChar char="L"/>
            </a:pPr>
            <a:endParaRPr lang="en-US" sz="28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EC9F4-81CA-FE4E-B09D-7AC5A00CB4BD}" type="datetime3">
              <a:rPr lang="en-US" smtClean="0"/>
              <a:pPr/>
              <a:t>3 September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38470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Diving In: </a:t>
            </a:r>
            <a:r>
              <a:rPr lang="en-US" b="1" dirty="0" err="1" smtClean="0"/>
              <a:t>zhttpo.rs</a:t>
            </a:r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EC9F4-81CA-FE4E-B09D-7AC5A00CB4BD}" type="datetime3">
              <a:rPr lang="en-US" smtClean="0"/>
              <a:pPr/>
              <a:t>3 September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30993" y="1468264"/>
            <a:ext cx="8750895" cy="4801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dirty="0" smtClean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sk-SK" dirty="0">
                <a:solidFill>
                  <a:schemeClr val="bg1">
                    <a:lumMod val="65000"/>
                  </a:schemeClr>
                </a:solidFill>
              </a:rPr>
              <a:t>/ zhttpto.rs                                                                                                                                                                   </a:t>
            </a:r>
          </a:p>
          <a:p>
            <a:r>
              <a:rPr lang="sk-SK" dirty="0">
                <a:solidFill>
                  <a:schemeClr val="bg1">
                    <a:lumMod val="65000"/>
                  </a:schemeClr>
                </a:solidFill>
              </a:rPr>
              <a:t>// </a:t>
            </a:r>
            <a:r>
              <a:rPr lang="sk-SK" dirty="0" smtClean="0">
                <a:solidFill>
                  <a:schemeClr val="bg1">
                    <a:lumMod val="65000"/>
                  </a:schemeClr>
                </a:solidFill>
              </a:rPr>
              <a:t>...                                                                                                                                                                             </a:t>
            </a:r>
            <a:endParaRPr lang="sk-SK" dirty="0">
              <a:solidFill>
                <a:schemeClr val="bg1">
                  <a:lumMod val="65000"/>
                </a:schemeClr>
              </a:solidFill>
            </a:endParaRPr>
          </a:p>
          <a:p>
            <a:endParaRPr lang="sk-SK" dirty="0"/>
          </a:p>
          <a:p>
            <a:r>
              <a:rPr lang="sk-SK" b="1" dirty="0"/>
              <a:t>extern mod </a:t>
            </a:r>
            <a:r>
              <a:rPr lang="sk-SK" dirty="0"/>
              <a:t>extra;</a:t>
            </a:r>
          </a:p>
          <a:p>
            <a:endParaRPr lang="sk-SK" dirty="0"/>
          </a:p>
          <a:p>
            <a:r>
              <a:rPr lang="sk-SK" b="1" dirty="0"/>
              <a:t>use extra::uv;</a:t>
            </a:r>
          </a:p>
          <a:p>
            <a:r>
              <a:rPr lang="sk-SK" b="1" dirty="0"/>
              <a:t>use extra::{net_ip, net_tcp};</a:t>
            </a:r>
          </a:p>
          <a:p>
            <a:r>
              <a:rPr lang="sk-SK" b="1" dirty="0"/>
              <a:t>use std::str;</a:t>
            </a:r>
          </a:p>
          <a:p>
            <a:endParaRPr lang="sk-SK" dirty="0"/>
          </a:p>
          <a:p>
            <a:r>
              <a:rPr lang="sk-SK" b="1" dirty="0"/>
              <a:t>static BACKLOG: uint = 5;</a:t>
            </a:r>
          </a:p>
          <a:p>
            <a:r>
              <a:rPr lang="sk-SK" b="1" dirty="0"/>
              <a:t>static PORT:    uint = 4414;</a:t>
            </a:r>
          </a:p>
          <a:p>
            <a:r>
              <a:rPr lang="sk-SK" b="1" dirty="0"/>
              <a:t>static IPV4_LOOPBACK: &amp;'static str = "127.0.0.1";</a:t>
            </a:r>
          </a:p>
          <a:p>
            <a:endParaRPr lang="sk-SK" dirty="0"/>
          </a:p>
          <a:p>
            <a:r>
              <a:rPr lang="sk-SK" dirty="0"/>
              <a:t>fn new_connection_callback(new_conn :net_tcp::TcpNewConnection, _killch: std::comm::SharedChan&lt;Option&lt;extra::net_tcp::TcpErrData&gt;&gt;)</a:t>
            </a:r>
          </a:p>
          <a:p>
            <a:r>
              <a:rPr lang="sk-SK" dirty="0"/>
              <a:t>{</a:t>
            </a:r>
          </a:p>
          <a:p>
            <a:r>
              <a:rPr lang="sk-SK" dirty="0"/>
              <a:t>    </a:t>
            </a:r>
            <a:r>
              <a:rPr lang="sk-SK" dirty="0" smtClean="0"/>
              <a:t>...</a:t>
            </a:r>
            <a:endParaRPr lang="sk-SK" dirty="0"/>
          </a:p>
        </p:txBody>
      </p:sp>
      <p:sp>
        <p:nvSpPr>
          <p:cNvPr id="8" name="TextBox 7"/>
          <p:cNvSpPr txBox="1"/>
          <p:nvPr/>
        </p:nvSpPr>
        <p:spPr>
          <a:xfrm>
            <a:off x="2250059" y="1558511"/>
            <a:ext cx="2535257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Comments similar to C++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414439" y="2297579"/>
            <a:ext cx="5218684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Dependency on an external “crate” (compilation unit)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836756" y="2922070"/>
            <a:ext cx="2433141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Import into namespace:</a:t>
            </a:r>
          </a:p>
          <a:p>
            <a:r>
              <a:rPr lang="en-US" dirty="0"/>
              <a:t>	</a:t>
            </a:r>
            <a:r>
              <a:rPr lang="en-US" dirty="0" err="1" smtClean="0"/>
              <a:t>uv</a:t>
            </a:r>
            <a:r>
              <a:rPr lang="en-US" dirty="0" smtClean="0"/>
              <a:t> = “extra::</a:t>
            </a:r>
            <a:r>
              <a:rPr lang="en-US" dirty="0" err="1" smtClean="0"/>
              <a:t>uv</a:t>
            </a:r>
            <a:r>
              <a:rPr lang="en-US" dirty="0" smtClean="0"/>
              <a:t>”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79334" y="3934688"/>
            <a:ext cx="3307466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global “variables”</a:t>
            </a:r>
            <a:r>
              <a:rPr lang="en-US" dirty="0"/>
              <a:t> </a:t>
            </a:r>
            <a:r>
              <a:rPr lang="en-US" dirty="0" smtClean="0"/>
              <a:t>(no </a:t>
            </a:r>
            <a:r>
              <a:rPr lang="en-US" b="1" dirty="0" err="1" smtClean="0"/>
              <a:t>mut</a:t>
            </a:r>
            <a:r>
              <a:rPr lang="en-US" dirty="0" smtClean="0"/>
              <a:t>, so they are constants)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0720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EC9F4-81CA-FE4E-B09D-7AC5A00CB4BD}" type="datetime3">
              <a:rPr lang="en-US" smtClean="0"/>
              <a:pPr/>
              <a:t>3 September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99509" y="1417638"/>
            <a:ext cx="838729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/>
              <a:t>fn</a:t>
            </a:r>
            <a:r>
              <a:rPr lang="en-US" sz="2000" dirty="0"/>
              <a:t> main() {</a:t>
            </a:r>
          </a:p>
          <a:p>
            <a:r>
              <a:rPr lang="en-US" sz="2000" dirty="0"/>
              <a:t>    </a:t>
            </a:r>
            <a:r>
              <a:rPr lang="en-US" sz="2000" b="1" dirty="0" err="1" smtClean="0">
                <a:solidFill>
                  <a:srgbClr val="0000FF"/>
                </a:solidFill>
              </a:rPr>
              <a:t>net_tcp</a:t>
            </a:r>
            <a:r>
              <a:rPr lang="en-US" sz="2000" b="1" dirty="0" smtClean="0">
                <a:solidFill>
                  <a:srgbClr val="0000FF"/>
                </a:solidFill>
              </a:rPr>
              <a:t>::listen</a:t>
            </a:r>
            <a:r>
              <a:rPr lang="en-US" sz="2000" dirty="0" smtClean="0"/>
              <a:t>(</a:t>
            </a:r>
            <a:r>
              <a:rPr lang="en-US" sz="2000" dirty="0" err="1"/>
              <a:t>net_ip</a:t>
            </a:r>
            <a:r>
              <a:rPr lang="en-US" sz="2000" dirty="0"/>
              <a:t>::v4::</a:t>
            </a:r>
            <a:r>
              <a:rPr lang="en-US" sz="2000" dirty="0" err="1"/>
              <a:t>parse_addr</a:t>
            </a:r>
            <a:r>
              <a:rPr lang="en-US" sz="2000" dirty="0"/>
              <a:t>(IPV4_LOOPBACK), PORT, BACKLOG,</a:t>
            </a:r>
          </a:p>
          <a:p>
            <a:r>
              <a:rPr lang="en-US" sz="2000" dirty="0"/>
              <a:t>                    </a:t>
            </a:r>
            <a:r>
              <a:rPr lang="en-US" sz="2000" dirty="0" smtClean="0"/>
              <a:t>           &amp;</a:t>
            </a:r>
            <a:r>
              <a:rPr lang="en-US" sz="2000" dirty="0" err="1"/>
              <a:t>uv</a:t>
            </a:r>
            <a:r>
              <a:rPr lang="en-US" sz="2000" dirty="0"/>
              <a:t>::</a:t>
            </a:r>
            <a:r>
              <a:rPr lang="en-US" sz="2000" dirty="0" err="1"/>
              <a:t>global_loop</a:t>
            </a:r>
            <a:r>
              <a:rPr lang="en-US" sz="2000" dirty="0"/>
              <a:t>::get(),</a:t>
            </a:r>
          </a:p>
          <a:p>
            <a:r>
              <a:rPr lang="en-US" sz="2000" dirty="0"/>
              <a:t>                    </a:t>
            </a:r>
            <a:r>
              <a:rPr lang="en-US" sz="2000" dirty="0" smtClean="0"/>
              <a:t>           |</a:t>
            </a:r>
            <a:r>
              <a:rPr lang="en-US" sz="2000" dirty="0"/>
              <a:t>_</a:t>
            </a:r>
            <a:r>
              <a:rPr lang="en-US" sz="2000" dirty="0" err="1"/>
              <a:t>chan</a:t>
            </a:r>
            <a:r>
              <a:rPr lang="en-US" sz="2000" dirty="0"/>
              <a:t>| { </a:t>
            </a:r>
            <a:r>
              <a:rPr lang="en-US" sz="2000" dirty="0" err="1"/>
              <a:t>println</a:t>
            </a:r>
            <a:r>
              <a:rPr lang="en-US" sz="2000" dirty="0"/>
              <a:t>(</a:t>
            </a:r>
            <a:r>
              <a:rPr lang="en-US" sz="2000" dirty="0" err="1"/>
              <a:t>fmt</a:t>
            </a:r>
            <a:r>
              <a:rPr lang="en-US" sz="2000" dirty="0"/>
              <a:t>!("Listening on </a:t>
            </a:r>
            <a:r>
              <a:rPr lang="en-US" sz="2000" dirty="0" err="1"/>
              <a:t>tcp</a:t>
            </a:r>
            <a:r>
              <a:rPr lang="en-US" sz="2000" dirty="0"/>
              <a:t> port %u ...", PORT)); },</a:t>
            </a:r>
          </a:p>
          <a:p>
            <a:r>
              <a:rPr lang="en-US" sz="2000" dirty="0"/>
              <a:t>                    </a:t>
            </a:r>
            <a:r>
              <a:rPr lang="en-US" sz="2000" dirty="0" smtClean="0"/>
              <a:t>           </a:t>
            </a:r>
            <a:r>
              <a:rPr lang="en-US" sz="2000" dirty="0" err="1" smtClean="0"/>
              <a:t>new_connection_callback</a:t>
            </a:r>
            <a:r>
              <a:rPr lang="en-US" sz="2000" dirty="0"/>
              <a:t>);</a:t>
            </a:r>
          </a:p>
          <a:p>
            <a:r>
              <a:rPr lang="en-US" sz="2000" dirty="0"/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xmlns="" val="2743732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pPr/>
              <a:t>3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53</a:t>
            </a:fld>
            <a:endParaRPr lang="en-US"/>
          </a:p>
        </p:txBody>
      </p:sp>
      <p:pic>
        <p:nvPicPr>
          <p:cNvPr id="6" name="Picture 5" descr="Screen Shot 2013-09-02 at 8.42.3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9673" y="149019"/>
            <a:ext cx="8887885" cy="59469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2895600" y="6096000"/>
            <a:ext cx="61219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static.rust-lang.org</a:t>
            </a:r>
            <a:r>
              <a:rPr lang="en-US" dirty="0"/>
              <a:t>/doc/</a:t>
            </a:r>
            <a:r>
              <a:rPr lang="en-US" dirty="0" err="1"/>
              <a:t>std</a:t>
            </a:r>
            <a:r>
              <a:rPr lang="en-US" dirty="0"/>
              <a:t>/</a:t>
            </a:r>
            <a:r>
              <a:rPr lang="en-US" dirty="0" err="1"/>
              <a:t>net_tcp.html#function-listen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5084747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4940E-8E1A-644B-8E08-E5965042E692}" type="datetime3">
              <a:rPr lang="en-US" smtClean="0"/>
              <a:pPr/>
              <a:t>3 September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99509" y="1417638"/>
            <a:ext cx="8387291" cy="193899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1" dirty="0" err="1"/>
              <a:t>fn</a:t>
            </a:r>
            <a:r>
              <a:rPr lang="en-US" sz="2000" dirty="0"/>
              <a:t> main() {</a:t>
            </a:r>
          </a:p>
          <a:p>
            <a:r>
              <a:rPr lang="en-US" sz="2000" dirty="0"/>
              <a:t>    </a:t>
            </a:r>
            <a:r>
              <a:rPr lang="en-US" sz="2000" b="1" dirty="0" err="1" smtClean="0"/>
              <a:t>net_tcp</a:t>
            </a:r>
            <a:r>
              <a:rPr lang="en-US" sz="2000" b="1" dirty="0" smtClean="0"/>
              <a:t>::listen</a:t>
            </a:r>
            <a:r>
              <a:rPr lang="en-US" sz="2000" dirty="0" smtClean="0"/>
              <a:t>(</a:t>
            </a:r>
            <a:r>
              <a:rPr lang="en-US" sz="2000" dirty="0" err="1"/>
              <a:t>net_ip</a:t>
            </a:r>
            <a:r>
              <a:rPr lang="en-US" sz="2000" dirty="0"/>
              <a:t>::v4::</a:t>
            </a:r>
            <a:r>
              <a:rPr lang="en-US" sz="2000" dirty="0" err="1"/>
              <a:t>parse_addr</a:t>
            </a:r>
            <a:r>
              <a:rPr lang="en-US" sz="2000" dirty="0"/>
              <a:t>(IPV4_LOOPBACK), PORT, BACKLOG,</a:t>
            </a:r>
          </a:p>
          <a:p>
            <a:r>
              <a:rPr lang="en-US" sz="2000" dirty="0"/>
              <a:t>                    </a:t>
            </a:r>
            <a:r>
              <a:rPr lang="en-US" sz="2000" dirty="0" smtClean="0"/>
              <a:t>           &amp;</a:t>
            </a:r>
            <a:r>
              <a:rPr lang="en-US" sz="2000" dirty="0" err="1"/>
              <a:t>uv</a:t>
            </a:r>
            <a:r>
              <a:rPr lang="en-US" sz="2000" dirty="0"/>
              <a:t>::</a:t>
            </a:r>
            <a:r>
              <a:rPr lang="en-US" sz="2000" dirty="0" err="1"/>
              <a:t>global_loop</a:t>
            </a:r>
            <a:r>
              <a:rPr lang="en-US" sz="2000" dirty="0"/>
              <a:t>::get(),</a:t>
            </a:r>
          </a:p>
          <a:p>
            <a:r>
              <a:rPr lang="en-US" sz="2000" dirty="0"/>
              <a:t>                    </a:t>
            </a:r>
            <a:r>
              <a:rPr lang="en-US" sz="2000" dirty="0" smtClean="0"/>
              <a:t>           </a:t>
            </a:r>
            <a:r>
              <a:rPr lang="en-US" sz="2000" dirty="0" smtClean="0">
                <a:solidFill>
                  <a:srgbClr val="0000FF"/>
                </a:solidFill>
              </a:rPr>
              <a:t>|</a:t>
            </a:r>
            <a:r>
              <a:rPr lang="en-US" sz="2000" dirty="0">
                <a:solidFill>
                  <a:srgbClr val="0000FF"/>
                </a:solidFill>
              </a:rPr>
              <a:t>_</a:t>
            </a:r>
            <a:r>
              <a:rPr lang="en-US" sz="2000" dirty="0" err="1">
                <a:solidFill>
                  <a:srgbClr val="0000FF"/>
                </a:solidFill>
              </a:rPr>
              <a:t>chan</a:t>
            </a:r>
            <a:r>
              <a:rPr lang="en-US" sz="2000" dirty="0">
                <a:solidFill>
                  <a:srgbClr val="0000FF"/>
                </a:solidFill>
              </a:rPr>
              <a:t>| { </a:t>
            </a:r>
            <a:r>
              <a:rPr lang="en-US" sz="2000" dirty="0" err="1">
                <a:solidFill>
                  <a:srgbClr val="0000FF"/>
                </a:solidFill>
              </a:rPr>
              <a:t>println</a:t>
            </a:r>
            <a:r>
              <a:rPr lang="en-US" sz="2000" dirty="0">
                <a:solidFill>
                  <a:srgbClr val="0000FF"/>
                </a:solidFill>
              </a:rPr>
              <a:t>(</a:t>
            </a:r>
            <a:r>
              <a:rPr lang="en-US" sz="2000" dirty="0" err="1">
                <a:solidFill>
                  <a:srgbClr val="0000FF"/>
                </a:solidFill>
              </a:rPr>
              <a:t>fmt</a:t>
            </a:r>
            <a:r>
              <a:rPr lang="en-US" sz="2000" dirty="0">
                <a:solidFill>
                  <a:srgbClr val="0000FF"/>
                </a:solidFill>
              </a:rPr>
              <a:t>!("Listening on </a:t>
            </a:r>
            <a:r>
              <a:rPr lang="en-US" sz="2000" dirty="0" err="1">
                <a:solidFill>
                  <a:srgbClr val="0000FF"/>
                </a:solidFill>
              </a:rPr>
              <a:t>tcp</a:t>
            </a:r>
            <a:r>
              <a:rPr lang="en-US" sz="2000" dirty="0">
                <a:solidFill>
                  <a:srgbClr val="0000FF"/>
                </a:solidFill>
              </a:rPr>
              <a:t> port %u ...", PORT)); }</a:t>
            </a:r>
            <a:r>
              <a:rPr lang="en-US" sz="2000" dirty="0"/>
              <a:t>,</a:t>
            </a:r>
          </a:p>
          <a:p>
            <a:r>
              <a:rPr lang="en-US" sz="2000" dirty="0"/>
              <a:t>                    </a:t>
            </a:r>
            <a:r>
              <a:rPr lang="en-US" sz="2000" dirty="0" smtClean="0"/>
              <a:t>           </a:t>
            </a:r>
            <a:r>
              <a:rPr lang="en-US" sz="2000" dirty="0" err="1" smtClean="0">
                <a:solidFill>
                  <a:srgbClr val="000090"/>
                </a:solidFill>
              </a:rPr>
              <a:t>new_connection_callback</a:t>
            </a:r>
            <a:r>
              <a:rPr lang="en-US" sz="2000" dirty="0"/>
              <a:t>);</a:t>
            </a:r>
          </a:p>
          <a:p>
            <a:r>
              <a:rPr lang="en-US" sz="2000" dirty="0"/>
              <a:t>}</a:t>
            </a:r>
          </a:p>
        </p:txBody>
      </p:sp>
      <p:sp>
        <p:nvSpPr>
          <p:cNvPr id="6" name="Rectangle 5"/>
          <p:cNvSpPr/>
          <p:nvPr/>
        </p:nvSpPr>
        <p:spPr>
          <a:xfrm>
            <a:off x="548850" y="3848694"/>
            <a:ext cx="650757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/>
              <a:t>on_establish_cb</a:t>
            </a:r>
            <a:r>
              <a:rPr lang="en-US" sz="2000" dirty="0"/>
              <a:t>: ~</a:t>
            </a:r>
            <a:r>
              <a:rPr lang="en-US" sz="2000" dirty="0" err="1"/>
              <a:t>fn</a:t>
            </a:r>
            <a:r>
              <a:rPr lang="en-US" sz="2000" dirty="0"/>
              <a:t>(</a:t>
            </a:r>
            <a:r>
              <a:rPr lang="en-US" sz="2000" dirty="0" err="1"/>
              <a:t>SharedChan</a:t>
            </a:r>
            <a:r>
              <a:rPr lang="en-US" sz="2000" dirty="0"/>
              <a:t>&lt;Option&lt;</a:t>
            </a:r>
            <a:r>
              <a:rPr lang="en-US" sz="2000" dirty="0" err="1"/>
              <a:t>TcpErrData</a:t>
            </a:r>
            <a:r>
              <a:rPr lang="en-US" sz="2000" dirty="0"/>
              <a:t>&gt;&gt;</a:t>
            </a:r>
            <a:r>
              <a:rPr lang="en-US" sz="2000" dirty="0" smtClean="0"/>
              <a:t>)</a:t>
            </a:r>
          </a:p>
          <a:p>
            <a:endParaRPr lang="en-US" sz="2000" dirty="0" smtClean="0"/>
          </a:p>
          <a:p>
            <a:endParaRPr lang="en-US" sz="2000" dirty="0"/>
          </a:p>
        </p:txBody>
      </p:sp>
      <p:sp>
        <p:nvSpPr>
          <p:cNvPr id="7" name="Rectangle 6"/>
          <p:cNvSpPr/>
          <p:nvPr/>
        </p:nvSpPr>
        <p:spPr>
          <a:xfrm>
            <a:off x="942680" y="4275816"/>
            <a:ext cx="71784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a callback that is evaluated if/when the listener is successfully established. it takes no parameters</a:t>
            </a:r>
          </a:p>
        </p:txBody>
      </p:sp>
      <p:sp>
        <p:nvSpPr>
          <p:cNvPr id="8" name="Rectangle 7"/>
          <p:cNvSpPr/>
          <p:nvPr/>
        </p:nvSpPr>
        <p:spPr>
          <a:xfrm>
            <a:off x="533400" y="5105400"/>
            <a:ext cx="80540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new_connect_cb</a:t>
            </a:r>
            <a:r>
              <a:rPr lang="en-US" dirty="0"/>
              <a:t> - a callback to be evaluated, on the </a:t>
            </a:r>
            <a:r>
              <a:rPr lang="en-US" dirty="0" err="1"/>
              <a:t>libuv</a:t>
            </a:r>
            <a:r>
              <a:rPr lang="en-US" dirty="0"/>
              <a:t> thread, whenever a client attempts to </a:t>
            </a:r>
            <a:r>
              <a:rPr lang="en-US" dirty="0" smtClean="0"/>
              <a:t>connect </a:t>
            </a:r>
            <a:r>
              <a:rPr lang="en-US" dirty="0"/>
              <a:t>on the provided </a:t>
            </a:r>
            <a:r>
              <a:rPr lang="en-US" dirty="0" err="1"/>
              <a:t>ip</a:t>
            </a:r>
            <a:r>
              <a:rPr lang="en-US" dirty="0"/>
              <a:t>/port. the </a:t>
            </a:r>
            <a:r>
              <a:rPr lang="en-US" dirty="0" smtClean="0"/>
              <a:t>callback’s </a:t>
            </a:r>
            <a:r>
              <a:rPr lang="en-US" dirty="0"/>
              <a:t>arguments are</a:t>
            </a:r>
            <a:r>
              <a:rPr lang="en-US" dirty="0" smtClean="0"/>
              <a:t>: 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25881169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3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52400" y="76200"/>
            <a:ext cx="8877436" cy="6463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/>
              <a:t>fn</a:t>
            </a:r>
            <a:r>
              <a:rPr lang="en-US" dirty="0"/>
              <a:t> </a:t>
            </a:r>
            <a:r>
              <a:rPr lang="en-US" dirty="0" err="1"/>
              <a:t>new_connection_callback</a:t>
            </a:r>
            <a:r>
              <a:rPr lang="en-US" dirty="0"/>
              <a:t>(new_conn </a:t>
            </a:r>
            <a:r>
              <a:rPr lang="en-US" dirty="0" smtClean="0"/>
              <a:t>: </a:t>
            </a:r>
            <a:r>
              <a:rPr lang="en-US" dirty="0" err="1" smtClean="0"/>
              <a:t>net_tcp</a:t>
            </a:r>
            <a:r>
              <a:rPr lang="en-US" dirty="0"/>
              <a:t>::</a:t>
            </a:r>
            <a:r>
              <a:rPr lang="en-US" dirty="0" err="1"/>
              <a:t>TcpNewConnection</a:t>
            </a:r>
            <a:r>
              <a:rPr lang="en-US" dirty="0"/>
              <a:t>, 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                                            _</a:t>
            </a:r>
            <a:r>
              <a:rPr lang="en-US" dirty="0" err="1" smtClean="0"/>
              <a:t>killch</a:t>
            </a:r>
            <a:r>
              <a:rPr lang="en-US" dirty="0" smtClean="0"/>
              <a:t> : </a:t>
            </a:r>
            <a:r>
              <a:rPr lang="en-US" dirty="0" err="1" smtClean="0"/>
              <a:t>std</a:t>
            </a:r>
            <a:r>
              <a:rPr lang="en-US" dirty="0"/>
              <a:t>::</a:t>
            </a:r>
            <a:r>
              <a:rPr lang="en-US" dirty="0" err="1"/>
              <a:t>comm</a:t>
            </a:r>
            <a:r>
              <a:rPr lang="en-US" dirty="0"/>
              <a:t>::</a:t>
            </a:r>
            <a:r>
              <a:rPr lang="en-US" dirty="0" err="1"/>
              <a:t>SharedChan</a:t>
            </a:r>
            <a:r>
              <a:rPr lang="en-US" dirty="0" smtClean="0"/>
              <a:t>&lt;…&gt;</a:t>
            </a:r>
            <a:r>
              <a:rPr lang="en-US" dirty="0"/>
              <a:t>)</a:t>
            </a:r>
          </a:p>
          <a:p>
            <a:r>
              <a:rPr lang="en-US" dirty="0"/>
              <a:t>{</a:t>
            </a:r>
          </a:p>
          <a:p>
            <a:r>
              <a:rPr lang="en-US" dirty="0"/>
              <a:t>    </a:t>
            </a:r>
            <a:r>
              <a:rPr lang="en-US" b="1" dirty="0"/>
              <a:t>do spawn </a:t>
            </a:r>
            <a:r>
              <a:rPr lang="en-US" dirty="0"/>
              <a:t>{</a:t>
            </a:r>
          </a:p>
          <a:p>
            <a:r>
              <a:rPr lang="en-US" dirty="0"/>
              <a:t>        </a:t>
            </a:r>
            <a:r>
              <a:rPr lang="en-US" b="1" dirty="0"/>
              <a:t>let</a:t>
            </a:r>
            <a:r>
              <a:rPr lang="en-US" dirty="0"/>
              <a:t> </a:t>
            </a:r>
            <a:r>
              <a:rPr lang="en-US" dirty="0" err="1"/>
              <a:t>accept_result</a:t>
            </a:r>
            <a:r>
              <a:rPr lang="en-US" dirty="0"/>
              <a:t> = extra::</a:t>
            </a:r>
            <a:r>
              <a:rPr lang="en-US" dirty="0" err="1"/>
              <a:t>net_tcp</a:t>
            </a:r>
            <a:r>
              <a:rPr lang="en-US" dirty="0"/>
              <a:t>::accept(new_conn);</a:t>
            </a:r>
          </a:p>
          <a:p>
            <a:r>
              <a:rPr lang="en-US" dirty="0"/>
              <a:t>        </a:t>
            </a:r>
            <a:r>
              <a:rPr lang="en-US" b="1" dirty="0"/>
              <a:t>match</a:t>
            </a:r>
            <a:r>
              <a:rPr lang="en-US" dirty="0"/>
              <a:t> </a:t>
            </a:r>
            <a:r>
              <a:rPr lang="en-US" dirty="0" err="1"/>
              <a:t>accept_result</a:t>
            </a:r>
            <a:r>
              <a:rPr lang="en-US" dirty="0"/>
              <a:t> {</a:t>
            </a:r>
          </a:p>
          <a:p>
            <a:r>
              <a:rPr lang="en-US" dirty="0"/>
              <a:t>            Err(err) =&gt; </a:t>
            </a:r>
            <a:r>
              <a:rPr lang="en-US" dirty="0" smtClean="0"/>
              <a:t>{ </a:t>
            </a:r>
            <a:r>
              <a:rPr lang="en-US" dirty="0" err="1" smtClean="0"/>
              <a:t>println</a:t>
            </a:r>
            <a:r>
              <a:rPr lang="en-US" dirty="0"/>
              <a:t>(</a:t>
            </a:r>
            <a:r>
              <a:rPr lang="en-US" dirty="0" err="1"/>
              <a:t>fmt</a:t>
            </a:r>
            <a:r>
              <a:rPr lang="en-US" dirty="0"/>
              <a:t>!("Connection error: %?", err))</a:t>
            </a:r>
            <a:r>
              <a:rPr lang="en-US" dirty="0" smtClean="0"/>
              <a:t>; }</a:t>
            </a:r>
            <a:r>
              <a:rPr lang="en-US" dirty="0"/>
              <a:t>,</a:t>
            </a:r>
          </a:p>
          <a:p>
            <a:r>
              <a:rPr lang="en-US" dirty="0"/>
              <a:t>            Ok(sock) =&gt; {</a:t>
            </a:r>
          </a:p>
          <a:p>
            <a:r>
              <a:rPr lang="en-US" dirty="0"/>
              <a:t>                </a:t>
            </a:r>
            <a:r>
              <a:rPr lang="en-US" b="1" dirty="0"/>
              <a:t>let</a:t>
            </a:r>
            <a:r>
              <a:rPr lang="en-US" dirty="0"/>
              <a:t> </a:t>
            </a:r>
            <a:r>
              <a:rPr lang="en-US" dirty="0" err="1"/>
              <a:t>peer_addr</a:t>
            </a:r>
            <a:r>
              <a:rPr lang="en-US" dirty="0"/>
              <a:t>: ~</a:t>
            </a:r>
            <a:r>
              <a:rPr lang="en-US" dirty="0" err="1"/>
              <a:t>str</a:t>
            </a:r>
            <a:r>
              <a:rPr lang="en-US" dirty="0"/>
              <a:t> = </a:t>
            </a:r>
            <a:r>
              <a:rPr lang="en-US" dirty="0" err="1"/>
              <a:t>net_ip</a:t>
            </a:r>
            <a:r>
              <a:rPr lang="en-US" dirty="0"/>
              <a:t>::</a:t>
            </a:r>
            <a:r>
              <a:rPr lang="en-US" dirty="0" err="1"/>
              <a:t>format_addr</a:t>
            </a:r>
            <a:r>
              <a:rPr lang="en-US" dirty="0"/>
              <a:t>(&amp;</a:t>
            </a:r>
            <a:r>
              <a:rPr lang="en-US" dirty="0" err="1"/>
              <a:t>sock.get_peer_addr</a:t>
            </a:r>
            <a:r>
              <a:rPr lang="en-US" dirty="0"/>
              <a:t>());</a:t>
            </a:r>
          </a:p>
          <a:p>
            <a:r>
              <a:rPr lang="en-US" dirty="0"/>
              <a:t>                </a:t>
            </a:r>
            <a:r>
              <a:rPr lang="en-US" dirty="0" err="1"/>
              <a:t>println</a:t>
            </a:r>
            <a:r>
              <a:rPr lang="en-US" dirty="0"/>
              <a:t>(</a:t>
            </a:r>
            <a:r>
              <a:rPr lang="en-US" dirty="0" err="1"/>
              <a:t>fmt</a:t>
            </a:r>
            <a:r>
              <a:rPr lang="en-US" dirty="0"/>
              <a:t>!("Received connection from: %s", </a:t>
            </a:r>
            <a:r>
              <a:rPr lang="en-US" dirty="0" err="1"/>
              <a:t>peer_addr</a:t>
            </a:r>
            <a:r>
              <a:rPr lang="en-US" dirty="0"/>
              <a:t>));</a:t>
            </a:r>
          </a:p>
          <a:p>
            <a:endParaRPr lang="en-US" dirty="0"/>
          </a:p>
          <a:p>
            <a:r>
              <a:rPr lang="en-US" dirty="0"/>
              <a:t>                </a:t>
            </a:r>
            <a:r>
              <a:rPr lang="en-US" b="1" dirty="0"/>
              <a:t>let</a:t>
            </a:r>
            <a:r>
              <a:rPr lang="en-US" dirty="0"/>
              <a:t> </a:t>
            </a:r>
            <a:r>
              <a:rPr lang="en-US" dirty="0" err="1"/>
              <a:t>read_result</a:t>
            </a:r>
            <a:r>
              <a:rPr lang="en-US" dirty="0"/>
              <a:t> = </a:t>
            </a:r>
            <a:r>
              <a:rPr lang="en-US" dirty="0" err="1"/>
              <a:t>net_tcp</a:t>
            </a:r>
            <a:r>
              <a:rPr lang="en-US" dirty="0"/>
              <a:t>::read(&amp;sock, 0u);</a:t>
            </a:r>
          </a:p>
          <a:p>
            <a:r>
              <a:rPr lang="en-US" dirty="0"/>
              <a:t>                </a:t>
            </a:r>
            <a:r>
              <a:rPr lang="en-US" b="1" dirty="0"/>
              <a:t>match</a:t>
            </a:r>
            <a:r>
              <a:rPr lang="en-US" dirty="0"/>
              <a:t> </a:t>
            </a:r>
            <a:r>
              <a:rPr lang="en-US" dirty="0" err="1"/>
              <a:t>read_result</a:t>
            </a:r>
            <a:r>
              <a:rPr lang="en-US" dirty="0"/>
              <a:t> {</a:t>
            </a:r>
          </a:p>
          <a:p>
            <a:r>
              <a:rPr lang="en-US" dirty="0"/>
              <a:t>                    Err(err) =&gt; </a:t>
            </a:r>
            <a:r>
              <a:rPr lang="en-US" dirty="0" smtClean="0"/>
              <a:t>{ </a:t>
            </a:r>
            <a:r>
              <a:rPr lang="en-US" dirty="0" err="1" smtClean="0"/>
              <a:t>println</a:t>
            </a:r>
            <a:r>
              <a:rPr lang="en-US" dirty="0"/>
              <a:t>(</a:t>
            </a:r>
            <a:r>
              <a:rPr lang="en-US" dirty="0" err="1"/>
              <a:t>fmt</a:t>
            </a:r>
            <a:r>
              <a:rPr lang="en-US" dirty="0"/>
              <a:t>!("Receive error: %?", err))</a:t>
            </a:r>
            <a:r>
              <a:rPr lang="en-US" dirty="0" smtClean="0"/>
              <a:t>; }</a:t>
            </a:r>
            <a:r>
              <a:rPr lang="en-US" dirty="0"/>
              <a:t>,</a:t>
            </a:r>
          </a:p>
          <a:p>
            <a:r>
              <a:rPr lang="en-US" dirty="0"/>
              <a:t>                    Ok(bytes) =&gt; {</a:t>
            </a:r>
          </a:p>
          <a:p>
            <a:r>
              <a:rPr lang="en-US" dirty="0"/>
              <a:t>                        let </a:t>
            </a:r>
            <a:r>
              <a:rPr lang="en-US" dirty="0" err="1"/>
              <a:t>request_str</a:t>
            </a:r>
            <a:r>
              <a:rPr lang="en-US" dirty="0"/>
              <a:t> = </a:t>
            </a:r>
            <a:r>
              <a:rPr lang="en-US" dirty="0" err="1"/>
              <a:t>str</a:t>
            </a:r>
            <a:r>
              <a:rPr lang="en-US" dirty="0"/>
              <a:t>::</a:t>
            </a:r>
            <a:r>
              <a:rPr lang="en-US" dirty="0" err="1"/>
              <a:t>from_bytes</a:t>
            </a:r>
            <a:r>
              <a:rPr lang="en-US" dirty="0"/>
              <a:t>(</a:t>
            </a:r>
            <a:r>
              <a:rPr lang="en-US" dirty="0" err="1"/>
              <a:t>bytes.slice</a:t>
            </a:r>
            <a:r>
              <a:rPr lang="en-US" dirty="0"/>
              <a:t>(0, </a:t>
            </a:r>
            <a:r>
              <a:rPr lang="en-US" dirty="0" err="1"/>
              <a:t>bytes.len</a:t>
            </a:r>
            <a:r>
              <a:rPr lang="en-US" dirty="0"/>
              <a:t>() - 1));</a:t>
            </a:r>
          </a:p>
          <a:p>
            <a:r>
              <a:rPr lang="en-US" dirty="0"/>
              <a:t>                        </a:t>
            </a:r>
            <a:r>
              <a:rPr lang="en-US" dirty="0" err="1"/>
              <a:t>println</a:t>
            </a:r>
            <a:r>
              <a:rPr lang="en-US" dirty="0"/>
              <a:t>(</a:t>
            </a:r>
            <a:r>
              <a:rPr lang="en-US" dirty="0" err="1"/>
              <a:t>fmt</a:t>
            </a:r>
            <a:r>
              <a:rPr lang="en-US" dirty="0"/>
              <a:t>!("Request received:\</a:t>
            </a:r>
            <a:r>
              <a:rPr lang="en-US" dirty="0" err="1"/>
              <a:t>n%s</a:t>
            </a:r>
            <a:r>
              <a:rPr lang="en-US" dirty="0"/>
              <a:t>", </a:t>
            </a:r>
            <a:r>
              <a:rPr lang="en-US" dirty="0" err="1"/>
              <a:t>request_str</a:t>
            </a:r>
            <a:r>
              <a:rPr lang="en-US" dirty="0"/>
              <a:t>));</a:t>
            </a:r>
          </a:p>
          <a:p>
            <a:r>
              <a:rPr lang="en-US" dirty="0"/>
              <a:t>                        let response: ~</a:t>
            </a:r>
            <a:r>
              <a:rPr lang="en-US" dirty="0" err="1"/>
              <a:t>str</a:t>
            </a:r>
            <a:r>
              <a:rPr lang="en-US" dirty="0"/>
              <a:t> = ~</a:t>
            </a:r>
          </a:p>
          <a:p>
            <a:r>
              <a:rPr lang="en-US" dirty="0"/>
              <a:t>                            "HTTP/1.1 </a:t>
            </a:r>
            <a:r>
              <a:rPr lang="en-US" dirty="0" smtClean="0"/>
              <a:t>…”;</a:t>
            </a:r>
            <a:endParaRPr lang="en-US" dirty="0"/>
          </a:p>
          <a:p>
            <a:r>
              <a:rPr lang="en-US" dirty="0"/>
              <a:t>                        </a:t>
            </a:r>
            <a:r>
              <a:rPr lang="en-US" dirty="0" err="1"/>
              <a:t>net_tcp</a:t>
            </a:r>
            <a:r>
              <a:rPr lang="en-US" dirty="0"/>
              <a:t>::write(&amp;sock, </a:t>
            </a:r>
            <a:r>
              <a:rPr lang="en-US" dirty="0" err="1"/>
              <a:t>response.as_bytes_with_null_consume</a:t>
            </a:r>
            <a:r>
              <a:rPr lang="en-US" dirty="0"/>
              <a:t>());</a:t>
            </a:r>
          </a:p>
          <a:p>
            <a:r>
              <a:rPr lang="en-US" dirty="0"/>
              <a:t>                    },</a:t>
            </a:r>
          </a:p>
          <a:p>
            <a:r>
              <a:rPr lang="en-US" dirty="0"/>
              <a:t>                };</a:t>
            </a:r>
          </a:p>
          <a:p>
            <a:r>
              <a:rPr lang="en-US" dirty="0"/>
              <a:t>            </a:t>
            </a:r>
            <a:r>
              <a:rPr lang="en-US" dirty="0" smtClean="0"/>
              <a:t>} } }; }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25767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You should be making progress on PS1 now: you know everything you need to finish it</a:t>
            </a:r>
          </a:p>
          <a:p>
            <a:pPr lvl="1"/>
            <a:r>
              <a:rPr lang="en-US" dirty="0" smtClean="0"/>
              <a:t>Take advantage of Piazza forum and IRC for any strange Rustiness you encounter</a:t>
            </a:r>
          </a:p>
          <a:p>
            <a:endParaRPr lang="en-US" dirty="0"/>
          </a:p>
          <a:p>
            <a:r>
              <a:rPr lang="en-US" dirty="0" smtClean="0"/>
              <a:t>Next class: processes!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EC9F4-81CA-FE4E-B09D-7AC5A00CB4BD}" type="datetime3">
              <a:rPr lang="en-US" smtClean="0"/>
              <a:pPr/>
              <a:t>3 September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9444029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Ways to Learn New Languages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Read the compiler source code</a:t>
            </a:r>
          </a:p>
          <a:p>
            <a:r>
              <a:rPr lang="en-US" dirty="0" smtClean="0"/>
              <a:t>Read the reference manual</a:t>
            </a:r>
          </a:p>
          <a:p>
            <a:r>
              <a:rPr lang="en-US" dirty="0" smtClean="0"/>
              <a:t>Go through a (well designed!) tutorial</a:t>
            </a:r>
          </a:p>
          <a:p>
            <a:r>
              <a:rPr lang="en-US" dirty="0" smtClean="0"/>
              <a:t>Read a good book with lots of exercises</a:t>
            </a:r>
          </a:p>
          <a:p>
            <a:r>
              <a:rPr lang="en-US" dirty="0" smtClean="0"/>
              <a:t>Dive right into a complex program and try to modify it</a:t>
            </a:r>
          </a:p>
          <a:p>
            <a:r>
              <a:rPr lang="en-US" dirty="0" smtClean="0"/>
              <a:t>Find a mentor who is a language expert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2E235-FEC4-BC4D-A365-018D9779F81B}" type="datetime3">
              <a:rPr lang="en-US" smtClean="0"/>
              <a:pPr/>
              <a:t>3 September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022161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222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941534" y="228600"/>
            <a:ext cx="4512273" cy="2864088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</p:pic>
      <p:pic>
        <p:nvPicPr>
          <p:cNvPr id="692230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6033" t="4989" r="10281" b="28334"/>
          <a:stretch/>
        </p:blipFill>
        <p:spPr bwMode="auto">
          <a:xfrm>
            <a:off x="3677967" y="2827668"/>
            <a:ext cx="5347853" cy="37583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9223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3128963" cy="6223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962072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92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92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92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92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Thought and Action</a:t>
            </a:r>
          </a:p>
        </p:txBody>
      </p:sp>
      <p:sp>
        <p:nvSpPr>
          <p:cNvPr id="67072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800" dirty="0"/>
              <a:t>Languages change the way we </a:t>
            </a:r>
            <a:r>
              <a:rPr lang="en-US" sz="2800" b="1" dirty="0"/>
              <a:t>think</a:t>
            </a:r>
          </a:p>
          <a:p>
            <a:pPr marL="457200" lvl="1" indent="0">
              <a:lnSpc>
                <a:spcPct val="90000"/>
              </a:lnSpc>
              <a:buNone/>
            </a:pPr>
            <a:r>
              <a:rPr lang="en-US" sz="2400" b="1" dirty="0" smtClean="0"/>
              <a:t>BASIC</a:t>
            </a:r>
            <a:r>
              <a:rPr lang="en-US" sz="2400" dirty="0" smtClean="0"/>
              <a:t>: think about GOTO</a:t>
            </a:r>
          </a:p>
          <a:p>
            <a:pPr marL="457200" lvl="1" indent="0">
              <a:lnSpc>
                <a:spcPct val="90000"/>
              </a:lnSpc>
              <a:buNone/>
            </a:pPr>
            <a:r>
              <a:rPr lang="en-US" sz="2400" b="1" dirty="0" err="1" smtClean="0"/>
              <a:t>Algol</a:t>
            </a:r>
            <a:r>
              <a:rPr lang="en-US" sz="2400" dirty="0" smtClean="0"/>
              <a:t>, </a:t>
            </a:r>
            <a:r>
              <a:rPr lang="en-US" sz="2400" b="1" dirty="0" smtClean="0"/>
              <a:t>Python</a:t>
            </a:r>
            <a:r>
              <a:rPr lang="en-US" sz="2400" dirty="0" smtClean="0"/>
              <a:t>: </a:t>
            </a:r>
            <a:r>
              <a:rPr lang="en-US" sz="2400" dirty="0"/>
              <a:t>think about assignments, control blocks</a:t>
            </a:r>
          </a:p>
          <a:p>
            <a:pPr marL="457200" lvl="1" indent="0">
              <a:lnSpc>
                <a:spcPct val="90000"/>
              </a:lnSpc>
              <a:buNone/>
            </a:pPr>
            <a:r>
              <a:rPr lang="en-US" sz="2400" b="1" dirty="0"/>
              <a:t>Scheme, Haskell</a:t>
            </a:r>
            <a:r>
              <a:rPr lang="en-US" sz="2400" dirty="0"/>
              <a:t>: think about procedures</a:t>
            </a:r>
          </a:p>
          <a:p>
            <a:pPr marL="457200" lvl="1" indent="0">
              <a:lnSpc>
                <a:spcPct val="90000"/>
              </a:lnSpc>
              <a:buNone/>
            </a:pPr>
            <a:r>
              <a:rPr lang="en-US" sz="2400" b="1" dirty="0" smtClean="0"/>
              <a:t>Java, C++</a:t>
            </a:r>
            <a:r>
              <a:rPr lang="en-US" sz="2400" dirty="0" smtClean="0"/>
              <a:t>: </a:t>
            </a:r>
            <a:r>
              <a:rPr lang="en-US" sz="2400" dirty="0"/>
              <a:t>think about types, </a:t>
            </a:r>
            <a:r>
              <a:rPr lang="en-US" sz="2400" dirty="0" smtClean="0"/>
              <a:t>objects</a:t>
            </a:r>
            <a:endParaRPr lang="en-US" sz="240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2800" dirty="0" smtClean="0"/>
              <a:t>Languages </a:t>
            </a:r>
            <a:r>
              <a:rPr lang="en-US" sz="2800" dirty="0"/>
              <a:t>provide </a:t>
            </a:r>
            <a:r>
              <a:rPr lang="en-US" sz="2800" b="1" dirty="0"/>
              <a:t>abstractions</a:t>
            </a:r>
            <a:r>
              <a:rPr lang="en-US" sz="2800" dirty="0"/>
              <a:t> of machine resources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Hide dangerous/confusing details: memory locations, instruction </a:t>
            </a:r>
            <a:r>
              <a:rPr lang="en-US" sz="2400" dirty="0" err="1"/>
              <a:t>opcodes</a:t>
            </a:r>
            <a:r>
              <a:rPr lang="en-US" sz="2400" dirty="0"/>
              <a:t>, number representations, calling conventions, etc</a:t>
            </a:r>
            <a:r>
              <a:rPr lang="en-US" sz="2400" dirty="0" smtClean="0"/>
              <a:t>.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Hiding more increases </a:t>
            </a:r>
            <a:r>
              <a:rPr lang="en-US" sz="2400" b="1" dirty="0" smtClean="0"/>
              <a:t>simplicity</a:t>
            </a:r>
            <a:r>
              <a:rPr lang="en-US" sz="2400" dirty="0" smtClean="0"/>
              <a:t>, but limits </a:t>
            </a:r>
            <a:r>
              <a:rPr lang="en-US" sz="2400" b="1" dirty="0" smtClean="0"/>
              <a:t>expressiveness</a:t>
            </a:r>
            <a:endParaRPr lang="en-US" sz="2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1665268" y="5907312"/>
            <a:ext cx="5826084" cy="46166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What do we want for systems programming?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1266898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7445" name="Picture 21" descr="02626318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95825" y="2014538"/>
            <a:ext cx="2286000" cy="2286000"/>
          </a:xfrm>
          <a:prstGeom prst="rect">
            <a:avLst/>
          </a:prstGeom>
          <a:noFill/>
        </p:spPr>
      </p:pic>
      <p:sp>
        <p:nvSpPr>
          <p:cNvPr id="4874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5575" cy="1143000"/>
          </a:xfrm>
        </p:spPr>
        <p:txBody>
          <a:bodyPr>
            <a:normAutofit fontScale="90000"/>
          </a:bodyPr>
          <a:lstStyle/>
          <a:p>
            <a:r>
              <a:rPr lang="en-US"/>
              <a:t>Why so many programming languages?</a:t>
            </a:r>
          </a:p>
        </p:txBody>
      </p:sp>
      <p:pic>
        <p:nvPicPr>
          <p:cNvPr id="487429" name="Picture 5" descr="the-c-programming-language-2nd-edition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44938" y="2441575"/>
            <a:ext cx="1052512" cy="1381125"/>
          </a:xfrm>
          <a:prstGeom prst="rect">
            <a:avLst/>
          </a:prstGeom>
          <a:noFill/>
        </p:spPr>
      </p:pic>
      <p:pic>
        <p:nvPicPr>
          <p:cNvPr id="487431" name="Picture 7" descr="title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53025" y="4052888"/>
            <a:ext cx="1038225" cy="1285875"/>
          </a:xfrm>
          <a:prstGeom prst="rect">
            <a:avLst/>
          </a:prstGeom>
          <a:noFill/>
        </p:spPr>
      </p:pic>
      <p:pic>
        <p:nvPicPr>
          <p:cNvPr id="487433" name="Picture 9" descr="lb3_thm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75000" y="4578350"/>
            <a:ext cx="1123950" cy="1428750"/>
          </a:xfrm>
          <a:prstGeom prst="rect">
            <a:avLst/>
          </a:prstGeom>
          <a:noFill/>
        </p:spPr>
      </p:pic>
      <p:pic>
        <p:nvPicPr>
          <p:cNvPr id="487435" name="Picture 11" descr="duke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12888" y="2108200"/>
            <a:ext cx="1428750" cy="1428750"/>
          </a:xfrm>
          <a:prstGeom prst="rect">
            <a:avLst/>
          </a:prstGeom>
          <a:noFill/>
        </p:spPr>
      </p:pic>
      <p:pic>
        <p:nvPicPr>
          <p:cNvPr id="487437" name="Picture 13" descr="Programming Python, Second Edition with CD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634163" y="2124075"/>
            <a:ext cx="2286000" cy="2286000"/>
          </a:xfrm>
          <a:prstGeom prst="rect">
            <a:avLst/>
          </a:prstGeom>
          <a:noFill/>
        </p:spPr>
      </p:pic>
      <p:pic>
        <p:nvPicPr>
          <p:cNvPr id="487439" name="Picture 15" descr="Programming Ruby: The Pragmatic Programmers' Guide, Second Edition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22300" y="3652838"/>
            <a:ext cx="2286000" cy="2286000"/>
          </a:xfrm>
          <a:prstGeom prst="rect">
            <a:avLst/>
          </a:prstGeom>
          <a:noFill/>
        </p:spPr>
      </p:pic>
      <p:pic>
        <p:nvPicPr>
          <p:cNvPr id="487443" name="Picture 19" descr="plt-blue">
            <a:hlinkClick r:id="rId14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770688" y="4759325"/>
            <a:ext cx="1281112" cy="12350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393406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Fundamental Differences</a:t>
            </a:r>
          </a:p>
        </p:txBody>
      </p:sp>
      <p:sp>
        <p:nvSpPr>
          <p:cNvPr id="4884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All equivalently powerful!</a:t>
            </a:r>
          </a:p>
          <a:p>
            <a:pPr lvl="1"/>
            <a:r>
              <a:rPr lang="en-US" sz="2400" i="1" dirty="0"/>
              <a:t>Universal languages</a:t>
            </a:r>
            <a:r>
              <a:rPr lang="en-US" sz="2400" dirty="0"/>
              <a:t>: all capable of simulating each other</a:t>
            </a:r>
          </a:p>
          <a:p>
            <a:r>
              <a:rPr lang="en-US" sz="2800" dirty="0"/>
              <a:t>Fundamental differences</a:t>
            </a:r>
          </a:p>
          <a:p>
            <a:pPr lvl="1"/>
            <a:r>
              <a:rPr lang="en-US" sz="2400" dirty="0"/>
              <a:t>Expressiveness: how easy it is to describe a computation</a:t>
            </a:r>
          </a:p>
          <a:p>
            <a:pPr lvl="1"/>
            <a:r>
              <a:rPr lang="en-US" sz="2400" dirty="0"/>
              <a:t>“Truthiness”: likelihood that a program means what a programmer things it means</a:t>
            </a:r>
          </a:p>
          <a:p>
            <a:pPr lvl="1"/>
            <a:r>
              <a:rPr lang="en-US" sz="2400" dirty="0"/>
              <a:t>Safeness: impact of programmer mistakes</a:t>
            </a:r>
          </a:p>
          <a:p>
            <a:r>
              <a:rPr lang="en-US" sz="2800" dirty="0"/>
              <a:t>There is </a:t>
            </a:r>
            <a:r>
              <a:rPr lang="en-US" sz="2800" dirty="0" smtClean="0"/>
              <a:t>a fundamental conflict </a:t>
            </a:r>
            <a:r>
              <a:rPr lang="en-US" sz="2800" dirty="0"/>
              <a:t>between </a:t>
            </a:r>
            <a:r>
              <a:rPr lang="en-US" sz="2800" b="1" dirty="0"/>
              <a:t>expressiveness</a:t>
            </a:r>
            <a:r>
              <a:rPr lang="en-US" sz="2800" dirty="0"/>
              <a:t> and </a:t>
            </a:r>
            <a:r>
              <a:rPr lang="en-US" sz="2800" b="1" dirty="0"/>
              <a:t>truthiness</a:t>
            </a:r>
            <a:r>
              <a:rPr lang="en-US" sz="2800" dirty="0"/>
              <a:t>/safeness</a:t>
            </a:r>
          </a:p>
        </p:txBody>
      </p:sp>
    </p:spTree>
    <p:extLst>
      <p:ext uri="{BB962C8B-B14F-4D97-AF65-F5344CB8AC3E}">
        <p14:creationId xmlns:p14="http://schemas.microsoft.com/office/powerpoint/2010/main" xmlns="" val="680646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88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4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884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4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884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4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884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4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884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4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4884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4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4884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8451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15801</TotalTime>
  <Words>2966</Words>
  <Application>Microsoft Office PowerPoint</Application>
  <PresentationFormat>On-screen Show (4:3)</PresentationFormat>
  <Paragraphs>584</Paragraphs>
  <Slides>58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59" baseType="lpstr">
      <vt:lpstr>Office Theme</vt:lpstr>
      <vt:lpstr>Class 2:  First Ride on Rust</vt:lpstr>
      <vt:lpstr>Menu</vt:lpstr>
      <vt:lpstr>Why learn a new programming language?</vt:lpstr>
      <vt:lpstr>Slide 3</vt:lpstr>
      <vt:lpstr>Modern Music Notation</vt:lpstr>
      <vt:lpstr>Slide 5</vt:lpstr>
      <vt:lpstr>Thought and Action</vt:lpstr>
      <vt:lpstr>Why so many programming languages?</vt:lpstr>
      <vt:lpstr>Fundamental Differences</vt:lpstr>
      <vt:lpstr>Programming Language Design Space</vt:lpstr>
      <vt:lpstr>“a safe, concurrent, practical language”</vt:lpstr>
      <vt:lpstr>Slide 11</vt:lpstr>
      <vt:lpstr>Slide 12</vt:lpstr>
      <vt:lpstr>Expressions and Statements</vt:lpstr>
      <vt:lpstr>Quiz</vt:lpstr>
      <vt:lpstr>Quiz</vt:lpstr>
      <vt:lpstr>(Trick) Quiz</vt:lpstr>
      <vt:lpstr>(Trick) Quiz</vt:lpstr>
      <vt:lpstr>Quiz</vt:lpstr>
      <vt:lpstr>Quiz</vt:lpstr>
      <vt:lpstr>Quiz</vt:lpstr>
      <vt:lpstr>Quiz</vt:lpstr>
      <vt:lpstr>Higher-Order Functions</vt:lpstr>
      <vt:lpstr>Slide 23</vt:lpstr>
      <vt:lpstr>Slide 24</vt:lpstr>
      <vt:lpstr>Slide 25</vt:lpstr>
      <vt:lpstr>Slide 26</vt:lpstr>
      <vt:lpstr>Reading a File</vt:lpstr>
      <vt:lpstr>Arrgh!  What to do?</vt:lpstr>
      <vt:lpstr>Slide 29</vt:lpstr>
      <vt:lpstr>Slide 30</vt:lpstr>
      <vt:lpstr>cs4414 Student    “Professional Amateur Programmer”</vt:lpstr>
      <vt:lpstr>Solving Programming Mysteries</vt:lpstr>
      <vt:lpstr>Solving Programming Mysteries</vt:lpstr>
      <vt:lpstr>Slide 34</vt:lpstr>
      <vt:lpstr>Solving Programming Mysteries</vt:lpstr>
      <vt:lpstr>Slide 36</vt:lpstr>
      <vt:lpstr>Solving Programming Mysteries</vt:lpstr>
      <vt:lpstr>Slide 38</vt:lpstr>
      <vt:lpstr>Solving Programming Mysteries</vt:lpstr>
      <vt:lpstr>Back to Reading Files</vt:lpstr>
      <vt:lpstr>match expression</vt:lpstr>
      <vt:lpstr>match</vt:lpstr>
      <vt:lpstr>Why NOT to use Rust</vt:lpstr>
      <vt:lpstr>Slide 44</vt:lpstr>
      <vt:lpstr>Slide 45</vt:lpstr>
      <vt:lpstr>Rust or Bust?</vt:lpstr>
      <vt:lpstr>Rust or Bust?</vt:lpstr>
      <vt:lpstr>Slide 48</vt:lpstr>
      <vt:lpstr>Slide 49</vt:lpstr>
      <vt:lpstr>Rust or Bust?</vt:lpstr>
      <vt:lpstr>Diving In: zhttpo.rs</vt:lpstr>
      <vt:lpstr>main</vt:lpstr>
      <vt:lpstr>Slide 53</vt:lpstr>
      <vt:lpstr>Slide 54</vt:lpstr>
      <vt:lpstr>Slide 55</vt:lpstr>
      <vt:lpstr>Charge</vt:lpstr>
      <vt:lpstr>Ways to Learn New Languages</vt:lpstr>
    </vt:vector>
  </TitlesOfParts>
  <Company>Udacity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Introduction:  What is an Operating System?</dc:title>
  <dc:creator>David Evans</dc:creator>
  <cp:lastModifiedBy>David Evans</cp:lastModifiedBy>
  <cp:revision>527</cp:revision>
  <dcterms:created xsi:type="dcterms:W3CDTF">2013-08-26T17:24:32Z</dcterms:created>
  <dcterms:modified xsi:type="dcterms:W3CDTF">2013-09-06T18:16:41Z</dcterms:modified>
</cp:coreProperties>
</file>